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notesSlides/notesSlide10.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56" r:id="rId2"/>
    <p:sldId id="257" r:id="rId3"/>
    <p:sldId id="258" r:id="rId4"/>
    <p:sldId id="264" r:id="rId5"/>
    <p:sldId id="261" r:id="rId6"/>
    <p:sldId id="263" r:id="rId7"/>
    <p:sldId id="285" r:id="rId8"/>
    <p:sldId id="276" r:id="rId9"/>
    <p:sldId id="265" r:id="rId10"/>
    <p:sldId id="267" r:id="rId11"/>
    <p:sldId id="268" r:id="rId12"/>
    <p:sldId id="269" r:id="rId13"/>
    <p:sldId id="272" r:id="rId14"/>
    <p:sldId id="274" r:id="rId15"/>
    <p:sldId id="281" r:id="rId16"/>
    <p:sldId id="275" r:id="rId17"/>
    <p:sldId id="277" r:id="rId18"/>
    <p:sldId id="280" r:id="rId19"/>
    <p:sldId id="278" r:id="rId20"/>
    <p:sldId id="286" r:id="rId21"/>
    <p:sldId id="282" r:id="rId22"/>
    <p:sldId id="283" r:id="rId23"/>
    <p:sldId id="270" r:id="rId24"/>
    <p:sldId id="260" r:id="rId25"/>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E79"/>
    <a:srgbClr val="8B01D0"/>
    <a:srgbClr val="DC1090"/>
    <a:srgbClr val="C30750"/>
    <a:srgbClr val="BE1788"/>
    <a:srgbClr val="7500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438" autoAdjust="0"/>
  </p:normalViewPr>
  <p:slideViewPr>
    <p:cSldViewPr snapToGrid="0">
      <p:cViewPr varScale="1">
        <p:scale>
          <a:sx n="104" d="100"/>
          <a:sy n="104" d="100"/>
        </p:scale>
        <p:origin x="870" y="114"/>
      </p:cViewPr>
      <p:guideLst>
        <p:guide orient="horz" pos="2160"/>
        <p:guide pos="3840"/>
      </p:guideLst>
    </p:cSldViewPr>
  </p:slideViewPr>
  <p:notesTextViewPr>
    <p:cViewPr>
      <p:scale>
        <a:sx n="1" d="1"/>
        <a:sy n="1" d="1"/>
      </p:scale>
      <p:origin x="0" y="0"/>
    </p:cViewPr>
  </p:notesTextViewPr>
  <p:notesViewPr>
    <p:cSldViewPr snapToGrid="0">
      <p:cViewPr varScale="1">
        <p:scale>
          <a:sx n="51" d="100"/>
          <a:sy n="51" d="100"/>
        </p:scale>
        <p:origin x="2624"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016395634115497"/>
          <c:y val="4.6502985395860799E-2"/>
          <c:w val="0.53865932578740205"/>
          <c:h val="0.80798893897705804"/>
        </c:manualLayout>
      </c:layout>
      <c:doughnutChart>
        <c:varyColors val="1"/>
        <c:ser>
          <c:idx val="0"/>
          <c:order val="0"/>
          <c:tx>
            <c:strRef>
              <c:f>Sheet1!$B$1</c:f>
              <c:strCache>
                <c:ptCount val="1"/>
                <c:pt idx="0">
                  <c:v>列1</c:v>
                </c:pt>
              </c:strCache>
            </c:strRef>
          </c:tx>
          <c:spPr>
            <a:solidFill>
              <a:schemeClr val="tx1"/>
            </a:solidFill>
            <a:ln>
              <a:noFill/>
            </a:ln>
            <a:effectLst/>
          </c:spPr>
          <c:dPt>
            <c:idx val="0"/>
            <c:bubble3D val="0"/>
            <c:spPr>
              <a:solidFill>
                <a:schemeClr val="tx1"/>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2E4A-429D-9216-6A992EEF73CA}"/>
              </c:ext>
            </c:extLst>
          </c:dPt>
          <c:dPt>
            <c:idx val="1"/>
            <c:bubble3D val="0"/>
            <c:spPr>
              <a:solidFill>
                <a:schemeClr val="bg1"/>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2E4A-429D-9216-6A992EEF73CA}"/>
              </c:ext>
            </c:extLst>
          </c:dPt>
          <c:dPt>
            <c:idx val="2"/>
            <c:bubble3D val="0"/>
            <c:spPr>
              <a:solidFill>
                <a:schemeClr val="tx1"/>
              </a:solidFill>
              <a:ln w="19050">
                <a:noFill/>
              </a:ln>
              <a:effectLst/>
            </c:spPr>
            <c:extLst>
              <c:ext xmlns:c16="http://schemas.microsoft.com/office/drawing/2014/chart" uri="{C3380CC4-5D6E-409C-BE32-E72D297353CC}">
                <c16:uniqueId val="{00000005-2E4A-429D-9216-6A992EEF73CA}"/>
              </c:ext>
            </c:extLst>
          </c:dPt>
          <c:dPt>
            <c:idx val="3"/>
            <c:bubble3D val="0"/>
            <c:spPr>
              <a:solidFill>
                <a:schemeClr val="tx1"/>
              </a:solidFill>
              <a:ln w="19050">
                <a:noFill/>
              </a:ln>
              <a:effectLst/>
            </c:spPr>
            <c:extLst>
              <c:ext xmlns:c16="http://schemas.microsoft.com/office/drawing/2014/chart" uri="{C3380CC4-5D6E-409C-BE32-E72D297353CC}">
                <c16:uniqueId val="{00000007-2E4A-429D-9216-6A992EEF73CA}"/>
              </c:ext>
            </c:extLst>
          </c:dPt>
          <c:cat>
            <c:strRef>
              <c:f>Sheet1!$A$2:$A$5</c:f>
              <c:strCache>
                <c:ptCount val="2"/>
                <c:pt idx="0">
                  <c:v>第一季度</c:v>
                </c:pt>
                <c:pt idx="1">
                  <c:v>第二季度</c:v>
                </c:pt>
              </c:strCache>
            </c:strRef>
          </c:cat>
          <c:val>
            <c:numRef>
              <c:f>Sheet1!$B$2:$B$5</c:f>
              <c:numCache>
                <c:formatCode>General</c:formatCode>
                <c:ptCount val="4"/>
                <c:pt idx="0">
                  <c:v>70</c:v>
                </c:pt>
                <c:pt idx="1">
                  <c:v>30</c:v>
                </c:pt>
              </c:numCache>
            </c:numRef>
          </c:val>
          <c:extLst>
            <c:ext xmlns:c16="http://schemas.microsoft.com/office/drawing/2014/chart" uri="{C3380CC4-5D6E-409C-BE32-E72D297353CC}">
              <c16:uniqueId val="{00000008-2E4A-429D-9216-6A992EEF73CA}"/>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lang="zh-CN">
          <a:latin typeface="Arial" panose="020B0604020202020204"/>
          <a:ea typeface="微软雅黑" panose="020B0503020204020204" pitchFamily="34" charset="-122"/>
          <a:sym typeface="Arial" panose="020B0604020202020204"/>
        </a:defRPr>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tx>
            <c:strRef>
              <c:f>Sheet1!$B$1</c:f>
              <c:strCache>
                <c:ptCount val="1"/>
                <c:pt idx="0">
                  <c:v>列1</c:v>
                </c:pt>
              </c:strCache>
            </c:strRef>
          </c:tx>
          <c:spPr>
            <a:solidFill>
              <a:schemeClr val="tx1"/>
            </a:solidFill>
            <a:ln>
              <a:noFill/>
            </a:ln>
            <a:effectLst/>
          </c:spPr>
          <c:dPt>
            <c:idx val="0"/>
            <c:bubble3D val="0"/>
            <c:spPr>
              <a:solidFill>
                <a:schemeClr val="bg1"/>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7BC2-42E6-9337-D257BDAB213B}"/>
              </c:ext>
            </c:extLst>
          </c:dPt>
          <c:dPt>
            <c:idx val="1"/>
            <c:bubble3D val="0"/>
            <c:spPr>
              <a:solidFill>
                <a:schemeClr val="tx1"/>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7BC2-42E6-9337-D257BDAB213B}"/>
              </c:ext>
            </c:extLst>
          </c:dPt>
          <c:dPt>
            <c:idx val="2"/>
            <c:bubble3D val="0"/>
            <c:spPr>
              <a:solidFill>
                <a:schemeClr val="tx1"/>
              </a:solidFill>
              <a:ln w="19050">
                <a:noFill/>
              </a:ln>
              <a:effectLst/>
            </c:spPr>
            <c:extLst>
              <c:ext xmlns:c16="http://schemas.microsoft.com/office/drawing/2014/chart" uri="{C3380CC4-5D6E-409C-BE32-E72D297353CC}">
                <c16:uniqueId val="{00000005-7BC2-42E6-9337-D257BDAB213B}"/>
              </c:ext>
            </c:extLst>
          </c:dPt>
          <c:dPt>
            <c:idx val="3"/>
            <c:bubble3D val="0"/>
            <c:spPr>
              <a:solidFill>
                <a:schemeClr val="tx1"/>
              </a:solidFill>
              <a:ln w="19050">
                <a:noFill/>
              </a:ln>
              <a:effectLst/>
            </c:spPr>
            <c:extLst>
              <c:ext xmlns:c16="http://schemas.microsoft.com/office/drawing/2014/chart" uri="{C3380CC4-5D6E-409C-BE32-E72D297353CC}">
                <c16:uniqueId val="{00000007-7BC2-42E6-9337-D257BDAB213B}"/>
              </c:ext>
            </c:extLst>
          </c:dPt>
          <c:cat>
            <c:strRef>
              <c:f>Sheet1!$A$2:$A$5</c:f>
              <c:strCache>
                <c:ptCount val="2"/>
                <c:pt idx="0">
                  <c:v>第一季度</c:v>
                </c:pt>
                <c:pt idx="1">
                  <c:v>第二季度</c:v>
                </c:pt>
              </c:strCache>
            </c:strRef>
          </c:cat>
          <c:val>
            <c:numRef>
              <c:f>Sheet1!$B$2:$B$5</c:f>
              <c:numCache>
                <c:formatCode>General</c:formatCode>
                <c:ptCount val="4"/>
                <c:pt idx="0">
                  <c:v>60</c:v>
                </c:pt>
                <c:pt idx="1">
                  <c:v>40</c:v>
                </c:pt>
              </c:numCache>
            </c:numRef>
          </c:val>
          <c:extLst>
            <c:ext xmlns:c16="http://schemas.microsoft.com/office/drawing/2014/chart" uri="{C3380CC4-5D6E-409C-BE32-E72D297353CC}">
              <c16:uniqueId val="{00000008-7BC2-42E6-9337-D257BDAB213B}"/>
            </c:ext>
          </c:extLst>
        </c:ser>
        <c:dLbls>
          <c:showLegendKey val="0"/>
          <c:showVal val="0"/>
          <c:showCatName val="0"/>
          <c:showSerName val="0"/>
          <c:showPercent val="0"/>
          <c:showBubbleSize val="0"/>
          <c:showLeaderLines val="1"/>
        </c:dLbls>
        <c:firstSliceAng val="187"/>
        <c:holeSize val="74"/>
      </c:doughnutChart>
      <c:spPr>
        <a:noFill/>
        <a:ln>
          <a:noFill/>
        </a:ln>
        <a:effectLst/>
      </c:spPr>
    </c:plotArea>
    <c:plotVisOnly val="1"/>
    <c:dispBlanksAs val="zero"/>
    <c:showDLblsOverMax val="0"/>
  </c:chart>
  <c:spPr>
    <a:noFill/>
    <a:ln>
      <a:noFill/>
    </a:ln>
    <a:effectLst/>
  </c:spPr>
  <c:txPr>
    <a:bodyPr/>
    <a:lstStyle/>
    <a:p>
      <a:pPr>
        <a:defRPr lang="zh-CN">
          <a:latin typeface="Arial" panose="020B0604020202020204"/>
          <a:ea typeface="微软雅黑" panose="020B0503020204020204" pitchFamily="34" charset="-122"/>
          <a:sym typeface="Arial" panose="020B0604020202020204"/>
        </a:defRPr>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tx>
            <c:strRef>
              <c:f>Sheet1!$B$1</c:f>
              <c:strCache>
                <c:ptCount val="1"/>
                <c:pt idx="0">
                  <c:v>列1</c:v>
                </c:pt>
              </c:strCache>
            </c:strRef>
          </c:tx>
          <c:spPr>
            <a:solidFill>
              <a:schemeClr val="tx1"/>
            </a:solidFill>
            <a:ln>
              <a:noFill/>
            </a:ln>
            <a:effectLst/>
          </c:spPr>
          <c:dPt>
            <c:idx val="0"/>
            <c:bubble3D val="0"/>
            <c:spPr>
              <a:solidFill>
                <a:schemeClr val="bg1"/>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A5CA-4E32-AE84-16564B16893F}"/>
              </c:ext>
            </c:extLst>
          </c:dPt>
          <c:dPt>
            <c:idx val="1"/>
            <c:bubble3D val="0"/>
            <c:spPr>
              <a:solidFill>
                <a:schemeClr val="tx1"/>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A5CA-4E32-AE84-16564B16893F}"/>
              </c:ext>
            </c:extLst>
          </c:dPt>
          <c:dPt>
            <c:idx val="2"/>
            <c:bubble3D val="0"/>
            <c:spPr>
              <a:solidFill>
                <a:schemeClr val="tx1"/>
              </a:solidFill>
              <a:ln w="19050">
                <a:noFill/>
              </a:ln>
              <a:effectLst/>
            </c:spPr>
            <c:extLst>
              <c:ext xmlns:c16="http://schemas.microsoft.com/office/drawing/2014/chart" uri="{C3380CC4-5D6E-409C-BE32-E72D297353CC}">
                <c16:uniqueId val="{00000005-A5CA-4E32-AE84-16564B16893F}"/>
              </c:ext>
            </c:extLst>
          </c:dPt>
          <c:dPt>
            <c:idx val="3"/>
            <c:bubble3D val="0"/>
            <c:spPr>
              <a:solidFill>
                <a:schemeClr val="tx1"/>
              </a:solidFill>
              <a:ln w="19050">
                <a:noFill/>
              </a:ln>
              <a:effectLst/>
            </c:spPr>
            <c:extLst>
              <c:ext xmlns:c16="http://schemas.microsoft.com/office/drawing/2014/chart" uri="{C3380CC4-5D6E-409C-BE32-E72D297353CC}">
                <c16:uniqueId val="{00000007-A5CA-4E32-AE84-16564B16893F}"/>
              </c:ext>
            </c:extLst>
          </c:dPt>
          <c:cat>
            <c:strRef>
              <c:f>Sheet1!$A$2:$A$5</c:f>
              <c:strCache>
                <c:ptCount val="2"/>
                <c:pt idx="0">
                  <c:v>第一季度</c:v>
                </c:pt>
                <c:pt idx="1">
                  <c:v>第二季度</c:v>
                </c:pt>
              </c:strCache>
            </c:strRef>
          </c:cat>
          <c:val>
            <c:numRef>
              <c:f>Sheet1!$B$2:$B$5</c:f>
              <c:numCache>
                <c:formatCode>General</c:formatCode>
                <c:ptCount val="4"/>
                <c:pt idx="0">
                  <c:v>20</c:v>
                </c:pt>
                <c:pt idx="1">
                  <c:v>80</c:v>
                </c:pt>
              </c:numCache>
            </c:numRef>
          </c:val>
          <c:extLst>
            <c:ext xmlns:c16="http://schemas.microsoft.com/office/drawing/2014/chart" uri="{C3380CC4-5D6E-409C-BE32-E72D297353CC}">
              <c16:uniqueId val="{00000008-A5CA-4E32-AE84-16564B16893F}"/>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zero"/>
    <c:showDLblsOverMax val="0"/>
  </c:chart>
  <c:spPr>
    <a:noFill/>
    <a:ln>
      <a:noFill/>
    </a:ln>
    <a:effectLst/>
  </c:spPr>
  <c:txPr>
    <a:bodyPr/>
    <a:lstStyle/>
    <a:p>
      <a:pPr>
        <a:defRPr lang="zh-CN">
          <a:latin typeface="Arial" panose="020B0604020202020204"/>
          <a:ea typeface="微软雅黑" panose="020B0503020204020204" pitchFamily="34" charset="-122"/>
          <a:sym typeface="Arial" panose="020B0604020202020204"/>
        </a:defRPr>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3482898622047"/>
          <c:y val="8.8007807086133899E-2"/>
          <c:w val="0.53865932578740205"/>
          <c:h val="0.80798893897705804"/>
        </c:manualLayout>
      </c:layout>
      <c:doughnutChart>
        <c:varyColors val="1"/>
        <c:ser>
          <c:idx val="0"/>
          <c:order val="0"/>
          <c:tx>
            <c:strRef>
              <c:f>Sheet1!$B$1</c:f>
              <c:strCache>
                <c:ptCount val="1"/>
                <c:pt idx="0">
                  <c:v>列1</c:v>
                </c:pt>
              </c:strCache>
            </c:strRef>
          </c:tx>
          <c:spPr>
            <a:solidFill>
              <a:schemeClr val="tx1"/>
            </a:solidFill>
            <a:ln>
              <a:noFill/>
            </a:ln>
            <a:effectLst/>
          </c:spPr>
          <c:dPt>
            <c:idx val="0"/>
            <c:bubble3D val="0"/>
            <c:spPr>
              <a:solidFill>
                <a:schemeClr val="bg1"/>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1-733B-4A24-B2A1-303F55388959}"/>
              </c:ext>
            </c:extLst>
          </c:dPt>
          <c:dPt>
            <c:idx val="1"/>
            <c:bubble3D val="0"/>
            <c:spPr>
              <a:solidFill>
                <a:schemeClr val="tx1"/>
              </a:solidFill>
              <a:ln w="19050">
                <a:noFill/>
              </a:ln>
              <a:effectLst>
                <a:innerShdw blurRad="63500" dist="50800" dir="13500000">
                  <a:prstClr val="black">
                    <a:alpha val="50000"/>
                  </a:prstClr>
                </a:innerShdw>
              </a:effectLst>
            </c:spPr>
            <c:extLst>
              <c:ext xmlns:c16="http://schemas.microsoft.com/office/drawing/2014/chart" uri="{C3380CC4-5D6E-409C-BE32-E72D297353CC}">
                <c16:uniqueId val="{00000003-733B-4A24-B2A1-303F55388959}"/>
              </c:ext>
            </c:extLst>
          </c:dPt>
          <c:dPt>
            <c:idx val="2"/>
            <c:bubble3D val="0"/>
            <c:spPr>
              <a:solidFill>
                <a:schemeClr val="tx1"/>
              </a:solidFill>
              <a:ln w="19050">
                <a:noFill/>
              </a:ln>
              <a:effectLst/>
            </c:spPr>
            <c:extLst>
              <c:ext xmlns:c16="http://schemas.microsoft.com/office/drawing/2014/chart" uri="{C3380CC4-5D6E-409C-BE32-E72D297353CC}">
                <c16:uniqueId val="{00000005-733B-4A24-B2A1-303F55388959}"/>
              </c:ext>
            </c:extLst>
          </c:dPt>
          <c:dPt>
            <c:idx val="3"/>
            <c:bubble3D val="0"/>
            <c:spPr>
              <a:solidFill>
                <a:schemeClr val="tx1"/>
              </a:solidFill>
              <a:ln w="19050">
                <a:noFill/>
              </a:ln>
              <a:effectLst/>
            </c:spPr>
            <c:extLst>
              <c:ext xmlns:c16="http://schemas.microsoft.com/office/drawing/2014/chart" uri="{C3380CC4-5D6E-409C-BE32-E72D297353CC}">
                <c16:uniqueId val="{00000007-733B-4A24-B2A1-303F55388959}"/>
              </c:ext>
            </c:extLst>
          </c:dPt>
          <c:cat>
            <c:strRef>
              <c:f>Sheet1!$A$2:$A$5</c:f>
              <c:strCache>
                <c:ptCount val="2"/>
                <c:pt idx="0">
                  <c:v>第一季度</c:v>
                </c:pt>
                <c:pt idx="1">
                  <c:v>第二季度</c:v>
                </c:pt>
              </c:strCache>
            </c:strRef>
          </c:cat>
          <c:val>
            <c:numRef>
              <c:f>Sheet1!$B$2:$B$5</c:f>
              <c:numCache>
                <c:formatCode>0%</c:formatCode>
                <c:ptCount val="4"/>
                <c:pt idx="0">
                  <c:v>0.09</c:v>
                </c:pt>
                <c:pt idx="1">
                  <c:v>0.91</c:v>
                </c:pt>
              </c:numCache>
            </c:numRef>
          </c:val>
          <c:extLst>
            <c:ext xmlns:c16="http://schemas.microsoft.com/office/drawing/2014/chart" uri="{C3380CC4-5D6E-409C-BE32-E72D297353CC}">
              <c16:uniqueId val="{00000008-733B-4A24-B2A1-303F55388959}"/>
            </c:ext>
          </c:extLst>
        </c:ser>
        <c:dLbls>
          <c:showLegendKey val="0"/>
          <c:showVal val="0"/>
          <c:showCatName val="0"/>
          <c:showSerName val="0"/>
          <c:showPercent val="0"/>
          <c:showBubbleSize val="0"/>
          <c:showLeaderLines val="1"/>
        </c:dLbls>
        <c:firstSliceAng val="42"/>
        <c:holeSize val="75"/>
      </c:doughnutChart>
      <c:spPr>
        <a:noFill/>
        <a:ln>
          <a:noFill/>
        </a:ln>
        <a:effectLst/>
      </c:spPr>
    </c:plotArea>
    <c:plotVisOnly val="1"/>
    <c:dispBlanksAs val="zero"/>
    <c:showDLblsOverMax val="0"/>
  </c:chart>
  <c:spPr>
    <a:noFill/>
    <a:ln>
      <a:noFill/>
    </a:ln>
    <a:effectLst/>
  </c:spPr>
  <c:txPr>
    <a:bodyPr/>
    <a:lstStyle/>
    <a:p>
      <a:pPr>
        <a:defRPr lang="zh-CN">
          <a:latin typeface="Arial" panose="020B0604020202020204"/>
          <a:ea typeface="微软雅黑" panose="020B0503020204020204" pitchFamily="34" charset="-122"/>
          <a:sym typeface="Arial" panose="020B0604020202020204"/>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chemeClr val="dk1">
                <a:tint val="88500"/>
              </a:schemeClr>
            </a:soli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zh-CN" sz="1000" b="0" i="0" u="none" strike="noStrike" kern="1200" baseline="0">
                    <a:solidFill>
                      <a:schemeClr val="tx1"/>
                    </a:solidFill>
                    <a:latin typeface="Arial" panose="020B0604020202020204"/>
                    <a:ea typeface="微软雅黑" panose="020B0503020204020204" pitchFamily="34" charset="-122"/>
                    <a:cs typeface="+mn-cs"/>
                    <a:sym typeface="Arial" panose="020B0604020202020204"/>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Sheet1!$A$2:$A$5</c:f>
              <c:strCache>
                <c:ptCount val="4"/>
                <c:pt idx="0">
                  <c:v>1—3月份</c:v>
                </c:pt>
                <c:pt idx="1">
                  <c:v>4—6月份</c:v>
                </c:pt>
                <c:pt idx="2">
                  <c:v>7—9月份</c:v>
                </c:pt>
                <c:pt idx="3">
                  <c:v>8—6月份</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8BE-4A5E-AA47-65A3B2A5C606}"/>
            </c:ext>
          </c:extLst>
        </c:ser>
        <c:ser>
          <c:idx val="1"/>
          <c:order val="1"/>
          <c:tx>
            <c:strRef>
              <c:f>Sheet1!$C$1</c:f>
              <c:strCache>
                <c:ptCount val="1"/>
                <c:pt idx="0">
                  <c:v>系列 2</c:v>
                </c:pt>
              </c:strCache>
            </c:strRef>
          </c:tx>
          <c:spPr>
            <a:solidFill>
              <a:schemeClr val="dk1">
                <a:tint val="55000"/>
              </a:schemeClr>
            </a:soli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zh-CN" sz="1000" b="0" i="0" u="none" strike="noStrike" kern="1200" baseline="0">
                    <a:solidFill>
                      <a:schemeClr val="tx1"/>
                    </a:solidFill>
                    <a:latin typeface="Arial" panose="020B0604020202020204"/>
                    <a:ea typeface="微软雅黑" panose="020B0503020204020204" pitchFamily="34" charset="-122"/>
                    <a:cs typeface="+mn-cs"/>
                    <a:sym typeface="Arial" panose="020B0604020202020204"/>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Sheet1!$A$2:$A$5</c:f>
              <c:strCache>
                <c:ptCount val="4"/>
                <c:pt idx="0">
                  <c:v>1—3月份</c:v>
                </c:pt>
                <c:pt idx="1">
                  <c:v>4—6月份</c:v>
                </c:pt>
                <c:pt idx="2">
                  <c:v>7—9月份</c:v>
                </c:pt>
                <c:pt idx="3">
                  <c:v>8—6月份</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8BE-4A5E-AA47-65A3B2A5C606}"/>
            </c:ext>
          </c:extLst>
        </c:ser>
        <c:ser>
          <c:idx val="2"/>
          <c:order val="2"/>
          <c:tx>
            <c:strRef>
              <c:f>Sheet1!$D$1</c:f>
              <c:strCache>
                <c:ptCount val="1"/>
                <c:pt idx="0">
                  <c:v>系列 3</c:v>
                </c:pt>
              </c:strCache>
            </c:strRef>
          </c:tx>
          <c:spPr>
            <a:solidFill>
              <a:schemeClr val="dk1">
                <a:tint val="75000"/>
              </a:schemeClr>
            </a:solidFill>
            <a:ln>
              <a:noFill/>
            </a:ln>
            <a:effectLst/>
          </c:spPr>
          <c:invertIfNegative val="0"/>
          <c:dLbls>
            <c:spPr>
              <a:noFill/>
              <a:ln>
                <a:noFill/>
              </a:ln>
              <a:effectLst/>
            </c:spPr>
            <c:txPr>
              <a:bodyPr rot="-5400000" spcFirstLastPara="0" vertOverflow="ellipsis" vert="horz" wrap="square" lIns="38100" tIns="19050" rIns="38100" bIns="19050" anchor="ctr" anchorCtr="1"/>
              <a:lstStyle/>
              <a:p>
                <a:pPr>
                  <a:defRPr lang="zh-CN" sz="1000" b="0" i="0" u="none" strike="noStrike" kern="1200" baseline="0">
                    <a:solidFill>
                      <a:schemeClr val="tx1"/>
                    </a:solidFill>
                    <a:latin typeface="Arial" panose="020B0604020202020204"/>
                    <a:ea typeface="微软雅黑" panose="020B0503020204020204" pitchFamily="34" charset="-122"/>
                    <a:cs typeface="+mn-cs"/>
                    <a:sym typeface="Arial" panose="020B0604020202020204"/>
                  </a:defRPr>
                </a:pPr>
                <a:endParaRPr lang="zh-CN"/>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Sheet1!$A$2:$A$5</c:f>
              <c:strCache>
                <c:ptCount val="4"/>
                <c:pt idx="0">
                  <c:v>1—3月份</c:v>
                </c:pt>
                <c:pt idx="1">
                  <c:v>4—6月份</c:v>
                </c:pt>
                <c:pt idx="2">
                  <c:v>7—9月份</c:v>
                </c:pt>
                <c:pt idx="3">
                  <c:v>8—6月份</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A8BE-4A5E-AA47-65A3B2A5C606}"/>
            </c:ext>
          </c:extLst>
        </c:ser>
        <c:dLbls>
          <c:showLegendKey val="0"/>
          <c:showVal val="1"/>
          <c:showCatName val="0"/>
          <c:showSerName val="0"/>
          <c:showPercent val="0"/>
          <c:showBubbleSize val="0"/>
        </c:dLbls>
        <c:gapWidth val="444"/>
        <c:overlap val="-90"/>
        <c:axId val="362304256"/>
        <c:axId val="362305792"/>
      </c:barChart>
      <c:catAx>
        <c:axId val="362304256"/>
        <c:scaling>
          <c:orientation val="minMax"/>
        </c:scaling>
        <c:delete val="0"/>
        <c:axPos val="b"/>
        <c:majorGridlines>
          <c:spPr>
            <a:ln w="9525" cap="flat" cmpd="sng" algn="ctr">
              <a:solidFill>
                <a:schemeClr val="tx1">
                  <a:lumMod val="15000"/>
                  <a:lumOff val="85000"/>
                </a:schemeClr>
              </a:solidFill>
              <a:prstDash val="solid"/>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0" vertOverflow="ellipsis" vert="horz" wrap="square" anchor="ctr" anchorCtr="1"/>
          <a:lstStyle/>
          <a:p>
            <a:pPr>
              <a:defRPr lang="zh-CN" sz="1000" b="0" i="0" u="none" strike="noStrike" kern="1200" baseline="0">
                <a:solidFill>
                  <a:schemeClr val="tx1"/>
                </a:solidFill>
                <a:latin typeface="Arial" panose="020B0604020202020204"/>
                <a:ea typeface="微软雅黑" panose="020B0503020204020204" pitchFamily="34" charset="-122"/>
                <a:cs typeface="+mn-cs"/>
                <a:sym typeface="Arial" panose="020B0604020202020204"/>
              </a:defRPr>
            </a:pPr>
            <a:endParaRPr lang="zh-CN"/>
          </a:p>
        </c:txPr>
        <c:crossAx val="362305792"/>
        <c:crosses val="autoZero"/>
        <c:auto val="1"/>
        <c:lblAlgn val="ctr"/>
        <c:lblOffset val="100"/>
        <c:noMultiLvlLbl val="0"/>
      </c:catAx>
      <c:valAx>
        <c:axId val="362305792"/>
        <c:scaling>
          <c:orientation val="minMax"/>
        </c:scaling>
        <c:delete val="1"/>
        <c:axPos val="l"/>
        <c:numFmt formatCode="General" sourceLinked="1"/>
        <c:majorTickMark val="none"/>
        <c:minorTickMark val="none"/>
        <c:tickLblPos val="nextTo"/>
        <c:crossAx val="362304256"/>
        <c:crosses val="autoZero"/>
        <c:crossBetween val="between"/>
      </c:valAx>
      <c:spPr>
        <a:noFill/>
        <a:ln>
          <a:noFill/>
        </a:ln>
        <a:effectLst/>
      </c:spPr>
    </c:plotArea>
    <c:legend>
      <c:legendPos val="t"/>
      <c:overlay val="0"/>
      <c:spPr>
        <a:noFill/>
        <a:ln>
          <a:noFill/>
        </a:ln>
        <a:effectLst/>
      </c:spPr>
      <c:txPr>
        <a:bodyPr rot="0" spcFirstLastPara="0" vertOverflow="ellipsis" vert="horz" wrap="square" anchor="ctr" anchorCtr="1"/>
        <a:lstStyle/>
        <a:p>
          <a:pPr>
            <a:defRPr lang="zh-CN" sz="1000" b="0" i="0" u="none" strike="noStrike" kern="1200" baseline="0">
              <a:solidFill>
                <a:schemeClr val="tx1"/>
              </a:solidFill>
              <a:latin typeface="Arial" panose="020B0604020202020204"/>
              <a:ea typeface="微软雅黑" panose="020B0503020204020204" pitchFamily="34" charset="-122"/>
              <a:cs typeface="+mn-cs"/>
              <a:sym typeface="Arial" panose="020B0604020202020204"/>
            </a:defRPr>
          </a:pPr>
          <a:endParaRPr lang="zh-CN"/>
        </a:p>
      </c:txPr>
    </c:legend>
    <c:plotVisOnly val="1"/>
    <c:dispBlanksAs val="gap"/>
    <c:showDLblsOverMax val="0"/>
  </c:chart>
  <c:spPr>
    <a:noFill/>
    <a:ln>
      <a:noFill/>
    </a:ln>
    <a:effectLst/>
  </c:spPr>
  <c:txPr>
    <a:bodyPr/>
    <a:lstStyle/>
    <a:p>
      <a:pPr>
        <a:defRPr lang="zh-CN">
          <a:latin typeface="Arial" panose="020B0604020202020204"/>
          <a:ea typeface="微软雅黑" panose="020B0503020204020204" pitchFamily="34" charset="-122"/>
          <a:sym typeface="Arial" panose="020B0604020202020204"/>
        </a:defRPr>
      </a:pPr>
      <a:endParaRPr lang="zh-CN"/>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0" vertOverflow="ellipsis" vert="horz" wrap="square" anchor="ctr" anchorCtr="1"/>
          <a:lstStyle/>
          <a:p>
            <a:pPr>
              <a:defRPr lang="zh-CN" sz="1800" b="1" i="0" u="none" strike="noStrike" kern="1200" baseline="0">
                <a:solidFill>
                  <a:schemeClr val="tx1"/>
                </a:solidFill>
                <a:latin typeface="Arial" panose="020B0604020202020204"/>
                <a:ea typeface="微软雅黑" panose="020B0503020204020204" pitchFamily="34" charset="-122"/>
                <a:cs typeface="+mn-cs"/>
                <a:sym typeface="Arial" panose="020B0604020202020204"/>
              </a:defRPr>
            </a:pPr>
            <a:r>
              <a:rPr lang="zh-CN"/>
              <a:t>全体员工学历情况分析</a:t>
            </a:r>
          </a:p>
        </c:rich>
      </c:tx>
      <c:overlay val="0"/>
      <c:spPr>
        <a:noFill/>
        <a:ln>
          <a:noFill/>
        </a:ln>
        <a:effectLst/>
      </c:spPr>
    </c:title>
    <c:autoTitleDeleted val="0"/>
    <c:plotArea>
      <c:layout/>
      <c:pieChart>
        <c:varyColors val="1"/>
        <c:ser>
          <c:idx val="0"/>
          <c:order val="0"/>
          <c:tx>
            <c:strRef>
              <c:f>Sheet1!$B$1</c:f>
              <c:strCache>
                <c:ptCount val="1"/>
                <c:pt idx="0">
                  <c:v>销售额</c:v>
                </c:pt>
              </c:strCache>
            </c:strRef>
          </c:tx>
          <c:dPt>
            <c:idx val="0"/>
            <c:bubble3D val="0"/>
            <c:spPr>
              <a:solidFill>
                <a:schemeClr val="accent1">
                  <a:tint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9C59-416C-9BCB-EF70A3693E93}"/>
              </c:ext>
            </c:extLst>
          </c:dPt>
          <c:dPt>
            <c:idx val="1"/>
            <c:bubble3D val="0"/>
            <c:spPr>
              <a:solidFill>
                <a:schemeClr val="accent1">
                  <a:tint val="7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9C59-416C-9BCB-EF70A3693E93}"/>
              </c:ext>
            </c:extLst>
          </c:dPt>
          <c:dPt>
            <c:idx val="2"/>
            <c:bubble3D val="0"/>
            <c:spPr>
              <a:solidFill>
                <a:schemeClr val="accent1">
                  <a:tint val="9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9C59-416C-9BCB-EF70A3693E93}"/>
              </c:ext>
            </c:extLst>
          </c:dPt>
          <c:dPt>
            <c:idx val="3"/>
            <c:bubble3D val="0"/>
            <c:spPr>
              <a:solidFill>
                <a:schemeClr val="accent1">
                  <a:shade val="9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9C59-416C-9BCB-EF70A3693E93}"/>
              </c:ext>
            </c:extLst>
          </c:dPt>
          <c:dPt>
            <c:idx val="4"/>
            <c:bubble3D val="0"/>
            <c:spPr>
              <a:solidFill>
                <a:schemeClr val="accent1">
                  <a:shade val="7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9C59-416C-9BCB-EF70A3693E93}"/>
              </c:ext>
            </c:extLst>
          </c:dPt>
          <c:dPt>
            <c:idx val="5"/>
            <c:bubble3D val="0"/>
            <c:spPr>
              <a:solidFill>
                <a:schemeClr val="accent1">
                  <a:shade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B-9C59-416C-9BCB-EF70A3693E93}"/>
              </c:ext>
            </c:extLst>
          </c:dPt>
          <c:dLbls>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Arial" panose="020B0604020202020204"/>
                    <a:ea typeface="微软雅黑" panose="020B0503020204020204" pitchFamily="34" charset="-122"/>
                    <a:cs typeface="+mn-cs"/>
                    <a:sym typeface="Arial" panose="020B0604020202020204"/>
                  </a:defRPr>
                </a:pPr>
                <a:endParaRPr lang="zh-CN"/>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Sheet1!$A$1:$A$6</c:f>
              <c:strCache>
                <c:ptCount val="6"/>
                <c:pt idx="0">
                  <c:v> </c:v>
                </c:pt>
                <c:pt idx="1">
                  <c:v>大专</c:v>
                </c:pt>
                <c:pt idx="2">
                  <c:v>本科</c:v>
                </c:pt>
                <c:pt idx="3">
                  <c:v>中专</c:v>
                </c:pt>
                <c:pt idx="4">
                  <c:v>初中</c:v>
                </c:pt>
                <c:pt idx="5">
                  <c:v>硕士</c:v>
                </c:pt>
              </c:strCache>
            </c:strRef>
          </c:cat>
          <c:val>
            <c:numRef>
              <c:f>Sheet1!$B$1:$B$6</c:f>
              <c:numCache>
                <c:formatCode>0%</c:formatCode>
                <c:ptCount val="6"/>
                <c:pt idx="0" formatCode="General">
                  <c:v>0</c:v>
                </c:pt>
                <c:pt idx="1">
                  <c:v>0.34</c:v>
                </c:pt>
                <c:pt idx="2">
                  <c:v>0.28999999999999998</c:v>
                </c:pt>
                <c:pt idx="3">
                  <c:v>0.16</c:v>
                </c:pt>
                <c:pt idx="4">
                  <c:v>0.08</c:v>
                </c:pt>
                <c:pt idx="5">
                  <c:v>0.04</c:v>
                </c:pt>
              </c:numCache>
            </c:numRef>
          </c:val>
          <c:extLst>
            <c:ext xmlns:c16="http://schemas.microsoft.com/office/drawing/2014/chart" uri="{C3380CC4-5D6E-409C-BE32-E72D297353CC}">
              <c16:uniqueId val="{0000000C-9C59-416C-9BCB-EF70A3693E9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0" vertOverflow="ellipsis" vert="horz" wrap="square" anchor="ctr" anchorCtr="1"/>
        <a:lstStyle/>
        <a:p>
          <a:pPr>
            <a:defRPr lang="zh-CN" sz="1000" b="0" i="0" u="none" strike="noStrike" kern="1200" baseline="0">
              <a:solidFill>
                <a:schemeClr val="tx1"/>
              </a:solidFill>
              <a:latin typeface="Arial" panose="020B0604020202020204"/>
              <a:ea typeface="微软雅黑" panose="020B0503020204020204" pitchFamily="34" charset="-122"/>
              <a:cs typeface="+mn-cs"/>
              <a:sym typeface="Arial" panose="020B0604020202020204"/>
            </a:defRPr>
          </a:pPr>
          <a:endParaRPr lang="zh-CN"/>
        </a:p>
      </c:txPr>
    </c:legend>
    <c:plotVisOnly val="1"/>
    <c:dispBlanksAs val="gap"/>
    <c:showDLblsOverMax val="0"/>
  </c:chart>
  <c:spPr>
    <a:noFill/>
    <a:ln>
      <a:noFill/>
    </a:ln>
    <a:effectLst/>
  </c:spPr>
  <c:txPr>
    <a:bodyPr/>
    <a:lstStyle/>
    <a:p>
      <a:pPr>
        <a:defRPr lang="zh-CN">
          <a:latin typeface="Arial" panose="020B0604020202020204"/>
          <a:ea typeface="微软雅黑" panose="020B0503020204020204" pitchFamily="34" charset="-122"/>
          <a:sym typeface="Arial" panose="020B0604020202020204"/>
        </a:defRPr>
      </a:pPr>
      <a:endParaRPr lang="zh-CN"/>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0" vertOverflow="ellipsis" vert="horz" wrap="square" anchor="ctr" anchorCtr="1"/>
          <a:lstStyle/>
          <a:p>
            <a:pPr>
              <a:defRPr lang="zh-CN" sz="1800" b="1" i="0" u="none" strike="noStrike" kern="1200" baseline="0">
                <a:solidFill>
                  <a:schemeClr val="tx1"/>
                </a:solidFill>
                <a:latin typeface="Arial" panose="020B0604020202020204"/>
                <a:ea typeface="微软雅黑" panose="020B0503020204020204" pitchFamily="34" charset="-122"/>
                <a:cs typeface="+mn-cs"/>
                <a:sym typeface="Arial" panose="020B0604020202020204"/>
              </a:defRPr>
            </a:pPr>
            <a:r>
              <a:rPr lang="zh-CN"/>
              <a:t>部门学历情况分析</a:t>
            </a:r>
          </a:p>
        </c:rich>
      </c:tx>
      <c:overlay val="0"/>
      <c:spPr>
        <a:noFill/>
        <a:ln>
          <a:noFill/>
        </a:ln>
        <a:effectLst/>
      </c:spPr>
    </c:title>
    <c:autoTitleDeleted val="0"/>
    <c:plotArea>
      <c:layout/>
      <c:pieChart>
        <c:varyColors val="1"/>
        <c:ser>
          <c:idx val="0"/>
          <c:order val="0"/>
          <c:tx>
            <c:strRef>
              <c:f>Sheet1!$B$1</c:f>
              <c:strCache>
                <c:ptCount val="1"/>
                <c:pt idx="0">
                  <c:v>4%%</c:v>
                </c:pt>
              </c:strCache>
            </c:strRef>
          </c:tx>
          <c:explosion val="1"/>
          <c:dPt>
            <c:idx val="0"/>
            <c:bubble3D val="0"/>
            <c:spPr>
              <a:solidFill>
                <a:schemeClr val="accent2">
                  <a:tint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1-E020-41AD-A97E-686E070189FE}"/>
              </c:ext>
            </c:extLst>
          </c:dPt>
          <c:dPt>
            <c:idx val="1"/>
            <c:bubble3D val="0"/>
            <c:explosion val="4"/>
            <c:spPr>
              <a:solidFill>
                <a:schemeClr val="accent2">
                  <a:tint val="7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3-E020-41AD-A97E-686E070189FE}"/>
              </c:ext>
            </c:extLst>
          </c:dPt>
          <c:dPt>
            <c:idx val="2"/>
            <c:bubble3D val="0"/>
            <c:explosion val="0"/>
            <c:spPr>
              <a:solidFill>
                <a:schemeClr val="accent2">
                  <a:tint val="9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5-E020-41AD-A97E-686E070189FE}"/>
              </c:ext>
            </c:extLst>
          </c:dPt>
          <c:dPt>
            <c:idx val="3"/>
            <c:bubble3D val="0"/>
            <c:spPr>
              <a:solidFill>
                <a:schemeClr val="accent2">
                  <a:shade val="9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7-E020-41AD-A97E-686E070189FE}"/>
              </c:ext>
            </c:extLst>
          </c:dPt>
          <c:dPt>
            <c:idx val="4"/>
            <c:bubble3D val="0"/>
            <c:spPr>
              <a:solidFill>
                <a:schemeClr val="accent2">
                  <a:shade val="7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9-E020-41AD-A97E-686E070189FE}"/>
              </c:ext>
            </c:extLst>
          </c:dPt>
          <c:dPt>
            <c:idx val="5"/>
            <c:bubble3D val="0"/>
            <c:spPr>
              <a:solidFill>
                <a:schemeClr val="accent2">
                  <a:shade val="50000"/>
                </a:schemeClr>
              </a:solidFill>
              <a:ln w="25400">
                <a:solidFill>
                  <a:schemeClr val="lt1"/>
                </a:solidFill>
              </a:ln>
              <a:effectLst/>
              <a:sp3d contourW="25400">
                <a:contourClr>
                  <a:schemeClr val="lt1"/>
                </a:contourClr>
              </a:sp3d>
            </c:spPr>
            <c:extLst>
              <c:ext xmlns:c16="http://schemas.microsoft.com/office/drawing/2014/chart" uri="{C3380CC4-5D6E-409C-BE32-E72D297353CC}">
                <c16:uniqueId val="{0000000B-E020-41AD-A97E-686E070189FE}"/>
              </c:ext>
            </c:extLst>
          </c:dPt>
          <c:dLbls>
            <c:dLbl>
              <c:idx val="0"/>
              <c:tx>
                <c:rich>
                  <a:bodyPr/>
                  <a:lstStyle/>
                  <a:p>
                    <a:r>
                      <a:rPr lang="en-US" altLang="zh-CN" dirty="0"/>
                      <a:t>4%</a:t>
                    </a:r>
                  </a:p>
                </c:rich>
              </c:tx>
              <c:dLblPos val="ctr"/>
              <c:showLegendKey val="0"/>
              <c:showVal val="1"/>
              <c:showCatName val="0"/>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1-E020-41AD-A97E-686E070189FE}"/>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Arial" panose="020B0604020202020204"/>
                    <a:ea typeface="微软雅黑" panose="020B0503020204020204" pitchFamily="34" charset="-122"/>
                    <a:cs typeface="+mn-cs"/>
                    <a:sym typeface="Arial" panose="020B0604020202020204"/>
                  </a:defRPr>
                </a:pPr>
                <a:endParaRPr lang="zh-CN"/>
              </a:p>
            </c:txPr>
            <c:dLblPos val="ctr"/>
            <c:showLegendKey val="0"/>
            <c:showVal val="1"/>
            <c:showCatName val="0"/>
            <c:showSerName val="0"/>
            <c:showPercent val="1"/>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Sheet1!$A$1:$A$6</c:f>
              <c:strCache>
                <c:ptCount val="3"/>
                <c:pt idx="0">
                  <c:v>硕士</c:v>
                </c:pt>
                <c:pt idx="1">
                  <c:v>本科</c:v>
                </c:pt>
                <c:pt idx="2">
                  <c:v>大专</c:v>
                </c:pt>
              </c:strCache>
            </c:strRef>
          </c:cat>
          <c:val>
            <c:numRef>
              <c:f>Sheet1!$B$1:$B$6</c:f>
              <c:numCache>
                <c:formatCode>0%</c:formatCode>
                <c:ptCount val="6"/>
                <c:pt idx="0">
                  <c:v>0</c:v>
                </c:pt>
                <c:pt idx="1">
                  <c:v>0.66</c:v>
                </c:pt>
                <c:pt idx="2">
                  <c:v>0.3</c:v>
                </c:pt>
              </c:numCache>
            </c:numRef>
          </c:val>
          <c:extLst>
            <c:ext xmlns:c16="http://schemas.microsoft.com/office/drawing/2014/chart" uri="{C3380CC4-5D6E-409C-BE32-E72D297353CC}">
              <c16:uniqueId val="{0000000C-E020-41AD-A97E-686E070189FE}"/>
            </c:ext>
          </c:extLst>
        </c:ser>
        <c:dLbls>
          <c:showLegendKey val="0"/>
          <c:showVal val="0"/>
          <c:showCatName val="0"/>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0" vertOverflow="ellipsis" vert="horz" wrap="square" anchor="ctr" anchorCtr="1"/>
        <a:lstStyle/>
        <a:p>
          <a:pPr>
            <a:defRPr lang="zh-CN" sz="1000" b="0" i="0" u="none" strike="noStrike" kern="1200" baseline="0">
              <a:solidFill>
                <a:schemeClr val="tx1"/>
              </a:solidFill>
              <a:latin typeface="Arial" panose="020B0604020202020204"/>
              <a:ea typeface="微软雅黑" panose="020B0503020204020204" pitchFamily="34" charset="-122"/>
              <a:cs typeface="+mn-cs"/>
              <a:sym typeface="Arial" panose="020B0604020202020204"/>
            </a:defRPr>
          </a:pPr>
          <a:endParaRPr lang="zh-CN"/>
        </a:p>
      </c:txPr>
    </c:legend>
    <c:plotVisOnly val="1"/>
    <c:dispBlanksAs val="gap"/>
    <c:showDLblsOverMax val="0"/>
  </c:chart>
  <c:spPr>
    <a:noFill/>
    <a:ln>
      <a:noFill/>
    </a:ln>
    <a:effectLst/>
  </c:spPr>
  <c:txPr>
    <a:bodyPr/>
    <a:lstStyle/>
    <a:p>
      <a:pPr>
        <a:defRPr lang="zh-CN">
          <a:latin typeface="Arial" panose="020B0604020202020204"/>
          <a:ea typeface="微软雅黑" panose="020B0503020204020204" pitchFamily="34" charset="-122"/>
          <a:sym typeface="Arial" panose="020B0604020202020204"/>
        </a:defRPr>
      </a:pPr>
      <a:endParaRPr lang="zh-CN"/>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0" vertOverflow="ellipsis" vert="horz" wrap="square" anchor="ctr" anchorCtr="1"/>
          <a:lstStyle/>
          <a:p>
            <a:pPr>
              <a:defRPr lang="zh-CN" sz="1800" b="1" i="0" u="none" strike="noStrike" kern="1200" baseline="0">
                <a:solidFill>
                  <a:schemeClr val="tx1"/>
                </a:solidFill>
                <a:latin typeface="Arial" panose="020B0604020202020204"/>
                <a:ea typeface="微软雅黑" panose="020B0503020204020204" pitchFamily="34" charset="-122"/>
                <a:cs typeface="+mn-cs"/>
                <a:sym typeface="Arial" panose="020B0604020202020204"/>
              </a:defRPr>
            </a:pPr>
            <a:r>
              <a:rPr lang="zh-CN"/>
              <a:t>入职年限分析表</a:t>
            </a:r>
          </a:p>
        </c:rich>
      </c:tx>
      <c:overlay val="0"/>
      <c:spPr>
        <a:noFill/>
        <a:ln>
          <a:noFill/>
        </a:ln>
        <a:effectLst/>
      </c:spPr>
    </c:title>
    <c:autoTitleDeleted val="0"/>
    <c:plotArea>
      <c:layout/>
      <c:pieChart>
        <c:varyColors val="1"/>
        <c:ser>
          <c:idx val="0"/>
          <c:order val="0"/>
          <c:tx>
            <c:strRef>
              <c:f>Sheet1!$B$1</c:f>
              <c:strCache>
                <c:ptCount val="1"/>
                <c:pt idx="0">
                  <c:v>销售额</c:v>
                </c:pt>
              </c:strCache>
            </c:strRef>
          </c:tx>
          <c:dPt>
            <c:idx val="0"/>
            <c:bubble3D val="0"/>
            <c:spPr>
              <a:solidFill>
                <a:schemeClr val="accent1">
                  <a:shade val="58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8C6D-4ED4-B696-71D3F14D2C41}"/>
              </c:ext>
            </c:extLst>
          </c:dPt>
          <c:dPt>
            <c:idx val="1"/>
            <c:bubble3D val="0"/>
            <c:spPr>
              <a:solidFill>
                <a:schemeClr val="accent1">
                  <a:shade val="86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8C6D-4ED4-B696-71D3F14D2C41}"/>
              </c:ext>
            </c:extLst>
          </c:dPt>
          <c:dPt>
            <c:idx val="2"/>
            <c:bubble3D val="0"/>
            <c:spPr>
              <a:solidFill>
                <a:schemeClr val="accent1">
                  <a:tint val="86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8C6D-4ED4-B696-71D3F14D2C41}"/>
              </c:ext>
            </c:extLst>
          </c:dPt>
          <c:dPt>
            <c:idx val="3"/>
            <c:bubble3D val="0"/>
            <c:spPr>
              <a:solidFill>
                <a:schemeClr val="accent1">
                  <a:tint val="58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8C6D-4ED4-B696-71D3F14D2C41}"/>
              </c:ext>
            </c:extLst>
          </c:dPt>
          <c:dLbls>
            <c:dLbl>
              <c:idx val="0"/>
              <c:tx>
                <c:rich>
                  <a:bodyPr rot="0" spcFirstLastPara="0" vertOverflow="ellipsis" vert="horz" wrap="square" lIns="38100" tIns="19050" rIns="38100" bIns="19050" anchor="ctr" anchorCtr="1"/>
                  <a:lstStyle/>
                  <a:p>
                    <a:fld id="{E3B0F578-2926-4F26-A44B-5B0177BEAE54}" type="CATEGORYNAME">
                      <a:rPr lang="zh-CN" altLang="en-US"/>
                      <a:pPr/>
                      <a:t>[类别名称]</a:t>
                    </a:fld>
                    <a:endParaRPr lang="zh-CN" altLang="en-US"/>
                  </a:p>
                </c:rich>
              </c:tx>
              <c:spPr>
                <a:noFill/>
                <a:ln>
                  <a:noFill/>
                </a:ln>
                <a:effectLst/>
              </c:spPr>
              <c:dLblPos val="outEnd"/>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8C6D-4ED4-B696-71D3F14D2C41}"/>
                </c:ext>
              </c:extLst>
            </c:dLbl>
            <c:dLbl>
              <c:idx val="1"/>
              <c:dLblPos val="outEnd"/>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3-8C6D-4ED4-B696-71D3F14D2C41}"/>
                </c:ext>
              </c:extLst>
            </c:dLbl>
            <c:dLbl>
              <c:idx val="2"/>
              <c:dLblPos val="outEnd"/>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5-8C6D-4ED4-B696-71D3F14D2C41}"/>
                </c:ext>
              </c:extLst>
            </c:dLbl>
            <c:dLbl>
              <c:idx val="3"/>
              <c:dLblPos val="outEnd"/>
              <c:showLegendKey val="0"/>
              <c:showVal val="0"/>
              <c:showCatName val="1"/>
              <c:showSerName val="0"/>
              <c:showPercent val="1"/>
              <c:showBubbleSize val="0"/>
              <c:separator>
</c:separator>
              <c:extLst>
                <c:ext xmlns:c15="http://schemas.microsoft.com/office/drawing/2012/chart" uri="{CE6537A1-D6FC-4f65-9D91-7224C49458BB}"/>
                <c:ext xmlns:c16="http://schemas.microsoft.com/office/drawing/2014/chart" uri="{C3380CC4-5D6E-409C-BE32-E72D297353CC}">
                  <c16:uniqueId val="{00000007-8C6D-4ED4-B696-71D3F14D2C41}"/>
                </c:ext>
              </c:extLst>
            </c:dLbl>
            <c:spPr>
              <a:noFill/>
              <a:ln>
                <a:noFill/>
              </a:ln>
              <a:effectLst/>
            </c:spPr>
            <c:txPr>
              <a:bodyPr rot="0" spcFirstLastPara="0" vertOverflow="ellipsis" vert="horz" wrap="square" lIns="38100" tIns="19050" rIns="38100" bIns="19050" anchor="ctr" anchorCtr="1"/>
              <a:lstStyle/>
              <a:p>
                <a:pPr>
                  <a:defRPr lang="zh-CN" sz="1000" b="0" i="0" u="none" strike="noStrike" kern="1200" baseline="0">
                    <a:solidFill>
                      <a:schemeClr val="tx1"/>
                    </a:solidFill>
                    <a:latin typeface="Arial" panose="020B0604020202020204"/>
                    <a:ea typeface="微软雅黑" panose="020B0503020204020204" pitchFamily="34" charset="-122"/>
                    <a:cs typeface="+mn-cs"/>
                    <a:sym typeface="Arial" panose="020B0604020202020204"/>
                  </a:defRPr>
                </a:pPr>
                <a:endParaRPr lang="zh-CN"/>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prstDash val="solid"/>
                  <a:round/>
                </a:ln>
                <a:effectLst/>
              </c:spPr>
            </c:leaderLines>
            <c:extLst>
              <c:ext xmlns:c15="http://schemas.microsoft.com/office/drawing/2012/chart" uri="{CE6537A1-D6FC-4f65-9D91-7224C49458BB}"/>
            </c:extLst>
          </c:dLbls>
          <c:cat>
            <c:strRef>
              <c:f>Sheet1!$A$2:$A$5</c:f>
              <c:strCache>
                <c:ptCount val="3"/>
                <c:pt idx="0">
                  <c:v>1年以下</c:v>
                </c:pt>
                <c:pt idx="1">
                  <c:v>2年以上</c:v>
                </c:pt>
                <c:pt idx="2">
                  <c:v>1-2年</c:v>
                </c:pt>
              </c:strCache>
            </c:strRef>
          </c:cat>
          <c:val>
            <c:numRef>
              <c:f>Sheet1!$B$2:$B$5</c:f>
              <c:numCache>
                <c:formatCode>0%</c:formatCode>
                <c:ptCount val="4"/>
                <c:pt idx="0">
                  <c:v>0.56999999999999995</c:v>
                </c:pt>
                <c:pt idx="1">
                  <c:v>0.14000000000000001</c:v>
                </c:pt>
                <c:pt idx="2">
                  <c:v>0.28999999999999998</c:v>
                </c:pt>
              </c:numCache>
            </c:numRef>
          </c:val>
          <c:extLst>
            <c:ext xmlns:c16="http://schemas.microsoft.com/office/drawing/2014/chart" uri="{C3380CC4-5D6E-409C-BE32-E72D297353CC}">
              <c16:uniqueId val="{00000008-8C6D-4ED4-B696-71D3F14D2C41}"/>
            </c:ext>
          </c:extLst>
        </c:ser>
        <c:dLbls>
          <c:showLegendKey val="0"/>
          <c:showVal val="0"/>
          <c:showCatName val="1"/>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lang="zh-CN">
          <a:latin typeface="Arial" panose="020B0604020202020204"/>
          <a:ea typeface="微软雅黑" panose="020B0503020204020204" pitchFamily="34" charset="-122"/>
          <a:sym typeface="Arial" panose="020B0604020202020204"/>
        </a:defRPr>
      </a:pPr>
      <a:endParaRPr lang="zh-CN"/>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FC9C378-D345-4C4D-BFC2-7DD435377BC3}" type="datetimeFigureOut">
              <a:rPr lang="zh-CN" altLang="en-US" smtClean="0"/>
              <a:t>2021/1/6</a:t>
            </a:fld>
            <a:endParaRPr lang="zh-CN" altLang="en-US" dirty="0"/>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dirty="0"/>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49BBE5-3714-49CB-AF36-884C72046DE6}" type="slidenum">
              <a:rPr lang="zh-CN" altLang="en-US" smtClean="0"/>
              <a:t>‹#›</a:t>
            </a:fld>
            <a:endParaRPr lang="zh-CN"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B6BF9A-7D9C-469B-9E16-7C470F8CCA0D}"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2EAD38-34D9-4DB9-9255-3DEC9CD1DCF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2EAD38-34D9-4DB9-9255-3DEC9CD1DCFF}"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2EAD38-34D9-4DB9-9255-3DEC9CD1DCFF}"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2EAD38-34D9-4DB9-9255-3DEC9CD1DCFF}"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2EAD38-34D9-4DB9-9255-3DEC9CD1DCFF}"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2EAD38-34D9-4DB9-9255-3DEC9CD1DCFF}"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2EAD38-34D9-4DB9-9255-3DEC9CD1DCFF}"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2EAD38-34D9-4DB9-9255-3DEC9CD1DCFF}"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2EAD38-34D9-4DB9-9255-3DEC9CD1DCFF}"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2EAD38-34D9-4DB9-9255-3DEC9CD1DCFF}"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2EAD38-34D9-4DB9-9255-3DEC9CD1DCFF}"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2EAD38-34D9-4DB9-9255-3DEC9CD1DCFF}"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2EAD38-34D9-4DB9-9255-3DEC9CD1DCFF}"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2EAD38-34D9-4DB9-9255-3DEC9CD1DCFF}"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2EAD38-34D9-4DB9-9255-3DEC9CD1DCFF}"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2EAD38-34D9-4DB9-9255-3DEC9CD1DCFF}"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2EAD38-34D9-4DB9-9255-3DEC9CD1DCFF}"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2EAD38-34D9-4DB9-9255-3DEC9CD1DCFF}"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2EAD38-34D9-4DB9-9255-3DEC9CD1DCFF}"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2EAD38-34D9-4DB9-9255-3DEC9CD1DCFF}"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2EAD38-34D9-4DB9-9255-3DEC9CD1DCFF}"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2EAD38-34D9-4DB9-9255-3DEC9CD1DCFF}"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2EAD38-34D9-4DB9-9255-3DEC9CD1DCFF}"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2EAD38-34D9-4DB9-9255-3DEC9CD1DCFF}"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C2EAD38-34D9-4DB9-9255-3DEC9CD1DCFF}"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jpe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stretch>
            <a:fillRect/>
          </a:stretch>
        </p:blipFill>
        <p:spPr>
          <a:xfrm>
            <a:off x="0" y="1588"/>
            <a:ext cx="12211050" cy="6856412"/>
          </a:xfrm>
          <a:prstGeom prst="rect">
            <a:avLst/>
          </a:prstGeom>
        </p:spPr>
      </p:pic>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F8B0EC59-2959-4C83-BA70-BC0D81BE104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AB2C61-AC6C-42EC-97EB-9FEB10991B6D}" type="slidenum">
              <a:rPr lang="zh-CN" altLang="en-US" smtClean="0"/>
              <a:t>‹#›</a:t>
            </a:fld>
            <a:endParaRPr lang="zh-CN" altLang="en-US"/>
          </a:p>
        </p:txBody>
      </p:sp>
      <p:pic>
        <p:nvPicPr>
          <p:cNvPr id="9" name="图片 8"/>
          <p:cNvPicPr>
            <a:picLocks noChangeAspect="1"/>
          </p:cNvPicPr>
          <p:nvPr userDrawn="1"/>
        </p:nvPicPr>
        <p:blipFill rotWithShape="1">
          <a:blip r:embed="rId3" cstate="email">
            <a:duotone>
              <a:prstClr val="black"/>
              <a:schemeClr val="accent1">
                <a:tint val="45000"/>
                <a:satMod val="400000"/>
              </a:schemeClr>
            </a:duotone>
          </a:blip>
          <a:srcRect/>
          <a:stretch>
            <a:fillRect/>
          </a:stretch>
        </p:blipFill>
        <p:spPr>
          <a:xfrm>
            <a:off x="9037002" y="-14288"/>
            <a:ext cx="3174048" cy="3662363"/>
          </a:xfrm>
          <a:prstGeom prst="rect">
            <a:avLst/>
          </a:prstGeom>
        </p:spPr>
      </p:pic>
      <p:pic>
        <p:nvPicPr>
          <p:cNvPr id="10" name="图片 9"/>
          <p:cNvPicPr>
            <a:picLocks noChangeAspect="1"/>
          </p:cNvPicPr>
          <p:nvPr userDrawn="1"/>
        </p:nvPicPr>
        <p:blipFill rotWithShape="1">
          <a:blip r:embed="rId4" cstate="email">
            <a:duotone>
              <a:prstClr val="black"/>
              <a:schemeClr val="accent1">
                <a:tint val="45000"/>
                <a:satMod val="400000"/>
              </a:schemeClr>
            </a:duotone>
          </a:blip>
          <a:srcRect/>
          <a:stretch>
            <a:fillRect/>
          </a:stretch>
        </p:blipFill>
        <p:spPr>
          <a:xfrm flipH="1">
            <a:off x="0" y="3486150"/>
            <a:ext cx="3013075" cy="3476625"/>
          </a:xfrm>
          <a:prstGeom prst="rect">
            <a:avLst/>
          </a:prstGeom>
        </p:spPr>
      </p:pic>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par>
                                <p:cTn id="11" presetID="3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1000" fill="hold"/>
                                        <p:tgtEl>
                                          <p:spTgt spid="10"/>
                                        </p:tgtEl>
                                        <p:attrNameLst>
                                          <p:attrName>ppt_w</p:attrName>
                                        </p:attrNameLst>
                                      </p:cBhvr>
                                      <p:tavLst>
                                        <p:tav tm="0">
                                          <p:val>
                                            <p:fltVal val="0"/>
                                          </p:val>
                                        </p:tav>
                                        <p:tav tm="100000">
                                          <p:val>
                                            <p:strVal val="#ppt_w"/>
                                          </p:val>
                                        </p:tav>
                                      </p:tavLst>
                                    </p:anim>
                                    <p:anim calcmode="lin" valueType="num">
                                      <p:cBhvr>
                                        <p:cTn id="14" dur="1000" fill="hold"/>
                                        <p:tgtEl>
                                          <p:spTgt spid="10"/>
                                        </p:tgtEl>
                                        <p:attrNameLst>
                                          <p:attrName>ppt_h</p:attrName>
                                        </p:attrNameLst>
                                      </p:cBhvr>
                                      <p:tavLst>
                                        <p:tav tm="0">
                                          <p:val>
                                            <p:fltVal val="0"/>
                                          </p:val>
                                        </p:tav>
                                        <p:tav tm="100000">
                                          <p:val>
                                            <p:strVal val="#ppt_h"/>
                                          </p:val>
                                        </p:tav>
                                      </p:tavLst>
                                    </p:anim>
                                    <p:anim calcmode="lin" valueType="num">
                                      <p:cBhvr>
                                        <p:cTn id="15" dur="1000" fill="hold"/>
                                        <p:tgtEl>
                                          <p:spTgt spid="10"/>
                                        </p:tgtEl>
                                        <p:attrNameLst>
                                          <p:attrName>style.rotation</p:attrName>
                                        </p:attrNameLst>
                                      </p:cBhvr>
                                      <p:tavLst>
                                        <p:tav tm="0">
                                          <p:val>
                                            <p:fltVal val="90"/>
                                          </p:val>
                                        </p:tav>
                                        <p:tav tm="100000">
                                          <p:val>
                                            <p:fltVal val="0"/>
                                          </p:val>
                                        </p:tav>
                                      </p:tavLst>
                                    </p:anim>
                                    <p:animEffect transition="in" filter="fade">
                                      <p:cBhvr>
                                        <p:cTn id="1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B0EC59-2959-4C83-BA70-BC0D81BE104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AB2C61-AC6C-42EC-97EB-9FEB10991B6D}" type="slidenum">
              <a:rPr lang="zh-CN" altLang="en-US" smtClean="0"/>
              <a:t>‹#›</a:t>
            </a:fld>
            <a:endParaRPr lang="zh-CN" altLang="en-US"/>
          </a:p>
        </p:txBody>
      </p:sp>
    </p:spTree>
  </p:cSld>
  <p:clrMapOvr>
    <a:masterClrMapping/>
  </p:clrMapOvr>
  <p:transition spd="slow" advClick="0" advTm="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B0EC59-2959-4C83-BA70-BC0D81BE104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AB2C61-AC6C-42EC-97EB-9FEB10991B6D}" type="slidenum">
              <a:rPr lang="zh-CN" altLang="en-US" smtClean="0"/>
              <a:t>‹#›</a:t>
            </a:fld>
            <a:endParaRPr lang="zh-CN" altLang="en-US"/>
          </a:p>
        </p:txBody>
      </p:sp>
    </p:spTree>
  </p:cSld>
  <p:clrMapOvr>
    <a:masterClrMapping/>
  </p:clrMapOvr>
  <p:transition spd="slow" advClick="0" advTm="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18" name="图片 17"/>
          <p:cNvPicPr>
            <a:picLocks noChangeAspect="1"/>
          </p:cNvPicPr>
          <p:nvPr userDrawn="1"/>
        </p:nvPicPr>
        <p:blipFill>
          <a:blip r:embed="rId2">
            <a:lum bright="70000" contrast="-70000"/>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Lst>
          </a:blip>
          <a:stretch>
            <a:fillRect/>
          </a:stretch>
        </p:blipFill>
        <p:spPr>
          <a:xfrm>
            <a:off x="0" y="0"/>
            <a:ext cx="12192000" cy="6858000"/>
          </a:xfrm>
          <a:prstGeom prst="rect">
            <a:avLst/>
          </a:prstGeom>
        </p:spPr>
      </p:pic>
      <p:pic>
        <p:nvPicPr>
          <p:cNvPr id="14" name="图片 13"/>
          <p:cNvPicPr>
            <a:picLocks noChangeAspect="1"/>
          </p:cNvPicPr>
          <p:nvPr userDrawn="1"/>
        </p:nvPicPr>
        <p:blipFill>
          <a:blip r:embed="rId4"/>
          <a:stretch>
            <a:fillRect/>
          </a:stretch>
        </p:blipFill>
        <p:spPr>
          <a:xfrm>
            <a:off x="0" y="1588"/>
            <a:ext cx="12211050" cy="6856412"/>
          </a:xfrm>
          <a:prstGeom prst="rect">
            <a:avLst/>
          </a:prstGeom>
        </p:spPr>
      </p:pic>
      <p:cxnSp>
        <p:nvCxnSpPr>
          <p:cNvPr id="13" name="直接连接符 12"/>
          <p:cNvCxnSpPr/>
          <p:nvPr userDrawn="1"/>
        </p:nvCxnSpPr>
        <p:spPr>
          <a:xfrm flipV="1">
            <a:off x="6572249" y="190500"/>
            <a:ext cx="5105401" cy="20637"/>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F8B0EC59-2959-4C83-BA70-BC0D81BE104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AB2C61-AC6C-42EC-97EB-9FEB10991B6D}" type="slidenum">
              <a:rPr lang="zh-CN" altLang="en-US" smtClean="0"/>
              <a:t>‹#›</a:t>
            </a:fld>
            <a:endParaRPr lang="zh-CN" altLang="en-US"/>
          </a:p>
        </p:txBody>
      </p:sp>
      <p:pic>
        <p:nvPicPr>
          <p:cNvPr id="7" name="图片 6"/>
          <p:cNvPicPr>
            <a:picLocks noChangeAspect="1"/>
          </p:cNvPicPr>
          <p:nvPr userDrawn="1"/>
        </p:nvPicPr>
        <p:blipFill rotWithShape="1">
          <a:blip r:embed="rId5" cstate="email">
            <a:duotone>
              <a:prstClr val="black"/>
              <a:schemeClr val="accent1">
                <a:tint val="45000"/>
                <a:satMod val="400000"/>
              </a:schemeClr>
            </a:duotone>
          </a:blip>
          <a:srcRect/>
          <a:stretch>
            <a:fillRect/>
          </a:stretch>
        </p:blipFill>
        <p:spPr>
          <a:xfrm>
            <a:off x="11534775" y="-14287"/>
            <a:ext cx="676274" cy="780316"/>
          </a:xfrm>
          <a:prstGeom prst="rect">
            <a:avLst/>
          </a:prstGeom>
        </p:spPr>
      </p:pic>
      <p:pic>
        <p:nvPicPr>
          <p:cNvPr id="8" name="图片 7"/>
          <p:cNvPicPr>
            <a:picLocks noChangeAspect="1"/>
          </p:cNvPicPr>
          <p:nvPr userDrawn="1"/>
        </p:nvPicPr>
        <p:blipFill>
          <a:blip r:embed="rId6" cstate="email">
            <a:duotone>
              <a:schemeClr val="accent1">
                <a:shade val="45000"/>
                <a:satMod val="135000"/>
              </a:schemeClr>
              <a:prstClr val="white"/>
            </a:duotone>
          </a:blip>
          <a:stretch>
            <a:fillRect/>
          </a:stretch>
        </p:blipFill>
        <p:spPr>
          <a:xfrm>
            <a:off x="5638800" y="-281904"/>
            <a:ext cx="914400" cy="1024183"/>
          </a:xfrm>
          <a:prstGeom prst="rect">
            <a:avLst/>
          </a:prstGeom>
        </p:spPr>
      </p:pic>
      <p:cxnSp>
        <p:nvCxnSpPr>
          <p:cNvPr id="12" name="直接连接符 11"/>
          <p:cNvCxnSpPr/>
          <p:nvPr userDrawn="1"/>
        </p:nvCxnSpPr>
        <p:spPr>
          <a:xfrm>
            <a:off x="533400" y="190500"/>
            <a:ext cx="51054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图片 14"/>
          <p:cNvPicPr>
            <a:picLocks noChangeAspect="1"/>
          </p:cNvPicPr>
          <p:nvPr userDrawn="1"/>
        </p:nvPicPr>
        <p:blipFill rotWithShape="1">
          <a:blip r:embed="rId5" cstate="email">
            <a:duotone>
              <a:prstClr val="black"/>
              <a:schemeClr val="accent1">
                <a:tint val="45000"/>
                <a:satMod val="400000"/>
              </a:schemeClr>
            </a:duotone>
          </a:blip>
          <a:srcRect/>
          <a:stretch>
            <a:fillRect/>
          </a:stretch>
        </p:blipFill>
        <p:spPr>
          <a:xfrm flipH="1">
            <a:off x="-33336" y="-25033"/>
            <a:ext cx="676274" cy="780316"/>
          </a:xfrm>
          <a:prstGeom prst="rect">
            <a:avLst/>
          </a:prstGeom>
        </p:spPr>
      </p:pic>
    </p:spTree>
  </p:cSld>
  <p:clrMapOvr>
    <a:masterClrMapping/>
  </p:clrMapOvr>
  <p:transition spd="slow" advClick="0" advTm="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lum bright="70000" contrast="-70000"/>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Lst>
          </a:blip>
          <a:stretch>
            <a:fillRect/>
          </a:stretch>
        </p:blipFill>
        <p:spPr>
          <a:xfrm>
            <a:off x="0" y="0"/>
            <a:ext cx="12192000" cy="6858000"/>
          </a:xfrm>
          <a:prstGeom prst="rect">
            <a:avLst/>
          </a:prstGeom>
        </p:spPr>
      </p:pic>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8B0EC59-2959-4C83-BA70-BC0D81BE104C}"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A3AB2C61-AC6C-42EC-97EB-9FEB10991B6D}" type="slidenum">
              <a:rPr lang="zh-CN" altLang="en-US" smtClean="0"/>
              <a:t>‹#›</a:t>
            </a:fld>
            <a:endParaRPr lang="zh-CN" altLang="en-US"/>
          </a:p>
        </p:txBody>
      </p:sp>
      <p:pic>
        <p:nvPicPr>
          <p:cNvPr id="8" name="图片 7"/>
          <p:cNvPicPr>
            <a:picLocks noChangeAspect="1"/>
          </p:cNvPicPr>
          <p:nvPr userDrawn="1"/>
        </p:nvPicPr>
        <p:blipFill>
          <a:blip r:embed="rId4"/>
          <a:stretch>
            <a:fillRect/>
          </a:stretch>
        </p:blipFill>
        <p:spPr>
          <a:xfrm>
            <a:off x="0" y="1588"/>
            <a:ext cx="12211050" cy="6856412"/>
          </a:xfrm>
          <a:prstGeom prst="rect">
            <a:avLst/>
          </a:prstGeom>
        </p:spPr>
      </p:pic>
    </p:spTree>
  </p:cSld>
  <p:clrMapOvr>
    <a:masterClrMapping/>
  </p:clrMapOvr>
  <p:transition spd="slow" advClick="0" advTm="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F8B0EC59-2959-4C83-BA70-BC0D81BE104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AB2C61-AC6C-42EC-97EB-9FEB10991B6D}" type="slidenum">
              <a:rPr lang="zh-CN" altLang="en-US" smtClean="0"/>
              <a:t>‹#›</a:t>
            </a:fld>
            <a:endParaRPr lang="zh-CN" altLang="en-US"/>
          </a:p>
        </p:txBody>
      </p:sp>
    </p:spTree>
  </p:cSld>
  <p:clrMapOvr>
    <a:masterClrMapping/>
  </p:clrMapOvr>
  <p:transition spd="slow" advClick="0" advTm="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F8B0EC59-2959-4C83-BA70-BC0D81BE104C}"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A3AB2C61-AC6C-42EC-97EB-9FEB10991B6D}" type="slidenum">
              <a:rPr lang="zh-CN" altLang="en-US" smtClean="0"/>
              <a:t>‹#›</a:t>
            </a:fld>
            <a:endParaRPr lang="zh-CN" altLang="en-US"/>
          </a:p>
        </p:txBody>
      </p:sp>
    </p:spTree>
  </p:cSld>
  <p:clrMapOvr>
    <a:masterClrMapping/>
  </p:clrMapOvr>
  <p:transition spd="slow" advClick="0" advTm="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F8B0EC59-2959-4C83-BA70-BC0D81BE104C}"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A3AB2C61-AC6C-42EC-97EB-9FEB10991B6D}" type="slidenum">
              <a:rPr lang="zh-CN" altLang="en-US" smtClean="0"/>
              <a:t>‹#›</a:t>
            </a:fld>
            <a:endParaRPr lang="zh-CN" altLang="en-US"/>
          </a:p>
        </p:txBody>
      </p:sp>
      <p:sp>
        <p:nvSpPr>
          <p:cNvPr id="6" name="文本框 5"/>
          <p:cNvSpPr txBox="1"/>
          <p:nvPr userDrawn="1"/>
        </p:nvSpPr>
        <p:spPr>
          <a:xfrm>
            <a:off x="1583859" y="2226653"/>
            <a:ext cx="9024281" cy="3785652"/>
          </a:xfrm>
          <a:prstGeom prst="rect">
            <a:avLst/>
          </a:prstGeom>
          <a:noFill/>
        </p:spPr>
        <p:txBody>
          <a:bodyPr wrap="square" rtlCol="0">
            <a:spAutoFit/>
          </a:bodyPr>
          <a:lstStyle/>
          <a:p>
            <a:pPr algn="ctr">
              <a:lnSpc>
                <a:spcPct val="150000"/>
              </a:lnSpc>
            </a:pPr>
            <a:r>
              <a:rPr lang="zh-CN" altLang="en-US" sz="1600" b="1" dirty="0">
                <a:solidFill>
                  <a:schemeClr val="tx1">
                    <a:alpha val="0"/>
                  </a:schemeClr>
                </a:solidFill>
                <a:latin typeface="微软雅黑" panose="020B0503020204020204" pitchFamily="34" charset="-122"/>
                <a:ea typeface="微软雅黑" panose="020B0503020204020204" pitchFamily="34" charset="-122"/>
              </a:rPr>
              <a:t>版权声明</a:t>
            </a:r>
          </a:p>
          <a:p>
            <a:pPr algn="just">
              <a:lnSpc>
                <a:spcPct val="150000"/>
              </a:lnSpc>
            </a:pPr>
            <a:endParaRPr lang="zh-CN" altLang="en-US" sz="1600" b="1" dirty="0">
              <a:solidFill>
                <a:schemeClr val="tx1">
                  <a:alpha val="0"/>
                </a:schemeClr>
              </a:solidFill>
              <a:latin typeface="微软雅黑" panose="020B0503020204020204" pitchFamily="34" charset="-122"/>
              <a:ea typeface="微软雅黑" panose="020B0503020204020204" pitchFamily="34" charset="-122"/>
            </a:endParaRPr>
          </a:p>
          <a:p>
            <a:pPr algn="just">
              <a:lnSpc>
                <a:spcPct val="150000"/>
              </a:lnSpc>
            </a:pPr>
            <a:r>
              <a:rPr lang="zh-CN" altLang="en-US" sz="1600" b="1" dirty="0">
                <a:solidFill>
                  <a:schemeClr val="tx1">
                    <a:alpha val="0"/>
                  </a:schemeClr>
                </a:solidFill>
                <a:latin typeface="微软雅黑" panose="020B0503020204020204" pitchFamily="34" charset="-122"/>
                <a:ea typeface="微软雅黑" panose="020B0503020204020204" pitchFamily="34" charset="-122"/>
              </a:rPr>
              <a:t>感谢您下载觅知网平台上提供的</a:t>
            </a:r>
            <a:r>
              <a:rPr lang="en-US" altLang="zh-CN" sz="1600" b="1" dirty="0">
                <a:solidFill>
                  <a:schemeClr val="tx1">
                    <a:alpha val="0"/>
                  </a:schemeClr>
                </a:solidFill>
                <a:latin typeface="微软雅黑" panose="020B0503020204020204" pitchFamily="34" charset="-122"/>
                <a:ea typeface="微软雅黑" panose="020B0503020204020204" pitchFamily="34" charset="-122"/>
              </a:rPr>
              <a:t>PPT</a:t>
            </a:r>
            <a:r>
              <a:rPr lang="zh-CN" altLang="en-US" sz="1600" b="1" dirty="0">
                <a:solidFill>
                  <a:schemeClr val="tx1">
                    <a:alpha val="0"/>
                  </a:schemeClr>
                </a:solidFill>
                <a:latin typeface="微软雅黑" panose="020B0503020204020204" pitchFamily="34" charset="-122"/>
                <a:ea typeface="微软雅黑" panose="020B0503020204020204" pitchFamily="34" charset="-122"/>
              </a:rPr>
              <a:t>作品，为了您和觅知网以及原创作者的利益，请勿复制、传播、销售，否则将承担法律责任！觅知网将对作品进行维权，按照传播下载次数进行十倍的索取赔偿！</a:t>
            </a:r>
            <a:endParaRPr lang="en-US" altLang="zh-CN" sz="1600" b="1" dirty="0">
              <a:solidFill>
                <a:schemeClr val="tx1">
                  <a:alpha val="0"/>
                </a:schemeClr>
              </a:solidFill>
              <a:latin typeface="微软雅黑" panose="020B0503020204020204" pitchFamily="34" charset="-122"/>
              <a:ea typeface="微软雅黑" panose="020B0503020204020204" pitchFamily="34" charset="-122"/>
            </a:endParaRPr>
          </a:p>
          <a:p>
            <a:pPr algn="just">
              <a:lnSpc>
                <a:spcPct val="150000"/>
              </a:lnSpc>
            </a:pPr>
            <a:endParaRPr lang="zh-CN" altLang="en-US" sz="1600" b="1" dirty="0">
              <a:solidFill>
                <a:schemeClr val="tx1">
                  <a:alpha val="0"/>
                </a:schemeClr>
              </a:solidFill>
              <a:latin typeface="微软雅黑" panose="020B0503020204020204" pitchFamily="34" charset="-122"/>
              <a:ea typeface="微软雅黑" panose="020B0503020204020204" pitchFamily="34" charset="-122"/>
            </a:endParaRPr>
          </a:p>
          <a:p>
            <a:pPr algn="just">
              <a:lnSpc>
                <a:spcPct val="150000"/>
              </a:lnSpc>
            </a:pPr>
            <a:r>
              <a:rPr lang="en-US" altLang="zh-CN" sz="1600" b="1" dirty="0">
                <a:solidFill>
                  <a:schemeClr val="tx1">
                    <a:alpha val="0"/>
                  </a:schemeClr>
                </a:solidFill>
                <a:latin typeface="微软雅黑" panose="020B0503020204020204" pitchFamily="34" charset="-122"/>
                <a:ea typeface="微软雅黑" panose="020B0503020204020204" pitchFamily="34" charset="-122"/>
              </a:rPr>
              <a:t>1.</a:t>
            </a:r>
            <a:r>
              <a:rPr lang="zh-CN" altLang="en-US" sz="1600" b="1" dirty="0">
                <a:solidFill>
                  <a:schemeClr val="tx1">
                    <a:alpha val="0"/>
                  </a:schemeClr>
                </a:solidFill>
                <a:latin typeface="微软雅黑" panose="020B0503020204020204" pitchFamily="34" charset="-122"/>
                <a:ea typeface="微软雅黑" panose="020B0503020204020204" pitchFamily="34" charset="-122"/>
              </a:rPr>
              <a:t>在觅知网出售的</a:t>
            </a:r>
            <a:r>
              <a:rPr lang="en-US" altLang="zh-CN" sz="1600" b="1" dirty="0">
                <a:solidFill>
                  <a:schemeClr val="tx1">
                    <a:alpha val="0"/>
                  </a:schemeClr>
                </a:solidFill>
                <a:latin typeface="微软雅黑" panose="020B0503020204020204" pitchFamily="34" charset="-122"/>
                <a:ea typeface="微软雅黑" panose="020B0503020204020204" pitchFamily="34" charset="-122"/>
              </a:rPr>
              <a:t>PPT</a:t>
            </a:r>
            <a:r>
              <a:rPr lang="zh-CN" altLang="en-US" sz="1600" b="1" dirty="0">
                <a:solidFill>
                  <a:schemeClr val="tx1">
                    <a:alpha val="0"/>
                  </a:schemeClr>
                </a:solidFill>
                <a:latin typeface="微软雅黑" panose="020B0503020204020204" pitchFamily="34" charset="-122"/>
                <a:ea typeface="微软雅黑" panose="020B0503020204020204" pitchFamily="34" charset="-122"/>
              </a:rPr>
              <a:t>模板是免版税类（</a:t>
            </a:r>
            <a:r>
              <a:rPr lang="en-US" altLang="zh-CN" sz="1600" b="1" dirty="0">
                <a:solidFill>
                  <a:schemeClr val="tx1">
                    <a:alpha val="0"/>
                  </a:schemeClr>
                </a:solidFill>
                <a:latin typeface="微软雅黑" panose="020B0503020204020204" pitchFamily="34" charset="-122"/>
                <a:ea typeface="微软雅黑" panose="020B0503020204020204" pitchFamily="34" charset="-122"/>
              </a:rPr>
              <a:t>RF</a:t>
            </a:r>
            <a:r>
              <a:rPr lang="zh-CN" altLang="en-US" sz="1600" b="1" dirty="0">
                <a:solidFill>
                  <a:schemeClr val="tx1">
                    <a:alpha val="0"/>
                  </a:schemeClr>
                </a:solidFill>
                <a:latin typeface="微软雅黑" panose="020B0503020204020204" pitchFamily="34" charset="-122"/>
                <a:ea typeface="微软雅黑" panose="020B0503020204020204" pitchFamily="34" charset="-122"/>
              </a:rPr>
              <a:t>：</a:t>
            </a:r>
            <a:r>
              <a:rPr lang="en-US" altLang="zh-CN" sz="1600" b="1" dirty="0">
                <a:solidFill>
                  <a:schemeClr val="tx1">
                    <a:alpha val="0"/>
                  </a:schemeClr>
                </a:solidFill>
                <a:latin typeface="微软雅黑" panose="020B0503020204020204" pitchFamily="34" charset="-122"/>
                <a:ea typeface="微软雅黑" panose="020B0503020204020204" pitchFamily="34" charset="-122"/>
              </a:rPr>
              <a:t>Royalty-Free</a:t>
            </a:r>
            <a:r>
              <a:rPr lang="zh-CN" altLang="en-US" sz="1600" b="1" dirty="0">
                <a:solidFill>
                  <a:schemeClr val="tx1">
                    <a:alpha val="0"/>
                  </a:schemeClr>
                </a:solidFill>
                <a:latin typeface="微软雅黑" panose="020B0503020204020204" pitchFamily="34" charset="-122"/>
                <a:ea typeface="微软雅黑" panose="020B0503020204020204" pitchFamily="34" charset="-122"/>
              </a:rPr>
              <a:t>）正版受</a:t>
            </a:r>
            <a:r>
              <a:rPr lang="en-US" altLang="zh-CN" sz="1600" b="1" dirty="0">
                <a:solidFill>
                  <a:schemeClr val="tx1">
                    <a:alpha val="0"/>
                  </a:schemeClr>
                </a:solidFill>
                <a:latin typeface="微软雅黑" panose="020B0503020204020204" pitchFamily="34" charset="-122"/>
                <a:ea typeface="微软雅黑" panose="020B0503020204020204" pitchFamily="34" charset="-122"/>
              </a:rPr>
              <a:t>《</a:t>
            </a:r>
            <a:r>
              <a:rPr lang="zh-CN" altLang="en-US" sz="1600" b="1" dirty="0">
                <a:solidFill>
                  <a:schemeClr val="tx1">
                    <a:alpha val="0"/>
                  </a:schemeClr>
                </a:solidFill>
                <a:latin typeface="微软雅黑" panose="020B0503020204020204" pitchFamily="34" charset="-122"/>
                <a:ea typeface="微软雅黑" panose="020B0503020204020204" pitchFamily="34" charset="-122"/>
              </a:rPr>
              <a:t>中国人民共和国著作法</a:t>
            </a:r>
            <a:r>
              <a:rPr lang="en-US" altLang="zh-CN" sz="1600" b="1" dirty="0">
                <a:solidFill>
                  <a:schemeClr val="tx1">
                    <a:alpha val="0"/>
                  </a:schemeClr>
                </a:solidFill>
                <a:latin typeface="微软雅黑" panose="020B0503020204020204" pitchFamily="34" charset="-122"/>
                <a:ea typeface="微软雅黑" panose="020B0503020204020204" pitchFamily="34" charset="-122"/>
              </a:rPr>
              <a:t>》</a:t>
            </a:r>
            <a:r>
              <a:rPr lang="zh-CN" altLang="en-US" sz="1600" b="1" dirty="0">
                <a:solidFill>
                  <a:schemeClr val="tx1">
                    <a:alpha val="0"/>
                  </a:schemeClr>
                </a:solidFill>
                <a:latin typeface="微软雅黑" panose="020B0503020204020204" pitchFamily="34" charset="-122"/>
                <a:ea typeface="微软雅黑" panose="020B0503020204020204" pitchFamily="34" charset="-122"/>
              </a:rPr>
              <a:t>和</a:t>
            </a:r>
            <a:r>
              <a:rPr lang="en-US" altLang="zh-CN" sz="1600" b="1" dirty="0">
                <a:solidFill>
                  <a:schemeClr val="tx1">
                    <a:alpha val="0"/>
                  </a:schemeClr>
                </a:solidFill>
                <a:latin typeface="微软雅黑" panose="020B0503020204020204" pitchFamily="34" charset="-122"/>
                <a:ea typeface="微软雅黑" panose="020B0503020204020204" pitchFamily="34" charset="-122"/>
              </a:rPr>
              <a:t>《</a:t>
            </a:r>
            <a:r>
              <a:rPr lang="zh-CN" altLang="en-US" sz="1600" b="1" dirty="0">
                <a:solidFill>
                  <a:schemeClr val="tx1">
                    <a:alpha val="0"/>
                  </a:schemeClr>
                </a:solidFill>
                <a:latin typeface="微软雅黑" panose="020B0503020204020204" pitchFamily="34" charset="-122"/>
                <a:ea typeface="微软雅黑" panose="020B0503020204020204" pitchFamily="34" charset="-122"/>
              </a:rPr>
              <a:t>世界版权公约</a:t>
            </a:r>
            <a:r>
              <a:rPr lang="en-US" altLang="zh-CN" sz="1600" b="1" dirty="0">
                <a:solidFill>
                  <a:schemeClr val="tx1">
                    <a:alpha val="0"/>
                  </a:schemeClr>
                </a:solidFill>
                <a:latin typeface="微软雅黑" panose="020B0503020204020204" pitchFamily="34" charset="-122"/>
                <a:ea typeface="微软雅黑" panose="020B0503020204020204" pitchFamily="34" charset="-122"/>
              </a:rPr>
              <a:t>》</a:t>
            </a:r>
            <a:r>
              <a:rPr lang="zh-CN" altLang="en-US" sz="1600" b="1" dirty="0">
                <a:solidFill>
                  <a:schemeClr val="tx1">
                    <a:alpha val="0"/>
                  </a:schemeClr>
                </a:solidFill>
                <a:latin typeface="微软雅黑" panose="020B0503020204020204" pitchFamily="34" charset="-122"/>
                <a:ea typeface="微软雅黑" panose="020B0503020204020204" pitchFamily="34" charset="-122"/>
              </a:rPr>
              <a:t>的保护，作品的所有权、版权和著作权归觅知网所有，您下载的是</a:t>
            </a:r>
            <a:r>
              <a:rPr lang="en-US" altLang="zh-CN" sz="1600" b="1" dirty="0">
                <a:solidFill>
                  <a:schemeClr val="tx1">
                    <a:alpha val="0"/>
                  </a:schemeClr>
                </a:solidFill>
                <a:latin typeface="微软雅黑" panose="020B0503020204020204" pitchFamily="34" charset="-122"/>
                <a:ea typeface="微软雅黑" panose="020B0503020204020204" pitchFamily="34" charset="-122"/>
              </a:rPr>
              <a:t>PPT</a:t>
            </a:r>
            <a:r>
              <a:rPr lang="zh-CN" altLang="en-US" sz="1600" b="1" dirty="0">
                <a:solidFill>
                  <a:schemeClr val="tx1">
                    <a:alpha val="0"/>
                  </a:schemeClr>
                </a:solidFill>
                <a:latin typeface="微软雅黑" panose="020B0503020204020204" pitchFamily="34" charset="-122"/>
                <a:ea typeface="微软雅黑" panose="020B0503020204020204" pitchFamily="34" charset="-122"/>
              </a:rPr>
              <a:t>模板素材的使用权。</a:t>
            </a:r>
          </a:p>
          <a:p>
            <a:pPr algn="just">
              <a:lnSpc>
                <a:spcPct val="150000"/>
              </a:lnSpc>
            </a:pPr>
            <a:r>
              <a:rPr lang="en-US" altLang="zh-CN" sz="1600" b="1" dirty="0">
                <a:solidFill>
                  <a:schemeClr val="tx1">
                    <a:alpha val="0"/>
                  </a:schemeClr>
                </a:solidFill>
                <a:latin typeface="微软雅黑" panose="020B0503020204020204" pitchFamily="34" charset="-122"/>
                <a:ea typeface="微软雅黑" panose="020B0503020204020204" pitchFamily="34" charset="-122"/>
              </a:rPr>
              <a:t>2.</a:t>
            </a:r>
            <a:r>
              <a:rPr lang="zh-CN" altLang="en-US" sz="1600" b="1" dirty="0">
                <a:solidFill>
                  <a:schemeClr val="tx1">
                    <a:alpha val="0"/>
                  </a:schemeClr>
                </a:solidFill>
                <a:latin typeface="微软雅黑" panose="020B0503020204020204" pitchFamily="34" charset="-122"/>
                <a:ea typeface="微软雅黑" panose="020B0503020204020204" pitchFamily="34" charset="-122"/>
              </a:rPr>
              <a:t>不得将觅知网的</a:t>
            </a:r>
            <a:r>
              <a:rPr lang="en-US" altLang="zh-CN" sz="1600" b="1" dirty="0">
                <a:solidFill>
                  <a:schemeClr val="tx1">
                    <a:alpha val="0"/>
                  </a:schemeClr>
                </a:solidFill>
                <a:latin typeface="微软雅黑" panose="020B0503020204020204" pitchFamily="34" charset="-122"/>
                <a:ea typeface="微软雅黑" panose="020B0503020204020204" pitchFamily="34" charset="-122"/>
              </a:rPr>
              <a:t>PPT</a:t>
            </a:r>
            <a:r>
              <a:rPr lang="zh-CN" altLang="en-US" sz="1600" b="1" dirty="0">
                <a:solidFill>
                  <a:schemeClr val="tx1">
                    <a:alpha val="0"/>
                  </a:schemeClr>
                </a:solidFill>
                <a:latin typeface="微软雅黑" panose="020B0503020204020204" pitchFamily="34" charset="-122"/>
                <a:ea typeface="微软雅黑" panose="020B0503020204020204" pitchFamily="34" charset="-122"/>
              </a:rPr>
              <a:t>模板、</a:t>
            </a:r>
            <a:r>
              <a:rPr lang="en-US" altLang="zh-CN" sz="1600" b="1" dirty="0">
                <a:solidFill>
                  <a:schemeClr val="tx1">
                    <a:alpha val="0"/>
                  </a:schemeClr>
                </a:solidFill>
                <a:latin typeface="微软雅黑" panose="020B0503020204020204" pitchFamily="34" charset="-122"/>
                <a:ea typeface="微软雅黑" panose="020B0503020204020204" pitchFamily="34" charset="-122"/>
              </a:rPr>
              <a:t>PPT</a:t>
            </a:r>
            <a:r>
              <a:rPr lang="zh-CN" altLang="en-US" sz="1600" b="1" dirty="0">
                <a:solidFill>
                  <a:schemeClr val="tx1">
                    <a:alpha val="0"/>
                  </a:schemeClr>
                </a:solidFill>
                <a:latin typeface="微软雅黑" panose="020B0503020204020204" pitchFamily="34" charset="-122"/>
                <a:ea typeface="微软雅黑" panose="020B0503020204020204" pitchFamily="34" charset="-122"/>
              </a:rPr>
              <a:t>素材，本身用于再出售，或者出租、出借、转让、分销、发布或者作为礼物供他人使用，不得转授权、出卖、转让本协议或者本协议中的权利。</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8B0EC59-2959-4C83-BA70-BC0D81BE104C}"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A3AB2C61-AC6C-42EC-97EB-9FEB10991B6D}" type="slidenum">
              <a:rPr lang="zh-CN" altLang="en-US" smtClean="0"/>
              <a:t>‹#›</a:t>
            </a:fld>
            <a:endParaRPr lang="zh-CN" altLang="en-US"/>
          </a:p>
        </p:txBody>
      </p:sp>
    </p:spTree>
  </p:cSld>
  <p:clrMapOvr>
    <a:masterClrMapping/>
  </p:clrMapOvr>
  <p:transition spd="slow" advClick="0" advTm="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8B0EC59-2959-4C83-BA70-BC0D81BE104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AB2C61-AC6C-42EC-97EB-9FEB10991B6D}" type="slidenum">
              <a:rPr lang="zh-CN" altLang="en-US" smtClean="0"/>
              <a:t>‹#›</a:t>
            </a:fld>
            <a:endParaRPr lang="zh-CN" altLang="en-US"/>
          </a:p>
        </p:txBody>
      </p:sp>
    </p:spTree>
  </p:cSld>
  <p:clrMapOvr>
    <a:masterClrMapping/>
  </p:clrMapOvr>
  <p:transition spd="slow" advClick="0" advTm="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F8B0EC59-2959-4C83-BA70-BC0D81BE104C}"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A3AB2C61-AC6C-42EC-97EB-9FEB10991B6D}" type="slidenum">
              <a:rPr lang="zh-CN" altLang="en-US" smtClean="0"/>
              <a:t>‹#›</a:t>
            </a:fld>
            <a:endParaRPr lang="zh-CN" altLang="en-US"/>
          </a:p>
        </p:txBody>
      </p:sp>
    </p:spTree>
  </p:cSld>
  <p:clrMapOvr>
    <a:masterClrMapping/>
  </p:clrMapOvr>
  <p:transition spd="slow" advClick="0" advTm="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B0EC59-2959-4C83-BA70-BC0D81BE104C}" type="datetimeFigureOut">
              <a:rPr lang="zh-CN" altLang="en-US" smtClean="0"/>
              <a:t>2021/1/6</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AB2C61-AC6C-42EC-97EB-9FEB10991B6D}"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7.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slideLayout" Target="../slideLayouts/slideLayout2.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 Type="http://schemas.openxmlformats.org/officeDocument/2006/relationships/tags" Target="../tags/tag3.xml"/><Relationship Id="rId16" Type="http://schemas.openxmlformats.org/officeDocument/2006/relationships/tags" Target="../tags/tag17.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19" Type="http://schemas.openxmlformats.org/officeDocument/2006/relationships/notesSlide" Target="../notesSlides/notesSlide5.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421402" y="3083442"/>
            <a:ext cx="6096000" cy="2426626"/>
          </a:xfrm>
          <a:prstGeom prst="rect">
            <a:avLst/>
          </a:prstGeom>
        </p:spPr>
        <p:txBody>
          <a:bodyPr>
            <a:spAutoFit/>
          </a:bodyPr>
          <a:lstStyle/>
          <a:p>
            <a:pPr algn="ctr">
              <a:lnSpc>
                <a:spcPct val="120000"/>
              </a:lnSpc>
            </a:pPr>
            <a:r>
              <a:rPr lang="zh-CN" altLang="en-US" sz="6600" b="1" dirty="0">
                <a:solidFill>
                  <a:schemeClr val="accent1">
                    <a:lumMod val="50000"/>
                  </a:schemeClr>
                </a:solidFill>
                <a:effectLst>
                  <a:outerShdw blurRad="38100" dist="38100" dir="2700000" algn="tl">
                    <a:srgbClr val="000000">
                      <a:alpha val="43137"/>
                    </a:srgbClr>
                  </a:outerShdw>
                </a:effectLst>
                <a:latin typeface="Arial" panose="020B0604020202020204"/>
                <a:ea typeface="微软雅黑" panose="020B0503020204020204" pitchFamily="34" charset="-122"/>
                <a:sym typeface="Arial" panose="020B0604020202020204"/>
              </a:rPr>
              <a:t>行政人事部</a:t>
            </a:r>
            <a:endParaRPr lang="en-US" altLang="zh-CN" sz="6600" b="1" dirty="0">
              <a:solidFill>
                <a:schemeClr val="accent1">
                  <a:lumMod val="50000"/>
                </a:schemeClr>
              </a:solidFill>
              <a:effectLst>
                <a:outerShdw blurRad="38100" dist="38100" dir="2700000" algn="tl">
                  <a:srgbClr val="000000">
                    <a:alpha val="43137"/>
                  </a:srgbClr>
                </a:outerShdw>
              </a:effectLst>
              <a:latin typeface="Arial" panose="020B0604020202020204"/>
              <a:ea typeface="微软雅黑" panose="020B0503020204020204" pitchFamily="34" charset="-122"/>
              <a:sym typeface="Arial" panose="020B0604020202020204"/>
            </a:endParaRPr>
          </a:p>
          <a:p>
            <a:pPr algn="ctr">
              <a:lnSpc>
                <a:spcPct val="120000"/>
              </a:lnSpc>
            </a:pPr>
            <a:r>
              <a:rPr lang="zh-CN" altLang="en-US" sz="6600" b="1" dirty="0">
                <a:solidFill>
                  <a:schemeClr val="accent1">
                    <a:lumMod val="50000"/>
                  </a:schemeClr>
                </a:solidFill>
                <a:effectLst>
                  <a:outerShdw blurRad="38100" dist="38100" dir="2700000" algn="tl">
                    <a:srgbClr val="000000">
                      <a:alpha val="43137"/>
                    </a:srgbClr>
                  </a:outerShdw>
                </a:effectLst>
                <a:latin typeface="Arial" panose="020B0604020202020204"/>
                <a:ea typeface="微软雅黑" panose="020B0503020204020204" pitchFamily="34" charset="-122"/>
                <a:sym typeface="Arial" panose="020B0604020202020204"/>
              </a:rPr>
              <a:t>年度总结与计划</a:t>
            </a:r>
          </a:p>
        </p:txBody>
      </p:sp>
      <p:sp>
        <p:nvSpPr>
          <p:cNvPr id="2" name="文本框 1"/>
          <p:cNvSpPr txBox="1"/>
          <p:nvPr/>
        </p:nvSpPr>
        <p:spPr>
          <a:xfrm>
            <a:off x="4345671" y="6078830"/>
            <a:ext cx="4493538" cy="369332"/>
          </a:xfrm>
          <a:prstGeom prst="rect">
            <a:avLst/>
          </a:prstGeom>
          <a:noFill/>
        </p:spPr>
        <p:txBody>
          <a:bodyPr wrap="none" rtlCol="0">
            <a:spAutoFit/>
          </a:bodyPr>
          <a:lstStyle/>
          <a:p>
            <a:pPr algn="ctr"/>
            <a:r>
              <a:rPr lang="zh-CN" altLang="en-US" b="1">
                <a:solidFill>
                  <a:srgbClr val="1F4E79"/>
                </a:solidFill>
                <a:latin typeface="Arial" panose="020B0604020202020204"/>
                <a:ea typeface="微软雅黑" panose="020B0503020204020204" pitchFamily="34" charset="-122"/>
                <a:sym typeface="Arial" panose="020B0604020202020204"/>
              </a:rPr>
              <a:t>汇报时间：</a:t>
            </a:r>
            <a:r>
              <a:rPr lang="en-US" altLang="zh-CN" b="1">
                <a:solidFill>
                  <a:srgbClr val="1F4E79"/>
                </a:solidFill>
                <a:latin typeface="Arial" panose="020B0604020202020204"/>
                <a:ea typeface="微软雅黑" panose="020B0503020204020204" pitchFamily="34" charset="-122"/>
                <a:sym typeface="Arial" panose="020B0604020202020204"/>
              </a:rPr>
              <a:t>20XX</a:t>
            </a:r>
            <a:r>
              <a:rPr lang="zh-CN" altLang="en-US" b="1">
                <a:solidFill>
                  <a:srgbClr val="1F4E79"/>
                </a:solidFill>
                <a:latin typeface="Arial" panose="020B0604020202020204"/>
                <a:ea typeface="微软雅黑" panose="020B0503020204020204" pitchFamily="34" charset="-122"/>
                <a:sym typeface="Arial" panose="020B0604020202020204"/>
              </a:rPr>
              <a:t>年</a:t>
            </a:r>
            <a:r>
              <a:rPr lang="en-US" altLang="zh-CN" b="1">
                <a:solidFill>
                  <a:srgbClr val="1F4E79"/>
                </a:solidFill>
                <a:latin typeface="Arial" panose="020B0604020202020204"/>
                <a:ea typeface="微软雅黑" panose="020B0503020204020204" pitchFamily="34" charset="-122"/>
                <a:sym typeface="Arial" panose="020B0604020202020204"/>
              </a:rPr>
              <a:t>1</a:t>
            </a:r>
            <a:r>
              <a:rPr lang="zh-CN" altLang="en-US" b="1">
                <a:solidFill>
                  <a:srgbClr val="1F4E79"/>
                </a:solidFill>
                <a:latin typeface="Arial" panose="020B0604020202020204"/>
                <a:ea typeface="微软雅黑" panose="020B0503020204020204" pitchFamily="34" charset="-122"/>
                <a:sym typeface="Arial" panose="020B0604020202020204"/>
              </a:rPr>
              <a:t>月      汇报人：</a:t>
            </a:r>
            <a:r>
              <a:rPr lang="en-US" altLang="zh-CN" b="1">
                <a:solidFill>
                  <a:srgbClr val="1F4E79"/>
                </a:solidFill>
                <a:latin typeface="Arial" panose="020B0604020202020204"/>
                <a:ea typeface="微软雅黑" panose="020B0503020204020204" pitchFamily="34" charset="-122"/>
                <a:sym typeface="Arial" panose="020B0604020202020204"/>
              </a:rPr>
              <a:t>xiazaii</a:t>
            </a:r>
            <a:endParaRPr lang="zh-CN" altLang="en-US" b="1" dirty="0">
              <a:solidFill>
                <a:srgbClr val="1F4E79"/>
              </a:solidFill>
              <a:latin typeface="Arial" panose="020B0604020202020204"/>
              <a:ea typeface="微软雅黑" panose="020B0503020204020204" pitchFamily="34" charset="-122"/>
              <a:sym typeface="Arial" panose="020B0604020202020204"/>
            </a:endParaRP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图表 9"/>
          <p:cNvGraphicFramePr/>
          <p:nvPr/>
        </p:nvGraphicFramePr>
        <p:xfrm>
          <a:off x="1270000" y="1526117"/>
          <a:ext cx="3825875" cy="25505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图表 11"/>
          <p:cNvGraphicFramePr/>
          <p:nvPr/>
        </p:nvGraphicFramePr>
        <p:xfrm>
          <a:off x="7165975" y="1459442"/>
          <a:ext cx="3825875" cy="2550584"/>
        </p:xfrm>
        <a:graphic>
          <a:graphicData uri="http://schemas.openxmlformats.org/drawingml/2006/chart">
            <c:chart xmlns:c="http://schemas.openxmlformats.org/drawingml/2006/chart" xmlns:r="http://schemas.openxmlformats.org/officeDocument/2006/relationships" r:id="rId4"/>
          </a:graphicData>
        </a:graphic>
      </p:graphicFrame>
      <p:sp>
        <p:nvSpPr>
          <p:cNvPr id="13" name="矩形 12"/>
          <p:cNvSpPr/>
          <p:nvPr/>
        </p:nvSpPr>
        <p:spPr>
          <a:xfrm>
            <a:off x="1904999" y="4267516"/>
            <a:ext cx="9477375" cy="2456057"/>
          </a:xfrm>
          <a:prstGeom prst="rect">
            <a:avLst/>
          </a:prstGeom>
        </p:spPr>
        <p:txBody>
          <a:bodyPr wrap="square">
            <a:spAutoFit/>
          </a:bodyPr>
          <a:lstStyle/>
          <a:p>
            <a:pPr>
              <a:lnSpc>
                <a:spcPct val="160000"/>
              </a:lnSpc>
            </a:pPr>
            <a:r>
              <a:rPr lang="en-US" altLang="zh-CN" sz="1600" b="0" dirty="0">
                <a:latin typeface="Arial" panose="020B0604020202020204"/>
                <a:ea typeface="微软雅黑" panose="020B0503020204020204" pitchFamily="34" charset="-122"/>
                <a:sym typeface="Arial" panose="020B0604020202020204"/>
              </a:rPr>
              <a:t> 2017</a:t>
            </a:r>
            <a:r>
              <a:rPr lang="zh-CN" altLang="en-US" sz="1600" b="0" dirty="0">
                <a:latin typeface="Arial" panose="020B0604020202020204"/>
                <a:ea typeface="微软雅黑" panose="020B0503020204020204" pitchFamily="34" charset="-122"/>
                <a:sym typeface="Arial" panose="020B0604020202020204"/>
              </a:rPr>
              <a:t>年在员工招聘中我们重视岗位和学历的适应度，更多地是根据岗位对在岗者的要求选择适应的学历，同时重视高学历人员的选择。</a:t>
            </a:r>
          </a:p>
          <a:p>
            <a:pPr>
              <a:lnSpc>
                <a:spcPct val="160000"/>
              </a:lnSpc>
            </a:pPr>
            <a:r>
              <a:rPr lang="zh-CN" altLang="en-US" sz="1600" b="0" dirty="0">
                <a:latin typeface="Arial" panose="020B0604020202020204"/>
                <a:ea typeface="微软雅黑" panose="020B0503020204020204" pitchFamily="34" charset="-122"/>
                <a:sym typeface="Arial" panose="020B0604020202020204"/>
              </a:rPr>
              <a:t>    从公司整体学历分布上看：研发系统的整体学历水平最高，高学历人员比例</a:t>
            </a:r>
            <a:r>
              <a:rPr lang="en-US" altLang="zh-CN" sz="1600" b="0" dirty="0">
                <a:latin typeface="Arial" panose="020B0604020202020204"/>
                <a:ea typeface="微软雅黑" panose="020B0503020204020204" pitchFamily="34" charset="-122"/>
                <a:sym typeface="Arial" panose="020B0604020202020204"/>
              </a:rPr>
              <a:t>70%</a:t>
            </a:r>
            <a:r>
              <a:rPr lang="zh-CN" altLang="en-US" sz="1600" b="0" dirty="0">
                <a:latin typeface="Arial" panose="020B0604020202020204"/>
                <a:ea typeface="微软雅黑" panose="020B0503020204020204" pitchFamily="34" charset="-122"/>
                <a:sym typeface="Arial" panose="020B0604020202020204"/>
              </a:rPr>
              <a:t>，高于去年同期</a:t>
            </a:r>
            <a:r>
              <a:rPr lang="en-US" altLang="zh-CN" sz="1600" b="0" dirty="0">
                <a:latin typeface="Arial" panose="020B0604020202020204"/>
                <a:ea typeface="微软雅黑" panose="020B0503020204020204" pitchFamily="34" charset="-122"/>
                <a:sym typeface="Arial" panose="020B0604020202020204"/>
              </a:rPr>
              <a:t>60%</a:t>
            </a:r>
            <a:r>
              <a:rPr lang="zh-CN" altLang="en-US" sz="1600" b="0" dirty="0">
                <a:latin typeface="Arial" panose="020B0604020202020204"/>
                <a:ea typeface="微软雅黑" panose="020B0503020204020204" pitchFamily="34" charset="-122"/>
                <a:sym typeface="Arial" panose="020B0604020202020204"/>
              </a:rPr>
              <a:t>的水平。</a:t>
            </a:r>
          </a:p>
          <a:p>
            <a:pPr>
              <a:lnSpc>
                <a:spcPct val="160000"/>
              </a:lnSpc>
            </a:pPr>
            <a:r>
              <a:rPr lang="zh-CN" altLang="en-US" sz="1600" b="0" dirty="0">
                <a:latin typeface="Arial" panose="020B0604020202020204"/>
                <a:ea typeface="微软雅黑" panose="020B0503020204020204" pitchFamily="34" charset="-122"/>
                <a:sym typeface="Arial" panose="020B0604020202020204"/>
              </a:rPr>
              <a:t>    </a:t>
            </a:r>
            <a:r>
              <a:rPr lang="en-US" altLang="zh-CN" sz="1600" b="0" dirty="0">
                <a:latin typeface="Arial" panose="020B0604020202020204"/>
                <a:ea typeface="微软雅黑" panose="020B0503020204020204" pitchFamily="34" charset="-122"/>
                <a:sym typeface="Arial" panose="020B0604020202020204"/>
              </a:rPr>
              <a:t>2018</a:t>
            </a:r>
            <a:r>
              <a:rPr lang="zh-CN" altLang="en-US" sz="1600" b="0" dirty="0">
                <a:latin typeface="Arial" panose="020B0604020202020204"/>
                <a:ea typeface="微软雅黑" panose="020B0503020204020204" pitchFamily="34" charset="-122"/>
                <a:sym typeface="Arial" panose="020B0604020202020204"/>
              </a:rPr>
              <a:t>年计划仍需要在高学历、高层次人才招聘上下功夫，研发高学历层次力争达到</a:t>
            </a:r>
            <a:r>
              <a:rPr lang="en-US" altLang="zh-CN" sz="1600" b="0" dirty="0">
                <a:latin typeface="Arial" panose="020B0604020202020204"/>
                <a:ea typeface="微软雅黑" panose="020B0503020204020204" pitchFamily="34" charset="-122"/>
                <a:sym typeface="Arial" panose="020B0604020202020204"/>
              </a:rPr>
              <a:t>80%</a:t>
            </a:r>
            <a:r>
              <a:rPr lang="zh-CN" altLang="en-US" sz="1600" b="0" dirty="0">
                <a:latin typeface="Arial" panose="020B0604020202020204"/>
                <a:ea typeface="微软雅黑" panose="020B0503020204020204" pitchFamily="34" charset="-122"/>
                <a:sym typeface="Arial" panose="020B0604020202020204"/>
              </a:rPr>
              <a:t>，其他部门人员（生产员工除外）原则上选择大专以上学历。</a:t>
            </a:r>
            <a:endParaRPr lang="zh-CN" altLang="en-US" sz="1600" dirty="0">
              <a:latin typeface="Arial" panose="020B0604020202020204"/>
              <a:ea typeface="微软雅黑" panose="020B0503020204020204" pitchFamily="34" charset="-122"/>
              <a:sym typeface="Arial" panose="020B0604020202020204"/>
            </a:endParaRPr>
          </a:p>
        </p:txBody>
      </p:sp>
      <p:sp>
        <p:nvSpPr>
          <p:cNvPr id="14" name="Rectangle 2"/>
          <p:cNvSpPr>
            <a:spLocks noGrp="1" noChangeArrowheads="1"/>
          </p:cNvSpPr>
          <p:nvPr>
            <p:ph type="title"/>
          </p:nvPr>
        </p:nvSpPr>
        <p:spPr>
          <a:xfrm>
            <a:off x="3614738" y="723900"/>
            <a:ext cx="4737100" cy="334963"/>
          </a:xfrm>
        </p:spPr>
        <p:txBody>
          <a:bodyPr>
            <a:normAutofit fontScale="90000"/>
          </a:bodyPr>
          <a:lstStyle/>
          <a:p>
            <a:pPr algn="ctr" eaLnBrk="1" hangingPunct="1"/>
            <a:r>
              <a:rPr lang="zh-CN" altLang="en-US" sz="2200" b="1" dirty="0">
                <a:latin typeface="Arial" panose="020B0604020202020204"/>
                <a:ea typeface="微软雅黑" panose="020B0503020204020204" pitchFamily="34" charset="-122"/>
                <a:sym typeface="Arial" panose="020B0604020202020204"/>
              </a:rPr>
              <a:t>员工队伍的学历结构有待提高</a:t>
            </a:r>
          </a:p>
        </p:txBody>
      </p:sp>
      <p:grpSp>
        <p:nvGrpSpPr>
          <p:cNvPr id="20" name="组合 19"/>
          <p:cNvGrpSpPr/>
          <p:nvPr/>
        </p:nvGrpSpPr>
        <p:grpSpPr>
          <a:xfrm>
            <a:off x="0" y="1743075"/>
            <a:ext cx="581028" cy="4076700"/>
            <a:chOff x="-3" y="1371600"/>
            <a:chExt cx="581028" cy="4076700"/>
          </a:xfrm>
          <a:solidFill>
            <a:schemeClr val="tx2">
              <a:lumMod val="75000"/>
            </a:schemeClr>
          </a:solidFill>
        </p:grpSpPr>
        <p:sp>
          <p:nvSpPr>
            <p:cNvPr id="21" name="矩形 20"/>
            <p:cNvSpPr/>
            <p:nvPr/>
          </p:nvSpPr>
          <p:spPr>
            <a:xfrm>
              <a:off x="0" y="1857375"/>
              <a:ext cx="581025" cy="3105150"/>
            </a:xfrm>
            <a:prstGeom prst="rect">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a:ea typeface="微软雅黑" panose="020B0503020204020204" pitchFamily="34" charset="-122"/>
                <a:sym typeface="Arial" panose="020B0604020202020204"/>
              </a:endParaRPr>
            </a:p>
          </p:txBody>
        </p:sp>
        <p:sp>
          <p:nvSpPr>
            <p:cNvPr id="22" name="文本框 21"/>
            <p:cNvSpPr txBox="1"/>
            <p:nvPr/>
          </p:nvSpPr>
          <p:spPr>
            <a:xfrm>
              <a:off x="27026" y="2114550"/>
              <a:ext cx="553998" cy="2590800"/>
            </a:xfrm>
            <a:prstGeom prst="rect">
              <a:avLst/>
            </a:prstGeom>
            <a:grpFill/>
            <a:ln>
              <a:solidFill>
                <a:schemeClr val="tx2">
                  <a:lumMod val="75000"/>
                </a:schemeClr>
              </a:solidFill>
            </a:ln>
          </p:spPr>
          <p:txBody>
            <a:bodyPr vert="eaVert" wrap="square" rtlCol="0">
              <a:spAutoFit/>
            </a:bodyPr>
            <a:lstStyle/>
            <a:p>
              <a:pPr algn="ctr"/>
              <a:r>
                <a:rPr lang="zh-CN" altLang="en-US" sz="2400" b="1" spc="1000" dirty="0">
                  <a:solidFill>
                    <a:schemeClr val="bg1"/>
                  </a:solidFill>
                  <a:latin typeface="Arial" panose="020B0604020202020204"/>
                  <a:ea typeface="微软雅黑" panose="020B0503020204020204" pitchFamily="34" charset="-122"/>
                  <a:sym typeface="Arial" panose="020B0604020202020204"/>
                </a:rPr>
                <a:t>人员配置</a:t>
              </a:r>
            </a:p>
          </p:txBody>
        </p:sp>
        <p:sp>
          <p:nvSpPr>
            <p:cNvPr id="23" name="矩形 22"/>
            <p:cNvSpPr/>
            <p:nvPr/>
          </p:nvSpPr>
          <p:spPr>
            <a:xfrm>
              <a:off x="-3" y="1371600"/>
              <a:ext cx="581025" cy="228600"/>
            </a:xfrm>
            <a:prstGeom prst="rect">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a:ea typeface="微软雅黑" panose="020B0503020204020204" pitchFamily="34" charset="-122"/>
                <a:sym typeface="Arial" panose="020B0604020202020204"/>
              </a:endParaRPr>
            </a:p>
          </p:txBody>
        </p:sp>
        <p:sp>
          <p:nvSpPr>
            <p:cNvPr id="24" name="矩形 23"/>
            <p:cNvSpPr/>
            <p:nvPr/>
          </p:nvSpPr>
          <p:spPr>
            <a:xfrm>
              <a:off x="-2" y="5219700"/>
              <a:ext cx="581025" cy="228600"/>
            </a:xfrm>
            <a:prstGeom prst="rect">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a:ea typeface="微软雅黑" panose="020B0503020204020204" pitchFamily="34" charset="-122"/>
                <a:sym typeface="Arial" panose="020B0604020202020204"/>
              </a:endParaRP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tgtEl>
                                          <p:spTgt spid="14"/>
                                        </p:tgtEl>
                                        <p:attrNameLst>
                                          <p:attrName>ppt_w</p:attrName>
                                        </p:attrNameLst>
                                      </p:cBhvr>
                                      <p:tavLst>
                                        <p:tav tm="0">
                                          <p:val>
                                            <p:fltVal val="0"/>
                                          </p:val>
                                        </p:tav>
                                        <p:tav tm="100000">
                                          <p:val>
                                            <p:strVal val="#ppt_w"/>
                                          </p:val>
                                        </p:tav>
                                      </p:tavLst>
                                    </p:anim>
                                    <p:anim calcmode="lin" valueType="num">
                                      <p:cBhvr>
                                        <p:cTn id="14" dur="500" fill="hold"/>
                                        <p:tgtEl>
                                          <p:spTgt spid="14"/>
                                        </p:tgtEl>
                                        <p:attrNameLst>
                                          <p:attrName>ppt_h</p:attrName>
                                        </p:attrNameLst>
                                      </p:cBhvr>
                                      <p:tavLst>
                                        <p:tav tm="0">
                                          <p:val>
                                            <p:fltVal val="0"/>
                                          </p:val>
                                        </p:tav>
                                        <p:tav tm="100000">
                                          <p:val>
                                            <p:strVal val="#ppt_h"/>
                                          </p:val>
                                        </p:tav>
                                      </p:tavLst>
                                    </p:anim>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heel(1)">
                                      <p:cBhvr>
                                        <p:cTn id="20" dur="1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heel(1)">
                                      <p:cBhvr>
                                        <p:cTn id="25" dur="10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1000" fill="hold"/>
                                        <p:tgtEl>
                                          <p:spTgt spid="13"/>
                                        </p:tgtEl>
                                        <p:attrNameLst>
                                          <p:attrName>ppt_x</p:attrName>
                                        </p:attrNameLst>
                                      </p:cBhvr>
                                      <p:tavLst>
                                        <p:tav tm="0">
                                          <p:val>
                                            <p:strVal val="#ppt_x"/>
                                          </p:val>
                                        </p:tav>
                                        <p:tav tm="100000">
                                          <p:val>
                                            <p:strVal val="#ppt_x"/>
                                          </p:val>
                                        </p:tav>
                                      </p:tavLst>
                                    </p:anim>
                                    <p:anim calcmode="lin" valueType="num">
                                      <p:cBhvr additive="base">
                                        <p:cTn id="31" dur="10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Graphic spid="12" grpId="0">
        <p:bldAsOne/>
      </p:bldGraphic>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7573618" y="2104030"/>
            <a:ext cx="4165531" cy="363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nchor="ctr">
            <a:spAutoFit/>
          </a:bodyPr>
          <a:lstStyle>
            <a:lvl1pPr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eaLnBrk="1" hangingPunct="1">
              <a:lnSpc>
                <a:spcPct val="160000"/>
              </a:lnSpc>
            </a:pPr>
            <a:r>
              <a:rPr lang="en-US" altLang="zh-CN" sz="1600" b="0" dirty="0">
                <a:latin typeface="Arial" panose="020B0604020202020204"/>
                <a:ea typeface="微软雅黑" panose="020B0503020204020204" pitchFamily="34" charset="-122"/>
                <a:sym typeface="Arial" panose="020B0604020202020204"/>
              </a:rPr>
              <a:t>    2017</a:t>
            </a:r>
            <a:r>
              <a:rPr lang="zh-CN" altLang="en-US" sz="1600" b="0" dirty="0">
                <a:latin typeface="Arial" panose="020B0604020202020204"/>
                <a:ea typeface="微软雅黑" panose="020B0503020204020204" pitchFamily="34" charset="-122"/>
                <a:sym typeface="Arial" panose="020B0604020202020204"/>
              </a:rPr>
              <a:t>年底，</a:t>
            </a:r>
            <a:r>
              <a:rPr lang="en-US" altLang="zh-CN" sz="1600" b="0" dirty="0">
                <a:latin typeface="Arial" panose="020B0604020202020204"/>
                <a:ea typeface="微软雅黑" panose="020B0503020204020204" pitchFamily="34" charset="-122"/>
                <a:sym typeface="Arial" panose="020B0604020202020204"/>
              </a:rPr>
              <a:t>2</a:t>
            </a:r>
            <a:r>
              <a:rPr lang="zh-CN" altLang="en-US" sz="1600" b="0" dirty="0">
                <a:latin typeface="Arial" panose="020B0604020202020204"/>
                <a:ea typeface="微软雅黑" panose="020B0503020204020204" pitchFamily="34" charset="-122"/>
                <a:sym typeface="Arial" panose="020B0604020202020204"/>
              </a:rPr>
              <a:t>年以上的在职员工仅</a:t>
            </a:r>
            <a:r>
              <a:rPr lang="en-US" altLang="zh-CN" sz="1600" b="0" dirty="0">
                <a:latin typeface="Arial" panose="020B0604020202020204"/>
                <a:ea typeface="微软雅黑" panose="020B0503020204020204" pitchFamily="34" charset="-122"/>
                <a:sym typeface="Arial" panose="020B0604020202020204"/>
              </a:rPr>
              <a:t>14%</a:t>
            </a:r>
            <a:r>
              <a:rPr lang="zh-CN" altLang="en-US" sz="1600" b="0" dirty="0">
                <a:latin typeface="Arial" panose="020B0604020202020204"/>
                <a:ea typeface="微软雅黑" panose="020B0503020204020204" pitchFamily="34" charset="-122"/>
                <a:sym typeface="Arial" panose="020B0604020202020204"/>
              </a:rPr>
              <a:t>，</a:t>
            </a:r>
            <a:r>
              <a:rPr lang="en-US" altLang="zh-CN" sz="1600" b="0" dirty="0">
                <a:latin typeface="Arial" panose="020B0604020202020204"/>
                <a:ea typeface="微软雅黑" panose="020B0503020204020204" pitchFamily="34" charset="-122"/>
                <a:sym typeface="Arial" panose="020B0604020202020204"/>
              </a:rPr>
              <a:t>1</a:t>
            </a:r>
            <a:r>
              <a:rPr lang="zh-CN" altLang="en-US" sz="1600" b="0" dirty="0">
                <a:latin typeface="Arial" panose="020B0604020202020204"/>
                <a:ea typeface="微软雅黑" panose="020B0503020204020204" pitchFamily="34" charset="-122"/>
                <a:sym typeface="Arial" panose="020B0604020202020204"/>
              </a:rPr>
              <a:t>年以下的新入职员工数达</a:t>
            </a:r>
            <a:r>
              <a:rPr lang="en-US" altLang="zh-CN" sz="1600" b="0" dirty="0">
                <a:latin typeface="Arial" panose="020B0604020202020204"/>
                <a:ea typeface="微软雅黑" panose="020B0503020204020204" pitchFamily="34" charset="-122"/>
                <a:sym typeface="Arial" panose="020B0604020202020204"/>
              </a:rPr>
              <a:t>57%</a:t>
            </a:r>
            <a:r>
              <a:rPr lang="zh-CN" altLang="en-US" sz="1600" b="0" dirty="0">
                <a:latin typeface="Arial" panose="020B0604020202020204"/>
                <a:ea typeface="微软雅黑" panose="020B0503020204020204" pitchFamily="34" charset="-122"/>
                <a:sym typeface="Arial" panose="020B0604020202020204"/>
              </a:rPr>
              <a:t>。多数老员工熟悉公司制度、掌握着公司核心部门或环节、有着丰富的失败教训或成功经验，因此新老员工在职比例的不合理会将影响工作效率、企业文化传承和经验积累等。</a:t>
            </a:r>
          </a:p>
          <a:p>
            <a:pPr eaLnBrk="1" hangingPunct="1">
              <a:lnSpc>
                <a:spcPct val="160000"/>
              </a:lnSpc>
            </a:pPr>
            <a:r>
              <a:rPr lang="zh-CN" altLang="en-US" sz="1600" b="0" dirty="0">
                <a:latin typeface="Arial" panose="020B0604020202020204"/>
                <a:ea typeface="微软雅黑" panose="020B0503020204020204" pitchFamily="34" charset="-122"/>
                <a:sym typeface="Arial" panose="020B0604020202020204"/>
              </a:rPr>
              <a:t>    </a:t>
            </a:r>
            <a:r>
              <a:rPr lang="en-US" altLang="zh-CN" sz="1600" b="0" dirty="0">
                <a:latin typeface="Arial" panose="020B0604020202020204"/>
                <a:ea typeface="微软雅黑" panose="020B0503020204020204" pitchFamily="34" charset="-122"/>
                <a:sym typeface="Arial" panose="020B0604020202020204"/>
              </a:rPr>
              <a:t>2018</a:t>
            </a:r>
            <a:r>
              <a:rPr lang="zh-CN" altLang="en-US" sz="1600" b="0" dirty="0">
                <a:latin typeface="Arial" panose="020B0604020202020204"/>
                <a:ea typeface="微软雅黑" panose="020B0503020204020204" pitchFamily="34" charset="-122"/>
                <a:sym typeface="Arial" panose="020B0604020202020204"/>
              </a:rPr>
              <a:t>年将改善新老员工的比例关系：增强新老员工的经验交流、扩大导师制的适用范围、做好老员工的职业生涯规划等。</a:t>
            </a:r>
          </a:p>
        </p:txBody>
      </p:sp>
      <p:graphicFrame>
        <p:nvGraphicFramePr>
          <p:cNvPr id="11" name="图表 10"/>
          <p:cNvGraphicFramePr/>
          <p:nvPr/>
        </p:nvGraphicFramePr>
        <p:xfrm>
          <a:off x="894798" y="2104030"/>
          <a:ext cx="6188422" cy="3981784"/>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5"/>
          <p:cNvSpPr>
            <a:spLocks noChangeArrowheads="1"/>
          </p:cNvSpPr>
          <p:nvPr/>
        </p:nvSpPr>
        <p:spPr bwMode="auto">
          <a:xfrm>
            <a:off x="4162219" y="792645"/>
            <a:ext cx="47371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algn="ctr" eaLnBrk="1" hangingPunct="1"/>
            <a:r>
              <a:rPr lang="zh-CN" altLang="en-US" sz="2000" dirty="0">
                <a:latin typeface="Arial" panose="020B0604020202020204"/>
                <a:ea typeface="微软雅黑" panose="020B0503020204020204" pitchFamily="34" charset="-122"/>
                <a:sym typeface="Arial" panose="020B0604020202020204"/>
              </a:rPr>
              <a:t>新老员工更替比例不合理</a:t>
            </a:r>
          </a:p>
        </p:txBody>
      </p:sp>
      <p:grpSp>
        <p:nvGrpSpPr>
          <p:cNvPr id="25" name="组合 24"/>
          <p:cNvGrpSpPr/>
          <p:nvPr/>
        </p:nvGrpSpPr>
        <p:grpSpPr>
          <a:xfrm>
            <a:off x="0" y="1743075"/>
            <a:ext cx="581028" cy="4076700"/>
            <a:chOff x="-3" y="1371600"/>
            <a:chExt cx="581028" cy="4076700"/>
          </a:xfrm>
          <a:solidFill>
            <a:schemeClr val="tx2">
              <a:lumMod val="75000"/>
            </a:schemeClr>
          </a:solidFill>
        </p:grpSpPr>
        <p:sp>
          <p:nvSpPr>
            <p:cNvPr id="26" name="矩形 25"/>
            <p:cNvSpPr/>
            <p:nvPr/>
          </p:nvSpPr>
          <p:spPr>
            <a:xfrm>
              <a:off x="0" y="1857375"/>
              <a:ext cx="581025" cy="3105150"/>
            </a:xfrm>
            <a:prstGeom prst="rect">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27" name="文本框 26"/>
            <p:cNvSpPr txBox="1"/>
            <p:nvPr/>
          </p:nvSpPr>
          <p:spPr>
            <a:xfrm>
              <a:off x="27026" y="2114550"/>
              <a:ext cx="553998" cy="2590800"/>
            </a:xfrm>
            <a:prstGeom prst="rect">
              <a:avLst/>
            </a:prstGeom>
            <a:grpFill/>
            <a:ln>
              <a:solidFill>
                <a:schemeClr val="tx2">
                  <a:lumMod val="75000"/>
                </a:schemeClr>
              </a:solidFill>
            </a:ln>
          </p:spPr>
          <p:txBody>
            <a:bodyPr vert="eaVert" wrap="square" rtlCol="0">
              <a:spAutoFit/>
            </a:bodyPr>
            <a:lstStyle/>
            <a:p>
              <a:pPr algn="ctr"/>
              <a:r>
                <a:rPr lang="zh-CN" altLang="en-US" sz="2400" b="1" spc="1000" dirty="0">
                  <a:solidFill>
                    <a:schemeClr val="bg1"/>
                  </a:solidFill>
                  <a:latin typeface="Arial" panose="020B0604020202020204"/>
                  <a:ea typeface="微软雅黑" panose="020B0503020204020204" pitchFamily="34" charset="-122"/>
                  <a:sym typeface="Arial" panose="020B0604020202020204"/>
                </a:rPr>
                <a:t>人员配置</a:t>
              </a:r>
            </a:p>
          </p:txBody>
        </p:sp>
        <p:sp>
          <p:nvSpPr>
            <p:cNvPr id="28" name="矩形 27"/>
            <p:cNvSpPr/>
            <p:nvPr/>
          </p:nvSpPr>
          <p:spPr>
            <a:xfrm>
              <a:off x="-3" y="1371600"/>
              <a:ext cx="581025" cy="228600"/>
            </a:xfrm>
            <a:prstGeom prst="rect">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29" name="矩形 28"/>
            <p:cNvSpPr/>
            <p:nvPr/>
          </p:nvSpPr>
          <p:spPr>
            <a:xfrm>
              <a:off x="-2" y="5219700"/>
              <a:ext cx="581025" cy="228600"/>
            </a:xfrm>
            <a:prstGeom prst="rect">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fltVal val="0"/>
                                          </p:val>
                                        </p:tav>
                                        <p:tav tm="100000">
                                          <p:val>
                                            <p:strVal val="#ppt_w"/>
                                          </p:val>
                                        </p:tav>
                                      </p:tavLst>
                                    </p:anim>
                                    <p:anim calcmode="lin" valueType="num">
                                      <p:cBhvr>
                                        <p:cTn id="20" dur="1000" fill="hold"/>
                                        <p:tgtEl>
                                          <p:spTgt spid="11"/>
                                        </p:tgtEl>
                                        <p:attrNameLst>
                                          <p:attrName>ppt_h</p:attrName>
                                        </p:attrNameLst>
                                      </p:cBhvr>
                                      <p:tavLst>
                                        <p:tav tm="0">
                                          <p:val>
                                            <p:fltVal val="0"/>
                                          </p:val>
                                        </p:tav>
                                        <p:tav tm="100000">
                                          <p:val>
                                            <p:strVal val="#ppt_h"/>
                                          </p:val>
                                        </p:tav>
                                      </p:tavLst>
                                    </p:anim>
                                    <p:animEffect transition="in" filter="fade">
                                      <p:cBhvr>
                                        <p:cTn id="21" dur="1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1000" fill="hold"/>
                                        <p:tgtEl>
                                          <p:spTgt spid="5"/>
                                        </p:tgtEl>
                                        <p:attrNameLst>
                                          <p:attrName>ppt_x</p:attrName>
                                        </p:attrNameLst>
                                      </p:cBhvr>
                                      <p:tavLst>
                                        <p:tav tm="0">
                                          <p:val>
                                            <p:strVal val="1+#ppt_w/2"/>
                                          </p:val>
                                        </p:tav>
                                        <p:tav tm="100000">
                                          <p:val>
                                            <p:strVal val="#ppt_x"/>
                                          </p:val>
                                        </p:tav>
                                      </p:tavLst>
                                    </p:anim>
                                    <p:anim calcmode="lin" valueType="num">
                                      <p:cBhvr additive="base">
                                        <p:cTn id="27"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11" grpId="0">
        <p:bldAsOne/>
      </p:bldGraphic>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1859523" y="3437597"/>
            <a:ext cx="1637954" cy="1350970"/>
          </a:xfrm>
          <a:prstGeom prst="roundRect">
            <a:avLst>
              <a:gd name="adj" fmla="val 10000"/>
            </a:avLst>
          </a:prstGeom>
          <a:solidFill>
            <a:schemeClr val="tx2">
              <a:lumMod val="75000"/>
            </a:schemeClr>
          </a:solidFill>
          <a:ln w="15875">
            <a:solidFill>
              <a:schemeClr val="bg1"/>
            </a:solidFill>
          </a:ln>
        </p:spPr>
        <p:style>
          <a:lnRef idx="2">
            <a:schemeClr val="accent2">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latin typeface="Arial" panose="020B0604020202020204"/>
              <a:ea typeface="微软雅黑" panose="020B0503020204020204" pitchFamily="34" charset="-122"/>
              <a:sym typeface="Arial" panose="020B0604020202020204"/>
            </a:endParaRPr>
          </a:p>
        </p:txBody>
      </p:sp>
      <p:sp>
        <p:nvSpPr>
          <p:cNvPr id="5" name="形状 4"/>
          <p:cNvSpPr/>
          <p:nvPr/>
        </p:nvSpPr>
        <p:spPr>
          <a:xfrm>
            <a:off x="2752916" y="3662044"/>
            <a:ext cx="1950119" cy="1950119"/>
          </a:xfrm>
          <a:prstGeom prst="leftCircularArrow">
            <a:avLst>
              <a:gd name="adj1" fmla="val 3886"/>
              <a:gd name="adj2" fmla="val 486698"/>
              <a:gd name="adj3" fmla="val 2262209"/>
              <a:gd name="adj4" fmla="val 9024489"/>
              <a:gd name="adj5" fmla="val 4534"/>
            </a:avLst>
          </a:prstGeom>
          <a:solidFill>
            <a:schemeClr val="bg1">
              <a:lumMod val="50000"/>
            </a:schemeClr>
          </a:solidFill>
          <a:ln>
            <a:noFill/>
          </a:ln>
        </p:spPr>
        <p:style>
          <a:lnRef idx="0">
            <a:scrgbClr r="0" g="0" b="0"/>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zh-CN" altLang="en-US">
              <a:latin typeface="Arial" panose="020B0604020202020204"/>
              <a:ea typeface="微软雅黑" panose="020B0503020204020204" pitchFamily="34" charset="-122"/>
              <a:sym typeface="Arial" panose="020B0604020202020204"/>
            </a:endParaRPr>
          </a:p>
        </p:txBody>
      </p:sp>
      <p:sp>
        <p:nvSpPr>
          <p:cNvPr id="6" name="圆角矩形 5"/>
          <p:cNvSpPr/>
          <p:nvPr/>
        </p:nvSpPr>
        <p:spPr>
          <a:xfrm>
            <a:off x="4040371" y="3437597"/>
            <a:ext cx="1637954" cy="1350970"/>
          </a:xfrm>
          <a:prstGeom prst="roundRect">
            <a:avLst>
              <a:gd name="adj" fmla="val 10000"/>
            </a:avLst>
          </a:prstGeom>
          <a:solidFill>
            <a:schemeClr val="tx2">
              <a:lumMod val="75000"/>
            </a:schemeClr>
          </a:solidFill>
          <a:ln w="15875">
            <a:solidFill>
              <a:schemeClr val="bg1"/>
            </a:solidFill>
          </a:ln>
        </p:spPr>
        <p:style>
          <a:lnRef idx="2">
            <a:schemeClr val="accent3">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latin typeface="Arial" panose="020B0604020202020204"/>
              <a:ea typeface="微软雅黑" panose="020B0503020204020204" pitchFamily="34" charset="-122"/>
              <a:sym typeface="Arial" panose="020B0604020202020204"/>
            </a:endParaRPr>
          </a:p>
        </p:txBody>
      </p:sp>
      <p:sp>
        <p:nvSpPr>
          <p:cNvPr id="7" name="环形箭头 6"/>
          <p:cNvSpPr/>
          <p:nvPr/>
        </p:nvSpPr>
        <p:spPr>
          <a:xfrm>
            <a:off x="4920114" y="2561031"/>
            <a:ext cx="2159412" cy="2159412"/>
          </a:xfrm>
          <a:prstGeom prst="circularArrow">
            <a:avLst>
              <a:gd name="adj1" fmla="val 3510"/>
              <a:gd name="adj2" fmla="val 435572"/>
              <a:gd name="adj3" fmla="val 19388918"/>
              <a:gd name="adj4" fmla="val 12575511"/>
              <a:gd name="adj5" fmla="val 4095"/>
            </a:avLst>
          </a:prstGeom>
          <a:solidFill>
            <a:schemeClr val="bg1">
              <a:lumMod val="50000"/>
            </a:schemeClr>
          </a:solidFill>
          <a:ln>
            <a:noFill/>
          </a:ln>
        </p:spPr>
        <p:style>
          <a:lnRef idx="0">
            <a:scrgbClr r="0" g="0" b="0"/>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zh-CN" altLang="en-US">
              <a:latin typeface="Arial" panose="020B0604020202020204"/>
              <a:ea typeface="微软雅黑" panose="020B0503020204020204" pitchFamily="34" charset="-122"/>
              <a:sym typeface="Arial" panose="020B0604020202020204"/>
            </a:endParaRPr>
          </a:p>
        </p:txBody>
      </p:sp>
      <p:sp>
        <p:nvSpPr>
          <p:cNvPr id="8" name="圆角矩形 7"/>
          <p:cNvSpPr/>
          <p:nvPr/>
        </p:nvSpPr>
        <p:spPr>
          <a:xfrm>
            <a:off x="6221219" y="3437597"/>
            <a:ext cx="1637954" cy="1350970"/>
          </a:xfrm>
          <a:prstGeom prst="roundRect">
            <a:avLst>
              <a:gd name="adj" fmla="val 10000"/>
            </a:avLst>
          </a:prstGeom>
          <a:solidFill>
            <a:schemeClr val="tx2">
              <a:lumMod val="75000"/>
            </a:schemeClr>
          </a:solidFill>
          <a:ln w="15875">
            <a:solidFill>
              <a:schemeClr val="bg1"/>
            </a:solidFill>
          </a:ln>
        </p:spPr>
        <p:style>
          <a:lnRef idx="2">
            <a:schemeClr val="accent4">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latin typeface="Arial" panose="020B0604020202020204"/>
              <a:ea typeface="微软雅黑" panose="020B0503020204020204" pitchFamily="34" charset="-122"/>
              <a:sym typeface="Arial" panose="020B0604020202020204"/>
            </a:endParaRPr>
          </a:p>
        </p:txBody>
      </p:sp>
      <p:sp>
        <p:nvSpPr>
          <p:cNvPr id="9" name="形状 8"/>
          <p:cNvSpPr/>
          <p:nvPr/>
        </p:nvSpPr>
        <p:spPr>
          <a:xfrm>
            <a:off x="7114612" y="3662044"/>
            <a:ext cx="1950119" cy="1950119"/>
          </a:xfrm>
          <a:prstGeom prst="leftCircularArrow">
            <a:avLst>
              <a:gd name="adj1" fmla="val 3886"/>
              <a:gd name="adj2" fmla="val 486698"/>
              <a:gd name="adj3" fmla="val 2262209"/>
              <a:gd name="adj4" fmla="val 9024489"/>
              <a:gd name="adj5" fmla="val 4534"/>
            </a:avLst>
          </a:prstGeom>
          <a:solidFill>
            <a:schemeClr val="bg1">
              <a:lumMod val="50000"/>
            </a:schemeClr>
          </a:solidFill>
          <a:ln>
            <a:noFill/>
          </a:ln>
        </p:spPr>
        <p:style>
          <a:lnRef idx="0">
            <a:scrgbClr r="0" g="0" b="0"/>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zh-CN" altLang="en-US">
              <a:latin typeface="Arial" panose="020B0604020202020204"/>
              <a:ea typeface="微软雅黑" panose="020B0503020204020204" pitchFamily="34" charset="-122"/>
              <a:sym typeface="Arial" panose="020B0604020202020204"/>
            </a:endParaRPr>
          </a:p>
        </p:txBody>
      </p:sp>
      <p:sp>
        <p:nvSpPr>
          <p:cNvPr id="10" name="圆角矩形 9"/>
          <p:cNvSpPr/>
          <p:nvPr/>
        </p:nvSpPr>
        <p:spPr>
          <a:xfrm>
            <a:off x="8402067" y="3437597"/>
            <a:ext cx="1637954" cy="1350970"/>
          </a:xfrm>
          <a:prstGeom prst="roundRect">
            <a:avLst>
              <a:gd name="adj" fmla="val 10000"/>
            </a:avLst>
          </a:prstGeom>
          <a:solidFill>
            <a:schemeClr val="tx2">
              <a:lumMod val="75000"/>
            </a:schemeClr>
          </a:solidFill>
          <a:ln w="15875">
            <a:solidFill>
              <a:schemeClr val="bg1"/>
            </a:solidFill>
          </a:ln>
        </p:spPr>
        <p:style>
          <a:lnRef idx="2">
            <a:schemeClr val="accent5">
              <a:hueOff val="0"/>
              <a:satOff val="0"/>
              <a:lumOff val="0"/>
              <a:alphaOff val="0"/>
            </a:schemeClr>
          </a:lnRef>
          <a:fillRef idx="1">
            <a:scrgbClr r="0" g="0" b="0"/>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zh-CN" altLang="en-US">
              <a:latin typeface="Arial" panose="020B0604020202020204"/>
              <a:ea typeface="微软雅黑" panose="020B0503020204020204" pitchFamily="34" charset="-122"/>
              <a:sym typeface="Arial" panose="020B0604020202020204"/>
            </a:endParaRPr>
          </a:p>
        </p:txBody>
      </p:sp>
      <p:pic>
        <p:nvPicPr>
          <p:cNvPr id="11" name="图片 10"/>
          <p:cNvPicPr>
            <a:picLocks noChangeAspect="1"/>
          </p:cNvPicPr>
          <p:nvPr/>
        </p:nvPicPr>
        <p:blipFill>
          <a:blip r:embed="rId3" cstate="email"/>
          <a:stretch>
            <a:fillRect/>
          </a:stretch>
        </p:blipFill>
        <p:spPr>
          <a:xfrm>
            <a:off x="2245152" y="3605894"/>
            <a:ext cx="822253" cy="822253"/>
          </a:xfrm>
          <a:prstGeom prst="rect">
            <a:avLst/>
          </a:prstGeom>
          <a:solidFill>
            <a:schemeClr val="tx2">
              <a:lumMod val="75000"/>
            </a:schemeClr>
          </a:solidFill>
        </p:spPr>
      </p:pic>
      <p:pic>
        <p:nvPicPr>
          <p:cNvPr id="12" name="图片 11"/>
          <p:cNvPicPr>
            <a:picLocks noChangeAspect="1"/>
          </p:cNvPicPr>
          <p:nvPr/>
        </p:nvPicPr>
        <p:blipFill>
          <a:blip r:embed="rId4" cstate="email"/>
          <a:stretch>
            <a:fillRect/>
          </a:stretch>
        </p:blipFill>
        <p:spPr>
          <a:xfrm>
            <a:off x="8717524" y="3699494"/>
            <a:ext cx="893563" cy="893563"/>
          </a:xfrm>
          <a:prstGeom prst="rect">
            <a:avLst/>
          </a:prstGeom>
          <a:solidFill>
            <a:schemeClr val="tx2">
              <a:lumMod val="75000"/>
            </a:schemeClr>
          </a:solidFill>
        </p:spPr>
      </p:pic>
      <p:pic>
        <p:nvPicPr>
          <p:cNvPr id="13" name="图片 12"/>
          <p:cNvPicPr>
            <a:picLocks noChangeAspect="1"/>
          </p:cNvPicPr>
          <p:nvPr/>
        </p:nvPicPr>
        <p:blipFill>
          <a:blip r:embed="rId5" cstate="email"/>
          <a:stretch>
            <a:fillRect/>
          </a:stretch>
        </p:blipFill>
        <p:spPr>
          <a:xfrm>
            <a:off x="6672676" y="3660338"/>
            <a:ext cx="797606" cy="797606"/>
          </a:xfrm>
          <a:prstGeom prst="rect">
            <a:avLst/>
          </a:prstGeom>
          <a:solidFill>
            <a:schemeClr val="tx2">
              <a:lumMod val="75000"/>
            </a:schemeClr>
          </a:solidFill>
        </p:spPr>
      </p:pic>
      <p:pic>
        <p:nvPicPr>
          <p:cNvPr id="14" name="图片 13"/>
          <p:cNvPicPr>
            <a:picLocks noChangeAspect="1"/>
          </p:cNvPicPr>
          <p:nvPr/>
        </p:nvPicPr>
        <p:blipFill>
          <a:blip r:embed="rId6" cstate="email"/>
          <a:stretch>
            <a:fillRect/>
          </a:stretch>
        </p:blipFill>
        <p:spPr>
          <a:xfrm>
            <a:off x="4412594" y="3729815"/>
            <a:ext cx="908350" cy="908350"/>
          </a:xfrm>
          <a:prstGeom prst="rect">
            <a:avLst/>
          </a:prstGeom>
          <a:solidFill>
            <a:schemeClr val="tx2">
              <a:lumMod val="75000"/>
            </a:schemeClr>
          </a:solidFill>
        </p:spPr>
      </p:pic>
      <p:sp>
        <p:nvSpPr>
          <p:cNvPr id="15" name="圆角矩形 14"/>
          <p:cNvSpPr/>
          <p:nvPr/>
        </p:nvSpPr>
        <p:spPr>
          <a:xfrm>
            <a:off x="2298286" y="4559871"/>
            <a:ext cx="1377882" cy="420570"/>
          </a:xfrm>
          <a:prstGeom prst="roundRect">
            <a:avLst>
              <a:gd name="adj" fmla="val 23715"/>
            </a:avLst>
          </a:prstGeom>
          <a:solidFill>
            <a:schemeClr val="tx2">
              <a:lumMod val="75000"/>
            </a:schemeClr>
          </a:solidFill>
          <a:ln w="22225">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a:ea typeface="微软雅黑" panose="020B0503020204020204" pitchFamily="34" charset="-122"/>
              <a:sym typeface="Arial" panose="020B0604020202020204"/>
            </a:endParaRPr>
          </a:p>
        </p:txBody>
      </p:sp>
      <p:sp>
        <p:nvSpPr>
          <p:cNvPr id="17" name="圆角矩形 16"/>
          <p:cNvSpPr/>
          <p:nvPr/>
        </p:nvSpPr>
        <p:spPr>
          <a:xfrm>
            <a:off x="4500624" y="3212072"/>
            <a:ext cx="1377882" cy="420570"/>
          </a:xfrm>
          <a:prstGeom prst="roundRect">
            <a:avLst>
              <a:gd name="adj" fmla="val 23715"/>
            </a:avLst>
          </a:prstGeom>
          <a:solidFill>
            <a:schemeClr val="tx2">
              <a:lumMod val="75000"/>
            </a:schemeClr>
          </a:solidFill>
          <a:ln w="22225">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a:ea typeface="微软雅黑" panose="020B0503020204020204" pitchFamily="34" charset="-122"/>
              <a:sym typeface="Arial" panose="020B0604020202020204"/>
            </a:endParaRPr>
          </a:p>
        </p:txBody>
      </p:sp>
      <p:sp>
        <p:nvSpPr>
          <p:cNvPr id="18" name="矩形 17"/>
          <p:cNvSpPr/>
          <p:nvPr/>
        </p:nvSpPr>
        <p:spPr>
          <a:xfrm>
            <a:off x="4477415" y="3255366"/>
            <a:ext cx="1350204" cy="276999"/>
          </a:xfrm>
          <a:prstGeom prst="rect">
            <a:avLst/>
          </a:prstGeom>
          <a:noFill/>
        </p:spPr>
        <p:txBody>
          <a:bodyPr wrap="square" rtlCol="0">
            <a:spAutoFit/>
          </a:bodyPr>
          <a:lstStyle/>
          <a:p>
            <a:pPr algn="ctr"/>
            <a:r>
              <a:rPr lang="zh-CN" altLang="en-US" sz="1200" b="1" spc="300" dirty="0">
                <a:solidFill>
                  <a:schemeClr val="bg1"/>
                </a:solidFill>
                <a:latin typeface="Arial" panose="020B0604020202020204"/>
                <a:ea typeface="微软雅黑" panose="020B0503020204020204" pitchFamily="34" charset="-122"/>
                <a:cs typeface="文泉驿等宽微米黑" panose="020B0606030804020204" pitchFamily="34" charset="-122"/>
                <a:sym typeface="Arial" panose="020B0604020202020204"/>
              </a:rPr>
              <a:t>人员补充规划</a:t>
            </a:r>
          </a:p>
        </p:txBody>
      </p:sp>
      <p:sp>
        <p:nvSpPr>
          <p:cNvPr id="19" name="圆角矩形 18"/>
          <p:cNvSpPr/>
          <p:nvPr/>
        </p:nvSpPr>
        <p:spPr>
          <a:xfrm>
            <a:off x="6672676" y="4618301"/>
            <a:ext cx="1377882" cy="420570"/>
          </a:xfrm>
          <a:prstGeom prst="roundRect">
            <a:avLst>
              <a:gd name="adj" fmla="val 23715"/>
            </a:avLst>
          </a:prstGeom>
          <a:solidFill>
            <a:schemeClr val="tx2">
              <a:lumMod val="75000"/>
            </a:schemeClr>
          </a:solidFill>
          <a:ln w="22225">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a:ea typeface="微软雅黑" panose="020B0503020204020204" pitchFamily="34" charset="-122"/>
              <a:sym typeface="Arial" panose="020B0604020202020204"/>
            </a:endParaRPr>
          </a:p>
        </p:txBody>
      </p:sp>
      <p:sp>
        <p:nvSpPr>
          <p:cNvPr id="20" name="矩形 19"/>
          <p:cNvSpPr/>
          <p:nvPr/>
        </p:nvSpPr>
        <p:spPr>
          <a:xfrm>
            <a:off x="6660099" y="4697505"/>
            <a:ext cx="1350204" cy="276999"/>
          </a:xfrm>
          <a:prstGeom prst="rect">
            <a:avLst/>
          </a:prstGeom>
          <a:noFill/>
        </p:spPr>
        <p:txBody>
          <a:bodyPr wrap="square" rtlCol="0">
            <a:spAutoFit/>
          </a:bodyPr>
          <a:lstStyle/>
          <a:p>
            <a:pPr algn="ctr"/>
            <a:r>
              <a:rPr lang="zh-CN" altLang="en-US" sz="1200" b="1" spc="300" dirty="0">
                <a:solidFill>
                  <a:schemeClr val="bg1"/>
                </a:solidFill>
                <a:latin typeface="Arial" panose="020B0604020202020204"/>
                <a:ea typeface="微软雅黑" panose="020B0503020204020204" pitchFamily="34" charset="-122"/>
                <a:cs typeface="文泉驿等宽微米黑" panose="020B0606030804020204" pitchFamily="34" charset="-122"/>
                <a:sym typeface="Arial" panose="020B0604020202020204"/>
              </a:rPr>
              <a:t>人力调配规划</a:t>
            </a:r>
          </a:p>
        </p:txBody>
      </p:sp>
      <p:sp>
        <p:nvSpPr>
          <p:cNvPr id="21" name="圆角矩形 20"/>
          <p:cNvSpPr/>
          <p:nvPr/>
        </p:nvSpPr>
        <p:spPr>
          <a:xfrm>
            <a:off x="8936201" y="3212072"/>
            <a:ext cx="1377882" cy="420570"/>
          </a:xfrm>
          <a:prstGeom prst="roundRect">
            <a:avLst>
              <a:gd name="adj" fmla="val 23715"/>
            </a:avLst>
          </a:prstGeom>
          <a:solidFill>
            <a:schemeClr val="tx2">
              <a:lumMod val="75000"/>
            </a:schemeClr>
          </a:solidFill>
          <a:ln w="22225">
            <a:gradFill flip="none" rotWithShape="1">
              <a:gsLst>
                <a:gs pos="0">
                  <a:schemeClr val="bg1"/>
                </a:gs>
                <a:gs pos="100000">
                  <a:schemeClr val="bg1">
                    <a:lumMod val="75000"/>
                  </a:schemeClr>
                </a:gs>
              </a:gsLst>
              <a:lin ang="2700000" scaled="1"/>
              <a:tileRect/>
            </a:gradFill>
          </a:ln>
          <a:effectLst>
            <a:outerShdw blurRad="1270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Arial" panose="020B0604020202020204"/>
              <a:ea typeface="微软雅黑" panose="020B0503020204020204" pitchFamily="34" charset="-122"/>
              <a:sym typeface="Arial" panose="020B0604020202020204"/>
            </a:endParaRPr>
          </a:p>
        </p:txBody>
      </p:sp>
      <p:sp>
        <p:nvSpPr>
          <p:cNvPr id="22" name="矩形 21"/>
          <p:cNvSpPr/>
          <p:nvPr/>
        </p:nvSpPr>
        <p:spPr>
          <a:xfrm>
            <a:off x="8923624" y="3291276"/>
            <a:ext cx="1350204" cy="276999"/>
          </a:xfrm>
          <a:prstGeom prst="rect">
            <a:avLst/>
          </a:prstGeom>
          <a:noFill/>
        </p:spPr>
        <p:txBody>
          <a:bodyPr wrap="square" rtlCol="0">
            <a:spAutoFit/>
          </a:bodyPr>
          <a:lstStyle/>
          <a:p>
            <a:pPr algn="ctr"/>
            <a:r>
              <a:rPr lang="zh-CN" altLang="en-US" sz="1200" b="1" spc="300" dirty="0">
                <a:solidFill>
                  <a:schemeClr val="bg1"/>
                </a:solidFill>
                <a:latin typeface="Arial" panose="020B0604020202020204"/>
                <a:ea typeface="微软雅黑" panose="020B0503020204020204" pitchFamily="34" charset="-122"/>
                <a:cs typeface="文泉驿等宽微米黑" panose="020B0606030804020204" pitchFamily="34" charset="-122"/>
                <a:sym typeface="Arial" panose="020B0604020202020204"/>
              </a:rPr>
              <a:t>招聘渠道拓展</a:t>
            </a:r>
          </a:p>
        </p:txBody>
      </p:sp>
      <p:sp>
        <p:nvSpPr>
          <p:cNvPr id="23" name="矩形 22"/>
          <p:cNvSpPr/>
          <p:nvPr/>
        </p:nvSpPr>
        <p:spPr>
          <a:xfrm>
            <a:off x="4557774" y="640864"/>
            <a:ext cx="3185487" cy="369332"/>
          </a:xfrm>
          <a:prstGeom prst="rect">
            <a:avLst/>
          </a:prstGeom>
        </p:spPr>
        <p:txBody>
          <a:bodyPr wrap="none">
            <a:spAutoFit/>
          </a:bodyPr>
          <a:lstStyle/>
          <a:p>
            <a:r>
              <a:rPr lang="zh-CN" altLang="en-US" b="1" dirty="0">
                <a:latin typeface="Arial" panose="020B0604020202020204"/>
                <a:ea typeface="微软雅黑" panose="020B0503020204020204" pitchFamily="34" charset="-122"/>
                <a:sym typeface="Arial" panose="020B0604020202020204"/>
              </a:rPr>
              <a:t>年初人力资源规划的具体内容</a:t>
            </a:r>
          </a:p>
        </p:txBody>
      </p:sp>
      <p:sp>
        <p:nvSpPr>
          <p:cNvPr id="25" name="文本框 24"/>
          <p:cNvSpPr txBox="1"/>
          <p:nvPr/>
        </p:nvSpPr>
        <p:spPr>
          <a:xfrm>
            <a:off x="2272587" y="4618310"/>
            <a:ext cx="1467051" cy="307777"/>
          </a:xfrm>
          <a:prstGeom prst="rect">
            <a:avLst/>
          </a:prstGeom>
          <a:noFill/>
        </p:spPr>
        <p:txBody>
          <a:bodyPr wrap="square" rtlCol="0">
            <a:spAutoFit/>
          </a:bodyPr>
          <a:lstStyle/>
          <a:p>
            <a:pPr algn="ctr"/>
            <a:r>
              <a:rPr lang="zh-CN" altLang="en-US" sz="1400" b="1" dirty="0">
                <a:solidFill>
                  <a:schemeClr val="bg1"/>
                </a:solidFill>
                <a:latin typeface="Arial" panose="020B0604020202020204"/>
                <a:ea typeface="微软雅黑" panose="020B0503020204020204" pitchFamily="34" charset="-122"/>
                <a:sym typeface="Arial" panose="020B0604020202020204"/>
              </a:rPr>
              <a:t>岗位编制规划</a:t>
            </a:r>
          </a:p>
        </p:txBody>
      </p:sp>
      <p:sp>
        <p:nvSpPr>
          <p:cNvPr id="26" name="矩形 25"/>
          <p:cNvSpPr/>
          <p:nvPr/>
        </p:nvSpPr>
        <p:spPr>
          <a:xfrm>
            <a:off x="783275" y="5535992"/>
            <a:ext cx="3669274" cy="662874"/>
          </a:xfrm>
          <a:prstGeom prst="rect">
            <a:avLst/>
          </a:prstGeom>
        </p:spPr>
        <p:txBody>
          <a:bodyPr wrap="square">
            <a:spAutoFit/>
          </a:bodyPr>
          <a:lstStyle/>
          <a:p>
            <a:pPr lvl="2">
              <a:lnSpc>
                <a:spcPct val="140000"/>
              </a:lnSpc>
            </a:pPr>
            <a:r>
              <a:rPr lang="zh-CN" altLang="en-US" sz="1400" dirty="0">
                <a:latin typeface="Arial" panose="020B0604020202020204"/>
                <a:ea typeface="微软雅黑" panose="020B0503020204020204" pitchFamily="34" charset="-122"/>
                <a:sym typeface="Arial" panose="020B0604020202020204"/>
              </a:rPr>
              <a:t>主要完成</a:t>
            </a:r>
            <a:r>
              <a:rPr lang="en-US" altLang="zh-CN" sz="1400" dirty="0">
                <a:latin typeface="Arial" panose="020B0604020202020204"/>
                <a:ea typeface="微软雅黑" panose="020B0503020204020204" pitchFamily="34" charset="-122"/>
                <a:sym typeface="Arial" panose="020B0604020202020204"/>
              </a:rPr>
              <a:t>2018</a:t>
            </a:r>
            <a:r>
              <a:rPr lang="zh-CN" altLang="en-US" sz="1400" dirty="0">
                <a:latin typeface="Arial" panose="020B0604020202020204"/>
                <a:ea typeface="微软雅黑" panose="020B0503020204020204" pitchFamily="34" charset="-122"/>
                <a:sym typeface="Arial" panose="020B0604020202020204"/>
              </a:rPr>
              <a:t>年公司各部门定员定编问题</a:t>
            </a:r>
          </a:p>
        </p:txBody>
      </p:sp>
      <p:sp>
        <p:nvSpPr>
          <p:cNvPr id="29" name="矩形 28"/>
          <p:cNvSpPr/>
          <p:nvPr/>
        </p:nvSpPr>
        <p:spPr>
          <a:xfrm>
            <a:off x="2853999" y="1642968"/>
            <a:ext cx="3915152" cy="1298817"/>
          </a:xfrm>
          <a:prstGeom prst="rect">
            <a:avLst/>
          </a:prstGeom>
        </p:spPr>
        <p:txBody>
          <a:bodyPr wrap="square">
            <a:spAutoFit/>
          </a:bodyPr>
          <a:lstStyle/>
          <a:p>
            <a:pPr lvl="2">
              <a:lnSpc>
                <a:spcPct val="140000"/>
              </a:lnSpc>
            </a:pPr>
            <a:r>
              <a:rPr lang="zh-CN" altLang="en-US" sz="1400" dirty="0">
                <a:latin typeface="Arial" panose="020B0604020202020204"/>
                <a:ea typeface="微软雅黑" panose="020B0503020204020204" pitchFamily="34" charset="-122"/>
                <a:sym typeface="Arial" panose="020B0604020202020204"/>
              </a:rPr>
              <a:t>根据岁末年初离职情况制订相应的招聘补充计划，在中长期内使岗位职务空缺能从质量上和数量上得到合理的补充</a:t>
            </a:r>
          </a:p>
        </p:txBody>
      </p:sp>
      <p:sp>
        <p:nvSpPr>
          <p:cNvPr id="30" name="矩形 29"/>
          <p:cNvSpPr/>
          <p:nvPr/>
        </p:nvSpPr>
        <p:spPr>
          <a:xfrm>
            <a:off x="5029607" y="5535992"/>
            <a:ext cx="3479088" cy="997196"/>
          </a:xfrm>
          <a:prstGeom prst="rect">
            <a:avLst/>
          </a:prstGeom>
        </p:spPr>
        <p:txBody>
          <a:bodyPr wrap="square">
            <a:spAutoFit/>
          </a:bodyPr>
          <a:lstStyle/>
          <a:p>
            <a:pPr lvl="2">
              <a:lnSpc>
                <a:spcPct val="140000"/>
              </a:lnSpc>
            </a:pPr>
            <a:r>
              <a:rPr lang="zh-CN" altLang="en-US" sz="1400" dirty="0">
                <a:latin typeface="Arial" panose="020B0604020202020204"/>
                <a:ea typeface="微软雅黑" panose="020B0503020204020204" pitchFamily="34" charset="-122"/>
                <a:sym typeface="Arial" panose="020B0604020202020204"/>
              </a:rPr>
              <a:t>主要依据公司各部门、岗位职务的专业分工来内部配置、提拔或调动所需人员</a:t>
            </a:r>
          </a:p>
        </p:txBody>
      </p:sp>
      <p:sp>
        <p:nvSpPr>
          <p:cNvPr id="31" name="矩形 30"/>
          <p:cNvSpPr/>
          <p:nvPr/>
        </p:nvSpPr>
        <p:spPr>
          <a:xfrm>
            <a:off x="7591130" y="1642968"/>
            <a:ext cx="3109022" cy="1298817"/>
          </a:xfrm>
          <a:prstGeom prst="rect">
            <a:avLst/>
          </a:prstGeom>
        </p:spPr>
        <p:txBody>
          <a:bodyPr wrap="square">
            <a:spAutoFit/>
          </a:bodyPr>
          <a:lstStyle/>
          <a:p>
            <a:pPr lvl="2">
              <a:lnSpc>
                <a:spcPct val="140000"/>
              </a:lnSpc>
            </a:pPr>
            <a:r>
              <a:rPr lang="zh-CN" altLang="en-US" sz="1400" dirty="0">
                <a:latin typeface="Arial" panose="020B0604020202020204"/>
                <a:ea typeface="微软雅黑" panose="020B0503020204020204" pitchFamily="34" charset="-122"/>
                <a:sym typeface="Arial" panose="020B0604020202020204"/>
              </a:rPr>
              <a:t>主要完成网络招聘的续约以及开拓多种招聘渠道已利于</a:t>
            </a:r>
            <a:r>
              <a:rPr lang="en-US" altLang="zh-CN" sz="1400" dirty="0">
                <a:latin typeface="Arial" panose="020B0604020202020204"/>
                <a:ea typeface="微软雅黑" panose="020B0503020204020204" pitchFamily="34" charset="-122"/>
                <a:sym typeface="Arial" panose="020B0604020202020204"/>
              </a:rPr>
              <a:t>2014</a:t>
            </a:r>
            <a:r>
              <a:rPr lang="zh-CN" altLang="en-US" sz="1400" dirty="0">
                <a:latin typeface="Arial" panose="020B0604020202020204"/>
                <a:ea typeface="微软雅黑" panose="020B0503020204020204" pitchFamily="34" charset="-122"/>
                <a:sym typeface="Arial" panose="020B0604020202020204"/>
              </a:rPr>
              <a:t>年招聘计划的落实</a:t>
            </a:r>
          </a:p>
        </p:txBody>
      </p:sp>
      <p:grpSp>
        <p:nvGrpSpPr>
          <p:cNvPr id="44" name="组合 43"/>
          <p:cNvGrpSpPr/>
          <p:nvPr/>
        </p:nvGrpSpPr>
        <p:grpSpPr>
          <a:xfrm>
            <a:off x="0" y="1743075"/>
            <a:ext cx="581028" cy="4076700"/>
            <a:chOff x="-3" y="1371600"/>
            <a:chExt cx="581028" cy="4076700"/>
          </a:xfrm>
          <a:solidFill>
            <a:schemeClr val="tx2">
              <a:lumMod val="75000"/>
            </a:schemeClr>
          </a:solidFill>
        </p:grpSpPr>
        <p:sp>
          <p:nvSpPr>
            <p:cNvPr id="45" name="矩形 44"/>
            <p:cNvSpPr/>
            <p:nvPr/>
          </p:nvSpPr>
          <p:spPr>
            <a:xfrm>
              <a:off x="0" y="1857375"/>
              <a:ext cx="581025" cy="3105150"/>
            </a:xfrm>
            <a:prstGeom prst="rect">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46" name="文本框 45"/>
            <p:cNvSpPr txBox="1"/>
            <p:nvPr/>
          </p:nvSpPr>
          <p:spPr>
            <a:xfrm>
              <a:off x="27026" y="2114550"/>
              <a:ext cx="553998" cy="2590800"/>
            </a:xfrm>
            <a:prstGeom prst="rect">
              <a:avLst/>
            </a:prstGeom>
            <a:grpFill/>
            <a:ln>
              <a:solidFill>
                <a:schemeClr val="tx2">
                  <a:lumMod val="75000"/>
                </a:schemeClr>
              </a:solidFill>
            </a:ln>
          </p:spPr>
          <p:txBody>
            <a:bodyPr vert="eaVert" wrap="square" rtlCol="0">
              <a:spAutoFit/>
            </a:bodyPr>
            <a:lstStyle/>
            <a:p>
              <a:pPr algn="ctr"/>
              <a:r>
                <a:rPr lang="zh-CN" altLang="en-US" sz="2400" b="1" spc="1000" dirty="0">
                  <a:solidFill>
                    <a:schemeClr val="bg1"/>
                  </a:solidFill>
                  <a:latin typeface="Arial" panose="020B0604020202020204"/>
                  <a:ea typeface="微软雅黑" panose="020B0503020204020204" pitchFamily="34" charset="-122"/>
                  <a:sym typeface="Arial" panose="020B0604020202020204"/>
                </a:rPr>
                <a:t>人员配置</a:t>
              </a:r>
            </a:p>
          </p:txBody>
        </p:sp>
        <p:sp>
          <p:nvSpPr>
            <p:cNvPr id="47" name="矩形 46"/>
            <p:cNvSpPr/>
            <p:nvPr/>
          </p:nvSpPr>
          <p:spPr>
            <a:xfrm>
              <a:off x="-3" y="1371600"/>
              <a:ext cx="581025" cy="228600"/>
            </a:xfrm>
            <a:prstGeom prst="rect">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48" name="矩形 47"/>
            <p:cNvSpPr/>
            <p:nvPr/>
          </p:nvSpPr>
          <p:spPr>
            <a:xfrm>
              <a:off x="-2" y="5219700"/>
              <a:ext cx="581025" cy="228600"/>
            </a:xfrm>
            <a:prstGeom prst="rect">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grpSp>
    </p:spTree>
  </p:cSld>
  <p:clrMapOvr>
    <a:masterClrMapping/>
  </p:clrMapOvr>
  <p:transition spd="slow" advClick="0" advTm="0">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1" presetClass="entr" presetSubtype="1"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500"/>
                                            <p:tgtEl>
                                              <p:spTgt spid="4"/>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par>
                              <p:cTn id="23" fill="hold">
                                <p:stCondLst>
                                  <p:cond delay="1500"/>
                                </p:stCondLst>
                                <p:childTnLst>
                                  <p:par>
                                    <p:cTn id="24" presetID="2" presetClass="entr" presetSubtype="4" accel="60000" fill="hold" grpId="0" nodeType="afterEffect" p14:presetBounceEnd="40000">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14:bounceEnd="40000">
                                          <p:cBhvr additive="base">
                                            <p:cTn id="26" dur="500" fill="hold"/>
                                            <p:tgtEl>
                                              <p:spTgt spid="15"/>
                                            </p:tgtEl>
                                            <p:attrNameLst>
                                              <p:attrName>ppt_x</p:attrName>
                                            </p:attrNameLst>
                                          </p:cBhvr>
                                          <p:tavLst>
                                            <p:tav tm="0">
                                              <p:val>
                                                <p:strVal val="#ppt_x"/>
                                              </p:val>
                                            </p:tav>
                                            <p:tav tm="100000">
                                              <p:val>
                                                <p:strVal val="#ppt_x"/>
                                              </p:val>
                                            </p:tav>
                                          </p:tavLst>
                                        </p:anim>
                                        <p:anim calcmode="lin" valueType="num" p14:bounceEnd="40000">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500"/>
                                            <p:tgtEl>
                                              <p:spTgt spid="5"/>
                                            </p:tgtEl>
                                          </p:cBhvr>
                                        </p:animEffect>
                                      </p:childTnLst>
                                    </p:cTn>
                                  </p:par>
                                </p:childTnLst>
                              </p:cTn>
                            </p:par>
                            <p:par>
                              <p:cTn id="45" fill="hold">
                                <p:stCondLst>
                                  <p:cond delay="1000"/>
                                </p:stCondLst>
                                <p:childTnLst>
                                  <p:par>
                                    <p:cTn id="46" presetID="21" presetClass="entr" presetSubtype="1" fill="hold"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heel(1)">
                                          <p:cBhvr>
                                            <p:cTn id="48" dur="500"/>
                                            <p:tgtEl>
                                              <p:spTgt spid="6"/>
                                            </p:tgtEl>
                                          </p:cBhvr>
                                        </p:animEffect>
                                      </p:childTnLst>
                                    </p:cTn>
                                  </p:par>
                                </p:childTnLst>
                              </p:cTn>
                            </p:par>
                            <p:par>
                              <p:cTn id="49" fill="hold">
                                <p:stCondLst>
                                  <p:cond delay="1500"/>
                                </p:stCondLst>
                                <p:childTnLst>
                                  <p:par>
                                    <p:cTn id="50" presetID="2" presetClass="entr" presetSubtype="4" accel="60000" fill="hold" grpId="0" nodeType="afterEffect" p14:presetBounceEnd="40000">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14:bounceEnd="40000">
                                          <p:cBhvr additive="base">
                                            <p:cTn id="52" dur="500" fill="hold"/>
                                            <p:tgtEl>
                                              <p:spTgt spid="17"/>
                                            </p:tgtEl>
                                            <p:attrNameLst>
                                              <p:attrName>ppt_x</p:attrName>
                                            </p:attrNameLst>
                                          </p:cBhvr>
                                          <p:tavLst>
                                            <p:tav tm="0">
                                              <p:val>
                                                <p:strVal val="#ppt_x"/>
                                              </p:val>
                                            </p:tav>
                                            <p:tav tm="100000">
                                              <p:val>
                                                <p:strVal val="#ppt_x"/>
                                              </p:val>
                                            </p:tav>
                                          </p:tavLst>
                                        </p:anim>
                                        <p:anim calcmode="lin" valueType="num" p14:bounceEnd="40000">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2000"/>
                                </p:stCondLst>
                                <p:childTnLst>
                                  <p:par>
                                    <p:cTn id="55" presetID="53" presetClass="entr" presetSubtype="16" fill="hold" grpId="0" nodeType="afterEffect">
                                      <p:stCondLst>
                                        <p:cond delay="0"/>
                                      </p:stCondLst>
                                      <p:iterate type="lt">
                                        <p:tmPct val="10000"/>
                                      </p:iterate>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1" fill="hold" grpId="0" nodeType="click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fill="hold"/>
                                            <p:tgtEl>
                                              <p:spTgt spid="29"/>
                                            </p:tgtEl>
                                            <p:attrNameLst>
                                              <p:attrName>ppt_x</p:attrName>
                                            </p:attrNameLst>
                                          </p:cBhvr>
                                          <p:tavLst>
                                            <p:tav tm="0">
                                              <p:val>
                                                <p:strVal val="#ppt_x"/>
                                              </p:val>
                                            </p:tav>
                                            <p:tav tm="100000">
                                              <p:val>
                                                <p:strVal val="#ppt_x"/>
                                              </p:val>
                                            </p:tav>
                                          </p:tavLst>
                                        </p:anim>
                                        <p:anim calcmode="lin" valueType="num">
                                          <p:cBhvr additive="base">
                                            <p:cTn id="65" dur="500" fill="hold"/>
                                            <p:tgtEl>
                                              <p:spTgt spid="29"/>
                                            </p:tgtEl>
                                            <p:attrNameLst>
                                              <p:attrName>ppt_y</p:attrName>
                                            </p:attrNameLst>
                                          </p:cBhvr>
                                          <p:tavLst>
                                            <p:tav tm="0">
                                              <p:val>
                                                <p:strVal val="0-#ppt_h/2"/>
                                              </p:val>
                                            </p:tav>
                                            <p:tav tm="100000">
                                              <p:val>
                                                <p:strVal val="#ppt_y"/>
                                              </p:val>
                                            </p:tav>
                                          </p:tavLst>
                                        </p:anim>
                                      </p:childTnLst>
                                    </p:cTn>
                                  </p:par>
                                </p:childTnLst>
                              </p:cTn>
                            </p:par>
                            <p:par>
                              <p:cTn id="66" fill="hold">
                                <p:stCondLst>
                                  <p:cond delay="500"/>
                                </p:stCondLst>
                                <p:childTnLst>
                                  <p:par>
                                    <p:cTn id="67" presetID="10" presetClass="entr" presetSubtype="0" fill="hold"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500"/>
                                            <p:tgtEl>
                                              <p:spTgt spid="14"/>
                                            </p:tgtEl>
                                          </p:cBhvr>
                                        </p:animEffect>
                                      </p:childTnLst>
                                    </p:cTn>
                                  </p:par>
                                </p:childTnLst>
                              </p:cTn>
                            </p:par>
                            <p:par>
                              <p:cTn id="70" fill="hold">
                                <p:stCondLst>
                                  <p:cond delay="1000"/>
                                </p:stCondLst>
                                <p:childTnLst>
                                  <p:par>
                                    <p:cTn id="71" presetID="22" presetClass="entr" presetSubtype="8" fill="hold" nodeType="after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wipe(left)">
                                          <p:cBhvr>
                                            <p:cTn id="73" dur="500"/>
                                            <p:tgtEl>
                                              <p:spTgt spid="7"/>
                                            </p:tgtEl>
                                          </p:cBhvr>
                                        </p:animEffect>
                                      </p:childTnLst>
                                    </p:cTn>
                                  </p:par>
                                </p:childTnLst>
                              </p:cTn>
                            </p:par>
                            <p:par>
                              <p:cTn id="74" fill="hold">
                                <p:stCondLst>
                                  <p:cond delay="1500"/>
                                </p:stCondLst>
                                <p:childTnLst>
                                  <p:par>
                                    <p:cTn id="75" presetID="21" presetClass="entr" presetSubtype="1" fill="hold" nodeType="after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heel(1)">
                                          <p:cBhvr>
                                            <p:cTn id="77" dur="500"/>
                                            <p:tgtEl>
                                              <p:spTgt spid="8"/>
                                            </p:tgtEl>
                                          </p:cBhvr>
                                        </p:animEffect>
                                      </p:childTnLst>
                                    </p:cTn>
                                  </p:par>
                                </p:childTnLst>
                              </p:cTn>
                            </p:par>
                            <p:par>
                              <p:cTn id="78" fill="hold">
                                <p:stCondLst>
                                  <p:cond delay="2000"/>
                                </p:stCondLst>
                                <p:childTnLst>
                                  <p:par>
                                    <p:cTn id="79" presetID="2" presetClass="entr" presetSubtype="4" accel="60000" fill="hold" grpId="0" nodeType="afterEffect" p14:presetBounceEnd="40000">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14:bounceEnd="40000">
                                          <p:cBhvr additive="base">
                                            <p:cTn id="81" dur="500" fill="hold"/>
                                            <p:tgtEl>
                                              <p:spTgt spid="19"/>
                                            </p:tgtEl>
                                            <p:attrNameLst>
                                              <p:attrName>ppt_x</p:attrName>
                                            </p:attrNameLst>
                                          </p:cBhvr>
                                          <p:tavLst>
                                            <p:tav tm="0">
                                              <p:val>
                                                <p:strVal val="#ppt_x"/>
                                              </p:val>
                                            </p:tav>
                                            <p:tav tm="100000">
                                              <p:val>
                                                <p:strVal val="#ppt_x"/>
                                              </p:val>
                                            </p:tav>
                                          </p:tavLst>
                                        </p:anim>
                                        <p:anim calcmode="lin" valueType="num" p14:bounceEnd="40000">
                                          <p:cBhvr additive="base">
                                            <p:cTn id="82" dur="500" fill="hold"/>
                                            <p:tgtEl>
                                              <p:spTgt spid="19"/>
                                            </p:tgtEl>
                                            <p:attrNameLst>
                                              <p:attrName>ppt_y</p:attrName>
                                            </p:attrNameLst>
                                          </p:cBhvr>
                                          <p:tavLst>
                                            <p:tav tm="0">
                                              <p:val>
                                                <p:strVal val="1+#ppt_h/2"/>
                                              </p:val>
                                            </p:tav>
                                            <p:tav tm="100000">
                                              <p:val>
                                                <p:strVal val="#ppt_y"/>
                                              </p:val>
                                            </p:tav>
                                          </p:tavLst>
                                        </p:anim>
                                      </p:childTnLst>
                                    </p:cTn>
                                  </p:par>
                                </p:childTnLst>
                              </p:cTn>
                            </p:par>
                            <p:par>
                              <p:cTn id="83" fill="hold">
                                <p:stCondLst>
                                  <p:cond delay="2500"/>
                                </p:stCondLst>
                                <p:childTnLst>
                                  <p:par>
                                    <p:cTn id="84" presetID="53" presetClass="entr" presetSubtype="16" fill="hold" grpId="0" nodeType="afterEffect">
                                      <p:stCondLst>
                                        <p:cond delay="0"/>
                                      </p:stCondLst>
                                      <p:iterate type="lt">
                                        <p:tmPct val="10000"/>
                                      </p:iterate>
                                      <p:childTnLst>
                                        <p:set>
                                          <p:cBhvr>
                                            <p:cTn id="85" dur="1" fill="hold">
                                              <p:stCondLst>
                                                <p:cond delay="0"/>
                                              </p:stCondLst>
                                            </p:cTn>
                                            <p:tgtEl>
                                              <p:spTgt spid="20"/>
                                            </p:tgtEl>
                                            <p:attrNameLst>
                                              <p:attrName>style.visibility</p:attrName>
                                            </p:attrNameLst>
                                          </p:cBhvr>
                                          <p:to>
                                            <p:strVal val="visible"/>
                                          </p:to>
                                        </p:set>
                                        <p:anim calcmode="lin" valueType="num">
                                          <p:cBhvr>
                                            <p:cTn id="86" dur="500" fill="hold"/>
                                            <p:tgtEl>
                                              <p:spTgt spid="20"/>
                                            </p:tgtEl>
                                            <p:attrNameLst>
                                              <p:attrName>ppt_w</p:attrName>
                                            </p:attrNameLst>
                                          </p:cBhvr>
                                          <p:tavLst>
                                            <p:tav tm="0">
                                              <p:val>
                                                <p:fltVal val="0"/>
                                              </p:val>
                                            </p:tav>
                                            <p:tav tm="100000">
                                              <p:val>
                                                <p:strVal val="#ppt_w"/>
                                              </p:val>
                                            </p:tav>
                                          </p:tavLst>
                                        </p:anim>
                                        <p:anim calcmode="lin" valueType="num">
                                          <p:cBhvr>
                                            <p:cTn id="87" dur="500" fill="hold"/>
                                            <p:tgtEl>
                                              <p:spTgt spid="20"/>
                                            </p:tgtEl>
                                            <p:attrNameLst>
                                              <p:attrName>ppt_h</p:attrName>
                                            </p:attrNameLst>
                                          </p:cBhvr>
                                          <p:tavLst>
                                            <p:tav tm="0">
                                              <p:val>
                                                <p:fltVal val="0"/>
                                              </p:val>
                                            </p:tav>
                                            <p:tav tm="100000">
                                              <p:val>
                                                <p:strVal val="#ppt_h"/>
                                              </p:val>
                                            </p:tav>
                                          </p:tavLst>
                                        </p:anim>
                                        <p:animEffect transition="in" filter="fade">
                                          <p:cBhvr>
                                            <p:cTn id="88" dur="500"/>
                                            <p:tgtEl>
                                              <p:spTgt spid="20"/>
                                            </p:tgtEl>
                                          </p:cBhvr>
                                        </p:animEffect>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30"/>
                                            </p:tgtEl>
                                            <p:attrNameLst>
                                              <p:attrName>style.visibility</p:attrName>
                                            </p:attrNameLst>
                                          </p:cBhvr>
                                          <p:to>
                                            <p:strVal val="visible"/>
                                          </p:to>
                                        </p:set>
                                        <p:anim calcmode="lin" valueType="num">
                                          <p:cBhvr additive="base">
                                            <p:cTn id="93" dur="500" fill="hold"/>
                                            <p:tgtEl>
                                              <p:spTgt spid="30"/>
                                            </p:tgtEl>
                                            <p:attrNameLst>
                                              <p:attrName>ppt_x</p:attrName>
                                            </p:attrNameLst>
                                          </p:cBhvr>
                                          <p:tavLst>
                                            <p:tav tm="0">
                                              <p:val>
                                                <p:strVal val="#ppt_x"/>
                                              </p:val>
                                            </p:tav>
                                            <p:tav tm="100000">
                                              <p:val>
                                                <p:strVal val="#ppt_x"/>
                                              </p:val>
                                            </p:tav>
                                          </p:tavLst>
                                        </p:anim>
                                        <p:anim calcmode="lin" valueType="num">
                                          <p:cBhvr additive="base">
                                            <p:cTn id="94" dur="500" fill="hold"/>
                                            <p:tgtEl>
                                              <p:spTgt spid="30"/>
                                            </p:tgtEl>
                                            <p:attrNameLst>
                                              <p:attrName>ppt_y</p:attrName>
                                            </p:attrNameLst>
                                          </p:cBhvr>
                                          <p:tavLst>
                                            <p:tav tm="0">
                                              <p:val>
                                                <p:strVal val="1+#ppt_h/2"/>
                                              </p:val>
                                            </p:tav>
                                            <p:tav tm="100000">
                                              <p:val>
                                                <p:strVal val="#ppt_y"/>
                                              </p:val>
                                            </p:tav>
                                          </p:tavLst>
                                        </p:anim>
                                      </p:childTnLst>
                                    </p:cTn>
                                  </p:par>
                                </p:childTnLst>
                              </p:cTn>
                            </p:par>
                            <p:par>
                              <p:cTn id="95" fill="hold">
                                <p:stCondLst>
                                  <p:cond delay="500"/>
                                </p:stCondLst>
                                <p:childTnLst>
                                  <p:par>
                                    <p:cTn id="96" presetID="10" presetClass="entr" presetSubtype="0"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fade">
                                          <p:cBhvr>
                                            <p:cTn id="98" dur="500"/>
                                            <p:tgtEl>
                                              <p:spTgt spid="13"/>
                                            </p:tgtEl>
                                          </p:cBhvr>
                                        </p:animEffect>
                                      </p:childTnLst>
                                    </p:cTn>
                                  </p:par>
                                </p:childTnLst>
                              </p:cTn>
                            </p:par>
                            <p:par>
                              <p:cTn id="99" fill="hold">
                                <p:stCondLst>
                                  <p:cond delay="1000"/>
                                </p:stCondLst>
                                <p:childTnLst>
                                  <p:par>
                                    <p:cTn id="100" presetID="22" presetClass="entr" presetSubtype="8" fill="hold" nodeType="afterEffect">
                                      <p:stCondLst>
                                        <p:cond delay="0"/>
                                      </p:stCondLst>
                                      <p:childTnLst>
                                        <p:set>
                                          <p:cBhvr>
                                            <p:cTn id="101" dur="1" fill="hold">
                                              <p:stCondLst>
                                                <p:cond delay="0"/>
                                              </p:stCondLst>
                                            </p:cTn>
                                            <p:tgtEl>
                                              <p:spTgt spid="9"/>
                                            </p:tgtEl>
                                            <p:attrNameLst>
                                              <p:attrName>style.visibility</p:attrName>
                                            </p:attrNameLst>
                                          </p:cBhvr>
                                          <p:to>
                                            <p:strVal val="visible"/>
                                          </p:to>
                                        </p:set>
                                        <p:animEffect transition="in" filter="wipe(left)">
                                          <p:cBhvr>
                                            <p:cTn id="102" dur="500"/>
                                            <p:tgtEl>
                                              <p:spTgt spid="9"/>
                                            </p:tgtEl>
                                          </p:cBhvr>
                                        </p:animEffect>
                                      </p:childTnLst>
                                    </p:cTn>
                                  </p:par>
                                </p:childTnLst>
                              </p:cTn>
                            </p:par>
                            <p:par>
                              <p:cTn id="103" fill="hold">
                                <p:stCondLst>
                                  <p:cond delay="1500"/>
                                </p:stCondLst>
                                <p:childTnLst>
                                  <p:par>
                                    <p:cTn id="104" presetID="21" presetClass="entr" presetSubtype="1" fill="hold" nodeType="afterEffect">
                                      <p:stCondLst>
                                        <p:cond delay="0"/>
                                      </p:stCondLst>
                                      <p:childTnLst>
                                        <p:set>
                                          <p:cBhvr>
                                            <p:cTn id="105" dur="1" fill="hold">
                                              <p:stCondLst>
                                                <p:cond delay="0"/>
                                              </p:stCondLst>
                                            </p:cTn>
                                            <p:tgtEl>
                                              <p:spTgt spid="10"/>
                                            </p:tgtEl>
                                            <p:attrNameLst>
                                              <p:attrName>style.visibility</p:attrName>
                                            </p:attrNameLst>
                                          </p:cBhvr>
                                          <p:to>
                                            <p:strVal val="visible"/>
                                          </p:to>
                                        </p:set>
                                        <p:animEffect transition="in" filter="wheel(1)">
                                          <p:cBhvr>
                                            <p:cTn id="106" dur="500"/>
                                            <p:tgtEl>
                                              <p:spTgt spid="10"/>
                                            </p:tgtEl>
                                          </p:cBhvr>
                                        </p:animEffect>
                                      </p:childTnLst>
                                    </p:cTn>
                                  </p:par>
                                </p:childTnLst>
                              </p:cTn>
                            </p:par>
                            <p:par>
                              <p:cTn id="107" fill="hold">
                                <p:stCondLst>
                                  <p:cond delay="2000"/>
                                </p:stCondLst>
                                <p:childTnLst>
                                  <p:par>
                                    <p:cTn id="108" presetID="2" presetClass="entr" presetSubtype="4" accel="60000" fill="hold" grpId="0" nodeType="afterEffect" p14:presetBounceEnd="40000">
                                      <p:stCondLst>
                                        <p:cond delay="0"/>
                                      </p:stCondLst>
                                      <p:childTnLst>
                                        <p:set>
                                          <p:cBhvr>
                                            <p:cTn id="109" dur="1" fill="hold">
                                              <p:stCondLst>
                                                <p:cond delay="0"/>
                                              </p:stCondLst>
                                            </p:cTn>
                                            <p:tgtEl>
                                              <p:spTgt spid="21"/>
                                            </p:tgtEl>
                                            <p:attrNameLst>
                                              <p:attrName>style.visibility</p:attrName>
                                            </p:attrNameLst>
                                          </p:cBhvr>
                                          <p:to>
                                            <p:strVal val="visible"/>
                                          </p:to>
                                        </p:set>
                                        <p:anim calcmode="lin" valueType="num" p14:bounceEnd="40000">
                                          <p:cBhvr additive="base">
                                            <p:cTn id="110" dur="50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111" dur="500" fill="hold"/>
                                            <p:tgtEl>
                                              <p:spTgt spid="21"/>
                                            </p:tgtEl>
                                            <p:attrNameLst>
                                              <p:attrName>ppt_y</p:attrName>
                                            </p:attrNameLst>
                                          </p:cBhvr>
                                          <p:tavLst>
                                            <p:tav tm="0">
                                              <p:val>
                                                <p:strVal val="1+#ppt_h/2"/>
                                              </p:val>
                                            </p:tav>
                                            <p:tav tm="100000">
                                              <p:val>
                                                <p:strVal val="#ppt_y"/>
                                              </p:val>
                                            </p:tav>
                                          </p:tavLst>
                                        </p:anim>
                                      </p:childTnLst>
                                    </p:cTn>
                                  </p:par>
                                </p:childTnLst>
                              </p:cTn>
                            </p:par>
                            <p:par>
                              <p:cTn id="112" fill="hold">
                                <p:stCondLst>
                                  <p:cond delay="2500"/>
                                </p:stCondLst>
                                <p:childTnLst>
                                  <p:par>
                                    <p:cTn id="113" presetID="53" presetClass="entr" presetSubtype="16" fill="hold" grpId="0" nodeType="afterEffect">
                                      <p:stCondLst>
                                        <p:cond delay="0"/>
                                      </p:stCondLst>
                                      <p:iterate type="lt">
                                        <p:tmPct val="10000"/>
                                      </p:iterate>
                                      <p:childTnLst>
                                        <p:set>
                                          <p:cBhvr>
                                            <p:cTn id="114" dur="1" fill="hold">
                                              <p:stCondLst>
                                                <p:cond delay="0"/>
                                              </p:stCondLst>
                                            </p:cTn>
                                            <p:tgtEl>
                                              <p:spTgt spid="22"/>
                                            </p:tgtEl>
                                            <p:attrNameLst>
                                              <p:attrName>style.visibility</p:attrName>
                                            </p:attrNameLst>
                                          </p:cBhvr>
                                          <p:to>
                                            <p:strVal val="visible"/>
                                          </p:to>
                                        </p:set>
                                        <p:anim calcmode="lin" valueType="num">
                                          <p:cBhvr>
                                            <p:cTn id="115" dur="500" fill="hold"/>
                                            <p:tgtEl>
                                              <p:spTgt spid="22"/>
                                            </p:tgtEl>
                                            <p:attrNameLst>
                                              <p:attrName>ppt_w</p:attrName>
                                            </p:attrNameLst>
                                          </p:cBhvr>
                                          <p:tavLst>
                                            <p:tav tm="0">
                                              <p:val>
                                                <p:fltVal val="0"/>
                                              </p:val>
                                            </p:tav>
                                            <p:tav tm="100000">
                                              <p:val>
                                                <p:strVal val="#ppt_w"/>
                                              </p:val>
                                            </p:tav>
                                          </p:tavLst>
                                        </p:anim>
                                        <p:anim calcmode="lin" valueType="num">
                                          <p:cBhvr>
                                            <p:cTn id="116" dur="500" fill="hold"/>
                                            <p:tgtEl>
                                              <p:spTgt spid="22"/>
                                            </p:tgtEl>
                                            <p:attrNameLst>
                                              <p:attrName>ppt_h</p:attrName>
                                            </p:attrNameLst>
                                          </p:cBhvr>
                                          <p:tavLst>
                                            <p:tav tm="0">
                                              <p:val>
                                                <p:fltVal val="0"/>
                                              </p:val>
                                            </p:tav>
                                            <p:tav tm="100000">
                                              <p:val>
                                                <p:strVal val="#ppt_h"/>
                                              </p:val>
                                            </p:tav>
                                          </p:tavLst>
                                        </p:anim>
                                        <p:animEffect transition="in" filter="fade">
                                          <p:cBhvr>
                                            <p:cTn id="117" dur="500"/>
                                            <p:tgtEl>
                                              <p:spTgt spid="22"/>
                                            </p:tgtEl>
                                          </p:cBhvr>
                                        </p:animEffect>
                                      </p:childTnLst>
                                    </p:cTn>
                                  </p:par>
                                </p:childTnLst>
                              </p:cTn>
                            </p:par>
                          </p:childTnLst>
                        </p:cTn>
                      </p:par>
                      <p:par>
                        <p:cTn id="118" fill="hold">
                          <p:stCondLst>
                            <p:cond delay="indefinite"/>
                          </p:stCondLst>
                          <p:childTnLst>
                            <p:par>
                              <p:cTn id="119" fill="hold">
                                <p:stCondLst>
                                  <p:cond delay="0"/>
                                </p:stCondLst>
                                <p:childTnLst>
                                  <p:par>
                                    <p:cTn id="120" presetID="2" presetClass="entr" presetSubtype="1" fill="hold" grpId="0" nodeType="clickEffect">
                                      <p:stCondLst>
                                        <p:cond delay="0"/>
                                      </p:stCondLst>
                                      <p:childTnLst>
                                        <p:set>
                                          <p:cBhvr>
                                            <p:cTn id="121" dur="1" fill="hold">
                                              <p:stCondLst>
                                                <p:cond delay="0"/>
                                              </p:stCondLst>
                                            </p:cTn>
                                            <p:tgtEl>
                                              <p:spTgt spid="31"/>
                                            </p:tgtEl>
                                            <p:attrNameLst>
                                              <p:attrName>style.visibility</p:attrName>
                                            </p:attrNameLst>
                                          </p:cBhvr>
                                          <p:to>
                                            <p:strVal val="visible"/>
                                          </p:to>
                                        </p:set>
                                        <p:anim calcmode="lin" valueType="num">
                                          <p:cBhvr additive="base">
                                            <p:cTn id="122" dur="500" fill="hold"/>
                                            <p:tgtEl>
                                              <p:spTgt spid="31"/>
                                            </p:tgtEl>
                                            <p:attrNameLst>
                                              <p:attrName>ppt_x</p:attrName>
                                            </p:attrNameLst>
                                          </p:cBhvr>
                                          <p:tavLst>
                                            <p:tav tm="0">
                                              <p:val>
                                                <p:strVal val="#ppt_x"/>
                                              </p:val>
                                            </p:tav>
                                            <p:tav tm="100000">
                                              <p:val>
                                                <p:strVal val="#ppt_x"/>
                                              </p:val>
                                            </p:tav>
                                          </p:tavLst>
                                        </p:anim>
                                        <p:anim calcmode="lin" valueType="num">
                                          <p:cBhvr additive="base">
                                            <p:cTn id="123" dur="500" fill="hold"/>
                                            <p:tgtEl>
                                              <p:spTgt spid="31"/>
                                            </p:tgtEl>
                                            <p:attrNameLst>
                                              <p:attrName>ppt_y</p:attrName>
                                            </p:attrNameLst>
                                          </p:cBhvr>
                                          <p:tavLst>
                                            <p:tav tm="0">
                                              <p:val>
                                                <p:strVal val="0-#ppt_h/2"/>
                                              </p:val>
                                            </p:tav>
                                            <p:tav tm="100000">
                                              <p:val>
                                                <p:strVal val="#ppt_y"/>
                                              </p:val>
                                            </p:tav>
                                          </p:tavLst>
                                        </p:anim>
                                      </p:childTnLst>
                                    </p:cTn>
                                  </p:par>
                                </p:childTnLst>
                              </p:cTn>
                            </p:par>
                            <p:par>
                              <p:cTn id="124" fill="hold">
                                <p:stCondLst>
                                  <p:cond delay="500"/>
                                </p:stCondLst>
                                <p:childTnLst>
                                  <p:par>
                                    <p:cTn id="125" presetID="10" presetClass="entr" presetSubtype="0" fill="hold" nodeType="afterEffect">
                                      <p:stCondLst>
                                        <p:cond delay="0"/>
                                      </p:stCondLst>
                                      <p:childTnLst>
                                        <p:set>
                                          <p:cBhvr>
                                            <p:cTn id="126" dur="1" fill="hold">
                                              <p:stCondLst>
                                                <p:cond delay="0"/>
                                              </p:stCondLst>
                                            </p:cTn>
                                            <p:tgtEl>
                                              <p:spTgt spid="12"/>
                                            </p:tgtEl>
                                            <p:attrNameLst>
                                              <p:attrName>style.visibility</p:attrName>
                                            </p:attrNameLst>
                                          </p:cBhvr>
                                          <p:to>
                                            <p:strVal val="visible"/>
                                          </p:to>
                                        </p:set>
                                        <p:animEffect transition="in" filter="fade">
                                          <p:cBhvr>
                                            <p:cTn id="1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p:bldP spid="19" grpId="0" animBg="1"/>
          <p:bldP spid="20" grpId="0"/>
          <p:bldP spid="21" grpId="0" animBg="1"/>
          <p:bldP spid="22" grpId="0"/>
          <p:bldP spid="23" grpId="0"/>
          <p:bldP spid="25" grpId="0"/>
          <p:bldP spid="26" grpId="0"/>
          <p:bldP spid="29" grpId="0"/>
          <p:bldP spid="30" grpId="0"/>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additive="base">
                                            <p:cTn id="13" dur="500" fill="hold"/>
                                            <p:tgtEl>
                                              <p:spTgt spid="23"/>
                                            </p:tgtEl>
                                            <p:attrNameLst>
                                              <p:attrName>ppt_x</p:attrName>
                                            </p:attrNameLst>
                                          </p:cBhvr>
                                          <p:tavLst>
                                            <p:tav tm="0">
                                              <p:val>
                                                <p:strVal val="#ppt_x"/>
                                              </p:val>
                                            </p:tav>
                                            <p:tav tm="100000">
                                              <p:val>
                                                <p:strVal val="#ppt_x"/>
                                              </p:val>
                                            </p:tav>
                                          </p:tavLst>
                                        </p:anim>
                                        <p:anim calcmode="lin" valueType="num">
                                          <p:cBhvr additive="base">
                                            <p:cTn id="14" dur="500" fill="hold"/>
                                            <p:tgtEl>
                                              <p:spTgt spid="23"/>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1" presetClass="entr" presetSubtype="1"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500"/>
                                            <p:tgtEl>
                                              <p:spTgt spid="4"/>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par>
                              <p:cTn id="23" fill="hold">
                                <p:stCondLst>
                                  <p:cond delay="1500"/>
                                </p:stCondLst>
                                <p:childTnLst>
                                  <p:par>
                                    <p:cTn id="24" presetID="2" presetClass="entr" presetSubtype="4" accel="6000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500" fill="hold"/>
                                            <p:tgtEl>
                                              <p:spTgt spid="15"/>
                                            </p:tgtEl>
                                            <p:attrNameLst>
                                              <p:attrName>ppt_x</p:attrName>
                                            </p:attrNameLst>
                                          </p:cBhvr>
                                          <p:tavLst>
                                            <p:tav tm="0">
                                              <p:val>
                                                <p:strVal val="#ppt_x"/>
                                              </p:val>
                                            </p:tav>
                                            <p:tav tm="100000">
                                              <p:val>
                                                <p:strVal val="#ppt_x"/>
                                              </p:val>
                                            </p:tav>
                                          </p:tavLst>
                                        </p:anim>
                                        <p:anim calcmode="lin" valueType="num">
                                          <p:cBhvr additive="base">
                                            <p:cTn id="2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500" fill="hold"/>
                                            <p:tgtEl>
                                              <p:spTgt spid="25"/>
                                            </p:tgtEl>
                                            <p:attrNameLst>
                                              <p:attrName>ppt_w</p:attrName>
                                            </p:attrNameLst>
                                          </p:cBhvr>
                                          <p:tavLst>
                                            <p:tav tm="0">
                                              <p:val>
                                                <p:fltVal val="0"/>
                                              </p:val>
                                            </p:tav>
                                            <p:tav tm="100000">
                                              <p:val>
                                                <p:strVal val="#ppt_w"/>
                                              </p:val>
                                            </p:tav>
                                          </p:tavLst>
                                        </p:anim>
                                        <p:anim calcmode="lin" valueType="num">
                                          <p:cBhvr>
                                            <p:cTn id="33" dur="500" fill="hold"/>
                                            <p:tgtEl>
                                              <p:spTgt spid="25"/>
                                            </p:tgtEl>
                                            <p:attrNameLst>
                                              <p:attrName>ppt_h</p:attrName>
                                            </p:attrNameLst>
                                          </p:cBhvr>
                                          <p:tavLst>
                                            <p:tav tm="0">
                                              <p:val>
                                                <p:fltVal val="0"/>
                                              </p:val>
                                            </p:tav>
                                            <p:tav tm="100000">
                                              <p:val>
                                                <p:strVal val="#ppt_h"/>
                                              </p:val>
                                            </p:tav>
                                          </p:tavLst>
                                        </p:anim>
                                        <p:animEffect transition="in" filter="fade">
                                          <p:cBhvr>
                                            <p:cTn id="34" dur="5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fill="hold"/>
                                            <p:tgtEl>
                                              <p:spTgt spid="26"/>
                                            </p:tgtEl>
                                            <p:attrNameLst>
                                              <p:attrName>ppt_x</p:attrName>
                                            </p:attrNameLst>
                                          </p:cBhvr>
                                          <p:tavLst>
                                            <p:tav tm="0">
                                              <p:val>
                                                <p:strVal val="#ppt_x"/>
                                              </p:val>
                                            </p:tav>
                                            <p:tav tm="100000">
                                              <p:val>
                                                <p:strVal val="#ppt_x"/>
                                              </p:val>
                                            </p:tav>
                                          </p:tavLst>
                                        </p:anim>
                                        <p:anim calcmode="lin" valueType="num">
                                          <p:cBhvr additive="base">
                                            <p:cTn id="40" dur="500" fill="hold"/>
                                            <p:tgtEl>
                                              <p:spTgt spid="26"/>
                                            </p:tgtEl>
                                            <p:attrNameLst>
                                              <p:attrName>ppt_y</p:attrName>
                                            </p:attrNameLst>
                                          </p:cBhvr>
                                          <p:tavLst>
                                            <p:tav tm="0">
                                              <p:val>
                                                <p:strVal val="1+#ppt_h/2"/>
                                              </p:val>
                                            </p:tav>
                                            <p:tav tm="100000">
                                              <p:val>
                                                <p:strVal val="#ppt_y"/>
                                              </p:val>
                                            </p:tav>
                                          </p:tavLst>
                                        </p:anim>
                                      </p:childTnLst>
                                    </p:cTn>
                                  </p:par>
                                </p:childTnLst>
                              </p:cTn>
                            </p:par>
                            <p:par>
                              <p:cTn id="41" fill="hold">
                                <p:stCondLst>
                                  <p:cond delay="500"/>
                                </p:stCondLst>
                                <p:childTnLst>
                                  <p:par>
                                    <p:cTn id="42" presetID="22" presetClass="entr" presetSubtype="8"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wipe(left)">
                                          <p:cBhvr>
                                            <p:cTn id="44" dur="500"/>
                                            <p:tgtEl>
                                              <p:spTgt spid="5"/>
                                            </p:tgtEl>
                                          </p:cBhvr>
                                        </p:animEffect>
                                      </p:childTnLst>
                                    </p:cTn>
                                  </p:par>
                                </p:childTnLst>
                              </p:cTn>
                            </p:par>
                            <p:par>
                              <p:cTn id="45" fill="hold">
                                <p:stCondLst>
                                  <p:cond delay="1000"/>
                                </p:stCondLst>
                                <p:childTnLst>
                                  <p:par>
                                    <p:cTn id="46" presetID="21" presetClass="entr" presetSubtype="1" fill="hold" nodeType="after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heel(1)">
                                          <p:cBhvr>
                                            <p:cTn id="48" dur="500"/>
                                            <p:tgtEl>
                                              <p:spTgt spid="6"/>
                                            </p:tgtEl>
                                          </p:cBhvr>
                                        </p:animEffect>
                                      </p:childTnLst>
                                    </p:cTn>
                                  </p:par>
                                </p:childTnLst>
                              </p:cTn>
                            </p:par>
                            <p:par>
                              <p:cTn id="49" fill="hold">
                                <p:stCondLst>
                                  <p:cond delay="1500"/>
                                </p:stCondLst>
                                <p:childTnLst>
                                  <p:par>
                                    <p:cTn id="50" presetID="2" presetClass="entr" presetSubtype="4" accel="6000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2000"/>
                                </p:stCondLst>
                                <p:childTnLst>
                                  <p:par>
                                    <p:cTn id="55" presetID="53" presetClass="entr" presetSubtype="16" fill="hold" grpId="0" nodeType="afterEffect">
                                      <p:stCondLst>
                                        <p:cond delay="0"/>
                                      </p:stCondLst>
                                      <p:iterate type="lt">
                                        <p:tmPct val="10000"/>
                                      </p:iterate>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childTnLst>
                        </p:cTn>
                      </p:par>
                      <p:par>
                        <p:cTn id="60" fill="hold">
                          <p:stCondLst>
                            <p:cond delay="indefinite"/>
                          </p:stCondLst>
                          <p:childTnLst>
                            <p:par>
                              <p:cTn id="61" fill="hold">
                                <p:stCondLst>
                                  <p:cond delay="0"/>
                                </p:stCondLst>
                                <p:childTnLst>
                                  <p:par>
                                    <p:cTn id="62" presetID="2" presetClass="entr" presetSubtype="1" fill="hold" grpId="0" nodeType="clickEffect">
                                      <p:stCondLst>
                                        <p:cond delay="0"/>
                                      </p:stCondLst>
                                      <p:childTnLst>
                                        <p:set>
                                          <p:cBhvr>
                                            <p:cTn id="63" dur="1" fill="hold">
                                              <p:stCondLst>
                                                <p:cond delay="0"/>
                                              </p:stCondLst>
                                            </p:cTn>
                                            <p:tgtEl>
                                              <p:spTgt spid="29"/>
                                            </p:tgtEl>
                                            <p:attrNameLst>
                                              <p:attrName>style.visibility</p:attrName>
                                            </p:attrNameLst>
                                          </p:cBhvr>
                                          <p:to>
                                            <p:strVal val="visible"/>
                                          </p:to>
                                        </p:set>
                                        <p:anim calcmode="lin" valueType="num">
                                          <p:cBhvr additive="base">
                                            <p:cTn id="64" dur="500" fill="hold"/>
                                            <p:tgtEl>
                                              <p:spTgt spid="29"/>
                                            </p:tgtEl>
                                            <p:attrNameLst>
                                              <p:attrName>ppt_x</p:attrName>
                                            </p:attrNameLst>
                                          </p:cBhvr>
                                          <p:tavLst>
                                            <p:tav tm="0">
                                              <p:val>
                                                <p:strVal val="#ppt_x"/>
                                              </p:val>
                                            </p:tav>
                                            <p:tav tm="100000">
                                              <p:val>
                                                <p:strVal val="#ppt_x"/>
                                              </p:val>
                                            </p:tav>
                                          </p:tavLst>
                                        </p:anim>
                                        <p:anim calcmode="lin" valueType="num">
                                          <p:cBhvr additive="base">
                                            <p:cTn id="65" dur="500" fill="hold"/>
                                            <p:tgtEl>
                                              <p:spTgt spid="29"/>
                                            </p:tgtEl>
                                            <p:attrNameLst>
                                              <p:attrName>ppt_y</p:attrName>
                                            </p:attrNameLst>
                                          </p:cBhvr>
                                          <p:tavLst>
                                            <p:tav tm="0">
                                              <p:val>
                                                <p:strVal val="0-#ppt_h/2"/>
                                              </p:val>
                                            </p:tav>
                                            <p:tav tm="100000">
                                              <p:val>
                                                <p:strVal val="#ppt_y"/>
                                              </p:val>
                                            </p:tav>
                                          </p:tavLst>
                                        </p:anim>
                                      </p:childTnLst>
                                    </p:cTn>
                                  </p:par>
                                </p:childTnLst>
                              </p:cTn>
                            </p:par>
                            <p:par>
                              <p:cTn id="66" fill="hold">
                                <p:stCondLst>
                                  <p:cond delay="500"/>
                                </p:stCondLst>
                                <p:childTnLst>
                                  <p:par>
                                    <p:cTn id="67" presetID="10" presetClass="entr" presetSubtype="0" fill="hold"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500"/>
                                            <p:tgtEl>
                                              <p:spTgt spid="14"/>
                                            </p:tgtEl>
                                          </p:cBhvr>
                                        </p:animEffect>
                                      </p:childTnLst>
                                    </p:cTn>
                                  </p:par>
                                </p:childTnLst>
                              </p:cTn>
                            </p:par>
                            <p:par>
                              <p:cTn id="70" fill="hold">
                                <p:stCondLst>
                                  <p:cond delay="1000"/>
                                </p:stCondLst>
                                <p:childTnLst>
                                  <p:par>
                                    <p:cTn id="71" presetID="22" presetClass="entr" presetSubtype="8" fill="hold" nodeType="afterEffect">
                                      <p:stCondLst>
                                        <p:cond delay="0"/>
                                      </p:stCondLst>
                                      <p:childTnLst>
                                        <p:set>
                                          <p:cBhvr>
                                            <p:cTn id="72" dur="1" fill="hold">
                                              <p:stCondLst>
                                                <p:cond delay="0"/>
                                              </p:stCondLst>
                                            </p:cTn>
                                            <p:tgtEl>
                                              <p:spTgt spid="7"/>
                                            </p:tgtEl>
                                            <p:attrNameLst>
                                              <p:attrName>style.visibility</p:attrName>
                                            </p:attrNameLst>
                                          </p:cBhvr>
                                          <p:to>
                                            <p:strVal val="visible"/>
                                          </p:to>
                                        </p:set>
                                        <p:animEffect transition="in" filter="wipe(left)">
                                          <p:cBhvr>
                                            <p:cTn id="73" dur="500"/>
                                            <p:tgtEl>
                                              <p:spTgt spid="7"/>
                                            </p:tgtEl>
                                          </p:cBhvr>
                                        </p:animEffect>
                                      </p:childTnLst>
                                    </p:cTn>
                                  </p:par>
                                </p:childTnLst>
                              </p:cTn>
                            </p:par>
                            <p:par>
                              <p:cTn id="74" fill="hold">
                                <p:stCondLst>
                                  <p:cond delay="1500"/>
                                </p:stCondLst>
                                <p:childTnLst>
                                  <p:par>
                                    <p:cTn id="75" presetID="21" presetClass="entr" presetSubtype="1" fill="hold" nodeType="after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heel(1)">
                                          <p:cBhvr>
                                            <p:cTn id="77" dur="500"/>
                                            <p:tgtEl>
                                              <p:spTgt spid="8"/>
                                            </p:tgtEl>
                                          </p:cBhvr>
                                        </p:animEffect>
                                      </p:childTnLst>
                                    </p:cTn>
                                  </p:par>
                                </p:childTnLst>
                              </p:cTn>
                            </p:par>
                            <p:par>
                              <p:cTn id="78" fill="hold">
                                <p:stCondLst>
                                  <p:cond delay="2000"/>
                                </p:stCondLst>
                                <p:childTnLst>
                                  <p:par>
                                    <p:cTn id="79" presetID="2" presetClass="entr" presetSubtype="4" accel="6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ppt_x"/>
                                              </p:val>
                                            </p:tav>
                                            <p:tav tm="100000">
                                              <p:val>
                                                <p:strVal val="#ppt_x"/>
                                              </p:val>
                                            </p:tav>
                                          </p:tavLst>
                                        </p:anim>
                                        <p:anim calcmode="lin" valueType="num">
                                          <p:cBhvr additive="base">
                                            <p:cTn id="82" dur="500" fill="hold"/>
                                            <p:tgtEl>
                                              <p:spTgt spid="19"/>
                                            </p:tgtEl>
                                            <p:attrNameLst>
                                              <p:attrName>ppt_y</p:attrName>
                                            </p:attrNameLst>
                                          </p:cBhvr>
                                          <p:tavLst>
                                            <p:tav tm="0">
                                              <p:val>
                                                <p:strVal val="1+#ppt_h/2"/>
                                              </p:val>
                                            </p:tav>
                                            <p:tav tm="100000">
                                              <p:val>
                                                <p:strVal val="#ppt_y"/>
                                              </p:val>
                                            </p:tav>
                                          </p:tavLst>
                                        </p:anim>
                                      </p:childTnLst>
                                    </p:cTn>
                                  </p:par>
                                </p:childTnLst>
                              </p:cTn>
                            </p:par>
                            <p:par>
                              <p:cTn id="83" fill="hold">
                                <p:stCondLst>
                                  <p:cond delay="2500"/>
                                </p:stCondLst>
                                <p:childTnLst>
                                  <p:par>
                                    <p:cTn id="84" presetID="53" presetClass="entr" presetSubtype="16" fill="hold" grpId="0" nodeType="afterEffect">
                                      <p:stCondLst>
                                        <p:cond delay="0"/>
                                      </p:stCondLst>
                                      <p:iterate type="lt">
                                        <p:tmPct val="10000"/>
                                      </p:iterate>
                                      <p:childTnLst>
                                        <p:set>
                                          <p:cBhvr>
                                            <p:cTn id="85" dur="1" fill="hold">
                                              <p:stCondLst>
                                                <p:cond delay="0"/>
                                              </p:stCondLst>
                                            </p:cTn>
                                            <p:tgtEl>
                                              <p:spTgt spid="20"/>
                                            </p:tgtEl>
                                            <p:attrNameLst>
                                              <p:attrName>style.visibility</p:attrName>
                                            </p:attrNameLst>
                                          </p:cBhvr>
                                          <p:to>
                                            <p:strVal val="visible"/>
                                          </p:to>
                                        </p:set>
                                        <p:anim calcmode="lin" valueType="num">
                                          <p:cBhvr>
                                            <p:cTn id="86" dur="500" fill="hold"/>
                                            <p:tgtEl>
                                              <p:spTgt spid="20"/>
                                            </p:tgtEl>
                                            <p:attrNameLst>
                                              <p:attrName>ppt_w</p:attrName>
                                            </p:attrNameLst>
                                          </p:cBhvr>
                                          <p:tavLst>
                                            <p:tav tm="0">
                                              <p:val>
                                                <p:fltVal val="0"/>
                                              </p:val>
                                            </p:tav>
                                            <p:tav tm="100000">
                                              <p:val>
                                                <p:strVal val="#ppt_w"/>
                                              </p:val>
                                            </p:tav>
                                          </p:tavLst>
                                        </p:anim>
                                        <p:anim calcmode="lin" valueType="num">
                                          <p:cBhvr>
                                            <p:cTn id="87" dur="500" fill="hold"/>
                                            <p:tgtEl>
                                              <p:spTgt spid="20"/>
                                            </p:tgtEl>
                                            <p:attrNameLst>
                                              <p:attrName>ppt_h</p:attrName>
                                            </p:attrNameLst>
                                          </p:cBhvr>
                                          <p:tavLst>
                                            <p:tav tm="0">
                                              <p:val>
                                                <p:fltVal val="0"/>
                                              </p:val>
                                            </p:tav>
                                            <p:tav tm="100000">
                                              <p:val>
                                                <p:strVal val="#ppt_h"/>
                                              </p:val>
                                            </p:tav>
                                          </p:tavLst>
                                        </p:anim>
                                        <p:animEffect transition="in" filter="fade">
                                          <p:cBhvr>
                                            <p:cTn id="88" dur="500"/>
                                            <p:tgtEl>
                                              <p:spTgt spid="20"/>
                                            </p:tgtEl>
                                          </p:cBhvr>
                                        </p:animEffect>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30"/>
                                            </p:tgtEl>
                                            <p:attrNameLst>
                                              <p:attrName>style.visibility</p:attrName>
                                            </p:attrNameLst>
                                          </p:cBhvr>
                                          <p:to>
                                            <p:strVal val="visible"/>
                                          </p:to>
                                        </p:set>
                                        <p:anim calcmode="lin" valueType="num">
                                          <p:cBhvr additive="base">
                                            <p:cTn id="93" dur="500" fill="hold"/>
                                            <p:tgtEl>
                                              <p:spTgt spid="30"/>
                                            </p:tgtEl>
                                            <p:attrNameLst>
                                              <p:attrName>ppt_x</p:attrName>
                                            </p:attrNameLst>
                                          </p:cBhvr>
                                          <p:tavLst>
                                            <p:tav tm="0">
                                              <p:val>
                                                <p:strVal val="#ppt_x"/>
                                              </p:val>
                                            </p:tav>
                                            <p:tav tm="100000">
                                              <p:val>
                                                <p:strVal val="#ppt_x"/>
                                              </p:val>
                                            </p:tav>
                                          </p:tavLst>
                                        </p:anim>
                                        <p:anim calcmode="lin" valueType="num">
                                          <p:cBhvr additive="base">
                                            <p:cTn id="94" dur="500" fill="hold"/>
                                            <p:tgtEl>
                                              <p:spTgt spid="30"/>
                                            </p:tgtEl>
                                            <p:attrNameLst>
                                              <p:attrName>ppt_y</p:attrName>
                                            </p:attrNameLst>
                                          </p:cBhvr>
                                          <p:tavLst>
                                            <p:tav tm="0">
                                              <p:val>
                                                <p:strVal val="1+#ppt_h/2"/>
                                              </p:val>
                                            </p:tav>
                                            <p:tav tm="100000">
                                              <p:val>
                                                <p:strVal val="#ppt_y"/>
                                              </p:val>
                                            </p:tav>
                                          </p:tavLst>
                                        </p:anim>
                                      </p:childTnLst>
                                    </p:cTn>
                                  </p:par>
                                </p:childTnLst>
                              </p:cTn>
                            </p:par>
                            <p:par>
                              <p:cTn id="95" fill="hold">
                                <p:stCondLst>
                                  <p:cond delay="500"/>
                                </p:stCondLst>
                                <p:childTnLst>
                                  <p:par>
                                    <p:cTn id="96" presetID="10" presetClass="entr" presetSubtype="0" fill="hold" nodeType="afterEffect">
                                      <p:stCondLst>
                                        <p:cond delay="0"/>
                                      </p:stCondLst>
                                      <p:childTnLst>
                                        <p:set>
                                          <p:cBhvr>
                                            <p:cTn id="97" dur="1" fill="hold">
                                              <p:stCondLst>
                                                <p:cond delay="0"/>
                                              </p:stCondLst>
                                            </p:cTn>
                                            <p:tgtEl>
                                              <p:spTgt spid="13"/>
                                            </p:tgtEl>
                                            <p:attrNameLst>
                                              <p:attrName>style.visibility</p:attrName>
                                            </p:attrNameLst>
                                          </p:cBhvr>
                                          <p:to>
                                            <p:strVal val="visible"/>
                                          </p:to>
                                        </p:set>
                                        <p:animEffect transition="in" filter="fade">
                                          <p:cBhvr>
                                            <p:cTn id="98" dur="500"/>
                                            <p:tgtEl>
                                              <p:spTgt spid="13"/>
                                            </p:tgtEl>
                                          </p:cBhvr>
                                        </p:animEffect>
                                      </p:childTnLst>
                                    </p:cTn>
                                  </p:par>
                                </p:childTnLst>
                              </p:cTn>
                            </p:par>
                            <p:par>
                              <p:cTn id="99" fill="hold">
                                <p:stCondLst>
                                  <p:cond delay="1000"/>
                                </p:stCondLst>
                                <p:childTnLst>
                                  <p:par>
                                    <p:cTn id="100" presetID="22" presetClass="entr" presetSubtype="8" fill="hold" nodeType="afterEffect">
                                      <p:stCondLst>
                                        <p:cond delay="0"/>
                                      </p:stCondLst>
                                      <p:childTnLst>
                                        <p:set>
                                          <p:cBhvr>
                                            <p:cTn id="101" dur="1" fill="hold">
                                              <p:stCondLst>
                                                <p:cond delay="0"/>
                                              </p:stCondLst>
                                            </p:cTn>
                                            <p:tgtEl>
                                              <p:spTgt spid="9"/>
                                            </p:tgtEl>
                                            <p:attrNameLst>
                                              <p:attrName>style.visibility</p:attrName>
                                            </p:attrNameLst>
                                          </p:cBhvr>
                                          <p:to>
                                            <p:strVal val="visible"/>
                                          </p:to>
                                        </p:set>
                                        <p:animEffect transition="in" filter="wipe(left)">
                                          <p:cBhvr>
                                            <p:cTn id="102" dur="500"/>
                                            <p:tgtEl>
                                              <p:spTgt spid="9"/>
                                            </p:tgtEl>
                                          </p:cBhvr>
                                        </p:animEffect>
                                      </p:childTnLst>
                                    </p:cTn>
                                  </p:par>
                                </p:childTnLst>
                              </p:cTn>
                            </p:par>
                            <p:par>
                              <p:cTn id="103" fill="hold">
                                <p:stCondLst>
                                  <p:cond delay="1500"/>
                                </p:stCondLst>
                                <p:childTnLst>
                                  <p:par>
                                    <p:cTn id="104" presetID="21" presetClass="entr" presetSubtype="1" fill="hold" nodeType="afterEffect">
                                      <p:stCondLst>
                                        <p:cond delay="0"/>
                                      </p:stCondLst>
                                      <p:childTnLst>
                                        <p:set>
                                          <p:cBhvr>
                                            <p:cTn id="105" dur="1" fill="hold">
                                              <p:stCondLst>
                                                <p:cond delay="0"/>
                                              </p:stCondLst>
                                            </p:cTn>
                                            <p:tgtEl>
                                              <p:spTgt spid="10"/>
                                            </p:tgtEl>
                                            <p:attrNameLst>
                                              <p:attrName>style.visibility</p:attrName>
                                            </p:attrNameLst>
                                          </p:cBhvr>
                                          <p:to>
                                            <p:strVal val="visible"/>
                                          </p:to>
                                        </p:set>
                                        <p:animEffect transition="in" filter="wheel(1)">
                                          <p:cBhvr>
                                            <p:cTn id="106" dur="500"/>
                                            <p:tgtEl>
                                              <p:spTgt spid="10"/>
                                            </p:tgtEl>
                                          </p:cBhvr>
                                        </p:animEffect>
                                      </p:childTnLst>
                                    </p:cTn>
                                  </p:par>
                                </p:childTnLst>
                              </p:cTn>
                            </p:par>
                            <p:par>
                              <p:cTn id="107" fill="hold">
                                <p:stCondLst>
                                  <p:cond delay="2000"/>
                                </p:stCondLst>
                                <p:childTnLst>
                                  <p:par>
                                    <p:cTn id="108" presetID="2" presetClass="entr" presetSubtype="4" accel="60000" fill="hold" grpId="0" nodeType="afterEffect">
                                      <p:stCondLst>
                                        <p:cond delay="0"/>
                                      </p:stCondLst>
                                      <p:childTnLst>
                                        <p:set>
                                          <p:cBhvr>
                                            <p:cTn id="109" dur="1" fill="hold">
                                              <p:stCondLst>
                                                <p:cond delay="0"/>
                                              </p:stCondLst>
                                            </p:cTn>
                                            <p:tgtEl>
                                              <p:spTgt spid="21"/>
                                            </p:tgtEl>
                                            <p:attrNameLst>
                                              <p:attrName>style.visibility</p:attrName>
                                            </p:attrNameLst>
                                          </p:cBhvr>
                                          <p:to>
                                            <p:strVal val="visible"/>
                                          </p:to>
                                        </p:set>
                                        <p:anim calcmode="lin" valueType="num">
                                          <p:cBhvr additive="base">
                                            <p:cTn id="110" dur="500" fill="hold"/>
                                            <p:tgtEl>
                                              <p:spTgt spid="21"/>
                                            </p:tgtEl>
                                            <p:attrNameLst>
                                              <p:attrName>ppt_x</p:attrName>
                                            </p:attrNameLst>
                                          </p:cBhvr>
                                          <p:tavLst>
                                            <p:tav tm="0">
                                              <p:val>
                                                <p:strVal val="#ppt_x"/>
                                              </p:val>
                                            </p:tav>
                                            <p:tav tm="100000">
                                              <p:val>
                                                <p:strVal val="#ppt_x"/>
                                              </p:val>
                                            </p:tav>
                                          </p:tavLst>
                                        </p:anim>
                                        <p:anim calcmode="lin" valueType="num">
                                          <p:cBhvr additive="base">
                                            <p:cTn id="111" dur="500" fill="hold"/>
                                            <p:tgtEl>
                                              <p:spTgt spid="21"/>
                                            </p:tgtEl>
                                            <p:attrNameLst>
                                              <p:attrName>ppt_y</p:attrName>
                                            </p:attrNameLst>
                                          </p:cBhvr>
                                          <p:tavLst>
                                            <p:tav tm="0">
                                              <p:val>
                                                <p:strVal val="1+#ppt_h/2"/>
                                              </p:val>
                                            </p:tav>
                                            <p:tav tm="100000">
                                              <p:val>
                                                <p:strVal val="#ppt_y"/>
                                              </p:val>
                                            </p:tav>
                                          </p:tavLst>
                                        </p:anim>
                                      </p:childTnLst>
                                    </p:cTn>
                                  </p:par>
                                </p:childTnLst>
                              </p:cTn>
                            </p:par>
                            <p:par>
                              <p:cTn id="112" fill="hold">
                                <p:stCondLst>
                                  <p:cond delay="2500"/>
                                </p:stCondLst>
                                <p:childTnLst>
                                  <p:par>
                                    <p:cTn id="113" presetID="53" presetClass="entr" presetSubtype="16" fill="hold" grpId="0" nodeType="afterEffect">
                                      <p:stCondLst>
                                        <p:cond delay="0"/>
                                      </p:stCondLst>
                                      <p:iterate type="lt">
                                        <p:tmPct val="10000"/>
                                      </p:iterate>
                                      <p:childTnLst>
                                        <p:set>
                                          <p:cBhvr>
                                            <p:cTn id="114" dur="1" fill="hold">
                                              <p:stCondLst>
                                                <p:cond delay="0"/>
                                              </p:stCondLst>
                                            </p:cTn>
                                            <p:tgtEl>
                                              <p:spTgt spid="22"/>
                                            </p:tgtEl>
                                            <p:attrNameLst>
                                              <p:attrName>style.visibility</p:attrName>
                                            </p:attrNameLst>
                                          </p:cBhvr>
                                          <p:to>
                                            <p:strVal val="visible"/>
                                          </p:to>
                                        </p:set>
                                        <p:anim calcmode="lin" valueType="num">
                                          <p:cBhvr>
                                            <p:cTn id="115" dur="500" fill="hold"/>
                                            <p:tgtEl>
                                              <p:spTgt spid="22"/>
                                            </p:tgtEl>
                                            <p:attrNameLst>
                                              <p:attrName>ppt_w</p:attrName>
                                            </p:attrNameLst>
                                          </p:cBhvr>
                                          <p:tavLst>
                                            <p:tav tm="0">
                                              <p:val>
                                                <p:fltVal val="0"/>
                                              </p:val>
                                            </p:tav>
                                            <p:tav tm="100000">
                                              <p:val>
                                                <p:strVal val="#ppt_w"/>
                                              </p:val>
                                            </p:tav>
                                          </p:tavLst>
                                        </p:anim>
                                        <p:anim calcmode="lin" valueType="num">
                                          <p:cBhvr>
                                            <p:cTn id="116" dur="500" fill="hold"/>
                                            <p:tgtEl>
                                              <p:spTgt spid="22"/>
                                            </p:tgtEl>
                                            <p:attrNameLst>
                                              <p:attrName>ppt_h</p:attrName>
                                            </p:attrNameLst>
                                          </p:cBhvr>
                                          <p:tavLst>
                                            <p:tav tm="0">
                                              <p:val>
                                                <p:fltVal val="0"/>
                                              </p:val>
                                            </p:tav>
                                            <p:tav tm="100000">
                                              <p:val>
                                                <p:strVal val="#ppt_h"/>
                                              </p:val>
                                            </p:tav>
                                          </p:tavLst>
                                        </p:anim>
                                        <p:animEffect transition="in" filter="fade">
                                          <p:cBhvr>
                                            <p:cTn id="117" dur="500"/>
                                            <p:tgtEl>
                                              <p:spTgt spid="22"/>
                                            </p:tgtEl>
                                          </p:cBhvr>
                                        </p:animEffect>
                                      </p:childTnLst>
                                    </p:cTn>
                                  </p:par>
                                </p:childTnLst>
                              </p:cTn>
                            </p:par>
                          </p:childTnLst>
                        </p:cTn>
                      </p:par>
                      <p:par>
                        <p:cTn id="118" fill="hold">
                          <p:stCondLst>
                            <p:cond delay="indefinite"/>
                          </p:stCondLst>
                          <p:childTnLst>
                            <p:par>
                              <p:cTn id="119" fill="hold">
                                <p:stCondLst>
                                  <p:cond delay="0"/>
                                </p:stCondLst>
                                <p:childTnLst>
                                  <p:par>
                                    <p:cTn id="120" presetID="2" presetClass="entr" presetSubtype="1" fill="hold" grpId="0" nodeType="clickEffect">
                                      <p:stCondLst>
                                        <p:cond delay="0"/>
                                      </p:stCondLst>
                                      <p:childTnLst>
                                        <p:set>
                                          <p:cBhvr>
                                            <p:cTn id="121" dur="1" fill="hold">
                                              <p:stCondLst>
                                                <p:cond delay="0"/>
                                              </p:stCondLst>
                                            </p:cTn>
                                            <p:tgtEl>
                                              <p:spTgt spid="31"/>
                                            </p:tgtEl>
                                            <p:attrNameLst>
                                              <p:attrName>style.visibility</p:attrName>
                                            </p:attrNameLst>
                                          </p:cBhvr>
                                          <p:to>
                                            <p:strVal val="visible"/>
                                          </p:to>
                                        </p:set>
                                        <p:anim calcmode="lin" valueType="num">
                                          <p:cBhvr additive="base">
                                            <p:cTn id="122" dur="500" fill="hold"/>
                                            <p:tgtEl>
                                              <p:spTgt spid="31"/>
                                            </p:tgtEl>
                                            <p:attrNameLst>
                                              <p:attrName>ppt_x</p:attrName>
                                            </p:attrNameLst>
                                          </p:cBhvr>
                                          <p:tavLst>
                                            <p:tav tm="0">
                                              <p:val>
                                                <p:strVal val="#ppt_x"/>
                                              </p:val>
                                            </p:tav>
                                            <p:tav tm="100000">
                                              <p:val>
                                                <p:strVal val="#ppt_x"/>
                                              </p:val>
                                            </p:tav>
                                          </p:tavLst>
                                        </p:anim>
                                        <p:anim calcmode="lin" valueType="num">
                                          <p:cBhvr additive="base">
                                            <p:cTn id="123" dur="500" fill="hold"/>
                                            <p:tgtEl>
                                              <p:spTgt spid="31"/>
                                            </p:tgtEl>
                                            <p:attrNameLst>
                                              <p:attrName>ppt_y</p:attrName>
                                            </p:attrNameLst>
                                          </p:cBhvr>
                                          <p:tavLst>
                                            <p:tav tm="0">
                                              <p:val>
                                                <p:strVal val="0-#ppt_h/2"/>
                                              </p:val>
                                            </p:tav>
                                            <p:tav tm="100000">
                                              <p:val>
                                                <p:strVal val="#ppt_y"/>
                                              </p:val>
                                            </p:tav>
                                          </p:tavLst>
                                        </p:anim>
                                      </p:childTnLst>
                                    </p:cTn>
                                  </p:par>
                                </p:childTnLst>
                              </p:cTn>
                            </p:par>
                            <p:par>
                              <p:cTn id="124" fill="hold">
                                <p:stCondLst>
                                  <p:cond delay="500"/>
                                </p:stCondLst>
                                <p:childTnLst>
                                  <p:par>
                                    <p:cTn id="125" presetID="10" presetClass="entr" presetSubtype="0" fill="hold" nodeType="afterEffect">
                                      <p:stCondLst>
                                        <p:cond delay="0"/>
                                      </p:stCondLst>
                                      <p:childTnLst>
                                        <p:set>
                                          <p:cBhvr>
                                            <p:cTn id="126" dur="1" fill="hold">
                                              <p:stCondLst>
                                                <p:cond delay="0"/>
                                              </p:stCondLst>
                                            </p:cTn>
                                            <p:tgtEl>
                                              <p:spTgt spid="12"/>
                                            </p:tgtEl>
                                            <p:attrNameLst>
                                              <p:attrName>style.visibility</p:attrName>
                                            </p:attrNameLst>
                                          </p:cBhvr>
                                          <p:to>
                                            <p:strVal val="visible"/>
                                          </p:to>
                                        </p:set>
                                        <p:animEffect transition="in" filter="fade">
                                          <p:cBhvr>
                                            <p:cTn id="1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8" grpId="0"/>
          <p:bldP spid="19" grpId="0" animBg="1"/>
          <p:bldP spid="20" grpId="0"/>
          <p:bldP spid="21" grpId="0" animBg="1"/>
          <p:bldP spid="22" grpId="0"/>
          <p:bldP spid="23" grpId="0"/>
          <p:bldP spid="25" grpId="0"/>
          <p:bldP spid="26" grpId="0"/>
          <p:bldP spid="29" grpId="0"/>
          <p:bldP spid="30" grpId="0"/>
          <p:bldP spid="31"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743075"/>
            <a:ext cx="581028" cy="4076700"/>
            <a:chOff x="-3" y="1371600"/>
            <a:chExt cx="581028" cy="4076700"/>
          </a:xfrm>
          <a:solidFill>
            <a:schemeClr val="tx1">
              <a:lumMod val="85000"/>
              <a:lumOff val="15000"/>
            </a:schemeClr>
          </a:solidFill>
        </p:grpSpPr>
        <p:sp>
          <p:nvSpPr>
            <p:cNvPr id="7" name="矩形 6"/>
            <p:cNvSpPr/>
            <p:nvPr/>
          </p:nvSpPr>
          <p:spPr>
            <a:xfrm>
              <a:off x="0" y="1857375"/>
              <a:ext cx="581025" cy="3105150"/>
            </a:xfrm>
            <a:prstGeom prst="rect">
              <a:avLst/>
            </a:prstGeom>
            <a:grp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8" name="文本框 7"/>
            <p:cNvSpPr txBox="1"/>
            <p:nvPr/>
          </p:nvSpPr>
          <p:spPr>
            <a:xfrm>
              <a:off x="27026" y="2114550"/>
              <a:ext cx="553998" cy="2590800"/>
            </a:xfrm>
            <a:prstGeom prst="rect">
              <a:avLst/>
            </a:prstGeom>
            <a:grpFill/>
            <a:ln>
              <a:solidFill>
                <a:schemeClr val="tx1">
                  <a:lumMod val="85000"/>
                  <a:lumOff val="15000"/>
                </a:schemeClr>
              </a:solidFill>
            </a:ln>
          </p:spPr>
          <p:txBody>
            <a:bodyPr vert="eaVert" wrap="square" rtlCol="0">
              <a:spAutoFit/>
            </a:bodyPr>
            <a:lstStyle/>
            <a:p>
              <a:pPr algn="ctr"/>
              <a:r>
                <a:rPr lang="zh-CN" altLang="en-US" sz="2400" b="1" spc="1000" dirty="0">
                  <a:solidFill>
                    <a:schemeClr val="bg1"/>
                  </a:solidFill>
                  <a:latin typeface="Arial" panose="020B0604020202020204"/>
                  <a:ea typeface="微软雅黑" panose="020B0503020204020204" pitchFamily="34" charset="-122"/>
                  <a:sym typeface="Arial" panose="020B0604020202020204"/>
                </a:rPr>
                <a:t>人员发展</a:t>
              </a:r>
            </a:p>
          </p:txBody>
        </p:sp>
        <p:sp>
          <p:nvSpPr>
            <p:cNvPr id="9" name="矩形 8"/>
            <p:cNvSpPr/>
            <p:nvPr/>
          </p:nvSpPr>
          <p:spPr>
            <a:xfrm>
              <a:off x="-3" y="1371600"/>
              <a:ext cx="581025" cy="228600"/>
            </a:xfrm>
            <a:prstGeom prst="rect">
              <a:avLst/>
            </a:prstGeom>
            <a:grp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0" name="矩形 9"/>
            <p:cNvSpPr/>
            <p:nvPr/>
          </p:nvSpPr>
          <p:spPr>
            <a:xfrm>
              <a:off x="-2" y="5219700"/>
              <a:ext cx="581025" cy="228600"/>
            </a:xfrm>
            <a:prstGeom prst="rect">
              <a:avLst/>
            </a:prstGeom>
            <a:grp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grpSp>
      <p:grpSp>
        <p:nvGrpSpPr>
          <p:cNvPr id="66" name="组合 65"/>
          <p:cNvGrpSpPr/>
          <p:nvPr/>
        </p:nvGrpSpPr>
        <p:grpSpPr>
          <a:xfrm>
            <a:off x="1078054" y="1666210"/>
            <a:ext cx="812920" cy="812920"/>
            <a:chOff x="1846353" y="1894981"/>
            <a:chExt cx="1751467" cy="1751467"/>
          </a:xfrm>
        </p:grpSpPr>
        <p:grpSp>
          <p:nvGrpSpPr>
            <p:cNvPr id="67" name="组合 66"/>
            <p:cNvGrpSpPr/>
            <p:nvPr/>
          </p:nvGrpSpPr>
          <p:grpSpPr>
            <a:xfrm>
              <a:off x="1846353" y="1894981"/>
              <a:ext cx="1751467" cy="1751467"/>
              <a:chOff x="304800" y="673100"/>
              <a:chExt cx="4000500" cy="4000500"/>
            </a:xfrm>
            <a:effectLst>
              <a:outerShdw blurRad="444500" dist="254000" dir="8100000" algn="tr" rotWithShape="0">
                <a:prstClr val="black">
                  <a:alpha val="50000"/>
                </a:prstClr>
              </a:outerShdw>
            </a:effectLst>
          </p:grpSpPr>
          <p:sp>
            <p:nvSpPr>
              <p:cNvPr id="69" name="同心圆 6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400" kern="0">
                  <a:solidFill>
                    <a:sysClr val="windowText" lastClr="000000"/>
                  </a:solidFill>
                  <a:latin typeface="Arial" panose="020B0604020202020204"/>
                  <a:ea typeface="微软雅黑" panose="020B0503020204020204" pitchFamily="34" charset="-122"/>
                  <a:sym typeface="Arial" panose="020B0604020202020204"/>
                </a:endParaRPr>
              </a:p>
            </p:txBody>
          </p:sp>
          <p:sp>
            <p:nvSpPr>
              <p:cNvPr id="70" name="椭圆 6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400" kern="0">
                  <a:solidFill>
                    <a:sysClr val="window" lastClr="FFFFFF"/>
                  </a:solidFill>
                  <a:latin typeface="Arial" panose="020B0604020202020204"/>
                  <a:ea typeface="微软雅黑" panose="020B0503020204020204" pitchFamily="34" charset="-122"/>
                  <a:sym typeface="Arial" panose="020B0604020202020204"/>
                </a:endParaRPr>
              </a:p>
            </p:txBody>
          </p:sp>
        </p:grpSp>
        <p:sp>
          <p:nvSpPr>
            <p:cNvPr id="68" name="椭圆 67"/>
            <p:cNvSpPr/>
            <p:nvPr/>
          </p:nvSpPr>
          <p:spPr>
            <a:xfrm>
              <a:off x="1956877" y="2005505"/>
              <a:ext cx="1530417" cy="1530417"/>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latin typeface="Arial" panose="020B0604020202020204"/>
                  <a:ea typeface="微软雅黑" panose="020B0503020204020204" pitchFamily="34" charset="-122"/>
                  <a:sym typeface="Arial" panose="020B0604020202020204"/>
                </a:rPr>
                <a:t>1</a:t>
              </a:r>
              <a:endParaRPr lang="zh-CN" altLang="en-US" sz="4800" dirty="0">
                <a:latin typeface="Arial" panose="020B0604020202020204"/>
                <a:ea typeface="微软雅黑" panose="020B0503020204020204" pitchFamily="34" charset="-122"/>
                <a:sym typeface="Arial" panose="020B0604020202020204"/>
              </a:endParaRPr>
            </a:p>
          </p:txBody>
        </p:sp>
      </p:grpSp>
      <p:grpSp>
        <p:nvGrpSpPr>
          <p:cNvPr id="71" name="组合 70"/>
          <p:cNvGrpSpPr/>
          <p:nvPr/>
        </p:nvGrpSpPr>
        <p:grpSpPr>
          <a:xfrm>
            <a:off x="1473455" y="2723706"/>
            <a:ext cx="812920" cy="812920"/>
            <a:chOff x="1846353" y="1894981"/>
            <a:chExt cx="1751467" cy="1751467"/>
          </a:xfrm>
        </p:grpSpPr>
        <p:grpSp>
          <p:nvGrpSpPr>
            <p:cNvPr id="72" name="组合 71"/>
            <p:cNvGrpSpPr/>
            <p:nvPr/>
          </p:nvGrpSpPr>
          <p:grpSpPr>
            <a:xfrm>
              <a:off x="1846353" y="1894981"/>
              <a:ext cx="1751467" cy="1751467"/>
              <a:chOff x="304800" y="673100"/>
              <a:chExt cx="4000500" cy="4000500"/>
            </a:xfrm>
            <a:effectLst>
              <a:outerShdw blurRad="444500" dist="254000" dir="8100000" algn="tr" rotWithShape="0">
                <a:prstClr val="black">
                  <a:alpha val="50000"/>
                </a:prstClr>
              </a:outerShdw>
            </a:effectLst>
          </p:grpSpPr>
          <p:sp>
            <p:nvSpPr>
              <p:cNvPr id="74" name="同心圆 7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400" kern="0">
                  <a:solidFill>
                    <a:sysClr val="windowText" lastClr="000000"/>
                  </a:solidFill>
                  <a:latin typeface="Arial" panose="020B0604020202020204"/>
                  <a:ea typeface="微软雅黑" panose="020B0503020204020204" pitchFamily="34" charset="-122"/>
                  <a:sym typeface="Arial" panose="020B0604020202020204"/>
                </a:endParaRPr>
              </a:p>
            </p:txBody>
          </p:sp>
          <p:sp>
            <p:nvSpPr>
              <p:cNvPr id="75" name="椭圆 7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400" kern="0">
                  <a:solidFill>
                    <a:sysClr val="window" lastClr="FFFFFF"/>
                  </a:solidFill>
                  <a:latin typeface="Arial" panose="020B0604020202020204"/>
                  <a:ea typeface="微软雅黑" panose="020B0503020204020204" pitchFamily="34" charset="-122"/>
                  <a:sym typeface="Arial" panose="020B0604020202020204"/>
                </a:endParaRPr>
              </a:p>
            </p:txBody>
          </p:sp>
        </p:grpSp>
        <p:sp>
          <p:nvSpPr>
            <p:cNvPr id="73" name="椭圆 72"/>
            <p:cNvSpPr/>
            <p:nvPr/>
          </p:nvSpPr>
          <p:spPr>
            <a:xfrm>
              <a:off x="1956877" y="2005505"/>
              <a:ext cx="1530417" cy="1530417"/>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latin typeface="Arial" panose="020B0604020202020204"/>
                  <a:ea typeface="微软雅黑" panose="020B0503020204020204" pitchFamily="34" charset="-122"/>
                  <a:sym typeface="Arial" panose="020B0604020202020204"/>
                </a:rPr>
                <a:t>2</a:t>
              </a:r>
              <a:endParaRPr lang="zh-CN" altLang="en-US" sz="4800" dirty="0">
                <a:latin typeface="Arial" panose="020B0604020202020204"/>
                <a:ea typeface="微软雅黑" panose="020B0503020204020204" pitchFamily="34" charset="-122"/>
                <a:sym typeface="Arial" panose="020B0604020202020204"/>
              </a:endParaRPr>
            </a:p>
          </p:txBody>
        </p:sp>
      </p:grpSp>
      <p:grpSp>
        <p:nvGrpSpPr>
          <p:cNvPr id="76" name="组合 75"/>
          <p:cNvGrpSpPr/>
          <p:nvPr/>
        </p:nvGrpSpPr>
        <p:grpSpPr>
          <a:xfrm>
            <a:off x="2538253" y="4753183"/>
            <a:ext cx="812920" cy="812920"/>
            <a:chOff x="1846353" y="1894981"/>
            <a:chExt cx="1751467" cy="1751467"/>
          </a:xfrm>
        </p:grpSpPr>
        <p:grpSp>
          <p:nvGrpSpPr>
            <p:cNvPr id="77" name="组合 76"/>
            <p:cNvGrpSpPr/>
            <p:nvPr/>
          </p:nvGrpSpPr>
          <p:grpSpPr>
            <a:xfrm>
              <a:off x="1846353" y="1894981"/>
              <a:ext cx="1751467" cy="1751467"/>
              <a:chOff x="304800" y="673100"/>
              <a:chExt cx="4000500" cy="4000500"/>
            </a:xfrm>
            <a:effectLst>
              <a:outerShdw blurRad="444500" dist="254000" dir="8100000" algn="tr" rotWithShape="0">
                <a:prstClr val="black">
                  <a:alpha val="50000"/>
                </a:prstClr>
              </a:outerShdw>
            </a:effectLst>
          </p:grpSpPr>
          <p:sp>
            <p:nvSpPr>
              <p:cNvPr id="79" name="同心圆 7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400" kern="0">
                  <a:solidFill>
                    <a:sysClr val="windowText" lastClr="000000"/>
                  </a:solidFill>
                  <a:latin typeface="Arial" panose="020B0604020202020204"/>
                  <a:ea typeface="微软雅黑" panose="020B0503020204020204" pitchFamily="34" charset="-122"/>
                  <a:sym typeface="Arial" panose="020B0604020202020204"/>
                </a:endParaRPr>
              </a:p>
            </p:txBody>
          </p:sp>
          <p:sp>
            <p:nvSpPr>
              <p:cNvPr id="80" name="椭圆 7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400" kern="0">
                  <a:solidFill>
                    <a:sysClr val="window" lastClr="FFFFFF"/>
                  </a:solidFill>
                  <a:latin typeface="Arial" panose="020B0604020202020204"/>
                  <a:ea typeface="微软雅黑" panose="020B0503020204020204" pitchFamily="34" charset="-122"/>
                  <a:sym typeface="Arial" panose="020B0604020202020204"/>
                </a:endParaRPr>
              </a:p>
            </p:txBody>
          </p:sp>
        </p:grpSp>
        <p:sp>
          <p:nvSpPr>
            <p:cNvPr id="78" name="椭圆 77"/>
            <p:cNvSpPr/>
            <p:nvPr/>
          </p:nvSpPr>
          <p:spPr>
            <a:xfrm>
              <a:off x="1956877" y="2005505"/>
              <a:ext cx="1530417" cy="1530417"/>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latin typeface="Arial" panose="020B0604020202020204"/>
                  <a:ea typeface="微软雅黑" panose="020B0503020204020204" pitchFamily="34" charset="-122"/>
                  <a:sym typeface="Arial" panose="020B0604020202020204"/>
                </a:rPr>
                <a:t>4</a:t>
              </a:r>
              <a:endParaRPr lang="zh-CN" altLang="en-US" sz="4800" dirty="0">
                <a:latin typeface="Arial" panose="020B0604020202020204"/>
                <a:ea typeface="微软雅黑" panose="020B0503020204020204" pitchFamily="34" charset="-122"/>
                <a:sym typeface="Arial" panose="020B0604020202020204"/>
              </a:endParaRPr>
            </a:p>
          </p:txBody>
        </p:sp>
      </p:grpSp>
      <p:grpSp>
        <p:nvGrpSpPr>
          <p:cNvPr id="81" name="组合 80"/>
          <p:cNvGrpSpPr/>
          <p:nvPr/>
        </p:nvGrpSpPr>
        <p:grpSpPr>
          <a:xfrm>
            <a:off x="2013407" y="3771515"/>
            <a:ext cx="812920" cy="812920"/>
            <a:chOff x="1846353" y="1894981"/>
            <a:chExt cx="1751467" cy="1751467"/>
          </a:xfrm>
        </p:grpSpPr>
        <p:grpSp>
          <p:nvGrpSpPr>
            <p:cNvPr id="82" name="组合 81"/>
            <p:cNvGrpSpPr/>
            <p:nvPr/>
          </p:nvGrpSpPr>
          <p:grpSpPr>
            <a:xfrm>
              <a:off x="1846353" y="1894981"/>
              <a:ext cx="1751467" cy="1751467"/>
              <a:chOff x="304800" y="673100"/>
              <a:chExt cx="4000500" cy="4000500"/>
            </a:xfrm>
            <a:effectLst>
              <a:outerShdw blurRad="444500" dist="254000" dir="8100000" algn="tr" rotWithShape="0">
                <a:prstClr val="black">
                  <a:alpha val="50000"/>
                </a:prstClr>
              </a:outerShdw>
            </a:effectLst>
          </p:grpSpPr>
          <p:sp>
            <p:nvSpPr>
              <p:cNvPr id="84" name="同心圆 8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400" kern="0">
                  <a:solidFill>
                    <a:sysClr val="windowText" lastClr="000000"/>
                  </a:solidFill>
                  <a:latin typeface="Arial" panose="020B0604020202020204"/>
                  <a:ea typeface="微软雅黑" panose="020B0503020204020204" pitchFamily="34" charset="-122"/>
                  <a:sym typeface="Arial" panose="020B0604020202020204"/>
                </a:endParaRPr>
              </a:p>
            </p:txBody>
          </p:sp>
          <p:sp>
            <p:nvSpPr>
              <p:cNvPr id="85" name="椭圆 8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400" kern="0">
                  <a:solidFill>
                    <a:sysClr val="window" lastClr="FFFFFF"/>
                  </a:solidFill>
                  <a:latin typeface="Arial" panose="020B0604020202020204"/>
                  <a:ea typeface="微软雅黑" panose="020B0503020204020204" pitchFamily="34" charset="-122"/>
                  <a:sym typeface="Arial" panose="020B0604020202020204"/>
                </a:endParaRPr>
              </a:p>
            </p:txBody>
          </p:sp>
        </p:grpSp>
        <p:sp>
          <p:nvSpPr>
            <p:cNvPr id="83" name="椭圆 82"/>
            <p:cNvSpPr/>
            <p:nvPr/>
          </p:nvSpPr>
          <p:spPr>
            <a:xfrm>
              <a:off x="1956877" y="2005505"/>
              <a:ext cx="1530417" cy="1530417"/>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latin typeface="Arial" panose="020B0604020202020204"/>
                  <a:ea typeface="微软雅黑" panose="020B0503020204020204" pitchFamily="34" charset="-122"/>
                  <a:sym typeface="Arial" panose="020B0604020202020204"/>
                </a:rPr>
                <a:t>3</a:t>
              </a:r>
              <a:endParaRPr lang="zh-CN" altLang="en-US" sz="4800" dirty="0">
                <a:latin typeface="Arial" panose="020B0604020202020204"/>
                <a:ea typeface="微软雅黑" panose="020B0503020204020204" pitchFamily="34" charset="-122"/>
                <a:sym typeface="Arial" panose="020B0604020202020204"/>
              </a:endParaRPr>
            </a:p>
          </p:txBody>
        </p:sp>
      </p:grpSp>
      <p:sp>
        <p:nvSpPr>
          <p:cNvPr id="86" name="矩形 85"/>
          <p:cNvSpPr/>
          <p:nvPr/>
        </p:nvSpPr>
        <p:spPr>
          <a:xfrm>
            <a:off x="2235076" y="1817356"/>
            <a:ext cx="1800493" cy="369332"/>
          </a:xfrm>
          <a:prstGeom prst="rect">
            <a:avLst/>
          </a:prstGeom>
        </p:spPr>
        <p:txBody>
          <a:bodyPr wrap="none">
            <a:spAutoFit/>
          </a:bodyPr>
          <a:lstStyle/>
          <a:p>
            <a:r>
              <a:rPr lang="zh-CN" altLang="en-US" b="1" dirty="0">
                <a:latin typeface="Arial" panose="020B0604020202020204"/>
                <a:ea typeface="微软雅黑" panose="020B0503020204020204" pitchFamily="34" charset="-122"/>
                <a:sym typeface="Arial" panose="020B0604020202020204"/>
              </a:rPr>
              <a:t>个人的能力评估</a:t>
            </a:r>
          </a:p>
        </p:txBody>
      </p:sp>
      <p:sp>
        <p:nvSpPr>
          <p:cNvPr id="87" name="矩形 86"/>
          <p:cNvSpPr/>
          <p:nvPr/>
        </p:nvSpPr>
        <p:spPr>
          <a:xfrm>
            <a:off x="2586345" y="2865560"/>
            <a:ext cx="1569660" cy="369332"/>
          </a:xfrm>
          <a:prstGeom prst="rect">
            <a:avLst/>
          </a:prstGeom>
        </p:spPr>
        <p:txBody>
          <a:bodyPr wrap="none">
            <a:spAutoFit/>
          </a:bodyPr>
          <a:lstStyle/>
          <a:p>
            <a:r>
              <a:rPr lang="zh-CN" altLang="en-US" b="1" dirty="0">
                <a:latin typeface="Arial" panose="020B0604020202020204"/>
                <a:ea typeface="微软雅黑" panose="020B0503020204020204" pitchFamily="34" charset="-122"/>
                <a:sym typeface="Arial" panose="020B0604020202020204"/>
              </a:rPr>
              <a:t>个人发展目标</a:t>
            </a:r>
          </a:p>
        </p:txBody>
      </p:sp>
      <p:sp>
        <p:nvSpPr>
          <p:cNvPr id="88" name="矩形 87"/>
          <p:cNvSpPr/>
          <p:nvPr/>
        </p:nvSpPr>
        <p:spPr>
          <a:xfrm>
            <a:off x="2993705" y="3913765"/>
            <a:ext cx="1569660" cy="369332"/>
          </a:xfrm>
          <a:prstGeom prst="rect">
            <a:avLst/>
          </a:prstGeom>
        </p:spPr>
        <p:txBody>
          <a:bodyPr wrap="none">
            <a:spAutoFit/>
          </a:bodyPr>
          <a:lstStyle/>
          <a:p>
            <a:r>
              <a:rPr lang="zh-CN" altLang="en-US" b="1" dirty="0">
                <a:latin typeface="Arial" panose="020B0604020202020204"/>
                <a:ea typeface="微软雅黑" panose="020B0503020204020204" pitchFamily="34" charset="-122"/>
                <a:sym typeface="Arial" panose="020B0604020202020204"/>
              </a:rPr>
              <a:t>个人发展档案</a:t>
            </a:r>
          </a:p>
        </p:txBody>
      </p:sp>
      <p:sp>
        <p:nvSpPr>
          <p:cNvPr id="89" name="矩形 88"/>
          <p:cNvSpPr/>
          <p:nvPr/>
        </p:nvSpPr>
        <p:spPr>
          <a:xfrm>
            <a:off x="3615286" y="4892159"/>
            <a:ext cx="1569660" cy="369332"/>
          </a:xfrm>
          <a:prstGeom prst="rect">
            <a:avLst/>
          </a:prstGeom>
        </p:spPr>
        <p:txBody>
          <a:bodyPr wrap="none">
            <a:spAutoFit/>
          </a:bodyPr>
          <a:lstStyle/>
          <a:p>
            <a:r>
              <a:rPr lang="zh-CN" altLang="en-US" b="1" dirty="0">
                <a:latin typeface="Arial" panose="020B0604020202020204"/>
                <a:ea typeface="微软雅黑" panose="020B0503020204020204" pitchFamily="34" charset="-122"/>
                <a:sym typeface="Arial" panose="020B0604020202020204"/>
              </a:rPr>
              <a:t>公司发展需要</a:t>
            </a:r>
          </a:p>
        </p:txBody>
      </p:sp>
      <p:grpSp>
        <p:nvGrpSpPr>
          <p:cNvPr id="90" name="组合 89"/>
          <p:cNvGrpSpPr/>
          <p:nvPr/>
        </p:nvGrpSpPr>
        <p:grpSpPr>
          <a:xfrm>
            <a:off x="3188048" y="5680403"/>
            <a:ext cx="812920" cy="812920"/>
            <a:chOff x="1846353" y="1894981"/>
            <a:chExt cx="1751467" cy="1751467"/>
          </a:xfrm>
        </p:grpSpPr>
        <p:grpSp>
          <p:nvGrpSpPr>
            <p:cNvPr id="91" name="组合 90"/>
            <p:cNvGrpSpPr/>
            <p:nvPr/>
          </p:nvGrpSpPr>
          <p:grpSpPr>
            <a:xfrm>
              <a:off x="1846353" y="1894981"/>
              <a:ext cx="1751467" cy="1751467"/>
              <a:chOff x="304800" y="673100"/>
              <a:chExt cx="4000500" cy="4000500"/>
            </a:xfrm>
            <a:effectLst>
              <a:outerShdw blurRad="444500" dist="254000" dir="8100000" algn="tr" rotWithShape="0">
                <a:prstClr val="black">
                  <a:alpha val="50000"/>
                </a:prstClr>
              </a:outerShdw>
            </a:effectLst>
          </p:grpSpPr>
          <p:sp>
            <p:nvSpPr>
              <p:cNvPr id="93" name="同心圆 9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400" kern="0">
                  <a:solidFill>
                    <a:sysClr val="windowText" lastClr="000000"/>
                  </a:solidFill>
                  <a:latin typeface="Arial" panose="020B0604020202020204"/>
                  <a:ea typeface="微软雅黑" panose="020B0503020204020204" pitchFamily="34" charset="-122"/>
                  <a:sym typeface="Arial" panose="020B0604020202020204"/>
                </a:endParaRPr>
              </a:p>
            </p:txBody>
          </p:sp>
          <p:sp>
            <p:nvSpPr>
              <p:cNvPr id="94" name="椭圆 9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400" kern="0">
                  <a:solidFill>
                    <a:sysClr val="window" lastClr="FFFFFF"/>
                  </a:solidFill>
                  <a:latin typeface="Arial" panose="020B0604020202020204"/>
                  <a:ea typeface="微软雅黑" panose="020B0503020204020204" pitchFamily="34" charset="-122"/>
                  <a:sym typeface="Arial" panose="020B0604020202020204"/>
                </a:endParaRPr>
              </a:p>
            </p:txBody>
          </p:sp>
        </p:grpSp>
        <p:sp>
          <p:nvSpPr>
            <p:cNvPr id="92" name="椭圆 91"/>
            <p:cNvSpPr/>
            <p:nvPr/>
          </p:nvSpPr>
          <p:spPr>
            <a:xfrm>
              <a:off x="1956877" y="2005505"/>
              <a:ext cx="1530417" cy="1530417"/>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latin typeface="Arial" panose="020B0604020202020204"/>
                  <a:ea typeface="微软雅黑" panose="020B0503020204020204" pitchFamily="34" charset="-122"/>
                  <a:sym typeface="Arial" panose="020B0604020202020204"/>
                </a:rPr>
                <a:t>5</a:t>
              </a:r>
              <a:endParaRPr lang="zh-CN" altLang="en-US" sz="4800" dirty="0">
                <a:latin typeface="Arial" panose="020B0604020202020204"/>
                <a:ea typeface="微软雅黑" panose="020B0503020204020204" pitchFamily="34" charset="-122"/>
                <a:sym typeface="Arial" panose="020B0604020202020204"/>
              </a:endParaRPr>
            </a:p>
          </p:txBody>
        </p:sp>
      </p:grpSp>
      <p:sp>
        <p:nvSpPr>
          <p:cNvPr id="95" name="矩形 94"/>
          <p:cNvSpPr/>
          <p:nvPr/>
        </p:nvSpPr>
        <p:spPr>
          <a:xfrm>
            <a:off x="4034524" y="5910323"/>
            <a:ext cx="2262158" cy="369332"/>
          </a:xfrm>
          <a:prstGeom prst="rect">
            <a:avLst/>
          </a:prstGeom>
        </p:spPr>
        <p:txBody>
          <a:bodyPr wrap="none">
            <a:spAutoFit/>
          </a:bodyPr>
          <a:lstStyle/>
          <a:p>
            <a:pPr algn="ctr"/>
            <a:r>
              <a:rPr lang="zh-CN" altLang="en-US" b="1" dirty="0">
                <a:latin typeface="Arial" panose="020B0604020202020204"/>
                <a:ea typeface="微软雅黑" panose="020B0503020204020204" pitchFamily="34" charset="-122"/>
                <a:sym typeface="Arial" panose="020B0604020202020204"/>
              </a:rPr>
              <a:t>上级和下级经常沟通</a:t>
            </a:r>
          </a:p>
        </p:txBody>
      </p:sp>
      <p:grpSp>
        <p:nvGrpSpPr>
          <p:cNvPr id="103" name="组合 102"/>
          <p:cNvGrpSpPr/>
          <p:nvPr/>
        </p:nvGrpSpPr>
        <p:grpSpPr>
          <a:xfrm flipH="1">
            <a:off x="11112492" y="1614912"/>
            <a:ext cx="812920" cy="812920"/>
            <a:chOff x="1846353" y="1894981"/>
            <a:chExt cx="1751467" cy="1751467"/>
          </a:xfrm>
        </p:grpSpPr>
        <p:grpSp>
          <p:nvGrpSpPr>
            <p:cNvPr id="104" name="组合 103"/>
            <p:cNvGrpSpPr/>
            <p:nvPr/>
          </p:nvGrpSpPr>
          <p:grpSpPr>
            <a:xfrm>
              <a:off x="1846353" y="1894981"/>
              <a:ext cx="1751467" cy="1751467"/>
              <a:chOff x="304800" y="673100"/>
              <a:chExt cx="4000500" cy="4000500"/>
            </a:xfrm>
            <a:effectLst>
              <a:outerShdw blurRad="444500" dist="254000" dir="8100000" algn="tr" rotWithShape="0">
                <a:prstClr val="black">
                  <a:alpha val="50000"/>
                </a:prstClr>
              </a:outerShdw>
            </a:effectLst>
          </p:grpSpPr>
          <p:sp>
            <p:nvSpPr>
              <p:cNvPr id="106" name="同心圆 10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400" kern="0">
                  <a:solidFill>
                    <a:sysClr val="windowText" lastClr="000000"/>
                  </a:solidFill>
                  <a:latin typeface="Arial" panose="020B0604020202020204"/>
                  <a:ea typeface="微软雅黑" panose="020B0503020204020204" pitchFamily="34" charset="-122"/>
                  <a:sym typeface="Arial" panose="020B0604020202020204"/>
                </a:endParaRPr>
              </a:p>
            </p:txBody>
          </p:sp>
          <p:sp>
            <p:nvSpPr>
              <p:cNvPr id="107" name="椭圆 10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400" kern="0">
                  <a:solidFill>
                    <a:sysClr val="window" lastClr="FFFFFF"/>
                  </a:solidFill>
                  <a:latin typeface="Arial" panose="020B0604020202020204"/>
                  <a:ea typeface="微软雅黑" panose="020B0503020204020204" pitchFamily="34" charset="-122"/>
                  <a:sym typeface="Arial" panose="020B0604020202020204"/>
                </a:endParaRPr>
              </a:p>
            </p:txBody>
          </p:sp>
        </p:grpSp>
        <p:sp>
          <p:nvSpPr>
            <p:cNvPr id="105" name="椭圆 104"/>
            <p:cNvSpPr/>
            <p:nvPr/>
          </p:nvSpPr>
          <p:spPr>
            <a:xfrm>
              <a:off x="1956876" y="2005504"/>
              <a:ext cx="1530418" cy="1530418"/>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latin typeface="Arial" panose="020B0604020202020204"/>
                  <a:ea typeface="微软雅黑" panose="020B0503020204020204" pitchFamily="34" charset="-122"/>
                  <a:sym typeface="Arial" panose="020B0604020202020204"/>
                </a:rPr>
                <a:t>6</a:t>
              </a:r>
              <a:endParaRPr lang="zh-CN" altLang="en-US" sz="4800" dirty="0">
                <a:latin typeface="Arial" panose="020B0604020202020204"/>
                <a:ea typeface="微软雅黑" panose="020B0503020204020204" pitchFamily="34" charset="-122"/>
                <a:sym typeface="Arial" panose="020B0604020202020204"/>
              </a:endParaRPr>
            </a:p>
          </p:txBody>
        </p:sp>
      </p:grpSp>
      <p:grpSp>
        <p:nvGrpSpPr>
          <p:cNvPr id="108" name="组合 107"/>
          <p:cNvGrpSpPr/>
          <p:nvPr/>
        </p:nvGrpSpPr>
        <p:grpSpPr>
          <a:xfrm flipH="1">
            <a:off x="10706032" y="2687332"/>
            <a:ext cx="812920" cy="812920"/>
            <a:chOff x="1846353" y="1894981"/>
            <a:chExt cx="1751467" cy="1751467"/>
          </a:xfrm>
        </p:grpSpPr>
        <p:grpSp>
          <p:nvGrpSpPr>
            <p:cNvPr id="109" name="组合 108"/>
            <p:cNvGrpSpPr/>
            <p:nvPr/>
          </p:nvGrpSpPr>
          <p:grpSpPr>
            <a:xfrm>
              <a:off x="1846353" y="1894981"/>
              <a:ext cx="1751467" cy="1751467"/>
              <a:chOff x="304800" y="673100"/>
              <a:chExt cx="4000500" cy="4000500"/>
            </a:xfrm>
            <a:effectLst>
              <a:outerShdw blurRad="444500" dist="254000" dir="8100000" algn="tr" rotWithShape="0">
                <a:prstClr val="black">
                  <a:alpha val="50000"/>
                </a:prstClr>
              </a:outerShdw>
            </a:effectLst>
          </p:grpSpPr>
          <p:sp>
            <p:nvSpPr>
              <p:cNvPr id="111" name="同心圆 1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400" kern="0">
                  <a:solidFill>
                    <a:sysClr val="windowText" lastClr="000000"/>
                  </a:solidFill>
                  <a:latin typeface="Arial" panose="020B0604020202020204"/>
                  <a:ea typeface="微软雅黑" panose="020B0503020204020204" pitchFamily="34" charset="-122"/>
                  <a:sym typeface="Arial" panose="020B0604020202020204"/>
                </a:endParaRPr>
              </a:p>
            </p:txBody>
          </p:sp>
          <p:sp>
            <p:nvSpPr>
              <p:cNvPr id="112" name="椭圆 11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400" kern="0">
                  <a:solidFill>
                    <a:sysClr val="window" lastClr="FFFFFF"/>
                  </a:solidFill>
                  <a:latin typeface="Arial" panose="020B0604020202020204"/>
                  <a:ea typeface="微软雅黑" panose="020B0503020204020204" pitchFamily="34" charset="-122"/>
                  <a:sym typeface="Arial" panose="020B0604020202020204"/>
                </a:endParaRPr>
              </a:p>
            </p:txBody>
          </p:sp>
        </p:grpSp>
        <p:sp>
          <p:nvSpPr>
            <p:cNvPr id="110" name="椭圆 109"/>
            <p:cNvSpPr/>
            <p:nvPr/>
          </p:nvSpPr>
          <p:spPr>
            <a:xfrm>
              <a:off x="1956877" y="2005505"/>
              <a:ext cx="1530417" cy="1530417"/>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latin typeface="Arial" panose="020B0604020202020204"/>
                  <a:ea typeface="微软雅黑" panose="020B0503020204020204" pitchFamily="34" charset="-122"/>
                  <a:sym typeface="Arial" panose="020B0604020202020204"/>
                </a:rPr>
                <a:t>7</a:t>
              </a:r>
              <a:endParaRPr lang="zh-CN" altLang="en-US" sz="4800" dirty="0">
                <a:latin typeface="Arial" panose="020B0604020202020204"/>
                <a:ea typeface="微软雅黑" panose="020B0503020204020204" pitchFamily="34" charset="-122"/>
                <a:sym typeface="Arial" panose="020B0604020202020204"/>
              </a:endParaRPr>
            </a:p>
          </p:txBody>
        </p:sp>
      </p:grpSp>
      <p:grpSp>
        <p:nvGrpSpPr>
          <p:cNvPr id="113" name="组合 112"/>
          <p:cNvGrpSpPr/>
          <p:nvPr/>
        </p:nvGrpSpPr>
        <p:grpSpPr>
          <a:xfrm flipH="1">
            <a:off x="9652293" y="4701885"/>
            <a:ext cx="812920" cy="812920"/>
            <a:chOff x="1846353" y="1894981"/>
            <a:chExt cx="1751467" cy="1751467"/>
          </a:xfrm>
        </p:grpSpPr>
        <p:grpSp>
          <p:nvGrpSpPr>
            <p:cNvPr id="114" name="组合 113"/>
            <p:cNvGrpSpPr/>
            <p:nvPr/>
          </p:nvGrpSpPr>
          <p:grpSpPr>
            <a:xfrm>
              <a:off x="1846353" y="1894981"/>
              <a:ext cx="1751467" cy="1751467"/>
              <a:chOff x="304800" y="673100"/>
              <a:chExt cx="4000500" cy="4000500"/>
            </a:xfrm>
            <a:effectLst>
              <a:outerShdw blurRad="444500" dist="254000" dir="8100000" algn="tr" rotWithShape="0">
                <a:prstClr val="black">
                  <a:alpha val="50000"/>
                </a:prstClr>
              </a:outerShdw>
            </a:effectLst>
          </p:grpSpPr>
          <p:sp>
            <p:nvSpPr>
              <p:cNvPr id="116" name="同心圆 11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400" kern="0">
                  <a:solidFill>
                    <a:sysClr val="windowText" lastClr="000000"/>
                  </a:solidFill>
                  <a:latin typeface="Arial" panose="020B0604020202020204"/>
                  <a:ea typeface="微软雅黑" panose="020B0503020204020204" pitchFamily="34" charset="-122"/>
                  <a:sym typeface="Arial" panose="020B0604020202020204"/>
                </a:endParaRPr>
              </a:p>
            </p:txBody>
          </p:sp>
          <p:sp>
            <p:nvSpPr>
              <p:cNvPr id="117" name="椭圆 11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400" kern="0">
                  <a:solidFill>
                    <a:sysClr val="window" lastClr="FFFFFF"/>
                  </a:solidFill>
                  <a:latin typeface="Arial" panose="020B0604020202020204"/>
                  <a:ea typeface="微软雅黑" panose="020B0503020204020204" pitchFamily="34" charset="-122"/>
                  <a:sym typeface="Arial" panose="020B0604020202020204"/>
                </a:endParaRPr>
              </a:p>
            </p:txBody>
          </p:sp>
        </p:grpSp>
        <p:sp>
          <p:nvSpPr>
            <p:cNvPr id="115" name="椭圆 114"/>
            <p:cNvSpPr/>
            <p:nvPr/>
          </p:nvSpPr>
          <p:spPr>
            <a:xfrm>
              <a:off x="1956877" y="2005505"/>
              <a:ext cx="1530417" cy="1530417"/>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latin typeface="Arial" panose="020B0604020202020204"/>
                  <a:ea typeface="微软雅黑" panose="020B0503020204020204" pitchFamily="34" charset="-122"/>
                  <a:sym typeface="Arial" panose="020B0604020202020204"/>
                </a:rPr>
                <a:t>9</a:t>
              </a:r>
              <a:endParaRPr lang="zh-CN" altLang="en-US" sz="4800" dirty="0">
                <a:latin typeface="Arial" panose="020B0604020202020204"/>
                <a:ea typeface="微软雅黑" panose="020B0503020204020204" pitchFamily="34" charset="-122"/>
                <a:sym typeface="Arial" panose="020B0604020202020204"/>
              </a:endParaRPr>
            </a:p>
          </p:txBody>
        </p:sp>
      </p:grpSp>
      <p:grpSp>
        <p:nvGrpSpPr>
          <p:cNvPr id="118" name="组合 117"/>
          <p:cNvGrpSpPr/>
          <p:nvPr/>
        </p:nvGrpSpPr>
        <p:grpSpPr>
          <a:xfrm flipH="1">
            <a:off x="10177139" y="3720217"/>
            <a:ext cx="812920" cy="812920"/>
            <a:chOff x="1846353" y="1894981"/>
            <a:chExt cx="1751467" cy="1751467"/>
          </a:xfrm>
        </p:grpSpPr>
        <p:grpSp>
          <p:nvGrpSpPr>
            <p:cNvPr id="119" name="组合 118"/>
            <p:cNvGrpSpPr/>
            <p:nvPr/>
          </p:nvGrpSpPr>
          <p:grpSpPr>
            <a:xfrm>
              <a:off x="1846353" y="1894981"/>
              <a:ext cx="1751467" cy="1751467"/>
              <a:chOff x="304800" y="673100"/>
              <a:chExt cx="4000500" cy="4000500"/>
            </a:xfrm>
            <a:effectLst>
              <a:outerShdw blurRad="444500" dist="254000" dir="8100000" algn="tr" rotWithShape="0">
                <a:prstClr val="black">
                  <a:alpha val="50000"/>
                </a:prstClr>
              </a:outerShdw>
            </a:effectLst>
          </p:grpSpPr>
          <p:sp>
            <p:nvSpPr>
              <p:cNvPr id="121" name="同心圆 12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400" kern="0">
                  <a:solidFill>
                    <a:sysClr val="windowText" lastClr="000000"/>
                  </a:solidFill>
                  <a:latin typeface="Arial" panose="020B0604020202020204"/>
                  <a:ea typeface="微软雅黑" panose="020B0503020204020204" pitchFamily="34" charset="-122"/>
                  <a:sym typeface="Arial" panose="020B0604020202020204"/>
                </a:endParaRPr>
              </a:p>
            </p:txBody>
          </p:sp>
          <p:sp>
            <p:nvSpPr>
              <p:cNvPr id="122" name="椭圆 12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400" kern="0">
                  <a:solidFill>
                    <a:sysClr val="window" lastClr="FFFFFF"/>
                  </a:solidFill>
                  <a:latin typeface="Arial" panose="020B0604020202020204"/>
                  <a:ea typeface="微软雅黑" panose="020B0503020204020204" pitchFamily="34" charset="-122"/>
                  <a:sym typeface="Arial" panose="020B0604020202020204"/>
                </a:endParaRPr>
              </a:p>
            </p:txBody>
          </p:sp>
        </p:grpSp>
        <p:sp>
          <p:nvSpPr>
            <p:cNvPr id="120" name="椭圆 119"/>
            <p:cNvSpPr/>
            <p:nvPr/>
          </p:nvSpPr>
          <p:spPr>
            <a:xfrm>
              <a:off x="1956876" y="2005504"/>
              <a:ext cx="1530418" cy="1530418"/>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latin typeface="Arial" panose="020B0604020202020204"/>
                  <a:ea typeface="微软雅黑" panose="020B0503020204020204" pitchFamily="34" charset="-122"/>
                  <a:sym typeface="Arial" panose="020B0604020202020204"/>
                </a:rPr>
                <a:t>8</a:t>
              </a:r>
              <a:endParaRPr lang="zh-CN" altLang="en-US" sz="4800" dirty="0">
                <a:latin typeface="Arial" panose="020B0604020202020204"/>
                <a:ea typeface="微软雅黑" panose="020B0503020204020204" pitchFamily="34" charset="-122"/>
                <a:sym typeface="Arial" panose="020B0604020202020204"/>
              </a:endParaRPr>
            </a:p>
          </p:txBody>
        </p:sp>
      </p:grpSp>
      <p:sp>
        <p:nvSpPr>
          <p:cNvPr id="128" name="矩形 127"/>
          <p:cNvSpPr/>
          <p:nvPr/>
        </p:nvSpPr>
        <p:spPr>
          <a:xfrm>
            <a:off x="9132417" y="1869015"/>
            <a:ext cx="1800493" cy="369332"/>
          </a:xfrm>
          <a:prstGeom prst="rect">
            <a:avLst/>
          </a:prstGeom>
        </p:spPr>
        <p:txBody>
          <a:bodyPr wrap="none">
            <a:spAutoFit/>
          </a:bodyPr>
          <a:lstStyle/>
          <a:p>
            <a:pPr algn="ctr"/>
            <a:r>
              <a:rPr lang="zh-CN" altLang="en-US" b="1" dirty="0">
                <a:latin typeface="Arial" panose="020B0604020202020204"/>
                <a:ea typeface="微软雅黑" panose="020B0503020204020204" pitchFamily="34" charset="-122"/>
                <a:sym typeface="Arial" panose="020B0604020202020204"/>
              </a:rPr>
              <a:t>扩大导师制范围</a:t>
            </a:r>
          </a:p>
        </p:txBody>
      </p:sp>
      <p:sp>
        <p:nvSpPr>
          <p:cNvPr id="129" name="矩形 128"/>
          <p:cNvSpPr/>
          <p:nvPr/>
        </p:nvSpPr>
        <p:spPr>
          <a:xfrm>
            <a:off x="8517382" y="2839749"/>
            <a:ext cx="2031325" cy="369332"/>
          </a:xfrm>
          <a:prstGeom prst="rect">
            <a:avLst/>
          </a:prstGeom>
        </p:spPr>
        <p:txBody>
          <a:bodyPr wrap="none">
            <a:spAutoFit/>
          </a:bodyPr>
          <a:lstStyle/>
          <a:p>
            <a:pPr algn="ctr"/>
            <a:r>
              <a:rPr lang="zh-CN" altLang="en-US" b="1" dirty="0">
                <a:latin typeface="Arial" panose="020B0604020202020204"/>
                <a:ea typeface="微软雅黑" panose="020B0503020204020204" pitchFamily="34" charset="-122"/>
                <a:sym typeface="Arial" panose="020B0604020202020204"/>
              </a:rPr>
              <a:t>员工个人发展计划</a:t>
            </a:r>
          </a:p>
        </p:txBody>
      </p:sp>
      <p:sp>
        <p:nvSpPr>
          <p:cNvPr id="130" name="矩形 129"/>
          <p:cNvSpPr/>
          <p:nvPr/>
        </p:nvSpPr>
        <p:spPr>
          <a:xfrm>
            <a:off x="8116755" y="3902550"/>
            <a:ext cx="2031325" cy="369332"/>
          </a:xfrm>
          <a:prstGeom prst="rect">
            <a:avLst/>
          </a:prstGeom>
        </p:spPr>
        <p:txBody>
          <a:bodyPr wrap="none">
            <a:spAutoFit/>
          </a:bodyPr>
          <a:lstStyle/>
          <a:p>
            <a:pPr algn="ctr"/>
            <a:r>
              <a:rPr lang="zh-CN" altLang="en-US" b="1" dirty="0">
                <a:latin typeface="Arial" panose="020B0604020202020204"/>
                <a:ea typeface="微软雅黑" panose="020B0503020204020204" pitchFamily="34" charset="-122"/>
                <a:sym typeface="Arial" panose="020B0604020202020204"/>
              </a:rPr>
              <a:t>公司岗位后备计划</a:t>
            </a:r>
          </a:p>
        </p:txBody>
      </p:sp>
      <p:sp>
        <p:nvSpPr>
          <p:cNvPr id="131" name="矩形 130"/>
          <p:cNvSpPr/>
          <p:nvPr/>
        </p:nvSpPr>
        <p:spPr>
          <a:xfrm>
            <a:off x="7864920" y="4923275"/>
            <a:ext cx="2116600" cy="646331"/>
          </a:xfrm>
          <a:prstGeom prst="rect">
            <a:avLst/>
          </a:prstGeom>
        </p:spPr>
        <p:txBody>
          <a:bodyPr wrap="square">
            <a:spAutoFit/>
          </a:bodyPr>
          <a:lstStyle/>
          <a:p>
            <a:pPr algn="ctr"/>
            <a:r>
              <a:rPr lang="zh-CN" altLang="en-US" b="1" dirty="0">
                <a:latin typeface="Arial" panose="020B0604020202020204"/>
                <a:ea typeface="微软雅黑" panose="020B0503020204020204" pitchFamily="34" charset="-122"/>
                <a:sym typeface="Arial" panose="020B0604020202020204"/>
              </a:rPr>
              <a:t>培训计划</a:t>
            </a:r>
          </a:p>
          <a:p>
            <a:pPr algn="ctr"/>
            <a:endParaRPr lang="en-US" altLang="zh-CN" b="1" dirty="0">
              <a:latin typeface="Arial" panose="020B0604020202020204"/>
              <a:ea typeface="微软雅黑" panose="020B0503020204020204" pitchFamily="34" charset="-122"/>
              <a:sym typeface="Arial" panose="020B0604020202020204"/>
            </a:endParaRPr>
          </a:p>
        </p:txBody>
      </p:sp>
      <p:sp>
        <p:nvSpPr>
          <p:cNvPr id="132" name="矩形 131"/>
          <p:cNvSpPr/>
          <p:nvPr/>
        </p:nvSpPr>
        <p:spPr>
          <a:xfrm>
            <a:off x="7769706" y="5941578"/>
            <a:ext cx="1107996" cy="369332"/>
          </a:xfrm>
          <a:prstGeom prst="rect">
            <a:avLst/>
          </a:prstGeom>
        </p:spPr>
        <p:txBody>
          <a:bodyPr wrap="none">
            <a:spAutoFit/>
          </a:bodyPr>
          <a:lstStyle/>
          <a:p>
            <a:pPr algn="ctr"/>
            <a:r>
              <a:rPr lang="zh-CN" altLang="en-US" b="1" dirty="0">
                <a:latin typeface="Arial" panose="020B0604020202020204"/>
                <a:ea typeface="微软雅黑" panose="020B0503020204020204" pitchFamily="34" charset="-122"/>
                <a:sym typeface="Arial" panose="020B0604020202020204"/>
              </a:rPr>
              <a:t>轮岗计划</a:t>
            </a:r>
          </a:p>
        </p:txBody>
      </p:sp>
      <p:sp>
        <p:nvSpPr>
          <p:cNvPr id="133" name="Rectangle 78"/>
          <p:cNvSpPr>
            <a:spLocks noChangeArrowheads="1"/>
          </p:cNvSpPr>
          <p:nvPr/>
        </p:nvSpPr>
        <p:spPr bwMode="auto">
          <a:xfrm>
            <a:off x="3949669" y="780149"/>
            <a:ext cx="54006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algn="ctr" eaLnBrk="1" hangingPunct="1"/>
            <a:r>
              <a:rPr lang="zh-CN" altLang="en-US" sz="2200" dirty="0">
                <a:latin typeface="Arial" panose="020B0604020202020204"/>
                <a:ea typeface="微软雅黑" panose="020B0503020204020204" pitchFamily="34" charset="-122"/>
                <a:sym typeface="Arial" panose="020B0604020202020204"/>
              </a:rPr>
              <a:t>员工职业发展路线图</a:t>
            </a:r>
          </a:p>
        </p:txBody>
      </p:sp>
      <p:grpSp>
        <p:nvGrpSpPr>
          <p:cNvPr id="2" name="组合 1"/>
          <p:cNvGrpSpPr/>
          <p:nvPr/>
        </p:nvGrpSpPr>
        <p:grpSpPr>
          <a:xfrm>
            <a:off x="9002498" y="5629105"/>
            <a:ext cx="1036662" cy="812920"/>
            <a:chOff x="9002498" y="5629105"/>
            <a:chExt cx="1036662" cy="812920"/>
          </a:xfrm>
        </p:grpSpPr>
        <p:grpSp>
          <p:nvGrpSpPr>
            <p:cNvPr id="123" name="组合 122"/>
            <p:cNvGrpSpPr/>
            <p:nvPr/>
          </p:nvGrpSpPr>
          <p:grpSpPr>
            <a:xfrm flipH="1">
              <a:off x="9002498" y="5629105"/>
              <a:ext cx="812920" cy="812920"/>
              <a:chOff x="1846353" y="1894981"/>
              <a:chExt cx="1751467" cy="1751467"/>
            </a:xfrm>
          </p:grpSpPr>
          <p:grpSp>
            <p:nvGrpSpPr>
              <p:cNvPr id="124" name="组合 123"/>
              <p:cNvGrpSpPr/>
              <p:nvPr/>
            </p:nvGrpSpPr>
            <p:grpSpPr>
              <a:xfrm>
                <a:off x="1846353" y="1894981"/>
                <a:ext cx="1751467" cy="1751467"/>
                <a:chOff x="304800" y="673100"/>
                <a:chExt cx="4000500" cy="4000500"/>
              </a:xfrm>
              <a:effectLst>
                <a:outerShdw blurRad="444500" dist="254000" dir="8100000" algn="tr" rotWithShape="0">
                  <a:prstClr val="black">
                    <a:alpha val="50000"/>
                  </a:prstClr>
                </a:outerShdw>
              </a:effectLst>
            </p:grpSpPr>
            <p:sp>
              <p:nvSpPr>
                <p:cNvPr id="126" name="同心圆 12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400" kern="0">
                    <a:solidFill>
                      <a:sysClr val="windowText" lastClr="000000"/>
                    </a:solidFill>
                    <a:latin typeface="Arial" panose="020B0604020202020204"/>
                    <a:ea typeface="微软雅黑" panose="020B0503020204020204" pitchFamily="34" charset="-122"/>
                    <a:sym typeface="Arial" panose="020B0604020202020204"/>
                  </a:endParaRPr>
                </a:p>
              </p:txBody>
            </p:sp>
            <p:sp>
              <p:nvSpPr>
                <p:cNvPr id="127" name="椭圆 12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400" kern="0">
                    <a:solidFill>
                      <a:sysClr val="window" lastClr="FFFFFF"/>
                    </a:solidFill>
                    <a:latin typeface="Arial" panose="020B0604020202020204"/>
                    <a:ea typeface="微软雅黑" panose="020B0503020204020204" pitchFamily="34" charset="-122"/>
                    <a:sym typeface="Arial" panose="020B0604020202020204"/>
                  </a:endParaRPr>
                </a:p>
              </p:txBody>
            </p:sp>
          </p:grpSp>
          <p:sp>
            <p:nvSpPr>
              <p:cNvPr id="125" name="椭圆 124"/>
              <p:cNvSpPr/>
              <p:nvPr/>
            </p:nvSpPr>
            <p:spPr>
              <a:xfrm>
                <a:off x="1956876" y="2005505"/>
                <a:ext cx="1530418" cy="1530418"/>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Arial" panose="020B0604020202020204"/>
                  <a:ea typeface="微软雅黑" panose="020B0503020204020204" pitchFamily="34" charset="-122"/>
                  <a:sym typeface="Arial" panose="020B0604020202020204"/>
                </a:endParaRPr>
              </a:p>
            </p:txBody>
          </p:sp>
        </p:grpSp>
        <p:sp>
          <p:nvSpPr>
            <p:cNvPr id="134" name="文本框 133"/>
            <p:cNvSpPr txBox="1"/>
            <p:nvPr/>
          </p:nvSpPr>
          <p:spPr>
            <a:xfrm>
              <a:off x="9060138" y="5682840"/>
              <a:ext cx="979022" cy="707886"/>
            </a:xfrm>
            <a:prstGeom prst="rect">
              <a:avLst/>
            </a:prstGeom>
            <a:noFill/>
            <a:ln>
              <a:noFill/>
            </a:ln>
          </p:spPr>
          <p:txBody>
            <a:bodyPr wrap="square" rtlCol="0">
              <a:spAutoFit/>
            </a:bodyPr>
            <a:lstStyle/>
            <a:p>
              <a:r>
                <a:rPr lang="en-US" altLang="zh-CN" sz="4000" dirty="0">
                  <a:solidFill>
                    <a:schemeClr val="bg1"/>
                  </a:solidFill>
                  <a:latin typeface="Arial" panose="020B0604020202020204"/>
                  <a:ea typeface="微软雅黑" panose="020B0503020204020204" pitchFamily="34" charset="-122"/>
                  <a:sym typeface="Arial" panose="020B0604020202020204"/>
                </a:rPr>
                <a:t>10</a:t>
              </a:r>
              <a:endParaRPr lang="zh-CN" altLang="en-US" sz="4000" dirty="0">
                <a:solidFill>
                  <a:schemeClr val="bg1"/>
                </a:solidFill>
                <a:latin typeface="Arial" panose="020B0604020202020204"/>
                <a:ea typeface="微软雅黑" panose="020B0503020204020204" pitchFamily="34" charset="-122"/>
                <a:sym typeface="Arial" panose="020B0604020202020204"/>
              </a:endParaRPr>
            </a:p>
          </p:txBody>
        </p:sp>
      </p:grpSp>
      <p:grpSp>
        <p:nvGrpSpPr>
          <p:cNvPr id="136" name="组合 135"/>
          <p:cNvGrpSpPr/>
          <p:nvPr/>
        </p:nvGrpSpPr>
        <p:grpSpPr>
          <a:xfrm>
            <a:off x="4879530" y="1569888"/>
            <a:ext cx="3237225" cy="3237225"/>
            <a:chOff x="1846353" y="1894981"/>
            <a:chExt cx="1751467" cy="1751467"/>
          </a:xfrm>
        </p:grpSpPr>
        <p:grpSp>
          <p:nvGrpSpPr>
            <p:cNvPr id="137" name="组合 136"/>
            <p:cNvGrpSpPr/>
            <p:nvPr/>
          </p:nvGrpSpPr>
          <p:grpSpPr>
            <a:xfrm>
              <a:off x="1846353" y="1894981"/>
              <a:ext cx="1751467" cy="1751467"/>
              <a:chOff x="304800" y="673100"/>
              <a:chExt cx="4000500" cy="4000500"/>
            </a:xfrm>
            <a:effectLst>
              <a:outerShdw blurRad="444500" dist="254000" dir="8100000" algn="tr" rotWithShape="0">
                <a:prstClr val="black">
                  <a:alpha val="50000"/>
                </a:prstClr>
              </a:outerShdw>
            </a:effectLst>
          </p:grpSpPr>
          <p:sp>
            <p:nvSpPr>
              <p:cNvPr id="139" name="同心圆 13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Arial" panose="020B0604020202020204"/>
                  <a:ea typeface="微软雅黑" panose="020B0503020204020204" pitchFamily="34" charset="-122"/>
                  <a:sym typeface="Arial" panose="020B0604020202020204"/>
                </a:endParaRPr>
              </a:p>
            </p:txBody>
          </p:sp>
          <p:sp>
            <p:nvSpPr>
              <p:cNvPr id="140" name="椭圆 13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Arial" panose="020B0604020202020204"/>
                  <a:ea typeface="微软雅黑" panose="020B0503020204020204" pitchFamily="34" charset="-122"/>
                  <a:sym typeface="Arial" panose="020B0604020202020204"/>
                </a:endParaRPr>
              </a:p>
            </p:txBody>
          </p:sp>
        </p:grpSp>
        <p:sp>
          <p:nvSpPr>
            <p:cNvPr id="138" name="椭圆 137"/>
            <p:cNvSpPr/>
            <p:nvPr/>
          </p:nvSpPr>
          <p:spPr>
            <a:xfrm>
              <a:off x="1956877" y="2005505"/>
              <a:ext cx="1530417" cy="1530417"/>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6000" dirty="0">
                <a:latin typeface="Arial" panose="020B0604020202020204"/>
                <a:ea typeface="微软雅黑" panose="020B0503020204020204" pitchFamily="34" charset="-122"/>
                <a:sym typeface="Arial" panose="020B0604020202020204"/>
              </a:endParaRPr>
            </a:p>
          </p:txBody>
        </p:sp>
      </p:grpSp>
      <p:sp>
        <p:nvSpPr>
          <p:cNvPr id="141" name="矩形 140"/>
          <p:cNvSpPr/>
          <p:nvPr/>
        </p:nvSpPr>
        <p:spPr>
          <a:xfrm>
            <a:off x="5449654" y="2238347"/>
            <a:ext cx="2129376" cy="2203680"/>
          </a:xfrm>
          <a:prstGeom prst="rect">
            <a:avLst/>
          </a:prstGeom>
        </p:spPr>
        <p:txBody>
          <a:bodyPr wrap="square">
            <a:spAutoFit/>
          </a:bodyPr>
          <a:lstStyle/>
          <a:p>
            <a:pPr algn="ctr">
              <a:lnSpc>
                <a:spcPct val="140000"/>
              </a:lnSpc>
            </a:pPr>
            <a:r>
              <a:rPr lang="zh-CN" altLang="en-US" sz="1400" dirty="0">
                <a:solidFill>
                  <a:schemeClr val="bg1"/>
                </a:solidFill>
                <a:latin typeface="Arial" panose="020B0604020202020204"/>
                <a:ea typeface="微软雅黑" panose="020B0503020204020204" pitchFamily="34" charset="-122"/>
                <a:sym typeface="Arial" panose="020B0604020202020204"/>
              </a:rPr>
              <a:t>根据企业战略计划的要求并在明确员工发展方向的前提下，</a:t>
            </a:r>
          </a:p>
          <a:p>
            <a:pPr algn="ctr">
              <a:lnSpc>
                <a:spcPct val="140000"/>
              </a:lnSpc>
            </a:pPr>
            <a:r>
              <a:rPr lang="zh-CN" altLang="en-US" sz="1400" dirty="0">
                <a:solidFill>
                  <a:schemeClr val="bg1"/>
                </a:solidFill>
                <a:latin typeface="Arial" panose="020B0604020202020204"/>
                <a:ea typeface="微软雅黑" panose="020B0503020204020204" pitchFamily="34" charset="-122"/>
                <a:sym typeface="Arial" panose="020B0604020202020204"/>
              </a:rPr>
              <a:t>在企业内部通过有效途径改善和提高员工的素质和技能，合理规划职业发展路线图。</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33"/>
                                        </p:tgtEl>
                                        <p:attrNameLst>
                                          <p:attrName>style.visibility</p:attrName>
                                        </p:attrNameLst>
                                      </p:cBhvr>
                                      <p:to>
                                        <p:strVal val="visible"/>
                                      </p:to>
                                    </p:set>
                                    <p:anim calcmode="lin" valueType="num">
                                      <p:cBhvr additive="base">
                                        <p:cTn id="13" dur="750" fill="hold"/>
                                        <p:tgtEl>
                                          <p:spTgt spid="133"/>
                                        </p:tgtEl>
                                        <p:attrNameLst>
                                          <p:attrName>ppt_x</p:attrName>
                                        </p:attrNameLst>
                                      </p:cBhvr>
                                      <p:tavLst>
                                        <p:tav tm="0">
                                          <p:val>
                                            <p:strVal val="#ppt_x"/>
                                          </p:val>
                                        </p:tav>
                                        <p:tav tm="100000">
                                          <p:val>
                                            <p:strVal val="#ppt_x"/>
                                          </p:val>
                                        </p:tav>
                                      </p:tavLst>
                                    </p:anim>
                                    <p:anim calcmode="lin" valueType="num">
                                      <p:cBhvr additive="base">
                                        <p:cTn id="14" dur="750" fill="hold"/>
                                        <p:tgtEl>
                                          <p:spTgt spid="13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fade">
                                      <p:cBhvr>
                                        <p:cTn id="19" dur="750"/>
                                        <p:tgtEl>
                                          <p:spTgt spid="66"/>
                                        </p:tgtEl>
                                      </p:cBhvr>
                                    </p:animEffect>
                                    <p:anim calcmode="lin" valueType="num">
                                      <p:cBhvr>
                                        <p:cTn id="20" dur="750" fill="hold"/>
                                        <p:tgtEl>
                                          <p:spTgt spid="66"/>
                                        </p:tgtEl>
                                        <p:attrNameLst>
                                          <p:attrName>ppt_w</p:attrName>
                                        </p:attrNameLst>
                                      </p:cBhvr>
                                      <p:tavLst>
                                        <p:tav tm="0" fmla="#ppt_w*sin(2.5*pi*$)">
                                          <p:val>
                                            <p:fltVal val="0"/>
                                          </p:val>
                                        </p:tav>
                                        <p:tav tm="100000">
                                          <p:val>
                                            <p:fltVal val="1"/>
                                          </p:val>
                                        </p:tav>
                                      </p:tavLst>
                                    </p:anim>
                                    <p:anim calcmode="lin" valueType="num">
                                      <p:cBhvr>
                                        <p:cTn id="21" dur="750" fill="hold"/>
                                        <p:tgtEl>
                                          <p:spTgt spid="66"/>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86"/>
                                        </p:tgtEl>
                                        <p:attrNameLst>
                                          <p:attrName>style.visibility</p:attrName>
                                        </p:attrNameLst>
                                      </p:cBhvr>
                                      <p:to>
                                        <p:strVal val="visible"/>
                                      </p:to>
                                    </p:set>
                                    <p:anim calcmode="lin" valueType="num">
                                      <p:cBhvr additive="base">
                                        <p:cTn id="26" dur="500" fill="hold"/>
                                        <p:tgtEl>
                                          <p:spTgt spid="86"/>
                                        </p:tgtEl>
                                        <p:attrNameLst>
                                          <p:attrName>ppt_x</p:attrName>
                                        </p:attrNameLst>
                                      </p:cBhvr>
                                      <p:tavLst>
                                        <p:tav tm="0">
                                          <p:val>
                                            <p:strVal val="#ppt_x"/>
                                          </p:val>
                                        </p:tav>
                                        <p:tav tm="100000">
                                          <p:val>
                                            <p:strVal val="#ppt_x"/>
                                          </p:val>
                                        </p:tav>
                                      </p:tavLst>
                                    </p:anim>
                                    <p:anim calcmode="lin" valueType="num">
                                      <p:cBhvr additive="base">
                                        <p:cTn id="27"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fade">
                                      <p:cBhvr>
                                        <p:cTn id="32" dur="750"/>
                                        <p:tgtEl>
                                          <p:spTgt spid="71"/>
                                        </p:tgtEl>
                                      </p:cBhvr>
                                    </p:animEffect>
                                    <p:anim calcmode="lin" valueType="num">
                                      <p:cBhvr>
                                        <p:cTn id="33" dur="750" fill="hold"/>
                                        <p:tgtEl>
                                          <p:spTgt spid="71"/>
                                        </p:tgtEl>
                                        <p:attrNameLst>
                                          <p:attrName>ppt_w</p:attrName>
                                        </p:attrNameLst>
                                      </p:cBhvr>
                                      <p:tavLst>
                                        <p:tav tm="0" fmla="#ppt_w*sin(2.5*pi*$)">
                                          <p:val>
                                            <p:fltVal val="0"/>
                                          </p:val>
                                        </p:tav>
                                        <p:tav tm="100000">
                                          <p:val>
                                            <p:fltVal val="1"/>
                                          </p:val>
                                        </p:tav>
                                      </p:tavLst>
                                    </p:anim>
                                    <p:anim calcmode="lin" valueType="num">
                                      <p:cBhvr>
                                        <p:cTn id="34" dur="750" fill="hold"/>
                                        <p:tgtEl>
                                          <p:spTgt spid="71"/>
                                        </p:tgtEl>
                                        <p:attrNameLst>
                                          <p:attrName>ppt_h</p:attrName>
                                        </p:attrNameLst>
                                      </p:cBhvr>
                                      <p:tavLst>
                                        <p:tav tm="0">
                                          <p:val>
                                            <p:strVal val="#ppt_h"/>
                                          </p:val>
                                        </p:tav>
                                        <p:tav tm="100000">
                                          <p:val>
                                            <p:strVal val="#ppt_h"/>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7"/>
                                        </p:tgtEl>
                                        <p:attrNameLst>
                                          <p:attrName>style.visibility</p:attrName>
                                        </p:attrNameLst>
                                      </p:cBhvr>
                                      <p:to>
                                        <p:strVal val="visible"/>
                                      </p:to>
                                    </p:set>
                                    <p:anim calcmode="lin" valueType="num">
                                      <p:cBhvr additive="base">
                                        <p:cTn id="37" dur="500" fill="hold"/>
                                        <p:tgtEl>
                                          <p:spTgt spid="87"/>
                                        </p:tgtEl>
                                        <p:attrNameLst>
                                          <p:attrName>ppt_x</p:attrName>
                                        </p:attrNameLst>
                                      </p:cBhvr>
                                      <p:tavLst>
                                        <p:tav tm="0">
                                          <p:val>
                                            <p:strVal val="#ppt_x"/>
                                          </p:val>
                                        </p:tav>
                                        <p:tav tm="100000">
                                          <p:val>
                                            <p:strVal val="#ppt_x"/>
                                          </p:val>
                                        </p:tav>
                                      </p:tavLst>
                                    </p:anim>
                                    <p:anim calcmode="lin" valueType="num">
                                      <p:cBhvr additive="base">
                                        <p:cTn id="38"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5" presetClass="entr" presetSubtype="0" fill="hold" nodeType="clickEffect">
                                  <p:stCondLst>
                                    <p:cond delay="0"/>
                                  </p:stCondLst>
                                  <p:childTnLst>
                                    <p:set>
                                      <p:cBhvr>
                                        <p:cTn id="42" dur="1" fill="hold">
                                          <p:stCondLst>
                                            <p:cond delay="0"/>
                                          </p:stCondLst>
                                        </p:cTn>
                                        <p:tgtEl>
                                          <p:spTgt spid="81"/>
                                        </p:tgtEl>
                                        <p:attrNameLst>
                                          <p:attrName>style.visibility</p:attrName>
                                        </p:attrNameLst>
                                      </p:cBhvr>
                                      <p:to>
                                        <p:strVal val="visible"/>
                                      </p:to>
                                    </p:set>
                                    <p:animEffect transition="in" filter="fade">
                                      <p:cBhvr>
                                        <p:cTn id="43" dur="750"/>
                                        <p:tgtEl>
                                          <p:spTgt spid="81"/>
                                        </p:tgtEl>
                                      </p:cBhvr>
                                    </p:animEffect>
                                    <p:anim calcmode="lin" valueType="num">
                                      <p:cBhvr>
                                        <p:cTn id="44" dur="750" fill="hold"/>
                                        <p:tgtEl>
                                          <p:spTgt spid="81"/>
                                        </p:tgtEl>
                                        <p:attrNameLst>
                                          <p:attrName>ppt_w</p:attrName>
                                        </p:attrNameLst>
                                      </p:cBhvr>
                                      <p:tavLst>
                                        <p:tav tm="0" fmla="#ppt_w*sin(2.5*pi*$)">
                                          <p:val>
                                            <p:fltVal val="0"/>
                                          </p:val>
                                        </p:tav>
                                        <p:tav tm="100000">
                                          <p:val>
                                            <p:fltVal val="1"/>
                                          </p:val>
                                        </p:tav>
                                      </p:tavLst>
                                    </p:anim>
                                    <p:anim calcmode="lin" valueType="num">
                                      <p:cBhvr>
                                        <p:cTn id="45" dur="750" fill="hold"/>
                                        <p:tgtEl>
                                          <p:spTgt spid="81"/>
                                        </p:tgtEl>
                                        <p:attrNameLst>
                                          <p:attrName>ppt_h</p:attrName>
                                        </p:attrNameLst>
                                      </p:cBhvr>
                                      <p:tavLst>
                                        <p:tav tm="0">
                                          <p:val>
                                            <p:strVal val="#ppt_h"/>
                                          </p:val>
                                        </p:tav>
                                        <p:tav tm="100000">
                                          <p:val>
                                            <p:strVal val="#ppt_h"/>
                                          </p:val>
                                        </p:tav>
                                      </p:tavLst>
                                    </p:anim>
                                  </p:childTnLst>
                                </p:cTn>
                              </p:par>
                              <p:par>
                                <p:cTn id="46" presetID="2" presetClass="entr" presetSubtype="4" fill="hold" grpId="0" nodeType="withEffect">
                                  <p:stCondLst>
                                    <p:cond delay="0"/>
                                  </p:stCondLst>
                                  <p:childTnLst>
                                    <p:set>
                                      <p:cBhvr>
                                        <p:cTn id="47" dur="1" fill="hold">
                                          <p:stCondLst>
                                            <p:cond delay="0"/>
                                          </p:stCondLst>
                                        </p:cTn>
                                        <p:tgtEl>
                                          <p:spTgt spid="88"/>
                                        </p:tgtEl>
                                        <p:attrNameLst>
                                          <p:attrName>style.visibility</p:attrName>
                                        </p:attrNameLst>
                                      </p:cBhvr>
                                      <p:to>
                                        <p:strVal val="visible"/>
                                      </p:to>
                                    </p:set>
                                    <p:anim calcmode="lin" valueType="num">
                                      <p:cBhvr additive="base">
                                        <p:cTn id="48" dur="500" fill="hold"/>
                                        <p:tgtEl>
                                          <p:spTgt spid="88"/>
                                        </p:tgtEl>
                                        <p:attrNameLst>
                                          <p:attrName>ppt_x</p:attrName>
                                        </p:attrNameLst>
                                      </p:cBhvr>
                                      <p:tavLst>
                                        <p:tav tm="0">
                                          <p:val>
                                            <p:strVal val="#ppt_x"/>
                                          </p:val>
                                        </p:tav>
                                        <p:tav tm="100000">
                                          <p:val>
                                            <p:strVal val="#ppt_x"/>
                                          </p:val>
                                        </p:tav>
                                      </p:tavLst>
                                    </p:anim>
                                    <p:anim calcmode="lin" valueType="num">
                                      <p:cBhvr additive="base">
                                        <p:cTn id="49"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5" presetClass="entr" presetSubtype="0" fill="hold" nodeType="clickEffect">
                                  <p:stCondLst>
                                    <p:cond delay="0"/>
                                  </p:stCondLst>
                                  <p:childTnLst>
                                    <p:set>
                                      <p:cBhvr>
                                        <p:cTn id="53" dur="1" fill="hold">
                                          <p:stCondLst>
                                            <p:cond delay="0"/>
                                          </p:stCondLst>
                                        </p:cTn>
                                        <p:tgtEl>
                                          <p:spTgt spid="76"/>
                                        </p:tgtEl>
                                        <p:attrNameLst>
                                          <p:attrName>style.visibility</p:attrName>
                                        </p:attrNameLst>
                                      </p:cBhvr>
                                      <p:to>
                                        <p:strVal val="visible"/>
                                      </p:to>
                                    </p:set>
                                    <p:animEffect transition="in" filter="fade">
                                      <p:cBhvr>
                                        <p:cTn id="54" dur="750"/>
                                        <p:tgtEl>
                                          <p:spTgt spid="76"/>
                                        </p:tgtEl>
                                      </p:cBhvr>
                                    </p:animEffect>
                                    <p:anim calcmode="lin" valueType="num">
                                      <p:cBhvr>
                                        <p:cTn id="55" dur="750" fill="hold"/>
                                        <p:tgtEl>
                                          <p:spTgt spid="76"/>
                                        </p:tgtEl>
                                        <p:attrNameLst>
                                          <p:attrName>ppt_w</p:attrName>
                                        </p:attrNameLst>
                                      </p:cBhvr>
                                      <p:tavLst>
                                        <p:tav tm="0" fmla="#ppt_w*sin(2.5*pi*$)">
                                          <p:val>
                                            <p:fltVal val="0"/>
                                          </p:val>
                                        </p:tav>
                                        <p:tav tm="100000">
                                          <p:val>
                                            <p:fltVal val="1"/>
                                          </p:val>
                                        </p:tav>
                                      </p:tavLst>
                                    </p:anim>
                                    <p:anim calcmode="lin" valueType="num">
                                      <p:cBhvr>
                                        <p:cTn id="56" dur="750" fill="hold"/>
                                        <p:tgtEl>
                                          <p:spTgt spid="76"/>
                                        </p:tgtEl>
                                        <p:attrNameLst>
                                          <p:attrName>ppt_h</p:attrName>
                                        </p:attrNameLst>
                                      </p:cBhvr>
                                      <p:tavLst>
                                        <p:tav tm="0">
                                          <p:val>
                                            <p:strVal val="#ppt_h"/>
                                          </p:val>
                                        </p:tav>
                                        <p:tav tm="100000">
                                          <p:val>
                                            <p:strVal val="#ppt_h"/>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9"/>
                                        </p:tgtEl>
                                        <p:attrNameLst>
                                          <p:attrName>style.visibility</p:attrName>
                                        </p:attrNameLst>
                                      </p:cBhvr>
                                      <p:to>
                                        <p:strVal val="visible"/>
                                      </p:to>
                                    </p:set>
                                    <p:anim calcmode="lin" valueType="num">
                                      <p:cBhvr additive="base">
                                        <p:cTn id="59" dur="500" fill="hold"/>
                                        <p:tgtEl>
                                          <p:spTgt spid="89"/>
                                        </p:tgtEl>
                                        <p:attrNameLst>
                                          <p:attrName>ppt_x</p:attrName>
                                        </p:attrNameLst>
                                      </p:cBhvr>
                                      <p:tavLst>
                                        <p:tav tm="0">
                                          <p:val>
                                            <p:strVal val="#ppt_x"/>
                                          </p:val>
                                        </p:tav>
                                        <p:tav tm="100000">
                                          <p:val>
                                            <p:strVal val="#ppt_x"/>
                                          </p:val>
                                        </p:tav>
                                      </p:tavLst>
                                    </p:anim>
                                    <p:anim calcmode="lin" valueType="num">
                                      <p:cBhvr additive="base">
                                        <p:cTn id="60"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5" presetClass="entr" presetSubtype="0" fill="hold" nodeType="click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fade">
                                      <p:cBhvr>
                                        <p:cTn id="65" dur="750"/>
                                        <p:tgtEl>
                                          <p:spTgt spid="90"/>
                                        </p:tgtEl>
                                      </p:cBhvr>
                                    </p:animEffect>
                                    <p:anim calcmode="lin" valueType="num">
                                      <p:cBhvr>
                                        <p:cTn id="66" dur="750" fill="hold"/>
                                        <p:tgtEl>
                                          <p:spTgt spid="90"/>
                                        </p:tgtEl>
                                        <p:attrNameLst>
                                          <p:attrName>ppt_w</p:attrName>
                                        </p:attrNameLst>
                                      </p:cBhvr>
                                      <p:tavLst>
                                        <p:tav tm="0" fmla="#ppt_w*sin(2.5*pi*$)">
                                          <p:val>
                                            <p:fltVal val="0"/>
                                          </p:val>
                                        </p:tav>
                                        <p:tav tm="100000">
                                          <p:val>
                                            <p:fltVal val="1"/>
                                          </p:val>
                                        </p:tav>
                                      </p:tavLst>
                                    </p:anim>
                                    <p:anim calcmode="lin" valueType="num">
                                      <p:cBhvr>
                                        <p:cTn id="67" dur="750" fill="hold"/>
                                        <p:tgtEl>
                                          <p:spTgt spid="90"/>
                                        </p:tgtEl>
                                        <p:attrNameLst>
                                          <p:attrName>ppt_h</p:attrName>
                                        </p:attrNameLst>
                                      </p:cBhvr>
                                      <p:tavLst>
                                        <p:tav tm="0">
                                          <p:val>
                                            <p:strVal val="#ppt_h"/>
                                          </p:val>
                                        </p:tav>
                                        <p:tav tm="100000">
                                          <p:val>
                                            <p:strVal val="#ppt_h"/>
                                          </p:val>
                                        </p:tav>
                                      </p:tavLst>
                                    </p:anim>
                                  </p:childTnLst>
                                </p:cTn>
                              </p:par>
                              <p:par>
                                <p:cTn id="68" presetID="2" presetClass="entr" presetSubtype="4" fill="hold" grpId="0" nodeType="withEffect">
                                  <p:stCondLst>
                                    <p:cond delay="0"/>
                                  </p:stCondLst>
                                  <p:childTnLst>
                                    <p:set>
                                      <p:cBhvr>
                                        <p:cTn id="69" dur="1" fill="hold">
                                          <p:stCondLst>
                                            <p:cond delay="0"/>
                                          </p:stCondLst>
                                        </p:cTn>
                                        <p:tgtEl>
                                          <p:spTgt spid="95"/>
                                        </p:tgtEl>
                                        <p:attrNameLst>
                                          <p:attrName>style.visibility</p:attrName>
                                        </p:attrNameLst>
                                      </p:cBhvr>
                                      <p:to>
                                        <p:strVal val="visible"/>
                                      </p:to>
                                    </p:set>
                                    <p:anim calcmode="lin" valueType="num">
                                      <p:cBhvr additive="base">
                                        <p:cTn id="70" dur="500" fill="hold"/>
                                        <p:tgtEl>
                                          <p:spTgt spid="95"/>
                                        </p:tgtEl>
                                        <p:attrNameLst>
                                          <p:attrName>ppt_x</p:attrName>
                                        </p:attrNameLst>
                                      </p:cBhvr>
                                      <p:tavLst>
                                        <p:tav tm="0">
                                          <p:val>
                                            <p:strVal val="#ppt_x"/>
                                          </p:val>
                                        </p:tav>
                                        <p:tav tm="100000">
                                          <p:val>
                                            <p:strVal val="#ppt_x"/>
                                          </p:val>
                                        </p:tav>
                                      </p:tavLst>
                                    </p:anim>
                                    <p:anim calcmode="lin" valueType="num">
                                      <p:cBhvr additive="base">
                                        <p:cTn id="71"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5" presetClass="entr" presetSubtype="0" fill="hold" nodeType="clickEffect">
                                  <p:stCondLst>
                                    <p:cond delay="0"/>
                                  </p:stCondLst>
                                  <p:childTnLst>
                                    <p:set>
                                      <p:cBhvr>
                                        <p:cTn id="75" dur="1" fill="hold">
                                          <p:stCondLst>
                                            <p:cond delay="0"/>
                                          </p:stCondLst>
                                        </p:cTn>
                                        <p:tgtEl>
                                          <p:spTgt spid="103"/>
                                        </p:tgtEl>
                                        <p:attrNameLst>
                                          <p:attrName>style.visibility</p:attrName>
                                        </p:attrNameLst>
                                      </p:cBhvr>
                                      <p:to>
                                        <p:strVal val="visible"/>
                                      </p:to>
                                    </p:set>
                                    <p:animEffect transition="in" filter="fade">
                                      <p:cBhvr>
                                        <p:cTn id="76" dur="750"/>
                                        <p:tgtEl>
                                          <p:spTgt spid="103"/>
                                        </p:tgtEl>
                                      </p:cBhvr>
                                    </p:animEffect>
                                    <p:anim calcmode="lin" valueType="num">
                                      <p:cBhvr>
                                        <p:cTn id="77" dur="750" fill="hold"/>
                                        <p:tgtEl>
                                          <p:spTgt spid="103"/>
                                        </p:tgtEl>
                                        <p:attrNameLst>
                                          <p:attrName>ppt_w</p:attrName>
                                        </p:attrNameLst>
                                      </p:cBhvr>
                                      <p:tavLst>
                                        <p:tav tm="0" fmla="#ppt_w*sin(2.5*pi*$)">
                                          <p:val>
                                            <p:fltVal val="0"/>
                                          </p:val>
                                        </p:tav>
                                        <p:tav tm="100000">
                                          <p:val>
                                            <p:fltVal val="1"/>
                                          </p:val>
                                        </p:tav>
                                      </p:tavLst>
                                    </p:anim>
                                    <p:anim calcmode="lin" valueType="num">
                                      <p:cBhvr>
                                        <p:cTn id="78" dur="750" fill="hold"/>
                                        <p:tgtEl>
                                          <p:spTgt spid="103"/>
                                        </p:tgtEl>
                                        <p:attrNameLst>
                                          <p:attrName>ppt_h</p:attrName>
                                        </p:attrNameLst>
                                      </p:cBhvr>
                                      <p:tavLst>
                                        <p:tav tm="0">
                                          <p:val>
                                            <p:strVal val="#ppt_h"/>
                                          </p:val>
                                        </p:tav>
                                        <p:tav tm="100000">
                                          <p:val>
                                            <p:strVal val="#ppt_h"/>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grpId="0" nodeType="clickEffect">
                                  <p:stCondLst>
                                    <p:cond delay="0"/>
                                  </p:stCondLst>
                                  <p:childTnLst>
                                    <p:set>
                                      <p:cBhvr>
                                        <p:cTn id="82" dur="1" fill="hold">
                                          <p:stCondLst>
                                            <p:cond delay="0"/>
                                          </p:stCondLst>
                                        </p:cTn>
                                        <p:tgtEl>
                                          <p:spTgt spid="128"/>
                                        </p:tgtEl>
                                        <p:attrNameLst>
                                          <p:attrName>style.visibility</p:attrName>
                                        </p:attrNameLst>
                                      </p:cBhvr>
                                      <p:to>
                                        <p:strVal val="visible"/>
                                      </p:to>
                                    </p:set>
                                    <p:anim calcmode="lin" valueType="num">
                                      <p:cBhvr additive="base">
                                        <p:cTn id="83" dur="500" fill="hold"/>
                                        <p:tgtEl>
                                          <p:spTgt spid="128"/>
                                        </p:tgtEl>
                                        <p:attrNameLst>
                                          <p:attrName>ppt_x</p:attrName>
                                        </p:attrNameLst>
                                      </p:cBhvr>
                                      <p:tavLst>
                                        <p:tav tm="0">
                                          <p:val>
                                            <p:strVal val="#ppt_x"/>
                                          </p:val>
                                        </p:tav>
                                        <p:tav tm="100000">
                                          <p:val>
                                            <p:strVal val="#ppt_x"/>
                                          </p:val>
                                        </p:tav>
                                      </p:tavLst>
                                    </p:anim>
                                    <p:anim calcmode="lin" valueType="num">
                                      <p:cBhvr additive="base">
                                        <p:cTn id="84" dur="500" fill="hold"/>
                                        <p:tgtEl>
                                          <p:spTgt spid="128"/>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5" presetClass="entr" presetSubtype="0" fill="hold" nodeType="clickEffect">
                                  <p:stCondLst>
                                    <p:cond delay="0"/>
                                  </p:stCondLst>
                                  <p:childTnLst>
                                    <p:set>
                                      <p:cBhvr>
                                        <p:cTn id="88" dur="1" fill="hold">
                                          <p:stCondLst>
                                            <p:cond delay="0"/>
                                          </p:stCondLst>
                                        </p:cTn>
                                        <p:tgtEl>
                                          <p:spTgt spid="108"/>
                                        </p:tgtEl>
                                        <p:attrNameLst>
                                          <p:attrName>style.visibility</p:attrName>
                                        </p:attrNameLst>
                                      </p:cBhvr>
                                      <p:to>
                                        <p:strVal val="visible"/>
                                      </p:to>
                                    </p:set>
                                    <p:animEffect transition="in" filter="fade">
                                      <p:cBhvr>
                                        <p:cTn id="89" dur="750"/>
                                        <p:tgtEl>
                                          <p:spTgt spid="108"/>
                                        </p:tgtEl>
                                      </p:cBhvr>
                                    </p:animEffect>
                                    <p:anim calcmode="lin" valueType="num">
                                      <p:cBhvr>
                                        <p:cTn id="90" dur="750" fill="hold"/>
                                        <p:tgtEl>
                                          <p:spTgt spid="108"/>
                                        </p:tgtEl>
                                        <p:attrNameLst>
                                          <p:attrName>ppt_w</p:attrName>
                                        </p:attrNameLst>
                                      </p:cBhvr>
                                      <p:tavLst>
                                        <p:tav tm="0" fmla="#ppt_w*sin(2.5*pi*$)">
                                          <p:val>
                                            <p:fltVal val="0"/>
                                          </p:val>
                                        </p:tav>
                                        <p:tav tm="100000">
                                          <p:val>
                                            <p:fltVal val="1"/>
                                          </p:val>
                                        </p:tav>
                                      </p:tavLst>
                                    </p:anim>
                                    <p:anim calcmode="lin" valueType="num">
                                      <p:cBhvr>
                                        <p:cTn id="91" dur="750" fill="hold"/>
                                        <p:tgtEl>
                                          <p:spTgt spid="108"/>
                                        </p:tgtEl>
                                        <p:attrNameLst>
                                          <p:attrName>ppt_h</p:attrName>
                                        </p:attrNameLst>
                                      </p:cBhvr>
                                      <p:tavLst>
                                        <p:tav tm="0">
                                          <p:val>
                                            <p:strVal val="#ppt_h"/>
                                          </p:val>
                                        </p:tav>
                                        <p:tav tm="100000">
                                          <p:val>
                                            <p:strVal val="#ppt_h"/>
                                          </p:val>
                                        </p:tav>
                                      </p:tavLst>
                                    </p:anim>
                                  </p:childTnLst>
                                </p:cTn>
                              </p:par>
                            </p:childTnLst>
                          </p:cTn>
                        </p:par>
                      </p:childTnLst>
                    </p:cTn>
                  </p:par>
                  <p:par>
                    <p:cTn id="92" fill="hold">
                      <p:stCondLst>
                        <p:cond delay="indefinite"/>
                      </p:stCondLst>
                      <p:childTnLst>
                        <p:par>
                          <p:cTn id="93" fill="hold">
                            <p:stCondLst>
                              <p:cond delay="0"/>
                            </p:stCondLst>
                            <p:childTnLst>
                              <p:par>
                                <p:cTn id="94" presetID="2" presetClass="entr" presetSubtype="4" fill="hold" grpId="0" nodeType="clickEffect">
                                  <p:stCondLst>
                                    <p:cond delay="0"/>
                                  </p:stCondLst>
                                  <p:childTnLst>
                                    <p:set>
                                      <p:cBhvr>
                                        <p:cTn id="95" dur="1" fill="hold">
                                          <p:stCondLst>
                                            <p:cond delay="0"/>
                                          </p:stCondLst>
                                        </p:cTn>
                                        <p:tgtEl>
                                          <p:spTgt spid="129"/>
                                        </p:tgtEl>
                                        <p:attrNameLst>
                                          <p:attrName>style.visibility</p:attrName>
                                        </p:attrNameLst>
                                      </p:cBhvr>
                                      <p:to>
                                        <p:strVal val="visible"/>
                                      </p:to>
                                    </p:set>
                                    <p:anim calcmode="lin" valueType="num">
                                      <p:cBhvr additive="base">
                                        <p:cTn id="96" dur="500" fill="hold"/>
                                        <p:tgtEl>
                                          <p:spTgt spid="129"/>
                                        </p:tgtEl>
                                        <p:attrNameLst>
                                          <p:attrName>ppt_x</p:attrName>
                                        </p:attrNameLst>
                                      </p:cBhvr>
                                      <p:tavLst>
                                        <p:tav tm="0">
                                          <p:val>
                                            <p:strVal val="#ppt_x"/>
                                          </p:val>
                                        </p:tav>
                                        <p:tav tm="100000">
                                          <p:val>
                                            <p:strVal val="#ppt_x"/>
                                          </p:val>
                                        </p:tav>
                                      </p:tavLst>
                                    </p:anim>
                                    <p:anim calcmode="lin" valueType="num">
                                      <p:cBhvr additive="base">
                                        <p:cTn id="97" dur="500" fill="hold"/>
                                        <p:tgtEl>
                                          <p:spTgt spid="129"/>
                                        </p:tgtEl>
                                        <p:attrNameLst>
                                          <p:attrName>ppt_y</p:attrName>
                                        </p:attrNameLst>
                                      </p:cBhvr>
                                      <p:tavLst>
                                        <p:tav tm="0">
                                          <p:val>
                                            <p:strVal val="1+#ppt_h/2"/>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5" presetClass="entr" presetSubtype="0" fill="hold" nodeType="click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fade">
                                      <p:cBhvr>
                                        <p:cTn id="102" dur="750"/>
                                        <p:tgtEl>
                                          <p:spTgt spid="118"/>
                                        </p:tgtEl>
                                      </p:cBhvr>
                                    </p:animEffect>
                                    <p:anim calcmode="lin" valueType="num">
                                      <p:cBhvr>
                                        <p:cTn id="103" dur="750" fill="hold"/>
                                        <p:tgtEl>
                                          <p:spTgt spid="118"/>
                                        </p:tgtEl>
                                        <p:attrNameLst>
                                          <p:attrName>ppt_w</p:attrName>
                                        </p:attrNameLst>
                                      </p:cBhvr>
                                      <p:tavLst>
                                        <p:tav tm="0" fmla="#ppt_w*sin(2.5*pi*$)">
                                          <p:val>
                                            <p:fltVal val="0"/>
                                          </p:val>
                                        </p:tav>
                                        <p:tav tm="100000">
                                          <p:val>
                                            <p:fltVal val="1"/>
                                          </p:val>
                                        </p:tav>
                                      </p:tavLst>
                                    </p:anim>
                                    <p:anim calcmode="lin" valueType="num">
                                      <p:cBhvr>
                                        <p:cTn id="104" dur="750" fill="hold"/>
                                        <p:tgtEl>
                                          <p:spTgt spid="118"/>
                                        </p:tgtEl>
                                        <p:attrNameLst>
                                          <p:attrName>ppt_h</p:attrName>
                                        </p:attrNameLst>
                                      </p:cBhvr>
                                      <p:tavLst>
                                        <p:tav tm="0">
                                          <p:val>
                                            <p:strVal val="#ppt_h"/>
                                          </p:val>
                                        </p:tav>
                                        <p:tav tm="100000">
                                          <p:val>
                                            <p:strVal val="#ppt_h"/>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130"/>
                                        </p:tgtEl>
                                        <p:attrNameLst>
                                          <p:attrName>style.visibility</p:attrName>
                                        </p:attrNameLst>
                                      </p:cBhvr>
                                      <p:to>
                                        <p:strVal val="visible"/>
                                      </p:to>
                                    </p:set>
                                    <p:anim calcmode="lin" valueType="num">
                                      <p:cBhvr additive="base">
                                        <p:cTn id="109" dur="500" fill="hold"/>
                                        <p:tgtEl>
                                          <p:spTgt spid="130"/>
                                        </p:tgtEl>
                                        <p:attrNameLst>
                                          <p:attrName>ppt_x</p:attrName>
                                        </p:attrNameLst>
                                      </p:cBhvr>
                                      <p:tavLst>
                                        <p:tav tm="0">
                                          <p:val>
                                            <p:strVal val="#ppt_x"/>
                                          </p:val>
                                        </p:tav>
                                        <p:tav tm="100000">
                                          <p:val>
                                            <p:strVal val="#ppt_x"/>
                                          </p:val>
                                        </p:tav>
                                      </p:tavLst>
                                    </p:anim>
                                    <p:anim calcmode="lin" valueType="num">
                                      <p:cBhvr additive="base">
                                        <p:cTn id="110" dur="500" fill="hold"/>
                                        <p:tgtEl>
                                          <p:spTgt spid="130"/>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5" presetClass="entr" presetSubtype="0" fill="hold" nodeType="click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fade">
                                      <p:cBhvr>
                                        <p:cTn id="115" dur="750"/>
                                        <p:tgtEl>
                                          <p:spTgt spid="113"/>
                                        </p:tgtEl>
                                      </p:cBhvr>
                                    </p:animEffect>
                                    <p:anim calcmode="lin" valueType="num">
                                      <p:cBhvr>
                                        <p:cTn id="116" dur="750" fill="hold"/>
                                        <p:tgtEl>
                                          <p:spTgt spid="113"/>
                                        </p:tgtEl>
                                        <p:attrNameLst>
                                          <p:attrName>ppt_w</p:attrName>
                                        </p:attrNameLst>
                                      </p:cBhvr>
                                      <p:tavLst>
                                        <p:tav tm="0" fmla="#ppt_w*sin(2.5*pi*$)">
                                          <p:val>
                                            <p:fltVal val="0"/>
                                          </p:val>
                                        </p:tav>
                                        <p:tav tm="100000">
                                          <p:val>
                                            <p:fltVal val="1"/>
                                          </p:val>
                                        </p:tav>
                                      </p:tavLst>
                                    </p:anim>
                                    <p:anim calcmode="lin" valueType="num">
                                      <p:cBhvr>
                                        <p:cTn id="117" dur="750" fill="hold"/>
                                        <p:tgtEl>
                                          <p:spTgt spid="113"/>
                                        </p:tgtEl>
                                        <p:attrNameLst>
                                          <p:attrName>ppt_h</p:attrName>
                                        </p:attrNameLst>
                                      </p:cBhvr>
                                      <p:tavLst>
                                        <p:tav tm="0">
                                          <p:val>
                                            <p:strVal val="#ppt_h"/>
                                          </p:val>
                                        </p:tav>
                                        <p:tav tm="100000">
                                          <p:val>
                                            <p:strVal val="#ppt_h"/>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131"/>
                                        </p:tgtEl>
                                        <p:attrNameLst>
                                          <p:attrName>style.visibility</p:attrName>
                                        </p:attrNameLst>
                                      </p:cBhvr>
                                      <p:to>
                                        <p:strVal val="visible"/>
                                      </p:to>
                                    </p:set>
                                    <p:anim calcmode="lin" valueType="num">
                                      <p:cBhvr additive="base">
                                        <p:cTn id="122" dur="500" fill="hold"/>
                                        <p:tgtEl>
                                          <p:spTgt spid="131"/>
                                        </p:tgtEl>
                                        <p:attrNameLst>
                                          <p:attrName>ppt_x</p:attrName>
                                        </p:attrNameLst>
                                      </p:cBhvr>
                                      <p:tavLst>
                                        <p:tav tm="0">
                                          <p:val>
                                            <p:strVal val="#ppt_x"/>
                                          </p:val>
                                        </p:tav>
                                        <p:tav tm="100000">
                                          <p:val>
                                            <p:strVal val="#ppt_x"/>
                                          </p:val>
                                        </p:tav>
                                      </p:tavLst>
                                    </p:anim>
                                    <p:anim calcmode="lin" valueType="num">
                                      <p:cBhvr additive="base">
                                        <p:cTn id="12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45" presetClass="entr" presetSubtype="0" fill="hold" nodeType="clickEffect">
                                  <p:stCondLst>
                                    <p:cond delay="0"/>
                                  </p:stCondLst>
                                  <p:childTnLst>
                                    <p:set>
                                      <p:cBhvr>
                                        <p:cTn id="127" dur="1" fill="hold">
                                          <p:stCondLst>
                                            <p:cond delay="0"/>
                                          </p:stCondLst>
                                        </p:cTn>
                                        <p:tgtEl>
                                          <p:spTgt spid="2"/>
                                        </p:tgtEl>
                                        <p:attrNameLst>
                                          <p:attrName>style.visibility</p:attrName>
                                        </p:attrNameLst>
                                      </p:cBhvr>
                                      <p:to>
                                        <p:strVal val="visible"/>
                                      </p:to>
                                    </p:set>
                                    <p:animEffect transition="in" filter="fade">
                                      <p:cBhvr>
                                        <p:cTn id="128" dur="750"/>
                                        <p:tgtEl>
                                          <p:spTgt spid="2"/>
                                        </p:tgtEl>
                                      </p:cBhvr>
                                    </p:animEffect>
                                    <p:anim calcmode="lin" valueType="num">
                                      <p:cBhvr>
                                        <p:cTn id="129" dur="750" fill="hold"/>
                                        <p:tgtEl>
                                          <p:spTgt spid="2"/>
                                        </p:tgtEl>
                                        <p:attrNameLst>
                                          <p:attrName>ppt_w</p:attrName>
                                        </p:attrNameLst>
                                      </p:cBhvr>
                                      <p:tavLst>
                                        <p:tav tm="0" fmla="#ppt_w*sin(2.5*pi*$)">
                                          <p:val>
                                            <p:fltVal val="0"/>
                                          </p:val>
                                        </p:tav>
                                        <p:tav tm="100000">
                                          <p:val>
                                            <p:fltVal val="1"/>
                                          </p:val>
                                        </p:tav>
                                      </p:tavLst>
                                    </p:anim>
                                    <p:anim calcmode="lin" valueType="num">
                                      <p:cBhvr>
                                        <p:cTn id="130" dur="75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132"/>
                                        </p:tgtEl>
                                        <p:attrNameLst>
                                          <p:attrName>style.visibility</p:attrName>
                                        </p:attrNameLst>
                                      </p:cBhvr>
                                      <p:to>
                                        <p:strVal val="visible"/>
                                      </p:to>
                                    </p:set>
                                    <p:anim calcmode="lin" valueType="num">
                                      <p:cBhvr additive="base">
                                        <p:cTn id="135" dur="500" fill="hold"/>
                                        <p:tgtEl>
                                          <p:spTgt spid="132"/>
                                        </p:tgtEl>
                                        <p:attrNameLst>
                                          <p:attrName>ppt_x</p:attrName>
                                        </p:attrNameLst>
                                      </p:cBhvr>
                                      <p:tavLst>
                                        <p:tav tm="0">
                                          <p:val>
                                            <p:strVal val="#ppt_x"/>
                                          </p:val>
                                        </p:tav>
                                        <p:tav tm="100000">
                                          <p:val>
                                            <p:strVal val="#ppt_x"/>
                                          </p:val>
                                        </p:tav>
                                      </p:tavLst>
                                    </p:anim>
                                    <p:anim calcmode="lin" valueType="num">
                                      <p:cBhvr additive="base">
                                        <p:cTn id="136" dur="500" fill="hold"/>
                                        <p:tgtEl>
                                          <p:spTgt spid="132"/>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nodeType="clickEffect">
                                  <p:stCondLst>
                                    <p:cond delay="0"/>
                                  </p:stCondLst>
                                  <p:childTnLst>
                                    <p:set>
                                      <p:cBhvr>
                                        <p:cTn id="140" dur="1" fill="hold">
                                          <p:stCondLst>
                                            <p:cond delay="0"/>
                                          </p:stCondLst>
                                        </p:cTn>
                                        <p:tgtEl>
                                          <p:spTgt spid="136"/>
                                        </p:tgtEl>
                                        <p:attrNameLst>
                                          <p:attrName>style.visibility</p:attrName>
                                        </p:attrNameLst>
                                      </p:cBhvr>
                                      <p:to>
                                        <p:strVal val="visible"/>
                                      </p:to>
                                    </p:set>
                                    <p:anim calcmode="lin" valueType="num">
                                      <p:cBhvr>
                                        <p:cTn id="141" dur="1000" fill="hold"/>
                                        <p:tgtEl>
                                          <p:spTgt spid="136"/>
                                        </p:tgtEl>
                                        <p:attrNameLst>
                                          <p:attrName>ppt_w</p:attrName>
                                        </p:attrNameLst>
                                      </p:cBhvr>
                                      <p:tavLst>
                                        <p:tav tm="0">
                                          <p:val>
                                            <p:fltVal val="0"/>
                                          </p:val>
                                        </p:tav>
                                        <p:tav tm="100000">
                                          <p:val>
                                            <p:strVal val="#ppt_w"/>
                                          </p:val>
                                        </p:tav>
                                      </p:tavLst>
                                    </p:anim>
                                    <p:anim calcmode="lin" valueType="num">
                                      <p:cBhvr>
                                        <p:cTn id="142" dur="1000" fill="hold"/>
                                        <p:tgtEl>
                                          <p:spTgt spid="136"/>
                                        </p:tgtEl>
                                        <p:attrNameLst>
                                          <p:attrName>ppt_h</p:attrName>
                                        </p:attrNameLst>
                                      </p:cBhvr>
                                      <p:tavLst>
                                        <p:tav tm="0">
                                          <p:val>
                                            <p:fltVal val="0"/>
                                          </p:val>
                                        </p:tav>
                                        <p:tav tm="100000">
                                          <p:val>
                                            <p:strVal val="#ppt_h"/>
                                          </p:val>
                                        </p:tav>
                                      </p:tavLst>
                                    </p:anim>
                                    <p:animEffect transition="in" filter="fade">
                                      <p:cBhvr>
                                        <p:cTn id="143" dur="1000"/>
                                        <p:tgtEl>
                                          <p:spTgt spid="136"/>
                                        </p:tgtEl>
                                      </p:cBhvr>
                                    </p:animEffect>
                                  </p:childTnLst>
                                </p:cTn>
                              </p:par>
                            </p:childTnLst>
                          </p:cTn>
                        </p:par>
                      </p:childTnLst>
                    </p:cTn>
                  </p:par>
                  <p:par>
                    <p:cTn id="144" fill="hold">
                      <p:stCondLst>
                        <p:cond delay="indefinite"/>
                      </p:stCondLst>
                      <p:childTnLst>
                        <p:par>
                          <p:cTn id="145" fill="hold">
                            <p:stCondLst>
                              <p:cond delay="0"/>
                            </p:stCondLst>
                            <p:childTnLst>
                              <p:par>
                                <p:cTn id="146" presetID="42" presetClass="entr" presetSubtype="0" fill="hold" grpId="0" nodeType="clickEffect">
                                  <p:stCondLst>
                                    <p:cond delay="0"/>
                                  </p:stCondLst>
                                  <p:childTnLst>
                                    <p:set>
                                      <p:cBhvr>
                                        <p:cTn id="147" dur="1" fill="hold">
                                          <p:stCondLst>
                                            <p:cond delay="0"/>
                                          </p:stCondLst>
                                        </p:cTn>
                                        <p:tgtEl>
                                          <p:spTgt spid="141"/>
                                        </p:tgtEl>
                                        <p:attrNameLst>
                                          <p:attrName>style.visibility</p:attrName>
                                        </p:attrNameLst>
                                      </p:cBhvr>
                                      <p:to>
                                        <p:strVal val="visible"/>
                                      </p:to>
                                    </p:set>
                                    <p:animEffect transition="in" filter="fade">
                                      <p:cBhvr>
                                        <p:cTn id="148" dur="1000"/>
                                        <p:tgtEl>
                                          <p:spTgt spid="141"/>
                                        </p:tgtEl>
                                      </p:cBhvr>
                                    </p:animEffect>
                                    <p:anim calcmode="lin" valueType="num">
                                      <p:cBhvr>
                                        <p:cTn id="149" dur="1000" fill="hold"/>
                                        <p:tgtEl>
                                          <p:spTgt spid="141"/>
                                        </p:tgtEl>
                                        <p:attrNameLst>
                                          <p:attrName>ppt_x</p:attrName>
                                        </p:attrNameLst>
                                      </p:cBhvr>
                                      <p:tavLst>
                                        <p:tav tm="0">
                                          <p:val>
                                            <p:strVal val="#ppt_x"/>
                                          </p:val>
                                        </p:tav>
                                        <p:tav tm="100000">
                                          <p:val>
                                            <p:strVal val="#ppt_x"/>
                                          </p:val>
                                        </p:tav>
                                      </p:tavLst>
                                    </p:anim>
                                    <p:anim calcmode="lin" valueType="num">
                                      <p:cBhvr>
                                        <p:cTn id="150" dur="1000" fill="hold"/>
                                        <p:tgtEl>
                                          <p:spTgt spid="1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p:bldP spid="89" grpId="0"/>
      <p:bldP spid="95" grpId="0"/>
      <p:bldP spid="128" grpId="0"/>
      <p:bldP spid="129" grpId="0"/>
      <p:bldP spid="130" grpId="0"/>
      <p:bldP spid="131" grpId="0"/>
      <p:bldP spid="132" grpId="0"/>
      <p:bldP spid="133" grpId="0"/>
      <p:bldP spid="14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743075"/>
            <a:ext cx="581028" cy="4076700"/>
            <a:chOff x="-3" y="1371600"/>
            <a:chExt cx="581028" cy="4076700"/>
          </a:xfrm>
          <a:solidFill>
            <a:schemeClr val="tx1">
              <a:lumMod val="85000"/>
              <a:lumOff val="15000"/>
            </a:schemeClr>
          </a:solidFill>
        </p:grpSpPr>
        <p:sp>
          <p:nvSpPr>
            <p:cNvPr id="7" name="矩形 6"/>
            <p:cNvSpPr/>
            <p:nvPr/>
          </p:nvSpPr>
          <p:spPr>
            <a:xfrm>
              <a:off x="0" y="1857375"/>
              <a:ext cx="581025" cy="3105150"/>
            </a:xfrm>
            <a:prstGeom prst="rect">
              <a:avLst/>
            </a:prstGeom>
            <a:grp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8" name="文本框 7"/>
            <p:cNvSpPr txBox="1"/>
            <p:nvPr/>
          </p:nvSpPr>
          <p:spPr>
            <a:xfrm>
              <a:off x="27026" y="2114550"/>
              <a:ext cx="553998" cy="2590800"/>
            </a:xfrm>
            <a:prstGeom prst="rect">
              <a:avLst/>
            </a:prstGeom>
            <a:grpFill/>
            <a:ln>
              <a:solidFill>
                <a:schemeClr val="tx1">
                  <a:lumMod val="85000"/>
                  <a:lumOff val="15000"/>
                </a:schemeClr>
              </a:solidFill>
            </a:ln>
          </p:spPr>
          <p:txBody>
            <a:bodyPr vert="eaVert" wrap="square" rtlCol="0">
              <a:spAutoFit/>
            </a:bodyPr>
            <a:lstStyle/>
            <a:p>
              <a:pPr algn="ctr"/>
              <a:r>
                <a:rPr lang="zh-CN" altLang="en-US" sz="2400" b="1" spc="1000" dirty="0">
                  <a:solidFill>
                    <a:schemeClr val="bg1"/>
                  </a:solidFill>
                  <a:latin typeface="Arial" panose="020B0604020202020204"/>
                  <a:ea typeface="微软雅黑" panose="020B0503020204020204" pitchFamily="34" charset="-122"/>
                  <a:sym typeface="Arial" panose="020B0604020202020204"/>
                </a:rPr>
                <a:t>人员发展</a:t>
              </a:r>
            </a:p>
          </p:txBody>
        </p:sp>
        <p:sp>
          <p:nvSpPr>
            <p:cNvPr id="9" name="矩形 8"/>
            <p:cNvSpPr/>
            <p:nvPr/>
          </p:nvSpPr>
          <p:spPr>
            <a:xfrm>
              <a:off x="-3" y="1371600"/>
              <a:ext cx="581025" cy="228600"/>
            </a:xfrm>
            <a:prstGeom prst="rect">
              <a:avLst/>
            </a:prstGeom>
            <a:grp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0" name="矩形 9"/>
            <p:cNvSpPr/>
            <p:nvPr/>
          </p:nvSpPr>
          <p:spPr>
            <a:xfrm>
              <a:off x="-2" y="5219700"/>
              <a:ext cx="581025" cy="228600"/>
            </a:xfrm>
            <a:prstGeom prst="rect">
              <a:avLst/>
            </a:prstGeom>
            <a:grp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grpSp>
      <p:sp>
        <p:nvSpPr>
          <p:cNvPr id="12" name="Rectangle 20"/>
          <p:cNvSpPr>
            <a:spLocks noChangeArrowheads="1"/>
          </p:cNvSpPr>
          <p:nvPr/>
        </p:nvSpPr>
        <p:spPr bwMode="auto">
          <a:xfrm>
            <a:off x="4276723" y="3396574"/>
            <a:ext cx="3314701" cy="432476"/>
          </a:xfrm>
          <a:prstGeom prst="rect">
            <a:avLst/>
          </a:prstGeom>
          <a:solidFill>
            <a:schemeClr val="tx2">
              <a:lumMod val="75000"/>
            </a:schemeClr>
          </a:solidFill>
          <a:ln w="12700">
            <a:solidFill>
              <a:schemeClr val="tx2">
                <a:lumMod val="75000"/>
              </a:schemeClr>
            </a:solidFill>
            <a:miter lim="800000"/>
          </a:ln>
        </p:spPr>
        <p:txBody>
          <a:bodyPr/>
          <a:lstStyle>
            <a:lvl1pPr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algn="ctr" eaLnBrk="1" hangingPunct="1"/>
            <a:r>
              <a:rPr lang="zh-CN" altLang="en-US" dirty="0">
                <a:solidFill>
                  <a:schemeClr val="bg1"/>
                </a:solidFill>
                <a:latin typeface="Arial" panose="020B0604020202020204"/>
                <a:ea typeface="微软雅黑" panose="020B0503020204020204" pitchFamily="34" charset="-122"/>
                <a:sym typeface="Arial" panose="020B0604020202020204"/>
              </a:rPr>
              <a:t>导师制扩大的意义</a:t>
            </a:r>
          </a:p>
          <a:p>
            <a:pPr eaLnBrk="1" hangingPunct="1"/>
            <a:endParaRPr lang="zh-CN" altLang="en-US" b="0" dirty="0">
              <a:solidFill>
                <a:schemeClr val="bg1"/>
              </a:solidFill>
              <a:latin typeface="Arial" panose="020B0604020202020204"/>
              <a:ea typeface="微软雅黑" panose="020B0503020204020204" pitchFamily="34" charset="-122"/>
              <a:sym typeface="Arial" panose="020B0604020202020204"/>
            </a:endParaRPr>
          </a:p>
        </p:txBody>
      </p:sp>
      <p:sp>
        <p:nvSpPr>
          <p:cNvPr id="13" name="Rectangle 22"/>
          <p:cNvSpPr>
            <a:spLocks noChangeArrowheads="1"/>
          </p:cNvSpPr>
          <p:nvPr/>
        </p:nvSpPr>
        <p:spPr bwMode="auto">
          <a:xfrm>
            <a:off x="3372349" y="754103"/>
            <a:ext cx="54006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algn="ctr" eaLnBrk="1" hangingPunct="1"/>
            <a:r>
              <a:rPr lang="zh-CN" altLang="en-US" sz="2000" dirty="0">
                <a:latin typeface="Arial" panose="020B0604020202020204"/>
                <a:ea typeface="微软雅黑" panose="020B0503020204020204" pitchFamily="34" charset="-122"/>
                <a:sym typeface="Arial" panose="020B0604020202020204"/>
              </a:rPr>
              <a:t>扩大导师制，帮助员工成长</a:t>
            </a:r>
          </a:p>
        </p:txBody>
      </p:sp>
      <p:sp>
        <p:nvSpPr>
          <p:cNvPr id="2" name="矩形 1"/>
          <p:cNvSpPr/>
          <p:nvPr/>
        </p:nvSpPr>
        <p:spPr>
          <a:xfrm>
            <a:off x="3220986" y="4316244"/>
            <a:ext cx="2111475" cy="417358"/>
          </a:xfrm>
          <a:prstGeom prst="rect">
            <a:avLst/>
          </a:prstGeom>
        </p:spPr>
        <p:txBody>
          <a:bodyPr wrap="none">
            <a:spAutoFit/>
          </a:bodyPr>
          <a:lstStyle/>
          <a:p>
            <a:pPr>
              <a:lnSpc>
                <a:spcPct val="130000"/>
              </a:lnSpc>
              <a:buFont typeface="Arial" panose="020B0604020202020204" pitchFamily="34" charset="0"/>
              <a:buChar char="•"/>
            </a:pPr>
            <a:r>
              <a:rPr lang="zh-CN" altLang="en-US" dirty="0">
                <a:latin typeface="Arial" panose="020B0604020202020204"/>
                <a:ea typeface="微软雅黑" panose="020B0503020204020204" pitchFamily="34" charset="-122"/>
                <a:sym typeface="Arial" panose="020B0604020202020204"/>
              </a:rPr>
              <a:t>帮助领会企业文化</a:t>
            </a:r>
          </a:p>
        </p:txBody>
      </p:sp>
      <p:grpSp>
        <p:nvGrpSpPr>
          <p:cNvPr id="15" name="组合 14"/>
          <p:cNvGrpSpPr/>
          <p:nvPr/>
        </p:nvGrpSpPr>
        <p:grpSpPr>
          <a:xfrm>
            <a:off x="2492995" y="4184824"/>
            <a:ext cx="583852" cy="583852"/>
            <a:chOff x="1846353" y="1894981"/>
            <a:chExt cx="1751467" cy="1751467"/>
          </a:xfrm>
        </p:grpSpPr>
        <p:grpSp>
          <p:nvGrpSpPr>
            <p:cNvPr id="16" name="组合 15"/>
            <p:cNvGrpSpPr/>
            <p:nvPr/>
          </p:nvGrpSpPr>
          <p:grpSpPr>
            <a:xfrm>
              <a:off x="1846353" y="1894981"/>
              <a:ext cx="1751467" cy="1751467"/>
              <a:chOff x="304800" y="673100"/>
              <a:chExt cx="4000500" cy="4000500"/>
            </a:xfrm>
            <a:effectLst>
              <a:outerShdw blurRad="444500" dist="254000" dir="8100000" algn="tr" rotWithShape="0">
                <a:prstClr val="black">
                  <a:alpha val="50000"/>
                </a:prstClr>
              </a:outerShdw>
            </a:effectLst>
          </p:grpSpPr>
          <p:sp>
            <p:nvSpPr>
              <p:cNvPr id="18" name="同心圆 1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050" kern="0">
                  <a:solidFill>
                    <a:sysClr val="windowText" lastClr="000000"/>
                  </a:solidFill>
                  <a:latin typeface="Arial" panose="020B0604020202020204"/>
                  <a:ea typeface="微软雅黑" panose="020B0503020204020204" pitchFamily="34" charset="-122"/>
                  <a:sym typeface="Arial" panose="020B0604020202020204"/>
                </a:endParaRPr>
              </a:p>
            </p:txBody>
          </p:sp>
          <p:sp>
            <p:nvSpPr>
              <p:cNvPr id="19" name="椭圆 1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050" kern="0">
                  <a:solidFill>
                    <a:sysClr val="window" lastClr="FFFFFF"/>
                  </a:solidFill>
                  <a:latin typeface="Arial" panose="020B0604020202020204"/>
                  <a:ea typeface="微软雅黑" panose="020B0503020204020204" pitchFamily="34" charset="-122"/>
                  <a:sym typeface="Arial" panose="020B0604020202020204"/>
                </a:endParaRPr>
              </a:p>
            </p:txBody>
          </p:sp>
        </p:grpSp>
        <p:sp>
          <p:nvSpPr>
            <p:cNvPr id="17" name="椭圆 16"/>
            <p:cNvSpPr/>
            <p:nvPr/>
          </p:nvSpPr>
          <p:spPr>
            <a:xfrm>
              <a:off x="1956877" y="2005505"/>
              <a:ext cx="1530417" cy="1530417"/>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Arial" panose="020B0604020202020204"/>
                  <a:ea typeface="微软雅黑" panose="020B0503020204020204" pitchFamily="34" charset="-122"/>
                  <a:sym typeface="Arial" panose="020B0604020202020204"/>
                </a:rPr>
                <a:t>1</a:t>
              </a:r>
              <a:endParaRPr lang="zh-CN" altLang="en-US" sz="3600" dirty="0">
                <a:latin typeface="Arial" panose="020B0604020202020204"/>
                <a:ea typeface="微软雅黑" panose="020B0503020204020204" pitchFamily="34" charset="-122"/>
                <a:sym typeface="Arial" panose="020B0604020202020204"/>
              </a:endParaRPr>
            </a:p>
          </p:txBody>
        </p:sp>
      </p:grpSp>
      <p:grpSp>
        <p:nvGrpSpPr>
          <p:cNvPr id="20" name="组合 19"/>
          <p:cNvGrpSpPr/>
          <p:nvPr/>
        </p:nvGrpSpPr>
        <p:grpSpPr>
          <a:xfrm>
            <a:off x="2497620" y="5024775"/>
            <a:ext cx="583852" cy="583852"/>
            <a:chOff x="1846353" y="1894981"/>
            <a:chExt cx="1751467" cy="1751467"/>
          </a:xfrm>
        </p:grpSpPr>
        <p:grpSp>
          <p:nvGrpSpPr>
            <p:cNvPr id="21" name="组合 20"/>
            <p:cNvGrpSpPr/>
            <p:nvPr/>
          </p:nvGrpSpPr>
          <p:grpSpPr>
            <a:xfrm>
              <a:off x="1846353" y="1894981"/>
              <a:ext cx="1751467" cy="1751467"/>
              <a:chOff x="304800" y="673100"/>
              <a:chExt cx="4000500" cy="4000500"/>
            </a:xfrm>
            <a:effectLst>
              <a:outerShdw blurRad="444500" dist="254000" dir="8100000" algn="tr" rotWithShape="0">
                <a:prstClr val="black">
                  <a:alpha val="50000"/>
                </a:prstClr>
              </a:outerShdw>
            </a:effectLst>
          </p:grpSpPr>
          <p:sp>
            <p:nvSpPr>
              <p:cNvPr id="23" name="同心圆 2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050" kern="0">
                  <a:solidFill>
                    <a:sysClr val="windowText" lastClr="000000"/>
                  </a:solidFill>
                  <a:latin typeface="Arial" panose="020B0604020202020204"/>
                  <a:ea typeface="微软雅黑" panose="020B0503020204020204" pitchFamily="34" charset="-122"/>
                  <a:sym typeface="Arial" panose="020B0604020202020204"/>
                </a:endParaRPr>
              </a:p>
            </p:txBody>
          </p:sp>
          <p:sp>
            <p:nvSpPr>
              <p:cNvPr id="24" name="椭圆 2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050" kern="0">
                  <a:solidFill>
                    <a:sysClr val="window" lastClr="FFFFFF"/>
                  </a:solidFill>
                  <a:latin typeface="Arial" panose="020B0604020202020204"/>
                  <a:ea typeface="微软雅黑" panose="020B0503020204020204" pitchFamily="34" charset="-122"/>
                  <a:sym typeface="Arial" panose="020B0604020202020204"/>
                </a:endParaRPr>
              </a:p>
            </p:txBody>
          </p:sp>
        </p:grpSp>
        <p:sp>
          <p:nvSpPr>
            <p:cNvPr id="22" name="椭圆 21"/>
            <p:cNvSpPr/>
            <p:nvPr/>
          </p:nvSpPr>
          <p:spPr>
            <a:xfrm>
              <a:off x="1956877" y="2005505"/>
              <a:ext cx="1530417" cy="1530417"/>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Arial" panose="020B0604020202020204"/>
                  <a:ea typeface="微软雅黑" panose="020B0503020204020204" pitchFamily="34" charset="-122"/>
                  <a:sym typeface="Arial" panose="020B0604020202020204"/>
                </a:rPr>
                <a:t>2</a:t>
              </a:r>
              <a:endParaRPr lang="zh-CN" altLang="en-US" sz="3600" dirty="0">
                <a:latin typeface="Arial" panose="020B0604020202020204"/>
                <a:ea typeface="微软雅黑" panose="020B0503020204020204" pitchFamily="34" charset="-122"/>
                <a:sym typeface="Arial" panose="020B0604020202020204"/>
              </a:endParaRPr>
            </a:p>
          </p:txBody>
        </p:sp>
      </p:grpSp>
      <p:grpSp>
        <p:nvGrpSpPr>
          <p:cNvPr id="25" name="组合 24"/>
          <p:cNvGrpSpPr/>
          <p:nvPr/>
        </p:nvGrpSpPr>
        <p:grpSpPr>
          <a:xfrm>
            <a:off x="7388697" y="4178205"/>
            <a:ext cx="583852" cy="583852"/>
            <a:chOff x="1846353" y="1894981"/>
            <a:chExt cx="1751467" cy="1751467"/>
          </a:xfrm>
        </p:grpSpPr>
        <p:grpSp>
          <p:nvGrpSpPr>
            <p:cNvPr id="26" name="组合 25"/>
            <p:cNvGrpSpPr/>
            <p:nvPr/>
          </p:nvGrpSpPr>
          <p:grpSpPr>
            <a:xfrm>
              <a:off x="1846353" y="1894981"/>
              <a:ext cx="1751467" cy="1751467"/>
              <a:chOff x="304800" y="673100"/>
              <a:chExt cx="4000500" cy="4000500"/>
            </a:xfrm>
            <a:effectLst>
              <a:outerShdw blurRad="444500" dist="254000" dir="8100000" algn="tr" rotWithShape="0">
                <a:prstClr val="black">
                  <a:alpha val="50000"/>
                </a:prstClr>
              </a:outerShdw>
            </a:effectLst>
          </p:grpSpPr>
          <p:sp>
            <p:nvSpPr>
              <p:cNvPr id="28" name="同心圆 2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050" kern="0">
                  <a:solidFill>
                    <a:sysClr val="windowText" lastClr="000000"/>
                  </a:solidFill>
                  <a:latin typeface="Arial" panose="020B0604020202020204"/>
                  <a:ea typeface="微软雅黑" panose="020B0503020204020204" pitchFamily="34" charset="-122"/>
                  <a:sym typeface="Arial" panose="020B0604020202020204"/>
                </a:endParaRPr>
              </a:p>
            </p:txBody>
          </p:sp>
          <p:sp>
            <p:nvSpPr>
              <p:cNvPr id="29" name="椭圆 2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050" kern="0">
                  <a:solidFill>
                    <a:sysClr val="window" lastClr="FFFFFF"/>
                  </a:solidFill>
                  <a:latin typeface="Arial" panose="020B0604020202020204"/>
                  <a:ea typeface="微软雅黑" panose="020B0503020204020204" pitchFamily="34" charset="-122"/>
                  <a:sym typeface="Arial" panose="020B0604020202020204"/>
                </a:endParaRPr>
              </a:p>
            </p:txBody>
          </p:sp>
        </p:grpSp>
        <p:sp>
          <p:nvSpPr>
            <p:cNvPr id="27" name="椭圆 26"/>
            <p:cNvSpPr/>
            <p:nvPr/>
          </p:nvSpPr>
          <p:spPr>
            <a:xfrm>
              <a:off x="1956877" y="2005505"/>
              <a:ext cx="1530417" cy="1530417"/>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Arial" panose="020B0604020202020204"/>
                  <a:ea typeface="微软雅黑" panose="020B0503020204020204" pitchFamily="34" charset="-122"/>
                  <a:sym typeface="Arial" panose="020B0604020202020204"/>
                </a:rPr>
                <a:t>4</a:t>
              </a:r>
              <a:endParaRPr lang="zh-CN" altLang="en-US" sz="3600" dirty="0">
                <a:latin typeface="Arial" panose="020B0604020202020204"/>
                <a:ea typeface="微软雅黑" panose="020B0503020204020204" pitchFamily="34" charset="-122"/>
                <a:sym typeface="Arial" panose="020B0604020202020204"/>
              </a:endParaRPr>
            </a:p>
          </p:txBody>
        </p:sp>
      </p:grpSp>
      <p:grpSp>
        <p:nvGrpSpPr>
          <p:cNvPr id="30" name="组合 29"/>
          <p:cNvGrpSpPr/>
          <p:nvPr/>
        </p:nvGrpSpPr>
        <p:grpSpPr>
          <a:xfrm>
            <a:off x="2473515" y="5864726"/>
            <a:ext cx="583852" cy="583852"/>
            <a:chOff x="1846353" y="1894981"/>
            <a:chExt cx="1751467" cy="1751467"/>
          </a:xfrm>
        </p:grpSpPr>
        <p:grpSp>
          <p:nvGrpSpPr>
            <p:cNvPr id="31" name="组合 30"/>
            <p:cNvGrpSpPr/>
            <p:nvPr/>
          </p:nvGrpSpPr>
          <p:grpSpPr>
            <a:xfrm>
              <a:off x="1846353" y="1894981"/>
              <a:ext cx="1751467" cy="1751467"/>
              <a:chOff x="304800" y="673100"/>
              <a:chExt cx="4000500" cy="4000500"/>
            </a:xfrm>
            <a:effectLst>
              <a:outerShdw blurRad="444500" dist="254000" dir="8100000" algn="tr" rotWithShape="0">
                <a:prstClr val="black">
                  <a:alpha val="50000"/>
                </a:prstClr>
              </a:outerShdw>
            </a:effectLst>
          </p:grpSpPr>
          <p:sp>
            <p:nvSpPr>
              <p:cNvPr id="33" name="同心圆 3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050" kern="0">
                  <a:solidFill>
                    <a:sysClr val="windowText" lastClr="000000"/>
                  </a:solidFill>
                  <a:latin typeface="Arial" panose="020B0604020202020204"/>
                  <a:ea typeface="微软雅黑" panose="020B0503020204020204" pitchFamily="34" charset="-122"/>
                  <a:sym typeface="Arial" panose="020B0604020202020204"/>
                </a:endParaRPr>
              </a:p>
            </p:txBody>
          </p:sp>
          <p:sp>
            <p:nvSpPr>
              <p:cNvPr id="34" name="椭圆 3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050" kern="0">
                  <a:solidFill>
                    <a:sysClr val="window" lastClr="FFFFFF"/>
                  </a:solidFill>
                  <a:latin typeface="Arial" panose="020B0604020202020204"/>
                  <a:ea typeface="微软雅黑" panose="020B0503020204020204" pitchFamily="34" charset="-122"/>
                  <a:sym typeface="Arial" panose="020B0604020202020204"/>
                </a:endParaRPr>
              </a:p>
            </p:txBody>
          </p:sp>
        </p:grpSp>
        <p:sp>
          <p:nvSpPr>
            <p:cNvPr id="32" name="椭圆 31"/>
            <p:cNvSpPr/>
            <p:nvPr/>
          </p:nvSpPr>
          <p:spPr>
            <a:xfrm>
              <a:off x="1956877" y="2005505"/>
              <a:ext cx="1530417" cy="1530417"/>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Arial" panose="020B0604020202020204"/>
                  <a:ea typeface="微软雅黑" panose="020B0503020204020204" pitchFamily="34" charset="-122"/>
                  <a:sym typeface="Arial" panose="020B0604020202020204"/>
                </a:rPr>
                <a:t>3</a:t>
              </a:r>
              <a:endParaRPr lang="zh-CN" altLang="en-US" sz="3600" dirty="0">
                <a:latin typeface="Arial" panose="020B0604020202020204"/>
                <a:ea typeface="微软雅黑" panose="020B0503020204020204" pitchFamily="34" charset="-122"/>
                <a:sym typeface="Arial" panose="020B0604020202020204"/>
              </a:endParaRPr>
            </a:p>
          </p:txBody>
        </p:sp>
      </p:grpSp>
      <p:grpSp>
        <p:nvGrpSpPr>
          <p:cNvPr id="35" name="组合 34"/>
          <p:cNvGrpSpPr/>
          <p:nvPr/>
        </p:nvGrpSpPr>
        <p:grpSpPr>
          <a:xfrm>
            <a:off x="7430166" y="4995192"/>
            <a:ext cx="583852" cy="583852"/>
            <a:chOff x="1846353" y="1894981"/>
            <a:chExt cx="1751467" cy="1751467"/>
          </a:xfrm>
        </p:grpSpPr>
        <p:grpSp>
          <p:nvGrpSpPr>
            <p:cNvPr id="36" name="组合 35"/>
            <p:cNvGrpSpPr/>
            <p:nvPr/>
          </p:nvGrpSpPr>
          <p:grpSpPr>
            <a:xfrm>
              <a:off x="1846353" y="1894981"/>
              <a:ext cx="1751467" cy="1751467"/>
              <a:chOff x="304800" y="673100"/>
              <a:chExt cx="4000500" cy="4000500"/>
            </a:xfrm>
            <a:effectLst>
              <a:outerShdw blurRad="444500" dist="254000" dir="8100000" algn="tr" rotWithShape="0">
                <a:prstClr val="black">
                  <a:alpha val="50000"/>
                </a:prstClr>
              </a:outerShdw>
            </a:effectLst>
          </p:grpSpPr>
          <p:sp>
            <p:nvSpPr>
              <p:cNvPr id="38" name="同心圆 3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050" kern="0">
                  <a:solidFill>
                    <a:sysClr val="windowText" lastClr="000000"/>
                  </a:solidFill>
                  <a:latin typeface="Arial" panose="020B0604020202020204"/>
                  <a:ea typeface="微软雅黑" panose="020B0503020204020204" pitchFamily="34" charset="-122"/>
                  <a:sym typeface="Arial" panose="020B0604020202020204"/>
                </a:endParaRPr>
              </a:p>
            </p:txBody>
          </p:sp>
          <p:sp>
            <p:nvSpPr>
              <p:cNvPr id="39" name="椭圆 3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050" kern="0">
                  <a:solidFill>
                    <a:sysClr val="window" lastClr="FFFFFF"/>
                  </a:solidFill>
                  <a:latin typeface="Arial" panose="020B0604020202020204"/>
                  <a:ea typeface="微软雅黑" panose="020B0503020204020204" pitchFamily="34" charset="-122"/>
                  <a:sym typeface="Arial" panose="020B0604020202020204"/>
                </a:endParaRPr>
              </a:p>
            </p:txBody>
          </p:sp>
        </p:grpSp>
        <p:sp>
          <p:nvSpPr>
            <p:cNvPr id="37" name="椭圆 36"/>
            <p:cNvSpPr/>
            <p:nvPr/>
          </p:nvSpPr>
          <p:spPr>
            <a:xfrm>
              <a:off x="1956877" y="2005505"/>
              <a:ext cx="1530417" cy="1530417"/>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Arial" panose="020B0604020202020204"/>
                  <a:ea typeface="微软雅黑" panose="020B0503020204020204" pitchFamily="34" charset="-122"/>
                  <a:sym typeface="Arial" panose="020B0604020202020204"/>
                </a:rPr>
                <a:t>5</a:t>
              </a:r>
              <a:endParaRPr lang="zh-CN" altLang="en-US" sz="3600" dirty="0">
                <a:latin typeface="Arial" panose="020B0604020202020204"/>
                <a:ea typeface="微软雅黑" panose="020B0503020204020204" pitchFamily="34" charset="-122"/>
                <a:sym typeface="Arial" panose="020B0604020202020204"/>
              </a:endParaRPr>
            </a:p>
          </p:txBody>
        </p:sp>
      </p:grpSp>
      <p:sp>
        <p:nvSpPr>
          <p:cNvPr id="3" name="矩形 2"/>
          <p:cNvSpPr/>
          <p:nvPr/>
        </p:nvSpPr>
        <p:spPr>
          <a:xfrm>
            <a:off x="3166131" y="5116357"/>
            <a:ext cx="2803973" cy="417358"/>
          </a:xfrm>
          <a:prstGeom prst="rect">
            <a:avLst/>
          </a:prstGeom>
        </p:spPr>
        <p:txBody>
          <a:bodyPr wrap="none">
            <a:spAutoFit/>
          </a:bodyPr>
          <a:lstStyle/>
          <a:p>
            <a:pPr>
              <a:lnSpc>
                <a:spcPct val="130000"/>
              </a:lnSpc>
              <a:buFont typeface="Arial" panose="020B0604020202020204" pitchFamily="34" charset="0"/>
              <a:buChar char="•"/>
            </a:pPr>
            <a:r>
              <a:rPr lang="zh-CN" altLang="en-US" dirty="0">
                <a:latin typeface="Arial" panose="020B0604020202020204"/>
                <a:ea typeface="微软雅黑" panose="020B0503020204020204" pitchFamily="34" charset="-122"/>
                <a:sym typeface="Arial" panose="020B0604020202020204"/>
              </a:rPr>
              <a:t>理解经营管理战略与策略</a:t>
            </a:r>
          </a:p>
        </p:txBody>
      </p:sp>
      <p:sp>
        <p:nvSpPr>
          <p:cNvPr id="4" name="矩形 3"/>
          <p:cNvSpPr/>
          <p:nvPr/>
        </p:nvSpPr>
        <p:spPr>
          <a:xfrm>
            <a:off x="3220986" y="5943600"/>
            <a:ext cx="1649811" cy="417358"/>
          </a:xfrm>
          <a:prstGeom prst="rect">
            <a:avLst/>
          </a:prstGeom>
        </p:spPr>
        <p:txBody>
          <a:bodyPr wrap="none">
            <a:spAutoFit/>
          </a:bodyPr>
          <a:lstStyle/>
          <a:p>
            <a:pPr>
              <a:lnSpc>
                <a:spcPct val="130000"/>
              </a:lnSpc>
              <a:buFont typeface="Arial" panose="020B0604020202020204" pitchFamily="34" charset="0"/>
              <a:buChar char="•"/>
            </a:pPr>
            <a:r>
              <a:rPr lang="zh-CN" altLang="en-US" dirty="0">
                <a:latin typeface="Arial" panose="020B0604020202020204"/>
                <a:ea typeface="微软雅黑" panose="020B0503020204020204" pitchFamily="34" charset="-122"/>
                <a:sym typeface="Arial" panose="020B0604020202020204"/>
              </a:rPr>
              <a:t>提升综合素质</a:t>
            </a:r>
          </a:p>
        </p:txBody>
      </p:sp>
      <p:sp>
        <p:nvSpPr>
          <p:cNvPr id="5" name="矩形 4"/>
          <p:cNvSpPr/>
          <p:nvPr/>
        </p:nvSpPr>
        <p:spPr>
          <a:xfrm>
            <a:off x="8097824" y="4230687"/>
            <a:ext cx="2111475" cy="417358"/>
          </a:xfrm>
          <a:prstGeom prst="rect">
            <a:avLst/>
          </a:prstGeom>
        </p:spPr>
        <p:txBody>
          <a:bodyPr wrap="none">
            <a:spAutoFit/>
          </a:bodyPr>
          <a:lstStyle/>
          <a:p>
            <a:pPr>
              <a:lnSpc>
                <a:spcPct val="130000"/>
              </a:lnSpc>
              <a:buFont typeface="Arial" panose="020B0604020202020204" pitchFamily="34" charset="0"/>
              <a:buChar char="•"/>
            </a:pPr>
            <a:r>
              <a:rPr lang="zh-CN" altLang="en-US" dirty="0">
                <a:latin typeface="Arial" panose="020B0604020202020204"/>
                <a:ea typeface="微软雅黑" panose="020B0503020204020204" pitchFamily="34" charset="-122"/>
                <a:sym typeface="Arial" panose="020B0604020202020204"/>
              </a:rPr>
              <a:t>提高经营管理技能</a:t>
            </a:r>
          </a:p>
        </p:txBody>
      </p:sp>
      <p:sp>
        <p:nvSpPr>
          <p:cNvPr id="40" name="矩形 39"/>
          <p:cNvSpPr/>
          <p:nvPr/>
        </p:nvSpPr>
        <p:spPr>
          <a:xfrm>
            <a:off x="8257889" y="5129588"/>
            <a:ext cx="1649811" cy="417358"/>
          </a:xfrm>
          <a:prstGeom prst="rect">
            <a:avLst/>
          </a:prstGeom>
        </p:spPr>
        <p:txBody>
          <a:bodyPr wrap="none">
            <a:spAutoFit/>
          </a:bodyPr>
          <a:lstStyle/>
          <a:p>
            <a:pPr>
              <a:lnSpc>
                <a:spcPct val="130000"/>
              </a:lnSpc>
              <a:buFont typeface="Arial" panose="020B0604020202020204" pitchFamily="34" charset="0"/>
              <a:buChar char="•"/>
            </a:pPr>
            <a:r>
              <a:rPr lang="zh-CN" altLang="en-US" dirty="0">
                <a:latin typeface="Arial" panose="020B0604020202020204"/>
                <a:ea typeface="微软雅黑" panose="020B0503020204020204" pitchFamily="34" charset="-122"/>
                <a:sym typeface="Arial" panose="020B0604020202020204"/>
              </a:rPr>
              <a:t>提高专业技能</a:t>
            </a:r>
          </a:p>
        </p:txBody>
      </p:sp>
      <p:grpSp>
        <p:nvGrpSpPr>
          <p:cNvPr id="41" name="组合 40"/>
          <p:cNvGrpSpPr/>
          <p:nvPr/>
        </p:nvGrpSpPr>
        <p:grpSpPr>
          <a:xfrm>
            <a:off x="7430166" y="5812180"/>
            <a:ext cx="583852" cy="583852"/>
            <a:chOff x="1846353" y="1894981"/>
            <a:chExt cx="1751467" cy="1751467"/>
          </a:xfrm>
        </p:grpSpPr>
        <p:grpSp>
          <p:nvGrpSpPr>
            <p:cNvPr id="42" name="组合 41"/>
            <p:cNvGrpSpPr/>
            <p:nvPr/>
          </p:nvGrpSpPr>
          <p:grpSpPr>
            <a:xfrm>
              <a:off x="1846353" y="1894981"/>
              <a:ext cx="1751467" cy="1751467"/>
              <a:chOff x="304800" y="673100"/>
              <a:chExt cx="4000500" cy="4000500"/>
            </a:xfrm>
            <a:effectLst>
              <a:outerShdw blurRad="444500" dist="254000" dir="8100000" algn="tr" rotWithShape="0">
                <a:prstClr val="black">
                  <a:alpha val="50000"/>
                </a:prstClr>
              </a:outerShdw>
            </a:effectLst>
          </p:grpSpPr>
          <p:sp>
            <p:nvSpPr>
              <p:cNvPr id="44" name="同心圆 4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050" kern="0">
                  <a:solidFill>
                    <a:sysClr val="windowText" lastClr="000000"/>
                  </a:solidFill>
                  <a:latin typeface="Arial" panose="020B0604020202020204"/>
                  <a:ea typeface="微软雅黑" panose="020B0503020204020204" pitchFamily="34" charset="-122"/>
                  <a:sym typeface="Arial" panose="020B0604020202020204"/>
                </a:endParaRPr>
              </a:p>
            </p:txBody>
          </p:sp>
          <p:sp>
            <p:nvSpPr>
              <p:cNvPr id="45" name="椭圆 4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050" kern="0">
                  <a:solidFill>
                    <a:sysClr val="window" lastClr="FFFFFF"/>
                  </a:solidFill>
                  <a:latin typeface="Arial" panose="020B0604020202020204"/>
                  <a:ea typeface="微软雅黑" panose="020B0503020204020204" pitchFamily="34" charset="-122"/>
                  <a:sym typeface="Arial" panose="020B0604020202020204"/>
                </a:endParaRPr>
              </a:p>
            </p:txBody>
          </p:sp>
        </p:grpSp>
        <p:sp>
          <p:nvSpPr>
            <p:cNvPr id="43" name="椭圆 42"/>
            <p:cNvSpPr/>
            <p:nvPr/>
          </p:nvSpPr>
          <p:spPr>
            <a:xfrm>
              <a:off x="1956877" y="2005505"/>
              <a:ext cx="1530417" cy="1530417"/>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latin typeface="Arial" panose="020B0604020202020204"/>
                  <a:ea typeface="微软雅黑" panose="020B0503020204020204" pitchFamily="34" charset="-122"/>
                  <a:sym typeface="Arial" panose="020B0604020202020204"/>
                </a:rPr>
                <a:t>6</a:t>
              </a:r>
              <a:endParaRPr lang="zh-CN" altLang="en-US" sz="3600" dirty="0">
                <a:latin typeface="Arial" panose="020B0604020202020204"/>
                <a:ea typeface="微软雅黑" panose="020B0503020204020204" pitchFamily="34" charset="-122"/>
                <a:sym typeface="Arial" panose="020B0604020202020204"/>
              </a:endParaRPr>
            </a:p>
          </p:txBody>
        </p:sp>
      </p:grpSp>
      <p:sp>
        <p:nvSpPr>
          <p:cNvPr id="46" name="矩形 45"/>
          <p:cNvSpPr/>
          <p:nvPr/>
        </p:nvSpPr>
        <p:spPr>
          <a:xfrm>
            <a:off x="8224847" y="5849023"/>
            <a:ext cx="1649811" cy="417358"/>
          </a:xfrm>
          <a:prstGeom prst="rect">
            <a:avLst/>
          </a:prstGeom>
        </p:spPr>
        <p:txBody>
          <a:bodyPr wrap="none">
            <a:spAutoFit/>
          </a:bodyPr>
          <a:lstStyle/>
          <a:p>
            <a:pPr>
              <a:lnSpc>
                <a:spcPct val="130000"/>
              </a:lnSpc>
              <a:buFont typeface="Arial" panose="020B0604020202020204" pitchFamily="34" charset="0"/>
              <a:buChar char="•"/>
            </a:pPr>
            <a:r>
              <a:rPr lang="zh-CN" altLang="en-US" dirty="0">
                <a:latin typeface="Arial" panose="020B0604020202020204"/>
                <a:ea typeface="微软雅黑" panose="020B0503020204020204" pitchFamily="34" charset="-122"/>
                <a:sym typeface="Arial" panose="020B0604020202020204"/>
              </a:rPr>
              <a:t>传承成功经验</a:t>
            </a:r>
          </a:p>
        </p:txBody>
      </p:sp>
      <p:sp>
        <p:nvSpPr>
          <p:cNvPr id="47" name="矩形 46"/>
          <p:cNvSpPr/>
          <p:nvPr/>
        </p:nvSpPr>
        <p:spPr>
          <a:xfrm>
            <a:off x="1420224" y="1540750"/>
            <a:ext cx="9304923" cy="1421928"/>
          </a:xfrm>
          <a:prstGeom prst="rect">
            <a:avLst/>
          </a:prstGeom>
        </p:spPr>
        <p:txBody>
          <a:bodyPr wrap="square">
            <a:spAutoFit/>
          </a:bodyPr>
          <a:lstStyle/>
          <a:p>
            <a:pPr algn="ctr"/>
            <a:r>
              <a:rPr lang="zh-CN" altLang="en-US" b="1" dirty="0">
                <a:solidFill>
                  <a:schemeClr val="accent1">
                    <a:lumMod val="50000"/>
                  </a:schemeClr>
                </a:solidFill>
                <a:latin typeface="Arial" panose="020B0604020202020204"/>
                <a:ea typeface="微软雅黑" panose="020B0503020204020204" pitchFamily="34" charset="-122"/>
                <a:sym typeface="Arial" panose="020B0604020202020204"/>
              </a:rPr>
              <a:t>导师制概念</a:t>
            </a:r>
          </a:p>
          <a:p>
            <a:endParaRPr lang="zh-CN" altLang="en-US" b="1" dirty="0">
              <a:solidFill>
                <a:schemeClr val="accent1">
                  <a:lumMod val="50000"/>
                </a:schemeClr>
              </a:solidFill>
              <a:latin typeface="Arial" panose="020B0604020202020204"/>
              <a:ea typeface="微软雅黑" panose="020B0503020204020204" pitchFamily="34" charset="-122"/>
              <a:sym typeface="Arial" panose="020B0604020202020204"/>
            </a:endParaRPr>
          </a:p>
          <a:p>
            <a:pPr>
              <a:lnSpc>
                <a:spcPct val="140000"/>
              </a:lnSpc>
            </a:pPr>
            <a:r>
              <a:rPr lang="zh-CN" altLang="en-US" b="1" dirty="0">
                <a:solidFill>
                  <a:schemeClr val="accent1">
                    <a:lumMod val="50000"/>
                  </a:schemeClr>
                </a:solidFill>
                <a:latin typeface="Arial" panose="020B0604020202020204"/>
                <a:ea typeface="微软雅黑" panose="020B0503020204020204" pitchFamily="34" charset="-122"/>
                <a:sym typeface="Arial" panose="020B0604020202020204"/>
              </a:rPr>
              <a:t>   是指为每一位导师有针对性地带一位新员工，这位导师通过正式与非正式的途径将自己的知识传授给新员工，使新员工能够在新的工作岗位上更好地适应和发展。</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1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41" presetClass="entr" presetSubtype="0" fill="hold" grpId="0" nodeType="clickEffect">
                                  <p:stCondLst>
                                    <p:cond delay="0"/>
                                  </p:stCondLst>
                                  <p:iterate type="lt">
                                    <p:tmPct val="10000"/>
                                  </p:iterate>
                                  <p:childTnLst>
                                    <p:set>
                                      <p:cBhvr>
                                        <p:cTn id="17" dur="1" fill="hold">
                                          <p:stCondLst>
                                            <p:cond delay="0"/>
                                          </p:stCondLst>
                                        </p:cTn>
                                        <p:tgtEl>
                                          <p:spTgt spid="47"/>
                                        </p:tgtEl>
                                        <p:attrNameLst>
                                          <p:attrName>style.visibility</p:attrName>
                                        </p:attrNameLst>
                                      </p:cBhvr>
                                      <p:to>
                                        <p:strVal val="visible"/>
                                      </p:to>
                                    </p:set>
                                    <p:anim calcmode="lin" valueType="num">
                                      <p:cBhvr>
                                        <p:cTn id="18" dur="500" fill="hold"/>
                                        <p:tgtEl>
                                          <p:spTgt spid="47"/>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47"/>
                                        </p:tgtEl>
                                        <p:attrNameLst>
                                          <p:attrName>ppt_y</p:attrName>
                                        </p:attrNameLst>
                                      </p:cBhvr>
                                      <p:tavLst>
                                        <p:tav tm="0">
                                          <p:val>
                                            <p:strVal val="#ppt_y"/>
                                          </p:val>
                                        </p:tav>
                                        <p:tav tm="100000">
                                          <p:val>
                                            <p:strVal val="#ppt_y"/>
                                          </p:val>
                                        </p:tav>
                                      </p:tavLst>
                                    </p:anim>
                                    <p:anim calcmode="lin" valueType="num">
                                      <p:cBhvr>
                                        <p:cTn id="20" dur="500" fill="hold"/>
                                        <p:tgtEl>
                                          <p:spTgt spid="47"/>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47"/>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4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750"/>
                                        <p:tgtEl>
                                          <p:spTgt spid="15"/>
                                        </p:tgtEl>
                                      </p:cBhvr>
                                    </p:animEffect>
                                    <p:anim calcmode="lin" valueType="num">
                                      <p:cBhvr>
                                        <p:cTn id="33" dur="750" fill="hold"/>
                                        <p:tgtEl>
                                          <p:spTgt spid="15"/>
                                        </p:tgtEl>
                                        <p:attrNameLst>
                                          <p:attrName>ppt_w</p:attrName>
                                        </p:attrNameLst>
                                      </p:cBhvr>
                                      <p:tavLst>
                                        <p:tav tm="0" fmla="#ppt_w*sin(2.5*pi*$)">
                                          <p:val>
                                            <p:fltVal val="0"/>
                                          </p:val>
                                        </p:tav>
                                        <p:tav tm="100000">
                                          <p:val>
                                            <p:fltVal val="1"/>
                                          </p:val>
                                        </p:tav>
                                      </p:tavLst>
                                    </p:anim>
                                    <p:anim calcmode="lin" valueType="num">
                                      <p:cBhvr>
                                        <p:cTn id="34" dur="75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additive="base">
                                        <p:cTn id="39" dur="500" fill="hold"/>
                                        <p:tgtEl>
                                          <p:spTgt spid="2"/>
                                        </p:tgtEl>
                                        <p:attrNameLst>
                                          <p:attrName>ppt_x</p:attrName>
                                        </p:attrNameLst>
                                      </p:cBhvr>
                                      <p:tavLst>
                                        <p:tav tm="0">
                                          <p:val>
                                            <p:strVal val="#ppt_x"/>
                                          </p:val>
                                        </p:tav>
                                        <p:tav tm="100000">
                                          <p:val>
                                            <p:strVal val="#ppt_x"/>
                                          </p:val>
                                        </p:tav>
                                      </p:tavLst>
                                    </p:anim>
                                    <p:anim calcmode="lin" valueType="num">
                                      <p:cBhvr additive="base">
                                        <p:cTn id="4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5"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750"/>
                                        <p:tgtEl>
                                          <p:spTgt spid="20"/>
                                        </p:tgtEl>
                                      </p:cBhvr>
                                    </p:animEffect>
                                    <p:anim calcmode="lin" valueType="num">
                                      <p:cBhvr>
                                        <p:cTn id="46" dur="750" fill="hold"/>
                                        <p:tgtEl>
                                          <p:spTgt spid="20"/>
                                        </p:tgtEl>
                                        <p:attrNameLst>
                                          <p:attrName>ppt_w</p:attrName>
                                        </p:attrNameLst>
                                      </p:cBhvr>
                                      <p:tavLst>
                                        <p:tav tm="0" fmla="#ppt_w*sin(2.5*pi*$)">
                                          <p:val>
                                            <p:fltVal val="0"/>
                                          </p:val>
                                        </p:tav>
                                        <p:tav tm="100000">
                                          <p:val>
                                            <p:fltVal val="1"/>
                                          </p:val>
                                        </p:tav>
                                      </p:tavLst>
                                    </p:anim>
                                    <p:anim calcmode="lin" valueType="num">
                                      <p:cBhvr>
                                        <p:cTn id="47" dur="750" fill="hold"/>
                                        <p:tgtEl>
                                          <p:spTgt spid="20"/>
                                        </p:tgtEl>
                                        <p:attrNameLst>
                                          <p:attrName>ppt_h</p:attrName>
                                        </p:attrNameLst>
                                      </p:cBhvr>
                                      <p:tavLst>
                                        <p:tav tm="0">
                                          <p:val>
                                            <p:strVal val="#ppt_h"/>
                                          </p:val>
                                        </p:tav>
                                        <p:tav tm="100000">
                                          <p:val>
                                            <p:strVal val="#ppt_h"/>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additive="base">
                                        <p:cTn id="50" dur="500" fill="hold"/>
                                        <p:tgtEl>
                                          <p:spTgt spid="3"/>
                                        </p:tgtEl>
                                        <p:attrNameLst>
                                          <p:attrName>ppt_x</p:attrName>
                                        </p:attrNameLst>
                                      </p:cBhvr>
                                      <p:tavLst>
                                        <p:tav tm="0">
                                          <p:val>
                                            <p:strVal val="#ppt_x"/>
                                          </p:val>
                                        </p:tav>
                                        <p:tav tm="100000">
                                          <p:val>
                                            <p:strVal val="#ppt_x"/>
                                          </p:val>
                                        </p:tav>
                                      </p:tavLst>
                                    </p:anim>
                                    <p:anim calcmode="lin" valueType="num">
                                      <p:cBhvr additive="base">
                                        <p:cTn id="5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5" presetClass="entr" presetSubtype="0" fill="hold"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750"/>
                                        <p:tgtEl>
                                          <p:spTgt spid="30"/>
                                        </p:tgtEl>
                                      </p:cBhvr>
                                    </p:animEffect>
                                    <p:anim calcmode="lin" valueType="num">
                                      <p:cBhvr>
                                        <p:cTn id="57" dur="750" fill="hold"/>
                                        <p:tgtEl>
                                          <p:spTgt spid="30"/>
                                        </p:tgtEl>
                                        <p:attrNameLst>
                                          <p:attrName>ppt_w</p:attrName>
                                        </p:attrNameLst>
                                      </p:cBhvr>
                                      <p:tavLst>
                                        <p:tav tm="0" fmla="#ppt_w*sin(2.5*pi*$)">
                                          <p:val>
                                            <p:fltVal val="0"/>
                                          </p:val>
                                        </p:tav>
                                        <p:tav tm="100000">
                                          <p:val>
                                            <p:fltVal val="1"/>
                                          </p:val>
                                        </p:tav>
                                      </p:tavLst>
                                    </p:anim>
                                    <p:anim calcmode="lin" valueType="num">
                                      <p:cBhvr>
                                        <p:cTn id="58" dur="750" fill="hold"/>
                                        <p:tgtEl>
                                          <p:spTgt spid="30"/>
                                        </p:tgtEl>
                                        <p:attrNameLst>
                                          <p:attrName>ppt_h</p:attrName>
                                        </p:attrNameLst>
                                      </p:cBhvr>
                                      <p:tavLst>
                                        <p:tav tm="0">
                                          <p:val>
                                            <p:strVal val="#ppt_h"/>
                                          </p:val>
                                        </p:tav>
                                        <p:tav tm="100000">
                                          <p:val>
                                            <p:strVal val="#ppt_h"/>
                                          </p:val>
                                        </p:tav>
                                      </p:tavLst>
                                    </p:anim>
                                  </p:childTnLst>
                                </p:cTn>
                              </p:par>
                              <p:par>
                                <p:cTn id="59" presetID="2" presetClass="entr" presetSubtype="4" fill="hold" grpId="0" nodeType="withEffect">
                                  <p:stCondLst>
                                    <p:cond delay="0"/>
                                  </p:stCondLst>
                                  <p:childTnLst>
                                    <p:set>
                                      <p:cBhvr>
                                        <p:cTn id="60" dur="1" fill="hold">
                                          <p:stCondLst>
                                            <p:cond delay="0"/>
                                          </p:stCondLst>
                                        </p:cTn>
                                        <p:tgtEl>
                                          <p:spTgt spid="4"/>
                                        </p:tgtEl>
                                        <p:attrNameLst>
                                          <p:attrName>style.visibility</p:attrName>
                                        </p:attrNameLst>
                                      </p:cBhvr>
                                      <p:to>
                                        <p:strVal val="visible"/>
                                      </p:to>
                                    </p:set>
                                    <p:anim calcmode="lin" valueType="num">
                                      <p:cBhvr additive="base">
                                        <p:cTn id="61" dur="500" fill="hold"/>
                                        <p:tgtEl>
                                          <p:spTgt spid="4"/>
                                        </p:tgtEl>
                                        <p:attrNameLst>
                                          <p:attrName>ppt_x</p:attrName>
                                        </p:attrNameLst>
                                      </p:cBhvr>
                                      <p:tavLst>
                                        <p:tav tm="0">
                                          <p:val>
                                            <p:strVal val="#ppt_x"/>
                                          </p:val>
                                        </p:tav>
                                        <p:tav tm="100000">
                                          <p:val>
                                            <p:strVal val="#ppt_x"/>
                                          </p:val>
                                        </p:tav>
                                      </p:tavLst>
                                    </p:anim>
                                    <p:anim calcmode="lin" valueType="num">
                                      <p:cBhvr additive="base">
                                        <p:cTn id="6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45" presetClass="entr" presetSubtype="0" fill="hold"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fade">
                                      <p:cBhvr>
                                        <p:cTn id="67" dur="750"/>
                                        <p:tgtEl>
                                          <p:spTgt spid="25"/>
                                        </p:tgtEl>
                                      </p:cBhvr>
                                    </p:animEffect>
                                    <p:anim calcmode="lin" valueType="num">
                                      <p:cBhvr>
                                        <p:cTn id="68" dur="750" fill="hold"/>
                                        <p:tgtEl>
                                          <p:spTgt spid="25"/>
                                        </p:tgtEl>
                                        <p:attrNameLst>
                                          <p:attrName>ppt_w</p:attrName>
                                        </p:attrNameLst>
                                      </p:cBhvr>
                                      <p:tavLst>
                                        <p:tav tm="0" fmla="#ppt_w*sin(2.5*pi*$)">
                                          <p:val>
                                            <p:fltVal val="0"/>
                                          </p:val>
                                        </p:tav>
                                        <p:tav tm="100000">
                                          <p:val>
                                            <p:fltVal val="1"/>
                                          </p:val>
                                        </p:tav>
                                      </p:tavLst>
                                    </p:anim>
                                    <p:anim calcmode="lin" valueType="num">
                                      <p:cBhvr>
                                        <p:cTn id="69" dur="750" fill="hold"/>
                                        <p:tgtEl>
                                          <p:spTgt spid="25"/>
                                        </p:tgtEl>
                                        <p:attrNameLst>
                                          <p:attrName>ppt_h</p:attrName>
                                        </p:attrNameLst>
                                      </p:cBhvr>
                                      <p:tavLst>
                                        <p:tav tm="0">
                                          <p:val>
                                            <p:strVal val="#ppt_h"/>
                                          </p:val>
                                        </p:tav>
                                        <p:tav tm="100000">
                                          <p:val>
                                            <p:strVal val="#ppt_h"/>
                                          </p:val>
                                        </p:tav>
                                      </p:tavLst>
                                    </p:anim>
                                  </p:childTnLst>
                                </p:cTn>
                              </p:par>
                              <p:par>
                                <p:cTn id="70" presetID="2" presetClass="entr" presetSubtype="4" fill="hold" grpId="0" nodeType="withEffect">
                                  <p:stCondLst>
                                    <p:cond delay="0"/>
                                  </p:stCondLst>
                                  <p:childTnLst>
                                    <p:set>
                                      <p:cBhvr>
                                        <p:cTn id="71" dur="1" fill="hold">
                                          <p:stCondLst>
                                            <p:cond delay="0"/>
                                          </p:stCondLst>
                                        </p:cTn>
                                        <p:tgtEl>
                                          <p:spTgt spid="5"/>
                                        </p:tgtEl>
                                        <p:attrNameLst>
                                          <p:attrName>style.visibility</p:attrName>
                                        </p:attrNameLst>
                                      </p:cBhvr>
                                      <p:to>
                                        <p:strVal val="visible"/>
                                      </p:to>
                                    </p:set>
                                    <p:anim calcmode="lin" valueType="num">
                                      <p:cBhvr additive="base">
                                        <p:cTn id="72" dur="500" fill="hold"/>
                                        <p:tgtEl>
                                          <p:spTgt spid="5"/>
                                        </p:tgtEl>
                                        <p:attrNameLst>
                                          <p:attrName>ppt_x</p:attrName>
                                        </p:attrNameLst>
                                      </p:cBhvr>
                                      <p:tavLst>
                                        <p:tav tm="0">
                                          <p:val>
                                            <p:strVal val="#ppt_x"/>
                                          </p:val>
                                        </p:tav>
                                        <p:tav tm="100000">
                                          <p:val>
                                            <p:strVal val="#ppt_x"/>
                                          </p:val>
                                        </p:tav>
                                      </p:tavLst>
                                    </p:anim>
                                    <p:anim calcmode="lin" valueType="num">
                                      <p:cBhvr additive="base">
                                        <p:cTn id="7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5" presetClass="entr" presetSubtype="0" fill="hold" nodeType="clickEffect">
                                  <p:stCondLst>
                                    <p:cond delay="0"/>
                                  </p:stCondLst>
                                  <p:childTnLst>
                                    <p:set>
                                      <p:cBhvr>
                                        <p:cTn id="77" dur="1" fill="hold">
                                          <p:stCondLst>
                                            <p:cond delay="0"/>
                                          </p:stCondLst>
                                        </p:cTn>
                                        <p:tgtEl>
                                          <p:spTgt spid="35"/>
                                        </p:tgtEl>
                                        <p:attrNameLst>
                                          <p:attrName>style.visibility</p:attrName>
                                        </p:attrNameLst>
                                      </p:cBhvr>
                                      <p:to>
                                        <p:strVal val="visible"/>
                                      </p:to>
                                    </p:set>
                                    <p:animEffect transition="in" filter="fade">
                                      <p:cBhvr>
                                        <p:cTn id="78" dur="750"/>
                                        <p:tgtEl>
                                          <p:spTgt spid="35"/>
                                        </p:tgtEl>
                                      </p:cBhvr>
                                    </p:animEffect>
                                    <p:anim calcmode="lin" valueType="num">
                                      <p:cBhvr>
                                        <p:cTn id="79" dur="750" fill="hold"/>
                                        <p:tgtEl>
                                          <p:spTgt spid="35"/>
                                        </p:tgtEl>
                                        <p:attrNameLst>
                                          <p:attrName>ppt_w</p:attrName>
                                        </p:attrNameLst>
                                      </p:cBhvr>
                                      <p:tavLst>
                                        <p:tav tm="0" fmla="#ppt_w*sin(2.5*pi*$)">
                                          <p:val>
                                            <p:fltVal val="0"/>
                                          </p:val>
                                        </p:tav>
                                        <p:tav tm="100000">
                                          <p:val>
                                            <p:fltVal val="1"/>
                                          </p:val>
                                        </p:tav>
                                      </p:tavLst>
                                    </p:anim>
                                    <p:anim calcmode="lin" valueType="num">
                                      <p:cBhvr>
                                        <p:cTn id="80" dur="750" fill="hold"/>
                                        <p:tgtEl>
                                          <p:spTgt spid="35"/>
                                        </p:tgtEl>
                                        <p:attrNameLst>
                                          <p:attrName>ppt_h</p:attrName>
                                        </p:attrNameLst>
                                      </p:cBhvr>
                                      <p:tavLst>
                                        <p:tav tm="0">
                                          <p:val>
                                            <p:strVal val="#ppt_h"/>
                                          </p:val>
                                        </p:tav>
                                        <p:tav tm="100000">
                                          <p:val>
                                            <p:strVal val="#ppt_h"/>
                                          </p:val>
                                        </p:tav>
                                      </p:tavLst>
                                    </p:anim>
                                  </p:childTnLst>
                                </p:cTn>
                              </p:par>
                              <p:par>
                                <p:cTn id="81" presetID="2" presetClass="entr" presetSubtype="4" fill="hold" grpId="0" nodeType="withEffect">
                                  <p:stCondLst>
                                    <p:cond delay="0"/>
                                  </p:stCondLst>
                                  <p:childTnLst>
                                    <p:set>
                                      <p:cBhvr>
                                        <p:cTn id="82" dur="1" fill="hold">
                                          <p:stCondLst>
                                            <p:cond delay="0"/>
                                          </p:stCondLst>
                                        </p:cTn>
                                        <p:tgtEl>
                                          <p:spTgt spid="40"/>
                                        </p:tgtEl>
                                        <p:attrNameLst>
                                          <p:attrName>style.visibility</p:attrName>
                                        </p:attrNameLst>
                                      </p:cBhvr>
                                      <p:to>
                                        <p:strVal val="visible"/>
                                      </p:to>
                                    </p:set>
                                    <p:anim calcmode="lin" valueType="num">
                                      <p:cBhvr additive="base">
                                        <p:cTn id="83" dur="500" fill="hold"/>
                                        <p:tgtEl>
                                          <p:spTgt spid="40"/>
                                        </p:tgtEl>
                                        <p:attrNameLst>
                                          <p:attrName>ppt_x</p:attrName>
                                        </p:attrNameLst>
                                      </p:cBhvr>
                                      <p:tavLst>
                                        <p:tav tm="0">
                                          <p:val>
                                            <p:strVal val="#ppt_x"/>
                                          </p:val>
                                        </p:tav>
                                        <p:tav tm="100000">
                                          <p:val>
                                            <p:strVal val="#ppt_x"/>
                                          </p:val>
                                        </p:tav>
                                      </p:tavLst>
                                    </p:anim>
                                    <p:anim calcmode="lin" valueType="num">
                                      <p:cBhvr additive="base">
                                        <p:cTn id="8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5" presetClass="entr" presetSubtype="0" fill="hold" nodeType="click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fade">
                                      <p:cBhvr>
                                        <p:cTn id="89" dur="750"/>
                                        <p:tgtEl>
                                          <p:spTgt spid="41"/>
                                        </p:tgtEl>
                                      </p:cBhvr>
                                    </p:animEffect>
                                    <p:anim calcmode="lin" valueType="num">
                                      <p:cBhvr>
                                        <p:cTn id="90" dur="750" fill="hold"/>
                                        <p:tgtEl>
                                          <p:spTgt spid="41"/>
                                        </p:tgtEl>
                                        <p:attrNameLst>
                                          <p:attrName>ppt_w</p:attrName>
                                        </p:attrNameLst>
                                      </p:cBhvr>
                                      <p:tavLst>
                                        <p:tav tm="0" fmla="#ppt_w*sin(2.5*pi*$)">
                                          <p:val>
                                            <p:fltVal val="0"/>
                                          </p:val>
                                        </p:tav>
                                        <p:tav tm="100000">
                                          <p:val>
                                            <p:fltVal val="1"/>
                                          </p:val>
                                        </p:tav>
                                      </p:tavLst>
                                    </p:anim>
                                    <p:anim calcmode="lin" valueType="num">
                                      <p:cBhvr>
                                        <p:cTn id="91" dur="750" fill="hold"/>
                                        <p:tgtEl>
                                          <p:spTgt spid="41"/>
                                        </p:tgtEl>
                                        <p:attrNameLst>
                                          <p:attrName>ppt_h</p:attrName>
                                        </p:attrNameLst>
                                      </p:cBhvr>
                                      <p:tavLst>
                                        <p:tav tm="0">
                                          <p:val>
                                            <p:strVal val="#ppt_h"/>
                                          </p:val>
                                        </p:tav>
                                        <p:tav tm="100000">
                                          <p:val>
                                            <p:strVal val="#ppt_h"/>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6"/>
                                        </p:tgtEl>
                                        <p:attrNameLst>
                                          <p:attrName>style.visibility</p:attrName>
                                        </p:attrNameLst>
                                      </p:cBhvr>
                                      <p:to>
                                        <p:strVal val="visible"/>
                                      </p:to>
                                    </p:set>
                                    <p:anim calcmode="lin" valueType="num">
                                      <p:cBhvr additive="base">
                                        <p:cTn id="94" dur="500" fill="hold"/>
                                        <p:tgtEl>
                                          <p:spTgt spid="46"/>
                                        </p:tgtEl>
                                        <p:attrNameLst>
                                          <p:attrName>ppt_x</p:attrName>
                                        </p:attrNameLst>
                                      </p:cBhvr>
                                      <p:tavLst>
                                        <p:tav tm="0">
                                          <p:val>
                                            <p:strVal val="#ppt_x"/>
                                          </p:val>
                                        </p:tav>
                                        <p:tav tm="100000">
                                          <p:val>
                                            <p:strVal val="#ppt_x"/>
                                          </p:val>
                                        </p:tav>
                                      </p:tavLst>
                                    </p:anim>
                                    <p:anim calcmode="lin" valueType="num">
                                      <p:cBhvr additive="base">
                                        <p:cTn id="95"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2" grpId="0"/>
      <p:bldP spid="3" grpId="0"/>
      <p:bldP spid="4" grpId="0"/>
      <p:bldP spid="5" grpId="0"/>
      <p:bldP spid="40" grpId="0"/>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471"/>
          <p:cNvSpPr>
            <a:spLocks noEditPoints="1"/>
          </p:cNvSpPr>
          <p:nvPr/>
        </p:nvSpPr>
        <p:spPr bwMode="auto">
          <a:xfrm>
            <a:off x="6499600" y="4197081"/>
            <a:ext cx="967236" cy="738967"/>
          </a:xfrm>
          <a:custGeom>
            <a:avLst/>
            <a:gdLst>
              <a:gd name="T0" fmla="*/ 103 w 106"/>
              <a:gd name="T1" fmla="*/ 44 h 81"/>
              <a:gd name="T2" fmla="*/ 85 w 106"/>
              <a:gd name="T3" fmla="*/ 26 h 81"/>
              <a:gd name="T4" fmla="*/ 66 w 106"/>
              <a:gd name="T5" fmla="*/ 7 h 81"/>
              <a:gd name="T6" fmla="*/ 47 w 106"/>
              <a:gd name="T7" fmla="*/ 26 h 81"/>
              <a:gd name="T8" fmla="*/ 29 w 106"/>
              <a:gd name="T9" fmla="*/ 44 h 81"/>
              <a:gd name="T10" fmla="*/ 4 w 106"/>
              <a:gd name="T11" fmla="*/ 44 h 81"/>
              <a:gd name="T12" fmla="*/ 4 w 106"/>
              <a:gd name="T13" fmla="*/ 81 h 81"/>
              <a:gd name="T14" fmla="*/ 66 w 106"/>
              <a:gd name="T15" fmla="*/ 81 h 81"/>
              <a:gd name="T16" fmla="*/ 66 w 106"/>
              <a:gd name="T17" fmla="*/ 53 h 81"/>
              <a:gd name="T18" fmla="*/ 84 w 106"/>
              <a:gd name="T19" fmla="*/ 53 h 81"/>
              <a:gd name="T20" fmla="*/ 84 w 106"/>
              <a:gd name="T21" fmla="*/ 81 h 81"/>
              <a:gd name="T22" fmla="*/ 103 w 106"/>
              <a:gd name="T23" fmla="*/ 81 h 81"/>
              <a:gd name="T24" fmla="*/ 103 w 106"/>
              <a:gd name="T25" fmla="*/ 44 h 81"/>
              <a:gd name="T26" fmla="*/ 25 w 106"/>
              <a:gd name="T27" fmla="*/ 66 h 81"/>
              <a:gd name="T28" fmla="*/ 11 w 106"/>
              <a:gd name="T29" fmla="*/ 66 h 81"/>
              <a:gd name="T30" fmla="*/ 11 w 106"/>
              <a:gd name="T31" fmla="*/ 52 h 81"/>
              <a:gd name="T32" fmla="*/ 25 w 106"/>
              <a:gd name="T33" fmla="*/ 52 h 81"/>
              <a:gd name="T34" fmla="*/ 25 w 106"/>
              <a:gd name="T35" fmla="*/ 66 h 81"/>
              <a:gd name="T36" fmla="*/ 47 w 106"/>
              <a:gd name="T37" fmla="*/ 66 h 81"/>
              <a:gd name="T38" fmla="*/ 33 w 106"/>
              <a:gd name="T39" fmla="*/ 66 h 81"/>
              <a:gd name="T40" fmla="*/ 33 w 106"/>
              <a:gd name="T41" fmla="*/ 52 h 81"/>
              <a:gd name="T42" fmla="*/ 47 w 106"/>
              <a:gd name="T43" fmla="*/ 52 h 81"/>
              <a:gd name="T44" fmla="*/ 47 w 106"/>
              <a:gd name="T45" fmla="*/ 66 h 81"/>
              <a:gd name="T46" fmla="*/ 63 w 106"/>
              <a:gd name="T47" fmla="*/ 38 h 81"/>
              <a:gd name="T48" fmla="*/ 56 w 106"/>
              <a:gd name="T49" fmla="*/ 31 h 81"/>
              <a:gd name="T50" fmla="*/ 63 w 106"/>
              <a:gd name="T51" fmla="*/ 25 h 81"/>
              <a:gd name="T52" fmla="*/ 70 w 106"/>
              <a:gd name="T53" fmla="*/ 31 h 81"/>
              <a:gd name="T54" fmla="*/ 63 w 106"/>
              <a:gd name="T55" fmla="*/ 38 h 81"/>
              <a:gd name="T56" fmla="*/ 106 w 106"/>
              <a:gd name="T57" fmla="*/ 40 h 81"/>
              <a:gd name="T58" fmla="*/ 104 w 106"/>
              <a:gd name="T59" fmla="*/ 42 h 81"/>
              <a:gd name="T60" fmla="*/ 66 w 106"/>
              <a:gd name="T61" fmla="*/ 3 h 81"/>
              <a:gd name="T62" fmla="*/ 28 w 106"/>
              <a:gd name="T63" fmla="*/ 41 h 81"/>
              <a:gd name="T64" fmla="*/ 28 w 106"/>
              <a:gd name="T65" fmla="*/ 42 h 81"/>
              <a:gd name="T66" fmla="*/ 0 w 106"/>
              <a:gd name="T67" fmla="*/ 42 h 81"/>
              <a:gd name="T68" fmla="*/ 21 w 106"/>
              <a:gd name="T69" fmla="*/ 20 h 81"/>
              <a:gd name="T70" fmla="*/ 47 w 106"/>
              <a:gd name="T71" fmla="*/ 20 h 81"/>
              <a:gd name="T72" fmla="*/ 66 w 106"/>
              <a:gd name="T73" fmla="*/ 0 h 81"/>
              <a:gd name="T74" fmla="*/ 87 w 106"/>
              <a:gd name="T75" fmla="*/ 21 h 81"/>
              <a:gd name="T76" fmla="*/ 87 w 106"/>
              <a:gd name="T77" fmla="*/ 9 h 81"/>
              <a:gd name="T78" fmla="*/ 95 w 106"/>
              <a:gd name="T79" fmla="*/ 9 h 81"/>
              <a:gd name="T80" fmla="*/ 95 w 106"/>
              <a:gd name="T81" fmla="*/ 30 h 81"/>
              <a:gd name="T82" fmla="*/ 106 w 106"/>
              <a:gd name="T83"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6" h="81">
                <a:moveTo>
                  <a:pt x="103" y="44"/>
                </a:moveTo>
                <a:cubicBezTo>
                  <a:pt x="85" y="26"/>
                  <a:pt x="85" y="26"/>
                  <a:pt x="85" y="26"/>
                </a:cubicBezTo>
                <a:cubicBezTo>
                  <a:pt x="66" y="7"/>
                  <a:pt x="66" y="7"/>
                  <a:pt x="66" y="7"/>
                </a:cubicBezTo>
                <a:cubicBezTo>
                  <a:pt x="47" y="26"/>
                  <a:pt x="47" y="26"/>
                  <a:pt x="47" y="26"/>
                </a:cubicBezTo>
                <a:cubicBezTo>
                  <a:pt x="29" y="44"/>
                  <a:pt x="29" y="44"/>
                  <a:pt x="29" y="44"/>
                </a:cubicBezTo>
                <a:cubicBezTo>
                  <a:pt x="4" y="44"/>
                  <a:pt x="4" y="44"/>
                  <a:pt x="4" y="44"/>
                </a:cubicBezTo>
                <a:cubicBezTo>
                  <a:pt x="4" y="81"/>
                  <a:pt x="4" y="81"/>
                  <a:pt x="4" y="81"/>
                </a:cubicBezTo>
                <a:cubicBezTo>
                  <a:pt x="66" y="81"/>
                  <a:pt x="66" y="81"/>
                  <a:pt x="66" y="81"/>
                </a:cubicBezTo>
                <a:cubicBezTo>
                  <a:pt x="66" y="53"/>
                  <a:pt x="66" y="53"/>
                  <a:pt x="66" y="53"/>
                </a:cubicBezTo>
                <a:cubicBezTo>
                  <a:pt x="84" y="53"/>
                  <a:pt x="84" y="53"/>
                  <a:pt x="84" y="53"/>
                </a:cubicBezTo>
                <a:cubicBezTo>
                  <a:pt x="84" y="81"/>
                  <a:pt x="84" y="81"/>
                  <a:pt x="84" y="81"/>
                </a:cubicBezTo>
                <a:cubicBezTo>
                  <a:pt x="103" y="81"/>
                  <a:pt x="103" y="81"/>
                  <a:pt x="103" y="81"/>
                </a:cubicBezTo>
                <a:cubicBezTo>
                  <a:pt x="103" y="44"/>
                  <a:pt x="103" y="44"/>
                  <a:pt x="103" y="44"/>
                </a:cubicBezTo>
                <a:close/>
                <a:moveTo>
                  <a:pt x="25" y="66"/>
                </a:moveTo>
                <a:cubicBezTo>
                  <a:pt x="11" y="66"/>
                  <a:pt x="11" y="66"/>
                  <a:pt x="11" y="66"/>
                </a:cubicBezTo>
                <a:cubicBezTo>
                  <a:pt x="11" y="52"/>
                  <a:pt x="11" y="52"/>
                  <a:pt x="11" y="52"/>
                </a:cubicBezTo>
                <a:cubicBezTo>
                  <a:pt x="25" y="52"/>
                  <a:pt x="25" y="52"/>
                  <a:pt x="25" y="52"/>
                </a:cubicBezTo>
                <a:lnTo>
                  <a:pt x="25" y="66"/>
                </a:lnTo>
                <a:close/>
                <a:moveTo>
                  <a:pt x="47" y="66"/>
                </a:moveTo>
                <a:cubicBezTo>
                  <a:pt x="33" y="66"/>
                  <a:pt x="33" y="66"/>
                  <a:pt x="33" y="66"/>
                </a:cubicBezTo>
                <a:cubicBezTo>
                  <a:pt x="33" y="52"/>
                  <a:pt x="33" y="52"/>
                  <a:pt x="33" y="52"/>
                </a:cubicBezTo>
                <a:cubicBezTo>
                  <a:pt x="47" y="52"/>
                  <a:pt x="47" y="52"/>
                  <a:pt x="47" y="52"/>
                </a:cubicBezTo>
                <a:lnTo>
                  <a:pt x="47" y="66"/>
                </a:lnTo>
                <a:close/>
                <a:moveTo>
                  <a:pt x="63" y="38"/>
                </a:moveTo>
                <a:cubicBezTo>
                  <a:pt x="59" y="38"/>
                  <a:pt x="56" y="35"/>
                  <a:pt x="56" y="31"/>
                </a:cubicBezTo>
                <a:cubicBezTo>
                  <a:pt x="56" y="28"/>
                  <a:pt x="59" y="25"/>
                  <a:pt x="63" y="25"/>
                </a:cubicBezTo>
                <a:cubicBezTo>
                  <a:pt x="67" y="25"/>
                  <a:pt x="70" y="28"/>
                  <a:pt x="70" y="31"/>
                </a:cubicBezTo>
                <a:cubicBezTo>
                  <a:pt x="70" y="35"/>
                  <a:pt x="67" y="38"/>
                  <a:pt x="63" y="38"/>
                </a:cubicBezTo>
                <a:close/>
                <a:moveTo>
                  <a:pt x="106" y="40"/>
                </a:moveTo>
                <a:cubicBezTo>
                  <a:pt x="104" y="42"/>
                  <a:pt x="104" y="42"/>
                  <a:pt x="104" y="42"/>
                </a:cubicBezTo>
                <a:cubicBezTo>
                  <a:pt x="66" y="3"/>
                  <a:pt x="66" y="3"/>
                  <a:pt x="66" y="3"/>
                </a:cubicBezTo>
                <a:cubicBezTo>
                  <a:pt x="28" y="41"/>
                  <a:pt x="28" y="41"/>
                  <a:pt x="28" y="41"/>
                </a:cubicBezTo>
                <a:cubicBezTo>
                  <a:pt x="28" y="42"/>
                  <a:pt x="28" y="42"/>
                  <a:pt x="28" y="42"/>
                </a:cubicBezTo>
                <a:cubicBezTo>
                  <a:pt x="0" y="42"/>
                  <a:pt x="0" y="42"/>
                  <a:pt x="0" y="42"/>
                </a:cubicBezTo>
                <a:cubicBezTo>
                  <a:pt x="21" y="20"/>
                  <a:pt x="21" y="20"/>
                  <a:pt x="21" y="20"/>
                </a:cubicBezTo>
                <a:cubicBezTo>
                  <a:pt x="47" y="20"/>
                  <a:pt x="47" y="20"/>
                  <a:pt x="47" y="20"/>
                </a:cubicBezTo>
                <a:cubicBezTo>
                  <a:pt x="66" y="0"/>
                  <a:pt x="66" y="0"/>
                  <a:pt x="66" y="0"/>
                </a:cubicBezTo>
                <a:cubicBezTo>
                  <a:pt x="87" y="21"/>
                  <a:pt x="87" y="21"/>
                  <a:pt x="87" y="21"/>
                </a:cubicBezTo>
                <a:cubicBezTo>
                  <a:pt x="87" y="9"/>
                  <a:pt x="87" y="9"/>
                  <a:pt x="87" y="9"/>
                </a:cubicBezTo>
                <a:cubicBezTo>
                  <a:pt x="95" y="9"/>
                  <a:pt x="95" y="9"/>
                  <a:pt x="95" y="9"/>
                </a:cubicBezTo>
                <a:cubicBezTo>
                  <a:pt x="95" y="30"/>
                  <a:pt x="95" y="30"/>
                  <a:pt x="95" y="30"/>
                </a:cubicBezTo>
                <a:lnTo>
                  <a:pt x="106" y="40"/>
                </a:lnTo>
                <a:close/>
              </a:path>
            </a:pathLst>
          </a:custGeom>
          <a:solidFill>
            <a:schemeClr val="tx2">
              <a:lumMod val="75000"/>
            </a:schemeClr>
          </a:solidFill>
          <a:ln>
            <a:solidFill>
              <a:schemeClr val="tx2">
                <a:lumMod val="75000"/>
              </a:schemeClr>
            </a:solidFill>
          </a:ln>
          <a:effectLst/>
        </p:spPr>
        <p:txBody>
          <a:bodyPr vert="horz" wrap="square" lIns="91438" tIns="45718" rIns="91438" bIns="45718" numCol="1" anchor="t" anchorCtr="0" compatLnSpc="1"/>
          <a:lstStyle/>
          <a:p>
            <a:endParaRPr lang="zh-CN" altLang="en-US" sz="2400">
              <a:solidFill>
                <a:schemeClr val="tx1">
                  <a:lumMod val="75000"/>
                  <a:lumOff val="25000"/>
                </a:schemeClr>
              </a:solidFill>
              <a:latin typeface="Arial" panose="020B0604020202020204"/>
              <a:ea typeface="微软雅黑" panose="020B0503020204020204" pitchFamily="34" charset="-122"/>
              <a:sym typeface="Arial" panose="020B0604020202020204"/>
            </a:endParaRPr>
          </a:p>
        </p:txBody>
      </p:sp>
      <p:sp>
        <p:nvSpPr>
          <p:cNvPr id="5" name="Freeform 476"/>
          <p:cNvSpPr>
            <a:spLocks noEditPoints="1"/>
          </p:cNvSpPr>
          <p:nvPr/>
        </p:nvSpPr>
        <p:spPr bwMode="auto">
          <a:xfrm>
            <a:off x="2132769" y="1570221"/>
            <a:ext cx="1041341" cy="754547"/>
          </a:xfrm>
          <a:custGeom>
            <a:avLst/>
            <a:gdLst>
              <a:gd name="T0" fmla="*/ 125 w 125"/>
              <a:gd name="T1" fmla="*/ 71 h 73"/>
              <a:gd name="T2" fmla="*/ 124 w 125"/>
              <a:gd name="T3" fmla="*/ 73 h 73"/>
              <a:gd name="T4" fmla="*/ 2 w 125"/>
              <a:gd name="T5" fmla="*/ 73 h 73"/>
              <a:gd name="T6" fmla="*/ 0 w 125"/>
              <a:gd name="T7" fmla="*/ 71 h 73"/>
              <a:gd name="T8" fmla="*/ 0 w 125"/>
              <a:gd name="T9" fmla="*/ 68 h 73"/>
              <a:gd name="T10" fmla="*/ 2 w 125"/>
              <a:gd name="T11" fmla="*/ 66 h 73"/>
              <a:gd name="T12" fmla="*/ 124 w 125"/>
              <a:gd name="T13" fmla="*/ 66 h 73"/>
              <a:gd name="T14" fmla="*/ 125 w 125"/>
              <a:gd name="T15" fmla="*/ 68 h 73"/>
              <a:gd name="T16" fmla="*/ 125 w 125"/>
              <a:gd name="T17" fmla="*/ 71 h 73"/>
              <a:gd name="T18" fmla="*/ 118 w 125"/>
              <a:gd name="T19" fmla="*/ 5 h 73"/>
              <a:gd name="T20" fmla="*/ 118 w 125"/>
              <a:gd name="T21" fmla="*/ 58 h 73"/>
              <a:gd name="T22" fmla="*/ 113 w 125"/>
              <a:gd name="T23" fmla="*/ 63 h 73"/>
              <a:gd name="T24" fmla="*/ 12 w 125"/>
              <a:gd name="T25" fmla="*/ 63 h 73"/>
              <a:gd name="T26" fmla="*/ 7 w 125"/>
              <a:gd name="T27" fmla="*/ 58 h 73"/>
              <a:gd name="T28" fmla="*/ 7 w 125"/>
              <a:gd name="T29" fmla="*/ 5 h 73"/>
              <a:gd name="T30" fmla="*/ 12 w 125"/>
              <a:gd name="T31" fmla="*/ 0 h 73"/>
              <a:gd name="T32" fmla="*/ 113 w 125"/>
              <a:gd name="T33" fmla="*/ 0 h 73"/>
              <a:gd name="T34" fmla="*/ 118 w 125"/>
              <a:gd name="T35" fmla="*/ 5 h 73"/>
              <a:gd name="T36" fmla="*/ 113 w 125"/>
              <a:gd name="T37" fmla="*/ 6 h 73"/>
              <a:gd name="T38" fmla="*/ 12 w 125"/>
              <a:gd name="T39" fmla="*/ 6 h 73"/>
              <a:gd name="T40" fmla="*/ 12 w 125"/>
              <a:gd name="T41" fmla="*/ 59 h 73"/>
              <a:gd name="T42" fmla="*/ 113 w 125"/>
              <a:gd name="T43" fmla="*/ 59 h 73"/>
              <a:gd name="T44" fmla="*/ 113 w 125"/>
              <a:gd name="T45" fmla="*/ 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73">
                <a:moveTo>
                  <a:pt x="125" y="71"/>
                </a:moveTo>
                <a:cubicBezTo>
                  <a:pt x="125" y="72"/>
                  <a:pt x="124" y="73"/>
                  <a:pt x="124" y="73"/>
                </a:cubicBezTo>
                <a:cubicBezTo>
                  <a:pt x="2" y="73"/>
                  <a:pt x="2" y="73"/>
                  <a:pt x="2" y="73"/>
                </a:cubicBezTo>
                <a:cubicBezTo>
                  <a:pt x="1" y="73"/>
                  <a:pt x="0" y="72"/>
                  <a:pt x="0" y="71"/>
                </a:cubicBezTo>
                <a:cubicBezTo>
                  <a:pt x="0" y="68"/>
                  <a:pt x="0" y="68"/>
                  <a:pt x="0" y="68"/>
                </a:cubicBezTo>
                <a:cubicBezTo>
                  <a:pt x="0" y="67"/>
                  <a:pt x="1" y="66"/>
                  <a:pt x="2" y="66"/>
                </a:cubicBezTo>
                <a:cubicBezTo>
                  <a:pt x="124" y="66"/>
                  <a:pt x="124" y="66"/>
                  <a:pt x="124" y="66"/>
                </a:cubicBezTo>
                <a:cubicBezTo>
                  <a:pt x="124" y="66"/>
                  <a:pt x="125" y="67"/>
                  <a:pt x="125" y="68"/>
                </a:cubicBezTo>
                <a:lnTo>
                  <a:pt x="125" y="71"/>
                </a:lnTo>
                <a:close/>
                <a:moveTo>
                  <a:pt x="118" y="5"/>
                </a:moveTo>
                <a:cubicBezTo>
                  <a:pt x="118" y="58"/>
                  <a:pt x="118" y="58"/>
                  <a:pt x="118" y="58"/>
                </a:cubicBezTo>
                <a:cubicBezTo>
                  <a:pt x="118" y="61"/>
                  <a:pt x="116" y="63"/>
                  <a:pt x="113" y="63"/>
                </a:cubicBezTo>
                <a:cubicBezTo>
                  <a:pt x="12" y="63"/>
                  <a:pt x="12" y="63"/>
                  <a:pt x="12" y="63"/>
                </a:cubicBezTo>
                <a:cubicBezTo>
                  <a:pt x="9" y="63"/>
                  <a:pt x="7" y="61"/>
                  <a:pt x="7" y="58"/>
                </a:cubicBezTo>
                <a:cubicBezTo>
                  <a:pt x="7" y="5"/>
                  <a:pt x="7" y="5"/>
                  <a:pt x="7" y="5"/>
                </a:cubicBezTo>
                <a:cubicBezTo>
                  <a:pt x="7" y="2"/>
                  <a:pt x="9" y="0"/>
                  <a:pt x="12" y="0"/>
                </a:cubicBezTo>
                <a:cubicBezTo>
                  <a:pt x="113" y="0"/>
                  <a:pt x="113" y="0"/>
                  <a:pt x="113" y="0"/>
                </a:cubicBezTo>
                <a:cubicBezTo>
                  <a:pt x="116" y="0"/>
                  <a:pt x="118" y="2"/>
                  <a:pt x="118" y="5"/>
                </a:cubicBezTo>
                <a:close/>
                <a:moveTo>
                  <a:pt x="113" y="6"/>
                </a:moveTo>
                <a:cubicBezTo>
                  <a:pt x="12" y="6"/>
                  <a:pt x="12" y="6"/>
                  <a:pt x="12" y="6"/>
                </a:cubicBezTo>
                <a:cubicBezTo>
                  <a:pt x="12" y="59"/>
                  <a:pt x="12" y="59"/>
                  <a:pt x="12" y="59"/>
                </a:cubicBezTo>
                <a:cubicBezTo>
                  <a:pt x="113" y="59"/>
                  <a:pt x="113" y="59"/>
                  <a:pt x="113" y="59"/>
                </a:cubicBezTo>
                <a:lnTo>
                  <a:pt x="113" y="6"/>
                </a:lnTo>
                <a:close/>
              </a:path>
            </a:pathLst>
          </a:custGeom>
          <a:solidFill>
            <a:schemeClr val="tx2">
              <a:lumMod val="75000"/>
            </a:schemeClr>
          </a:solidFill>
          <a:ln>
            <a:solidFill>
              <a:schemeClr val="tx2">
                <a:lumMod val="75000"/>
              </a:schemeClr>
            </a:solidFill>
          </a:ln>
          <a:effectLst/>
        </p:spPr>
        <p:txBody>
          <a:bodyPr vert="horz" wrap="square" lIns="91438" tIns="45718" rIns="91438" bIns="45718" numCol="1" anchor="t" anchorCtr="0" compatLnSpc="1"/>
          <a:lstStyle/>
          <a:p>
            <a:endParaRPr lang="zh-CN" altLang="en-US" sz="2400">
              <a:solidFill>
                <a:schemeClr val="tx1">
                  <a:lumMod val="75000"/>
                  <a:lumOff val="25000"/>
                </a:schemeClr>
              </a:solidFill>
              <a:latin typeface="Arial" panose="020B0604020202020204"/>
              <a:ea typeface="微软雅黑" panose="020B0503020204020204" pitchFamily="34" charset="-122"/>
              <a:sym typeface="Arial" panose="020B0604020202020204"/>
            </a:endParaRPr>
          </a:p>
        </p:txBody>
      </p:sp>
      <p:sp>
        <p:nvSpPr>
          <p:cNvPr id="6" name="Oval 493"/>
          <p:cNvSpPr>
            <a:spLocks noChangeArrowheads="1"/>
          </p:cNvSpPr>
          <p:nvPr/>
        </p:nvSpPr>
        <p:spPr bwMode="auto">
          <a:xfrm>
            <a:off x="2077583" y="4273365"/>
            <a:ext cx="730404" cy="662683"/>
          </a:xfrm>
          <a:custGeom>
            <a:avLst/>
            <a:gdLst/>
            <a:ahLst/>
            <a:cxnLst/>
            <a:rect l="l" t="t" r="r" b="b"/>
            <a:pathLst>
              <a:path w="239713" h="217487">
                <a:moveTo>
                  <a:pt x="67420" y="131762"/>
                </a:moveTo>
                <a:lnTo>
                  <a:pt x="71346" y="131762"/>
                </a:lnTo>
                <a:lnTo>
                  <a:pt x="80061" y="131762"/>
                </a:lnTo>
                <a:lnTo>
                  <a:pt x="80262" y="131762"/>
                </a:lnTo>
                <a:lnTo>
                  <a:pt x="97384" y="131762"/>
                </a:lnTo>
                <a:lnTo>
                  <a:pt x="100603" y="131762"/>
                </a:lnTo>
                <a:lnTo>
                  <a:pt x="101129" y="131762"/>
                </a:lnTo>
                <a:lnTo>
                  <a:pt x="102183" y="131762"/>
                </a:lnTo>
                <a:lnTo>
                  <a:pt x="109088" y="131762"/>
                </a:lnTo>
                <a:lnTo>
                  <a:pt x="109557" y="131762"/>
                </a:lnTo>
                <a:lnTo>
                  <a:pt x="129513" y="131762"/>
                </a:lnTo>
                <a:lnTo>
                  <a:pt x="129572" y="131762"/>
                </a:lnTo>
                <a:lnTo>
                  <a:pt x="168548" y="131762"/>
                </a:lnTo>
                <a:lnTo>
                  <a:pt x="195469" y="137003"/>
                </a:lnTo>
                <a:lnTo>
                  <a:pt x="218177" y="151330"/>
                </a:lnTo>
                <a:lnTo>
                  <a:pt x="233861" y="172645"/>
                </a:lnTo>
                <a:lnTo>
                  <a:pt x="239713" y="198851"/>
                </a:lnTo>
                <a:lnTo>
                  <a:pt x="239713" y="201181"/>
                </a:lnTo>
                <a:lnTo>
                  <a:pt x="239713" y="201181"/>
                </a:lnTo>
                <a:lnTo>
                  <a:pt x="239713" y="217487"/>
                </a:lnTo>
                <a:lnTo>
                  <a:pt x="0" y="217487"/>
                </a:lnTo>
                <a:cubicBezTo>
                  <a:pt x="0" y="217487"/>
                  <a:pt x="0" y="217487"/>
                  <a:pt x="0" y="215158"/>
                </a:cubicBezTo>
                <a:lnTo>
                  <a:pt x="0" y="198851"/>
                </a:lnTo>
                <a:cubicBezTo>
                  <a:pt x="0" y="161580"/>
                  <a:pt x="29964" y="131762"/>
                  <a:pt x="67420" y="131762"/>
                </a:cubicBezTo>
                <a:close/>
                <a:moveTo>
                  <a:pt x="119063" y="0"/>
                </a:moveTo>
                <a:lnTo>
                  <a:pt x="142545" y="4741"/>
                </a:lnTo>
                <a:lnTo>
                  <a:pt x="161720" y="17669"/>
                </a:lnTo>
                <a:lnTo>
                  <a:pt x="174648" y="36844"/>
                </a:lnTo>
                <a:lnTo>
                  <a:pt x="179388" y="60325"/>
                </a:lnTo>
                <a:lnTo>
                  <a:pt x="174648" y="83807"/>
                </a:lnTo>
                <a:lnTo>
                  <a:pt x="161720" y="102981"/>
                </a:lnTo>
                <a:lnTo>
                  <a:pt x="142545" y="115910"/>
                </a:lnTo>
                <a:cubicBezTo>
                  <a:pt x="135327" y="118962"/>
                  <a:pt x="127393" y="120650"/>
                  <a:pt x="119063" y="120650"/>
                </a:cubicBezTo>
                <a:cubicBezTo>
                  <a:pt x="102405" y="120650"/>
                  <a:pt x="87323" y="113898"/>
                  <a:pt x="76407" y="102981"/>
                </a:cubicBezTo>
                <a:cubicBezTo>
                  <a:pt x="70949" y="97523"/>
                  <a:pt x="66531" y="91024"/>
                  <a:pt x="63479" y="83807"/>
                </a:cubicBezTo>
                <a:cubicBezTo>
                  <a:pt x="60426" y="76589"/>
                  <a:pt x="58738" y="68654"/>
                  <a:pt x="58738" y="60325"/>
                </a:cubicBezTo>
                <a:cubicBezTo>
                  <a:pt x="58738" y="43667"/>
                  <a:pt x="65490" y="28585"/>
                  <a:pt x="76407" y="17669"/>
                </a:cubicBezTo>
                <a:cubicBezTo>
                  <a:pt x="81865" y="12210"/>
                  <a:pt x="88365" y="7793"/>
                  <a:pt x="95582" y="4741"/>
                </a:cubicBezTo>
                <a:cubicBezTo>
                  <a:pt x="102799" y="1688"/>
                  <a:pt x="110734" y="0"/>
                  <a:pt x="119063" y="0"/>
                </a:cubicBezTo>
                <a:close/>
              </a:path>
            </a:pathLst>
          </a:custGeom>
          <a:solidFill>
            <a:schemeClr val="tx2">
              <a:lumMod val="75000"/>
            </a:schemeClr>
          </a:solidFill>
          <a:ln>
            <a:solidFill>
              <a:schemeClr val="tx2">
                <a:lumMod val="75000"/>
              </a:schemeClr>
            </a:solidFill>
          </a:ln>
          <a:effectLst/>
        </p:spPr>
        <p:txBody>
          <a:bodyPr vert="horz" wrap="square" lIns="91438" tIns="45718" rIns="91438" bIns="45718" numCol="1" anchor="t" anchorCtr="0" compatLnSpc="1"/>
          <a:lstStyle/>
          <a:p>
            <a:endParaRPr lang="zh-CN" altLang="en-US" sz="2400">
              <a:solidFill>
                <a:schemeClr val="tx1">
                  <a:lumMod val="75000"/>
                  <a:lumOff val="25000"/>
                </a:schemeClr>
              </a:solidFill>
              <a:latin typeface="Arial" panose="020B0604020202020204"/>
              <a:ea typeface="微软雅黑" panose="020B0503020204020204" pitchFamily="34" charset="-122"/>
              <a:sym typeface="Arial" panose="020B0604020202020204"/>
            </a:endParaRPr>
          </a:p>
        </p:txBody>
      </p:sp>
      <p:sp>
        <p:nvSpPr>
          <p:cNvPr id="7" name="Freeform 497"/>
          <p:cNvSpPr>
            <a:spLocks noEditPoints="1"/>
          </p:cNvSpPr>
          <p:nvPr/>
        </p:nvSpPr>
        <p:spPr bwMode="auto">
          <a:xfrm>
            <a:off x="6554786" y="1570221"/>
            <a:ext cx="563836" cy="777833"/>
          </a:xfrm>
          <a:custGeom>
            <a:avLst/>
            <a:gdLst>
              <a:gd name="T0" fmla="*/ 125 w 128"/>
              <a:gd name="T1" fmla="*/ 83 h 177"/>
              <a:gd name="T2" fmla="*/ 64 w 128"/>
              <a:gd name="T3" fmla="*/ 177 h 177"/>
              <a:gd name="T4" fmla="*/ 0 w 128"/>
              <a:gd name="T5" fmla="*/ 71 h 177"/>
              <a:gd name="T6" fmla="*/ 0 w 128"/>
              <a:gd name="T7" fmla="*/ 70 h 177"/>
              <a:gd name="T8" fmla="*/ 0 w 128"/>
              <a:gd name="T9" fmla="*/ 64 h 177"/>
              <a:gd name="T10" fmla="*/ 64 w 128"/>
              <a:gd name="T11" fmla="*/ 0 h 177"/>
              <a:gd name="T12" fmla="*/ 128 w 128"/>
              <a:gd name="T13" fmla="*/ 64 h 177"/>
              <a:gd name="T14" fmla="*/ 127 w 128"/>
              <a:gd name="T15" fmla="*/ 68 h 177"/>
              <a:gd name="T16" fmla="*/ 125 w 128"/>
              <a:gd name="T17" fmla="*/ 83 h 177"/>
              <a:gd name="T18" fmla="*/ 64 w 128"/>
              <a:gd name="T19" fmla="*/ 20 h 177"/>
              <a:gd name="T20" fmla="*/ 22 w 128"/>
              <a:gd name="T21" fmla="*/ 62 h 177"/>
              <a:gd name="T22" fmla="*/ 64 w 128"/>
              <a:gd name="T23" fmla="*/ 104 h 177"/>
              <a:gd name="T24" fmla="*/ 106 w 128"/>
              <a:gd name="T25" fmla="*/ 62 h 177"/>
              <a:gd name="T26" fmla="*/ 64 w 128"/>
              <a:gd name="T27" fmla="*/ 20 h 177"/>
              <a:gd name="T28" fmla="*/ 64 w 128"/>
              <a:gd name="T29" fmla="*/ 40 h 177"/>
              <a:gd name="T30" fmla="*/ 44 w 128"/>
              <a:gd name="T31" fmla="*/ 60 h 177"/>
              <a:gd name="T32" fmla="*/ 64 w 128"/>
              <a:gd name="T33" fmla="*/ 80 h 177"/>
              <a:gd name="T34" fmla="*/ 84 w 128"/>
              <a:gd name="T35" fmla="*/ 60 h 177"/>
              <a:gd name="T36" fmla="*/ 64 w 128"/>
              <a:gd name="T37" fmla="*/ 40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177">
                <a:moveTo>
                  <a:pt x="125" y="83"/>
                </a:moveTo>
                <a:cubicBezTo>
                  <a:pt x="120" y="104"/>
                  <a:pt x="105" y="138"/>
                  <a:pt x="64" y="177"/>
                </a:cubicBezTo>
                <a:cubicBezTo>
                  <a:pt x="64" y="177"/>
                  <a:pt x="5" y="122"/>
                  <a:pt x="0" y="71"/>
                </a:cubicBezTo>
                <a:cubicBezTo>
                  <a:pt x="0" y="71"/>
                  <a:pt x="0" y="70"/>
                  <a:pt x="0" y="70"/>
                </a:cubicBezTo>
                <a:cubicBezTo>
                  <a:pt x="0" y="68"/>
                  <a:pt x="0" y="66"/>
                  <a:pt x="0" y="64"/>
                </a:cubicBezTo>
                <a:cubicBezTo>
                  <a:pt x="0" y="29"/>
                  <a:pt x="28" y="0"/>
                  <a:pt x="64" y="0"/>
                </a:cubicBezTo>
                <a:cubicBezTo>
                  <a:pt x="99" y="0"/>
                  <a:pt x="128" y="29"/>
                  <a:pt x="128" y="64"/>
                </a:cubicBezTo>
                <a:cubicBezTo>
                  <a:pt x="128" y="64"/>
                  <a:pt x="128" y="65"/>
                  <a:pt x="127" y="68"/>
                </a:cubicBezTo>
                <a:cubicBezTo>
                  <a:pt x="127" y="73"/>
                  <a:pt x="126" y="78"/>
                  <a:pt x="125" y="83"/>
                </a:cubicBezTo>
                <a:close/>
                <a:moveTo>
                  <a:pt x="64" y="20"/>
                </a:moveTo>
                <a:cubicBezTo>
                  <a:pt x="40" y="20"/>
                  <a:pt x="22" y="39"/>
                  <a:pt x="22" y="62"/>
                </a:cubicBezTo>
                <a:cubicBezTo>
                  <a:pt x="22" y="85"/>
                  <a:pt x="40" y="104"/>
                  <a:pt x="64" y="104"/>
                </a:cubicBezTo>
                <a:cubicBezTo>
                  <a:pt x="87" y="104"/>
                  <a:pt x="106" y="85"/>
                  <a:pt x="106" y="62"/>
                </a:cubicBezTo>
                <a:cubicBezTo>
                  <a:pt x="106" y="39"/>
                  <a:pt x="87" y="20"/>
                  <a:pt x="64" y="20"/>
                </a:cubicBezTo>
                <a:close/>
                <a:moveTo>
                  <a:pt x="64" y="40"/>
                </a:moveTo>
                <a:cubicBezTo>
                  <a:pt x="53" y="40"/>
                  <a:pt x="44" y="49"/>
                  <a:pt x="44" y="60"/>
                </a:cubicBezTo>
                <a:cubicBezTo>
                  <a:pt x="44" y="71"/>
                  <a:pt x="53" y="80"/>
                  <a:pt x="64" y="80"/>
                </a:cubicBezTo>
                <a:cubicBezTo>
                  <a:pt x="75" y="80"/>
                  <a:pt x="84" y="71"/>
                  <a:pt x="84" y="60"/>
                </a:cubicBezTo>
                <a:cubicBezTo>
                  <a:pt x="84" y="49"/>
                  <a:pt x="75" y="40"/>
                  <a:pt x="64" y="40"/>
                </a:cubicBezTo>
                <a:close/>
              </a:path>
            </a:pathLst>
          </a:custGeom>
          <a:solidFill>
            <a:schemeClr val="tx2">
              <a:lumMod val="75000"/>
            </a:schemeClr>
          </a:solidFill>
          <a:ln>
            <a:solidFill>
              <a:schemeClr val="tx2">
                <a:lumMod val="75000"/>
              </a:schemeClr>
            </a:solidFill>
          </a:ln>
          <a:effectLst/>
        </p:spPr>
        <p:txBody>
          <a:bodyPr vert="horz" wrap="square" lIns="91438" tIns="45718" rIns="91438" bIns="45718" numCol="1" anchor="t" anchorCtr="0" compatLnSpc="1"/>
          <a:lstStyle/>
          <a:p>
            <a:endParaRPr lang="zh-CN" altLang="en-US" sz="2400">
              <a:solidFill>
                <a:schemeClr val="tx1">
                  <a:lumMod val="75000"/>
                  <a:lumOff val="25000"/>
                </a:schemeClr>
              </a:solidFill>
              <a:latin typeface="Arial" panose="020B0604020202020204"/>
              <a:ea typeface="微软雅黑" panose="020B0503020204020204" pitchFamily="34" charset="-122"/>
              <a:sym typeface="Arial" panose="020B0604020202020204"/>
            </a:endParaRPr>
          </a:p>
        </p:txBody>
      </p:sp>
      <p:cxnSp>
        <p:nvCxnSpPr>
          <p:cNvPr id="8" name="直接连接符 7"/>
          <p:cNvCxnSpPr/>
          <p:nvPr/>
        </p:nvCxnSpPr>
        <p:spPr>
          <a:xfrm>
            <a:off x="2132768" y="2416998"/>
            <a:ext cx="370959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6554784" y="2416998"/>
            <a:ext cx="368004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077583" y="5095041"/>
            <a:ext cx="370959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6499599" y="5095041"/>
            <a:ext cx="368004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498"/>
          <p:cNvSpPr txBox="1"/>
          <p:nvPr/>
        </p:nvSpPr>
        <p:spPr>
          <a:xfrm>
            <a:off x="4146360" y="1835406"/>
            <a:ext cx="1210584" cy="400105"/>
          </a:xfrm>
          <a:prstGeom prst="rect">
            <a:avLst/>
          </a:prstGeom>
          <a:noFill/>
        </p:spPr>
        <p:txBody>
          <a:bodyPr wrap="none" lIns="91438" tIns="45718" rIns="91438" bIns="45718" rtlCol="0" anchor="ctr">
            <a:spAutoFit/>
          </a:bodyPr>
          <a:lstStyle/>
          <a:p>
            <a:r>
              <a:rPr lang="zh-CN" altLang="en-US" sz="2000" b="1" dirty="0">
                <a:solidFill>
                  <a:schemeClr val="accent1">
                    <a:lumMod val="50000"/>
                  </a:schemeClr>
                </a:solidFill>
                <a:latin typeface="Arial" panose="020B0604020202020204"/>
                <a:ea typeface="微软雅黑" panose="020B0503020204020204" pitchFamily="34" charset="-122"/>
                <a:sym typeface="Arial" panose="020B0604020202020204"/>
              </a:rPr>
              <a:t>关键职位</a:t>
            </a:r>
          </a:p>
        </p:txBody>
      </p:sp>
      <p:sp>
        <p:nvSpPr>
          <p:cNvPr id="13" name="TextBox 499"/>
          <p:cNvSpPr txBox="1"/>
          <p:nvPr/>
        </p:nvSpPr>
        <p:spPr>
          <a:xfrm>
            <a:off x="8539171" y="1835406"/>
            <a:ext cx="1723545" cy="400105"/>
          </a:xfrm>
          <a:prstGeom prst="rect">
            <a:avLst/>
          </a:prstGeom>
          <a:noFill/>
        </p:spPr>
        <p:txBody>
          <a:bodyPr wrap="none" lIns="91438" tIns="45718" rIns="91438" bIns="45718" rtlCol="0" anchor="ctr">
            <a:spAutoFit/>
          </a:bodyPr>
          <a:lstStyle/>
          <a:p>
            <a:r>
              <a:rPr lang="zh-CN" altLang="en-US" sz="2000" b="1" dirty="0">
                <a:solidFill>
                  <a:schemeClr val="accent1">
                    <a:lumMod val="50000"/>
                  </a:schemeClr>
                </a:solidFill>
                <a:latin typeface="Arial" panose="020B0604020202020204"/>
                <a:ea typeface="微软雅黑" panose="020B0503020204020204" pitchFamily="34" charset="-122"/>
                <a:sym typeface="Arial" panose="020B0604020202020204"/>
              </a:rPr>
              <a:t>关键职位要求</a:t>
            </a:r>
          </a:p>
        </p:txBody>
      </p:sp>
      <p:sp>
        <p:nvSpPr>
          <p:cNvPr id="14" name="TextBox 500"/>
          <p:cNvSpPr txBox="1"/>
          <p:nvPr/>
        </p:nvSpPr>
        <p:spPr>
          <a:xfrm>
            <a:off x="4091175" y="4482993"/>
            <a:ext cx="1210584" cy="400105"/>
          </a:xfrm>
          <a:prstGeom prst="rect">
            <a:avLst/>
          </a:prstGeom>
          <a:noFill/>
        </p:spPr>
        <p:txBody>
          <a:bodyPr wrap="none" lIns="91438" tIns="45718" rIns="91438" bIns="45718" rtlCol="0" anchor="ctr">
            <a:spAutoFit/>
          </a:bodyPr>
          <a:lstStyle/>
          <a:p>
            <a:r>
              <a:rPr lang="zh-CN" altLang="en-US" sz="2000" b="1" dirty="0">
                <a:solidFill>
                  <a:schemeClr val="accent1">
                    <a:lumMod val="50000"/>
                  </a:schemeClr>
                </a:solidFill>
                <a:latin typeface="Arial" panose="020B0604020202020204"/>
                <a:ea typeface="微软雅黑" panose="020B0503020204020204" pitchFamily="34" charset="-122"/>
                <a:sym typeface="Arial" panose="020B0604020202020204"/>
              </a:rPr>
              <a:t>岗位后备</a:t>
            </a:r>
          </a:p>
        </p:txBody>
      </p:sp>
      <p:sp>
        <p:nvSpPr>
          <p:cNvPr id="15" name="TextBox 501"/>
          <p:cNvSpPr txBox="1"/>
          <p:nvPr/>
        </p:nvSpPr>
        <p:spPr>
          <a:xfrm>
            <a:off x="8483986" y="4482993"/>
            <a:ext cx="1723545" cy="400105"/>
          </a:xfrm>
          <a:prstGeom prst="rect">
            <a:avLst/>
          </a:prstGeom>
          <a:noFill/>
        </p:spPr>
        <p:txBody>
          <a:bodyPr wrap="none" lIns="91438" tIns="45718" rIns="91438" bIns="45718" rtlCol="0" anchor="ctr">
            <a:spAutoFit/>
          </a:bodyPr>
          <a:lstStyle/>
          <a:p>
            <a:r>
              <a:rPr lang="zh-CN" altLang="en-US" sz="2000" b="1" dirty="0">
                <a:solidFill>
                  <a:schemeClr val="accent1">
                    <a:lumMod val="50000"/>
                  </a:schemeClr>
                </a:solidFill>
                <a:latin typeface="Arial" panose="020B0604020202020204"/>
                <a:ea typeface="微软雅黑" panose="020B0503020204020204" pitchFamily="34" charset="-122"/>
                <a:sym typeface="Arial" panose="020B0604020202020204"/>
              </a:rPr>
              <a:t>岗位后备分析</a:t>
            </a:r>
          </a:p>
        </p:txBody>
      </p:sp>
      <p:sp>
        <p:nvSpPr>
          <p:cNvPr id="16" name="TextBox 503"/>
          <p:cNvSpPr txBox="1"/>
          <p:nvPr/>
        </p:nvSpPr>
        <p:spPr>
          <a:xfrm>
            <a:off x="2007545" y="2507047"/>
            <a:ext cx="4061599" cy="1277269"/>
          </a:xfrm>
          <a:prstGeom prst="rect">
            <a:avLst/>
          </a:prstGeom>
          <a:noFill/>
        </p:spPr>
        <p:txBody>
          <a:bodyPr wrap="square" lIns="91438" tIns="45718" rIns="91438" bIns="45718" rtlCol="0">
            <a:spAutoFit/>
          </a:bodyPr>
          <a:lstStyle/>
          <a:p>
            <a:pPr>
              <a:spcAft>
                <a:spcPct val="50000"/>
              </a:spcAft>
            </a:pPr>
            <a:r>
              <a:rPr lang="zh-CN" altLang="en-US" sz="1400" dirty="0">
                <a:latin typeface="Arial" panose="020B0604020202020204"/>
                <a:ea typeface="微软雅黑" panose="020B0503020204020204" pitchFamily="34" charset="-122"/>
                <a:sym typeface="Arial" panose="020B0604020202020204"/>
              </a:rPr>
              <a:t>分析关键职位应考虑</a:t>
            </a:r>
          </a:p>
          <a:p>
            <a:pPr>
              <a:buSzPct val="120000"/>
              <a:buFont typeface="Arial" panose="020B0604020202020204" pitchFamily="34" charset="0"/>
              <a:buChar char="•"/>
            </a:pPr>
            <a:r>
              <a:rPr lang="zh-CN" altLang="en-US" sz="1400" dirty="0">
                <a:latin typeface="Arial" panose="020B0604020202020204"/>
                <a:ea typeface="微软雅黑" panose="020B0503020204020204" pitchFamily="34" charset="-122"/>
                <a:sym typeface="Arial" panose="020B0604020202020204"/>
              </a:rPr>
              <a:t>对公司发展的重要性</a:t>
            </a:r>
          </a:p>
          <a:p>
            <a:pPr>
              <a:buSzPct val="120000"/>
              <a:buFont typeface="Arial" panose="020B0604020202020204" pitchFamily="34" charset="0"/>
              <a:buChar char="•"/>
            </a:pPr>
            <a:r>
              <a:rPr lang="zh-CN" altLang="en-US" sz="1400" dirty="0">
                <a:latin typeface="Arial" panose="020B0604020202020204"/>
                <a:ea typeface="微软雅黑" panose="020B0503020204020204" pitchFamily="34" charset="-122"/>
                <a:sym typeface="Arial" panose="020B0604020202020204"/>
              </a:rPr>
              <a:t>人才市场供需情况</a:t>
            </a:r>
          </a:p>
          <a:p>
            <a:pPr>
              <a:buSzPct val="120000"/>
              <a:buFont typeface="Arial" panose="020B0604020202020204" pitchFamily="34" charset="0"/>
              <a:buChar char="•"/>
            </a:pPr>
            <a:r>
              <a:rPr lang="zh-CN" altLang="en-US" sz="1400" dirty="0">
                <a:latin typeface="Arial" panose="020B0604020202020204"/>
                <a:ea typeface="微软雅黑" panose="020B0503020204020204" pitchFamily="34" charset="-122"/>
                <a:sym typeface="Arial" panose="020B0604020202020204"/>
              </a:rPr>
              <a:t>失去现职位上干部</a:t>
            </a:r>
            <a:r>
              <a:rPr lang="en-US" altLang="zh-CN" sz="1400" dirty="0">
                <a:latin typeface="Arial" panose="020B0604020202020204"/>
                <a:ea typeface="微软雅黑" panose="020B0503020204020204" pitchFamily="34" charset="-122"/>
                <a:sym typeface="Arial" panose="020B0604020202020204"/>
              </a:rPr>
              <a:t>/</a:t>
            </a:r>
            <a:r>
              <a:rPr lang="zh-CN" altLang="en-US" sz="1400" dirty="0">
                <a:latin typeface="Arial" panose="020B0604020202020204"/>
                <a:ea typeface="微软雅黑" panose="020B0503020204020204" pitchFamily="34" charset="-122"/>
                <a:sym typeface="Arial" panose="020B0604020202020204"/>
              </a:rPr>
              <a:t>员工的可能性</a:t>
            </a:r>
          </a:p>
          <a:p>
            <a:pPr>
              <a:buSzPct val="120000"/>
              <a:buFont typeface="Arial" panose="020B0604020202020204" pitchFamily="34" charset="0"/>
              <a:buChar char="•"/>
            </a:pPr>
            <a:r>
              <a:rPr lang="zh-CN" altLang="en-US" sz="1400" dirty="0">
                <a:latin typeface="Arial" panose="020B0604020202020204"/>
                <a:ea typeface="微软雅黑" panose="020B0503020204020204" pitchFamily="34" charset="-122"/>
                <a:sym typeface="Arial" panose="020B0604020202020204"/>
              </a:rPr>
              <a:t>职务不高但属于关键岗位的职位</a:t>
            </a:r>
          </a:p>
        </p:txBody>
      </p:sp>
      <p:sp>
        <p:nvSpPr>
          <p:cNvPr id="17" name="TextBox 504"/>
          <p:cNvSpPr txBox="1"/>
          <p:nvPr/>
        </p:nvSpPr>
        <p:spPr>
          <a:xfrm>
            <a:off x="6453186" y="2507047"/>
            <a:ext cx="4061599" cy="1040281"/>
          </a:xfrm>
          <a:prstGeom prst="rect">
            <a:avLst/>
          </a:prstGeom>
          <a:noFill/>
        </p:spPr>
        <p:txBody>
          <a:bodyPr wrap="square" lIns="91438" tIns="45718" rIns="91438" bIns="45718"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spcBef>
                <a:spcPct val="50000"/>
              </a:spcBef>
              <a:buFont typeface="Arial" panose="020B0604020202020204" pitchFamily="34" charset="0"/>
              <a:buChar char="•"/>
            </a:pPr>
            <a:r>
              <a:rPr lang="zh-CN" altLang="en-US" dirty="0">
                <a:latin typeface="Arial" panose="020B0604020202020204"/>
                <a:ea typeface="微软雅黑" panose="020B0503020204020204" pitchFamily="34" charset="-122"/>
                <a:sym typeface="Arial" panose="020B0604020202020204"/>
              </a:rPr>
              <a:t>完善</a:t>
            </a:r>
            <a:r>
              <a:rPr lang="en-US" altLang="zh-CN" dirty="0">
                <a:latin typeface="Arial" panose="020B0604020202020204"/>
                <a:ea typeface="微软雅黑" panose="020B0503020204020204" pitchFamily="34" charset="-122"/>
                <a:sym typeface="Arial" panose="020B0604020202020204"/>
              </a:rPr>
              <a:t>《</a:t>
            </a:r>
            <a:r>
              <a:rPr lang="zh-CN" altLang="en-US" dirty="0">
                <a:latin typeface="Arial" panose="020B0604020202020204"/>
                <a:ea typeface="微软雅黑" panose="020B0503020204020204" pitchFamily="34" charset="-122"/>
                <a:sym typeface="Arial" panose="020B0604020202020204"/>
              </a:rPr>
              <a:t>岗位说明书</a:t>
            </a:r>
            <a:r>
              <a:rPr lang="en-US" altLang="zh-CN" dirty="0">
                <a:latin typeface="Arial" panose="020B0604020202020204"/>
                <a:ea typeface="微软雅黑" panose="020B0503020204020204" pitchFamily="34" charset="-122"/>
                <a:sym typeface="Arial" panose="020B0604020202020204"/>
              </a:rPr>
              <a:t>》</a:t>
            </a:r>
            <a:r>
              <a:rPr lang="zh-CN" altLang="en-US" dirty="0">
                <a:latin typeface="Arial" panose="020B0604020202020204"/>
                <a:ea typeface="微软雅黑" panose="020B0503020204020204" pitchFamily="34" charset="-122"/>
                <a:sym typeface="Arial" panose="020B0604020202020204"/>
              </a:rPr>
              <a:t>，使其能体现对关键职位的详尽要求。</a:t>
            </a:r>
          </a:p>
          <a:p>
            <a:pPr>
              <a:spcBef>
                <a:spcPct val="50000"/>
              </a:spcBef>
              <a:buFont typeface="Arial" panose="020B0604020202020204" pitchFamily="34" charset="0"/>
              <a:buChar char="•"/>
            </a:pPr>
            <a:r>
              <a:rPr lang="zh-CN" altLang="en-US" dirty="0">
                <a:latin typeface="Arial" panose="020B0604020202020204"/>
                <a:ea typeface="微软雅黑" panose="020B0503020204020204" pitchFamily="34" charset="-122"/>
                <a:sym typeface="Arial" panose="020B0604020202020204"/>
              </a:rPr>
              <a:t>编制</a:t>
            </a:r>
            <a:r>
              <a:rPr lang="en-US" altLang="zh-CN" dirty="0">
                <a:latin typeface="Arial" panose="020B0604020202020204"/>
                <a:ea typeface="微软雅黑" panose="020B0503020204020204" pitchFamily="34" charset="-122"/>
                <a:sym typeface="Arial" panose="020B0604020202020204"/>
              </a:rPr>
              <a:t>《</a:t>
            </a:r>
            <a:r>
              <a:rPr lang="zh-CN" altLang="en-US" dirty="0">
                <a:latin typeface="Arial" panose="020B0604020202020204"/>
                <a:ea typeface="微软雅黑" panose="020B0503020204020204" pitchFamily="34" charset="-122"/>
                <a:sym typeface="Arial" panose="020B0604020202020204"/>
              </a:rPr>
              <a:t>后备人才管理办法</a:t>
            </a:r>
            <a:r>
              <a:rPr lang="en-US" altLang="zh-CN" dirty="0">
                <a:latin typeface="Arial" panose="020B0604020202020204"/>
                <a:ea typeface="微软雅黑" panose="020B0503020204020204" pitchFamily="34" charset="-122"/>
                <a:sym typeface="Arial" panose="020B0604020202020204"/>
              </a:rPr>
              <a:t>》</a:t>
            </a:r>
            <a:r>
              <a:rPr lang="zh-CN" altLang="en-US" dirty="0">
                <a:latin typeface="Arial" panose="020B0604020202020204"/>
                <a:ea typeface="微软雅黑" panose="020B0503020204020204" pitchFamily="34" charset="-122"/>
                <a:sym typeface="Arial" panose="020B0604020202020204"/>
              </a:rPr>
              <a:t>。</a:t>
            </a:r>
          </a:p>
        </p:txBody>
      </p:sp>
      <p:sp>
        <p:nvSpPr>
          <p:cNvPr id="18" name="TextBox 505"/>
          <p:cNvSpPr txBox="1"/>
          <p:nvPr/>
        </p:nvSpPr>
        <p:spPr>
          <a:xfrm>
            <a:off x="1952360" y="5195515"/>
            <a:ext cx="4061599" cy="1320357"/>
          </a:xfrm>
          <a:prstGeom prst="rect">
            <a:avLst/>
          </a:prstGeom>
          <a:noFill/>
        </p:spPr>
        <p:txBody>
          <a:bodyPr wrap="square" lIns="91438" tIns="45718" rIns="91438" bIns="45718"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spcBef>
                <a:spcPct val="50000"/>
              </a:spcBef>
              <a:buFont typeface="Arial" panose="020B0604020202020204" pitchFamily="34" charset="0"/>
              <a:buChar char="•"/>
            </a:pPr>
            <a:r>
              <a:rPr lang="zh-CN" altLang="en-US" dirty="0">
                <a:latin typeface="Arial" panose="020B0604020202020204"/>
                <a:ea typeface="微软雅黑" panose="020B0503020204020204" pitchFamily="34" charset="-122"/>
                <a:sym typeface="Arial" panose="020B0604020202020204"/>
              </a:rPr>
              <a:t>各部门与人力资源部一起，根据职位要求和绩效考核结果，进行分析，挑选岗位后备，同时对他们提出发展方向。</a:t>
            </a:r>
          </a:p>
          <a:p>
            <a:pPr>
              <a:spcBef>
                <a:spcPct val="50000"/>
              </a:spcBef>
              <a:buFont typeface="Arial" panose="020B0604020202020204" pitchFamily="34" charset="0"/>
              <a:buChar char="•"/>
            </a:pPr>
            <a:r>
              <a:rPr lang="zh-CN" altLang="en-US" dirty="0">
                <a:latin typeface="Arial" panose="020B0604020202020204"/>
                <a:ea typeface="微软雅黑" panose="020B0503020204020204" pitchFamily="34" charset="-122"/>
                <a:sym typeface="Arial" panose="020B0604020202020204"/>
              </a:rPr>
              <a:t>这项工作应与人员轮换、个人发展相结合。</a:t>
            </a:r>
          </a:p>
        </p:txBody>
      </p:sp>
      <p:sp>
        <p:nvSpPr>
          <p:cNvPr id="19" name="TextBox 506"/>
          <p:cNvSpPr txBox="1"/>
          <p:nvPr/>
        </p:nvSpPr>
        <p:spPr>
          <a:xfrm>
            <a:off x="6398001" y="5195515"/>
            <a:ext cx="4061599" cy="625167"/>
          </a:xfrm>
          <a:prstGeom prst="rect">
            <a:avLst/>
          </a:prstGeom>
          <a:noFill/>
        </p:spPr>
        <p:txBody>
          <a:bodyPr wrap="square" lIns="91438" tIns="45718" rIns="91438" bIns="45718" rtlCol="0">
            <a:spAutoFit/>
          </a:bodyPr>
          <a:lstStyle>
            <a:defPPr>
              <a:defRPr lang="zh-CN"/>
            </a:defPPr>
            <a:lvl1pPr>
              <a:lnSpc>
                <a:spcPct val="130000"/>
              </a:lnSpc>
              <a:defRPr sz="1400">
                <a:solidFill>
                  <a:schemeClr val="tx1">
                    <a:lumMod val="75000"/>
                    <a:lumOff val="25000"/>
                  </a:schemeClr>
                </a:solidFill>
                <a:latin typeface="微软雅黑" panose="020B0503020204020204" pitchFamily="34" charset="-122"/>
                <a:ea typeface="微软雅黑" panose="020B0503020204020204" pitchFamily="34" charset="-122"/>
              </a:defRPr>
            </a:lvl1pPr>
          </a:lstStyle>
          <a:p>
            <a:pPr>
              <a:buFont typeface="Arial" panose="020B0604020202020204" pitchFamily="34" charset="0"/>
              <a:buChar char="•"/>
            </a:pPr>
            <a:r>
              <a:rPr lang="zh-CN" altLang="en-US" dirty="0">
                <a:latin typeface="Arial" panose="020B0604020202020204"/>
                <a:ea typeface="微软雅黑" panose="020B0503020204020204" pitchFamily="34" charset="-122"/>
                <a:sym typeface="Arial" panose="020B0604020202020204"/>
              </a:rPr>
              <a:t>人力资源部负责每年对岗位后备制度执行情况进行分析，确保制度完善。</a:t>
            </a:r>
          </a:p>
        </p:txBody>
      </p:sp>
      <p:sp>
        <p:nvSpPr>
          <p:cNvPr id="20" name="矩形 19"/>
          <p:cNvSpPr/>
          <p:nvPr/>
        </p:nvSpPr>
        <p:spPr>
          <a:xfrm>
            <a:off x="3540152" y="790308"/>
            <a:ext cx="5955476" cy="400110"/>
          </a:xfrm>
          <a:prstGeom prst="rect">
            <a:avLst/>
          </a:prstGeom>
        </p:spPr>
        <p:txBody>
          <a:bodyPr wrap="none">
            <a:spAutoFit/>
          </a:bodyPr>
          <a:lstStyle/>
          <a:p>
            <a:r>
              <a:rPr lang="zh-CN" altLang="en-US" sz="2000" b="1" dirty="0">
                <a:latin typeface="Arial" panose="020B0604020202020204"/>
                <a:ea typeface="微软雅黑" panose="020B0503020204020204" pitchFamily="34" charset="-122"/>
                <a:sym typeface="Arial" panose="020B0604020202020204"/>
              </a:rPr>
              <a:t>建立岗位后备制度，进一步提供员工</a:t>
            </a:r>
            <a:r>
              <a:rPr lang="en-US" altLang="zh-CN" sz="2000" b="1" dirty="0">
                <a:latin typeface="Arial" panose="020B0604020202020204"/>
                <a:ea typeface="微软雅黑" panose="020B0503020204020204" pitchFamily="34" charset="-122"/>
                <a:sym typeface="Arial" panose="020B0604020202020204"/>
              </a:rPr>
              <a:t>/</a:t>
            </a:r>
            <a:r>
              <a:rPr lang="zh-CN" altLang="en-US" sz="2000" b="1" dirty="0">
                <a:latin typeface="Arial" panose="020B0604020202020204"/>
                <a:ea typeface="微软雅黑" panose="020B0503020204020204" pitchFamily="34" charset="-122"/>
                <a:sym typeface="Arial" panose="020B0604020202020204"/>
              </a:rPr>
              <a:t>干部发展机会</a:t>
            </a:r>
          </a:p>
        </p:txBody>
      </p:sp>
      <p:grpSp>
        <p:nvGrpSpPr>
          <p:cNvPr id="21" name="组合 20"/>
          <p:cNvGrpSpPr/>
          <p:nvPr/>
        </p:nvGrpSpPr>
        <p:grpSpPr>
          <a:xfrm>
            <a:off x="0" y="1743075"/>
            <a:ext cx="581028" cy="4076700"/>
            <a:chOff x="-3" y="1371600"/>
            <a:chExt cx="581028" cy="4076700"/>
          </a:xfrm>
          <a:solidFill>
            <a:schemeClr val="tx1">
              <a:lumMod val="85000"/>
              <a:lumOff val="15000"/>
            </a:schemeClr>
          </a:solidFill>
        </p:grpSpPr>
        <p:sp>
          <p:nvSpPr>
            <p:cNvPr id="22" name="矩形 21"/>
            <p:cNvSpPr/>
            <p:nvPr/>
          </p:nvSpPr>
          <p:spPr>
            <a:xfrm>
              <a:off x="0" y="1857375"/>
              <a:ext cx="581025" cy="3105150"/>
            </a:xfrm>
            <a:prstGeom prst="rect">
              <a:avLst/>
            </a:prstGeom>
            <a:grp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23" name="文本框 22"/>
            <p:cNvSpPr txBox="1"/>
            <p:nvPr/>
          </p:nvSpPr>
          <p:spPr>
            <a:xfrm>
              <a:off x="27026" y="2114550"/>
              <a:ext cx="553998" cy="2590800"/>
            </a:xfrm>
            <a:prstGeom prst="rect">
              <a:avLst/>
            </a:prstGeom>
            <a:grpFill/>
            <a:ln>
              <a:solidFill>
                <a:schemeClr val="tx1">
                  <a:lumMod val="85000"/>
                  <a:lumOff val="15000"/>
                </a:schemeClr>
              </a:solidFill>
            </a:ln>
          </p:spPr>
          <p:txBody>
            <a:bodyPr vert="eaVert" wrap="square" rtlCol="0">
              <a:spAutoFit/>
            </a:bodyPr>
            <a:lstStyle/>
            <a:p>
              <a:pPr algn="ctr"/>
              <a:r>
                <a:rPr lang="zh-CN" altLang="en-US" sz="2400" b="1" spc="1000" dirty="0">
                  <a:solidFill>
                    <a:schemeClr val="bg1"/>
                  </a:solidFill>
                  <a:latin typeface="Arial" panose="020B0604020202020204"/>
                  <a:ea typeface="微软雅黑" panose="020B0503020204020204" pitchFamily="34" charset="-122"/>
                  <a:sym typeface="Arial" panose="020B0604020202020204"/>
                </a:rPr>
                <a:t>人员发展</a:t>
              </a:r>
            </a:p>
          </p:txBody>
        </p:sp>
        <p:sp>
          <p:nvSpPr>
            <p:cNvPr id="24" name="矩形 23"/>
            <p:cNvSpPr/>
            <p:nvPr/>
          </p:nvSpPr>
          <p:spPr>
            <a:xfrm>
              <a:off x="-3" y="1371600"/>
              <a:ext cx="581025" cy="228600"/>
            </a:xfrm>
            <a:prstGeom prst="rect">
              <a:avLst/>
            </a:prstGeom>
            <a:grp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25" name="矩形 24"/>
            <p:cNvSpPr/>
            <p:nvPr/>
          </p:nvSpPr>
          <p:spPr>
            <a:xfrm>
              <a:off x="-2" y="5219700"/>
              <a:ext cx="581025" cy="228600"/>
            </a:xfrm>
            <a:prstGeom prst="rect">
              <a:avLst/>
            </a:prstGeom>
            <a:grp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0-#ppt_w/2"/>
                                          </p:val>
                                        </p:tav>
                                        <p:tav tm="100000">
                                          <p:val>
                                            <p:strVal val="#ppt_x"/>
                                          </p:val>
                                        </p:tav>
                                      </p:tavLst>
                                    </p:anim>
                                    <p:anim calcmode="lin" valueType="num">
                                      <p:cBhvr additive="base">
                                        <p:cTn id="8"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20"/>
                                        </p:tgtEl>
                                        <p:attrNameLst>
                                          <p:attrName>style.visibility</p:attrName>
                                        </p:attrNameLst>
                                      </p:cBhvr>
                                      <p:to>
                                        <p:strVal val="visible"/>
                                      </p:to>
                                    </p:set>
                                    <p:anim calcmode="lin" valueType="num">
                                      <p:cBhvr>
                                        <p:cTn id="13"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20"/>
                                        </p:tgtEl>
                                        <p:attrNameLst>
                                          <p:attrName>ppt_y</p:attrName>
                                        </p:attrNameLst>
                                      </p:cBhvr>
                                      <p:tavLst>
                                        <p:tav tm="0">
                                          <p:val>
                                            <p:strVal val="#ppt_y"/>
                                          </p:val>
                                        </p:tav>
                                        <p:tav tm="100000">
                                          <p:val>
                                            <p:strVal val="#ppt_y"/>
                                          </p:val>
                                        </p:tav>
                                      </p:tavLst>
                                    </p:anim>
                                    <p:anim calcmode="lin" valueType="num">
                                      <p:cBhvr>
                                        <p:cTn id="15"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20"/>
                                        </p:tgtEl>
                                      </p:cBhvr>
                                    </p:animEffect>
                                  </p:childTnLst>
                                </p:cTn>
                              </p:par>
                            </p:childTnLst>
                          </p:cTn>
                        </p:par>
                        <p:par>
                          <p:cTn id="18" fill="hold">
                            <p:stCondLst>
                              <p:cond delay="1600"/>
                            </p:stCondLst>
                            <p:childTnLst>
                              <p:par>
                                <p:cTn id="19" presetID="2" presetClass="entr" presetSubtype="2"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750" fill="hold"/>
                                        <p:tgtEl>
                                          <p:spTgt spid="5"/>
                                        </p:tgtEl>
                                        <p:attrNameLst>
                                          <p:attrName>ppt_x</p:attrName>
                                        </p:attrNameLst>
                                      </p:cBhvr>
                                      <p:tavLst>
                                        <p:tav tm="0">
                                          <p:val>
                                            <p:strVal val="1+#ppt_w/2"/>
                                          </p:val>
                                        </p:tav>
                                        <p:tav tm="100000">
                                          <p:val>
                                            <p:strVal val="#ppt_x"/>
                                          </p:val>
                                        </p:tav>
                                      </p:tavLst>
                                    </p:anim>
                                    <p:anim calcmode="lin" valueType="num">
                                      <p:cBhvr additive="base">
                                        <p:cTn id="22" dur="75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25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par>
                                <p:cTn id="27" presetID="2" presetClass="entr" presetSubtype="2"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750" fill="hold"/>
                                        <p:tgtEl>
                                          <p:spTgt spid="6"/>
                                        </p:tgtEl>
                                        <p:attrNameLst>
                                          <p:attrName>ppt_x</p:attrName>
                                        </p:attrNameLst>
                                      </p:cBhvr>
                                      <p:tavLst>
                                        <p:tav tm="0">
                                          <p:val>
                                            <p:strVal val="1+#ppt_w/2"/>
                                          </p:val>
                                        </p:tav>
                                        <p:tav tm="100000">
                                          <p:val>
                                            <p:strVal val="#ppt_x"/>
                                          </p:val>
                                        </p:tav>
                                      </p:tavLst>
                                    </p:anim>
                                    <p:anim calcmode="lin" valueType="num">
                                      <p:cBhvr additive="base">
                                        <p:cTn id="30" dur="750" fill="hold"/>
                                        <p:tgtEl>
                                          <p:spTgt spid="6"/>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250"/>
                                  </p:stCondLst>
                                  <p:childTnLst>
                                    <p:set>
                                      <p:cBhvr>
                                        <p:cTn id="32" dur="1" fill="hold">
                                          <p:stCondLst>
                                            <p:cond delay="0"/>
                                          </p:stCondLst>
                                        </p:cTn>
                                        <p:tgtEl>
                                          <p:spTgt spid="4"/>
                                        </p:tgtEl>
                                        <p:attrNameLst>
                                          <p:attrName>style.visibility</p:attrName>
                                        </p:attrNameLst>
                                      </p:cBhvr>
                                      <p:to>
                                        <p:strVal val="visible"/>
                                      </p:to>
                                    </p:set>
                                    <p:anim calcmode="lin" valueType="num">
                                      <p:cBhvr additive="base">
                                        <p:cTn id="33" dur="500" fill="hold"/>
                                        <p:tgtEl>
                                          <p:spTgt spid="4"/>
                                        </p:tgtEl>
                                        <p:attrNameLst>
                                          <p:attrName>ppt_x</p:attrName>
                                        </p:attrNameLst>
                                      </p:cBhvr>
                                      <p:tavLst>
                                        <p:tav tm="0">
                                          <p:val>
                                            <p:strVal val="1+#ppt_w/2"/>
                                          </p:val>
                                        </p:tav>
                                        <p:tav tm="100000">
                                          <p:val>
                                            <p:strVal val="#ppt_x"/>
                                          </p:val>
                                        </p:tav>
                                      </p:tavLst>
                                    </p:anim>
                                    <p:anim calcmode="lin" valueType="num">
                                      <p:cBhvr additive="base">
                                        <p:cTn id="34" dur="500" fill="hold"/>
                                        <p:tgtEl>
                                          <p:spTgt spid="4"/>
                                        </p:tgtEl>
                                        <p:attrNameLst>
                                          <p:attrName>ppt_y</p:attrName>
                                        </p:attrNameLst>
                                      </p:cBhvr>
                                      <p:tavLst>
                                        <p:tav tm="0">
                                          <p:val>
                                            <p:strVal val="#ppt_y"/>
                                          </p:val>
                                        </p:tav>
                                        <p:tav tm="100000">
                                          <p:val>
                                            <p:strVal val="#ppt_y"/>
                                          </p:val>
                                        </p:tav>
                                      </p:tavLst>
                                    </p:anim>
                                  </p:childTnLst>
                                </p:cTn>
                              </p:par>
                            </p:childTnLst>
                          </p:cTn>
                        </p:par>
                        <p:par>
                          <p:cTn id="35" fill="hold">
                            <p:stCondLst>
                              <p:cond delay="2600"/>
                            </p:stCondLst>
                            <p:childTnLst>
                              <p:par>
                                <p:cTn id="36" presetID="22" presetClass="entr" presetSubtype="8"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750"/>
                                        <p:tgtEl>
                                          <p:spTgt spid="8"/>
                                        </p:tgtEl>
                                      </p:cBhvr>
                                    </p:animEffect>
                                  </p:childTnLst>
                                </p:cTn>
                              </p:par>
                              <p:par>
                                <p:cTn id="39" presetID="22" presetClass="entr" presetSubtype="8"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750"/>
                                        <p:tgtEl>
                                          <p:spTgt spid="9"/>
                                        </p:tgtEl>
                                      </p:cBhvr>
                                    </p:animEffect>
                                  </p:childTnLst>
                                </p:cTn>
                              </p:par>
                              <p:par>
                                <p:cTn id="42" presetID="22" presetClass="entr" presetSubtype="8" fill="hold"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ipe(left)">
                                      <p:cBhvr>
                                        <p:cTn id="44" dur="750"/>
                                        <p:tgtEl>
                                          <p:spTgt spid="10"/>
                                        </p:tgtEl>
                                      </p:cBhvr>
                                    </p:animEffect>
                                  </p:childTnLst>
                                </p:cTn>
                              </p:par>
                              <p:par>
                                <p:cTn id="45" presetID="22" presetClass="entr" presetSubtype="8"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wipe(left)">
                                      <p:cBhvr>
                                        <p:cTn id="47" dur="750"/>
                                        <p:tgtEl>
                                          <p:spTgt spid="11"/>
                                        </p:tgtEl>
                                      </p:cBhvr>
                                    </p:animEffect>
                                  </p:childTnLst>
                                </p:cTn>
                              </p:par>
                            </p:childTnLst>
                          </p:cTn>
                        </p:par>
                        <p:par>
                          <p:cTn id="48" fill="hold">
                            <p:stCondLst>
                              <p:cond delay="3600"/>
                            </p:stCondLst>
                            <p:childTnLst>
                              <p:par>
                                <p:cTn id="49" presetID="12" presetClass="entr" presetSubtype="4" fill="hold" grpId="0" nodeType="afterEffect">
                                  <p:stCondLst>
                                    <p:cond delay="0"/>
                                  </p:stCondLst>
                                  <p:iterate type="lt">
                                    <p:tmPct val="50000"/>
                                  </p:iterate>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750"/>
                                        <p:tgtEl>
                                          <p:spTgt spid="12"/>
                                        </p:tgtEl>
                                        <p:attrNameLst>
                                          <p:attrName>ppt_y</p:attrName>
                                        </p:attrNameLst>
                                      </p:cBhvr>
                                      <p:tavLst>
                                        <p:tav tm="0">
                                          <p:val>
                                            <p:strVal val="#ppt_y+#ppt_h*1.125000"/>
                                          </p:val>
                                        </p:tav>
                                        <p:tav tm="100000">
                                          <p:val>
                                            <p:strVal val="#ppt_y"/>
                                          </p:val>
                                        </p:tav>
                                      </p:tavLst>
                                    </p:anim>
                                    <p:animEffect transition="in" filter="wipe(up)">
                                      <p:cBhvr>
                                        <p:cTn id="52" dur="750"/>
                                        <p:tgtEl>
                                          <p:spTgt spid="12"/>
                                        </p:tgtEl>
                                      </p:cBhvr>
                                    </p:animEffect>
                                  </p:childTnLst>
                                </p:cTn>
                              </p:par>
                              <p:par>
                                <p:cTn id="53" presetID="12" presetClass="entr" presetSubtype="4" fill="hold" grpId="0" nodeType="withEffect">
                                  <p:stCondLst>
                                    <p:cond delay="0"/>
                                  </p:stCondLst>
                                  <p:iterate type="lt">
                                    <p:tmPct val="50000"/>
                                  </p:iterate>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750"/>
                                        <p:tgtEl>
                                          <p:spTgt spid="13"/>
                                        </p:tgtEl>
                                        <p:attrNameLst>
                                          <p:attrName>ppt_y</p:attrName>
                                        </p:attrNameLst>
                                      </p:cBhvr>
                                      <p:tavLst>
                                        <p:tav tm="0">
                                          <p:val>
                                            <p:strVal val="#ppt_y+#ppt_h*1.125000"/>
                                          </p:val>
                                        </p:tav>
                                        <p:tav tm="100000">
                                          <p:val>
                                            <p:strVal val="#ppt_y"/>
                                          </p:val>
                                        </p:tav>
                                      </p:tavLst>
                                    </p:anim>
                                    <p:animEffect transition="in" filter="wipe(up)">
                                      <p:cBhvr>
                                        <p:cTn id="56" dur="750"/>
                                        <p:tgtEl>
                                          <p:spTgt spid="13"/>
                                        </p:tgtEl>
                                      </p:cBhvr>
                                    </p:animEffect>
                                  </p:childTnLst>
                                </p:cTn>
                              </p:par>
                              <p:par>
                                <p:cTn id="57" presetID="12" presetClass="entr" presetSubtype="4" fill="hold" grpId="0" nodeType="withEffect">
                                  <p:stCondLst>
                                    <p:cond delay="0"/>
                                  </p:stCondLst>
                                  <p:iterate type="lt">
                                    <p:tmPct val="50000"/>
                                  </p:iterate>
                                  <p:childTnLst>
                                    <p:set>
                                      <p:cBhvr>
                                        <p:cTn id="58" dur="1" fill="hold">
                                          <p:stCondLst>
                                            <p:cond delay="0"/>
                                          </p:stCondLst>
                                        </p:cTn>
                                        <p:tgtEl>
                                          <p:spTgt spid="14"/>
                                        </p:tgtEl>
                                        <p:attrNameLst>
                                          <p:attrName>style.visibility</p:attrName>
                                        </p:attrNameLst>
                                      </p:cBhvr>
                                      <p:to>
                                        <p:strVal val="visible"/>
                                      </p:to>
                                    </p:set>
                                    <p:anim calcmode="lin" valueType="num">
                                      <p:cBhvr additive="base">
                                        <p:cTn id="59" dur="750"/>
                                        <p:tgtEl>
                                          <p:spTgt spid="14"/>
                                        </p:tgtEl>
                                        <p:attrNameLst>
                                          <p:attrName>ppt_y</p:attrName>
                                        </p:attrNameLst>
                                      </p:cBhvr>
                                      <p:tavLst>
                                        <p:tav tm="0">
                                          <p:val>
                                            <p:strVal val="#ppt_y+#ppt_h*1.125000"/>
                                          </p:val>
                                        </p:tav>
                                        <p:tav tm="100000">
                                          <p:val>
                                            <p:strVal val="#ppt_y"/>
                                          </p:val>
                                        </p:tav>
                                      </p:tavLst>
                                    </p:anim>
                                    <p:animEffect transition="in" filter="wipe(up)">
                                      <p:cBhvr>
                                        <p:cTn id="60" dur="750"/>
                                        <p:tgtEl>
                                          <p:spTgt spid="14"/>
                                        </p:tgtEl>
                                      </p:cBhvr>
                                    </p:animEffect>
                                  </p:childTnLst>
                                </p:cTn>
                              </p:par>
                              <p:par>
                                <p:cTn id="61" presetID="12" presetClass="entr" presetSubtype="4" fill="hold" grpId="0" nodeType="withEffect">
                                  <p:stCondLst>
                                    <p:cond delay="0"/>
                                  </p:stCondLst>
                                  <p:iterate type="lt">
                                    <p:tmPct val="50000"/>
                                  </p:iterate>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750"/>
                                        <p:tgtEl>
                                          <p:spTgt spid="15"/>
                                        </p:tgtEl>
                                        <p:attrNameLst>
                                          <p:attrName>ppt_y</p:attrName>
                                        </p:attrNameLst>
                                      </p:cBhvr>
                                      <p:tavLst>
                                        <p:tav tm="0">
                                          <p:val>
                                            <p:strVal val="#ppt_y+#ppt_h*1.125000"/>
                                          </p:val>
                                        </p:tav>
                                        <p:tav tm="100000">
                                          <p:val>
                                            <p:strVal val="#ppt_y"/>
                                          </p:val>
                                        </p:tav>
                                      </p:tavLst>
                                    </p:anim>
                                    <p:animEffect transition="in" filter="wipe(up)">
                                      <p:cBhvr>
                                        <p:cTn id="64" dur="750"/>
                                        <p:tgtEl>
                                          <p:spTgt spid="15"/>
                                        </p:tgtEl>
                                      </p:cBhvr>
                                    </p:animEffect>
                                  </p:childTnLst>
                                </p:cTn>
                              </p:par>
                              <p:par>
                                <p:cTn id="65" presetID="10" presetClass="entr" presetSubtype="0" fill="hold" grpId="0" nodeType="withEffect">
                                  <p:stCondLst>
                                    <p:cond delay="1000"/>
                                  </p:stCondLst>
                                  <p:iterate type="lt">
                                    <p:tmPct val="10000"/>
                                  </p:iterate>
                                  <p:childTnLst>
                                    <p:set>
                                      <p:cBhvr>
                                        <p:cTn id="66" dur="1" fill="hold">
                                          <p:stCondLst>
                                            <p:cond delay="0"/>
                                          </p:stCondLst>
                                        </p:cTn>
                                        <p:tgtEl>
                                          <p:spTgt spid="16"/>
                                        </p:tgtEl>
                                        <p:attrNameLst>
                                          <p:attrName>style.visibility</p:attrName>
                                        </p:attrNameLst>
                                      </p:cBhvr>
                                      <p:to>
                                        <p:strVal val="visible"/>
                                      </p:to>
                                    </p:set>
                                    <p:animEffect transition="in" filter="fade">
                                      <p:cBhvr>
                                        <p:cTn id="67" dur="1000"/>
                                        <p:tgtEl>
                                          <p:spTgt spid="16"/>
                                        </p:tgtEl>
                                      </p:cBhvr>
                                    </p:animEffect>
                                  </p:childTnLst>
                                </p:cTn>
                              </p:par>
                              <p:par>
                                <p:cTn id="68" presetID="10" presetClass="entr" presetSubtype="0" fill="hold" grpId="0" nodeType="withEffect">
                                  <p:stCondLst>
                                    <p:cond delay="1000"/>
                                  </p:stCondLst>
                                  <p:iterate type="lt">
                                    <p:tmPct val="10000"/>
                                  </p:iterate>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childTnLst>
                                </p:cTn>
                              </p:par>
                              <p:par>
                                <p:cTn id="71" presetID="10" presetClass="entr" presetSubtype="0" fill="hold" grpId="0" nodeType="withEffect">
                                  <p:stCondLst>
                                    <p:cond delay="1000"/>
                                  </p:stCondLst>
                                  <p:iterate type="lt">
                                    <p:tmPct val="10000"/>
                                  </p:iterate>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childTnLst>
                                </p:cTn>
                              </p:par>
                              <p:par>
                                <p:cTn id="74" presetID="10" presetClass="entr" presetSubtype="0" fill="hold" grpId="0" nodeType="withEffect">
                                  <p:stCondLst>
                                    <p:cond delay="1000"/>
                                  </p:stCondLst>
                                  <p:iterate type="lt">
                                    <p:tmPct val="10000"/>
                                  </p:iterate>
                                  <p:childTnLst>
                                    <p:set>
                                      <p:cBhvr>
                                        <p:cTn id="75" dur="1" fill="hold">
                                          <p:stCondLst>
                                            <p:cond delay="0"/>
                                          </p:stCondLst>
                                        </p:cTn>
                                        <p:tgtEl>
                                          <p:spTgt spid="19"/>
                                        </p:tgtEl>
                                        <p:attrNameLst>
                                          <p:attrName>style.visibility</p:attrName>
                                        </p:attrNameLst>
                                      </p:cBhvr>
                                      <p:to>
                                        <p:strVal val="visible"/>
                                      </p:to>
                                    </p:set>
                                    <p:animEffect transition="in" filter="fade">
                                      <p:cBhvr>
                                        <p:cTn id="7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6" grpId="0" bldLvl="0" animBg="1"/>
      <p:bldP spid="7" grpId="0" bldLvl="0" animBg="1"/>
      <p:bldP spid="12" grpId="0"/>
      <p:bldP spid="13" grpId="0"/>
      <p:bldP spid="14" grpId="0"/>
      <p:bldP spid="15" grpId="0"/>
      <p:bldP spid="16" grpId="0"/>
      <p:bldP spid="17" grpId="0"/>
      <p:bldP spid="18" grpId="0"/>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743075"/>
            <a:ext cx="581028" cy="4076700"/>
            <a:chOff x="-3" y="1371600"/>
            <a:chExt cx="581028" cy="4076700"/>
          </a:xfrm>
          <a:solidFill>
            <a:schemeClr val="tx2">
              <a:lumMod val="75000"/>
            </a:schemeClr>
          </a:solidFill>
        </p:grpSpPr>
        <p:sp>
          <p:nvSpPr>
            <p:cNvPr id="7" name="矩形 6"/>
            <p:cNvSpPr/>
            <p:nvPr/>
          </p:nvSpPr>
          <p:spPr>
            <a:xfrm>
              <a:off x="0" y="1857375"/>
              <a:ext cx="581025" cy="3105150"/>
            </a:xfrm>
            <a:prstGeom prst="rect">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8" name="文本框 7"/>
            <p:cNvSpPr txBox="1"/>
            <p:nvPr/>
          </p:nvSpPr>
          <p:spPr>
            <a:xfrm>
              <a:off x="27026" y="2114550"/>
              <a:ext cx="553998" cy="2590800"/>
            </a:xfrm>
            <a:prstGeom prst="rect">
              <a:avLst/>
            </a:prstGeom>
            <a:grpFill/>
            <a:ln>
              <a:solidFill>
                <a:schemeClr val="tx2">
                  <a:lumMod val="75000"/>
                </a:schemeClr>
              </a:solidFill>
            </a:ln>
          </p:spPr>
          <p:txBody>
            <a:bodyPr vert="eaVert" wrap="square" rtlCol="0">
              <a:spAutoFit/>
            </a:bodyPr>
            <a:lstStyle/>
            <a:p>
              <a:pPr algn="ctr"/>
              <a:r>
                <a:rPr lang="zh-CN" altLang="en-US" sz="2400" b="1" spc="1000" dirty="0">
                  <a:solidFill>
                    <a:schemeClr val="bg1"/>
                  </a:solidFill>
                  <a:latin typeface="Arial" panose="020B0604020202020204"/>
                  <a:ea typeface="微软雅黑" panose="020B0503020204020204" pitchFamily="34" charset="-122"/>
                  <a:sym typeface="Arial" panose="020B0604020202020204"/>
                </a:rPr>
                <a:t>薪资福利</a:t>
              </a:r>
            </a:p>
          </p:txBody>
        </p:sp>
        <p:sp>
          <p:nvSpPr>
            <p:cNvPr id="9" name="矩形 8"/>
            <p:cNvSpPr/>
            <p:nvPr/>
          </p:nvSpPr>
          <p:spPr>
            <a:xfrm>
              <a:off x="-3" y="1371600"/>
              <a:ext cx="581025" cy="228600"/>
            </a:xfrm>
            <a:prstGeom prst="rect">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0" name="矩形 9"/>
            <p:cNvSpPr/>
            <p:nvPr/>
          </p:nvSpPr>
          <p:spPr>
            <a:xfrm>
              <a:off x="-2" y="5219700"/>
              <a:ext cx="581025" cy="228600"/>
            </a:xfrm>
            <a:prstGeom prst="rect">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grpSp>
      <p:grpSp>
        <p:nvGrpSpPr>
          <p:cNvPr id="11" name="组合 10"/>
          <p:cNvGrpSpPr/>
          <p:nvPr/>
        </p:nvGrpSpPr>
        <p:grpSpPr>
          <a:xfrm>
            <a:off x="8812015" y="3966264"/>
            <a:ext cx="1586573" cy="1367736"/>
            <a:chOff x="2329434" y="4081682"/>
            <a:chExt cx="1334262" cy="1150226"/>
          </a:xfrm>
          <a:solidFill>
            <a:srgbClr val="DC1090"/>
          </a:solidFill>
        </p:grpSpPr>
        <p:sp>
          <p:nvSpPr>
            <p:cNvPr id="12" name="六边形 11"/>
            <p:cNvSpPr/>
            <p:nvPr/>
          </p:nvSpPr>
          <p:spPr>
            <a:xfrm>
              <a:off x="2329434" y="4081682"/>
              <a:ext cx="1334262" cy="1150226"/>
            </a:xfrm>
            <a:prstGeom prst="hexagon">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a:ea typeface="微软雅黑" panose="020B0503020204020204" pitchFamily="34" charset="-122"/>
                <a:sym typeface="Arial" panose="020B0604020202020204"/>
              </a:endParaRPr>
            </a:p>
          </p:txBody>
        </p:sp>
        <p:sp>
          <p:nvSpPr>
            <p:cNvPr id="13" name="文本框 25"/>
            <p:cNvSpPr txBox="1"/>
            <p:nvPr/>
          </p:nvSpPr>
          <p:spPr>
            <a:xfrm>
              <a:off x="2444856" y="4565096"/>
              <a:ext cx="1134779" cy="403776"/>
            </a:xfrm>
            <a:prstGeom prst="rect">
              <a:avLst/>
            </a:prstGeom>
            <a:noFill/>
          </p:spPr>
          <p:txBody>
            <a:bodyPr wrap="square" rtlCol="0">
              <a:spAutoFit/>
            </a:bodyPr>
            <a:lstStyle/>
            <a:p>
              <a:pPr algn="ctr">
                <a:lnSpc>
                  <a:spcPct val="90000"/>
                </a:lnSpc>
                <a:spcBef>
                  <a:spcPts val="750"/>
                </a:spcBef>
              </a:pPr>
              <a:r>
                <a:rPr lang="zh-CN" altLang="en-US" sz="2800" b="1" dirty="0">
                  <a:solidFill>
                    <a:srgbClr val="E4F7F8"/>
                  </a:solidFill>
                  <a:latin typeface="Arial" panose="020B0604020202020204"/>
                  <a:ea typeface="微软雅黑" panose="020B0503020204020204" pitchFamily="34" charset="-122"/>
                  <a:sym typeface="Arial" panose="020B0604020202020204"/>
                </a:rPr>
                <a:t>奖金</a:t>
              </a:r>
            </a:p>
          </p:txBody>
        </p:sp>
      </p:grpSp>
      <p:grpSp>
        <p:nvGrpSpPr>
          <p:cNvPr id="14" name="组合 13"/>
          <p:cNvGrpSpPr/>
          <p:nvPr/>
        </p:nvGrpSpPr>
        <p:grpSpPr>
          <a:xfrm>
            <a:off x="8561656" y="2166872"/>
            <a:ext cx="2087294" cy="1799392"/>
            <a:chOff x="3663696" y="2559981"/>
            <a:chExt cx="2432304" cy="2096814"/>
          </a:xfrm>
          <a:noFill/>
        </p:grpSpPr>
        <p:sp>
          <p:nvSpPr>
            <p:cNvPr id="15" name="六边形 14"/>
            <p:cNvSpPr/>
            <p:nvPr/>
          </p:nvSpPr>
          <p:spPr>
            <a:xfrm>
              <a:off x="3663696" y="2559981"/>
              <a:ext cx="2432304" cy="2096814"/>
            </a:xfrm>
            <a:prstGeom prst="hexagon">
              <a:avLst/>
            </a:prstGeom>
            <a:grp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a:ea typeface="微软雅黑" panose="020B0503020204020204" pitchFamily="34" charset="-122"/>
                <a:sym typeface="Arial" panose="020B0604020202020204"/>
              </a:endParaRPr>
            </a:p>
          </p:txBody>
        </p:sp>
        <p:sp>
          <p:nvSpPr>
            <p:cNvPr id="16" name="文本框 26"/>
            <p:cNvSpPr txBox="1"/>
            <p:nvPr/>
          </p:nvSpPr>
          <p:spPr>
            <a:xfrm>
              <a:off x="4040565" y="3229822"/>
              <a:ext cx="1678565" cy="882276"/>
            </a:xfrm>
            <a:prstGeom prst="rect">
              <a:avLst/>
            </a:prstGeom>
            <a:noFill/>
            <a:ln w="76200">
              <a:noFill/>
            </a:ln>
          </p:spPr>
          <p:txBody>
            <a:bodyPr wrap="square" rtlCol="0">
              <a:spAutoFit/>
            </a:bodyPr>
            <a:lstStyle/>
            <a:p>
              <a:pPr algn="ctr">
                <a:lnSpc>
                  <a:spcPct val="90000"/>
                </a:lnSpc>
                <a:spcBef>
                  <a:spcPts val="750"/>
                </a:spcBef>
              </a:pPr>
              <a:r>
                <a:rPr lang="zh-CN" altLang="en-US" sz="4800" b="1" dirty="0">
                  <a:solidFill>
                    <a:schemeClr val="accent1">
                      <a:lumMod val="50000"/>
                    </a:schemeClr>
                  </a:solidFill>
                  <a:latin typeface="Arial" panose="020B0604020202020204"/>
                  <a:ea typeface="微软雅黑" panose="020B0503020204020204" pitchFamily="34" charset="-122"/>
                  <a:sym typeface="Arial" panose="020B0604020202020204"/>
                </a:rPr>
                <a:t>总额</a:t>
              </a:r>
            </a:p>
          </p:txBody>
        </p:sp>
      </p:grpSp>
      <p:grpSp>
        <p:nvGrpSpPr>
          <p:cNvPr id="17" name="组合 16"/>
          <p:cNvGrpSpPr/>
          <p:nvPr/>
        </p:nvGrpSpPr>
        <p:grpSpPr>
          <a:xfrm>
            <a:off x="10210230" y="1498771"/>
            <a:ext cx="1727455" cy="1489184"/>
            <a:chOff x="1936242" y="1686736"/>
            <a:chExt cx="1727454" cy="1489184"/>
          </a:xfrm>
          <a:solidFill>
            <a:srgbClr val="DC1090"/>
          </a:solidFill>
        </p:grpSpPr>
        <p:sp>
          <p:nvSpPr>
            <p:cNvPr id="18" name="六边形 17"/>
            <p:cNvSpPr/>
            <p:nvPr/>
          </p:nvSpPr>
          <p:spPr>
            <a:xfrm>
              <a:off x="1936242" y="1686736"/>
              <a:ext cx="1727454" cy="1489184"/>
            </a:xfrm>
            <a:prstGeom prst="hexagon">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a:ea typeface="微软雅黑" panose="020B0503020204020204" pitchFamily="34" charset="-122"/>
                <a:sym typeface="Arial" panose="020B0604020202020204"/>
              </a:endParaRPr>
            </a:p>
          </p:txBody>
        </p:sp>
        <p:sp>
          <p:nvSpPr>
            <p:cNvPr id="19" name="文本框 27"/>
            <p:cNvSpPr txBox="1"/>
            <p:nvPr/>
          </p:nvSpPr>
          <p:spPr>
            <a:xfrm>
              <a:off x="1957362" y="2135861"/>
              <a:ext cx="1678565" cy="590931"/>
            </a:xfrm>
            <a:prstGeom prst="rect">
              <a:avLst/>
            </a:prstGeom>
            <a:noFill/>
          </p:spPr>
          <p:txBody>
            <a:bodyPr wrap="square" rtlCol="0">
              <a:spAutoFit/>
            </a:bodyPr>
            <a:lstStyle/>
            <a:p>
              <a:pPr algn="ctr">
                <a:lnSpc>
                  <a:spcPct val="90000"/>
                </a:lnSpc>
                <a:spcBef>
                  <a:spcPts val="750"/>
                </a:spcBef>
              </a:pPr>
              <a:r>
                <a:rPr lang="zh-CN" altLang="en-US" sz="3600" b="1" dirty="0">
                  <a:solidFill>
                    <a:srgbClr val="E4F7F8"/>
                  </a:solidFill>
                  <a:latin typeface="Arial" panose="020B0604020202020204"/>
                  <a:ea typeface="微软雅黑" panose="020B0503020204020204" pitchFamily="34" charset="-122"/>
                  <a:sym typeface="Arial" panose="020B0604020202020204"/>
                </a:rPr>
                <a:t>福利</a:t>
              </a:r>
            </a:p>
          </p:txBody>
        </p:sp>
      </p:grpSp>
      <p:grpSp>
        <p:nvGrpSpPr>
          <p:cNvPr id="20" name="组合 19"/>
          <p:cNvGrpSpPr/>
          <p:nvPr/>
        </p:nvGrpSpPr>
        <p:grpSpPr>
          <a:xfrm>
            <a:off x="7362691" y="1646428"/>
            <a:ext cx="1586573" cy="1367736"/>
            <a:chOff x="2329434" y="4081682"/>
            <a:chExt cx="1334262" cy="1150226"/>
          </a:xfrm>
          <a:solidFill>
            <a:srgbClr val="DC1090"/>
          </a:solidFill>
        </p:grpSpPr>
        <p:sp>
          <p:nvSpPr>
            <p:cNvPr id="21" name="六边形 20"/>
            <p:cNvSpPr/>
            <p:nvPr/>
          </p:nvSpPr>
          <p:spPr>
            <a:xfrm>
              <a:off x="2329434" y="4081682"/>
              <a:ext cx="1334262" cy="1150226"/>
            </a:xfrm>
            <a:prstGeom prst="hexagon">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Arial" panose="020B0604020202020204"/>
                <a:ea typeface="微软雅黑" panose="020B0503020204020204" pitchFamily="34" charset="-122"/>
                <a:sym typeface="Arial" panose="020B0604020202020204"/>
              </a:endParaRPr>
            </a:p>
          </p:txBody>
        </p:sp>
        <p:sp>
          <p:nvSpPr>
            <p:cNvPr id="22" name="文本框 25"/>
            <p:cNvSpPr txBox="1"/>
            <p:nvPr/>
          </p:nvSpPr>
          <p:spPr>
            <a:xfrm>
              <a:off x="2451577" y="4248705"/>
              <a:ext cx="1134779" cy="816181"/>
            </a:xfrm>
            <a:prstGeom prst="rect">
              <a:avLst/>
            </a:prstGeom>
            <a:noFill/>
          </p:spPr>
          <p:txBody>
            <a:bodyPr wrap="square" rtlCol="0">
              <a:spAutoFit/>
            </a:bodyPr>
            <a:lstStyle/>
            <a:p>
              <a:pPr algn="ctr">
                <a:lnSpc>
                  <a:spcPct val="90000"/>
                </a:lnSpc>
                <a:spcBef>
                  <a:spcPts val="750"/>
                </a:spcBef>
              </a:pPr>
              <a:r>
                <a:rPr lang="zh-CN" altLang="en-US" sz="2800" b="1" dirty="0">
                  <a:solidFill>
                    <a:srgbClr val="E4F7F8"/>
                  </a:solidFill>
                  <a:latin typeface="Arial" panose="020B0604020202020204"/>
                  <a:ea typeface="微软雅黑" panose="020B0503020204020204" pitchFamily="34" charset="-122"/>
                  <a:sym typeface="Arial" panose="020B0604020202020204"/>
                </a:rPr>
                <a:t>基本</a:t>
              </a:r>
              <a:endParaRPr lang="en-US" altLang="zh-CN" sz="2800" b="1" dirty="0">
                <a:solidFill>
                  <a:srgbClr val="E4F7F8"/>
                </a:solidFill>
                <a:latin typeface="Arial" panose="020B0604020202020204"/>
                <a:ea typeface="微软雅黑" panose="020B0503020204020204" pitchFamily="34" charset="-122"/>
                <a:sym typeface="Arial" panose="020B0604020202020204"/>
              </a:endParaRPr>
            </a:p>
            <a:p>
              <a:pPr algn="ctr">
                <a:lnSpc>
                  <a:spcPct val="90000"/>
                </a:lnSpc>
                <a:spcBef>
                  <a:spcPts val="750"/>
                </a:spcBef>
              </a:pPr>
              <a:r>
                <a:rPr lang="zh-CN" altLang="en-US" sz="2800" b="1" dirty="0">
                  <a:solidFill>
                    <a:srgbClr val="E4F7F8"/>
                  </a:solidFill>
                  <a:latin typeface="Arial" panose="020B0604020202020204"/>
                  <a:ea typeface="微软雅黑" panose="020B0503020204020204" pitchFamily="34" charset="-122"/>
                  <a:sym typeface="Arial" panose="020B0604020202020204"/>
                </a:rPr>
                <a:t>工资</a:t>
              </a:r>
            </a:p>
          </p:txBody>
        </p:sp>
      </p:grpSp>
      <p:sp>
        <p:nvSpPr>
          <p:cNvPr id="2" name="矩形 1"/>
          <p:cNvSpPr/>
          <p:nvPr/>
        </p:nvSpPr>
        <p:spPr>
          <a:xfrm>
            <a:off x="1168515" y="1359396"/>
            <a:ext cx="6096000" cy="5213735"/>
          </a:xfrm>
          <a:prstGeom prst="rect">
            <a:avLst/>
          </a:prstGeom>
        </p:spPr>
        <p:txBody>
          <a:bodyPr>
            <a:spAutoFit/>
          </a:bodyPr>
          <a:lstStyle/>
          <a:p>
            <a:pPr>
              <a:lnSpc>
                <a:spcPct val="160000"/>
              </a:lnSpc>
              <a:buFont typeface="Arial" panose="020B0604020202020204" pitchFamily="34" charset="0"/>
              <a:buChar char="•"/>
            </a:pPr>
            <a:r>
              <a:rPr lang="zh-CN" altLang="en-US" sz="1600" dirty="0">
                <a:solidFill>
                  <a:schemeClr val="accent1">
                    <a:lumMod val="50000"/>
                  </a:schemeClr>
                </a:solidFill>
                <a:latin typeface="Arial" panose="020B0604020202020204"/>
                <a:ea typeface="微软雅黑" panose="020B0503020204020204" pitchFamily="34" charset="-122"/>
                <a:sym typeface="Arial" panose="020B0604020202020204"/>
              </a:rPr>
              <a:t>酬调整依据</a:t>
            </a:r>
          </a:p>
          <a:p>
            <a:pPr lvl="1">
              <a:lnSpc>
                <a:spcPct val="160000"/>
              </a:lnSpc>
              <a:buFont typeface="Arial" panose="020B0604020202020204" pitchFamily="34" charset="0"/>
              <a:buChar char="•"/>
            </a:pPr>
            <a:r>
              <a:rPr lang="zh-CN" altLang="en-US" sz="1600" dirty="0">
                <a:latin typeface="Arial" panose="020B0604020202020204"/>
                <a:ea typeface="微软雅黑" panose="020B0503020204020204" pitchFamily="34" charset="-122"/>
                <a:sym typeface="Arial" panose="020B0604020202020204"/>
              </a:rPr>
              <a:t>考虑公司的经营状况，制定薪资调整的关键关联指标。</a:t>
            </a:r>
          </a:p>
          <a:p>
            <a:pPr>
              <a:lnSpc>
                <a:spcPct val="160000"/>
              </a:lnSpc>
              <a:buFont typeface="Arial" panose="020B0604020202020204" pitchFamily="34" charset="0"/>
              <a:buChar char="•"/>
            </a:pPr>
            <a:r>
              <a:rPr lang="zh-CN" altLang="en-US" sz="1600" dirty="0">
                <a:solidFill>
                  <a:schemeClr val="accent1">
                    <a:lumMod val="50000"/>
                  </a:schemeClr>
                </a:solidFill>
                <a:latin typeface="Arial" panose="020B0604020202020204"/>
                <a:ea typeface="微软雅黑" panose="020B0503020204020204" pitchFamily="34" charset="-122"/>
                <a:sym typeface="Arial" panose="020B0604020202020204"/>
              </a:rPr>
              <a:t>调整薪酬结构</a:t>
            </a:r>
          </a:p>
          <a:p>
            <a:pPr lvl="1">
              <a:lnSpc>
                <a:spcPct val="160000"/>
              </a:lnSpc>
              <a:buFont typeface="Arial" panose="020B0604020202020204" pitchFamily="34" charset="0"/>
              <a:buChar char="•"/>
            </a:pPr>
            <a:r>
              <a:rPr lang="zh-CN" altLang="en-US" sz="1600" dirty="0">
                <a:latin typeface="Arial" panose="020B0604020202020204"/>
                <a:ea typeface="微软雅黑" panose="020B0503020204020204" pitchFamily="34" charset="-122"/>
                <a:sym typeface="Arial" panose="020B0604020202020204"/>
              </a:rPr>
              <a:t>依据最低工资制度每年调整最低工资标准，薪资制度符合国家和本地的政策以及劳动法规</a:t>
            </a:r>
          </a:p>
          <a:p>
            <a:pPr lvl="1">
              <a:lnSpc>
                <a:spcPct val="160000"/>
              </a:lnSpc>
              <a:buFont typeface="Arial" panose="020B0604020202020204" pitchFamily="34" charset="0"/>
              <a:buChar char="•"/>
            </a:pPr>
            <a:r>
              <a:rPr lang="zh-CN" altLang="en-US" sz="1600" dirty="0">
                <a:latin typeface="Arial" panose="020B0604020202020204"/>
                <a:ea typeface="微软雅黑" panose="020B0503020204020204" pitchFamily="34" charset="-122"/>
                <a:sym typeface="Arial" panose="020B0604020202020204"/>
              </a:rPr>
              <a:t>扩大公司奖惩的力度和范围，拉开收入差距，利用工资收入杠杆驱动员工积极性</a:t>
            </a:r>
          </a:p>
          <a:p>
            <a:pPr lvl="1">
              <a:lnSpc>
                <a:spcPct val="160000"/>
              </a:lnSpc>
              <a:buFont typeface="Arial" panose="020B0604020202020204" pitchFamily="34" charset="0"/>
              <a:buChar char="•"/>
            </a:pPr>
            <a:r>
              <a:rPr lang="zh-CN" altLang="en-US" sz="1600" dirty="0">
                <a:latin typeface="Arial" panose="020B0604020202020204"/>
                <a:ea typeface="微软雅黑" panose="020B0503020204020204" pitchFamily="34" charset="-122"/>
                <a:sym typeface="Arial" panose="020B0604020202020204"/>
              </a:rPr>
              <a:t>制定与经营业绩挂钩的业绩奖金发放制度</a:t>
            </a:r>
          </a:p>
          <a:p>
            <a:pPr>
              <a:lnSpc>
                <a:spcPct val="160000"/>
              </a:lnSpc>
              <a:buFont typeface="Arial" panose="020B0604020202020204" pitchFamily="34" charset="0"/>
              <a:buChar char="•"/>
            </a:pPr>
            <a:r>
              <a:rPr lang="zh-CN" altLang="en-US" sz="1600" dirty="0">
                <a:solidFill>
                  <a:schemeClr val="accent1">
                    <a:lumMod val="50000"/>
                  </a:schemeClr>
                </a:solidFill>
                <a:latin typeface="Arial" panose="020B0604020202020204"/>
                <a:ea typeface="微软雅黑" panose="020B0503020204020204" pitchFamily="34" charset="-122"/>
                <a:sym typeface="Arial" panose="020B0604020202020204"/>
              </a:rPr>
              <a:t>绩效工资改革</a:t>
            </a:r>
          </a:p>
          <a:p>
            <a:pPr lvl="1">
              <a:lnSpc>
                <a:spcPct val="160000"/>
              </a:lnSpc>
              <a:buFont typeface="Arial" panose="020B0604020202020204" pitchFamily="34" charset="0"/>
              <a:buChar char="•"/>
            </a:pPr>
            <a:r>
              <a:rPr lang="zh-CN" altLang="en-US" sz="1600" dirty="0">
                <a:latin typeface="Arial" panose="020B0604020202020204"/>
                <a:ea typeface="微软雅黑" panose="020B0503020204020204" pitchFamily="34" charset="-122"/>
                <a:sym typeface="Arial" panose="020B0604020202020204"/>
              </a:rPr>
              <a:t>考核的结果细分为</a:t>
            </a:r>
            <a:r>
              <a:rPr lang="en-US" altLang="zh-CN" sz="1600" dirty="0">
                <a:latin typeface="Arial" panose="020B0604020202020204"/>
                <a:ea typeface="微软雅黑" panose="020B0503020204020204" pitchFamily="34" charset="-122"/>
                <a:sym typeface="Arial" panose="020B0604020202020204"/>
              </a:rPr>
              <a:t>5-10</a:t>
            </a:r>
            <a:r>
              <a:rPr lang="zh-CN" altLang="en-US" sz="1600" dirty="0">
                <a:latin typeface="Arial" panose="020B0604020202020204"/>
                <a:ea typeface="微软雅黑" panose="020B0503020204020204" pitchFamily="34" charset="-122"/>
                <a:sym typeface="Arial" panose="020B0604020202020204"/>
              </a:rPr>
              <a:t>个等级，按完成比例发放绩效工资</a:t>
            </a:r>
          </a:p>
          <a:p>
            <a:pPr>
              <a:lnSpc>
                <a:spcPct val="160000"/>
              </a:lnSpc>
              <a:buFont typeface="Arial" panose="020B0604020202020204" pitchFamily="34" charset="0"/>
              <a:buChar char="•"/>
            </a:pPr>
            <a:r>
              <a:rPr lang="zh-CN" altLang="en-US" sz="1600" dirty="0">
                <a:solidFill>
                  <a:schemeClr val="accent1">
                    <a:lumMod val="50000"/>
                  </a:schemeClr>
                </a:solidFill>
                <a:latin typeface="Arial" panose="020B0604020202020204"/>
                <a:ea typeface="微软雅黑" panose="020B0503020204020204" pitchFamily="34" charset="-122"/>
                <a:sym typeface="Arial" panose="020B0604020202020204"/>
              </a:rPr>
              <a:t>薪酬管理制度</a:t>
            </a:r>
          </a:p>
          <a:p>
            <a:pPr lvl="1">
              <a:lnSpc>
                <a:spcPct val="160000"/>
              </a:lnSpc>
              <a:buFont typeface="Arial" panose="020B0604020202020204" pitchFamily="34" charset="0"/>
              <a:buChar char="•"/>
            </a:pPr>
            <a:r>
              <a:rPr lang="zh-CN" altLang="en-US" sz="1600" dirty="0">
                <a:latin typeface="Arial" panose="020B0604020202020204"/>
                <a:ea typeface="微软雅黑" panose="020B0503020204020204" pitchFamily="34" charset="-122"/>
                <a:sym typeface="Arial" panose="020B0604020202020204"/>
              </a:rPr>
              <a:t>升级薪酬福利管理制度</a:t>
            </a:r>
          </a:p>
          <a:p>
            <a:pPr lvl="1">
              <a:lnSpc>
                <a:spcPct val="160000"/>
              </a:lnSpc>
              <a:buFont typeface="Arial" panose="020B0604020202020204" pitchFamily="34" charset="0"/>
              <a:buChar char="•"/>
            </a:pPr>
            <a:r>
              <a:rPr lang="zh-CN" altLang="en-US" sz="1600" dirty="0">
                <a:latin typeface="Arial" panose="020B0604020202020204"/>
                <a:ea typeface="微软雅黑" panose="020B0503020204020204" pitchFamily="34" charset="-122"/>
                <a:sym typeface="Arial" panose="020B0604020202020204"/>
              </a:rPr>
              <a:t>严格执行年度薪资调整制度</a:t>
            </a:r>
          </a:p>
        </p:txBody>
      </p:sp>
      <p:sp>
        <p:nvSpPr>
          <p:cNvPr id="3" name="矩形 2"/>
          <p:cNvSpPr/>
          <p:nvPr/>
        </p:nvSpPr>
        <p:spPr>
          <a:xfrm>
            <a:off x="7018451" y="6101434"/>
            <a:ext cx="5032147" cy="369332"/>
          </a:xfrm>
          <a:prstGeom prst="rect">
            <a:avLst/>
          </a:prstGeom>
        </p:spPr>
        <p:txBody>
          <a:bodyPr wrap="none">
            <a:spAutoFit/>
          </a:bodyPr>
          <a:lstStyle/>
          <a:p>
            <a:pPr algn="ctr"/>
            <a:r>
              <a:rPr lang="zh-CN" altLang="en-US" b="1" dirty="0">
                <a:solidFill>
                  <a:schemeClr val="accent1">
                    <a:lumMod val="50000"/>
                  </a:schemeClr>
                </a:solidFill>
                <a:latin typeface="Arial" panose="020B0604020202020204"/>
                <a:ea typeface="微软雅黑" panose="020B0503020204020204" pitchFamily="34" charset="-122"/>
                <a:sym typeface="Arial" panose="020B0604020202020204"/>
              </a:rPr>
              <a:t>高薪酬水平、低薪酬成本是我们薪酬制度的目标</a:t>
            </a:r>
          </a:p>
        </p:txBody>
      </p:sp>
      <p:sp>
        <p:nvSpPr>
          <p:cNvPr id="4" name="矩形 3"/>
          <p:cNvSpPr/>
          <p:nvPr/>
        </p:nvSpPr>
        <p:spPr>
          <a:xfrm>
            <a:off x="5028005" y="575569"/>
            <a:ext cx="2236510" cy="400110"/>
          </a:xfrm>
          <a:prstGeom prst="rect">
            <a:avLst/>
          </a:prstGeom>
        </p:spPr>
        <p:txBody>
          <a:bodyPr wrap="none">
            <a:spAutoFit/>
          </a:bodyPr>
          <a:lstStyle/>
          <a:p>
            <a:r>
              <a:rPr lang="zh-CN" altLang="en-US" sz="2000" b="1" dirty="0">
                <a:latin typeface="Arial" panose="020B0604020202020204"/>
                <a:ea typeface="微软雅黑" panose="020B0503020204020204" pitchFamily="34" charset="-122"/>
                <a:sym typeface="Arial" panose="020B0604020202020204"/>
              </a:rPr>
              <a:t>薪酬制度改善思路</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25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50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anim calcmode="lin" valueType="num">
                                      <p:cBhvr>
                                        <p:cTn id="17" dur="500" fill="hold"/>
                                        <p:tgtEl>
                                          <p:spTgt spid="17"/>
                                        </p:tgtEl>
                                        <p:attrNameLst>
                                          <p:attrName>ppt_x</p:attrName>
                                        </p:attrNameLst>
                                      </p:cBhvr>
                                      <p:tavLst>
                                        <p:tav tm="0">
                                          <p:val>
                                            <p:fltVal val="0.5"/>
                                          </p:val>
                                        </p:tav>
                                        <p:tav tm="100000">
                                          <p:val>
                                            <p:strVal val="#ppt_x"/>
                                          </p:val>
                                        </p:tav>
                                      </p:tavLst>
                                    </p:anim>
                                    <p:anim calcmode="lin" valueType="num">
                                      <p:cBhvr>
                                        <p:cTn id="18" dur="500" fill="hold"/>
                                        <p:tgtEl>
                                          <p:spTgt spid="17"/>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75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anim calcmode="lin" valueType="num">
                                      <p:cBhvr>
                                        <p:cTn id="24" dur="500" fill="hold"/>
                                        <p:tgtEl>
                                          <p:spTgt spid="14"/>
                                        </p:tgtEl>
                                        <p:attrNameLst>
                                          <p:attrName>ppt_x</p:attrName>
                                        </p:attrNameLst>
                                      </p:cBhvr>
                                      <p:tavLst>
                                        <p:tav tm="0">
                                          <p:val>
                                            <p:fltVal val="0.5"/>
                                          </p:val>
                                        </p:tav>
                                        <p:tav tm="100000">
                                          <p:val>
                                            <p:strVal val="#ppt_x"/>
                                          </p:val>
                                        </p:tav>
                                      </p:tavLst>
                                    </p:anim>
                                    <p:anim calcmode="lin" valueType="num">
                                      <p:cBhvr>
                                        <p:cTn id="25" dur="500" fill="hold"/>
                                        <p:tgtEl>
                                          <p:spTgt spid="14"/>
                                        </p:tgtEl>
                                        <p:attrNameLst>
                                          <p:attrName>ppt_y</p:attrName>
                                        </p:attrNameLst>
                                      </p:cBhvr>
                                      <p:tavLst>
                                        <p:tav tm="0">
                                          <p:val>
                                            <p:fltVal val="0.5"/>
                                          </p:val>
                                        </p:tav>
                                        <p:tav tm="100000">
                                          <p:val>
                                            <p:strVal val="#ppt_y"/>
                                          </p:val>
                                        </p:tav>
                                      </p:tavLst>
                                    </p:anim>
                                  </p:childTnLst>
                                </p:cTn>
                              </p:par>
                              <p:par>
                                <p:cTn id="26" presetID="53" presetClass="entr" presetSubtype="528" fill="hold" nodeType="withEffect">
                                  <p:stCondLst>
                                    <p:cond delay="250"/>
                                  </p:stCondLst>
                                  <p:childTnLst>
                                    <p:set>
                                      <p:cBhvr>
                                        <p:cTn id="27" dur="1" fill="hold">
                                          <p:stCondLst>
                                            <p:cond delay="0"/>
                                          </p:stCondLst>
                                        </p:cTn>
                                        <p:tgtEl>
                                          <p:spTgt spid="20"/>
                                        </p:tgtEl>
                                        <p:attrNameLst>
                                          <p:attrName>style.visibility</p:attrName>
                                        </p:attrNameLst>
                                      </p:cBhvr>
                                      <p:to>
                                        <p:strVal val="visible"/>
                                      </p:to>
                                    </p:set>
                                    <p:anim calcmode="lin" valueType="num">
                                      <p:cBhvr>
                                        <p:cTn id="28" dur="500" fill="hold"/>
                                        <p:tgtEl>
                                          <p:spTgt spid="20"/>
                                        </p:tgtEl>
                                        <p:attrNameLst>
                                          <p:attrName>ppt_w</p:attrName>
                                        </p:attrNameLst>
                                      </p:cBhvr>
                                      <p:tavLst>
                                        <p:tav tm="0">
                                          <p:val>
                                            <p:fltVal val="0"/>
                                          </p:val>
                                        </p:tav>
                                        <p:tav tm="100000">
                                          <p:val>
                                            <p:strVal val="#ppt_w"/>
                                          </p:val>
                                        </p:tav>
                                      </p:tavLst>
                                    </p:anim>
                                    <p:anim calcmode="lin" valueType="num">
                                      <p:cBhvr>
                                        <p:cTn id="29" dur="500" fill="hold"/>
                                        <p:tgtEl>
                                          <p:spTgt spid="20"/>
                                        </p:tgtEl>
                                        <p:attrNameLst>
                                          <p:attrName>ppt_h</p:attrName>
                                        </p:attrNameLst>
                                      </p:cBhvr>
                                      <p:tavLst>
                                        <p:tav tm="0">
                                          <p:val>
                                            <p:fltVal val="0"/>
                                          </p:val>
                                        </p:tav>
                                        <p:tav tm="100000">
                                          <p:val>
                                            <p:strVal val="#ppt_h"/>
                                          </p:val>
                                        </p:tav>
                                      </p:tavLst>
                                    </p:anim>
                                    <p:animEffect transition="in" filter="fade">
                                      <p:cBhvr>
                                        <p:cTn id="30" dur="500"/>
                                        <p:tgtEl>
                                          <p:spTgt spid="20"/>
                                        </p:tgtEl>
                                      </p:cBhvr>
                                    </p:animEffect>
                                    <p:anim calcmode="lin" valueType="num">
                                      <p:cBhvr>
                                        <p:cTn id="31" dur="500" fill="hold"/>
                                        <p:tgtEl>
                                          <p:spTgt spid="20"/>
                                        </p:tgtEl>
                                        <p:attrNameLst>
                                          <p:attrName>ppt_x</p:attrName>
                                        </p:attrNameLst>
                                      </p:cBhvr>
                                      <p:tavLst>
                                        <p:tav tm="0">
                                          <p:val>
                                            <p:fltVal val="0.5"/>
                                          </p:val>
                                        </p:tav>
                                        <p:tav tm="100000">
                                          <p:val>
                                            <p:strVal val="#ppt_x"/>
                                          </p:val>
                                        </p:tav>
                                      </p:tavLst>
                                    </p:anim>
                                    <p:anim calcmode="lin" valueType="num">
                                      <p:cBhvr>
                                        <p:cTn id="3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743075"/>
            <a:ext cx="581028" cy="4076700"/>
            <a:chOff x="-3" y="1371600"/>
            <a:chExt cx="581028" cy="4076700"/>
          </a:xfrm>
          <a:solidFill>
            <a:schemeClr val="tx2">
              <a:lumMod val="75000"/>
            </a:schemeClr>
          </a:solidFill>
        </p:grpSpPr>
        <p:sp>
          <p:nvSpPr>
            <p:cNvPr id="7" name="矩形 6"/>
            <p:cNvSpPr/>
            <p:nvPr/>
          </p:nvSpPr>
          <p:spPr>
            <a:xfrm>
              <a:off x="0" y="1857375"/>
              <a:ext cx="581025" cy="3105150"/>
            </a:xfrm>
            <a:prstGeom prst="rect">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8" name="文本框 7"/>
            <p:cNvSpPr txBox="1"/>
            <p:nvPr/>
          </p:nvSpPr>
          <p:spPr>
            <a:xfrm>
              <a:off x="27026" y="2114550"/>
              <a:ext cx="553998" cy="2590800"/>
            </a:xfrm>
            <a:prstGeom prst="rect">
              <a:avLst/>
            </a:prstGeom>
            <a:grpFill/>
            <a:ln>
              <a:solidFill>
                <a:schemeClr val="tx2">
                  <a:lumMod val="75000"/>
                </a:schemeClr>
              </a:solidFill>
            </a:ln>
          </p:spPr>
          <p:txBody>
            <a:bodyPr vert="eaVert" wrap="square" rtlCol="0">
              <a:spAutoFit/>
            </a:bodyPr>
            <a:lstStyle/>
            <a:p>
              <a:pPr algn="ctr"/>
              <a:r>
                <a:rPr lang="zh-CN" altLang="en-US" sz="2400" b="1" spc="1000" dirty="0">
                  <a:solidFill>
                    <a:schemeClr val="bg1"/>
                  </a:solidFill>
                  <a:latin typeface="Arial" panose="020B0604020202020204"/>
                  <a:ea typeface="微软雅黑" panose="020B0503020204020204" pitchFamily="34" charset="-122"/>
                  <a:sym typeface="Arial" panose="020B0604020202020204"/>
                </a:rPr>
                <a:t>薪资福利</a:t>
              </a:r>
            </a:p>
          </p:txBody>
        </p:sp>
        <p:sp>
          <p:nvSpPr>
            <p:cNvPr id="9" name="矩形 8"/>
            <p:cNvSpPr/>
            <p:nvPr/>
          </p:nvSpPr>
          <p:spPr>
            <a:xfrm>
              <a:off x="-3" y="1371600"/>
              <a:ext cx="581025" cy="228600"/>
            </a:xfrm>
            <a:prstGeom prst="rect">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0" name="矩形 9"/>
            <p:cNvSpPr/>
            <p:nvPr/>
          </p:nvSpPr>
          <p:spPr>
            <a:xfrm>
              <a:off x="-2" y="5219700"/>
              <a:ext cx="581025" cy="228600"/>
            </a:xfrm>
            <a:prstGeom prst="rect">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grpSp>
      <p:sp>
        <p:nvSpPr>
          <p:cNvPr id="2" name="矩形 1"/>
          <p:cNvSpPr/>
          <p:nvPr/>
        </p:nvSpPr>
        <p:spPr>
          <a:xfrm>
            <a:off x="5175587" y="710684"/>
            <a:ext cx="2236510" cy="400110"/>
          </a:xfrm>
          <a:prstGeom prst="rect">
            <a:avLst/>
          </a:prstGeom>
        </p:spPr>
        <p:txBody>
          <a:bodyPr wrap="none">
            <a:spAutoFit/>
          </a:bodyPr>
          <a:lstStyle/>
          <a:p>
            <a:r>
              <a:rPr lang="zh-CN" altLang="en-US" sz="2000" b="1" dirty="0">
                <a:latin typeface="Arial" panose="020B0604020202020204"/>
                <a:ea typeface="微软雅黑" panose="020B0503020204020204" pitchFamily="34" charset="-122"/>
                <a:sym typeface="Arial" panose="020B0604020202020204"/>
              </a:rPr>
              <a:t>福利制度改善思路</a:t>
            </a:r>
          </a:p>
        </p:txBody>
      </p:sp>
      <p:sp>
        <p:nvSpPr>
          <p:cNvPr id="3" name="矩形 2"/>
          <p:cNvSpPr/>
          <p:nvPr/>
        </p:nvSpPr>
        <p:spPr>
          <a:xfrm>
            <a:off x="4229097" y="1214852"/>
            <a:ext cx="6096000" cy="2092881"/>
          </a:xfrm>
          <a:prstGeom prst="rect">
            <a:avLst/>
          </a:prstGeom>
        </p:spPr>
        <p:txBody>
          <a:bodyPr>
            <a:spAutoFit/>
          </a:bodyPr>
          <a:lstStyle/>
          <a:p>
            <a:endParaRPr lang="zh-CN" altLang="en-US" dirty="0">
              <a:latin typeface="Arial" panose="020B0604020202020204"/>
              <a:ea typeface="微软雅黑" panose="020B0503020204020204" pitchFamily="34" charset="-122"/>
              <a:sym typeface="Arial" panose="020B0604020202020204"/>
            </a:endParaRPr>
          </a:p>
          <a:p>
            <a:pPr lvl="1"/>
            <a:r>
              <a:rPr lang="zh-CN" altLang="en-US" sz="1600" dirty="0">
                <a:latin typeface="Arial" panose="020B0604020202020204"/>
                <a:ea typeface="微软雅黑" panose="020B0503020204020204" pitchFamily="34" charset="-122"/>
                <a:sym typeface="Arial" panose="020B0604020202020204"/>
              </a:rPr>
              <a:t>各项补贴。通讯补贴、工龄津贴、结婚生育礼金、以及其他工作奖励</a:t>
            </a:r>
          </a:p>
          <a:p>
            <a:pPr lvl="1"/>
            <a:endParaRPr lang="zh-CN" altLang="en-US" sz="1600" dirty="0">
              <a:latin typeface="Arial" panose="020B0604020202020204"/>
              <a:ea typeface="微软雅黑" panose="020B0503020204020204" pitchFamily="34" charset="-122"/>
              <a:sym typeface="Arial" panose="020B0604020202020204"/>
            </a:endParaRPr>
          </a:p>
          <a:p>
            <a:pPr lvl="1"/>
            <a:r>
              <a:rPr lang="zh-CN" altLang="en-US" sz="1600" dirty="0">
                <a:latin typeface="Arial" panose="020B0604020202020204"/>
                <a:ea typeface="微软雅黑" panose="020B0503020204020204" pitchFamily="34" charset="-122"/>
                <a:sym typeface="Arial" panose="020B0604020202020204"/>
              </a:rPr>
              <a:t>根据政策，公司为员工办理社会保险，包括养老、医疗、失业、生育、工伤保险（生产类员工除外）。</a:t>
            </a:r>
          </a:p>
          <a:p>
            <a:pPr lvl="1"/>
            <a:endParaRPr lang="zh-CN" altLang="en-US" sz="1600" dirty="0">
              <a:latin typeface="Arial" panose="020B0604020202020204"/>
              <a:ea typeface="微软雅黑" panose="020B0503020204020204" pitchFamily="34" charset="-122"/>
              <a:sym typeface="Arial" panose="020B0604020202020204"/>
            </a:endParaRPr>
          </a:p>
          <a:p>
            <a:pPr lvl="1"/>
            <a:r>
              <a:rPr lang="zh-CN" altLang="en-US" sz="1600" dirty="0">
                <a:latin typeface="Arial" panose="020B0604020202020204"/>
                <a:ea typeface="微软雅黑" panose="020B0503020204020204" pitchFamily="34" charset="-122"/>
                <a:sym typeface="Arial" panose="020B0604020202020204"/>
              </a:rPr>
              <a:t>根据政策，国家规定的休假制度</a:t>
            </a:r>
          </a:p>
        </p:txBody>
      </p:sp>
      <p:sp>
        <p:nvSpPr>
          <p:cNvPr id="4" name="矩形 3"/>
          <p:cNvSpPr/>
          <p:nvPr/>
        </p:nvSpPr>
        <p:spPr>
          <a:xfrm>
            <a:off x="1477562" y="2047875"/>
            <a:ext cx="2512226" cy="369332"/>
          </a:xfrm>
          <a:prstGeom prst="rect">
            <a:avLst/>
          </a:prstGeom>
          <a:solidFill>
            <a:schemeClr val="tx2">
              <a:lumMod val="75000"/>
            </a:schemeClr>
          </a:solidFill>
          <a:ln>
            <a:solidFill>
              <a:schemeClr val="tx2">
                <a:lumMod val="75000"/>
              </a:schemeClr>
            </a:solidFill>
          </a:ln>
        </p:spPr>
        <p:txBody>
          <a:bodyPr wrap="square">
            <a:spAutoFit/>
          </a:bodyPr>
          <a:lstStyle/>
          <a:p>
            <a:pPr algn="ctr"/>
            <a:r>
              <a:rPr lang="zh-CN" altLang="en-US" b="1" dirty="0">
                <a:solidFill>
                  <a:schemeClr val="bg1"/>
                </a:solidFill>
                <a:latin typeface="Arial" panose="020B0604020202020204"/>
                <a:ea typeface="微软雅黑" panose="020B0503020204020204" pitchFamily="34" charset="-122"/>
                <a:sym typeface="Arial" panose="020B0604020202020204"/>
              </a:rPr>
              <a:t>公司目前福利：</a:t>
            </a:r>
          </a:p>
        </p:txBody>
      </p:sp>
      <p:sp>
        <p:nvSpPr>
          <p:cNvPr id="5" name="矩形 4"/>
          <p:cNvSpPr/>
          <p:nvPr/>
        </p:nvSpPr>
        <p:spPr>
          <a:xfrm>
            <a:off x="4497447" y="3326960"/>
            <a:ext cx="6096000" cy="3582519"/>
          </a:xfrm>
          <a:prstGeom prst="rect">
            <a:avLst/>
          </a:prstGeom>
        </p:spPr>
        <p:txBody>
          <a:bodyPr>
            <a:spAutoFit/>
          </a:bodyPr>
          <a:lstStyle/>
          <a:p>
            <a:pPr marL="101600" indent="-101600">
              <a:lnSpc>
                <a:spcPct val="90000"/>
              </a:lnSpc>
            </a:pPr>
            <a:endParaRPr lang="zh-CN" altLang="en-US" sz="1400" dirty="0">
              <a:solidFill>
                <a:schemeClr val="accent1">
                  <a:lumMod val="50000"/>
                </a:schemeClr>
              </a:solidFill>
              <a:latin typeface="Arial" panose="020B0604020202020204"/>
              <a:ea typeface="微软雅黑" panose="020B0503020204020204" pitchFamily="34" charset="-122"/>
              <a:sym typeface="Arial" panose="020B0604020202020204"/>
            </a:endParaRPr>
          </a:p>
          <a:p>
            <a:pPr marL="101600" indent="-101600">
              <a:lnSpc>
                <a:spcPct val="120000"/>
              </a:lnSpc>
            </a:pPr>
            <a:r>
              <a:rPr lang="zh-CN" altLang="en-US" sz="1400" b="1" dirty="0">
                <a:solidFill>
                  <a:schemeClr val="accent1">
                    <a:lumMod val="50000"/>
                  </a:schemeClr>
                </a:solidFill>
                <a:latin typeface="Arial" panose="020B0604020202020204"/>
                <a:ea typeface="微软雅黑" panose="020B0503020204020204" pitchFamily="34" charset="-122"/>
                <a:sym typeface="Arial" panose="020B0604020202020204"/>
              </a:rPr>
              <a:t>增加生产员工社会保险</a:t>
            </a:r>
            <a:r>
              <a:rPr lang="zh-CN" altLang="en-US" sz="1400" dirty="0">
                <a:latin typeface="Arial" panose="020B0604020202020204"/>
                <a:ea typeface="微软雅黑" panose="020B0503020204020204" pitchFamily="34" charset="-122"/>
                <a:sym typeface="Arial" panose="020B0604020202020204"/>
              </a:rPr>
              <a:t>，解决员工的门诊和住院治疗费问题以及可能防范存在的工伤风险。</a:t>
            </a:r>
          </a:p>
          <a:p>
            <a:pPr marL="101600" indent="-101600">
              <a:lnSpc>
                <a:spcPct val="120000"/>
              </a:lnSpc>
            </a:pPr>
            <a:endParaRPr lang="zh-CN" altLang="en-US" sz="1400" dirty="0">
              <a:latin typeface="Arial" panose="020B0604020202020204"/>
              <a:ea typeface="微软雅黑" panose="020B0503020204020204" pitchFamily="34" charset="-122"/>
              <a:sym typeface="Arial" panose="020B0604020202020204"/>
            </a:endParaRPr>
          </a:p>
          <a:p>
            <a:pPr marL="101600" indent="-101600">
              <a:lnSpc>
                <a:spcPct val="120000"/>
              </a:lnSpc>
            </a:pPr>
            <a:r>
              <a:rPr lang="zh-CN" altLang="en-US" sz="1400" b="1" dirty="0">
                <a:solidFill>
                  <a:schemeClr val="accent1">
                    <a:lumMod val="50000"/>
                  </a:schemeClr>
                </a:solidFill>
                <a:latin typeface="Arial" panose="020B0604020202020204"/>
                <a:ea typeface="微软雅黑" panose="020B0503020204020204" pitchFamily="34" charset="-122"/>
                <a:sym typeface="Arial" panose="020B0604020202020204"/>
              </a:rPr>
              <a:t>增加住房公积金</a:t>
            </a:r>
            <a:r>
              <a:rPr lang="zh-CN" altLang="en-US" sz="1400" dirty="0">
                <a:solidFill>
                  <a:schemeClr val="accent1">
                    <a:lumMod val="50000"/>
                  </a:schemeClr>
                </a:solidFill>
                <a:latin typeface="Arial" panose="020B0604020202020204"/>
                <a:ea typeface="微软雅黑" panose="020B0503020204020204" pitchFamily="34" charset="-122"/>
                <a:sym typeface="Arial" panose="020B0604020202020204"/>
              </a:rPr>
              <a:t>，</a:t>
            </a:r>
            <a:r>
              <a:rPr lang="zh-CN" altLang="en-US" sz="1400" dirty="0">
                <a:latin typeface="Arial" panose="020B0604020202020204"/>
                <a:ea typeface="微软雅黑" panose="020B0503020204020204" pitchFamily="34" charset="-122"/>
                <a:sym typeface="Arial" panose="020B0604020202020204"/>
              </a:rPr>
              <a:t>按国家政策缴纳。</a:t>
            </a:r>
          </a:p>
          <a:p>
            <a:pPr marL="101600" indent="-101600">
              <a:lnSpc>
                <a:spcPct val="120000"/>
              </a:lnSpc>
            </a:pPr>
            <a:endParaRPr lang="zh-CN" altLang="en-US" sz="1400" dirty="0">
              <a:latin typeface="Arial" panose="020B0604020202020204"/>
              <a:ea typeface="微软雅黑" panose="020B0503020204020204" pitchFamily="34" charset="-122"/>
              <a:sym typeface="Arial" panose="020B0604020202020204"/>
            </a:endParaRPr>
          </a:p>
          <a:p>
            <a:pPr marL="101600" indent="-101600">
              <a:lnSpc>
                <a:spcPct val="120000"/>
              </a:lnSpc>
            </a:pPr>
            <a:r>
              <a:rPr lang="zh-CN" altLang="en-US" sz="1400" dirty="0">
                <a:latin typeface="Arial" panose="020B0604020202020204"/>
                <a:ea typeface="微软雅黑" panose="020B0503020204020204" pitchFamily="34" charset="-122"/>
                <a:sym typeface="Arial" panose="020B0604020202020204"/>
              </a:rPr>
              <a:t>根据</a:t>
            </a:r>
            <a:r>
              <a:rPr lang="en-US" altLang="zh-CN" sz="1400" dirty="0">
                <a:latin typeface="Arial" panose="020B0604020202020204"/>
                <a:ea typeface="微软雅黑" panose="020B0503020204020204" pitchFamily="34" charset="-122"/>
                <a:sym typeface="Arial" panose="020B0604020202020204"/>
              </a:rPr>
              <a:t>《</a:t>
            </a:r>
            <a:r>
              <a:rPr lang="zh-CN" altLang="en-US" sz="1400" dirty="0">
                <a:latin typeface="Arial" panose="020B0604020202020204"/>
                <a:ea typeface="微软雅黑" panose="020B0503020204020204" pitchFamily="34" charset="-122"/>
                <a:sym typeface="Arial" panose="020B0604020202020204"/>
              </a:rPr>
              <a:t>劳动法</a:t>
            </a:r>
            <a:r>
              <a:rPr lang="en-US" altLang="zh-CN" sz="1400" dirty="0">
                <a:latin typeface="Arial" panose="020B0604020202020204"/>
                <a:ea typeface="微软雅黑" panose="020B0503020204020204" pitchFamily="34" charset="-122"/>
                <a:sym typeface="Arial" panose="020B0604020202020204"/>
              </a:rPr>
              <a:t>》</a:t>
            </a:r>
            <a:r>
              <a:rPr lang="zh-CN" altLang="en-US" sz="1400" dirty="0">
                <a:latin typeface="Arial" panose="020B0604020202020204"/>
                <a:ea typeface="微软雅黑" panose="020B0503020204020204" pitchFamily="34" charset="-122"/>
                <a:sym typeface="Arial" panose="020B0604020202020204"/>
              </a:rPr>
              <a:t>，建立员工的</a:t>
            </a:r>
            <a:r>
              <a:rPr lang="zh-CN" altLang="en-US" sz="1400" b="1" dirty="0">
                <a:solidFill>
                  <a:schemeClr val="accent1">
                    <a:lumMod val="50000"/>
                  </a:schemeClr>
                </a:solidFill>
                <a:latin typeface="Arial" panose="020B0604020202020204"/>
                <a:ea typeface="微软雅黑" panose="020B0503020204020204" pitchFamily="34" charset="-122"/>
                <a:sym typeface="Arial" panose="020B0604020202020204"/>
              </a:rPr>
              <a:t>带薪年假制度</a:t>
            </a:r>
          </a:p>
          <a:p>
            <a:pPr marL="101600" indent="-101600">
              <a:lnSpc>
                <a:spcPct val="120000"/>
              </a:lnSpc>
            </a:pPr>
            <a:endParaRPr lang="zh-CN" altLang="en-US" sz="1400" dirty="0">
              <a:latin typeface="Arial" panose="020B0604020202020204"/>
              <a:ea typeface="微软雅黑" panose="020B0503020204020204" pitchFamily="34" charset="-122"/>
              <a:sym typeface="Arial" panose="020B0604020202020204"/>
            </a:endParaRPr>
          </a:p>
          <a:p>
            <a:pPr marL="101600" indent="-101600">
              <a:lnSpc>
                <a:spcPct val="120000"/>
              </a:lnSpc>
            </a:pPr>
            <a:r>
              <a:rPr lang="zh-CN" altLang="en-US" sz="1400" dirty="0">
                <a:latin typeface="Arial" panose="020B0604020202020204"/>
                <a:ea typeface="微软雅黑" panose="020B0503020204020204" pitchFamily="34" charset="-122"/>
                <a:sym typeface="Arial" panose="020B0604020202020204"/>
              </a:rPr>
              <a:t>在法律规定的范围内，在符合公司薪酬政策，考虑公司负担水平的前提下，开发</a:t>
            </a:r>
            <a:r>
              <a:rPr lang="zh-CN" altLang="en-US" sz="1400" b="1" dirty="0">
                <a:solidFill>
                  <a:schemeClr val="accent1">
                    <a:lumMod val="50000"/>
                  </a:schemeClr>
                </a:solidFill>
                <a:latin typeface="Arial" panose="020B0604020202020204"/>
                <a:ea typeface="微软雅黑" panose="020B0503020204020204" pitchFamily="34" charset="-122"/>
                <a:sym typeface="Arial" panose="020B0604020202020204"/>
              </a:rPr>
              <a:t>个体化的弹性福利计划</a:t>
            </a:r>
            <a:r>
              <a:rPr lang="zh-CN" altLang="en-US" sz="1400" dirty="0">
                <a:latin typeface="Arial" panose="020B0604020202020204"/>
                <a:ea typeface="微软雅黑" panose="020B0503020204020204" pitchFamily="34" charset="-122"/>
                <a:sym typeface="Arial" panose="020B0604020202020204"/>
              </a:rPr>
              <a:t>。以满足员工对福利的不同偏好，充分发挥福利的长期激励作用。</a:t>
            </a:r>
          </a:p>
          <a:p>
            <a:pPr marL="101600" indent="-101600">
              <a:lnSpc>
                <a:spcPct val="120000"/>
              </a:lnSpc>
            </a:pPr>
            <a:endParaRPr lang="zh-CN" altLang="en-US" sz="1400" dirty="0">
              <a:latin typeface="Arial" panose="020B0604020202020204"/>
              <a:ea typeface="微软雅黑" panose="020B0503020204020204" pitchFamily="34" charset="-122"/>
              <a:sym typeface="Arial" panose="020B0604020202020204"/>
            </a:endParaRPr>
          </a:p>
          <a:p>
            <a:pPr marL="101600" indent="-101600">
              <a:lnSpc>
                <a:spcPct val="120000"/>
              </a:lnSpc>
            </a:pPr>
            <a:r>
              <a:rPr lang="zh-CN" altLang="en-US" sz="1400" dirty="0">
                <a:latin typeface="Arial" panose="020B0604020202020204"/>
                <a:ea typeface="微软雅黑" panose="020B0503020204020204" pitchFamily="34" charset="-122"/>
                <a:sym typeface="Arial" panose="020B0604020202020204"/>
              </a:rPr>
              <a:t>增加原有福利的</a:t>
            </a:r>
            <a:r>
              <a:rPr lang="zh-CN" altLang="en-US" sz="1400" b="1" dirty="0">
                <a:solidFill>
                  <a:schemeClr val="accent1">
                    <a:lumMod val="50000"/>
                  </a:schemeClr>
                </a:solidFill>
                <a:latin typeface="Arial" panose="020B0604020202020204"/>
                <a:ea typeface="微软雅黑" panose="020B0503020204020204" pitchFamily="34" charset="-122"/>
                <a:sym typeface="Arial" panose="020B0604020202020204"/>
              </a:rPr>
              <a:t>奖励范围和额度</a:t>
            </a:r>
            <a:r>
              <a:rPr lang="zh-CN" altLang="en-US" sz="1400" dirty="0">
                <a:solidFill>
                  <a:schemeClr val="accent1">
                    <a:lumMod val="50000"/>
                  </a:schemeClr>
                </a:solidFill>
                <a:latin typeface="Arial" panose="020B0604020202020204"/>
                <a:ea typeface="微软雅黑" panose="020B0503020204020204" pitchFamily="34" charset="-122"/>
                <a:sym typeface="Arial" panose="020B0604020202020204"/>
              </a:rPr>
              <a:t>。</a:t>
            </a:r>
          </a:p>
          <a:p>
            <a:pPr marL="101600" indent="-101600">
              <a:lnSpc>
                <a:spcPct val="90000"/>
              </a:lnSpc>
            </a:pPr>
            <a:endParaRPr lang="en-US" altLang="zh-CN" sz="1400" dirty="0">
              <a:solidFill>
                <a:srgbClr val="DC1090"/>
              </a:solidFill>
              <a:latin typeface="Arial" panose="020B0604020202020204"/>
              <a:ea typeface="微软雅黑" panose="020B0503020204020204" pitchFamily="34" charset="-122"/>
              <a:sym typeface="Arial" panose="020B0604020202020204"/>
            </a:endParaRPr>
          </a:p>
        </p:txBody>
      </p:sp>
      <p:sp>
        <p:nvSpPr>
          <p:cNvPr id="11" name="矩形 10"/>
          <p:cNvSpPr/>
          <p:nvPr/>
        </p:nvSpPr>
        <p:spPr>
          <a:xfrm>
            <a:off x="1432678" y="4906009"/>
            <a:ext cx="2601994" cy="341632"/>
          </a:xfrm>
          <a:prstGeom prst="rect">
            <a:avLst/>
          </a:prstGeom>
          <a:solidFill>
            <a:schemeClr val="tx2">
              <a:lumMod val="75000"/>
            </a:schemeClr>
          </a:solidFill>
          <a:ln>
            <a:solidFill>
              <a:schemeClr val="tx2">
                <a:lumMod val="75000"/>
              </a:schemeClr>
            </a:solidFill>
          </a:ln>
        </p:spPr>
        <p:txBody>
          <a:bodyPr wrap="none">
            <a:spAutoFit/>
          </a:bodyPr>
          <a:lstStyle/>
          <a:p>
            <a:pPr marL="101600" indent="-101600" algn="ctr">
              <a:lnSpc>
                <a:spcPct val="90000"/>
              </a:lnSpc>
            </a:pPr>
            <a:r>
              <a:rPr lang="en-US" altLang="zh-CN" b="1" dirty="0">
                <a:solidFill>
                  <a:schemeClr val="bg1"/>
                </a:solidFill>
                <a:latin typeface="Arial" panose="020B0604020202020204"/>
                <a:ea typeface="微软雅黑" panose="020B0503020204020204" pitchFamily="34" charset="-122"/>
                <a:sym typeface="Arial" panose="020B0604020202020204"/>
              </a:rPr>
              <a:t>2018</a:t>
            </a:r>
            <a:r>
              <a:rPr lang="zh-CN" altLang="en-US" b="1" dirty="0">
                <a:solidFill>
                  <a:schemeClr val="bg1"/>
                </a:solidFill>
                <a:latin typeface="Arial" panose="020B0604020202020204"/>
                <a:ea typeface="微软雅黑" panose="020B0503020204020204" pitchFamily="34" charset="-122"/>
                <a:sym typeface="Arial" panose="020B0604020202020204"/>
              </a:rPr>
              <a:t>年福利改善思路：</a:t>
            </a:r>
          </a:p>
        </p:txBody>
      </p:sp>
      <p:cxnSp>
        <p:nvCxnSpPr>
          <p:cNvPr id="13" name="直接连接符 12"/>
          <p:cNvCxnSpPr/>
          <p:nvPr/>
        </p:nvCxnSpPr>
        <p:spPr>
          <a:xfrm>
            <a:off x="581025" y="3326960"/>
            <a:ext cx="11610975"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6777861" y="3060264"/>
            <a:ext cx="5128390" cy="302895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2" name="矩形 11"/>
          <p:cNvSpPr/>
          <p:nvPr/>
        </p:nvSpPr>
        <p:spPr>
          <a:xfrm>
            <a:off x="1186686" y="3060264"/>
            <a:ext cx="5128390" cy="302895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grpSp>
        <p:nvGrpSpPr>
          <p:cNvPr id="6" name="组合 5"/>
          <p:cNvGrpSpPr/>
          <p:nvPr/>
        </p:nvGrpSpPr>
        <p:grpSpPr>
          <a:xfrm>
            <a:off x="0" y="1743075"/>
            <a:ext cx="581028" cy="4076700"/>
            <a:chOff x="-3" y="1371600"/>
            <a:chExt cx="581028" cy="4076700"/>
          </a:xfrm>
          <a:solidFill>
            <a:schemeClr val="tx1">
              <a:lumMod val="85000"/>
              <a:lumOff val="15000"/>
            </a:schemeClr>
          </a:solidFill>
        </p:grpSpPr>
        <p:sp>
          <p:nvSpPr>
            <p:cNvPr id="7" name="矩形 6"/>
            <p:cNvSpPr/>
            <p:nvPr/>
          </p:nvSpPr>
          <p:spPr>
            <a:xfrm>
              <a:off x="0" y="1857375"/>
              <a:ext cx="581025" cy="3105150"/>
            </a:xfrm>
            <a:prstGeom prst="rect">
              <a:avLst/>
            </a:prstGeom>
            <a:grp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8" name="文本框 7"/>
            <p:cNvSpPr txBox="1"/>
            <p:nvPr/>
          </p:nvSpPr>
          <p:spPr>
            <a:xfrm>
              <a:off x="27026" y="2114550"/>
              <a:ext cx="553998" cy="2590800"/>
            </a:xfrm>
            <a:prstGeom prst="rect">
              <a:avLst/>
            </a:prstGeom>
            <a:grpFill/>
            <a:ln>
              <a:solidFill>
                <a:schemeClr val="tx1">
                  <a:lumMod val="85000"/>
                  <a:lumOff val="15000"/>
                </a:schemeClr>
              </a:solidFill>
            </a:ln>
          </p:spPr>
          <p:txBody>
            <a:bodyPr vert="eaVert" wrap="square" rtlCol="0">
              <a:spAutoFit/>
            </a:bodyPr>
            <a:lstStyle/>
            <a:p>
              <a:pPr algn="ctr"/>
              <a:r>
                <a:rPr lang="zh-CN" altLang="en-US" sz="2400" b="1" spc="1000" dirty="0">
                  <a:solidFill>
                    <a:schemeClr val="bg1"/>
                  </a:solidFill>
                  <a:latin typeface="Arial" panose="020B0604020202020204"/>
                  <a:ea typeface="微软雅黑" panose="020B0503020204020204" pitchFamily="34" charset="-122"/>
                  <a:sym typeface="Arial" panose="020B0604020202020204"/>
                </a:rPr>
                <a:t>劳动关系</a:t>
              </a:r>
            </a:p>
          </p:txBody>
        </p:sp>
        <p:sp>
          <p:nvSpPr>
            <p:cNvPr id="9" name="矩形 8"/>
            <p:cNvSpPr/>
            <p:nvPr/>
          </p:nvSpPr>
          <p:spPr>
            <a:xfrm>
              <a:off x="-3" y="1371600"/>
              <a:ext cx="581025" cy="228600"/>
            </a:xfrm>
            <a:prstGeom prst="rect">
              <a:avLst/>
            </a:prstGeom>
            <a:grp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0" name="矩形 9"/>
            <p:cNvSpPr/>
            <p:nvPr/>
          </p:nvSpPr>
          <p:spPr>
            <a:xfrm>
              <a:off x="-2" y="5219700"/>
              <a:ext cx="581025" cy="228600"/>
            </a:xfrm>
            <a:prstGeom prst="rect">
              <a:avLst/>
            </a:prstGeom>
            <a:grp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grpSp>
      <p:sp>
        <p:nvSpPr>
          <p:cNvPr id="2" name="矩形 1"/>
          <p:cNvSpPr/>
          <p:nvPr/>
        </p:nvSpPr>
        <p:spPr>
          <a:xfrm>
            <a:off x="5538331" y="767834"/>
            <a:ext cx="1210588" cy="400110"/>
          </a:xfrm>
          <a:prstGeom prst="rect">
            <a:avLst/>
          </a:prstGeom>
        </p:spPr>
        <p:txBody>
          <a:bodyPr wrap="none">
            <a:spAutoFit/>
          </a:bodyPr>
          <a:lstStyle/>
          <a:p>
            <a:r>
              <a:rPr lang="zh-CN" altLang="en-US" sz="2000" b="1" dirty="0">
                <a:latin typeface="Arial" panose="020B0604020202020204"/>
                <a:ea typeface="微软雅黑" panose="020B0503020204020204" pitchFamily="34" charset="-122"/>
                <a:sym typeface="Arial" panose="020B0604020202020204"/>
              </a:rPr>
              <a:t>劳动关系</a:t>
            </a:r>
          </a:p>
        </p:txBody>
      </p:sp>
      <p:sp>
        <p:nvSpPr>
          <p:cNvPr id="3" name="矩形 2"/>
          <p:cNvSpPr/>
          <p:nvPr/>
        </p:nvSpPr>
        <p:spPr>
          <a:xfrm>
            <a:off x="1478022" y="3027819"/>
            <a:ext cx="4665603" cy="2677656"/>
          </a:xfrm>
          <a:prstGeom prst="rect">
            <a:avLst/>
          </a:prstGeom>
          <a:noFill/>
        </p:spPr>
        <p:txBody>
          <a:bodyPr wrap="square">
            <a:spAutoFit/>
          </a:bodyPr>
          <a:lstStyle/>
          <a:p>
            <a:pPr>
              <a:lnSpc>
                <a:spcPct val="150000"/>
              </a:lnSpc>
            </a:pPr>
            <a:endParaRPr lang="zh-CN" altLang="en-US" sz="1400" dirty="0">
              <a:solidFill>
                <a:schemeClr val="bg1"/>
              </a:solidFill>
              <a:latin typeface="Arial" panose="020B0604020202020204"/>
              <a:ea typeface="微软雅黑" panose="020B0503020204020204" pitchFamily="34" charset="-122"/>
              <a:sym typeface="Arial" panose="020B0604020202020204"/>
            </a:endParaRPr>
          </a:p>
          <a:p>
            <a:pPr>
              <a:lnSpc>
                <a:spcPct val="150000"/>
              </a:lnSpc>
            </a:pPr>
            <a:r>
              <a:rPr lang="zh-CN" altLang="en-US" sz="1400" dirty="0">
                <a:solidFill>
                  <a:schemeClr val="bg1"/>
                </a:solidFill>
                <a:latin typeface="Arial" panose="020B0604020202020204"/>
                <a:ea typeface="微软雅黑" panose="020B0503020204020204" pitchFamily="34" charset="-122"/>
                <a:sym typeface="Arial" panose="020B0604020202020204"/>
              </a:rPr>
              <a:t>深圳户籍员工人事档案管理，托管在深圳市人才交流中心和南山劳动局，外地办事处人员社保全部在深圳缴纳。</a:t>
            </a:r>
          </a:p>
          <a:p>
            <a:pPr>
              <a:lnSpc>
                <a:spcPct val="150000"/>
              </a:lnSpc>
            </a:pPr>
            <a:r>
              <a:rPr lang="zh-CN" altLang="en-US" sz="1400" dirty="0">
                <a:solidFill>
                  <a:schemeClr val="bg1"/>
                </a:solidFill>
                <a:latin typeface="Arial" panose="020B0604020202020204"/>
                <a:ea typeface="微软雅黑" panose="020B0503020204020204" pitchFamily="34" charset="-122"/>
                <a:sym typeface="Arial" panose="020B0604020202020204"/>
              </a:rPr>
              <a:t>招调工办理完毕</a:t>
            </a:r>
            <a:r>
              <a:rPr lang="en-US" altLang="zh-CN" sz="1400" dirty="0">
                <a:solidFill>
                  <a:schemeClr val="bg1"/>
                </a:solidFill>
                <a:latin typeface="Arial" panose="020B0604020202020204"/>
                <a:ea typeface="微软雅黑" panose="020B0503020204020204" pitchFamily="34" charset="-122"/>
                <a:sym typeface="Arial" panose="020B0604020202020204"/>
              </a:rPr>
              <a:t>10</a:t>
            </a:r>
            <a:r>
              <a:rPr lang="zh-CN" altLang="en-US" sz="1400" dirty="0">
                <a:solidFill>
                  <a:schemeClr val="bg1"/>
                </a:solidFill>
                <a:latin typeface="Arial" panose="020B0604020202020204"/>
                <a:ea typeface="微软雅黑" panose="020B0503020204020204" pitchFamily="34" charset="-122"/>
                <a:sym typeface="Arial" panose="020B0604020202020204"/>
              </a:rPr>
              <a:t>人。</a:t>
            </a:r>
          </a:p>
          <a:p>
            <a:pPr>
              <a:lnSpc>
                <a:spcPct val="150000"/>
              </a:lnSpc>
            </a:pPr>
            <a:endParaRPr lang="zh-CN" altLang="en-US" sz="1400" dirty="0">
              <a:solidFill>
                <a:schemeClr val="bg1"/>
              </a:solidFill>
              <a:latin typeface="Arial" panose="020B0604020202020204"/>
              <a:ea typeface="微软雅黑" panose="020B0503020204020204" pitchFamily="34" charset="-122"/>
              <a:sym typeface="Arial" panose="020B0604020202020204"/>
            </a:endParaRPr>
          </a:p>
          <a:p>
            <a:pPr>
              <a:lnSpc>
                <a:spcPct val="150000"/>
              </a:lnSpc>
            </a:pPr>
            <a:r>
              <a:rPr lang="en-US" altLang="zh-CN" sz="1400" dirty="0">
                <a:solidFill>
                  <a:schemeClr val="bg1"/>
                </a:solidFill>
                <a:latin typeface="Arial" panose="020B0604020202020204"/>
                <a:ea typeface="微软雅黑" panose="020B0503020204020204" pitchFamily="34" charset="-122"/>
                <a:sym typeface="Arial" panose="020B0604020202020204"/>
              </a:rPr>
              <a:t>2017</a:t>
            </a:r>
            <a:r>
              <a:rPr lang="zh-CN" altLang="en-US" sz="1400" dirty="0">
                <a:solidFill>
                  <a:schemeClr val="bg1"/>
                </a:solidFill>
                <a:latin typeface="Arial" panose="020B0604020202020204"/>
                <a:ea typeface="微软雅黑" panose="020B0503020204020204" pitchFamily="34" charset="-122"/>
                <a:sym typeface="Arial" panose="020B0604020202020204"/>
              </a:rPr>
              <a:t>年无新增劳动纠纷。</a:t>
            </a:r>
          </a:p>
          <a:p>
            <a:pPr>
              <a:lnSpc>
                <a:spcPct val="150000"/>
              </a:lnSpc>
            </a:pPr>
            <a:endParaRPr lang="zh-CN" altLang="en-US" sz="1400" dirty="0">
              <a:solidFill>
                <a:schemeClr val="bg1"/>
              </a:solidFill>
              <a:latin typeface="Arial" panose="020B0604020202020204"/>
              <a:ea typeface="微软雅黑" panose="020B0503020204020204" pitchFamily="34" charset="-122"/>
              <a:sym typeface="Arial" panose="020B0604020202020204"/>
            </a:endParaRPr>
          </a:p>
          <a:p>
            <a:pPr>
              <a:lnSpc>
                <a:spcPct val="150000"/>
              </a:lnSpc>
            </a:pPr>
            <a:r>
              <a:rPr lang="zh-CN" altLang="en-US" sz="1400" dirty="0">
                <a:solidFill>
                  <a:schemeClr val="bg1"/>
                </a:solidFill>
                <a:latin typeface="Arial" panose="020B0604020202020204"/>
                <a:ea typeface="微软雅黑" panose="020B0503020204020204" pitchFamily="34" charset="-122"/>
                <a:sym typeface="Arial" panose="020B0604020202020204"/>
              </a:rPr>
              <a:t>劳动关系新员工签订一年期，续签员工为三年期。</a:t>
            </a:r>
          </a:p>
        </p:txBody>
      </p:sp>
      <p:sp>
        <p:nvSpPr>
          <p:cNvPr id="4" name="矩形 3"/>
          <p:cNvSpPr/>
          <p:nvPr/>
        </p:nvSpPr>
        <p:spPr>
          <a:xfrm>
            <a:off x="2368379" y="2068667"/>
            <a:ext cx="2884888" cy="417358"/>
          </a:xfrm>
          <a:prstGeom prst="rect">
            <a:avLst/>
          </a:prstGeom>
          <a:solidFill>
            <a:schemeClr val="tx2">
              <a:lumMod val="75000"/>
            </a:schemeClr>
          </a:solidFill>
        </p:spPr>
        <p:txBody>
          <a:bodyPr wrap="square">
            <a:spAutoFit/>
          </a:bodyPr>
          <a:lstStyle/>
          <a:p>
            <a:pPr>
              <a:lnSpc>
                <a:spcPct val="130000"/>
              </a:lnSpc>
            </a:pPr>
            <a:r>
              <a:rPr lang="zh-CN" altLang="en-US" dirty="0">
                <a:solidFill>
                  <a:schemeClr val="bg1"/>
                </a:solidFill>
                <a:latin typeface="Arial" panose="020B0604020202020204"/>
                <a:ea typeface="微软雅黑" panose="020B0503020204020204" pitchFamily="34" charset="-122"/>
                <a:sym typeface="Arial" panose="020B0604020202020204"/>
              </a:rPr>
              <a:t>公司劳动关系管理现状：</a:t>
            </a:r>
          </a:p>
        </p:txBody>
      </p:sp>
      <p:sp>
        <p:nvSpPr>
          <p:cNvPr id="5" name="矩形 4"/>
          <p:cNvSpPr/>
          <p:nvPr/>
        </p:nvSpPr>
        <p:spPr>
          <a:xfrm>
            <a:off x="8497947" y="3781425"/>
            <a:ext cx="2817753" cy="1384995"/>
          </a:xfrm>
          <a:prstGeom prst="rect">
            <a:avLst/>
          </a:prstGeom>
        </p:spPr>
        <p:txBody>
          <a:bodyPr wrap="square">
            <a:spAutoFit/>
          </a:bodyPr>
          <a:lstStyle/>
          <a:p>
            <a:pPr marL="101600" indent="-101600">
              <a:lnSpc>
                <a:spcPct val="150000"/>
              </a:lnSpc>
            </a:pPr>
            <a:endParaRPr lang="zh-CN" altLang="en-US" sz="1400" dirty="0">
              <a:solidFill>
                <a:schemeClr val="bg1"/>
              </a:solidFill>
              <a:latin typeface="Arial" panose="020B0604020202020204"/>
              <a:ea typeface="微软雅黑" panose="020B0503020204020204" pitchFamily="34" charset="-122"/>
              <a:sym typeface="Arial" panose="020B0604020202020204"/>
            </a:endParaRPr>
          </a:p>
          <a:p>
            <a:pPr>
              <a:lnSpc>
                <a:spcPct val="150000"/>
              </a:lnSpc>
            </a:pPr>
            <a:r>
              <a:rPr lang="en-US" altLang="zh-CN" sz="1400" dirty="0">
                <a:solidFill>
                  <a:schemeClr val="bg1"/>
                </a:solidFill>
                <a:latin typeface="Arial" panose="020B0604020202020204"/>
                <a:ea typeface="微软雅黑" panose="020B0503020204020204" pitchFamily="34" charset="-122"/>
                <a:sym typeface="Arial" panose="020B0604020202020204"/>
              </a:rPr>
              <a:t>1</a:t>
            </a:r>
            <a:r>
              <a:rPr lang="zh-CN" altLang="en-US" sz="1400" dirty="0">
                <a:solidFill>
                  <a:schemeClr val="bg1"/>
                </a:solidFill>
                <a:latin typeface="Arial" panose="020B0604020202020204"/>
                <a:ea typeface="微软雅黑" panose="020B0503020204020204" pitchFamily="34" charset="-122"/>
                <a:sym typeface="Arial" panose="020B0604020202020204"/>
              </a:rPr>
              <a:t>、劳动争议零纠纷</a:t>
            </a:r>
          </a:p>
          <a:p>
            <a:pPr>
              <a:lnSpc>
                <a:spcPct val="150000"/>
              </a:lnSpc>
            </a:pPr>
            <a:r>
              <a:rPr lang="en-US" altLang="zh-CN" sz="1400" dirty="0">
                <a:solidFill>
                  <a:schemeClr val="bg1"/>
                </a:solidFill>
                <a:latin typeface="Arial" panose="020B0604020202020204"/>
                <a:ea typeface="微软雅黑" panose="020B0503020204020204" pitchFamily="34" charset="-122"/>
                <a:sym typeface="Arial" panose="020B0604020202020204"/>
              </a:rPr>
              <a:t>2</a:t>
            </a:r>
            <a:r>
              <a:rPr lang="zh-CN" altLang="en-US" sz="1400" dirty="0">
                <a:solidFill>
                  <a:schemeClr val="bg1"/>
                </a:solidFill>
                <a:latin typeface="Arial" panose="020B0604020202020204"/>
                <a:ea typeface="微软雅黑" panose="020B0503020204020204" pitchFamily="34" charset="-122"/>
                <a:sym typeface="Arial" panose="020B0604020202020204"/>
              </a:rPr>
              <a:t>、招调工指标</a:t>
            </a:r>
            <a:r>
              <a:rPr lang="en-US" altLang="zh-CN" sz="1400" dirty="0">
                <a:solidFill>
                  <a:schemeClr val="bg1"/>
                </a:solidFill>
                <a:latin typeface="Arial" panose="020B0604020202020204"/>
                <a:ea typeface="微软雅黑" panose="020B0503020204020204" pitchFamily="34" charset="-122"/>
                <a:sym typeface="Arial" panose="020B0604020202020204"/>
              </a:rPr>
              <a:t>5-10</a:t>
            </a:r>
            <a:r>
              <a:rPr lang="zh-CN" altLang="en-US" sz="1400" dirty="0">
                <a:solidFill>
                  <a:schemeClr val="bg1"/>
                </a:solidFill>
                <a:latin typeface="Arial" panose="020B0604020202020204"/>
                <a:ea typeface="微软雅黑" panose="020B0503020204020204" pitchFamily="34" charset="-122"/>
                <a:sym typeface="Arial" panose="020B0604020202020204"/>
              </a:rPr>
              <a:t>人</a:t>
            </a:r>
          </a:p>
          <a:p>
            <a:pPr marL="101600" indent="-101600">
              <a:lnSpc>
                <a:spcPct val="150000"/>
              </a:lnSpc>
            </a:pPr>
            <a:endParaRPr lang="en-US" altLang="zh-CN" sz="1400" dirty="0">
              <a:solidFill>
                <a:schemeClr val="bg1"/>
              </a:solidFill>
              <a:latin typeface="Arial" panose="020B0604020202020204"/>
              <a:ea typeface="微软雅黑" panose="020B0503020204020204" pitchFamily="34" charset="-122"/>
              <a:sym typeface="Arial" panose="020B0604020202020204"/>
            </a:endParaRPr>
          </a:p>
        </p:txBody>
      </p:sp>
      <p:sp>
        <p:nvSpPr>
          <p:cNvPr id="11" name="矩形 10"/>
          <p:cNvSpPr/>
          <p:nvPr/>
        </p:nvSpPr>
        <p:spPr>
          <a:xfrm>
            <a:off x="7693466" y="2116693"/>
            <a:ext cx="3493264" cy="369332"/>
          </a:xfrm>
          <a:prstGeom prst="rect">
            <a:avLst/>
          </a:prstGeom>
          <a:solidFill>
            <a:schemeClr val="tx2">
              <a:lumMod val="75000"/>
            </a:schemeClr>
          </a:solidFill>
        </p:spPr>
        <p:txBody>
          <a:bodyPr wrap="none">
            <a:spAutoFit/>
          </a:bodyPr>
          <a:lstStyle/>
          <a:p>
            <a:r>
              <a:rPr lang="en-US" altLang="zh-CN" dirty="0">
                <a:solidFill>
                  <a:schemeClr val="bg1"/>
                </a:solidFill>
                <a:latin typeface="Arial" panose="020B0604020202020204"/>
                <a:ea typeface="微软雅黑" panose="020B0503020204020204" pitchFamily="34" charset="-122"/>
                <a:sym typeface="Arial" panose="020B0604020202020204"/>
              </a:rPr>
              <a:t>2018</a:t>
            </a:r>
            <a:r>
              <a:rPr lang="zh-CN" altLang="en-US" dirty="0">
                <a:solidFill>
                  <a:schemeClr val="bg1"/>
                </a:solidFill>
                <a:latin typeface="Arial" panose="020B0604020202020204"/>
                <a:ea typeface="微软雅黑" panose="020B0503020204020204" pitchFamily="34" charset="-122"/>
                <a:sym typeface="Arial" panose="020B0604020202020204"/>
              </a:rPr>
              <a:t>年公司劳动关系管理目标：</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Effect transition="in" filter="fade">
                                      <p:cBhvr>
                                        <p:cTn id="26" dur="1000"/>
                                        <p:tgtEl>
                                          <p:spTgt spid="1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p:cTn id="29" dur="1000" fill="hold"/>
                                        <p:tgtEl>
                                          <p:spTgt spid="3"/>
                                        </p:tgtEl>
                                        <p:attrNameLst>
                                          <p:attrName>ppt_w</p:attrName>
                                        </p:attrNameLst>
                                      </p:cBhvr>
                                      <p:tavLst>
                                        <p:tav tm="0">
                                          <p:val>
                                            <p:fltVal val="0"/>
                                          </p:val>
                                        </p:tav>
                                        <p:tav tm="100000">
                                          <p:val>
                                            <p:strVal val="#ppt_w"/>
                                          </p:val>
                                        </p:tav>
                                      </p:tavLst>
                                    </p:anim>
                                    <p:anim calcmode="lin" valueType="num">
                                      <p:cBhvr>
                                        <p:cTn id="30" dur="1000" fill="hold"/>
                                        <p:tgtEl>
                                          <p:spTgt spid="3"/>
                                        </p:tgtEl>
                                        <p:attrNameLst>
                                          <p:attrName>ppt_h</p:attrName>
                                        </p:attrNameLst>
                                      </p:cBhvr>
                                      <p:tavLst>
                                        <p:tav tm="0">
                                          <p:val>
                                            <p:fltVal val="0"/>
                                          </p:val>
                                        </p:tav>
                                        <p:tav tm="100000">
                                          <p:val>
                                            <p:strVal val="#ppt_h"/>
                                          </p:val>
                                        </p:tav>
                                      </p:tavLst>
                                    </p:anim>
                                    <p:animEffect transition="in" filter="fade">
                                      <p:cBhvr>
                                        <p:cTn id="31" dur="1000"/>
                                        <p:tgtEl>
                                          <p:spTgt spid="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barn(inVertical)">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1000" fill="hold"/>
                                        <p:tgtEl>
                                          <p:spTgt spid="14"/>
                                        </p:tgtEl>
                                        <p:attrNameLst>
                                          <p:attrName>ppt_w</p:attrName>
                                        </p:attrNameLst>
                                      </p:cBhvr>
                                      <p:tavLst>
                                        <p:tav tm="0">
                                          <p:val>
                                            <p:fltVal val="0"/>
                                          </p:val>
                                        </p:tav>
                                        <p:tav tm="100000">
                                          <p:val>
                                            <p:strVal val="#ppt_w"/>
                                          </p:val>
                                        </p:tav>
                                      </p:tavLst>
                                    </p:anim>
                                    <p:anim calcmode="lin" valueType="num">
                                      <p:cBhvr>
                                        <p:cTn id="42" dur="1000" fill="hold"/>
                                        <p:tgtEl>
                                          <p:spTgt spid="14"/>
                                        </p:tgtEl>
                                        <p:attrNameLst>
                                          <p:attrName>ppt_h</p:attrName>
                                        </p:attrNameLst>
                                      </p:cBhvr>
                                      <p:tavLst>
                                        <p:tav tm="0">
                                          <p:val>
                                            <p:fltVal val="0"/>
                                          </p:val>
                                        </p:tav>
                                        <p:tav tm="100000">
                                          <p:val>
                                            <p:strVal val="#ppt_h"/>
                                          </p:val>
                                        </p:tav>
                                      </p:tavLst>
                                    </p:anim>
                                    <p:animEffect transition="in" filter="fade">
                                      <p:cBhvr>
                                        <p:cTn id="43" dur="1000"/>
                                        <p:tgtEl>
                                          <p:spTgt spid="14"/>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1000" fill="hold"/>
                                        <p:tgtEl>
                                          <p:spTgt spid="5"/>
                                        </p:tgtEl>
                                        <p:attrNameLst>
                                          <p:attrName>ppt_w</p:attrName>
                                        </p:attrNameLst>
                                      </p:cBhvr>
                                      <p:tavLst>
                                        <p:tav tm="0">
                                          <p:val>
                                            <p:fltVal val="0"/>
                                          </p:val>
                                        </p:tav>
                                        <p:tav tm="100000">
                                          <p:val>
                                            <p:strVal val="#ppt_w"/>
                                          </p:val>
                                        </p:tav>
                                      </p:tavLst>
                                    </p:anim>
                                    <p:anim calcmode="lin" valueType="num">
                                      <p:cBhvr>
                                        <p:cTn id="47" dur="1000" fill="hold"/>
                                        <p:tgtEl>
                                          <p:spTgt spid="5"/>
                                        </p:tgtEl>
                                        <p:attrNameLst>
                                          <p:attrName>ppt_h</p:attrName>
                                        </p:attrNameLst>
                                      </p:cBhvr>
                                      <p:tavLst>
                                        <p:tav tm="0">
                                          <p:val>
                                            <p:fltVal val="0"/>
                                          </p:val>
                                        </p:tav>
                                        <p:tav tm="100000">
                                          <p:val>
                                            <p:strVal val="#ppt_h"/>
                                          </p:val>
                                        </p:tav>
                                      </p:tavLst>
                                    </p:anim>
                                    <p:animEffect transition="in" filter="fade">
                                      <p:cBhvr>
                                        <p:cTn id="4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animBg="1"/>
      <p:bldP spid="2" grpId="0"/>
      <p:bldP spid="3" grpId="0"/>
      <p:bldP spid="4" grpId="0" animBg="1"/>
      <p:bldP spid="5" grpId="0"/>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0" y="1743075"/>
            <a:ext cx="581028" cy="4076700"/>
            <a:chOff x="-3" y="1371600"/>
            <a:chExt cx="581028" cy="4076700"/>
          </a:xfrm>
          <a:solidFill>
            <a:schemeClr val="tx2">
              <a:lumMod val="75000"/>
            </a:schemeClr>
          </a:solidFill>
        </p:grpSpPr>
        <p:sp>
          <p:nvSpPr>
            <p:cNvPr id="7" name="矩形 6"/>
            <p:cNvSpPr/>
            <p:nvPr/>
          </p:nvSpPr>
          <p:spPr>
            <a:xfrm>
              <a:off x="0" y="1857375"/>
              <a:ext cx="581025" cy="3105150"/>
            </a:xfrm>
            <a:prstGeom prst="rect">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8" name="文本框 7"/>
            <p:cNvSpPr txBox="1"/>
            <p:nvPr/>
          </p:nvSpPr>
          <p:spPr>
            <a:xfrm>
              <a:off x="27026" y="2114550"/>
              <a:ext cx="553998" cy="2590800"/>
            </a:xfrm>
            <a:prstGeom prst="rect">
              <a:avLst/>
            </a:prstGeom>
            <a:grpFill/>
            <a:ln>
              <a:solidFill>
                <a:schemeClr val="tx2">
                  <a:lumMod val="75000"/>
                </a:schemeClr>
              </a:solidFill>
            </a:ln>
          </p:spPr>
          <p:txBody>
            <a:bodyPr vert="eaVert" wrap="square" rtlCol="0">
              <a:spAutoFit/>
            </a:bodyPr>
            <a:lstStyle/>
            <a:p>
              <a:pPr algn="ctr"/>
              <a:r>
                <a:rPr lang="zh-CN" altLang="en-US" sz="2400" b="1" spc="1000" dirty="0">
                  <a:solidFill>
                    <a:schemeClr val="bg1"/>
                  </a:solidFill>
                  <a:latin typeface="Arial" panose="020B0604020202020204"/>
                  <a:ea typeface="微软雅黑" panose="020B0503020204020204" pitchFamily="34" charset="-122"/>
                  <a:sym typeface="Arial" panose="020B0604020202020204"/>
                </a:rPr>
                <a:t>行政事务</a:t>
              </a:r>
            </a:p>
          </p:txBody>
        </p:sp>
        <p:sp>
          <p:nvSpPr>
            <p:cNvPr id="9" name="矩形 8"/>
            <p:cNvSpPr/>
            <p:nvPr/>
          </p:nvSpPr>
          <p:spPr>
            <a:xfrm>
              <a:off x="-3" y="1371600"/>
              <a:ext cx="581025" cy="228600"/>
            </a:xfrm>
            <a:prstGeom prst="rect">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10" name="矩形 9"/>
            <p:cNvSpPr/>
            <p:nvPr/>
          </p:nvSpPr>
          <p:spPr>
            <a:xfrm>
              <a:off x="-2" y="5219700"/>
              <a:ext cx="581025" cy="228600"/>
            </a:xfrm>
            <a:prstGeom prst="rect">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grpSp>
      <p:sp>
        <p:nvSpPr>
          <p:cNvPr id="5" name="矩形 4"/>
          <p:cNvSpPr/>
          <p:nvPr/>
        </p:nvSpPr>
        <p:spPr>
          <a:xfrm>
            <a:off x="2419349" y="1367004"/>
            <a:ext cx="7505701" cy="5170646"/>
          </a:xfrm>
          <a:prstGeom prst="rect">
            <a:avLst/>
          </a:prstGeom>
        </p:spPr>
        <p:txBody>
          <a:bodyPr wrap="square">
            <a:spAutoFit/>
          </a:bodyPr>
          <a:lstStyle/>
          <a:p>
            <a:pPr>
              <a:lnSpc>
                <a:spcPct val="200000"/>
              </a:lnSpc>
            </a:pPr>
            <a:r>
              <a:rPr lang="en-US" altLang="zh-CN" sz="1500" b="1" dirty="0">
                <a:solidFill>
                  <a:schemeClr val="accent1">
                    <a:lumMod val="50000"/>
                  </a:schemeClr>
                </a:solidFill>
                <a:latin typeface="Arial" panose="020B0604020202020204"/>
                <a:ea typeface="微软雅黑" panose="020B0503020204020204" pitchFamily="34" charset="-122"/>
                <a:sym typeface="Arial" panose="020B0604020202020204"/>
              </a:rPr>
              <a:t>1</a:t>
            </a:r>
            <a:r>
              <a:rPr lang="zh-CN" altLang="en-US" sz="1500" b="1" dirty="0">
                <a:solidFill>
                  <a:schemeClr val="accent1">
                    <a:lumMod val="50000"/>
                  </a:schemeClr>
                </a:solidFill>
                <a:latin typeface="Arial" panose="020B0604020202020204"/>
                <a:ea typeface="微软雅黑" panose="020B0503020204020204" pitchFamily="34" charset="-122"/>
                <a:sym typeface="Arial" panose="020B0604020202020204"/>
              </a:rPr>
              <a:t>、文控体系</a:t>
            </a:r>
            <a:r>
              <a:rPr lang="zh-CN" altLang="en-US" sz="1500" dirty="0">
                <a:solidFill>
                  <a:schemeClr val="tx2"/>
                </a:solidFill>
                <a:latin typeface="Arial" panose="020B0604020202020204"/>
                <a:ea typeface="微软雅黑" panose="020B0503020204020204" pitchFamily="34" charset="-122"/>
                <a:sym typeface="Arial" panose="020B0604020202020204"/>
              </a:rPr>
              <a:t>：</a:t>
            </a:r>
            <a:r>
              <a:rPr lang="zh-CN" altLang="en-US" sz="1500" dirty="0">
                <a:latin typeface="Arial" panose="020B0604020202020204"/>
                <a:ea typeface="微软雅黑" panose="020B0503020204020204" pitchFamily="34" charset="-122"/>
                <a:sym typeface="Arial" panose="020B0604020202020204"/>
              </a:rPr>
              <a:t>规范文控体系，做好公司文书工作，制定规范的管控流程。</a:t>
            </a:r>
          </a:p>
          <a:p>
            <a:pPr>
              <a:lnSpc>
                <a:spcPct val="200000"/>
              </a:lnSpc>
            </a:pPr>
            <a:r>
              <a:rPr lang="en-US" altLang="zh-CN" sz="1500" b="1" dirty="0">
                <a:solidFill>
                  <a:schemeClr val="accent1">
                    <a:lumMod val="50000"/>
                  </a:schemeClr>
                </a:solidFill>
                <a:latin typeface="Arial" panose="020B0604020202020204"/>
                <a:ea typeface="微软雅黑" panose="020B0503020204020204" pitchFamily="34" charset="-122"/>
                <a:sym typeface="Arial" panose="020B0604020202020204"/>
              </a:rPr>
              <a:t>2</a:t>
            </a:r>
            <a:r>
              <a:rPr lang="zh-CN" altLang="en-US" sz="1500" b="1" dirty="0">
                <a:solidFill>
                  <a:schemeClr val="accent1">
                    <a:lumMod val="50000"/>
                  </a:schemeClr>
                </a:solidFill>
                <a:latin typeface="Arial" panose="020B0604020202020204"/>
                <a:ea typeface="微软雅黑" panose="020B0503020204020204" pitchFamily="34" charset="-122"/>
                <a:sym typeface="Arial" panose="020B0604020202020204"/>
              </a:rPr>
              <a:t>、信息安全</a:t>
            </a:r>
            <a:r>
              <a:rPr lang="zh-CN" altLang="en-US" sz="1500" dirty="0">
                <a:latin typeface="Arial" panose="020B0604020202020204"/>
                <a:ea typeface="微软雅黑" panose="020B0503020204020204" pitchFamily="34" charset="-122"/>
                <a:sym typeface="Arial" panose="020B0604020202020204"/>
              </a:rPr>
              <a:t>：严格管控电脑设备、实施加密系统、同时考虑提高效率的措施。</a:t>
            </a:r>
          </a:p>
          <a:p>
            <a:pPr>
              <a:lnSpc>
                <a:spcPct val="200000"/>
              </a:lnSpc>
            </a:pPr>
            <a:r>
              <a:rPr lang="en-US" altLang="zh-CN" sz="1500" b="1" dirty="0">
                <a:solidFill>
                  <a:schemeClr val="accent1">
                    <a:lumMod val="50000"/>
                  </a:schemeClr>
                </a:solidFill>
                <a:latin typeface="Arial" panose="020B0604020202020204"/>
                <a:ea typeface="微软雅黑" panose="020B0503020204020204" pitchFamily="34" charset="-122"/>
                <a:sym typeface="Arial" panose="020B0604020202020204"/>
              </a:rPr>
              <a:t>3</a:t>
            </a:r>
            <a:r>
              <a:rPr lang="zh-CN" altLang="en-US" sz="1500" b="1" dirty="0">
                <a:solidFill>
                  <a:schemeClr val="accent1">
                    <a:lumMod val="50000"/>
                  </a:schemeClr>
                </a:solidFill>
                <a:latin typeface="Arial" panose="020B0604020202020204"/>
                <a:ea typeface="微软雅黑" panose="020B0503020204020204" pitchFamily="34" charset="-122"/>
                <a:sym typeface="Arial" panose="020B0604020202020204"/>
              </a:rPr>
              <a:t>、固定资产台帐</a:t>
            </a:r>
            <a:r>
              <a:rPr lang="zh-CN" altLang="en-US" sz="1500" dirty="0">
                <a:solidFill>
                  <a:schemeClr val="tx2"/>
                </a:solidFill>
                <a:latin typeface="Arial" panose="020B0604020202020204"/>
                <a:ea typeface="微软雅黑" panose="020B0503020204020204" pitchFamily="34" charset="-122"/>
                <a:sym typeface="Arial" panose="020B0604020202020204"/>
              </a:rPr>
              <a:t>：</a:t>
            </a:r>
            <a:r>
              <a:rPr lang="zh-CN" altLang="en-US" sz="1500" dirty="0">
                <a:latin typeface="Arial" panose="020B0604020202020204"/>
                <a:ea typeface="微软雅黑" panose="020B0503020204020204" pitchFamily="34" charset="-122"/>
                <a:sym typeface="Arial" panose="020B0604020202020204"/>
              </a:rPr>
              <a:t>制作耐用品和消耗品台帐，节约资源，节省开支。</a:t>
            </a:r>
          </a:p>
          <a:p>
            <a:pPr>
              <a:lnSpc>
                <a:spcPct val="200000"/>
              </a:lnSpc>
            </a:pPr>
            <a:r>
              <a:rPr lang="en-US" altLang="zh-CN" sz="1500" b="1" dirty="0">
                <a:solidFill>
                  <a:schemeClr val="accent1">
                    <a:lumMod val="50000"/>
                  </a:schemeClr>
                </a:solidFill>
                <a:latin typeface="Arial" panose="020B0604020202020204"/>
                <a:ea typeface="微软雅黑" panose="020B0503020204020204" pitchFamily="34" charset="-122"/>
                <a:sym typeface="Arial" panose="020B0604020202020204"/>
              </a:rPr>
              <a:t>4</a:t>
            </a:r>
            <a:r>
              <a:rPr lang="zh-CN" altLang="en-US" sz="1500" b="1" dirty="0">
                <a:solidFill>
                  <a:schemeClr val="accent1">
                    <a:lumMod val="50000"/>
                  </a:schemeClr>
                </a:solidFill>
                <a:latin typeface="Arial" panose="020B0604020202020204"/>
                <a:ea typeface="微软雅黑" panose="020B0503020204020204" pitchFamily="34" charset="-122"/>
                <a:sym typeface="Arial" panose="020B0604020202020204"/>
              </a:rPr>
              <a:t>、办公室设施管理</a:t>
            </a:r>
            <a:r>
              <a:rPr lang="zh-CN" altLang="en-US" sz="1500" dirty="0">
                <a:solidFill>
                  <a:schemeClr val="tx2"/>
                </a:solidFill>
                <a:latin typeface="Arial" panose="020B0604020202020204"/>
                <a:ea typeface="微软雅黑" panose="020B0503020204020204" pitchFamily="34" charset="-122"/>
                <a:sym typeface="Arial" panose="020B0604020202020204"/>
              </a:rPr>
              <a:t>：</a:t>
            </a:r>
            <a:r>
              <a:rPr lang="zh-CN" altLang="en-US" sz="1500" dirty="0">
                <a:latin typeface="Arial" panose="020B0604020202020204"/>
                <a:ea typeface="微软雅黑" panose="020B0503020204020204" pitchFamily="34" charset="-122"/>
                <a:sym typeface="Arial" panose="020B0604020202020204"/>
              </a:rPr>
              <a:t>做好办公室卫生和</a:t>
            </a:r>
            <a:r>
              <a:rPr lang="en-US" altLang="zh-CN" sz="1500" dirty="0">
                <a:latin typeface="Arial" panose="020B0604020202020204"/>
                <a:ea typeface="微软雅黑" panose="020B0503020204020204" pitchFamily="34" charset="-122"/>
                <a:sym typeface="Arial" panose="020B0604020202020204"/>
              </a:rPr>
              <a:t>5S</a:t>
            </a:r>
            <a:r>
              <a:rPr lang="zh-CN" altLang="en-US" sz="1500" dirty="0">
                <a:latin typeface="Arial" panose="020B0604020202020204"/>
                <a:ea typeface="微软雅黑" panose="020B0503020204020204" pitchFamily="34" charset="-122"/>
                <a:sym typeface="Arial" panose="020B0604020202020204"/>
              </a:rPr>
              <a:t>管理，座位已经接近饱和，急需扩充。</a:t>
            </a:r>
          </a:p>
          <a:p>
            <a:pPr>
              <a:lnSpc>
                <a:spcPct val="200000"/>
              </a:lnSpc>
            </a:pPr>
            <a:r>
              <a:rPr lang="en-US" altLang="zh-CN" sz="1500" b="1" dirty="0">
                <a:solidFill>
                  <a:schemeClr val="accent1">
                    <a:lumMod val="50000"/>
                  </a:schemeClr>
                </a:solidFill>
                <a:latin typeface="Arial" panose="020B0604020202020204"/>
                <a:ea typeface="微软雅黑" panose="020B0503020204020204" pitchFamily="34" charset="-122"/>
                <a:sym typeface="Arial" panose="020B0604020202020204"/>
              </a:rPr>
              <a:t>5</a:t>
            </a:r>
            <a:r>
              <a:rPr lang="zh-CN" altLang="en-US" sz="1500" b="1" dirty="0">
                <a:solidFill>
                  <a:schemeClr val="accent1">
                    <a:lumMod val="50000"/>
                  </a:schemeClr>
                </a:solidFill>
                <a:latin typeface="Arial" panose="020B0604020202020204"/>
                <a:ea typeface="微软雅黑" panose="020B0503020204020204" pitchFamily="34" charset="-122"/>
                <a:sym typeface="Arial" panose="020B0604020202020204"/>
              </a:rPr>
              <a:t>、对外支出费用</a:t>
            </a:r>
            <a:r>
              <a:rPr lang="zh-CN" altLang="en-US" sz="1500" dirty="0">
                <a:solidFill>
                  <a:schemeClr val="tx2"/>
                </a:solidFill>
                <a:latin typeface="Arial" panose="020B0604020202020204"/>
                <a:ea typeface="微软雅黑" panose="020B0503020204020204" pitchFamily="34" charset="-122"/>
                <a:sym typeface="Arial" panose="020B0604020202020204"/>
              </a:rPr>
              <a:t>：</a:t>
            </a:r>
            <a:r>
              <a:rPr lang="zh-CN" altLang="en-US" sz="1500" dirty="0">
                <a:latin typeface="Arial" panose="020B0604020202020204"/>
                <a:ea typeface="微软雅黑" panose="020B0503020204020204" pitchFamily="34" charset="-122"/>
                <a:sym typeface="Arial" panose="020B0604020202020204"/>
              </a:rPr>
              <a:t>主要包括以下：办公文具用品、厂房房租、加班订餐、宿舍房租、办公室维护、招聘费用、节日礼金、电话费用、招待费用等。</a:t>
            </a:r>
          </a:p>
          <a:p>
            <a:pPr>
              <a:lnSpc>
                <a:spcPct val="200000"/>
              </a:lnSpc>
            </a:pPr>
            <a:r>
              <a:rPr lang="en-US" altLang="zh-CN" sz="1500" b="1" dirty="0">
                <a:solidFill>
                  <a:schemeClr val="accent1">
                    <a:lumMod val="50000"/>
                  </a:schemeClr>
                </a:solidFill>
                <a:latin typeface="Arial" panose="020B0604020202020204"/>
                <a:ea typeface="微软雅黑" panose="020B0503020204020204" pitchFamily="34" charset="-122"/>
                <a:sym typeface="Arial" panose="020B0604020202020204"/>
              </a:rPr>
              <a:t>6</a:t>
            </a:r>
            <a:r>
              <a:rPr lang="zh-CN" altLang="en-US" sz="1500" b="1" dirty="0">
                <a:solidFill>
                  <a:schemeClr val="accent1">
                    <a:lumMod val="50000"/>
                  </a:schemeClr>
                </a:solidFill>
                <a:latin typeface="Arial" panose="020B0604020202020204"/>
                <a:ea typeface="微软雅黑" panose="020B0503020204020204" pitchFamily="34" charset="-122"/>
                <a:sym typeface="Arial" panose="020B0604020202020204"/>
              </a:rPr>
              <a:t>、车辆管理</a:t>
            </a:r>
            <a:r>
              <a:rPr lang="zh-CN" altLang="en-US" sz="1500" dirty="0">
                <a:solidFill>
                  <a:schemeClr val="tx2"/>
                </a:solidFill>
                <a:latin typeface="Arial" panose="020B0604020202020204"/>
                <a:ea typeface="微软雅黑" panose="020B0503020204020204" pitchFamily="34" charset="-122"/>
                <a:sym typeface="Arial" panose="020B0604020202020204"/>
              </a:rPr>
              <a:t>：</a:t>
            </a:r>
            <a:r>
              <a:rPr lang="zh-CN" altLang="en-US" sz="1500" dirty="0">
                <a:latin typeface="Arial" panose="020B0604020202020204"/>
                <a:ea typeface="微软雅黑" panose="020B0503020204020204" pitchFamily="34" charset="-122"/>
                <a:sym typeface="Arial" panose="020B0604020202020204"/>
              </a:rPr>
              <a:t>实现车辆有效使用，又确保安全、费用节省，全年无重大安全事故。</a:t>
            </a:r>
          </a:p>
          <a:p>
            <a:pPr>
              <a:lnSpc>
                <a:spcPct val="200000"/>
              </a:lnSpc>
            </a:pPr>
            <a:r>
              <a:rPr lang="en-US" altLang="zh-CN" sz="1500" b="1" dirty="0">
                <a:solidFill>
                  <a:schemeClr val="accent1">
                    <a:lumMod val="50000"/>
                  </a:schemeClr>
                </a:solidFill>
                <a:latin typeface="Arial" panose="020B0604020202020204"/>
                <a:ea typeface="微软雅黑" panose="020B0503020204020204" pitchFamily="34" charset="-122"/>
                <a:sym typeface="Arial" panose="020B0604020202020204"/>
              </a:rPr>
              <a:t>7</a:t>
            </a:r>
            <a:r>
              <a:rPr lang="zh-CN" altLang="en-US" sz="1500" b="1" dirty="0">
                <a:solidFill>
                  <a:schemeClr val="accent1">
                    <a:lumMod val="50000"/>
                  </a:schemeClr>
                </a:solidFill>
                <a:latin typeface="Arial" panose="020B0604020202020204"/>
                <a:ea typeface="微软雅黑" panose="020B0503020204020204" pitchFamily="34" charset="-122"/>
                <a:sym typeface="Arial" panose="020B0604020202020204"/>
              </a:rPr>
              <a:t>、体育活动</a:t>
            </a:r>
            <a:r>
              <a:rPr lang="zh-CN" altLang="en-US" sz="1500" dirty="0">
                <a:solidFill>
                  <a:schemeClr val="tx2"/>
                </a:solidFill>
                <a:latin typeface="Arial" panose="020B0604020202020204"/>
                <a:ea typeface="微软雅黑" panose="020B0503020204020204" pitchFamily="34" charset="-122"/>
                <a:sym typeface="Arial" panose="020B0604020202020204"/>
              </a:rPr>
              <a:t>：</a:t>
            </a:r>
            <a:r>
              <a:rPr lang="zh-CN" altLang="en-US" sz="1500" dirty="0">
                <a:latin typeface="Arial" panose="020B0604020202020204"/>
                <a:ea typeface="微软雅黑" panose="020B0503020204020204" pitchFamily="34" charset="-122"/>
                <a:sym typeface="Arial" panose="020B0604020202020204"/>
              </a:rPr>
              <a:t>继续组织体育兴趣小组，每月每季度都有活动项目。</a:t>
            </a:r>
          </a:p>
          <a:p>
            <a:pPr>
              <a:lnSpc>
                <a:spcPct val="200000"/>
              </a:lnSpc>
            </a:pPr>
            <a:r>
              <a:rPr lang="en-US" altLang="zh-CN" sz="1500" b="1" dirty="0">
                <a:solidFill>
                  <a:schemeClr val="accent1">
                    <a:lumMod val="50000"/>
                  </a:schemeClr>
                </a:solidFill>
                <a:latin typeface="Arial" panose="020B0604020202020204"/>
                <a:ea typeface="微软雅黑" panose="020B0503020204020204" pitchFamily="34" charset="-122"/>
                <a:sym typeface="Arial" panose="020B0604020202020204"/>
              </a:rPr>
              <a:t>8</a:t>
            </a:r>
            <a:r>
              <a:rPr lang="zh-CN" altLang="en-US" sz="1500" b="1" dirty="0">
                <a:solidFill>
                  <a:schemeClr val="accent1">
                    <a:lumMod val="50000"/>
                  </a:schemeClr>
                </a:solidFill>
                <a:latin typeface="Arial" panose="020B0604020202020204"/>
                <a:ea typeface="微软雅黑" panose="020B0503020204020204" pitchFamily="34" charset="-122"/>
                <a:sym typeface="Arial" panose="020B0604020202020204"/>
              </a:rPr>
              <a:t>、满意度调查</a:t>
            </a:r>
            <a:r>
              <a:rPr lang="zh-CN" altLang="en-US" sz="1500" dirty="0">
                <a:solidFill>
                  <a:schemeClr val="tx2"/>
                </a:solidFill>
                <a:latin typeface="Arial" panose="020B0604020202020204"/>
                <a:ea typeface="微软雅黑" panose="020B0503020204020204" pitchFamily="34" charset="-122"/>
                <a:sym typeface="Arial" panose="020B0604020202020204"/>
              </a:rPr>
              <a:t>：</a:t>
            </a:r>
            <a:r>
              <a:rPr lang="zh-CN" altLang="en-US" sz="1500" dirty="0">
                <a:latin typeface="Arial" panose="020B0604020202020204"/>
                <a:ea typeface="微软雅黑" panose="020B0503020204020204" pitchFamily="34" charset="-122"/>
                <a:sym typeface="Arial" panose="020B0604020202020204"/>
              </a:rPr>
              <a:t>每季度进行一次公司员工满意度调查活动，改善行政管理工作。</a:t>
            </a:r>
          </a:p>
          <a:p>
            <a:pPr>
              <a:lnSpc>
                <a:spcPct val="200000"/>
              </a:lnSpc>
            </a:pPr>
            <a:r>
              <a:rPr lang="en-US" altLang="zh-CN" sz="1500" b="1" dirty="0">
                <a:solidFill>
                  <a:schemeClr val="accent1">
                    <a:lumMod val="50000"/>
                  </a:schemeClr>
                </a:solidFill>
                <a:latin typeface="Arial" panose="020B0604020202020204"/>
                <a:ea typeface="微软雅黑" panose="020B0503020204020204" pitchFamily="34" charset="-122"/>
                <a:sym typeface="Arial" panose="020B0604020202020204"/>
              </a:rPr>
              <a:t>9</a:t>
            </a:r>
            <a:r>
              <a:rPr lang="zh-CN" altLang="en-US" sz="1500" b="1" dirty="0">
                <a:solidFill>
                  <a:schemeClr val="accent1">
                    <a:lumMod val="50000"/>
                  </a:schemeClr>
                </a:solidFill>
                <a:latin typeface="Arial" panose="020B0604020202020204"/>
                <a:ea typeface="微软雅黑" panose="020B0503020204020204" pitchFamily="34" charset="-122"/>
                <a:sym typeface="Arial" panose="020B0604020202020204"/>
              </a:rPr>
              <a:t>、项目管理</a:t>
            </a:r>
            <a:r>
              <a:rPr lang="zh-CN" altLang="en-US" sz="1500" dirty="0">
                <a:solidFill>
                  <a:schemeClr val="tx2"/>
                </a:solidFill>
                <a:latin typeface="Arial" panose="020B0604020202020204"/>
                <a:ea typeface="微软雅黑" panose="020B0503020204020204" pitchFamily="34" charset="-122"/>
                <a:sym typeface="Arial" panose="020B0604020202020204"/>
              </a:rPr>
              <a:t>：</a:t>
            </a:r>
            <a:r>
              <a:rPr lang="zh-CN" altLang="en-US" sz="1500" dirty="0">
                <a:latin typeface="Arial" panose="020B0604020202020204"/>
                <a:ea typeface="微软雅黑" panose="020B0503020204020204" pitchFamily="34" charset="-122"/>
                <a:sym typeface="Arial" panose="020B0604020202020204"/>
              </a:rPr>
              <a:t>包括</a:t>
            </a:r>
            <a:r>
              <a:rPr lang="en-US" altLang="zh-CN" sz="1500" dirty="0">
                <a:latin typeface="Arial" panose="020B0604020202020204"/>
                <a:ea typeface="微软雅黑" panose="020B0503020204020204" pitchFamily="34" charset="-122"/>
                <a:sym typeface="Arial" panose="020B0604020202020204"/>
              </a:rPr>
              <a:t>ISO9001\3C</a:t>
            </a:r>
            <a:r>
              <a:rPr lang="zh-CN" altLang="en-US" sz="1500" dirty="0">
                <a:latin typeface="Arial" panose="020B0604020202020204"/>
                <a:ea typeface="微软雅黑" panose="020B0503020204020204" pitchFamily="34" charset="-122"/>
                <a:sym typeface="Arial" panose="020B0604020202020204"/>
              </a:rPr>
              <a:t>以及内控在内的项目管理工作。</a:t>
            </a:r>
          </a:p>
          <a:p>
            <a:pPr>
              <a:lnSpc>
                <a:spcPct val="200000"/>
              </a:lnSpc>
            </a:pPr>
            <a:r>
              <a:rPr lang="en-US" altLang="zh-CN" sz="1500" b="1" dirty="0">
                <a:solidFill>
                  <a:schemeClr val="accent1">
                    <a:lumMod val="50000"/>
                  </a:schemeClr>
                </a:solidFill>
                <a:latin typeface="Arial" panose="020B0604020202020204"/>
                <a:ea typeface="微软雅黑" panose="020B0503020204020204" pitchFamily="34" charset="-122"/>
                <a:sym typeface="Arial" panose="020B0604020202020204"/>
              </a:rPr>
              <a:t>10</a:t>
            </a:r>
            <a:r>
              <a:rPr lang="zh-CN" altLang="en-US" sz="1500" b="1" dirty="0">
                <a:solidFill>
                  <a:schemeClr val="accent1">
                    <a:lumMod val="50000"/>
                  </a:schemeClr>
                </a:solidFill>
                <a:latin typeface="Arial" panose="020B0604020202020204"/>
                <a:ea typeface="微软雅黑" panose="020B0503020204020204" pitchFamily="34" charset="-122"/>
                <a:sym typeface="Arial" panose="020B0604020202020204"/>
              </a:rPr>
              <a:t>、管理咨询</a:t>
            </a:r>
            <a:r>
              <a:rPr lang="zh-CN" altLang="en-US" sz="1500" dirty="0">
                <a:solidFill>
                  <a:schemeClr val="tx2"/>
                </a:solidFill>
                <a:latin typeface="Arial" panose="020B0604020202020204"/>
                <a:ea typeface="微软雅黑" panose="020B0503020204020204" pitchFamily="34" charset="-122"/>
                <a:sym typeface="Arial" panose="020B0604020202020204"/>
              </a:rPr>
              <a:t>：</a:t>
            </a:r>
            <a:r>
              <a:rPr lang="zh-CN" altLang="en-US" sz="1500" dirty="0">
                <a:latin typeface="Arial" panose="020B0604020202020204"/>
                <a:ea typeface="微软雅黑" panose="020B0503020204020204" pitchFamily="34" charset="-122"/>
                <a:sym typeface="Arial" panose="020B0604020202020204"/>
              </a:rPr>
              <a:t>与深圳市百思特企业管理咨询有限公司合作进行绩效改善项目。</a:t>
            </a:r>
          </a:p>
        </p:txBody>
      </p:sp>
      <p:sp>
        <p:nvSpPr>
          <p:cNvPr id="11" name="矩形 10"/>
          <p:cNvSpPr/>
          <p:nvPr/>
        </p:nvSpPr>
        <p:spPr>
          <a:xfrm>
            <a:off x="5538331" y="767834"/>
            <a:ext cx="1210588" cy="400110"/>
          </a:xfrm>
          <a:prstGeom prst="rect">
            <a:avLst/>
          </a:prstGeom>
        </p:spPr>
        <p:txBody>
          <a:bodyPr wrap="none">
            <a:spAutoFit/>
          </a:bodyPr>
          <a:lstStyle/>
          <a:p>
            <a:r>
              <a:rPr lang="zh-CN" altLang="en-US" sz="2000" b="1" dirty="0">
                <a:latin typeface="Arial" panose="020B0604020202020204"/>
                <a:ea typeface="微软雅黑" panose="020B0503020204020204" pitchFamily="34" charset="-122"/>
                <a:sym typeface="Arial" panose="020B0604020202020204"/>
              </a:rPr>
              <a:t>行政事务</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1" presetClass="entr" presetSubtype="0" fill="hold" grpId="0" nodeType="clickEffect">
                                  <p:stCondLst>
                                    <p:cond delay="0"/>
                                  </p:stCondLst>
                                  <p:iterate type="lt">
                                    <p:tmPct val="10000"/>
                                  </p:iterate>
                                  <p:childTnLst>
                                    <p:set>
                                      <p:cBhvr>
                                        <p:cTn id="12" dur="1" fill="hold">
                                          <p:stCondLst>
                                            <p:cond delay="0"/>
                                          </p:stCondLst>
                                        </p:cTn>
                                        <p:tgtEl>
                                          <p:spTgt spid="11"/>
                                        </p:tgtEl>
                                        <p:attrNameLst>
                                          <p:attrName>style.visibility</p:attrName>
                                        </p:attrNameLst>
                                      </p:cBhvr>
                                      <p:to>
                                        <p:strVal val="visible"/>
                                      </p:to>
                                    </p:set>
                                    <p:anim calcmode="lin" valueType="num">
                                      <p:cBhvr>
                                        <p:cTn id="13" dur="75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14" dur="750" fill="hold"/>
                                        <p:tgtEl>
                                          <p:spTgt spid="11"/>
                                        </p:tgtEl>
                                        <p:attrNameLst>
                                          <p:attrName>ppt_y</p:attrName>
                                        </p:attrNameLst>
                                      </p:cBhvr>
                                      <p:tavLst>
                                        <p:tav tm="0">
                                          <p:val>
                                            <p:strVal val="#ppt_y"/>
                                          </p:val>
                                        </p:tav>
                                        <p:tav tm="100000">
                                          <p:val>
                                            <p:strVal val="#ppt_y"/>
                                          </p:val>
                                        </p:tav>
                                      </p:tavLst>
                                    </p:anim>
                                    <p:anim calcmode="lin" valueType="num">
                                      <p:cBhvr>
                                        <p:cTn id="15" dur="75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16" dur="75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17" dur="750" tmFilter="0,0; .5, 1; 1, 1"/>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anim calcmode="lin" valueType="num">
                                      <p:cBhvr>
                                        <p:cTn id="23" dur="1000" fill="hold"/>
                                        <p:tgtEl>
                                          <p:spTgt spid="5"/>
                                        </p:tgtEl>
                                        <p:attrNameLst>
                                          <p:attrName>ppt_x</p:attrName>
                                        </p:attrNameLst>
                                      </p:cBhvr>
                                      <p:tavLst>
                                        <p:tav tm="0">
                                          <p:val>
                                            <p:strVal val="#ppt_x"/>
                                          </p:val>
                                        </p:tav>
                                        <p:tav tm="100000">
                                          <p:val>
                                            <p:strVal val="#ppt_x"/>
                                          </p:val>
                                        </p:tav>
                                      </p:tavLst>
                                    </p:anim>
                                    <p:anim calcmode="lin" valueType="num">
                                      <p:cBhvr>
                                        <p:cTn id="2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title"/>
          </p:nvPr>
        </p:nvSpPr>
        <p:spPr>
          <a:xfrm>
            <a:off x="4303713" y="1087438"/>
            <a:ext cx="5327650" cy="338137"/>
          </a:xfrm>
        </p:spPr>
        <p:txBody>
          <a:bodyPr>
            <a:noAutofit/>
          </a:bodyPr>
          <a:lstStyle/>
          <a:p>
            <a:pPr algn="ctr" eaLnBrk="1" hangingPunct="1"/>
            <a:r>
              <a:rPr lang="en-US" altLang="zh-CN" sz="2400" b="1" dirty="0">
                <a:latin typeface="Arial" panose="020B0604020202020204"/>
                <a:ea typeface="微软雅黑" panose="020B0503020204020204" pitchFamily="34" charset="-122"/>
                <a:sym typeface="Arial" panose="020B0604020202020204"/>
              </a:rPr>
              <a:t>201X</a:t>
            </a:r>
            <a:r>
              <a:rPr lang="zh-CN" altLang="en-US" sz="2400" b="1" dirty="0">
                <a:latin typeface="Arial" panose="020B0604020202020204"/>
                <a:ea typeface="微软雅黑" panose="020B0503020204020204" pitchFamily="34" charset="-122"/>
                <a:sym typeface="Arial" panose="020B0604020202020204"/>
              </a:rPr>
              <a:t>年度人力资源管理总体思路</a:t>
            </a:r>
          </a:p>
        </p:txBody>
      </p:sp>
      <p:sp>
        <p:nvSpPr>
          <p:cNvPr id="5" name="Rectangle 53"/>
          <p:cNvSpPr>
            <a:spLocks noChangeArrowheads="1"/>
          </p:cNvSpPr>
          <p:nvPr/>
        </p:nvSpPr>
        <p:spPr bwMode="auto">
          <a:xfrm>
            <a:off x="2935288" y="2033588"/>
            <a:ext cx="8064500"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eaLnBrk="1" hangingPunct="1">
              <a:lnSpc>
                <a:spcPct val="130000"/>
              </a:lnSpc>
            </a:pPr>
            <a:r>
              <a:rPr lang="en-US" altLang="zh-CN" sz="2000" b="0" dirty="0">
                <a:latin typeface="Arial" panose="020B0604020202020204"/>
                <a:ea typeface="微软雅黑" panose="020B0503020204020204" pitchFamily="34" charset="-122"/>
                <a:sym typeface="Arial" panose="020B0604020202020204"/>
              </a:rPr>
              <a:t>    </a:t>
            </a:r>
            <a:r>
              <a:rPr lang="zh-CN" altLang="en-US" sz="1900" b="0" dirty="0">
                <a:latin typeface="Arial" panose="020B0604020202020204"/>
                <a:ea typeface="微软雅黑" panose="020B0503020204020204" pitchFamily="34" charset="-122"/>
                <a:sym typeface="Arial" panose="020B0604020202020204"/>
              </a:rPr>
              <a:t>本次工作总结从公司人力资源管理现状出发，对存在的问题作了比较客观深入的分析，明确了今后人力资源管理的发展方向，并制定了较为具体的实施措施。</a:t>
            </a:r>
          </a:p>
          <a:p>
            <a:pPr eaLnBrk="1" hangingPunct="1">
              <a:lnSpc>
                <a:spcPct val="130000"/>
              </a:lnSpc>
            </a:pPr>
            <a:r>
              <a:rPr lang="zh-CN" altLang="en-US" sz="1900" b="0" dirty="0">
                <a:latin typeface="Arial" panose="020B0604020202020204"/>
                <a:ea typeface="微软雅黑" panose="020B0503020204020204" pitchFamily="34" charset="-122"/>
                <a:sym typeface="Arial" panose="020B0604020202020204"/>
              </a:rPr>
              <a:t>    人力资源管理是公司</a:t>
            </a:r>
            <a:r>
              <a:rPr lang="en-US" altLang="zh-CN" sz="1900" b="0" dirty="0">
                <a:latin typeface="Arial" panose="020B0604020202020204"/>
                <a:ea typeface="微软雅黑" panose="020B0503020204020204" pitchFamily="34" charset="-122"/>
                <a:sym typeface="Arial" panose="020B0604020202020204"/>
              </a:rPr>
              <a:t>201X</a:t>
            </a:r>
            <a:r>
              <a:rPr lang="zh-CN" altLang="en-US" sz="1900" b="0" dirty="0">
                <a:latin typeface="Arial" panose="020B0604020202020204"/>
                <a:ea typeface="微软雅黑" panose="020B0503020204020204" pitchFamily="34" charset="-122"/>
                <a:sym typeface="Arial" panose="020B0604020202020204"/>
              </a:rPr>
              <a:t>年完成经营指标的重点辅助环节，在“以人为本”精神的指导下，我们将重点完成如下工作：整改目前存在的各种问题（如团队沟通问题等）、强化绩效管理的工具作用、深入规范薪酬体系的改革、不断完善人才配置和人才激励机制，为不同岗位、不同业务序列的员工辅助设计职业生涯规划，使每一位员工都能清楚自己在公司的定位和发展前途、强化培训管理，使各级员工在公司系统化的培训和自身努力下得到真正的进步，最终使公司真正实现由传统人事管理模式向以业绩管理为主导的人力资源管理模式的转变。</a:t>
            </a:r>
          </a:p>
        </p:txBody>
      </p:sp>
      <p:grpSp>
        <p:nvGrpSpPr>
          <p:cNvPr id="7" name="组合 6"/>
          <p:cNvGrpSpPr/>
          <p:nvPr/>
        </p:nvGrpSpPr>
        <p:grpSpPr>
          <a:xfrm>
            <a:off x="696041" y="2033588"/>
            <a:ext cx="1453371" cy="1453371"/>
            <a:chOff x="1846353" y="1894981"/>
            <a:chExt cx="1751467" cy="1751467"/>
          </a:xfrm>
        </p:grpSpPr>
        <p:grpSp>
          <p:nvGrpSpPr>
            <p:cNvPr id="8" name="组合 7"/>
            <p:cNvGrpSpPr/>
            <p:nvPr/>
          </p:nvGrpSpPr>
          <p:grpSpPr>
            <a:xfrm>
              <a:off x="1846353" y="1894981"/>
              <a:ext cx="1751467" cy="1751467"/>
              <a:chOff x="304800" y="673100"/>
              <a:chExt cx="4000500" cy="4000500"/>
            </a:xfrm>
            <a:effectLst>
              <a:outerShdw blurRad="444500" dist="254000" dir="8100000" algn="tr" rotWithShape="0">
                <a:prstClr val="black">
                  <a:alpha val="50000"/>
                </a:prstClr>
              </a:outerShdw>
            </a:effectLst>
          </p:grpSpPr>
          <p:sp>
            <p:nvSpPr>
              <p:cNvPr id="10" name="同心圆 9"/>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Arial" panose="020B0604020202020204"/>
                  <a:ea typeface="微软雅黑" panose="020B0503020204020204" pitchFamily="34" charset="-122"/>
                  <a:sym typeface="Arial" panose="020B0604020202020204"/>
                </a:endParaRPr>
              </a:p>
            </p:txBody>
          </p:sp>
          <p:sp>
            <p:nvSpPr>
              <p:cNvPr id="11" name="椭圆 10"/>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Arial" panose="020B0604020202020204"/>
                  <a:ea typeface="微软雅黑" panose="020B0503020204020204" pitchFamily="34" charset="-122"/>
                  <a:sym typeface="Arial" panose="020B0604020202020204"/>
                </a:endParaRPr>
              </a:p>
            </p:txBody>
          </p:sp>
        </p:grpSp>
        <p:sp>
          <p:nvSpPr>
            <p:cNvPr id="9" name="椭圆 8"/>
            <p:cNvSpPr/>
            <p:nvPr/>
          </p:nvSpPr>
          <p:spPr>
            <a:xfrm>
              <a:off x="1956877" y="2005505"/>
              <a:ext cx="1530417" cy="1530417"/>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a:latin typeface="Arial" panose="020B0604020202020204"/>
                  <a:ea typeface="微软雅黑" panose="020B0503020204020204" pitchFamily="34" charset="-122"/>
                  <a:sym typeface="Arial" panose="020B0604020202020204"/>
                </a:rPr>
                <a:t>前</a:t>
              </a:r>
              <a:endParaRPr lang="zh-CN" altLang="en-US" sz="6000" dirty="0">
                <a:latin typeface="Arial" panose="020B0604020202020204"/>
                <a:ea typeface="微软雅黑" panose="020B0503020204020204" pitchFamily="34" charset="-122"/>
                <a:sym typeface="Arial" panose="020B0604020202020204"/>
              </a:endParaRPr>
            </a:p>
          </p:txBody>
        </p:sp>
      </p:grpSp>
      <p:grpSp>
        <p:nvGrpSpPr>
          <p:cNvPr id="12" name="组合 11"/>
          <p:cNvGrpSpPr/>
          <p:nvPr/>
        </p:nvGrpSpPr>
        <p:grpSpPr>
          <a:xfrm>
            <a:off x="727761" y="4874404"/>
            <a:ext cx="1453371" cy="1453371"/>
            <a:chOff x="1846353" y="1894981"/>
            <a:chExt cx="1751467" cy="1751467"/>
          </a:xfrm>
        </p:grpSpPr>
        <p:grpSp>
          <p:nvGrpSpPr>
            <p:cNvPr id="13" name="组合 12"/>
            <p:cNvGrpSpPr/>
            <p:nvPr/>
          </p:nvGrpSpPr>
          <p:grpSpPr>
            <a:xfrm>
              <a:off x="1846353" y="1894981"/>
              <a:ext cx="1751467" cy="1751467"/>
              <a:chOff x="304800" y="673100"/>
              <a:chExt cx="4000500" cy="4000500"/>
            </a:xfrm>
            <a:effectLst>
              <a:outerShdw blurRad="444500" dist="254000" dir="8100000" algn="tr" rotWithShape="0">
                <a:prstClr val="black">
                  <a:alpha val="50000"/>
                </a:prstClr>
              </a:outerShdw>
            </a:effectLst>
          </p:grpSpPr>
          <p:sp>
            <p:nvSpPr>
              <p:cNvPr id="15" name="同心圆 14"/>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Arial" panose="020B0604020202020204"/>
                  <a:ea typeface="微软雅黑" panose="020B0503020204020204" pitchFamily="34" charset="-122"/>
                  <a:sym typeface="Arial" panose="020B0604020202020204"/>
                </a:endParaRPr>
              </a:p>
            </p:txBody>
          </p:sp>
          <p:sp>
            <p:nvSpPr>
              <p:cNvPr id="16" name="椭圆 1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Arial" panose="020B0604020202020204"/>
                  <a:ea typeface="微软雅黑" panose="020B0503020204020204" pitchFamily="34" charset="-122"/>
                  <a:sym typeface="Arial" panose="020B0604020202020204"/>
                </a:endParaRPr>
              </a:p>
            </p:txBody>
          </p:sp>
        </p:grpSp>
        <p:sp>
          <p:nvSpPr>
            <p:cNvPr id="14" name="椭圆 13"/>
            <p:cNvSpPr/>
            <p:nvPr/>
          </p:nvSpPr>
          <p:spPr>
            <a:xfrm>
              <a:off x="1956877" y="2005505"/>
              <a:ext cx="1530417" cy="1530417"/>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a:latin typeface="Arial" panose="020B0604020202020204"/>
                  <a:ea typeface="微软雅黑" panose="020B0503020204020204" pitchFamily="34" charset="-122"/>
                  <a:sym typeface="Arial" panose="020B0604020202020204"/>
                </a:rPr>
                <a:t>言</a:t>
              </a:r>
              <a:endParaRPr lang="zh-CN" altLang="en-US" sz="6000" dirty="0">
                <a:latin typeface="Arial" panose="020B0604020202020204"/>
                <a:ea typeface="微软雅黑" panose="020B0503020204020204" pitchFamily="34" charset="-122"/>
                <a:sym typeface="Arial" panose="020B0604020202020204"/>
              </a:endParaRP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Effect transition="in" filter="fade">
                                      <p:cBhvr>
                                        <p:cTn id="9" dur="1000"/>
                                        <p:tgtEl>
                                          <p:spTgt spid="7"/>
                                        </p:tgtEl>
                                      </p:cBhvr>
                                    </p:animEffect>
                                  </p:childTnLst>
                                </p:cTn>
                              </p:par>
                              <p:par>
                                <p:cTn id="10" presetID="53" presetClass="entr" presetSubtype="16"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ppt_w</p:attrName>
                                        </p:attrNameLst>
                                      </p:cBhvr>
                                      <p:tavLst>
                                        <p:tav tm="0">
                                          <p:val>
                                            <p:fltVal val="0"/>
                                          </p:val>
                                        </p:tav>
                                        <p:tav tm="100000">
                                          <p:val>
                                            <p:strVal val="#ppt_w"/>
                                          </p:val>
                                        </p:tav>
                                      </p:tavLst>
                                    </p:anim>
                                    <p:anim calcmode="lin" valueType="num">
                                      <p:cBhvr>
                                        <p:cTn id="13" dur="1000" fill="hold"/>
                                        <p:tgtEl>
                                          <p:spTgt spid="12"/>
                                        </p:tgtEl>
                                        <p:attrNameLst>
                                          <p:attrName>ppt_h</p:attrName>
                                        </p:attrNameLst>
                                      </p:cBhvr>
                                      <p:tavLst>
                                        <p:tav tm="0">
                                          <p:val>
                                            <p:fltVal val="0"/>
                                          </p:val>
                                        </p:tav>
                                        <p:tav tm="100000">
                                          <p:val>
                                            <p:strVal val="#ppt_h"/>
                                          </p:val>
                                        </p:tav>
                                      </p:tavLst>
                                    </p:anim>
                                    <p:animEffect transition="in" filter="fade">
                                      <p:cBhvr>
                                        <p:cTn id="14" dur="10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41" presetClass="entr" presetSubtype="0" fill="hold" grpId="0" nodeType="clickEffect">
                                  <p:stCondLst>
                                    <p:cond delay="0"/>
                                  </p:stCondLst>
                                  <p:iterate type="lt">
                                    <p:tmPct val="10000"/>
                                  </p:iterate>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
                                        </p:tgtEl>
                                        <p:attrNameLst>
                                          <p:attrName>ppt_y</p:attrName>
                                        </p:attrNameLst>
                                      </p:cBhvr>
                                      <p:tavLst>
                                        <p:tav tm="0">
                                          <p:val>
                                            <p:strVal val="#ppt_y"/>
                                          </p:val>
                                        </p:tav>
                                        <p:tav tm="100000">
                                          <p:val>
                                            <p:strVal val="#ppt_y"/>
                                          </p:val>
                                        </p:tav>
                                      </p:tavLst>
                                    </p:anim>
                                    <p:anim calcmode="lin" valueType="num">
                                      <p:cBhvr>
                                        <p:cTn id="21"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duotone>
              <a:prstClr val="black"/>
              <a:schemeClr val="accent1">
                <a:tint val="45000"/>
                <a:satMod val="400000"/>
              </a:schemeClr>
            </a:duotone>
          </a:blip>
          <a:srcRect r="15045"/>
          <a:stretch>
            <a:fillRect/>
          </a:stretch>
        </p:blipFill>
        <p:spPr>
          <a:xfrm>
            <a:off x="0" y="1123949"/>
            <a:ext cx="4375152" cy="5048251"/>
          </a:xfrm>
          <a:prstGeom prst="rect">
            <a:avLst/>
          </a:prstGeom>
        </p:spPr>
      </p:pic>
      <p:grpSp>
        <p:nvGrpSpPr>
          <p:cNvPr id="2" name="组合 1"/>
          <p:cNvGrpSpPr/>
          <p:nvPr/>
        </p:nvGrpSpPr>
        <p:grpSpPr>
          <a:xfrm>
            <a:off x="4365213" y="2371725"/>
            <a:ext cx="7677564" cy="2638425"/>
            <a:chOff x="4365213" y="2371725"/>
            <a:chExt cx="7677564" cy="2638425"/>
          </a:xfrm>
          <a:solidFill>
            <a:schemeClr val="tx2">
              <a:lumMod val="75000"/>
            </a:schemeClr>
          </a:solidFill>
        </p:grpSpPr>
        <p:sp>
          <p:nvSpPr>
            <p:cNvPr id="5" name="矩形 4"/>
            <p:cNvSpPr/>
            <p:nvPr/>
          </p:nvSpPr>
          <p:spPr>
            <a:xfrm>
              <a:off x="4365213" y="2371725"/>
              <a:ext cx="7067550" cy="2638425"/>
            </a:xfrm>
            <a:prstGeom prst="rect">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sp>
          <p:nvSpPr>
            <p:cNvPr id="6" name="矩形 5"/>
            <p:cNvSpPr/>
            <p:nvPr/>
          </p:nvSpPr>
          <p:spPr>
            <a:xfrm>
              <a:off x="11718235" y="2371725"/>
              <a:ext cx="324542" cy="2638425"/>
            </a:xfrm>
            <a:prstGeom prst="rect">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grpSp>
      <p:sp>
        <p:nvSpPr>
          <p:cNvPr id="7" name="Rectangle 4"/>
          <p:cNvSpPr>
            <a:spLocks noChangeArrowheads="1"/>
          </p:cNvSpPr>
          <p:nvPr/>
        </p:nvSpPr>
        <p:spPr bwMode="auto">
          <a:xfrm>
            <a:off x="6843957" y="3046644"/>
            <a:ext cx="3941134" cy="120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325" tIns="46973" rIns="92325" bIns="46973">
            <a:spAutoFit/>
          </a:bodyPr>
          <a:lstStyle>
            <a:lvl1pPr defTabSz="903605" eaLnBrk="0" hangingPunct="0">
              <a:defRPr b="1">
                <a:solidFill>
                  <a:schemeClr val="tx1"/>
                </a:solidFill>
                <a:latin typeface="华文楷体" panose="02010600040101010101" pitchFamily="2" charset="-122"/>
                <a:ea typeface="华文楷体" panose="02010600040101010101" pitchFamily="2" charset="-122"/>
              </a:defRPr>
            </a:lvl1pPr>
            <a:lvl2pPr defTabSz="903605" eaLnBrk="0" hangingPunct="0">
              <a:defRPr b="1">
                <a:solidFill>
                  <a:schemeClr val="tx1"/>
                </a:solidFill>
                <a:latin typeface="华文楷体" panose="02010600040101010101" pitchFamily="2" charset="-122"/>
                <a:ea typeface="华文楷体" panose="02010600040101010101" pitchFamily="2" charset="-122"/>
              </a:defRPr>
            </a:lvl2pPr>
            <a:lvl3pPr defTabSz="903605" eaLnBrk="0" hangingPunct="0">
              <a:defRPr b="1">
                <a:solidFill>
                  <a:schemeClr val="tx1"/>
                </a:solidFill>
                <a:latin typeface="华文楷体" panose="02010600040101010101" pitchFamily="2" charset="-122"/>
                <a:ea typeface="华文楷体" panose="02010600040101010101" pitchFamily="2" charset="-122"/>
              </a:defRPr>
            </a:lvl3pPr>
            <a:lvl4pPr defTabSz="903605" eaLnBrk="0" hangingPunct="0">
              <a:defRPr b="1">
                <a:solidFill>
                  <a:schemeClr val="tx1"/>
                </a:solidFill>
                <a:latin typeface="华文楷体" panose="02010600040101010101" pitchFamily="2" charset="-122"/>
                <a:ea typeface="华文楷体" panose="02010600040101010101" pitchFamily="2" charset="-122"/>
              </a:defRPr>
            </a:lvl4pPr>
            <a:lvl5pPr defTabSz="903605" eaLnBrk="0" hangingPunct="0">
              <a:defRPr b="1">
                <a:solidFill>
                  <a:schemeClr val="tx1"/>
                </a:solidFill>
                <a:latin typeface="华文楷体" panose="02010600040101010101" pitchFamily="2" charset="-122"/>
                <a:ea typeface="华文楷体" panose="02010600040101010101" pitchFamily="2" charset="-122"/>
              </a:defRPr>
            </a:lvl5pPr>
            <a:lvl6pPr defTabSz="903605"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defTabSz="903605"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defTabSz="903605"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defTabSz="903605"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algn="ctr" eaLnBrk="1" hangingPunct="1"/>
            <a:r>
              <a:rPr lang="en-US" altLang="zh-CN" sz="3600" dirty="0">
                <a:solidFill>
                  <a:schemeClr val="bg1"/>
                </a:solidFill>
                <a:latin typeface="Arial" panose="020B0604020202020204"/>
                <a:ea typeface="微软雅黑" panose="020B0503020204020204" pitchFamily="34" charset="-122"/>
                <a:sym typeface="Arial" panose="020B0604020202020204"/>
              </a:rPr>
              <a:t>2018</a:t>
            </a:r>
            <a:r>
              <a:rPr lang="zh-CN" altLang="en-US" sz="3600" dirty="0">
                <a:solidFill>
                  <a:schemeClr val="bg1"/>
                </a:solidFill>
                <a:latin typeface="Arial" panose="020B0604020202020204"/>
                <a:ea typeface="微软雅黑" panose="020B0503020204020204" pitchFamily="34" charset="-122"/>
                <a:sym typeface="Arial" panose="020B0604020202020204"/>
              </a:rPr>
              <a:t>年公司信息化建设</a:t>
            </a:r>
          </a:p>
        </p:txBody>
      </p:sp>
      <p:grpSp>
        <p:nvGrpSpPr>
          <p:cNvPr id="8" name="组合 7"/>
          <p:cNvGrpSpPr/>
          <p:nvPr/>
        </p:nvGrpSpPr>
        <p:grpSpPr>
          <a:xfrm>
            <a:off x="4723117" y="2730389"/>
            <a:ext cx="1835368" cy="1835368"/>
            <a:chOff x="1846353" y="1894981"/>
            <a:chExt cx="1751467" cy="1751467"/>
          </a:xfrm>
        </p:grpSpPr>
        <p:grpSp>
          <p:nvGrpSpPr>
            <p:cNvPr id="9" name="组合 8"/>
            <p:cNvGrpSpPr/>
            <p:nvPr/>
          </p:nvGrpSpPr>
          <p:grpSpPr>
            <a:xfrm>
              <a:off x="1846353" y="1894981"/>
              <a:ext cx="1751467" cy="1751467"/>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Arial" panose="020B0604020202020204"/>
                  <a:ea typeface="微软雅黑" panose="020B0503020204020204" pitchFamily="34" charset="-122"/>
                  <a:sym typeface="Arial" panose="020B0604020202020204"/>
                </a:endParaRPr>
              </a:p>
            </p:txBody>
          </p:sp>
          <p:sp>
            <p:nvSpPr>
              <p:cNvPr id="12" name="椭圆 1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Arial" panose="020B0604020202020204"/>
                  <a:ea typeface="微软雅黑" panose="020B0503020204020204" pitchFamily="34" charset="-122"/>
                  <a:sym typeface="Arial" panose="020B0604020202020204"/>
                </a:endParaRPr>
              </a:p>
            </p:txBody>
          </p:sp>
        </p:grpSp>
        <p:sp>
          <p:nvSpPr>
            <p:cNvPr id="10" name="椭圆 9"/>
            <p:cNvSpPr/>
            <p:nvPr/>
          </p:nvSpPr>
          <p:spPr>
            <a:xfrm>
              <a:off x="1956877" y="2005505"/>
              <a:ext cx="1530417" cy="1530417"/>
            </a:xfrm>
            <a:prstGeom prst="ellipse">
              <a:avLst/>
            </a:prstGeom>
            <a:solidFill>
              <a:schemeClr val="tx2">
                <a:lumMod val="20000"/>
                <a:lumOff val="8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dirty="0">
                  <a:solidFill>
                    <a:schemeClr val="tx2">
                      <a:lumMod val="75000"/>
                    </a:schemeClr>
                  </a:solidFill>
                  <a:latin typeface="Arial" panose="020B0604020202020204"/>
                  <a:ea typeface="微软雅黑" panose="020B0503020204020204" pitchFamily="34" charset="-122"/>
                  <a:sym typeface="Arial" panose="020B0604020202020204"/>
                </a:rPr>
                <a:t>3</a:t>
              </a:r>
              <a:endParaRPr lang="zh-CN" altLang="en-US" sz="8800" dirty="0">
                <a:solidFill>
                  <a:schemeClr val="tx2">
                    <a:lumMod val="75000"/>
                  </a:schemeClr>
                </a:solidFill>
                <a:latin typeface="Arial" panose="020B0604020202020204"/>
                <a:ea typeface="微软雅黑" panose="020B0503020204020204" pitchFamily="34" charset="-122"/>
                <a:sym typeface="Arial" panose="020B0604020202020204"/>
              </a:endParaRP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750" fill="hold"/>
                                        <p:tgtEl>
                                          <p:spTgt spid="8"/>
                                        </p:tgtEl>
                                        <p:attrNameLst>
                                          <p:attrName>ppt_w</p:attrName>
                                        </p:attrNameLst>
                                      </p:cBhvr>
                                      <p:tavLst>
                                        <p:tav tm="0">
                                          <p:val>
                                            <p:fltVal val="0"/>
                                          </p:val>
                                        </p:tav>
                                        <p:tav tm="100000">
                                          <p:val>
                                            <p:strVal val="#ppt_w"/>
                                          </p:val>
                                        </p:tav>
                                      </p:tavLst>
                                    </p:anim>
                                    <p:anim calcmode="lin" valueType="num">
                                      <p:cBhvr>
                                        <p:cTn id="20" dur="750" fill="hold"/>
                                        <p:tgtEl>
                                          <p:spTgt spid="8"/>
                                        </p:tgtEl>
                                        <p:attrNameLst>
                                          <p:attrName>ppt_h</p:attrName>
                                        </p:attrNameLst>
                                      </p:cBhvr>
                                      <p:tavLst>
                                        <p:tav tm="0">
                                          <p:val>
                                            <p:fltVal val="0"/>
                                          </p:val>
                                        </p:tav>
                                        <p:tav tm="100000">
                                          <p:val>
                                            <p:strVal val="#ppt_h"/>
                                          </p:val>
                                        </p:tav>
                                      </p:tavLst>
                                    </p:anim>
                                    <p:animEffect transition="in" filter="fade">
                                      <p:cBhvr>
                                        <p:cTn id="21" dur="75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7" dur="1000" fill="hold"/>
                                        <p:tgtEl>
                                          <p:spTgt spid="7"/>
                                        </p:tgtEl>
                                        <p:attrNameLst>
                                          <p:attrName>ppt_y</p:attrName>
                                        </p:attrNameLst>
                                      </p:cBhvr>
                                      <p:tavLst>
                                        <p:tav tm="0">
                                          <p:val>
                                            <p:strVal val="#ppt_y"/>
                                          </p:val>
                                        </p:tav>
                                        <p:tav tm="100000">
                                          <p:val>
                                            <p:strVal val="#ppt_y"/>
                                          </p:val>
                                        </p:tav>
                                      </p:tavLst>
                                    </p:anim>
                                    <p:anim calcmode="lin" valueType="num">
                                      <p:cBhvr>
                                        <p:cTn id="28"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9"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0" dur="10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8"/>
          <p:cNvSpPr>
            <a:spLocks noChangeArrowheads="1"/>
          </p:cNvSpPr>
          <p:nvPr/>
        </p:nvSpPr>
        <p:spPr bwMode="auto">
          <a:xfrm>
            <a:off x="4261752" y="3038232"/>
            <a:ext cx="2880100" cy="28797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25400" cap="rnd">
            <a:solidFill>
              <a:srgbClr val="B1A9A5"/>
            </a:solidFill>
            <a:prstDash val="sysDot"/>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nchor="ctr"/>
          <a:lstStyle/>
          <a:p>
            <a:endParaRPr lang="zh-CN" altLang="en-US" sz="240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sp>
        <p:nvSpPr>
          <p:cNvPr id="5" name="Oval 53"/>
          <p:cNvSpPr>
            <a:spLocks noChangeArrowheads="1"/>
          </p:cNvSpPr>
          <p:nvPr/>
        </p:nvSpPr>
        <p:spPr bwMode="auto">
          <a:xfrm>
            <a:off x="4384265" y="2654574"/>
            <a:ext cx="1022367" cy="1022775"/>
          </a:xfrm>
          <a:prstGeom prst="ellipse">
            <a:avLst/>
          </a:prstGeom>
          <a:solidFill>
            <a:schemeClr val="tx2">
              <a:lumMod val="7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spcBef>
                <a:spcPts val="0"/>
              </a:spcBef>
              <a:spcAft>
                <a:spcPts val="0"/>
              </a:spcAft>
              <a:defRPr/>
            </a:pPr>
            <a:endParaRPr lang="zh-CN" altLang="en-US" sz="240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sp>
        <p:nvSpPr>
          <p:cNvPr id="6" name="Oval 53"/>
          <p:cNvSpPr>
            <a:spLocks noChangeArrowheads="1"/>
          </p:cNvSpPr>
          <p:nvPr/>
        </p:nvSpPr>
        <p:spPr bwMode="auto">
          <a:xfrm>
            <a:off x="3833331" y="3961087"/>
            <a:ext cx="1022367" cy="1022773"/>
          </a:xfrm>
          <a:prstGeom prst="ellipse">
            <a:avLst/>
          </a:prstGeom>
          <a:solidFill>
            <a:schemeClr val="tx2">
              <a:lumMod val="75000"/>
            </a:schemeClr>
          </a:solidFill>
          <a:ln w="28575">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spcBef>
                <a:spcPts val="0"/>
              </a:spcBef>
              <a:spcAft>
                <a:spcPts val="0"/>
              </a:spcAft>
              <a:defRPr/>
            </a:pPr>
            <a:endParaRPr lang="zh-CN" altLang="en-US" sz="240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sp>
        <p:nvSpPr>
          <p:cNvPr id="7" name="Oval 53"/>
          <p:cNvSpPr>
            <a:spLocks noChangeArrowheads="1"/>
          </p:cNvSpPr>
          <p:nvPr/>
        </p:nvSpPr>
        <p:spPr bwMode="auto">
          <a:xfrm>
            <a:off x="4409669" y="5175523"/>
            <a:ext cx="1022367" cy="1022775"/>
          </a:xfrm>
          <a:prstGeom prst="ellipse">
            <a:avLst/>
          </a:prstGeom>
          <a:solidFill>
            <a:schemeClr val="tx2">
              <a:lumMod val="75000"/>
            </a:schemeClr>
          </a:solidFill>
          <a:ln w="28575">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spcBef>
                <a:spcPts val="0"/>
              </a:spcBef>
              <a:spcAft>
                <a:spcPts val="0"/>
              </a:spcAft>
              <a:defRPr/>
            </a:pPr>
            <a:endParaRPr lang="zh-CN" altLang="en-US" sz="240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sp>
        <p:nvSpPr>
          <p:cNvPr id="8" name="Oval 53"/>
          <p:cNvSpPr>
            <a:spLocks noChangeArrowheads="1"/>
          </p:cNvSpPr>
          <p:nvPr/>
        </p:nvSpPr>
        <p:spPr bwMode="auto">
          <a:xfrm>
            <a:off x="5921167" y="5175523"/>
            <a:ext cx="1022367" cy="1022775"/>
          </a:xfrm>
          <a:prstGeom prst="ellipse">
            <a:avLst/>
          </a:prstGeom>
          <a:solidFill>
            <a:schemeClr val="tx2">
              <a:lumMod val="75000"/>
            </a:schemeClr>
          </a:solidFill>
          <a:ln w="28575">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spcBef>
                <a:spcPts val="0"/>
              </a:spcBef>
              <a:spcAft>
                <a:spcPts val="0"/>
              </a:spcAft>
              <a:defRPr/>
            </a:pPr>
            <a:endParaRPr lang="zh-CN" altLang="en-US" sz="240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sp>
        <p:nvSpPr>
          <p:cNvPr id="9" name="Oval 53"/>
          <p:cNvSpPr>
            <a:spLocks noChangeArrowheads="1"/>
          </p:cNvSpPr>
          <p:nvPr/>
        </p:nvSpPr>
        <p:spPr bwMode="auto">
          <a:xfrm>
            <a:off x="6541959" y="3880123"/>
            <a:ext cx="1022367" cy="1022775"/>
          </a:xfrm>
          <a:prstGeom prst="ellipse">
            <a:avLst/>
          </a:prstGeom>
          <a:solidFill>
            <a:schemeClr val="tx2">
              <a:lumMod val="75000"/>
            </a:schemeClr>
          </a:solidFill>
          <a:ln w="28575">
            <a:solidFill>
              <a:schemeClr val="tx2">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spcBef>
                <a:spcPts val="0"/>
              </a:spcBef>
              <a:spcAft>
                <a:spcPts val="0"/>
              </a:spcAft>
              <a:defRPr/>
            </a:pPr>
            <a:endParaRPr lang="zh-CN" altLang="en-US" sz="240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sp>
        <p:nvSpPr>
          <p:cNvPr id="10" name="Oval 53"/>
          <p:cNvSpPr>
            <a:spLocks noChangeArrowheads="1"/>
          </p:cNvSpPr>
          <p:nvPr/>
        </p:nvSpPr>
        <p:spPr bwMode="auto">
          <a:xfrm>
            <a:off x="5930692" y="2611712"/>
            <a:ext cx="1022367" cy="1022773"/>
          </a:xfrm>
          <a:prstGeom prst="ellipse">
            <a:avLst/>
          </a:prstGeom>
          <a:solidFill>
            <a:schemeClr val="tx2">
              <a:lumMod val="75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spcBef>
                <a:spcPts val="0"/>
              </a:spcBef>
              <a:spcAft>
                <a:spcPts val="0"/>
              </a:spcAft>
              <a:defRPr/>
            </a:pPr>
            <a:endParaRPr lang="zh-CN" altLang="en-US" sz="240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sp>
        <p:nvSpPr>
          <p:cNvPr id="11" name="Line 548"/>
          <p:cNvSpPr>
            <a:spLocks noChangeShapeType="1"/>
          </p:cNvSpPr>
          <p:nvPr/>
        </p:nvSpPr>
        <p:spPr bwMode="auto">
          <a:xfrm flipH="1">
            <a:off x="7575296" y="4763846"/>
            <a:ext cx="2448244" cy="0"/>
          </a:xfrm>
          <a:prstGeom prst="line">
            <a:avLst/>
          </a:prstGeom>
          <a:noFill/>
          <a:ln w="19050">
            <a:solidFill>
              <a:srgbClr val="B1A9A5"/>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sp>
        <p:nvSpPr>
          <p:cNvPr id="12" name="Line 548"/>
          <p:cNvSpPr>
            <a:spLocks noChangeShapeType="1"/>
          </p:cNvSpPr>
          <p:nvPr/>
        </p:nvSpPr>
        <p:spPr bwMode="auto">
          <a:xfrm flipH="1">
            <a:off x="6927512" y="6060832"/>
            <a:ext cx="2303761" cy="0"/>
          </a:xfrm>
          <a:prstGeom prst="line">
            <a:avLst/>
          </a:prstGeom>
          <a:noFill/>
          <a:ln w="19050">
            <a:solidFill>
              <a:srgbClr val="B1A9A5"/>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sp>
        <p:nvSpPr>
          <p:cNvPr id="13" name="Line 548"/>
          <p:cNvSpPr>
            <a:spLocks noChangeShapeType="1"/>
          </p:cNvSpPr>
          <p:nvPr/>
        </p:nvSpPr>
        <p:spPr bwMode="auto">
          <a:xfrm flipH="1">
            <a:off x="6998959" y="3397007"/>
            <a:ext cx="2448244" cy="0"/>
          </a:xfrm>
          <a:prstGeom prst="line">
            <a:avLst/>
          </a:prstGeom>
          <a:noFill/>
          <a:ln w="19050">
            <a:solidFill>
              <a:srgbClr val="B1A9A5"/>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sp>
        <p:nvSpPr>
          <p:cNvPr id="14" name="Line 548"/>
          <p:cNvSpPr>
            <a:spLocks noChangeShapeType="1"/>
          </p:cNvSpPr>
          <p:nvPr/>
        </p:nvSpPr>
        <p:spPr bwMode="auto">
          <a:xfrm>
            <a:off x="2029437" y="3397007"/>
            <a:ext cx="2303763" cy="0"/>
          </a:xfrm>
          <a:prstGeom prst="line">
            <a:avLst/>
          </a:prstGeom>
          <a:noFill/>
          <a:ln w="19050">
            <a:solidFill>
              <a:srgbClr val="B1A9A5"/>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sp>
        <p:nvSpPr>
          <p:cNvPr id="19" name="Rectangle 49"/>
          <p:cNvSpPr>
            <a:spLocks noChangeArrowheads="1"/>
          </p:cNvSpPr>
          <p:nvPr/>
        </p:nvSpPr>
        <p:spPr bwMode="auto">
          <a:xfrm>
            <a:off x="1891897" y="2847137"/>
            <a:ext cx="239717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lvl="0" algn="ctr" defTabSz="912495" fontAlgn="base">
              <a:spcBef>
                <a:spcPct val="0"/>
              </a:spcBef>
              <a:spcAft>
                <a:spcPct val="0"/>
              </a:spcAft>
              <a:buSzPct val="120000"/>
            </a:pPr>
            <a:r>
              <a:rPr lang="zh-CN" altLang="en-US" dirty="0">
                <a:latin typeface="Arial" panose="020B0604020202020204"/>
                <a:ea typeface="微软雅黑" panose="020B0503020204020204" pitchFamily="34" charset="-122"/>
                <a:sym typeface="Arial" panose="020B0604020202020204"/>
              </a:rPr>
              <a:t>研发项目管理系统</a:t>
            </a:r>
          </a:p>
        </p:txBody>
      </p:sp>
      <p:sp>
        <p:nvSpPr>
          <p:cNvPr id="20" name="Line 548"/>
          <p:cNvSpPr>
            <a:spLocks noChangeShapeType="1"/>
          </p:cNvSpPr>
          <p:nvPr/>
        </p:nvSpPr>
        <p:spPr bwMode="auto">
          <a:xfrm>
            <a:off x="1453099" y="4763846"/>
            <a:ext cx="2305351" cy="0"/>
          </a:xfrm>
          <a:prstGeom prst="line">
            <a:avLst/>
          </a:prstGeom>
          <a:noFill/>
          <a:ln w="19050">
            <a:solidFill>
              <a:srgbClr val="B1A9A5"/>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sp>
        <p:nvSpPr>
          <p:cNvPr id="22" name="Rectangle 52"/>
          <p:cNvSpPr>
            <a:spLocks noChangeArrowheads="1"/>
          </p:cNvSpPr>
          <p:nvPr/>
        </p:nvSpPr>
        <p:spPr bwMode="auto">
          <a:xfrm>
            <a:off x="1196354" y="4191455"/>
            <a:ext cx="24909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lvl="0" algn="ctr" defTabSz="912495" fontAlgn="base">
              <a:spcBef>
                <a:spcPct val="0"/>
              </a:spcBef>
              <a:spcAft>
                <a:spcPct val="0"/>
              </a:spcAft>
              <a:buSzPct val="120000"/>
            </a:pPr>
            <a:r>
              <a:rPr lang="zh-CN" altLang="en-US" dirty="0">
                <a:latin typeface="Arial" panose="020B0604020202020204"/>
                <a:ea typeface="微软雅黑" panose="020B0503020204020204" pitchFamily="34" charset="-122"/>
                <a:sym typeface="Arial" panose="020B0604020202020204"/>
              </a:rPr>
              <a:t>人力资源管理系统</a:t>
            </a:r>
          </a:p>
        </p:txBody>
      </p:sp>
      <p:sp>
        <p:nvSpPr>
          <p:cNvPr id="23" name="Line 548"/>
          <p:cNvSpPr>
            <a:spLocks noChangeShapeType="1"/>
          </p:cNvSpPr>
          <p:nvPr/>
        </p:nvSpPr>
        <p:spPr bwMode="auto">
          <a:xfrm>
            <a:off x="2100883" y="6060832"/>
            <a:ext cx="2305351" cy="0"/>
          </a:xfrm>
          <a:prstGeom prst="line">
            <a:avLst/>
          </a:prstGeom>
          <a:noFill/>
          <a:ln w="19050">
            <a:solidFill>
              <a:srgbClr val="B1A9A5"/>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sp>
        <p:nvSpPr>
          <p:cNvPr id="25" name="Rectangle 55"/>
          <p:cNvSpPr>
            <a:spLocks noChangeArrowheads="1"/>
          </p:cNvSpPr>
          <p:nvPr/>
        </p:nvSpPr>
        <p:spPr bwMode="auto">
          <a:xfrm>
            <a:off x="2785500" y="5432297"/>
            <a:ext cx="12963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lvl="0" algn="ctr" defTabSz="912495" fontAlgn="base">
              <a:spcBef>
                <a:spcPct val="0"/>
              </a:spcBef>
              <a:spcAft>
                <a:spcPct val="0"/>
              </a:spcAft>
              <a:buSzPct val="120000"/>
            </a:pPr>
            <a:r>
              <a:rPr lang="zh-CN" altLang="en-US" dirty="0">
                <a:latin typeface="Arial" panose="020B0604020202020204"/>
                <a:ea typeface="微软雅黑" panose="020B0503020204020204" pitchFamily="34" charset="-122"/>
                <a:sym typeface="Arial" panose="020B0604020202020204"/>
              </a:rPr>
              <a:t>内部网站</a:t>
            </a:r>
          </a:p>
        </p:txBody>
      </p:sp>
      <p:sp>
        <p:nvSpPr>
          <p:cNvPr id="26" name="Rectangle 59"/>
          <p:cNvSpPr>
            <a:spLocks noChangeArrowheads="1"/>
          </p:cNvSpPr>
          <p:nvPr/>
        </p:nvSpPr>
        <p:spPr bwMode="auto">
          <a:xfrm>
            <a:off x="6982821" y="2789131"/>
            <a:ext cx="430701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lvl="0" algn="ctr" defTabSz="912495" fontAlgn="base">
              <a:spcBef>
                <a:spcPct val="0"/>
              </a:spcBef>
              <a:spcAft>
                <a:spcPct val="0"/>
              </a:spcAft>
              <a:buSzPct val="120000"/>
            </a:pPr>
            <a:r>
              <a:rPr lang="zh-CN" altLang="en-US" dirty="0">
                <a:latin typeface="Arial" panose="020B0604020202020204"/>
                <a:ea typeface="微软雅黑" panose="020B0503020204020204" pitchFamily="34" charset="-122"/>
                <a:sym typeface="Arial" panose="020B0604020202020204"/>
              </a:rPr>
              <a:t>提高研发项目管控和人力配备能力</a:t>
            </a:r>
          </a:p>
        </p:txBody>
      </p:sp>
      <p:sp>
        <p:nvSpPr>
          <p:cNvPr id="27" name="Rectangle 60"/>
          <p:cNvSpPr>
            <a:spLocks noChangeArrowheads="1"/>
          </p:cNvSpPr>
          <p:nvPr/>
        </p:nvSpPr>
        <p:spPr bwMode="auto">
          <a:xfrm>
            <a:off x="7721896" y="3896123"/>
            <a:ext cx="356794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lvl="0" algn="ctr" defTabSz="912495" fontAlgn="base">
              <a:spcBef>
                <a:spcPct val="0"/>
              </a:spcBef>
              <a:spcAft>
                <a:spcPct val="0"/>
              </a:spcAft>
              <a:buSzPct val="120000"/>
            </a:pPr>
            <a:r>
              <a:rPr lang="zh-CN" altLang="en-US" dirty="0">
                <a:latin typeface="Arial" panose="020B0604020202020204"/>
                <a:ea typeface="微软雅黑" panose="020B0503020204020204" pitchFamily="34" charset="-122"/>
                <a:sym typeface="Arial" panose="020B0604020202020204"/>
              </a:rPr>
              <a:t>考勤、培训、劳动合同、绩效考核、薪资等管理内容</a:t>
            </a:r>
          </a:p>
        </p:txBody>
      </p:sp>
      <p:sp>
        <p:nvSpPr>
          <p:cNvPr id="28" name="Rectangle 61"/>
          <p:cNvSpPr>
            <a:spLocks noChangeArrowheads="1"/>
          </p:cNvSpPr>
          <p:nvPr/>
        </p:nvSpPr>
        <p:spPr bwMode="auto">
          <a:xfrm>
            <a:off x="6941538" y="5402013"/>
            <a:ext cx="40839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lvl="0" algn="ctr" defTabSz="912495" fontAlgn="base">
              <a:spcBef>
                <a:spcPct val="0"/>
              </a:spcBef>
              <a:spcAft>
                <a:spcPct val="0"/>
              </a:spcAft>
              <a:buSzPct val="120000"/>
            </a:pPr>
            <a:r>
              <a:rPr lang="zh-CN" altLang="en-US" dirty="0">
                <a:latin typeface="Arial" panose="020B0604020202020204"/>
                <a:ea typeface="微软雅黑" panose="020B0503020204020204" pitchFamily="34" charset="-122"/>
                <a:sym typeface="Arial" panose="020B0604020202020204"/>
              </a:rPr>
              <a:t>提高工作效率、实现无纸化办公</a:t>
            </a:r>
          </a:p>
        </p:txBody>
      </p:sp>
      <p:sp>
        <p:nvSpPr>
          <p:cNvPr id="29" name="Freeform 34"/>
          <p:cNvSpPr>
            <a:spLocks noEditPoints="1"/>
          </p:cNvSpPr>
          <p:nvPr/>
        </p:nvSpPr>
        <p:spPr bwMode="auto">
          <a:xfrm>
            <a:off x="4731713" y="2992195"/>
            <a:ext cx="379463" cy="368300"/>
          </a:xfrm>
          <a:custGeom>
            <a:avLst/>
            <a:gdLst>
              <a:gd name="T0" fmla="*/ 353844 w 132"/>
              <a:gd name="T1" fmla="*/ 0 h 128"/>
              <a:gd name="T2" fmla="*/ 210801 w 132"/>
              <a:gd name="T3" fmla="*/ 101798 h 128"/>
              <a:gd name="T4" fmla="*/ 207036 w 132"/>
              <a:gd name="T5" fmla="*/ 101798 h 128"/>
              <a:gd name="T6" fmla="*/ 52700 w 132"/>
              <a:gd name="T7" fmla="*/ 260152 h 128"/>
              <a:gd name="T8" fmla="*/ 3764 w 132"/>
              <a:gd name="T9" fmla="*/ 414734 h 128"/>
              <a:gd name="T10" fmla="*/ 52700 w 132"/>
              <a:gd name="T11" fmla="*/ 482600 h 128"/>
              <a:gd name="T12" fmla="*/ 199508 w 132"/>
              <a:gd name="T13" fmla="*/ 444897 h 128"/>
              <a:gd name="T14" fmla="*/ 451715 w 132"/>
              <a:gd name="T15" fmla="*/ 199827 h 128"/>
              <a:gd name="T16" fmla="*/ 240915 w 132"/>
              <a:gd name="T17" fmla="*/ 358180 h 128"/>
              <a:gd name="T18" fmla="*/ 372665 w 132"/>
              <a:gd name="T19" fmla="*/ 177205 h 128"/>
              <a:gd name="T20" fmla="*/ 357608 w 132"/>
              <a:gd name="T21" fmla="*/ 252611 h 128"/>
              <a:gd name="T22" fmla="*/ 240915 w 132"/>
              <a:gd name="T23" fmla="*/ 369491 h 128"/>
              <a:gd name="T24" fmla="*/ 222093 w 132"/>
              <a:gd name="T25" fmla="*/ 305395 h 128"/>
              <a:gd name="T26" fmla="*/ 173158 w 132"/>
              <a:gd name="T27" fmla="*/ 256381 h 128"/>
              <a:gd name="T28" fmla="*/ 346315 w 132"/>
              <a:gd name="T29" fmla="*/ 135731 h 128"/>
              <a:gd name="T30" fmla="*/ 222093 w 132"/>
              <a:gd name="T31" fmla="*/ 305395 h 128"/>
              <a:gd name="T32" fmla="*/ 112929 w 132"/>
              <a:gd name="T33" fmla="*/ 241300 h 128"/>
              <a:gd name="T34" fmla="*/ 301144 w 132"/>
              <a:gd name="T35" fmla="*/ 109339 h 128"/>
              <a:gd name="T36" fmla="*/ 63993 w 132"/>
              <a:gd name="T37" fmla="*/ 448667 h 128"/>
              <a:gd name="T38" fmla="*/ 30114 w 132"/>
              <a:gd name="T39" fmla="*/ 429816 h 128"/>
              <a:gd name="T40" fmla="*/ 48936 w 132"/>
              <a:gd name="T41" fmla="*/ 361950 h 128"/>
              <a:gd name="T42" fmla="*/ 120457 w 132"/>
              <a:gd name="T43" fmla="*/ 437356 h 128"/>
              <a:gd name="T44" fmla="*/ 131750 w 132"/>
              <a:gd name="T45" fmla="*/ 433586 h 128"/>
              <a:gd name="T46" fmla="*/ 52700 w 132"/>
              <a:gd name="T47" fmla="*/ 346869 h 128"/>
              <a:gd name="T48" fmla="*/ 71522 w 132"/>
              <a:gd name="T49" fmla="*/ 282773 h 128"/>
              <a:gd name="T50" fmla="*/ 195743 w 132"/>
              <a:gd name="T51" fmla="*/ 414734 h 128"/>
              <a:gd name="T52" fmla="*/ 131750 w 132"/>
              <a:gd name="T53" fmla="*/ 433586 h 128"/>
              <a:gd name="T54" fmla="*/ 406544 w 132"/>
              <a:gd name="T55" fmla="*/ 203597 h 128"/>
              <a:gd name="T56" fmla="*/ 368901 w 132"/>
              <a:gd name="T57" fmla="*/ 113109 h 128"/>
              <a:gd name="T58" fmla="*/ 304908 w 132"/>
              <a:gd name="T59" fmla="*/ 49014 h 128"/>
              <a:gd name="T60" fmla="*/ 421601 w 132"/>
              <a:gd name="T61" fmla="*/ 60325 h 128"/>
              <a:gd name="T62" fmla="*/ 432894 w 132"/>
              <a:gd name="T63" fmla="*/ 177205 h 1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2"/>
              <a:gd name="T97" fmla="*/ 0 h 128"/>
              <a:gd name="T98" fmla="*/ 132 w 132"/>
              <a:gd name="T99" fmla="*/ 128 h 1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lIns="91440" tIns="45720" rIns="91440" bIns="45720"/>
          <a:lstStyle/>
          <a:p>
            <a:endParaRPr lang="zh-CN" altLang="en-US" sz="240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pic>
        <p:nvPicPr>
          <p:cNvPr id="30" name="Group 2"/>
          <p:cNvPicPr>
            <a:picLocks noChangeArrowheads="1"/>
          </p:cNvPicPr>
          <p:nvPr/>
        </p:nvPicPr>
        <p:blipFill>
          <a:blip r:embed="rId3" cstate="email">
            <a:clrChange>
              <a:clrFrom>
                <a:srgbClr val="000000"/>
              </a:clrFrom>
              <a:clrTo>
                <a:srgbClr val="000000">
                  <a:alpha val="0"/>
                </a:srgbClr>
              </a:clrTo>
            </a:clrChange>
            <a:lum bright="70000" contrast="-70000"/>
          </a:blip>
          <a:srcRect/>
          <a:stretch>
            <a:fillRect/>
          </a:stretch>
        </p:blipFill>
        <p:spPr bwMode="auto">
          <a:xfrm>
            <a:off x="4134736" y="4260607"/>
            <a:ext cx="427093" cy="431800"/>
          </a:xfrm>
          <a:prstGeom prst="rect">
            <a:avLst/>
          </a:prstGeom>
          <a:noFill/>
          <a:extLst>
            <a:ext uri="{909E8E84-426E-40DD-AFC4-6F175D3DCCD1}">
              <a14:hiddenFill xmlns:a14="http://schemas.microsoft.com/office/drawing/2010/main">
                <a:solidFill>
                  <a:srgbClr val="333333"/>
                </a:solidFill>
              </a14:hiddenFill>
            </a:ext>
          </a:extLst>
        </p:spPr>
      </p:pic>
      <p:pic>
        <p:nvPicPr>
          <p:cNvPr id="31" name="Group 22"/>
          <p:cNvPicPr>
            <a:picLocks noChangeArrowheads="1"/>
          </p:cNvPicPr>
          <p:nvPr/>
        </p:nvPicPr>
        <p:blipFill>
          <a:blip r:embed="rId4" cstate="email">
            <a:clrChange>
              <a:clrFrom>
                <a:srgbClr val="000000"/>
              </a:clrFrom>
              <a:clrTo>
                <a:srgbClr val="000000">
                  <a:alpha val="0"/>
                </a:srgbClr>
              </a:clrTo>
            </a:clrChange>
            <a:lum bright="70000" contrast="-70000"/>
          </a:blip>
          <a:srcRect/>
          <a:stretch>
            <a:fillRect/>
          </a:stretch>
        </p:blipFill>
        <p:spPr bwMode="auto">
          <a:xfrm>
            <a:off x="6181289" y="5476632"/>
            <a:ext cx="500127" cy="517525"/>
          </a:xfrm>
          <a:prstGeom prst="rect">
            <a:avLst/>
          </a:prstGeom>
          <a:noFill/>
          <a:extLst>
            <a:ext uri="{909E8E84-426E-40DD-AFC4-6F175D3DCCD1}">
              <a14:hiddenFill xmlns:a14="http://schemas.microsoft.com/office/drawing/2010/main">
                <a:solidFill>
                  <a:srgbClr val="333333"/>
                </a:solidFill>
              </a14:hiddenFill>
            </a:ext>
          </a:extLst>
        </p:spPr>
      </p:pic>
      <p:pic>
        <p:nvPicPr>
          <p:cNvPr id="32" name="Group 25"/>
          <p:cNvPicPr>
            <a:picLocks noChangeArrowheads="1"/>
          </p:cNvPicPr>
          <p:nvPr/>
        </p:nvPicPr>
        <p:blipFill>
          <a:blip r:embed="rId5" cstate="email">
            <a:clrChange>
              <a:clrFrom>
                <a:srgbClr val="000000"/>
              </a:clrFrom>
              <a:clrTo>
                <a:srgbClr val="000000">
                  <a:alpha val="0"/>
                </a:srgbClr>
              </a:clrTo>
            </a:clrChange>
            <a:lum bright="70000" contrast="-70000"/>
          </a:blip>
          <a:srcRect/>
          <a:stretch>
            <a:fillRect/>
          </a:stretch>
        </p:blipFill>
        <p:spPr bwMode="auto">
          <a:xfrm>
            <a:off x="6278139" y="2965207"/>
            <a:ext cx="357235" cy="381000"/>
          </a:xfrm>
          <a:prstGeom prst="rect">
            <a:avLst/>
          </a:prstGeom>
          <a:noFill/>
          <a:extLst>
            <a:ext uri="{909E8E84-426E-40DD-AFC4-6F175D3DCCD1}">
              <a14:hiddenFill xmlns:a14="http://schemas.microsoft.com/office/drawing/2010/main">
                <a:solidFill>
                  <a:srgbClr val="333333"/>
                </a:solidFill>
              </a14:hiddenFill>
            </a:ext>
          </a:extLst>
        </p:spPr>
      </p:pic>
      <p:pic>
        <p:nvPicPr>
          <p:cNvPr id="33" name="Group 65"/>
          <p:cNvPicPr>
            <a:picLocks noChangeArrowheads="1"/>
          </p:cNvPicPr>
          <p:nvPr/>
        </p:nvPicPr>
        <p:blipFill>
          <a:blip r:embed="rId6" cstate="email">
            <a:clrChange>
              <a:clrFrom>
                <a:srgbClr val="000000"/>
              </a:clrFrom>
              <a:clrTo>
                <a:srgbClr val="000000">
                  <a:alpha val="0"/>
                </a:srgbClr>
              </a:clrTo>
            </a:clrChange>
            <a:lum bright="70000" contrast="-70000"/>
          </a:blip>
          <a:srcRect/>
          <a:stretch>
            <a:fillRect/>
          </a:stretch>
        </p:blipFill>
        <p:spPr bwMode="auto">
          <a:xfrm>
            <a:off x="4672968" y="5527432"/>
            <a:ext cx="493776" cy="403225"/>
          </a:xfrm>
          <a:prstGeom prst="rect">
            <a:avLst/>
          </a:prstGeom>
          <a:noFill/>
          <a:extLst>
            <a:ext uri="{909E8E84-426E-40DD-AFC4-6F175D3DCCD1}">
              <a14:hiddenFill xmlns:a14="http://schemas.microsoft.com/office/drawing/2010/main">
                <a:solidFill>
                  <a:srgbClr val="333333"/>
                </a:solidFill>
              </a14:hiddenFill>
            </a:ext>
          </a:extLst>
        </p:spPr>
      </p:pic>
      <p:pic>
        <p:nvPicPr>
          <p:cNvPr id="34" name="Group 30"/>
          <p:cNvPicPr>
            <a:picLocks noChangeArrowheads="1"/>
          </p:cNvPicPr>
          <p:nvPr/>
        </p:nvPicPr>
        <p:blipFill>
          <a:blip r:embed="rId7" cstate="email">
            <a:clrChange>
              <a:clrFrom>
                <a:srgbClr val="000000"/>
              </a:clrFrom>
              <a:clrTo>
                <a:srgbClr val="000000">
                  <a:alpha val="0"/>
                </a:srgbClr>
              </a:clrTo>
            </a:clrChange>
            <a:lum bright="70000" contrast="-70000"/>
          </a:blip>
          <a:srcRect/>
          <a:stretch>
            <a:fillRect/>
          </a:stretch>
        </p:blipFill>
        <p:spPr bwMode="auto">
          <a:xfrm>
            <a:off x="6817960" y="4162183"/>
            <a:ext cx="493777" cy="493713"/>
          </a:xfrm>
          <a:prstGeom prst="rect">
            <a:avLst/>
          </a:prstGeom>
          <a:noFill/>
          <a:extLst>
            <a:ext uri="{909E8E84-426E-40DD-AFC4-6F175D3DCCD1}">
              <a14:hiddenFill xmlns:a14="http://schemas.microsoft.com/office/drawing/2010/main">
                <a:solidFill>
                  <a:srgbClr val="333333"/>
                </a:solidFill>
              </a14:hiddenFill>
            </a:ext>
          </a:extLst>
        </p:spPr>
      </p:pic>
      <p:grpSp>
        <p:nvGrpSpPr>
          <p:cNvPr id="35" name="Group 99"/>
          <p:cNvGrpSpPr/>
          <p:nvPr/>
        </p:nvGrpSpPr>
        <p:grpSpPr bwMode="auto">
          <a:xfrm>
            <a:off x="4498320" y="3397008"/>
            <a:ext cx="2356157" cy="2365375"/>
            <a:chOff x="3840" y="1570"/>
            <a:chExt cx="1770" cy="1776"/>
          </a:xfrm>
        </p:grpSpPr>
        <p:grpSp>
          <p:nvGrpSpPr>
            <p:cNvPr id="36" name="组合 54"/>
            <p:cNvGrpSpPr/>
            <p:nvPr/>
          </p:nvGrpSpPr>
          <p:grpSpPr bwMode="auto">
            <a:xfrm>
              <a:off x="4334" y="1994"/>
              <a:ext cx="776" cy="776"/>
              <a:chOff x="4619504" y="2380975"/>
              <a:chExt cx="3138274" cy="3138274"/>
            </a:xfrm>
          </p:grpSpPr>
          <p:grpSp>
            <p:nvGrpSpPr>
              <p:cNvPr id="45" name="椭圆 56"/>
              <p:cNvGrpSpPr/>
              <p:nvPr/>
            </p:nvGrpSpPr>
            <p:grpSpPr bwMode="auto">
              <a:xfrm>
                <a:off x="4603676" y="2372160"/>
                <a:ext cx="3169927" cy="3155901"/>
                <a:chOff x="5407152" y="2743200"/>
                <a:chExt cx="1377696" cy="1371600"/>
              </a:xfrm>
            </p:grpSpPr>
            <p:pic>
              <p:nvPicPr>
                <p:cNvPr id="47" name="椭圆 56"/>
                <p:cNvPicPr>
                  <a:picLocks noChangeArrowheads="1"/>
                </p:cNvPicPr>
                <p:nvPr/>
              </p:nvPicPr>
              <p:blipFill>
                <a:blip r:embed="rId8" cstate="email"/>
                <a:srcRect/>
                <a:stretch>
                  <a:fillRect/>
                </a:stretch>
              </p:blipFill>
              <p:spPr bwMode="auto">
                <a:xfrm>
                  <a:off x="5407152" y="2743200"/>
                  <a:ext cx="1377696" cy="1371600"/>
                </a:xfrm>
                <a:prstGeom prst="rect">
                  <a:avLst/>
                </a:prstGeom>
                <a:noFill/>
                <a:extLst>
                  <a:ext uri="{909E8E84-426E-40DD-AFC4-6F175D3DCCD1}">
                    <a14:hiddenFill xmlns:a14="http://schemas.microsoft.com/office/drawing/2010/main">
                      <a:solidFill>
                        <a:srgbClr val="FFFFFF"/>
                      </a:solidFill>
                    </a14:hiddenFill>
                  </a:ext>
                </a:extLst>
              </p:spPr>
            </p:pic>
            <p:sp>
              <p:nvSpPr>
                <p:cNvPr id="48" name="Text Box 103"/>
                <p:cNvSpPr txBox="1">
                  <a:spLocks noChangeArrowheads="1"/>
                </p:cNvSpPr>
                <p:nvPr/>
              </p:nvSpPr>
              <p:spPr bwMode="auto">
                <a:xfrm rot="5400000">
                  <a:off x="5613775" y="2946775"/>
                  <a:ext cx="964451" cy="96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40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grpSp>
          <p:sp>
            <p:nvSpPr>
              <p:cNvPr id="46" name="圆角矩形 57"/>
              <p:cNvSpPr>
                <a:spLocks noChangeArrowheads="1"/>
              </p:cNvSpPr>
              <p:nvPr/>
            </p:nvSpPr>
            <p:spPr bwMode="auto">
              <a:xfrm rot="2700000">
                <a:off x="5030747" y="2792218"/>
                <a:ext cx="2315789" cy="2315789"/>
              </a:xfrm>
              <a:prstGeom prst="roundRect">
                <a:avLst>
                  <a:gd name="adj" fmla="val 50000"/>
                </a:avLst>
              </a:prstGeom>
              <a:gradFill rotWithShape="1">
                <a:gsLst>
                  <a:gs pos="0">
                    <a:srgbClr val="B8BBBC"/>
                  </a:gs>
                  <a:gs pos="100000">
                    <a:schemeClr val="bg1"/>
                  </a:gs>
                </a:gsLst>
                <a:lin ang="5400000"/>
              </a:gra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vert="eaVert" anchor="ctr"/>
              <a:lstStyle/>
              <a:p>
                <a:pPr algn="ctr"/>
                <a:endParaRPr lang="zh-CN" altLang="zh-CN" sz="240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grpSp>
        <p:grpSp>
          <p:nvGrpSpPr>
            <p:cNvPr id="37" name="组合 2"/>
            <p:cNvGrpSpPr/>
            <p:nvPr/>
          </p:nvGrpSpPr>
          <p:grpSpPr>
            <a:xfrm>
              <a:off x="4131" y="1792"/>
              <a:ext cx="1188" cy="1187"/>
              <a:chOff x="10012420" y="-396754"/>
              <a:chExt cx="1425600" cy="1425600"/>
            </a:xfrm>
            <a:effectLst>
              <a:outerShdw blurRad="279400" dist="63500" dir="5400000" sx="102000" sy="102000" algn="t" rotWithShape="0">
                <a:prstClr val="black">
                  <a:alpha val="28000"/>
                </a:prstClr>
              </a:outerShdw>
            </a:effectLst>
          </p:grpSpPr>
          <p:sp>
            <p:nvSpPr>
              <p:cNvPr id="43" name="Freeform 15"/>
              <p:cNvSpPr/>
              <p:nvPr/>
            </p:nvSpPr>
            <p:spPr bwMode="auto">
              <a:xfrm>
                <a:off x="10012420" y="-396754"/>
                <a:ext cx="1425600" cy="1425600"/>
              </a:xfrm>
              <a:custGeom>
                <a:avLst/>
                <a:gdLst>
                  <a:gd name="T0" fmla="*/ 744 w 794"/>
                  <a:gd name="T1" fmla="*/ 323 h 794"/>
                  <a:gd name="T2" fmla="*/ 733 w 794"/>
                  <a:gd name="T3" fmla="*/ 284 h 794"/>
                  <a:gd name="T4" fmla="*/ 755 w 794"/>
                  <a:gd name="T5" fmla="*/ 224 h 794"/>
                  <a:gd name="T6" fmla="*/ 696 w 794"/>
                  <a:gd name="T7" fmla="*/ 219 h 794"/>
                  <a:gd name="T8" fmla="*/ 706 w 794"/>
                  <a:gd name="T9" fmla="*/ 157 h 794"/>
                  <a:gd name="T10" fmla="*/ 678 w 794"/>
                  <a:gd name="T11" fmla="*/ 124 h 794"/>
                  <a:gd name="T12" fmla="*/ 614 w 794"/>
                  <a:gd name="T13" fmla="*/ 125 h 794"/>
                  <a:gd name="T14" fmla="*/ 618 w 794"/>
                  <a:gd name="T15" fmla="*/ 67 h 794"/>
                  <a:gd name="T16" fmla="*/ 555 w 794"/>
                  <a:gd name="T17" fmla="*/ 80 h 794"/>
                  <a:gd name="T18" fmla="*/ 518 w 794"/>
                  <a:gd name="T19" fmla="*/ 65 h 794"/>
                  <a:gd name="T20" fmla="*/ 485 w 794"/>
                  <a:gd name="T21" fmla="*/ 10 h 794"/>
                  <a:gd name="T22" fmla="*/ 445 w 794"/>
                  <a:gd name="T23" fmla="*/ 53 h 794"/>
                  <a:gd name="T24" fmla="*/ 402 w 794"/>
                  <a:gd name="T25" fmla="*/ 6 h 794"/>
                  <a:gd name="T26" fmla="*/ 359 w 794"/>
                  <a:gd name="T27" fmla="*/ 8 h 794"/>
                  <a:gd name="T28" fmla="*/ 320 w 794"/>
                  <a:gd name="T29" fmla="*/ 59 h 794"/>
                  <a:gd name="T30" fmla="*/ 276 w 794"/>
                  <a:gd name="T31" fmla="*/ 19 h 794"/>
                  <a:gd name="T32" fmla="*/ 248 w 794"/>
                  <a:gd name="T33" fmla="*/ 77 h 794"/>
                  <a:gd name="T34" fmla="*/ 213 w 794"/>
                  <a:gd name="T35" fmla="*/ 96 h 794"/>
                  <a:gd name="T36" fmla="*/ 149 w 794"/>
                  <a:gd name="T37" fmla="*/ 88 h 794"/>
                  <a:gd name="T38" fmla="*/ 158 w 794"/>
                  <a:gd name="T39" fmla="*/ 146 h 794"/>
                  <a:gd name="T40" fmla="*/ 94 w 794"/>
                  <a:gd name="T41" fmla="*/ 150 h 794"/>
                  <a:gd name="T42" fmla="*/ 69 w 794"/>
                  <a:gd name="T43" fmla="*/ 185 h 794"/>
                  <a:gd name="T44" fmla="*/ 85 w 794"/>
                  <a:gd name="T45" fmla="*/ 247 h 794"/>
                  <a:gd name="T46" fmla="*/ 26 w 794"/>
                  <a:gd name="T47" fmla="*/ 257 h 794"/>
                  <a:gd name="T48" fmla="*/ 54 w 794"/>
                  <a:gd name="T49" fmla="*/ 314 h 794"/>
                  <a:gd name="T50" fmla="*/ 46 w 794"/>
                  <a:gd name="T51" fmla="*/ 354 h 794"/>
                  <a:gd name="T52" fmla="*/ 1 w 794"/>
                  <a:gd name="T53" fmla="*/ 399 h 794"/>
                  <a:gd name="T54" fmla="*/ 52 w 794"/>
                  <a:gd name="T55" fmla="*/ 428 h 794"/>
                  <a:gd name="T56" fmla="*/ 15 w 794"/>
                  <a:gd name="T57" fmla="*/ 480 h 794"/>
                  <a:gd name="T58" fmla="*/ 27 w 794"/>
                  <a:gd name="T59" fmla="*/ 522 h 794"/>
                  <a:gd name="T60" fmla="*/ 85 w 794"/>
                  <a:gd name="T61" fmla="*/ 548 h 794"/>
                  <a:gd name="T62" fmla="*/ 56 w 794"/>
                  <a:gd name="T63" fmla="*/ 600 h 794"/>
                  <a:gd name="T64" fmla="*/ 118 w 794"/>
                  <a:gd name="T65" fmla="*/ 615 h 794"/>
                  <a:gd name="T66" fmla="*/ 145 w 794"/>
                  <a:gd name="T67" fmla="*/ 645 h 794"/>
                  <a:gd name="T68" fmla="*/ 151 w 794"/>
                  <a:gd name="T69" fmla="*/ 709 h 794"/>
                  <a:gd name="T70" fmla="*/ 206 w 794"/>
                  <a:gd name="T71" fmla="*/ 687 h 794"/>
                  <a:gd name="T72" fmla="*/ 224 w 794"/>
                  <a:gd name="T73" fmla="*/ 748 h 794"/>
                  <a:gd name="T74" fmla="*/ 264 w 794"/>
                  <a:gd name="T75" fmla="*/ 765 h 794"/>
                  <a:gd name="T76" fmla="*/ 321 w 794"/>
                  <a:gd name="T77" fmla="*/ 736 h 794"/>
                  <a:gd name="T78" fmla="*/ 343 w 794"/>
                  <a:gd name="T79" fmla="*/ 791 h 794"/>
                  <a:gd name="T80" fmla="*/ 394 w 794"/>
                  <a:gd name="T81" fmla="*/ 751 h 794"/>
                  <a:gd name="T82" fmla="*/ 434 w 794"/>
                  <a:gd name="T83" fmla="*/ 750 h 794"/>
                  <a:gd name="T84" fmla="*/ 487 w 794"/>
                  <a:gd name="T85" fmla="*/ 784 h 794"/>
                  <a:gd name="T86" fmla="*/ 505 w 794"/>
                  <a:gd name="T87" fmla="*/ 728 h 794"/>
                  <a:gd name="T88" fmla="*/ 564 w 794"/>
                  <a:gd name="T89" fmla="*/ 752 h 794"/>
                  <a:gd name="T90" fmla="*/ 602 w 794"/>
                  <a:gd name="T91" fmla="*/ 731 h 794"/>
                  <a:gd name="T92" fmla="*/ 615 w 794"/>
                  <a:gd name="T93" fmla="*/ 669 h 794"/>
                  <a:gd name="T94" fmla="*/ 671 w 794"/>
                  <a:gd name="T95" fmla="*/ 685 h 794"/>
                  <a:gd name="T96" fmla="*/ 672 w 794"/>
                  <a:gd name="T97" fmla="*/ 621 h 794"/>
                  <a:gd name="T98" fmla="*/ 695 w 794"/>
                  <a:gd name="T99" fmla="*/ 589 h 794"/>
                  <a:gd name="T100" fmla="*/ 756 w 794"/>
                  <a:gd name="T101" fmla="*/ 569 h 794"/>
                  <a:gd name="T102" fmla="*/ 723 w 794"/>
                  <a:gd name="T103" fmla="*/ 520 h 794"/>
                  <a:gd name="T104" fmla="*/ 778 w 794"/>
                  <a:gd name="T105" fmla="*/ 488 h 794"/>
                  <a:gd name="T106" fmla="*/ 786 w 794"/>
                  <a:gd name="T107" fmla="*/ 446 h 794"/>
                  <a:gd name="T108" fmla="*/ 745 w 794"/>
                  <a:gd name="T109" fmla="*/ 397 h 794"/>
                  <a:gd name="T110" fmla="*/ 794 w 794"/>
                  <a:gd name="T111" fmla="*/ 363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4" h="794">
                    <a:moveTo>
                      <a:pt x="790" y="337"/>
                    </a:moveTo>
                    <a:cubicBezTo>
                      <a:pt x="790" y="333"/>
                      <a:pt x="787" y="330"/>
                      <a:pt x="783" y="329"/>
                    </a:cubicBezTo>
                    <a:cubicBezTo>
                      <a:pt x="744" y="323"/>
                      <a:pt x="744" y="323"/>
                      <a:pt x="744" y="323"/>
                    </a:cubicBezTo>
                    <a:cubicBezTo>
                      <a:pt x="740" y="322"/>
                      <a:pt x="736" y="319"/>
                      <a:pt x="735" y="315"/>
                    </a:cubicBezTo>
                    <a:cubicBezTo>
                      <a:pt x="730" y="295"/>
                      <a:pt x="730" y="295"/>
                      <a:pt x="730" y="295"/>
                    </a:cubicBezTo>
                    <a:cubicBezTo>
                      <a:pt x="729" y="291"/>
                      <a:pt x="730" y="286"/>
                      <a:pt x="733" y="284"/>
                    </a:cubicBezTo>
                    <a:cubicBezTo>
                      <a:pt x="763" y="258"/>
                      <a:pt x="763" y="258"/>
                      <a:pt x="763" y="258"/>
                    </a:cubicBezTo>
                    <a:cubicBezTo>
                      <a:pt x="766" y="256"/>
                      <a:pt x="767" y="251"/>
                      <a:pt x="766" y="248"/>
                    </a:cubicBezTo>
                    <a:cubicBezTo>
                      <a:pt x="755" y="224"/>
                      <a:pt x="755" y="224"/>
                      <a:pt x="755" y="224"/>
                    </a:cubicBezTo>
                    <a:cubicBezTo>
                      <a:pt x="754" y="221"/>
                      <a:pt x="749" y="218"/>
                      <a:pt x="746" y="219"/>
                    </a:cubicBezTo>
                    <a:cubicBezTo>
                      <a:pt x="706" y="224"/>
                      <a:pt x="706" y="224"/>
                      <a:pt x="706" y="224"/>
                    </a:cubicBezTo>
                    <a:cubicBezTo>
                      <a:pt x="703" y="225"/>
                      <a:pt x="698" y="222"/>
                      <a:pt x="696" y="219"/>
                    </a:cubicBezTo>
                    <a:cubicBezTo>
                      <a:pt x="685" y="201"/>
                      <a:pt x="685" y="201"/>
                      <a:pt x="685" y="201"/>
                    </a:cubicBezTo>
                    <a:cubicBezTo>
                      <a:pt x="683" y="198"/>
                      <a:pt x="683" y="193"/>
                      <a:pt x="685" y="190"/>
                    </a:cubicBezTo>
                    <a:cubicBezTo>
                      <a:pt x="706" y="157"/>
                      <a:pt x="706" y="157"/>
                      <a:pt x="706" y="157"/>
                    </a:cubicBezTo>
                    <a:cubicBezTo>
                      <a:pt x="708" y="154"/>
                      <a:pt x="708" y="149"/>
                      <a:pt x="705" y="146"/>
                    </a:cubicBezTo>
                    <a:cubicBezTo>
                      <a:pt x="688" y="126"/>
                      <a:pt x="688" y="126"/>
                      <a:pt x="688" y="126"/>
                    </a:cubicBezTo>
                    <a:cubicBezTo>
                      <a:pt x="686" y="124"/>
                      <a:pt x="681" y="123"/>
                      <a:pt x="678" y="124"/>
                    </a:cubicBezTo>
                    <a:cubicBezTo>
                      <a:pt x="642" y="141"/>
                      <a:pt x="642" y="141"/>
                      <a:pt x="642" y="141"/>
                    </a:cubicBezTo>
                    <a:cubicBezTo>
                      <a:pt x="638" y="142"/>
                      <a:pt x="633" y="142"/>
                      <a:pt x="631" y="139"/>
                    </a:cubicBezTo>
                    <a:cubicBezTo>
                      <a:pt x="614" y="125"/>
                      <a:pt x="614" y="125"/>
                      <a:pt x="614" y="125"/>
                    </a:cubicBezTo>
                    <a:cubicBezTo>
                      <a:pt x="611" y="123"/>
                      <a:pt x="610" y="118"/>
                      <a:pt x="611" y="115"/>
                    </a:cubicBezTo>
                    <a:cubicBezTo>
                      <a:pt x="622" y="76"/>
                      <a:pt x="622" y="76"/>
                      <a:pt x="622" y="76"/>
                    </a:cubicBezTo>
                    <a:cubicBezTo>
                      <a:pt x="623" y="73"/>
                      <a:pt x="621" y="69"/>
                      <a:pt x="618" y="67"/>
                    </a:cubicBezTo>
                    <a:cubicBezTo>
                      <a:pt x="595" y="53"/>
                      <a:pt x="595" y="53"/>
                      <a:pt x="595" y="53"/>
                    </a:cubicBezTo>
                    <a:cubicBezTo>
                      <a:pt x="592" y="51"/>
                      <a:pt x="587" y="51"/>
                      <a:pt x="585" y="54"/>
                    </a:cubicBezTo>
                    <a:cubicBezTo>
                      <a:pt x="555" y="80"/>
                      <a:pt x="555" y="80"/>
                      <a:pt x="555" y="80"/>
                    </a:cubicBezTo>
                    <a:cubicBezTo>
                      <a:pt x="552" y="83"/>
                      <a:pt x="548" y="84"/>
                      <a:pt x="544" y="82"/>
                    </a:cubicBezTo>
                    <a:cubicBezTo>
                      <a:pt x="524" y="74"/>
                      <a:pt x="524" y="74"/>
                      <a:pt x="524" y="74"/>
                    </a:cubicBezTo>
                    <a:cubicBezTo>
                      <a:pt x="521" y="72"/>
                      <a:pt x="518" y="68"/>
                      <a:pt x="518" y="65"/>
                    </a:cubicBezTo>
                    <a:cubicBezTo>
                      <a:pt x="517" y="25"/>
                      <a:pt x="517" y="25"/>
                      <a:pt x="517" y="25"/>
                    </a:cubicBezTo>
                    <a:cubicBezTo>
                      <a:pt x="517" y="21"/>
                      <a:pt x="514" y="17"/>
                      <a:pt x="510" y="16"/>
                    </a:cubicBezTo>
                    <a:cubicBezTo>
                      <a:pt x="485" y="10"/>
                      <a:pt x="485" y="10"/>
                      <a:pt x="485" y="10"/>
                    </a:cubicBezTo>
                    <a:cubicBezTo>
                      <a:pt x="481" y="9"/>
                      <a:pt x="477" y="11"/>
                      <a:pt x="475" y="14"/>
                    </a:cubicBezTo>
                    <a:cubicBezTo>
                      <a:pt x="455" y="48"/>
                      <a:pt x="455" y="48"/>
                      <a:pt x="455" y="48"/>
                    </a:cubicBezTo>
                    <a:cubicBezTo>
                      <a:pt x="453" y="51"/>
                      <a:pt x="448" y="53"/>
                      <a:pt x="445" y="53"/>
                    </a:cubicBezTo>
                    <a:cubicBezTo>
                      <a:pt x="423" y="51"/>
                      <a:pt x="423" y="51"/>
                      <a:pt x="423" y="51"/>
                    </a:cubicBezTo>
                    <a:cubicBezTo>
                      <a:pt x="420" y="50"/>
                      <a:pt x="416" y="47"/>
                      <a:pt x="415" y="44"/>
                    </a:cubicBezTo>
                    <a:cubicBezTo>
                      <a:pt x="402" y="6"/>
                      <a:pt x="402" y="6"/>
                      <a:pt x="402" y="6"/>
                    </a:cubicBezTo>
                    <a:cubicBezTo>
                      <a:pt x="401" y="3"/>
                      <a:pt x="397" y="0"/>
                      <a:pt x="393" y="0"/>
                    </a:cubicBezTo>
                    <a:cubicBezTo>
                      <a:pt x="367" y="1"/>
                      <a:pt x="367" y="1"/>
                      <a:pt x="367" y="1"/>
                    </a:cubicBezTo>
                    <a:cubicBezTo>
                      <a:pt x="363" y="2"/>
                      <a:pt x="359" y="5"/>
                      <a:pt x="359" y="8"/>
                    </a:cubicBezTo>
                    <a:cubicBezTo>
                      <a:pt x="349" y="47"/>
                      <a:pt x="349" y="47"/>
                      <a:pt x="349" y="47"/>
                    </a:cubicBezTo>
                    <a:cubicBezTo>
                      <a:pt x="348" y="50"/>
                      <a:pt x="345" y="54"/>
                      <a:pt x="341" y="54"/>
                    </a:cubicBezTo>
                    <a:cubicBezTo>
                      <a:pt x="320" y="59"/>
                      <a:pt x="320" y="59"/>
                      <a:pt x="320" y="59"/>
                    </a:cubicBezTo>
                    <a:cubicBezTo>
                      <a:pt x="317" y="59"/>
                      <a:pt x="312" y="57"/>
                      <a:pt x="310" y="55"/>
                    </a:cubicBezTo>
                    <a:cubicBezTo>
                      <a:pt x="286" y="22"/>
                      <a:pt x="286" y="22"/>
                      <a:pt x="286" y="22"/>
                    </a:cubicBezTo>
                    <a:cubicBezTo>
                      <a:pt x="284" y="19"/>
                      <a:pt x="280" y="18"/>
                      <a:pt x="276" y="19"/>
                    </a:cubicBezTo>
                    <a:cubicBezTo>
                      <a:pt x="251" y="28"/>
                      <a:pt x="251" y="28"/>
                      <a:pt x="251" y="28"/>
                    </a:cubicBezTo>
                    <a:cubicBezTo>
                      <a:pt x="248" y="29"/>
                      <a:pt x="245" y="33"/>
                      <a:pt x="246" y="37"/>
                    </a:cubicBezTo>
                    <a:cubicBezTo>
                      <a:pt x="248" y="77"/>
                      <a:pt x="248" y="77"/>
                      <a:pt x="248" y="77"/>
                    </a:cubicBezTo>
                    <a:cubicBezTo>
                      <a:pt x="248" y="80"/>
                      <a:pt x="246" y="85"/>
                      <a:pt x="243" y="86"/>
                    </a:cubicBezTo>
                    <a:cubicBezTo>
                      <a:pt x="224" y="97"/>
                      <a:pt x="224" y="97"/>
                      <a:pt x="224" y="97"/>
                    </a:cubicBezTo>
                    <a:cubicBezTo>
                      <a:pt x="221" y="98"/>
                      <a:pt x="216" y="98"/>
                      <a:pt x="213" y="96"/>
                    </a:cubicBezTo>
                    <a:cubicBezTo>
                      <a:pt x="181" y="72"/>
                      <a:pt x="181" y="72"/>
                      <a:pt x="181" y="72"/>
                    </a:cubicBezTo>
                    <a:cubicBezTo>
                      <a:pt x="178" y="70"/>
                      <a:pt x="173" y="70"/>
                      <a:pt x="170" y="72"/>
                    </a:cubicBezTo>
                    <a:cubicBezTo>
                      <a:pt x="149" y="88"/>
                      <a:pt x="149" y="88"/>
                      <a:pt x="149" y="88"/>
                    </a:cubicBezTo>
                    <a:cubicBezTo>
                      <a:pt x="146" y="90"/>
                      <a:pt x="145" y="94"/>
                      <a:pt x="146" y="98"/>
                    </a:cubicBezTo>
                    <a:cubicBezTo>
                      <a:pt x="160" y="135"/>
                      <a:pt x="160" y="135"/>
                      <a:pt x="160" y="135"/>
                    </a:cubicBezTo>
                    <a:cubicBezTo>
                      <a:pt x="161" y="138"/>
                      <a:pt x="160" y="143"/>
                      <a:pt x="158" y="146"/>
                    </a:cubicBezTo>
                    <a:cubicBezTo>
                      <a:pt x="143" y="161"/>
                      <a:pt x="143" y="161"/>
                      <a:pt x="143" y="161"/>
                    </a:cubicBezTo>
                    <a:cubicBezTo>
                      <a:pt x="140" y="164"/>
                      <a:pt x="135" y="165"/>
                      <a:pt x="132" y="164"/>
                    </a:cubicBezTo>
                    <a:cubicBezTo>
                      <a:pt x="94" y="150"/>
                      <a:pt x="94" y="150"/>
                      <a:pt x="94" y="150"/>
                    </a:cubicBezTo>
                    <a:cubicBezTo>
                      <a:pt x="91" y="149"/>
                      <a:pt x="86" y="150"/>
                      <a:pt x="84" y="153"/>
                    </a:cubicBezTo>
                    <a:cubicBezTo>
                      <a:pt x="69" y="175"/>
                      <a:pt x="69" y="175"/>
                      <a:pt x="69" y="175"/>
                    </a:cubicBezTo>
                    <a:cubicBezTo>
                      <a:pt x="67" y="178"/>
                      <a:pt x="67" y="182"/>
                      <a:pt x="69" y="185"/>
                    </a:cubicBezTo>
                    <a:cubicBezTo>
                      <a:pt x="93" y="217"/>
                      <a:pt x="93" y="217"/>
                      <a:pt x="93" y="217"/>
                    </a:cubicBezTo>
                    <a:cubicBezTo>
                      <a:pt x="96" y="220"/>
                      <a:pt x="96" y="225"/>
                      <a:pt x="94" y="228"/>
                    </a:cubicBezTo>
                    <a:cubicBezTo>
                      <a:pt x="85" y="247"/>
                      <a:pt x="85" y="247"/>
                      <a:pt x="85" y="247"/>
                    </a:cubicBezTo>
                    <a:cubicBezTo>
                      <a:pt x="83" y="250"/>
                      <a:pt x="78" y="253"/>
                      <a:pt x="75" y="252"/>
                    </a:cubicBezTo>
                    <a:cubicBezTo>
                      <a:pt x="35" y="251"/>
                      <a:pt x="35" y="251"/>
                      <a:pt x="35" y="251"/>
                    </a:cubicBezTo>
                    <a:cubicBezTo>
                      <a:pt x="31" y="250"/>
                      <a:pt x="28" y="253"/>
                      <a:pt x="26" y="257"/>
                    </a:cubicBezTo>
                    <a:cubicBezTo>
                      <a:pt x="18" y="282"/>
                      <a:pt x="18" y="282"/>
                      <a:pt x="18" y="282"/>
                    </a:cubicBezTo>
                    <a:cubicBezTo>
                      <a:pt x="17" y="285"/>
                      <a:pt x="18" y="290"/>
                      <a:pt x="21" y="292"/>
                    </a:cubicBezTo>
                    <a:cubicBezTo>
                      <a:pt x="54" y="314"/>
                      <a:pt x="54" y="314"/>
                      <a:pt x="54" y="314"/>
                    </a:cubicBezTo>
                    <a:cubicBezTo>
                      <a:pt x="57" y="317"/>
                      <a:pt x="59" y="321"/>
                      <a:pt x="58" y="325"/>
                    </a:cubicBezTo>
                    <a:cubicBezTo>
                      <a:pt x="54" y="346"/>
                      <a:pt x="54" y="346"/>
                      <a:pt x="54" y="346"/>
                    </a:cubicBezTo>
                    <a:cubicBezTo>
                      <a:pt x="53" y="349"/>
                      <a:pt x="50" y="353"/>
                      <a:pt x="46" y="354"/>
                    </a:cubicBezTo>
                    <a:cubicBezTo>
                      <a:pt x="8" y="364"/>
                      <a:pt x="8" y="364"/>
                      <a:pt x="8" y="364"/>
                    </a:cubicBezTo>
                    <a:cubicBezTo>
                      <a:pt x="4" y="365"/>
                      <a:pt x="1" y="369"/>
                      <a:pt x="1" y="372"/>
                    </a:cubicBezTo>
                    <a:cubicBezTo>
                      <a:pt x="1" y="399"/>
                      <a:pt x="1" y="399"/>
                      <a:pt x="1" y="399"/>
                    </a:cubicBezTo>
                    <a:cubicBezTo>
                      <a:pt x="0" y="402"/>
                      <a:pt x="3" y="406"/>
                      <a:pt x="7" y="407"/>
                    </a:cubicBezTo>
                    <a:cubicBezTo>
                      <a:pt x="45" y="420"/>
                      <a:pt x="45" y="420"/>
                      <a:pt x="45" y="420"/>
                    </a:cubicBezTo>
                    <a:cubicBezTo>
                      <a:pt x="48" y="421"/>
                      <a:pt x="51" y="425"/>
                      <a:pt x="52" y="428"/>
                    </a:cubicBezTo>
                    <a:cubicBezTo>
                      <a:pt x="54" y="449"/>
                      <a:pt x="54" y="449"/>
                      <a:pt x="54" y="449"/>
                    </a:cubicBezTo>
                    <a:cubicBezTo>
                      <a:pt x="55" y="453"/>
                      <a:pt x="52" y="458"/>
                      <a:pt x="49" y="460"/>
                    </a:cubicBezTo>
                    <a:cubicBezTo>
                      <a:pt x="15" y="480"/>
                      <a:pt x="15" y="480"/>
                      <a:pt x="15" y="480"/>
                    </a:cubicBezTo>
                    <a:cubicBezTo>
                      <a:pt x="12" y="482"/>
                      <a:pt x="11" y="487"/>
                      <a:pt x="12" y="490"/>
                    </a:cubicBezTo>
                    <a:cubicBezTo>
                      <a:pt x="19" y="516"/>
                      <a:pt x="19" y="516"/>
                      <a:pt x="19" y="516"/>
                    </a:cubicBezTo>
                    <a:cubicBezTo>
                      <a:pt x="20" y="519"/>
                      <a:pt x="23" y="522"/>
                      <a:pt x="27" y="522"/>
                    </a:cubicBezTo>
                    <a:cubicBezTo>
                      <a:pt x="67" y="523"/>
                      <a:pt x="67" y="523"/>
                      <a:pt x="67" y="523"/>
                    </a:cubicBezTo>
                    <a:cubicBezTo>
                      <a:pt x="70" y="523"/>
                      <a:pt x="75" y="526"/>
                      <a:pt x="76" y="529"/>
                    </a:cubicBezTo>
                    <a:cubicBezTo>
                      <a:pt x="85" y="548"/>
                      <a:pt x="85" y="548"/>
                      <a:pt x="85" y="548"/>
                    </a:cubicBezTo>
                    <a:cubicBezTo>
                      <a:pt x="86" y="552"/>
                      <a:pt x="86" y="557"/>
                      <a:pt x="83" y="559"/>
                    </a:cubicBezTo>
                    <a:cubicBezTo>
                      <a:pt x="57" y="589"/>
                      <a:pt x="57" y="589"/>
                      <a:pt x="57" y="589"/>
                    </a:cubicBezTo>
                    <a:cubicBezTo>
                      <a:pt x="55" y="592"/>
                      <a:pt x="54" y="597"/>
                      <a:pt x="56" y="600"/>
                    </a:cubicBezTo>
                    <a:cubicBezTo>
                      <a:pt x="70" y="622"/>
                      <a:pt x="70" y="622"/>
                      <a:pt x="70" y="622"/>
                    </a:cubicBezTo>
                    <a:cubicBezTo>
                      <a:pt x="72" y="625"/>
                      <a:pt x="77" y="627"/>
                      <a:pt x="80" y="626"/>
                    </a:cubicBezTo>
                    <a:cubicBezTo>
                      <a:pt x="118" y="615"/>
                      <a:pt x="118" y="615"/>
                      <a:pt x="118" y="615"/>
                    </a:cubicBezTo>
                    <a:cubicBezTo>
                      <a:pt x="122" y="614"/>
                      <a:pt x="127" y="615"/>
                      <a:pt x="129" y="618"/>
                    </a:cubicBezTo>
                    <a:cubicBezTo>
                      <a:pt x="143" y="634"/>
                      <a:pt x="143" y="634"/>
                      <a:pt x="143" y="634"/>
                    </a:cubicBezTo>
                    <a:cubicBezTo>
                      <a:pt x="146" y="637"/>
                      <a:pt x="146" y="642"/>
                      <a:pt x="145" y="645"/>
                    </a:cubicBezTo>
                    <a:cubicBezTo>
                      <a:pt x="129" y="681"/>
                      <a:pt x="129" y="681"/>
                      <a:pt x="129" y="681"/>
                    </a:cubicBezTo>
                    <a:cubicBezTo>
                      <a:pt x="127" y="685"/>
                      <a:pt x="128" y="689"/>
                      <a:pt x="131" y="692"/>
                    </a:cubicBezTo>
                    <a:cubicBezTo>
                      <a:pt x="151" y="709"/>
                      <a:pt x="151" y="709"/>
                      <a:pt x="151" y="709"/>
                    </a:cubicBezTo>
                    <a:cubicBezTo>
                      <a:pt x="154" y="711"/>
                      <a:pt x="159" y="711"/>
                      <a:pt x="162" y="709"/>
                    </a:cubicBezTo>
                    <a:cubicBezTo>
                      <a:pt x="195" y="687"/>
                      <a:pt x="195" y="687"/>
                      <a:pt x="195" y="687"/>
                    </a:cubicBezTo>
                    <a:cubicBezTo>
                      <a:pt x="198" y="685"/>
                      <a:pt x="203" y="685"/>
                      <a:pt x="206" y="687"/>
                    </a:cubicBezTo>
                    <a:cubicBezTo>
                      <a:pt x="224" y="699"/>
                      <a:pt x="224" y="699"/>
                      <a:pt x="224" y="699"/>
                    </a:cubicBezTo>
                    <a:cubicBezTo>
                      <a:pt x="227" y="700"/>
                      <a:pt x="230" y="705"/>
                      <a:pt x="229" y="709"/>
                    </a:cubicBezTo>
                    <a:cubicBezTo>
                      <a:pt x="224" y="748"/>
                      <a:pt x="224" y="748"/>
                      <a:pt x="224" y="748"/>
                    </a:cubicBezTo>
                    <a:cubicBezTo>
                      <a:pt x="224" y="752"/>
                      <a:pt x="226" y="756"/>
                      <a:pt x="230" y="757"/>
                    </a:cubicBezTo>
                    <a:cubicBezTo>
                      <a:pt x="254" y="768"/>
                      <a:pt x="254" y="768"/>
                      <a:pt x="254" y="768"/>
                    </a:cubicBezTo>
                    <a:cubicBezTo>
                      <a:pt x="257" y="769"/>
                      <a:pt x="262" y="768"/>
                      <a:pt x="264" y="765"/>
                    </a:cubicBezTo>
                    <a:cubicBezTo>
                      <a:pt x="289" y="734"/>
                      <a:pt x="289" y="734"/>
                      <a:pt x="289" y="734"/>
                    </a:cubicBezTo>
                    <a:cubicBezTo>
                      <a:pt x="292" y="732"/>
                      <a:pt x="296" y="730"/>
                      <a:pt x="300" y="731"/>
                    </a:cubicBezTo>
                    <a:cubicBezTo>
                      <a:pt x="321" y="736"/>
                      <a:pt x="321" y="736"/>
                      <a:pt x="321" y="736"/>
                    </a:cubicBezTo>
                    <a:cubicBezTo>
                      <a:pt x="324" y="737"/>
                      <a:pt x="328" y="741"/>
                      <a:pt x="328" y="744"/>
                    </a:cubicBezTo>
                    <a:cubicBezTo>
                      <a:pt x="335" y="784"/>
                      <a:pt x="335" y="784"/>
                      <a:pt x="335" y="784"/>
                    </a:cubicBezTo>
                    <a:cubicBezTo>
                      <a:pt x="336" y="787"/>
                      <a:pt x="340" y="790"/>
                      <a:pt x="343" y="791"/>
                    </a:cubicBezTo>
                    <a:cubicBezTo>
                      <a:pt x="369" y="794"/>
                      <a:pt x="369" y="794"/>
                      <a:pt x="369" y="794"/>
                    </a:cubicBezTo>
                    <a:cubicBezTo>
                      <a:pt x="373" y="794"/>
                      <a:pt x="377" y="792"/>
                      <a:pt x="378" y="788"/>
                    </a:cubicBezTo>
                    <a:cubicBezTo>
                      <a:pt x="394" y="751"/>
                      <a:pt x="394" y="751"/>
                      <a:pt x="394" y="751"/>
                    </a:cubicBezTo>
                    <a:cubicBezTo>
                      <a:pt x="395" y="748"/>
                      <a:pt x="399" y="745"/>
                      <a:pt x="403" y="745"/>
                    </a:cubicBezTo>
                    <a:cubicBezTo>
                      <a:pt x="424" y="744"/>
                      <a:pt x="424" y="744"/>
                      <a:pt x="424" y="744"/>
                    </a:cubicBezTo>
                    <a:cubicBezTo>
                      <a:pt x="428" y="744"/>
                      <a:pt x="432" y="746"/>
                      <a:pt x="434" y="750"/>
                    </a:cubicBezTo>
                    <a:cubicBezTo>
                      <a:pt x="452" y="785"/>
                      <a:pt x="452" y="785"/>
                      <a:pt x="452" y="785"/>
                    </a:cubicBezTo>
                    <a:cubicBezTo>
                      <a:pt x="454" y="788"/>
                      <a:pt x="458" y="790"/>
                      <a:pt x="462" y="789"/>
                    </a:cubicBezTo>
                    <a:cubicBezTo>
                      <a:pt x="487" y="784"/>
                      <a:pt x="487" y="784"/>
                      <a:pt x="487" y="784"/>
                    </a:cubicBezTo>
                    <a:cubicBezTo>
                      <a:pt x="491" y="784"/>
                      <a:pt x="494" y="780"/>
                      <a:pt x="495" y="776"/>
                    </a:cubicBezTo>
                    <a:cubicBezTo>
                      <a:pt x="498" y="737"/>
                      <a:pt x="498" y="737"/>
                      <a:pt x="498" y="737"/>
                    </a:cubicBezTo>
                    <a:cubicBezTo>
                      <a:pt x="498" y="733"/>
                      <a:pt x="501" y="729"/>
                      <a:pt x="505" y="728"/>
                    </a:cubicBezTo>
                    <a:cubicBezTo>
                      <a:pt x="525" y="721"/>
                      <a:pt x="525" y="721"/>
                      <a:pt x="525" y="721"/>
                    </a:cubicBezTo>
                    <a:cubicBezTo>
                      <a:pt x="528" y="720"/>
                      <a:pt x="533" y="721"/>
                      <a:pt x="536" y="723"/>
                    </a:cubicBezTo>
                    <a:cubicBezTo>
                      <a:pt x="564" y="752"/>
                      <a:pt x="564" y="752"/>
                      <a:pt x="564" y="752"/>
                    </a:cubicBezTo>
                    <a:cubicBezTo>
                      <a:pt x="566" y="754"/>
                      <a:pt x="571" y="755"/>
                      <a:pt x="574" y="753"/>
                    </a:cubicBezTo>
                    <a:cubicBezTo>
                      <a:pt x="597" y="741"/>
                      <a:pt x="597" y="741"/>
                      <a:pt x="597" y="741"/>
                    </a:cubicBezTo>
                    <a:cubicBezTo>
                      <a:pt x="601" y="739"/>
                      <a:pt x="603" y="735"/>
                      <a:pt x="602" y="731"/>
                    </a:cubicBezTo>
                    <a:cubicBezTo>
                      <a:pt x="594" y="692"/>
                      <a:pt x="594" y="692"/>
                      <a:pt x="594" y="692"/>
                    </a:cubicBezTo>
                    <a:cubicBezTo>
                      <a:pt x="593" y="689"/>
                      <a:pt x="595" y="684"/>
                      <a:pt x="598" y="682"/>
                    </a:cubicBezTo>
                    <a:cubicBezTo>
                      <a:pt x="615" y="669"/>
                      <a:pt x="615" y="669"/>
                      <a:pt x="615" y="669"/>
                    </a:cubicBezTo>
                    <a:cubicBezTo>
                      <a:pt x="618" y="667"/>
                      <a:pt x="623" y="666"/>
                      <a:pt x="626" y="668"/>
                    </a:cubicBezTo>
                    <a:cubicBezTo>
                      <a:pt x="661" y="687"/>
                      <a:pt x="661" y="687"/>
                      <a:pt x="661" y="687"/>
                    </a:cubicBezTo>
                    <a:cubicBezTo>
                      <a:pt x="664" y="689"/>
                      <a:pt x="669" y="688"/>
                      <a:pt x="671" y="685"/>
                    </a:cubicBezTo>
                    <a:cubicBezTo>
                      <a:pt x="690" y="667"/>
                      <a:pt x="690" y="667"/>
                      <a:pt x="690" y="667"/>
                    </a:cubicBezTo>
                    <a:cubicBezTo>
                      <a:pt x="692" y="664"/>
                      <a:pt x="693" y="659"/>
                      <a:pt x="691" y="656"/>
                    </a:cubicBezTo>
                    <a:cubicBezTo>
                      <a:pt x="672" y="621"/>
                      <a:pt x="672" y="621"/>
                      <a:pt x="672" y="621"/>
                    </a:cubicBezTo>
                    <a:cubicBezTo>
                      <a:pt x="670" y="618"/>
                      <a:pt x="670" y="613"/>
                      <a:pt x="673" y="610"/>
                    </a:cubicBezTo>
                    <a:cubicBezTo>
                      <a:pt x="685" y="593"/>
                      <a:pt x="685" y="593"/>
                      <a:pt x="685" y="593"/>
                    </a:cubicBezTo>
                    <a:cubicBezTo>
                      <a:pt x="687" y="590"/>
                      <a:pt x="692" y="588"/>
                      <a:pt x="695" y="589"/>
                    </a:cubicBezTo>
                    <a:cubicBezTo>
                      <a:pt x="735" y="597"/>
                      <a:pt x="735" y="597"/>
                      <a:pt x="735" y="597"/>
                    </a:cubicBezTo>
                    <a:cubicBezTo>
                      <a:pt x="738" y="597"/>
                      <a:pt x="742" y="595"/>
                      <a:pt x="744" y="592"/>
                    </a:cubicBezTo>
                    <a:cubicBezTo>
                      <a:pt x="756" y="569"/>
                      <a:pt x="756" y="569"/>
                      <a:pt x="756" y="569"/>
                    </a:cubicBezTo>
                    <a:cubicBezTo>
                      <a:pt x="758" y="565"/>
                      <a:pt x="757" y="561"/>
                      <a:pt x="754" y="558"/>
                    </a:cubicBezTo>
                    <a:cubicBezTo>
                      <a:pt x="726" y="531"/>
                      <a:pt x="726" y="531"/>
                      <a:pt x="726" y="531"/>
                    </a:cubicBezTo>
                    <a:cubicBezTo>
                      <a:pt x="723" y="528"/>
                      <a:pt x="722" y="523"/>
                      <a:pt x="723" y="520"/>
                    </a:cubicBezTo>
                    <a:cubicBezTo>
                      <a:pt x="730" y="500"/>
                      <a:pt x="730" y="500"/>
                      <a:pt x="730" y="500"/>
                    </a:cubicBezTo>
                    <a:cubicBezTo>
                      <a:pt x="731" y="496"/>
                      <a:pt x="735" y="493"/>
                      <a:pt x="739" y="493"/>
                    </a:cubicBezTo>
                    <a:cubicBezTo>
                      <a:pt x="778" y="488"/>
                      <a:pt x="778" y="488"/>
                      <a:pt x="778" y="488"/>
                    </a:cubicBezTo>
                    <a:cubicBezTo>
                      <a:pt x="782" y="488"/>
                      <a:pt x="785" y="485"/>
                      <a:pt x="786" y="481"/>
                    </a:cubicBezTo>
                    <a:cubicBezTo>
                      <a:pt x="791" y="455"/>
                      <a:pt x="791" y="455"/>
                      <a:pt x="791" y="455"/>
                    </a:cubicBezTo>
                    <a:cubicBezTo>
                      <a:pt x="791" y="452"/>
                      <a:pt x="789" y="447"/>
                      <a:pt x="786" y="446"/>
                    </a:cubicBezTo>
                    <a:cubicBezTo>
                      <a:pt x="750" y="428"/>
                      <a:pt x="750" y="428"/>
                      <a:pt x="750" y="428"/>
                    </a:cubicBezTo>
                    <a:cubicBezTo>
                      <a:pt x="747" y="426"/>
                      <a:pt x="745" y="422"/>
                      <a:pt x="745" y="419"/>
                    </a:cubicBezTo>
                    <a:cubicBezTo>
                      <a:pt x="745" y="397"/>
                      <a:pt x="745" y="397"/>
                      <a:pt x="745" y="397"/>
                    </a:cubicBezTo>
                    <a:cubicBezTo>
                      <a:pt x="745" y="393"/>
                      <a:pt x="748" y="389"/>
                      <a:pt x="752" y="388"/>
                    </a:cubicBezTo>
                    <a:cubicBezTo>
                      <a:pt x="788" y="372"/>
                      <a:pt x="788" y="372"/>
                      <a:pt x="788" y="372"/>
                    </a:cubicBezTo>
                    <a:cubicBezTo>
                      <a:pt x="792" y="371"/>
                      <a:pt x="794" y="367"/>
                      <a:pt x="794" y="363"/>
                    </a:cubicBezTo>
                    <a:lnTo>
                      <a:pt x="790" y="337"/>
                    </a:lnTo>
                    <a:close/>
                  </a:path>
                </a:pathLst>
              </a:custGeom>
              <a:gradFill>
                <a:gsLst>
                  <a:gs pos="100000">
                    <a:srgbClr val="D7D7D7"/>
                  </a:gs>
                  <a:gs pos="0">
                    <a:srgbClr val="F9F8FA"/>
                  </a:gs>
                </a:gsLst>
                <a:lin ang="5400000" scaled="1"/>
              </a:gradFill>
              <a:ln w="9525">
                <a:noFill/>
                <a:round/>
              </a:ln>
            </p:spPr>
            <p:txBody>
              <a:bodyPr/>
              <a:lstStyle/>
              <a:p>
                <a:pPr fontAlgn="auto">
                  <a:spcBef>
                    <a:spcPts val="0"/>
                  </a:spcBef>
                  <a:spcAft>
                    <a:spcPts val="0"/>
                  </a:spcAft>
                  <a:defRPr/>
                </a:pPr>
                <a:endParaRPr lang="zh-CN" altLang="en-US" sz="240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sp>
            <p:nvSpPr>
              <p:cNvPr id="44" name="椭圆 8"/>
              <p:cNvSpPr/>
              <p:nvPr/>
            </p:nvSpPr>
            <p:spPr>
              <a:xfrm>
                <a:off x="10243307" y="-165867"/>
                <a:ext cx="963827" cy="963827"/>
              </a:xfrm>
              <a:prstGeom prst="ellipse">
                <a:avLst/>
              </a:prstGeom>
              <a:solidFill>
                <a:srgbClr val="9FC628"/>
              </a:solidFill>
              <a:ln w="136525">
                <a:gradFill>
                  <a:gsLst>
                    <a:gs pos="0">
                      <a:srgbClr val="C9C7C8"/>
                    </a:gs>
                    <a:gs pos="100000">
                      <a:srgbClr val="F9F9F8"/>
                    </a:gs>
                  </a:gsLst>
                  <a:lin ang="5400000" scaled="1"/>
                </a:gradFill>
              </a:ln>
              <a:effectLst>
                <a:innerShdw blurRad="215900" dist="88900" dir="16200000">
                  <a:prstClr val="black">
                    <a:alpha val="4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grpSp>
        <p:grpSp>
          <p:nvGrpSpPr>
            <p:cNvPr id="38" name="组合 54"/>
            <p:cNvGrpSpPr/>
            <p:nvPr/>
          </p:nvGrpSpPr>
          <p:grpSpPr bwMode="auto">
            <a:xfrm>
              <a:off x="4289" y="1949"/>
              <a:ext cx="866" cy="866"/>
              <a:chOff x="4619504" y="2380975"/>
              <a:chExt cx="3138274" cy="3138274"/>
            </a:xfrm>
          </p:grpSpPr>
          <p:grpSp>
            <p:nvGrpSpPr>
              <p:cNvPr id="39" name="椭圆 56"/>
              <p:cNvGrpSpPr/>
              <p:nvPr/>
            </p:nvGrpSpPr>
            <p:grpSpPr bwMode="auto">
              <a:xfrm>
                <a:off x="4603676" y="2372160"/>
                <a:ext cx="3169927" cy="3155901"/>
                <a:chOff x="5407152" y="2743200"/>
                <a:chExt cx="1377696" cy="1371600"/>
              </a:xfrm>
            </p:grpSpPr>
            <p:pic>
              <p:nvPicPr>
                <p:cNvPr id="41" name="椭圆 56"/>
                <p:cNvPicPr>
                  <a:picLocks noChangeArrowheads="1"/>
                </p:cNvPicPr>
                <p:nvPr/>
              </p:nvPicPr>
              <p:blipFill>
                <a:blip r:embed="rId9" cstate="email"/>
                <a:srcRect/>
                <a:stretch>
                  <a:fillRect/>
                </a:stretch>
              </p:blipFill>
              <p:spPr bwMode="auto">
                <a:xfrm>
                  <a:off x="5407152" y="2743200"/>
                  <a:ext cx="1377696" cy="13716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 Box 109"/>
                <p:cNvSpPr txBox="1">
                  <a:spLocks noChangeArrowheads="1"/>
                </p:cNvSpPr>
                <p:nvPr/>
              </p:nvSpPr>
              <p:spPr bwMode="auto">
                <a:xfrm rot="5400000">
                  <a:off x="5613775" y="2946775"/>
                  <a:ext cx="964451" cy="96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40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grpSp>
          <p:sp>
            <p:nvSpPr>
              <p:cNvPr id="40" name="圆角矩形 57"/>
              <p:cNvSpPr>
                <a:spLocks noChangeArrowheads="1"/>
              </p:cNvSpPr>
              <p:nvPr/>
            </p:nvSpPr>
            <p:spPr bwMode="auto">
              <a:xfrm rot="2700000">
                <a:off x="5030747" y="2792218"/>
                <a:ext cx="2315789" cy="2315789"/>
              </a:xfrm>
              <a:prstGeom prst="roundRect">
                <a:avLst>
                  <a:gd name="adj" fmla="val 50000"/>
                </a:avLst>
              </a:prstGeom>
              <a:gradFill rotWithShape="1">
                <a:gsLst>
                  <a:gs pos="0">
                    <a:srgbClr val="B8BBBC"/>
                  </a:gs>
                  <a:gs pos="100000">
                    <a:schemeClr val="bg1"/>
                  </a:gs>
                </a:gsLst>
                <a:lin ang="5400000"/>
              </a:gra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vert="eaVert" anchor="ctr"/>
              <a:lstStyle/>
              <a:p>
                <a:pPr algn="ctr"/>
                <a:endParaRPr lang="zh-CN" altLang="zh-CN" sz="240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grpSp>
      </p:grpSp>
      <p:sp>
        <p:nvSpPr>
          <p:cNvPr id="49" name="Rectangle 22"/>
          <p:cNvSpPr>
            <a:spLocks noChangeArrowheads="1"/>
          </p:cNvSpPr>
          <p:nvPr/>
        </p:nvSpPr>
        <p:spPr bwMode="auto">
          <a:xfrm>
            <a:off x="2521813" y="922867"/>
            <a:ext cx="7705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algn="ctr" eaLnBrk="1" hangingPunct="1"/>
            <a:r>
              <a:rPr lang="zh-CN" altLang="en-US" sz="2000" dirty="0">
                <a:latin typeface="Arial" panose="020B0604020202020204"/>
                <a:ea typeface="微软雅黑" panose="020B0503020204020204" pitchFamily="34" charset="-122"/>
                <a:sym typeface="Arial" panose="020B0604020202020204"/>
              </a:rPr>
              <a:t>以提高效率为首要目标执行信息化建设项目</a:t>
            </a:r>
          </a:p>
        </p:txBody>
      </p:sp>
      <p:sp>
        <p:nvSpPr>
          <p:cNvPr id="50" name="矩形 49"/>
          <p:cNvSpPr/>
          <p:nvPr/>
        </p:nvSpPr>
        <p:spPr>
          <a:xfrm>
            <a:off x="2767140" y="1694470"/>
            <a:ext cx="697627" cy="400110"/>
          </a:xfrm>
          <a:prstGeom prst="rect">
            <a:avLst/>
          </a:prstGeom>
        </p:spPr>
        <p:txBody>
          <a:bodyPr wrap="none">
            <a:spAutoFit/>
          </a:bodyPr>
          <a:lstStyle/>
          <a:p>
            <a:pPr lvl="0" algn="ctr" defTabSz="912495" fontAlgn="base">
              <a:spcBef>
                <a:spcPct val="0"/>
              </a:spcBef>
              <a:spcAft>
                <a:spcPct val="0"/>
              </a:spcAft>
              <a:buSzPct val="120000"/>
            </a:pPr>
            <a:r>
              <a:rPr lang="zh-CN" altLang="en-US" sz="2000" b="1" dirty="0">
                <a:solidFill>
                  <a:schemeClr val="accent1">
                    <a:lumMod val="50000"/>
                  </a:schemeClr>
                </a:solidFill>
                <a:latin typeface="Arial" panose="020B0604020202020204"/>
                <a:ea typeface="微软雅黑" panose="020B0503020204020204" pitchFamily="34" charset="-122"/>
                <a:sym typeface="Arial" panose="020B0604020202020204"/>
              </a:rPr>
              <a:t>名称</a:t>
            </a:r>
          </a:p>
        </p:txBody>
      </p:sp>
      <p:sp>
        <p:nvSpPr>
          <p:cNvPr id="51" name="矩形 50"/>
          <p:cNvSpPr/>
          <p:nvPr/>
        </p:nvSpPr>
        <p:spPr>
          <a:xfrm>
            <a:off x="7821033" y="1694470"/>
            <a:ext cx="1210588" cy="400110"/>
          </a:xfrm>
          <a:prstGeom prst="rect">
            <a:avLst/>
          </a:prstGeom>
        </p:spPr>
        <p:txBody>
          <a:bodyPr wrap="none">
            <a:spAutoFit/>
          </a:bodyPr>
          <a:lstStyle/>
          <a:p>
            <a:pPr lvl="0" algn="ctr" defTabSz="912495" fontAlgn="base">
              <a:spcBef>
                <a:spcPct val="0"/>
              </a:spcBef>
              <a:spcAft>
                <a:spcPct val="0"/>
              </a:spcAft>
              <a:buSzPct val="120000"/>
            </a:pPr>
            <a:r>
              <a:rPr lang="zh-CN" altLang="en-US" sz="2000" b="1" dirty="0">
                <a:solidFill>
                  <a:schemeClr val="accent1">
                    <a:lumMod val="50000"/>
                  </a:schemeClr>
                </a:solidFill>
                <a:latin typeface="Arial" panose="020B0604020202020204"/>
                <a:ea typeface="微软雅黑" panose="020B0503020204020204" pitchFamily="34" charset="-122"/>
                <a:sym typeface="Arial" panose="020B0604020202020204"/>
              </a:rPr>
              <a:t>详细内容</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1000" fill="hold"/>
                                        <p:tgtEl>
                                          <p:spTgt spid="50"/>
                                        </p:tgtEl>
                                        <p:attrNameLst>
                                          <p:attrName>ppt_x</p:attrName>
                                        </p:attrNameLst>
                                      </p:cBhvr>
                                      <p:tavLst>
                                        <p:tav tm="0">
                                          <p:val>
                                            <p:strVal val="0-#ppt_w/2"/>
                                          </p:val>
                                        </p:tav>
                                        <p:tav tm="100000">
                                          <p:val>
                                            <p:strVal val="#ppt_x"/>
                                          </p:val>
                                        </p:tav>
                                      </p:tavLst>
                                    </p:anim>
                                    <p:anim calcmode="lin" valueType="num">
                                      <p:cBhvr additive="base">
                                        <p:cTn id="14" dur="10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1000" fill="hold"/>
                                        <p:tgtEl>
                                          <p:spTgt spid="51"/>
                                        </p:tgtEl>
                                        <p:attrNameLst>
                                          <p:attrName>ppt_x</p:attrName>
                                        </p:attrNameLst>
                                      </p:cBhvr>
                                      <p:tavLst>
                                        <p:tav tm="0">
                                          <p:val>
                                            <p:strVal val="1+#ppt_w/2"/>
                                          </p:val>
                                        </p:tav>
                                        <p:tav tm="100000">
                                          <p:val>
                                            <p:strVal val="#ppt_x"/>
                                          </p:val>
                                        </p:tav>
                                      </p:tavLst>
                                    </p:anim>
                                    <p:anim calcmode="lin" valueType="num">
                                      <p:cBhvr additive="base">
                                        <p:cTn id="20" dur="1000" fill="hold"/>
                                        <p:tgtEl>
                                          <p:spTgt spid="51"/>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6"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80">
                                          <p:stCondLst>
                                            <p:cond delay="0"/>
                                          </p:stCondLst>
                                        </p:cTn>
                                        <p:tgtEl>
                                          <p:spTgt spid="4"/>
                                        </p:tgtEl>
                                      </p:cBhvr>
                                    </p:animEffect>
                                    <p:anim calcmode="lin" valueType="num">
                                      <p:cBhvr>
                                        <p:cTn id="2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0" dur="26">
                                          <p:stCondLst>
                                            <p:cond delay="650"/>
                                          </p:stCondLst>
                                        </p:cTn>
                                        <p:tgtEl>
                                          <p:spTgt spid="4"/>
                                        </p:tgtEl>
                                      </p:cBhvr>
                                      <p:to x="100000" y="60000"/>
                                    </p:animScale>
                                    <p:animScale>
                                      <p:cBhvr>
                                        <p:cTn id="31" dur="166" decel="50000">
                                          <p:stCondLst>
                                            <p:cond delay="676"/>
                                          </p:stCondLst>
                                        </p:cTn>
                                        <p:tgtEl>
                                          <p:spTgt spid="4"/>
                                        </p:tgtEl>
                                      </p:cBhvr>
                                      <p:to x="100000" y="100000"/>
                                    </p:animScale>
                                    <p:animScale>
                                      <p:cBhvr>
                                        <p:cTn id="32" dur="26">
                                          <p:stCondLst>
                                            <p:cond delay="1312"/>
                                          </p:stCondLst>
                                        </p:cTn>
                                        <p:tgtEl>
                                          <p:spTgt spid="4"/>
                                        </p:tgtEl>
                                      </p:cBhvr>
                                      <p:to x="100000" y="80000"/>
                                    </p:animScale>
                                    <p:animScale>
                                      <p:cBhvr>
                                        <p:cTn id="33" dur="166" decel="50000">
                                          <p:stCondLst>
                                            <p:cond delay="1338"/>
                                          </p:stCondLst>
                                        </p:cTn>
                                        <p:tgtEl>
                                          <p:spTgt spid="4"/>
                                        </p:tgtEl>
                                      </p:cBhvr>
                                      <p:to x="100000" y="100000"/>
                                    </p:animScale>
                                    <p:animScale>
                                      <p:cBhvr>
                                        <p:cTn id="34" dur="26">
                                          <p:stCondLst>
                                            <p:cond delay="1642"/>
                                          </p:stCondLst>
                                        </p:cTn>
                                        <p:tgtEl>
                                          <p:spTgt spid="4"/>
                                        </p:tgtEl>
                                      </p:cBhvr>
                                      <p:to x="100000" y="90000"/>
                                    </p:animScale>
                                    <p:animScale>
                                      <p:cBhvr>
                                        <p:cTn id="35" dur="166" decel="50000">
                                          <p:stCondLst>
                                            <p:cond delay="1668"/>
                                          </p:stCondLst>
                                        </p:cTn>
                                        <p:tgtEl>
                                          <p:spTgt spid="4"/>
                                        </p:tgtEl>
                                      </p:cBhvr>
                                      <p:to x="100000" y="100000"/>
                                    </p:animScale>
                                    <p:animScale>
                                      <p:cBhvr>
                                        <p:cTn id="36" dur="26">
                                          <p:stCondLst>
                                            <p:cond delay="1808"/>
                                          </p:stCondLst>
                                        </p:cTn>
                                        <p:tgtEl>
                                          <p:spTgt spid="4"/>
                                        </p:tgtEl>
                                      </p:cBhvr>
                                      <p:to x="100000" y="95000"/>
                                    </p:animScale>
                                    <p:animScale>
                                      <p:cBhvr>
                                        <p:cTn id="37" dur="166" decel="50000">
                                          <p:stCondLst>
                                            <p:cond delay="1834"/>
                                          </p:stCondLst>
                                        </p:cTn>
                                        <p:tgtEl>
                                          <p:spTgt spid="4"/>
                                        </p:tgtEl>
                                      </p:cBhvr>
                                      <p:to x="100000" y="100000"/>
                                    </p:animScale>
                                  </p:childTnLst>
                                </p:cTn>
                              </p:par>
                            </p:childTnLst>
                          </p:cTn>
                        </p:par>
                        <p:par>
                          <p:cTn id="38" fill="hold">
                            <p:stCondLst>
                              <p:cond delay="3000"/>
                            </p:stCondLst>
                            <p:childTnLst>
                              <p:par>
                                <p:cTn id="39" presetID="49" presetClass="entr" presetSubtype="0" decel="100000"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fltVal val="0"/>
                                          </p:val>
                                        </p:tav>
                                        <p:tav tm="100000">
                                          <p:val>
                                            <p:strVal val="#ppt_w"/>
                                          </p:val>
                                        </p:tav>
                                      </p:tavLst>
                                    </p:anim>
                                    <p:anim calcmode="lin" valueType="num">
                                      <p:cBhvr>
                                        <p:cTn id="42" dur="500" fill="hold"/>
                                        <p:tgtEl>
                                          <p:spTgt spid="35"/>
                                        </p:tgtEl>
                                        <p:attrNameLst>
                                          <p:attrName>ppt_h</p:attrName>
                                        </p:attrNameLst>
                                      </p:cBhvr>
                                      <p:tavLst>
                                        <p:tav tm="0">
                                          <p:val>
                                            <p:fltVal val="0"/>
                                          </p:val>
                                        </p:tav>
                                        <p:tav tm="100000">
                                          <p:val>
                                            <p:strVal val="#ppt_h"/>
                                          </p:val>
                                        </p:tav>
                                      </p:tavLst>
                                    </p:anim>
                                    <p:anim calcmode="lin" valueType="num">
                                      <p:cBhvr>
                                        <p:cTn id="43" dur="500" fill="hold"/>
                                        <p:tgtEl>
                                          <p:spTgt spid="35"/>
                                        </p:tgtEl>
                                        <p:attrNameLst>
                                          <p:attrName>style.rotation</p:attrName>
                                        </p:attrNameLst>
                                      </p:cBhvr>
                                      <p:tavLst>
                                        <p:tav tm="0">
                                          <p:val>
                                            <p:fltVal val="360"/>
                                          </p:val>
                                        </p:tav>
                                        <p:tav tm="100000">
                                          <p:val>
                                            <p:fltVal val="0"/>
                                          </p:val>
                                        </p:tav>
                                      </p:tavLst>
                                    </p:anim>
                                    <p:animEffect transition="in" filter="fade">
                                      <p:cBhvr>
                                        <p:cTn id="44" dur="500"/>
                                        <p:tgtEl>
                                          <p:spTgt spid="35"/>
                                        </p:tgtEl>
                                      </p:cBhvr>
                                    </p:animEffect>
                                  </p:childTnLst>
                                </p:cTn>
                              </p:par>
                            </p:childTnLst>
                          </p:cTn>
                        </p:par>
                        <p:par>
                          <p:cTn id="45" fill="hold">
                            <p:stCondLst>
                              <p:cond delay="3500"/>
                            </p:stCondLst>
                            <p:childTnLst>
                              <p:par>
                                <p:cTn id="46" presetID="14" presetClass="entr" presetSubtype="10"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randombar(horizontal)">
                                      <p:cBhvr>
                                        <p:cTn id="48" dur="500"/>
                                        <p:tgtEl>
                                          <p:spTgt spid="5"/>
                                        </p:tgtEl>
                                      </p:cBhvr>
                                    </p:animEffect>
                                  </p:childTnLst>
                                </p:cTn>
                              </p:par>
                            </p:childTnLst>
                          </p:cTn>
                        </p:par>
                        <p:par>
                          <p:cTn id="49" fill="hold">
                            <p:stCondLst>
                              <p:cond delay="4000"/>
                            </p:stCondLst>
                            <p:childTnLst>
                              <p:par>
                                <p:cTn id="50" presetID="14" presetClass="entr" presetSubtype="10"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randombar(horizontal)">
                                      <p:cBhvr>
                                        <p:cTn id="52" dur="500"/>
                                        <p:tgtEl>
                                          <p:spTgt spid="10"/>
                                        </p:tgtEl>
                                      </p:cBhvr>
                                    </p:animEffect>
                                  </p:childTnLst>
                                </p:cTn>
                              </p:par>
                            </p:childTnLst>
                          </p:cTn>
                        </p:par>
                        <p:par>
                          <p:cTn id="53" fill="hold">
                            <p:stCondLst>
                              <p:cond delay="4500"/>
                            </p:stCondLst>
                            <p:childTnLst>
                              <p:par>
                                <p:cTn id="54" presetID="14" presetClass="entr" presetSubtype="10"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randombar(horizontal)">
                                      <p:cBhvr>
                                        <p:cTn id="56" dur="500"/>
                                        <p:tgtEl>
                                          <p:spTgt spid="9"/>
                                        </p:tgtEl>
                                      </p:cBhvr>
                                    </p:animEffect>
                                  </p:childTnLst>
                                </p:cTn>
                              </p:par>
                            </p:childTnLst>
                          </p:cTn>
                        </p:par>
                        <p:par>
                          <p:cTn id="57" fill="hold">
                            <p:stCondLst>
                              <p:cond delay="5000"/>
                            </p:stCondLst>
                            <p:childTnLst>
                              <p:par>
                                <p:cTn id="58" presetID="14" presetClass="entr" presetSubtype="1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randombar(horizontal)">
                                      <p:cBhvr>
                                        <p:cTn id="60" dur="500"/>
                                        <p:tgtEl>
                                          <p:spTgt spid="6"/>
                                        </p:tgtEl>
                                      </p:cBhvr>
                                    </p:animEffect>
                                  </p:childTnLst>
                                </p:cTn>
                              </p:par>
                            </p:childTnLst>
                          </p:cTn>
                        </p:par>
                        <p:par>
                          <p:cTn id="61" fill="hold">
                            <p:stCondLst>
                              <p:cond delay="5500"/>
                            </p:stCondLst>
                            <p:childTnLst>
                              <p:par>
                                <p:cTn id="62" presetID="14" presetClass="entr" presetSubtype="10" fill="hold" nodeType="after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randombar(horizontal)">
                                      <p:cBhvr>
                                        <p:cTn id="64" dur="500"/>
                                        <p:tgtEl>
                                          <p:spTgt spid="7"/>
                                        </p:tgtEl>
                                      </p:cBhvr>
                                    </p:animEffect>
                                  </p:childTnLst>
                                </p:cTn>
                              </p:par>
                            </p:childTnLst>
                          </p:cTn>
                        </p:par>
                        <p:par>
                          <p:cTn id="65" fill="hold">
                            <p:stCondLst>
                              <p:cond delay="6000"/>
                            </p:stCondLst>
                            <p:childTnLst>
                              <p:par>
                                <p:cTn id="66" presetID="14" presetClass="entr" presetSubtype="10" fill="hold" nodeType="after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randombar(horizontal)">
                                      <p:cBhvr>
                                        <p:cTn id="68" dur="500"/>
                                        <p:tgtEl>
                                          <p:spTgt spid="8"/>
                                        </p:tgtEl>
                                      </p:cBhvr>
                                    </p:animEffect>
                                  </p:childTnLst>
                                </p:cTn>
                              </p:par>
                            </p:childTnLst>
                          </p:cTn>
                        </p:par>
                        <p:par>
                          <p:cTn id="69" fill="hold">
                            <p:stCondLst>
                              <p:cond delay="6500"/>
                            </p:stCondLst>
                            <p:childTnLst>
                              <p:par>
                                <p:cTn id="70" presetID="49" presetClass="entr" presetSubtype="0" decel="100000" fill="hold" nodeType="afterEffect">
                                  <p:stCondLst>
                                    <p:cond delay="0"/>
                                  </p:stCondLst>
                                  <p:childTnLst>
                                    <p:set>
                                      <p:cBhvr>
                                        <p:cTn id="71" dur="1" fill="hold">
                                          <p:stCondLst>
                                            <p:cond delay="0"/>
                                          </p:stCondLst>
                                        </p:cTn>
                                        <p:tgtEl>
                                          <p:spTgt spid="33"/>
                                        </p:tgtEl>
                                        <p:attrNameLst>
                                          <p:attrName>style.visibility</p:attrName>
                                        </p:attrNameLst>
                                      </p:cBhvr>
                                      <p:to>
                                        <p:strVal val="visible"/>
                                      </p:to>
                                    </p:set>
                                    <p:anim calcmode="lin" valueType="num">
                                      <p:cBhvr>
                                        <p:cTn id="72" dur="500" fill="hold"/>
                                        <p:tgtEl>
                                          <p:spTgt spid="33"/>
                                        </p:tgtEl>
                                        <p:attrNameLst>
                                          <p:attrName>ppt_w</p:attrName>
                                        </p:attrNameLst>
                                      </p:cBhvr>
                                      <p:tavLst>
                                        <p:tav tm="0">
                                          <p:val>
                                            <p:fltVal val="0"/>
                                          </p:val>
                                        </p:tav>
                                        <p:tav tm="100000">
                                          <p:val>
                                            <p:strVal val="#ppt_w"/>
                                          </p:val>
                                        </p:tav>
                                      </p:tavLst>
                                    </p:anim>
                                    <p:anim calcmode="lin" valueType="num">
                                      <p:cBhvr>
                                        <p:cTn id="73" dur="500" fill="hold"/>
                                        <p:tgtEl>
                                          <p:spTgt spid="33"/>
                                        </p:tgtEl>
                                        <p:attrNameLst>
                                          <p:attrName>ppt_h</p:attrName>
                                        </p:attrNameLst>
                                      </p:cBhvr>
                                      <p:tavLst>
                                        <p:tav tm="0">
                                          <p:val>
                                            <p:fltVal val="0"/>
                                          </p:val>
                                        </p:tav>
                                        <p:tav tm="100000">
                                          <p:val>
                                            <p:strVal val="#ppt_h"/>
                                          </p:val>
                                        </p:tav>
                                      </p:tavLst>
                                    </p:anim>
                                    <p:anim calcmode="lin" valueType="num">
                                      <p:cBhvr>
                                        <p:cTn id="74" dur="500" fill="hold"/>
                                        <p:tgtEl>
                                          <p:spTgt spid="33"/>
                                        </p:tgtEl>
                                        <p:attrNameLst>
                                          <p:attrName>style.rotation</p:attrName>
                                        </p:attrNameLst>
                                      </p:cBhvr>
                                      <p:tavLst>
                                        <p:tav tm="0">
                                          <p:val>
                                            <p:fltVal val="360"/>
                                          </p:val>
                                        </p:tav>
                                        <p:tav tm="100000">
                                          <p:val>
                                            <p:fltVal val="0"/>
                                          </p:val>
                                        </p:tav>
                                      </p:tavLst>
                                    </p:anim>
                                    <p:animEffect transition="in" filter="fade">
                                      <p:cBhvr>
                                        <p:cTn id="75" dur="500"/>
                                        <p:tgtEl>
                                          <p:spTgt spid="33"/>
                                        </p:tgtEl>
                                      </p:cBhvr>
                                    </p:animEffect>
                                  </p:childTnLst>
                                </p:cTn>
                              </p:par>
                              <p:par>
                                <p:cTn id="76" presetID="49" presetClass="entr" presetSubtype="0" decel="100000" fill="hold" nodeType="withEffect">
                                  <p:stCondLst>
                                    <p:cond delay="0"/>
                                  </p:stCondLst>
                                  <p:childTnLst>
                                    <p:set>
                                      <p:cBhvr>
                                        <p:cTn id="77" dur="1" fill="hold">
                                          <p:stCondLst>
                                            <p:cond delay="0"/>
                                          </p:stCondLst>
                                        </p:cTn>
                                        <p:tgtEl>
                                          <p:spTgt spid="31"/>
                                        </p:tgtEl>
                                        <p:attrNameLst>
                                          <p:attrName>style.visibility</p:attrName>
                                        </p:attrNameLst>
                                      </p:cBhvr>
                                      <p:to>
                                        <p:strVal val="visible"/>
                                      </p:to>
                                    </p:set>
                                    <p:anim calcmode="lin" valueType="num">
                                      <p:cBhvr>
                                        <p:cTn id="78" dur="500" fill="hold"/>
                                        <p:tgtEl>
                                          <p:spTgt spid="31"/>
                                        </p:tgtEl>
                                        <p:attrNameLst>
                                          <p:attrName>ppt_w</p:attrName>
                                        </p:attrNameLst>
                                      </p:cBhvr>
                                      <p:tavLst>
                                        <p:tav tm="0">
                                          <p:val>
                                            <p:fltVal val="0"/>
                                          </p:val>
                                        </p:tav>
                                        <p:tav tm="100000">
                                          <p:val>
                                            <p:strVal val="#ppt_w"/>
                                          </p:val>
                                        </p:tav>
                                      </p:tavLst>
                                    </p:anim>
                                    <p:anim calcmode="lin" valueType="num">
                                      <p:cBhvr>
                                        <p:cTn id="79" dur="500" fill="hold"/>
                                        <p:tgtEl>
                                          <p:spTgt spid="31"/>
                                        </p:tgtEl>
                                        <p:attrNameLst>
                                          <p:attrName>ppt_h</p:attrName>
                                        </p:attrNameLst>
                                      </p:cBhvr>
                                      <p:tavLst>
                                        <p:tav tm="0">
                                          <p:val>
                                            <p:fltVal val="0"/>
                                          </p:val>
                                        </p:tav>
                                        <p:tav tm="100000">
                                          <p:val>
                                            <p:strVal val="#ppt_h"/>
                                          </p:val>
                                        </p:tav>
                                      </p:tavLst>
                                    </p:anim>
                                    <p:anim calcmode="lin" valueType="num">
                                      <p:cBhvr>
                                        <p:cTn id="80" dur="500" fill="hold"/>
                                        <p:tgtEl>
                                          <p:spTgt spid="31"/>
                                        </p:tgtEl>
                                        <p:attrNameLst>
                                          <p:attrName>style.rotation</p:attrName>
                                        </p:attrNameLst>
                                      </p:cBhvr>
                                      <p:tavLst>
                                        <p:tav tm="0">
                                          <p:val>
                                            <p:fltVal val="360"/>
                                          </p:val>
                                        </p:tav>
                                        <p:tav tm="100000">
                                          <p:val>
                                            <p:fltVal val="0"/>
                                          </p:val>
                                        </p:tav>
                                      </p:tavLst>
                                    </p:anim>
                                    <p:animEffect transition="in" filter="fade">
                                      <p:cBhvr>
                                        <p:cTn id="81" dur="500"/>
                                        <p:tgtEl>
                                          <p:spTgt spid="31"/>
                                        </p:tgtEl>
                                      </p:cBhvr>
                                    </p:animEffect>
                                  </p:childTnLst>
                                </p:cTn>
                              </p:par>
                              <p:par>
                                <p:cTn id="82" presetID="49" presetClass="entr" presetSubtype="0" decel="100000" fill="hold" nodeType="withEffect">
                                  <p:stCondLst>
                                    <p:cond delay="0"/>
                                  </p:stCondLst>
                                  <p:childTnLst>
                                    <p:set>
                                      <p:cBhvr>
                                        <p:cTn id="83" dur="1" fill="hold">
                                          <p:stCondLst>
                                            <p:cond delay="0"/>
                                          </p:stCondLst>
                                        </p:cTn>
                                        <p:tgtEl>
                                          <p:spTgt spid="34"/>
                                        </p:tgtEl>
                                        <p:attrNameLst>
                                          <p:attrName>style.visibility</p:attrName>
                                        </p:attrNameLst>
                                      </p:cBhvr>
                                      <p:to>
                                        <p:strVal val="visible"/>
                                      </p:to>
                                    </p:set>
                                    <p:anim calcmode="lin" valueType="num">
                                      <p:cBhvr>
                                        <p:cTn id="84" dur="500" fill="hold"/>
                                        <p:tgtEl>
                                          <p:spTgt spid="34"/>
                                        </p:tgtEl>
                                        <p:attrNameLst>
                                          <p:attrName>ppt_w</p:attrName>
                                        </p:attrNameLst>
                                      </p:cBhvr>
                                      <p:tavLst>
                                        <p:tav tm="0">
                                          <p:val>
                                            <p:fltVal val="0"/>
                                          </p:val>
                                        </p:tav>
                                        <p:tav tm="100000">
                                          <p:val>
                                            <p:strVal val="#ppt_w"/>
                                          </p:val>
                                        </p:tav>
                                      </p:tavLst>
                                    </p:anim>
                                    <p:anim calcmode="lin" valueType="num">
                                      <p:cBhvr>
                                        <p:cTn id="85" dur="500" fill="hold"/>
                                        <p:tgtEl>
                                          <p:spTgt spid="34"/>
                                        </p:tgtEl>
                                        <p:attrNameLst>
                                          <p:attrName>ppt_h</p:attrName>
                                        </p:attrNameLst>
                                      </p:cBhvr>
                                      <p:tavLst>
                                        <p:tav tm="0">
                                          <p:val>
                                            <p:fltVal val="0"/>
                                          </p:val>
                                        </p:tav>
                                        <p:tav tm="100000">
                                          <p:val>
                                            <p:strVal val="#ppt_h"/>
                                          </p:val>
                                        </p:tav>
                                      </p:tavLst>
                                    </p:anim>
                                    <p:anim calcmode="lin" valueType="num">
                                      <p:cBhvr>
                                        <p:cTn id="86" dur="500" fill="hold"/>
                                        <p:tgtEl>
                                          <p:spTgt spid="34"/>
                                        </p:tgtEl>
                                        <p:attrNameLst>
                                          <p:attrName>style.rotation</p:attrName>
                                        </p:attrNameLst>
                                      </p:cBhvr>
                                      <p:tavLst>
                                        <p:tav tm="0">
                                          <p:val>
                                            <p:fltVal val="360"/>
                                          </p:val>
                                        </p:tav>
                                        <p:tav tm="100000">
                                          <p:val>
                                            <p:fltVal val="0"/>
                                          </p:val>
                                        </p:tav>
                                      </p:tavLst>
                                    </p:anim>
                                    <p:animEffect transition="in" filter="fade">
                                      <p:cBhvr>
                                        <p:cTn id="87" dur="500"/>
                                        <p:tgtEl>
                                          <p:spTgt spid="34"/>
                                        </p:tgtEl>
                                      </p:cBhvr>
                                    </p:animEffect>
                                  </p:childTnLst>
                                </p:cTn>
                              </p:par>
                              <p:par>
                                <p:cTn id="88" presetID="49" presetClass="entr" presetSubtype="0" decel="100000" fill="hold" nodeType="with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 calcmode="lin" valueType="num">
                                      <p:cBhvr>
                                        <p:cTn id="92" dur="500" fill="hold"/>
                                        <p:tgtEl>
                                          <p:spTgt spid="32"/>
                                        </p:tgtEl>
                                        <p:attrNameLst>
                                          <p:attrName>style.rotation</p:attrName>
                                        </p:attrNameLst>
                                      </p:cBhvr>
                                      <p:tavLst>
                                        <p:tav tm="0">
                                          <p:val>
                                            <p:fltVal val="360"/>
                                          </p:val>
                                        </p:tav>
                                        <p:tav tm="100000">
                                          <p:val>
                                            <p:fltVal val="0"/>
                                          </p:val>
                                        </p:tav>
                                      </p:tavLst>
                                    </p:anim>
                                    <p:animEffect transition="in" filter="fade">
                                      <p:cBhvr>
                                        <p:cTn id="93" dur="500"/>
                                        <p:tgtEl>
                                          <p:spTgt spid="32"/>
                                        </p:tgtEl>
                                      </p:cBhvr>
                                    </p:animEffect>
                                  </p:childTnLst>
                                </p:cTn>
                              </p:par>
                              <p:par>
                                <p:cTn id="94" presetID="49" presetClass="entr" presetSubtype="0" decel="100000" fill="hold" nodeType="with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 calcmode="lin" valueType="num">
                                      <p:cBhvr>
                                        <p:cTn id="98" dur="500" fill="hold"/>
                                        <p:tgtEl>
                                          <p:spTgt spid="30"/>
                                        </p:tgtEl>
                                        <p:attrNameLst>
                                          <p:attrName>style.rotation</p:attrName>
                                        </p:attrNameLst>
                                      </p:cBhvr>
                                      <p:tavLst>
                                        <p:tav tm="0">
                                          <p:val>
                                            <p:fltVal val="360"/>
                                          </p:val>
                                        </p:tav>
                                        <p:tav tm="100000">
                                          <p:val>
                                            <p:fltVal val="0"/>
                                          </p:val>
                                        </p:tav>
                                      </p:tavLst>
                                    </p:anim>
                                    <p:animEffect transition="in" filter="fade">
                                      <p:cBhvr>
                                        <p:cTn id="99" dur="500"/>
                                        <p:tgtEl>
                                          <p:spTgt spid="30"/>
                                        </p:tgtEl>
                                      </p:cBhvr>
                                    </p:animEffect>
                                  </p:childTnLst>
                                </p:cTn>
                              </p:par>
                              <p:par>
                                <p:cTn id="100" presetID="49" presetClass="entr" presetSubtype="0" decel="100000" fill="hold" grpId="0" nodeType="withEffect">
                                  <p:stCondLst>
                                    <p:cond delay="0"/>
                                  </p:stCondLst>
                                  <p:childTnLst>
                                    <p:set>
                                      <p:cBhvr>
                                        <p:cTn id="101" dur="1" fill="hold">
                                          <p:stCondLst>
                                            <p:cond delay="0"/>
                                          </p:stCondLst>
                                        </p:cTn>
                                        <p:tgtEl>
                                          <p:spTgt spid="29"/>
                                        </p:tgtEl>
                                        <p:attrNameLst>
                                          <p:attrName>style.visibility</p:attrName>
                                        </p:attrNameLst>
                                      </p:cBhvr>
                                      <p:to>
                                        <p:strVal val="visible"/>
                                      </p:to>
                                    </p:set>
                                    <p:anim calcmode="lin" valueType="num">
                                      <p:cBhvr>
                                        <p:cTn id="102" dur="500" fill="hold"/>
                                        <p:tgtEl>
                                          <p:spTgt spid="29"/>
                                        </p:tgtEl>
                                        <p:attrNameLst>
                                          <p:attrName>ppt_w</p:attrName>
                                        </p:attrNameLst>
                                      </p:cBhvr>
                                      <p:tavLst>
                                        <p:tav tm="0">
                                          <p:val>
                                            <p:fltVal val="0"/>
                                          </p:val>
                                        </p:tav>
                                        <p:tav tm="100000">
                                          <p:val>
                                            <p:strVal val="#ppt_w"/>
                                          </p:val>
                                        </p:tav>
                                      </p:tavLst>
                                    </p:anim>
                                    <p:anim calcmode="lin" valueType="num">
                                      <p:cBhvr>
                                        <p:cTn id="103" dur="500" fill="hold"/>
                                        <p:tgtEl>
                                          <p:spTgt spid="29"/>
                                        </p:tgtEl>
                                        <p:attrNameLst>
                                          <p:attrName>ppt_h</p:attrName>
                                        </p:attrNameLst>
                                      </p:cBhvr>
                                      <p:tavLst>
                                        <p:tav tm="0">
                                          <p:val>
                                            <p:fltVal val="0"/>
                                          </p:val>
                                        </p:tav>
                                        <p:tav tm="100000">
                                          <p:val>
                                            <p:strVal val="#ppt_h"/>
                                          </p:val>
                                        </p:tav>
                                      </p:tavLst>
                                    </p:anim>
                                    <p:anim calcmode="lin" valueType="num">
                                      <p:cBhvr>
                                        <p:cTn id="104" dur="500" fill="hold"/>
                                        <p:tgtEl>
                                          <p:spTgt spid="29"/>
                                        </p:tgtEl>
                                        <p:attrNameLst>
                                          <p:attrName>style.rotation</p:attrName>
                                        </p:attrNameLst>
                                      </p:cBhvr>
                                      <p:tavLst>
                                        <p:tav tm="0">
                                          <p:val>
                                            <p:fltVal val="360"/>
                                          </p:val>
                                        </p:tav>
                                        <p:tav tm="100000">
                                          <p:val>
                                            <p:fltVal val="0"/>
                                          </p:val>
                                        </p:tav>
                                      </p:tavLst>
                                    </p:anim>
                                    <p:animEffect transition="in" filter="fade">
                                      <p:cBhvr>
                                        <p:cTn id="105" dur="500"/>
                                        <p:tgtEl>
                                          <p:spTgt spid="29"/>
                                        </p:tgtEl>
                                      </p:cBhvr>
                                    </p:animEffect>
                                  </p:childTnLst>
                                </p:cTn>
                              </p:par>
                            </p:childTnLst>
                          </p:cTn>
                        </p:par>
                        <p:par>
                          <p:cTn id="106" fill="hold">
                            <p:stCondLst>
                              <p:cond delay="7000"/>
                            </p:stCondLst>
                            <p:childTnLst>
                              <p:par>
                                <p:cTn id="107" presetID="2" presetClass="entr" presetSubtype="8" fill="hold" grpId="0" nodeType="afterEffect">
                                  <p:stCondLst>
                                    <p:cond delay="0"/>
                                  </p:stCondLst>
                                  <p:childTnLst>
                                    <p:set>
                                      <p:cBhvr>
                                        <p:cTn id="108" dur="1" fill="hold">
                                          <p:stCondLst>
                                            <p:cond delay="0"/>
                                          </p:stCondLst>
                                        </p:cTn>
                                        <p:tgtEl>
                                          <p:spTgt spid="14"/>
                                        </p:tgtEl>
                                        <p:attrNameLst>
                                          <p:attrName>style.visibility</p:attrName>
                                        </p:attrNameLst>
                                      </p:cBhvr>
                                      <p:to>
                                        <p:strVal val="visible"/>
                                      </p:to>
                                    </p:set>
                                    <p:anim calcmode="lin" valueType="num">
                                      <p:cBhvr additive="base">
                                        <p:cTn id="109" dur="500" fill="hold"/>
                                        <p:tgtEl>
                                          <p:spTgt spid="14"/>
                                        </p:tgtEl>
                                        <p:attrNameLst>
                                          <p:attrName>ppt_x</p:attrName>
                                        </p:attrNameLst>
                                      </p:cBhvr>
                                      <p:tavLst>
                                        <p:tav tm="0">
                                          <p:val>
                                            <p:strVal val="0-#ppt_w/2"/>
                                          </p:val>
                                        </p:tav>
                                        <p:tav tm="100000">
                                          <p:val>
                                            <p:strVal val="#ppt_x"/>
                                          </p:val>
                                        </p:tav>
                                      </p:tavLst>
                                    </p:anim>
                                    <p:anim calcmode="lin" valueType="num">
                                      <p:cBhvr additive="base">
                                        <p:cTn id="110" dur="500" fill="hold"/>
                                        <p:tgtEl>
                                          <p:spTgt spid="14"/>
                                        </p:tgtEl>
                                        <p:attrNameLst>
                                          <p:attrName>ppt_y</p:attrName>
                                        </p:attrNameLst>
                                      </p:cBhvr>
                                      <p:tavLst>
                                        <p:tav tm="0">
                                          <p:val>
                                            <p:strVal val="#ppt_y"/>
                                          </p:val>
                                        </p:tav>
                                        <p:tav tm="100000">
                                          <p:val>
                                            <p:strVal val="#ppt_y"/>
                                          </p:val>
                                        </p:tav>
                                      </p:tavLst>
                                    </p:anim>
                                  </p:childTnLst>
                                </p:cTn>
                              </p:par>
                              <p:par>
                                <p:cTn id="111" presetID="2" presetClass="entr" presetSubtype="8" fill="hold" grpId="0" nodeType="withEffect">
                                  <p:stCondLst>
                                    <p:cond delay="0"/>
                                  </p:stCondLst>
                                  <p:childTnLst>
                                    <p:set>
                                      <p:cBhvr>
                                        <p:cTn id="112" dur="1" fill="hold">
                                          <p:stCondLst>
                                            <p:cond delay="0"/>
                                          </p:stCondLst>
                                        </p:cTn>
                                        <p:tgtEl>
                                          <p:spTgt spid="19"/>
                                        </p:tgtEl>
                                        <p:attrNameLst>
                                          <p:attrName>style.visibility</p:attrName>
                                        </p:attrNameLst>
                                      </p:cBhvr>
                                      <p:to>
                                        <p:strVal val="visible"/>
                                      </p:to>
                                    </p:set>
                                    <p:anim calcmode="lin" valueType="num">
                                      <p:cBhvr additive="base">
                                        <p:cTn id="113" dur="500" fill="hold"/>
                                        <p:tgtEl>
                                          <p:spTgt spid="19"/>
                                        </p:tgtEl>
                                        <p:attrNameLst>
                                          <p:attrName>ppt_x</p:attrName>
                                        </p:attrNameLst>
                                      </p:cBhvr>
                                      <p:tavLst>
                                        <p:tav tm="0">
                                          <p:val>
                                            <p:strVal val="0-#ppt_w/2"/>
                                          </p:val>
                                        </p:tav>
                                        <p:tav tm="100000">
                                          <p:val>
                                            <p:strVal val="#ppt_x"/>
                                          </p:val>
                                        </p:tav>
                                      </p:tavLst>
                                    </p:anim>
                                    <p:anim calcmode="lin" valueType="num">
                                      <p:cBhvr additive="base">
                                        <p:cTn id="114" dur="500" fill="hold"/>
                                        <p:tgtEl>
                                          <p:spTgt spid="19"/>
                                        </p:tgtEl>
                                        <p:attrNameLst>
                                          <p:attrName>ppt_y</p:attrName>
                                        </p:attrNameLst>
                                      </p:cBhvr>
                                      <p:tavLst>
                                        <p:tav tm="0">
                                          <p:val>
                                            <p:strVal val="#ppt_y"/>
                                          </p:val>
                                        </p:tav>
                                        <p:tav tm="100000">
                                          <p:val>
                                            <p:strVal val="#ppt_y"/>
                                          </p:val>
                                        </p:tav>
                                      </p:tavLst>
                                    </p:anim>
                                  </p:childTnLst>
                                </p:cTn>
                              </p:par>
                            </p:childTnLst>
                          </p:cTn>
                        </p:par>
                        <p:par>
                          <p:cTn id="115" fill="hold">
                            <p:stCondLst>
                              <p:cond delay="7500"/>
                            </p:stCondLst>
                            <p:childTnLst>
                              <p:par>
                                <p:cTn id="116" presetID="2" presetClass="entr" presetSubtype="8" fill="hold" grpId="0" nodeType="afterEffect">
                                  <p:stCondLst>
                                    <p:cond delay="0"/>
                                  </p:stCondLst>
                                  <p:childTnLst>
                                    <p:set>
                                      <p:cBhvr>
                                        <p:cTn id="117" dur="1" fill="hold">
                                          <p:stCondLst>
                                            <p:cond delay="0"/>
                                          </p:stCondLst>
                                        </p:cTn>
                                        <p:tgtEl>
                                          <p:spTgt spid="20"/>
                                        </p:tgtEl>
                                        <p:attrNameLst>
                                          <p:attrName>style.visibility</p:attrName>
                                        </p:attrNameLst>
                                      </p:cBhvr>
                                      <p:to>
                                        <p:strVal val="visible"/>
                                      </p:to>
                                    </p:set>
                                    <p:anim calcmode="lin" valueType="num">
                                      <p:cBhvr additive="base">
                                        <p:cTn id="118" dur="500" fill="hold"/>
                                        <p:tgtEl>
                                          <p:spTgt spid="20"/>
                                        </p:tgtEl>
                                        <p:attrNameLst>
                                          <p:attrName>ppt_x</p:attrName>
                                        </p:attrNameLst>
                                      </p:cBhvr>
                                      <p:tavLst>
                                        <p:tav tm="0">
                                          <p:val>
                                            <p:strVal val="0-#ppt_w/2"/>
                                          </p:val>
                                        </p:tav>
                                        <p:tav tm="100000">
                                          <p:val>
                                            <p:strVal val="#ppt_x"/>
                                          </p:val>
                                        </p:tav>
                                      </p:tavLst>
                                    </p:anim>
                                    <p:anim calcmode="lin" valueType="num">
                                      <p:cBhvr additive="base">
                                        <p:cTn id="119" dur="500" fill="hold"/>
                                        <p:tgtEl>
                                          <p:spTgt spid="20"/>
                                        </p:tgtEl>
                                        <p:attrNameLst>
                                          <p:attrName>ppt_y</p:attrName>
                                        </p:attrNameLst>
                                      </p:cBhvr>
                                      <p:tavLst>
                                        <p:tav tm="0">
                                          <p:val>
                                            <p:strVal val="#ppt_y"/>
                                          </p:val>
                                        </p:tav>
                                        <p:tav tm="100000">
                                          <p:val>
                                            <p:strVal val="#ppt_y"/>
                                          </p:val>
                                        </p:tav>
                                      </p:tavLst>
                                    </p:anim>
                                  </p:childTnLst>
                                </p:cTn>
                              </p:par>
                              <p:par>
                                <p:cTn id="120" presetID="2" presetClass="entr" presetSubtype="8" fill="hold" grpId="0" nodeType="withEffect">
                                  <p:stCondLst>
                                    <p:cond delay="0"/>
                                  </p:stCondLst>
                                  <p:childTnLst>
                                    <p:set>
                                      <p:cBhvr>
                                        <p:cTn id="121" dur="1" fill="hold">
                                          <p:stCondLst>
                                            <p:cond delay="0"/>
                                          </p:stCondLst>
                                        </p:cTn>
                                        <p:tgtEl>
                                          <p:spTgt spid="22"/>
                                        </p:tgtEl>
                                        <p:attrNameLst>
                                          <p:attrName>style.visibility</p:attrName>
                                        </p:attrNameLst>
                                      </p:cBhvr>
                                      <p:to>
                                        <p:strVal val="visible"/>
                                      </p:to>
                                    </p:set>
                                    <p:anim calcmode="lin" valueType="num">
                                      <p:cBhvr additive="base">
                                        <p:cTn id="122" dur="500" fill="hold"/>
                                        <p:tgtEl>
                                          <p:spTgt spid="22"/>
                                        </p:tgtEl>
                                        <p:attrNameLst>
                                          <p:attrName>ppt_x</p:attrName>
                                        </p:attrNameLst>
                                      </p:cBhvr>
                                      <p:tavLst>
                                        <p:tav tm="0">
                                          <p:val>
                                            <p:strVal val="0-#ppt_w/2"/>
                                          </p:val>
                                        </p:tav>
                                        <p:tav tm="100000">
                                          <p:val>
                                            <p:strVal val="#ppt_x"/>
                                          </p:val>
                                        </p:tav>
                                      </p:tavLst>
                                    </p:anim>
                                    <p:anim calcmode="lin" valueType="num">
                                      <p:cBhvr additive="base">
                                        <p:cTn id="123"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 presetClass="entr" presetSubtype="8" fill="hold" grpId="0" nodeType="click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additive="base">
                                        <p:cTn id="128" dur="500" fill="hold"/>
                                        <p:tgtEl>
                                          <p:spTgt spid="23"/>
                                        </p:tgtEl>
                                        <p:attrNameLst>
                                          <p:attrName>ppt_x</p:attrName>
                                        </p:attrNameLst>
                                      </p:cBhvr>
                                      <p:tavLst>
                                        <p:tav tm="0">
                                          <p:val>
                                            <p:strVal val="0-#ppt_w/2"/>
                                          </p:val>
                                        </p:tav>
                                        <p:tav tm="100000">
                                          <p:val>
                                            <p:strVal val="#ppt_x"/>
                                          </p:val>
                                        </p:tav>
                                      </p:tavLst>
                                    </p:anim>
                                    <p:anim calcmode="lin" valueType="num">
                                      <p:cBhvr additive="base">
                                        <p:cTn id="129" dur="500" fill="hold"/>
                                        <p:tgtEl>
                                          <p:spTgt spid="23"/>
                                        </p:tgtEl>
                                        <p:attrNameLst>
                                          <p:attrName>ppt_y</p:attrName>
                                        </p:attrNameLst>
                                      </p:cBhvr>
                                      <p:tavLst>
                                        <p:tav tm="0">
                                          <p:val>
                                            <p:strVal val="#ppt_y"/>
                                          </p:val>
                                        </p:tav>
                                        <p:tav tm="100000">
                                          <p:val>
                                            <p:strVal val="#ppt_y"/>
                                          </p:val>
                                        </p:tav>
                                      </p:tavLst>
                                    </p:anim>
                                  </p:childTnLst>
                                </p:cTn>
                              </p:par>
                              <p:par>
                                <p:cTn id="130" presetID="2" presetClass="entr" presetSubtype="8" fill="hold" grpId="0" nodeType="withEffect">
                                  <p:stCondLst>
                                    <p:cond delay="0"/>
                                  </p:stCondLst>
                                  <p:childTnLst>
                                    <p:set>
                                      <p:cBhvr>
                                        <p:cTn id="131" dur="1" fill="hold">
                                          <p:stCondLst>
                                            <p:cond delay="0"/>
                                          </p:stCondLst>
                                        </p:cTn>
                                        <p:tgtEl>
                                          <p:spTgt spid="25"/>
                                        </p:tgtEl>
                                        <p:attrNameLst>
                                          <p:attrName>style.visibility</p:attrName>
                                        </p:attrNameLst>
                                      </p:cBhvr>
                                      <p:to>
                                        <p:strVal val="visible"/>
                                      </p:to>
                                    </p:set>
                                    <p:anim calcmode="lin" valueType="num">
                                      <p:cBhvr additive="base">
                                        <p:cTn id="132" dur="500" fill="hold"/>
                                        <p:tgtEl>
                                          <p:spTgt spid="25"/>
                                        </p:tgtEl>
                                        <p:attrNameLst>
                                          <p:attrName>ppt_x</p:attrName>
                                        </p:attrNameLst>
                                      </p:cBhvr>
                                      <p:tavLst>
                                        <p:tav tm="0">
                                          <p:val>
                                            <p:strVal val="0-#ppt_w/2"/>
                                          </p:val>
                                        </p:tav>
                                        <p:tav tm="100000">
                                          <p:val>
                                            <p:strVal val="#ppt_x"/>
                                          </p:val>
                                        </p:tav>
                                      </p:tavLst>
                                    </p:anim>
                                    <p:anim calcmode="lin" valueType="num">
                                      <p:cBhvr additive="base">
                                        <p:cTn id="133" dur="500" fill="hold"/>
                                        <p:tgtEl>
                                          <p:spTgt spid="25"/>
                                        </p:tgtEl>
                                        <p:attrNameLst>
                                          <p:attrName>ppt_y</p:attrName>
                                        </p:attrNameLst>
                                      </p:cBhvr>
                                      <p:tavLst>
                                        <p:tav tm="0">
                                          <p:val>
                                            <p:strVal val="#ppt_y"/>
                                          </p:val>
                                        </p:tav>
                                        <p:tav tm="100000">
                                          <p:val>
                                            <p:strVal val="#ppt_y"/>
                                          </p:val>
                                        </p:tav>
                                      </p:tavLst>
                                    </p:anim>
                                  </p:childTnLst>
                                </p:cTn>
                              </p:par>
                            </p:childTnLst>
                          </p:cTn>
                        </p:par>
                        <p:par>
                          <p:cTn id="134" fill="hold">
                            <p:stCondLst>
                              <p:cond delay="500"/>
                            </p:stCondLst>
                            <p:childTnLst>
                              <p:par>
                                <p:cTn id="135" presetID="2" presetClass="entr" presetSubtype="2" fill="hold" grpId="0" nodeType="afterEffect">
                                  <p:stCondLst>
                                    <p:cond delay="0"/>
                                  </p:stCondLst>
                                  <p:childTnLst>
                                    <p:set>
                                      <p:cBhvr>
                                        <p:cTn id="136" dur="1" fill="hold">
                                          <p:stCondLst>
                                            <p:cond delay="0"/>
                                          </p:stCondLst>
                                        </p:cTn>
                                        <p:tgtEl>
                                          <p:spTgt spid="13"/>
                                        </p:tgtEl>
                                        <p:attrNameLst>
                                          <p:attrName>style.visibility</p:attrName>
                                        </p:attrNameLst>
                                      </p:cBhvr>
                                      <p:to>
                                        <p:strVal val="visible"/>
                                      </p:to>
                                    </p:set>
                                    <p:anim calcmode="lin" valueType="num">
                                      <p:cBhvr additive="base">
                                        <p:cTn id="137" dur="500" fill="hold"/>
                                        <p:tgtEl>
                                          <p:spTgt spid="13"/>
                                        </p:tgtEl>
                                        <p:attrNameLst>
                                          <p:attrName>ppt_x</p:attrName>
                                        </p:attrNameLst>
                                      </p:cBhvr>
                                      <p:tavLst>
                                        <p:tav tm="0">
                                          <p:val>
                                            <p:strVal val="1+#ppt_w/2"/>
                                          </p:val>
                                        </p:tav>
                                        <p:tav tm="100000">
                                          <p:val>
                                            <p:strVal val="#ppt_x"/>
                                          </p:val>
                                        </p:tav>
                                      </p:tavLst>
                                    </p:anim>
                                    <p:anim calcmode="lin" valueType="num">
                                      <p:cBhvr additive="base">
                                        <p:cTn id="138" dur="500" fill="hold"/>
                                        <p:tgtEl>
                                          <p:spTgt spid="13"/>
                                        </p:tgtEl>
                                        <p:attrNameLst>
                                          <p:attrName>ppt_y</p:attrName>
                                        </p:attrNameLst>
                                      </p:cBhvr>
                                      <p:tavLst>
                                        <p:tav tm="0">
                                          <p:val>
                                            <p:strVal val="#ppt_y"/>
                                          </p:val>
                                        </p:tav>
                                        <p:tav tm="100000">
                                          <p:val>
                                            <p:strVal val="#ppt_y"/>
                                          </p:val>
                                        </p:tav>
                                      </p:tavLst>
                                    </p:anim>
                                  </p:childTnLst>
                                </p:cTn>
                              </p:par>
                              <p:par>
                                <p:cTn id="139" presetID="2" presetClass="entr" presetSubtype="2" fill="hold" grpId="0" nodeType="with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additive="base">
                                        <p:cTn id="141" dur="500" fill="hold"/>
                                        <p:tgtEl>
                                          <p:spTgt spid="26"/>
                                        </p:tgtEl>
                                        <p:attrNameLst>
                                          <p:attrName>ppt_x</p:attrName>
                                        </p:attrNameLst>
                                      </p:cBhvr>
                                      <p:tavLst>
                                        <p:tav tm="0">
                                          <p:val>
                                            <p:strVal val="1+#ppt_w/2"/>
                                          </p:val>
                                        </p:tav>
                                        <p:tav tm="100000">
                                          <p:val>
                                            <p:strVal val="#ppt_x"/>
                                          </p:val>
                                        </p:tav>
                                      </p:tavLst>
                                    </p:anim>
                                    <p:anim calcmode="lin" valueType="num">
                                      <p:cBhvr additive="base">
                                        <p:cTn id="142" dur="500" fill="hold"/>
                                        <p:tgtEl>
                                          <p:spTgt spid="26"/>
                                        </p:tgtEl>
                                        <p:attrNameLst>
                                          <p:attrName>ppt_y</p:attrName>
                                        </p:attrNameLst>
                                      </p:cBhvr>
                                      <p:tavLst>
                                        <p:tav tm="0">
                                          <p:val>
                                            <p:strVal val="#ppt_y"/>
                                          </p:val>
                                        </p:tav>
                                        <p:tav tm="100000">
                                          <p:val>
                                            <p:strVal val="#ppt_y"/>
                                          </p:val>
                                        </p:tav>
                                      </p:tavLst>
                                    </p:anim>
                                  </p:childTnLst>
                                </p:cTn>
                              </p:par>
                            </p:childTnLst>
                          </p:cTn>
                        </p:par>
                        <p:par>
                          <p:cTn id="143" fill="hold">
                            <p:stCondLst>
                              <p:cond delay="1000"/>
                            </p:stCondLst>
                            <p:childTnLst>
                              <p:par>
                                <p:cTn id="144" presetID="2" presetClass="entr" presetSubtype="2" fill="hold" grpId="0" nodeType="afterEffect">
                                  <p:stCondLst>
                                    <p:cond delay="0"/>
                                  </p:stCondLst>
                                  <p:childTnLst>
                                    <p:set>
                                      <p:cBhvr>
                                        <p:cTn id="145" dur="1" fill="hold">
                                          <p:stCondLst>
                                            <p:cond delay="0"/>
                                          </p:stCondLst>
                                        </p:cTn>
                                        <p:tgtEl>
                                          <p:spTgt spid="11"/>
                                        </p:tgtEl>
                                        <p:attrNameLst>
                                          <p:attrName>style.visibility</p:attrName>
                                        </p:attrNameLst>
                                      </p:cBhvr>
                                      <p:to>
                                        <p:strVal val="visible"/>
                                      </p:to>
                                    </p:set>
                                    <p:anim calcmode="lin" valueType="num">
                                      <p:cBhvr additive="base">
                                        <p:cTn id="146" dur="500" fill="hold"/>
                                        <p:tgtEl>
                                          <p:spTgt spid="11"/>
                                        </p:tgtEl>
                                        <p:attrNameLst>
                                          <p:attrName>ppt_x</p:attrName>
                                        </p:attrNameLst>
                                      </p:cBhvr>
                                      <p:tavLst>
                                        <p:tav tm="0">
                                          <p:val>
                                            <p:strVal val="1+#ppt_w/2"/>
                                          </p:val>
                                        </p:tav>
                                        <p:tav tm="100000">
                                          <p:val>
                                            <p:strVal val="#ppt_x"/>
                                          </p:val>
                                        </p:tav>
                                      </p:tavLst>
                                    </p:anim>
                                    <p:anim calcmode="lin" valueType="num">
                                      <p:cBhvr additive="base">
                                        <p:cTn id="147" dur="500" fill="hold"/>
                                        <p:tgtEl>
                                          <p:spTgt spid="11"/>
                                        </p:tgtEl>
                                        <p:attrNameLst>
                                          <p:attrName>ppt_y</p:attrName>
                                        </p:attrNameLst>
                                      </p:cBhvr>
                                      <p:tavLst>
                                        <p:tav tm="0">
                                          <p:val>
                                            <p:strVal val="#ppt_y"/>
                                          </p:val>
                                        </p:tav>
                                        <p:tav tm="100000">
                                          <p:val>
                                            <p:strVal val="#ppt_y"/>
                                          </p:val>
                                        </p:tav>
                                      </p:tavLst>
                                    </p:anim>
                                  </p:childTnLst>
                                </p:cTn>
                              </p:par>
                              <p:par>
                                <p:cTn id="148" presetID="2" presetClass="entr" presetSubtype="2" fill="hold" grpId="0" nodeType="withEffect">
                                  <p:stCondLst>
                                    <p:cond delay="0"/>
                                  </p:stCondLst>
                                  <p:childTnLst>
                                    <p:set>
                                      <p:cBhvr>
                                        <p:cTn id="149" dur="1" fill="hold">
                                          <p:stCondLst>
                                            <p:cond delay="0"/>
                                          </p:stCondLst>
                                        </p:cTn>
                                        <p:tgtEl>
                                          <p:spTgt spid="27"/>
                                        </p:tgtEl>
                                        <p:attrNameLst>
                                          <p:attrName>style.visibility</p:attrName>
                                        </p:attrNameLst>
                                      </p:cBhvr>
                                      <p:to>
                                        <p:strVal val="visible"/>
                                      </p:to>
                                    </p:set>
                                    <p:anim calcmode="lin" valueType="num">
                                      <p:cBhvr additive="base">
                                        <p:cTn id="150" dur="500" fill="hold"/>
                                        <p:tgtEl>
                                          <p:spTgt spid="27"/>
                                        </p:tgtEl>
                                        <p:attrNameLst>
                                          <p:attrName>ppt_x</p:attrName>
                                        </p:attrNameLst>
                                      </p:cBhvr>
                                      <p:tavLst>
                                        <p:tav tm="0">
                                          <p:val>
                                            <p:strVal val="1+#ppt_w/2"/>
                                          </p:val>
                                        </p:tav>
                                        <p:tav tm="100000">
                                          <p:val>
                                            <p:strVal val="#ppt_x"/>
                                          </p:val>
                                        </p:tav>
                                      </p:tavLst>
                                    </p:anim>
                                    <p:anim calcmode="lin" valueType="num">
                                      <p:cBhvr additive="base">
                                        <p:cTn id="151" dur="500" fill="hold"/>
                                        <p:tgtEl>
                                          <p:spTgt spid="27"/>
                                        </p:tgtEl>
                                        <p:attrNameLst>
                                          <p:attrName>ppt_y</p:attrName>
                                        </p:attrNameLst>
                                      </p:cBhvr>
                                      <p:tavLst>
                                        <p:tav tm="0">
                                          <p:val>
                                            <p:strVal val="#ppt_y"/>
                                          </p:val>
                                        </p:tav>
                                        <p:tav tm="100000">
                                          <p:val>
                                            <p:strVal val="#ppt_y"/>
                                          </p:val>
                                        </p:tav>
                                      </p:tavLst>
                                    </p:anim>
                                  </p:childTnLst>
                                </p:cTn>
                              </p:par>
                            </p:childTnLst>
                          </p:cTn>
                        </p:par>
                        <p:par>
                          <p:cTn id="152" fill="hold">
                            <p:stCondLst>
                              <p:cond delay="1500"/>
                            </p:stCondLst>
                            <p:childTnLst>
                              <p:par>
                                <p:cTn id="153" presetID="2" presetClass="entr" presetSubtype="2" fill="hold" grpId="0" nodeType="afterEffect">
                                  <p:stCondLst>
                                    <p:cond delay="0"/>
                                  </p:stCondLst>
                                  <p:childTnLst>
                                    <p:set>
                                      <p:cBhvr>
                                        <p:cTn id="154" dur="1" fill="hold">
                                          <p:stCondLst>
                                            <p:cond delay="0"/>
                                          </p:stCondLst>
                                        </p:cTn>
                                        <p:tgtEl>
                                          <p:spTgt spid="12"/>
                                        </p:tgtEl>
                                        <p:attrNameLst>
                                          <p:attrName>style.visibility</p:attrName>
                                        </p:attrNameLst>
                                      </p:cBhvr>
                                      <p:to>
                                        <p:strVal val="visible"/>
                                      </p:to>
                                    </p:set>
                                    <p:anim calcmode="lin" valueType="num">
                                      <p:cBhvr additive="base">
                                        <p:cTn id="155" dur="500" fill="hold"/>
                                        <p:tgtEl>
                                          <p:spTgt spid="12"/>
                                        </p:tgtEl>
                                        <p:attrNameLst>
                                          <p:attrName>ppt_x</p:attrName>
                                        </p:attrNameLst>
                                      </p:cBhvr>
                                      <p:tavLst>
                                        <p:tav tm="0">
                                          <p:val>
                                            <p:strVal val="1+#ppt_w/2"/>
                                          </p:val>
                                        </p:tav>
                                        <p:tav tm="100000">
                                          <p:val>
                                            <p:strVal val="#ppt_x"/>
                                          </p:val>
                                        </p:tav>
                                      </p:tavLst>
                                    </p:anim>
                                    <p:anim calcmode="lin" valueType="num">
                                      <p:cBhvr additive="base">
                                        <p:cTn id="156" dur="500" fill="hold"/>
                                        <p:tgtEl>
                                          <p:spTgt spid="12"/>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8"/>
                                        </p:tgtEl>
                                        <p:attrNameLst>
                                          <p:attrName>style.visibility</p:attrName>
                                        </p:attrNameLst>
                                      </p:cBhvr>
                                      <p:to>
                                        <p:strVal val="visible"/>
                                      </p:to>
                                    </p:set>
                                    <p:anim calcmode="lin" valueType="num">
                                      <p:cBhvr additive="base">
                                        <p:cTn id="159" dur="500" fill="hold"/>
                                        <p:tgtEl>
                                          <p:spTgt spid="28"/>
                                        </p:tgtEl>
                                        <p:attrNameLst>
                                          <p:attrName>ppt_x</p:attrName>
                                        </p:attrNameLst>
                                      </p:cBhvr>
                                      <p:tavLst>
                                        <p:tav tm="0">
                                          <p:val>
                                            <p:strVal val="1+#ppt_w/2"/>
                                          </p:val>
                                        </p:tav>
                                        <p:tav tm="100000">
                                          <p:val>
                                            <p:strVal val="#ppt_x"/>
                                          </p:val>
                                        </p:tav>
                                      </p:tavLst>
                                    </p:anim>
                                    <p:anim calcmode="lin" valueType="num">
                                      <p:cBhvr additive="base">
                                        <p:cTn id="160"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1" grpId="0" bldLvl="0" animBg="1"/>
      <p:bldP spid="12" grpId="0" bldLvl="0" animBg="1"/>
      <p:bldP spid="13" grpId="0" bldLvl="0" animBg="1"/>
      <p:bldP spid="14" grpId="0" bldLvl="0" animBg="1"/>
      <p:bldP spid="19" grpId="0" bldLvl="0" animBg="1"/>
      <p:bldP spid="20" grpId="0" bldLvl="0" animBg="1"/>
      <p:bldP spid="22" grpId="0" bldLvl="0" animBg="1"/>
      <p:bldP spid="23" grpId="0" animBg="1"/>
      <p:bldP spid="25" grpId="0"/>
      <p:bldP spid="26" grpId="0" bldLvl="0" animBg="1"/>
      <p:bldP spid="27" grpId="0" bldLvl="0" animBg="1"/>
      <p:bldP spid="28" grpId="0" bldLvl="0" animBg="1"/>
      <p:bldP spid="29" grpId="0" bldLvl="0" animBg="1"/>
      <p:bldP spid="49" grpId="0"/>
      <p:bldP spid="50" grpId="0"/>
      <p:bldP spid="5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8"/>
          <p:cNvSpPr>
            <a:spLocks noChangeArrowheads="1"/>
          </p:cNvSpPr>
          <p:nvPr/>
        </p:nvSpPr>
        <p:spPr bwMode="auto">
          <a:xfrm>
            <a:off x="4261752" y="3038232"/>
            <a:ext cx="2880100" cy="2879725"/>
          </a:xfrm>
          <a:custGeom>
            <a:avLst/>
            <a:gdLst>
              <a:gd name="G0" fmla="+- 5400 0 0"/>
              <a:gd name="G1" fmla="+- 21600 0 5400"/>
              <a:gd name="G2" fmla="+- 21600 0 540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5400" y="10800"/>
                </a:moveTo>
                <a:cubicBezTo>
                  <a:pt x="5400" y="13782"/>
                  <a:pt x="7818" y="16200"/>
                  <a:pt x="10800" y="16200"/>
                </a:cubicBezTo>
                <a:cubicBezTo>
                  <a:pt x="13782" y="16200"/>
                  <a:pt x="16200" y="13782"/>
                  <a:pt x="16200" y="10800"/>
                </a:cubicBezTo>
                <a:cubicBezTo>
                  <a:pt x="16200" y="7818"/>
                  <a:pt x="13782" y="5400"/>
                  <a:pt x="10800" y="5400"/>
                </a:cubicBezTo>
                <a:cubicBezTo>
                  <a:pt x="7818" y="5400"/>
                  <a:pt x="5400" y="7818"/>
                  <a:pt x="5400" y="10800"/>
                </a:cubicBezTo>
                <a:close/>
              </a:path>
            </a:pathLst>
          </a:custGeom>
          <a:noFill/>
          <a:ln w="25400" cap="rnd">
            <a:solidFill>
              <a:srgbClr val="B1A9A5"/>
            </a:solidFill>
            <a:prstDash val="sysDot"/>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40" tIns="45720" rIns="91440" bIns="45720" anchor="ctr"/>
          <a:lstStyle/>
          <a:p>
            <a:endParaRPr lang="zh-CN" altLang="en-US" sz="240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sp>
        <p:nvSpPr>
          <p:cNvPr id="5" name="Oval 53"/>
          <p:cNvSpPr>
            <a:spLocks noChangeArrowheads="1"/>
          </p:cNvSpPr>
          <p:nvPr/>
        </p:nvSpPr>
        <p:spPr bwMode="auto">
          <a:xfrm>
            <a:off x="4384265" y="2654574"/>
            <a:ext cx="1022367" cy="1022775"/>
          </a:xfrm>
          <a:prstGeom prst="ellipse">
            <a:avLst/>
          </a:prstGeom>
          <a:solidFill>
            <a:schemeClr val="accent1">
              <a:lumMod val="50000"/>
            </a:schemeClr>
          </a:solidFill>
          <a:ln w="28575">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spcBef>
                <a:spcPts val="0"/>
              </a:spcBef>
              <a:spcAft>
                <a:spcPts val="0"/>
              </a:spcAft>
              <a:defRPr/>
            </a:pPr>
            <a:endParaRPr lang="zh-CN" altLang="en-US" sz="240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sp>
        <p:nvSpPr>
          <p:cNvPr id="6" name="Oval 53"/>
          <p:cNvSpPr>
            <a:spLocks noChangeArrowheads="1"/>
          </p:cNvSpPr>
          <p:nvPr/>
        </p:nvSpPr>
        <p:spPr bwMode="auto">
          <a:xfrm>
            <a:off x="3833331" y="3961087"/>
            <a:ext cx="1022367" cy="1022773"/>
          </a:xfrm>
          <a:prstGeom prst="ellipse">
            <a:avLst/>
          </a:prstGeom>
          <a:solidFill>
            <a:schemeClr val="accent1">
              <a:lumMod val="50000"/>
            </a:schemeClr>
          </a:solidFill>
          <a:ln w="28575">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spcBef>
                <a:spcPts val="0"/>
              </a:spcBef>
              <a:spcAft>
                <a:spcPts val="0"/>
              </a:spcAft>
              <a:defRPr/>
            </a:pPr>
            <a:endParaRPr lang="zh-CN" altLang="en-US" sz="240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sp>
        <p:nvSpPr>
          <p:cNvPr id="7" name="Oval 53"/>
          <p:cNvSpPr>
            <a:spLocks noChangeArrowheads="1"/>
          </p:cNvSpPr>
          <p:nvPr/>
        </p:nvSpPr>
        <p:spPr bwMode="auto">
          <a:xfrm>
            <a:off x="4409669" y="5175523"/>
            <a:ext cx="1022367" cy="1022775"/>
          </a:xfrm>
          <a:prstGeom prst="ellipse">
            <a:avLst/>
          </a:prstGeom>
          <a:solidFill>
            <a:schemeClr val="accent1">
              <a:lumMod val="50000"/>
            </a:schemeClr>
          </a:solidFill>
          <a:ln w="28575">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spcBef>
                <a:spcPts val="0"/>
              </a:spcBef>
              <a:spcAft>
                <a:spcPts val="0"/>
              </a:spcAft>
              <a:defRPr/>
            </a:pPr>
            <a:endParaRPr lang="zh-CN" altLang="en-US" sz="240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sp>
        <p:nvSpPr>
          <p:cNvPr id="8" name="Oval 53"/>
          <p:cNvSpPr>
            <a:spLocks noChangeArrowheads="1"/>
          </p:cNvSpPr>
          <p:nvPr/>
        </p:nvSpPr>
        <p:spPr bwMode="auto">
          <a:xfrm>
            <a:off x="5921167" y="5175523"/>
            <a:ext cx="1022367" cy="1022775"/>
          </a:xfrm>
          <a:prstGeom prst="ellipse">
            <a:avLst/>
          </a:prstGeom>
          <a:solidFill>
            <a:schemeClr val="accent1">
              <a:lumMod val="50000"/>
            </a:schemeClr>
          </a:solidFill>
          <a:ln w="28575">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spcBef>
                <a:spcPts val="0"/>
              </a:spcBef>
              <a:spcAft>
                <a:spcPts val="0"/>
              </a:spcAft>
              <a:defRPr/>
            </a:pPr>
            <a:endParaRPr lang="zh-CN" altLang="en-US" sz="240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sp>
        <p:nvSpPr>
          <p:cNvPr id="9" name="Oval 53"/>
          <p:cNvSpPr>
            <a:spLocks noChangeArrowheads="1"/>
          </p:cNvSpPr>
          <p:nvPr/>
        </p:nvSpPr>
        <p:spPr bwMode="auto">
          <a:xfrm>
            <a:off x="6541959" y="3880123"/>
            <a:ext cx="1022367" cy="1022775"/>
          </a:xfrm>
          <a:prstGeom prst="ellipse">
            <a:avLst/>
          </a:prstGeom>
          <a:solidFill>
            <a:schemeClr val="accent1">
              <a:lumMod val="50000"/>
            </a:schemeClr>
          </a:solidFill>
          <a:ln w="28575">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spcBef>
                <a:spcPts val="0"/>
              </a:spcBef>
              <a:spcAft>
                <a:spcPts val="0"/>
              </a:spcAft>
              <a:defRPr/>
            </a:pPr>
            <a:endParaRPr lang="zh-CN" altLang="en-US" sz="240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sp>
        <p:nvSpPr>
          <p:cNvPr id="10" name="Oval 53"/>
          <p:cNvSpPr>
            <a:spLocks noChangeArrowheads="1"/>
          </p:cNvSpPr>
          <p:nvPr/>
        </p:nvSpPr>
        <p:spPr bwMode="auto">
          <a:xfrm>
            <a:off x="5930692" y="2611712"/>
            <a:ext cx="1022367" cy="1022773"/>
          </a:xfrm>
          <a:prstGeom prst="ellipse">
            <a:avLst/>
          </a:prstGeom>
          <a:solidFill>
            <a:schemeClr val="accent1">
              <a:lumMod val="50000"/>
            </a:schemeClr>
          </a:solidFill>
          <a:ln w="28575">
            <a:solidFill>
              <a:schemeClr val="accent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anchor="ctr"/>
          <a:lstStyle/>
          <a:p>
            <a:pPr algn="ctr" fontAlgn="auto">
              <a:spcBef>
                <a:spcPts val="0"/>
              </a:spcBef>
              <a:spcAft>
                <a:spcPts val="0"/>
              </a:spcAft>
              <a:defRPr/>
            </a:pPr>
            <a:endParaRPr lang="zh-CN" altLang="en-US" sz="240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sp>
        <p:nvSpPr>
          <p:cNvPr id="11" name="Line 548"/>
          <p:cNvSpPr>
            <a:spLocks noChangeShapeType="1"/>
          </p:cNvSpPr>
          <p:nvPr/>
        </p:nvSpPr>
        <p:spPr bwMode="auto">
          <a:xfrm flipH="1">
            <a:off x="7575296" y="4763846"/>
            <a:ext cx="2448244" cy="0"/>
          </a:xfrm>
          <a:prstGeom prst="line">
            <a:avLst/>
          </a:prstGeom>
          <a:noFill/>
          <a:ln w="19050">
            <a:solidFill>
              <a:srgbClr val="B1A9A5"/>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sp>
        <p:nvSpPr>
          <p:cNvPr id="12" name="Line 548"/>
          <p:cNvSpPr>
            <a:spLocks noChangeShapeType="1"/>
          </p:cNvSpPr>
          <p:nvPr/>
        </p:nvSpPr>
        <p:spPr bwMode="auto">
          <a:xfrm flipH="1">
            <a:off x="6927512" y="6060832"/>
            <a:ext cx="2303761" cy="0"/>
          </a:xfrm>
          <a:prstGeom prst="line">
            <a:avLst/>
          </a:prstGeom>
          <a:noFill/>
          <a:ln w="19050">
            <a:solidFill>
              <a:srgbClr val="B1A9A5"/>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sp>
        <p:nvSpPr>
          <p:cNvPr id="13" name="Line 548"/>
          <p:cNvSpPr>
            <a:spLocks noChangeShapeType="1"/>
          </p:cNvSpPr>
          <p:nvPr/>
        </p:nvSpPr>
        <p:spPr bwMode="auto">
          <a:xfrm flipH="1">
            <a:off x="6998959" y="3397007"/>
            <a:ext cx="2448244" cy="0"/>
          </a:xfrm>
          <a:prstGeom prst="line">
            <a:avLst/>
          </a:prstGeom>
          <a:noFill/>
          <a:ln w="19050">
            <a:solidFill>
              <a:srgbClr val="B1A9A5"/>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sp>
        <p:nvSpPr>
          <p:cNvPr id="14" name="Line 548"/>
          <p:cNvSpPr>
            <a:spLocks noChangeShapeType="1"/>
          </p:cNvSpPr>
          <p:nvPr/>
        </p:nvSpPr>
        <p:spPr bwMode="auto">
          <a:xfrm>
            <a:off x="2029437" y="3397007"/>
            <a:ext cx="2303763" cy="0"/>
          </a:xfrm>
          <a:prstGeom prst="line">
            <a:avLst/>
          </a:prstGeom>
          <a:noFill/>
          <a:ln w="19050">
            <a:solidFill>
              <a:srgbClr val="B1A9A5"/>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sp>
        <p:nvSpPr>
          <p:cNvPr id="19" name="Rectangle 49"/>
          <p:cNvSpPr>
            <a:spLocks noChangeArrowheads="1"/>
          </p:cNvSpPr>
          <p:nvPr/>
        </p:nvSpPr>
        <p:spPr bwMode="auto">
          <a:xfrm>
            <a:off x="1891897" y="2847137"/>
            <a:ext cx="239717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lvl="0" algn="ctr" defTabSz="912495" fontAlgn="base">
              <a:spcBef>
                <a:spcPct val="0"/>
              </a:spcBef>
              <a:spcAft>
                <a:spcPct val="0"/>
              </a:spcAft>
              <a:buSzPct val="120000"/>
            </a:pPr>
            <a:r>
              <a:rPr lang="zh-CN" altLang="en-US" dirty="0">
                <a:latin typeface="Arial" panose="020B0604020202020204"/>
                <a:ea typeface="微软雅黑" panose="020B0503020204020204" pitchFamily="34" charset="-122"/>
                <a:sym typeface="Arial" panose="020B0604020202020204"/>
              </a:rPr>
              <a:t>视频、电话会议平台</a:t>
            </a:r>
          </a:p>
        </p:txBody>
      </p:sp>
      <p:sp>
        <p:nvSpPr>
          <p:cNvPr id="20" name="Line 548"/>
          <p:cNvSpPr>
            <a:spLocks noChangeShapeType="1"/>
          </p:cNvSpPr>
          <p:nvPr/>
        </p:nvSpPr>
        <p:spPr bwMode="auto">
          <a:xfrm>
            <a:off x="1453099" y="4763846"/>
            <a:ext cx="2305351" cy="0"/>
          </a:xfrm>
          <a:prstGeom prst="line">
            <a:avLst/>
          </a:prstGeom>
          <a:noFill/>
          <a:ln w="19050">
            <a:solidFill>
              <a:srgbClr val="B1A9A5"/>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sp>
        <p:nvSpPr>
          <p:cNvPr id="22" name="Rectangle 52"/>
          <p:cNvSpPr>
            <a:spLocks noChangeArrowheads="1"/>
          </p:cNvSpPr>
          <p:nvPr/>
        </p:nvSpPr>
        <p:spPr bwMode="auto">
          <a:xfrm>
            <a:off x="1196354" y="4191455"/>
            <a:ext cx="24909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lvl="0" algn="ctr" defTabSz="912495" fontAlgn="base">
              <a:spcBef>
                <a:spcPct val="0"/>
              </a:spcBef>
              <a:spcAft>
                <a:spcPct val="0"/>
              </a:spcAft>
              <a:buSzPct val="120000"/>
            </a:pPr>
            <a:r>
              <a:rPr lang="zh-CN" altLang="en-US" dirty="0">
                <a:latin typeface="Arial" panose="020B0604020202020204"/>
                <a:ea typeface="微软雅黑" panose="020B0503020204020204" pitchFamily="34" charset="-122"/>
                <a:sym typeface="Arial" panose="020B0604020202020204"/>
              </a:rPr>
              <a:t>信息安全管理系统</a:t>
            </a:r>
          </a:p>
        </p:txBody>
      </p:sp>
      <p:sp>
        <p:nvSpPr>
          <p:cNvPr id="23" name="Line 548"/>
          <p:cNvSpPr>
            <a:spLocks noChangeShapeType="1"/>
          </p:cNvSpPr>
          <p:nvPr/>
        </p:nvSpPr>
        <p:spPr bwMode="auto">
          <a:xfrm>
            <a:off x="2100883" y="6060832"/>
            <a:ext cx="2305351" cy="0"/>
          </a:xfrm>
          <a:prstGeom prst="line">
            <a:avLst/>
          </a:prstGeom>
          <a:noFill/>
          <a:ln w="19050">
            <a:solidFill>
              <a:srgbClr val="B1A9A5"/>
            </a:solidFill>
            <a:prstDash val="dash"/>
            <a:round/>
            <a:headEnd type="stealth" w="med" len="med"/>
            <a:tailEnd type="oval" w="med" len="med"/>
          </a:ln>
          <a:extLst>
            <a:ext uri="{909E8E84-426E-40DD-AFC4-6F175D3DCCD1}">
              <a14:hiddenFill xmlns:a14="http://schemas.microsoft.com/office/drawing/2010/main">
                <a:noFill/>
              </a14:hiddenFill>
            </a:ext>
          </a:extLst>
        </p:spPr>
        <p:txBody>
          <a:bodyPr lIns="91440" tIns="45720" rIns="91440" bIns="45720"/>
          <a:lstStyle/>
          <a:p>
            <a:endParaRPr lang="zh-CN" altLang="en-US" sz="240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sp>
        <p:nvSpPr>
          <p:cNvPr id="25" name="Rectangle 55"/>
          <p:cNvSpPr>
            <a:spLocks noChangeArrowheads="1"/>
          </p:cNvSpPr>
          <p:nvPr/>
        </p:nvSpPr>
        <p:spPr bwMode="auto">
          <a:xfrm>
            <a:off x="1682189" y="5471487"/>
            <a:ext cx="240345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lvl="0" algn="ctr" defTabSz="912495" fontAlgn="base">
              <a:spcBef>
                <a:spcPct val="0"/>
              </a:spcBef>
              <a:spcAft>
                <a:spcPct val="0"/>
              </a:spcAft>
              <a:buSzPct val="120000"/>
            </a:pPr>
            <a:r>
              <a:rPr lang="zh-CN" altLang="en-US" dirty="0">
                <a:latin typeface="Arial" panose="020B0604020202020204"/>
                <a:ea typeface="微软雅黑" panose="020B0503020204020204" pitchFamily="34" charset="-122"/>
                <a:sym typeface="Arial" panose="020B0604020202020204"/>
              </a:rPr>
              <a:t>知识库查询系统</a:t>
            </a:r>
          </a:p>
        </p:txBody>
      </p:sp>
      <p:sp>
        <p:nvSpPr>
          <p:cNvPr id="26" name="Rectangle 59"/>
          <p:cNvSpPr>
            <a:spLocks noChangeArrowheads="1"/>
          </p:cNvSpPr>
          <p:nvPr/>
        </p:nvSpPr>
        <p:spPr bwMode="auto">
          <a:xfrm>
            <a:off x="6982821" y="2789131"/>
            <a:ext cx="430701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lvl="0" algn="ctr" defTabSz="912495" fontAlgn="base">
              <a:spcBef>
                <a:spcPct val="0"/>
              </a:spcBef>
              <a:spcAft>
                <a:spcPct val="0"/>
              </a:spcAft>
              <a:buSzPct val="120000"/>
            </a:pPr>
            <a:r>
              <a:rPr lang="zh-CN" altLang="en-US" dirty="0">
                <a:latin typeface="Arial" panose="020B0604020202020204"/>
                <a:ea typeface="微软雅黑" panose="020B0503020204020204" pitchFamily="34" charset="-122"/>
                <a:sym typeface="Arial" panose="020B0604020202020204"/>
              </a:rPr>
              <a:t>实现总部与分公司沟通顺畅、高效，节省成本</a:t>
            </a:r>
          </a:p>
        </p:txBody>
      </p:sp>
      <p:sp>
        <p:nvSpPr>
          <p:cNvPr id="27" name="Rectangle 60"/>
          <p:cNvSpPr>
            <a:spLocks noChangeArrowheads="1"/>
          </p:cNvSpPr>
          <p:nvPr/>
        </p:nvSpPr>
        <p:spPr bwMode="auto">
          <a:xfrm>
            <a:off x="7721896" y="3896123"/>
            <a:ext cx="356794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lvl="0" algn="ctr" defTabSz="912495" fontAlgn="base">
              <a:spcBef>
                <a:spcPct val="0"/>
              </a:spcBef>
              <a:spcAft>
                <a:spcPct val="0"/>
              </a:spcAft>
              <a:buSzPct val="120000"/>
            </a:pPr>
            <a:r>
              <a:rPr lang="zh-CN" altLang="en-US" dirty="0">
                <a:latin typeface="Arial" panose="020B0604020202020204"/>
                <a:ea typeface="微软雅黑" panose="020B0503020204020204" pitchFamily="34" charset="-122"/>
                <a:sym typeface="Arial" panose="020B0604020202020204"/>
              </a:rPr>
              <a:t>对重要数据加密处理，保护商业机密</a:t>
            </a:r>
          </a:p>
        </p:txBody>
      </p:sp>
      <p:sp>
        <p:nvSpPr>
          <p:cNvPr id="28" name="Rectangle 61"/>
          <p:cNvSpPr>
            <a:spLocks noChangeArrowheads="1"/>
          </p:cNvSpPr>
          <p:nvPr/>
        </p:nvSpPr>
        <p:spPr bwMode="auto">
          <a:xfrm>
            <a:off x="6892652" y="5487460"/>
            <a:ext cx="40839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40" tIns="45720" rIns="91440" bIns="45720">
            <a:spAutoFit/>
          </a:bodyPr>
          <a:lstStyle/>
          <a:p>
            <a:pPr lvl="0" algn="ctr" defTabSz="912495" fontAlgn="base">
              <a:spcBef>
                <a:spcPct val="0"/>
              </a:spcBef>
              <a:spcAft>
                <a:spcPct val="0"/>
              </a:spcAft>
              <a:buSzPct val="120000"/>
            </a:pPr>
            <a:r>
              <a:rPr lang="zh-CN" altLang="en-US" dirty="0">
                <a:latin typeface="Arial" panose="020B0604020202020204"/>
                <a:ea typeface="微软雅黑" panose="020B0503020204020204" pitchFamily="34" charset="-122"/>
                <a:sym typeface="Arial" panose="020B0604020202020204"/>
              </a:rPr>
              <a:t>总结工作成果方便检索查询</a:t>
            </a:r>
          </a:p>
        </p:txBody>
      </p:sp>
      <p:sp>
        <p:nvSpPr>
          <p:cNvPr id="29" name="Freeform 34"/>
          <p:cNvSpPr>
            <a:spLocks noEditPoints="1"/>
          </p:cNvSpPr>
          <p:nvPr/>
        </p:nvSpPr>
        <p:spPr bwMode="auto">
          <a:xfrm>
            <a:off x="4731713" y="2992195"/>
            <a:ext cx="379463" cy="368300"/>
          </a:xfrm>
          <a:custGeom>
            <a:avLst/>
            <a:gdLst>
              <a:gd name="T0" fmla="*/ 353844 w 132"/>
              <a:gd name="T1" fmla="*/ 0 h 128"/>
              <a:gd name="T2" fmla="*/ 210801 w 132"/>
              <a:gd name="T3" fmla="*/ 101798 h 128"/>
              <a:gd name="T4" fmla="*/ 207036 w 132"/>
              <a:gd name="T5" fmla="*/ 101798 h 128"/>
              <a:gd name="T6" fmla="*/ 52700 w 132"/>
              <a:gd name="T7" fmla="*/ 260152 h 128"/>
              <a:gd name="T8" fmla="*/ 3764 w 132"/>
              <a:gd name="T9" fmla="*/ 414734 h 128"/>
              <a:gd name="T10" fmla="*/ 52700 w 132"/>
              <a:gd name="T11" fmla="*/ 482600 h 128"/>
              <a:gd name="T12" fmla="*/ 199508 w 132"/>
              <a:gd name="T13" fmla="*/ 444897 h 128"/>
              <a:gd name="T14" fmla="*/ 451715 w 132"/>
              <a:gd name="T15" fmla="*/ 199827 h 128"/>
              <a:gd name="T16" fmla="*/ 240915 w 132"/>
              <a:gd name="T17" fmla="*/ 358180 h 128"/>
              <a:gd name="T18" fmla="*/ 372665 w 132"/>
              <a:gd name="T19" fmla="*/ 177205 h 128"/>
              <a:gd name="T20" fmla="*/ 357608 w 132"/>
              <a:gd name="T21" fmla="*/ 252611 h 128"/>
              <a:gd name="T22" fmla="*/ 240915 w 132"/>
              <a:gd name="T23" fmla="*/ 369491 h 128"/>
              <a:gd name="T24" fmla="*/ 222093 w 132"/>
              <a:gd name="T25" fmla="*/ 305395 h 128"/>
              <a:gd name="T26" fmla="*/ 173158 w 132"/>
              <a:gd name="T27" fmla="*/ 256381 h 128"/>
              <a:gd name="T28" fmla="*/ 346315 w 132"/>
              <a:gd name="T29" fmla="*/ 135731 h 128"/>
              <a:gd name="T30" fmla="*/ 222093 w 132"/>
              <a:gd name="T31" fmla="*/ 305395 h 128"/>
              <a:gd name="T32" fmla="*/ 112929 w 132"/>
              <a:gd name="T33" fmla="*/ 241300 h 128"/>
              <a:gd name="T34" fmla="*/ 301144 w 132"/>
              <a:gd name="T35" fmla="*/ 109339 h 128"/>
              <a:gd name="T36" fmla="*/ 63993 w 132"/>
              <a:gd name="T37" fmla="*/ 448667 h 128"/>
              <a:gd name="T38" fmla="*/ 30114 w 132"/>
              <a:gd name="T39" fmla="*/ 429816 h 128"/>
              <a:gd name="T40" fmla="*/ 48936 w 132"/>
              <a:gd name="T41" fmla="*/ 361950 h 128"/>
              <a:gd name="T42" fmla="*/ 120457 w 132"/>
              <a:gd name="T43" fmla="*/ 437356 h 128"/>
              <a:gd name="T44" fmla="*/ 131750 w 132"/>
              <a:gd name="T45" fmla="*/ 433586 h 128"/>
              <a:gd name="T46" fmla="*/ 52700 w 132"/>
              <a:gd name="T47" fmla="*/ 346869 h 128"/>
              <a:gd name="T48" fmla="*/ 71522 w 132"/>
              <a:gd name="T49" fmla="*/ 282773 h 128"/>
              <a:gd name="T50" fmla="*/ 195743 w 132"/>
              <a:gd name="T51" fmla="*/ 414734 h 128"/>
              <a:gd name="T52" fmla="*/ 131750 w 132"/>
              <a:gd name="T53" fmla="*/ 433586 h 128"/>
              <a:gd name="T54" fmla="*/ 406544 w 132"/>
              <a:gd name="T55" fmla="*/ 203597 h 128"/>
              <a:gd name="T56" fmla="*/ 368901 w 132"/>
              <a:gd name="T57" fmla="*/ 113109 h 128"/>
              <a:gd name="T58" fmla="*/ 304908 w 132"/>
              <a:gd name="T59" fmla="*/ 49014 h 128"/>
              <a:gd name="T60" fmla="*/ 421601 w 132"/>
              <a:gd name="T61" fmla="*/ 60325 h 128"/>
              <a:gd name="T62" fmla="*/ 432894 w 132"/>
              <a:gd name="T63" fmla="*/ 177205 h 1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2"/>
              <a:gd name="T97" fmla="*/ 0 h 128"/>
              <a:gd name="T98" fmla="*/ 132 w 132"/>
              <a:gd name="T99" fmla="*/ 128 h 1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lIns="91440" tIns="45720" rIns="91440" bIns="45720"/>
          <a:lstStyle/>
          <a:p>
            <a:endParaRPr lang="zh-CN" altLang="en-US" sz="240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pic>
        <p:nvPicPr>
          <p:cNvPr id="30" name="Group 2"/>
          <p:cNvPicPr>
            <a:picLocks noChangeArrowheads="1"/>
          </p:cNvPicPr>
          <p:nvPr/>
        </p:nvPicPr>
        <p:blipFill>
          <a:blip r:embed="rId3" cstate="email">
            <a:clrChange>
              <a:clrFrom>
                <a:srgbClr val="000000"/>
              </a:clrFrom>
              <a:clrTo>
                <a:srgbClr val="000000">
                  <a:alpha val="0"/>
                </a:srgbClr>
              </a:clrTo>
            </a:clrChange>
            <a:lum bright="70000" contrast="-70000"/>
          </a:blip>
          <a:srcRect/>
          <a:stretch>
            <a:fillRect/>
          </a:stretch>
        </p:blipFill>
        <p:spPr bwMode="auto">
          <a:xfrm>
            <a:off x="4134736" y="4260607"/>
            <a:ext cx="427093" cy="431800"/>
          </a:xfrm>
          <a:prstGeom prst="rect">
            <a:avLst/>
          </a:prstGeom>
          <a:noFill/>
          <a:extLst>
            <a:ext uri="{909E8E84-426E-40DD-AFC4-6F175D3DCCD1}">
              <a14:hiddenFill xmlns:a14="http://schemas.microsoft.com/office/drawing/2010/main">
                <a:solidFill>
                  <a:srgbClr val="333333"/>
                </a:solidFill>
              </a14:hiddenFill>
            </a:ext>
          </a:extLst>
        </p:spPr>
      </p:pic>
      <p:pic>
        <p:nvPicPr>
          <p:cNvPr id="31" name="Group 22"/>
          <p:cNvPicPr>
            <a:picLocks noChangeArrowheads="1"/>
          </p:cNvPicPr>
          <p:nvPr/>
        </p:nvPicPr>
        <p:blipFill>
          <a:blip r:embed="rId4" cstate="email">
            <a:clrChange>
              <a:clrFrom>
                <a:srgbClr val="000000"/>
              </a:clrFrom>
              <a:clrTo>
                <a:srgbClr val="000000">
                  <a:alpha val="0"/>
                </a:srgbClr>
              </a:clrTo>
            </a:clrChange>
            <a:lum bright="70000" contrast="-70000"/>
          </a:blip>
          <a:srcRect/>
          <a:stretch>
            <a:fillRect/>
          </a:stretch>
        </p:blipFill>
        <p:spPr bwMode="auto">
          <a:xfrm>
            <a:off x="6181289" y="5476632"/>
            <a:ext cx="500127" cy="517525"/>
          </a:xfrm>
          <a:prstGeom prst="rect">
            <a:avLst/>
          </a:prstGeom>
          <a:noFill/>
          <a:extLst>
            <a:ext uri="{909E8E84-426E-40DD-AFC4-6F175D3DCCD1}">
              <a14:hiddenFill xmlns:a14="http://schemas.microsoft.com/office/drawing/2010/main">
                <a:solidFill>
                  <a:srgbClr val="333333"/>
                </a:solidFill>
              </a14:hiddenFill>
            </a:ext>
          </a:extLst>
        </p:spPr>
      </p:pic>
      <p:pic>
        <p:nvPicPr>
          <p:cNvPr id="32" name="Group 25"/>
          <p:cNvPicPr>
            <a:picLocks noChangeArrowheads="1"/>
          </p:cNvPicPr>
          <p:nvPr/>
        </p:nvPicPr>
        <p:blipFill>
          <a:blip r:embed="rId5" cstate="email">
            <a:clrChange>
              <a:clrFrom>
                <a:srgbClr val="000000"/>
              </a:clrFrom>
              <a:clrTo>
                <a:srgbClr val="000000">
                  <a:alpha val="0"/>
                </a:srgbClr>
              </a:clrTo>
            </a:clrChange>
            <a:lum bright="70000" contrast="-70000"/>
          </a:blip>
          <a:srcRect/>
          <a:stretch>
            <a:fillRect/>
          </a:stretch>
        </p:blipFill>
        <p:spPr bwMode="auto">
          <a:xfrm>
            <a:off x="6278139" y="2965207"/>
            <a:ext cx="357235" cy="381000"/>
          </a:xfrm>
          <a:prstGeom prst="rect">
            <a:avLst/>
          </a:prstGeom>
          <a:noFill/>
          <a:extLst>
            <a:ext uri="{909E8E84-426E-40DD-AFC4-6F175D3DCCD1}">
              <a14:hiddenFill xmlns:a14="http://schemas.microsoft.com/office/drawing/2010/main">
                <a:solidFill>
                  <a:srgbClr val="333333"/>
                </a:solidFill>
              </a14:hiddenFill>
            </a:ext>
          </a:extLst>
        </p:spPr>
      </p:pic>
      <p:pic>
        <p:nvPicPr>
          <p:cNvPr id="33" name="Group 65"/>
          <p:cNvPicPr>
            <a:picLocks noChangeArrowheads="1"/>
          </p:cNvPicPr>
          <p:nvPr/>
        </p:nvPicPr>
        <p:blipFill>
          <a:blip r:embed="rId6" cstate="email">
            <a:clrChange>
              <a:clrFrom>
                <a:srgbClr val="000000"/>
              </a:clrFrom>
              <a:clrTo>
                <a:srgbClr val="000000">
                  <a:alpha val="0"/>
                </a:srgbClr>
              </a:clrTo>
            </a:clrChange>
            <a:lum bright="70000" contrast="-70000"/>
          </a:blip>
          <a:srcRect/>
          <a:stretch>
            <a:fillRect/>
          </a:stretch>
        </p:blipFill>
        <p:spPr bwMode="auto">
          <a:xfrm>
            <a:off x="4672968" y="5527432"/>
            <a:ext cx="493776" cy="403225"/>
          </a:xfrm>
          <a:prstGeom prst="rect">
            <a:avLst/>
          </a:prstGeom>
          <a:noFill/>
          <a:extLst>
            <a:ext uri="{909E8E84-426E-40DD-AFC4-6F175D3DCCD1}">
              <a14:hiddenFill xmlns:a14="http://schemas.microsoft.com/office/drawing/2010/main">
                <a:solidFill>
                  <a:srgbClr val="333333"/>
                </a:solidFill>
              </a14:hiddenFill>
            </a:ext>
          </a:extLst>
        </p:spPr>
      </p:pic>
      <p:pic>
        <p:nvPicPr>
          <p:cNvPr id="34" name="Group 30"/>
          <p:cNvPicPr>
            <a:picLocks noChangeArrowheads="1"/>
          </p:cNvPicPr>
          <p:nvPr/>
        </p:nvPicPr>
        <p:blipFill>
          <a:blip r:embed="rId7" cstate="email">
            <a:clrChange>
              <a:clrFrom>
                <a:srgbClr val="000000"/>
              </a:clrFrom>
              <a:clrTo>
                <a:srgbClr val="000000">
                  <a:alpha val="0"/>
                </a:srgbClr>
              </a:clrTo>
            </a:clrChange>
            <a:lum bright="70000" contrast="-70000"/>
          </a:blip>
          <a:srcRect/>
          <a:stretch>
            <a:fillRect/>
          </a:stretch>
        </p:blipFill>
        <p:spPr bwMode="auto">
          <a:xfrm>
            <a:off x="6817960" y="4162183"/>
            <a:ext cx="493777" cy="493713"/>
          </a:xfrm>
          <a:prstGeom prst="rect">
            <a:avLst/>
          </a:prstGeom>
          <a:noFill/>
          <a:extLst>
            <a:ext uri="{909E8E84-426E-40DD-AFC4-6F175D3DCCD1}">
              <a14:hiddenFill xmlns:a14="http://schemas.microsoft.com/office/drawing/2010/main">
                <a:solidFill>
                  <a:srgbClr val="333333"/>
                </a:solidFill>
              </a14:hiddenFill>
            </a:ext>
          </a:extLst>
        </p:spPr>
      </p:pic>
      <p:grpSp>
        <p:nvGrpSpPr>
          <p:cNvPr id="35" name="Group 99"/>
          <p:cNvGrpSpPr/>
          <p:nvPr/>
        </p:nvGrpSpPr>
        <p:grpSpPr bwMode="auto">
          <a:xfrm>
            <a:off x="4498320" y="3397008"/>
            <a:ext cx="2356157" cy="2365375"/>
            <a:chOff x="3840" y="1570"/>
            <a:chExt cx="1770" cy="1776"/>
          </a:xfrm>
        </p:grpSpPr>
        <p:grpSp>
          <p:nvGrpSpPr>
            <p:cNvPr id="36" name="组合 54"/>
            <p:cNvGrpSpPr/>
            <p:nvPr/>
          </p:nvGrpSpPr>
          <p:grpSpPr bwMode="auto">
            <a:xfrm>
              <a:off x="4334" y="1994"/>
              <a:ext cx="776" cy="776"/>
              <a:chOff x="4619504" y="2380975"/>
              <a:chExt cx="3138274" cy="3138274"/>
            </a:xfrm>
          </p:grpSpPr>
          <p:grpSp>
            <p:nvGrpSpPr>
              <p:cNvPr id="45" name="椭圆 56"/>
              <p:cNvGrpSpPr/>
              <p:nvPr/>
            </p:nvGrpSpPr>
            <p:grpSpPr bwMode="auto">
              <a:xfrm>
                <a:off x="4603676" y="2372160"/>
                <a:ext cx="3169927" cy="3155901"/>
                <a:chOff x="5407152" y="2743200"/>
                <a:chExt cx="1377696" cy="1371600"/>
              </a:xfrm>
            </p:grpSpPr>
            <p:pic>
              <p:nvPicPr>
                <p:cNvPr id="47" name="椭圆 56"/>
                <p:cNvPicPr>
                  <a:picLocks noChangeArrowheads="1"/>
                </p:cNvPicPr>
                <p:nvPr/>
              </p:nvPicPr>
              <p:blipFill>
                <a:blip r:embed="rId8" cstate="email"/>
                <a:srcRect/>
                <a:stretch>
                  <a:fillRect/>
                </a:stretch>
              </p:blipFill>
              <p:spPr bwMode="auto">
                <a:xfrm>
                  <a:off x="5407152" y="2743200"/>
                  <a:ext cx="1377696" cy="1371600"/>
                </a:xfrm>
                <a:prstGeom prst="rect">
                  <a:avLst/>
                </a:prstGeom>
                <a:noFill/>
                <a:extLst>
                  <a:ext uri="{909E8E84-426E-40DD-AFC4-6F175D3DCCD1}">
                    <a14:hiddenFill xmlns:a14="http://schemas.microsoft.com/office/drawing/2010/main">
                      <a:solidFill>
                        <a:srgbClr val="FFFFFF"/>
                      </a:solidFill>
                    </a14:hiddenFill>
                  </a:ext>
                </a:extLst>
              </p:spPr>
            </p:pic>
            <p:sp>
              <p:nvSpPr>
                <p:cNvPr id="48" name="Text Box 103"/>
                <p:cNvSpPr txBox="1">
                  <a:spLocks noChangeArrowheads="1"/>
                </p:cNvSpPr>
                <p:nvPr/>
              </p:nvSpPr>
              <p:spPr bwMode="auto">
                <a:xfrm rot="5400000">
                  <a:off x="5613775" y="2946775"/>
                  <a:ext cx="964451" cy="96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40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grpSp>
          <p:sp>
            <p:nvSpPr>
              <p:cNvPr id="46" name="圆角矩形 57"/>
              <p:cNvSpPr>
                <a:spLocks noChangeArrowheads="1"/>
              </p:cNvSpPr>
              <p:nvPr/>
            </p:nvSpPr>
            <p:spPr bwMode="auto">
              <a:xfrm rot="2700000">
                <a:off x="5030747" y="2792218"/>
                <a:ext cx="2315789" cy="2315789"/>
              </a:xfrm>
              <a:prstGeom prst="roundRect">
                <a:avLst>
                  <a:gd name="adj" fmla="val 50000"/>
                </a:avLst>
              </a:prstGeom>
              <a:gradFill rotWithShape="1">
                <a:gsLst>
                  <a:gs pos="0">
                    <a:srgbClr val="B8BBBC"/>
                  </a:gs>
                  <a:gs pos="100000">
                    <a:schemeClr val="bg1"/>
                  </a:gs>
                </a:gsLst>
                <a:lin ang="5400000"/>
              </a:gra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vert="eaVert" anchor="ctr"/>
              <a:lstStyle/>
              <a:p>
                <a:pPr algn="ctr"/>
                <a:endParaRPr lang="zh-CN" altLang="zh-CN" sz="240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grpSp>
        <p:grpSp>
          <p:nvGrpSpPr>
            <p:cNvPr id="37" name="组合 2"/>
            <p:cNvGrpSpPr/>
            <p:nvPr/>
          </p:nvGrpSpPr>
          <p:grpSpPr>
            <a:xfrm>
              <a:off x="4131" y="1792"/>
              <a:ext cx="1188" cy="1187"/>
              <a:chOff x="10012420" y="-396754"/>
              <a:chExt cx="1425600" cy="1425600"/>
            </a:xfrm>
            <a:effectLst>
              <a:outerShdw blurRad="279400" dist="63500" dir="5400000" sx="102000" sy="102000" algn="t" rotWithShape="0">
                <a:prstClr val="black">
                  <a:alpha val="28000"/>
                </a:prstClr>
              </a:outerShdw>
            </a:effectLst>
          </p:grpSpPr>
          <p:sp>
            <p:nvSpPr>
              <p:cNvPr id="43" name="Freeform 15"/>
              <p:cNvSpPr/>
              <p:nvPr/>
            </p:nvSpPr>
            <p:spPr bwMode="auto">
              <a:xfrm>
                <a:off x="10012420" y="-396754"/>
                <a:ext cx="1425600" cy="1425600"/>
              </a:xfrm>
              <a:custGeom>
                <a:avLst/>
                <a:gdLst>
                  <a:gd name="T0" fmla="*/ 744 w 794"/>
                  <a:gd name="T1" fmla="*/ 323 h 794"/>
                  <a:gd name="T2" fmla="*/ 733 w 794"/>
                  <a:gd name="T3" fmla="*/ 284 h 794"/>
                  <a:gd name="T4" fmla="*/ 755 w 794"/>
                  <a:gd name="T5" fmla="*/ 224 h 794"/>
                  <a:gd name="T6" fmla="*/ 696 w 794"/>
                  <a:gd name="T7" fmla="*/ 219 h 794"/>
                  <a:gd name="T8" fmla="*/ 706 w 794"/>
                  <a:gd name="T9" fmla="*/ 157 h 794"/>
                  <a:gd name="T10" fmla="*/ 678 w 794"/>
                  <a:gd name="T11" fmla="*/ 124 h 794"/>
                  <a:gd name="T12" fmla="*/ 614 w 794"/>
                  <a:gd name="T13" fmla="*/ 125 h 794"/>
                  <a:gd name="T14" fmla="*/ 618 w 794"/>
                  <a:gd name="T15" fmla="*/ 67 h 794"/>
                  <a:gd name="T16" fmla="*/ 555 w 794"/>
                  <a:gd name="T17" fmla="*/ 80 h 794"/>
                  <a:gd name="T18" fmla="*/ 518 w 794"/>
                  <a:gd name="T19" fmla="*/ 65 h 794"/>
                  <a:gd name="T20" fmla="*/ 485 w 794"/>
                  <a:gd name="T21" fmla="*/ 10 h 794"/>
                  <a:gd name="T22" fmla="*/ 445 w 794"/>
                  <a:gd name="T23" fmla="*/ 53 h 794"/>
                  <a:gd name="T24" fmla="*/ 402 w 794"/>
                  <a:gd name="T25" fmla="*/ 6 h 794"/>
                  <a:gd name="T26" fmla="*/ 359 w 794"/>
                  <a:gd name="T27" fmla="*/ 8 h 794"/>
                  <a:gd name="T28" fmla="*/ 320 w 794"/>
                  <a:gd name="T29" fmla="*/ 59 h 794"/>
                  <a:gd name="T30" fmla="*/ 276 w 794"/>
                  <a:gd name="T31" fmla="*/ 19 h 794"/>
                  <a:gd name="T32" fmla="*/ 248 w 794"/>
                  <a:gd name="T33" fmla="*/ 77 h 794"/>
                  <a:gd name="T34" fmla="*/ 213 w 794"/>
                  <a:gd name="T35" fmla="*/ 96 h 794"/>
                  <a:gd name="T36" fmla="*/ 149 w 794"/>
                  <a:gd name="T37" fmla="*/ 88 h 794"/>
                  <a:gd name="T38" fmla="*/ 158 w 794"/>
                  <a:gd name="T39" fmla="*/ 146 h 794"/>
                  <a:gd name="T40" fmla="*/ 94 w 794"/>
                  <a:gd name="T41" fmla="*/ 150 h 794"/>
                  <a:gd name="T42" fmla="*/ 69 w 794"/>
                  <a:gd name="T43" fmla="*/ 185 h 794"/>
                  <a:gd name="T44" fmla="*/ 85 w 794"/>
                  <a:gd name="T45" fmla="*/ 247 h 794"/>
                  <a:gd name="T46" fmla="*/ 26 w 794"/>
                  <a:gd name="T47" fmla="*/ 257 h 794"/>
                  <a:gd name="T48" fmla="*/ 54 w 794"/>
                  <a:gd name="T49" fmla="*/ 314 h 794"/>
                  <a:gd name="T50" fmla="*/ 46 w 794"/>
                  <a:gd name="T51" fmla="*/ 354 h 794"/>
                  <a:gd name="T52" fmla="*/ 1 w 794"/>
                  <a:gd name="T53" fmla="*/ 399 h 794"/>
                  <a:gd name="T54" fmla="*/ 52 w 794"/>
                  <a:gd name="T55" fmla="*/ 428 h 794"/>
                  <a:gd name="T56" fmla="*/ 15 w 794"/>
                  <a:gd name="T57" fmla="*/ 480 h 794"/>
                  <a:gd name="T58" fmla="*/ 27 w 794"/>
                  <a:gd name="T59" fmla="*/ 522 h 794"/>
                  <a:gd name="T60" fmla="*/ 85 w 794"/>
                  <a:gd name="T61" fmla="*/ 548 h 794"/>
                  <a:gd name="T62" fmla="*/ 56 w 794"/>
                  <a:gd name="T63" fmla="*/ 600 h 794"/>
                  <a:gd name="T64" fmla="*/ 118 w 794"/>
                  <a:gd name="T65" fmla="*/ 615 h 794"/>
                  <a:gd name="T66" fmla="*/ 145 w 794"/>
                  <a:gd name="T67" fmla="*/ 645 h 794"/>
                  <a:gd name="T68" fmla="*/ 151 w 794"/>
                  <a:gd name="T69" fmla="*/ 709 h 794"/>
                  <a:gd name="T70" fmla="*/ 206 w 794"/>
                  <a:gd name="T71" fmla="*/ 687 h 794"/>
                  <a:gd name="T72" fmla="*/ 224 w 794"/>
                  <a:gd name="T73" fmla="*/ 748 h 794"/>
                  <a:gd name="T74" fmla="*/ 264 w 794"/>
                  <a:gd name="T75" fmla="*/ 765 h 794"/>
                  <a:gd name="T76" fmla="*/ 321 w 794"/>
                  <a:gd name="T77" fmla="*/ 736 h 794"/>
                  <a:gd name="T78" fmla="*/ 343 w 794"/>
                  <a:gd name="T79" fmla="*/ 791 h 794"/>
                  <a:gd name="T80" fmla="*/ 394 w 794"/>
                  <a:gd name="T81" fmla="*/ 751 h 794"/>
                  <a:gd name="T82" fmla="*/ 434 w 794"/>
                  <a:gd name="T83" fmla="*/ 750 h 794"/>
                  <a:gd name="T84" fmla="*/ 487 w 794"/>
                  <a:gd name="T85" fmla="*/ 784 h 794"/>
                  <a:gd name="T86" fmla="*/ 505 w 794"/>
                  <a:gd name="T87" fmla="*/ 728 h 794"/>
                  <a:gd name="T88" fmla="*/ 564 w 794"/>
                  <a:gd name="T89" fmla="*/ 752 h 794"/>
                  <a:gd name="T90" fmla="*/ 602 w 794"/>
                  <a:gd name="T91" fmla="*/ 731 h 794"/>
                  <a:gd name="T92" fmla="*/ 615 w 794"/>
                  <a:gd name="T93" fmla="*/ 669 h 794"/>
                  <a:gd name="T94" fmla="*/ 671 w 794"/>
                  <a:gd name="T95" fmla="*/ 685 h 794"/>
                  <a:gd name="T96" fmla="*/ 672 w 794"/>
                  <a:gd name="T97" fmla="*/ 621 h 794"/>
                  <a:gd name="T98" fmla="*/ 695 w 794"/>
                  <a:gd name="T99" fmla="*/ 589 h 794"/>
                  <a:gd name="T100" fmla="*/ 756 w 794"/>
                  <a:gd name="T101" fmla="*/ 569 h 794"/>
                  <a:gd name="T102" fmla="*/ 723 w 794"/>
                  <a:gd name="T103" fmla="*/ 520 h 794"/>
                  <a:gd name="T104" fmla="*/ 778 w 794"/>
                  <a:gd name="T105" fmla="*/ 488 h 794"/>
                  <a:gd name="T106" fmla="*/ 786 w 794"/>
                  <a:gd name="T107" fmla="*/ 446 h 794"/>
                  <a:gd name="T108" fmla="*/ 745 w 794"/>
                  <a:gd name="T109" fmla="*/ 397 h 794"/>
                  <a:gd name="T110" fmla="*/ 794 w 794"/>
                  <a:gd name="T111" fmla="*/ 363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4" h="794">
                    <a:moveTo>
                      <a:pt x="790" y="337"/>
                    </a:moveTo>
                    <a:cubicBezTo>
                      <a:pt x="790" y="333"/>
                      <a:pt x="787" y="330"/>
                      <a:pt x="783" y="329"/>
                    </a:cubicBezTo>
                    <a:cubicBezTo>
                      <a:pt x="744" y="323"/>
                      <a:pt x="744" y="323"/>
                      <a:pt x="744" y="323"/>
                    </a:cubicBezTo>
                    <a:cubicBezTo>
                      <a:pt x="740" y="322"/>
                      <a:pt x="736" y="319"/>
                      <a:pt x="735" y="315"/>
                    </a:cubicBezTo>
                    <a:cubicBezTo>
                      <a:pt x="730" y="295"/>
                      <a:pt x="730" y="295"/>
                      <a:pt x="730" y="295"/>
                    </a:cubicBezTo>
                    <a:cubicBezTo>
                      <a:pt x="729" y="291"/>
                      <a:pt x="730" y="286"/>
                      <a:pt x="733" y="284"/>
                    </a:cubicBezTo>
                    <a:cubicBezTo>
                      <a:pt x="763" y="258"/>
                      <a:pt x="763" y="258"/>
                      <a:pt x="763" y="258"/>
                    </a:cubicBezTo>
                    <a:cubicBezTo>
                      <a:pt x="766" y="256"/>
                      <a:pt x="767" y="251"/>
                      <a:pt x="766" y="248"/>
                    </a:cubicBezTo>
                    <a:cubicBezTo>
                      <a:pt x="755" y="224"/>
                      <a:pt x="755" y="224"/>
                      <a:pt x="755" y="224"/>
                    </a:cubicBezTo>
                    <a:cubicBezTo>
                      <a:pt x="754" y="221"/>
                      <a:pt x="749" y="218"/>
                      <a:pt x="746" y="219"/>
                    </a:cubicBezTo>
                    <a:cubicBezTo>
                      <a:pt x="706" y="224"/>
                      <a:pt x="706" y="224"/>
                      <a:pt x="706" y="224"/>
                    </a:cubicBezTo>
                    <a:cubicBezTo>
                      <a:pt x="703" y="225"/>
                      <a:pt x="698" y="222"/>
                      <a:pt x="696" y="219"/>
                    </a:cubicBezTo>
                    <a:cubicBezTo>
                      <a:pt x="685" y="201"/>
                      <a:pt x="685" y="201"/>
                      <a:pt x="685" y="201"/>
                    </a:cubicBezTo>
                    <a:cubicBezTo>
                      <a:pt x="683" y="198"/>
                      <a:pt x="683" y="193"/>
                      <a:pt x="685" y="190"/>
                    </a:cubicBezTo>
                    <a:cubicBezTo>
                      <a:pt x="706" y="157"/>
                      <a:pt x="706" y="157"/>
                      <a:pt x="706" y="157"/>
                    </a:cubicBezTo>
                    <a:cubicBezTo>
                      <a:pt x="708" y="154"/>
                      <a:pt x="708" y="149"/>
                      <a:pt x="705" y="146"/>
                    </a:cubicBezTo>
                    <a:cubicBezTo>
                      <a:pt x="688" y="126"/>
                      <a:pt x="688" y="126"/>
                      <a:pt x="688" y="126"/>
                    </a:cubicBezTo>
                    <a:cubicBezTo>
                      <a:pt x="686" y="124"/>
                      <a:pt x="681" y="123"/>
                      <a:pt x="678" y="124"/>
                    </a:cubicBezTo>
                    <a:cubicBezTo>
                      <a:pt x="642" y="141"/>
                      <a:pt x="642" y="141"/>
                      <a:pt x="642" y="141"/>
                    </a:cubicBezTo>
                    <a:cubicBezTo>
                      <a:pt x="638" y="142"/>
                      <a:pt x="633" y="142"/>
                      <a:pt x="631" y="139"/>
                    </a:cubicBezTo>
                    <a:cubicBezTo>
                      <a:pt x="614" y="125"/>
                      <a:pt x="614" y="125"/>
                      <a:pt x="614" y="125"/>
                    </a:cubicBezTo>
                    <a:cubicBezTo>
                      <a:pt x="611" y="123"/>
                      <a:pt x="610" y="118"/>
                      <a:pt x="611" y="115"/>
                    </a:cubicBezTo>
                    <a:cubicBezTo>
                      <a:pt x="622" y="76"/>
                      <a:pt x="622" y="76"/>
                      <a:pt x="622" y="76"/>
                    </a:cubicBezTo>
                    <a:cubicBezTo>
                      <a:pt x="623" y="73"/>
                      <a:pt x="621" y="69"/>
                      <a:pt x="618" y="67"/>
                    </a:cubicBezTo>
                    <a:cubicBezTo>
                      <a:pt x="595" y="53"/>
                      <a:pt x="595" y="53"/>
                      <a:pt x="595" y="53"/>
                    </a:cubicBezTo>
                    <a:cubicBezTo>
                      <a:pt x="592" y="51"/>
                      <a:pt x="587" y="51"/>
                      <a:pt x="585" y="54"/>
                    </a:cubicBezTo>
                    <a:cubicBezTo>
                      <a:pt x="555" y="80"/>
                      <a:pt x="555" y="80"/>
                      <a:pt x="555" y="80"/>
                    </a:cubicBezTo>
                    <a:cubicBezTo>
                      <a:pt x="552" y="83"/>
                      <a:pt x="548" y="84"/>
                      <a:pt x="544" y="82"/>
                    </a:cubicBezTo>
                    <a:cubicBezTo>
                      <a:pt x="524" y="74"/>
                      <a:pt x="524" y="74"/>
                      <a:pt x="524" y="74"/>
                    </a:cubicBezTo>
                    <a:cubicBezTo>
                      <a:pt x="521" y="72"/>
                      <a:pt x="518" y="68"/>
                      <a:pt x="518" y="65"/>
                    </a:cubicBezTo>
                    <a:cubicBezTo>
                      <a:pt x="517" y="25"/>
                      <a:pt x="517" y="25"/>
                      <a:pt x="517" y="25"/>
                    </a:cubicBezTo>
                    <a:cubicBezTo>
                      <a:pt x="517" y="21"/>
                      <a:pt x="514" y="17"/>
                      <a:pt x="510" y="16"/>
                    </a:cubicBezTo>
                    <a:cubicBezTo>
                      <a:pt x="485" y="10"/>
                      <a:pt x="485" y="10"/>
                      <a:pt x="485" y="10"/>
                    </a:cubicBezTo>
                    <a:cubicBezTo>
                      <a:pt x="481" y="9"/>
                      <a:pt x="477" y="11"/>
                      <a:pt x="475" y="14"/>
                    </a:cubicBezTo>
                    <a:cubicBezTo>
                      <a:pt x="455" y="48"/>
                      <a:pt x="455" y="48"/>
                      <a:pt x="455" y="48"/>
                    </a:cubicBezTo>
                    <a:cubicBezTo>
                      <a:pt x="453" y="51"/>
                      <a:pt x="448" y="53"/>
                      <a:pt x="445" y="53"/>
                    </a:cubicBezTo>
                    <a:cubicBezTo>
                      <a:pt x="423" y="51"/>
                      <a:pt x="423" y="51"/>
                      <a:pt x="423" y="51"/>
                    </a:cubicBezTo>
                    <a:cubicBezTo>
                      <a:pt x="420" y="50"/>
                      <a:pt x="416" y="47"/>
                      <a:pt x="415" y="44"/>
                    </a:cubicBezTo>
                    <a:cubicBezTo>
                      <a:pt x="402" y="6"/>
                      <a:pt x="402" y="6"/>
                      <a:pt x="402" y="6"/>
                    </a:cubicBezTo>
                    <a:cubicBezTo>
                      <a:pt x="401" y="3"/>
                      <a:pt x="397" y="0"/>
                      <a:pt x="393" y="0"/>
                    </a:cubicBezTo>
                    <a:cubicBezTo>
                      <a:pt x="367" y="1"/>
                      <a:pt x="367" y="1"/>
                      <a:pt x="367" y="1"/>
                    </a:cubicBezTo>
                    <a:cubicBezTo>
                      <a:pt x="363" y="2"/>
                      <a:pt x="359" y="5"/>
                      <a:pt x="359" y="8"/>
                    </a:cubicBezTo>
                    <a:cubicBezTo>
                      <a:pt x="349" y="47"/>
                      <a:pt x="349" y="47"/>
                      <a:pt x="349" y="47"/>
                    </a:cubicBezTo>
                    <a:cubicBezTo>
                      <a:pt x="348" y="50"/>
                      <a:pt x="345" y="54"/>
                      <a:pt x="341" y="54"/>
                    </a:cubicBezTo>
                    <a:cubicBezTo>
                      <a:pt x="320" y="59"/>
                      <a:pt x="320" y="59"/>
                      <a:pt x="320" y="59"/>
                    </a:cubicBezTo>
                    <a:cubicBezTo>
                      <a:pt x="317" y="59"/>
                      <a:pt x="312" y="57"/>
                      <a:pt x="310" y="55"/>
                    </a:cubicBezTo>
                    <a:cubicBezTo>
                      <a:pt x="286" y="22"/>
                      <a:pt x="286" y="22"/>
                      <a:pt x="286" y="22"/>
                    </a:cubicBezTo>
                    <a:cubicBezTo>
                      <a:pt x="284" y="19"/>
                      <a:pt x="280" y="18"/>
                      <a:pt x="276" y="19"/>
                    </a:cubicBezTo>
                    <a:cubicBezTo>
                      <a:pt x="251" y="28"/>
                      <a:pt x="251" y="28"/>
                      <a:pt x="251" y="28"/>
                    </a:cubicBezTo>
                    <a:cubicBezTo>
                      <a:pt x="248" y="29"/>
                      <a:pt x="245" y="33"/>
                      <a:pt x="246" y="37"/>
                    </a:cubicBezTo>
                    <a:cubicBezTo>
                      <a:pt x="248" y="77"/>
                      <a:pt x="248" y="77"/>
                      <a:pt x="248" y="77"/>
                    </a:cubicBezTo>
                    <a:cubicBezTo>
                      <a:pt x="248" y="80"/>
                      <a:pt x="246" y="85"/>
                      <a:pt x="243" y="86"/>
                    </a:cubicBezTo>
                    <a:cubicBezTo>
                      <a:pt x="224" y="97"/>
                      <a:pt x="224" y="97"/>
                      <a:pt x="224" y="97"/>
                    </a:cubicBezTo>
                    <a:cubicBezTo>
                      <a:pt x="221" y="98"/>
                      <a:pt x="216" y="98"/>
                      <a:pt x="213" y="96"/>
                    </a:cubicBezTo>
                    <a:cubicBezTo>
                      <a:pt x="181" y="72"/>
                      <a:pt x="181" y="72"/>
                      <a:pt x="181" y="72"/>
                    </a:cubicBezTo>
                    <a:cubicBezTo>
                      <a:pt x="178" y="70"/>
                      <a:pt x="173" y="70"/>
                      <a:pt x="170" y="72"/>
                    </a:cubicBezTo>
                    <a:cubicBezTo>
                      <a:pt x="149" y="88"/>
                      <a:pt x="149" y="88"/>
                      <a:pt x="149" y="88"/>
                    </a:cubicBezTo>
                    <a:cubicBezTo>
                      <a:pt x="146" y="90"/>
                      <a:pt x="145" y="94"/>
                      <a:pt x="146" y="98"/>
                    </a:cubicBezTo>
                    <a:cubicBezTo>
                      <a:pt x="160" y="135"/>
                      <a:pt x="160" y="135"/>
                      <a:pt x="160" y="135"/>
                    </a:cubicBezTo>
                    <a:cubicBezTo>
                      <a:pt x="161" y="138"/>
                      <a:pt x="160" y="143"/>
                      <a:pt x="158" y="146"/>
                    </a:cubicBezTo>
                    <a:cubicBezTo>
                      <a:pt x="143" y="161"/>
                      <a:pt x="143" y="161"/>
                      <a:pt x="143" y="161"/>
                    </a:cubicBezTo>
                    <a:cubicBezTo>
                      <a:pt x="140" y="164"/>
                      <a:pt x="135" y="165"/>
                      <a:pt x="132" y="164"/>
                    </a:cubicBezTo>
                    <a:cubicBezTo>
                      <a:pt x="94" y="150"/>
                      <a:pt x="94" y="150"/>
                      <a:pt x="94" y="150"/>
                    </a:cubicBezTo>
                    <a:cubicBezTo>
                      <a:pt x="91" y="149"/>
                      <a:pt x="86" y="150"/>
                      <a:pt x="84" y="153"/>
                    </a:cubicBezTo>
                    <a:cubicBezTo>
                      <a:pt x="69" y="175"/>
                      <a:pt x="69" y="175"/>
                      <a:pt x="69" y="175"/>
                    </a:cubicBezTo>
                    <a:cubicBezTo>
                      <a:pt x="67" y="178"/>
                      <a:pt x="67" y="182"/>
                      <a:pt x="69" y="185"/>
                    </a:cubicBezTo>
                    <a:cubicBezTo>
                      <a:pt x="93" y="217"/>
                      <a:pt x="93" y="217"/>
                      <a:pt x="93" y="217"/>
                    </a:cubicBezTo>
                    <a:cubicBezTo>
                      <a:pt x="96" y="220"/>
                      <a:pt x="96" y="225"/>
                      <a:pt x="94" y="228"/>
                    </a:cubicBezTo>
                    <a:cubicBezTo>
                      <a:pt x="85" y="247"/>
                      <a:pt x="85" y="247"/>
                      <a:pt x="85" y="247"/>
                    </a:cubicBezTo>
                    <a:cubicBezTo>
                      <a:pt x="83" y="250"/>
                      <a:pt x="78" y="253"/>
                      <a:pt x="75" y="252"/>
                    </a:cubicBezTo>
                    <a:cubicBezTo>
                      <a:pt x="35" y="251"/>
                      <a:pt x="35" y="251"/>
                      <a:pt x="35" y="251"/>
                    </a:cubicBezTo>
                    <a:cubicBezTo>
                      <a:pt x="31" y="250"/>
                      <a:pt x="28" y="253"/>
                      <a:pt x="26" y="257"/>
                    </a:cubicBezTo>
                    <a:cubicBezTo>
                      <a:pt x="18" y="282"/>
                      <a:pt x="18" y="282"/>
                      <a:pt x="18" y="282"/>
                    </a:cubicBezTo>
                    <a:cubicBezTo>
                      <a:pt x="17" y="285"/>
                      <a:pt x="18" y="290"/>
                      <a:pt x="21" y="292"/>
                    </a:cubicBezTo>
                    <a:cubicBezTo>
                      <a:pt x="54" y="314"/>
                      <a:pt x="54" y="314"/>
                      <a:pt x="54" y="314"/>
                    </a:cubicBezTo>
                    <a:cubicBezTo>
                      <a:pt x="57" y="317"/>
                      <a:pt x="59" y="321"/>
                      <a:pt x="58" y="325"/>
                    </a:cubicBezTo>
                    <a:cubicBezTo>
                      <a:pt x="54" y="346"/>
                      <a:pt x="54" y="346"/>
                      <a:pt x="54" y="346"/>
                    </a:cubicBezTo>
                    <a:cubicBezTo>
                      <a:pt x="53" y="349"/>
                      <a:pt x="50" y="353"/>
                      <a:pt x="46" y="354"/>
                    </a:cubicBezTo>
                    <a:cubicBezTo>
                      <a:pt x="8" y="364"/>
                      <a:pt x="8" y="364"/>
                      <a:pt x="8" y="364"/>
                    </a:cubicBezTo>
                    <a:cubicBezTo>
                      <a:pt x="4" y="365"/>
                      <a:pt x="1" y="369"/>
                      <a:pt x="1" y="372"/>
                    </a:cubicBezTo>
                    <a:cubicBezTo>
                      <a:pt x="1" y="399"/>
                      <a:pt x="1" y="399"/>
                      <a:pt x="1" y="399"/>
                    </a:cubicBezTo>
                    <a:cubicBezTo>
                      <a:pt x="0" y="402"/>
                      <a:pt x="3" y="406"/>
                      <a:pt x="7" y="407"/>
                    </a:cubicBezTo>
                    <a:cubicBezTo>
                      <a:pt x="45" y="420"/>
                      <a:pt x="45" y="420"/>
                      <a:pt x="45" y="420"/>
                    </a:cubicBezTo>
                    <a:cubicBezTo>
                      <a:pt x="48" y="421"/>
                      <a:pt x="51" y="425"/>
                      <a:pt x="52" y="428"/>
                    </a:cubicBezTo>
                    <a:cubicBezTo>
                      <a:pt x="54" y="449"/>
                      <a:pt x="54" y="449"/>
                      <a:pt x="54" y="449"/>
                    </a:cubicBezTo>
                    <a:cubicBezTo>
                      <a:pt x="55" y="453"/>
                      <a:pt x="52" y="458"/>
                      <a:pt x="49" y="460"/>
                    </a:cubicBezTo>
                    <a:cubicBezTo>
                      <a:pt x="15" y="480"/>
                      <a:pt x="15" y="480"/>
                      <a:pt x="15" y="480"/>
                    </a:cubicBezTo>
                    <a:cubicBezTo>
                      <a:pt x="12" y="482"/>
                      <a:pt x="11" y="487"/>
                      <a:pt x="12" y="490"/>
                    </a:cubicBezTo>
                    <a:cubicBezTo>
                      <a:pt x="19" y="516"/>
                      <a:pt x="19" y="516"/>
                      <a:pt x="19" y="516"/>
                    </a:cubicBezTo>
                    <a:cubicBezTo>
                      <a:pt x="20" y="519"/>
                      <a:pt x="23" y="522"/>
                      <a:pt x="27" y="522"/>
                    </a:cubicBezTo>
                    <a:cubicBezTo>
                      <a:pt x="67" y="523"/>
                      <a:pt x="67" y="523"/>
                      <a:pt x="67" y="523"/>
                    </a:cubicBezTo>
                    <a:cubicBezTo>
                      <a:pt x="70" y="523"/>
                      <a:pt x="75" y="526"/>
                      <a:pt x="76" y="529"/>
                    </a:cubicBezTo>
                    <a:cubicBezTo>
                      <a:pt x="85" y="548"/>
                      <a:pt x="85" y="548"/>
                      <a:pt x="85" y="548"/>
                    </a:cubicBezTo>
                    <a:cubicBezTo>
                      <a:pt x="86" y="552"/>
                      <a:pt x="86" y="557"/>
                      <a:pt x="83" y="559"/>
                    </a:cubicBezTo>
                    <a:cubicBezTo>
                      <a:pt x="57" y="589"/>
                      <a:pt x="57" y="589"/>
                      <a:pt x="57" y="589"/>
                    </a:cubicBezTo>
                    <a:cubicBezTo>
                      <a:pt x="55" y="592"/>
                      <a:pt x="54" y="597"/>
                      <a:pt x="56" y="600"/>
                    </a:cubicBezTo>
                    <a:cubicBezTo>
                      <a:pt x="70" y="622"/>
                      <a:pt x="70" y="622"/>
                      <a:pt x="70" y="622"/>
                    </a:cubicBezTo>
                    <a:cubicBezTo>
                      <a:pt x="72" y="625"/>
                      <a:pt x="77" y="627"/>
                      <a:pt x="80" y="626"/>
                    </a:cubicBezTo>
                    <a:cubicBezTo>
                      <a:pt x="118" y="615"/>
                      <a:pt x="118" y="615"/>
                      <a:pt x="118" y="615"/>
                    </a:cubicBezTo>
                    <a:cubicBezTo>
                      <a:pt x="122" y="614"/>
                      <a:pt x="127" y="615"/>
                      <a:pt x="129" y="618"/>
                    </a:cubicBezTo>
                    <a:cubicBezTo>
                      <a:pt x="143" y="634"/>
                      <a:pt x="143" y="634"/>
                      <a:pt x="143" y="634"/>
                    </a:cubicBezTo>
                    <a:cubicBezTo>
                      <a:pt x="146" y="637"/>
                      <a:pt x="146" y="642"/>
                      <a:pt x="145" y="645"/>
                    </a:cubicBezTo>
                    <a:cubicBezTo>
                      <a:pt x="129" y="681"/>
                      <a:pt x="129" y="681"/>
                      <a:pt x="129" y="681"/>
                    </a:cubicBezTo>
                    <a:cubicBezTo>
                      <a:pt x="127" y="685"/>
                      <a:pt x="128" y="689"/>
                      <a:pt x="131" y="692"/>
                    </a:cubicBezTo>
                    <a:cubicBezTo>
                      <a:pt x="151" y="709"/>
                      <a:pt x="151" y="709"/>
                      <a:pt x="151" y="709"/>
                    </a:cubicBezTo>
                    <a:cubicBezTo>
                      <a:pt x="154" y="711"/>
                      <a:pt x="159" y="711"/>
                      <a:pt x="162" y="709"/>
                    </a:cubicBezTo>
                    <a:cubicBezTo>
                      <a:pt x="195" y="687"/>
                      <a:pt x="195" y="687"/>
                      <a:pt x="195" y="687"/>
                    </a:cubicBezTo>
                    <a:cubicBezTo>
                      <a:pt x="198" y="685"/>
                      <a:pt x="203" y="685"/>
                      <a:pt x="206" y="687"/>
                    </a:cubicBezTo>
                    <a:cubicBezTo>
                      <a:pt x="224" y="699"/>
                      <a:pt x="224" y="699"/>
                      <a:pt x="224" y="699"/>
                    </a:cubicBezTo>
                    <a:cubicBezTo>
                      <a:pt x="227" y="700"/>
                      <a:pt x="230" y="705"/>
                      <a:pt x="229" y="709"/>
                    </a:cubicBezTo>
                    <a:cubicBezTo>
                      <a:pt x="224" y="748"/>
                      <a:pt x="224" y="748"/>
                      <a:pt x="224" y="748"/>
                    </a:cubicBezTo>
                    <a:cubicBezTo>
                      <a:pt x="224" y="752"/>
                      <a:pt x="226" y="756"/>
                      <a:pt x="230" y="757"/>
                    </a:cubicBezTo>
                    <a:cubicBezTo>
                      <a:pt x="254" y="768"/>
                      <a:pt x="254" y="768"/>
                      <a:pt x="254" y="768"/>
                    </a:cubicBezTo>
                    <a:cubicBezTo>
                      <a:pt x="257" y="769"/>
                      <a:pt x="262" y="768"/>
                      <a:pt x="264" y="765"/>
                    </a:cubicBezTo>
                    <a:cubicBezTo>
                      <a:pt x="289" y="734"/>
                      <a:pt x="289" y="734"/>
                      <a:pt x="289" y="734"/>
                    </a:cubicBezTo>
                    <a:cubicBezTo>
                      <a:pt x="292" y="732"/>
                      <a:pt x="296" y="730"/>
                      <a:pt x="300" y="731"/>
                    </a:cubicBezTo>
                    <a:cubicBezTo>
                      <a:pt x="321" y="736"/>
                      <a:pt x="321" y="736"/>
                      <a:pt x="321" y="736"/>
                    </a:cubicBezTo>
                    <a:cubicBezTo>
                      <a:pt x="324" y="737"/>
                      <a:pt x="328" y="741"/>
                      <a:pt x="328" y="744"/>
                    </a:cubicBezTo>
                    <a:cubicBezTo>
                      <a:pt x="335" y="784"/>
                      <a:pt x="335" y="784"/>
                      <a:pt x="335" y="784"/>
                    </a:cubicBezTo>
                    <a:cubicBezTo>
                      <a:pt x="336" y="787"/>
                      <a:pt x="340" y="790"/>
                      <a:pt x="343" y="791"/>
                    </a:cubicBezTo>
                    <a:cubicBezTo>
                      <a:pt x="369" y="794"/>
                      <a:pt x="369" y="794"/>
                      <a:pt x="369" y="794"/>
                    </a:cubicBezTo>
                    <a:cubicBezTo>
                      <a:pt x="373" y="794"/>
                      <a:pt x="377" y="792"/>
                      <a:pt x="378" y="788"/>
                    </a:cubicBezTo>
                    <a:cubicBezTo>
                      <a:pt x="394" y="751"/>
                      <a:pt x="394" y="751"/>
                      <a:pt x="394" y="751"/>
                    </a:cubicBezTo>
                    <a:cubicBezTo>
                      <a:pt x="395" y="748"/>
                      <a:pt x="399" y="745"/>
                      <a:pt x="403" y="745"/>
                    </a:cubicBezTo>
                    <a:cubicBezTo>
                      <a:pt x="424" y="744"/>
                      <a:pt x="424" y="744"/>
                      <a:pt x="424" y="744"/>
                    </a:cubicBezTo>
                    <a:cubicBezTo>
                      <a:pt x="428" y="744"/>
                      <a:pt x="432" y="746"/>
                      <a:pt x="434" y="750"/>
                    </a:cubicBezTo>
                    <a:cubicBezTo>
                      <a:pt x="452" y="785"/>
                      <a:pt x="452" y="785"/>
                      <a:pt x="452" y="785"/>
                    </a:cubicBezTo>
                    <a:cubicBezTo>
                      <a:pt x="454" y="788"/>
                      <a:pt x="458" y="790"/>
                      <a:pt x="462" y="789"/>
                    </a:cubicBezTo>
                    <a:cubicBezTo>
                      <a:pt x="487" y="784"/>
                      <a:pt x="487" y="784"/>
                      <a:pt x="487" y="784"/>
                    </a:cubicBezTo>
                    <a:cubicBezTo>
                      <a:pt x="491" y="784"/>
                      <a:pt x="494" y="780"/>
                      <a:pt x="495" y="776"/>
                    </a:cubicBezTo>
                    <a:cubicBezTo>
                      <a:pt x="498" y="737"/>
                      <a:pt x="498" y="737"/>
                      <a:pt x="498" y="737"/>
                    </a:cubicBezTo>
                    <a:cubicBezTo>
                      <a:pt x="498" y="733"/>
                      <a:pt x="501" y="729"/>
                      <a:pt x="505" y="728"/>
                    </a:cubicBezTo>
                    <a:cubicBezTo>
                      <a:pt x="525" y="721"/>
                      <a:pt x="525" y="721"/>
                      <a:pt x="525" y="721"/>
                    </a:cubicBezTo>
                    <a:cubicBezTo>
                      <a:pt x="528" y="720"/>
                      <a:pt x="533" y="721"/>
                      <a:pt x="536" y="723"/>
                    </a:cubicBezTo>
                    <a:cubicBezTo>
                      <a:pt x="564" y="752"/>
                      <a:pt x="564" y="752"/>
                      <a:pt x="564" y="752"/>
                    </a:cubicBezTo>
                    <a:cubicBezTo>
                      <a:pt x="566" y="754"/>
                      <a:pt x="571" y="755"/>
                      <a:pt x="574" y="753"/>
                    </a:cubicBezTo>
                    <a:cubicBezTo>
                      <a:pt x="597" y="741"/>
                      <a:pt x="597" y="741"/>
                      <a:pt x="597" y="741"/>
                    </a:cubicBezTo>
                    <a:cubicBezTo>
                      <a:pt x="601" y="739"/>
                      <a:pt x="603" y="735"/>
                      <a:pt x="602" y="731"/>
                    </a:cubicBezTo>
                    <a:cubicBezTo>
                      <a:pt x="594" y="692"/>
                      <a:pt x="594" y="692"/>
                      <a:pt x="594" y="692"/>
                    </a:cubicBezTo>
                    <a:cubicBezTo>
                      <a:pt x="593" y="689"/>
                      <a:pt x="595" y="684"/>
                      <a:pt x="598" y="682"/>
                    </a:cubicBezTo>
                    <a:cubicBezTo>
                      <a:pt x="615" y="669"/>
                      <a:pt x="615" y="669"/>
                      <a:pt x="615" y="669"/>
                    </a:cubicBezTo>
                    <a:cubicBezTo>
                      <a:pt x="618" y="667"/>
                      <a:pt x="623" y="666"/>
                      <a:pt x="626" y="668"/>
                    </a:cubicBezTo>
                    <a:cubicBezTo>
                      <a:pt x="661" y="687"/>
                      <a:pt x="661" y="687"/>
                      <a:pt x="661" y="687"/>
                    </a:cubicBezTo>
                    <a:cubicBezTo>
                      <a:pt x="664" y="689"/>
                      <a:pt x="669" y="688"/>
                      <a:pt x="671" y="685"/>
                    </a:cubicBezTo>
                    <a:cubicBezTo>
                      <a:pt x="690" y="667"/>
                      <a:pt x="690" y="667"/>
                      <a:pt x="690" y="667"/>
                    </a:cubicBezTo>
                    <a:cubicBezTo>
                      <a:pt x="692" y="664"/>
                      <a:pt x="693" y="659"/>
                      <a:pt x="691" y="656"/>
                    </a:cubicBezTo>
                    <a:cubicBezTo>
                      <a:pt x="672" y="621"/>
                      <a:pt x="672" y="621"/>
                      <a:pt x="672" y="621"/>
                    </a:cubicBezTo>
                    <a:cubicBezTo>
                      <a:pt x="670" y="618"/>
                      <a:pt x="670" y="613"/>
                      <a:pt x="673" y="610"/>
                    </a:cubicBezTo>
                    <a:cubicBezTo>
                      <a:pt x="685" y="593"/>
                      <a:pt x="685" y="593"/>
                      <a:pt x="685" y="593"/>
                    </a:cubicBezTo>
                    <a:cubicBezTo>
                      <a:pt x="687" y="590"/>
                      <a:pt x="692" y="588"/>
                      <a:pt x="695" y="589"/>
                    </a:cubicBezTo>
                    <a:cubicBezTo>
                      <a:pt x="735" y="597"/>
                      <a:pt x="735" y="597"/>
                      <a:pt x="735" y="597"/>
                    </a:cubicBezTo>
                    <a:cubicBezTo>
                      <a:pt x="738" y="597"/>
                      <a:pt x="742" y="595"/>
                      <a:pt x="744" y="592"/>
                    </a:cubicBezTo>
                    <a:cubicBezTo>
                      <a:pt x="756" y="569"/>
                      <a:pt x="756" y="569"/>
                      <a:pt x="756" y="569"/>
                    </a:cubicBezTo>
                    <a:cubicBezTo>
                      <a:pt x="758" y="565"/>
                      <a:pt x="757" y="561"/>
                      <a:pt x="754" y="558"/>
                    </a:cubicBezTo>
                    <a:cubicBezTo>
                      <a:pt x="726" y="531"/>
                      <a:pt x="726" y="531"/>
                      <a:pt x="726" y="531"/>
                    </a:cubicBezTo>
                    <a:cubicBezTo>
                      <a:pt x="723" y="528"/>
                      <a:pt x="722" y="523"/>
                      <a:pt x="723" y="520"/>
                    </a:cubicBezTo>
                    <a:cubicBezTo>
                      <a:pt x="730" y="500"/>
                      <a:pt x="730" y="500"/>
                      <a:pt x="730" y="500"/>
                    </a:cubicBezTo>
                    <a:cubicBezTo>
                      <a:pt x="731" y="496"/>
                      <a:pt x="735" y="493"/>
                      <a:pt x="739" y="493"/>
                    </a:cubicBezTo>
                    <a:cubicBezTo>
                      <a:pt x="778" y="488"/>
                      <a:pt x="778" y="488"/>
                      <a:pt x="778" y="488"/>
                    </a:cubicBezTo>
                    <a:cubicBezTo>
                      <a:pt x="782" y="488"/>
                      <a:pt x="785" y="485"/>
                      <a:pt x="786" y="481"/>
                    </a:cubicBezTo>
                    <a:cubicBezTo>
                      <a:pt x="791" y="455"/>
                      <a:pt x="791" y="455"/>
                      <a:pt x="791" y="455"/>
                    </a:cubicBezTo>
                    <a:cubicBezTo>
                      <a:pt x="791" y="452"/>
                      <a:pt x="789" y="447"/>
                      <a:pt x="786" y="446"/>
                    </a:cubicBezTo>
                    <a:cubicBezTo>
                      <a:pt x="750" y="428"/>
                      <a:pt x="750" y="428"/>
                      <a:pt x="750" y="428"/>
                    </a:cubicBezTo>
                    <a:cubicBezTo>
                      <a:pt x="747" y="426"/>
                      <a:pt x="745" y="422"/>
                      <a:pt x="745" y="419"/>
                    </a:cubicBezTo>
                    <a:cubicBezTo>
                      <a:pt x="745" y="397"/>
                      <a:pt x="745" y="397"/>
                      <a:pt x="745" y="397"/>
                    </a:cubicBezTo>
                    <a:cubicBezTo>
                      <a:pt x="745" y="393"/>
                      <a:pt x="748" y="389"/>
                      <a:pt x="752" y="388"/>
                    </a:cubicBezTo>
                    <a:cubicBezTo>
                      <a:pt x="788" y="372"/>
                      <a:pt x="788" y="372"/>
                      <a:pt x="788" y="372"/>
                    </a:cubicBezTo>
                    <a:cubicBezTo>
                      <a:pt x="792" y="371"/>
                      <a:pt x="794" y="367"/>
                      <a:pt x="794" y="363"/>
                    </a:cubicBezTo>
                    <a:lnTo>
                      <a:pt x="790" y="337"/>
                    </a:lnTo>
                    <a:close/>
                  </a:path>
                </a:pathLst>
              </a:custGeom>
              <a:gradFill>
                <a:gsLst>
                  <a:gs pos="100000">
                    <a:srgbClr val="D7D7D7"/>
                  </a:gs>
                  <a:gs pos="0">
                    <a:srgbClr val="F9F8FA"/>
                  </a:gs>
                </a:gsLst>
                <a:lin ang="5400000" scaled="1"/>
              </a:gradFill>
              <a:ln w="9525">
                <a:noFill/>
                <a:round/>
              </a:ln>
            </p:spPr>
            <p:txBody>
              <a:bodyPr/>
              <a:lstStyle/>
              <a:p>
                <a:pPr fontAlgn="auto">
                  <a:spcBef>
                    <a:spcPts val="0"/>
                  </a:spcBef>
                  <a:spcAft>
                    <a:spcPts val="0"/>
                  </a:spcAft>
                  <a:defRPr/>
                </a:pPr>
                <a:endParaRPr lang="zh-CN" altLang="en-US" sz="240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sp>
            <p:nvSpPr>
              <p:cNvPr id="44" name="椭圆 8"/>
              <p:cNvSpPr/>
              <p:nvPr/>
            </p:nvSpPr>
            <p:spPr>
              <a:xfrm>
                <a:off x="10243307" y="-165867"/>
                <a:ext cx="963827" cy="963827"/>
              </a:xfrm>
              <a:prstGeom prst="ellipse">
                <a:avLst/>
              </a:prstGeom>
              <a:solidFill>
                <a:srgbClr val="9FC628"/>
              </a:solidFill>
              <a:ln w="136525">
                <a:gradFill>
                  <a:gsLst>
                    <a:gs pos="0">
                      <a:srgbClr val="C9C7C8"/>
                    </a:gs>
                    <a:gs pos="100000">
                      <a:srgbClr val="F9F9F8"/>
                    </a:gs>
                  </a:gsLst>
                  <a:lin ang="5400000" scaled="1"/>
                </a:gradFill>
              </a:ln>
              <a:effectLst>
                <a:innerShdw blurRad="215900" dist="88900" dir="16200000">
                  <a:prstClr val="black">
                    <a:alpha val="4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grpSp>
        <p:grpSp>
          <p:nvGrpSpPr>
            <p:cNvPr id="38" name="组合 54"/>
            <p:cNvGrpSpPr/>
            <p:nvPr/>
          </p:nvGrpSpPr>
          <p:grpSpPr bwMode="auto">
            <a:xfrm>
              <a:off x="4289" y="1949"/>
              <a:ext cx="866" cy="866"/>
              <a:chOff x="4619504" y="2380975"/>
              <a:chExt cx="3138274" cy="3138274"/>
            </a:xfrm>
          </p:grpSpPr>
          <p:grpSp>
            <p:nvGrpSpPr>
              <p:cNvPr id="39" name="椭圆 56"/>
              <p:cNvGrpSpPr/>
              <p:nvPr/>
            </p:nvGrpSpPr>
            <p:grpSpPr bwMode="auto">
              <a:xfrm>
                <a:off x="4603676" y="2372160"/>
                <a:ext cx="3169927" cy="3155901"/>
                <a:chOff x="5407152" y="2743200"/>
                <a:chExt cx="1377696" cy="1371600"/>
              </a:xfrm>
            </p:grpSpPr>
            <p:pic>
              <p:nvPicPr>
                <p:cNvPr id="41" name="椭圆 56"/>
                <p:cNvPicPr>
                  <a:picLocks noChangeArrowheads="1"/>
                </p:cNvPicPr>
                <p:nvPr/>
              </p:nvPicPr>
              <p:blipFill>
                <a:blip r:embed="rId9" cstate="email"/>
                <a:srcRect/>
                <a:stretch>
                  <a:fillRect/>
                </a:stretch>
              </p:blipFill>
              <p:spPr bwMode="auto">
                <a:xfrm>
                  <a:off x="5407152" y="2743200"/>
                  <a:ext cx="1377696" cy="1371600"/>
                </a:xfrm>
                <a:prstGeom prst="rect">
                  <a:avLst/>
                </a:prstGeom>
                <a:noFill/>
                <a:extLst>
                  <a:ext uri="{909E8E84-426E-40DD-AFC4-6F175D3DCCD1}">
                    <a14:hiddenFill xmlns:a14="http://schemas.microsoft.com/office/drawing/2010/main">
                      <a:solidFill>
                        <a:srgbClr val="FFFFFF"/>
                      </a:solidFill>
                    </a14:hiddenFill>
                  </a:ext>
                </a:extLst>
              </p:spPr>
            </p:pic>
            <p:sp>
              <p:nvSpPr>
                <p:cNvPr id="42" name="Text Box 109"/>
                <p:cNvSpPr txBox="1">
                  <a:spLocks noChangeArrowheads="1"/>
                </p:cNvSpPr>
                <p:nvPr/>
              </p:nvSpPr>
              <p:spPr bwMode="auto">
                <a:xfrm rot="5400000">
                  <a:off x="5613775" y="2946775"/>
                  <a:ext cx="964451" cy="96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10800000" vert="eaVert"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endParaRPr lang="zh-CN" altLang="zh-CN" sz="240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grpSp>
          <p:sp>
            <p:nvSpPr>
              <p:cNvPr id="40" name="圆角矩形 57"/>
              <p:cNvSpPr>
                <a:spLocks noChangeArrowheads="1"/>
              </p:cNvSpPr>
              <p:nvPr/>
            </p:nvSpPr>
            <p:spPr bwMode="auto">
              <a:xfrm rot="2700000">
                <a:off x="5030747" y="2792218"/>
                <a:ext cx="2315789" cy="2315789"/>
              </a:xfrm>
              <a:prstGeom prst="roundRect">
                <a:avLst>
                  <a:gd name="adj" fmla="val 50000"/>
                </a:avLst>
              </a:prstGeom>
              <a:gradFill rotWithShape="1">
                <a:gsLst>
                  <a:gs pos="0">
                    <a:srgbClr val="B8BBBC"/>
                  </a:gs>
                  <a:gs pos="100000">
                    <a:schemeClr val="bg1"/>
                  </a:gs>
                </a:gsLst>
                <a:lin ang="5400000"/>
              </a:gradFill>
              <a:ln>
                <a:noFill/>
              </a:ln>
              <a:extLst>
                <a:ext uri="{91240B29-F687-4F45-9708-019B960494DF}">
                  <a14:hiddenLine xmlns:a14="http://schemas.microsoft.com/office/drawing/2010/main" w="12700">
                    <a:solidFill>
                      <a:srgbClr val="000000"/>
                    </a:solidFill>
                    <a:miter lim="800000"/>
                    <a:headEnd/>
                    <a:tailEnd/>
                  </a14:hiddenLine>
                </a:ext>
              </a:extLst>
            </p:spPr>
            <p:txBody>
              <a:bodyPr rot="10800000" vert="eaVert" anchor="ctr"/>
              <a:lstStyle/>
              <a:p>
                <a:pPr algn="ctr"/>
                <a:endParaRPr lang="zh-CN" altLang="zh-CN" sz="2400">
                  <a:solidFill>
                    <a:schemeClr val="tx1">
                      <a:lumMod val="65000"/>
                      <a:lumOff val="35000"/>
                    </a:schemeClr>
                  </a:solidFill>
                  <a:latin typeface="Arial" panose="020B0604020202020204"/>
                  <a:ea typeface="微软雅黑" panose="020B0503020204020204" pitchFamily="34" charset="-122"/>
                  <a:sym typeface="Arial" panose="020B0604020202020204"/>
                </a:endParaRPr>
              </a:p>
            </p:txBody>
          </p:sp>
        </p:grpSp>
      </p:grpSp>
      <p:sp>
        <p:nvSpPr>
          <p:cNvPr id="49" name="Rectangle 22"/>
          <p:cNvSpPr>
            <a:spLocks noChangeArrowheads="1"/>
          </p:cNvSpPr>
          <p:nvPr/>
        </p:nvSpPr>
        <p:spPr bwMode="auto">
          <a:xfrm>
            <a:off x="2521813" y="922867"/>
            <a:ext cx="77057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algn="ctr" eaLnBrk="1" hangingPunct="1"/>
            <a:r>
              <a:rPr lang="zh-CN" altLang="en-US" sz="2000" dirty="0">
                <a:latin typeface="Arial" panose="020B0604020202020204"/>
                <a:ea typeface="微软雅黑" panose="020B0503020204020204" pitchFamily="34" charset="-122"/>
                <a:sym typeface="Arial" panose="020B0604020202020204"/>
              </a:rPr>
              <a:t>以提高效率为首要目标执行信息化建设项目</a:t>
            </a:r>
          </a:p>
        </p:txBody>
      </p:sp>
      <p:sp>
        <p:nvSpPr>
          <p:cNvPr id="50" name="矩形 49"/>
          <p:cNvSpPr/>
          <p:nvPr/>
        </p:nvSpPr>
        <p:spPr>
          <a:xfrm>
            <a:off x="2767140" y="1694470"/>
            <a:ext cx="697627" cy="400110"/>
          </a:xfrm>
          <a:prstGeom prst="rect">
            <a:avLst/>
          </a:prstGeom>
        </p:spPr>
        <p:txBody>
          <a:bodyPr wrap="none">
            <a:spAutoFit/>
          </a:bodyPr>
          <a:lstStyle/>
          <a:p>
            <a:pPr lvl="0" algn="ctr" defTabSz="912495" fontAlgn="base">
              <a:spcBef>
                <a:spcPct val="0"/>
              </a:spcBef>
              <a:spcAft>
                <a:spcPct val="0"/>
              </a:spcAft>
              <a:buSzPct val="120000"/>
            </a:pPr>
            <a:r>
              <a:rPr lang="zh-CN" altLang="en-US" sz="2000" b="1" dirty="0">
                <a:solidFill>
                  <a:schemeClr val="accent1">
                    <a:lumMod val="50000"/>
                  </a:schemeClr>
                </a:solidFill>
                <a:latin typeface="Arial" panose="020B0604020202020204"/>
                <a:ea typeface="微软雅黑" panose="020B0503020204020204" pitchFamily="34" charset="-122"/>
                <a:sym typeface="Arial" panose="020B0604020202020204"/>
              </a:rPr>
              <a:t>名称</a:t>
            </a:r>
          </a:p>
        </p:txBody>
      </p:sp>
      <p:sp>
        <p:nvSpPr>
          <p:cNvPr id="51" name="矩形 50"/>
          <p:cNvSpPr/>
          <p:nvPr/>
        </p:nvSpPr>
        <p:spPr>
          <a:xfrm>
            <a:off x="7821033" y="1694470"/>
            <a:ext cx="1210588" cy="400110"/>
          </a:xfrm>
          <a:prstGeom prst="rect">
            <a:avLst/>
          </a:prstGeom>
        </p:spPr>
        <p:txBody>
          <a:bodyPr wrap="none">
            <a:spAutoFit/>
          </a:bodyPr>
          <a:lstStyle/>
          <a:p>
            <a:pPr lvl="0" algn="ctr" defTabSz="912495" fontAlgn="base">
              <a:spcBef>
                <a:spcPct val="0"/>
              </a:spcBef>
              <a:spcAft>
                <a:spcPct val="0"/>
              </a:spcAft>
              <a:buSzPct val="120000"/>
            </a:pPr>
            <a:r>
              <a:rPr lang="zh-CN" altLang="en-US" sz="2000" b="1" dirty="0">
                <a:solidFill>
                  <a:schemeClr val="accent1">
                    <a:lumMod val="50000"/>
                  </a:schemeClr>
                </a:solidFill>
                <a:latin typeface="Arial" panose="020B0604020202020204"/>
                <a:ea typeface="微软雅黑" panose="020B0503020204020204" pitchFamily="34" charset="-122"/>
                <a:sym typeface="Arial" panose="020B0604020202020204"/>
              </a:rPr>
              <a:t>详细内容</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
                                        </p:tgtEl>
                                        <p:attrNameLst>
                                          <p:attrName>style.visibility</p:attrName>
                                        </p:attrNameLst>
                                      </p:cBhvr>
                                      <p:to>
                                        <p:strVal val="visible"/>
                                      </p:to>
                                    </p:set>
                                    <p:anim calcmode="lin" valueType="num">
                                      <p:cBhvr additive="base">
                                        <p:cTn id="13" dur="500" fill="hold"/>
                                        <p:tgtEl>
                                          <p:spTgt spid="50"/>
                                        </p:tgtEl>
                                        <p:attrNameLst>
                                          <p:attrName>ppt_x</p:attrName>
                                        </p:attrNameLst>
                                      </p:cBhvr>
                                      <p:tavLst>
                                        <p:tav tm="0">
                                          <p:val>
                                            <p:strVal val="0-#ppt_w/2"/>
                                          </p:val>
                                        </p:tav>
                                        <p:tav tm="100000">
                                          <p:val>
                                            <p:strVal val="#ppt_x"/>
                                          </p:val>
                                        </p:tav>
                                      </p:tavLst>
                                    </p:anim>
                                    <p:anim calcmode="lin" valueType="num">
                                      <p:cBhvr additive="base">
                                        <p:cTn id="14" dur="500" fill="hold"/>
                                        <p:tgtEl>
                                          <p:spTgt spid="5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1+#ppt_w/2"/>
                                          </p:val>
                                        </p:tav>
                                        <p:tav tm="100000">
                                          <p:val>
                                            <p:strVal val="#ppt_x"/>
                                          </p:val>
                                        </p:tav>
                                      </p:tavLst>
                                    </p:anim>
                                    <p:anim calcmode="lin" valueType="num">
                                      <p:cBhvr additive="base">
                                        <p:cTn id="20" dur="500" fill="hold"/>
                                        <p:tgtEl>
                                          <p:spTgt spid="51"/>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6"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80">
                                          <p:stCondLst>
                                            <p:cond delay="0"/>
                                          </p:stCondLst>
                                        </p:cTn>
                                        <p:tgtEl>
                                          <p:spTgt spid="4"/>
                                        </p:tgtEl>
                                      </p:cBhvr>
                                    </p:animEffect>
                                    <p:anim calcmode="lin" valueType="num">
                                      <p:cBhvr>
                                        <p:cTn id="25"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0" dur="26">
                                          <p:stCondLst>
                                            <p:cond delay="650"/>
                                          </p:stCondLst>
                                        </p:cTn>
                                        <p:tgtEl>
                                          <p:spTgt spid="4"/>
                                        </p:tgtEl>
                                      </p:cBhvr>
                                      <p:to x="100000" y="60000"/>
                                    </p:animScale>
                                    <p:animScale>
                                      <p:cBhvr>
                                        <p:cTn id="31" dur="166" decel="50000">
                                          <p:stCondLst>
                                            <p:cond delay="676"/>
                                          </p:stCondLst>
                                        </p:cTn>
                                        <p:tgtEl>
                                          <p:spTgt spid="4"/>
                                        </p:tgtEl>
                                      </p:cBhvr>
                                      <p:to x="100000" y="100000"/>
                                    </p:animScale>
                                    <p:animScale>
                                      <p:cBhvr>
                                        <p:cTn id="32" dur="26">
                                          <p:stCondLst>
                                            <p:cond delay="1312"/>
                                          </p:stCondLst>
                                        </p:cTn>
                                        <p:tgtEl>
                                          <p:spTgt spid="4"/>
                                        </p:tgtEl>
                                      </p:cBhvr>
                                      <p:to x="100000" y="80000"/>
                                    </p:animScale>
                                    <p:animScale>
                                      <p:cBhvr>
                                        <p:cTn id="33" dur="166" decel="50000">
                                          <p:stCondLst>
                                            <p:cond delay="1338"/>
                                          </p:stCondLst>
                                        </p:cTn>
                                        <p:tgtEl>
                                          <p:spTgt spid="4"/>
                                        </p:tgtEl>
                                      </p:cBhvr>
                                      <p:to x="100000" y="100000"/>
                                    </p:animScale>
                                    <p:animScale>
                                      <p:cBhvr>
                                        <p:cTn id="34" dur="26">
                                          <p:stCondLst>
                                            <p:cond delay="1642"/>
                                          </p:stCondLst>
                                        </p:cTn>
                                        <p:tgtEl>
                                          <p:spTgt spid="4"/>
                                        </p:tgtEl>
                                      </p:cBhvr>
                                      <p:to x="100000" y="90000"/>
                                    </p:animScale>
                                    <p:animScale>
                                      <p:cBhvr>
                                        <p:cTn id="35" dur="166" decel="50000">
                                          <p:stCondLst>
                                            <p:cond delay="1668"/>
                                          </p:stCondLst>
                                        </p:cTn>
                                        <p:tgtEl>
                                          <p:spTgt spid="4"/>
                                        </p:tgtEl>
                                      </p:cBhvr>
                                      <p:to x="100000" y="100000"/>
                                    </p:animScale>
                                    <p:animScale>
                                      <p:cBhvr>
                                        <p:cTn id="36" dur="26">
                                          <p:stCondLst>
                                            <p:cond delay="1808"/>
                                          </p:stCondLst>
                                        </p:cTn>
                                        <p:tgtEl>
                                          <p:spTgt spid="4"/>
                                        </p:tgtEl>
                                      </p:cBhvr>
                                      <p:to x="100000" y="95000"/>
                                    </p:animScale>
                                    <p:animScale>
                                      <p:cBhvr>
                                        <p:cTn id="37" dur="166" decel="50000">
                                          <p:stCondLst>
                                            <p:cond delay="1834"/>
                                          </p:stCondLst>
                                        </p:cTn>
                                        <p:tgtEl>
                                          <p:spTgt spid="4"/>
                                        </p:tgtEl>
                                      </p:cBhvr>
                                      <p:to x="100000" y="100000"/>
                                    </p:animScale>
                                  </p:childTnLst>
                                </p:cTn>
                              </p:par>
                            </p:childTnLst>
                          </p:cTn>
                        </p:par>
                        <p:par>
                          <p:cTn id="38" fill="hold">
                            <p:stCondLst>
                              <p:cond delay="2500"/>
                            </p:stCondLst>
                            <p:childTnLst>
                              <p:par>
                                <p:cTn id="39" presetID="49" presetClass="entr" presetSubtype="0" decel="100000" fill="hold" nodeType="afterEffect">
                                  <p:stCondLst>
                                    <p:cond delay="0"/>
                                  </p:stCondLst>
                                  <p:childTnLst>
                                    <p:set>
                                      <p:cBhvr>
                                        <p:cTn id="40" dur="1" fill="hold">
                                          <p:stCondLst>
                                            <p:cond delay="0"/>
                                          </p:stCondLst>
                                        </p:cTn>
                                        <p:tgtEl>
                                          <p:spTgt spid="35"/>
                                        </p:tgtEl>
                                        <p:attrNameLst>
                                          <p:attrName>style.visibility</p:attrName>
                                        </p:attrNameLst>
                                      </p:cBhvr>
                                      <p:to>
                                        <p:strVal val="visible"/>
                                      </p:to>
                                    </p:set>
                                    <p:anim calcmode="lin" valueType="num">
                                      <p:cBhvr>
                                        <p:cTn id="41" dur="500" fill="hold"/>
                                        <p:tgtEl>
                                          <p:spTgt spid="35"/>
                                        </p:tgtEl>
                                        <p:attrNameLst>
                                          <p:attrName>ppt_w</p:attrName>
                                        </p:attrNameLst>
                                      </p:cBhvr>
                                      <p:tavLst>
                                        <p:tav tm="0">
                                          <p:val>
                                            <p:fltVal val="0"/>
                                          </p:val>
                                        </p:tav>
                                        <p:tav tm="100000">
                                          <p:val>
                                            <p:strVal val="#ppt_w"/>
                                          </p:val>
                                        </p:tav>
                                      </p:tavLst>
                                    </p:anim>
                                    <p:anim calcmode="lin" valueType="num">
                                      <p:cBhvr>
                                        <p:cTn id="42" dur="500" fill="hold"/>
                                        <p:tgtEl>
                                          <p:spTgt spid="35"/>
                                        </p:tgtEl>
                                        <p:attrNameLst>
                                          <p:attrName>ppt_h</p:attrName>
                                        </p:attrNameLst>
                                      </p:cBhvr>
                                      <p:tavLst>
                                        <p:tav tm="0">
                                          <p:val>
                                            <p:fltVal val="0"/>
                                          </p:val>
                                        </p:tav>
                                        <p:tav tm="100000">
                                          <p:val>
                                            <p:strVal val="#ppt_h"/>
                                          </p:val>
                                        </p:tav>
                                      </p:tavLst>
                                    </p:anim>
                                    <p:anim calcmode="lin" valueType="num">
                                      <p:cBhvr>
                                        <p:cTn id="43" dur="500" fill="hold"/>
                                        <p:tgtEl>
                                          <p:spTgt spid="35"/>
                                        </p:tgtEl>
                                        <p:attrNameLst>
                                          <p:attrName>style.rotation</p:attrName>
                                        </p:attrNameLst>
                                      </p:cBhvr>
                                      <p:tavLst>
                                        <p:tav tm="0">
                                          <p:val>
                                            <p:fltVal val="360"/>
                                          </p:val>
                                        </p:tav>
                                        <p:tav tm="100000">
                                          <p:val>
                                            <p:fltVal val="0"/>
                                          </p:val>
                                        </p:tav>
                                      </p:tavLst>
                                    </p:anim>
                                    <p:animEffect transition="in" filter="fade">
                                      <p:cBhvr>
                                        <p:cTn id="44" dur="500"/>
                                        <p:tgtEl>
                                          <p:spTgt spid="35"/>
                                        </p:tgtEl>
                                      </p:cBhvr>
                                    </p:animEffect>
                                  </p:childTnLst>
                                </p:cTn>
                              </p:par>
                            </p:childTnLst>
                          </p:cTn>
                        </p:par>
                        <p:par>
                          <p:cTn id="45" fill="hold">
                            <p:stCondLst>
                              <p:cond delay="3000"/>
                            </p:stCondLst>
                            <p:childTnLst>
                              <p:par>
                                <p:cTn id="46" presetID="14" presetClass="entr" presetSubtype="10"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randombar(horizontal)">
                                      <p:cBhvr>
                                        <p:cTn id="48" dur="500"/>
                                        <p:tgtEl>
                                          <p:spTgt spid="5"/>
                                        </p:tgtEl>
                                      </p:cBhvr>
                                    </p:animEffect>
                                  </p:childTnLst>
                                </p:cTn>
                              </p:par>
                            </p:childTnLst>
                          </p:cTn>
                        </p:par>
                        <p:par>
                          <p:cTn id="49" fill="hold">
                            <p:stCondLst>
                              <p:cond delay="3500"/>
                            </p:stCondLst>
                            <p:childTnLst>
                              <p:par>
                                <p:cTn id="50" presetID="14" presetClass="entr" presetSubtype="10"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randombar(horizontal)">
                                      <p:cBhvr>
                                        <p:cTn id="52" dur="500"/>
                                        <p:tgtEl>
                                          <p:spTgt spid="10"/>
                                        </p:tgtEl>
                                      </p:cBhvr>
                                    </p:animEffect>
                                  </p:childTnLst>
                                </p:cTn>
                              </p:par>
                            </p:childTnLst>
                          </p:cTn>
                        </p:par>
                        <p:par>
                          <p:cTn id="53" fill="hold">
                            <p:stCondLst>
                              <p:cond delay="4000"/>
                            </p:stCondLst>
                            <p:childTnLst>
                              <p:par>
                                <p:cTn id="54" presetID="14" presetClass="entr" presetSubtype="10" fill="hold"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randombar(horizontal)">
                                      <p:cBhvr>
                                        <p:cTn id="56" dur="500"/>
                                        <p:tgtEl>
                                          <p:spTgt spid="9"/>
                                        </p:tgtEl>
                                      </p:cBhvr>
                                    </p:animEffect>
                                  </p:childTnLst>
                                </p:cTn>
                              </p:par>
                            </p:childTnLst>
                          </p:cTn>
                        </p:par>
                        <p:par>
                          <p:cTn id="57" fill="hold">
                            <p:stCondLst>
                              <p:cond delay="4500"/>
                            </p:stCondLst>
                            <p:childTnLst>
                              <p:par>
                                <p:cTn id="58" presetID="14" presetClass="entr" presetSubtype="1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randombar(horizontal)">
                                      <p:cBhvr>
                                        <p:cTn id="60" dur="500"/>
                                        <p:tgtEl>
                                          <p:spTgt spid="6"/>
                                        </p:tgtEl>
                                      </p:cBhvr>
                                    </p:animEffect>
                                  </p:childTnLst>
                                </p:cTn>
                              </p:par>
                            </p:childTnLst>
                          </p:cTn>
                        </p:par>
                        <p:par>
                          <p:cTn id="61" fill="hold">
                            <p:stCondLst>
                              <p:cond delay="5000"/>
                            </p:stCondLst>
                            <p:childTnLst>
                              <p:par>
                                <p:cTn id="62" presetID="14" presetClass="entr" presetSubtype="10" fill="hold" nodeType="after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randombar(horizontal)">
                                      <p:cBhvr>
                                        <p:cTn id="64" dur="500"/>
                                        <p:tgtEl>
                                          <p:spTgt spid="7"/>
                                        </p:tgtEl>
                                      </p:cBhvr>
                                    </p:animEffect>
                                  </p:childTnLst>
                                </p:cTn>
                              </p:par>
                            </p:childTnLst>
                          </p:cTn>
                        </p:par>
                        <p:par>
                          <p:cTn id="65" fill="hold">
                            <p:stCondLst>
                              <p:cond delay="5500"/>
                            </p:stCondLst>
                            <p:childTnLst>
                              <p:par>
                                <p:cTn id="66" presetID="14" presetClass="entr" presetSubtype="10" fill="hold" nodeType="afterEffect">
                                  <p:stCondLst>
                                    <p:cond delay="0"/>
                                  </p:stCondLst>
                                  <p:childTnLst>
                                    <p:set>
                                      <p:cBhvr>
                                        <p:cTn id="67" dur="1" fill="hold">
                                          <p:stCondLst>
                                            <p:cond delay="0"/>
                                          </p:stCondLst>
                                        </p:cTn>
                                        <p:tgtEl>
                                          <p:spTgt spid="8"/>
                                        </p:tgtEl>
                                        <p:attrNameLst>
                                          <p:attrName>style.visibility</p:attrName>
                                        </p:attrNameLst>
                                      </p:cBhvr>
                                      <p:to>
                                        <p:strVal val="visible"/>
                                      </p:to>
                                    </p:set>
                                    <p:animEffect transition="in" filter="randombar(horizontal)">
                                      <p:cBhvr>
                                        <p:cTn id="68" dur="500"/>
                                        <p:tgtEl>
                                          <p:spTgt spid="8"/>
                                        </p:tgtEl>
                                      </p:cBhvr>
                                    </p:animEffect>
                                  </p:childTnLst>
                                </p:cTn>
                              </p:par>
                            </p:childTnLst>
                          </p:cTn>
                        </p:par>
                        <p:par>
                          <p:cTn id="69" fill="hold">
                            <p:stCondLst>
                              <p:cond delay="6000"/>
                            </p:stCondLst>
                            <p:childTnLst>
                              <p:par>
                                <p:cTn id="70" presetID="49" presetClass="entr" presetSubtype="0" decel="100000" fill="hold" nodeType="afterEffect">
                                  <p:stCondLst>
                                    <p:cond delay="0"/>
                                  </p:stCondLst>
                                  <p:childTnLst>
                                    <p:set>
                                      <p:cBhvr>
                                        <p:cTn id="71" dur="1" fill="hold">
                                          <p:stCondLst>
                                            <p:cond delay="0"/>
                                          </p:stCondLst>
                                        </p:cTn>
                                        <p:tgtEl>
                                          <p:spTgt spid="33"/>
                                        </p:tgtEl>
                                        <p:attrNameLst>
                                          <p:attrName>style.visibility</p:attrName>
                                        </p:attrNameLst>
                                      </p:cBhvr>
                                      <p:to>
                                        <p:strVal val="visible"/>
                                      </p:to>
                                    </p:set>
                                    <p:anim calcmode="lin" valueType="num">
                                      <p:cBhvr>
                                        <p:cTn id="72" dur="500" fill="hold"/>
                                        <p:tgtEl>
                                          <p:spTgt spid="33"/>
                                        </p:tgtEl>
                                        <p:attrNameLst>
                                          <p:attrName>ppt_w</p:attrName>
                                        </p:attrNameLst>
                                      </p:cBhvr>
                                      <p:tavLst>
                                        <p:tav tm="0">
                                          <p:val>
                                            <p:fltVal val="0"/>
                                          </p:val>
                                        </p:tav>
                                        <p:tav tm="100000">
                                          <p:val>
                                            <p:strVal val="#ppt_w"/>
                                          </p:val>
                                        </p:tav>
                                      </p:tavLst>
                                    </p:anim>
                                    <p:anim calcmode="lin" valueType="num">
                                      <p:cBhvr>
                                        <p:cTn id="73" dur="500" fill="hold"/>
                                        <p:tgtEl>
                                          <p:spTgt spid="33"/>
                                        </p:tgtEl>
                                        <p:attrNameLst>
                                          <p:attrName>ppt_h</p:attrName>
                                        </p:attrNameLst>
                                      </p:cBhvr>
                                      <p:tavLst>
                                        <p:tav tm="0">
                                          <p:val>
                                            <p:fltVal val="0"/>
                                          </p:val>
                                        </p:tav>
                                        <p:tav tm="100000">
                                          <p:val>
                                            <p:strVal val="#ppt_h"/>
                                          </p:val>
                                        </p:tav>
                                      </p:tavLst>
                                    </p:anim>
                                    <p:anim calcmode="lin" valueType="num">
                                      <p:cBhvr>
                                        <p:cTn id="74" dur="500" fill="hold"/>
                                        <p:tgtEl>
                                          <p:spTgt spid="33"/>
                                        </p:tgtEl>
                                        <p:attrNameLst>
                                          <p:attrName>style.rotation</p:attrName>
                                        </p:attrNameLst>
                                      </p:cBhvr>
                                      <p:tavLst>
                                        <p:tav tm="0">
                                          <p:val>
                                            <p:fltVal val="360"/>
                                          </p:val>
                                        </p:tav>
                                        <p:tav tm="100000">
                                          <p:val>
                                            <p:fltVal val="0"/>
                                          </p:val>
                                        </p:tav>
                                      </p:tavLst>
                                    </p:anim>
                                    <p:animEffect transition="in" filter="fade">
                                      <p:cBhvr>
                                        <p:cTn id="75" dur="500"/>
                                        <p:tgtEl>
                                          <p:spTgt spid="33"/>
                                        </p:tgtEl>
                                      </p:cBhvr>
                                    </p:animEffect>
                                  </p:childTnLst>
                                </p:cTn>
                              </p:par>
                              <p:par>
                                <p:cTn id="76" presetID="49" presetClass="entr" presetSubtype="0" decel="100000" fill="hold" nodeType="withEffect">
                                  <p:stCondLst>
                                    <p:cond delay="0"/>
                                  </p:stCondLst>
                                  <p:childTnLst>
                                    <p:set>
                                      <p:cBhvr>
                                        <p:cTn id="77" dur="1" fill="hold">
                                          <p:stCondLst>
                                            <p:cond delay="0"/>
                                          </p:stCondLst>
                                        </p:cTn>
                                        <p:tgtEl>
                                          <p:spTgt spid="31"/>
                                        </p:tgtEl>
                                        <p:attrNameLst>
                                          <p:attrName>style.visibility</p:attrName>
                                        </p:attrNameLst>
                                      </p:cBhvr>
                                      <p:to>
                                        <p:strVal val="visible"/>
                                      </p:to>
                                    </p:set>
                                    <p:anim calcmode="lin" valueType="num">
                                      <p:cBhvr>
                                        <p:cTn id="78" dur="500" fill="hold"/>
                                        <p:tgtEl>
                                          <p:spTgt spid="31"/>
                                        </p:tgtEl>
                                        <p:attrNameLst>
                                          <p:attrName>ppt_w</p:attrName>
                                        </p:attrNameLst>
                                      </p:cBhvr>
                                      <p:tavLst>
                                        <p:tav tm="0">
                                          <p:val>
                                            <p:fltVal val="0"/>
                                          </p:val>
                                        </p:tav>
                                        <p:tav tm="100000">
                                          <p:val>
                                            <p:strVal val="#ppt_w"/>
                                          </p:val>
                                        </p:tav>
                                      </p:tavLst>
                                    </p:anim>
                                    <p:anim calcmode="lin" valueType="num">
                                      <p:cBhvr>
                                        <p:cTn id="79" dur="500" fill="hold"/>
                                        <p:tgtEl>
                                          <p:spTgt spid="31"/>
                                        </p:tgtEl>
                                        <p:attrNameLst>
                                          <p:attrName>ppt_h</p:attrName>
                                        </p:attrNameLst>
                                      </p:cBhvr>
                                      <p:tavLst>
                                        <p:tav tm="0">
                                          <p:val>
                                            <p:fltVal val="0"/>
                                          </p:val>
                                        </p:tav>
                                        <p:tav tm="100000">
                                          <p:val>
                                            <p:strVal val="#ppt_h"/>
                                          </p:val>
                                        </p:tav>
                                      </p:tavLst>
                                    </p:anim>
                                    <p:anim calcmode="lin" valueType="num">
                                      <p:cBhvr>
                                        <p:cTn id="80" dur="500" fill="hold"/>
                                        <p:tgtEl>
                                          <p:spTgt spid="31"/>
                                        </p:tgtEl>
                                        <p:attrNameLst>
                                          <p:attrName>style.rotation</p:attrName>
                                        </p:attrNameLst>
                                      </p:cBhvr>
                                      <p:tavLst>
                                        <p:tav tm="0">
                                          <p:val>
                                            <p:fltVal val="360"/>
                                          </p:val>
                                        </p:tav>
                                        <p:tav tm="100000">
                                          <p:val>
                                            <p:fltVal val="0"/>
                                          </p:val>
                                        </p:tav>
                                      </p:tavLst>
                                    </p:anim>
                                    <p:animEffect transition="in" filter="fade">
                                      <p:cBhvr>
                                        <p:cTn id="81" dur="500"/>
                                        <p:tgtEl>
                                          <p:spTgt spid="31"/>
                                        </p:tgtEl>
                                      </p:cBhvr>
                                    </p:animEffect>
                                  </p:childTnLst>
                                </p:cTn>
                              </p:par>
                              <p:par>
                                <p:cTn id="82" presetID="49" presetClass="entr" presetSubtype="0" decel="100000" fill="hold" nodeType="withEffect">
                                  <p:stCondLst>
                                    <p:cond delay="0"/>
                                  </p:stCondLst>
                                  <p:childTnLst>
                                    <p:set>
                                      <p:cBhvr>
                                        <p:cTn id="83" dur="1" fill="hold">
                                          <p:stCondLst>
                                            <p:cond delay="0"/>
                                          </p:stCondLst>
                                        </p:cTn>
                                        <p:tgtEl>
                                          <p:spTgt spid="34"/>
                                        </p:tgtEl>
                                        <p:attrNameLst>
                                          <p:attrName>style.visibility</p:attrName>
                                        </p:attrNameLst>
                                      </p:cBhvr>
                                      <p:to>
                                        <p:strVal val="visible"/>
                                      </p:to>
                                    </p:set>
                                    <p:anim calcmode="lin" valueType="num">
                                      <p:cBhvr>
                                        <p:cTn id="84" dur="500" fill="hold"/>
                                        <p:tgtEl>
                                          <p:spTgt spid="34"/>
                                        </p:tgtEl>
                                        <p:attrNameLst>
                                          <p:attrName>ppt_w</p:attrName>
                                        </p:attrNameLst>
                                      </p:cBhvr>
                                      <p:tavLst>
                                        <p:tav tm="0">
                                          <p:val>
                                            <p:fltVal val="0"/>
                                          </p:val>
                                        </p:tav>
                                        <p:tav tm="100000">
                                          <p:val>
                                            <p:strVal val="#ppt_w"/>
                                          </p:val>
                                        </p:tav>
                                      </p:tavLst>
                                    </p:anim>
                                    <p:anim calcmode="lin" valueType="num">
                                      <p:cBhvr>
                                        <p:cTn id="85" dur="500" fill="hold"/>
                                        <p:tgtEl>
                                          <p:spTgt spid="34"/>
                                        </p:tgtEl>
                                        <p:attrNameLst>
                                          <p:attrName>ppt_h</p:attrName>
                                        </p:attrNameLst>
                                      </p:cBhvr>
                                      <p:tavLst>
                                        <p:tav tm="0">
                                          <p:val>
                                            <p:fltVal val="0"/>
                                          </p:val>
                                        </p:tav>
                                        <p:tav tm="100000">
                                          <p:val>
                                            <p:strVal val="#ppt_h"/>
                                          </p:val>
                                        </p:tav>
                                      </p:tavLst>
                                    </p:anim>
                                    <p:anim calcmode="lin" valueType="num">
                                      <p:cBhvr>
                                        <p:cTn id="86" dur="500" fill="hold"/>
                                        <p:tgtEl>
                                          <p:spTgt spid="34"/>
                                        </p:tgtEl>
                                        <p:attrNameLst>
                                          <p:attrName>style.rotation</p:attrName>
                                        </p:attrNameLst>
                                      </p:cBhvr>
                                      <p:tavLst>
                                        <p:tav tm="0">
                                          <p:val>
                                            <p:fltVal val="360"/>
                                          </p:val>
                                        </p:tav>
                                        <p:tav tm="100000">
                                          <p:val>
                                            <p:fltVal val="0"/>
                                          </p:val>
                                        </p:tav>
                                      </p:tavLst>
                                    </p:anim>
                                    <p:animEffect transition="in" filter="fade">
                                      <p:cBhvr>
                                        <p:cTn id="87" dur="500"/>
                                        <p:tgtEl>
                                          <p:spTgt spid="34"/>
                                        </p:tgtEl>
                                      </p:cBhvr>
                                    </p:animEffect>
                                  </p:childTnLst>
                                </p:cTn>
                              </p:par>
                              <p:par>
                                <p:cTn id="88" presetID="49" presetClass="entr" presetSubtype="0" decel="100000" fill="hold" nodeType="with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 calcmode="lin" valueType="num">
                                      <p:cBhvr>
                                        <p:cTn id="92" dur="500" fill="hold"/>
                                        <p:tgtEl>
                                          <p:spTgt spid="32"/>
                                        </p:tgtEl>
                                        <p:attrNameLst>
                                          <p:attrName>style.rotation</p:attrName>
                                        </p:attrNameLst>
                                      </p:cBhvr>
                                      <p:tavLst>
                                        <p:tav tm="0">
                                          <p:val>
                                            <p:fltVal val="360"/>
                                          </p:val>
                                        </p:tav>
                                        <p:tav tm="100000">
                                          <p:val>
                                            <p:fltVal val="0"/>
                                          </p:val>
                                        </p:tav>
                                      </p:tavLst>
                                    </p:anim>
                                    <p:animEffect transition="in" filter="fade">
                                      <p:cBhvr>
                                        <p:cTn id="93" dur="500"/>
                                        <p:tgtEl>
                                          <p:spTgt spid="32"/>
                                        </p:tgtEl>
                                      </p:cBhvr>
                                    </p:animEffect>
                                  </p:childTnLst>
                                </p:cTn>
                              </p:par>
                              <p:par>
                                <p:cTn id="94" presetID="49" presetClass="entr" presetSubtype="0" decel="100000" fill="hold" nodeType="with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 calcmode="lin" valueType="num">
                                      <p:cBhvr>
                                        <p:cTn id="98" dur="500" fill="hold"/>
                                        <p:tgtEl>
                                          <p:spTgt spid="30"/>
                                        </p:tgtEl>
                                        <p:attrNameLst>
                                          <p:attrName>style.rotation</p:attrName>
                                        </p:attrNameLst>
                                      </p:cBhvr>
                                      <p:tavLst>
                                        <p:tav tm="0">
                                          <p:val>
                                            <p:fltVal val="360"/>
                                          </p:val>
                                        </p:tav>
                                        <p:tav tm="100000">
                                          <p:val>
                                            <p:fltVal val="0"/>
                                          </p:val>
                                        </p:tav>
                                      </p:tavLst>
                                    </p:anim>
                                    <p:animEffect transition="in" filter="fade">
                                      <p:cBhvr>
                                        <p:cTn id="99" dur="500"/>
                                        <p:tgtEl>
                                          <p:spTgt spid="30"/>
                                        </p:tgtEl>
                                      </p:cBhvr>
                                    </p:animEffect>
                                  </p:childTnLst>
                                </p:cTn>
                              </p:par>
                              <p:par>
                                <p:cTn id="100" presetID="49" presetClass="entr" presetSubtype="0" decel="100000" fill="hold" grpId="0" nodeType="withEffect">
                                  <p:stCondLst>
                                    <p:cond delay="0"/>
                                  </p:stCondLst>
                                  <p:childTnLst>
                                    <p:set>
                                      <p:cBhvr>
                                        <p:cTn id="101" dur="1" fill="hold">
                                          <p:stCondLst>
                                            <p:cond delay="0"/>
                                          </p:stCondLst>
                                        </p:cTn>
                                        <p:tgtEl>
                                          <p:spTgt spid="29"/>
                                        </p:tgtEl>
                                        <p:attrNameLst>
                                          <p:attrName>style.visibility</p:attrName>
                                        </p:attrNameLst>
                                      </p:cBhvr>
                                      <p:to>
                                        <p:strVal val="visible"/>
                                      </p:to>
                                    </p:set>
                                    <p:anim calcmode="lin" valueType="num">
                                      <p:cBhvr>
                                        <p:cTn id="102" dur="500" fill="hold"/>
                                        <p:tgtEl>
                                          <p:spTgt spid="29"/>
                                        </p:tgtEl>
                                        <p:attrNameLst>
                                          <p:attrName>ppt_w</p:attrName>
                                        </p:attrNameLst>
                                      </p:cBhvr>
                                      <p:tavLst>
                                        <p:tav tm="0">
                                          <p:val>
                                            <p:fltVal val="0"/>
                                          </p:val>
                                        </p:tav>
                                        <p:tav tm="100000">
                                          <p:val>
                                            <p:strVal val="#ppt_w"/>
                                          </p:val>
                                        </p:tav>
                                      </p:tavLst>
                                    </p:anim>
                                    <p:anim calcmode="lin" valueType="num">
                                      <p:cBhvr>
                                        <p:cTn id="103" dur="500" fill="hold"/>
                                        <p:tgtEl>
                                          <p:spTgt spid="29"/>
                                        </p:tgtEl>
                                        <p:attrNameLst>
                                          <p:attrName>ppt_h</p:attrName>
                                        </p:attrNameLst>
                                      </p:cBhvr>
                                      <p:tavLst>
                                        <p:tav tm="0">
                                          <p:val>
                                            <p:fltVal val="0"/>
                                          </p:val>
                                        </p:tav>
                                        <p:tav tm="100000">
                                          <p:val>
                                            <p:strVal val="#ppt_h"/>
                                          </p:val>
                                        </p:tav>
                                      </p:tavLst>
                                    </p:anim>
                                    <p:anim calcmode="lin" valueType="num">
                                      <p:cBhvr>
                                        <p:cTn id="104" dur="500" fill="hold"/>
                                        <p:tgtEl>
                                          <p:spTgt spid="29"/>
                                        </p:tgtEl>
                                        <p:attrNameLst>
                                          <p:attrName>style.rotation</p:attrName>
                                        </p:attrNameLst>
                                      </p:cBhvr>
                                      <p:tavLst>
                                        <p:tav tm="0">
                                          <p:val>
                                            <p:fltVal val="360"/>
                                          </p:val>
                                        </p:tav>
                                        <p:tav tm="100000">
                                          <p:val>
                                            <p:fltVal val="0"/>
                                          </p:val>
                                        </p:tav>
                                      </p:tavLst>
                                    </p:anim>
                                    <p:animEffect transition="in" filter="fade">
                                      <p:cBhvr>
                                        <p:cTn id="105" dur="500"/>
                                        <p:tgtEl>
                                          <p:spTgt spid="29"/>
                                        </p:tgtEl>
                                      </p:cBhvr>
                                    </p:animEffect>
                                  </p:childTnLst>
                                </p:cTn>
                              </p:par>
                            </p:childTnLst>
                          </p:cTn>
                        </p:par>
                        <p:par>
                          <p:cTn id="106" fill="hold">
                            <p:stCondLst>
                              <p:cond delay="6500"/>
                            </p:stCondLst>
                            <p:childTnLst>
                              <p:par>
                                <p:cTn id="107" presetID="2" presetClass="entr" presetSubtype="8" fill="hold" grpId="0" nodeType="afterEffect">
                                  <p:stCondLst>
                                    <p:cond delay="0"/>
                                  </p:stCondLst>
                                  <p:childTnLst>
                                    <p:set>
                                      <p:cBhvr>
                                        <p:cTn id="108" dur="1" fill="hold">
                                          <p:stCondLst>
                                            <p:cond delay="0"/>
                                          </p:stCondLst>
                                        </p:cTn>
                                        <p:tgtEl>
                                          <p:spTgt spid="14"/>
                                        </p:tgtEl>
                                        <p:attrNameLst>
                                          <p:attrName>style.visibility</p:attrName>
                                        </p:attrNameLst>
                                      </p:cBhvr>
                                      <p:to>
                                        <p:strVal val="visible"/>
                                      </p:to>
                                    </p:set>
                                    <p:anim calcmode="lin" valueType="num">
                                      <p:cBhvr additive="base">
                                        <p:cTn id="109" dur="500" fill="hold"/>
                                        <p:tgtEl>
                                          <p:spTgt spid="14"/>
                                        </p:tgtEl>
                                        <p:attrNameLst>
                                          <p:attrName>ppt_x</p:attrName>
                                        </p:attrNameLst>
                                      </p:cBhvr>
                                      <p:tavLst>
                                        <p:tav tm="0">
                                          <p:val>
                                            <p:strVal val="0-#ppt_w/2"/>
                                          </p:val>
                                        </p:tav>
                                        <p:tav tm="100000">
                                          <p:val>
                                            <p:strVal val="#ppt_x"/>
                                          </p:val>
                                        </p:tav>
                                      </p:tavLst>
                                    </p:anim>
                                    <p:anim calcmode="lin" valueType="num">
                                      <p:cBhvr additive="base">
                                        <p:cTn id="110" dur="500" fill="hold"/>
                                        <p:tgtEl>
                                          <p:spTgt spid="14"/>
                                        </p:tgtEl>
                                        <p:attrNameLst>
                                          <p:attrName>ppt_y</p:attrName>
                                        </p:attrNameLst>
                                      </p:cBhvr>
                                      <p:tavLst>
                                        <p:tav tm="0">
                                          <p:val>
                                            <p:strVal val="#ppt_y"/>
                                          </p:val>
                                        </p:tav>
                                        <p:tav tm="100000">
                                          <p:val>
                                            <p:strVal val="#ppt_y"/>
                                          </p:val>
                                        </p:tav>
                                      </p:tavLst>
                                    </p:anim>
                                  </p:childTnLst>
                                </p:cTn>
                              </p:par>
                              <p:par>
                                <p:cTn id="111" presetID="2" presetClass="entr" presetSubtype="8" fill="hold" grpId="0" nodeType="withEffect">
                                  <p:stCondLst>
                                    <p:cond delay="0"/>
                                  </p:stCondLst>
                                  <p:childTnLst>
                                    <p:set>
                                      <p:cBhvr>
                                        <p:cTn id="112" dur="1" fill="hold">
                                          <p:stCondLst>
                                            <p:cond delay="0"/>
                                          </p:stCondLst>
                                        </p:cTn>
                                        <p:tgtEl>
                                          <p:spTgt spid="19"/>
                                        </p:tgtEl>
                                        <p:attrNameLst>
                                          <p:attrName>style.visibility</p:attrName>
                                        </p:attrNameLst>
                                      </p:cBhvr>
                                      <p:to>
                                        <p:strVal val="visible"/>
                                      </p:to>
                                    </p:set>
                                    <p:anim calcmode="lin" valueType="num">
                                      <p:cBhvr additive="base">
                                        <p:cTn id="113" dur="500" fill="hold"/>
                                        <p:tgtEl>
                                          <p:spTgt spid="19"/>
                                        </p:tgtEl>
                                        <p:attrNameLst>
                                          <p:attrName>ppt_x</p:attrName>
                                        </p:attrNameLst>
                                      </p:cBhvr>
                                      <p:tavLst>
                                        <p:tav tm="0">
                                          <p:val>
                                            <p:strVal val="0-#ppt_w/2"/>
                                          </p:val>
                                        </p:tav>
                                        <p:tav tm="100000">
                                          <p:val>
                                            <p:strVal val="#ppt_x"/>
                                          </p:val>
                                        </p:tav>
                                      </p:tavLst>
                                    </p:anim>
                                    <p:anim calcmode="lin" valueType="num">
                                      <p:cBhvr additive="base">
                                        <p:cTn id="114" dur="500" fill="hold"/>
                                        <p:tgtEl>
                                          <p:spTgt spid="19"/>
                                        </p:tgtEl>
                                        <p:attrNameLst>
                                          <p:attrName>ppt_y</p:attrName>
                                        </p:attrNameLst>
                                      </p:cBhvr>
                                      <p:tavLst>
                                        <p:tav tm="0">
                                          <p:val>
                                            <p:strVal val="#ppt_y"/>
                                          </p:val>
                                        </p:tav>
                                        <p:tav tm="100000">
                                          <p:val>
                                            <p:strVal val="#ppt_y"/>
                                          </p:val>
                                        </p:tav>
                                      </p:tavLst>
                                    </p:anim>
                                  </p:childTnLst>
                                </p:cTn>
                              </p:par>
                            </p:childTnLst>
                          </p:cTn>
                        </p:par>
                        <p:par>
                          <p:cTn id="115" fill="hold">
                            <p:stCondLst>
                              <p:cond delay="7000"/>
                            </p:stCondLst>
                            <p:childTnLst>
                              <p:par>
                                <p:cTn id="116" presetID="2" presetClass="entr" presetSubtype="8" fill="hold" grpId="0" nodeType="afterEffect">
                                  <p:stCondLst>
                                    <p:cond delay="0"/>
                                  </p:stCondLst>
                                  <p:childTnLst>
                                    <p:set>
                                      <p:cBhvr>
                                        <p:cTn id="117" dur="1" fill="hold">
                                          <p:stCondLst>
                                            <p:cond delay="0"/>
                                          </p:stCondLst>
                                        </p:cTn>
                                        <p:tgtEl>
                                          <p:spTgt spid="20"/>
                                        </p:tgtEl>
                                        <p:attrNameLst>
                                          <p:attrName>style.visibility</p:attrName>
                                        </p:attrNameLst>
                                      </p:cBhvr>
                                      <p:to>
                                        <p:strVal val="visible"/>
                                      </p:to>
                                    </p:set>
                                    <p:anim calcmode="lin" valueType="num">
                                      <p:cBhvr additive="base">
                                        <p:cTn id="118" dur="500" fill="hold"/>
                                        <p:tgtEl>
                                          <p:spTgt spid="20"/>
                                        </p:tgtEl>
                                        <p:attrNameLst>
                                          <p:attrName>ppt_x</p:attrName>
                                        </p:attrNameLst>
                                      </p:cBhvr>
                                      <p:tavLst>
                                        <p:tav tm="0">
                                          <p:val>
                                            <p:strVal val="0-#ppt_w/2"/>
                                          </p:val>
                                        </p:tav>
                                        <p:tav tm="100000">
                                          <p:val>
                                            <p:strVal val="#ppt_x"/>
                                          </p:val>
                                        </p:tav>
                                      </p:tavLst>
                                    </p:anim>
                                    <p:anim calcmode="lin" valueType="num">
                                      <p:cBhvr additive="base">
                                        <p:cTn id="119" dur="500" fill="hold"/>
                                        <p:tgtEl>
                                          <p:spTgt spid="20"/>
                                        </p:tgtEl>
                                        <p:attrNameLst>
                                          <p:attrName>ppt_y</p:attrName>
                                        </p:attrNameLst>
                                      </p:cBhvr>
                                      <p:tavLst>
                                        <p:tav tm="0">
                                          <p:val>
                                            <p:strVal val="#ppt_y"/>
                                          </p:val>
                                        </p:tav>
                                        <p:tav tm="100000">
                                          <p:val>
                                            <p:strVal val="#ppt_y"/>
                                          </p:val>
                                        </p:tav>
                                      </p:tavLst>
                                    </p:anim>
                                  </p:childTnLst>
                                </p:cTn>
                              </p:par>
                              <p:par>
                                <p:cTn id="120" presetID="2" presetClass="entr" presetSubtype="8" fill="hold" grpId="0" nodeType="withEffect">
                                  <p:stCondLst>
                                    <p:cond delay="0"/>
                                  </p:stCondLst>
                                  <p:childTnLst>
                                    <p:set>
                                      <p:cBhvr>
                                        <p:cTn id="121" dur="1" fill="hold">
                                          <p:stCondLst>
                                            <p:cond delay="0"/>
                                          </p:stCondLst>
                                        </p:cTn>
                                        <p:tgtEl>
                                          <p:spTgt spid="22"/>
                                        </p:tgtEl>
                                        <p:attrNameLst>
                                          <p:attrName>style.visibility</p:attrName>
                                        </p:attrNameLst>
                                      </p:cBhvr>
                                      <p:to>
                                        <p:strVal val="visible"/>
                                      </p:to>
                                    </p:set>
                                    <p:anim calcmode="lin" valueType="num">
                                      <p:cBhvr additive="base">
                                        <p:cTn id="122" dur="500" fill="hold"/>
                                        <p:tgtEl>
                                          <p:spTgt spid="22"/>
                                        </p:tgtEl>
                                        <p:attrNameLst>
                                          <p:attrName>ppt_x</p:attrName>
                                        </p:attrNameLst>
                                      </p:cBhvr>
                                      <p:tavLst>
                                        <p:tav tm="0">
                                          <p:val>
                                            <p:strVal val="0-#ppt_w/2"/>
                                          </p:val>
                                        </p:tav>
                                        <p:tav tm="100000">
                                          <p:val>
                                            <p:strVal val="#ppt_x"/>
                                          </p:val>
                                        </p:tav>
                                      </p:tavLst>
                                    </p:anim>
                                    <p:anim calcmode="lin" valueType="num">
                                      <p:cBhvr additive="base">
                                        <p:cTn id="123" dur="500" fill="hold"/>
                                        <p:tgtEl>
                                          <p:spTgt spid="22"/>
                                        </p:tgtEl>
                                        <p:attrNameLst>
                                          <p:attrName>ppt_y</p:attrName>
                                        </p:attrNameLst>
                                      </p:cBhvr>
                                      <p:tavLst>
                                        <p:tav tm="0">
                                          <p:val>
                                            <p:strVal val="#ppt_y"/>
                                          </p:val>
                                        </p:tav>
                                        <p:tav tm="100000">
                                          <p:val>
                                            <p:strVal val="#ppt_y"/>
                                          </p:val>
                                        </p:tav>
                                      </p:tavLst>
                                    </p:anim>
                                  </p:childTnLst>
                                </p:cTn>
                              </p:par>
                            </p:childTnLst>
                          </p:cTn>
                        </p:par>
                        <p:par>
                          <p:cTn id="124" fill="hold">
                            <p:stCondLst>
                              <p:cond delay="7500"/>
                            </p:stCondLst>
                            <p:childTnLst>
                              <p:par>
                                <p:cTn id="125" presetID="2" presetClass="entr" presetSubtype="8" fill="hold" grpId="0" nodeType="afterEffect">
                                  <p:stCondLst>
                                    <p:cond delay="0"/>
                                  </p:stCondLst>
                                  <p:childTnLst>
                                    <p:set>
                                      <p:cBhvr>
                                        <p:cTn id="126" dur="1" fill="hold">
                                          <p:stCondLst>
                                            <p:cond delay="0"/>
                                          </p:stCondLst>
                                        </p:cTn>
                                        <p:tgtEl>
                                          <p:spTgt spid="23"/>
                                        </p:tgtEl>
                                        <p:attrNameLst>
                                          <p:attrName>style.visibility</p:attrName>
                                        </p:attrNameLst>
                                      </p:cBhvr>
                                      <p:to>
                                        <p:strVal val="visible"/>
                                      </p:to>
                                    </p:set>
                                    <p:anim calcmode="lin" valueType="num">
                                      <p:cBhvr additive="base">
                                        <p:cTn id="127" dur="500" fill="hold"/>
                                        <p:tgtEl>
                                          <p:spTgt spid="23"/>
                                        </p:tgtEl>
                                        <p:attrNameLst>
                                          <p:attrName>ppt_x</p:attrName>
                                        </p:attrNameLst>
                                      </p:cBhvr>
                                      <p:tavLst>
                                        <p:tav tm="0">
                                          <p:val>
                                            <p:strVal val="0-#ppt_w/2"/>
                                          </p:val>
                                        </p:tav>
                                        <p:tav tm="100000">
                                          <p:val>
                                            <p:strVal val="#ppt_x"/>
                                          </p:val>
                                        </p:tav>
                                      </p:tavLst>
                                    </p:anim>
                                    <p:anim calcmode="lin" valueType="num">
                                      <p:cBhvr additive="base">
                                        <p:cTn id="128" dur="500" fill="hold"/>
                                        <p:tgtEl>
                                          <p:spTgt spid="23"/>
                                        </p:tgtEl>
                                        <p:attrNameLst>
                                          <p:attrName>ppt_y</p:attrName>
                                        </p:attrNameLst>
                                      </p:cBhvr>
                                      <p:tavLst>
                                        <p:tav tm="0">
                                          <p:val>
                                            <p:strVal val="#ppt_y"/>
                                          </p:val>
                                        </p:tav>
                                        <p:tav tm="100000">
                                          <p:val>
                                            <p:strVal val="#ppt_y"/>
                                          </p:val>
                                        </p:tav>
                                      </p:tavLst>
                                    </p:anim>
                                  </p:childTnLst>
                                </p:cTn>
                              </p:par>
                              <p:par>
                                <p:cTn id="129" presetID="2" presetClass="entr" presetSubtype="8" fill="hold" grpId="0" nodeType="withEffect">
                                  <p:stCondLst>
                                    <p:cond delay="0"/>
                                  </p:stCondLst>
                                  <p:childTnLst>
                                    <p:set>
                                      <p:cBhvr>
                                        <p:cTn id="130" dur="1" fill="hold">
                                          <p:stCondLst>
                                            <p:cond delay="0"/>
                                          </p:stCondLst>
                                        </p:cTn>
                                        <p:tgtEl>
                                          <p:spTgt spid="25"/>
                                        </p:tgtEl>
                                        <p:attrNameLst>
                                          <p:attrName>style.visibility</p:attrName>
                                        </p:attrNameLst>
                                      </p:cBhvr>
                                      <p:to>
                                        <p:strVal val="visible"/>
                                      </p:to>
                                    </p:set>
                                    <p:anim calcmode="lin" valueType="num">
                                      <p:cBhvr additive="base">
                                        <p:cTn id="131" dur="500" fill="hold"/>
                                        <p:tgtEl>
                                          <p:spTgt spid="25"/>
                                        </p:tgtEl>
                                        <p:attrNameLst>
                                          <p:attrName>ppt_x</p:attrName>
                                        </p:attrNameLst>
                                      </p:cBhvr>
                                      <p:tavLst>
                                        <p:tav tm="0">
                                          <p:val>
                                            <p:strVal val="0-#ppt_w/2"/>
                                          </p:val>
                                        </p:tav>
                                        <p:tav tm="100000">
                                          <p:val>
                                            <p:strVal val="#ppt_x"/>
                                          </p:val>
                                        </p:tav>
                                      </p:tavLst>
                                    </p:anim>
                                    <p:anim calcmode="lin" valueType="num">
                                      <p:cBhvr additive="base">
                                        <p:cTn id="132" dur="500" fill="hold"/>
                                        <p:tgtEl>
                                          <p:spTgt spid="25"/>
                                        </p:tgtEl>
                                        <p:attrNameLst>
                                          <p:attrName>ppt_y</p:attrName>
                                        </p:attrNameLst>
                                      </p:cBhvr>
                                      <p:tavLst>
                                        <p:tav tm="0">
                                          <p:val>
                                            <p:strVal val="#ppt_y"/>
                                          </p:val>
                                        </p:tav>
                                        <p:tav tm="100000">
                                          <p:val>
                                            <p:strVal val="#ppt_y"/>
                                          </p:val>
                                        </p:tav>
                                      </p:tavLst>
                                    </p:anim>
                                  </p:childTnLst>
                                </p:cTn>
                              </p:par>
                            </p:childTnLst>
                          </p:cTn>
                        </p:par>
                        <p:par>
                          <p:cTn id="133" fill="hold">
                            <p:stCondLst>
                              <p:cond delay="8000"/>
                            </p:stCondLst>
                            <p:childTnLst>
                              <p:par>
                                <p:cTn id="134" presetID="2" presetClass="entr" presetSubtype="2" fill="hold" grpId="0" nodeType="afterEffect">
                                  <p:stCondLst>
                                    <p:cond delay="0"/>
                                  </p:stCondLst>
                                  <p:childTnLst>
                                    <p:set>
                                      <p:cBhvr>
                                        <p:cTn id="135" dur="1" fill="hold">
                                          <p:stCondLst>
                                            <p:cond delay="0"/>
                                          </p:stCondLst>
                                        </p:cTn>
                                        <p:tgtEl>
                                          <p:spTgt spid="13"/>
                                        </p:tgtEl>
                                        <p:attrNameLst>
                                          <p:attrName>style.visibility</p:attrName>
                                        </p:attrNameLst>
                                      </p:cBhvr>
                                      <p:to>
                                        <p:strVal val="visible"/>
                                      </p:to>
                                    </p:set>
                                    <p:anim calcmode="lin" valueType="num">
                                      <p:cBhvr additive="base">
                                        <p:cTn id="136" dur="500" fill="hold"/>
                                        <p:tgtEl>
                                          <p:spTgt spid="13"/>
                                        </p:tgtEl>
                                        <p:attrNameLst>
                                          <p:attrName>ppt_x</p:attrName>
                                        </p:attrNameLst>
                                      </p:cBhvr>
                                      <p:tavLst>
                                        <p:tav tm="0">
                                          <p:val>
                                            <p:strVal val="1+#ppt_w/2"/>
                                          </p:val>
                                        </p:tav>
                                        <p:tav tm="100000">
                                          <p:val>
                                            <p:strVal val="#ppt_x"/>
                                          </p:val>
                                        </p:tav>
                                      </p:tavLst>
                                    </p:anim>
                                    <p:anim calcmode="lin" valueType="num">
                                      <p:cBhvr additive="base">
                                        <p:cTn id="137" dur="500" fill="hold"/>
                                        <p:tgtEl>
                                          <p:spTgt spid="13"/>
                                        </p:tgtEl>
                                        <p:attrNameLst>
                                          <p:attrName>ppt_y</p:attrName>
                                        </p:attrNameLst>
                                      </p:cBhvr>
                                      <p:tavLst>
                                        <p:tav tm="0">
                                          <p:val>
                                            <p:strVal val="#ppt_y"/>
                                          </p:val>
                                        </p:tav>
                                        <p:tav tm="100000">
                                          <p:val>
                                            <p:strVal val="#ppt_y"/>
                                          </p:val>
                                        </p:tav>
                                      </p:tavLst>
                                    </p:anim>
                                  </p:childTnLst>
                                </p:cTn>
                              </p:par>
                              <p:par>
                                <p:cTn id="138" presetID="2" presetClass="entr" presetSubtype="2" fill="hold" grpId="0" nodeType="withEffect">
                                  <p:stCondLst>
                                    <p:cond delay="0"/>
                                  </p:stCondLst>
                                  <p:childTnLst>
                                    <p:set>
                                      <p:cBhvr>
                                        <p:cTn id="139" dur="1" fill="hold">
                                          <p:stCondLst>
                                            <p:cond delay="0"/>
                                          </p:stCondLst>
                                        </p:cTn>
                                        <p:tgtEl>
                                          <p:spTgt spid="26"/>
                                        </p:tgtEl>
                                        <p:attrNameLst>
                                          <p:attrName>style.visibility</p:attrName>
                                        </p:attrNameLst>
                                      </p:cBhvr>
                                      <p:to>
                                        <p:strVal val="visible"/>
                                      </p:to>
                                    </p:set>
                                    <p:anim calcmode="lin" valueType="num">
                                      <p:cBhvr additive="base">
                                        <p:cTn id="140" dur="500" fill="hold"/>
                                        <p:tgtEl>
                                          <p:spTgt spid="26"/>
                                        </p:tgtEl>
                                        <p:attrNameLst>
                                          <p:attrName>ppt_x</p:attrName>
                                        </p:attrNameLst>
                                      </p:cBhvr>
                                      <p:tavLst>
                                        <p:tav tm="0">
                                          <p:val>
                                            <p:strVal val="1+#ppt_w/2"/>
                                          </p:val>
                                        </p:tav>
                                        <p:tav tm="100000">
                                          <p:val>
                                            <p:strVal val="#ppt_x"/>
                                          </p:val>
                                        </p:tav>
                                      </p:tavLst>
                                    </p:anim>
                                    <p:anim calcmode="lin" valueType="num">
                                      <p:cBhvr additive="base">
                                        <p:cTn id="141" dur="500" fill="hold"/>
                                        <p:tgtEl>
                                          <p:spTgt spid="26"/>
                                        </p:tgtEl>
                                        <p:attrNameLst>
                                          <p:attrName>ppt_y</p:attrName>
                                        </p:attrNameLst>
                                      </p:cBhvr>
                                      <p:tavLst>
                                        <p:tav tm="0">
                                          <p:val>
                                            <p:strVal val="#ppt_y"/>
                                          </p:val>
                                        </p:tav>
                                        <p:tav tm="100000">
                                          <p:val>
                                            <p:strVal val="#ppt_y"/>
                                          </p:val>
                                        </p:tav>
                                      </p:tavLst>
                                    </p:anim>
                                  </p:childTnLst>
                                </p:cTn>
                              </p:par>
                            </p:childTnLst>
                          </p:cTn>
                        </p:par>
                        <p:par>
                          <p:cTn id="142" fill="hold">
                            <p:stCondLst>
                              <p:cond delay="8500"/>
                            </p:stCondLst>
                            <p:childTnLst>
                              <p:par>
                                <p:cTn id="143" presetID="2" presetClass="entr" presetSubtype="2" fill="hold" grpId="0" nodeType="afterEffect">
                                  <p:stCondLst>
                                    <p:cond delay="0"/>
                                  </p:stCondLst>
                                  <p:childTnLst>
                                    <p:set>
                                      <p:cBhvr>
                                        <p:cTn id="144" dur="1" fill="hold">
                                          <p:stCondLst>
                                            <p:cond delay="0"/>
                                          </p:stCondLst>
                                        </p:cTn>
                                        <p:tgtEl>
                                          <p:spTgt spid="11"/>
                                        </p:tgtEl>
                                        <p:attrNameLst>
                                          <p:attrName>style.visibility</p:attrName>
                                        </p:attrNameLst>
                                      </p:cBhvr>
                                      <p:to>
                                        <p:strVal val="visible"/>
                                      </p:to>
                                    </p:set>
                                    <p:anim calcmode="lin" valueType="num">
                                      <p:cBhvr additive="base">
                                        <p:cTn id="145" dur="500" fill="hold"/>
                                        <p:tgtEl>
                                          <p:spTgt spid="11"/>
                                        </p:tgtEl>
                                        <p:attrNameLst>
                                          <p:attrName>ppt_x</p:attrName>
                                        </p:attrNameLst>
                                      </p:cBhvr>
                                      <p:tavLst>
                                        <p:tav tm="0">
                                          <p:val>
                                            <p:strVal val="1+#ppt_w/2"/>
                                          </p:val>
                                        </p:tav>
                                        <p:tav tm="100000">
                                          <p:val>
                                            <p:strVal val="#ppt_x"/>
                                          </p:val>
                                        </p:tav>
                                      </p:tavLst>
                                    </p:anim>
                                    <p:anim calcmode="lin" valueType="num">
                                      <p:cBhvr additive="base">
                                        <p:cTn id="146" dur="500" fill="hold"/>
                                        <p:tgtEl>
                                          <p:spTgt spid="11"/>
                                        </p:tgtEl>
                                        <p:attrNameLst>
                                          <p:attrName>ppt_y</p:attrName>
                                        </p:attrNameLst>
                                      </p:cBhvr>
                                      <p:tavLst>
                                        <p:tav tm="0">
                                          <p:val>
                                            <p:strVal val="#ppt_y"/>
                                          </p:val>
                                        </p:tav>
                                        <p:tav tm="100000">
                                          <p:val>
                                            <p:strVal val="#ppt_y"/>
                                          </p:val>
                                        </p:tav>
                                      </p:tavLst>
                                    </p:anim>
                                  </p:childTnLst>
                                </p:cTn>
                              </p:par>
                              <p:par>
                                <p:cTn id="147" presetID="2" presetClass="entr" presetSubtype="2" fill="hold" grpId="0" nodeType="withEffect">
                                  <p:stCondLst>
                                    <p:cond delay="0"/>
                                  </p:stCondLst>
                                  <p:childTnLst>
                                    <p:set>
                                      <p:cBhvr>
                                        <p:cTn id="148" dur="1" fill="hold">
                                          <p:stCondLst>
                                            <p:cond delay="0"/>
                                          </p:stCondLst>
                                        </p:cTn>
                                        <p:tgtEl>
                                          <p:spTgt spid="27"/>
                                        </p:tgtEl>
                                        <p:attrNameLst>
                                          <p:attrName>style.visibility</p:attrName>
                                        </p:attrNameLst>
                                      </p:cBhvr>
                                      <p:to>
                                        <p:strVal val="visible"/>
                                      </p:to>
                                    </p:set>
                                    <p:anim calcmode="lin" valueType="num">
                                      <p:cBhvr additive="base">
                                        <p:cTn id="149" dur="500" fill="hold"/>
                                        <p:tgtEl>
                                          <p:spTgt spid="27"/>
                                        </p:tgtEl>
                                        <p:attrNameLst>
                                          <p:attrName>ppt_x</p:attrName>
                                        </p:attrNameLst>
                                      </p:cBhvr>
                                      <p:tavLst>
                                        <p:tav tm="0">
                                          <p:val>
                                            <p:strVal val="1+#ppt_w/2"/>
                                          </p:val>
                                        </p:tav>
                                        <p:tav tm="100000">
                                          <p:val>
                                            <p:strVal val="#ppt_x"/>
                                          </p:val>
                                        </p:tav>
                                      </p:tavLst>
                                    </p:anim>
                                    <p:anim calcmode="lin" valueType="num">
                                      <p:cBhvr additive="base">
                                        <p:cTn id="150" dur="500" fill="hold"/>
                                        <p:tgtEl>
                                          <p:spTgt spid="27"/>
                                        </p:tgtEl>
                                        <p:attrNameLst>
                                          <p:attrName>ppt_y</p:attrName>
                                        </p:attrNameLst>
                                      </p:cBhvr>
                                      <p:tavLst>
                                        <p:tav tm="0">
                                          <p:val>
                                            <p:strVal val="#ppt_y"/>
                                          </p:val>
                                        </p:tav>
                                        <p:tav tm="100000">
                                          <p:val>
                                            <p:strVal val="#ppt_y"/>
                                          </p:val>
                                        </p:tav>
                                      </p:tavLst>
                                    </p:anim>
                                  </p:childTnLst>
                                </p:cTn>
                              </p:par>
                            </p:childTnLst>
                          </p:cTn>
                        </p:par>
                        <p:par>
                          <p:cTn id="151" fill="hold">
                            <p:stCondLst>
                              <p:cond delay="9000"/>
                            </p:stCondLst>
                            <p:childTnLst>
                              <p:par>
                                <p:cTn id="152" presetID="2" presetClass="entr" presetSubtype="2" fill="hold" grpId="0" nodeType="afterEffect">
                                  <p:stCondLst>
                                    <p:cond delay="0"/>
                                  </p:stCondLst>
                                  <p:childTnLst>
                                    <p:set>
                                      <p:cBhvr>
                                        <p:cTn id="153" dur="1" fill="hold">
                                          <p:stCondLst>
                                            <p:cond delay="0"/>
                                          </p:stCondLst>
                                        </p:cTn>
                                        <p:tgtEl>
                                          <p:spTgt spid="12"/>
                                        </p:tgtEl>
                                        <p:attrNameLst>
                                          <p:attrName>style.visibility</p:attrName>
                                        </p:attrNameLst>
                                      </p:cBhvr>
                                      <p:to>
                                        <p:strVal val="visible"/>
                                      </p:to>
                                    </p:set>
                                    <p:anim calcmode="lin" valueType="num">
                                      <p:cBhvr additive="base">
                                        <p:cTn id="154" dur="500" fill="hold"/>
                                        <p:tgtEl>
                                          <p:spTgt spid="12"/>
                                        </p:tgtEl>
                                        <p:attrNameLst>
                                          <p:attrName>ppt_x</p:attrName>
                                        </p:attrNameLst>
                                      </p:cBhvr>
                                      <p:tavLst>
                                        <p:tav tm="0">
                                          <p:val>
                                            <p:strVal val="1+#ppt_w/2"/>
                                          </p:val>
                                        </p:tav>
                                        <p:tav tm="100000">
                                          <p:val>
                                            <p:strVal val="#ppt_x"/>
                                          </p:val>
                                        </p:tav>
                                      </p:tavLst>
                                    </p:anim>
                                    <p:anim calcmode="lin" valueType="num">
                                      <p:cBhvr additive="base">
                                        <p:cTn id="155" dur="500" fill="hold"/>
                                        <p:tgtEl>
                                          <p:spTgt spid="12"/>
                                        </p:tgtEl>
                                        <p:attrNameLst>
                                          <p:attrName>ppt_y</p:attrName>
                                        </p:attrNameLst>
                                      </p:cBhvr>
                                      <p:tavLst>
                                        <p:tav tm="0">
                                          <p:val>
                                            <p:strVal val="#ppt_y"/>
                                          </p:val>
                                        </p:tav>
                                        <p:tav tm="100000">
                                          <p:val>
                                            <p:strVal val="#ppt_y"/>
                                          </p:val>
                                        </p:tav>
                                      </p:tavLst>
                                    </p:anim>
                                  </p:childTnLst>
                                </p:cTn>
                              </p:par>
                              <p:par>
                                <p:cTn id="156" presetID="2" presetClass="entr" presetSubtype="2" fill="hold" grpId="0" nodeType="withEffect">
                                  <p:stCondLst>
                                    <p:cond delay="0"/>
                                  </p:stCondLst>
                                  <p:childTnLst>
                                    <p:set>
                                      <p:cBhvr>
                                        <p:cTn id="157" dur="1" fill="hold">
                                          <p:stCondLst>
                                            <p:cond delay="0"/>
                                          </p:stCondLst>
                                        </p:cTn>
                                        <p:tgtEl>
                                          <p:spTgt spid="28"/>
                                        </p:tgtEl>
                                        <p:attrNameLst>
                                          <p:attrName>style.visibility</p:attrName>
                                        </p:attrNameLst>
                                      </p:cBhvr>
                                      <p:to>
                                        <p:strVal val="visible"/>
                                      </p:to>
                                    </p:set>
                                    <p:anim calcmode="lin" valueType="num">
                                      <p:cBhvr additive="base">
                                        <p:cTn id="158" dur="500" fill="hold"/>
                                        <p:tgtEl>
                                          <p:spTgt spid="28"/>
                                        </p:tgtEl>
                                        <p:attrNameLst>
                                          <p:attrName>ppt_x</p:attrName>
                                        </p:attrNameLst>
                                      </p:cBhvr>
                                      <p:tavLst>
                                        <p:tav tm="0">
                                          <p:val>
                                            <p:strVal val="1+#ppt_w/2"/>
                                          </p:val>
                                        </p:tav>
                                        <p:tav tm="100000">
                                          <p:val>
                                            <p:strVal val="#ppt_x"/>
                                          </p:val>
                                        </p:tav>
                                      </p:tavLst>
                                    </p:anim>
                                    <p:anim calcmode="lin" valueType="num">
                                      <p:cBhvr additive="base">
                                        <p:cTn id="159"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11" grpId="0" bldLvl="0" animBg="1"/>
      <p:bldP spid="12" grpId="0" bldLvl="0" animBg="1"/>
      <p:bldP spid="13" grpId="0" bldLvl="0" animBg="1"/>
      <p:bldP spid="14" grpId="0" bldLvl="0" animBg="1"/>
      <p:bldP spid="19" grpId="0" bldLvl="0" animBg="1"/>
      <p:bldP spid="20" grpId="0" bldLvl="0" animBg="1"/>
      <p:bldP spid="22" grpId="0" bldLvl="0" animBg="1"/>
      <p:bldP spid="23" grpId="0" bldLvl="0" animBg="1"/>
      <p:bldP spid="25" grpId="0" bldLvl="0" animBg="1"/>
      <p:bldP spid="26" grpId="0" bldLvl="0" animBg="1"/>
      <p:bldP spid="27" grpId="0" bldLvl="0" animBg="1"/>
      <p:bldP spid="28" grpId="0" bldLvl="0" animBg="1"/>
      <p:bldP spid="29" grpId="0" bldLvl="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nvSpPr>
        <p:spPr bwMode="auto">
          <a:xfrm>
            <a:off x="4592088" y="711994"/>
            <a:ext cx="28713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algn="ctr" eaLnBrk="1" hangingPunct="1"/>
            <a:r>
              <a:rPr lang="en-US" altLang="zh-CN" sz="2000" dirty="0">
                <a:latin typeface="Arial" panose="020B0604020202020204"/>
                <a:ea typeface="微软雅黑" panose="020B0503020204020204" pitchFamily="34" charset="-122"/>
                <a:sym typeface="Arial" panose="020B0604020202020204"/>
              </a:rPr>
              <a:t>2018</a:t>
            </a:r>
            <a:r>
              <a:rPr lang="zh-CN" altLang="en-US" sz="2000" dirty="0">
                <a:latin typeface="Arial" panose="020B0604020202020204"/>
                <a:ea typeface="微软雅黑" panose="020B0503020204020204" pitchFamily="34" charset="-122"/>
                <a:sym typeface="Arial" panose="020B0604020202020204"/>
              </a:rPr>
              <a:t>年组织架构规划图</a:t>
            </a:r>
          </a:p>
        </p:txBody>
      </p:sp>
      <p:grpSp>
        <p:nvGrpSpPr>
          <p:cNvPr id="8" name="Organization Chart 3"/>
          <p:cNvGrpSpPr/>
          <p:nvPr/>
        </p:nvGrpSpPr>
        <p:grpSpPr bwMode="auto">
          <a:xfrm>
            <a:off x="1470025" y="1227138"/>
            <a:ext cx="8810625" cy="5287962"/>
            <a:chOff x="68" y="527"/>
            <a:chExt cx="5550" cy="3331"/>
          </a:xfrm>
        </p:grpSpPr>
        <p:sp>
          <p:nvSpPr>
            <p:cNvPr id="9" name="AutoShape 4"/>
            <p:cNvSpPr>
              <a:spLocks noChangeAspect="1" noChangeArrowheads="1" noTextEdit="1"/>
            </p:cNvSpPr>
            <p:nvPr/>
          </p:nvSpPr>
          <p:spPr bwMode="auto">
            <a:xfrm>
              <a:off x="68" y="527"/>
              <a:ext cx="5550" cy="3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endParaRPr lang="zh-CN" altLang="en-US" sz="1100">
                <a:solidFill>
                  <a:schemeClr val="bg1"/>
                </a:solidFill>
                <a:latin typeface="Arial" panose="020B0604020202020204"/>
                <a:ea typeface="微软雅黑" panose="020B0503020204020204" pitchFamily="34" charset="-122"/>
                <a:sym typeface="Arial" panose="020B0604020202020204"/>
              </a:endParaRPr>
            </a:p>
          </p:txBody>
        </p:sp>
        <p:cxnSp>
          <p:nvCxnSpPr>
            <p:cNvPr id="10" name="_s1028"/>
            <p:cNvCxnSpPr>
              <a:cxnSpLocks noChangeShapeType="1"/>
              <a:stCxn id="64" idx="0"/>
              <a:endCxn id="45" idx="2"/>
            </p:cNvCxnSpPr>
            <p:nvPr/>
          </p:nvCxnSpPr>
          <p:spPr bwMode="auto">
            <a:xfrm rot="-5400000">
              <a:off x="790" y="3198"/>
              <a:ext cx="126" cy="1"/>
            </a:xfrm>
            <a:prstGeom prst="straightConnector1">
              <a:avLst/>
            </a:prstGeom>
            <a:noFill/>
            <a:ln w="38100">
              <a:solidFill>
                <a:schemeClr val="tx1"/>
              </a:solidFill>
              <a:round/>
            </a:ln>
            <a:extLst>
              <a:ext uri="{909E8E84-426E-40DD-AFC4-6F175D3DCCD1}">
                <a14:hiddenFill xmlns:a14="http://schemas.microsoft.com/office/drawing/2010/main">
                  <a:noFill/>
                </a14:hiddenFill>
              </a:ext>
            </a:extLst>
          </p:spPr>
        </p:cxnSp>
        <p:cxnSp>
          <p:nvCxnSpPr>
            <p:cNvPr id="11" name="_s1029"/>
            <p:cNvCxnSpPr>
              <a:cxnSpLocks noChangeShapeType="1"/>
              <a:stCxn id="63" idx="0"/>
              <a:endCxn id="44" idx="2"/>
            </p:cNvCxnSpPr>
            <p:nvPr/>
          </p:nvCxnSpPr>
          <p:spPr bwMode="auto">
            <a:xfrm rot="-5400000">
              <a:off x="465" y="3203"/>
              <a:ext cx="135" cy="1"/>
            </a:xfrm>
            <a:prstGeom prst="straightConnector1">
              <a:avLst/>
            </a:prstGeom>
            <a:noFill/>
            <a:ln w="38100">
              <a:solidFill>
                <a:schemeClr val="tx1"/>
              </a:solidFill>
              <a:round/>
            </a:ln>
            <a:extLst>
              <a:ext uri="{909E8E84-426E-40DD-AFC4-6F175D3DCCD1}">
                <a14:hiddenFill xmlns:a14="http://schemas.microsoft.com/office/drawing/2010/main">
                  <a:noFill/>
                </a14:hiddenFill>
              </a:ext>
            </a:extLst>
          </p:spPr>
        </p:cxnSp>
        <p:cxnSp>
          <p:nvCxnSpPr>
            <p:cNvPr id="12" name="_s1030"/>
            <p:cNvCxnSpPr>
              <a:cxnSpLocks noChangeShapeType="1"/>
              <a:stCxn id="62" idx="0"/>
              <a:endCxn id="56" idx="2"/>
            </p:cNvCxnSpPr>
            <p:nvPr/>
          </p:nvCxnSpPr>
          <p:spPr bwMode="auto">
            <a:xfrm rot="-5400000">
              <a:off x="4617" y="3203"/>
              <a:ext cx="135" cy="1"/>
            </a:xfrm>
            <a:prstGeom prst="straightConnector1">
              <a:avLst/>
            </a:prstGeom>
            <a:noFill/>
            <a:ln w="38100">
              <a:solidFill>
                <a:schemeClr val="tx1"/>
              </a:solidFill>
              <a:round/>
            </a:ln>
            <a:extLst>
              <a:ext uri="{909E8E84-426E-40DD-AFC4-6F175D3DCCD1}">
                <a14:hiddenFill xmlns:a14="http://schemas.microsoft.com/office/drawing/2010/main">
                  <a:noFill/>
                </a14:hiddenFill>
              </a:ext>
            </a:extLst>
          </p:spPr>
        </p:cxnSp>
        <p:cxnSp>
          <p:nvCxnSpPr>
            <p:cNvPr id="13" name="_s1031"/>
            <p:cNvCxnSpPr>
              <a:cxnSpLocks noChangeShapeType="1"/>
              <a:stCxn id="61" idx="0"/>
              <a:endCxn id="52" idx="2"/>
            </p:cNvCxnSpPr>
            <p:nvPr/>
          </p:nvCxnSpPr>
          <p:spPr bwMode="auto">
            <a:xfrm rot="5400000" flipH="1">
              <a:off x="3924" y="3094"/>
              <a:ext cx="225" cy="317"/>
            </a:xfrm>
            <a:prstGeom prst="bentConnector3">
              <a:avLst>
                <a:gd name="adj1" fmla="val 32000"/>
              </a:avLst>
            </a:prstGeom>
            <a:noFill/>
            <a:ln w="38100">
              <a:solidFill>
                <a:schemeClr val="tx1"/>
              </a:solidFill>
              <a:miter lim="800000"/>
            </a:ln>
            <a:extLst>
              <a:ext uri="{909E8E84-426E-40DD-AFC4-6F175D3DCCD1}">
                <a14:hiddenFill xmlns:a14="http://schemas.microsoft.com/office/drawing/2010/main">
                  <a:noFill/>
                </a14:hiddenFill>
              </a:ext>
            </a:extLst>
          </p:spPr>
        </p:cxnSp>
        <p:cxnSp>
          <p:nvCxnSpPr>
            <p:cNvPr id="14" name="_s1032"/>
            <p:cNvCxnSpPr>
              <a:cxnSpLocks noChangeShapeType="1"/>
              <a:stCxn id="60" idx="0"/>
              <a:endCxn id="49" idx="2"/>
            </p:cNvCxnSpPr>
            <p:nvPr/>
          </p:nvCxnSpPr>
          <p:spPr bwMode="auto">
            <a:xfrm rot="-5400000">
              <a:off x="2062" y="3203"/>
              <a:ext cx="136" cy="1"/>
            </a:xfrm>
            <a:prstGeom prst="straightConnector1">
              <a:avLst/>
            </a:prstGeom>
            <a:noFill/>
            <a:ln w="38100">
              <a:solidFill>
                <a:schemeClr val="tx1"/>
              </a:solidFill>
              <a:round/>
            </a:ln>
            <a:extLst>
              <a:ext uri="{909E8E84-426E-40DD-AFC4-6F175D3DCCD1}">
                <a14:hiddenFill xmlns:a14="http://schemas.microsoft.com/office/drawing/2010/main">
                  <a:noFill/>
                </a14:hiddenFill>
              </a:ext>
            </a:extLst>
          </p:spPr>
        </p:cxnSp>
        <p:cxnSp>
          <p:nvCxnSpPr>
            <p:cNvPr id="15" name="_s1033"/>
            <p:cNvCxnSpPr>
              <a:cxnSpLocks noChangeShapeType="1"/>
              <a:stCxn id="59" idx="0"/>
              <a:endCxn id="38" idx="2"/>
            </p:cNvCxnSpPr>
            <p:nvPr/>
          </p:nvCxnSpPr>
          <p:spPr bwMode="auto">
            <a:xfrm rot="5400000" flipH="1">
              <a:off x="4086" y="550"/>
              <a:ext cx="391" cy="2399"/>
            </a:xfrm>
            <a:prstGeom prst="bentConnector3">
              <a:avLst>
                <a:gd name="adj1" fmla="val 18412"/>
              </a:avLst>
            </a:prstGeom>
            <a:noFill/>
            <a:ln w="38100">
              <a:solidFill>
                <a:schemeClr val="tx1"/>
              </a:solidFill>
              <a:miter lim="800000"/>
            </a:ln>
            <a:extLst>
              <a:ext uri="{909E8E84-426E-40DD-AFC4-6F175D3DCCD1}">
                <a14:hiddenFill xmlns:a14="http://schemas.microsoft.com/office/drawing/2010/main">
                  <a:noFill/>
                </a14:hiddenFill>
              </a:ext>
            </a:extLst>
          </p:spPr>
        </p:cxnSp>
        <p:cxnSp>
          <p:nvCxnSpPr>
            <p:cNvPr id="16" name="_s1034"/>
            <p:cNvCxnSpPr>
              <a:cxnSpLocks noChangeShapeType="1"/>
              <a:stCxn id="58" idx="0"/>
              <a:endCxn id="38" idx="2"/>
            </p:cNvCxnSpPr>
            <p:nvPr/>
          </p:nvCxnSpPr>
          <p:spPr bwMode="auto">
            <a:xfrm rot="5400000" flipH="1">
              <a:off x="3767" y="869"/>
              <a:ext cx="391" cy="1762"/>
            </a:xfrm>
            <a:prstGeom prst="bentConnector3">
              <a:avLst>
                <a:gd name="adj1" fmla="val 18412"/>
              </a:avLst>
            </a:prstGeom>
            <a:noFill/>
            <a:ln w="38100">
              <a:solidFill>
                <a:schemeClr val="tx1"/>
              </a:solidFill>
              <a:miter lim="800000"/>
            </a:ln>
            <a:extLst>
              <a:ext uri="{909E8E84-426E-40DD-AFC4-6F175D3DCCD1}">
                <a14:hiddenFill xmlns:a14="http://schemas.microsoft.com/office/drawing/2010/main">
                  <a:noFill/>
                </a14:hiddenFill>
              </a:ext>
            </a:extLst>
          </p:spPr>
        </p:cxnSp>
        <p:cxnSp>
          <p:nvCxnSpPr>
            <p:cNvPr id="17" name="_s1035"/>
            <p:cNvCxnSpPr>
              <a:cxnSpLocks noChangeShapeType="1"/>
              <a:stCxn id="57" idx="0"/>
              <a:endCxn id="43" idx="2"/>
            </p:cNvCxnSpPr>
            <p:nvPr/>
          </p:nvCxnSpPr>
          <p:spPr bwMode="auto">
            <a:xfrm rot="5400000" flipH="1">
              <a:off x="4650" y="2302"/>
              <a:ext cx="227" cy="478"/>
            </a:xfrm>
            <a:prstGeom prst="bentConnector3">
              <a:avLst>
                <a:gd name="adj1" fmla="val 31718"/>
              </a:avLst>
            </a:prstGeom>
            <a:noFill/>
            <a:ln w="38100">
              <a:solidFill>
                <a:schemeClr val="tx1"/>
              </a:solidFill>
              <a:miter lim="800000"/>
            </a:ln>
            <a:extLst>
              <a:ext uri="{909E8E84-426E-40DD-AFC4-6F175D3DCCD1}">
                <a14:hiddenFill xmlns:a14="http://schemas.microsoft.com/office/drawing/2010/main">
                  <a:noFill/>
                </a14:hiddenFill>
              </a:ext>
            </a:extLst>
          </p:spPr>
        </p:cxnSp>
        <p:cxnSp>
          <p:nvCxnSpPr>
            <p:cNvPr id="18" name="_s1036"/>
            <p:cNvCxnSpPr>
              <a:cxnSpLocks noChangeShapeType="1"/>
              <a:stCxn id="56" idx="0"/>
              <a:endCxn id="43" idx="2"/>
            </p:cNvCxnSpPr>
            <p:nvPr/>
          </p:nvCxnSpPr>
          <p:spPr bwMode="auto">
            <a:xfrm rot="5400000" flipH="1">
              <a:off x="4491" y="2461"/>
              <a:ext cx="227" cy="159"/>
            </a:xfrm>
            <a:prstGeom prst="bentConnector3">
              <a:avLst>
                <a:gd name="adj1" fmla="val 31718"/>
              </a:avLst>
            </a:prstGeom>
            <a:noFill/>
            <a:ln w="38100">
              <a:solidFill>
                <a:schemeClr val="tx1"/>
              </a:solidFill>
              <a:miter lim="800000"/>
            </a:ln>
            <a:extLst>
              <a:ext uri="{909E8E84-426E-40DD-AFC4-6F175D3DCCD1}">
                <a14:hiddenFill xmlns:a14="http://schemas.microsoft.com/office/drawing/2010/main">
                  <a:noFill/>
                </a14:hiddenFill>
              </a:ext>
            </a:extLst>
          </p:spPr>
        </p:cxnSp>
        <p:cxnSp>
          <p:nvCxnSpPr>
            <p:cNvPr id="19" name="_s1037"/>
            <p:cNvCxnSpPr>
              <a:cxnSpLocks noChangeShapeType="1"/>
              <a:stCxn id="55" idx="0"/>
              <a:endCxn id="40" idx="2"/>
            </p:cNvCxnSpPr>
            <p:nvPr/>
          </p:nvCxnSpPr>
          <p:spPr bwMode="auto">
            <a:xfrm rot="5400000" flipH="1">
              <a:off x="2015" y="2222"/>
              <a:ext cx="227" cy="638"/>
            </a:xfrm>
            <a:prstGeom prst="bentConnector3">
              <a:avLst>
                <a:gd name="adj1" fmla="val 31718"/>
              </a:avLst>
            </a:prstGeom>
            <a:noFill/>
            <a:ln w="38100">
              <a:solidFill>
                <a:schemeClr val="tx1"/>
              </a:solidFill>
              <a:miter lim="800000"/>
            </a:ln>
            <a:extLst>
              <a:ext uri="{909E8E84-426E-40DD-AFC4-6F175D3DCCD1}">
                <a14:hiddenFill xmlns:a14="http://schemas.microsoft.com/office/drawing/2010/main">
                  <a:noFill/>
                </a14:hiddenFill>
              </a:ext>
            </a:extLst>
          </p:spPr>
        </p:cxnSp>
        <p:cxnSp>
          <p:nvCxnSpPr>
            <p:cNvPr id="20" name="_s1038"/>
            <p:cNvCxnSpPr>
              <a:cxnSpLocks noChangeShapeType="1"/>
              <a:stCxn id="54" idx="0"/>
              <a:endCxn id="52" idx="2"/>
            </p:cNvCxnSpPr>
            <p:nvPr/>
          </p:nvCxnSpPr>
          <p:spPr bwMode="auto">
            <a:xfrm rot="5400000" flipH="1">
              <a:off x="3771" y="3249"/>
              <a:ext cx="224" cy="8"/>
            </a:xfrm>
            <a:prstGeom prst="bentConnector3">
              <a:avLst>
                <a:gd name="adj1" fmla="val 32144"/>
              </a:avLst>
            </a:prstGeom>
            <a:noFill/>
            <a:ln w="38100">
              <a:solidFill>
                <a:schemeClr val="tx1"/>
              </a:solidFill>
              <a:miter lim="800000"/>
            </a:ln>
            <a:extLst>
              <a:ext uri="{909E8E84-426E-40DD-AFC4-6F175D3DCCD1}">
                <a14:hiddenFill xmlns:a14="http://schemas.microsoft.com/office/drawing/2010/main">
                  <a:noFill/>
                </a14:hiddenFill>
              </a:ext>
            </a:extLst>
          </p:spPr>
        </p:cxnSp>
        <p:cxnSp>
          <p:nvCxnSpPr>
            <p:cNvPr id="21" name="_s1039"/>
            <p:cNvCxnSpPr>
              <a:cxnSpLocks noChangeShapeType="1"/>
              <a:stCxn id="53" idx="0"/>
              <a:endCxn id="52" idx="2"/>
            </p:cNvCxnSpPr>
            <p:nvPr/>
          </p:nvCxnSpPr>
          <p:spPr bwMode="auto">
            <a:xfrm rot="-5400000">
              <a:off x="3611" y="3096"/>
              <a:ext cx="224" cy="311"/>
            </a:xfrm>
            <a:prstGeom prst="bentConnector3">
              <a:avLst>
                <a:gd name="adj1" fmla="val 32144"/>
              </a:avLst>
            </a:prstGeom>
            <a:noFill/>
            <a:ln w="38100">
              <a:solidFill>
                <a:schemeClr val="tx1"/>
              </a:solidFill>
              <a:miter lim="800000"/>
            </a:ln>
            <a:extLst>
              <a:ext uri="{909E8E84-426E-40DD-AFC4-6F175D3DCCD1}">
                <a14:hiddenFill xmlns:a14="http://schemas.microsoft.com/office/drawing/2010/main">
                  <a:noFill/>
                </a14:hiddenFill>
              </a:ext>
            </a:extLst>
          </p:spPr>
        </p:cxnSp>
        <p:cxnSp>
          <p:nvCxnSpPr>
            <p:cNvPr id="22" name="_s1040"/>
            <p:cNvCxnSpPr>
              <a:cxnSpLocks noChangeShapeType="1"/>
              <a:stCxn id="52" idx="0"/>
              <a:endCxn id="43" idx="2"/>
            </p:cNvCxnSpPr>
            <p:nvPr/>
          </p:nvCxnSpPr>
          <p:spPr bwMode="auto">
            <a:xfrm rot="-5400000">
              <a:off x="4086" y="2219"/>
              <a:ext cx="231" cy="647"/>
            </a:xfrm>
            <a:prstGeom prst="bentConnector3">
              <a:avLst>
                <a:gd name="adj1" fmla="val 31167"/>
              </a:avLst>
            </a:prstGeom>
            <a:noFill/>
            <a:ln w="38100">
              <a:solidFill>
                <a:schemeClr val="tx1"/>
              </a:solidFill>
              <a:miter lim="800000"/>
            </a:ln>
            <a:extLst>
              <a:ext uri="{909E8E84-426E-40DD-AFC4-6F175D3DCCD1}">
                <a14:hiddenFill xmlns:a14="http://schemas.microsoft.com/office/drawing/2010/main">
                  <a:noFill/>
                </a14:hiddenFill>
              </a:ext>
            </a:extLst>
          </p:spPr>
        </p:cxnSp>
        <p:cxnSp>
          <p:nvCxnSpPr>
            <p:cNvPr id="23" name="_s1041"/>
            <p:cNvCxnSpPr>
              <a:cxnSpLocks noChangeShapeType="1"/>
              <a:stCxn id="51" idx="0"/>
              <a:endCxn id="41" idx="2"/>
            </p:cNvCxnSpPr>
            <p:nvPr/>
          </p:nvCxnSpPr>
          <p:spPr bwMode="auto">
            <a:xfrm rot="5400000" flipH="1">
              <a:off x="3133" y="2380"/>
              <a:ext cx="229" cy="319"/>
            </a:xfrm>
            <a:prstGeom prst="bentConnector3">
              <a:avLst>
                <a:gd name="adj1" fmla="val 31440"/>
              </a:avLst>
            </a:prstGeom>
            <a:noFill/>
            <a:ln w="38100">
              <a:solidFill>
                <a:schemeClr val="tx1"/>
              </a:solidFill>
              <a:miter lim="800000"/>
            </a:ln>
            <a:extLst>
              <a:ext uri="{909E8E84-426E-40DD-AFC4-6F175D3DCCD1}">
                <a14:hiddenFill xmlns:a14="http://schemas.microsoft.com/office/drawing/2010/main">
                  <a:noFill/>
                </a14:hiddenFill>
              </a:ext>
            </a:extLst>
          </p:spPr>
        </p:cxnSp>
        <p:cxnSp>
          <p:nvCxnSpPr>
            <p:cNvPr id="24" name="_s1042"/>
            <p:cNvCxnSpPr>
              <a:cxnSpLocks noChangeShapeType="1"/>
              <a:stCxn id="50" idx="0"/>
              <a:endCxn id="41" idx="2"/>
            </p:cNvCxnSpPr>
            <p:nvPr/>
          </p:nvCxnSpPr>
          <p:spPr bwMode="auto">
            <a:xfrm rot="-5400000">
              <a:off x="2974" y="2539"/>
              <a:ext cx="229" cy="1"/>
            </a:xfrm>
            <a:prstGeom prst="straightConnector1">
              <a:avLst/>
            </a:prstGeom>
            <a:noFill/>
            <a:ln w="38100">
              <a:solidFill>
                <a:schemeClr val="tx1"/>
              </a:solidFill>
              <a:round/>
            </a:ln>
            <a:extLst>
              <a:ext uri="{909E8E84-426E-40DD-AFC4-6F175D3DCCD1}">
                <a14:hiddenFill xmlns:a14="http://schemas.microsoft.com/office/drawing/2010/main">
                  <a:noFill/>
                </a14:hiddenFill>
              </a:ext>
            </a:extLst>
          </p:spPr>
        </p:cxnSp>
        <p:cxnSp>
          <p:nvCxnSpPr>
            <p:cNvPr id="25" name="_s1043"/>
            <p:cNvCxnSpPr>
              <a:cxnSpLocks noChangeShapeType="1"/>
              <a:stCxn id="49" idx="0"/>
              <a:endCxn id="40" idx="2"/>
            </p:cNvCxnSpPr>
            <p:nvPr/>
          </p:nvCxnSpPr>
          <p:spPr bwMode="auto">
            <a:xfrm rot="5400000" flipH="1">
              <a:off x="1856" y="2381"/>
              <a:ext cx="227" cy="319"/>
            </a:xfrm>
            <a:prstGeom prst="bentConnector3">
              <a:avLst>
                <a:gd name="adj1" fmla="val 31718"/>
              </a:avLst>
            </a:prstGeom>
            <a:noFill/>
            <a:ln w="38100">
              <a:solidFill>
                <a:schemeClr val="tx1"/>
              </a:solidFill>
              <a:miter lim="800000"/>
            </a:ln>
            <a:extLst>
              <a:ext uri="{909E8E84-426E-40DD-AFC4-6F175D3DCCD1}">
                <a14:hiddenFill xmlns:a14="http://schemas.microsoft.com/office/drawing/2010/main">
                  <a:noFill/>
                </a14:hiddenFill>
              </a:ext>
            </a:extLst>
          </p:spPr>
        </p:cxnSp>
        <p:cxnSp>
          <p:nvCxnSpPr>
            <p:cNvPr id="26" name="_s1044"/>
            <p:cNvCxnSpPr>
              <a:cxnSpLocks noChangeShapeType="1"/>
              <a:stCxn id="48" idx="0"/>
              <a:endCxn id="40" idx="2"/>
            </p:cNvCxnSpPr>
            <p:nvPr/>
          </p:nvCxnSpPr>
          <p:spPr bwMode="auto">
            <a:xfrm rot="-5400000">
              <a:off x="1697" y="2540"/>
              <a:ext cx="227" cy="1"/>
            </a:xfrm>
            <a:prstGeom prst="straightConnector1">
              <a:avLst/>
            </a:prstGeom>
            <a:noFill/>
            <a:ln w="38100">
              <a:solidFill>
                <a:schemeClr val="tx1"/>
              </a:solidFill>
              <a:round/>
            </a:ln>
            <a:extLst>
              <a:ext uri="{909E8E84-426E-40DD-AFC4-6F175D3DCCD1}">
                <a14:hiddenFill xmlns:a14="http://schemas.microsoft.com/office/drawing/2010/main">
                  <a:noFill/>
                </a14:hiddenFill>
              </a:ext>
            </a:extLst>
          </p:spPr>
        </p:cxnSp>
        <p:cxnSp>
          <p:nvCxnSpPr>
            <p:cNvPr id="27" name="_s1045"/>
            <p:cNvCxnSpPr>
              <a:cxnSpLocks noChangeShapeType="1"/>
              <a:stCxn id="47" idx="0"/>
              <a:endCxn id="40" idx="2"/>
            </p:cNvCxnSpPr>
            <p:nvPr/>
          </p:nvCxnSpPr>
          <p:spPr bwMode="auto">
            <a:xfrm rot="-5400000">
              <a:off x="1537" y="2381"/>
              <a:ext cx="227" cy="319"/>
            </a:xfrm>
            <a:prstGeom prst="bentConnector3">
              <a:avLst>
                <a:gd name="adj1" fmla="val 31718"/>
              </a:avLst>
            </a:prstGeom>
            <a:noFill/>
            <a:ln w="38100">
              <a:solidFill>
                <a:schemeClr val="tx1"/>
              </a:solidFill>
              <a:miter lim="800000"/>
            </a:ln>
            <a:extLst>
              <a:ext uri="{909E8E84-426E-40DD-AFC4-6F175D3DCCD1}">
                <a14:hiddenFill xmlns:a14="http://schemas.microsoft.com/office/drawing/2010/main">
                  <a:noFill/>
                </a14:hiddenFill>
              </a:ext>
            </a:extLst>
          </p:spPr>
        </p:cxnSp>
        <p:cxnSp>
          <p:nvCxnSpPr>
            <p:cNvPr id="28" name="_s1046"/>
            <p:cNvCxnSpPr>
              <a:cxnSpLocks noChangeShapeType="1"/>
              <a:stCxn id="46" idx="0"/>
              <a:endCxn id="40" idx="2"/>
            </p:cNvCxnSpPr>
            <p:nvPr/>
          </p:nvCxnSpPr>
          <p:spPr bwMode="auto">
            <a:xfrm rot="-5400000">
              <a:off x="1377" y="2221"/>
              <a:ext cx="227" cy="639"/>
            </a:xfrm>
            <a:prstGeom prst="bentConnector3">
              <a:avLst>
                <a:gd name="adj1" fmla="val 31718"/>
              </a:avLst>
            </a:prstGeom>
            <a:noFill/>
            <a:ln w="38100">
              <a:solidFill>
                <a:schemeClr val="tx1"/>
              </a:solidFill>
              <a:miter lim="800000"/>
            </a:ln>
            <a:extLst>
              <a:ext uri="{909E8E84-426E-40DD-AFC4-6F175D3DCCD1}">
                <a14:hiddenFill xmlns:a14="http://schemas.microsoft.com/office/drawing/2010/main">
                  <a:noFill/>
                </a14:hiddenFill>
              </a:ext>
            </a:extLst>
          </p:spPr>
        </p:cxnSp>
        <p:cxnSp>
          <p:nvCxnSpPr>
            <p:cNvPr id="29" name="_s1047"/>
            <p:cNvCxnSpPr>
              <a:cxnSpLocks noChangeShapeType="1"/>
              <a:stCxn id="45" idx="0"/>
              <a:endCxn id="39" idx="2"/>
            </p:cNvCxnSpPr>
            <p:nvPr/>
          </p:nvCxnSpPr>
          <p:spPr bwMode="auto">
            <a:xfrm rot="5400000" flipH="1">
              <a:off x="657" y="2460"/>
              <a:ext cx="229" cy="160"/>
            </a:xfrm>
            <a:prstGeom prst="bentConnector3">
              <a:avLst>
                <a:gd name="adj1" fmla="val 31440"/>
              </a:avLst>
            </a:prstGeom>
            <a:noFill/>
            <a:ln w="38100">
              <a:solidFill>
                <a:schemeClr val="tx1"/>
              </a:solidFill>
              <a:miter lim="800000"/>
            </a:ln>
            <a:extLst>
              <a:ext uri="{909E8E84-426E-40DD-AFC4-6F175D3DCCD1}">
                <a14:hiddenFill xmlns:a14="http://schemas.microsoft.com/office/drawing/2010/main">
                  <a:noFill/>
                </a14:hiddenFill>
              </a:ext>
            </a:extLst>
          </p:spPr>
        </p:cxnSp>
        <p:cxnSp>
          <p:nvCxnSpPr>
            <p:cNvPr id="30" name="_s1048"/>
            <p:cNvCxnSpPr>
              <a:cxnSpLocks noChangeShapeType="1"/>
              <a:stCxn id="44" idx="0"/>
              <a:endCxn id="39" idx="2"/>
            </p:cNvCxnSpPr>
            <p:nvPr/>
          </p:nvCxnSpPr>
          <p:spPr bwMode="auto">
            <a:xfrm rot="-5400000">
              <a:off x="497" y="2460"/>
              <a:ext cx="229" cy="160"/>
            </a:xfrm>
            <a:prstGeom prst="bentConnector3">
              <a:avLst>
                <a:gd name="adj1" fmla="val 31440"/>
              </a:avLst>
            </a:prstGeom>
            <a:noFill/>
            <a:ln w="38100">
              <a:solidFill>
                <a:schemeClr val="tx1"/>
              </a:solidFill>
              <a:miter lim="800000"/>
            </a:ln>
            <a:extLst>
              <a:ext uri="{909E8E84-426E-40DD-AFC4-6F175D3DCCD1}">
                <a14:hiddenFill xmlns:a14="http://schemas.microsoft.com/office/drawing/2010/main">
                  <a:noFill/>
                </a14:hiddenFill>
              </a:ext>
            </a:extLst>
          </p:spPr>
        </p:cxnSp>
        <p:cxnSp>
          <p:nvCxnSpPr>
            <p:cNvPr id="31" name="_s1049"/>
            <p:cNvCxnSpPr>
              <a:cxnSpLocks noChangeShapeType="1"/>
              <a:stCxn id="43" idx="0"/>
              <a:endCxn id="38" idx="2"/>
            </p:cNvCxnSpPr>
            <p:nvPr/>
          </p:nvCxnSpPr>
          <p:spPr bwMode="auto">
            <a:xfrm rot="5400000" flipH="1">
              <a:off x="3608" y="1028"/>
              <a:ext cx="391" cy="1443"/>
            </a:xfrm>
            <a:prstGeom prst="bentConnector3">
              <a:avLst>
                <a:gd name="adj1" fmla="val 18412"/>
              </a:avLst>
            </a:prstGeom>
            <a:noFill/>
            <a:ln w="38100">
              <a:solidFill>
                <a:schemeClr val="tx1"/>
              </a:solidFill>
              <a:miter lim="800000"/>
            </a:ln>
            <a:extLst>
              <a:ext uri="{909E8E84-426E-40DD-AFC4-6F175D3DCCD1}">
                <a14:hiddenFill xmlns:a14="http://schemas.microsoft.com/office/drawing/2010/main">
                  <a:noFill/>
                </a14:hiddenFill>
              </a:ext>
            </a:extLst>
          </p:spPr>
        </p:cxnSp>
        <p:cxnSp>
          <p:nvCxnSpPr>
            <p:cNvPr id="32" name="_s1050"/>
            <p:cNvCxnSpPr>
              <a:cxnSpLocks noChangeShapeType="1"/>
              <a:stCxn id="42" idx="0"/>
              <a:endCxn id="41" idx="2"/>
            </p:cNvCxnSpPr>
            <p:nvPr/>
          </p:nvCxnSpPr>
          <p:spPr bwMode="auto">
            <a:xfrm rot="-5400000">
              <a:off x="2813" y="2380"/>
              <a:ext cx="229" cy="320"/>
            </a:xfrm>
            <a:prstGeom prst="bentConnector3">
              <a:avLst>
                <a:gd name="adj1" fmla="val 31440"/>
              </a:avLst>
            </a:prstGeom>
            <a:noFill/>
            <a:ln w="38100">
              <a:solidFill>
                <a:schemeClr val="tx1"/>
              </a:solidFill>
              <a:miter lim="800000"/>
            </a:ln>
            <a:extLst>
              <a:ext uri="{909E8E84-426E-40DD-AFC4-6F175D3DCCD1}">
                <a14:hiddenFill xmlns:a14="http://schemas.microsoft.com/office/drawing/2010/main">
                  <a:noFill/>
                </a14:hiddenFill>
              </a:ext>
            </a:extLst>
          </p:spPr>
        </p:cxnSp>
        <p:cxnSp>
          <p:nvCxnSpPr>
            <p:cNvPr id="33" name="_s1051"/>
            <p:cNvCxnSpPr>
              <a:cxnSpLocks noChangeShapeType="1"/>
              <a:stCxn id="41" idx="0"/>
              <a:endCxn id="38" idx="2"/>
            </p:cNvCxnSpPr>
            <p:nvPr/>
          </p:nvCxnSpPr>
          <p:spPr bwMode="auto">
            <a:xfrm rot="5400000" flipH="1">
              <a:off x="2889" y="1747"/>
              <a:ext cx="391" cy="6"/>
            </a:xfrm>
            <a:prstGeom prst="bentConnector3">
              <a:avLst>
                <a:gd name="adj1" fmla="val 18412"/>
              </a:avLst>
            </a:prstGeom>
            <a:noFill/>
            <a:ln w="38100">
              <a:solidFill>
                <a:schemeClr val="tx1"/>
              </a:solidFill>
              <a:miter lim="800000"/>
            </a:ln>
            <a:extLst>
              <a:ext uri="{909E8E84-426E-40DD-AFC4-6F175D3DCCD1}">
                <a14:hiddenFill xmlns:a14="http://schemas.microsoft.com/office/drawing/2010/main">
                  <a:noFill/>
                </a14:hiddenFill>
              </a:ext>
            </a:extLst>
          </p:spPr>
        </p:cxnSp>
        <p:cxnSp>
          <p:nvCxnSpPr>
            <p:cNvPr id="34" name="_s1052"/>
            <p:cNvCxnSpPr>
              <a:cxnSpLocks noChangeShapeType="1"/>
              <a:stCxn id="40" idx="0"/>
              <a:endCxn id="38" idx="2"/>
            </p:cNvCxnSpPr>
            <p:nvPr/>
          </p:nvCxnSpPr>
          <p:spPr bwMode="auto">
            <a:xfrm rot="-5400000">
              <a:off x="2250" y="1114"/>
              <a:ext cx="391" cy="1272"/>
            </a:xfrm>
            <a:prstGeom prst="bentConnector3">
              <a:avLst>
                <a:gd name="adj1" fmla="val 18412"/>
              </a:avLst>
            </a:prstGeom>
            <a:noFill/>
            <a:ln w="38100">
              <a:solidFill>
                <a:schemeClr val="tx1"/>
              </a:solidFill>
              <a:miter lim="800000"/>
            </a:ln>
            <a:extLst>
              <a:ext uri="{909E8E84-426E-40DD-AFC4-6F175D3DCCD1}">
                <a14:hiddenFill xmlns:a14="http://schemas.microsoft.com/office/drawing/2010/main">
                  <a:noFill/>
                </a14:hiddenFill>
              </a:ext>
            </a:extLst>
          </p:spPr>
        </p:cxnSp>
        <p:cxnSp>
          <p:nvCxnSpPr>
            <p:cNvPr id="35" name="_s1053"/>
            <p:cNvCxnSpPr>
              <a:cxnSpLocks noChangeShapeType="1"/>
              <a:stCxn id="39" idx="0"/>
              <a:endCxn id="38" idx="2"/>
            </p:cNvCxnSpPr>
            <p:nvPr/>
          </p:nvCxnSpPr>
          <p:spPr bwMode="auto">
            <a:xfrm rot="-5400000">
              <a:off x="1691" y="555"/>
              <a:ext cx="391" cy="2390"/>
            </a:xfrm>
            <a:prstGeom prst="bentConnector3">
              <a:avLst>
                <a:gd name="adj1" fmla="val 18412"/>
              </a:avLst>
            </a:prstGeom>
            <a:noFill/>
            <a:ln w="38100">
              <a:solidFill>
                <a:schemeClr val="tx1"/>
              </a:solidFill>
              <a:miter lim="800000"/>
            </a:ln>
            <a:extLst>
              <a:ext uri="{909E8E84-426E-40DD-AFC4-6F175D3DCCD1}">
                <a14:hiddenFill xmlns:a14="http://schemas.microsoft.com/office/drawing/2010/main">
                  <a:noFill/>
                </a14:hiddenFill>
              </a:ext>
            </a:extLst>
          </p:spPr>
        </p:cxnSp>
        <p:cxnSp>
          <p:nvCxnSpPr>
            <p:cNvPr id="36" name="_s1054"/>
            <p:cNvCxnSpPr>
              <a:cxnSpLocks noChangeShapeType="1"/>
              <a:stCxn id="38" idx="0"/>
              <a:endCxn id="37" idx="2"/>
            </p:cNvCxnSpPr>
            <p:nvPr/>
          </p:nvCxnSpPr>
          <p:spPr bwMode="auto">
            <a:xfrm rot="-5400000">
              <a:off x="2951" y="1139"/>
              <a:ext cx="264" cy="1"/>
            </a:xfrm>
            <a:prstGeom prst="bentConnector3">
              <a:avLst>
                <a:gd name="adj1" fmla="val 27273"/>
              </a:avLst>
            </a:prstGeom>
            <a:noFill/>
            <a:ln w="38100">
              <a:solidFill>
                <a:schemeClr val="tx1"/>
              </a:solidFill>
              <a:miter lim="800000"/>
            </a:ln>
            <a:extLst>
              <a:ext uri="{909E8E84-426E-40DD-AFC4-6F175D3DCCD1}">
                <a14:hiddenFill xmlns:a14="http://schemas.microsoft.com/office/drawing/2010/main">
                  <a:noFill/>
                </a14:hiddenFill>
              </a:ext>
            </a:extLst>
          </p:spPr>
        </p:cxnSp>
        <p:sp>
          <p:nvSpPr>
            <p:cNvPr id="37" name="_s1055"/>
            <p:cNvSpPr>
              <a:spLocks noChangeArrowheads="1"/>
            </p:cNvSpPr>
            <p:nvPr/>
          </p:nvSpPr>
          <p:spPr bwMode="auto">
            <a:xfrm>
              <a:off x="2587" y="725"/>
              <a:ext cx="994" cy="275"/>
            </a:xfrm>
            <a:prstGeom prst="roundRect">
              <a:avLst>
                <a:gd name="adj" fmla="val 16667"/>
              </a:avLst>
            </a:prstGeom>
            <a:solidFill>
              <a:schemeClr val="tx2">
                <a:lumMod val="75000"/>
              </a:schemeClr>
            </a:solidFill>
            <a:ln w="28575">
              <a:solidFill>
                <a:schemeClr val="tx2">
                  <a:lumMod val="75000"/>
                </a:schemeClr>
              </a:solidFill>
              <a:round/>
            </a:ln>
          </p:spPr>
          <p:txBody>
            <a:bodyPr wrap="none" lIns="0" tIns="0" rIns="0" bIns="0" anchor="ctr"/>
            <a:lstStyle>
              <a:lvl1pPr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algn="ctr" eaLnBrk="1" hangingPunct="1"/>
              <a:r>
                <a:rPr lang="zh-CN" altLang="en-US" sz="1100" dirty="0">
                  <a:solidFill>
                    <a:schemeClr val="bg1"/>
                  </a:solidFill>
                  <a:latin typeface="Arial" panose="020B0604020202020204"/>
                  <a:ea typeface="微软雅黑" panose="020B0503020204020204" pitchFamily="34" charset="-122"/>
                  <a:sym typeface="Arial" panose="020B0604020202020204"/>
                </a:rPr>
                <a:t>董事会</a:t>
              </a:r>
            </a:p>
          </p:txBody>
        </p:sp>
        <p:sp>
          <p:nvSpPr>
            <p:cNvPr id="38" name="_s1056"/>
            <p:cNvSpPr>
              <a:spLocks noChangeArrowheads="1"/>
            </p:cNvSpPr>
            <p:nvPr/>
          </p:nvSpPr>
          <p:spPr bwMode="auto">
            <a:xfrm>
              <a:off x="2562" y="1273"/>
              <a:ext cx="1042" cy="273"/>
            </a:xfrm>
            <a:prstGeom prst="roundRect">
              <a:avLst>
                <a:gd name="adj" fmla="val 16667"/>
              </a:avLst>
            </a:prstGeom>
            <a:solidFill>
              <a:schemeClr val="tx2">
                <a:lumMod val="75000"/>
              </a:schemeClr>
            </a:solidFill>
            <a:ln w="28575">
              <a:solidFill>
                <a:schemeClr val="tx2">
                  <a:lumMod val="75000"/>
                </a:schemeClr>
              </a:solidFill>
              <a:round/>
            </a:ln>
          </p:spPr>
          <p:txBody>
            <a:bodyPr wrap="none" lIns="0" tIns="0" rIns="0" bIns="0" anchor="ctr"/>
            <a:lstStyle>
              <a:lvl1pPr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algn="ctr" eaLnBrk="1" hangingPunct="1"/>
              <a:r>
                <a:rPr lang="zh-CN" altLang="en-US" sz="1100">
                  <a:solidFill>
                    <a:schemeClr val="bg1"/>
                  </a:solidFill>
                  <a:latin typeface="Arial" panose="020B0604020202020204"/>
                  <a:ea typeface="微软雅黑" panose="020B0503020204020204" pitchFamily="34" charset="-122"/>
                  <a:sym typeface="Arial" panose="020B0604020202020204"/>
                </a:rPr>
                <a:t>总经理</a:t>
              </a:r>
            </a:p>
          </p:txBody>
        </p:sp>
        <p:sp>
          <p:nvSpPr>
            <p:cNvPr id="39" name="_s1057"/>
            <p:cNvSpPr>
              <a:spLocks noChangeArrowheads="1"/>
            </p:cNvSpPr>
            <p:nvPr/>
          </p:nvSpPr>
          <p:spPr bwMode="auto">
            <a:xfrm>
              <a:off x="556" y="1946"/>
              <a:ext cx="274" cy="471"/>
            </a:xfrm>
            <a:prstGeom prst="roundRect">
              <a:avLst>
                <a:gd name="adj" fmla="val 16667"/>
              </a:avLst>
            </a:prstGeom>
            <a:solidFill>
              <a:schemeClr val="tx2">
                <a:lumMod val="75000"/>
              </a:schemeClr>
            </a:solidFill>
            <a:ln w="28575">
              <a:solidFill>
                <a:schemeClr val="tx2">
                  <a:lumMod val="75000"/>
                </a:schemeClr>
              </a:solidFill>
              <a:round/>
            </a:ln>
          </p:spPr>
          <p:txBody>
            <a:bodyPr vert="eaVert" wrap="none" lIns="0" tIns="0" rIns="0" bIns="0" anchor="ctr"/>
            <a:lstStyle>
              <a:lvl1pPr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algn="ctr" eaLnBrk="1" hangingPunct="1"/>
              <a:r>
                <a:rPr lang="zh-CN" altLang="en-US" sz="1100" dirty="0">
                  <a:solidFill>
                    <a:schemeClr val="bg1"/>
                  </a:solidFill>
                  <a:latin typeface="Arial" panose="020B0604020202020204"/>
                  <a:ea typeface="微软雅黑" panose="020B0503020204020204" pitchFamily="34" charset="-122"/>
                  <a:sym typeface="Arial" panose="020B0604020202020204"/>
                </a:rPr>
                <a:t>综合系统</a:t>
              </a:r>
            </a:p>
          </p:txBody>
        </p:sp>
        <p:sp>
          <p:nvSpPr>
            <p:cNvPr id="40" name="_s1058"/>
            <p:cNvSpPr>
              <a:spLocks noChangeArrowheads="1"/>
            </p:cNvSpPr>
            <p:nvPr/>
          </p:nvSpPr>
          <p:spPr bwMode="auto">
            <a:xfrm>
              <a:off x="1673" y="1946"/>
              <a:ext cx="275" cy="473"/>
            </a:xfrm>
            <a:prstGeom prst="roundRect">
              <a:avLst>
                <a:gd name="adj" fmla="val 16667"/>
              </a:avLst>
            </a:prstGeom>
            <a:solidFill>
              <a:schemeClr val="tx2">
                <a:lumMod val="75000"/>
              </a:schemeClr>
            </a:solidFill>
            <a:ln w="28575">
              <a:solidFill>
                <a:schemeClr val="tx2">
                  <a:lumMod val="75000"/>
                </a:schemeClr>
              </a:solidFill>
              <a:round/>
            </a:ln>
          </p:spPr>
          <p:txBody>
            <a:bodyPr vert="eaVert" wrap="none" lIns="0" tIns="0" rIns="0" bIns="0" anchor="ctr"/>
            <a:lstStyle>
              <a:lvl1pPr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algn="ctr" eaLnBrk="1" hangingPunct="1"/>
              <a:r>
                <a:rPr lang="zh-CN" altLang="en-US" sz="1100">
                  <a:solidFill>
                    <a:schemeClr val="bg1"/>
                  </a:solidFill>
                  <a:latin typeface="Arial" panose="020B0604020202020204"/>
                  <a:ea typeface="微软雅黑" panose="020B0503020204020204" pitchFamily="34" charset="-122"/>
                  <a:sym typeface="Arial" panose="020B0604020202020204"/>
                </a:rPr>
                <a:t>生产系统</a:t>
              </a:r>
            </a:p>
          </p:txBody>
        </p:sp>
        <p:sp>
          <p:nvSpPr>
            <p:cNvPr id="41" name="_s1059"/>
            <p:cNvSpPr>
              <a:spLocks noChangeArrowheads="1"/>
            </p:cNvSpPr>
            <p:nvPr/>
          </p:nvSpPr>
          <p:spPr bwMode="auto">
            <a:xfrm>
              <a:off x="2951" y="1946"/>
              <a:ext cx="275" cy="471"/>
            </a:xfrm>
            <a:prstGeom prst="roundRect">
              <a:avLst>
                <a:gd name="adj" fmla="val 16667"/>
              </a:avLst>
            </a:prstGeom>
            <a:solidFill>
              <a:schemeClr val="tx2">
                <a:lumMod val="75000"/>
              </a:schemeClr>
            </a:solidFill>
            <a:ln w="28575">
              <a:solidFill>
                <a:schemeClr val="tx2">
                  <a:lumMod val="75000"/>
                </a:schemeClr>
              </a:solidFill>
              <a:round/>
            </a:ln>
          </p:spPr>
          <p:txBody>
            <a:bodyPr vert="eaVert" wrap="none" lIns="0" tIns="0" rIns="0" bIns="0" anchor="ctr"/>
            <a:lstStyle>
              <a:lvl1pPr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algn="ctr" eaLnBrk="1" hangingPunct="1"/>
              <a:r>
                <a:rPr lang="zh-CN" altLang="en-US" sz="1100">
                  <a:solidFill>
                    <a:schemeClr val="bg1"/>
                  </a:solidFill>
                  <a:latin typeface="Arial" panose="020B0604020202020204"/>
                  <a:ea typeface="微软雅黑" panose="020B0503020204020204" pitchFamily="34" charset="-122"/>
                  <a:sym typeface="Arial" panose="020B0604020202020204"/>
                </a:rPr>
                <a:t>研发系统</a:t>
              </a:r>
            </a:p>
          </p:txBody>
        </p:sp>
        <p:sp>
          <p:nvSpPr>
            <p:cNvPr id="42" name="_s1060"/>
            <p:cNvSpPr>
              <a:spLocks noChangeArrowheads="1"/>
            </p:cNvSpPr>
            <p:nvPr/>
          </p:nvSpPr>
          <p:spPr bwMode="auto">
            <a:xfrm>
              <a:off x="2632" y="2655"/>
              <a:ext cx="274" cy="471"/>
            </a:xfrm>
            <a:prstGeom prst="roundRect">
              <a:avLst>
                <a:gd name="adj" fmla="val 16667"/>
              </a:avLst>
            </a:prstGeom>
            <a:solidFill>
              <a:schemeClr val="tx2">
                <a:lumMod val="75000"/>
              </a:schemeClr>
            </a:solidFill>
            <a:ln w="28575">
              <a:solidFill>
                <a:schemeClr val="tx2">
                  <a:lumMod val="75000"/>
                </a:schemeClr>
              </a:solidFill>
              <a:round/>
            </a:ln>
          </p:spPr>
          <p:txBody>
            <a:bodyPr vert="eaVert" wrap="none" lIns="0" tIns="0" rIns="0" bIns="0" anchor="ctr"/>
            <a:lstStyle>
              <a:lvl1pPr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algn="ctr" eaLnBrk="1" hangingPunct="1"/>
              <a:r>
                <a:rPr lang="zh-CN" altLang="en-US" sz="1100">
                  <a:solidFill>
                    <a:schemeClr val="bg1"/>
                  </a:solidFill>
                  <a:latin typeface="Arial" panose="020B0604020202020204"/>
                  <a:ea typeface="微软雅黑" panose="020B0503020204020204" pitchFamily="34" charset="-122"/>
                  <a:sym typeface="Arial" panose="020B0604020202020204"/>
                </a:rPr>
                <a:t>硬件部</a:t>
              </a:r>
            </a:p>
          </p:txBody>
        </p:sp>
        <p:sp>
          <p:nvSpPr>
            <p:cNvPr id="43" name="_s1061"/>
            <p:cNvSpPr>
              <a:spLocks noChangeArrowheads="1"/>
            </p:cNvSpPr>
            <p:nvPr/>
          </p:nvSpPr>
          <p:spPr bwMode="auto">
            <a:xfrm>
              <a:off x="4388" y="1946"/>
              <a:ext cx="275" cy="473"/>
            </a:xfrm>
            <a:prstGeom prst="roundRect">
              <a:avLst>
                <a:gd name="adj" fmla="val 16667"/>
              </a:avLst>
            </a:prstGeom>
            <a:solidFill>
              <a:schemeClr val="tx2">
                <a:lumMod val="75000"/>
              </a:schemeClr>
            </a:solidFill>
            <a:ln w="28575">
              <a:solidFill>
                <a:schemeClr val="tx2">
                  <a:lumMod val="75000"/>
                </a:schemeClr>
              </a:solidFill>
              <a:round/>
            </a:ln>
          </p:spPr>
          <p:txBody>
            <a:bodyPr vert="eaVert" wrap="none" lIns="0" tIns="0" rIns="0" bIns="0" anchor="ctr"/>
            <a:lstStyle>
              <a:lvl1pPr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algn="ctr" eaLnBrk="1" hangingPunct="1"/>
              <a:r>
                <a:rPr lang="zh-CN" altLang="en-US" sz="1100">
                  <a:solidFill>
                    <a:schemeClr val="bg1"/>
                  </a:solidFill>
                  <a:latin typeface="Arial" panose="020B0604020202020204"/>
                  <a:ea typeface="微软雅黑" panose="020B0503020204020204" pitchFamily="34" charset="-122"/>
                  <a:sym typeface="Arial" panose="020B0604020202020204"/>
                </a:rPr>
                <a:t>营销系统</a:t>
              </a:r>
            </a:p>
          </p:txBody>
        </p:sp>
        <p:sp>
          <p:nvSpPr>
            <p:cNvPr id="44" name="_s1062"/>
            <p:cNvSpPr>
              <a:spLocks noChangeArrowheads="1"/>
            </p:cNvSpPr>
            <p:nvPr/>
          </p:nvSpPr>
          <p:spPr bwMode="auto">
            <a:xfrm>
              <a:off x="396" y="2655"/>
              <a:ext cx="274" cy="473"/>
            </a:xfrm>
            <a:prstGeom prst="roundRect">
              <a:avLst>
                <a:gd name="adj" fmla="val 16667"/>
              </a:avLst>
            </a:prstGeom>
            <a:solidFill>
              <a:schemeClr val="tx2">
                <a:lumMod val="75000"/>
              </a:schemeClr>
            </a:solidFill>
            <a:ln w="28575">
              <a:solidFill>
                <a:schemeClr val="tx2">
                  <a:lumMod val="75000"/>
                </a:schemeClr>
              </a:solidFill>
              <a:round/>
            </a:ln>
          </p:spPr>
          <p:txBody>
            <a:bodyPr vert="eaVert" wrap="none" lIns="0" tIns="0" rIns="0" bIns="0" anchor="ctr"/>
            <a:lstStyle>
              <a:lvl1pPr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algn="ctr" eaLnBrk="1" hangingPunct="1"/>
              <a:r>
                <a:rPr lang="zh-CN" altLang="en-US" sz="1100" dirty="0">
                  <a:solidFill>
                    <a:schemeClr val="bg1"/>
                  </a:solidFill>
                  <a:latin typeface="Arial" panose="020B0604020202020204"/>
                  <a:ea typeface="微软雅黑" panose="020B0503020204020204" pitchFamily="34" charset="-122"/>
                  <a:sym typeface="Arial" panose="020B0604020202020204"/>
                </a:rPr>
                <a:t>行政人事部</a:t>
              </a:r>
            </a:p>
          </p:txBody>
        </p:sp>
        <p:sp>
          <p:nvSpPr>
            <p:cNvPr id="45" name="_s1063"/>
            <p:cNvSpPr>
              <a:spLocks noChangeArrowheads="1"/>
            </p:cNvSpPr>
            <p:nvPr/>
          </p:nvSpPr>
          <p:spPr bwMode="auto">
            <a:xfrm>
              <a:off x="716" y="2655"/>
              <a:ext cx="274" cy="473"/>
            </a:xfrm>
            <a:prstGeom prst="roundRect">
              <a:avLst>
                <a:gd name="adj" fmla="val 16667"/>
              </a:avLst>
            </a:prstGeom>
            <a:solidFill>
              <a:schemeClr val="tx2">
                <a:lumMod val="75000"/>
              </a:schemeClr>
            </a:solidFill>
            <a:ln w="28575">
              <a:solidFill>
                <a:schemeClr val="tx2">
                  <a:lumMod val="75000"/>
                </a:schemeClr>
              </a:solidFill>
              <a:round/>
            </a:ln>
          </p:spPr>
          <p:txBody>
            <a:bodyPr vert="eaVert" wrap="none" lIns="0" tIns="0" rIns="0" bIns="0" anchor="ctr"/>
            <a:lstStyle>
              <a:lvl1pPr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algn="ctr" eaLnBrk="1" hangingPunct="1"/>
              <a:r>
                <a:rPr lang="zh-CN" altLang="en-US" sz="1100">
                  <a:solidFill>
                    <a:schemeClr val="bg1"/>
                  </a:solidFill>
                  <a:latin typeface="Arial" panose="020B0604020202020204"/>
                  <a:ea typeface="微软雅黑" panose="020B0503020204020204" pitchFamily="34" charset="-122"/>
                  <a:sym typeface="Arial" panose="020B0604020202020204"/>
                </a:rPr>
                <a:t>财务部</a:t>
              </a:r>
            </a:p>
          </p:txBody>
        </p:sp>
        <p:sp>
          <p:nvSpPr>
            <p:cNvPr id="46" name="_s1064"/>
            <p:cNvSpPr>
              <a:spLocks noChangeArrowheads="1"/>
            </p:cNvSpPr>
            <p:nvPr/>
          </p:nvSpPr>
          <p:spPr bwMode="auto">
            <a:xfrm>
              <a:off x="1035" y="2655"/>
              <a:ext cx="274" cy="473"/>
            </a:xfrm>
            <a:prstGeom prst="roundRect">
              <a:avLst>
                <a:gd name="adj" fmla="val 16667"/>
              </a:avLst>
            </a:prstGeom>
            <a:solidFill>
              <a:schemeClr val="tx2">
                <a:lumMod val="75000"/>
              </a:schemeClr>
            </a:solidFill>
            <a:ln w="28575">
              <a:solidFill>
                <a:schemeClr val="tx2">
                  <a:lumMod val="75000"/>
                </a:schemeClr>
              </a:solidFill>
              <a:round/>
            </a:ln>
          </p:spPr>
          <p:txBody>
            <a:bodyPr vert="eaVert" wrap="none" lIns="0" tIns="0" rIns="0" bIns="0" anchor="ctr"/>
            <a:lstStyle>
              <a:lvl1pPr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algn="ctr" eaLnBrk="1" hangingPunct="1"/>
              <a:r>
                <a:rPr lang="zh-CN" altLang="en-US" sz="1100">
                  <a:solidFill>
                    <a:schemeClr val="bg1"/>
                  </a:solidFill>
                  <a:latin typeface="Arial" panose="020B0604020202020204"/>
                  <a:ea typeface="微软雅黑" panose="020B0503020204020204" pitchFamily="34" charset="-122"/>
                  <a:sym typeface="Arial" panose="020B0604020202020204"/>
                </a:rPr>
                <a:t>采购部</a:t>
              </a:r>
            </a:p>
          </p:txBody>
        </p:sp>
        <p:sp>
          <p:nvSpPr>
            <p:cNvPr id="47" name="_s1065"/>
            <p:cNvSpPr>
              <a:spLocks noChangeArrowheads="1"/>
            </p:cNvSpPr>
            <p:nvPr/>
          </p:nvSpPr>
          <p:spPr bwMode="auto">
            <a:xfrm>
              <a:off x="1355" y="2655"/>
              <a:ext cx="274" cy="473"/>
            </a:xfrm>
            <a:prstGeom prst="roundRect">
              <a:avLst>
                <a:gd name="adj" fmla="val 16667"/>
              </a:avLst>
            </a:prstGeom>
            <a:solidFill>
              <a:schemeClr val="tx2">
                <a:lumMod val="75000"/>
              </a:schemeClr>
            </a:solidFill>
            <a:ln w="28575">
              <a:solidFill>
                <a:schemeClr val="tx2">
                  <a:lumMod val="75000"/>
                </a:schemeClr>
              </a:solidFill>
              <a:round/>
            </a:ln>
          </p:spPr>
          <p:txBody>
            <a:bodyPr vert="eaVert" wrap="none" lIns="0" tIns="0" rIns="0" bIns="0" anchor="ctr"/>
            <a:lstStyle>
              <a:lvl1pPr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algn="ctr" eaLnBrk="1" hangingPunct="1"/>
              <a:r>
                <a:rPr lang="zh-CN" altLang="en-US" sz="1100">
                  <a:solidFill>
                    <a:schemeClr val="bg1"/>
                  </a:solidFill>
                  <a:latin typeface="Arial" panose="020B0604020202020204"/>
                  <a:ea typeface="微软雅黑" panose="020B0503020204020204" pitchFamily="34" charset="-122"/>
                  <a:sym typeface="Arial" panose="020B0604020202020204"/>
                </a:rPr>
                <a:t>工程部</a:t>
              </a:r>
            </a:p>
          </p:txBody>
        </p:sp>
        <p:sp>
          <p:nvSpPr>
            <p:cNvPr id="48" name="_s1066"/>
            <p:cNvSpPr>
              <a:spLocks noChangeArrowheads="1"/>
            </p:cNvSpPr>
            <p:nvPr/>
          </p:nvSpPr>
          <p:spPr bwMode="auto">
            <a:xfrm>
              <a:off x="1673" y="2655"/>
              <a:ext cx="275" cy="473"/>
            </a:xfrm>
            <a:prstGeom prst="roundRect">
              <a:avLst>
                <a:gd name="adj" fmla="val 16667"/>
              </a:avLst>
            </a:prstGeom>
            <a:solidFill>
              <a:schemeClr val="tx2">
                <a:lumMod val="75000"/>
              </a:schemeClr>
            </a:solidFill>
            <a:ln w="28575">
              <a:solidFill>
                <a:schemeClr val="tx2">
                  <a:lumMod val="75000"/>
                </a:schemeClr>
              </a:solidFill>
              <a:round/>
            </a:ln>
          </p:spPr>
          <p:txBody>
            <a:bodyPr vert="eaVert" wrap="none" lIns="0" tIns="0" rIns="0" bIns="0" anchor="ctr"/>
            <a:lstStyle>
              <a:lvl1pPr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algn="ctr" eaLnBrk="1" hangingPunct="1"/>
              <a:r>
                <a:rPr lang="zh-CN" altLang="en-US" sz="1100">
                  <a:solidFill>
                    <a:schemeClr val="bg1"/>
                  </a:solidFill>
                  <a:latin typeface="Arial" panose="020B0604020202020204"/>
                  <a:ea typeface="微软雅黑" panose="020B0503020204020204" pitchFamily="34" charset="-122"/>
                  <a:sym typeface="Arial" panose="020B0604020202020204"/>
                </a:rPr>
                <a:t>品质部</a:t>
              </a:r>
            </a:p>
          </p:txBody>
        </p:sp>
        <p:sp>
          <p:nvSpPr>
            <p:cNvPr id="49" name="_s1067"/>
            <p:cNvSpPr>
              <a:spLocks noChangeArrowheads="1"/>
            </p:cNvSpPr>
            <p:nvPr/>
          </p:nvSpPr>
          <p:spPr bwMode="auto">
            <a:xfrm>
              <a:off x="1993" y="2655"/>
              <a:ext cx="273" cy="473"/>
            </a:xfrm>
            <a:prstGeom prst="roundRect">
              <a:avLst>
                <a:gd name="adj" fmla="val 16667"/>
              </a:avLst>
            </a:prstGeom>
            <a:solidFill>
              <a:schemeClr val="tx2">
                <a:lumMod val="75000"/>
              </a:schemeClr>
            </a:solidFill>
            <a:ln w="28575">
              <a:solidFill>
                <a:schemeClr val="tx2">
                  <a:lumMod val="75000"/>
                </a:schemeClr>
              </a:solidFill>
              <a:round/>
            </a:ln>
          </p:spPr>
          <p:txBody>
            <a:bodyPr vert="eaVert" wrap="none" lIns="0" tIns="0" rIns="0" bIns="0" anchor="ctr"/>
            <a:lstStyle>
              <a:lvl1pPr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algn="ctr" eaLnBrk="1" hangingPunct="1"/>
              <a:r>
                <a:rPr lang="zh-CN" altLang="en-US" sz="1100">
                  <a:solidFill>
                    <a:schemeClr val="bg1"/>
                  </a:solidFill>
                  <a:latin typeface="Arial" panose="020B0604020202020204"/>
                  <a:ea typeface="微软雅黑" panose="020B0503020204020204" pitchFamily="34" charset="-122"/>
                  <a:sym typeface="Arial" panose="020B0604020202020204"/>
                </a:rPr>
                <a:t>生产部</a:t>
              </a:r>
            </a:p>
          </p:txBody>
        </p:sp>
        <p:sp>
          <p:nvSpPr>
            <p:cNvPr id="50" name="_s1068"/>
            <p:cNvSpPr>
              <a:spLocks noChangeArrowheads="1"/>
            </p:cNvSpPr>
            <p:nvPr/>
          </p:nvSpPr>
          <p:spPr bwMode="auto">
            <a:xfrm>
              <a:off x="2951" y="2655"/>
              <a:ext cx="275" cy="473"/>
            </a:xfrm>
            <a:prstGeom prst="roundRect">
              <a:avLst>
                <a:gd name="adj" fmla="val 16667"/>
              </a:avLst>
            </a:prstGeom>
            <a:solidFill>
              <a:schemeClr val="tx2">
                <a:lumMod val="75000"/>
              </a:schemeClr>
            </a:solidFill>
            <a:ln w="28575">
              <a:solidFill>
                <a:schemeClr val="tx2">
                  <a:lumMod val="75000"/>
                </a:schemeClr>
              </a:solidFill>
              <a:round/>
            </a:ln>
          </p:spPr>
          <p:txBody>
            <a:bodyPr vert="eaVert" wrap="none" lIns="0" tIns="0" rIns="0" bIns="0" anchor="ctr"/>
            <a:lstStyle>
              <a:lvl1pPr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algn="ctr" eaLnBrk="1" hangingPunct="1"/>
              <a:r>
                <a:rPr lang="zh-CN" altLang="en-US" sz="1100">
                  <a:solidFill>
                    <a:schemeClr val="bg1"/>
                  </a:solidFill>
                  <a:latin typeface="Arial" panose="020B0604020202020204"/>
                  <a:ea typeface="微软雅黑" panose="020B0503020204020204" pitchFamily="34" charset="-122"/>
                  <a:sym typeface="Arial" panose="020B0604020202020204"/>
                </a:rPr>
                <a:t>软件部</a:t>
              </a:r>
            </a:p>
          </p:txBody>
        </p:sp>
        <p:sp>
          <p:nvSpPr>
            <p:cNvPr id="51" name="_s1069"/>
            <p:cNvSpPr>
              <a:spLocks noChangeArrowheads="1"/>
            </p:cNvSpPr>
            <p:nvPr/>
          </p:nvSpPr>
          <p:spPr bwMode="auto">
            <a:xfrm>
              <a:off x="3271" y="2655"/>
              <a:ext cx="274" cy="473"/>
            </a:xfrm>
            <a:prstGeom prst="roundRect">
              <a:avLst>
                <a:gd name="adj" fmla="val 16667"/>
              </a:avLst>
            </a:prstGeom>
            <a:solidFill>
              <a:schemeClr val="tx2">
                <a:lumMod val="75000"/>
              </a:schemeClr>
            </a:solidFill>
            <a:ln w="28575">
              <a:solidFill>
                <a:schemeClr val="tx2">
                  <a:lumMod val="75000"/>
                </a:schemeClr>
              </a:solidFill>
              <a:round/>
            </a:ln>
          </p:spPr>
          <p:txBody>
            <a:bodyPr vert="eaVert" wrap="none" lIns="0" tIns="0" rIns="0" bIns="0" anchor="ctr"/>
            <a:lstStyle>
              <a:lvl1pPr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algn="ctr" eaLnBrk="1" hangingPunct="1"/>
              <a:r>
                <a:rPr lang="zh-CN" altLang="en-US" sz="1100">
                  <a:solidFill>
                    <a:schemeClr val="bg1"/>
                  </a:solidFill>
                  <a:latin typeface="Arial" panose="020B0604020202020204"/>
                  <a:ea typeface="微软雅黑" panose="020B0503020204020204" pitchFamily="34" charset="-122"/>
                  <a:sym typeface="Arial" panose="020B0604020202020204"/>
                </a:rPr>
                <a:t>中试部</a:t>
              </a:r>
            </a:p>
          </p:txBody>
        </p:sp>
        <p:sp>
          <p:nvSpPr>
            <p:cNvPr id="52" name="_s1070"/>
            <p:cNvSpPr>
              <a:spLocks noChangeArrowheads="1"/>
            </p:cNvSpPr>
            <p:nvPr/>
          </p:nvSpPr>
          <p:spPr bwMode="auto">
            <a:xfrm>
              <a:off x="3742" y="2659"/>
              <a:ext cx="274" cy="473"/>
            </a:xfrm>
            <a:prstGeom prst="roundRect">
              <a:avLst>
                <a:gd name="adj" fmla="val 16667"/>
              </a:avLst>
            </a:prstGeom>
            <a:solidFill>
              <a:schemeClr val="tx2">
                <a:lumMod val="75000"/>
              </a:schemeClr>
            </a:solidFill>
            <a:ln w="28575">
              <a:solidFill>
                <a:schemeClr val="tx2">
                  <a:lumMod val="75000"/>
                </a:schemeClr>
              </a:solidFill>
              <a:round/>
            </a:ln>
          </p:spPr>
          <p:txBody>
            <a:bodyPr vert="eaVert" wrap="none" lIns="0" tIns="0" rIns="0" bIns="0" anchor="ctr"/>
            <a:lstStyle>
              <a:lvl1pPr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algn="ctr" eaLnBrk="1" hangingPunct="1"/>
              <a:r>
                <a:rPr lang="zh-CN" altLang="en-US" sz="1100">
                  <a:solidFill>
                    <a:schemeClr val="bg1"/>
                  </a:solidFill>
                  <a:latin typeface="Arial" panose="020B0604020202020204"/>
                  <a:ea typeface="微软雅黑" panose="020B0503020204020204" pitchFamily="34" charset="-122"/>
                  <a:sym typeface="Arial" panose="020B0604020202020204"/>
                </a:rPr>
                <a:t>销售部</a:t>
              </a:r>
            </a:p>
          </p:txBody>
        </p:sp>
        <p:sp>
          <p:nvSpPr>
            <p:cNvPr id="53" name="_s1071"/>
            <p:cNvSpPr>
              <a:spLocks noChangeArrowheads="1"/>
            </p:cNvSpPr>
            <p:nvPr/>
          </p:nvSpPr>
          <p:spPr bwMode="auto">
            <a:xfrm>
              <a:off x="3431" y="3365"/>
              <a:ext cx="274" cy="473"/>
            </a:xfrm>
            <a:prstGeom prst="roundRect">
              <a:avLst>
                <a:gd name="adj" fmla="val 16667"/>
              </a:avLst>
            </a:prstGeom>
            <a:solidFill>
              <a:schemeClr val="tx2">
                <a:lumMod val="75000"/>
              </a:schemeClr>
            </a:solidFill>
            <a:ln w="28575">
              <a:solidFill>
                <a:schemeClr val="tx2">
                  <a:lumMod val="75000"/>
                </a:schemeClr>
              </a:solidFill>
              <a:round/>
            </a:ln>
          </p:spPr>
          <p:txBody>
            <a:bodyPr vert="eaVert" wrap="none" lIns="0" tIns="0" rIns="0" bIns="0" anchor="ctr"/>
            <a:lstStyle>
              <a:lvl1pPr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algn="ctr" eaLnBrk="1" hangingPunct="1"/>
              <a:r>
                <a:rPr lang="zh-CN" altLang="en-US" sz="1100">
                  <a:solidFill>
                    <a:schemeClr val="bg1"/>
                  </a:solidFill>
                  <a:latin typeface="Arial" panose="020B0604020202020204"/>
                  <a:ea typeface="微软雅黑" panose="020B0503020204020204" pitchFamily="34" charset="-122"/>
                  <a:sym typeface="Arial" panose="020B0604020202020204"/>
                </a:rPr>
                <a:t>各办事处</a:t>
              </a:r>
            </a:p>
          </p:txBody>
        </p:sp>
        <p:sp>
          <p:nvSpPr>
            <p:cNvPr id="54" name="_s1072"/>
            <p:cNvSpPr>
              <a:spLocks noChangeArrowheads="1"/>
            </p:cNvSpPr>
            <p:nvPr/>
          </p:nvSpPr>
          <p:spPr bwMode="auto">
            <a:xfrm>
              <a:off x="3750" y="3365"/>
              <a:ext cx="274" cy="473"/>
            </a:xfrm>
            <a:prstGeom prst="roundRect">
              <a:avLst>
                <a:gd name="adj" fmla="val 16667"/>
              </a:avLst>
            </a:prstGeom>
            <a:solidFill>
              <a:schemeClr val="tx2">
                <a:lumMod val="75000"/>
              </a:schemeClr>
            </a:solidFill>
            <a:ln w="28575">
              <a:solidFill>
                <a:schemeClr val="tx2">
                  <a:lumMod val="75000"/>
                </a:schemeClr>
              </a:solidFill>
              <a:round/>
            </a:ln>
          </p:spPr>
          <p:txBody>
            <a:bodyPr vert="eaVert" wrap="none" lIns="0" tIns="0" rIns="0" bIns="0" anchor="ctr"/>
            <a:lstStyle>
              <a:lvl1pPr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algn="ctr" eaLnBrk="1" hangingPunct="1"/>
              <a:r>
                <a:rPr lang="zh-CN" altLang="en-US" sz="1100">
                  <a:solidFill>
                    <a:schemeClr val="bg1"/>
                  </a:solidFill>
                  <a:latin typeface="Arial" panose="020B0604020202020204"/>
                  <a:ea typeface="微软雅黑" panose="020B0503020204020204" pitchFamily="34" charset="-122"/>
                  <a:sym typeface="Arial" panose="020B0604020202020204"/>
                </a:rPr>
                <a:t>大客户部</a:t>
              </a:r>
            </a:p>
          </p:txBody>
        </p:sp>
        <p:sp>
          <p:nvSpPr>
            <p:cNvPr id="55" name="_s1073"/>
            <p:cNvSpPr>
              <a:spLocks noChangeArrowheads="1"/>
            </p:cNvSpPr>
            <p:nvPr/>
          </p:nvSpPr>
          <p:spPr bwMode="auto">
            <a:xfrm>
              <a:off x="2312" y="2655"/>
              <a:ext cx="274" cy="473"/>
            </a:xfrm>
            <a:prstGeom prst="roundRect">
              <a:avLst>
                <a:gd name="adj" fmla="val 16667"/>
              </a:avLst>
            </a:prstGeom>
            <a:solidFill>
              <a:schemeClr val="tx2">
                <a:lumMod val="75000"/>
              </a:schemeClr>
            </a:solidFill>
            <a:ln w="28575">
              <a:solidFill>
                <a:schemeClr val="tx2">
                  <a:lumMod val="75000"/>
                </a:schemeClr>
              </a:solidFill>
              <a:round/>
            </a:ln>
          </p:spPr>
          <p:txBody>
            <a:bodyPr vert="eaVert" wrap="none" lIns="0" tIns="0" rIns="0" bIns="0" anchor="ctr"/>
            <a:lstStyle>
              <a:lvl1pPr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algn="ctr" eaLnBrk="1" hangingPunct="1"/>
              <a:r>
                <a:rPr lang="zh-CN" altLang="en-US" sz="1100">
                  <a:solidFill>
                    <a:schemeClr val="bg1"/>
                  </a:solidFill>
                  <a:latin typeface="Arial" panose="020B0604020202020204"/>
                  <a:ea typeface="微软雅黑" panose="020B0503020204020204" pitchFamily="34" charset="-122"/>
                  <a:sym typeface="Arial" panose="020B0604020202020204"/>
                </a:rPr>
                <a:t>仓库</a:t>
              </a:r>
            </a:p>
          </p:txBody>
        </p:sp>
        <p:sp>
          <p:nvSpPr>
            <p:cNvPr id="56" name="_s1074"/>
            <p:cNvSpPr>
              <a:spLocks noChangeArrowheads="1"/>
            </p:cNvSpPr>
            <p:nvPr/>
          </p:nvSpPr>
          <p:spPr bwMode="auto">
            <a:xfrm>
              <a:off x="4548" y="2655"/>
              <a:ext cx="273" cy="473"/>
            </a:xfrm>
            <a:prstGeom prst="roundRect">
              <a:avLst>
                <a:gd name="adj" fmla="val 16667"/>
              </a:avLst>
            </a:prstGeom>
            <a:solidFill>
              <a:schemeClr val="tx2">
                <a:lumMod val="75000"/>
              </a:schemeClr>
            </a:solidFill>
            <a:ln w="28575">
              <a:solidFill>
                <a:schemeClr val="tx2">
                  <a:lumMod val="75000"/>
                </a:schemeClr>
              </a:solidFill>
              <a:round/>
            </a:ln>
          </p:spPr>
          <p:txBody>
            <a:bodyPr vert="eaVert" wrap="none" lIns="0" tIns="0" rIns="0" bIns="0" anchor="ctr"/>
            <a:lstStyle>
              <a:lvl1pPr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algn="ctr" eaLnBrk="1" hangingPunct="1"/>
              <a:r>
                <a:rPr lang="zh-CN" altLang="en-US" sz="1100">
                  <a:solidFill>
                    <a:schemeClr val="bg1"/>
                  </a:solidFill>
                  <a:latin typeface="Arial" panose="020B0604020202020204"/>
                  <a:ea typeface="微软雅黑" panose="020B0503020204020204" pitchFamily="34" charset="-122"/>
                  <a:sym typeface="Arial" panose="020B0604020202020204"/>
                </a:rPr>
                <a:t>市场部</a:t>
              </a:r>
            </a:p>
          </p:txBody>
        </p:sp>
        <p:sp>
          <p:nvSpPr>
            <p:cNvPr id="57" name="_s1075"/>
            <p:cNvSpPr>
              <a:spLocks noChangeArrowheads="1"/>
            </p:cNvSpPr>
            <p:nvPr/>
          </p:nvSpPr>
          <p:spPr bwMode="auto">
            <a:xfrm>
              <a:off x="4867" y="2655"/>
              <a:ext cx="274" cy="471"/>
            </a:xfrm>
            <a:prstGeom prst="roundRect">
              <a:avLst>
                <a:gd name="adj" fmla="val 16667"/>
              </a:avLst>
            </a:prstGeom>
            <a:solidFill>
              <a:schemeClr val="tx2">
                <a:lumMod val="75000"/>
              </a:schemeClr>
            </a:solidFill>
            <a:ln w="28575">
              <a:solidFill>
                <a:schemeClr val="tx2">
                  <a:lumMod val="75000"/>
                </a:schemeClr>
              </a:solidFill>
              <a:round/>
            </a:ln>
          </p:spPr>
          <p:txBody>
            <a:bodyPr vert="eaVert" wrap="none" lIns="0" tIns="0" rIns="0" bIns="0" anchor="ctr"/>
            <a:lstStyle>
              <a:lvl1pPr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algn="ctr" eaLnBrk="1" hangingPunct="1"/>
              <a:r>
                <a:rPr lang="zh-CN" altLang="en-US" sz="1100">
                  <a:solidFill>
                    <a:schemeClr val="bg1"/>
                  </a:solidFill>
                  <a:latin typeface="Arial" panose="020B0604020202020204"/>
                  <a:ea typeface="微软雅黑" panose="020B0503020204020204" pitchFamily="34" charset="-122"/>
                  <a:sym typeface="Arial" panose="020B0604020202020204"/>
                </a:rPr>
                <a:t>客户服务部</a:t>
              </a:r>
            </a:p>
          </p:txBody>
        </p:sp>
        <p:sp>
          <p:nvSpPr>
            <p:cNvPr id="58" name="_s1076"/>
            <p:cNvSpPr>
              <a:spLocks noChangeArrowheads="1"/>
            </p:cNvSpPr>
            <p:nvPr/>
          </p:nvSpPr>
          <p:spPr bwMode="auto">
            <a:xfrm>
              <a:off x="4708" y="1946"/>
              <a:ext cx="273" cy="473"/>
            </a:xfrm>
            <a:prstGeom prst="roundRect">
              <a:avLst>
                <a:gd name="adj" fmla="val 16667"/>
              </a:avLst>
            </a:prstGeom>
            <a:solidFill>
              <a:schemeClr val="tx2">
                <a:lumMod val="75000"/>
              </a:schemeClr>
            </a:solidFill>
            <a:ln w="28575">
              <a:solidFill>
                <a:schemeClr val="tx2">
                  <a:lumMod val="75000"/>
                </a:schemeClr>
              </a:solidFill>
              <a:round/>
            </a:ln>
          </p:spPr>
          <p:txBody>
            <a:bodyPr vert="eaVert" wrap="none" lIns="0" tIns="0" rIns="0" bIns="0" anchor="ctr"/>
            <a:lstStyle>
              <a:lvl1pPr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algn="ctr" eaLnBrk="1" hangingPunct="1"/>
              <a:r>
                <a:rPr lang="zh-CN" altLang="en-US" sz="1100">
                  <a:solidFill>
                    <a:schemeClr val="bg1"/>
                  </a:solidFill>
                  <a:latin typeface="Arial" panose="020B0604020202020204"/>
                  <a:ea typeface="微软雅黑" panose="020B0503020204020204" pitchFamily="34" charset="-122"/>
                  <a:sym typeface="Arial" panose="020B0604020202020204"/>
                </a:rPr>
                <a:t>运营部</a:t>
              </a:r>
            </a:p>
          </p:txBody>
        </p:sp>
        <p:sp>
          <p:nvSpPr>
            <p:cNvPr id="59" name="_s1077"/>
            <p:cNvSpPr>
              <a:spLocks noChangeArrowheads="1"/>
            </p:cNvSpPr>
            <p:nvPr/>
          </p:nvSpPr>
          <p:spPr bwMode="auto">
            <a:xfrm>
              <a:off x="5345" y="1946"/>
              <a:ext cx="273" cy="473"/>
            </a:xfrm>
            <a:prstGeom prst="roundRect">
              <a:avLst>
                <a:gd name="adj" fmla="val 16667"/>
              </a:avLst>
            </a:prstGeom>
            <a:solidFill>
              <a:schemeClr val="tx2">
                <a:lumMod val="75000"/>
              </a:schemeClr>
            </a:solidFill>
            <a:ln w="28575">
              <a:solidFill>
                <a:schemeClr val="tx2">
                  <a:lumMod val="75000"/>
                </a:schemeClr>
              </a:solidFill>
              <a:round/>
            </a:ln>
          </p:spPr>
          <p:txBody>
            <a:bodyPr vert="eaVert" wrap="none" lIns="0" tIns="0" rIns="0" bIns="0" anchor="ctr"/>
            <a:lstStyle>
              <a:lvl1pPr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algn="ctr" eaLnBrk="1" hangingPunct="1"/>
              <a:r>
                <a:rPr lang="zh-CN" altLang="en-US" sz="1100">
                  <a:solidFill>
                    <a:schemeClr val="bg1"/>
                  </a:solidFill>
                  <a:latin typeface="Arial" panose="020B0604020202020204"/>
                  <a:ea typeface="微软雅黑" panose="020B0503020204020204" pitchFamily="34" charset="-122"/>
                  <a:sym typeface="Arial" panose="020B0604020202020204"/>
                </a:rPr>
                <a:t>投资发展部</a:t>
              </a:r>
            </a:p>
          </p:txBody>
        </p:sp>
        <p:sp>
          <p:nvSpPr>
            <p:cNvPr id="60" name="_s1078"/>
            <p:cNvSpPr>
              <a:spLocks noChangeArrowheads="1"/>
            </p:cNvSpPr>
            <p:nvPr/>
          </p:nvSpPr>
          <p:spPr bwMode="auto">
            <a:xfrm>
              <a:off x="1993" y="3273"/>
              <a:ext cx="273" cy="472"/>
            </a:xfrm>
            <a:prstGeom prst="roundRect">
              <a:avLst>
                <a:gd name="adj" fmla="val 16667"/>
              </a:avLst>
            </a:prstGeom>
            <a:solidFill>
              <a:schemeClr val="tx2">
                <a:lumMod val="75000"/>
              </a:schemeClr>
            </a:solidFill>
            <a:ln w="28575">
              <a:solidFill>
                <a:schemeClr val="tx2">
                  <a:lumMod val="75000"/>
                </a:schemeClr>
              </a:solidFill>
              <a:round/>
            </a:ln>
          </p:spPr>
          <p:txBody>
            <a:bodyPr wrap="none" lIns="0" tIns="0" rIns="0" bIns="0" anchor="ctr"/>
            <a:lstStyle>
              <a:lvl1pPr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algn="ctr" eaLnBrk="1" hangingPunct="1"/>
              <a:r>
                <a:rPr lang="zh-CN" altLang="en-US" sz="1100">
                  <a:solidFill>
                    <a:schemeClr val="bg1"/>
                  </a:solidFill>
                  <a:latin typeface="Arial" panose="020B0604020202020204"/>
                  <a:ea typeface="微软雅黑" panose="020B0503020204020204" pitchFamily="34" charset="-122"/>
                  <a:sym typeface="Arial" panose="020B0604020202020204"/>
                </a:rPr>
                <a:t>维</a:t>
              </a:r>
            </a:p>
            <a:p>
              <a:pPr algn="ctr" eaLnBrk="1" hangingPunct="1"/>
              <a:r>
                <a:rPr lang="zh-CN" altLang="en-US" sz="1100">
                  <a:solidFill>
                    <a:schemeClr val="bg1"/>
                  </a:solidFill>
                  <a:latin typeface="Arial" panose="020B0604020202020204"/>
                  <a:ea typeface="微软雅黑" panose="020B0503020204020204" pitchFamily="34" charset="-122"/>
                  <a:sym typeface="Arial" panose="020B0604020202020204"/>
                </a:rPr>
                <a:t>修</a:t>
              </a:r>
            </a:p>
            <a:p>
              <a:pPr algn="ctr" eaLnBrk="1" hangingPunct="1"/>
              <a:r>
                <a:rPr lang="zh-CN" altLang="en-US" sz="1100">
                  <a:solidFill>
                    <a:schemeClr val="bg1"/>
                  </a:solidFill>
                  <a:latin typeface="Arial" panose="020B0604020202020204"/>
                  <a:ea typeface="微软雅黑" panose="020B0503020204020204" pitchFamily="34" charset="-122"/>
                  <a:sym typeface="Arial" panose="020B0604020202020204"/>
                </a:rPr>
                <a:t>组</a:t>
              </a:r>
            </a:p>
          </p:txBody>
        </p:sp>
        <p:sp>
          <p:nvSpPr>
            <p:cNvPr id="61" name="_s1079"/>
            <p:cNvSpPr>
              <a:spLocks noChangeArrowheads="1"/>
            </p:cNvSpPr>
            <p:nvPr/>
          </p:nvSpPr>
          <p:spPr bwMode="auto">
            <a:xfrm>
              <a:off x="4059" y="3366"/>
              <a:ext cx="274" cy="472"/>
            </a:xfrm>
            <a:prstGeom prst="roundRect">
              <a:avLst>
                <a:gd name="adj" fmla="val 16667"/>
              </a:avLst>
            </a:prstGeom>
            <a:solidFill>
              <a:schemeClr val="tx2">
                <a:lumMod val="75000"/>
              </a:schemeClr>
            </a:solidFill>
            <a:ln w="28575">
              <a:solidFill>
                <a:schemeClr val="tx2">
                  <a:lumMod val="75000"/>
                </a:schemeClr>
              </a:solidFill>
              <a:round/>
            </a:ln>
          </p:spPr>
          <p:txBody>
            <a:bodyPr wrap="none" lIns="0" tIns="0" rIns="0" bIns="0" anchor="ctr"/>
            <a:lstStyle>
              <a:lvl1pPr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algn="ctr" eaLnBrk="1" hangingPunct="1"/>
              <a:r>
                <a:rPr lang="zh-CN" altLang="en-US" sz="1100">
                  <a:solidFill>
                    <a:schemeClr val="bg1"/>
                  </a:solidFill>
                  <a:latin typeface="Arial" panose="020B0604020202020204"/>
                  <a:ea typeface="微软雅黑" panose="020B0503020204020204" pitchFamily="34" charset="-122"/>
                  <a:sym typeface="Arial" panose="020B0604020202020204"/>
                </a:rPr>
                <a:t>渠</a:t>
              </a:r>
            </a:p>
            <a:p>
              <a:pPr algn="ctr" eaLnBrk="1" hangingPunct="1"/>
              <a:r>
                <a:rPr lang="zh-CN" altLang="en-US" sz="1100">
                  <a:solidFill>
                    <a:schemeClr val="bg1"/>
                  </a:solidFill>
                  <a:latin typeface="Arial" panose="020B0604020202020204"/>
                  <a:ea typeface="微软雅黑" panose="020B0503020204020204" pitchFamily="34" charset="-122"/>
                  <a:sym typeface="Arial" panose="020B0604020202020204"/>
                </a:rPr>
                <a:t>道</a:t>
              </a:r>
            </a:p>
            <a:p>
              <a:pPr algn="ctr" eaLnBrk="1" hangingPunct="1"/>
              <a:r>
                <a:rPr lang="zh-CN" altLang="en-US" sz="1100">
                  <a:solidFill>
                    <a:schemeClr val="bg1"/>
                  </a:solidFill>
                  <a:latin typeface="Arial" panose="020B0604020202020204"/>
                  <a:ea typeface="微软雅黑" panose="020B0503020204020204" pitchFamily="34" charset="-122"/>
                  <a:sym typeface="Arial" panose="020B0604020202020204"/>
                </a:rPr>
                <a:t>部</a:t>
              </a:r>
            </a:p>
          </p:txBody>
        </p:sp>
        <p:sp>
          <p:nvSpPr>
            <p:cNvPr id="62" name="_s1080"/>
            <p:cNvSpPr>
              <a:spLocks noChangeArrowheads="1"/>
            </p:cNvSpPr>
            <p:nvPr/>
          </p:nvSpPr>
          <p:spPr bwMode="auto">
            <a:xfrm>
              <a:off x="4548" y="3272"/>
              <a:ext cx="273" cy="472"/>
            </a:xfrm>
            <a:prstGeom prst="roundRect">
              <a:avLst>
                <a:gd name="adj" fmla="val 16667"/>
              </a:avLst>
            </a:prstGeom>
            <a:solidFill>
              <a:schemeClr val="tx2">
                <a:lumMod val="75000"/>
              </a:schemeClr>
            </a:solidFill>
            <a:ln w="28575">
              <a:solidFill>
                <a:schemeClr val="tx2">
                  <a:lumMod val="75000"/>
                </a:schemeClr>
              </a:solidFill>
              <a:round/>
            </a:ln>
          </p:spPr>
          <p:txBody>
            <a:bodyPr wrap="none" lIns="0" tIns="0" rIns="0" bIns="0" anchor="ctr"/>
            <a:lstStyle>
              <a:lvl1pPr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algn="ctr" eaLnBrk="1" hangingPunct="1"/>
              <a:r>
                <a:rPr lang="zh-CN" altLang="en-US" sz="900" dirty="0">
                  <a:solidFill>
                    <a:schemeClr val="bg1"/>
                  </a:solidFill>
                  <a:latin typeface="Arial" panose="020B0604020202020204"/>
                  <a:ea typeface="微软雅黑" panose="020B0503020204020204" pitchFamily="34" charset="-122"/>
                  <a:sym typeface="Arial" panose="020B0604020202020204"/>
                </a:rPr>
                <a:t>技</a:t>
              </a:r>
            </a:p>
            <a:p>
              <a:pPr algn="ctr" eaLnBrk="1" hangingPunct="1"/>
              <a:r>
                <a:rPr lang="zh-CN" altLang="en-US" sz="900" dirty="0">
                  <a:solidFill>
                    <a:schemeClr val="bg1"/>
                  </a:solidFill>
                  <a:latin typeface="Arial" panose="020B0604020202020204"/>
                  <a:ea typeface="微软雅黑" panose="020B0503020204020204" pitchFamily="34" charset="-122"/>
                  <a:sym typeface="Arial" panose="020B0604020202020204"/>
                </a:rPr>
                <a:t>术</a:t>
              </a:r>
            </a:p>
            <a:p>
              <a:pPr algn="ctr" eaLnBrk="1" hangingPunct="1"/>
              <a:r>
                <a:rPr lang="zh-CN" altLang="en-US" sz="900" dirty="0">
                  <a:solidFill>
                    <a:schemeClr val="bg1"/>
                  </a:solidFill>
                  <a:latin typeface="Arial" panose="020B0604020202020204"/>
                  <a:ea typeface="微软雅黑" panose="020B0503020204020204" pitchFamily="34" charset="-122"/>
                  <a:sym typeface="Arial" panose="020B0604020202020204"/>
                </a:rPr>
                <a:t>支</a:t>
              </a:r>
            </a:p>
            <a:p>
              <a:pPr algn="ctr" eaLnBrk="1" hangingPunct="1"/>
              <a:r>
                <a:rPr lang="zh-CN" altLang="en-US" sz="900" dirty="0">
                  <a:solidFill>
                    <a:schemeClr val="bg1"/>
                  </a:solidFill>
                  <a:latin typeface="Arial" panose="020B0604020202020204"/>
                  <a:ea typeface="微软雅黑" panose="020B0503020204020204" pitchFamily="34" charset="-122"/>
                  <a:sym typeface="Arial" panose="020B0604020202020204"/>
                </a:rPr>
                <a:t>持</a:t>
              </a:r>
            </a:p>
            <a:p>
              <a:pPr algn="ctr" eaLnBrk="1" hangingPunct="1"/>
              <a:r>
                <a:rPr lang="zh-CN" altLang="en-US" sz="900" dirty="0">
                  <a:solidFill>
                    <a:schemeClr val="bg1"/>
                  </a:solidFill>
                  <a:latin typeface="Arial" panose="020B0604020202020204"/>
                  <a:ea typeface="微软雅黑" panose="020B0503020204020204" pitchFamily="34" charset="-122"/>
                  <a:sym typeface="Arial" panose="020B0604020202020204"/>
                </a:rPr>
                <a:t>部</a:t>
              </a:r>
            </a:p>
          </p:txBody>
        </p:sp>
        <p:sp>
          <p:nvSpPr>
            <p:cNvPr id="63" name="_s1081"/>
            <p:cNvSpPr>
              <a:spLocks noChangeArrowheads="1"/>
            </p:cNvSpPr>
            <p:nvPr/>
          </p:nvSpPr>
          <p:spPr bwMode="auto">
            <a:xfrm>
              <a:off x="396" y="3272"/>
              <a:ext cx="274" cy="472"/>
            </a:xfrm>
            <a:prstGeom prst="roundRect">
              <a:avLst>
                <a:gd name="adj" fmla="val 16667"/>
              </a:avLst>
            </a:prstGeom>
            <a:solidFill>
              <a:schemeClr val="tx2">
                <a:lumMod val="75000"/>
              </a:schemeClr>
            </a:solidFill>
            <a:ln w="28575">
              <a:solidFill>
                <a:schemeClr val="tx2">
                  <a:lumMod val="75000"/>
                </a:schemeClr>
              </a:solidFill>
              <a:round/>
            </a:ln>
          </p:spPr>
          <p:txBody>
            <a:bodyPr wrap="none" lIns="0" tIns="0" rIns="0" bIns="0" anchor="ctr"/>
            <a:lstStyle>
              <a:lvl1pPr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algn="ctr" eaLnBrk="1" hangingPunct="1"/>
              <a:r>
                <a:rPr lang="zh-CN" altLang="en-US" sz="1100" dirty="0">
                  <a:solidFill>
                    <a:schemeClr val="bg1"/>
                  </a:solidFill>
                  <a:latin typeface="Arial" panose="020B0604020202020204"/>
                  <a:ea typeface="微软雅黑" panose="020B0503020204020204" pitchFamily="34" charset="-122"/>
                  <a:sym typeface="Arial" panose="020B0604020202020204"/>
                </a:rPr>
                <a:t>法</a:t>
              </a:r>
            </a:p>
            <a:p>
              <a:pPr algn="ctr" eaLnBrk="1" hangingPunct="1"/>
              <a:r>
                <a:rPr lang="zh-CN" altLang="en-US" sz="1100" dirty="0">
                  <a:solidFill>
                    <a:schemeClr val="bg1"/>
                  </a:solidFill>
                  <a:latin typeface="Arial" panose="020B0604020202020204"/>
                  <a:ea typeface="微软雅黑" panose="020B0503020204020204" pitchFamily="34" charset="-122"/>
                  <a:sym typeface="Arial" panose="020B0604020202020204"/>
                </a:rPr>
                <a:t>务</a:t>
              </a:r>
            </a:p>
            <a:p>
              <a:pPr algn="ctr" eaLnBrk="1" hangingPunct="1"/>
              <a:r>
                <a:rPr lang="zh-CN" altLang="en-US" sz="1100" dirty="0">
                  <a:solidFill>
                    <a:schemeClr val="bg1"/>
                  </a:solidFill>
                  <a:latin typeface="Arial" panose="020B0604020202020204"/>
                  <a:ea typeface="微软雅黑" panose="020B0503020204020204" pitchFamily="34" charset="-122"/>
                  <a:sym typeface="Arial" panose="020B0604020202020204"/>
                </a:rPr>
                <a:t>部</a:t>
              </a:r>
            </a:p>
          </p:txBody>
        </p:sp>
        <p:sp>
          <p:nvSpPr>
            <p:cNvPr id="64" name="_s1082"/>
            <p:cNvSpPr>
              <a:spLocks noChangeArrowheads="1"/>
            </p:cNvSpPr>
            <p:nvPr/>
          </p:nvSpPr>
          <p:spPr bwMode="auto">
            <a:xfrm>
              <a:off x="716" y="3272"/>
              <a:ext cx="274" cy="472"/>
            </a:xfrm>
            <a:prstGeom prst="roundRect">
              <a:avLst>
                <a:gd name="adj" fmla="val 16667"/>
              </a:avLst>
            </a:prstGeom>
            <a:solidFill>
              <a:schemeClr val="tx2">
                <a:lumMod val="75000"/>
              </a:schemeClr>
            </a:solidFill>
            <a:ln w="28575">
              <a:solidFill>
                <a:schemeClr val="tx2">
                  <a:lumMod val="75000"/>
                </a:schemeClr>
              </a:solidFill>
              <a:round/>
            </a:ln>
          </p:spPr>
          <p:txBody>
            <a:bodyPr wrap="none" lIns="0" tIns="0" rIns="0" bIns="0" anchor="ctr"/>
            <a:lstStyle>
              <a:lvl1pPr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algn="ctr" eaLnBrk="1" hangingPunct="1"/>
              <a:r>
                <a:rPr lang="zh-CN" altLang="en-US" sz="1100">
                  <a:solidFill>
                    <a:schemeClr val="bg1"/>
                  </a:solidFill>
                  <a:latin typeface="Arial" panose="020B0604020202020204"/>
                  <a:ea typeface="微软雅黑" panose="020B0503020204020204" pitchFamily="34" charset="-122"/>
                  <a:sym typeface="Arial" panose="020B0604020202020204"/>
                </a:rPr>
                <a:t>稽</a:t>
              </a:r>
            </a:p>
            <a:p>
              <a:pPr algn="ctr" eaLnBrk="1" hangingPunct="1"/>
              <a:r>
                <a:rPr lang="zh-CN" altLang="en-US" sz="1100">
                  <a:solidFill>
                    <a:schemeClr val="bg1"/>
                  </a:solidFill>
                  <a:latin typeface="Arial" panose="020B0604020202020204"/>
                  <a:ea typeface="微软雅黑" panose="020B0503020204020204" pitchFamily="34" charset="-122"/>
                  <a:sym typeface="Arial" panose="020B0604020202020204"/>
                </a:rPr>
                <a:t>核</a:t>
              </a:r>
            </a:p>
            <a:p>
              <a:pPr algn="ctr" eaLnBrk="1" hangingPunct="1"/>
              <a:r>
                <a:rPr lang="zh-CN" altLang="en-US" sz="1100">
                  <a:solidFill>
                    <a:schemeClr val="bg1"/>
                  </a:solidFill>
                  <a:latin typeface="Arial" panose="020B0604020202020204"/>
                  <a:ea typeface="微软雅黑" panose="020B0503020204020204" pitchFamily="34" charset="-122"/>
                  <a:sym typeface="Arial" panose="020B0604020202020204"/>
                </a:rPr>
                <a:t>部</a:t>
              </a: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 calcmode="lin" valueType="num">
                                      <p:cBhvr>
                                        <p:cTn id="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2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0" y="1588"/>
            <a:ext cx="12211050" cy="6856412"/>
          </a:xfrm>
          <a:prstGeom prst="rect">
            <a:avLst/>
          </a:prstGeom>
        </p:spPr>
      </p:pic>
      <p:sp>
        <p:nvSpPr>
          <p:cNvPr id="11" name="矩形 10"/>
          <p:cNvSpPr/>
          <p:nvPr/>
        </p:nvSpPr>
        <p:spPr>
          <a:xfrm rot="1954956">
            <a:off x="1410329" y="1960287"/>
            <a:ext cx="2867025" cy="336202"/>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pic>
        <p:nvPicPr>
          <p:cNvPr id="4" name="图片 3"/>
          <p:cNvPicPr>
            <a:picLocks noChangeAspect="1"/>
          </p:cNvPicPr>
          <p:nvPr/>
        </p:nvPicPr>
        <p:blipFill rotWithShape="1">
          <a:blip r:embed="rId4" cstate="email">
            <a:duotone>
              <a:prstClr val="black"/>
              <a:schemeClr val="accent1">
                <a:tint val="45000"/>
                <a:satMod val="400000"/>
              </a:schemeClr>
            </a:duotone>
          </a:blip>
          <a:srcRect/>
          <a:stretch>
            <a:fillRect/>
          </a:stretch>
        </p:blipFill>
        <p:spPr>
          <a:xfrm flipH="1">
            <a:off x="0" y="390525"/>
            <a:ext cx="2257425" cy="2604721"/>
          </a:xfrm>
          <a:prstGeom prst="rect">
            <a:avLst/>
          </a:prstGeom>
        </p:spPr>
      </p:pic>
      <p:sp>
        <p:nvSpPr>
          <p:cNvPr id="6" name="矩形 5"/>
          <p:cNvSpPr/>
          <p:nvPr/>
        </p:nvSpPr>
        <p:spPr>
          <a:xfrm>
            <a:off x="2043953" y="3451464"/>
            <a:ext cx="8565775" cy="1421928"/>
          </a:xfrm>
          <a:prstGeom prst="rect">
            <a:avLst/>
          </a:prstGeom>
        </p:spPr>
        <p:txBody>
          <a:bodyPr wrap="square">
            <a:spAutoFit/>
          </a:bodyPr>
          <a:lstStyle/>
          <a:p>
            <a:pPr algn="ctr">
              <a:lnSpc>
                <a:spcPct val="120000"/>
              </a:lnSpc>
            </a:pPr>
            <a:r>
              <a:rPr lang="zh-CN" altLang="en-US" sz="7200" dirty="0">
                <a:solidFill>
                  <a:schemeClr val="tx2">
                    <a:lumMod val="75000"/>
                  </a:schemeClr>
                </a:solidFill>
                <a:latin typeface="Arial" panose="020B0604020202020204"/>
                <a:ea typeface="微软雅黑" panose="020B0503020204020204" pitchFamily="34" charset="-122"/>
                <a:sym typeface="Arial" panose="020B0604020202020204"/>
              </a:rPr>
              <a:t>感谢一路有你</a:t>
            </a:r>
          </a:p>
        </p:txBody>
      </p:sp>
      <p:sp>
        <p:nvSpPr>
          <p:cNvPr id="13" name="矩形 12"/>
          <p:cNvSpPr/>
          <p:nvPr/>
        </p:nvSpPr>
        <p:spPr>
          <a:xfrm rot="19645044" flipH="1">
            <a:off x="7675914" y="1822958"/>
            <a:ext cx="2867025" cy="336202"/>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pitchFamily="34" charset="-122"/>
              <a:sym typeface="Arial" panose="020B0604020202020204"/>
            </a:endParaRPr>
          </a:p>
        </p:txBody>
      </p:sp>
      <p:pic>
        <p:nvPicPr>
          <p:cNvPr id="3" name="图片 2"/>
          <p:cNvPicPr>
            <a:picLocks noChangeAspect="1"/>
          </p:cNvPicPr>
          <p:nvPr/>
        </p:nvPicPr>
        <p:blipFill rotWithShape="1">
          <a:blip r:embed="rId5" cstate="email">
            <a:duotone>
              <a:prstClr val="black"/>
              <a:schemeClr val="accent1">
                <a:tint val="45000"/>
                <a:satMod val="400000"/>
              </a:schemeClr>
            </a:duotone>
          </a:blip>
          <a:srcRect/>
          <a:stretch>
            <a:fillRect/>
          </a:stretch>
        </p:blipFill>
        <p:spPr>
          <a:xfrm>
            <a:off x="9813972" y="390525"/>
            <a:ext cx="2378028" cy="2743878"/>
          </a:xfrm>
          <a:prstGeom prst="rect">
            <a:avLst/>
          </a:prstGeom>
        </p:spPr>
      </p:pic>
      <p:sp>
        <p:nvSpPr>
          <p:cNvPr id="9" name="Rectangle 2"/>
          <p:cNvSpPr>
            <a:spLocks noGrp="1" noChangeArrowheads="1"/>
          </p:cNvSpPr>
          <p:nvPr>
            <p:ph type="title"/>
          </p:nvPr>
        </p:nvSpPr>
        <p:spPr>
          <a:xfrm>
            <a:off x="2386354" y="5577557"/>
            <a:ext cx="7862545" cy="847270"/>
          </a:xfrm>
        </p:spPr>
        <p:txBody>
          <a:bodyPr>
            <a:noAutofit/>
          </a:bodyPr>
          <a:lstStyle/>
          <a:p>
            <a:pPr eaLnBrk="1" hangingPunct="1"/>
            <a:r>
              <a:rPr lang="zh-CN" altLang="en-US" sz="3200" dirty="0">
                <a:solidFill>
                  <a:schemeClr val="tx2">
                    <a:lumMod val="75000"/>
                  </a:schemeClr>
                </a:solidFill>
                <a:latin typeface="Arial" panose="020B0604020202020204"/>
                <a:ea typeface="微软雅黑" panose="020B0503020204020204" pitchFamily="34" charset="-122"/>
                <a:sym typeface="Arial" panose="020B0604020202020204"/>
              </a:rPr>
              <a:t>计划一定要有执行，执行一定要有结果！</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ppt_w</p:attrName>
                                        </p:attrNameLst>
                                      </p:cBhvr>
                                      <p:tavLst>
                                        <p:tav tm="0" fmla="#ppt_w*sin(2.5*pi*$)">
                                          <p:val>
                                            <p:fltVal val="0"/>
                                          </p:val>
                                        </p:tav>
                                        <p:tav tm="100000">
                                          <p:val>
                                            <p:fltVal val="1"/>
                                          </p:val>
                                        </p:tav>
                                      </p:tavLst>
                                    </p:anim>
                                    <p:anim calcmode="lin" valueType="num">
                                      <p:cBhvr>
                                        <p:cTn id="9" dur="750" fill="hold"/>
                                        <p:tgtEl>
                                          <p:spTgt spid="4"/>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anim calcmode="lin" valueType="num">
                                      <p:cBhvr>
                                        <p:cTn id="13" dur="750" fill="hold"/>
                                        <p:tgtEl>
                                          <p:spTgt spid="3"/>
                                        </p:tgtEl>
                                        <p:attrNameLst>
                                          <p:attrName>ppt_w</p:attrName>
                                        </p:attrNameLst>
                                      </p:cBhvr>
                                      <p:tavLst>
                                        <p:tav tm="0" fmla="#ppt_w*sin(2.5*pi*$)">
                                          <p:val>
                                            <p:fltVal val="0"/>
                                          </p:val>
                                        </p:tav>
                                        <p:tav tm="100000">
                                          <p:val>
                                            <p:fltVal val="1"/>
                                          </p:val>
                                        </p:tav>
                                      </p:tavLst>
                                    </p:anim>
                                    <p:anim calcmode="lin" valueType="num">
                                      <p:cBhvr>
                                        <p:cTn id="14" dur="75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1000"/>
                                        <p:tgtEl>
                                          <p:spTgt spid="11"/>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down)">
                                      <p:cBhvr>
                                        <p:cTn id="22" dur="1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41" presetClass="entr" presetSubtype="0" fill="hold" grpId="0" nodeType="clickEffect">
                                  <p:stCondLst>
                                    <p:cond delay="0"/>
                                  </p:stCondLst>
                                  <p:iterate type="lt">
                                    <p:tmPct val="10000"/>
                                  </p:iterate>
                                  <p:childTnLst>
                                    <p:set>
                                      <p:cBhvr>
                                        <p:cTn id="26" dur="1" fill="hold">
                                          <p:stCondLst>
                                            <p:cond delay="0"/>
                                          </p:stCondLst>
                                        </p:cTn>
                                        <p:tgtEl>
                                          <p:spTgt spid="6"/>
                                        </p:tgtEl>
                                        <p:attrNameLst>
                                          <p:attrName>style.visibility</p:attrName>
                                        </p:attrNameLst>
                                      </p:cBhvr>
                                      <p:to>
                                        <p:strVal val="visible"/>
                                      </p:to>
                                    </p:set>
                                    <p:anim calcmode="lin" valueType="num">
                                      <p:cBhvr>
                                        <p:cTn id="27" dur="10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8" dur="1000" fill="hold"/>
                                        <p:tgtEl>
                                          <p:spTgt spid="6"/>
                                        </p:tgtEl>
                                        <p:attrNameLst>
                                          <p:attrName>ppt_y</p:attrName>
                                        </p:attrNameLst>
                                      </p:cBhvr>
                                      <p:tavLst>
                                        <p:tav tm="0">
                                          <p:val>
                                            <p:strVal val="#ppt_y"/>
                                          </p:val>
                                        </p:tav>
                                        <p:tav tm="100000">
                                          <p:val>
                                            <p:strVal val="#ppt_y"/>
                                          </p:val>
                                        </p:tav>
                                      </p:tavLst>
                                    </p:anim>
                                    <p:anim calcmode="lin" valueType="num">
                                      <p:cBhvr>
                                        <p:cTn id="29" dur="10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30" dur="10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31" dur="1000" tmFilter="0,0; .5, 1; 1, 1"/>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ppt_w</p:attrName>
                                        </p:attrNameLst>
                                      </p:cBhvr>
                                      <p:tavLst>
                                        <p:tav tm="0">
                                          <p:val>
                                            <p:fltVal val="0"/>
                                          </p:val>
                                        </p:tav>
                                        <p:tav tm="100000">
                                          <p:val>
                                            <p:strVal val="#ppt_w"/>
                                          </p:val>
                                        </p:tav>
                                      </p:tavLst>
                                    </p:anim>
                                    <p:anim calcmode="lin" valueType="num">
                                      <p:cBhvr>
                                        <p:cTn id="37" dur="1000" fill="hold"/>
                                        <p:tgtEl>
                                          <p:spTgt spid="9"/>
                                        </p:tgtEl>
                                        <p:attrNameLst>
                                          <p:attrName>ppt_h</p:attrName>
                                        </p:attrNameLst>
                                      </p:cBhvr>
                                      <p:tavLst>
                                        <p:tav tm="0">
                                          <p:val>
                                            <p:fltVal val="0"/>
                                          </p:val>
                                        </p:tav>
                                        <p:tav tm="100000">
                                          <p:val>
                                            <p:strVal val="#ppt_h"/>
                                          </p:val>
                                        </p:tav>
                                      </p:tavLst>
                                    </p:anim>
                                    <p:anim calcmode="lin" valueType="num">
                                      <p:cBhvr>
                                        <p:cTn id="38" dur="1000" fill="hold"/>
                                        <p:tgtEl>
                                          <p:spTgt spid="9"/>
                                        </p:tgtEl>
                                        <p:attrNameLst>
                                          <p:attrName>style.rotation</p:attrName>
                                        </p:attrNameLst>
                                      </p:cBhvr>
                                      <p:tavLst>
                                        <p:tav tm="0">
                                          <p:val>
                                            <p:fltVal val="90"/>
                                          </p:val>
                                        </p:tav>
                                        <p:tav tm="100000">
                                          <p:val>
                                            <p:fltVal val="0"/>
                                          </p:val>
                                        </p:tav>
                                      </p:tavLst>
                                    </p:anim>
                                    <p:animEffect transition="in" filter="fade">
                                      <p:cBhvr>
                                        <p:cTn id="3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6" grpId="0"/>
      <p:bldP spid="13"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图片 38"/>
          <p:cNvPicPr>
            <a:picLocks noChangeAspect="1"/>
          </p:cNvPicPr>
          <p:nvPr/>
        </p:nvPicPr>
        <p:blipFill>
          <a:blip r:embed="rId3"/>
          <a:stretch>
            <a:fillRect/>
          </a:stretch>
        </p:blipFill>
        <p:spPr>
          <a:xfrm>
            <a:off x="0" y="1588"/>
            <a:ext cx="12211050" cy="6856412"/>
          </a:xfrm>
          <a:prstGeom prst="rect">
            <a:avLst/>
          </a:prstGeom>
        </p:spPr>
      </p:pic>
      <p:sp>
        <p:nvSpPr>
          <p:cNvPr id="4" name="Rectangle 4"/>
          <p:cNvSpPr>
            <a:spLocks noChangeArrowheads="1"/>
          </p:cNvSpPr>
          <p:nvPr/>
        </p:nvSpPr>
        <p:spPr bwMode="auto">
          <a:xfrm>
            <a:off x="4400179" y="2483701"/>
            <a:ext cx="4078287" cy="37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25" tIns="46973" rIns="92325" bIns="46973">
            <a:spAutoFit/>
          </a:bodyPr>
          <a:lstStyle>
            <a:lvl1pPr defTabSz="903605" eaLnBrk="0" hangingPunct="0">
              <a:defRPr b="1">
                <a:solidFill>
                  <a:schemeClr val="tx1"/>
                </a:solidFill>
                <a:latin typeface="华文楷体" panose="02010600040101010101" pitchFamily="2" charset="-122"/>
                <a:ea typeface="华文楷体" panose="02010600040101010101" pitchFamily="2" charset="-122"/>
              </a:defRPr>
            </a:lvl1pPr>
            <a:lvl2pPr defTabSz="903605" eaLnBrk="0" hangingPunct="0">
              <a:defRPr b="1">
                <a:solidFill>
                  <a:schemeClr val="tx1"/>
                </a:solidFill>
                <a:latin typeface="华文楷体" panose="02010600040101010101" pitchFamily="2" charset="-122"/>
                <a:ea typeface="华文楷体" panose="02010600040101010101" pitchFamily="2" charset="-122"/>
              </a:defRPr>
            </a:lvl2pPr>
            <a:lvl3pPr defTabSz="903605" eaLnBrk="0" hangingPunct="0">
              <a:defRPr b="1">
                <a:solidFill>
                  <a:schemeClr val="tx1"/>
                </a:solidFill>
                <a:latin typeface="华文楷体" panose="02010600040101010101" pitchFamily="2" charset="-122"/>
                <a:ea typeface="华文楷体" panose="02010600040101010101" pitchFamily="2" charset="-122"/>
              </a:defRPr>
            </a:lvl3pPr>
            <a:lvl4pPr defTabSz="903605" eaLnBrk="0" hangingPunct="0">
              <a:defRPr b="1">
                <a:solidFill>
                  <a:schemeClr val="tx1"/>
                </a:solidFill>
                <a:latin typeface="华文楷体" panose="02010600040101010101" pitchFamily="2" charset="-122"/>
                <a:ea typeface="华文楷体" panose="02010600040101010101" pitchFamily="2" charset="-122"/>
              </a:defRPr>
            </a:lvl4pPr>
            <a:lvl5pPr defTabSz="903605" eaLnBrk="0" hangingPunct="0">
              <a:defRPr b="1">
                <a:solidFill>
                  <a:schemeClr val="tx1"/>
                </a:solidFill>
                <a:latin typeface="华文楷体" panose="02010600040101010101" pitchFamily="2" charset="-122"/>
                <a:ea typeface="华文楷体" panose="02010600040101010101" pitchFamily="2" charset="-122"/>
              </a:defRPr>
            </a:lvl5pPr>
            <a:lvl6pPr defTabSz="903605"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defTabSz="903605"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defTabSz="903605"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defTabSz="903605"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a:spcBef>
                <a:spcPct val="50000"/>
              </a:spcBef>
            </a:pPr>
            <a:r>
              <a:rPr lang="en-US" altLang="zh-CN" dirty="0">
                <a:latin typeface="Arial" panose="020B0604020202020204"/>
                <a:ea typeface="微软雅黑" panose="020B0503020204020204" pitchFamily="34" charset="-122"/>
                <a:sym typeface="Arial" panose="020B0604020202020204"/>
              </a:rPr>
              <a:t>2017</a:t>
            </a:r>
            <a:r>
              <a:rPr lang="zh-CN" altLang="en-US" dirty="0">
                <a:latin typeface="Arial" panose="020B0604020202020204"/>
                <a:ea typeface="微软雅黑" panose="020B0503020204020204" pitchFamily="34" charset="-122"/>
                <a:sym typeface="Arial" panose="020B0604020202020204"/>
              </a:rPr>
              <a:t>年公司行政人事工作整体概况</a:t>
            </a:r>
          </a:p>
        </p:txBody>
      </p:sp>
      <p:sp>
        <p:nvSpPr>
          <p:cNvPr id="5" name="Rectangle 5"/>
          <p:cNvSpPr>
            <a:spLocks noChangeArrowheads="1"/>
          </p:cNvSpPr>
          <p:nvPr/>
        </p:nvSpPr>
        <p:spPr bwMode="auto">
          <a:xfrm>
            <a:off x="4460171" y="3963853"/>
            <a:ext cx="4078287" cy="371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325" tIns="46973" rIns="92325" bIns="46973">
            <a:spAutoFit/>
          </a:bodyPr>
          <a:lstStyle>
            <a:lvl1pPr defTabSz="903605" eaLnBrk="0" hangingPunct="0">
              <a:defRPr b="1">
                <a:solidFill>
                  <a:schemeClr val="tx1"/>
                </a:solidFill>
                <a:latin typeface="华文楷体" panose="02010600040101010101" pitchFamily="2" charset="-122"/>
                <a:ea typeface="华文楷体" panose="02010600040101010101" pitchFamily="2" charset="-122"/>
              </a:defRPr>
            </a:lvl1pPr>
            <a:lvl2pPr defTabSz="903605" eaLnBrk="0" hangingPunct="0">
              <a:defRPr b="1">
                <a:solidFill>
                  <a:schemeClr val="tx1"/>
                </a:solidFill>
                <a:latin typeface="华文楷体" panose="02010600040101010101" pitchFamily="2" charset="-122"/>
                <a:ea typeface="华文楷体" panose="02010600040101010101" pitchFamily="2" charset="-122"/>
              </a:defRPr>
            </a:lvl2pPr>
            <a:lvl3pPr defTabSz="903605" eaLnBrk="0" hangingPunct="0">
              <a:defRPr b="1">
                <a:solidFill>
                  <a:schemeClr val="tx1"/>
                </a:solidFill>
                <a:latin typeface="华文楷体" panose="02010600040101010101" pitchFamily="2" charset="-122"/>
                <a:ea typeface="华文楷体" panose="02010600040101010101" pitchFamily="2" charset="-122"/>
              </a:defRPr>
            </a:lvl3pPr>
            <a:lvl4pPr defTabSz="903605" eaLnBrk="0" hangingPunct="0">
              <a:defRPr b="1">
                <a:solidFill>
                  <a:schemeClr val="tx1"/>
                </a:solidFill>
                <a:latin typeface="华文楷体" panose="02010600040101010101" pitchFamily="2" charset="-122"/>
                <a:ea typeface="华文楷体" panose="02010600040101010101" pitchFamily="2" charset="-122"/>
              </a:defRPr>
            </a:lvl4pPr>
            <a:lvl5pPr defTabSz="903605" eaLnBrk="0" hangingPunct="0">
              <a:defRPr b="1">
                <a:solidFill>
                  <a:schemeClr val="tx1"/>
                </a:solidFill>
                <a:latin typeface="华文楷体" panose="02010600040101010101" pitchFamily="2" charset="-122"/>
                <a:ea typeface="华文楷体" panose="02010600040101010101" pitchFamily="2" charset="-122"/>
              </a:defRPr>
            </a:lvl5pPr>
            <a:lvl6pPr defTabSz="903605"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defTabSz="903605"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defTabSz="903605"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defTabSz="903605"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a:spcBef>
                <a:spcPct val="50000"/>
              </a:spcBef>
            </a:pPr>
            <a:r>
              <a:rPr lang="zh-CN" altLang="en-US" dirty="0">
                <a:latin typeface="Arial" panose="020B0604020202020204"/>
                <a:ea typeface="微软雅黑" panose="020B0503020204020204" pitchFamily="34" charset="-122"/>
                <a:sym typeface="Arial" panose="020B0604020202020204"/>
              </a:rPr>
              <a:t>行政人事工作的总结和计划</a:t>
            </a:r>
          </a:p>
        </p:txBody>
      </p:sp>
      <p:sp>
        <p:nvSpPr>
          <p:cNvPr id="6" name="Text Box 8"/>
          <p:cNvSpPr txBox="1">
            <a:spLocks noChangeArrowheads="1"/>
          </p:cNvSpPr>
          <p:nvPr/>
        </p:nvSpPr>
        <p:spPr bwMode="auto">
          <a:xfrm>
            <a:off x="8756553" y="3125085"/>
            <a:ext cx="1816756"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eaLnBrk="1" hangingPunct="1">
              <a:spcBef>
                <a:spcPct val="50000"/>
              </a:spcBef>
              <a:buFont typeface="Arial" panose="020B0604020202020204" pitchFamily="34" charset="0"/>
              <a:buChar char="•"/>
            </a:pPr>
            <a:r>
              <a:rPr lang="zh-CN" altLang="en-US" b="0" dirty="0">
                <a:latin typeface="Arial" panose="020B0604020202020204"/>
                <a:ea typeface="微软雅黑" panose="020B0503020204020204" pitchFamily="34" charset="-122"/>
                <a:sym typeface="Arial" panose="020B0604020202020204"/>
              </a:rPr>
              <a:t>人员配置</a:t>
            </a:r>
          </a:p>
          <a:p>
            <a:pPr eaLnBrk="1" hangingPunct="1">
              <a:spcBef>
                <a:spcPct val="50000"/>
              </a:spcBef>
              <a:buFont typeface="Arial" panose="020B0604020202020204" pitchFamily="34" charset="0"/>
              <a:buChar char="•"/>
            </a:pPr>
            <a:r>
              <a:rPr lang="zh-CN" altLang="en-US" b="0" dirty="0">
                <a:latin typeface="Arial" panose="020B0604020202020204"/>
                <a:ea typeface="微软雅黑" panose="020B0503020204020204" pitchFamily="34" charset="-122"/>
                <a:sym typeface="Arial" panose="020B0604020202020204"/>
              </a:rPr>
              <a:t>人员发展</a:t>
            </a:r>
          </a:p>
          <a:p>
            <a:pPr eaLnBrk="1" hangingPunct="1">
              <a:spcBef>
                <a:spcPct val="50000"/>
              </a:spcBef>
              <a:buFont typeface="Arial" panose="020B0604020202020204" pitchFamily="34" charset="0"/>
              <a:buChar char="•"/>
            </a:pPr>
            <a:r>
              <a:rPr lang="zh-CN" altLang="en-US" b="0" dirty="0">
                <a:latin typeface="Arial" panose="020B0604020202020204"/>
                <a:ea typeface="微软雅黑" panose="020B0503020204020204" pitchFamily="34" charset="-122"/>
                <a:sym typeface="Arial" panose="020B0604020202020204"/>
              </a:rPr>
              <a:t>薪酬福利</a:t>
            </a:r>
          </a:p>
          <a:p>
            <a:pPr eaLnBrk="1" hangingPunct="1">
              <a:spcBef>
                <a:spcPct val="50000"/>
              </a:spcBef>
              <a:buFont typeface="Arial" panose="020B0604020202020204" pitchFamily="34" charset="0"/>
              <a:buChar char="•"/>
            </a:pPr>
            <a:r>
              <a:rPr lang="zh-CN" altLang="en-US" b="0" dirty="0">
                <a:latin typeface="Arial" panose="020B0604020202020204"/>
                <a:ea typeface="微软雅黑" panose="020B0503020204020204" pitchFamily="34" charset="-122"/>
                <a:sym typeface="Arial" panose="020B0604020202020204"/>
              </a:rPr>
              <a:t>劳动关系</a:t>
            </a:r>
          </a:p>
          <a:p>
            <a:pPr eaLnBrk="1" hangingPunct="1">
              <a:spcBef>
                <a:spcPct val="50000"/>
              </a:spcBef>
              <a:buFont typeface="Arial" panose="020B0604020202020204" pitchFamily="34" charset="0"/>
              <a:buChar char="•"/>
            </a:pPr>
            <a:r>
              <a:rPr lang="zh-CN" altLang="en-US" b="0" dirty="0">
                <a:latin typeface="Arial" panose="020B0604020202020204"/>
                <a:ea typeface="微软雅黑" panose="020B0503020204020204" pitchFamily="34" charset="-122"/>
                <a:sym typeface="Arial" panose="020B0604020202020204"/>
              </a:rPr>
              <a:t>行政事务</a:t>
            </a:r>
          </a:p>
        </p:txBody>
      </p:sp>
      <p:sp>
        <p:nvSpPr>
          <p:cNvPr id="7" name="Rectangle 10"/>
          <p:cNvSpPr>
            <a:spLocks noChangeArrowheads="1"/>
          </p:cNvSpPr>
          <p:nvPr/>
        </p:nvSpPr>
        <p:spPr bwMode="auto">
          <a:xfrm>
            <a:off x="4334257" y="5513939"/>
            <a:ext cx="26019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algn="ctr" eaLnBrk="1" hangingPunct="1"/>
            <a:r>
              <a:rPr lang="en-US" altLang="zh-CN" dirty="0">
                <a:latin typeface="Arial" panose="020B0604020202020204"/>
                <a:ea typeface="微软雅黑" panose="020B0503020204020204" pitchFamily="34" charset="-122"/>
                <a:sym typeface="Arial" panose="020B0604020202020204"/>
              </a:rPr>
              <a:t>2018</a:t>
            </a:r>
            <a:r>
              <a:rPr lang="zh-CN" altLang="en-US" dirty="0">
                <a:latin typeface="Arial" panose="020B0604020202020204"/>
                <a:ea typeface="微软雅黑" panose="020B0503020204020204" pitchFamily="34" charset="-122"/>
                <a:sym typeface="Arial" panose="020B0604020202020204"/>
              </a:rPr>
              <a:t>年公司信息化建设</a:t>
            </a:r>
          </a:p>
        </p:txBody>
      </p:sp>
      <p:pic>
        <p:nvPicPr>
          <p:cNvPr id="9" name="图片 8"/>
          <p:cNvPicPr>
            <a:picLocks noChangeAspect="1"/>
          </p:cNvPicPr>
          <p:nvPr/>
        </p:nvPicPr>
        <p:blipFill rotWithShape="1">
          <a:blip r:embed="rId4" cstate="email">
            <a:duotone>
              <a:prstClr val="black"/>
              <a:schemeClr val="accent1">
                <a:tint val="45000"/>
                <a:satMod val="400000"/>
              </a:schemeClr>
            </a:duotone>
          </a:blip>
          <a:srcRect/>
          <a:stretch>
            <a:fillRect/>
          </a:stretch>
        </p:blipFill>
        <p:spPr>
          <a:xfrm>
            <a:off x="9953625" y="120531"/>
            <a:ext cx="2238375" cy="2582740"/>
          </a:xfrm>
          <a:prstGeom prst="rect">
            <a:avLst/>
          </a:prstGeom>
        </p:spPr>
      </p:pic>
      <p:pic>
        <p:nvPicPr>
          <p:cNvPr id="10" name="图片 9"/>
          <p:cNvPicPr>
            <a:picLocks noChangeAspect="1"/>
          </p:cNvPicPr>
          <p:nvPr/>
        </p:nvPicPr>
        <p:blipFill rotWithShape="1">
          <a:blip r:embed="rId5" cstate="email">
            <a:duotone>
              <a:prstClr val="black"/>
              <a:schemeClr val="accent1">
                <a:tint val="45000"/>
                <a:satMod val="400000"/>
              </a:schemeClr>
            </a:duotone>
            <a:extLst>
              <a:ext uri="{BEBA8EAE-BF5A-486C-A8C5-ECC9F3942E4B}">
                <a14:imgProps xmlns:a14="http://schemas.microsoft.com/office/drawing/2010/main">
                  <a14:imgLayer r:embed="rId6">
                    <a14:imgEffect>
                      <a14:saturation sat="0"/>
                    </a14:imgEffect>
                  </a14:imgLayer>
                </a14:imgProps>
              </a:ext>
            </a:extLst>
          </a:blip>
          <a:srcRect/>
          <a:stretch>
            <a:fillRect/>
          </a:stretch>
        </p:blipFill>
        <p:spPr>
          <a:xfrm flipH="1">
            <a:off x="-1" y="0"/>
            <a:ext cx="2343150" cy="2703634"/>
          </a:xfrm>
          <a:prstGeom prst="rect">
            <a:avLst/>
          </a:prstGeom>
        </p:spPr>
      </p:pic>
      <p:grpSp>
        <p:nvGrpSpPr>
          <p:cNvPr id="15" name="组合 14"/>
          <p:cNvGrpSpPr/>
          <p:nvPr/>
        </p:nvGrpSpPr>
        <p:grpSpPr>
          <a:xfrm>
            <a:off x="4368458" y="127779"/>
            <a:ext cx="1453371" cy="1453371"/>
            <a:chOff x="1846353" y="1894981"/>
            <a:chExt cx="1751467" cy="1751467"/>
          </a:xfrm>
        </p:grpSpPr>
        <p:grpSp>
          <p:nvGrpSpPr>
            <p:cNvPr id="11" name="组合 10"/>
            <p:cNvGrpSpPr/>
            <p:nvPr/>
          </p:nvGrpSpPr>
          <p:grpSpPr>
            <a:xfrm>
              <a:off x="1846353" y="1894981"/>
              <a:ext cx="1751467" cy="1751467"/>
              <a:chOff x="304800" y="673100"/>
              <a:chExt cx="4000500" cy="4000500"/>
            </a:xfrm>
            <a:effectLst>
              <a:outerShdw blurRad="444500" dist="254000" dir="8100000" algn="tr" rotWithShape="0">
                <a:prstClr val="black">
                  <a:alpha val="50000"/>
                </a:prstClr>
              </a:outerShdw>
            </a:effectLst>
          </p:grpSpPr>
          <p:sp>
            <p:nvSpPr>
              <p:cNvPr id="12" name="同心圆 11"/>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Arial" panose="020B0604020202020204"/>
                  <a:ea typeface="微软雅黑" panose="020B0503020204020204" pitchFamily="34" charset="-122"/>
                  <a:sym typeface="Arial" panose="020B0604020202020204"/>
                </a:endParaRPr>
              </a:p>
            </p:txBody>
          </p:sp>
          <p:sp>
            <p:nvSpPr>
              <p:cNvPr id="13" name="椭圆 12"/>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Arial" panose="020B0604020202020204"/>
                  <a:ea typeface="微软雅黑" panose="020B0503020204020204" pitchFamily="34" charset="-122"/>
                  <a:sym typeface="Arial" panose="020B0604020202020204"/>
                </a:endParaRPr>
              </a:p>
            </p:txBody>
          </p:sp>
        </p:grpSp>
        <p:sp>
          <p:nvSpPr>
            <p:cNvPr id="14" name="椭圆 13"/>
            <p:cNvSpPr/>
            <p:nvPr/>
          </p:nvSpPr>
          <p:spPr>
            <a:xfrm>
              <a:off x="1956877" y="2005505"/>
              <a:ext cx="1530417" cy="1530417"/>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a:latin typeface="Arial" panose="020B0604020202020204"/>
                  <a:ea typeface="微软雅黑" panose="020B0503020204020204" pitchFamily="34" charset="-122"/>
                  <a:sym typeface="Arial" panose="020B0604020202020204"/>
                </a:rPr>
                <a:t>目</a:t>
              </a:r>
              <a:endParaRPr lang="zh-CN" altLang="en-US" sz="6000" dirty="0">
                <a:latin typeface="Arial" panose="020B0604020202020204"/>
                <a:ea typeface="微软雅黑" panose="020B0503020204020204" pitchFamily="34" charset="-122"/>
                <a:sym typeface="Arial" panose="020B0604020202020204"/>
              </a:endParaRPr>
            </a:p>
          </p:txBody>
        </p:sp>
      </p:grpSp>
      <p:grpSp>
        <p:nvGrpSpPr>
          <p:cNvPr id="16" name="组合 15"/>
          <p:cNvGrpSpPr/>
          <p:nvPr/>
        </p:nvGrpSpPr>
        <p:grpSpPr>
          <a:xfrm>
            <a:off x="3343846" y="2170101"/>
            <a:ext cx="877677" cy="877677"/>
            <a:chOff x="1846353" y="1894981"/>
            <a:chExt cx="1751467" cy="1751467"/>
          </a:xfrm>
        </p:grpSpPr>
        <p:grpSp>
          <p:nvGrpSpPr>
            <p:cNvPr id="17" name="组合 16"/>
            <p:cNvGrpSpPr/>
            <p:nvPr/>
          </p:nvGrpSpPr>
          <p:grpSpPr>
            <a:xfrm>
              <a:off x="1846353" y="1894981"/>
              <a:ext cx="1751467" cy="1751467"/>
              <a:chOff x="304800" y="673100"/>
              <a:chExt cx="4000500" cy="4000500"/>
            </a:xfrm>
            <a:effectLst>
              <a:outerShdw blurRad="444500" dist="254000" dir="8100000" algn="tr" rotWithShape="0">
                <a:prstClr val="black">
                  <a:alpha val="50000"/>
                </a:prstClr>
              </a:outerShdw>
            </a:effectLst>
          </p:grpSpPr>
          <p:sp>
            <p:nvSpPr>
              <p:cNvPr id="19" name="同心圆 1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Arial" panose="020B0604020202020204"/>
                  <a:ea typeface="微软雅黑" panose="020B0503020204020204" pitchFamily="34" charset="-122"/>
                  <a:sym typeface="Arial" panose="020B0604020202020204"/>
                </a:endParaRPr>
              </a:p>
            </p:txBody>
          </p:sp>
          <p:sp>
            <p:nvSpPr>
              <p:cNvPr id="20" name="椭圆 1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Arial" panose="020B0604020202020204"/>
                  <a:ea typeface="微软雅黑" panose="020B0503020204020204" pitchFamily="34" charset="-122"/>
                  <a:sym typeface="Arial" panose="020B0604020202020204"/>
                </a:endParaRPr>
              </a:p>
            </p:txBody>
          </p:sp>
        </p:grpSp>
        <p:sp>
          <p:nvSpPr>
            <p:cNvPr id="18" name="椭圆 17"/>
            <p:cNvSpPr/>
            <p:nvPr/>
          </p:nvSpPr>
          <p:spPr>
            <a:xfrm>
              <a:off x="1956877" y="2005505"/>
              <a:ext cx="1530417" cy="1530417"/>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latin typeface="Arial" panose="020B0604020202020204"/>
                  <a:ea typeface="微软雅黑" panose="020B0503020204020204" pitchFamily="34" charset="-122"/>
                  <a:sym typeface="Arial" panose="020B0604020202020204"/>
                </a:rPr>
                <a:t>1</a:t>
              </a:r>
              <a:endParaRPr lang="zh-CN" altLang="en-US" sz="4800" dirty="0">
                <a:latin typeface="Arial" panose="020B0604020202020204"/>
                <a:ea typeface="微软雅黑" panose="020B0503020204020204" pitchFamily="34" charset="-122"/>
                <a:sym typeface="Arial" panose="020B0604020202020204"/>
              </a:endParaRPr>
            </a:p>
          </p:txBody>
        </p:sp>
      </p:grpSp>
      <p:grpSp>
        <p:nvGrpSpPr>
          <p:cNvPr id="21" name="组合 20"/>
          <p:cNvGrpSpPr/>
          <p:nvPr/>
        </p:nvGrpSpPr>
        <p:grpSpPr>
          <a:xfrm>
            <a:off x="6557063" y="171900"/>
            <a:ext cx="1453371" cy="1453371"/>
            <a:chOff x="1846353" y="1894981"/>
            <a:chExt cx="1751467" cy="1751467"/>
          </a:xfrm>
        </p:grpSpPr>
        <p:grpSp>
          <p:nvGrpSpPr>
            <p:cNvPr id="22" name="组合 21"/>
            <p:cNvGrpSpPr/>
            <p:nvPr/>
          </p:nvGrpSpPr>
          <p:grpSpPr>
            <a:xfrm>
              <a:off x="1846353" y="1894981"/>
              <a:ext cx="1751467" cy="1751467"/>
              <a:chOff x="304800" y="673100"/>
              <a:chExt cx="4000500" cy="4000500"/>
            </a:xfrm>
            <a:effectLst>
              <a:outerShdw blurRad="444500" dist="254000" dir="8100000" algn="tr" rotWithShape="0">
                <a:prstClr val="black">
                  <a:alpha val="50000"/>
                </a:prstClr>
              </a:outerShdw>
            </a:effectLst>
          </p:grpSpPr>
          <p:sp>
            <p:nvSpPr>
              <p:cNvPr id="24" name="同心圆 2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Arial" panose="020B0604020202020204"/>
                  <a:ea typeface="微软雅黑" panose="020B0503020204020204" pitchFamily="34" charset="-122"/>
                  <a:sym typeface="Arial" panose="020B0604020202020204"/>
                </a:endParaRPr>
              </a:p>
            </p:txBody>
          </p:sp>
          <p:sp>
            <p:nvSpPr>
              <p:cNvPr id="25" name="椭圆 2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Arial" panose="020B0604020202020204"/>
                  <a:ea typeface="微软雅黑" panose="020B0503020204020204" pitchFamily="34" charset="-122"/>
                  <a:sym typeface="Arial" panose="020B0604020202020204"/>
                </a:endParaRPr>
              </a:p>
            </p:txBody>
          </p:sp>
        </p:grpSp>
        <p:sp>
          <p:nvSpPr>
            <p:cNvPr id="23" name="椭圆 22"/>
            <p:cNvSpPr/>
            <p:nvPr/>
          </p:nvSpPr>
          <p:spPr>
            <a:xfrm>
              <a:off x="1956877" y="2005505"/>
              <a:ext cx="1530417" cy="1530417"/>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6000" b="1" dirty="0">
                  <a:latin typeface="Arial" panose="020B0604020202020204"/>
                  <a:ea typeface="微软雅黑" panose="020B0503020204020204" pitchFamily="34" charset="-122"/>
                  <a:sym typeface="Arial" panose="020B0604020202020204"/>
                </a:rPr>
                <a:t>录</a:t>
              </a:r>
              <a:endParaRPr lang="zh-CN" altLang="en-US" sz="6000" dirty="0">
                <a:latin typeface="Arial" panose="020B0604020202020204"/>
                <a:ea typeface="微软雅黑" panose="020B0503020204020204" pitchFamily="34" charset="-122"/>
                <a:sym typeface="Arial" panose="020B0604020202020204"/>
              </a:endParaRPr>
            </a:p>
          </p:txBody>
        </p:sp>
      </p:grpSp>
      <p:grpSp>
        <p:nvGrpSpPr>
          <p:cNvPr id="26" name="组合 25"/>
          <p:cNvGrpSpPr/>
          <p:nvPr/>
        </p:nvGrpSpPr>
        <p:grpSpPr>
          <a:xfrm>
            <a:off x="3343845" y="3636373"/>
            <a:ext cx="877677" cy="877677"/>
            <a:chOff x="1846353" y="1894981"/>
            <a:chExt cx="1751467" cy="1751467"/>
          </a:xfrm>
        </p:grpSpPr>
        <p:grpSp>
          <p:nvGrpSpPr>
            <p:cNvPr id="27" name="组合 26"/>
            <p:cNvGrpSpPr/>
            <p:nvPr/>
          </p:nvGrpSpPr>
          <p:grpSpPr>
            <a:xfrm>
              <a:off x="1846353" y="1894981"/>
              <a:ext cx="1751467" cy="1751467"/>
              <a:chOff x="304800" y="673100"/>
              <a:chExt cx="4000500" cy="4000500"/>
            </a:xfrm>
            <a:effectLst>
              <a:outerShdw blurRad="444500" dist="254000" dir="8100000" algn="tr" rotWithShape="0">
                <a:prstClr val="black">
                  <a:alpha val="50000"/>
                </a:prstClr>
              </a:outerShdw>
            </a:effectLst>
          </p:grpSpPr>
          <p:sp>
            <p:nvSpPr>
              <p:cNvPr id="29" name="同心圆 28"/>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Arial" panose="020B0604020202020204"/>
                  <a:ea typeface="微软雅黑" panose="020B0503020204020204" pitchFamily="34" charset="-122"/>
                  <a:sym typeface="Arial" panose="020B0604020202020204"/>
                </a:endParaRPr>
              </a:p>
            </p:txBody>
          </p:sp>
          <p:sp>
            <p:nvSpPr>
              <p:cNvPr id="30" name="椭圆 29"/>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Arial" panose="020B0604020202020204"/>
                  <a:ea typeface="微软雅黑" panose="020B0503020204020204" pitchFamily="34" charset="-122"/>
                  <a:sym typeface="Arial" panose="020B0604020202020204"/>
                </a:endParaRPr>
              </a:p>
            </p:txBody>
          </p:sp>
        </p:grpSp>
        <p:sp>
          <p:nvSpPr>
            <p:cNvPr id="28" name="椭圆 27"/>
            <p:cNvSpPr/>
            <p:nvPr/>
          </p:nvSpPr>
          <p:spPr>
            <a:xfrm>
              <a:off x="1956877" y="2005505"/>
              <a:ext cx="1530417" cy="1530417"/>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latin typeface="Arial" panose="020B0604020202020204"/>
                  <a:ea typeface="微软雅黑" panose="020B0503020204020204" pitchFamily="34" charset="-122"/>
                  <a:sym typeface="Arial" panose="020B0604020202020204"/>
                </a:rPr>
                <a:t>2</a:t>
              </a:r>
              <a:endParaRPr lang="zh-CN" altLang="en-US" sz="4800" dirty="0">
                <a:latin typeface="Arial" panose="020B0604020202020204"/>
                <a:ea typeface="微软雅黑" panose="020B0503020204020204" pitchFamily="34" charset="-122"/>
                <a:sym typeface="Arial" panose="020B0604020202020204"/>
              </a:endParaRPr>
            </a:p>
          </p:txBody>
        </p:sp>
      </p:grpSp>
      <p:grpSp>
        <p:nvGrpSpPr>
          <p:cNvPr id="31" name="组合 30"/>
          <p:cNvGrpSpPr/>
          <p:nvPr/>
        </p:nvGrpSpPr>
        <p:grpSpPr>
          <a:xfrm>
            <a:off x="3363001" y="5202216"/>
            <a:ext cx="877677" cy="877677"/>
            <a:chOff x="1846353" y="1894981"/>
            <a:chExt cx="1751467" cy="1751467"/>
          </a:xfrm>
        </p:grpSpPr>
        <p:grpSp>
          <p:nvGrpSpPr>
            <p:cNvPr id="32" name="组合 31"/>
            <p:cNvGrpSpPr/>
            <p:nvPr/>
          </p:nvGrpSpPr>
          <p:grpSpPr>
            <a:xfrm>
              <a:off x="1846353" y="1894981"/>
              <a:ext cx="1751467" cy="1751467"/>
              <a:chOff x="304800" y="673100"/>
              <a:chExt cx="4000500" cy="4000500"/>
            </a:xfrm>
            <a:effectLst>
              <a:outerShdw blurRad="444500" dist="254000" dir="8100000" algn="tr" rotWithShape="0">
                <a:prstClr val="black">
                  <a:alpha val="50000"/>
                </a:prstClr>
              </a:outerShdw>
            </a:effectLst>
          </p:grpSpPr>
          <p:sp>
            <p:nvSpPr>
              <p:cNvPr id="34" name="同心圆 3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Arial" panose="020B0604020202020204"/>
                  <a:ea typeface="微软雅黑" panose="020B0503020204020204" pitchFamily="34" charset="-122"/>
                  <a:sym typeface="Arial" panose="020B0604020202020204"/>
                </a:endParaRPr>
              </a:p>
            </p:txBody>
          </p:sp>
          <p:sp>
            <p:nvSpPr>
              <p:cNvPr id="35" name="椭圆 34"/>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Arial" panose="020B0604020202020204"/>
                  <a:ea typeface="微软雅黑" panose="020B0503020204020204" pitchFamily="34" charset="-122"/>
                  <a:sym typeface="Arial" panose="020B0604020202020204"/>
                </a:endParaRPr>
              </a:p>
            </p:txBody>
          </p:sp>
        </p:grpSp>
        <p:sp>
          <p:nvSpPr>
            <p:cNvPr id="33" name="椭圆 32"/>
            <p:cNvSpPr/>
            <p:nvPr/>
          </p:nvSpPr>
          <p:spPr>
            <a:xfrm>
              <a:off x="1956877" y="2005505"/>
              <a:ext cx="1530417" cy="1530417"/>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dirty="0">
                  <a:latin typeface="Arial" panose="020B0604020202020204"/>
                  <a:ea typeface="微软雅黑" panose="020B0503020204020204" pitchFamily="34" charset="-122"/>
                  <a:sym typeface="Arial" panose="020B0604020202020204"/>
                </a:rPr>
                <a:t>3</a:t>
              </a:r>
              <a:endParaRPr lang="zh-CN" altLang="en-US" sz="4800" dirty="0">
                <a:latin typeface="Arial" panose="020B0604020202020204"/>
                <a:ea typeface="微软雅黑" panose="020B0503020204020204" pitchFamily="34" charset="-122"/>
                <a:sym typeface="Arial" panose="020B0604020202020204"/>
              </a:endParaRPr>
            </a:p>
          </p:txBody>
        </p:sp>
      </p:grpSp>
      <p:grpSp>
        <p:nvGrpSpPr>
          <p:cNvPr id="50" name="组合 49"/>
          <p:cNvGrpSpPr/>
          <p:nvPr/>
        </p:nvGrpSpPr>
        <p:grpSpPr>
          <a:xfrm>
            <a:off x="7468719" y="3335397"/>
            <a:ext cx="1219200" cy="1628775"/>
            <a:chOff x="7162800" y="3524250"/>
            <a:chExt cx="1219200" cy="1628775"/>
          </a:xfrm>
        </p:grpSpPr>
        <p:cxnSp>
          <p:nvCxnSpPr>
            <p:cNvPr id="37" name="直接连接符 36"/>
            <p:cNvCxnSpPr/>
            <p:nvPr/>
          </p:nvCxnSpPr>
          <p:spPr>
            <a:xfrm>
              <a:off x="8115300" y="3524250"/>
              <a:ext cx="257175"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8115300" y="5153025"/>
              <a:ext cx="2667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a:off x="8115300" y="3524250"/>
              <a:ext cx="0" cy="1628775"/>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p:nvPr/>
          </p:nvCxnSpPr>
          <p:spPr>
            <a:xfrm>
              <a:off x="7162800" y="4338637"/>
              <a:ext cx="952500" cy="0"/>
            </a:xfrm>
            <a:prstGeom prst="line">
              <a:avLst/>
            </a:prstGeom>
            <a:ln w="381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
                                          </p:val>
                                        </p:tav>
                                        <p:tav tm="100000">
                                          <p:val>
                                            <p:strVal val="#ppt_w"/>
                                          </p:val>
                                        </p:tav>
                                      </p:tavLst>
                                    </p:anim>
                                    <p:anim calcmode="lin" valueType="num">
                                      <p:cBhvr>
                                        <p:cTn id="20" dur="1000" fill="hold"/>
                                        <p:tgtEl>
                                          <p:spTgt spid="15"/>
                                        </p:tgtEl>
                                        <p:attrNameLst>
                                          <p:attrName>ppt_h</p:attrName>
                                        </p:attrNameLst>
                                      </p:cBhvr>
                                      <p:tavLst>
                                        <p:tav tm="0">
                                          <p:val>
                                            <p:fltVal val="0"/>
                                          </p:val>
                                        </p:tav>
                                        <p:tav tm="100000">
                                          <p:val>
                                            <p:strVal val="#ppt_h"/>
                                          </p:val>
                                        </p:tav>
                                      </p:tavLst>
                                    </p:anim>
                                    <p:animEffect transition="in" filter="fade">
                                      <p:cBhvr>
                                        <p:cTn id="21" dur="1000"/>
                                        <p:tgtEl>
                                          <p:spTgt spid="15"/>
                                        </p:tgtEl>
                                      </p:cBhvr>
                                    </p:animEffect>
                                  </p:childTnLst>
                                </p:cTn>
                              </p:par>
                              <p:par>
                                <p:cTn id="22" presetID="53" presetClass="entr" presetSubtype="16"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1000" fill="hold"/>
                                        <p:tgtEl>
                                          <p:spTgt spid="21"/>
                                        </p:tgtEl>
                                        <p:attrNameLst>
                                          <p:attrName>ppt_w</p:attrName>
                                        </p:attrNameLst>
                                      </p:cBhvr>
                                      <p:tavLst>
                                        <p:tav tm="0">
                                          <p:val>
                                            <p:fltVal val="0"/>
                                          </p:val>
                                        </p:tav>
                                        <p:tav tm="100000">
                                          <p:val>
                                            <p:strVal val="#ppt_w"/>
                                          </p:val>
                                        </p:tav>
                                      </p:tavLst>
                                    </p:anim>
                                    <p:anim calcmode="lin" valueType="num">
                                      <p:cBhvr>
                                        <p:cTn id="25" dur="1000" fill="hold"/>
                                        <p:tgtEl>
                                          <p:spTgt spid="21"/>
                                        </p:tgtEl>
                                        <p:attrNameLst>
                                          <p:attrName>ppt_h</p:attrName>
                                        </p:attrNameLst>
                                      </p:cBhvr>
                                      <p:tavLst>
                                        <p:tav tm="0">
                                          <p:val>
                                            <p:fltVal val="0"/>
                                          </p:val>
                                        </p:tav>
                                        <p:tav tm="100000">
                                          <p:val>
                                            <p:strVal val="#ppt_h"/>
                                          </p:val>
                                        </p:tav>
                                      </p:tavLst>
                                    </p:anim>
                                    <p:animEffect transition="in" filter="fade">
                                      <p:cBhvr>
                                        <p:cTn id="26" dur="10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heel(1)">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left)">
                                      <p:cBhvr>
                                        <p:cTn id="36" dur="10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heel(1)">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5"/>
                                        </p:tgtEl>
                                        <p:attrNameLst>
                                          <p:attrName>style.visibility</p:attrName>
                                        </p:attrNameLst>
                                      </p:cBhvr>
                                      <p:to>
                                        <p:strVal val="visible"/>
                                      </p:to>
                                    </p:set>
                                    <p:animEffect transition="in" filter="wipe(left)">
                                      <p:cBhvr>
                                        <p:cTn id="46" dur="1000"/>
                                        <p:tgtEl>
                                          <p:spTgt spid="5"/>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wipe(left)">
                                      <p:cBhvr>
                                        <p:cTn id="51" dur="500"/>
                                        <p:tgtEl>
                                          <p:spTgt spid="50"/>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left)">
                                      <p:cBhvr>
                                        <p:cTn id="56" dur="1000"/>
                                        <p:tgtEl>
                                          <p:spTgt spid="6"/>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nodeType="click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wheel(1)">
                                      <p:cBhvr>
                                        <p:cTn id="61" dur="500"/>
                                        <p:tgtEl>
                                          <p:spTgt spid="31"/>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wipe(left)">
                                      <p:cBhvr>
                                        <p:cTn id="6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duotone>
              <a:prstClr val="black"/>
              <a:schemeClr val="accent1">
                <a:tint val="45000"/>
                <a:satMod val="400000"/>
              </a:schemeClr>
            </a:duotone>
          </a:blip>
          <a:srcRect r="15045"/>
          <a:stretch>
            <a:fillRect/>
          </a:stretch>
        </p:blipFill>
        <p:spPr>
          <a:xfrm>
            <a:off x="0" y="1123949"/>
            <a:ext cx="4375152" cy="5048251"/>
          </a:xfrm>
          <a:prstGeom prst="rect">
            <a:avLst/>
          </a:prstGeom>
        </p:spPr>
      </p:pic>
      <p:grpSp>
        <p:nvGrpSpPr>
          <p:cNvPr id="2" name="组合 1"/>
          <p:cNvGrpSpPr/>
          <p:nvPr/>
        </p:nvGrpSpPr>
        <p:grpSpPr>
          <a:xfrm>
            <a:off x="4365213" y="2371725"/>
            <a:ext cx="7677564" cy="2638425"/>
            <a:chOff x="4365213" y="2371725"/>
            <a:chExt cx="7677564" cy="2638425"/>
          </a:xfrm>
          <a:solidFill>
            <a:schemeClr val="tx2">
              <a:lumMod val="75000"/>
            </a:schemeClr>
          </a:solidFill>
        </p:grpSpPr>
        <p:sp>
          <p:nvSpPr>
            <p:cNvPr id="5" name="矩形 4"/>
            <p:cNvSpPr/>
            <p:nvPr/>
          </p:nvSpPr>
          <p:spPr>
            <a:xfrm>
              <a:off x="4365213" y="2371725"/>
              <a:ext cx="7067550" cy="2638425"/>
            </a:xfrm>
            <a:prstGeom prst="rect">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a:ea typeface="微软雅黑" panose="020B0503020204020204" pitchFamily="34" charset="-122"/>
                <a:sym typeface="Arial" panose="020B0604020202020204"/>
              </a:endParaRPr>
            </a:p>
          </p:txBody>
        </p:sp>
        <p:sp>
          <p:nvSpPr>
            <p:cNvPr id="6" name="矩形 5"/>
            <p:cNvSpPr/>
            <p:nvPr/>
          </p:nvSpPr>
          <p:spPr>
            <a:xfrm>
              <a:off x="11718235" y="2371725"/>
              <a:ext cx="324542" cy="2638425"/>
            </a:xfrm>
            <a:prstGeom prst="rect">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a:ea typeface="微软雅黑" panose="020B0503020204020204" pitchFamily="34" charset="-122"/>
                <a:sym typeface="Arial" panose="020B0604020202020204"/>
              </a:endParaRPr>
            </a:p>
          </p:txBody>
        </p:sp>
      </p:grpSp>
      <p:sp>
        <p:nvSpPr>
          <p:cNvPr id="7" name="Rectangle 4"/>
          <p:cNvSpPr>
            <a:spLocks noChangeArrowheads="1"/>
          </p:cNvSpPr>
          <p:nvPr/>
        </p:nvSpPr>
        <p:spPr bwMode="auto">
          <a:xfrm>
            <a:off x="6843957" y="3046644"/>
            <a:ext cx="3941134" cy="120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325" tIns="46973" rIns="92325" bIns="46973">
            <a:spAutoFit/>
          </a:bodyPr>
          <a:lstStyle>
            <a:lvl1pPr defTabSz="903605" eaLnBrk="0" hangingPunct="0">
              <a:defRPr b="1">
                <a:solidFill>
                  <a:schemeClr val="tx1"/>
                </a:solidFill>
                <a:latin typeface="华文楷体" panose="02010600040101010101" pitchFamily="2" charset="-122"/>
                <a:ea typeface="华文楷体" panose="02010600040101010101" pitchFamily="2" charset="-122"/>
              </a:defRPr>
            </a:lvl1pPr>
            <a:lvl2pPr defTabSz="903605" eaLnBrk="0" hangingPunct="0">
              <a:defRPr b="1">
                <a:solidFill>
                  <a:schemeClr val="tx1"/>
                </a:solidFill>
                <a:latin typeface="华文楷体" panose="02010600040101010101" pitchFamily="2" charset="-122"/>
                <a:ea typeface="华文楷体" panose="02010600040101010101" pitchFamily="2" charset="-122"/>
              </a:defRPr>
            </a:lvl2pPr>
            <a:lvl3pPr defTabSz="903605" eaLnBrk="0" hangingPunct="0">
              <a:defRPr b="1">
                <a:solidFill>
                  <a:schemeClr val="tx1"/>
                </a:solidFill>
                <a:latin typeface="华文楷体" panose="02010600040101010101" pitchFamily="2" charset="-122"/>
                <a:ea typeface="华文楷体" panose="02010600040101010101" pitchFamily="2" charset="-122"/>
              </a:defRPr>
            </a:lvl3pPr>
            <a:lvl4pPr defTabSz="903605" eaLnBrk="0" hangingPunct="0">
              <a:defRPr b="1">
                <a:solidFill>
                  <a:schemeClr val="tx1"/>
                </a:solidFill>
                <a:latin typeface="华文楷体" panose="02010600040101010101" pitchFamily="2" charset="-122"/>
                <a:ea typeface="华文楷体" panose="02010600040101010101" pitchFamily="2" charset="-122"/>
              </a:defRPr>
            </a:lvl4pPr>
            <a:lvl5pPr defTabSz="903605" eaLnBrk="0" hangingPunct="0">
              <a:defRPr b="1">
                <a:solidFill>
                  <a:schemeClr val="tx1"/>
                </a:solidFill>
                <a:latin typeface="华文楷体" panose="02010600040101010101" pitchFamily="2" charset="-122"/>
                <a:ea typeface="华文楷体" panose="02010600040101010101" pitchFamily="2" charset="-122"/>
              </a:defRPr>
            </a:lvl5pPr>
            <a:lvl6pPr defTabSz="903605"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defTabSz="903605"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defTabSz="903605"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defTabSz="903605"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algn="ctr">
              <a:spcBef>
                <a:spcPct val="50000"/>
              </a:spcBef>
            </a:pPr>
            <a:r>
              <a:rPr lang="en-US" altLang="zh-CN" sz="3600" dirty="0">
                <a:solidFill>
                  <a:schemeClr val="bg1"/>
                </a:solidFill>
                <a:latin typeface="Arial" panose="020B0604020202020204"/>
                <a:ea typeface="微软雅黑" panose="020B0503020204020204" pitchFamily="34" charset="-122"/>
                <a:sym typeface="Arial" panose="020B0604020202020204"/>
              </a:rPr>
              <a:t>2017</a:t>
            </a:r>
            <a:r>
              <a:rPr lang="zh-CN" altLang="en-US" sz="3600" dirty="0">
                <a:solidFill>
                  <a:schemeClr val="bg1"/>
                </a:solidFill>
                <a:latin typeface="Arial" panose="020B0604020202020204"/>
                <a:ea typeface="微软雅黑" panose="020B0503020204020204" pitchFamily="34" charset="-122"/>
                <a:sym typeface="Arial" panose="020B0604020202020204"/>
              </a:rPr>
              <a:t>年公司行政人事工作整体概况</a:t>
            </a:r>
          </a:p>
        </p:txBody>
      </p:sp>
      <p:grpSp>
        <p:nvGrpSpPr>
          <p:cNvPr id="8" name="组合 7"/>
          <p:cNvGrpSpPr/>
          <p:nvPr/>
        </p:nvGrpSpPr>
        <p:grpSpPr>
          <a:xfrm>
            <a:off x="4723117" y="2730389"/>
            <a:ext cx="1835368" cy="1835368"/>
            <a:chOff x="1846353" y="1894981"/>
            <a:chExt cx="1751467" cy="1751467"/>
          </a:xfrm>
        </p:grpSpPr>
        <p:grpSp>
          <p:nvGrpSpPr>
            <p:cNvPr id="9" name="组合 8"/>
            <p:cNvGrpSpPr/>
            <p:nvPr/>
          </p:nvGrpSpPr>
          <p:grpSpPr>
            <a:xfrm>
              <a:off x="1846353" y="1894981"/>
              <a:ext cx="1751467" cy="1751467"/>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Arial" panose="020B0604020202020204"/>
                  <a:ea typeface="微软雅黑" panose="020B0503020204020204" pitchFamily="34" charset="-122"/>
                  <a:sym typeface="Arial" panose="020B0604020202020204"/>
                </a:endParaRPr>
              </a:p>
            </p:txBody>
          </p:sp>
          <p:sp>
            <p:nvSpPr>
              <p:cNvPr id="12" name="椭圆 1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Arial" panose="020B0604020202020204"/>
                  <a:ea typeface="微软雅黑" panose="020B0503020204020204" pitchFamily="34" charset="-122"/>
                  <a:sym typeface="Arial" panose="020B0604020202020204"/>
                </a:endParaRPr>
              </a:p>
            </p:txBody>
          </p:sp>
        </p:grpSp>
        <p:sp>
          <p:nvSpPr>
            <p:cNvPr id="10" name="椭圆 9"/>
            <p:cNvSpPr/>
            <p:nvPr/>
          </p:nvSpPr>
          <p:spPr>
            <a:xfrm>
              <a:off x="1956877" y="2005505"/>
              <a:ext cx="1530417" cy="1530417"/>
            </a:xfrm>
            <a:prstGeom prst="ellipse">
              <a:avLst/>
            </a:prstGeom>
            <a:solidFill>
              <a:schemeClr val="tx2">
                <a:lumMod val="20000"/>
                <a:lumOff val="8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dirty="0">
                  <a:solidFill>
                    <a:schemeClr val="tx2">
                      <a:lumMod val="75000"/>
                    </a:schemeClr>
                  </a:solidFill>
                  <a:latin typeface="Arial" panose="020B0604020202020204"/>
                  <a:ea typeface="微软雅黑" panose="020B0503020204020204" pitchFamily="34" charset="-122"/>
                  <a:sym typeface="Arial" panose="020B0604020202020204"/>
                </a:rPr>
                <a:t>1</a:t>
              </a:r>
              <a:endParaRPr lang="zh-CN" altLang="en-US" sz="8800" dirty="0">
                <a:solidFill>
                  <a:schemeClr val="tx2">
                    <a:lumMod val="75000"/>
                  </a:schemeClr>
                </a:solidFill>
                <a:latin typeface="Arial" panose="020B0604020202020204"/>
                <a:ea typeface="微软雅黑" panose="020B0503020204020204" pitchFamily="34" charset="-122"/>
                <a:sym typeface="Arial" panose="020B0604020202020204"/>
              </a:endParaRP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750" fill="hold"/>
                                        <p:tgtEl>
                                          <p:spTgt spid="8"/>
                                        </p:tgtEl>
                                        <p:attrNameLst>
                                          <p:attrName>ppt_w</p:attrName>
                                        </p:attrNameLst>
                                      </p:cBhvr>
                                      <p:tavLst>
                                        <p:tav tm="0">
                                          <p:val>
                                            <p:fltVal val="0"/>
                                          </p:val>
                                        </p:tav>
                                        <p:tav tm="100000">
                                          <p:val>
                                            <p:strVal val="#ppt_w"/>
                                          </p:val>
                                        </p:tav>
                                      </p:tavLst>
                                    </p:anim>
                                    <p:anim calcmode="lin" valueType="num">
                                      <p:cBhvr>
                                        <p:cTn id="20" dur="750" fill="hold"/>
                                        <p:tgtEl>
                                          <p:spTgt spid="8"/>
                                        </p:tgtEl>
                                        <p:attrNameLst>
                                          <p:attrName>ppt_h</p:attrName>
                                        </p:attrNameLst>
                                      </p:cBhvr>
                                      <p:tavLst>
                                        <p:tav tm="0">
                                          <p:val>
                                            <p:fltVal val="0"/>
                                          </p:val>
                                        </p:tav>
                                        <p:tav tm="100000">
                                          <p:val>
                                            <p:strVal val="#ppt_h"/>
                                          </p:val>
                                        </p:tav>
                                      </p:tavLst>
                                    </p:anim>
                                    <p:animEffect transition="in" filter="fade">
                                      <p:cBhvr>
                                        <p:cTn id="21" dur="75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7" dur="1000" fill="hold"/>
                                        <p:tgtEl>
                                          <p:spTgt spid="7"/>
                                        </p:tgtEl>
                                        <p:attrNameLst>
                                          <p:attrName>ppt_y</p:attrName>
                                        </p:attrNameLst>
                                      </p:cBhvr>
                                      <p:tavLst>
                                        <p:tav tm="0">
                                          <p:val>
                                            <p:strVal val="#ppt_y"/>
                                          </p:val>
                                        </p:tav>
                                        <p:tav tm="100000">
                                          <p:val>
                                            <p:strVal val="#ppt_y"/>
                                          </p:val>
                                        </p:tav>
                                      </p:tavLst>
                                    </p:anim>
                                    <p:anim calcmode="lin" valueType="num">
                                      <p:cBhvr>
                                        <p:cTn id="28"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9"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0" dur="10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custDataLst>
              <p:tags r:id="rId1"/>
            </p:custDataLst>
          </p:nvPr>
        </p:nvSpPr>
        <p:spPr>
          <a:xfrm>
            <a:off x="2531269" y="664666"/>
            <a:ext cx="7534275" cy="338138"/>
          </a:xfrm>
        </p:spPr>
        <p:txBody>
          <a:bodyPr>
            <a:noAutofit/>
          </a:bodyPr>
          <a:lstStyle/>
          <a:p>
            <a:pPr algn="ctr" eaLnBrk="1" hangingPunct="1"/>
            <a:r>
              <a:rPr lang="en-US" altLang="zh-CN" sz="2000" b="1" dirty="0">
                <a:latin typeface="Arial" panose="020B0604020202020204"/>
                <a:ea typeface="微软雅黑" panose="020B0503020204020204" pitchFamily="34" charset="-122"/>
                <a:sym typeface="Arial" panose="020B0604020202020204"/>
              </a:rPr>
              <a:t>2017</a:t>
            </a:r>
            <a:r>
              <a:rPr lang="zh-CN" altLang="en-US" sz="2000" b="1" dirty="0">
                <a:latin typeface="Arial" panose="020B0604020202020204"/>
                <a:ea typeface="微软雅黑" panose="020B0503020204020204" pitchFamily="34" charset="-122"/>
                <a:sym typeface="Arial" panose="020B0604020202020204"/>
              </a:rPr>
              <a:t>年涵盖的工作内容以及差距分析</a:t>
            </a:r>
          </a:p>
        </p:txBody>
      </p:sp>
      <p:grpSp>
        <p:nvGrpSpPr>
          <p:cNvPr id="36" name="组合 35"/>
          <p:cNvGrpSpPr/>
          <p:nvPr/>
        </p:nvGrpSpPr>
        <p:grpSpPr>
          <a:xfrm>
            <a:off x="2983110" y="1324717"/>
            <a:ext cx="1628775" cy="470693"/>
            <a:chOff x="3106144" y="1303612"/>
            <a:chExt cx="1628775" cy="470693"/>
          </a:xfrm>
        </p:grpSpPr>
        <p:sp>
          <p:nvSpPr>
            <p:cNvPr id="24" name="矩形 23"/>
            <p:cNvSpPr/>
            <p:nvPr/>
          </p:nvSpPr>
          <p:spPr>
            <a:xfrm>
              <a:off x="3106144" y="1303612"/>
              <a:ext cx="1628775" cy="4706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accent1">
                    <a:lumMod val="50000"/>
                  </a:schemeClr>
                </a:solidFill>
                <a:latin typeface="Arial" panose="020B0604020202020204"/>
                <a:ea typeface="微软雅黑" panose="020B0503020204020204" pitchFamily="34" charset="-122"/>
                <a:sym typeface="Arial" panose="020B0604020202020204"/>
              </a:endParaRPr>
            </a:p>
          </p:txBody>
        </p:sp>
        <p:sp>
          <p:nvSpPr>
            <p:cNvPr id="5" name="Rectangle 3"/>
            <p:cNvSpPr txBox="1">
              <a:spLocks noChangeArrowheads="1"/>
            </p:cNvSpPr>
            <p:nvPr>
              <p:custDataLst>
                <p:tags r:id="rId17"/>
              </p:custDataLst>
            </p:nvPr>
          </p:nvSpPr>
          <p:spPr>
            <a:xfrm>
              <a:off x="3267870" y="1435736"/>
              <a:ext cx="1350963" cy="21748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zh-CN" altLang="en-US" sz="1400" b="1" dirty="0">
                  <a:solidFill>
                    <a:schemeClr val="accent1">
                      <a:lumMod val="50000"/>
                    </a:schemeClr>
                  </a:solidFill>
                  <a:latin typeface="Arial" panose="020B0604020202020204"/>
                  <a:ea typeface="微软雅黑" panose="020B0503020204020204" pitchFamily="34" charset="-122"/>
                  <a:sym typeface="Arial" panose="020B0604020202020204"/>
                </a:rPr>
                <a:t>长处</a:t>
              </a:r>
            </a:p>
          </p:txBody>
        </p:sp>
      </p:grpSp>
      <p:grpSp>
        <p:nvGrpSpPr>
          <p:cNvPr id="35" name="组合 34"/>
          <p:cNvGrpSpPr/>
          <p:nvPr/>
        </p:nvGrpSpPr>
        <p:grpSpPr>
          <a:xfrm>
            <a:off x="5919185" y="1268405"/>
            <a:ext cx="1628775" cy="470693"/>
            <a:chOff x="6217841" y="1338019"/>
            <a:chExt cx="1628775" cy="470693"/>
          </a:xfrm>
        </p:grpSpPr>
        <p:sp>
          <p:nvSpPr>
            <p:cNvPr id="25" name="矩形 24"/>
            <p:cNvSpPr/>
            <p:nvPr/>
          </p:nvSpPr>
          <p:spPr>
            <a:xfrm>
              <a:off x="6217841" y="1338019"/>
              <a:ext cx="1628775" cy="4706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accent1">
                    <a:lumMod val="50000"/>
                  </a:schemeClr>
                </a:solidFill>
                <a:latin typeface="Arial" panose="020B0604020202020204"/>
                <a:ea typeface="微软雅黑" panose="020B0503020204020204" pitchFamily="34" charset="-122"/>
                <a:sym typeface="Arial" panose="020B0604020202020204"/>
              </a:endParaRPr>
            </a:p>
          </p:txBody>
        </p:sp>
        <p:sp>
          <p:nvSpPr>
            <p:cNvPr id="6" name="Rectangle 4"/>
            <p:cNvSpPr>
              <a:spLocks noChangeArrowheads="1"/>
            </p:cNvSpPr>
            <p:nvPr>
              <p:custDataLst>
                <p:tags r:id="rId16"/>
              </p:custDataLst>
            </p:nvPr>
          </p:nvSpPr>
          <p:spPr bwMode="auto">
            <a:xfrm>
              <a:off x="6276429" y="1496520"/>
              <a:ext cx="15115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04775" indent="-104775"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algn="ctr" eaLnBrk="1" hangingPunct="1">
                <a:buSzPct val="120000"/>
              </a:pPr>
              <a:r>
                <a:rPr lang="zh-CN" altLang="en-US" sz="1400" dirty="0">
                  <a:solidFill>
                    <a:schemeClr val="accent1">
                      <a:lumMod val="50000"/>
                    </a:schemeClr>
                  </a:solidFill>
                  <a:latin typeface="Arial" panose="020B0604020202020204"/>
                  <a:ea typeface="微软雅黑" panose="020B0503020204020204" pitchFamily="34" charset="-122"/>
                  <a:sym typeface="Arial" panose="020B0604020202020204"/>
                </a:rPr>
                <a:t>欠缺的地方</a:t>
              </a:r>
            </a:p>
          </p:txBody>
        </p:sp>
      </p:grpSp>
      <p:sp>
        <p:nvSpPr>
          <p:cNvPr id="7" name="Rectangle 5"/>
          <p:cNvSpPr>
            <a:spLocks noChangeArrowheads="1"/>
          </p:cNvSpPr>
          <p:nvPr>
            <p:custDataLst>
              <p:tags r:id="rId2"/>
            </p:custDataLst>
          </p:nvPr>
        </p:nvSpPr>
        <p:spPr bwMode="auto">
          <a:xfrm>
            <a:off x="2689128" y="5636215"/>
            <a:ext cx="211613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华文楷体" panose="02010600040101010101" pitchFamily="2" charset="-122"/>
                <a:ea typeface="华文楷体" panose="02010600040101010101" pitchFamily="2" charset="-122"/>
              </a:defRPr>
            </a:lvl1pPr>
            <a:lvl2pPr marL="446405" indent="-146050"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lvl="1" eaLnBrk="1" hangingPunct="1">
              <a:buSzPct val="120000"/>
              <a:buFont typeface="Arial" panose="020B0604020202020204" pitchFamily="34" charset="0"/>
              <a:buChar char="•"/>
            </a:pPr>
            <a:r>
              <a:rPr lang="zh-CN" altLang="en-US" sz="1400">
                <a:latin typeface="Arial" panose="020B0604020202020204"/>
                <a:ea typeface="微软雅黑" panose="020B0503020204020204" pitchFamily="34" charset="-122"/>
                <a:sym typeface="Arial" panose="020B0604020202020204"/>
              </a:rPr>
              <a:t>员工对企业文化认知度增强</a:t>
            </a:r>
          </a:p>
          <a:p>
            <a:pPr lvl="1" eaLnBrk="1" hangingPunct="1">
              <a:buSzPct val="120000"/>
              <a:buFont typeface="Arial" panose="020B0604020202020204" pitchFamily="34" charset="0"/>
              <a:buChar char="•"/>
            </a:pPr>
            <a:r>
              <a:rPr lang="zh-CN" altLang="en-US" sz="1400">
                <a:latin typeface="Arial" panose="020B0604020202020204"/>
                <a:ea typeface="微软雅黑" panose="020B0503020204020204" pitchFamily="34" charset="-122"/>
                <a:sym typeface="Arial" panose="020B0604020202020204"/>
              </a:rPr>
              <a:t>具有明确的企业文化管理手册</a:t>
            </a:r>
          </a:p>
        </p:txBody>
      </p:sp>
      <p:sp>
        <p:nvSpPr>
          <p:cNvPr id="8" name="Rectangle 6"/>
          <p:cNvSpPr>
            <a:spLocks noChangeArrowheads="1"/>
          </p:cNvSpPr>
          <p:nvPr>
            <p:custDataLst>
              <p:tags r:id="rId3"/>
            </p:custDataLst>
          </p:nvPr>
        </p:nvSpPr>
        <p:spPr bwMode="auto">
          <a:xfrm>
            <a:off x="5495720" y="2117993"/>
            <a:ext cx="293211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04775" indent="-104775"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eaLnBrk="1" hangingPunct="1">
              <a:buSzPct val="120000"/>
              <a:buFont typeface="Arial" panose="020B0604020202020204" pitchFamily="34" charset="0"/>
              <a:buChar char="•"/>
            </a:pPr>
            <a:r>
              <a:rPr lang="zh-CN" altLang="en-US" sz="1400" b="0" dirty="0">
                <a:latin typeface="Arial" panose="020B0604020202020204"/>
                <a:ea typeface="微软雅黑" panose="020B0503020204020204" pitchFamily="34" charset="-122"/>
                <a:sym typeface="Arial" panose="020B0604020202020204"/>
              </a:rPr>
              <a:t>内部沟通的有效途径不足</a:t>
            </a:r>
          </a:p>
          <a:p>
            <a:pPr eaLnBrk="1" hangingPunct="1">
              <a:buSzPct val="120000"/>
              <a:buFont typeface="Arial" panose="020B0604020202020204" pitchFamily="34" charset="0"/>
              <a:buChar char="•"/>
            </a:pPr>
            <a:r>
              <a:rPr lang="zh-CN" altLang="en-US" sz="1400" b="0" dirty="0">
                <a:latin typeface="Arial" panose="020B0604020202020204"/>
                <a:ea typeface="微软雅黑" panose="020B0503020204020204" pitchFamily="34" charset="-122"/>
                <a:sym typeface="Arial" panose="020B0604020202020204"/>
              </a:rPr>
              <a:t>“奖优罚懒”的奖惩管理不足</a:t>
            </a:r>
          </a:p>
        </p:txBody>
      </p:sp>
      <p:sp>
        <p:nvSpPr>
          <p:cNvPr id="9" name="Rectangle 7"/>
          <p:cNvSpPr>
            <a:spLocks noChangeArrowheads="1"/>
          </p:cNvSpPr>
          <p:nvPr>
            <p:custDataLst>
              <p:tags r:id="rId4"/>
            </p:custDataLst>
          </p:nvPr>
        </p:nvSpPr>
        <p:spPr bwMode="auto">
          <a:xfrm>
            <a:off x="2685158" y="4056858"/>
            <a:ext cx="211613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华文楷体" panose="02010600040101010101" pitchFamily="2" charset="-122"/>
                <a:ea typeface="华文楷体" panose="02010600040101010101" pitchFamily="2" charset="-122"/>
              </a:defRPr>
            </a:lvl1pPr>
            <a:lvl2pPr marL="446405" indent="-146050"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lvl="1" eaLnBrk="1" hangingPunct="1">
              <a:buSzPct val="120000"/>
              <a:buFont typeface="Arial" panose="020B0604020202020204" pitchFamily="34" charset="0"/>
              <a:buChar char="•"/>
            </a:pPr>
            <a:r>
              <a:rPr lang="zh-CN" altLang="en-US" sz="1400" dirty="0">
                <a:latin typeface="Arial" panose="020B0604020202020204"/>
                <a:ea typeface="微软雅黑" panose="020B0503020204020204" pitchFamily="34" charset="-122"/>
                <a:sym typeface="Arial" panose="020B0604020202020204"/>
              </a:rPr>
              <a:t>计划验收型的绩效考核管理模式</a:t>
            </a:r>
          </a:p>
        </p:txBody>
      </p:sp>
      <p:sp>
        <p:nvSpPr>
          <p:cNvPr id="10" name="Rectangle 9"/>
          <p:cNvSpPr>
            <a:spLocks noChangeArrowheads="1"/>
          </p:cNvSpPr>
          <p:nvPr>
            <p:custDataLst>
              <p:tags r:id="rId5"/>
            </p:custDataLst>
          </p:nvPr>
        </p:nvSpPr>
        <p:spPr bwMode="auto">
          <a:xfrm>
            <a:off x="5251642" y="5280923"/>
            <a:ext cx="3084513"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marL="104775" indent="-104775"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eaLnBrk="1" hangingPunct="1">
              <a:buSzPct val="120000"/>
              <a:buFont typeface="Arial" panose="020B0604020202020204" pitchFamily="34" charset="0"/>
              <a:buChar char="•"/>
            </a:pPr>
            <a:endParaRPr lang="zh-CN" altLang="zh-CN" sz="1400" b="0">
              <a:latin typeface="Arial" panose="020B0604020202020204"/>
              <a:ea typeface="微软雅黑" panose="020B0503020204020204" pitchFamily="34" charset="-122"/>
              <a:sym typeface="Arial" panose="020B0604020202020204"/>
            </a:endParaRPr>
          </a:p>
        </p:txBody>
      </p:sp>
      <p:sp>
        <p:nvSpPr>
          <p:cNvPr id="11" name="Line 10"/>
          <p:cNvSpPr>
            <a:spLocks noChangeShapeType="1"/>
          </p:cNvSpPr>
          <p:nvPr/>
        </p:nvSpPr>
        <p:spPr bwMode="auto">
          <a:xfrm>
            <a:off x="2888358" y="1878603"/>
            <a:ext cx="1818281" cy="0"/>
          </a:xfrm>
          <a:prstGeom prst="line">
            <a:avLst/>
          </a:prstGeom>
          <a:noFill/>
          <a:ln w="12700">
            <a:solidFill>
              <a:schemeClr val="tx1"/>
            </a:solidFill>
            <a:round/>
          </a:ln>
          <a:extLst>
            <a:ext uri="{909E8E84-426E-40DD-AFC4-6F175D3DCCD1}">
              <a14:hiddenFill xmlns:a14="http://schemas.microsoft.com/office/drawing/2010/main">
                <a:noFill/>
              </a14:hiddenFill>
            </a:ext>
          </a:extLst>
        </p:spPr>
        <p:txBody>
          <a:bodyPr/>
          <a:lstStyle/>
          <a:p>
            <a:endParaRPr lang="zh-CN" altLang="en-US" sz="1400">
              <a:latin typeface="Arial" panose="020B0604020202020204"/>
              <a:ea typeface="微软雅黑" panose="020B0503020204020204" pitchFamily="34" charset="-122"/>
              <a:sym typeface="Arial" panose="020B0604020202020204"/>
            </a:endParaRPr>
          </a:p>
        </p:txBody>
      </p:sp>
      <p:sp>
        <p:nvSpPr>
          <p:cNvPr id="12" name="Line 11"/>
          <p:cNvSpPr>
            <a:spLocks noChangeShapeType="1"/>
          </p:cNvSpPr>
          <p:nvPr/>
        </p:nvSpPr>
        <p:spPr bwMode="auto">
          <a:xfrm>
            <a:off x="5251642" y="1858273"/>
            <a:ext cx="2963863" cy="1587"/>
          </a:xfrm>
          <a:prstGeom prst="line">
            <a:avLst/>
          </a:prstGeom>
          <a:noFill/>
          <a:ln w="12700">
            <a:solidFill>
              <a:schemeClr val="tx1"/>
            </a:solidFill>
            <a:round/>
          </a:ln>
          <a:extLst>
            <a:ext uri="{909E8E84-426E-40DD-AFC4-6F175D3DCCD1}">
              <a14:hiddenFill xmlns:a14="http://schemas.microsoft.com/office/drawing/2010/main">
                <a:noFill/>
              </a14:hiddenFill>
            </a:ext>
          </a:extLst>
        </p:spPr>
        <p:txBody>
          <a:bodyPr/>
          <a:lstStyle/>
          <a:p>
            <a:endParaRPr lang="zh-CN" altLang="en-US" sz="1400">
              <a:latin typeface="Arial" panose="020B0604020202020204"/>
              <a:ea typeface="微软雅黑" panose="020B0503020204020204" pitchFamily="34" charset="-122"/>
              <a:sym typeface="Arial" panose="020B0604020202020204"/>
            </a:endParaRPr>
          </a:p>
        </p:txBody>
      </p:sp>
      <p:grpSp>
        <p:nvGrpSpPr>
          <p:cNvPr id="32" name="组合 31"/>
          <p:cNvGrpSpPr/>
          <p:nvPr/>
        </p:nvGrpSpPr>
        <p:grpSpPr>
          <a:xfrm>
            <a:off x="820341" y="2027278"/>
            <a:ext cx="1628775" cy="688975"/>
            <a:chOff x="1284287" y="2035459"/>
            <a:chExt cx="1628775" cy="688975"/>
          </a:xfrm>
        </p:grpSpPr>
        <p:sp>
          <p:nvSpPr>
            <p:cNvPr id="20" name="矩形 19"/>
            <p:cNvSpPr/>
            <p:nvPr/>
          </p:nvSpPr>
          <p:spPr>
            <a:xfrm>
              <a:off x="1284287" y="2167067"/>
              <a:ext cx="1628775" cy="4706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accent1">
                    <a:lumMod val="50000"/>
                  </a:schemeClr>
                </a:solidFill>
                <a:latin typeface="Arial" panose="020B0604020202020204"/>
                <a:ea typeface="微软雅黑" panose="020B0503020204020204" pitchFamily="34" charset="-122"/>
                <a:sym typeface="Arial" panose="020B0604020202020204"/>
              </a:endParaRPr>
            </a:p>
          </p:txBody>
        </p:sp>
        <p:sp>
          <p:nvSpPr>
            <p:cNvPr id="13" name="Rectangle 13"/>
            <p:cNvSpPr>
              <a:spLocks noChangeArrowheads="1"/>
            </p:cNvSpPr>
            <p:nvPr>
              <p:custDataLst>
                <p:tags r:id="rId15"/>
              </p:custDataLst>
            </p:nvPr>
          </p:nvSpPr>
          <p:spPr bwMode="auto">
            <a:xfrm>
              <a:off x="1324767" y="2035459"/>
              <a:ext cx="155575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87" tIns="0" rIns="3887" bIns="0" anchor="ctr"/>
            <a:lstStyle>
              <a:lvl1pPr marL="104775" indent="-104775"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algn="ctr" eaLnBrk="1" hangingPunct="1">
                <a:buSzPct val="120000"/>
              </a:pPr>
              <a:r>
                <a:rPr lang="zh-CN" altLang="en-US" sz="1400" dirty="0">
                  <a:solidFill>
                    <a:schemeClr val="accent1">
                      <a:lumMod val="50000"/>
                    </a:schemeClr>
                  </a:solidFill>
                  <a:latin typeface="Arial" panose="020B0604020202020204"/>
                  <a:ea typeface="微软雅黑" panose="020B0503020204020204" pitchFamily="34" charset="-122"/>
                  <a:sym typeface="Arial" panose="020B0604020202020204"/>
                </a:rPr>
                <a:t>行政事务管理</a:t>
              </a:r>
            </a:p>
          </p:txBody>
        </p:sp>
      </p:grpSp>
      <p:grpSp>
        <p:nvGrpSpPr>
          <p:cNvPr id="30" name="组合 29"/>
          <p:cNvGrpSpPr/>
          <p:nvPr/>
        </p:nvGrpSpPr>
        <p:grpSpPr>
          <a:xfrm>
            <a:off x="860821" y="3942760"/>
            <a:ext cx="1628775" cy="470693"/>
            <a:chOff x="1324767" y="3950941"/>
            <a:chExt cx="1628775" cy="470693"/>
          </a:xfrm>
        </p:grpSpPr>
        <p:sp>
          <p:nvSpPr>
            <p:cNvPr id="21" name="矩形 20"/>
            <p:cNvSpPr/>
            <p:nvPr/>
          </p:nvSpPr>
          <p:spPr>
            <a:xfrm>
              <a:off x="1324767" y="3950941"/>
              <a:ext cx="1628775" cy="4706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accent1">
                    <a:lumMod val="50000"/>
                  </a:schemeClr>
                </a:solidFill>
                <a:latin typeface="Arial" panose="020B0604020202020204"/>
                <a:ea typeface="微软雅黑" panose="020B0503020204020204" pitchFamily="34" charset="-122"/>
                <a:sym typeface="Arial" panose="020B0604020202020204"/>
              </a:endParaRPr>
            </a:p>
          </p:txBody>
        </p:sp>
        <p:sp>
          <p:nvSpPr>
            <p:cNvPr id="14" name="Rectangle 15"/>
            <p:cNvSpPr>
              <a:spLocks noChangeArrowheads="1"/>
            </p:cNvSpPr>
            <p:nvPr>
              <p:custDataLst>
                <p:tags r:id="rId14"/>
              </p:custDataLst>
            </p:nvPr>
          </p:nvSpPr>
          <p:spPr bwMode="auto">
            <a:xfrm>
              <a:off x="1324767" y="4051195"/>
              <a:ext cx="1555750" cy="298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87" tIns="0" rIns="3887" bIns="0" anchor="ctr"/>
            <a:lstStyle>
              <a:lvl1pPr marL="104775" indent="-104775"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algn="ctr" eaLnBrk="1" hangingPunct="1">
                <a:buSzPct val="120000"/>
              </a:pPr>
              <a:r>
                <a:rPr lang="zh-CN" altLang="en-US" sz="1400" dirty="0">
                  <a:solidFill>
                    <a:schemeClr val="accent1">
                      <a:lumMod val="50000"/>
                    </a:schemeClr>
                  </a:solidFill>
                  <a:latin typeface="Arial" panose="020B0604020202020204"/>
                  <a:ea typeface="微软雅黑" panose="020B0503020204020204" pitchFamily="34" charset="-122"/>
                  <a:sym typeface="Arial" panose="020B0604020202020204"/>
                </a:rPr>
                <a:t>人力资源管理</a:t>
              </a:r>
            </a:p>
          </p:txBody>
        </p:sp>
      </p:grpSp>
      <p:grpSp>
        <p:nvGrpSpPr>
          <p:cNvPr id="34" name="组合 33"/>
          <p:cNvGrpSpPr/>
          <p:nvPr/>
        </p:nvGrpSpPr>
        <p:grpSpPr>
          <a:xfrm>
            <a:off x="820341" y="5599936"/>
            <a:ext cx="1628775" cy="687388"/>
            <a:chOff x="1284287" y="5608117"/>
            <a:chExt cx="1628775" cy="687388"/>
          </a:xfrm>
        </p:grpSpPr>
        <p:sp>
          <p:nvSpPr>
            <p:cNvPr id="22" name="矩形 21"/>
            <p:cNvSpPr/>
            <p:nvPr/>
          </p:nvSpPr>
          <p:spPr>
            <a:xfrm>
              <a:off x="1284287" y="5738931"/>
              <a:ext cx="1628775" cy="4706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accent1">
                    <a:lumMod val="50000"/>
                  </a:schemeClr>
                </a:solidFill>
                <a:latin typeface="Arial" panose="020B0604020202020204"/>
                <a:ea typeface="微软雅黑" panose="020B0503020204020204" pitchFamily="34" charset="-122"/>
                <a:sym typeface="Arial" panose="020B0604020202020204"/>
              </a:endParaRPr>
            </a:p>
          </p:txBody>
        </p:sp>
        <p:sp>
          <p:nvSpPr>
            <p:cNvPr id="15" name="Rectangle 17"/>
            <p:cNvSpPr>
              <a:spLocks noChangeArrowheads="1"/>
            </p:cNvSpPr>
            <p:nvPr>
              <p:custDataLst>
                <p:tags r:id="rId13"/>
              </p:custDataLst>
            </p:nvPr>
          </p:nvSpPr>
          <p:spPr bwMode="auto">
            <a:xfrm>
              <a:off x="1324767" y="5608117"/>
              <a:ext cx="155575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87" tIns="0" rIns="3887" bIns="0" anchor="ctr"/>
            <a:lstStyle>
              <a:lvl1pPr marL="104775" indent="-104775"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algn="ctr" eaLnBrk="1" hangingPunct="1">
                <a:buSzPct val="120000"/>
              </a:pPr>
              <a:r>
                <a:rPr lang="zh-CN" altLang="en-US" sz="1400" dirty="0">
                  <a:solidFill>
                    <a:schemeClr val="accent1">
                      <a:lumMod val="50000"/>
                    </a:schemeClr>
                  </a:solidFill>
                  <a:latin typeface="Arial" panose="020B0604020202020204"/>
                  <a:ea typeface="微软雅黑" panose="020B0503020204020204" pitchFamily="34" charset="-122"/>
                  <a:sym typeface="Arial" panose="020B0604020202020204"/>
                </a:rPr>
                <a:t>企业文化建设</a:t>
              </a:r>
            </a:p>
          </p:txBody>
        </p:sp>
      </p:grpSp>
      <p:grpSp>
        <p:nvGrpSpPr>
          <p:cNvPr id="37" name="组合 36"/>
          <p:cNvGrpSpPr/>
          <p:nvPr/>
        </p:nvGrpSpPr>
        <p:grpSpPr>
          <a:xfrm>
            <a:off x="9037128" y="1269745"/>
            <a:ext cx="1628775" cy="470693"/>
            <a:chOff x="9411690" y="1338019"/>
            <a:chExt cx="1628775" cy="470693"/>
          </a:xfrm>
        </p:grpSpPr>
        <p:sp>
          <p:nvSpPr>
            <p:cNvPr id="26" name="矩形 25"/>
            <p:cNvSpPr/>
            <p:nvPr/>
          </p:nvSpPr>
          <p:spPr>
            <a:xfrm>
              <a:off x="9411690" y="1338019"/>
              <a:ext cx="1628775" cy="47069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accent1">
                    <a:lumMod val="50000"/>
                  </a:schemeClr>
                </a:solidFill>
                <a:latin typeface="Arial" panose="020B0604020202020204"/>
                <a:ea typeface="微软雅黑" panose="020B0503020204020204" pitchFamily="34" charset="-122"/>
                <a:sym typeface="Arial" panose="020B0604020202020204"/>
              </a:endParaRPr>
            </a:p>
          </p:txBody>
        </p:sp>
        <p:sp>
          <p:nvSpPr>
            <p:cNvPr id="16" name="Rectangle 18"/>
            <p:cNvSpPr>
              <a:spLocks noChangeArrowheads="1"/>
            </p:cNvSpPr>
            <p:nvPr>
              <p:custDataLst>
                <p:tags r:id="rId12"/>
              </p:custDataLst>
            </p:nvPr>
          </p:nvSpPr>
          <p:spPr bwMode="auto">
            <a:xfrm>
              <a:off x="9590084" y="1476229"/>
              <a:ext cx="134937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04775" indent="-104775"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algn="ctr" eaLnBrk="1" hangingPunct="1">
                <a:buSzPct val="120000"/>
              </a:pPr>
              <a:r>
                <a:rPr lang="zh-CN" altLang="en-US" sz="1400" dirty="0">
                  <a:solidFill>
                    <a:schemeClr val="accent1">
                      <a:lumMod val="50000"/>
                    </a:schemeClr>
                  </a:solidFill>
                  <a:latin typeface="Arial" panose="020B0604020202020204"/>
                  <a:ea typeface="微软雅黑" panose="020B0503020204020204" pitchFamily="34" charset="-122"/>
                  <a:sym typeface="Arial" panose="020B0604020202020204"/>
                </a:rPr>
                <a:t>改善启发</a:t>
              </a:r>
            </a:p>
          </p:txBody>
        </p:sp>
      </p:grpSp>
      <p:sp>
        <p:nvSpPr>
          <p:cNvPr id="17" name="Rectangle 19"/>
          <p:cNvSpPr>
            <a:spLocks noChangeArrowheads="1"/>
          </p:cNvSpPr>
          <p:nvPr>
            <p:custDataLst>
              <p:tags r:id="rId6"/>
            </p:custDataLst>
          </p:nvPr>
        </p:nvSpPr>
        <p:spPr bwMode="auto">
          <a:xfrm>
            <a:off x="8888497" y="1982890"/>
            <a:ext cx="2509841"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04775" indent="-104775"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eaLnBrk="1" hangingPunct="1">
              <a:buSzPct val="120000"/>
              <a:buFont typeface="Arial" panose="020B0604020202020204" pitchFamily="34" charset="0"/>
              <a:buChar char="•"/>
            </a:pPr>
            <a:r>
              <a:rPr lang="zh-CN" altLang="en-US" sz="1400" b="0" dirty="0">
                <a:latin typeface="Arial" panose="020B0604020202020204"/>
                <a:ea typeface="微软雅黑" panose="020B0503020204020204" pitchFamily="34" charset="-122"/>
                <a:sym typeface="Arial" panose="020B0604020202020204"/>
              </a:rPr>
              <a:t>加强上下、部门沟通的有效管道</a:t>
            </a:r>
          </a:p>
          <a:p>
            <a:pPr eaLnBrk="1" hangingPunct="1">
              <a:buSzPct val="120000"/>
              <a:buFont typeface="Arial" panose="020B0604020202020204" pitchFamily="34" charset="0"/>
              <a:buChar char="•"/>
            </a:pPr>
            <a:r>
              <a:rPr lang="zh-CN" altLang="en-US" sz="1400" b="0" dirty="0">
                <a:latin typeface="Arial" panose="020B0604020202020204"/>
                <a:ea typeface="微软雅黑" panose="020B0503020204020204" pitchFamily="34" charset="-122"/>
                <a:sym typeface="Arial" panose="020B0604020202020204"/>
              </a:rPr>
              <a:t>强化奖惩手段</a:t>
            </a:r>
          </a:p>
          <a:p>
            <a:pPr eaLnBrk="1" hangingPunct="1">
              <a:buSzPct val="120000"/>
              <a:buFont typeface="Arial" panose="020B0604020202020204" pitchFamily="34" charset="0"/>
              <a:buChar char="•"/>
            </a:pPr>
            <a:r>
              <a:rPr lang="zh-CN" altLang="en-US" sz="1400" b="0" dirty="0">
                <a:latin typeface="Arial" panose="020B0604020202020204"/>
                <a:ea typeface="微软雅黑" panose="020B0503020204020204" pitchFamily="34" charset="-122"/>
                <a:sym typeface="Arial" panose="020B0604020202020204"/>
              </a:rPr>
              <a:t>细化行政辅助类工作的方法</a:t>
            </a:r>
          </a:p>
          <a:p>
            <a:pPr eaLnBrk="1" hangingPunct="1">
              <a:buSzPct val="120000"/>
              <a:buFont typeface="Arial" panose="020B0604020202020204" pitchFamily="34" charset="0"/>
              <a:buChar char="•"/>
            </a:pPr>
            <a:endParaRPr lang="en-US" altLang="zh-CN" sz="1400" b="0" dirty="0">
              <a:latin typeface="Arial" panose="020B0604020202020204"/>
              <a:ea typeface="微软雅黑" panose="020B0503020204020204" pitchFamily="34" charset="-122"/>
              <a:sym typeface="Arial" panose="020B0604020202020204"/>
            </a:endParaRPr>
          </a:p>
        </p:txBody>
      </p:sp>
      <p:sp>
        <p:nvSpPr>
          <p:cNvPr id="18" name="Line 21"/>
          <p:cNvSpPr>
            <a:spLocks noChangeShapeType="1"/>
          </p:cNvSpPr>
          <p:nvPr/>
        </p:nvSpPr>
        <p:spPr bwMode="auto">
          <a:xfrm>
            <a:off x="9037128" y="1815017"/>
            <a:ext cx="1650007" cy="0"/>
          </a:xfrm>
          <a:prstGeom prst="line">
            <a:avLst/>
          </a:prstGeom>
          <a:noFill/>
          <a:ln w="12700">
            <a:solidFill>
              <a:schemeClr val="tx1"/>
            </a:solidFill>
            <a:round/>
          </a:ln>
          <a:extLst>
            <a:ext uri="{909E8E84-426E-40DD-AFC4-6F175D3DCCD1}">
              <a14:hiddenFill xmlns:a14="http://schemas.microsoft.com/office/drawing/2010/main">
                <a:noFill/>
              </a14:hiddenFill>
            </a:ext>
          </a:extLst>
        </p:spPr>
        <p:txBody>
          <a:bodyPr/>
          <a:lstStyle/>
          <a:p>
            <a:endParaRPr lang="zh-CN" altLang="en-US" sz="1400">
              <a:latin typeface="Arial" panose="020B0604020202020204"/>
              <a:ea typeface="微软雅黑" panose="020B0503020204020204" pitchFamily="34" charset="-122"/>
              <a:sym typeface="Arial" panose="020B0604020202020204"/>
            </a:endParaRPr>
          </a:p>
        </p:txBody>
      </p:sp>
      <p:sp>
        <p:nvSpPr>
          <p:cNvPr id="19" name="Rectangle 23"/>
          <p:cNvSpPr>
            <a:spLocks noChangeArrowheads="1"/>
          </p:cNvSpPr>
          <p:nvPr>
            <p:custDataLst>
              <p:tags r:id="rId7"/>
            </p:custDataLst>
          </p:nvPr>
        </p:nvSpPr>
        <p:spPr bwMode="auto">
          <a:xfrm>
            <a:off x="2644678" y="2208803"/>
            <a:ext cx="22066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华文楷体" panose="02010600040101010101" pitchFamily="2" charset="-122"/>
                <a:ea typeface="华文楷体" panose="02010600040101010101" pitchFamily="2" charset="-122"/>
              </a:defRPr>
            </a:lvl1pPr>
            <a:lvl2pPr marL="446405" indent="-146050"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lvl="1" eaLnBrk="1" hangingPunct="1">
              <a:buSzPct val="120000"/>
              <a:buFont typeface="Arial" panose="020B0604020202020204" pitchFamily="34" charset="0"/>
              <a:buChar char="•"/>
            </a:pPr>
            <a:r>
              <a:rPr lang="zh-CN" altLang="en-US" sz="1400" dirty="0">
                <a:latin typeface="Arial" panose="020B0604020202020204"/>
                <a:ea typeface="微软雅黑" panose="020B0503020204020204" pitchFamily="34" charset="-122"/>
                <a:sym typeface="Arial" panose="020B0604020202020204"/>
              </a:rPr>
              <a:t>行政管理的制度相对健全</a:t>
            </a:r>
          </a:p>
          <a:p>
            <a:pPr lvl="1" eaLnBrk="1" hangingPunct="1">
              <a:buSzPct val="120000"/>
            </a:pPr>
            <a:endParaRPr lang="en-US" altLang="zh-CN" sz="1400" dirty="0">
              <a:latin typeface="Arial" panose="020B0604020202020204"/>
              <a:ea typeface="微软雅黑" panose="020B0503020204020204" pitchFamily="34" charset="-122"/>
              <a:sym typeface="Arial" panose="020B0604020202020204"/>
            </a:endParaRPr>
          </a:p>
        </p:txBody>
      </p:sp>
      <p:sp>
        <p:nvSpPr>
          <p:cNvPr id="27" name="Rectangle 6"/>
          <p:cNvSpPr>
            <a:spLocks noChangeArrowheads="1"/>
          </p:cNvSpPr>
          <p:nvPr>
            <p:custDataLst>
              <p:tags r:id="rId8"/>
            </p:custDataLst>
          </p:nvPr>
        </p:nvSpPr>
        <p:spPr bwMode="auto">
          <a:xfrm>
            <a:off x="5404042" y="5425550"/>
            <a:ext cx="293211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04775" indent="-104775"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eaLnBrk="1" hangingPunct="1">
              <a:buSzPct val="120000"/>
              <a:buFont typeface="Arial" panose="020B0604020202020204" pitchFamily="34" charset="0"/>
              <a:buChar char="•"/>
            </a:pPr>
            <a:endParaRPr lang="zh-CN" altLang="en-US" sz="1400" b="0" dirty="0">
              <a:latin typeface="Arial" panose="020B0604020202020204"/>
              <a:ea typeface="微软雅黑" panose="020B0503020204020204" pitchFamily="34" charset="-122"/>
              <a:sym typeface="Arial" panose="020B0604020202020204"/>
            </a:endParaRPr>
          </a:p>
          <a:p>
            <a:pPr eaLnBrk="1" hangingPunct="1">
              <a:buSzPct val="120000"/>
              <a:buFont typeface="Arial" panose="020B0604020202020204" pitchFamily="34" charset="0"/>
              <a:buChar char="•"/>
            </a:pPr>
            <a:r>
              <a:rPr lang="zh-CN" altLang="en-US" sz="1400" b="0" dirty="0">
                <a:latin typeface="Arial" panose="020B0604020202020204"/>
                <a:ea typeface="微软雅黑" panose="020B0503020204020204" pitchFamily="34" charset="-122"/>
                <a:sym typeface="Arial" panose="020B0604020202020204"/>
              </a:rPr>
              <a:t>需强化企业精神并提供升迁管道给优异员工</a:t>
            </a:r>
          </a:p>
          <a:p>
            <a:pPr eaLnBrk="1" hangingPunct="1">
              <a:buSzPct val="120000"/>
              <a:buFont typeface="Arial" panose="020B0604020202020204" pitchFamily="34" charset="0"/>
              <a:buChar char="•"/>
            </a:pPr>
            <a:r>
              <a:rPr lang="zh-CN" altLang="en-US" sz="1400" b="0" dirty="0">
                <a:latin typeface="Arial" panose="020B0604020202020204"/>
                <a:ea typeface="微软雅黑" panose="020B0503020204020204" pitchFamily="34" charset="-122"/>
                <a:sym typeface="Arial" panose="020B0604020202020204"/>
              </a:rPr>
              <a:t>缺乏培训和考试的长效机制</a:t>
            </a:r>
          </a:p>
        </p:txBody>
      </p:sp>
      <p:sp>
        <p:nvSpPr>
          <p:cNvPr id="29" name="Rectangle 6"/>
          <p:cNvSpPr>
            <a:spLocks noChangeArrowheads="1"/>
          </p:cNvSpPr>
          <p:nvPr>
            <p:custDataLst>
              <p:tags r:id="rId9"/>
            </p:custDataLst>
          </p:nvPr>
        </p:nvSpPr>
        <p:spPr bwMode="auto">
          <a:xfrm>
            <a:off x="5404042" y="3124421"/>
            <a:ext cx="293211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104775" indent="-104775"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marL="0" indent="0" eaLnBrk="1" hangingPunct="1">
              <a:buSzPct val="120000"/>
            </a:pPr>
            <a:endParaRPr lang="zh-CN" altLang="en-US" sz="1400" b="0" dirty="0">
              <a:latin typeface="Arial" panose="020B0604020202020204"/>
              <a:ea typeface="微软雅黑" panose="020B0503020204020204" pitchFamily="34" charset="-122"/>
              <a:sym typeface="Arial" panose="020B0604020202020204"/>
            </a:endParaRPr>
          </a:p>
          <a:p>
            <a:pPr eaLnBrk="1" hangingPunct="1">
              <a:buSzPct val="120000"/>
              <a:buFont typeface="Arial" panose="020B0604020202020204" pitchFamily="34" charset="0"/>
              <a:buChar char="•"/>
            </a:pPr>
            <a:r>
              <a:rPr lang="zh-CN" altLang="en-US" sz="1400" b="0" dirty="0">
                <a:latin typeface="Arial" panose="020B0604020202020204"/>
                <a:ea typeface="微软雅黑" panose="020B0503020204020204" pitchFamily="34" charset="-122"/>
                <a:sym typeface="Arial" panose="020B0604020202020204"/>
              </a:rPr>
              <a:t>缺乏后备人才保留</a:t>
            </a:r>
            <a:r>
              <a:rPr lang="en-US" altLang="zh-CN" sz="1400" b="0" dirty="0">
                <a:latin typeface="Arial" panose="020B0604020202020204"/>
                <a:ea typeface="微软雅黑" panose="020B0503020204020204" pitchFamily="34" charset="-122"/>
                <a:sym typeface="Arial" panose="020B0604020202020204"/>
              </a:rPr>
              <a:t>/</a:t>
            </a:r>
            <a:r>
              <a:rPr lang="zh-CN" altLang="en-US" sz="1400" b="0" dirty="0">
                <a:latin typeface="Arial" panose="020B0604020202020204"/>
                <a:ea typeface="微软雅黑" panose="020B0503020204020204" pitchFamily="34" charset="-122"/>
                <a:sym typeface="Arial" panose="020B0604020202020204"/>
              </a:rPr>
              <a:t>培养的措施</a:t>
            </a:r>
          </a:p>
          <a:p>
            <a:pPr eaLnBrk="1" hangingPunct="1">
              <a:buSzPct val="120000"/>
              <a:buFont typeface="Arial" panose="020B0604020202020204" pitchFamily="34" charset="0"/>
              <a:buChar char="•"/>
            </a:pPr>
            <a:r>
              <a:rPr lang="zh-CN" altLang="en-US" sz="1400" b="0" dirty="0">
                <a:latin typeface="Arial" panose="020B0604020202020204"/>
                <a:ea typeface="微软雅黑" panose="020B0503020204020204" pitchFamily="34" charset="-122"/>
                <a:sym typeface="Arial" panose="020B0604020202020204"/>
              </a:rPr>
              <a:t>未能突出高绩效员工的奖励</a:t>
            </a:r>
          </a:p>
          <a:p>
            <a:pPr eaLnBrk="1" hangingPunct="1">
              <a:buSzPct val="120000"/>
              <a:buFont typeface="Arial" panose="020B0604020202020204" pitchFamily="34" charset="0"/>
              <a:buChar char="•"/>
            </a:pPr>
            <a:r>
              <a:rPr lang="zh-CN" altLang="en-US" sz="1400" b="0" dirty="0">
                <a:latin typeface="Arial" panose="020B0604020202020204"/>
                <a:ea typeface="微软雅黑" panose="020B0503020204020204" pitchFamily="34" charset="-122"/>
                <a:sym typeface="Arial" panose="020B0604020202020204"/>
              </a:rPr>
              <a:t>目标设定的方法不够且滞后，缺乏关键业绩指标以反映真实情况变化并探讨问题根源</a:t>
            </a:r>
          </a:p>
          <a:p>
            <a:pPr eaLnBrk="1" hangingPunct="1">
              <a:buSzPct val="120000"/>
              <a:buFont typeface="Arial" panose="020B0604020202020204" pitchFamily="34" charset="0"/>
              <a:buChar char="•"/>
            </a:pPr>
            <a:r>
              <a:rPr lang="zh-CN" altLang="en-US" sz="1400" b="0" dirty="0">
                <a:latin typeface="Arial" panose="020B0604020202020204"/>
                <a:ea typeface="微软雅黑" panose="020B0503020204020204" pitchFamily="34" charset="-122"/>
                <a:sym typeface="Arial" panose="020B0604020202020204"/>
              </a:rPr>
              <a:t>需加强员工的职业发展机会规划与沟通</a:t>
            </a:r>
          </a:p>
          <a:p>
            <a:pPr eaLnBrk="1" hangingPunct="1">
              <a:buSzPct val="120000"/>
              <a:buFont typeface="Arial" panose="020B0604020202020204" pitchFamily="34" charset="0"/>
              <a:buChar char="•"/>
            </a:pPr>
            <a:r>
              <a:rPr lang="zh-CN" altLang="en-US" sz="1400" b="0" dirty="0">
                <a:latin typeface="Arial" panose="020B0604020202020204"/>
                <a:ea typeface="微软雅黑" panose="020B0503020204020204" pitchFamily="34" charset="-122"/>
                <a:sym typeface="Arial" panose="020B0604020202020204"/>
              </a:rPr>
              <a:t>薪酬奖励机制执行力度不足</a:t>
            </a:r>
          </a:p>
        </p:txBody>
      </p:sp>
      <p:sp>
        <p:nvSpPr>
          <p:cNvPr id="38" name="Rectangle 19"/>
          <p:cNvSpPr>
            <a:spLocks noChangeArrowheads="1"/>
          </p:cNvSpPr>
          <p:nvPr>
            <p:custDataLst>
              <p:tags r:id="rId10"/>
            </p:custDataLst>
          </p:nvPr>
        </p:nvSpPr>
        <p:spPr bwMode="auto">
          <a:xfrm>
            <a:off x="8882150" y="5259492"/>
            <a:ext cx="2811462" cy="931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04775" indent="-104775"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marL="0" indent="0" eaLnBrk="1" hangingPunct="1">
              <a:lnSpc>
                <a:spcPct val="150000"/>
              </a:lnSpc>
              <a:buSzPct val="120000"/>
            </a:pPr>
            <a:endParaRPr lang="zh-CN" altLang="en-US" sz="1400" b="0" dirty="0">
              <a:latin typeface="Arial" panose="020B0604020202020204"/>
              <a:ea typeface="微软雅黑" panose="020B0503020204020204" pitchFamily="34" charset="-122"/>
              <a:sym typeface="Arial" panose="020B0604020202020204"/>
            </a:endParaRPr>
          </a:p>
          <a:p>
            <a:pPr eaLnBrk="1" hangingPunct="1">
              <a:lnSpc>
                <a:spcPct val="150000"/>
              </a:lnSpc>
              <a:buSzPct val="120000"/>
              <a:buFont typeface="Arial" panose="020B0604020202020204" pitchFamily="34" charset="0"/>
              <a:buChar char="•"/>
            </a:pPr>
            <a:r>
              <a:rPr lang="zh-CN" altLang="en-US" sz="1400" b="0" dirty="0">
                <a:latin typeface="Arial" panose="020B0604020202020204"/>
                <a:ea typeface="微软雅黑" panose="020B0503020204020204" pitchFamily="34" charset="-122"/>
                <a:sym typeface="Arial" panose="020B0604020202020204"/>
              </a:rPr>
              <a:t>强建立基本的公司价值体系和信念</a:t>
            </a:r>
          </a:p>
          <a:p>
            <a:pPr eaLnBrk="1" hangingPunct="1">
              <a:lnSpc>
                <a:spcPct val="150000"/>
              </a:lnSpc>
              <a:buSzPct val="120000"/>
              <a:buFont typeface="Arial" panose="020B0604020202020204" pitchFamily="34" charset="0"/>
              <a:buChar char="•"/>
            </a:pPr>
            <a:r>
              <a:rPr lang="zh-CN" altLang="en-US" sz="1400" b="0" dirty="0">
                <a:latin typeface="Arial" panose="020B0604020202020204"/>
                <a:ea typeface="微软雅黑" panose="020B0503020204020204" pitchFamily="34" charset="-122"/>
                <a:sym typeface="Arial" panose="020B0604020202020204"/>
              </a:rPr>
              <a:t>化企业文化培训和考核</a:t>
            </a:r>
          </a:p>
        </p:txBody>
      </p:sp>
      <p:sp>
        <p:nvSpPr>
          <p:cNvPr id="39" name="Rectangle 19"/>
          <p:cNvSpPr>
            <a:spLocks noChangeArrowheads="1"/>
          </p:cNvSpPr>
          <p:nvPr>
            <p:custDataLst>
              <p:tags r:id="rId11"/>
            </p:custDataLst>
          </p:nvPr>
        </p:nvSpPr>
        <p:spPr bwMode="auto">
          <a:xfrm>
            <a:off x="8882150" y="3046919"/>
            <a:ext cx="2516187"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104775" indent="-104775"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eaLnBrk="1" hangingPunct="1">
              <a:buSzPct val="120000"/>
              <a:buFont typeface="Arial" panose="020B0604020202020204" pitchFamily="34" charset="0"/>
              <a:buChar char="•"/>
            </a:pPr>
            <a:endParaRPr lang="zh-CN" altLang="en-US" sz="1400" b="0" dirty="0">
              <a:latin typeface="Arial" panose="020B0604020202020204"/>
              <a:ea typeface="微软雅黑" panose="020B0503020204020204" pitchFamily="34" charset="-122"/>
              <a:sym typeface="Arial" panose="020B0604020202020204"/>
            </a:endParaRPr>
          </a:p>
          <a:p>
            <a:pPr eaLnBrk="1" hangingPunct="1">
              <a:buSzPct val="120000"/>
              <a:buFont typeface="Arial" panose="020B0604020202020204" pitchFamily="34" charset="0"/>
              <a:buChar char="•"/>
            </a:pPr>
            <a:r>
              <a:rPr lang="zh-CN" altLang="en-US" sz="1400" b="0" dirty="0">
                <a:latin typeface="Arial" panose="020B0604020202020204"/>
                <a:ea typeface="微软雅黑" panose="020B0503020204020204" pitchFamily="34" charset="-122"/>
                <a:sym typeface="Arial" panose="020B0604020202020204"/>
              </a:rPr>
              <a:t>修订业绩考核机制和关键业绩考核指标</a:t>
            </a:r>
          </a:p>
          <a:p>
            <a:pPr eaLnBrk="1" hangingPunct="1">
              <a:buSzPct val="120000"/>
              <a:buFont typeface="Arial" panose="020B0604020202020204" pitchFamily="34" charset="0"/>
              <a:buChar char="•"/>
            </a:pPr>
            <a:r>
              <a:rPr lang="zh-CN" altLang="en-US" sz="1400" b="0" dirty="0">
                <a:latin typeface="Arial" panose="020B0604020202020204"/>
                <a:ea typeface="微软雅黑" panose="020B0503020204020204" pitchFamily="34" charset="-122"/>
                <a:sym typeface="Arial" panose="020B0604020202020204"/>
              </a:rPr>
              <a:t>加强优秀人才的培训培养管理</a:t>
            </a:r>
          </a:p>
          <a:p>
            <a:pPr eaLnBrk="1" hangingPunct="1">
              <a:buSzPct val="120000"/>
              <a:buFont typeface="Arial" panose="020B0604020202020204" pitchFamily="34" charset="0"/>
              <a:buChar char="•"/>
            </a:pPr>
            <a:r>
              <a:rPr lang="zh-CN" altLang="en-US" sz="1400" b="0" dirty="0">
                <a:latin typeface="Arial" panose="020B0604020202020204"/>
                <a:ea typeface="微软雅黑" panose="020B0503020204020204" pitchFamily="34" charset="-122"/>
                <a:sym typeface="Arial" panose="020B0604020202020204"/>
              </a:rPr>
              <a:t>鼓励合理化建议</a:t>
            </a:r>
          </a:p>
          <a:p>
            <a:pPr eaLnBrk="1" hangingPunct="1">
              <a:buSzPct val="120000"/>
              <a:buFont typeface="Arial" panose="020B0604020202020204" pitchFamily="34" charset="0"/>
              <a:buChar char="•"/>
            </a:pPr>
            <a:r>
              <a:rPr lang="zh-CN" altLang="en-US" sz="1400" b="0" dirty="0">
                <a:latin typeface="Arial" panose="020B0604020202020204"/>
                <a:ea typeface="微软雅黑" panose="020B0503020204020204" pitchFamily="34" charset="-122"/>
                <a:sym typeface="Arial" panose="020B0604020202020204"/>
              </a:rPr>
              <a:t>修订有效的薪酬奖励和员工职业发展机制</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arn(inVertical)">
                                      <p:cBhvr>
                                        <p:cTn id="16" dur="500"/>
                                        <p:tgtEl>
                                          <p:spTgt spid="12"/>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inVertic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 fill="hold" nodeType="click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additive="base">
                                        <p:cTn id="24" dur="500" fill="hold"/>
                                        <p:tgtEl>
                                          <p:spTgt spid="36"/>
                                        </p:tgtEl>
                                        <p:attrNameLst>
                                          <p:attrName>ppt_x</p:attrName>
                                        </p:attrNameLst>
                                      </p:cBhvr>
                                      <p:tavLst>
                                        <p:tav tm="0">
                                          <p:val>
                                            <p:strVal val="#ppt_x"/>
                                          </p:val>
                                        </p:tav>
                                        <p:tav tm="100000">
                                          <p:val>
                                            <p:strVal val="#ppt_x"/>
                                          </p:val>
                                        </p:tav>
                                      </p:tavLst>
                                    </p:anim>
                                    <p:anim calcmode="lin" valueType="num">
                                      <p:cBhvr additive="base">
                                        <p:cTn id="25" dur="500" fill="hold"/>
                                        <p:tgtEl>
                                          <p:spTgt spid="36"/>
                                        </p:tgtEl>
                                        <p:attrNameLst>
                                          <p:attrName>ppt_y</p:attrName>
                                        </p:attrNameLst>
                                      </p:cBhvr>
                                      <p:tavLst>
                                        <p:tav tm="0">
                                          <p:val>
                                            <p:strVal val="0-#ppt_h/2"/>
                                          </p:val>
                                        </p:tav>
                                        <p:tav tm="100000">
                                          <p:val>
                                            <p:strVal val="#ppt_y"/>
                                          </p:val>
                                        </p:tav>
                                      </p:tavLst>
                                    </p:anim>
                                  </p:childTnLst>
                                </p:cTn>
                              </p:par>
                              <p:par>
                                <p:cTn id="26" presetID="2" presetClass="entr" presetSubtype="1"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additive="base">
                                        <p:cTn id="28" dur="500" fill="hold"/>
                                        <p:tgtEl>
                                          <p:spTgt spid="35"/>
                                        </p:tgtEl>
                                        <p:attrNameLst>
                                          <p:attrName>ppt_x</p:attrName>
                                        </p:attrNameLst>
                                      </p:cBhvr>
                                      <p:tavLst>
                                        <p:tav tm="0">
                                          <p:val>
                                            <p:strVal val="#ppt_x"/>
                                          </p:val>
                                        </p:tav>
                                        <p:tav tm="100000">
                                          <p:val>
                                            <p:strVal val="#ppt_x"/>
                                          </p:val>
                                        </p:tav>
                                      </p:tavLst>
                                    </p:anim>
                                    <p:anim calcmode="lin" valueType="num">
                                      <p:cBhvr additive="base">
                                        <p:cTn id="29" dur="500" fill="hold"/>
                                        <p:tgtEl>
                                          <p:spTgt spid="35"/>
                                        </p:tgtEl>
                                        <p:attrNameLst>
                                          <p:attrName>ppt_y</p:attrName>
                                        </p:attrNameLst>
                                      </p:cBhvr>
                                      <p:tavLst>
                                        <p:tav tm="0">
                                          <p:val>
                                            <p:strVal val="0-#ppt_h/2"/>
                                          </p:val>
                                        </p:tav>
                                        <p:tav tm="100000">
                                          <p:val>
                                            <p:strVal val="#ppt_y"/>
                                          </p:val>
                                        </p:tav>
                                      </p:tavLst>
                                    </p:anim>
                                  </p:childTnLst>
                                </p:cTn>
                              </p:par>
                              <p:par>
                                <p:cTn id="30" presetID="2" presetClass="entr" presetSubtype="1" fill="hold" nodeType="withEffect">
                                  <p:stCondLst>
                                    <p:cond delay="0"/>
                                  </p:stCondLst>
                                  <p:childTnLst>
                                    <p:set>
                                      <p:cBhvr>
                                        <p:cTn id="31" dur="1" fill="hold">
                                          <p:stCondLst>
                                            <p:cond delay="0"/>
                                          </p:stCondLst>
                                        </p:cTn>
                                        <p:tgtEl>
                                          <p:spTgt spid="37"/>
                                        </p:tgtEl>
                                        <p:attrNameLst>
                                          <p:attrName>style.visibility</p:attrName>
                                        </p:attrNameLst>
                                      </p:cBhvr>
                                      <p:to>
                                        <p:strVal val="visible"/>
                                      </p:to>
                                    </p:set>
                                    <p:anim calcmode="lin" valueType="num">
                                      <p:cBhvr additive="base">
                                        <p:cTn id="32" dur="500" fill="hold"/>
                                        <p:tgtEl>
                                          <p:spTgt spid="37"/>
                                        </p:tgtEl>
                                        <p:attrNameLst>
                                          <p:attrName>ppt_x</p:attrName>
                                        </p:attrNameLst>
                                      </p:cBhvr>
                                      <p:tavLst>
                                        <p:tav tm="0">
                                          <p:val>
                                            <p:strVal val="#ppt_x"/>
                                          </p:val>
                                        </p:tav>
                                        <p:tav tm="100000">
                                          <p:val>
                                            <p:strVal val="#ppt_x"/>
                                          </p:val>
                                        </p:tav>
                                      </p:tavLst>
                                    </p:anim>
                                    <p:anim calcmode="lin" valueType="num">
                                      <p:cBhvr additive="base">
                                        <p:cTn id="33" dur="500" fill="hold"/>
                                        <p:tgtEl>
                                          <p:spTgt spid="37"/>
                                        </p:tgtEl>
                                        <p:attrNameLst>
                                          <p:attrName>ppt_y</p:attrName>
                                        </p:attrNameLst>
                                      </p:cBhvr>
                                      <p:tavLst>
                                        <p:tav tm="0">
                                          <p:val>
                                            <p:strVal val="0-#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1000"/>
                                        <p:tgtEl>
                                          <p:spTgt spid="32"/>
                                        </p:tgtEl>
                                      </p:cBhvr>
                                    </p:animEffect>
                                    <p:anim calcmode="lin" valueType="num">
                                      <p:cBhvr>
                                        <p:cTn id="39" dur="1000" fill="hold"/>
                                        <p:tgtEl>
                                          <p:spTgt spid="32"/>
                                        </p:tgtEl>
                                        <p:attrNameLst>
                                          <p:attrName>ppt_x</p:attrName>
                                        </p:attrNameLst>
                                      </p:cBhvr>
                                      <p:tavLst>
                                        <p:tav tm="0">
                                          <p:val>
                                            <p:strVal val="#ppt_x"/>
                                          </p:val>
                                        </p:tav>
                                        <p:tav tm="100000">
                                          <p:val>
                                            <p:strVal val="#ppt_x"/>
                                          </p:val>
                                        </p:tav>
                                      </p:tavLst>
                                    </p:anim>
                                    <p:anim calcmode="lin" valueType="num">
                                      <p:cBhvr>
                                        <p:cTn id="40" dur="1000" fill="hold"/>
                                        <p:tgtEl>
                                          <p:spTgt spid="32"/>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42" presetClass="entr" presetSubtype="0" fill="hold"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1000"/>
                                        <p:tgtEl>
                                          <p:spTgt spid="30"/>
                                        </p:tgtEl>
                                      </p:cBhvr>
                                    </p:animEffect>
                                    <p:anim calcmode="lin" valueType="num">
                                      <p:cBhvr>
                                        <p:cTn id="61" dur="1000" fill="hold"/>
                                        <p:tgtEl>
                                          <p:spTgt spid="30"/>
                                        </p:tgtEl>
                                        <p:attrNameLst>
                                          <p:attrName>ppt_x</p:attrName>
                                        </p:attrNameLst>
                                      </p:cBhvr>
                                      <p:tavLst>
                                        <p:tav tm="0">
                                          <p:val>
                                            <p:strVal val="#ppt_x"/>
                                          </p:val>
                                        </p:tav>
                                        <p:tav tm="100000">
                                          <p:val>
                                            <p:strVal val="#ppt_x"/>
                                          </p:val>
                                        </p:tav>
                                      </p:tavLst>
                                    </p:anim>
                                    <p:anim calcmode="lin" valueType="num">
                                      <p:cBhvr>
                                        <p:cTn id="62" dur="1000" fill="hold"/>
                                        <p:tgtEl>
                                          <p:spTgt spid="30"/>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fade">
                                      <p:cBhvr>
                                        <p:cTn id="65" dur="1000"/>
                                        <p:tgtEl>
                                          <p:spTgt spid="9"/>
                                        </p:tgtEl>
                                      </p:cBhvr>
                                    </p:animEffect>
                                    <p:anim calcmode="lin" valueType="num">
                                      <p:cBhvr>
                                        <p:cTn id="66" dur="1000" fill="hold"/>
                                        <p:tgtEl>
                                          <p:spTgt spid="9"/>
                                        </p:tgtEl>
                                        <p:attrNameLst>
                                          <p:attrName>ppt_x</p:attrName>
                                        </p:attrNameLst>
                                      </p:cBhvr>
                                      <p:tavLst>
                                        <p:tav tm="0">
                                          <p:val>
                                            <p:strVal val="#ppt_x"/>
                                          </p:val>
                                        </p:tav>
                                        <p:tav tm="100000">
                                          <p:val>
                                            <p:strVal val="#ppt_x"/>
                                          </p:val>
                                        </p:tav>
                                      </p:tavLst>
                                    </p:anim>
                                    <p:anim calcmode="lin" valueType="num">
                                      <p:cBhvr>
                                        <p:cTn id="67" dur="1000" fill="hold"/>
                                        <p:tgtEl>
                                          <p:spTgt spid="9"/>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1000"/>
                                        <p:tgtEl>
                                          <p:spTgt spid="29"/>
                                        </p:tgtEl>
                                      </p:cBhvr>
                                    </p:animEffect>
                                    <p:anim calcmode="lin" valueType="num">
                                      <p:cBhvr>
                                        <p:cTn id="71" dur="1000" fill="hold"/>
                                        <p:tgtEl>
                                          <p:spTgt spid="29"/>
                                        </p:tgtEl>
                                        <p:attrNameLst>
                                          <p:attrName>ppt_x</p:attrName>
                                        </p:attrNameLst>
                                      </p:cBhvr>
                                      <p:tavLst>
                                        <p:tav tm="0">
                                          <p:val>
                                            <p:strVal val="#ppt_x"/>
                                          </p:val>
                                        </p:tav>
                                        <p:tav tm="100000">
                                          <p:val>
                                            <p:strVal val="#ppt_x"/>
                                          </p:val>
                                        </p:tav>
                                      </p:tavLst>
                                    </p:anim>
                                    <p:anim calcmode="lin" valueType="num">
                                      <p:cBhvr>
                                        <p:cTn id="72" dur="1000" fill="hold"/>
                                        <p:tgtEl>
                                          <p:spTgt spid="29"/>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39"/>
                                        </p:tgtEl>
                                        <p:attrNameLst>
                                          <p:attrName>style.visibility</p:attrName>
                                        </p:attrNameLst>
                                      </p:cBhvr>
                                      <p:to>
                                        <p:strVal val="visible"/>
                                      </p:to>
                                    </p:set>
                                    <p:animEffect transition="in" filter="fade">
                                      <p:cBhvr>
                                        <p:cTn id="75" dur="1000"/>
                                        <p:tgtEl>
                                          <p:spTgt spid="39"/>
                                        </p:tgtEl>
                                      </p:cBhvr>
                                    </p:animEffect>
                                    <p:anim calcmode="lin" valueType="num">
                                      <p:cBhvr>
                                        <p:cTn id="76" dur="1000" fill="hold"/>
                                        <p:tgtEl>
                                          <p:spTgt spid="39"/>
                                        </p:tgtEl>
                                        <p:attrNameLst>
                                          <p:attrName>ppt_x</p:attrName>
                                        </p:attrNameLst>
                                      </p:cBhvr>
                                      <p:tavLst>
                                        <p:tav tm="0">
                                          <p:val>
                                            <p:strVal val="#ppt_x"/>
                                          </p:val>
                                        </p:tav>
                                        <p:tav tm="100000">
                                          <p:val>
                                            <p:strVal val="#ppt_x"/>
                                          </p:val>
                                        </p:tav>
                                      </p:tavLst>
                                    </p:anim>
                                    <p:anim calcmode="lin" valueType="num">
                                      <p:cBhvr>
                                        <p:cTn id="77"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34"/>
                                        </p:tgtEl>
                                        <p:attrNameLst>
                                          <p:attrName>style.visibility</p:attrName>
                                        </p:attrNameLst>
                                      </p:cBhvr>
                                      <p:to>
                                        <p:strVal val="visible"/>
                                      </p:to>
                                    </p:set>
                                    <p:animEffect transition="in" filter="fade">
                                      <p:cBhvr>
                                        <p:cTn id="82" dur="1000"/>
                                        <p:tgtEl>
                                          <p:spTgt spid="34"/>
                                        </p:tgtEl>
                                      </p:cBhvr>
                                    </p:animEffect>
                                    <p:anim calcmode="lin" valueType="num">
                                      <p:cBhvr>
                                        <p:cTn id="83" dur="1000" fill="hold"/>
                                        <p:tgtEl>
                                          <p:spTgt spid="34"/>
                                        </p:tgtEl>
                                        <p:attrNameLst>
                                          <p:attrName>ppt_x</p:attrName>
                                        </p:attrNameLst>
                                      </p:cBhvr>
                                      <p:tavLst>
                                        <p:tav tm="0">
                                          <p:val>
                                            <p:strVal val="#ppt_x"/>
                                          </p:val>
                                        </p:tav>
                                        <p:tav tm="100000">
                                          <p:val>
                                            <p:strVal val="#ppt_x"/>
                                          </p:val>
                                        </p:tav>
                                      </p:tavLst>
                                    </p:anim>
                                    <p:anim calcmode="lin" valueType="num">
                                      <p:cBhvr>
                                        <p:cTn id="84" dur="1000" fill="hold"/>
                                        <p:tgtEl>
                                          <p:spTgt spid="3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
                                        </p:tgtEl>
                                        <p:attrNameLst>
                                          <p:attrName>style.visibility</p:attrName>
                                        </p:attrNameLst>
                                      </p:cBhvr>
                                      <p:to>
                                        <p:strVal val="visible"/>
                                      </p:to>
                                    </p:set>
                                    <p:animEffect transition="in" filter="fade">
                                      <p:cBhvr>
                                        <p:cTn id="87" dur="1000"/>
                                        <p:tgtEl>
                                          <p:spTgt spid="7"/>
                                        </p:tgtEl>
                                      </p:cBhvr>
                                    </p:animEffect>
                                    <p:anim calcmode="lin" valueType="num">
                                      <p:cBhvr>
                                        <p:cTn id="88" dur="1000" fill="hold"/>
                                        <p:tgtEl>
                                          <p:spTgt spid="7"/>
                                        </p:tgtEl>
                                        <p:attrNameLst>
                                          <p:attrName>ppt_x</p:attrName>
                                        </p:attrNameLst>
                                      </p:cBhvr>
                                      <p:tavLst>
                                        <p:tav tm="0">
                                          <p:val>
                                            <p:strVal val="#ppt_x"/>
                                          </p:val>
                                        </p:tav>
                                        <p:tav tm="100000">
                                          <p:val>
                                            <p:strVal val="#ppt_x"/>
                                          </p:val>
                                        </p:tav>
                                      </p:tavLst>
                                    </p:anim>
                                    <p:anim calcmode="lin" valueType="num">
                                      <p:cBhvr>
                                        <p:cTn id="89" dur="1000" fill="hold"/>
                                        <p:tgtEl>
                                          <p:spTgt spid="7"/>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fade">
                                      <p:cBhvr>
                                        <p:cTn id="92" dur="1000"/>
                                        <p:tgtEl>
                                          <p:spTgt spid="27"/>
                                        </p:tgtEl>
                                      </p:cBhvr>
                                    </p:animEffect>
                                    <p:anim calcmode="lin" valueType="num">
                                      <p:cBhvr>
                                        <p:cTn id="93" dur="1000" fill="hold"/>
                                        <p:tgtEl>
                                          <p:spTgt spid="27"/>
                                        </p:tgtEl>
                                        <p:attrNameLst>
                                          <p:attrName>ppt_x</p:attrName>
                                        </p:attrNameLst>
                                      </p:cBhvr>
                                      <p:tavLst>
                                        <p:tav tm="0">
                                          <p:val>
                                            <p:strVal val="#ppt_x"/>
                                          </p:val>
                                        </p:tav>
                                        <p:tav tm="100000">
                                          <p:val>
                                            <p:strVal val="#ppt_x"/>
                                          </p:val>
                                        </p:tav>
                                      </p:tavLst>
                                    </p:anim>
                                    <p:anim calcmode="lin" valueType="num">
                                      <p:cBhvr>
                                        <p:cTn id="94" dur="1000" fill="hold"/>
                                        <p:tgtEl>
                                          <p:spTgt spid="27"/>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1" grpId="0" animBg="1"/>
      <p:bldP spid="12" grpId="0" animBg="1"/>
      <p:bldP spid="17" grpId="0"/>
      <p:bldP spid="18" grpId="0" animBg="1"/>
      <p:bldP spid="19" grpId="0"/>
      <p:bldP spid="27" grpId="0"/>
      <p:bldP spid="29"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20"/>
          <p:cNvCxnSpPr>
            <a:cxnSpLocks noChangeShapeType="1"/>
          </p:cNvCxnSpPr>
          <p:nvPr/>
        </p:nvCxnSpPr>
        <p:spPr bwMode="auto">
          <a:xfrm flipV="1">
            <a:off x="4032724" y="2720753"/>
            <a:ext cx="1834707" cy="1264190"/>
          </a:xfrm>
          <a:prstGeom prst="line">
            <a:avLst/>
          </a:prstGeom>
          <a:noFill/>
          <a:ln w="19050">
            <a:solidFill>
              <a:schemeClr val="tx2">
                <a:lumMod val="75000"/>
              </a:schemeClr>
            </a:solidFill>
            <a:prstDash val="solid"/>
            <a:miter lim="800000"/>
          </a:ln>
          <a:extLst>
            <a:ext uri="{909E8E84-426E-40DD-AFC4-6F175D3DCCD1}">
              <a14:hiddenFill xmlns:a14="http://schemas.microsoft.com/office/drawing/2010/main">
                <a:noFill/>
              </a14:hiddenFill>
            </a:ext>
          </a:extLst>
        </p:spPr>
      </p:cxnSp>
      <p:cxnSp>
        <p:nvCxnSpPr>
          <p:cNvPr id="5" name="直接连接符 20"/>
          <p:cNvCxnSpPr>
            <a:cxnSpLocks noChangeShapeType="1"/>
          </p:cNvCxnSpPr>
          <p:nvPr/>
        </p:nvCxnSpPr>
        <p:spPr bwMode="auto">
          <a:xfrm flipH="1" flipV="1">
            <a:off x="6640795" y="2720753"/>
            <a:ext cx="1586428" cy="1294749"/>
          </a:xfrm>
          <a:prstGeom prst="line">
            <a:avLst/>
          </a:prstGeom>
          <a:noFill/>
          <a:ln w="19050">
            <a:solidFill>
              <a:schemeClr val="tx2">
                <a:lumMod val="75000"/>
              </a:schemeClr>
            </a:solidFill>
            <a:prstDash val="solid"/>
            <a:miter lim="800000"/>
          </a:ln>
          <a:extLst>
            <a:ext uri="{909E8E84-426E-40DD-AFC4-6F175D3DCCD1}">
              <a14:hiddenFill xmlns:a14="http://schemas.microsoft.com/office/drawing/2010/main">
                <a:noFill/>
              </a14:hiddenFill>
            </a:ext>
          </a:extLst>
        </p:spPr>
      </p:cxnSp>
      <p:cxnSp>
        <p:nvCxnSpPr>
          <p:cNvPr id="6" name="直接连接符 20"/>
          <p:cNvCxnSpPr>
            <a:cxnSpLocks noChangeShapeType="1"/>
          </p:cNvCxnSpPr>
          <p:nvPr/>
        </p:nvCxnSpPr>
        <p:spPr bwMode="auto">
          <a:xfrm flipH="1" flipV="1">
            <a:off x="6871517" y="2619168"/>
            <a:ext cx="3453557" cy="950657"/>
          </a:xfrm>
          <a:prstGeom prst="line">
            <a:avLst/>
          </a:prstGeom>
          <a:noFill/>
          <a:ln w="19050">
            <a:solidFill>
              <a:schemeClr val="tx2">
                <a:lumMod val="75000"/>
              </a:schemeClr>
            </a:solidFill>
            <a:prstDash val="solid"/>
            <a:miter lim="800000"/>
          </a:ln>
          <a:extLst>
            <a:ext uri="{909E8E84-426E-40DD-AFC4-6F175D3DCCD1}">
              <a14:hiddenFill xmlns:a14="http://schemas.microsoft.com/office/drawing/2010/main">
                <a:noFill/>
              </a14:hiddenFill>
            </a:ext>
          </a:extLst>
        </p:spPr>
      </p:cxnSp>
      <p:cxnSp>
        <p:nvCxnSpPr>
          <p:cNvPr id="7" name="直接连接符 20"/>
          <p:cNvCxnSpPr>
            <a:cxnSpLocks noChangeShapeType="1"/>
          </p:cNvCxnSpPr>
          <p:nvPr/>
        </p:nvCxnSpPr>
        <p:spPr bwMode="auto">
          <a:xfrm flipV="1">
            <a:off x="1672932" y="2630739"/>
            <a:ext cx="3724454" cy="984606"/>
          </a:xfrm>
          <a:prstGeom prst="line">
            <a:avLst/>
          </a:prstGeom>
          <a:noFill/>
          <a:ln w="19050">
            <a:solidFill>
              <a:schemeClr val="tx2">
                <a:lumMod val="75000"/>
              </a:schemeClr>
            </a:solidFill>
            <a:prstDash val="solid"/>
            <a:miter lim="800000"/>
          </a:ln>
          <a:extLst>
            <a:ext uri="{909E8E84-426E-40DD-AFC4-6F175D3DCCD1}">
              <a14:hiddenFill xmlns:a14="http://schemas.microsoft.com/office/drawing/2010/main">
                <a:noFill/>
              </a14:hiddenFill>
            </a:ext>
          </a:extLst>
        </p:spPr>
      </p:cxnSp>
      <p:grpSp>
        <p:nvGrpSpPr>
          <p:cNvPr id="11" name="组合 10"/>
          <p:cNvGrpSpPr/>
          <p:nvPr/>
        </p:nvGrpSpPr>
        <p:grpSpPr>
          <a:xfrm>
            <a:off x="5513769" y="1387579"/>
            <a:ext cx="1649451" cy="1905379"/>
            <a:chOff x="3752572" y="829317"/>
            <a:chExt cx="1506022" cy="1739302"/>
          </a:xfrm>
        </p:grpSpPr>
        <p:grpSp>
          <p:nvGrpSpPr>
            <p:cNvPr id="12" name="组合 11"/>
            <p:cNvGrpSpPr/>
            <p:nvPr/>
          </p:nvGrpSpPr>
          <p:grpSpPr>
            <a:xfrm>
              <a:off x="3752572" y="829317"/>
              <a:ext cx="1506022" cy="1739302"/>
              <a:chOff x="4966840" y="32547"/>
              <a:chExt cx="1506022" cy="1739302"/>
            </a:xfrm>
          </p:grpSpPr>
          <p:sp>
            <p:nvSpPr>
              <p:cNvPr id="14" name="Freeform 27"/>
              <p:cNvSpPr/>
              <p:nvPr/>
            </p:nvSpPr>
            <p:spPr bwMode="auto">
              <a:xfrm>
                <a:off x="4966840" y="32547"/>
                <a:ext cx="1506022" cy="17393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Arial" panose="020B0604020202020204"/>
                  <a:ea typeface="微软雅黑" panose="020B0503020204020204" pitchFamily="34" charset="-122"/>
                  <a:sym typeface="Arial" panose="020B0604020202020204"/>
                </a:endParaRPr>
              </a:p>
            </p:txBody>
          </p:sp>
          <p:sp>
            <p:nvSpPr>
              <p:cNvPr id="15" name="Freeform 27"/>
              <p:cNvSpPr/>
              <p:nvPr/>
            </p:nvSpPr>
            <p:spPr bwMode="auto">
              <a:xfrm>
                <a:off x="5120790" y="210344"/>
                <a:ext cx="1198122" cy="138370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tx2">
                  <a:lumMod val="75000"/>
                </a:schemeClr>
              </a:solidFill>
              <a:ln w="28575" cap="flat">
                <a:solidFill>
                  <a:schemeClr val="tx2">
                    <a:lumMod val="75000"/>
                  </a:schemeClr>
                </a:solidFill>
                <a:prstDash val="solid"/>
                <a:miter lim="800000"/>
              </a:ln>
              <a:effectLst/>
            </p:spPr>
            <p:txBody>
              <a:bodyPr vert="horz" wrap="square" lIns="91434" tIns="45717" rIns="91434" bIns="45717" numCol="1" anchor="t" anchorCtr="0" compatLnSpc="1"/>
              <a:lstStyle/>
              <a:p>
                <a:endParaRPr lang="zh-CN" altLang="en-US" sz="1705">
                  <a:latin typeface="Arial" panose="020B0604020202020204"/>
                  <a:ea typeface="微软雅黑" panose="020B0503020204020204" pitchFamily="34" charset="-122"/>
                  <a:sym typeface="Arial" panose="020B0604020202020204"/>
                </a:endParaRPr>
              </a:p>
            </p:txBody>
          </p:sp>
        </p:grpSp>
        <p:sp>
          <p:nvSpPr>
            <p:cNvPr id="13" name="TextBox 115"/>
            <p:cNvSpPr txBox="1"/>
            <p:nvPr/>
          </p:nvSpPr>
          <p:spPr>
            <a:xfrm>
              <a:off x="4057648" y="1287333"/>
              <a:ext cx="925698" cy="758565"/>
            </a:xfrm>
            <a:prstGeom prst="rect">
              <a:avLst/>
            </a:prstGeom>
            <a:noFill/>
          </p:spPr>
          <p:txBody>
            <a:bodyPr wrap="square" rtlCol="0">
              <a:spAutoFit/>
            </a:bodyPr>
            <a:lstStyle/>
            <a:p>
              <a:pPr algn="ctr">
                <a:defRPr/>
              </a:pPr>
              <a:r>
                <a:rPr lang="zh-CN" altLang="en-US" sz="2400" b="1" dirty="0">
                  <a:solidFill>
                    <a:schemeClr val="bg1"/>
                  </a:solidFill>
                  <a:latin typeface="Arial" panose="020B0604020202020204"/>
                  <a:ea typeface="微软雅黑" panose="020B0503020204020204" pitchFamily="34" charset="-122"/>
                  <a:sym typeface="Arial" panose="020B0604020202020204"/>
                </a:rPr>
                <a:t>整体状况</a:t>
              </a:r>
            </a:p>
          </p:txBody>
        </p:sp>
      </p:grpSp>
      <p:grpSp>
        <p:nvGrpSpPr>
          <p:cNvPr id="57" name="组合 56"/>
          <p:cNvGrpSpPr/>
          <p:nvPr/>
        </p:nvGrpSpPr>
        <p:grpSpPr>
          <a:xfrm>
            <a:off x="3084991" y="3658511"/>
            <a:ext cx="1291615" cy="1492020"/>
            <a:chOff x="4362462" y="2596874"/>
            <a:chExt cx="1291615" cy="1492020"/>
          </a:xfrm>
        </p:grpSpPr>
        <p:grpSp>
          <p:nvGrpSpPr>
            <p:cNvPr id="8" name="组合 7"/>
            <p:cNvGrpSpPr/>
            <p:nvPr/>
          </p:nvGrpSpPr>
          <p:grpSpPr>
            <a:xfrm>
              <a:off x="4362462" y="2596874"/>
              <a:ext cx="1291615" cy="1492020"/>
              <a:chOff x="4966840" y="32547"/>
              <a:chExt cx="1506022" cy="1739302"/>
            </a:xfrm>
          </p:grpSpPr>
          <p:sp>
            <p:nvSpPr>
              <p:cNvPr id="9" name="Freeform 27"/>
              <p:cNvSpPr/>
              <p:nvPr/>
            </p:nvSpPr>
            <p:spPr bwMode="auto">
              <a:xfrm>
                <a:off x="4966840" y="32547"/>
                <a:ext cx="1506022" cy="17393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Arial" panose="020B0604020202020204"/>
                  <a:ea typeface="微软雅黑" panose="020B0503020204020204" pitchFamily="34" charset="-122"/>
                  <a:sym typeface="Arial" panose="020B0604020202020204"/>
                </a:endParaRPr>
              </a:p>
            </p:txBody>
          </p:sp>
          <p:sp>
            <p:nvSpPr>
              <p:cNvPr id="10" name="Freeform 27"/>
              <p:cNvSpPr/>
              <p:nvPr/>
            </p:nvSpPr>
            <p:spPr bwMode="auto">
              <a:xfrm>
                <a:off x="5120790" y="210344"/>
                <a:ext cx="1198122" cy="1383710"/>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tx2">
                  <a:lumMod val="75000"/>
                </a:schemeClr>
              </a:solidFill>
              <a:ln w="28575" cap="flat">
                <a:solidFill>
                  <a:schemeClr val="tx2">
                    <a:lumMod val="75000"/>
                  </a:schemeClr>
                </a:solidFill>
                <a:prstDash val="solid"/>
                <a:miter lim="800000"/>
              </a:ln>
              <a:effectLst/>
            </p:spPr>
            <p:txBody>
              <a:bodyPr vert="horz" wrap="square" lIns="91434" tIns="45717" rIns="91434" bIns="45717" numCol="1" anchor="t" anchorCtr="0" compatLnSpc="1"/>
              <a:lstStyle/>
              <a:p>
                <a:endParaRPr lang="zh-CN" altLang="en-US" sz="1705">
                  <a:latin typeface="Arial" panose="020B0604020202020204"/>
                  <a:ea typeface="微软雅黑" panose="020B0503020204020204" pitchFamily="34" charset="-122"/>
                  <a:sym typeface="Arial" panose="020B0604020202020204"/>
                </a:endParaRPr>
              </a:p>
            </p:txBody>
          </p:sp>
        </p:grpSp>
        <p:grpSp>
          <p:nvGrpSpPr>
            <p:cNvPr id="25" name="Group 20"/>
            <p:cNvGrpSpPr/>
            <p:nvPr/>
          </p:nvGrpSpPr>
          <p:grpSpPr>
            <a:xfrm>
              <a:off x="4673283" y="3065894"/>
              <a:ext cx="746665" cy="517287"/>
              <a:chOff x="7416800" y="1122363"/>
              <a:chExt cx="366713" cy="254000"/>
            </a:xfrm>
            <a:solidFill>
              <a:schemeClr val="bg1"/>
            </a:solidFill>
          </p:grpSpPr>
          <p:sp>
            <p:nvSpPr>
              <p:cNvPr id="26" name="Freeform 48"/>
              <p:cNvSpPr>
                <a:spLocks noEditPoints="1"/>
              </p:cNvSpPr>
              <p:nvPr/>
            </p:nvSpPr>
            <p:spPr bwMode="auto">
              <a:xfrm>
                <a:off x="7416800" y="1122363"/>
                <a:ext cx="260350" cy="254000"/>
              </a:xfrm>
              <a:custGeom>
                <a:avLst/>
                <a:gdLst>
                  <a:gd name="T0" fmla="*/ 86 w 99"/>
                  <a:gd name="T1" fmla="*/ 59 h 97"/>
                  <a:gd name="T2" fmla="*/ 99 w 99"/>
                  <a:gd name="T3" fmla="*/ 53 h 97"/>
                  <a:gd name="T4" fmla="*/ 99 w 99"/>
                  <a:gd name="T5" fmla="*/ 42 h 97"/>
                  <a:gd name="T6" fmla="*/ 86 w 99"/>
                  <a:gd name="T7" fmla="*/ 37 h 97"/>
                  <a:gd name="T8" fmla="*/ 83 w 99"/>
                  <a:gd name="T9" fmla="*/ 31 h 97"/>
                  <a:gd name="T10" fmla="*/ 89 w 99"/>
                  <a:gd name="T11" fmla="*/ 17 h 97"/>
                  <a:gd name="T12" fmla="*/ 81 w 99"/>
                  <a:gd name="T13" fmla="*/ 10 h 97"/>
                  <a:gd name="T14" fmla="*/ 67 w 99"/>
                  <a:gd name="T15" fmla="*/ 15 h 97"/>
                  <a:gd name="T16" fmla="*/ 61 w 99"/>
                  <a:gd name="T17" fmla="*/ 13 h 97"/>
                  <a:gd name="T18" fmla="*/ 55 w 99"/>
                  <a:gd name="T19" fmla="*/ 0 h 97"/>
                  <a:gd name="T20" fmla="*/ 44 w 99"/>
                  <a:gd name="T21" fmla="*/ 0 h 97"/>
                  <a:gd name="T22" fmla="*/ 39 w 99"/>
                  <a:gd name="T23" fmla="*/ 13 h 97"/>
                  <a:gd name="T24" fmla="*/ 32 w 99"/>
                  <a:gd name="T25" fmla="*/ 15 h 97"/>
                  <a:gd name="T26" fmla="*/ 19 w 99"/>
                  <a:gd name="T27" fmla="*/ 10 h 97"/>
                  <a:gd name="T28" fmla="*/ 11 w 99"/>
                  <a:gd name="T29" fmla="*/ 18 h 97"/>
                  <a:gd name="T30" fmla="*/ 16 w 99"/>
                  <a:gd name="T31" fmla="*/ 31 h 97"/>
                  <a:gd name="T32" fmla="*/ 14 w 99"/>
                  <a:gd name="T33" fmla="*/ 37 h 97"/>
                  <a:gd name="T34" fmla="*/ 0 w 99"/>
                  <a:gd name="T35" fmla="*/ 43 h 97"/>
                  <a:gd name="T36" fmla="*/ 0 w 99"/>
                  <a:gd name="T37" fmla="*/ 54 h 97"/>
                  <a:gd name="T38" fmla="*/ 14 w 99"/>
                  <a:gd name="T39" fmla="*/ 59 h 97"/>
                  <a:gd name="T40" fmla="*/ 16 w 99"/>
                  <a:gd name="T41" fmla="*/ 65 h 97"/>
                  <a:gd name="T42" fmla="*/ 11 w 99"/>
                  <a:gd name="T43" fmla="*/ 79 h 97"/>
                  <a:gd name="T44" fmla="*/ 19 w 99"/>
                  <a:gd name="T45" fmla="*/ 86 h 97"/>
                  <a:gd name="T46" fmla="*/ 33 w 99"/>
                  <a:gd name="T47" fmla="*/ 81 h 97"/>
                  <a:gd name="T48" fmla="*/ 39 w 99"/>
                  <a:gd name="T49" fmla="*/ 83 h 97"/>
                  <a:gd name="T50" fmla="*/ 45 w 99"/>
                  <a:gd name="T51" fmla="*/ 97 h 97"/>
                  <a:gd name="T52" fmla="*/ 56 w 99"/>
                  <a:gd name="T53" fmla="*/ 97 h 97"/>
                  <a:gd name="T54" fmla="*/ 61 w 99"/>
                  <a:gd name="T55" fmla="*/ 83 h 97"/>
                  <a:gd name="T56" fmla="*/ 67 w 99"/>
                  <a:gd name="T57" fmla="*/ 81 h 97"/>
                  <a:gd name="T58" fmla="*/ 81 w 99"/>
                  <a:gd name="T59" fmla="*/ 86 h 97"/>
                  <a:gd name="T60" fmla="*/ 89 w 99"/>
                  <a:gd name="T61" fmla="*/ 78 h 97"/>
                  <a:gd name="T62" fmla="*/ 83 w 99"/>
                  <a:gd name="T63" fmla="*/ 65 h 97"/>
                  <a:gd name="T64" fmla="*/ 86 w 99"/>
                  <a:gd name="T65" fmla="*/ 59 h 97"/>
                  <a:gd name="T66" fmla="*/ 50 w 99"/>
                  <a:gd name="T67" fmla="*/ 64 h 97"/>
                  <a:gd name="T68" fmla="*/ 34 w 99"/>
                  <a:gd name="T69" fmla="*/ 48 h 97"/>
                  <a:gd name="T70" fmla="*/ 50 w 99"/>
                  <a:gd name="T71" fmla="*/ 33 h 97"/>
                  <a:gd name="T72" fmla="*/ 66 w 99"/>
                  <a:gd name="T73" fmla="*/ 48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59"/>
                    </a:moveTo>
                    <a:cubicBezTo>
                      <a:pt x="86" y="59"/>
                      <a:pt x="99" y="54"/>
                      <a:pt x="99" y="53"/>
                    </a:cubicBezTo>
                    <a:cubicBezTo>
                      <a:pt x="99" y="42"/>
                      <a:pt x="99" y="42"/>
                      <a:pt x="99" y="42"/>
                    </a:cubicBezTo>
                    <a:cubicBezTo>
                      <a:pt x="99" y="42"/>
                      <a:pt x="86" y="37"/>
                      <a:pt x="86" y="37"/>
                    </a:cubicBezTo>
                    <a:cubicBezTo>
                      <a:pt x="83" y="31"/>
                      <a:pt x="83" y="31"/>
                      <a:pt x="83" y="31"/>
                    </a:cubicBezTo>
                    <a:cubicBezTo>
                      <a:pt x="83" y="31"/>
                      <a:pt x="89" y="18"/>
                      <a:pt x="89" y="17"/>
                    </a:cubicBezTo>
                    <a:cubicBezTo>
                      <a:pt x="81" y="10"/>
                      <a:pt x="81" y="10"/>
                      <a:pt x="81" y="10"/>
                    </a:cubicBezTo>
                    <a:cubicBezTo>
                      <a:pt x="80" y="9"/>
                      <a:pt x="67" y="15"/>
                      <a:pt x="67" y="15"/>
                    </a:cubicBezTo>
                    <a:cubicBezTo>
                      <a:pt x="61" y="13"/>
                      <a:pt x="61" y="13"/>
                      <a:pt x="61" y="13"/>
                    </a:cubicBezTo>
                    <a:cubicBezTo>
                      <a:pt x="61" y="13"/>
                      <a:pt x="56" y="0"/>
                      <a:pt x="55" y="0"/>
                    </a:cubicBezTo>
                    <a:cubicBezTo>
                      <a:pt x="44" y="0"/>
                      <a:pt x="44" y="0"/>
                      <a:pt x="44" y="0"/>
                    </a:cubicBezTo>
                    <a:cubicBezTo>
                      <a:pt x="43" y="0"/>
                      <a:pt x="39" y="13"/>
                      <a:pt x="39" y="13"/>
                    </a:cubicBezTo>
                    <a:cubicBezTo>
                      <a:pt x="32" y="15"/>
                      <a:pt x="32" y="15"/>
                      <a:pt x="32" y="15"/>
                    </a:cubicBezTo>
                    <a:cubicBezTo>
                      <a:pt x="32" y="15"/>
                      <a:pt x="19" y="10"/>
                      <a:pt x="19" y="10"/>
                    </a:cubicBezTo>
                    <a:cubicBezTo>
                      <a:pt x="11" y="18"/>
                      <a:pt x="11" y="18"/>
                      <a:pt x="11" y="18"/>
                    </a:cubicBezTo>
                    <a:cubicBezTo>
                      <a:pt x="10" y="18"/>
                      <a:pt x="16" y="31"/>
                      <a:pt x="16" y="31"/>
                    </a:cubicBezTo>
                    <a:cubicBezTo>
                      <a:pt x="14" y="37"/>
                      <a:pt x="14" y="37"/>
                      <a:pt x="14" y="37"/>
                    </a:cubicBezTo>
                    <a:cubicBezTo>
                      <a:pt x="14" y="37"/>
                      <a:pt x="0" y="42"/>
                      <a:pt x="0" y="43"/>
                    </a:cubicBezTo>
                    <a:cubicBezTo>
                      <a:pt x="0" y="54"/>
                      <a:pt x="0" y="54"/>
                      <a:pt x="0" y="54"/>
                    </a:cubicBezTo>
                    <a:cubicBezTo>
                      <a:pt x="0" y="54"/>
                      <a:pt x="14" y="59"/>
                      <a:pt x="14" y="59"/>
                    </a:cubicBezTo>
                    <a:cubicBezTo>
                      <a:pt x="16" y="65"/>
                      <a:pt x="16" y="65"/>
                      <a:pt x="16" y="65"/>
                    </a:cubicBezTo>
                    <a:cubicBezTo>
                      <a:pt x="16" y="65"/>
                      <a:pt x="11" y="78"/>
                      <a:pt x="11" y="79"/>
                    </a:cubicBezTo>
                    <a:cubicBezTo>
                      <a:pt x="19" y="86"/>
                      <a:pt x="19" y="86"/>
                      <a:pt x="19" y="86"/>
                    </a:cubicBezTo>
                    <a:cubicBezTo>
                      <a:pt x="19" y="87"/>
                      <a:pt x="33" y="81"/>
                      <a:pt x="33" y="81"/>
                    </a:cubicBezTo>
                    <a:cubicBezTo>
                      <a:pt x="39" y="83"/>
                      <a:pt x="39" y="83"/>
                      <a:pt x="39" y="83"/>
                    </a:cubicBezTo>
                    <a:cubicBezTo>
                      <a:pt x="39" y="83"/>
                      <a:pt x="44" y="97"/>
                      <a:pt x="45" y="97"/>
                    </a:cubicBezTo>
                    <a:cubicBezTo>
                      <a:pt x="56" y="97"/>
                      <a:pt x="56" y="97"/>
                      <a:pt x="56" y="97"/>
                    </a:cubicBezTo>
                    <a:cubicBezTo>
                      <a:pt x="56" y="97"/>
                      <a:pt x="61" y="83"/>
                      <a:pt x="61" y="83"/>
                    </a:cubicBezTo>
                    <a:cubicBezTo>
                      <a:pt x="67" y="81"/>
                      <a:pt x="67" y="81"/>
                      <a:pt x="67" y="81"/>
                    </a:cubicBezTo>
                    <a:cubicBezTo>
                      <a:pt x="67" y="81"/>
                      <a:pt x="81" y="86"/>
                      <a:pt x="81" y="86"/>
                    </a:cubicBezTo>
                    <a:cubicBezTo>
                      <a:pt x="89" y="78"/>
                      <a:pt x="89" y="78"/>
                      <a:pt x="89" y="78"/>
                    </a:cubicBezTo>
                    <a:cubicBezTo>
                      <a:pt x="89" y="78"/>
                      <a:pt x="83" y="65"/>
                      <a:pt x="83" y="65"/>
                    </a:cubicBezTo>
                    <a:lnTo>
                      <a:pt x="86" y="59"/>
                    </a:lnTo>
                    <a:close/>
                    <a:moveTo>
                      <a:pt x="50" y="64"/>
                    </a:moveTo>
                    <a:cubicBezTo>
                      <a:pt x="41" y="64"/>
                      <a:pt x="34" y="57"/>
                      <a:pt x="34" y="48"/>
                    </a:cubicBezTo>
                    <a:cubicBezTo>
                      <a:pt x="34" y="39"/>
                      <a:pt x="41" y="33"/>
                      <a:pt x="50" y="33"/>
                    </a:cubicBezTo>
                    <a:cubicBezTo>
                      <a:pt x="59" y="33"/>
                      <a:pt x="66" y="39"/>
                      <a:pt x="66" y="48"/>
                    </a:cubicBezTo>
                    <a:cubicBezTo>
                      <a:pt x="66" y="57"/>
                      <a:pt x="59" y="64"/>
                      <a:pt x="50" y="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Arial" panose="020B0604020202020204"/>
                  <a:ea typeface="微软雅黑" panose="020B0503020204020204" pitchFamily="34" charset="-122"/>
                  <a:sym typeface="Arial" panose="020B0604020202020204"/>
                </a:endParaRPr>
              </a:p>
            </p:txBody>
          </p:sp>
          <p:sp>
            <p:nvSpPr>
              <p:cNvPr id="27" name="Freeform 49"/>
              <p:cNvSpPr>
                <a:spLocks noEditPoints="1"/>
              </p:cNvSpPr>
              <p:nvPr/>
            </p:nvSpPr>
            <p:spPr bwMode="auto">
              <a:xfrm>
                <a:off x="7661275" y="1247775"/>
                <a:ext cx="122238" cy="123825"/>
              </a:xfrm>
              <a:custGeom>
                <a:avLst/>
                <a:gdLst>
                  <a:gd name="T0" fmla="*/ 41 w 47"/>
                  <a:gd name="T1" fmla="*/ 22 h 47"/>
                  <a:gd name="T2" fmla="*/ 41 w 47"/>
                  <a:gd name="T3" fmla="*/ 19 h 47"/>
                  <a:gd name="T4" fmla="*/ 45 w 47"/>
                  <a:gd name="T5" fmla="*/ 13 h 47"/>
                  <a:gd name="T6" fmla="*/ 42 w 47"/>
                  <a:gd name="T7" fmla="*/ 9 h 47"/>
                  <a:gd name="T8" fmla="*/ 35 w 47"/>
                  <a:gd name="T9" fmla="*/ 10 h 47"/>
                  <a:gd name="T10" fmla="*/ 33 w 47"/>
                  <a:gd name="T11" fmla="*/ 8 h 47"/>
                  <a:gd name="T12" fmla="*/ 32 w 47"/>
                  <a:gd name="T13" fmla="*/ 1 h 47"/>
                  <a:gd name="T14" fmla="*/ 27 w 47"/>
                  <a:gd name="T15" fmla="*/ 0 h 47"/>
                  <a:gd name="T16" fmla="*/ 22 w 47"/>
                  <a:gd name="T17" fmla="*/ 6 h 47"/>
                  <a:gd name="T18" fmla="*/ 19 w 47"/>
                  <a:gd name="T19" fmla="*/ 6 h 47"/>
                  <a:gd name="T20" fmla="*/ 14 w 47"/>
                  <a:gd name="T21" fmla="*/ 2 h 47"/>
                  <a:gd name="T22" fmla="*/ 9 w 47"/>
                  <a:gd name="T23" fmla="*/ 5 h 47"/>
                  <a:gd name="T24" fmla="*/ 10 w 47"/>
                  <a:gd name="T25" fmla="*/ 12 h 47"/>
                  <a:gd name="T26" fmla="*/ 9 w 47"/>
                  <a:gd name="T27" fmla="*/ 14 h 47"/>
                  <a:gd name="T28" fmla="*/ 2 w 47"/>
                  <a:gd name="T29" fmla="*/ 16 h 47"/>
                  <a:gd name="T30" fmla="*/ 0 w 47"/>
                  <a:gd name="T31" fmla="*/ 21 h 47"/>
                  <a:gd name="T32" fmla="*/ 6 w 47"/>
                  <a:gd name="T33" fmla="*/ 25 h 47"/>
                  <a:gd name="T34" fmla="*/ 6 w 47"/>
                  <a:gd name="T35" fmla="*/ 28 h 47"/>
                  <a:gd name="T36" fmla="*/ 2 w 47"/>
                  <a:gd name="T37" fmla="*/ 34 h 47"/>
                  <a:gd name="T38" fmla="*/ 5 w 47"/>
                  <a:gd name="T39" fmla="*/ 38 h 47"/>
                  <a:gd name="T40" fmla="*/ 12 w 47"/>
                  <a:gd name="T41" fmla="*/ 37 h 47"/>
                  <a:gd name="T42" fmla="*/ 14 w 47"/>
                  <a:gd name="T43" fmla="*/ 39 h 47"/>
                  <a:gd name="T44" fmla="*/ 16 w 47"/>
                  <a:gd name="T45" fmla="*/ 46 h 47"/>
                  <a:gd name="T46" fmla="*/ 20 w 47"/>
                  <a:gd name="T47" fmla="*/ 47 h 47"/>
                  <a:gd name="T48" fmla="*/ 25 w 47"/>
                  <a:gd name="T49" fmla="*/ 42 h 47"/>
                  <a:gd name="T50" fmla="*/ 28 w 47"/>
                  <a:gd name="T51" fmla="*/ 41 h 47"/>
                  <a:gd name="T52" fmla="*/ 33 w 47"/>
                  <a:gd name="T53" fmla="*/ 45 h 47"/>
                  <a:gd name="T54" fmla="*/ 38 w 47"/>
                  <a:gd name="T55" fmla="*/ 42 h 47"/>
                  <a:gd name="T56" fmla="*/ 37 w 47"/>
                  <a:gd name="T57" fmla="*/ 35 h 47"/>
                  <a:gd name="T58" fmla="*/ 39 w 47"/>
                  <a:gd name="T59" fmla="*/ 33 h 47"/>
                  <a:gd name="T60" fmla="*/ 45 w 47"/>
                  <a:gd name="T61" fmla="*/ 32 h 47"/>
                  <a:gd name="T62" fmla="*/ 47 w 47"/>
                  <a:gd name="T63" fmla="*/ 27 h 47"/>
                  <a:gd name="T64" fmla="*/ 41 w 47"/>
                  <a:gd name="T65" fmla="*/ 22 h 47"/>
                  <a:gd name="T66" fmla="*/ 31 w 47"/>
                  <a:gd name="T67" fmla="*/ 25 h 47"/>
                  <a:gd name="T68" fmla="*/ 22 w 47"/>
                  <a:gd name="T69" fmla="*/ 31 h 47"/>
                  <a:gd name="T70" fmla="*/ 16 w 47"/>
                  <a:gd name="T71" fmla="*/ 22 h 47"/>
                  <a:gd name="T72" fmla="*/ 25 w 47"/>
                  <a:gd name="T73" fmla="*/ 16 h 47"/>
                  <a:gd name="T74" fmla="*/ 31 w 47"/>
                  <a:gd name="T75" fmla="*/ 2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7">
                    <a:moveTo>
                      <a:pt x="41" y="22"/>
                    </a:moveTo>
                    <a:cubicBezTo>
                      <a:pt x="41" y="19"/>
                      <a:pt x="41" y="19"/>
                      <a:pt x="41" y="19"/>
                    </a:cubicBezTo>
                    <a:cubicBezTo>
                      <a:pt x="41" y="19"/>
                      <a:pt x="45" y="14"/>
                      <a:pt x="45" y="13"/>
                    </a:cubicBezTo>
                    <a:cubicBezTo>
                      <a:pt x="42" y="9"/>
                      <a:pt x="42" y="9"/>
                      <a:pt x="42" y="9"/>
                    </a:cubicBezTo>
                    <a:cubicBezTo>
                      <a:pt x="42" y="9"/>
                      <a:pt x="35" y="10"/>
                      <a:pt x="35" y="10"/>
                    </a:cubicBezTo>
                    <a:cubicBezTo>
                      <a:pt x="33" y="8"/>
                      <a:pt x="33" y="8"/>
                      <a:pt x="33" y="8"/>
                    </a:cubicBezTo>
                    <a:cubicBezTo>
                      <a:pt x="33" y="8"/>
                      <a:pt x="32" y="1"/>
                      <a:pt x="32" y="1"/>
                    </a:cubicBezTo>
                    <a:cubicBezTo>
                      <a:pt x="27" y="0"/>
                      <a:pt x="27" y="0"/>
                      <a:pt x="27" y="0"/>
                    </a:cubicBezTo>
                    <a:cubicBezTo>
                      <a:pt x="26" y="0"/>
                      <a:pt x="22" y="6"/>
                      <a:pt x="22" y="6"/>
                    </a:cubicBezTo>
                    <a:cubicBezTo>
                      <a:pt x="19" y="6"/>
                      <a:pt x="19" y="6"/>
                      <a:pt x="19" y="6"/>
                    </a:cubicBezTo>
                    <a:cubicBezTo>
                      <a:pt x="19" y="6"/>
                      <a:pt x="14" y="2"/>
                      <a:pt x="14" y="2"/>
                    </a:cubicBezTo>
                    <a:cubicBezTo>
                      <a:pt x="9" y="5"/>
                      <a:pt x="9" y="5"/>
                      <a:pt x="9" y="5"/>
                    </a:cubicBezTo>
                    <a:cubicBezTo>
                      <a:pt x="9" y="5"/>
                      <a:pt x="10" y="12"/>
                      <a:pt x="10" y="12"/>
                    </a:cubicBezTo>
                    <a:cubicBezTo>
                      <a:pt x="9" y="14"/>
                      <a:pt x="9" y="14"/>
                      <a:pt x="9" y="14"/>
                    </a:cubicBezTo>
                    <a:cubicBezTo>
                      <a:pt x="9" y="14"/>
                      <a:pt x="2" y="15"/>
                      <a:pt x="2" y="16"/>
                    </a:cubicBezTo>
                    <a:cubicBezTo>
                      <a:pt x="0" y="21"/>
                      <a:pt x="0" y="21"/>
                      <a:pt x="0" y="21"/>
                    </a:cubicBezTo>
                    <a:cubicBezTo>
                      <a:pt x="0" y="21"/>
                      <a:pt x="6" y="25"/>
                      <a:pt x="6" y="25"/>
                    </a:cubicBezTo>
                    <a:cubicBezTo>
                      <a:pt x="6" y="28"/>
                      <a:pt x="6" y="28"/>
                      <a:pt x="6" y="28"/>
                    </a:cubicBezTo>
                    <a:cubicBezTo>
                      <a:pt x="6" y="28"/>
                      <a:pt x="2" y="34"/>
                      <a:pt x="2" y="34"/>
                    </a:cubicBezTo>
                    <a:cubicBezTo>
                      <a:pt x="5" y="38"/>
                      <a:pt x="5" y="38"/>
                      <a:pt x="5" y="38"/>
                    </a:cubicBezTo>
                    <a:cubicBezTo>
                      <a:pt x="5" y="39"/>
                      <a:pt x="12" y="37"/>
                      <a:pt x="12" y="37"/>
                    </a:cubicBezTo>
                    <a:cubicBezTo>
                      <a:pt x="14" y="39"/>
                      <a:pt x="14" y="39"/>
                      <a:pt x="14" y="39"/>
                    </a:cubicBezTo>
                    <a:cubicBezTo>
                      <a:pt x="14" y="39"/>
                      <a:pt x="15" y="46"/>
                      <a:pt x="16" y="46"/>
                    </a:cubicBezTo>
                    <a:cubicBezTo>
                      <a:pt x="20" y="47"/>
                      <a:pt x="20" y="47"/>
                      <a:pt x="20" y="47"/>
                    </a:cubicBezTo>
                    <a:cubicBezTo>
                      <a:pt x="21" y="47"/>
                      <a:pt x="25" y="42"/>
                      <a:pt x="25" y="42"/>
                    </a:cubicBezTo>
                    <a:cubicBezTo>
                      <a:pt x="28" y="41"/>
                      <a:pt x="28" y="41"/>
                      <a:pt x="28" y="41"/>
                    </a:cubicBezTo>
                    <a:cubicBezTo>
                      <a:pt x="28" y="41"/>
                      <a:pt x="33" y="45"/>
                      <a:pt x="33" y="45"/>
                    </a:cubicBezTo>
                    <a:cubicBezTo>
                      <a:pt x="38" y="42"/>
                      <a:pt x="38" y="42"/>
                      <a:pt x="38" y="42"/>
                    </a:cubicBezTo>
                    <a:cubicBezTo>
                      <a:pt x="38" y="42"/>
                      <a:pt x="37" y="35"/>
                      <a:pt x="37" y="35"/>
                    </a:cubicBezTo>
                    <a:cubicBezTo>
                      <a:pt x="39" y="33"/>
                      <a:pt x="39" y="33"/>
                      <a:pt x="39" y="33"/>
                    </a:cubicBezTo>
                    <a:cubicBezTo>
                      <a:pt x="39" y="33"/>
                      <a:pt x="45" y="32"/>
                      <a:pt x="45" y="32"/>
                    </a:cubicBezTo>
                    <a:cubicBezTo>
                      <a:pt x="47" y="27"/>
                      <a:pt x="47" y="27"/>
                      <a:pt x="47" y="27"/>
                    </a:cubicBezTo>
                    <a:cubicBezTo>
                      <a:pt x="47" y="26"/>
                      <a:pt x="41" y="22"/>
                      <a:pt x="41" y="22"/>
                    </a:cubicBezTo>
                    <a:close/>
                    <a:moveTo>
                      <a:pt x="31" y="25"/>
                    </a:moveTo>
                    <a:cubicBezTo>
                      <a:pt x="30" y="29"/>
                      <a:pt x="26" y="32"/>
                      <a:pt x="22" y="31"/>
                    </a:cubicBezTo>
                    <a:cubicBezTo>
                      <a:pt x="18" y="30"/>
                      <a:pt x="15" y="26"/>
                      <a:pt x="16" y="22"/>
                    </a:cubicBezTo>
                    <a:cubicBezTo>
                      <a:pt x="17" y="18"/>
                      <a:pt x="21" y="15"/>
                      <a:pt x="25" y="16"/>
                    </a:cubicBezTo>
                    <a:cubicBezTo>
                      <a:pt x="29" y="17"/>
                      <a:pt x="32" y="21"/>
                      <a:pt x="31"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Arial" panose="020B0604020202020204"/>
                  <a:ea typeface="微软雅黑" panose="020B0503020204020204" pitchFamily="34" charset="-122"/>
                  <a:sym typeface="Arial" panose="020B0604020202020204"/>
                </a:endParaRPr>
              </a:p>
            </p:txBody>
          </p:sp>
        </p:grpSp>
      </p:grpSp>
      <p:grpSp>
        <p:nvGrpSpPr>
          <p:cNvPr id="58" name="组合 57"/>
          <p:cNvGrpSpPr/>
          <p:nvPr/>
        </p:nvGrpSpPr>
        <p:grpSpPr>
          <a:xfrm>
            <a:off x="5503786" y="3967020"/>
            <a:ext cx="1291615" cy="1492020"/>
            <a:chOff x="6869686" y="2656724"/>
            <a:chExt cx="1291615" cy="1492020"/>
          </a:xfrm>
        </p:grpSpPr>
        <p:grpSp>
          <p:nvGrpSpPr>
            <p:cNvPr id="22" name="组合 21"/>
            <p:cNvGrpSpPr/>
            <p:nvPr/>
          </p:nvGrpSpPr>
          <p:grpSpPr>
            <a:xfrm>
              <a:off x="6869686" y="2656724"/>
              <a:ext cx="1291615" cy="1492020"/>
              <a:chOff x="229394" y="1453366"/>
              <a:chExt cx="969072" cy="1119178"/>
            </a:xfrm>
          </p:grpSpPr>
          <p:sp>
            <p:nvSpPr>
              <p:cNvPr id="23" name="Freeform 27"/>
              <p:cNvSpPr/>
              <p:nvPr/>
            </p:nvSpPr>
            <p:spPr bwMode="auto">
              <a:xfrm>
                <a:off x="229394" y="1453366"/>
                <a:ext cx="969072" cy="111917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Arial" panose="020B0604020202020204"/>
                  <a:ea typeface="微软雅黑" panose="020B0503020204020204" pitchFamily="34" charset="-122"/>
                  <a:sym typeface="Arial" panose="020B0604020202020204"/>
                </a:endParaRPr>
              </a:p>
            </p:txBody>
          </p:sp>
          <p:sp>
            <p:nvSpPr>
              <p:cNvPr id="24" name="Freeform 27"/>
              <p:cNvSpPr/>
              <p:nvPr/>
            </p:nvSpPr>
            <p:spPr bwMode="auto">
              <a:xfrm>
                <a:off x="337774" y="1563847"/>
                <a:ext cx="770949" cy="890367"/>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tx2">
                  <a:lumMod val="75000"/>
                </a:schemeClr>
              </a:solidFill>
              <a:ln w="28575" cap="flat">
                <a:solidFill>
                  <a:schemeClr val="tx2">
                    <a:lumMod val="75000"/>
                  </a:schemeClr>
                </a:solidFill>
                <a:prstDash val="solid"/>
                <a:miter lim="800000"/>
              </a:ln>
              <a:effectLst/>
            </p:spPr>
            <p:txBody>
              <a:bodyPr vert="horz" wrap="square" lIns="91434" tIns="45717" rIns="91434" bIns="45717" numCol="1" anchor="t" anchorCtr="0" compatLnSpc="1"/>
              <a:lstStyle/>
              <a:p>
                <a:endParaRPr lang="zh-CN" altLang="en-US" sz="1705">
                  <a:latin typeface="Arial" panose="020B0604020202020204"/>
                  <a:ea typeface="微软雅黑" panose="020B0503020204020204" pitchFamily="34" charset="-122"/>
                  <a:sym typeface="Arial" panose="020B0604020202020204"/>
                </a:endParaRPr>
              </a:p>
            </p:txBody>
          </p:sp>
        </p:grpSp>
        <p:grpSp>
          <p:nvGrpSpPr>
            <p:cNvPr id="28" name="组合 27"/>
            <p:cNvGrpSpPr/>
            <p:nvPr/>
          </p:nvGrpSpPr>
          <p:grpSpPr>
            <a:xfrm>
              <a:off x="7181296" y="3044428"/>
              <a:ext cx="705589" cy="674635"/>
              <a:chOff x="3294063" y="754063"/>
              <a:chExt cx="5600701" cy="5353051"/>
            </a:xfrm>
            <a:solidFill>
              <a:schemeClr val="bg1"/>
            </a:solidFill>
          </p:grpSpPr>
          <p:sp>
            <p:nvSpPr>
              <p:cNvPr id="29" name="Freeform 458"/>
              <p:cNvSpPr/>
              <p:nvPr/>
            </p:nvSpPr>
            <p:spPr bwMode="auto">
              <a:xfrm>
                <a:off x="8235951" y="3122613"/>
                <a:ext cx="658813" cy="307975"/>
              </a:xfrm>
              <a:custGeom>
                <a:avLst/>
                <a:gdLst>
                  <a:gd name="T0" fmla="*/ 135 w 175"/>
                  <a:gd name="T1" fmla="*/ 0 h 82"/>
                  <a:gd name="T2" fmla="*/ 175 w 175"/>
                  <a:gd name="T3" fmla="*/ 41 h 82"/>
                  <a:gd name="T4" fmla="*/ 135 w 175"/>
                  <a:gd name="T5" fmla="*/ 82 h 82"/>
                  <a:gd name="T6" fmla="*/ 41 w 175"/>
                  <a:gd name="T7" fmla="*/ 82 h 82"/>
                  <a:gd name="T8" fmla="*/ 0 w 175"/>
                  <a:gd name="T9" fmla="*/ 41 h 82"/>
                  <a:gd name="T10" fmla="*/ 12 w 175"/>
                  <a:gd name="T11" fmla="*/ 12 h 82"/>
                  <a:gd name="T12" fmla="*/ 41 w 175"/>
                  <a:gd name="T13" fmla="*/ 0 h 82"/>
                  <a:gd name="T14" fmla="*/ 135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5" y="0"/>
                    </a:moveTo>
                    <a:cubicBezTo>
                      <a:pt x="157" y="0"/>
                      <a:pt x="175" y="19"/>
                      <a:pt x="175" y="41"/>
                    </a:cubicBezTo>
                    <a:cubicBezTo>
                      <a:pt x="175" y="64"/>
                      <a:pt x="157" y="82"/>
                      <a:pt x="135" y="82"/>
                    </a:cubicBezTo>
                    <a:cubicBezTo>
                      <a:pt x="41" y="82"/>
                      <a:pt x="41" y="82"/>
                      <a:pt x="41" y="82"/>
                    </a:cubicBezTo>
                    <a:cubicBezTo>
                      <a:pt x="19" y="82"/>
                      <a:pt x="0" y="64"/>
                      <a:pt x="0" y="41"/>
                    </a:cubicBezTo>
                    <a:cubicBezTo>
                      <a:pt x="0" y="30"/>
                      <a:pt x="5" y="20"/>
                      <a:pt x="12" y="12"/>
                    </a:cubicBezTo>
                    <a:cubicBezTo>
                      <a:pt x="20" y="5"/>
                      <a:pt x="30" y="0"/>
                      <a:pt x="41" y="0"/>
                    </a:cubicBezTo>
                    <a:lnTo>
                      <a:pt x="13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3130"/>
                <a:endParaRPr lang="zh-CN" altLang="en-US" sz="1900">
                  <a:latin typeface="Arial" panose="020B0604020202020204"/>
                  <a:ea typeface="微软雅黑" panose="020B0503020204020204" pitchFamily="34" charset="-122"/>
                  <a:sym typeface="Arial" panose="020B0604020202020204"/>
                </a:endParaRPr>
              </a:p>
            </p:txBody>
          </p:sp>
          <p:sp>
            <p:nvSpPr>
              <p:cNvPr id="30" name="Freeform 459"/>
              <p:cNvSpPr/>
              <p:nvPr/>
            </p:nvSpPr>
            <p:spPr bwMode="auto">
              <a:xfrm>
                <a:off x="7646988" y="1539876"/>
                <a:ext cx="571500" cy="587375"/>
              </a:xfrm>
              <a:custGeom>
                <a:avLst/>
                <a:gdLst>
                  <a:gd name="T0" fmla="*/ 136 w 152"/>
                  <a:gd name="T1" fmla="*/ 16 h 156"/>
                  <a:gd name="T2" fmla="*/ 136 w 152"/>
                  <a:gd name="T3" fmla="*/ 74 h 156"/>
                  <a:gd name="T4" fmla="*/ 70 w 152"/>
                  <a:gd name="T5" fmla="*/ 140 h 156"/>
                  <a:gd name="T6" fmla="*/ 12 w 152"/>
                  <a:gd name="T7" fmla="*/ 140 h 156"/>
                  <a:gd name="T8" fmla="*/ 0 w 152"/>
                  <a:gd name="T9" fmla="*/ 111 h 156"/>
                  <a:gd name="T10" fmla="*/ 12 w 152"/>
                  <a:gd name="T11" fmla="*/ 82 h 156"/>
                  <a:gd name="T12" fmla="*/ 78 w 152"/>
                  <a:gd name="T13" fmla="*/ 16 h 156"/>
                  <a:gd name="T14" fmla="*/ 136 w 152"/>
                  <a:gd name="T15" fmla="*/ 16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36" y="16"/>
                    </a:moveTo>
                    <a:cubicBezTo>
                      <a:pt x="152" y="32"/>
                      <a:pt x="152" y="58"/>
                      <a:pt x="136" y="74"/>
                    </a:cubicBezTo>
                    <a:cubicBezTo>
                      <a:pt x="70" y="140"/>
                      <a:pt x="70" y="140"/>
                      <a:pt x="70" y="140"/>
                    </a:cubicBezTo>
                    <a:cubicBezTo>
                      <a:pt x="54" y="156"/>
                      <a:pt x="28" y="156"/>
                      <a:pt x="12" y="140"/>
                    </a:cubicBezTo>
                    <a:cubicBezTo>
                      <a:pt x="4" y="132"/>
                      <a:pt x="0" y="121"/>
                      <a:pt x="0" y="111"/>
                    </a:cubicBezTo>
                    <a:cubicBezTo>
                      <a:pt x="0" y="100"/>
                      <a:pt x="4" y="90"/>
                      <a:pt x="12" y="82"/>
                    </a:cubicBezTo>
                    <a:cubicBezTo>
                      <a:pt x="78" y="16"/>
                      <a:pt x="78" y="16"/>
                      <a:pt x="78" y="16"/>
                    </a:cubicBezTo>
                    <a:cubicBezTo>
                      <a:pt x="94" y="0"/>
                      <a:pt x="120" y="0"/>
                      <a:pt x="13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3130"/>
                <a:endParaRPr lang="zh-CN" altLang="en-US" sz="1900">
                  <a:latin typeface="Arial" panose="020B0604020202020204"/>
                  <a:ea typeface="微软雅黑" panose="020B0503020204020204" pitchFamily="34" charset="-122"/>
                  <a:sym typeface="Arial" panose="020B0604020202020204"/>
                </a:endParaRPr>
              </a:p>
            </p:txBody>
          </p:sp>
          <p:sp>
            <p:nvSpPr>
              <p:cNvPr id="31" name="Freeform 460"/>
              <p:cNvSpPr>
                <a:spLocks noEditPoints="1"/>
              </p:cNvSpPr>
              <p:nvPr/>
            </p:nvSpPr>
            <p:spPr bwMode="auto">
              <a:xfrm>
                <a:off x="4170363" y="1525588"/>
                <a:ext cx="3863975" cy="3567113"/>
              </a:xfrm>
              <a:custGeom>
                <a:avLst/>
                <a:gdLst>
                  <a:gd name="T0" fmla="*/ 1028 w 1028"/>
                  <a:gd name="T1" fmla="*/ 514 h 949"/>
                  <a:gd name="T2" fmla="*/ 787 w 1028"/>
                  <a:gd name="T3" fmla="*/ 949 h 949"/>
                  <a:gd name="T4" fmla="*/ 241 w 1028"/>
                  <a:gd name="T5" fmla="*/ 949 h 949"/>
                  <a:gd name="T6" fmla="*/ 0 w 1028"/>
                  <a:gd name="T7" fmla="*/ 514 h 949"/>
                  <a:gd name="T8" fmla="*/ 514 w 1028"/>
                  <a:gd name="T9" fmla="*/ 0 h 949"/>
                  <a:gd name="T10" fmla="*/ 1028 w 1028"/>
                  <a:gd name="T11" fmla="*/ 514 h 949"/>
                  <a:gd name="T12" fmla="*/ 714 w 1028"/>
                  <a:gd name="T13" fmla="*/ 345 h 949"/>
                  <a:gd name="T14" fmla="*/ 714 w 1028"/>
                  <a:gd name="T15" fmla="*/ 251 h 949"/>
                  <a:gd name="T16" fmla="*/ 632 w 1028"/>
                  <a:gd name="T17" fmla="*/ 187 h 949"/>
                  <a:gd name="T18" fmla="*/ 563 w 1028"/>
                  <a:gd name="T19" fmla="*/ 187 h 949"/>
                  <a:gd name="T20" fmla="*/ 563 w 1028"/>
                  <a:gd name="T21" fmla="*/ 153 h 949"/>
                  <a:gd name="T22" fmla="*/ 466 w 1028"/>
                  <a:gd name="T23" fmla="*/ 153 h 949"/>
                  <a:gd name="T24" fmla="*/ 466 w 1028"/>
                  <a:gd name="T25" fmla="*/ 187 h 949"/>
                  <a:gd name="T26" fmla="*/ 397 w 1028"/>
                  <a:gd name="T27" fmla="*/ 187 h 949"/>
                  <a:gd name="T28" fmla="*/ 316 w 1028"/>
                  <a:gd name="T29" fmla="*/ 251 h 949"/>
                  <a:gd name="T30" fmla="*/ 316 w 1028"/>
                  <a:gd name="T31" fmla="*/ 438 h 949"/>
                  <a:gd name="T32" fmla="*/ 397 w 1028"/>
                  <a:gd name="T33" fmla="*/ 503 h 949"/>
                  <a:gd name="T34" fmla="*/ 466 w 1028"/>
                  <a:gd name="T35" fmla="*/ 503 h 949"/>
                  <a:gd name="T36" fmla="*/ 466 w 1028"/>
                  <a:gd name="T37" fmla="*/ 701 h 949"/>
                  <a:gd name="T38" fmla="*/ 440 w 1028"/>
                  <a:gd name="T39" fmla="*/ 701 h 949"/>
                  <a:gd name="T40" fmla="*/ 389 w 1028"/>
                  <a:gd name="T41" fmla="*/ 661 h 949"/>
                  <a:gd name="T42" fmla="*/ 389 w 1028"/>
                  <a:gd name="T43" fmla="*/ 602 h 949"/>
                  <a:gd name="T44" fmla="*/ 315 w 1028"/>
                  <a:gd name="T45" fmla="*/ 602 h 949"/>
                  <a:gd name="T46" fmla="*/ 315 w 1028"/>
                  <a:gd name="T47" fmla="*/ 696 h 949"/>
                  <a:gd name="T48" fmla="*/ 396 w 1028"/>
                  <a:gd name="T49" fmla="*/ 760 h 949"/>
                  <a:gd name="T50" fmla="*/ 466 w 1028"/>
                  <a:gd name="T51" fmla="*/ 760 h 949"/>
                  <a:gd name="T52" fmla="*/ 466 w 1028"/>
                  <a:gd name="T53" fmla="*/ 796 h 949"/>
                  <a:gd name="T54" fmla="*/ 563 w 1028"/>
                  <a:gd name="T55" fmla="*/ 796 h 949"/>
                  <a:gd name="T56" fmla="*/ 563 w 1028"/>
                  <a:gd name="T57" fmla="*/ 760 h 949"/>
                  <a:gd name="T58" fmla="*/ 632 w 1028"/>
                  <a:gd name="T59" fmla="*/ 760 h 949"/>
                  <a:gd name="T60" fmla="*/ 713 w 1028"/>
                  <a:gd name="T61" fmla="*/ 696 h 949"/>
                  <a:gd name="T62" fmla="*/ 713 w 1028"/>
                  <a:gd name="T63" fmla="*/ 509 h 949"/>
                  <a:gd name="T64" fmla="*/ 632 w 1028"/>
                  <a:gd name="T65" fmla="*/ 444 h 949"/>
                  <a:gd name="T66" fmla="*/ 563 w 1028"/>
                  <a:gd name="T67" fmla="*/ 444 h 949"/>
                  <a:gd name="T68" fmla="*/ 563 w 1028"/>
                  <a:gd name="T69" fmla="*/ 246 h 949"/>
                  <a:gd name="T70" fmla="*/ 588 w 1028"/>
                  <a:gd name="T71" fmla="*/ 246 h 949"/>
                  <a:gd name="T72" fmla="*/ 639 w 1028"/>
                  <a:gd name="T73" fmla="*/ 286 h 949"/>
                  <a:gd name="T74" fmla="*/ 639 w 1028"/>
                  <a:gd name="T75" fmla="*/ 345 h 949"/>
                  <a:gd name="T76" fmla="*/ 714 w 1028"/>
                  <a:gd name="T77" fmla="*/ 345 h 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8" h="949">
                    <a:moveTo>
                      <a:pt x="1028" y="514"/>
                    </a:moveTo>
                    <a:cubicBezTo>
                      <a:pt x="1028" y="697"/>
                      <a:pt x="932" y="858"/>
                      <a:pt x="787" y="949"/>
                    </a:cubicBezTo>
                    <a:cubicBezTo>
                      <a:pt x="241" y="949"/>
                      <a:pt x="241" y="949"/>
                      <a:pt x="241" y="949"/>
                    </a:cubicBezTo>
                    <a:cubicBezTo>
                      <a:pt x="97" y="858"/>
                      <a:pt x="0" y="697"/>
                      <a:pt x="0" y="514"/>
                    </a:cubicBezTo>
                    <a:cubicBezTo>
                      <a:pt x="0" y="230"/>
                      <a:pt x="231" y="0"/>
                      <a:pt x="514" y="0"/>
                    </a:cubicBezTo>
                    <a:cubicBezTo>
                      <a:pt x="798" y="0"/>
                      <a:pt x="1028" y="230"/>
                      <a:pt x="1028" y="514"/>
                    </a:cubicBezTo>
                    <a:close/>
                    <a:moveTo>
                      <a:pt x="714" y="345"/>
                    </a:moveTo>
                    <a:cubicBezTo>
                      <a:pt x="714" y="251"/>
                      <a:pt x="714" y="251"/>
                      <a:pt x="714" y="251"/>
                    </a:cubicBezTo>
                    <a:cubicBezTo>
                      <a:pt x="714" y="216"/>
                      <a:pt x="677" y="187"/>
                      <a:pt x="632" y="187"/>
                    </a:cubicBezTo>
                    <a:cubicBezTo>
                      <a:pt x="563" y="187"/>
                      <a:pt x="563" y="187"/>
                      <a:pt x="563" y="187"/>
                    </a:cubicBezTo>
                    <a:cubicBezTo>
                      <a:pt x="563" y="153"/>
                      <a:pt x="563" y="153"/>
                      <a:pt x="563" y="153"/>
                    </a:cubicBezTo>
                    <a:cubicBezTo>
                      <a:pt x="466" y="153"/>
                      <a:pt x="466" y="153"/>
                      <a:pt x="466" y="153"/>
                    </a:cubicBezTo>
                    <a:cubicBezTo>
                      <a:pt x="466" y="187"/>
                      <a:pt x="466" y="187"/>
                      <a:pt x="466" y="187"/>
                    </a:cubicBezTo>
                    <a:cubicBezTo>
                      <a:pt x="397" y="187"/>
                      <a:pt x="397" y="187"/>
                      <a:pt x="397" y="187"/>
                    </a:cubicBezTo>
                    <a:cubicBezTo>
                      <a:pt x="352" y="187"/>
                      <a:pt x="316" y="216"/>
                      <a:pt x="316" y="251"/>
                    </a:cubicBezTo>
                    <a:cubicBezTo>
                      <a:pt x="316" y="438"/>
                      <a:pt x="316" y="438"/>
                      <a:pt x="316" y="438"/>
                    </a:cubicBezTo>
                    <a:cubicBezTo>
                      <a:pt x="316" y="474"/>
                      <a:pt x="352" y="503"/>
                      <a:pt x="397" y="503"/>
                    </a:cubicBezTo>
                    <a:cubicBezTo>
                      <a:pt x="466" y="503"/>
                      <a:pt x="466" y="503"/>
                      <a:pt x="466" y="503"/>
                    </a:cubicBezTo>
                    <a:cubicBezTo>
                      <a:pt x="466" y="701"/>
                      <a:pt x="466" y="701"/>
                      <a:pt x="466" y="701"/>
                    </a:cubicBezTo>
                    <a:cubicBezTo>
                      <a:pt x="440" y="701"/>
                      <a:pt x="440" y="701"/>
                      <a:pt x="440" y="701"/>
                    </a:cubicBezTo>
                    <a:cubicBezTo>
                      <a:pt x="412" y="701"/>
                      <a:pt x="389" y="683"/>
                      <a:pt x="389" y="661"/>
                    </a:cubicBezTo>
                    <a:cubicBezTo>
                      <a:pt x="389" y="602"/>
                      <a:pt x="389" y="602"/>
                      <a:pt x="389" y="602"/>
                    </a:cubicBezTo>
                    <a:cubicBezTo>
                      <a:pt x="315" y="602"/>
                      <a:pt x="315" y="602"/>
                      <a:pt x="315" y="602"/>
                    </a:cubicBezTo>
                    <a:cubicBezTo>
                      <a:pt x="315" y="696"/>
                      <a:pt x="315" y="696"/>
                      <a:pt x="315" y="696"/>
                    </a:cubicBezTo>
                    <a:cubicBezTo>
                      <a:pt x="315" y="731"/>
                      <a:pt x="351" y="760"/>
                      <a:pt x="396" y="760"/>
                    </a:cubicBezTo>
                    <a:cubicBezTo>
                      <a:pt x="466" y="760"/>
                      <a:pt x="466" y="760"/>
                      <a:pt x="466" y="760"/>
                    </a:cubicBezTo>
                    <a:cubicBezTo>
                      <a:pt x="466" y="796"/>
                      <a:pt x="466" y="796"/>
                      <a:pt x="466" y="796"/>
                    </a:cubicBezTo>
                    <a:cubicBezTo>
                      <a:pt x="563" y="796"/>
                      <a:pt x="563" y="796"/>
                      <a:pt x="563" y="796"/>
                    </a:cubicBezTo>
                    <a:cubicBezTo>
                      <a:pt x="563" y="760"/>
                      <a:pt x="563" y="760"/>
                      <a:pt x="563" y="760"/>
                    </a:cubicBezTo>
                    <a:cubicBezTo>
                      <a:pt x="632" y="760"/>
                      <a:pt x="632" y="760"/>
                      <a:pt x="632" y="760"/>
                    </a:cubicBezTo>
                    <a:cubicBezTo>
                      <a:pt x="677" y="760"/>
                      <a:pt x="713" y="731"/>
                      <a:pt x="713" y="696"/>
                    </a:cubicBezTo>
                    <a:cubicBezTo>
                      <a:pt x="713" y="509"/>
                      <a:pt x="713" y="509"/>
                      <a:pt x="713" y="509"/>
                    </a:cubicBezTo>
                    <a:cubicBezTo>
                      <a:pt x="713" y="473"/>
                      <a:pt x="677" y="444"/>
                      <a:pt x="632" y="444"/>
                    </a:cubicBezTo>
                    <a:cubicBezTo>
                      <a:pt x="563" y="444"/>
                      <a:pt x="563" y="444"/>
                      <a:pt x="563" y="444"/>
                    </a:cubicBezTo>
                    <a:cubicBezTo>
                      <a:pt x="563" y="246"/>
                      <a:pt x="563" y="246"/>
                      <a:pt x="563" y="246"/>
                    </a:cubicBezTo>
                    <a:cubicBezTo>
                      <a:pt x="588" y="246"/>
                      <a:pt x="588" y="246"/>
                      <a:pt x="588" y="246"/>
                    </a:cubicBezTo>
                    <a:cubicBezTo>
                      <a:pt x="617" y="246"/>
                      <a:pt x="639" y="264"/>
                      <a:pt x="639" y="286"/>
                    </a:cubicBezTo>
                    <a:cubicBezTo>
                      <a:pt x="639" y="345"/>
                      <a:pt x="639" y="345"/>
                      <a:pt x="639" y="345"/>
                    </a:cubicBezTo>
                    <a:lnTo>
                      <a:pt x="714" y="3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3130"/>
                <a:endParaRPr lang="zh-CN" altLang="en-US" sz="1900">
                  <a:latin typeface="Arial" panose="020B0604020202020204"/>
                  <a:ea typeface="微软雅黑" panose="020B0503020204020204" pitchFamily="34" charset="-122"/>
                  <a:sym typeface="Arial" panose="020B0604020202020204"/>
                </a:endParaRPr>
              </a:p>
            </p:txBody>
          </p:sp>
          <p:sp>
            <p:nvSpPr>
              <p:cNvPr id="32" name="Freeform 461"/>
              <p:cNvSpPr/>
              <p:nvPr/>
            </p:nvSpPr>
            <p:spPr bwMode="auto">
              <a:xfrm>
                <a:off x="5187951" y="5254626"/>
                <a:ext cx="1827213" cy="209550"/>
              </a:xfrm>
              <a:custGeom>
                <a:avLst/>
                <a:gdLst>
                  <a:gd name="T0" fmla="*/ 436 w 486"/>
                  <a:gd name="T1" fmla="*/ 0 h 56"/>
                  <a:gd name="T2" fmla="*/ 486 w 486"/>
                  <a:gd name="T3" fmla="*/ 28 h 56"/>
                  <a:gd name="T4" fmla="*/ 436 w 486"/>
                  <a:gd name="T5" fmla="*/ 56 h 56"/>
                  <a:gd name="T6" fmla="*/ 51 w 486"/>
                  <a:gd name="T7" fmla="*/ 56 h 56"/>
                  <a:gd name="T8" fmla="*/ 0 w 486"/>
                  <a:gd name="T9" fmla="*/ 28 h 56"/>
                  <a:gd name="T10" fmla="*/ 15 w 486"/>
                  <a:gd name="T11" fmla="*/ 8 h 56"/>
                  <a:gd name="T12" fmla="*/ 51 w 486"/>
                  <a:gd name="T13" fmla="*/ 0 h 56"/>
                  <a:gd name="T14" fmla="*/ 436 w 486"/>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6" h="56">
                    <a:moveTo>
                      <a:pt x="436" y="0"/>
                    </a:moveTo>
                    <a:cubicBezTo>
                      <a:pt x="464" y="0"/>
                      <a:pt x="486" y="13"/>
                      <a:pt x="486" y="28"/>
                    </a:cubicBezTo>
                    <a:cubicBezTo>
                      <a:pt x="486" y="44"/>
                      <a:pt x="464" y="56"/>
                      <a:pt x="436" y="56"/>
                    </a:cubicBezTo>
                    <a:cubicBezTo>
                      <a:pt x="51" y="56"/>
                      <a:pt x="51" y="56"/>
                      <a:pt x="51" y="56"/>
                    </a:cubicBezTo>
                    <a:cubicBezTo>
                      <a:pt x="23" y="56"/>
                      <a:pt x="0" y="44"/>
                      <a:pt x="0" y="28"/>
                    </a:cubicBezTo>
                    <a:cubicBezTo>
                      <a:pt x="0" y="20"/>
                      <a:pt x="6" y="13"/>
                      <a:pt x="15" y="8"/>
                    </a:cubicBezTo>
                    <a:cubicBezTo>
                      <a:pt x="24" y="3"/>
                      <a:pt x="37" y="0"/>
                      <a:pt x="51" y="0"/>
                    </a:cubicBezTo>
                    <a:lnTo>
                      <a:pt x="4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3130"/>
                <a:endParaRPr lang="zh-CN" altLang="en-US" sz="1900">
                  <a:latin typeface="Arial" panose="020B0604020202020204"/>
                  <a:ea typeface="微软雅黑" panose="020B0503020204020204" pitchFamily="34" charset="-122"/>
                  <a:sym typeface="Arial" panose="020B0604020202020204"/>
                </a:endParaRPr>
              </a:p>
            </p:txBody>
          </p:sp>
          <p:sp>
            <p:nvSpPr>
              <p:cNvPr id="33" name="Freeform 462"/>
              <p:cNvSpPr/>
              <p:nvPr/>
            </p:nvSpPr>
            <p:spPr bwMode="auto">
              <a:xfrm>
                <a:off x="5368926" y="5576888"/>
                <a:ext cx="1470025" cy="211138"/>
              </a:xfrm>
              <a:custGeom>
                <a:avLst/>
                <a:gdLst>
                  <a:gd name="T0" fmla="*/ 341 w 391"/>
                  <a:gd name="T1" fmla="*/ 0 h 56"/>
                  <a:gd name="T2" fmla="*/ 391 w 391"/>
                  <a:gd name="T3" fmla="*/ 28 h 56"/>
                  <a:gd name="T4" fmla="*/ 341 w 391"/>
                  <a:gd name="T5" fmla="*/ 56 h 56"/>
                  <a:gd name="T6" fmla="*/ 50 w 391"/>
                  <a:gd name="T7" fmla="*/ 56 h 56"/>
                  <a:gd name="T8" fmla="*/ 0 w 391"/>
                  <a:gd name="T9" fmla="*/ 28 h 56"/>
                  <a:gd name="T10" fmla="*/ 14 w 391"/>
                  <a:gd name="T11" fmla="*/ 8 h 56"/>
                  <a:gd name="T12" fmla="*/ 50 w 391"/>
                  <a:gd name="T13" fmla="*/ 0 h 56"/>
                  <a:gd name="T14" fmla="*/ 341 w 391"/>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1" h="56">
                    <a:moveTo>
                      <a:pt x="341" y="0"/>
                    </a:moveTo>
                    <a:cubicBezTo>
                      <a:pt x="369" y="0"/>
                      <a:pt x="391" y="12"/>
                      <a:pt x="391" y="28"/>
                    </a:cubicBezTo>
                    <a:cubicBezTo>
                      <a:pt x="391" y="43"/>
                      <a:pt x="369" y="56"/>
                      <a:pt x="341" y="56"/>
                    </a:cubicBezTo>
                    <a:cubicBezTo>
                      <a:pt x="50" y="56"/>
                      <a:pt x="50" y="56"/>
                      <a:pt x="50" y="56"/>
                    </a:cubicBezTo>
                    <a:cubicBezTo>
                      <a:pt x="22" y="56"/>
                      <a:pt x="0" y="43"/>
                      <a:pt x="0" y="28"/>
                    </a:cubicBezTo>
                    <a:cubicBezTo>
                      <a:pt x="0" y="20"/>
                      <a:pt x="5" y="13"/>
                      <a:pt x="14" y="8"/>
                    </a:cubicBezTo>
                    <a:cubicBezTo>
                      <a:pt x="24" y="3"/>
                      <a:pt x="36" y="0"/>
                      <a:pt x="50" y="0"/>
                    </a:cubicBezTo>
                    <a:lnTo>
                      <a:pt x="34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3130"/>
                <a:endParaRPr lang="zh-CN" altLang="en-US" sz="1900">
                  <a:latin typeface="Arial" panose="020B0604020202020204"/>
                  <a:ea typeface="微软雅黑" panose="020B0503020204020204" pitchFamily="34" charset="-122"/>
                  <a:sym typeface="Arial" panose="020B0604020202020204"/>
                </a:endParaRPr>
              </a:p>
            </p:txBody>
          </p:sp>
          <p:sp>
            <p:nvSpPr>
              <p:cNvPr id="34" name="Freeform 463"/>
              <p:cNvSpPr/>
              <p:nvPr/>
            </p:nvSpPr>
            <p:spPr bwMode="auto">
              <a:xfrm>
                <a:off x="5556251" y="5895976"/>
                <a:ext cx="1090613" cy="211138"/>
              </a:xfrm>
              <a:custGeom>
                <a:avLst/>
                <a:gdLst>
                  <a:gd name="T0" fmla="*/ 240 w 290"/>
                  <a:gd name="T1" fmla="*/ 0 h 56"/>
                  <a:gd name="T2" fmla="*/ 290 w 290"/>
                  <a:gd name="T3" fmla="*/ 28 h 56"/>
                  <a:gd name="T4" fmla="*/ 240 w 290"/>
                  <a:gd name="T5" fmla="*/ 56 h 56"/>
                  <a:gd name="T6" fmla="*/ 50 w 290"/>
                  <a:gd name="T7" fmla="*/ 56 h 56"/>
                  <a:gd name="T8" fmla="*/ 0 w 290"/>
                  <a:gd name="T9" fmla="*/ 28 h 56"/>
                  <a:gd name="T10" fmla="*/ 15 w 290"/>
                  <a:gd name="T11" fmla="*/ 8 h 56"/>
                  <a:gd name="T12" fmla="*/ 50 w 290"/>
                  <a:gd name="T13" fmla="*/ 0 h 56"/>
                  <a:gd name="T14" fmla="*/ 240 w 290"/>
                  <a:gd name="T15" fmla="*/ 0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0" h="56">
                    <a:moveTo>
                      <a:pt x="240" y="0"/>
                    </a:moveTo>
                    <a:cubicBezTo>
                      <a:pt x="268" y="0"/>
                      <a:pt x="290" y="12"/>
                      <a:pt x="290" y="28"/>
                    </a:cubicBezTo>
                    <a:cubicBezTo>
                      <a:pt x="290" y="43"/>
                      <a:pt x="268" y="56"/>
                      <a:pt x="240" y="56"/>
                    </a:cubicBezTo>
                    <a:cubicBezTo>
                      <a:pt x="50" y="56"/>
                      <a:pt x="50" y="56"/>
                      <a:pt x="50" y="56"/>
                    </a:cubicBezTo>
                    <a:cubicBezTo>
                      <a:pt x="23" y="56"/>
                      <a:pt x="0" y="43"/>
                      <a:pt x="0" y="28"/>
                    </a:cubicBezTo>
                    <a:cubicBezTo>
                      <a:pt x="0" y="20"/>
                      <a:pt x="6" y="13"/>
                      <a:pt x="15" y="8"/>
                    </a:cubicBezTo>
                    <a:cubicBezTo>
                      <a:pt x="24" y="3"/>
                      <a:pt x="37" y="0"/>
                      <a:pt x="50" y="0"/>
                    </a:cubicBezTo>
                    <a:lnTo>
                      <a:pt x="24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3130"/>
                <a:endParaRPr lang="zh-CN" altLang="en-US" sz="1900">
                  <a:latin typeface="Arial" panose="020B0604020202020204"/>
                  <a:ea typeface="微软雅黑" panose="020B0503020204020204" pitchFamily="34" charset="-122"/>
                  <a:sym typeface="Arial" panose="020B0604020202020204"/>
                </a:endParaRPr>
              </a:p>
            </p:txBody>
          </p:sp>
          <p:sp>
            <p:nvSpPr>
              <p:cNvPr id="35" name="Freeform 464"/>
              <p:cNvSpPr/>
              <p:nvPr/>
            </p:nvSpPr>
            <p:spPr bwMode="auto">
              <a:xfrm>
                <a:off x="6286501" y="3416301"/>
                <a:ext cx="285750" cy="744538"/>
              </a:xfrm>
              <a:custGeom>
                <a:avLst/>
                <a:gdLst>
                  <a:gd name="T0" fmla="*/ 76 w 76"/>
                  <a:gd name="T1" fmla="*/ 41 h 198"/>
                  <a:gd name="T2" fmla="*/ 76 w 76"/>
                  <a:gd name="T3" fmla="*/ 158 h 198"/>
                  <a:gd name="T4" fmla="*/ 25 w 76"/>
                  <a:gd name="T5" fmla="*/ 198 h 198"/>
                  <a:gd name="T6" fmla="*/ 0 w 76"/>
                  <a:gd name="T7" fmla="*/ 198 h 198"/>
                  <a:gd name="T8" fmla="*/ 0 w 76"/>
                  <a:gd name="T9" fmla="*/ 0 h 198"/>
                  <a:gd name="T10" fmla="*/ 25 w 76"/>
                  <a:gd name="T11" fmla="*/ 0 h 198"/>
                  <a:gd name="T12" fmla="*/ 76 w 76"/>
                  <a:gd name="T13" fmla="*/ 41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41"/>
                    </a:moveTo>
                    <a:cubicBezTo>
                      <a:pt x="76" y="158"/>
                      <a:pt x="76" y="158"/>
                      <a:pt x="76" y="158"/>
                    </a:cubicBezTo>
                    <a:cubicBezTo>
                      <a:pt x="76" y="180"/>
                      <a:pt x="53" y="198"/>
                      <a:pt x="25" y="198"/>
                    </a:cubicBezTo>
                    <a:cubicBezTo>
                      <a:pt x="0" y="198"/>
                      <a:pt x="0" y="198"/>
                      <a:pt x="0" y="198"/>
                    </a:cubicBezTo>
                    <a:cubicBezTo>
                      <a:pt x="0" y="0"/>
                      <a:pt x="0" y="0"/>
                      <a:pt x="0" y="0"/>
                    </a:cubicBezTo>
                    <a:cubicBezTo>
                      <a:pt x="25" y="0"/>
                      <a:pt x="25" y="0"/>
                      <a:pt x="25" y="0"/>
                    </a:cubicBezTo>
                    <a:cubicBezTo>
                      <a:pt x="53" y="0"/>
                      <a:pt x="76" y="18"/>
                      <a:pt x="76"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3130"/>
                <a:endParaRPr lang="zh-CN" altLang="en-US" sz="1900">
                  <a:latin typeface="Arial" panose="020B0604020202020204"/>
                  <a:ea typeface="微软雅黑" panose="020B0503020204020204" pitchFamily="34" charset="-122"/>
                  <a:sym typeface="Arial" panose="020B0604020202020204"/>
                </a:endParaRPr>
              </a:p>
            </p:txBody>
          </p:sp>
          <p:sp>
            <p:nvSpPr>
              <p:cNvPr id="36" name="Freeform 465"/>
              <p:cNvSpPr/>
              <p:nvPr/>
            </p:nvSpPr>
            <p:spPr bwMode="auto">
              <a:xfrm>
                <a:off x="5948363" y="754063"/>
                <a:ext cx="307975" cy="658813"/>
              </a:xfrm>
              <a:custGeom>
                <a:avLst/>
                <a:gdLst>
                  <a:gd name="T0" fmla="*/ 82 w 82"/>
                  <a:gd name="T1" fmla="*/ 41 h 175"/>
                  <a:gd name="T2" fmla="*/ 82 w 82"/>
                  <a:gd name="T3" fmla="*/ 134 h 175"/>
                  <a:gd name="T4" fmla="*/ 41 w 82"/>
                  <a:gd name="T5" fmla="*/ 175 h 175"/>
                  <a:gd name="T6" fmla="*/ 12 w 82"/>
                  <a:gd name="T7" fmla="*/ 163 h 175"/>
                  <a:gd name="T8" fmla="*/ 0 w 82"/>
                  <a:gd name="T9" fmla="*/ 134 h 175"/>
                  <a:gd name="T10" fmla="*/ 0 w 82"/>
                  <a:gd name="T11" fmla="*/ 41 h 175"/>
                  <a:gd name="T12" fmla="*/ 41 w 82"/>
                  <a:gd name="T13" fmla="*/ 0 h 175"/>
                  <a:gd name="T14" fmla="*/ 82 w 82"/>
                  <a:gd name="T15" fmla="*/ 41 h 1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2" h="175">
                    <a:moveTo>
                      <a:pt x="82" y="41"/>
                    </a:moveTo>
                    <a:cubicBezTo>
                      <a:pt x="82" y="134"/>
                      <a:pt x="82" y="134"/>
                      <a:pt x="82" y="134"/>
                    </a:cubicBezTo>
                    <a:cubicBezTo>
                      <a:pt x="82" y="157"/>
                      <a:pt x="64" y="175"/>
                      <a:pt x="41" y="175"/>
                    </a:cubicBezTo>
                    <a:cubicBezTo>
                      <a:pt x="30" y="175"/>
                      <a:pt x="20" y="171"/>
                      <a:pt x="12" y="163"/>
                    </a:cubicBezTo>
                    <a:cubicBezTo>
                      <a:pt x="5" y="156"/>
                      <a:pt x="0" y="146"/>
                      <a:pt x="0" y="134"/>
                    </a:cubicBezTo>
                    <a:cubicBezTo>
                      <a:pt x="0" y="41"/>
                      <a:pt x="0" y="41"/>
                      <a:pt x="0" y="41"/>
                    </a:cubicBezTo>
                    <a:cubicBezTo>
                      <a:pt x="0" y="19"/>
                      <a:pt x="19" y="0"/>
                      <a:pt x="41" y="0"/>
                    </a:cubicBezTo>
                    <a:cubicBezTo>
                      <a:pt x="64" y="0"/>
                      <a:pt x="82" y="19"/>
                      <a:pt x="82"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3130"/>
                <a:endParaRPr lang="zh-CN" altLang="en-US" sz="1900">
                  <a:latin typeface="Arial" panose="020B0604020202020204"/>
                  <a:ea typeface="微软雅黑" panose="020B0503020204020204" pitchFamily="34" charset="-122"/>
                  <a:sym typeface="Arial" panose="020B0604020202020204"/>
                </a:endParaRPr>
              </a:p>
            </p:txBody>
          </p:sp>
          <p:sp>
            <p:nvSpPr>
              <p:cNvPr id="37" name="Freeform 466"/>
              <p:cNvSpPr/>
              <p:nvPr/>
            </p:nvSpPr>
            <p:spPr bwMode="auto">
              <a:xfrm>
                <a:off x="5635626" y="2449513"/>
                <a:ext cx="285750" cy="744538"/>
              </a:xfrm>
              <a:custGeom>
                <a:avLst/>
                <a:gdLst>
                  <a:gd name="T0" fmla="*/ 76 w 76"/>
                  <a:gd name="T1" fmla="*/ 0 h 198"/>
                  <a:gd name="T2" fmla="*/ 76 w 76"/>
                  <a:gd name="T3" fmla="*/ 198 h 198"/>
                  <a:gd name="T4" fmla="*/ 51 w 76"/>
                  <a:gd name="T5" fmla="*/ 198 h 198"/>
                  <a:gd name="T6" fmla="*/ 0 w 76"/>
                  <a:gd name="T7" fmla="*/ 157 h 198"/>
                  <a:gd name="T8" fmla="*/ 0 w 76"/>
                  <a:gd name="T9" fmla="*/ 40 h 198"/>
                  <a:gd name="T10" fmla="*/ 51 w 76"/>
                  <a:gd name="T11" fmla="*/ 0 h 198"/>
                  <a:gd name="T12" fmla="*/ 76 w 76"/>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76" h="198">
                    <a:moveTo>
                      <a:pt x="76" y="0"/>
                    </a:moveTo>
                    <a:cubicBezTo>
                      <a:pt x="76" y="198"/>
                      <a:pt x="76" y="198"/>
                      <a:pt x="76" y="198"/>
                    </a:cubicBezTo>
                    <a:cubicBezTo>
                      <a:pt x="51" y="198"/>
                      <a:pt x="51" y="198"/>
                      <a:pt x="51" y="198"/>
                    </a:cubicBezTo>
                    <a:cubicBezTo>
                      <a:pt x="23" y="198"/>
                      <a:pt x="0" y="180"/>
                      <a:pt x="0" y="157"/>
                    </a:cubicBezTo>
                    <a:cubicBezTo>
                      <a:pt x="0" y="40"/>
                      <a:pt x="0" y="40"/>
                      <a:pt x="0" y="40"/>
                    </a:cubicBezTo>
                    <a:cubicBezTo>
                      <a:pt x="0" y="18"/>
                      <a:pt x="23" y="0"/>
                      <a:pt x="51" y="0"/>
                    </a:cubicBezTo>
                    <a:lnTo>
                      <a:pt x="7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3130"/>
                <a:endParaRPr lang="zh-CN" altLang="en-US" sz="1900">
                  <a:latin typeface="Arial" panose="020B0604020202020204"/>
                  <a:ea typeface="微软雅黑" panose="020B0503020204020204" pitchFamily="34" charset="-122"/>
                  <a:sym typeface="Arial" panose="020B0604020202020204"/>
                </a:endParaRPr>
              </a:p>
            </p:txBody>
          </p:sp>
          <p:sp>
            <p:nvSpPr>
              <p:cNvPr id="38" name="Freeform 467"/>
              <p:cNvSpPr/>
              <p:nvPr/>
            </p:nvSpPr>
            <p:spPr bwMode="auto">
              <a:xfrm>
                <a:off x="3951288" y="1539876"/>
                <a:ext cx="571500" cy="587375"/>
              </a:xfrm>
              <a:custGeom>
                <a:avLst/>
                <a:gdLst>
                  <a:gd name="T0" fmla="*/ 140 w 152"/>
                  <a:gd name="T1" fmla="*/ 82 h 156"/>
                  <a:gd name="T2" fmla="*/ 152 w 152"/>
                  <a:gd name="T3" fmla="*/ 111 h 156"/>
                  <a:gd name="T4" fmla="*/ 140 w 152"/>
                  <a:gd name="T5" fmla="*/ 140 h 156"/>
                  <a:gd name="T6" fmla="*/ 82 w 152"/>
                  <a:gd name="T7" fmla="*/ 140 h 156"/>
                  <a:gd name="T8" fmla="*/ 16 w 152"/>
                  <a:gd name="T9" fmla="*/ 74 h 156"/>
                  <a:gd name="T10" fmla="*/ 16 w 152"/>
                  <a:gd name="T11" fmla="*/ 16 h 156"/>
                  <a:gd name="T12" fmla="*/ 74 w 152"/>
                  <a:gd name="T13" fmla="*/ 16 h 156"/>
                  <a:gd name="T14" fmla="*/ 140 w 152"/>
                  <a:gd name="T15" fmla="*/ 82 h 1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156">
                    <a:moveTo>
                      <a:pt x="140" y="82"/>
                    </a:moveTo>
                    <a:cubicBezTo>
                      <a:pt x="148" y="90"/>
                      <a:pt x="152" y="100"/>
                      <a:pt x="152" y="111"/>
                    </a:cubicBezTo>
                    <a:cubicBezTo>
                      <a:pt x="152" y="121"/>
                      <a:pt x="148" y="132"/>
                      <a:pt x="140" y="140"/>
                    </a:cubicBezTo>
                    <a:cubicBezTo>
                      <a:pt x="124" y="156"/>
                      <a:pt x="98" y="156"/>
                      <a:pt x="82" y="140"/>
                    </a:cubicBezTo>
                    <a:cubicBezTo>
                      <a:pt x="16" y="74"/>
                      <a:pt x="16" y="74"/>
                      <a:pt x="16" y="74"/>
                    </a:cubicBezTo>
                    <a:cubicBezTo>
                      <a:pt x="0" y="58"/>
                      <a:pt x="0" y="32"/>
                      <a:pt x="16" y="16"/>
                    </a:cubicBezTo>
                    <a:cubicBezTo>
                      <a:pt x="32" y="0"/>
                      <a:pt x="58" y="0"/>
                      <a:pt x="74" y="16"/>
                    </a:cubicBezTo>
                    <a:lnTo>
                      <a:pt x="140"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3130"/>
                <a:endParaRPr lang="zh-CN" altLang="en-US" sz="1900">
                  <a:latin typeface="Arial" panose="020B0604020202020204"/>
                  <a:ea typeface="微软雅黑" panose="020B0503020204020204" pitchFamily="34" charset="-122"/>
                  <a:sym typeface="Arial" panose="020B0604020202020204"/>
                </a:endParaRPr>
              </a:p>
            </p:txBody>
          </p:sp>
          <p:sp>
            <p:nvSpPr>
              <p:cNvPr id="39" name="Freeform 468"/>
              <p:cNvSpPr/>
              <p:nvPr/>
            </p:nvSpPr>
            <p:spPr bwMode="auto">
              <a:xfrm>
                <a:off x="3294063" y="3122613"/>
                <a:ext cx="657225" cy="307975"/>
              </a:xfrm>
              <a:custGeom>
                <a:avLst/>
                <a:gdLst>
                  <a:gd name="T0" fmla="*/ 134 w 175"/>
                  <a:gd name="T1" fmla="*/ 0 h 82"/>
                  <a:gd name="T2" fmla="*/ 175 w 175"/>
                  <a:gd name="T3" fmla="*/ 41 h 82"/>
                  <a:gd name="T4" fmla="*/ 134 w 175"/>
                  <a:gd name="T5" fmla="*/ 82 h 82"/>
                  <a:gd name="T6" fmla="*/ 41 w 175"/>
                  <a:gd name="T7" fmla="*/ 82 h 82"/>
                  <a:gd name="T8" fmla="*/ 0 w 175"/>
                  <a:gd name="T9" fmla="*/ 41 h 82"/>
                  <a:gd name="T10" fmla="*/ 12 w 175"/>
                  <a:gd name="T11" fmla="*/ 12 h 82"/>
                  <a:gd name="T12" fmla="*/ 41 w 175"/>
                  <a:gd name="T13" fmla="*/ 0 h 82"/>
                  <a:gd name="T14" fmla="*/ 134 w 175"/>
                  <a:gd name="T15" fmla="*/ 0 h 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5" h="82">
                    <a:moveTo>
                      <a:pt x="134" y="0"/>
                    </a:moveTo>
                    <a:cubicBezTo>
                      <a:pt x="156" y="0"/>
                      <a:pt x="175" y="19"/>
                      <a:pt x="175" y="41"/>
                    </a:cubicBezTo>
                    <a:cubicBezTo>
                      <a:pt x="175" y="64"/>
                      <a:pt x="156" y="82"/>
                      <a:pt x="134" y="82"/>
                    </a:cubicBezTo>
                    <a:cubicBezTo>
                      <a:pt x="41" y="82"/>
                      <a:pt x="41" y="82"/>
                      <a:pt x="41" y="82"/>
                    </a:cubicBezTo>
                    <a:cubicBezTo>
                      <a:pt x="18" y="82"/>
                      <a:pt x="0" y="64"/>
                      <a:pt x="0" y="41"/>
                    </a:cubicBezTo>
                    <a:cubicBezTo>
                      <a:pt x="0" y="30"/>
                      <a:pt x="4" y="20"/>
                      <a:pt x="12" y="12"/>
                    </a:cubicBezTo>
                    <a:cubicBezTo>
                      <a:pt x="19" y="5"/>
                      <a:pt x="29" y="0"/>
                      <a:pt x="41" y="0"/>
                    </a:cubicBezTo>
                    <a:lnTo>
                      <a:pt x="13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pPr defTabSz="913130"/>
                <a:endParaRPr lang="zh-CN" altLang="en-US" sz="1900">
                  <a:latin typeface="Arial" panose="020B0604020202020204"/>
                  <a:ea typeface="微软雅黑" panose="020B0503020204020204" pitchFamily="34" charset="-122"/>
                  <a:sym typeface="Arial" panose="020B0604020202020204"/>
                </a:endParaRPr>
              </a:p>
            </p:txBody>
          </p:sp>
        </p:grpSp>
      </p:grpSp>
      <p:grpSp>
        <p:nvGrpSpPr>
          <p:cNvPr id="59" name="组合 58"/>
          <p:cNvGrpSpPr/>
          <p:nvPr/>
        </p:nvGrpSpPr>
        <p:grpSpPr>
          <a:xfrm>
            <a:off x="7718670" y="3664489"/>
            <a:ext cx="1291615" cy="1492020"/>
            <a:chOff x="9728193" y="2596874"/>
            <a:chExt cx="1291615" cy="1492020"/>
          </a:xfrm>
        </p:grpSpPr>
        <p:grpSp>
          <p:nvGrpSpPr>
            <p:cNvPr id="16" name="组合 15"/>
            <p:cNvGrpSpPr/>
            <p:nvPr/>
          </p:nvGrpSpPr>
          <p:grpSpPr>
            <a:xfrm>
              <a:off x="9728193" y="2596874"/>
              <a:ext cx="1291615" cy="1492020"/>
              <a:chOff x="4966840" y="32547"/>
              <a:chExt cx="1506022" cy="1739302"/>
            </a:xfrm>
          </p:grpSpPr>
          <p:sp>
            <p:nvSpPr>
              <p:cNvPr id="17" name="Freeform 27"/>
              <p:cNvSpPr/>
              <p:nvPr/>
            </p:nvSpPr>
            <p:spPr bwMode="auto">
              <a:xfrm>
                <a:off x="4966840" y="32547"/>
                <a:ext cx="1506022" cy="17393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Arial" panose="020B0604020202020204"/>
                  <a:ea typeface="微软雅黑" panose="020B0503020204020204" pitchFamily="34" charset="-122"/>
                  <a:sym typeface="Arial" panose="020B0604020202020204"/>
                </a:endParaRPr>
              </a:p>
            </p:txBody>
          </p:sp>
          <p:sp>
            <p:nvSpPr>
              <p:cNvPr id="18" name="Freeform 27"/>
              <p:cNvSpPr/>
              <p:nvPr/>
            </p:nvSpPr>
            <p:spPr bwMode="auto">
              <a:xfrm>
                <a:off x="5120790" y="210344"/>
                <a:ext cx="1198122" cy="138370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tx2">
                  <a:lumMod val="75000"/>
                </a:schemeClr>
              </a:solidFill>
              <a:ln w="28575" cap="flat">
                <a:solidFill>
                  <a:schemeClr val="tx2">
                    <a:lumMod val="75000"/>
                  </a:schemeClr>
                </a:solidFill>
                <a:prstDash val="solid"/>
                <a:miter lim="800000"/>
              </a:ln>
              <a:effectLst/>
            </p:spPr>
            <p:txBody>
              <a:bodyPr vert="horz" wrap="square" lIns="91434" tIns="45717" rIns="91434" bIns="45717" numCol="1" anchor="t" anchorCtr="0" compatLnSpc="1"/>
              <a:lstStyle/>
              <a:p>
                <a:endParaRPr lang="zh-CN" altLang="en-US" sz="1705">
                  <a:latin typeface="Arial" panose="020B0604020202020204"/>
                  <a:ea typeface="微软雅黑" panose="020B0503020204020204" pitchFamily="34" charset="-122"/>
                  <a:sym typeface="Arial" panose="020B0604020202020204"/>
                </a:endParaRPr>
              </a:p>
            </p:txBody>
          </p:sp>
        </p:grpSp>
        <p:grpSp>
          <p:nvGrpSpPr>
            <p:cNvPr id="40" name="Group 23"/>
            <p:cNvGrpSpPr/>
            <p:nvPr/>
          </p:nvGrpSpPr>
          <p:grpSpPr>
            <a:xfrm>
              <a:off x="10195828" y="3092204"/>
              <a:ext cx="595003" cy="518838"/>
              <a:chOff x="7540014" y="4306907"/>
              <a:chExt cx="389342" cy="339426"/>
            </a:xfrm>
            <a:solidFill>
              <a:schemeClr val="bg1"/>
            </a:solidFill>
          </p:grpSpPr>
          <p:sp>
            <p:nvSpPr>
              <p:cNvPr id="41"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Arial" panose="020B0604020202020204"/>
                  <a:ea typeface="微软雅黑" panose="020B0503020204020204" pitchFamily="34" charset="-122"/>
                  <a:sym typeface="Arial" panose="020B0604020202020204"/>
                </a:endParaRPr>
              </a:p>
            </p:txBody>
          </p:sp>
          <p:sp>
            <p:nvSpPr>
              <p:cNvPr id="42"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Arial" panose="020B0604020202020204"/>
                  <a:ea typeface="微软雅黑" panose="020B0503020204020204" pitchFamily="34" charset="-122"/>
                  <a:sym typeface="Arial" panose="020B0604020202020204"/>
                </a:endParaRPr>
              </a:p>
            </p:txBody>
          </p:sp>
          <p:sp>
            <p:nvSpPr>
              <p:cNvPr id="43"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Arial" panose="020B0604020202020204"/>
                  <a:ea typeface="微软雅黑" panose="020B0503020204020204" pitchFamily="34" charset="-122"/>
                  <a:sym typeface="Arial" panose="020B0604020202020204"/>
                </a:endParaRPr>
              </a:p>
            </p:txBody>
          </p:sp>
          <p:sp>
            <p:nvSpPr>
              <p:cNvPr id="44"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Arial" panose="020B0604020202020204"/>
                  <a:ea typeface="微软雅黑" panose="020B0503020204020204" pitchFamily="34" charset="-122"/>
                  <a:sym typeface="Arial" panose="020B0604020202020204"/>
                </a:endParaRPr>
              </a:p>
            </p:txBody>
          </p:sp>
          <p:sp>
            <p:nvSpPr>
              <p:cNvPr id="45"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Arial" panose="020B0604020202020204"/>
                  <a:ea typeface="微软雅黑" panose="020B0503020204020204" pitchFamily="34" charset="-122"/>
                  <a:sym typeface="Arial" panose="020B0604020202020204"/>
                </a:endParaRPr>
              </a:p>
            </p:txBody>
          </p:sp>
          <p:sp>
            <p:nvSpPr>
              <p:cNvPr id="46"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Arial" panose="020B0604020202020204"/>
                  <a:ea typeface="微软雅黑" panose="020B0503020204020204" pitchFamily="34" charset="-122"/>
                  <a:sym typeface="Arial" panose="020B0604020202020204"/>
                </a:endParaRPr>
              </a:p>
            </p:txBody>
          </p:sp>
          <p:sp>
            <p:nvSpPr>
              <p:cNvPr id="47"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Arial" panose="020B0604020202020204"/>
                  <a:ea typeface="微软雅黑" panose="020B0503020204020204" pitchFamily="34" charset="-122"/>
                  <a:sym typeface="Arial" panose="020B0604020202020204"/>
                </a:endParaRPr>
              </a:p>
            </p:txBody>
          </p:sp>
          <p:sp>
            <p:nvSpPr>
              <p:cNvPr id="48"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endParaRPr lang="en-US" sz="1705">
                  <a:latin typeface="Arial" panose="020B0604020202020204"/>
                  <a:ea typeface="微软雅黑" panose="020B0503020204020204" pitchFamily="34" charset="-122"/>
                  <a:sym typeface="Arial" panose="020B0604020202020204"/>
                </a:endParaRPr>
              </a:p>
            </p:txBody>
          </p:sp>
          <p:sp>
            <p:nvSpPr>
              <p:cNvPr id="49"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endParaRPr lang="en-US" sz="1705">
                  <a:latin typeface="Arial" panose="020B0604020202020204"/>
                  <a:ea typeface="微软雅黑" panose="020B0503020204020204" pitchFamily="34" charset="-122"/>
                  <a:sym typeface="Arial" panose="020B0604020202020204"/>
                </a:endParaRPr>
              </a:p>
            </p:txBody>
          </p:sp>
          <p:sp>
            <p:nvSpPr>
              <p:cNvPr id="50"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endParaRPr lang="en-US" sz="1705">
                  <a:latin typeface="Arial" panose="020B0604020202020204"/>
                  <a:ea typeface="微软雅黑" panose="020B0503020204020204" pitchFamily="34" charset="-122"/>
                  <a:sym typeface="Arial" panose="020B0604020202020204"/>
                </a:endParaRPr>
              </a:p>
            </p:txBody>
          </p:sp>
          <p:sp>
            <p:nvSpPr>
              <p:cNvPr id="51"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endParaRPr lang="en-US" sz="1705">
                  <a:latin typeface="Arial" panose="020B0604020202020204"/>
                  <a:ea typeface="微软雅黑" panose="020B0503020204020204" pitchFamily="34" charset="-122"/>
                  <a:sym typeface="Arial" panose="020B0604020202020204"/>
                </a:endParaRPr>
              </a:p>
            </p:txBody>
          </p:sp>
        </p:grpSp>
      </p:grpSp>
      <p:grpSp>
        <p:nvGrpSpPr>
          <p:cNvPr id="56" name="组合 55"/>
          <p:cNvGrpSpPr/>
          <p:nvPr/>
        </p:nvGrpSpPr>
        <p:grpSpPr>
          <a:xfrm>
            <a:off x="832439" y="3365274"/>
            <a:ext cx="1291615" cy="1492020"/>
            <a:chOff x="1764393" y="2621925"/>
            <a:chExt cx="1291615" cy="1492020"/>
          </a:xfrm>
        </p:grpSpPr>
        <p:grpSp>
          <p:nvGrpSpPr>
            <p:cNvPr id="19" name="组合 18"/>
            <p:cNvGrpSpPr/>
            <p:nvPr/>
          </p:nvGrpSpPr>
          <p:grpSpPr>
            <a:xfrm>
              <a:off x="1764393" y="2621925"/>
              <a:ext cx="1291615" cy="1492020"/>
              <a:chOff x="229394" y="1453367"/>
              <a:chExt cx="969072" cy="1119178"/>
            </a:xfrm>
          </p:grpSpPr>
          <p:sp>
            <p:nvSpPr>
              <p:cNvPr id="20" name="Freeform 27"/>
              <p:cNvSpPr/>
              <p:nvPr/>
            </p:nvSpPr>
            <p:spPr bwMode="auto">
              <a:xfrm>
                <a:off x="229394" y="1453367"/>
                <a:ext cx="969072" cy="1119178"/>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Arial" panose="020B0604020202020204"/>
                  <a:ea typeface="微软雅黑" panose="020B0503020204020204" pitchFamily="34" charset="-122"/>
                  <a:sym typeface="Arial" panose="020B0604020202020204"/>
                </a:endParaRPr>
              </a:p>
            </p:txBody>
          </p:sp>
          <p:sp>
            <p:nvSpPr>
              <p:cNvPr id="21" name="Freeform 27"/>
              <p:cNvSpPr/>
              <p:nvPr/>
            </p:nvSpPr>
            <p:spPr bwMode="auto">
              <a:xfrm>
                <a:off x="337774" y="1563847"/>
                <a:ext cx="770949" cy="890367"/>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tx2">
                  <a:lumMod val="75000"/>
                </a:schemeClr>
              </a:solidFill>
              <a:ln w="28575" cap="flat">
                <a:solidFill>
                  <a:schemeClr val="tx2">
                    <a:lumMod val="75000"/>
                  </a:schemeClr>
                </a:solidFill>
                <a:prstDash val="solid"/>
                <a:miter lim="800000"/>
              </a:ln>
              <a:effectLst/>
            </p:spPr>
            <p:txBody>
              <a:bodyPr vert="horz" wrap="square" lIns="91434" tIns="45717" rIns="91434" bIns="45717" numCol="1" anchor="t" anchorCtr="0" compatLnSpc="1"/>
              <a:lstStyle/>
              <a:p>
                <a:endParaRPr lang="zh-CN" altLang="en-US" sz="1705">
                  <a:latin typeface="Arial" panose="020B0604020202020204"/>
                  <a:ea typeface="微软雅黑" panose="020B0503020204020204" pitchFamily="34" charset="-122"/>
                  <a:sym typeface="Arial" panose="020B0604020202020204"/>
                </a:endParaRPr>
              </a:p>
            </p:txBody>
          </p:sp>
        </p:grpSp>
        <p:grpSp>
          <p:nvGrpSpPr>
            <p:cNvPr id="52" name="Group 34"/>
            <p:cNvGrpSpPr/>
            <p:nvPr/>
          </p:nvGrpSpPr>
          <p:grpSpPr>
            <a:xfrm>
              <a:off x="2081644" y="3050720"/>
              <a:ext cx="627890" cy="511047"/>
              <a:chOff x="1550139" y="1314466"/>
              <a:chExt cx="509139" cy="414300"/>
            </a:xfrm>
            <a:solidFill>
              <a:schemeClr val="bg1"/>
            </a:solidFill>
          </p:grpSpPr>
          <p:sp>
            <p:nvSpPr>
              <p:cNvPr id="53" name="Freeform 5"/>
              <p:cNvSpPr>
                <a:spLocks noEditPoints="1"/>
              </p:cNvSpPr>
              <p:nvPr/>
            </p:nvSpPr>
            <p:spPr bwMode="auto">
              <a:xfrm>
                <a:off x="1550139" y="1314466"/>
                <a:ext cx="509139" cy="414300"/>
              </a:xfrm>
              <a:custGeom>
                <a:avLst/>
                <a:gdLst>
                  <a:gd name="T0" fmla="*/ 78 w 153"/>
                  <a:gd name="T1" fmla="*/ 0 h 125"/>
                  <a:gd name="T2" fmla="*/ 0 w 153"/>
                  <a:gd name="T3" fmla="*/ 69 h 125"/>
                  <a:gd name="T4" fmla="*/ 15 w 153"/>
                  <a:gd name="T5" fmla="*/ 69 h 125"/>
                  <a:gd name="T6" fmla="*/ 21 w 153"/>
                  <a:gd name="T7" fmla="*/ 64 h 125"/>
                  <a:gd name="T8" fmla="*/ 21 w 153"/>
                  <a:gd name="T9" fmla="*/ 121 h 125"/>
                  <a:gd name="T10" fmla="*/ 24 w 153"/>
                  <a:gd name="T11" fmla="*/ 125 h 125"/>
                  <a:gd name="T12" fmla="*/ 62 w 153"/>
                  <a:gd name="T13" fmla="*/ 125 h 125"/>
                  <a:gd name="T14" fmla="*/ 63 w 153"/>
                  <a:gd name="T15" fmla="*/ 93 h 125"/>
                  <a:gd name="T16" fmla="*/ 67 w 153"/>
                  <a:gd name="T17" fmla="*/ 88 h 125"/>
                  <a:gd name="T18" fmla="*/ 83 w 153"/>
                  <a:gd name="T19" fmla="*/ 88 h 125"/>
                  <a:gd name="T20" fmla="*/ 89 w 153"/>
                  <a:gd name="T21" fmla="*/ 93 h 125"/>
                  <a:gd name="T22" fmla="*/ 89 w 153"/>
                  <a:gd name="T23" fmla="*/ 125 h 125"/>
                  <a:gd name="T24" fmla="*/ 126 w 153"/>
                  <a:gd name="T25" fmla="*/ 125 h 125"/>
                  <a:gd name="T26" fmla="*/ 130 w 153"/>
                  <a:gd name="T27" fmla="*/ 120 h 125"/>
                  <a:gd name="T28" fmla="*/ 130 w 153"/>
                  <a:gd name="T29" fmla="*/ 63 h 125"/>
                  <a:gd name="T30" fmla="*/ 136 w 153"/>
                  <a:gd name="T31" fmla="*/ 69 h 125"/>
                  <a:gd name="T32" fmla="*/ 153 w 153"/>
                  <a:gd name="T33" fmla="*/ 69 h 125"/>
                  <a:gd name="T34" fmla="*/ 78 w 153"/>
                  <a:gd name="T35" fmla="*/ 0 h 125"/>
                  <a:gd name="T36" fmla="*/ 76 w 153"/>
                  <a:gd name="T37" fmla="*/ 76 h 125"/>
                  <a:gd name="T38" fmla="*/ 60 w 153"/>
                  <a:gd name="T39" fmla="*/ 60 h 125"/>
                  <a:gd name="T40" fmla="*/ 76 w 153"/>
                  <a:gd name="T41" fmla="*/ 43 h 125"/>
                  <a:gd name="T42" fmla="*/ 92 w 153"/>
                  <a:gd name="T43" fmla="*/ 60 h 125"/>
                  <a:gd name="T44" fmla="*/ 76 w 153"/>
                  <a:gd name="T45" fmla="*/ 76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5">
                    <a:moveTo>
                      <a:pt x="78" y="0"/>
                    </a:moveTo>
                    <a:cubicBezTo>
                      <a:pt x="0" y="69"/>
                      <a:pt x="0" y="69"/>
                      <a:pt x="0" y="69"/>
                    </a:cubicBezTo>
                    <a:cubicBezTo>
                      <a:pt x="0" y="69"/>
                      <a:pt x="5" y="78"/>
                      <a:pt x="15" y="69"/>
                    </a:cubicBezTo>
                    <a:cubicBezTo>
                      <a:pt x="21" y="64"/>
                      <a:pt x="21" y="64"/>
                      <a:pt x="21" y="64"/>
                    </a:cubicBezTo>
                    <a:cubicBezTo>
                      <a:pt x="21" y="121"/>
                      <a:pt x="21" y="121"/>
                      <a:pt x="21" y="121"/>
                    </a:cubicBezTo>
                    <a:cubicBezTo>
                      <a:pt x="21" y="121"/>
                      <a:pt x="21" y="125"/>
                      <a:pt x="24" y="125"/>
                    </a:cubicBezTo>
                    <a:cubicBezTo>
                      <a:pt x="28" y="125"/>
                      <a:pt x="62" y="125"/>
                      <a:pt x="62" y="125"/>
                    </a:cubicBezTo>
                    <a:cubicBezTo>
                      <a:pt x="63" y="93"/>
                      <a:pt x="63" y="93"/>
                      <a:pt x="63" y="93"/>
                    </a:cubicBezTo>
                    <a:cubicBezTo>
                      <a:pt x="63" y="93"/>
                      <a:pt x="62" y="88"/>
                      <a:pt x="67" y="88"/>
                    </a:cubicBezTo>
                    <a:cubicBezTo>
                      <a:pt x="83" y="88"/>
                      <a:pt x="83" y="88"/>
                      <a:pt x="83" y="88"/>
                    </a:cubicBezTo>
                    <a:cubicBezTo>
                      <a:pt x="89" y="88"/>
                      <a:pt x="89" y="93"/>
                      <a:pt x="89" y="93"/>
                    </a:cubicBezTo>
                    <a:cubicBezTo>
                      <a:pt x="89" y="125"/>
                      <a:pt x="89" y="125"/>
                      <a:pt x="89" y="125"/>
                    </a:cubicBezTo>
                    <a:cubicBezTo>
                      <a:pt x="89" y="125"/>
                      <a:pt x="121" y="125"/>
                      <a:pt x="126" y="125"/>
                    </a:cubicBezTo>
                    <a:cubicBezTo>
                      <a:pt x="131" y="125"/>
                      <a:pt x="130" y="120"/>
                      <a:pt x="130" y="120"/>
                    </a:cubicBezTo>
                    <a:cubicBezTo>
                      <a:pt x="130" y="63"/>
                      <a:pt x="130" y="63"/>
                      <a:pt x="130" y="63"/>
                    </a:cubicBezTo>
                    <a:cubicBezTo>
                      <a:pt x="136" y="69"/>
                      <a:pt x="136" y="69"/>
                      <a:pt x="136" y="69"/>
                    </a:cubicBezTo>
                    <a:cubicBezTo>
                      <a:pt x="148" y="77"/>
                      <a:pt x="153" y="69"/>
                      <a:pt x="153" y="69"/>
                    </a:cubicBezTo>
                    <a:lnTo>
                      <a:pt x="78" y="0"/>
                    </a:lnTo>
                    <a:close/>
                    <a:moveTo>
                      <a:pt x="76" y="76"/>
                    </a:moveTo>
                    <a:cubicBezTo>
                      <a:pt x="67" y="76"/>
                      <a:pt x="60" y="69"/>
                      <a:pt x="60" y="60"/>
                    </a:cubicBezTo>
                    <a:cubicBezTo>
                      <a:pt x="60" y="50"/>
                      <a:pt x="67" y="43"/>
                      <a:pt x="76" y="43"/>
                    </a:cubicBezTo>
                    <a:cubicBezTo>
                      <a:pt x="85" y="43"/>
                      <a:pt x="92" y="50"/>
                      <a:pt x="92" y="60"/>
                    </a:cubicBezTo>
                    <a:cubicBezTo>
                      <a:pt x="92" y="69"/>
                      <a:pt x="85" y="76"/>
                      <a:pt x="76"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Arial" panose="020B0604020202020204"/>
                  <a:ea typeface="微软雅黑" panose="020B0503020204020204" pitchFamily="34" charset="-122"/>
                  <a:sym typeface="Arial" panose="020B0604020202020204"/>
                </a:endParaRPr>
              </a:p>
            </p:txBody>
          </p:sp>
          <p:sp>
            <p:nvSpPr>
              <p:cNvPr id="54" name="Freeform 6"/>
              <p:cNvSpPr/>
              <p:nvPr/>
            </p:nvSpPr>
            <p:spPr bwMode="auto">
              <a:xfrm>
                <a:off x="1949464" y="1366877"/>
                <a:ext cx="49916" cy="102328"/>
              </a:xfrm>
              <a:custGeom>
                <a:avLst/>
                <a:gdLst>
                  <a:gd name="T0" fmla="*/ 20 w 20"/>
                  <a:gd name="T1" fmla="*/ 41 h 41"/>
                  <a:gd name="T2" fmla="*/ 20 w 20"/>
                  <a:gd name="T3" fmla="*/ 0 h 41"/>
                  <a:gd name="T4" fmla="*/ 0 w 20"/>
                  <a:gd name="T5" fmla="*/ 0 h 41"/>
                  <a:gd name="T6" fmla="*/ 0 w 20"/>
                  <a:gd name="T7" fmla="*/ 24 h 41"/>
                  <a:gd name="T8" fmla="*/ 20 w 20"/>
                  <a:gd name="T9" fmla="*/ 41 h 41"/>
                </a:gdLst>
                <a:ahLst/>
                <a:cxnLst>
                  <a:cxn ang="0">
                    <a:pos x="T0" y="T1"/>
                  </a:cxn>
                  <a:cxn ang="0">
                    <a:pos x="T2" y="T3"/>
                  </a:cxn>
                  <a:cxn ang="0">
                    <a:pos x="T4" y="T5"/>
                  </a:cxn>
                  <a:cxn ang="0">
                    <a:pos x="T6" y="T7"/>
                  </a:cxn>
                  <a:cxn ang="0">
                    <a:pos x="T8" y="T9"/>
                  </a:cxn>
                </a:cxnLst>
                <a:rect l="0" t="0" r="r" b="b"/>
                <a:pathLst>
                  <a:path w="20" h="41">
                    <a:moveTo>
                      <a:pt x="20" y="41"/>
                    </a:moveTo>
                    <a:lnTo>
                      <a:pt x="20" y="0"/>
                    </a:lnTo>
                    <a:lnTo>
                      <a:pt x="0" y="0"/>
                    </a:lnTo>
                    <a:lnTo>
                      <a:pt x="0" y="24"/>
                    </a:lnTo>
                    <a:lnTo>
                      <a:pt x="20" y="4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Arial" panose="020B0604020202020204"/>
                  <a:ea typeface="微软雅黑" panose="020B0503020204020204" pitchFamily="34" charset="-122"/>
                  <a:sym typeface="Arial" panose="020B0604020202020204"/>
                </a:endParaRPr>
              </a:p>
            </p:txBody>
          </p:sp>
          <p:sp>
            <p:nvSpPr>
              <p:cNvPr id="55" name="Oval 7"/>
              <p:cNvSpPr>
                <a:spLocks noChangeArrowheads="1"/>
              </p:cNvSpPr>
              <p:nvPr/>
            </p:nvSpPr>
            <p:spPr bwMode="auto">
              <a:xfrm>
                <a:off x="1777255" y="1484179"/>
                <a:ext cx="52412" cy="54907"/>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Arial" panose="020B0604020202020204"/>
                  <a:ea typeface="微软雅黑" panose="020B0503020204020204" pitchFamily="34" charset="-122"/>
                  <a:sym typeface="Arial" panose="020B0604020202020204"/>
                </a:endParaRPr>
              </a:p>
            </p:txBody>
          </p:sp>
        </p:grpSp>
      </p:grpSp>
      <p:grpSp>
        <p:nvGrpSpPr>
          <p:cNvPr id="61" name="组合 60"/>
          <p:cNvGrpSpPr/>
          <p:nvPr/>
        </p:nvGrpSpPr>
        <p:grpSpPr>
          <a:xfrm>
            <a:off x="10111334" y="3309394"/>
            <a:ext cx="1291615" cy="1492020"/>
            <a:chOff x="9728193" y="2596874"/>
            <a:chExt cx="1291615" cy="1492020"/>
          </a:xfrm>
        </p:grpSpPr>
        <p:grpSp>
          <p:nvGrpSpPr>
            <p:cNvPr id="62" name="组合 61"/>
            <p:cNvGrpSpPr/>
            <p:nvPr/>
          </p:nvGrpSpPr>
          <p:grpSpPr>
            <a:xfrm>
              <a:off x="9728193" y="2596874"/>
              <a:ext cx="1291615" cy="1492020"/>
              <a:chOff x="4966840" y="32547"/>
              <a:chExt cx="1506022" cy="1739302"/>
            </a:xfrm>
          </p:grpSpPr>
          <p:sp>
            <p:nvSpPr>
              <p:cNvPr id="75" name="Freeform 27"/>
              <p:cNvSpPr/>
              <p:nvPr/>
            </p:nvSpPr>
            <p:spPr bwMode="auto">
              <a:xfrm>
                <a:off x="4966840" y="32547"/>
                <a:ext cx="1506022" cy="1739302"/>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gradFill>
                <a:gsLst>
                  <a:gs pos="22000">
                    <a:schemeClr val="bg1">
                      <a:alpha val="40000"/>
                    </a:schemeClr>
                  </a:gs>
                  <a:gs pos="50000">
                    <a:srgbClr val="FFFFFF">
                      <a:alpha val="10000"/>
                    </a:srgbClr>
                  </a:gs>
                  <a:gs pos="50000">
                    <a:schemeClr val="bg1">
                      <a:alpha val="20000"/>
                    </a:schemeClr>
                  </a:gs>
                  <a:gs pos="15000">
                    <a:schemeClr val="bg1">
                      <a:alpha val="87000"/>
                    </a:schemeClr>
                  </a:gs>
                </a:gsLst>
                <a:lin ang="2700000" scaled="0"/>
              </a:gradFill>
              <a:ln>
                <a:gradFill>
                  <a:gsLst>
                    <a:gs pos="75000">
                      <a:srgbClr val="F0F0F0"/>
                    </a:gs>
                    <a:gs pos="50000">
                      <a:srgbClr val="C8C8C8"/>
                    </a:gs>
                    <a:gs pos="25000">
                      <a:srgbClr val="F0F0F0"/>
                    </a:gs>
                    <a:gs pos="0">
                      <a:schemeClr val="bg1"/>
                    </a:gs>
                    <a:gs pos="100000">
                      <a:schemeClr val="bg1"/>
                    </a:gs>
                  </a:gsLst>
                  <a:lin ang="2700000" scaled="0"/>
                </a:gradFill>
              </a:ln>
              <a:effectLst>
                <a:outerShdw blurRad="228600" dist="889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5">
                  <a:solidFill>
                    <a:schemeClr val="tx1"/>
                  </a:solidFill>
                  <a:latin typeface="Arial" panose="020B0604020202020204"/>
                  <a:ea typeface="微软雅黑" panose="020B0503020204020204" pitchFamily="34" charset="-122"/>
                  <a:sym typeface="Arial" panose="020B0604020202020204"/>
                </a:endParaRPr>
              </a:p>
            </p:txBody>
          </p:sp>
          <p:sp>
            <p:nvSpPr>
              <p:cNvPr id="76" name="Freeform 27"/>
              <p:cNvSpPr/>
              <p:nvPr/>
            </p:nvSpPr>
            <p:spPr bwMode="auto">
              <a:xfrm>
                <a:off x="5120790" y="210344"/>
                <a:ext cx="1198122" cy="1383709"/>
              </a:xfrm>
              <a:custGeom>
                <a:avLst/>
                <a:gdLst>
                  <a:gd name="T0" fmla="*/ 1098 w 2195"/>
                  <a:gd name="T1" fmla="*/ 2535 h 2535"/>
                  <a:gd name="T2" fmla="*/ 0 w 2195"/>
                  <a:gd name="T3" fmla="*/ 1903 h 2535"/>
                  <a:gd name="T4" fmla="*/ 0 w 2195"/>
                  <a:gd name="T5" fmla="*/ 634 h 2535"/>
                  <a:gd name="T6" fmla="*/ 1098 w 2195"/>
                  <a:gd name="T7" fmla="*/ 0 h 2535"/>
                  <a:gd name="T8" fmla="*/ 2195 w 2195"/>
                  <a:gd name="T9" fmla="*/ 634 h 2535"/>
                  <a:gd name="T10" fmla="*/ 2195 w 2195"/>
                  <a:gd name="T11" fmla="*/ 1903 h 2535"/>
                  <a:gd name="T12" fmla="*/ 1098 w 2195"/>
                  <a:gd name="T13" fmla="*/ 2535 h 2535"/>
                </a:gdLst>
                <a:ahLst/>
                <a:cxnLst>
                  <a:cxn ang="0">
                    <a:pos x="T0" y="T1"/>
                  </a:cxn>
                  <a:cxn ang="0">
                    <a:pos x="T2" y="T3"/>
                  </a:cxn>
                  <a:cxn ang="0">
                    <a:pos x="T4" y="T5"/>
                  </a:cxn>
                  <a:cxn ang="0">
                    <a:pos x="T6" y="T7"/>
                  </a:cxn>
                  <a:cxn ang="0">
                    <a:pos x="T8" y="T9"/>
                  </a:cxn>
                  <a:cxn ang="0">
                    <a:pos x="T10" y="T11"/>
                  </a:cxn>
                  <a:cxn ang="0">
                    <a:pos x="T12" y="T13"/>
                  </a:cxn>
                </a:cxnLst>
                <a:rect l="0" t="0" r="r" b="b"/>
                <a:pathLst>
                  <a:path w="2195" h="2535">
                    <a:moveTo>
                      <a:pt x="1098" y="2535"/>
                    </a:moveTo>
                    <a:lnTo>
                      <a:pt x="0" y="1903"/>
                    </a:lnTo>
                    <a:lnTo>
                      <a:pt x="0" y="634"/>
                    </a:lnTo>
                    <a:lnTo>
                      <a:pt x="1098" y="0"/>
                    </a:lnTo>
                    <a:lnTo>
                      <a:pt x="2195" y="634"/>
                    </a:lnTo>
                    <a:lnTo>
                      <a:pt x="2195" y="1903"/>
                    </a:lnTo>
                    <a:lnTo>
                      <a:pt x="1098" y="2535"/>
                    </a:lnTo>
                    <a:close/>
                  </a:path>
                </a:pathLst>
              </a:custGeom>
              <a:solidFill>
                <a:schemeClr val="tx2">
                  <a:lumMod val="75000"/>
                </a:schemeClr>
              </a:solidFill>
              <a:ln w="28575" cap="flat">
                <a:solidFill>
                  <a:schemeClr val="tx2">
                    <a:lumMod val="75000"/>
                  </a:schemeClr>
                </a:solidFill>
                <a:prstDash val="solid"/>
                <a:miter lim="800000"/>
              </a:ln>
              <a:effectLst/>
            </p:spPr>
            <p:txBody>
              <a:bodyPr vert="horz" wrap="square" lIns="91434" tIns="45717" rIns="91434" bIns="45717" numCol="1" anchor="t" anchorCtr="0" compatLnSpc="1"/>
              <a:lstStyle/>
              <a:p>
                <a:endParaRPr lang="zh-CN" altLang="en-US" sz="1705">
                  <a:latin typeface="Arial" panose="020B0604020202020204"/>
                  <a:ea typeface="微软雅黑" panose="020B0503020204020204" pitchFamily="34" charset="-122"/>
                  <a:sym typeface="Arial" panose="020B0604020202020204"/>
                </a:endParaRPr>
              </a:p>
            </p:txBody>
          </p:sp>
        </p:grpSp>
        <p:grpSp>
          <p:nvGrpSpPr>
            <p:cNvPr id="63" name="Group 23"/>
            <p:cNvGrpSpPr/>
            <p:nvPr/>
          </p:nvGrpSpPr>
          <p:grpSpPr>
            <a:xfrm>
              <a:off x="10195828" y="3092204"/>
              <a:ext cx="595003" cy="518838"/>
              <a:chOff x="7540014" y="4306907"/>
              <a:chExt cx="389342" cy="339426"/>
            </a:xfrm>
            <a:solidFill>
              <a:schemeClr val="bg1"/>
            </a:solidFill>
          </p:grpSpPr>
          <p:sp>
            <p:nvSpPr>
              <p:cNvPr id="64" name="Freeform 110"/>
              <p:cNvSpPr/>
              <p:nvPr/>
            </p:nvSpPr>
            <p:spPr bwMode="auto">
              <a:xfrm>
                <a:off x="7799575" y="4409234"/>
                <a:ext cx="102328" cy="102328"/>
              </a:xfrm>
              <a:custGeom>
                <a:avLst/>
                <a:gdLst>
                  <a:gd name="T0" fmla="*/ 0 w 41"/>
                  <a:gd name="T1" fmla="*/ 39 h 41"/>
                  <a:gd name="T2" fmla="*/ 3 w 41"/>
                  <a:gd name="T3" fmla="*/ 41 h 41"/>
                  <a:gd name="T4" fmla="*/ 41 w 41"/>
                  <a:gd name="T5" fmla="*/ 3 h 41"/>
                  <a:gd name="T6" fmla="*/ 39 w 41"/>
                  <a:gd name="T7" fmla="*/ 0 h 41"/>
                  <a:gd name="T8" fmla="*/ 0 w 41"/>
                  <a:gd name="T9" fmla="*/ 39 h 41"/>
                </a:gdLst>
                <a:ahLst/>
                <a:cxnLst>
                  <a:cxn ang="0">
                    <a:pos x="T0" y="T1"/>
                  </a:cxn>
                  <a:cxn ang="0">
                    <a:pos x="T2" y="T3"/>
                  </a:cxn>
                  <a:cxn ang="0">
                    <a:pos x="T4" y="T5"/>
                  </a:cxn>
                  <a:cxn ang="0">
                    <a:pos x="T6" y="T7"/>
                  </a:cxn>
                  <a:cxn ang="0">
                    <a:pos x="T8" y="T9"/>
                  </a:cxn>
                </a:cxnLst>
                <a:rect l="0" t="0" r="r" b="b"/>
                <a:pathLst>
                  <a:path w="41" h="41">
                    <a:moveTo>
                      <a:pt x="0" y="39"/>
                    </a:moveTo>
                    <a:lnTo>
                      <a:pt x="3" y="41"/>
                    </a:lnTo>
                    <a:lnTo>
                      <a:pt x="41" y="3"/>
                    </a:lnTo>
                    <a:lnTo>
                      <a:pt x="39" y="0"/>
                    </a:lnTo>
                    <a:lnTo>
                      <a:pt x="0"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Arial" panose="020B0604020202020204"/>
                  <a:ea typeface="微软雅黑" panose="020B0503020204020204" pitchFamily="34" charset="-122"/>
                  <a:sym typeface="Arial" panose="020B0604020202020204"/>
                </a:endParaRPr>
              </a:p>
            </p:txBody>
          </p:sp>
          <p:sp>
            <p:nvSpPr>
              <p:cNvPr id="65" name="Freeform 111"/>
              <p:cNvSpPr/>
              <p:nvPr/>
            </p:nvSpPr>
            <p:spPr bwMode="auto">
              <a:xfrm>
                <a:off x="7777112" y="4381780"/>
                <a:ext cx="109814" cy="114806"/>
              </a:xfrm>
              <a:custGeom>
                <a:avLst/>
                <a:gdLst>
                  <a:gd name="T0" fmla="*/ 37 w 44"/>
                  <a:gd name="T1" fmla="*/ 0 h 46"/>
                  <a:gd name="T2" fmla="*/ 0 w 44"/>
                  <a:gd name="T3" fmla="*/ 39 h 46"/>
                  <a:gd name="T4" fmla="*/ 6 w 44"/>
                  <a:gd name="T5" fmla="*/ 46 h 46"/>
                  <a:gd name="T6" fmla="*/ 44 w 44"/>
                  <a:gd name="T7" fmla="*/ 8 h 46"/>
                  <a:gd name="T8" fmla="*/ 37 w 44"/>
                  <a:gd name="T9" fmla="*/ 0 h 46"/>
                </a:gdLst>
                <a:ahLst/>
                <a:cxnLst>
                  <a:cxn ang="0">
                    <a:pos x="T0" y="T1"/>
                  </a:cxn>
                  <a:cxn ang="0">
                    <a:pos x="T2" y="T3"/>
                  </a:cxn>
                  <a:cxn ang="0">
                    <a:pos x="T4" y="T5"/>
                  </a:cxn>
                  <a:cxn ang="0">
                    <a:pos x="T6" y="T7"/>
                  </a:cxn>
                  <a:cxn ang="0">
                    <a:pos x="T8" y="T9"/>
                  </a:cxn>
                </a:cxnLst>
                <a:rect l="0" t="0" r="r" b="b"/>
                <a:pathLst>
                  <a:path w="44" h="46">
                    <a:moveTo>
                      <a:pt x="37" y="0"/>
                    </a:moveTo>
                    <a:lnTo>
                      <a:pt x="0" y="39"/>
                    </a:lnTo>
                    <a:lnTo>
                      <a:pt x="6" y="46"/>
                    </a:lnTo>
                    <a:lnTo>
                      <a:pt x="44" y="8"/>
                    </a:lnTo>
                    <a:lnTo>
                      <a:pt x="3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Arial" panose="020B0604020202020204"/>
                  <a:ea typeface="微软雅黑" panose="020B0503020204020204" pitchFamily="34" charset="-122"/>
                  <a:sym typeface="Arial" panose="020B0604020202020204"/>
                </a:endParaRPr>
              </a:p>
            </p:txBody>
          </p:sp>
          <p:sp>
            <p:nvSpPr>
              <p:cNvPr id="66" name="Freeform 112"/>
              <p:cNvSpPr/>
              <p:nvPr/>
            </p:nvSpPr>
            <p:spPr bwMode="auto">
              <a:xfrm>
                <a:off x="7757146" y="4366805"/>
                <a:ext cx="104823" cy="104823"/>
              </a:xfrm>
              <a:custGeom>
                <a:avLst/>
                <a:gdLst>
                  <a:gd name="T0" fmla="*/ 0 w 42"/>
                  <a:gd name="T1" fmla="*/ 38 h 42"/>
                  <a:gd name="T2" fmla="*/ 4 w 42"/>
                  <a:gd name="T3" fmla="*/ 42 h 42"/>
                  <a:gd name="T4" fmla="*/ 42 w 42"/>
                  <a:gd name="T5" fmla="*/ 4 h 42"/>
                  <a:gd name="T6" fmla="*/ 38 w 42"/>
                  <a:gd name="T7" fmla="*/ 0 h 42"/>
                  <a:gd name="T8" fmla="*/ 0 w 42"/>
                  <a:gd name="T9" fmla="*/ 38 h 42"/>
                </a:gdLst>
                <a:ahLst/>
                <a:cxnLst>
                  <a:cxn ang="0">
                    <a:pos x="T0" y="T1"/>
                  </a:cxn>
                  <a:cxn ang="0">
                    <a:pos x="T2" y="T3"/>
                  </a:cxn>
                  <a:cxn ang="0">
                    <a:pos x="T4" y="T5"/>
                  </a:cxn>
                  <a:cxn ang="0">
                    <a:pos x="T6" y="T7"/>
                  </a:cxn>
                  <a:cxn ang="0">
                    <a:pos x="T8" y="T9"/>
                  </a:cxn>
                </a:cxnLst>
                <a:rect l="0" t="0" r="r" b="b"/>
                <a:pathLst>
                  <a:path w="42" h="42">
                    <a:moveTo>
                      <a:pt x="0" y="38"/>
                    </a:moveTo>
                    <a:lnTo>
                      <a:pt x="4" y="42"/>
                    </a:lnTo>
                    <a:lnTo>
                      <a:pt x="42" y="4"/>
                    </a:lnTo>
                    <a:lnTo>
                      <a:pt x="38" y="0"/>
                    </a:lnTo>
                    <a:lnTo>
                      <a:pt x="0" y="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Arial" panose="020B0604020202020204"/>
                  <a:ea typeface="微软雅黑" panose="020B0503020204020204" pitchFamily="34" charset="-122"/>
                  <a:sym typeface="Arial" panose="020B0604020202020204"/>
                </a:endParaRPr>
              </a:p>
            </p:txBody>
          </p:sp>
          <p:sp>
            <p:nvSpPr>
              <p:cNvPr id="67" name="Freeform 113"/>
              <p:cNvSpPr/>
              <p:nvPr/>
            </p:nvSpPr>
            <p:spPr bwMode="auto">
              <a:xfrm>
                <a:off x="7729693" y="4469133"/>
                <a:ext cx="69882" cy="69882"/>
              </a:xfrm>
              <a:custGeom>
                <a:avLst/>
                <a:gdLst>
                  <a:gd name="T0" fmla="*/ 28 w 28"/>
                  <a:gd name="T1" fmla="*/ 20 h 28"/>
                  <a:gd name="T2" fmla="*/ 8 w 28"/>
                  <a:gd name="T3" fmla="*/ 0 h 28"/>
                  <a:gd name="T4" fmla="*/ 0 w 28"/>
                  <a:gd name="T5" fmla="*/ 20 h 28"/>
                  <a:gd name="T6" fmla="*/ 9 w 28"/>
                  <a:gd name="T7" fmla="*/ 28 h 28"/>
                  <a:gd name="T8" fmla="*/ 28 w 28"/>
                  <a:gd name="T9" fmla="*/ 20 h 28"/>
                </a:gdLst>
                <a:ahLst/>
                <a:cxnLst>
                  <a:cxn ang="0">
                    <a:pos x="T0" y="T1"/>
                  </a:cxn>
                  <a:cxn ang="0">
                    <a:pos x="T2" y="T3"/>
                  </a:cxn>
                  <a:cxn ang="0">
                    <a:pos x="T4" y="T5"/>
                  </a:cxn>
                  <a:cxn ang="0">
                    <a:pos x="T6" y="T7"/>
                  </a:cxn>
                  <a:cxn ang="0">
                    <a:pos x="T8" y="T9"/>
                  </a:cxn>
                </a:cxnLst>
                <a:rect l="0" t="0" r="r" b="b"/>
                <a:pathLst>
                  <a:path w="28" h="28">
                    <a:moveTo>
                      <a:pt x="28" y="20"/>
                    </a:moveTo>
                    <a:lnTo>
                      <a:pt x="8" y="0"/>
                    </a:lnTo>
                    <a:lnTo>
                      <a:pt x="0" y="20"/>
                    </a:lnTo>
                    <a:lnTo>
                      <a:pt x="9" y="28"/>
                    </a:lnTo>
                    <a:lnTo>
                      <a:pt x="28"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Arial" panose="020B0604020202020204"/>
                  <a:ea typeface="微软雅黑" panose="020B0503020204020204" pitchFamily="34" charset="-122"/>
                  <a:sym typeface="Arial" panose="020B0604020202020204"/>
                </a:endParaRPr>
              </a:p>
            </p:txBody>
          </p:sp>
          <p:sp>
            <p:nvSpPr>
              <p:cNvPr id="68" name="Freeform 114"/>
              <p:cNvSpPr/>
              <p:nvPr/>
            </p:nvSpPr>
            <p:spPr bwMode="auto">
              <a:xfrm>
                <a:off x="7712222" y="4526535"/>
                <a:ext cx="34941" cy="32446"/>
              </a:xfrm>
              <a:custGeom>
                <a:avLst/>
                <a:gdLst>
                  <a:gd name="T0" fmla="*/ 0 w 14"/>
                  <a:gd name="T1" fmla="*/ 13 h 13"/>
                  <a:gd name="T2" fmla="*/ 14 w 14"/>
                  <a:gd name="T3" fmla="*/ 6 h 13"/>
                  <a:gd name="T4" fmla="*/ 6 w 14"/>
                  <a:gd name="T5" fmla="*/ 0 h 13"/>
                  <a:gd name="T6" fmla="*/ 0 w 14"/>
                  <a:gd name="T7" fmla="*/ 13 h 13"/>
                </a:gdLst>
                <a:ahLst/>
                <a:cxnLst>
                  <a:cxn ang="0">
                    <a:pos x="T0" y="T1"/>
                  </a:cxn>
                  <a:cxn ang="0">
                    <a:pos x="T2" y="T3"/>
                  </a:cxn>
                  <a:cxn ang="0">
                    <a:pos x="T4" y="T5"/>
                  </a:cxn>
                  <a:cxn ang="0">
                    <a:pos x="T6" y="T7"/>
                  </a:cxn>
                </a:cxnLst>
                <a:rect l="0" t="0" r="r" b="b"/>
                <a:pathLst>
                  <a:path w="14" h="13">
                    <a:moveTo>
                      <a:pt x="0" y="13"/>
                    </a:moveTo>
                    <a:lnTo>
                      <a:pt x="14" y="6"/>
                    </a:lnTo>
                    <a:lnTo>
                      <a:pt x="6" y="0"/>
                    </a:ln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Arial" panose="020B0604020202020204"/>
                  <a:ea typeface="微软雅黑" panose="020B0503020204020204" pitchFamily="34" charset="-122"/>
                  <a:sym typeface="Arial" panose="020B0604020202020204"/>
                </a:endParaRPr>
              </a:p>
            </p:txBody>
          </p:sp>
          <p:sp>
            <p:nvSpPr>
              <p:cNvPr id="69" name="Freeform 115"/>
              <p:cNvSpPr/>
              <p:nvPr/>
            </p:nvSpPr>
            <p:spPr bwMode="auto">
              <a:xfrm>
                <a:off x="7859474" y="4341848"/>
                <a:ext cx="69882" cy="69882"/>
              </a:xfrm>
              <a:custGeom>
                <a:avLst/>
                <a:gdLst>
                  <a:gd name="T0" fmla="*/ 7 w 28"/>
                  <a:gd name="T1" fmla="*/ 0 h 28"/>
                  <a:gd name="T2" fmla="*/ 0 w 28"/>
                  <a:gd name="T3" fmla="*/ 8 h 28"/>
                  <a:gd name="T4" fmla="*/ 20 w 28"/>
                  <a:gd name="T5" fmla="*/ 28 h 28"/>
                  <a:gd name="T6" fmla="*/ 28 w 28"/>
                  <a:gd name="T7" fmla="*/ 20 h 28"/>
                  <a:gd name="T8" fmla="*/ 7 w 28"/>
                  <a:gd name="T9" fmla="*/ 0 h 28"/>
                </a:gdLst>
                <a:ahLst/>
                <a:cxnLst>
                  <a:cxn ang="0">
                    <a:pos x="T0" y="T1"/>
                  </a:cxn>
                  <a:cxn ang="0">
                    <a:pos x="T2" y="T3"/>
                  </a:cxn>
                  <a:cxn ang="0">
                    <a:pos x="T4" y="T5"/>
                  </a:cxn>
                  <a:cxn ang="0">
                    <a:pos x="T6" y="T7"/>
                  </a:cxn>
                  <a:cxn ang="0">
                    <a:pos x="T8" y="T9"/>
                  </a:cxn>
                </a:cxnLst>
                <a:rect l="0" t="0" r="r" b="b"/>
                <a:pathLst>
                  <a:path w="28" h="28">
                    <a:moveTo>
                      <a:pt x="7" y="0"/>
                    </a:moveTo>
                    <a:lnTo>
                      <a:pt x="0" y="8"/>
                    </a:lnTo>
                    <a:lnTo>
                      <a:pt x="20" y="28"/>
                    </a:lnTo>
                    <a:lnTo>
                      <a:pt x="28" y="20"/>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Arial" panose="020B0604020202020204"/>
                  <a:ea typeface="微软雅黑" panose="020B0503020204020204" pitchFamily="34" charset="-122"/>
                  <a:sym typeface="Arial" panose="020B0604020202020204"/>
                </a:endParaRPr>
              </a:p>
            </p:txBody>
          </p:sp>
          <p:sp>
            <p:nvSpPr>
              <p:cNvPr id="70" name="Freeform 116"/>
              <p:cNvSpPr/>
              <p:nvPr/>
            </p:nvSpPr>
            <p:spPr bwMode="auto">
              <a:xfrm>
                <a:off x="7540014" y="4306907"/>
                <a:ext cx="279527" cy="339426"/>
              </a:xfrm>
              <a:custGeom>
                <a:avLst/>
                <a:gdLst>
                  <a:gd name="T0" fmla="*/ 104 w 112"/>
                  <a:gd name="T1" fmla="*/ 101 h 136"/>
                  <a:gd name="T2" fmla="*/ 83 w 112"/>
                  <a:gd name="T3" fmla="*/ 101 h 136"/>
                  <a:gd name="T4" fmla="*/ 83 w 112"/>
                  <a:gd name="T5" fmla="*/ 129 h 136"/>
                  <a:gd name="T6" fmla="*/ 7 w 112"/>
                  <a:gd name="T7" fmla="*/ 129 h 136"/>
                  <a:gd name="T8" fmla="*/ 7 w 112"/>
                  <a:gd name="T9" fmla="*/ 32 h 136"/>
                  <a:gd name="T10" fmla="*/ 104 w 112"/>
                  <a:gd name="T11" fmla="*/ 32 h 136"/>
                  <a:gd name="T12" fmla="*/ 104 w 112"/>
                  <a:gd name="T13" fmla="*/ 40 h 136"/>
                  <a:gd name="T14" fmla="*/ 112 w 112"/>
                  <a:gd name="T15" fmla="*/ 32 h 136"/>
                  <a:gd name="T16" fmla="*/ 112 w 112"/>
                  <a:gd name="T17" fmla="*/ 6 h 136"/>
                  <a:gd name="T18" fmla="*/ 97 w 112"/>
                  <a:gd name="T19" fmla="*/ 6 h 136"/>
                  <a:gd name="T20" fmla="*/ 97 w 112"/>
                  <a:gd name="T21" fmla="*/ 20 h 136"/>
                  <a:gd name="T22" fmla="*/ 95 w 112"/>
                  <a:gd name="T23" fmla="*/ 20 h 136"/>
                  <a:gd name="T24" fmla="*/ 95 w 112"/>
                  <a:gd name="T25" fmla="*/ 0 h 136"/>
                  <a:gd name="T26" fmla="*/ 89 w 112"/>
                  <a:gd name="T27" fmla="*/ 0 h 136"/>
                  <a:gd name="T28" fmla="*/ 89 w 112"/>
                  <a:gd name="T29" fmla="*/ 20 h 136"/>
                  <a:gd name="T30" fmla="*/ 87 w 112"/>
                  <a:gd name="T31" fmla="*/ 20 h 136"/>
                  <a:gd name="T32" fmla="*/ 87 w 112"/>
                  <a:gd name="T33" fmla="*/ 6 h 136"/>
                  <a:gd name="T34" fmla="*/ 79 w 112"/>
                  <a:gd name="T35" fmla="*/ 6 h 136"/>
                  <a:gd name="T36" fmla="*/ 79 w 112"/>
                  <a:gd name="T37" fmla="*/ 20 h 136"/>
                  <a:gd name="T38" fmla="*/ 76 w 112"/>
                  <a:gd name="T39" fmla="*/ 20 h 136"/>
                  <a:gd name="T40" fmla="*/ 76 w 112"/>
                  <a:gd name="T41" fmla="*/ 0 h 136"/>
                  <a:gd name="T42" fmla="*/ 72 w 112"/>
                  <a:gd name="T43" fmla="*/ 0 h 136"/>
                  <a:gd name="T44" fmla="*/ 72 w 112"/>
                  <a:gd name="T45" fmla="*/ 20 h 136"/>
                  <a:gd name="T46" fmla="*/ 68 w 112"/>
                  <a:gd name="T47" fmla="*/ 20 h 136"/>
                  <a:gd name="T48" fmla="*/ 68 w 112"/>
                  <a:gd name="T49" fmla="*/ 6 h 136"/>
                  <a:gd name="T50" fmla="*/ 60 w 112"/>
                  <a:gd name="T51" fmla="*/ 6 h 136"/>
                  <a:gd name="T52" fmla="*/ 60 w 112"/>
                  <a:gd name="T53" fmla="*/ 20 h 136"/>
                  <a:gd name="T54" fmla="*/ 57 w 112"/>
                  <a:gd name="T55" fmla="*/ 20 h 136"/>
                  <a:gd name="T56" fmla="*/ 57 w 112"/>
                  <a:gd name="T57" fmla="*/ 0 h 136"/>
                  <a:gd name="T58" fmla="*/ 53 w 112"/>
                  <a:gd name="T59" fmla="*/ 0 h 136"/>
                  <a:gd name="T60" fmla="*/ 53 w 112"/>
                  <a:gd name="T61" fmla="*/ 20 h 136"/>
                  <a:gd name="T62" fmla="*/ 51 w 112"/>
                  <a:gd name="T63" fmla="*/ 20 h 136"/>
                  <a:gd name="T64" fmla="*/ 51 w 112"/>
                  <a:gd name="T65" fmla="*/ 6 h 136"/>
                  <a:gd name="T66" fmla="*/ 43 w 112"/>
                  <a:gd name="T67" fmla="*/ 6 h 136"/>
                  <a:gd name="T68" fmla="*/ 43 w 112"/>
                  <a:gd name="T69" fmla="*/ 20 h 136"/>
                  <a:gd name="T70" fmla="*/ 40 w 112"/>
                  <a:gd name="T71" fmla="*/ 20 h 136"/>
                  <a:gd name="T72" fmla="*/ 40 w 112"/>
                  <a:gd name="T73" fmla="*/ 0 h 136"/>
                  <a:gd name="T74" fmla="*/ 35 w 112"/>
                  <a:gd name="T75" fmla="*/ 0 h 136"/>
                  <a:gd name="T76" fmla="*/ 35 w 112"/>
                  <a:gd name="T77" fmla="*/ 20 h 136"/>
                  <a:gd name="T78" fmla="*/ 32 w 112"/>
                  <a:gd name="T79" fmla="*/ 20 h 136"/>
                  <a:gd name="T80" fmla="*/ 32 w 112"/>
                  <a:gd name="T81" fmla="*/ 6 h 136"/>
                  <a:gd name="T82" fmla="*/ 25 w 112"/>
                  <a:gd name="T83" fmla="*/ 6 h 136"/>
                  <a:gd name="T84" fmla="*/ 25 w 112"/>
                  <a:gd name="T85" fmla="*/ 20 h 136"/>
                  <a:gd name="T86" fmla="*/ 23 w 112"/>
                  <a:gd name="T87" fmla="*/ 20 h 136"/>
                  <a:gd name="T88" fmla="*/ 23 w 112"/>
                  <a:gd name="T89" fmla="*/ 0 h 136"/>
                  <a:gd name="T90" fmla="*/ 17 w 112"/>
                  <a:gd name="T91" fmla="*/ 0 h 136"/>
                  <a:gd name="T92" fmla="*/ 17 w 112"/>
                  <a:gd name="T93" fmla="*/ 20 h 136"/>
                  <a:gd name="T94" fmla="*/ 15 w 112"/>
                  <a:gd name="T95" fmla="*/ 20 h 136"/>
                  <a:gd name="T96" fmla="*/ 15 w 112"/>
                  <a:gd name="T97" fmla="*/ 6 h 136"/>
                  <a:gd name="T98" fmla="*/ 0 w 112"/>
                  <a:gd name="T99" fmla="*/ 6 h 136"/>
                  <a:gd name="T100" fmla="*/ 0 w 112"/>
                  <a:gd name="T101" fmla="*/ 24 h 136"/>
                  <a:gd name="T102" fmla="*/ 0 w 112"/>
                  <a:gd name="T103" fmla="*/ 28 h 136"/>
                  <a:gd name="T104" fmla="*/ 0 w 112"/>
                  <a:gd name="T105" fmla="*/ 136 h 136"/>
                  <a:gd name="T106" fmla="*/ 89 w 112"/>
                  <a:gd name="T107" fmla="*/ 136 h 136"/>
                  <a:gd name="T108" fmla="*/ 112 w 112"/>
                  <a:gd name="T109" fmla="*/ 110 h 136"/>
                  <a:gd name="T110" fmla="*/ 112 w 112"/>
                  <a:gd name="T111" fmla="*/ 84 h 136"/>
                  <a:gd name="T112" fmla="*/ 104 w 112"/>
                  <a:gd name="T113" fmla="*/ 92 h 136"/>
                  <a:gd name="T114" fmla="*/ 104 w 112"/>
                  <a:gd name="T115" fmla="*/ 10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2" h="136">
                    <a:moveTo>
                      <a:pt x="104" y="101"/>
                    </a:moveTo>
                    <a:lnTo>
                      <a:pt x="83" y="101"/>
                    </a:lnTo>
                    <a:lnTo>
                      <a:pt x="83" y="129"/>
                    </a:lnTo>
                    <a:lnTo>
                      <a:pt x="7" y="129"/>
                    </a:lnTo>
                    <a:lnTo>
                      <a:pt x="7" y="32"/>
                    </a:lnTo>
                    <a:lnTo>
                      <a:pt x="104" y="32"/>
                    </a:lnTo>
                    <a:lnTo>
                      <a:pt x="104" y="40"/>
                    </a:lnTo>
                    <a:lnTo>
                      <a:pt x="112" y="32"/>
                    </a:lnTo>
                    <a:lnTo>
                      <a:pt x="112" y="6"/>
                    </a:lnTo>
                    <a:lnTo>
                      <a:pt x="97" y="6"/>
                    </a:lnTo>
                    <a:lnTo>
                      <a:pt x="97" y="20"/>
                    </a:lnTo>
                    <a:lnTo>
                      <a:pt x="95" y="20"/>
                    </a:lnTo>
                    <a:lnTo>
                      <a:pt x="95" y="0"/>
                    </a:lnTo>
                    <a:lnTo>
                      <a:pt x="89" y="0"/>
                    </a:lnTo>
                    <a:lnTo>
                      <a:pt x="89" y="20"/>
                    </a:lnTo>
                    <a:lnTo>
                      <a:pt x="87" y="20"/>
                    </a:lnTo>
                    <a:lnTo>
                      <a:pt x="87" y="6"/>
                    </a:lnTo>
                    <a:lnTo>
                      <a:pt x="79" y="6"/>
                    </a:lnTo>
                    <a:lnTo>
                      <a:pt x="79" y="20"/>
                    </a:lnTo>
                    <a:lnTo>
                      <a:pt x="76" y="20"/>
                    </a:lnTo>
                    <a:lnTo>
                      <a:pt x="76" y="0"/>
                    </a:lnTo>
                    <a:lnTo>
                      <a:pt x="72" y="0"/>
                    </a:lnTo>
                    <a:lnTo>
                      <a:pt x="72" y="20"/>
                    </a:lnTo>
                    <a:lnTo>
                      <a:pt x="68" y="20"/>
                    </a:lnTo>
                    <a:lnTo>
                      <a:pt x="68" y="6"/>
                    </a:lnTo>
                    <a:lnTo>
                      <a:pt x="60" y="6"/>
                    </a:lnTo>
                    <a:lnTo>
                      <a:pt x="60" y="20"/>
                    </a:lnTo>
                    <a:lnTo>
                      <a:pt x="57" y="20"/>
                    </a:lnTo>
                    <a:lnTo>
                      <a:pt x="57" y="0"/>
                    </a:lnTo>
                    <a:lnTo>
                      <a:pt x="53" y="0"/>
                    </a:lnTo>
                    <a:lnTo>
                      <a:pt x="53" y="20"/>
                    </a:lnTo>
                    <a:lnTo>
                      <a:pt x="51" y="20"/>
                    </a:lnTo>
                    <a:lnTo>
                      <a:pt x="51" y="6"/>
                    </a:lnTo>
                    <a:lnTo>
                      <a:pt x="43" y="6"/>
                    </a:lnTo>
                    <a:lnTo>
                      <a:pt x="43" y="20"/>
                    </a:lnTo>
                    <a:lnTo>
                      <a:pt x="40" y="20"/>
                    </a:lnTo>
                    <a:lnTo>
                      <a:pt x="40" y="0"/>
                    </a:lnTo>
                    <a:lnTo>
                      <a:pt x="35" y="0"/>
                    </a:lnTo>
                    <a:lnTo>
                      <a:pt x="35" y="20"/>
                    </a:lnTo>
                    <a:lnTo>
                      <a:pt x="32" y="20"/>
                    </a:lnTo>
                    <a:lnTo>
                      <a:pt x="32" y="6"/>
                    </a:lnTo>
                    <a:lnTo>
                      <a:pt x="25" y="6"/>
                    </a:lnTo>
                    <a:lnTo>
                      <a:pt x="25" y="20"/>
                    </a:lnTo>
                    <a:lnTo>
                      <a:pt x="23" y="20"/>
                    </a:lnTo>
                    <a:lnTo>
                      <a:pt x="23" y="0"/>
                    </a:lnTo>
                    <a:lnTo>
                      <a:pt x="17" y="0"/>
                    </a:lnTo>
                    <a:lnTo>
                      <a:pt x="17" y="20"/>
                    </a:lnTo>
                    <a:lnTo>
                      <a:pt x="15" y="20"/>
                    </a:lnTo>
                    <a:lnTo>
                      <a:pt x="15" y="6"/>
                    </a:lnTo>
                    <a:lnTo>
                      <a:pt x="0" y="6"/>
                    </a:lnTo>
                    <a:lnTo>
                      <a:pt x="0" y="24"/>
                    </a:lnTo>
                    <a:lnTo>
                      <a:pt x="0" y="28"/>
                    </a:lnTo>
                    <a:lnTo>
                      <a:pt x="0" y="136"/>
                    </a:lnTo>
                    <a:lnTo>
                      <a:pt x="89" y="136"/>
                    </a:lnTo>
                    <a:lnTo>
                      <a:pt x="112" y="110"/>
                    </a:lnTo>
                    <a:lnTo>
                      <a:pt x="112" y="84"/>
                    </a:lnTo>
                    <a:lnTo>
                      <a:pt x="104" y="92"/>
                    </a:lnTo>
                    <a:lnTo>
                      <a:pt x="104"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en-US" sz="1705">
                  <a:latin typeface="Arial" panose="020B0604020202020204"/>
                  <a:ea typeface="微软雅黑" panose="020B0503020204020204" pitchFamily="34" charset="-122"/>
                  <a:sym typeface="Arial" panose="020B0604020202020204"/>
                </a:endParaRPr>
              </a:p>
            </p:txBody>
          </p:sp>
          <p:sp>
            <p:nvSpPr>
              <p:cNvPr id="71" name="Rectangle 117"/>
              <p:cNvSpPr>
                <a:spLocks noChangeArrowheads="1"/>
              </p:cNvSpPr>
              <p:nvPr/>
            </p:nvSpPr>
            <p:spPr bwMode="auto">
              <a:xfrm>
                <a:off x="7589930" y="4421713"/>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endParaRPr lang="en-US" sz="1705">
                  <a:latin typeface="Arial" panose="020B0604020202020204"/>
                  <a:ea typeface="微软雅黑" panose="020B0503020204020204" pitchFamily="34" charset="-122"/>
                  <a:sym typeface="Arial" panose="020B0604020202020204"/>
                </a:endParaRPr>
              </a:p>
            </p:txBody>
          </p:sp>
          <p:sp>
            <p:nvSpPr>
              <p:cNvPr id="72" name="Rectangle 118"/>
              <p:cNvSpPr>
                <a:spLocks noChangeArrowheads="1"/>
              </p:cNvSpPr>
              <p:nvPr/>
            </p:nvSpPr>
            <p:spPr bwMode="auto">
              <a:xfrm>
                <a:off x="7589930" y="4461645"/>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endParaRPr lang="en-US" sz="1705">
                  <a:latin typeface="Arial" panose="020B0604020202020204"/>
                  <a:ea typeface="微软雅黑" panose="020B0503020204020204" pitchFamily="34" charset="-122"/>
                  <a:sym typeface="Arial" panose="020B0604020202020204"/>
                </a:endParaRPr>
              </a:p>
            </p:txBody>
          </p:sp>
          <p:sp>
            <p:nvSpPr>
              <p:cNvPr id="73" name="Rectangle 119"/>
              <p:cNvSpPr>
                <a:spLocks noChangeArrowheads="1"/>
              </p:cNvSpPr>
              <p:nvPr/>
            </p:nvSpPr>
            <p:spPr bwMode="auto">
              <a:xfrm>
                <a:off x="7589930" y="4506569"/>
                <a:ext cx="109814" cy="14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endParaRPr lang="en-US" sz="1705">
                  <a:latin typeface="Arial" panose="020B0604020202020204"/>
                  <a:ea typeface="微软雅黑" panose="020B0503020204020204" pitchFamily="34" charset="-122"/>
                  <a:sym typeface="Arial" panose="020B0604020202020204"/>
                </a:endParaRPr>
              </a:p>
            </p:txBody>
          </p:sp>
          <p:sp>
            <p:nvSpPr>
              <p:cNvPr id="74" name="Rectangle 120"/>
              <p:cNvSpPr>
                <a:spLocks noChangeArrowheads="1"/>
              </p:cNvSpPr>
              <p:nvPr/>
            </p:nvSpPr>
            <p:spPr bwMode="auto">
              <a:xfrm>
                <a:off x="7589930" y="4548998"/>
                <a:ext cx="109814" cy="1747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endParaRPr lang="en-US" sz="1705">
                  <a:latin typeface="Arial" panose="020B0604020202020204"/>
                  <a:ea typeface="微软雅黑" panose="020B0503020204020204" pitchFamily="34" charset="-122"/>
                  <a:sym typeface="Arial" panose="020B0604020202020204"/>
                </a:endParaRPr>
              </a:p>
            </p:txBody>
          </p:sp>
        </p:grpSp>
      </p:grpSp>
      <p:cxnSp>
        <p:nvCxnSpPr>
          <p:cNvPr id="82" name="直接连接符 81"/>
          <p:cNvCxnSpPr>
            <a:stCxn id="14" idx="0"/>
            <a:endCxn id="23" idx="3"/>
          </p:cNvCxnSpPr>
          <p:nvPr/>
        </p:nvCxnSpPr>
        <p:spPr>
          <a:xfrm flipH="1">
            <a:off x="6149888" y="3292958"/>
            <a:ext cx="188982" cy="674062"/>
          </a:xfrm>
          <a:prstGeom prst="line">
            <a:avLst/>
          </a:prstGeom>
          <a:ln w="19050">
            <a:solidFill>
              <a:schemeClr val="tx2">
                <a:lumMod val="75000"/>
              </a:schemeClr>
            </a:solidFill>
            <a:prstDash val="solid"/>
          </a:ln>
        </p:spPr>
        <p:style>
          <a:lnRef idx="1">
            <a:schemeClr val="accent1"/>
          </a:lnRef>
          <a:fillRef idx="0">
            <a:schemeClr val="accent1"/>
          </a:fillRef>
          <a:effectRef idx="0">
            <a:schemeClr val="accent1"/>
          </a:effectRef>
          <a:fontRef idx="minor">
            <a:schemeClr val="tx1"/>
          </a:fontRef>
        </p:style>
      </p:cxnSp>
      <p:sp>
        <p:nvSpPr>
          <p:cNvPr id="85" name="Rectangle 45"/>
          <p:cNvSpPr>
            <a:spLocks noChangeArrowheads="1"/>
          </p:cNvSpPr>
          <p:nvPr/>
        </p:nvSpPr>
        <p:spPr bwMode="auto">
          <a:xfrm>
            <a:off x="2230166" y="838169"/>
            <a:ext cx="79930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algn="ctr" eaLnBrk="1" hangingPunct="1"/>
            <a:r>
              <a:rPr lang="zh-CN" altLang="en-US" sz="2000" dirty="0">
                <a:latin typeface="Arial" panose="020B0604020202020204"/>
                <a:ea typeface="微软雅黑" panose="020B0503020204020204" pitchFamily="34" charset="-122"/>
                <a:sym typeface="Arial" panose="020B0604020202020204"/>
              </a:rPr>
              <a:t>人才市场的低端人才供大于求，同时高端和特殊人才稀缺。</a:t>
            </a:r>
          </a:p>
        </p:txBody>
      </p:sp>
      <p:sp>
        <p:nvSpPr>
          <p:cNvPr id="86" name="矩形 85"/>
          <p:cNvSpPr/>
          <p:nvPr/>
        </p:nvSpPr>
        <p:spPr>
          <a:xfrm>
            <a:off x="344415" y="5156509"/>
            <a:ext cx="1956369" cy="830997"/>
          </a:xfrm>
          <a:prstGeom prst="rect">
            <a:avLst/>
          </a:prstGeom>
        </p:spPr>
        <p:txBody>
          <a:bodyPr wrap="square">
            <a:spAutoFit/>
          </a:bodyPr>
          <a:lstStyle/>
          <a:p>
            <a:pPr>
              <a:buSzPct val="120000"/>
              <a:buFont typeface="Arial" panose="020B0604020202020204" pitchFamily="34" charset="0"/>
              <a:buChar char="•"/>
            </a:pPr>
            <a:r>
              <a:rPr lang="en-US" altLang="zh-CN" sz="1600" b="0" dirty="0">
                <a:latin typeface="Arial" panose="020B0604020202020204"/>
                <a:ea typeface="微软雅黑" panose="020B0503020204020204" pitchFamily="34" charset="-122"/>
                <a:sym typeface="Arial" panose="020B0604020202020204"/>
              </a:rPr>
              <a:t>2017</a:t>
            </a:r>
            <a:r>
              <a:rPr lang="zh-CN" altLang="en-US" sz="1600" b="0" dirty="0">
                <a:latin typeface="Arial" panose="020B0604020202020204"/>
                <a:ea typeface="微软雅黑" panose="020B0503020204020204" pitchFamily="34" charset="-122"/>
                <a:sym typeface="Arial" panose="020B0604020202020204"/>
              </a:rPr>
              <a:t>年中国市场整体平均加薪率</a:t>
            </a:r>
            <a:r>
              <a:rPr lang="en-US" altLang="zh-CN" sz="1600" b="0" dirty="0">
                <a:latin typeface="Arial" panose="020B0604020202020204"/>
                <a:ea typeface="微软雅黑" panose="020B0503020204020204" pitchFamily="34" charset="-122"/>
                <a:sym typeface="Arial" panose="020B0604020202020204"/>
              </a:rPr>
              <a:t>7.9</a:t>
            </a:r>
            <a:r>
              <a:rPr lang="zh-CN" altLang="en-US" sz="1600" b="0" dirty="0">
                <a:latin typeface="Arial" panose="020B0604020202020204"/>
                <a:ea typeface="微软雅黑" panose="020B0503020204020204" pitchFamily="34" charset="-122"/>
                <a:sym typeface="Arial" panose="020B0604020202020204"/>
              </a:rPr>
              <a:t>％以上 </a:t>
            </a:r>
          </a:p>
        </p:txBody>
      </p:sp>
      <p:sp>
        <p:nvSpPr>
          <p:cNvPr id="87" name="矩形 86"/>
          <p:cNvSpPr/>
          <p:nvPr/>
        </p:nvSpPr>
        <p:spPr>
          <a:xfrm>
            <a:off x="2599684" y="5354540"/>
            <a:ext cx="1956369" cy="1169551"/>
          </a:xfrm>
          <a:prstGeom prst="rect">
            <a:avLst/>
          </a:prstGeom>
        </p:spPr>
        <p:txBody>
          <a:bodyPr wrap="square">
            <a:spAutoFit/>
          </a:bodyPr>
          <a:lstStyle/>
          <a:p>
            <a:pPr>
              <a:buSzPct val="120000"/>
              <a:buFont typeface="Arial" panose="020B0604020202020204" pitchFamily="34" charset="0"/>
              <a:buChar char="•"/>
            </a:pPr>
            <a:r>
              <a:rPr lang="en-US" altLang="zh-CN" sz="1400" b="0" dirty="0">
                <a:latin typeface="Arial" panose="020B0604020202020204"/>
                <a:ea typeface="微软雅黑" panose="020B0503020204020204" pitchFamily="34" charset="-122"/>
                <a:sym typeface="Arial" panose="020B0604020202020204"/>
              </a:rPr>
              <a:t>2017</a:t>
            </a:r>
            <a:r>
              <a:rPr lang="zh-CN" altLang="en-US" sz="1400" b="0" dirty="0">
                <a:latin typeface="Arial" panose="020B0604020202020204"/>
                <a:ea typeface="微软雅黑" panose="020B0503020204020204" pitchFamily="34" charset="-122"/>
                <a:sym typeface="Arial" panose="020B0604020202020204"/>
              </a:rPr>
              <a:t>年有</a:t>
            </a:r>
            <a:r>
              <a:rPr lang="en-US" altLang="zh-CN" sz="1400" b="0" dirty="0">
                <a:latin typeface="Arial" panose="020B0604020202020204"/>
                <a:ea typeface="微软雅黑" panose="020B0503020204020204" pitchFamily="34" charset="-122"/>
                <a:sym typeface="Arial" panose="020B0604020202020204"/>
              </a:rPr>
              <a:t>87%</a:t>
            </a:r>
            <a:r>
              <a:rPr lang="zh-CN" altLang="en-US" sz="1400" b="0" dirty="0">
                <a:latin typeface="Arial" panose="020B0604020202020204"/>
                <a:ea typeface="微软雅黑" panose="020B0503020204020204" pitchFamily="34" charset="-122"/>
                <a:sym typeface="Arial" panose="020B0604020202020204"/>
              </a:rPr>
              <a:t>的参调公司增加员工人数（</a:t>
            </a:r>
            <a:r>
              <a:rPr lang="en-US" altLang="zh-CN" sz="1400" b="0" dirty="0">
                <a:latin typeface="Arial" panose="020B0604020202020204"/>
                <a:ea typeface="微软雅黑" panose="020B0503020204020204" pitchFamily="34" charset="-122"/>
                <a:sym typeface="Arial" panose="020B0604020202020204"/>
              </a:rPr>
              <a:t>2013</a:t>
            </a:r>
            <a:r>
              <a:rPr lang="zh-CN" altLang="en-US" sz="1400" b="0" dirty="0">
                <a:latin typeface="Arial" panose="020B0604020202020204"/>
                <a:ea typeface="微软雅黑" panose="020B0503020204020204" pitchFamily="34" charset="-122"/>
                <a:sym typeface="Arial" panose="020B0604020202020204"/>
              </a:rPr>
              <a:t>年仅有</a:t>
            </a:r>
            <a:r>
              <a:rPr lang="en-US" altLang="zh-CN" sz="1400" b="0" dirty="0">
                <a:latin typeface="Arial" panose="020B0604020202020204"/>
                <a:ea typeface="微软雅黑" panose="020B0503020204020204" pitchFamily="34" charset="-122"/>
                <a:sym typeface="Arial" panose="020B0604020202020204"/>
              </a:rPr>
              <a:t>60%</a:t>
            </a:r>
            <a:r>
              <a:rPr lang="zh-CN" altLang="en-US" sz="1400" b="0" dirty="0">
                <a:latin typeface="Arial" panose="020B0604020202020204"/>
                <a:ea typeface="微软雅黑" panose="020B0503020204020204" pitchFamily="34" charset="-122"/>
                <a:sym typeface="Arial" panose="020B0604020202020204"/>
              </a:rPr>
              <a:t>），平均增加数量接近企业员工总数的</a:t>
            </a:r>
            <a:r>
              <a:rPr lang="en-US" altLang="zh-CN" sz="1400" b="0" dirty="0">
                <a:latin typeface="Arial" panose="020B0604020202020204"/>
                <a:ea typeface="微软雅黑" panose="020B0503020204020204" pitchFamily="34" charset="-122"/>
                <a:sym typeface="Arial" panose="020B0604020202020204"/>
              </a:rPr>
              <a:t>1/4</a:t>
            </a:r>
          </a:p>
        </p:txBody>
      </p:sp>
      <p:sp>
        <p:nvSpPr>
          <p:cNvPr id="88" name="矩形 87"/>
          <p:cNvSpPr/>
          <p:nvPr/>
        </p:nvSpPr>
        <p:spPr>
          <a:xfrm>
            <a:off x="5210405" y="5426733"/>
            <a:ext cx="1956369" cy="1169551"/>
          </a:xfrm>
          <a:prstGeom prst="rect">
            <a:avLst/>
          </a:prstGeom>
        </p:spPr>
        <p:txBody>
          <a:bodyPr wrap="square">
            <a:spAutoFit/>
          </a:bodyPr>
          <a:lstStyle/>
          <a:p>
            <a:pPr>
              <a:buSzPct val="120000"/>
              <a:buFont typeface="Arial" panose="020B0604020202020204" pitchFamily="34" charset="0"/>
              <a:buChar char="•"/>
            </a:pPr>
            <a:r>
              <a:rPr lang="zh-CN" altLang="en-US" sz="1400" b="0" dirty="0">
                <a:latin typeface="Arial" panose="020B0604020202020204"/>
                <a:ea typeface="微软雅黑" panose="020B0503020204020204" pitchFamily="34" charset="-122"/>
                <a:sym typeface="Arial" panose="020B0604020202020204"/>
              </a:rPr>
              <a:t>高绩效员工与普通绩效员工的年度奖金差距是</a:t>
            </a:r>
            <a:r>
              <a:rPr lang="en-US" altLang="zh-CN" sz="1400" b="0" dirty="0">
                <a:latin typeface="Arial" panose="020B0604020202020204"/>
                <a:ea typeface="微软雅黑" panose="020B0503020204020204" pitchFamily="34" charset="-122"/>
                <a:sym typeface="Arial" panose="020B0604020202020204"/>
              </a:rPr>
              <a:t>2-3</a:t>
            </a:r>
            <a:r>
              <a:rPr lang="zh-CN" altLang="en-US" sz="1400" b="0" dirty="0">
                <a:latin typeface="Arial" panose="020B0604020202020204"/>
                <a:ea typeface="微软雅黑" panose="020B0503020204020204" pitchFamily="34" charset="-122"/>
                <a:sym typeface="Arial" panose="020B0604020202020204"/>
              </a:rPr>
              <a:t>倍，企业将薪酬杠杆向高绩效人才倾斜的趋势愈发清晰。 </a:t>
            </a:r>
          </a:p>
        </p:txBody>
      </p:sp>
      <p:sp>
        <p:nvSpPr>
          <p:cNvPr id="89" name="矩形 88"/>
          <p:cNvSpPr/>
          <p:nvPr/>
        </p:nvSpPr>
        <p:spPr>
          <a:xfrm>
            <a:off x="7635910" y="5354540"/>
            <a:ext cx="2161112" cy="1384995"/>
          </a:xfrm>
          <a:prstGeom prst="rect">
            <a:avLst/>
          </a:prstGeom>
        </p:spPr>
        <p:txBody>
          <a:bodyPr wrap="square">
            <a:spAutoFit/>
          </a:bodyPr>
          <a:lstStyle/>
          <a:p>
            <a:pPr>
              <a:buSzPct val="120000"/>
              <a:buFont typeface="Arial" panose="020B0604020202020204" pitchFamily="34" charset="0"/>
              <a:buChar char="•"/>
            </a:pPr>
            <a:r>
              <a:rPr lang="zh-CN" altLang="en-US" sz="1200" b="0" dirty="0">
                <a:latin typeface="Arial" panose="020B0604020202020204"/>
                <a:ea typeface="微软雅黑" panose="020B0503020204020204" pitchFamily="34" charset="-122"/>
                <a:sym typeface="Arial" panose="020B0604020202020204"/>
              </a:rPr>
              <a:t>有</a:t>
            </a:r>
            <a:r>
              <a:rPr lang="en-US" altLang="zh-CN" sz="1200" b="0" dirty="0">
                <a:latin typeface="Arial" panose="020B0604020202020204"/>
                <a:ea typeface="微软雅黑" panose="020B0503020204020204" pitchFamily="34" charset="-122"/>
                <a:sym typeface="Arial" panose="020B0604020202020204"/>
              </a:rPr>
              <a:t>51%</a:t>
            </a:r>
            <a:r>
              <a:rPr lang="zh-CN" altLang="en-US" sz="1200" b="0" dirty="0">
                <a:latin typeface="Arial" panose="020B0604020202020204"/>
                <a:ea typeface="微软雅黑" panose="020B0503020204020204" pitchFamily="34" charset="-122"/>
                <a:sym typeface="Arial" panose="020B0604020202020204"/>
              </a:rPr>
              <a:t>的公司为鼓励员工稳定性，提供了“长期留任激励奖金”，该奖金平均可达</a:t>
            </a:r>
            <a:r>
              <a:rPr lang="en-US" altLang="zh-CN" sz="1200" b="0" dirty="0">
                <a:latin typeface="Arial" panose="020B0604020202020204"/>
                <a:ea typeface="微软雅黑" panose="020B0503020204020204" pitchFamily="34" charset="-122"/>
                <a:sym typeface="Arial" panose="020B0604020202020204"/>
              </a:rPr>
              <a:t>2.5</a:t>
            </a:r>
            <a:r>
              <a:rPr lang="zh-CN" altLang="en-US" sz="1200" b="0" dirty="0">
                <a:latin typeface="Arial" panose="020B0604020202020204"/>
                <a:ea typeface="微软雅黑" panose="020B0503020204020204" pitchFamily="34" charset="-122"/>
                <a:sym typeface="Arial" panose="020B0604020202020204"/>
              </a:rPr>
              <a:t>个月工资；也有相当数量的公司提供了目标绩效奖金、特殊福利包、股票期权等多种计划来保留人才</a:t>
            </a:r>
          </a:p>
        </p:txBody>
      </p:sp>
      <p:sp>
        <p:nvSpPr>
          <p:cNvPr id="90" name="矩形 89"/>
          <p:cNvSpPr/>
          <p:nvPr/>
        </p:nvSpPr>
        <p:spPr>
          <a:xfrm>
            <a:off x="10088160" y="4934940"/>
            <a:ext cx="1956369" cy="1384995"/>
          </a:xfrm>
          <a:prstGeom prst="rect">
            <a:avLst/>
          </a:prstGeom>
        </p:spPr>
        <p:txBody>
          <a:bodyPr wrap="square">
            <a:spAutoFit/>
          </a:bodyPr>
          <a:lstStyle/>
          <a:p>
            <a:pPr>
              <a:buSzPct val="120000"/>
              <a:buFont typeface="Arial" panose="020B0604020202020204" pitchFamily="34" charset="0"/>
              <a:buChar char="•"/>
            </a:pPr>
            <a:r>
              <a:rPr lang="zh-CN" altLang="en-US" sz="1200" b="0" dirty="0">
                <a:latin typeface="Arial" panose="020B0604020202020204"/>
                <a:ea typeface="微软雅黑" panose="020B0503020204020204" pitchFamily="34" charset="-122"/>
                <a:sym typeface="Arial" panose="020B0604020202020204"/>
              </a:rPr>
              <a:t>最为广泛采用的举措的则是企业专门的培训和发展项目（</a:t>
            </a:r>
            <a:r>
              <a:rPr lang="en-US" altLang="zh-CN" sz="1200" b="0" dirty="0">
                <a:latin typeface="Arial" panose="020B0604020202020204"/>
                <a:ea typeface="微软雅黑" panose="020B0503020204020204" pitchFamily="34" charset="-122"/>
                <a:sym typeface="Arial" panose="020B0604020202020204"/>
              </a:rPr>
              <a:t>58%</a:t>
            </a:r>
            <a:r>
              <a:rPr lang="zh-CN" altLang="en-US" sz="1200" b="0" dirty="0">
                <a:latin typeface="Arial" panose="020B0604020202020204"/>
                <a:ea typeface="微软雅黑" panose="020B0503020204020204" pitchFamily="34" charset="-122"/>
                <a:sym typeface="Arial" panose="020B0604020202020204"/>
              </a:rPr>
              <a:t>），培训作为提升员工技能及敬业度的重要手段，无疑会成为人力资源工作重心，以配合企业的再度启航</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5"/>
                                        </p:tgtEl>
                                        <p:attrNameLst>
                                          <p:attrName>style.visibility</p:attrName>
                                        </p:attrNameLst>
                                      </p:cBhvr>
                                      <p:to>
                                        <p:strVal val="visible"/>
                                      </p:to>
                                    </p:set>
                                    <p:anim calcmode="lin" valueType="num">
                                      <p:cBhvr>
                                        <p:cTn id="7"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5"/>
                                        </p:tgtEl>
                                        <p:attrNameLst>
                                          <p:attrName>ppt_y</p:attrName>
                                        </p:attrNameLst>
                                      </p:cBhvr>
                                      <p:tavLst>
                                        <p:tav tm="0">
                                          <p:val>
                                            <p:strVal val="#ppt_y"/>
                                          </p:val>
                                        </p:tav>
                                        <p:tav tm="100000">
                                          <p:val>
                                            <p:strVal val="#ppt_y"/>
                                          </p:val>
                                        </p:tav>
                                      </p:tavLst>
                                    </p:anim>
                                    <p:anim calcmode="lin" valueType="num">
                                      <p:cBhvr>
                                        <p:cTn id="9"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5"/>
                                        </p:tgtEl>
                                      </p:cBhvr>
                                    </p:animEffect>
                                  </p:childTnLst>
                                </p:cTn>
                              </p:par>
                              <p:par>
                                <p:cTn id="12" presetID="15" presetClass="entr" presetSubtype="0" fill="hold" nodeType="withEffect">
                                  <p:stCondLst>
                                    <p:cond delay="60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fltVal val="0"/>
                                          </p:val>
                                        </p:tav>
                                        <p:tav tm="100000">
                                          <p:val>
                                            <p:strVal val="#ppt_w"/>
                                          </p:val>
                                        </p:tav>
                                      </p:tavLst>
                                    </p:anim>
                                    <p:anim calcmode="lin" valueType="num">
                                      <p:cBhvr>
                                        <p:cTn id="15" dur="1000" fill="hold"/>
                                        <p:tgtEl>
                                          <p:spTgt spid="11"/>
                                        </p:tgtEl>
                                        <p:attrNameLst>
                                          <p:attrName>ppt_h</p:attrName>
                                        </p:attrNameLst>
                                      </p:cBhvr>
                                      <p:tavLst>
                                        <p:tav tm="0">
                                          <p:val>
                                            <p:fltVal val="0"/>
                                          </p:val>
                                        </p:tav>
                                        <p:tav tm="100000">
                                          <p:val>
                                            <p:strVal val="#ppt_h"/>
                                          </p:val>
                                        </p:tav>
                                      </p:tavLst>
                                    </p:anim>
                                    <p:anim calcmode="lin" valueType="num">
                                      <p:cBhvr>
                                        <p:cTn id="16"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up)">
                                      <p:cBhvr>
                                        <p:cTn id="22" dur="500"/>
                                        <p:tgtEl>
                                          <p:spTgt spid="7"/>
                                        </p:tgtEl>
                                      </p:cBhvr>
                                    </p:animEffect>
                                  </p:childTnLst>
                                </p:cTn>
                              </p:par>
                              <p:par>
                                <p:cTn id="23" presetID="22" presetClass="entr" presetSubtype="1"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par>
                                <p:cTn id="26" presetID="22" presetClass="entr" presetSubtype="1"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up)">
                                      <p:cBhvr>
                                        <p:cTn id="28" dur="500"/>
                                        <p:tgtEl>
                                          <p:spTgt spid="5"/>
                                        </p:tgtEl>
                                      </p:cBhvr>
                                    </p:animEffect>
                                  </p:childTnLst>
                                </p:cTn>
                              </p:par>
                              <p:par>
                                <p:cTn id="29" presetID="22" presetClass="entr" presetSubtype="1"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up)">
                                      <p:cBhvr>
                                        <p:cTn id="31" dur="500"/>
                                        <p:tgtEl>
                                          <p:spTgt spid="6"/>
                                        </p:tgtEl>
                                      </p:cBhvr>
                                    </p:animEffect>
                                  </p:childTnLst>
                                </p:cTn>
                              </p:par>
                              <p:par>
                                <p:cTn id="32" presetID="22" presetClass="entr" presetSubtype="1" fill="hold" nodeType="withEffect">
                                  <p:stCondLst>
                                    <p:cond delay="0"/>
                                  </p:stCondLst>
                                  <p:childTnLst>
                                    <p:set>
                                      <p:cBhvr>
                                        <p:cTn id="33" dur="1" fill="hold">
                                          <p:stCondLst>
                                            <p:cond delay="0"/>
                                          </p:stCondLst>
                                        </p:cTn>
                                        <p:tgtEl>
                                          <p:spTgt spid="82"/>
                                        </p:tgtEl>
                                        <p:attrNameLst>
                                          <p:attrName>style.visibility</p:attrName>
                                        </p:attrNameLst>
                                      </p:cBhvr>
                                      <p:to>
                                        <p:strVal val="visible"/>
                                      </p:to>
                                    </p:set>
                                    <p:animEffect transition="in" filter="wipe(up)">
                                      <p:cBhvr>
                                        <p:cTn id="34" dur="500"/>
                                        <p:tgtEl>
                                          <p:spTgt spid="8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additive="base">
                                        <p:cTn id="39" dur="500" fill="hold"/>
                                        <p:tgtEl>
                                          <p:spTgt spid="56"/>
                                        </p:tgtEl>
                                        <p:attrNameLst>
                                          <p:attrName>ppt_x</p:attrName>
                                        </p:attrNameLst>
                                      </p:cBhvr>
                                      <p:tavLst>
                                        <p:tav tm="0">
                                          <p:val>
                                            <p:strVal val="#ppt_x"/>
                                          </p:val>
                                        </p:tav>
                                        <p:tav tm="100000">
                                          <p:val>
                                            <p:strVal val="#ppt_x"/>
                                          </p:val>
                                        </p:tav>
                                      </p:tavLst>
                                    </p:anim>
                                    <p:anim calcmode="lin" valueType="num">
                                      <p:cBhvr additive="base">
                                        <p:cTn id="40" dur="500" fill="hold"/>
                                        <p:tgtEl>
                                          <p:spTgt spid="5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additive="base">
                                        <p:cTn id="45" dur="500" fill="hold"/>
                                        <p:tgtEl>
                                          <p:spTgt spid="86"/>
                                        </p:tgtEl>
                                        <p:attrNameLst>
                                          <p:attrName>ppt_x</p:attrName>
                                        </p:attrNameLst>
                                      </p:cBhvr>
                                      <p:tavLst>
                                        <p:tav tm="0">
                                          <p:val>
                                            <p:strVal val="#ppt_x"/>
                                          </p:val>
                                        </p:tav>
                                        <p:tav tm="100000">
                                          <p:val>
                                            <p:strVal val="#ppt_x"/>
                                          </p:val>
                                        </p:tav>
                                      </p:tavLst>
                                    </p:anim>
                                    <p:anim calcmode="lin" valueType="num">
                                      <p:cBhvr additive="base">
                                        <p:cTn id="46"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57"/>
                                        </p:tgtEl>
                                        <p:attrNameLst>
                                          <p:attrName>style.visibility</p:attrName>
                                        </p:attrNameLst>
                                      </p:cBhvr>
                                      <p:to>
                                        <p:strVal val="visible"/>
                                      </p:to>
                                    </p:set>
                                    <p:anim calcmode="lin" valueType="num">
                                      <p:cBhvr additive="base">
                                        <p:cTn id="51" dur="500" fill="hold"/>
                                        <p:tgtEl>
                                          <p:spTgt spid="57"/>
                                        </p:tgtEl>
                                        <p:attrNameLst>
                                          <p:attrName>ppt_x</p:attrName>
                                        </p:attrNameLst>
                                      </p:cBhvr>
                                      <p:tavLst>
                                        <p:tav tm="0">
                                          <p:val>
                                            <p:strVal val="#ppt_x"/>
                                          </p:val>
                                        </p:tav>
                                        <p:tav tm="100000">
                                          <p:val>
                                            <p:strVal val="#ppt_x"/>
                                          </p:val>
                                        </p:tav>
                                      </p:tavLst>
                                    </p:anim>
                                    <p:anim calcmode="lin" valueType="num">
                                      <p:cBhvr additive="base">
                                        <p:cTn id="52"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87"/>
                                        </p:tgtEl>
                                        <p:attrNameLst>
                                          <p:attrName>style.visibility</p:attrName>
                                        </p:attrNameLst>
                                      </p:cBhvr>
                                      <p:to>
                                        <p:strVal val="visible"/>
                                      </p:to>
                                    </p:set>
                                    <p:anim calcmode="lin" valueType="num">
                                      <p:cBhvr additive="base">
                                        <p:cTn id="57" dur="500" fill="hold"/>
                                        <p:tgtEl>
                                          <p:spTgt spid="87"/>
                                        </p:tgtEl>
                                        <p:attrNameLst>
                                          <p:attrName>ppt_x</p:attrName>
                                        </p:attrNameLst>
                                      </p:cBhvr>
                                      <p:tavLst>
                                        <p:tav tm="0">
                                          <p:val>
                                            <p:strVal val="#ppt_x"/>
                                          </p:val>
                                        </p:tav>
                                        <p:tav tm="100000">
                                          <p:val>
                                            <p:strVal val="#ppt_x"/>
                                          </p:val>
                                        </p:tav>
                                      </p:tavLst>
                                    </p:anim>
                                    <p:anim calcmode="lin" valueType="num">
                                      <p:cBhvr additive="base">
                                        <p:cTn id="58"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58"/>
                                        </p:tgtEl>
                                        <p:attrNameLst>
                                          <p:attrName>style.visibility</p:attrName>
                                        </p:attrNameLst>
                                      </p:cBhvr>
                                      <p:to>
                                        <p:strVal val="visible"/>
                                      </p:to>
                                    </p:set>
                                    <p:anim calcmode="lin" valueType="num">
                                      <p:cBhvr additive="base">
                                        <p:cTn id="63" dur="500" fill="hold"/>
                                        <p:tgtEl>
                                          <p:spTgt spid="58"/>
                                        </p:tgtEl>
                                        <p:attrNameLst>
                                          <p:attrName>ppt_x</p:attrName>
                                        </p:attrNameLst>
                                      </p:cBhvr>
                                      <p:tavLst>
                                        <p:tav tm="0">
                                          <p:val>
                                            <p:strVal val="#ppt_x"/>
                                          </p:val>
                                        </p:tav>
                                        <p:tav tm="100000">
                                          <p:val>
                                            <p:strVal val="#ppt_x"/>
                                          </p:val>
                                        </p:tav>
                                      </p:tavLst>
                                    </p:anim>
                                    <p:anim calcmode="lin" valueType="num">
                                      <p:cBhvr additive="base">
                                        <p:cTn id="64"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88"/>
                                        </p:tgtEl>
                                        <p:attrNameLst>
                                          <p:attrName>style.visibility</p:attrName>
                                        </p:attrNameLst>
                                      </p:cBhvr>
                                      <p:to>
                                        <p:strVal val="visible"/>
                                      </p:to>
                                    </p:set>
                                    <p:anim calcmode="lin" valueType="num">
                                      <p:cBhvr additive="base">
                                        <p:cTn id="69" dur="500" fill="hold"/>
                                        <p:tgtEl>
                                          <p:spTgt spid="88"/>
                                        </p:tgtEl>
                                        <p:attrNameLst>
                                          <p:attrName>ppt_x</p:attrName>
                                        </p:attrNameLst>
                                      </p:cBhvr>
                                      <p:tavLst>
                                        <p:tav tm="0">
                                          <p:val>
                                            <p:strVal val="#ppt_x"/>
                                          </p:val>
                                        </p:tav>
                                        <p:tav tm="100000">
                                          <p:val>
                                            <p:strVal val="#ppt_x"/>
                                          </p:val>
                                        </p:tav>
                                      </p:tavLst>
                                    </p:anim>
                                    <p:anim calcmode="lin" valueType="num">
                                      <p:cBhvr additive="base">
                                        <p:cTn id="70"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59"/>
                                        </p:tgtEl>
                                        <p:attrNameLst>
                                          <p:attrName>style.visibility</p:attrName>
                                        </p:attrNameLst>
                                      </p:cBhvr>
                                      <p:to>
                                        <p:strVal val="visible"/>
                                      </p:to>
                                    </p:set>
                                    <p:anim calcmode="lin" valueType="num">
                                      <p:cBhvr additive="base">
                                        <p:cTn id="75" dur="500" fill="hold"/>
                                        <p:tgtEl>
                                          <p:spTgt spid="59"/>
                                        </p:tgtEl>
                                        <p:attrNameLst>
                                          <p:attrName>ppt_x</p:attrName>
                                        </p:attrNameLst>
                                      </p:cBhvr>
                                      <p:tavLst>
                                        <p:tav tm="0">
                                          <p:val>
                                            <p:strVal val="#ppt_x"/>
                                          </p:val>
                                        </p:tav>
                                        <p:tav tm="100000">
                                          <p:val>
                                            <p:strVal val="#ppt_x"/>
                                          </p:val>
                                        </p:tav>
                                      </p:tavLst>
                                    </p:anim>
                                    <p:anim calcmode="lin" valueType="num">
                                      <p:cBhvr additive="base">
                                        <p:cTn id="76"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89"/>
                                        </p:tgtEl>
                                        <p:attrNameLst>
                                          <p:attrName>style.visibility</p:attrName>
                                        </p:attrNameLst>
                                      </p:cBhvr>
                                      <p:to>
                                        <p:strVal val="visible"/>
                                      </p:to>
                                    </p:set>
                                    <p:anim calcmode="lin" valueType="num">
                                      <p:cBhvr additive="base">
                                        <p:cTn id="81" dur="500" fill="hold"/>
                                        <p:tgtEl>
                                          <p:spTgt spid="89"/>
                                        </p:tgtEl>
                                        <p:attrNameLst>
                                          <p:attrName>ppt_x</p:attrName>
                                        </p:attrNameLst>
                                      </p:cBhvr>
                                      <p:tavLst>
                                        <p:tav tm="0">
                                          <p:val>
                                            <p:strVal val="#ppt_x"/>
                                          </p:val>
                                        </p:tav>
                                        <p:tav tm="100000">
                                          <p:val>
                                            <p:strVal val="#ppt_x"/>
                                          </p:val>
                                        </p:tav>
                                      </p:tavLst>
                                    </p:anim>
                                    <p:anim calcmode="lin" valueType="num">
                                      <p:cBhvr additive="base">
                                        <p:cTn id="82"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61"/>
                                        </p:tgtEl>
                                        <p:attrNameLst>
                                          <p:attrName>style.visibility</p:attrName>
                                        </p:attrNameLst>
                                      </p:cBhvr>
                                      <p:to>
                                        <p:strVal val="visible"/>
                                      </p:to>
                                    </p:set>
                                    <p:anim calcmode="lin" valueType="num">
                                      <p:cBhvr additive="base">
                                        <p:cTn id="87" dur="500" fill="hold"/>
                                        <p:tgtEl>
                                          <p:spTgt spid="61"/>
                                        </p:tgtEl>
                                        <p:attrNameLst>
                                          <p:attrName>ppt_x</p:attrName>
                                        </p:attrNameLst>
                                      </p:cBhvr>
                                      <p:tavLst>
                                        <p:tav tm="0">
                                          <p:val>
                                            <p:strVal val="#ppt_x"/>
                                          </p:val>
                                        </p:tav>
                                        <p:tav tm="100000">
                                          <p:val>
                                            <p:strVal val="#ppt_x"/>
                                          </p:val>
                                        </p:tav>
                                      </p:tavLst>
                                    </p:anim>
                                    <p:anim calcmode="lin" valueType="num">
                                      <p:cBhvr additive="base">
                                        <p:cTn id="88" dur="5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90">
                                            <p:txEl>
                                              <p:pRg st="0" end="0"/>
                                            </p:txEl>
                                          </p:spTgt>
                                        </p:tgtEl>
                                        <p:attrNameLst>
                                          <p:attrName>style.visibility</p:attrName>
                                        </p:attrNameLst>
                                      </p:cBhvr>
                                      <p:to>
                                        <p:strVal val="visible"/>
                                      </p:to>
                                    </p:set>
                                    <p:anim calcmode="lin" valueType="num">
                                      <p:cBhvr additive="base">
                                        <p:cTn id="93" dur="500" fill="hold"/>
                                        <p:tgtEl>
                                          <p:spTgt spid="90">
                                            <p:txEl>
                                              <p:pRg st="0" end="0"/>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9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p:bldP spid="87" grpId="0"/>
      <p:bldP spid="88" grpId="0"/>
      <p:bldP spid="8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3" cstate="email">
            <a:duotone>
              <a:prstClr val="black"/>
              <a:schemeClr val="accent1">
                <a:tint val="45000"/>
                <a:satMod val="400000"/>
              </a:schemeClr>
            </a:duotone>
          </a:blip>
          <a:srcRect r="15045"/>
          <a:stretch>
            <a:fillRect/>
          </a:stretch>
        </p:blipFill>
        <p:spPr>
          <a:xfrm>
            <a:off x="0" y="1123949"/>
            <a:ext cx="4375152" cy="5048251"/>
          </a:xfrm>
          <a:prstGeom prst="rect">
            <a:avLst/>
          </a:prstGeom>
        </p:spPr>
      </p:pic>
      <p:grpSp>
        <p:nvGrpSpPr>
          <p:cNvPr id="2" name="组合 1"/>
          <p:cNvGrpSpPr/>
          <p:nvPr/>
        </p:nvGrpSpPr>
        <p:grpSpPr>
          <a:xfrm>
            <a:off x="4365213" y="2371725"/>
            <a:ext cx="7677564" cy="2638425"/>
            <a:chOff x="4365213" y="2371725"/>
            <a:chExt cx="7677564" cy="2638425"/>
          </a:xfrm>
          <a:solidFill>
            <a:schemeClr val="tx2">
              <a:lumMod val="75000"/>
            </a:schemeClr>
          </a:solidFill>
        </p:grpSpPr>
        <p:sp>
          <p:nvSpPr>
            <p:cNvPr id="5" name="矩形 4"/>
            <p:cNvSpPr/>
            <p:nvPr/>
          </p:nvSpPr>
          <p:spPr>
            <a:xfrm>
              <a:off x="4365213" y="2371725"/>
              <a:ext cx="7067550" cy="2638425"/>
            </a:xfrm>
            <a:prstGeom prst="rect">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a:ea typeface="微软雅黑" panose="020B0503020204020204" pitchFamily="34" charset="-122"/>
                <a:sym typeface="Arial" panose="020B0604020202020204"/>
              </a:endParaRPr>
            </a:p>
          </p:txBody>
        </p:sp>
        <p:sp>
          <p:nvSpPr>
            <p:cNvPr id="6" name="矩形 5"/>
            <p:cNvSpPr/>
            <p:nvPr/>
          </p:nvSpPr>
          <p:spPr>
            <a:xfrm>
              <a:off x="11718235" y="2371725"/>
              <a:ext cx="324542" cy="2638425"/>
            </a:xfrm>
            <a:prstGeom prst="rect">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a:ea typeface="微软雅黑" panose="020B0503020204020204" pitchFamily="34" charset="-122"/>
                <a:sym typeface="Arial" panose="020B0604020202020204"/>
              </a:endParaRPr>
            </a:p>
          </p:txBody>
        </p:sp>
      </p:grpSp>
      <p:sp>
        <p:nvSpPr>
          <p:cNvPr id="7" name="Rectangle 4"/>
          <p:cNvSpPr>
            <a:spLocks noChangeArrowheads="1"/>
          </p:cNvSpPr>
          <p:nvPr/>
        </p:nvSpPr>
        <p:spPr bwMode="auto">
          <a:xfrm>
            <a:off x="6843957" y="3046644"/>
            <a:ext cx="3941134" cy="120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325" tIns="46973" rIns="92325" bIns="46973">
            <a:spAutoFit/>
          </a:bodyPr>
          <a:lstStyle>
            <a:lvl1pPr defTabSz="903605" eaLnBrk="0" hangingPunct="0">
              <a:defRPr b="1">
                <a:solidFill>
                  <a:schemeClr val="tx1"/>
                </a:solidFill>
                <a:latin typeface="华文楷体" panose="02010600040101010101" pitchFamily="2" charset="-122"/>
                <a:ea typeface="华文楷体" panose="02010600040101010101" pitchFamily="2" charset="-122"/>
              </a:defRPr>
            </a:lvl1pPr>
            <a:lvl2pPr defTabSz="903605" eaLnBrk="0" hangingPunct="0">
              <a:defRPr b="1">
                <a:solidFill>
                  <a:schemeClr val="tx1"/>
                </a:solidFill>
                <a:latin typeface="华文楷体" panose="02010600040101010101" pitchFamily="2" charset="-122"/>
                <a:ea typeface="华文楷体" panose="02010600040101010101" pitchFamily="2" charset="-122"/>
              </a:defRPr>
            </a:lvl2pPr>
            <a:lvl3pPr defTabSz="903605" eaLnBrk="0" hangingPunct="0">
              <a:defRPr b="1">
                <a:solidFill>
                  <a:schemeClr val="tx1"/>
                </a:solidFill>
                <a:latin typeface="华文楷体" panose="02010600040101010101" pitchFamily="2" charset="-122"/>
                <a:ea typeface="华文楷体" panose="02010600040101010101" pitchFamily="2" charset="-122"/>
              </a:defRPr>
            </a:lvl3pPr>
            <a:lvl4pPr defTabSz="903605" eaLnBrk="0" hangingPunct="0">
              <a:defRPr b="1">
                <a:solidFill>
                  <a:schemeClr val="tx1"/>
                </a:solidFill>
                <a:latin typeface="华文楷体" panose="02010600040101010101" pitchFamily="2" charset="-122"/>
                <a:ea typeface="华文楷体" panose="02010600040101010101" pitchFamily="2" charset="-122"/>
              </a:defRPr>
            </a:lvl4pPr>
            <a:lvl5pPr defTabSz="903605" eaLnBrk="0" hangingPunct="0">
              <a:defRPr b="1">
                <a:solidFill>
                  <a:schemeClr val="tx1"/>
                </a:solidFill>
                <a:latin typeface="华文楷体" panose="02010600040101010101" pitchFamily="2" charset="-122"/>
                <a:ea typeface="华文楷体" panose="02010600040101010101" pitchFamily="2" charset="-122"/>
              </a:defRPr>
            </a:lvl5pPr>
            <a:lvl6pPr defTabSz="903605"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defTabSz="903605"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defTabSz="903605"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defTabSz="903605"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algn="ctr">
              <a:spcBef>
                <a:spcPct val="50000"/>
              </a:spcBef>
            </a:pPr>
            <a:r>
              <a:rPr lang="zh-CN" altLang="en-US" sz="3600" dirty="0">
                <a:solidFill>
                  <a:schemeClr val="bg1"/>
                </a:solidFill>
                <a:latin typeface="Arial" panose="020B0604020202020204"/>
                <a:ea typeface="微软雅黑" panose="020B0503020204020204" pitchFamily="34" charset="-122"/>
                <a:sym typeface="Arial" panose="020B0604020202020204"/>
              </a:rPr>
              <a:t>行政人事工作的总结和计划</a:t>
            </a:r>
          </a:p>
        </p:txBody>
      </p:sp>
      <p:grpSp>
        <p:nvGrpSpPr>
          <p:cNvPr id="8" name="组合 7"/>
          <p:cNvGrpSpPr/>
          <p:nvPr/>
        </p:nvGrpSpPr>
        <p:grpSpPr>
          <a:xfrm>
            <a:off x="4723117" y="2730389"/>
            <a:ext cx="1835368" cy="1835368"/>
            <a:chOff x="1846353" y="1894981"/>
            <a:chExt cx="1751467" cy="1751467"/>
          </a:xfrm>
        </p:grpSpPr>
        <p:grpSp>
          <p:nvGrpSpPr>
            <p:cNvPr id="9" name="组合 8"/>
            <p:cNvGrpSpPr/>
            <p:nvPr/>
          </p:nvGrpSpPr>
          <p:grpSpPr>
            <a:xfrm>
              <a:off x="1846353" y="1894981"/>
              <a:ext cx="1751467" cy="1751467"/>
              <a:chOff x="304800" y="673100"/>
              <a:chExt cx="4000500" cy="4000500"/>
            </a:xfrm>
            <a:effectLst>
              <a:outerShdw blurRad="444500" dist="254000" dir="8100000" algn="tr" rotWithShape="0">
                <a:prstClr val="black">
                  <a:alpha val="50000"/>
                </a:prstClr>
              </a:outerShdw>
            </a:effectLst>
          </p:grpSpPr>
          <p:sp>
            <p:nvSpPr>
              <p:cNvPr id="11" name="同心圆 10"/>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Arial" panose="020B0604020202020204"/>
                  <a:ea typeface="微软雅黑" panose="020B0503020204020204" pitchFamily="34" charset="-122"/>
                  <a:sym typeface="Arial" panose="020B0604020202020204"/>
                </a:endParaRPr>
              </a:p>
            </p:txBody>
          </p:sp>
          <p:sp>
            <p:nvSpPr>
              <p:cNvPr id="12" name="椭圆 11"/>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Arial" panose="020B0604020202020204"/>
                  <a:ea typeface="微软雅黑" panose="020B0503020204020204" pitchFamily="34" charset="-122"/>
                  <a:sym typeface="Arial" panose="020B0604020202020204"/>
                </a:endParaRPr>
              </a:p>
            </p:txBody>
          </p:sp>
        </p:grpSp>
        <p:sp>
          <p:nvSpPr>
            <p:cNvPr id="10" name="椭圆 9"/>
            <p:cNvSpPr/>
            <p:nvPr/>
          </p:nvSpPr>
          <p:spPr>
            <a:xfrm>
              <a:off x="1956877" y="2005505"/>
              <a:ext cx="1530417" cy="1530417"/>
            </a:xfrm>
            <a:prstGeom prst="ellipse">
              <a:avLst/>
            </a:prstGeom>
            <a:solidFill>
              <a:schemeClr val="tx2">
                <a:lumMod val="20000"/>
                <a:lumOff val="80000"/>
              </a:schemeClr>
            </a:solidFill>
            <a:ln w="762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8800" dirty="0">
                  <a:solidFill>
                    <a:schemeClr val="tx2">
                      <a:lumMod val="75000"/>
                    </a:schemeClr>
                  </a:solidFill>
                  <a:latin typeface="Arial" panose="020B0604020202020204"/>
                  <a:ea typeface="微软雅黑" panose="020B0503020204020204" pitchFamily="34" charset="-122"/>
                  <a:sym typeface="Arial" panose="020B0604020202020204"/>
                </a:rPr>
                <a:t>2</a:t>
              </a:r>
              <a:endParaRPr lang="zh-CN" altLang="en-US" sz="8800" dirty="0">
                <a:solidFill>
                  <a:schemeClr val="tx2">
                    <a:lumMod val="75000"/>
                  </a:schemeClr>
                </a:solidFill>
                <a:latin typeface="Arial" panose="020B0604020202020204"/>
                <a:ea typeface="微软雅黑" panose="020B0503020204020204" pitchFamily="34" charset="-122"/>
                <a:sym typeface="Arial" panose="020B0604020202020204"/>
              </a:endParaRPr>
            </a:p>
          </p:txBody>
        </p:sp>
      </p:grpSp>
      <p:sp>
        <p:nvSpPr>
          <p:cNvPr id="13" name="Text Box 8"/>
          <p:cNvSpPr txBox="1">
            <a:spLocks noChangeArrowheads="1"/>
          </p:cNvSpPr>
          <p:nvPr/>
        </p:nvSpPr>
        <p:spPr bwMode="auto">
          <a:xfrm>
            <a:off x="7281976" y="5255821"/>
            <a:ext cx="152943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eaLnBrk="1" hangingPunct="1">
              <a:spcBef>
                <a:spcPct val="50000"/>
              </a:spcBef>
              <a:buFont typeface="Arial" panose="020B0604020202020204" pitchFamily="34" charset="0"/>
              <a:buChar char="•"/>
            </a:pPr>
            <a:r>
              <a:rPr lang="zh-CN" altLang="en-US" sz="2000" b="0" dirty="0">
                <a:latin typeface="Arial" panose="020B0604020202020204"/>
                <a:ea typeface="微软雅黑" panose="020B0503020204020204" pitchFamily="34" charset="-122"/>
                <a:sym typeface="Arial" panose="020B0604020202020204"/>
              </a:rPr>
              <a:t>人员配置</a:t>
            </a:r>
          </a:p>
          <a:p>
            <a:pPr eaLnBrk="1" hangingPunct="1">
              <a:spcBef>
                <a:spcPct val="50000"/>
              </a:spcBef>
              <a:buFont typeface="Arial" panose="020B0604020202020204" pitchFamily="34" charset="0"/>
              <a:buChar char="•"/>
            </a:pPr>
            <a:r>
              <a:rPr lang="zh-CN" altLang="en-US" sz="2000" b="0" dirty="0">
                <a:latin typeface="Arial" panose="020B0604020202020204"/>
                <a:ea typeface="微软雅黑" panose="020B0503020204020204" pitchFamily="34" charset="-122"/>
                <a:sym typeface="Arial" panose="020B0604020202020204"/>
              </a:rPr>
              <a:t>人员发展</a:t>
            </a:r>
          </a:p>
          <a:p>
            <a:pPr eaLnBrk="1" hangingPunct="1">
              <a:spcBef>
                <a:spcPct val="50000"/>
              </a:spcBef>
              <a:buFont typeface="Arial" panose="020B0604020202020204" pitchFamily="34" charset="0"/>
              <a:buChar char="•"/>
            </a:pPr>
            <a:r>
              <a:rPr lang="zh-CN" altLang="en-US" sz="2000" b="0" dirty="0">
                <a:latin typeface="Arial" panose="020B0604020202020204"/>
                <a:ea typeface="微软雅黑" panose="020B0503020204020204" pitchFamily="34" charset="-122"/>
                <a:sym typeface="Arial" panose="020B0604020202020204"/>
              </a:rPr>
              <a:t>薪酬福利</a:t>
            </a:r>
          </a:p>
        </p:txBody>
      </p:sp>
      <p:sp>
        <p:nvSpPr>
          <p:cNvPr id="14" name="Text Box 8"/>
          <p:cNvSpPr txBox="1">
            <a:spLocks noChangeArrowheads="1"/>
          </p:cNvSpPr>
          <p:nvPr/>
        </p:nvSpPr>
        <p:spPr bwMode="auto">
          <a:xfrm>
            <a:off x="9070303" y="5486654"/>
            <a:ext cx="1529435"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eaLnBrk="1" hangingPunct="1">
              <a:spcBef>
                <a:spcPct val="50000"/>
              </a:spcBef>
              <a:buFont typeface="Arial" panose="020B0604020202020204" pitchFamily="34" charset="0"/>
              <a:buChar char="•"/>
            </a:pPr>
            <a:r>
              <a:rPr lang="zh-CN" altLang="en-US" sz="2000" b="0" dirty="0">
                <a:latin typeface="Arial" panose="020B0604020202020204"/>
                <a:ea typeface="微软雅黑" panose="020B0503020204020204" pitchFamily="34" charset="-122"/>
                <a:sym typeface="Arial" panose="020B0604020202020204"/>
              </a:rPr>
              <a:t>劳动关系</a:t>
            </a:r>
          </a:p>
          <a:p>
            <a:pPr eaLnBrk="1" hangingPunct="1">
              <a:spcBef>
                <a:spcPct val="50000"/>
              </a:spcBef>
              <a:buFont typeface="Arial" panose="020B0604020202020204" pitchFamily="34" charset="0"/>
              <a:buChar char="•"/>
            </a:pPr>
            <a:r>
              <a:rPr lang="zh-CN" altLang="en-US" sz="2000" b="0" dirty="0">
                <a:latin typeface="Arial" panose="020B0604020202020204"/>
                <a:ea typeface="微软雅黑" panose="020B0503020204020204" pitchFamily="34" charset="-122"/>
                <a:sym typeface="Arial" panose="020B0604020202020204"/>
              </a:rPr>
              <a:t>行政事务</a:t>
            </a:r>
          </a:p>
        </p:txBody>
      </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750" fill="hold"/>
                                        <p:tgtEl>
                                          <p:spTgt spid="8"/>
                                        </p:tgtEl>
                                        <p:attrNameLst>
                                          <p:attrName>ppt_w</p:attrName>
                                        </p:attrNameLst>
                                      </p:cBhvr>
                                      <p:tavLst>
                                        <p:tav tm="0">
                                          <p:val>
                                            <p:fltVal val="0"/>
                                          </p:val>
                                        </p:tav>
                                        <p:tav tm="100000">
                                          <p:val>
                                            <p:strVal val="#ppt_w"/>
                                          </p:val>
                                        </p:tav>
                                      </p:tavLst>
                                    </p:anim>
                                    <p:anim calcmode="lin" valueType="num">
                                      <p:cBhvr>
                                        <p:cTn id="20" dur="750" fill="hold"/>
                                        <p:tgtEl>
                                          <p:spTgt spid="8"/>
                                        </p:tgtEl>
                                        <p:attrNameLst>
                                          <p:attrName>ppt_h</p:attrName>
                                        </p:attrNameLst>
                                      </p:cBhvr>
                                      <p:tavLst>
                                        <p:tav tm="0">
                                          <p:val>
                                            <p:fltVal val="0"/>
                                          </p:val>
                                        </p:tav>
                                        <p:tav tm="100000">
                                          <p:val>
                                            <p:strVal val="#ppt_h"/>
                                          </p:val>
                                        </p:tav>
                                      </p:tavLst>
                                    </p:anim>
                                    <p:animEffect transition="in" filter="fade">
                                      <p:cBhvr>
                                        <p:cTn id="21" dur="75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41" presetClass="entr" presetSubtype="0" fill="hold" grpId="0" nodeType="clickEffect">
                                  <p:stCondLst>
                                    <p:cond delay="0"/>
                                  </p:stCondLst>
                                  <p:iterate type="lt">
                                    <p:tmPct val="10000"/>
                                  </p:iterate>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7" dur="1000" fill="hold"/>
                                        <p:tgtEl>
                                          <p:spTgt spid="7"/>
                                        </p:tgtEl>
                                        <p:attrNameLst>
                                          <p:attrName>ppt_y</p:attrName>
                                        </p:attrNameLst>
                                      </p:cBhvr>
                                      <p:tavLst>
                                        <p:tav tm="0">
                                          <p:val>
                                            <p:strVal val="#ppt_y"/>
                                          </p:val>
                                        </p:tav>
                                        <p:tav tm="100000">
                                          <p:val>
                                            <p:strVal val="#ppt_y"/>
                                          </p:val>
                                        </p:tav>
                                      </p:tavLst>
                                    </p:anim>
                                    <p:anim calcmode="lin" valueType="num">
                                      <p:cBhvr>
                                        <p:cTn id="28" dur="10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9" dur="10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0" dur="1000" tmFilter="0,0; .5, 1; 1, 1"/>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750"/>
                                        <p:tgtEl>
                                          <p:spTgt spid="13"/>
                                        </p:tgtEl>
                                      </p:cBhvr>
                                    </p:animEffect>
                                    <p:anim calcmode="lin" valueType="num">
                                      <p:cBhvr>
                                        <p:cTn id="36" dur="750" fill="hold"/>
                                        <p:tgtEl>
                                          <p:spTgt spid="13"/>
                                        </p:tgtEl>
                                        <p:attrNameLst>
                                          <p:attrName>ppt_x</p:attrName>
                                        </p:attrNameLst>
                                      </p:cBhvr>
                                      <p:tavLst>
                                        <p:tav tm="0">
                                          <p:val>
                                            <p:strVal val="#ppt_x"/>
                                          </p:val>
                                        </p:tav>
                                        <p:tav tm="100000">
                                          <p:val>
                                            <p:strVal val="#ppt_x"/>
                                          </p:val>
                                        </p:tav>
                                      </p:tavLst>
                                    </p:anim>
                                    <p:anim calcmode="lin" valueType="num">
                                      <p:cBhvr>
                                        <p:cTn id="37" dur="750" fill="hold"/>
                                        <p:tgtEl>
                                          <p:spTgt spid="13"/>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750"/>
                                        <p:tgtEl>
                                          <p:spTgt spid="14"/>
                                        </p:tgtEl>
                                      </p:cBhvr>
                                    </p:animEffect>
                                    <p:anim calcmode="lin" valueType="num">
                                      <p:cBhvr>
                                        <p:cTn id="41" dur="750" fill="hold"/>
                                        <p:tgtEl>
                                          <p:spTgt spid="14"/>
                                        </p:tgtEl>
                                        <p:attrNameLst>
                                          <p:attrName>ppt_x</p:attrName>
                                        </p:attrNameLst>
                                      </p:cBhvr>
                                      <p:tavLst>
                                        <p:tav tm="0">
                                          <p:val>
                                            <p:strVal val="#ppt_x"/>
                                          </p:val>
                                        </p:tav>
                                        <p:tav tm="100000">
                                          <p:val>
                                            <p:strVal val="#ppt_x"/>
                                          </p:val>
                                        </p:tav>
                                      </p:tavLst>
                                    </p:anim>
                                    <p:anim calcmode="lin" valueType="num">
                                      <p:cBhvr>
                                        <p:cTn id="42"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图表 6"/>
          <p:cNvGraphicFramePr/>
          <p:nvPr/>
        </p:nvGraphicFramePr>
        <p:xfrm>
          <a:off x="-14456" y="1971675"/>
          <a:ext cx="3755207" cy="214192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图表 7"/>
          <p:cNvGraphicFramePr/>
          <p:nvPr/>
        </p:nvGraphicFramePr>
        <p:xfrm>
          <a:off x="2959810" y="1971675"/>
          <a:ext cx="3755207" cy="214192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图表 8"/>
          <p:cNvGraphicFramePr/>
          <p:nvPr/>
        </p:nvGraphicFramePr>
        <p:xfrm>
          <a:off x="5934076" y="1971675"/>
          <a:ext cx="3755207" cy="214192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2" name="图表 21"/>
          <p:cNvGraphicFramePr/>
          <p:nvPr/>
        </p:nvGraphicFramePr>
        <p:xfrm>
          <a:off x="8908343" y="1971675"/>
          <a:ext cx="3755207" cy="2141927"/>
        </p:xfrm>
        <a:graphic>
          <a:graphicData uri="http://schemas.openxmlformats.org/drawingml/2006/chart">
            <c:chart xmlns:c="http://schemas.openxmlformats.org/drawingml/2006/chart" xmlns:r="http://schemas.openxmlformats.org/officeDocument/2006/relationships" r:id="rId6"/>
          </a:graphicData>
        </a:graphic>
      </p:graphicFrame>
      <p:sp>
        <p:nvSpPr>
          <p:cNvPr id="25" name="文本框 24"/>
          <p:cNvSpPr txBox="1"/>
          <p:nvPr/>
        </p:nvSpPr>
        <p:spPr>
          <a:xfrm>
            <a:off x="3855070" y="4556808"/>
            <a:ext cx="2038350" cy="400110"/>
          </a:xfrm>
          <a:prstGeom prst="rect">
            <a:avLst/>
          </a:prstGeom>
          <a:noFill/>
        </p:spPr>
        <p:txBody>
          <a:bodyPr wrap="square" rtlCol="0">
            <a:spAutoFit/>
          </a:bodyPr>
          <a:lstStyle/>
          <a:p>
            <a:pPr algn="ctr"/>
            <a:r>
              <a:rPr lang="zh-CN" altLang="en-US" sz="2000" dirty="0">
                <a:latin typeface="Arial" panose="020B0604020202020204"/>
                <a:ea typeface="微软雅黑" panose="020B0503020204020204" pitchFamily="34" charset="-122"/>
                <a:sym typeface="Arial" panose="020B0604020202020204"/>
              </a:rPr>
              <a:t>营销类</a:t>
            </a:r>
          </a:p>
        </p:txBody>
      </p:sp>
      <p:sp>
        <p:nvSpPr>
          <p:cNvPr id="26" name="文本框 25"/>
          <p:cNvSpPr txBox="1"/>
          <p:nvPr/>
        </p:nvSpPr>
        <p:spPr>
          <a:xfrm>
            <a:off x="1159495" y="4556808"/>
            <a:ext cx="2038350" cy="400110"/>
          </a:xfrm>
          <a:prstGeom prst="rect">
            <a:avLst/>
          </a:prstGeom>
          <a:noFill/>
        </p:spPr>
        <p:txBody>
          <a:bodyPr wrap="square" rtlCol="0">
            <a:spAutoFit/>
          </a:bodyPr>
          <a:lstStyle/>
          <a:p>
            <a:pPr algn="ctr"/>
            <a:r>
              <a:rPr lang="zh-CN" altLang="en-US" sz="2000" dirty="0">
                <a:latin typeface="Arial" panose="020B0604020202020204"/>
                <a:ea typeface="微软雅黑" panose="020B0503020204020204" pitchFamily="34" charset="-122"/>
                <a:sym typeface="Arial" panose="020B0604020202020204"/>
              </a:rPr>
              <a:t>研发类</a:t>
            </a:r>
          </a:p>
        </p:txBody>
      </p:sp>
      <p:sp>
        <p:nvSpPr>
          <p:cNvPr id="27" name="文本框 26"/>
          <p:cNvSpPr txBox="1"/>
          <p:nvPr/>
        </p:nvSpPr>
        <p:spPr>
          <a:xfrm>
            <a:off x="6798295" y="4556808"/>
            <a:ext cx="2038350" cy="400110"/>
          </a:xfrm>
          <a:prstGeom prst="rect">
            <a:avLst/>
          </a:prstGeom>
          <a:noFill/>
        </p:spPr>
        <p:txBody>
          <a:bodyPr wrap="square" rtlCol="0">
            <a:spAutoFit/>
          </a:bodyPr>
          <a:lstStyle/>
          <a:p>
            <a:pPr algn="ctr"/>
            <a:r>
              <a:rPr lang="zh-CN" altLang="en-US" sz="2000" dirty="0">
                <a:latin typeface="Arial" panose="020B0604020202020204"/>
                <a:ea typeface="微软雅黑" panose="020B0503020204020204" pitchFamily="34" charset="-122"/>
                <a:sym typeface="Arial" panose="020B0604020202020204"/>
              </a:rPr>
              <a:t>生产类</a:t>
            </a:r>
          </a:p>
        </p:txBody>
      </p:sp>
      <p:sp>
        <p:nvSpPr>
          <p:cNvPr id="28" name="文本框 27"/>
          <p:cNvSpPr txBox="1"/>
          <p:nvPr/>
        </p:nvSpPr>
        <p:spPr>
          <a:xfrm>
            <a:off x="9893920" y="4556808"/>
            <a:ext cx="2038350" cy="400110"/>
          </a:xfrm>
          <a:prstGeom prst="rect">
            <a:avLst/>
          </a:prstGeom>
          <a:noFill/>
        </p:spPr>
        <p:txBody>
          <a:bodyPr wrap="square" rtlCol="0">
            <a:spAutoFit/>
          </a:bodyPr>
          <a:lstStyle/>
          <a:p>
            <a:pPr algn="ctr"/>
            <a:r>
              <a:rPr lang="zh-CN" altLang="en-US" sz="2000" dirty="0">
                <a:latin typeface="Arial" panose="020B0604020202020204"/>
                <a:ea typeface="微软雅黑" panose="020B0503020204020204" pitchFamily="34" charset="-122"/>
                <a:sym typeface="Arial" panose="020B0604020202020204"/>
              </a:rPr>
              <a:t>综合管理类</a:t>
            </a:r>
          </a:p>
        </p:txBody>
      </p:sp>
      <p:sp>
        <p:nvSpPr>
          <p:cNvPr id="29" name="Rectangle 86"/>
          <p:cNvSpPr>
            <a:spLocks noGrp="1" noChangeArrowheads="1"/>
          </p:cNvSpPr>
          <p:nvPr>
            <p:ph type="title"/>
          </p:nvPr>
        </p:nvSpPr>
        <p:spPr>
          <a:xfrm>
            <a:off x="4663107" y="712876"/>
            <a:ext cx="2590800" cy="373063"/>
          </a:xfrm>
        </p:spPr>
        <p:txBody>
          <a:bodyPr>
            <a:noAutofit/>
          </a:bodyPr>
          <a:lstStyle/>
          <a:p>
            <a:pPr algn="ctr" eaLnBrk="1" hangingPunct="1"/>
            <a:r>
              <a:rPr lang="zh-CN" altLang="en-US" sz="2400" b="1" dirty="0">
                <a:latin typeface="Arial" panose="020B0604020202020204"/>
                <a:ea typeface="微软雅黑" panose="020B0503020204020204" pitchFamily="34" charset="-122"/>
                <a:sym typeface="Arial" panose="020B0604020202020204"/>
              </a:rPr>
              <a:t>员工总体情况</a:t>
            </a:r>
          </a:p>
        </p:txBody>
      </p:sp>
      <p:sp>
        <p:nvSpPr>
          <p:cNvPr id="31" name="文本框 30"/>
          <p:cNvSpPr txBox="1"/>
          <p:nvPr/>
        </p:nvSpPr>
        <p:spPr>
          <a:xfrm>
            <a:off x="4074145" y="2728008"/>
            <a:ext cx="1600200" cy="584775"/>
          </a:xfrm>
          <a:prstGeom prst="rect">
            <a:avLst/>
          </a:prstGeom>
          <a:noFill/>
        </p:spPr>
        <p:txBody>
          <a:bodyPr wrap="square" rtlCol="0">
            <a:spAutoFit/>
          </a:bodyPr>
          <a:lstStyle/>
          <a:p>
            <a:pPr algn="ctr"/>
            <a:r>
              <a:rPr lang="en-US" altLang="zh-CN" sz="3200" dirty="0">
                <a:latin typeface="Arial" panose="020B0604020202020204"/>
                <a:ea typeface="微软雅黑" panose="020B0503020204020204" pitchFamily="34" charset="-122"/>
                <a:sym typeface="Arial" panose="020B0604020202020204"/>
              </a:rPr>
              <a:t>42%</a:t>
            </a:r>
            <a:endParaRPr lang="zh-CN" altLang="en-US" sz="3200" dirty="0">
              <a:latin typeface="Arial" panose="020B0604020202020204"/>
              <a:ea typeface="微软雅黑" panose="020B0503020204020204" pitchFamily="34" charset="-122"/>
              <a:sym typeface="Arial" panose="020B0604020202020204"/>
            </a:endParaRPr>
          </a:p>
        </p:txBody>
      </p:sp>
      <p:sp>
        <p:nvSpPr>
          <p:cNvPr id="32" name="文本框 31"/>
          <p:cNvSpPr txBox="1"/>
          <p:nvPr/>
        </p:nvSpPr>
        <p:spPr>
          <a:xfrm>
            <a:off x="1473820" y="2728005"/>
            <a:ext cx="1600200" cy="584775"/>
          </a:xfrm>
          <a:prstGeom prst="rect">
            <a:avLst/>
          </a:prstGeom>
          <a:noFill/>
        </p:spPr>
        <p:txBody>
          <a:bodyPr wrap="square" rtlCol="0">
            <a:spAutoFit/>
          </a:bodyPr>
          <a:lstStyle/>
          <a:p>
            <a:pPr algn="ctr"/>
            <a:r>
              <a:rPr lang="en-US" altLang="zh-CN" sz="3200" dirty="0">
                <a:latin typeface="Arial" panose="020B0604020202020204"/>
                <a:ea typeface="微软雅黑" panose="020B0503020204020204" pitchFamily="34" charset="-122"/>
                <a:sym typeface="Arial" panose="020B0604020202020204"/>
              </a:rPr>
              <a:t>29%</a:t>
            </a:r>
            <a:endParaRPr lang="zh-CN" altLang="en-US" sz="3200" dirty="0">
              <a:latin typeface="Arial" panose="020B0604020202020204"/>
              <a:ea typeface="微软雅黑" panose="020B0503020204020204" pitchFamily="34" charset="-122"/>
              <a:sym typeface="Arial" panose="020B0604020202020204"/>
            </a:endParaRPr>
          </a:p>
        </p:txBody>
      </p:sp>
      <p:sp>
        <p:nvSpPr>
          <p:cNvPr id="33" name="文本框 32"/>
          <p:cNvSpPr txBox="1"/>
          <p:nvPr/>
        </p:nvSpPr>
        <p:spPr>
          <a:xfrm>
            <a:off x="7017370" y="2728007"/>
            <a:ext cx="1600200" cy="584775"/>
          </a:xfrm>
          <a:prstGeom prst="rect">
            <a:avLst/>
          </a:prstGeom>
          <a:noFill/>
        </p:spPr>
        <p:txBody>
          <a:bodyPr wrap="square" rtlCol="0">
            <a:spAutoFit/>
          </a:bodyPr>
          <a:lstStyle/>
          <a:p>
            <a:pPr algn="ctr"/>
            <a:r>
              <a:rPr lang="en-US" altLang="zh-CN" sz="3200" dirty="0">
                <a:latin typeface="Arial" panose="020B0604020202020204"/>
                <a:ea typeface="微软雅黑" panose="020B0503020204020204" pitchFamily="34" charset="-122"/>
                <a:sym typeface="Arial" panose="020B0604020202020204"/>
              </a:rPr>
              <a:t>20%</a:t>
            </a:r>
            <a:endParaRPr lang="zh-CN" altLang="en-US" sz="3200" dirty="0">
              <a:latin typeface="Arial" panose="020B0604020202020204"/>
              <a:ea typeface="微软雅黑" panose="020B0503020204020204" pitchFamily="34" charset="-122"/>
              <a:sym typeface="Arial" panose="020B0604020202020204"/>
            </a:endParaRPr>
          </a:p>
        </p:txBody>
      </p:sp>
      <p:sp>
        <p:nvSpPr>
          <p:cNvPr id="34" name="文本框 33"/>
          <p:cNvSpPr txBox="1"/>
          <p:nvPr/>
        </p:nvSpPr>
        <p:spPr>
          <a:xfrm>
            <a:off x="9893920" y="2728006"/>
            <a:ext cx="1600200" cy="584775"/>
          </a:xfrm>
          <a:prstGeom prst="rect">
            <a:avLst/>
          </a:prstGeom>
          <a:noFill/>
        </p:spPr>
        <p:txBody>
          <a:bodyPr wrap="square" rtlCol="0">
            <a:spAutoFit/>
          </a:bodyPr>
          <a:lstStyle/>
          <a:p>
            <a:pPr algn="ctr"/>
            <a:r>
              <a:rPr lang="en-US" altLang="zh-CN" sz="3200" dirty="0">
                <a:latin typeface="Arial" panose="020B0604020202020204"/>
                <a:ea typeface="微软雅黑" panose="020B0503020204020204" pitchFamily="34" charset="-122"/>
                <a:sym typeface="Arial" panose="020B0604020202020204"/>
              </a:rPr>
              <a:t>9%</a:t>
            </a:r>
            <a:endParaRPr lang="zh-CN" altLang="en-US" sz="3200" dirty="0">
              <a:latin typeface="Arial" panose="020B0604020202020204"/>
              <a:ea typeface="微软雅黑" panose="020B0503020204020204" pitchFamily="34" charset="-122"/>
              <a:sym typeface="Arial" panose="020B0604020202020204"/>
            </a:endParaRPr>
          </a:p>
        </p:txBody>
      </p:sp>
      <p:grpSp>
        <p:nvGrpSpPr>
          <p:cNvPr id="35" name="组合 34"/>
          <p:cNvGrpSpPr/>
          <p:nvPr/>
        </p:nvGrpSpPr>
        <p:grpSpPr>
          <a:xfrm>
            <a:off x="0" y="1743075"/>
            <a:ext cx="581028" cy="4076700"/>
            <a:chOff x="-3" y="1371600"/>
            <a:chExt cx="581028" cy="4076700"/>
          </a:xfrm>
          <a:solidFill>
            <a:schemeClr val="tx2">
              <a:lumMod val="75000"/>
            </a:schemeClr>
          </a:solidFill>
        </p:grpSpPr>
        <p:sp>
          <p:nvSpPr>
            <p:cNvPr id="36" name="矩形 35"/>
            <p:cNvSpPr/>
            <p:nvPr/>
          </p:nvSpPr>
          <p:spPr>
            <a:xfrm>
              <a:off x="0" y="1857375"/>
              <a:ext cx="581025" cy="3105150"/>
            </a:xfrm>
            <a:prstGeom prst="rect">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a:ea typeface="微软雅黑" panose="020B0503020204020204" pitchFamily="34" charset="-122"/>
                <a:sym typeface="Arial" panose="020B0604020202020204"/>
              </a:endParaRPr>
            </a:p>
          </p:txBody>
        </p:sp>
        <p:sp>
          <p:nvSpPr>
            <p:cNvPr id="37" name="文本框 36"/>
            <p:cNvSpPr txBox="1"/>
            <p:nvPr/>
          </p:nvSpPr>
          <p:spPr>
            <a:xfrm>
              <a:off x="27026" y="2114550"/>
              <a:ext cx="553998" cy="2590800"/>
            </a:xfrm>
            <a:prstGeom prst="rect">
              <a:avLst/>
            </a:prstGeom>
            <a:grpFill/>
            <a:ln>
              <a:solidFill>
                <a:schemeClr val="tx2">
                  <a:lumMod val="75000"/>
                </a:schemeClr>
              </a:solidFill>
            </a:ln>
          </p:spPr>
          <p:txBody>
            <a:bodyPr vert="eaVert" wrap="square" rtlCol="0">
              <a:spAutoFit/>
            </a:bodyPr>
            <a:lstStyle/>
            <a:p>
              <a:pPr algn="ctr"/>
              <a:r>
                <a:rPr lang="zh-CN" altLang="en-US" sz="2400" b="1" spc="1000" dirty="0">
                  <a:solidFill>
                    <a:schemeClr val="bg1"/>
                  </a:solidFill>
                  <a:latin typeface="Arial" panose="020B0604020202020204"/>
                  <a:ea typeface="微软雅黑" panose="020B0503020204020204" pitchFamily="34" charset="-122"/>
                  <a:sym typeface="Arial" panose="020B0604020202020204"/>
                </a:rPr>
                <a:t>人员配置</a:t>
              </a:r>
            </a:p>
          </p:txBody>
        </p:sp>
        <p:sp>
          <p:nvSpPr>
            <p:cNvPr id="38" name="矩形 37"/>
            <p:cNvSpPr/>
            <p:nvPr/>
          </p:nvSpPr>
          <p:spPr>
            <a:xfrm>
              <a:off x="-3" y="1371600"/>
              <a:ext cx="581025" cy="228600"/>
            </a:xfrm>
            <a:prstGeom prst="rect">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a:ea typeface="微软雅黑" panose="020B0503020204020204" pitchFamily="34" charset="-122"/>
                <a:sym typeface="Arial" panose="020B0604020202020204"/>
              </a:endParaRPr>
            </a:p>
          </p:txBody>
        </p:sp>
        <p:sp>
          <p:nvSpPr>
            <p:cNvPr id="39" name="矩形 38"/>
            <p:cNvSpPr/>
            <p:nvPr/>
          </p:nvSpPr>
          <p:spPr>
            <a:xfrm>
              <a:off x="-2" y="5219700"/>
              <a:ext cx="581025" cy="228600"/>
            </a:xfrm>
            <a:prstGeom prst="rect">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a:ea typeface="微软雅黑" panose="020B0503020204020204" pitchFamily="34" charset="-122"/>
                <a:sym typeface="Arial" panose="020B0604020202020204"/>
              </a:endParaRPr>
            </a:p>
          </p:txBody>
        </p:sp>
      </p:grpSp>
      <p:grpSp>
        <p:nvGrpSpPr>
          <p:cNvPr id="40" name="组合 39"/>
          <p:cNvGrpSpPr/>
          <p:nvPr/>
        </p:nvGrpSpPr>
        <p:grpSpPr>
          <a:xfrm>
            <a:off x="1867460" y="5267266"/>
            <a:ext cx="812920" cy="812920"/>
            <a:chOff x="1846353" y="1894981"/>
            <a:chExt cx="1751467" cy="1751467"/>
          </a:xfrm>
        </p:grpSpPr>
        <p:grpSp>
          <p:nvGrpSpPr>
            <p:cNvPr id="41" name="组合 40"/>
            <p:cNvGrpSpPr/>
            <p:nvPr/>
          </p:nvGrpSpPr>
          <p:grpSpPr>
            <a:xfrm>
              <a:off x="1846353" y="1894981"/>
              <a:ext cx="1751467" cy="1751467"/>
              <a:chOff x="304800" y="673100"/>
              <a:chExt cx="4000500" cy="4000500"/>
            </a:xfrm>
            <a:effectLst>
              <a:outerShdw blurRad="444500" dist="254000" dir="8100000" algn="tr" rotWithShape="0">
                <a:prstClr val="black">
                  <a:alpha val="50000"/>
                </a:prstClr>
              </a:outerShdw>
            </a:effectLst>
          </p:grpSpPr>
          <p:sp>
            <p:nvSpPr>
              <p:cNvPr id="43" name="同心圆 4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Arial" panose="020B0604020202020204"/>
                  <a:ea typeface="微软雅黑" panose="020B0503020204020204" pitchFamily="34" charset="-122"/>
                  <a:sym typeface="Arial" panose="020B0604020202020204"/>
                </a:endParaRPr>
              </a:p>
            </p:txBody>
          </p:sp>
          <p:sp>
            <p:nvSpPr>
              <p:cNvPr id="44" name="椭圆 4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Arial" panose="020B0604020202020204"/>
                  <a:ea typeface="微软雅黑" panose="020B0503020204020204" pitchFamily="34" charset="-122"/>
                  <a:sym typeface="Arial" panose="020B0604020202020204"/>
                </a:endParaRPr>
              </a:p>
            </p:txBody>
          </p:sp>
        </p:grpSp>
        <p:sp>
          <p:nvSpPr>
            <p:cNvPr id="42" name="椭圆 41"/>
            <p:cNvSpPr/>
            <p:nvPr/>
          </p:nvSpPr>
          <p:spPr>
            <a:xfrm>
              <a:off x="1956877" y="2005505"/>
              <a:ext cx="1530417" cy="1530417"/>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latin typeface="Arial" panose="020B0604020202020204"/>
                  <a:ea typeface="微软雅黑" panose="020B0503020204020204" pitchFamily="34" charset="-122"/>
                  <a:sym typeface="Arial" panose="020B0604020202020204"/>
                </a:rPr>
                <a:t>1</a:t>
              </a:r>
              <a:endParaRPr lang="zh-CN" altLang="en-US" sz="6000" dirty="0">
                <a:latin typeface="Arial" panose="020B0604020202020204"/>
                <a:ea typeface="微软雅黑" panose="020B0503020204020204" pitchFamily="34" charset="-122"/>
                <a:sym typeface="Arial" panose="020B0604020202020204"/>
              </a:endParaRPr>
            </a:p>
          </p:txBody>
        </p:sp>
      </p:grpSp>
      <p:grpSp>
        <p:nvGrpSpPr>
          <p:cNvPr id="45" name="组合 44"/>
          <p:cNvGrpSpPr/>
          <p:nvPr/>
        </p:nvGrpSpPr>
        <p:grpSpPr>
          <a:xfrm>
            <a:off x="4419288" y="5215967"/>
            <a:ext cx="812920" cy="812920"/>
            <a:chOff x="1846353" y="1894981"/>
            <a:chExt cx="1751467" cy="1751467"/>
          </a:xfrm>
        </p:grpSpPr>
        <p:grpSp>
          <p:nvGrpSpPr>
            <p:cNvPr id="46" name="组合 45"/>
            <p:cNvGrpSpPr/>
            <p:nvPr/>
          </p:nvGrpSpPr>
          <p:grpSpPr>
            <a:xfrm>
              <a:off x="1846353" y="1894981"/>
              <a:ext cx="1751467" cy="1751467"/>
              <a:chOff x="304800" y="673100"/>
              <a:chExt cx="4000500" cy="4000500"/>
            </a:xfrm>
            <a:effectLst>
              <a:outerShdw blurRad="444500" dist="254000" dir="8100000" algn="tr" rotWithShape="0">
                <a:prstClr val="black">
                  <a:alpha val="50000"/>
                </a:prstClr>
              </a:outerShdw>
            </a:effectLst>
          </p:grpSpPr>
          <p:sp>
            <p:nvSpPr>
              <p:cNvPr id="48" name="同心圆 4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Arial" panose="020B0604020202020204"/>
                  <a:ea typeface="微软雅黑" panose="020B0503020204020204" pitchFamily="34" charset="-122"/>
                  <a:sym typeface="Arial" panose="020B0604020202020204"/>
                </a:endParaRPr>
              </a:p>
            </p:txBody>
          </p:sp>
          <p:sp>
            <p:nvSpPr>
              <p:cNvPr id="49" name="椭圆 4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Arial" panose="020B0604020202020204"/>
                  <a:ea typeface="微软雅黑" panose="020B0503020204020204" pitchFamily="34" charset="-122"/>
                  <a:sym typeface="Arial" panose="020B0604020202020204"/>
                </a:endParaRPr>
              </a:p>
            </p:txBody>
          </p:sp>
        </p:grpSp>
        <p:sp>
          <p:nvSpPr>
            <p:cNvPr id="47" name="椭圆 46"/>
            <p:cNvSpPr/>
            <p:nvPr/>
          </p:nvSpPr>
          <p:spPr>
            <a:xfrm>
              <a:off x="1956877" y="2005505"/>
              <a:ext cx="1530417" cy="1530417"/>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latin typeface="Arial" panose="020B0604020202020204"/>
                  <a:ea typeface="微软雅黑" panose="020B0503020204020204" pitchFamily="34" charset="-122"/>
                  <a:sym typeface="Arial" panose="020B0604020202020204"/>
                </a:rPr>
                <a:t>2</a:t>
              </a:r>
              <a:endParaRPr lang="zh-CN" altLang="en-US" sz="6000" dirty="0">
                <a:latin typeface="Arial" panose="020B0604020202020204"/>
                <a:ea typeface="微软雅黑" panose="020B0503020204020204" pitchFamily="34" charset="-122"/>
                <a:sym typeface="Arial" panose="020B0604020202020204"/>
              </a:endParaRPr>
            </a:p>
          </p:txBody>
        </p:sp>
      </p:grpSp>
      <p:grpSp>
        <p:nvGrpSpPr>
          <p:cNvPr id="50" name="组合 49"/>
          <p:cNvGrpSpPr/>
          <p:nvPr/>
        </p:nvGrpSpPr>
        <p:grpSpPr>
          <a:xfrm>
            <a:off x="10510201" y="5249523"/>
            <a:ext cx="812920" cy="812920"/>
            <a:chOff x="1846353" y="1894981"/>
            <a:chExt cx="1751467" cy="1751467"/>
          </a:xfrm>
        </p:grpSpPr>
        <p:grpSp>
          <p:nvGrpSpPr>
            <p:cNvPr id="51" name="组合 50"/>
            <p:cNvGrpSpPr/>
            <p:nvPr/>
          </p:nvGrpSpPr>
          <p:grpSpPr>
            <a:xfrm>
              <a:off x="1846353" y="1894981"/>
              <a:ext cx="1751467" cy="1751467"/>
              <a:chOff x="304800" y="673100"/>
              <a:chExt cx="4000500" cy="4000500"/>
            </a:xfrm>
            <a:effectLst>
              <a:outerShdw blurRad="444500" dist="254000" dir="8100000" algn="tr" rotWithShape="0">
                <a:prstClr val="black">
                  <a:alpha val="50000"/>
                </a:prstClr>
              </a:outerShdw>
            </a:effectLst>
          </p:grpSpPr>
          <p:sp>
            <p:nvSpPr>
              <p:cNvPr id="53" name="同心圆 52"/>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Arial" panose="020B0604020202020204"/>
                  <a:ea typeface="微软雅黑" panose="020B0503020204020204" pitchFamily="34" charset="-122"/>
                  <a:sym typeface="Arial" panose="020B0604020202020204"/>
                </a:endParaRPr>
              </a:p>
            </p:txBody>
          </p:sp>
          <p:sp>
            <p:nvSpPr>
              <p:cNvPr id="54" name="椭圆 53"/>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Arial" panose="020B0604020202020204"/>
                  <a:ea typeface="微软雅黑" panose="020B0503020204020204" pitchFamily="34" charset="-122"/>
                  <a:sym typeface="Arial" panose="020B0604020202020204"/>
                </a:endParaRPr>
              </a:p>
            </p:txBody>
          </p:sp>
        </p:grpSp>
        <p:sp>
          <p:nvSpPr>
            <p:cNvPr id="52" name="椭圆 51"/>
            <p:cNvSpPr/>
            <p:nvPr/>
          </p:nvSpPr>
          <p:spPr>
            <a:xfrm>
              <a:off x="1956877" y="2005505"/>
              <a:ext cx="1530417" cy="1530417"/>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latin typeface="Arial" panose="020B0604020202020204"/>
                  <a:ea typeface="微软雅黑" panose="020B0503020204020204" pitchFamily="34" charset="-122"/>
                  <a:sym typeface="Arial" panose="020B0604020202020204"/>
                </a:rPr>
                <a:t>4</a:t>
              </a:r>
              <a:endParaRPr lang="zh-CN" altLang="en-US" sz="6000" dirty="0">
                <a:latin typeface="Arial" panose="020B0604020202020204"/>
                <a:ea typeface="微软雅黑" panose="020B0503020204020204" pitchFamily="34" charset="-122"/>
                <a:sym typeface="Arial" panose="020B0604020202020204"/>
              </a:endParaRPr>
            </a:p>
          </p:txBody>
        </p:sp>
      </p:grpSp>
      <p:grpSp>
        <p:nvGrpSpPr>
          <p:cNvPr id="55" name="组合 54"/>
          <p:cNvGrpSpPr/>
          <p:nvPr/>
        </p:nvGrpSpPr>
        <p:grpSpPr>
          <a:xfrm>
            <a:off x="7411010" y="5249523"/>
            <a:ext cx="812920" cy="812920"/>
            <a:chOff x="1846353" y="1894981"/>
            <a:chExt cx="1751467" cy="1751467"/>
          </a:xfrm>
        </p:grpSpPr>
        <p:grpSp>
          <p:nvGrpSpPr>
            <p:cNvPr id="56" name="组合 55"/>
            <p:cNvGrpSpPr/>
            <p:nvPr/>
          </p:nvGrpSpPr>
          <p:grpSpPr>
            <a:xfrm>
              <a:off x="1846353" y="1894981"/>
              <a:ext cx="1751467" cy="1751467"/>
              <a:chOff x="304800" y="673100"/>
              <a:chExt cx="4000500" cy="4000500"/>
            </a:xfrm>
            <a:effectLst>
              <a:outerShdw blurRad="444500" dist="254000" dir="8100000" algn="tr" rotWithShape="0">
                <a:prstClr val="black">
                  <a:alpha val="50000"/>
                </a:prstClr>
              </a:outerShdw>
            </a:effectLst>
          </p:grpSpPr>
          <p:sp>
            <p:nvSpPr>
              <p:cNvPr id="58" name="同心圆 57"/>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algn="ctr" defTabSz="914400">
                  <a:defRPr/>
                </a:pPr>
                <a:endParaRPr lang="zh-CN" altLang="en-US" sz="1800" kern="0">
                  <a:solidFill>
                    <a:sysClr val="windowText" lastClr="000000"/>
                  </a:solidFill>
                  <a:latin typeface="Arial" panose="020B0604020202020204"/>
                  <a:ea typeface="微软雅黑" panose="020B0503020204020204" pitchFamily="34" charset="-122"/>
                  <a:sym typeface="Arial" panose="020B0604020202020204"/>
                </a:endParaRPr>
              </a:p>
            </p:txBody>
          </p:sp>
          <p:sp>
            <p:nvSpPr>
              <p:cNvPr id="59" name="椭圆 58"/>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algn="ctr" defTabSz="914400">
                  <a:defRPr/>
                </a:pPr>
                <a:endParaRPr lang="zh-CN" altLang="en-US" sz="1800" kern="0">
                  <a:solidFill>
                    <a:sysClr val="window" lastClr="FFFFFF"/>
                  </a:solidFill>
                  <a:latin typeface="Arial" panose="020B0604020202020204"/>
                  <a:ea typeface="微软雅黑" panose="020B0503020204020204" pitchFamily="34" charset="-122"/>
                  <a:sym typeface="Arial" panose="020B0604020202020204"/>
                </a:endParaRPr>
              </a:p>
            </p:txBody>
          </p:sp>
        </p:grpSp>
        <p:sp>
          <p:nvSpPr>
            <p:cNvPr id="57" name="椭圆 56"/>
            <p:cNvSpPr/>
            <p:nvPr/>
          </p:nvSpPr>
          <p:spPr>
            <a:xfrm>
              <a:off x="1956877" y="2005505"/>
              <a:ext cx="1530417" cy="1530417"/>
            </a:xfrm>
            <a:prstGeom prst="ellips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6000" dirty="0">
                  <a:latin typeface="Arial" panose="020B0604020202020204"/>
                  <a:ea typeface="微软雅黑" panose="020B0503020204020204" pitchFamily="34" charset="-122"/>
                  <a:sym typeface="Arial" panose="020B0604020202020204"/>
                </a:rPr>
                <a:t>3</a:t>
              </a:r>
              <a:endParaRPr lang="zh-CN" altLang="en-US" sz="6000" dirty="0">
                <a:latin typeface="Arial" panose="020B0604020202020204"/>
                <a:ea typeface="微软雅黑" panose="020B0503020204020204" pitchFamily="34" charset="-122"/>
                <a:sym typeface="Arial" panose="020B0604020202020204"/>
              </a:endParaRP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additive="base">
                                        <p:cTn id="13" dur="750" fill="hold"/>
                                        <p:tgtEl>
                                          <p:spTgt spid="29"/>
                                        </p:tgtEl>
                                        <p:attrNameLst>
                                          <p:attrName>ppt_x</p:attrName>
                                        </p:attrNameLst>
                                      </p:cBhvr>
                                      <p:tavLst>
                                        <p:tav tm="0">
                                          <p:val>
                                            <p:strVal val="#ppt_x"/>
                                          </p:val>
                                        </p:tav>
                                        <p:tav tm="100000">
                                          <p:val>
                                            <p:strVal val="#ppt_x"/>
                                          </p:val>
                                        </p:tav>
                                      </p:tavLst>
                                    </p:anim>
                                    <p:anim calcmode="lin" valueType="num">
                                      <p:cBhvr additive="base">
                                        <p:cTn id="14" dur="750" fill="hold"/>
                                        <p:tgtEl>
                                          <p:spTgt spid="29"/>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anim calcmode="lin" valueType="num">
                                      <p:cBhvr>
                                        <p:cTn id="19" dur="500" fill="hold"/>
                                        <p:tgtEl>
                                          <p:spTgt spid="40"/>
                                        </p:tgtEl>
                                        <p:attrNameLst>
                                          <p:attrName>ppt_w</p:attrName>
                                        </p:attrNameLst>
                                      </p:cBhvr>
                                      <p:tavLst>
                                        <p:tav tm="0">
                                          <p:val>
                                            <p:fltVal val="0"/>
                                          </p:val>
                                        </p:tav>
                                        <p:tav tm="100000">
                                          <p:val>
                                            <p:strVal val="#ppt_w"/>
                                          </p:val>
                                        </p:tav>
                                      </p:tavLst>
                                    </p:anim>
                                    <p:anim calcmode="lin" valueType="num">
                                      <p:cBhvr>
                                        <p:cTn id="20" dur="500" fill="hold"/>
                                        <p:tgtEl>
                                          <p:spTgt spid="40"/>
                                        </p:tgtEl>
                                        <p:attrNameLst>
                                          <p:attrName>ppt_h</p:attrName>
                                        </p:attrNameLst>
                                      </p:cBhvr>
                                      <p:tavLst>
                                        <p:tav tm="0">
                                          <p:val>
                                            <p:fltVal val="0"/>
                                          </p:val>
                                        </p:tav>
                                        <p:tav tm="100000">
                                          <p:val>
                                            <p:strVal val="#ppt_h"/>
                                          </p:val>
                                        </p:tav>
                                      </p:tavLst>
                                    </p:anim>
                                    <p:animEffect transition="in" filter="fade">
                                      <p:cBhvr>
                                        <p:cTn id="21" dur="500"/>
                                        <p:tgtEl>
                                          <p:spTgt spid="40"/>
                                        </p:tgtEl>
                                      </p:cBhvr>
                                    </p:animEffect>
                                  </p:childTnLst>
                                </p:cTn>
                              </p:par>
                              <p:par>
                                <p:cTn id="22" presetID="53" presetClass="entr" presetSubtype="16" fill="hold" nodeType="withEffect">
                                  <p:stCondLst>
                                    <p:cond delay="0"/>
                                  </p:stCondLst>
                                  <p:childTnLst>
                                    <p:set>
                                      <p:cBhvr>
                                        <p:cTn id="23" dur="1" fill="hold">
                                          <p:stCondLst>
                                            <p:cond delay="0"/>
                                          </p:stCondLst>
                                        </p:cTn>
                                        <p:tgtEl>
                                          <p:spTgt spid="45"/>
                                        </p:tgtEl>
                                        <p:attrNameLst>
                                          <p:attrName>style.visibility</p:attrName>
                                        </p:attrNameLst>
                                      </p:cBhvr>
                                      <p:to>
                                        <p:strVal val="visible"/>
                                      </p:to>
                                    </p:set>
                                    <p:anim calcmode="lin" valueType="num">
                                      <p:cBhvr>
                                        <p:cTn id="24" dur="500" fill="hold"/>
                                        <p:tgtEl>
                                          <p:spTgt spid="45"/>
                                        </p:tgtEl>
                                        <p:attrNameLst>
                                          <p:attrName>ppt_w</p:attrName>
                                        </p:attrNameLst>
                                      </p:cBhvr>
                                      <p:tavLst>
                                        <p:tav tm="0">
                                          <p:val>
                                            <p:fltVal val="0"/>
                                          </p:val>
                                        </p:tav>
                                        <p:tav tm="100000">
                                          <p:val>
                                            <p:strVal val="#ppt_w"/>
                                          </p:val>
                                        </p:tav>
                                      </p:tavLst>
                                    </p:anim>
                                    <p:anim calcmode="lin" valueType="num">
                                      <p:cBhvr>
                                        <p:cTn id="25" dur="500" fill="hold"/>
                                        <p:tgtEl>
                                          <p:spTgt spid="45"/>
                                        </p:tgtEl>
                                        <p:attrNameLst>
                                          <p:attrName>ppt_h</p:attrName>
                                        </p:attrNameLst>
                                      </p:cBhvr>
                                      <p:tavLst>
                                        <p:tav tm="0">
                                          <p:val>
                                            <p:fltVal val="0"/>
                                          </p:val>
                                        </p:tav>
                                        <p:tav tm="100000">
                                          <p:val>
                                            <p:strVal val="#ppt_h"/>
                                          </p:val>
                                        </p:tav>
                                      </p:tavLst>
                                    </p:anim>
                                    <p:animEffect transition="in" filter="fade">
                                      <p:cBhvr>
                                        <p:cTn id="26" dur="500"/>
                                        <p:tgtEl>
                                          <p:spTgt spid="45"/>
                                        </p:tgtEl>
                                      </p:cBhvr>
                                    </p:animEffect>
                                  </p:childTnLst>
                                </p:cTn>
                              </p:par>
                              <p:par>
                                <p:cTn id="27" presetID="53" presetClass="entr" presetSubtype="16" fill="hold" nodeType="with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childTnLst>
                                </p:cTn>
                              </p:par>
                              <p:par>
                                <p:cTn id="32" presetID="53" presetClass="entr" presetSubtype="16"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anim calcmode="lin" valueType="num">
                                      <p:cBhvr>
                                        <p:cTn id="34" dur="500" fill="hold"/>
                                        <p:tgtEl>
                                          <p:spTgt spid="50"/>
                                        </p:tgtEl>
                                        <p:attrNameLst>
                                          <p:attrName>ppt_w</p:attrName>
                                        </p:attrNameLst>
                                      </p:cBhvr>
                                      <p:tavLst>
                                        <p:tav tm="0">
                                          <p:val>
                                            <p:fltVal val="0"/>
                                          </p:val>
                                        </p:tav>
                                        <p:tav tm="100000">
                                          <p:val>
                                            <p:strVal val="#ppt_w"/>
                                          </p:val>
                                        </p:tav>
                                      </p:tavLst>
                                    </p:anim>
                                    <p:anim calcmode="lin" valueType="num">
                                      <p:cBhvr>
                                        <p:cTn id="35" dur="500" fill="hold"/>
                                        <p:tgtEl>
                                          <p:spTgt spid="50"/>
                                        </p:tgtEl>
                                        <p:attrNameLst>
                                          <p:attrName>ppt_h</p:attrName>
                                        </p:attrNameLst>
                                      </p:cBhvr>
                                      <p:tavLst>
                                        <p:tav tm="0">
                                          <p:val>
                                            <p:fltVal val="0"/>
                                          </p:val>
                                        </p:tav>
                                        <p:tav tm="100000">
                                          <p:val>
                                            <p:strVal val="#ppt_h"/>
                                          </p:val>
                                        </p:tav>
                                      </p:tavLst>
                                    </p:anim>
                                    <p:animEffect transition="in" filter="fade">
                                      <p:cBhvr>
                                        <p:cTn id="36" dur="500"/>
                                        <p:tgtEl>
                                          <p:spTgt spid="50"/>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500" fill="hold"/>
                                        <p:tgtEl>
                                          <p:spTgt spid="25"/>
                                        </p:tgtEl>
                                        <p:attrNameLst>
                                          <p:attrName>ppt_x</p:attrName>
                                        </p:attrNameLst>
                                      </p:cBhvr>
                                      <p:tavLst>
                                        <p:tav tm="0">
                                          <p:val>
                                            <p:strVal val="#ppt_x"/>
                                          </p:val>
                                        </p:tav>
                                        <p:tav tm="100000">
                                          <p:val>
                                            <p:strVal val="#ppt_x"/>
                                          </p:val>
                                        </p:tav>
                                      </p:tavLst>
                                    </p:anim>
                                    <p:anim calcmode="lin" valueType="num">
                                      <p:cBhvr additive="base">
                                        <p:cTn id="46" dur="500" fill="hold"/>
                                        <p:tgtEl>
                                          <p:spTgt spid="2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500" fill="hold"/>
                                        <p:tgtEl>
                                          <p:spTgt spid="27"/>
                                        </p:tgtEl>
                                        <p:attrNameLst>
                                          <p:attrName>ppt_x</p:attrName>
                                        </p:attrNameLst>
                                      </p:cBhvr>
                                      <p:tavLst>
                                        <p:tav tm="0">
                                          <p:val>
                                            <p:strVal val="#ppt_x"/>
                                          </p:val>
                                        </p:tav>
                                        <p:tav tm="100000">
                                          <p:val>
                                            <p:strVal val="#ppt_x"/>
                                          </p:val>
                                        </p:tav>
                                      </p:tavLst>
                                    </p:anim>
                                    <p:anim calcmode="lin" valueType="num">
                                      <p:cBhvr additive="base">
                                        <p:cTn id="50" dur="5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1" nodeType="clickEffect">
                                  <p:stCondLst>
                                    <p:cond delay="0"/>
                                  </p:stCondLst>
                                  <p:childTnLst>
                                    <p:set>
                                      <p:cBhvr>
                                        <p:cTn id="58" dur="1" fill="hold">
                                          <p:stCondLst>
                                            <p:cond delay="0"/>
                                          </p:stCondLst>
                                        </p:cTn>
                                        <p:tgtEl>
                                          <p:spTgt spid="22"/>
                                        </p:tgtEl>
                                        <p:attrNameLst>
                                          <p:attrName>style.visibility</p:attrName>
                                        </p:attrNameLst>
                                      </p:cBhvr>
                                      <p:to>
                                        <p:strVal val="visible"/>
                                      </p:to>
                                    </p:set>
                                    <p:anim calcmode="lin" valueType="num">
                                      <p:cBhvr>
                                        <p:cTn id="59" dur="500" fill="hold"/>
                                        <p:tgtEl>
                                          <p:spTgt spid="22"/>
                                        </p:tgtEl>
                                        <p:attrNameLst>
                                          <p:attrName>ppt_w</p:attrName>
                                        </p:attrNameLst>
                                      </p:cBhvr>
                                      <p:tavLst>
                                        <p:tav tm="0">
                                          <p:val>
                                            <p:fltVal val="0"/>
                                          </p:val>
                                        </p:tav>
                                        <p:tav tm="100000">
                                          <p:val>
                                            <p:strVal val="#ppt_w"/>
                                          </p:val>
                                        </p:tav>
                                      </p:tavLst>
                                    </p:anim>
                                    <p:anim calcmode="lin" valueType="num">
                                      <p:cBhvr>
                                        <p:cTn id="60" dur="500" fill="hold"/>
                                        <p:tgtEl>
                                          <p:spTgt spid="22"/>
                                        </p:tgtEl>
                                        <p:attrNameLst>
                                          <p:attrName>ppt_h</p:attrName>
                                        </p:attrNameLst>
                                      </p:cBhvr>
                                      <p:tavLst>
                                        <p:tav tm="0">
                                          <p:val>
                                            <p:fltVal val="0"/>
                                          </p:val>
                                        </p:tav>
                                        <p:tav tm="100000">
                                          <p:val>
                                            <p:strVal val="#ppt_h"/>
                                          </p:val>
                                        </p:tav>
                                      </p:tavLst>
                                    </p:anim>
                                    <p:animEffect transition="in" filter="fade">
                                      <p:cBhvr>
                                        <p:cTn id="61" dur="500"/>
                                        <p:tgtEl>
                                          <p:spTgt spid="22"/>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 calcmode="lin" valueType="num">
                                      <p:cBhvr>
                                        <p:cTn id="64" dur="500" fill="hold"/>
                                        <p:tgtEl>
                                          <p:spTgt spid="34"/>
                                        </p:tgtEl>
                                        <p:attrNameLst>
                                          <p:attrName>ppt_w</p:attrName>
                                        </p:attrNameLst>
                                      </p:cBhvr>
                                      <p:tavLst>
                                        <p:tav tm="0">
                                          <p:val>
                                            <p:fltVal val="0"/>
                                          </p:val>
                                        </p:tav>
                                        <p:tav tm="100000">
                                          <p:val>
                                            <p:strVal val="#ppt_w"/>
                                          </p:val>
                                        </p:tav>
                                      </p:tavLst>
                                    </p:anim>
                                    <p:anim calcmode="lin" valueType="num">
                                      <p:cBhvr>
                                        <p:cTn id="65" dur="500" fill="hold"/>
                                        <p:tgtEl>
                                          <p:spTgt spid="34"/>
                                        </p:tgtEl>
                                        <p:attrNameLst>
                                          <p:attrName>ppt_h</p:attrName>
                                        </p:attrNameLst>
                                      </p:cBhvr>
                                      <p:tavLst>
                                        <p:tav tm="0">
                                          <p:val>
                                            <p:fltVal val="0"/>
                                          </p:val>
                                        </p:tav>
                                        <p:tav tm="100000">
                                          <p:val>
                                            <p:strVal val="#ppt_h"/>
                                          </p:val>
                                        </p:tav>
                                      </p:tavLst>
                                    </p:anim>
                                    <p:animEffect transition="in" filter="fade">
                                      <p:cBhvr>
                                        <p:cTn id="66" dur="500"/>
                                        <p:tgtEl>
                                          <p:spTgt spid="34"/>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anim calcmode="lin" valueType="num">
                                      <p:cBhvr>
                                        <p:cTn id="69" dur="500" fill="hold"/>
                                        <p:tgtEl>
                                          <p:spTgt spid="33"/>
                                        </p:tgtEl>
                                        <p:attrNameLst>
                                          <p:attrName>ppt_w</p:attrName>
                                        </p:attrNameLst>
                                      </p:cBhvr>
                                      <p:tavLst>
                                        <p:tav tm="0">
                                          <p:val>
                                            <p:fltVal val="0"/>
                                          </p:val>
                                        </p:tav>
                                        <p:tav tm="100000">
                                          <p:val>
                                            <p:strVal val="#ppt_w"/>
                                          </p:val>
                                        </p:tav>
                                      </p:tavLst>
                                    </p:anim>
                                    <p:anim calcmode="lin" valueType="num">
                                      <p:cBhvr>
                                        <p:cTn id="70" dur="500" fill="hold"/>
                                        <p:tgtEl>
                                          <p:spTgt spid="33"/>
                                        </p:tgtEl>
                                        <p:attrNameLst>
                                          <p:attrName>ppt_h</p:attrName>
                                        </p:attrNameLst>
                                      </p:cBhvr>
                                      <p:tavLst>
                                        <p:tav tm="0">
                                          <p:val>
                                            <p:fltVal val="0"/>
                                          </p:val>
                                        </p:tav>
                                        <p:tav tm="100000">
                                          <p:val>
                                            <p:strVal val="#ppt_h"/>
                                          </p:val>
                                        </p:tav>
                                      </p:tavLst>
                                    </p:anim>
                                    <p:animEffect transition="in" filter="fade">
                                      <p:cBhvr>
                                        <p:cTn id="71" dur="500"/>
                                        <p:tgtEl>
                                          <p:spTgt spid="33"/>
                                        </p:tgtEl>
                                      </p:cBhvr>
                                    </p:animEffect>
                                  </p:childTnLst>
                                </p:cTn>
                              </p:par>
                              <p:par>
                                <p:cTn id="72" presetID="53" presetClass="entr" presetSubtype="16" fill="hold" grpId="1" nodeType="withEffect">
                                  <p:stCondLst>
                                    <p:cond delay="0"/>
                                  </p:stCondLst>
                                  <p:childTnLst>
                                    <p:set>
                                      <p:cBhvr>
                                        <p:cTn id="73" dur="1" fill="hold">
                                          <p:stCondLst>
                                            <p:cond delay="0"/>
                                          </p:stCondLst>
                                        </p:cTn>
                                        <p:tgtEl>
                                          <p:spTgt spid="9"/>
                                        </p:tgtEl>
                                        <p:attrNameLst>
                                          <p:attrName>style.visibility</p:attrName>
                                        </p:attrNameLst>
                                      </p:cBhvr>
                                      <p:to>
                                        <p:strVal val="visible"/>
                                      </p:to>
                                    </p:set>
                                    <p:anim calcmode="lin" valueType="num">
                                      <p:cBhvr>
                                        <p:cTn id="74" dur="500" fill="hold"/>
                                        <p:tgtEl>
                                          <p:spTgt spid="9"/>
                                        </p:tgtEl>
                                        <p:attrNameLst>
                                          <p:attrName>ppt_w</p:attrName>
                                        </p:attrNameLst>
                                      </p:cBhvr>
                                      <p:tavLst>
                                        <p:tav tm="0">
                                          <p:val>
                                            <p:fltVal val="0"/>
                                          </p:val>
                                        </p:tav>
                                        <p:tav tm="100000">
                                          <p:val>
                                            <p:strVal val="#ppt_w"/>
                                          </p:val>
                                        </p:tav>
                                      </p:tavLst>
                                    </p:anim>
                                    <p:anim calcmode="lin" valueType="num">
                                      <p:cBhvr>
                                        <p:cTn id="75" dur="500" fill="hold"/>
                                        <p:tgtEl>
                                          <p:spTgt spid="9"/>
                                        </p:tgtEl>
                                        <p:attrNameLst>
                                          <p:attrName>ppt_h</p:attrName>
                                        </p:attrNameLst>
                                      </p:cBhvr>
                                      <p:tavLst>
                                        <p:tav tm="0">
                                          <p:val>
                                            <p:fltVal val="0"/>
                                          </p:val>
                                        </p:tav>
                                        <p:tav tm="100000">
                                          <p:val>
                                            <p:strVal val="#ppt_h"/>
                                          </p:val>
                                        </p:tav>
                                      </p:tavLst>
                                    </p:anim>
                                    <p:animEffect transition="in" filter="fade">
                                      <p:cBhvr>
                                        <p:cTn id="76" dur="500"/>
                                        <p:tgtEl>
                                          <p:spTgt spid="9"/>
                                        </p:tgtEl>
                                      </p:cBhvr>
                                    </p:animEffect>
                                  </p:childTnLst>
                                </p:cTn>
                              </p:par>
                              <p:par>
                                <p:cTn id="77" presetID="53" presetClass="entr" presetSubtype="16" fill="hold" grpId="1" nodeType="withEffect">
                                  <p:stCondLst>
                                    <p:cond delay="0"/>
                                  </p:stCondLst>
                                  <p:childTnLst>
                                    <p:set>
                                      <p:cBhvr>
                                        <p:cTn id="78" dur="1" fill="hold">
                                          <p:stCondLst>
                                            <p:cond delay="0"/>
                                          </p:stCondLst>
                                        </p:cTn>
                                        <p:tgtEl>
                                          <p:spTgt spid="8"/>
                                        </p:tgtEl>
                                        <p:attrNameLst>
                                          <p:attrName>style.visibility</p:attrName>
                                        </p:attrNameLst>
                                      </p:cBhvr>
                                      <p:to>
                                        <p:strVal val="visible"/>
                                      </p:to>
                                    </p:set>
                                    <p:anim calcmode="lin" valueType="num">
                                      <p:cBhvr>
                                        <p:cTn id="79" dur="500" fill="hold"/>
                                        <p:tgtEl>
                                          <p:spTgt spid="8"/>
                                        </p:tgtEl>
                                        <p:attrNameLst>
                                          <p:attrName>ppt_w</p:attrName>
                                        </p:attrNameLst>
                                      </p:cBhvr>
                                      <p:tavLst>
                                        <p:tav tm="0">
                                          <p:val>
                                            <p:fltVal val="0"/>
                                          </p:val>
                                        </p:tav>
                                        <p:tav tm="100000">
                                          <p:val>
                                            <p:strVal val="#ppt_w"/>
                                          </p:val>
                                        </p:tav>
                                      </p:tavLst>
                                    </p:anim>
                                    <p:anim calcmode="lin" valueType="num">
                                      <p:cBhvr>
                                        <p:cTn id="80" dur="500" fill="hold"/>
                                        <p:tgtEl>
                                          <p:spTgt spid="8"/>
                                        </p:tgtEl>
                                        <p:attrNameLst>
                                          <p:attrName>ppt_h</p:attrName>
                                        </p:attrNameLst>
                                      </p:cBhvr>
                                      <p:tavLst>
                                        <p:tav tm="0">
                                          <p:val>
                                            <p:fltVal val="0"/>
                                          </p:val>
                                        </p:tav>
                                        <p:tav tm="100000">
                                          <p:val>
                                            <p:strVal val="#ppt_h"/>
                                          </p:val>
                                        </p:tav>
                                      </p:tavLst>
                                    </p:anim>
                                    <p:animEffect transition="in" filter="fade">
                                      <p:cBhvr>
                                        <p:cTn id="81" dur="500"/>
                                        <p:tgtEl>
                                          <p:spTgt spid="8"/>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31"/>
                                        </p:tgtEl>
                                        <p:attrNameLst>
                                          <p:attrName>style.visibility</p:attrName>
                                        </p:attrNameLst>
                                      </p:cBhvr>
                                      <p:to>
                                        <p:strVal val="visible"/>
                                      </p:to>
                                    </p:set>
                                    <p:anim calcmode="lin" valueType="num">
                                      <p:cBhvr>
                                        <p:cTn id="84" dur="500" fill="hold"/>
                                        <p:tgtEl>
                                          <p:spTgt spid="31"/>
                                        </p:tgtEl>
                                        <p:attrNameLst>
                                          <p:attrName>ppt_w</p:attrName>
                                        </p:attrNameLst>
                                      </p:cBhvr>
                                      <p:tavLst>
                                        <p:tav tm="0">
                                          <p:val>
                                            <p:fltVal val="0"/>
                                          </p:val>
                                        </p:tav>
                                        <p:tav tm="100000">
                                          <p:val>
                                            <p:strVal val="#ppt_w"/>
                                          </p:val>
                                        </p:tav>
                                      </p:tavLst>
                                    </p:anim>
                                    <p:anim calcmode="lin" valueType="num">
                                      <p:cBhvr>
                                        <p:cTn id="85" dur="500" fill="hold"/>
                                        <p:tgtEl>
                                          <p:spTgt spid="31"/>
                                        </p:tgtEl>
                                        <p:attrNameLst>
                                          <p:attrName>ppt_h</p:attrName>
                                        </p:attrNameLst>
                                      </p:cBhvr>
                                      <p:tavLst>
                                        <p:tav tm="0">
                                          <p:val>
                                            <p:fltVal val="0"/>
                                          </p:val>
                                        </p:tav>
                                        <p:tav tm="100000">
                                          <p:val>
                                            <p:strVal val="#ppt_h"/>
                                          </p:val>
                                        </p:tav>
                                      </p:tavLst>
                                    </p:anim>
                                    <p:animEffect transition="in" filter="fade">
                                      <p:cBhvr>
                                        <p:cTn id="86" dur="500"/>
                                        <p:tgtEl>
                                          <p:spTgt spid="31"/>
                                        </p:tgtEl>
                                      </p:cBhvr>
                                    </p:animEffect>
                                  </p:childTnLst>
                                </p:cTn>
                              </p:par>
                              <p:par>
                                <p:cTn id="87" presetID="53" presetClass="entr" presetSubtype="16" fill="hold" grpId="1" nodeType="withEffect">
                                  <p:stCondLst>
                                    <p:cond delay="0"/>
                                  </p:stCondLst>
                                  <p:childTnLst>
                                    <p:set>
                                      <p:cBhvr>
                                        <p:cTn id="88" dur="1" fill="hold">
                                          <p:stCondLst>
                                            <p:cond delay="0"/>
                                          </p:stCondLst>
                                        </p:cTn>
                                        <p:tgtEl>
                                          <p:spTgt spid="7"/>
                                        </p:tgtEl>
                                        <p:attrNameLst>
                                          <p:attrName>style.visibility</p:attrName>
                                        </p:attrNameLst>
                                      </p:cBhvr>
                                      <p:to>
                                        <p:strVal val="visible"/>
                                      </p:to>
                                    </p:set>
                                    <p:anim calcmode="lin" valueType="num">
                                      <p:cBhvr>
                                        <p:cTn id="89" dur="500" fill="hold"/>
                                        <p:tgtEl>
                                          <p:spTgt spid="7"/>
                                        </p:tgtEl>
                                        <p:attrNameLst>
                                          <p:attrName>ppt_w</p:attrName>
                                        </p:attrNameLst>
                                      </p:cBhvr>
                                      <p:tavLst>
                                        <p:tav tm="0">
                                          <p:val>
                                            <p:fltVal val="0"/>
                                          </p:val>
                                        </p:tav>
                                        <p:tav tm="100000">
                                          <p:val>
                                            <p:strVal val="#ppt_w"/>
                                          </p:val>
                                        </p:tav>
                                      </p:tavLst>
                                    </p:anim>
                                    <p:anim calcmode="lin" valueType="num">
                                      <p:cBhvr>
                                        <p:cTn id="90" dur="500" fill="hold"/>
                                        <p:tgtEl>
                                          <p:spTgt spid="7"/>
                                        </p:tgtEl>
                                        <p:attrNameLst>
                                          <p:attrName>ppt_h</p:attrName>
                                        </p:attrNameLst>
                                      </p:cBhvr>
                                      <p:tavLst>
                                        <p:tav tm="0">
                                          <p:val>
                                            <p:fltVal val="0"/>
                                          </p:val>
                                        </p:tav>
                                        <p:tav tm="100000">
                                          <p:val>
                                            <p:strVal val="#ppt_h"/>
                                          </p:val>
                                        </p:tav>
                                      </p:tavLst>
                                    </p:anim>
                                    <p:animEffect transition="in" filter="fade">
                                      <p:cBhvr>
                                        <p:cTn id="91" dur="500"/>
                                        <p:tgtEl>
                                          <p:spTgt spid="7"/>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32"/>
                                        </p:tgtEl>
                                        <p:attrNameLst>
                                          <p:attrName>style.visibility</p:attrName>
                                        </p:attrNameLst>
                                      </p:cBhvr>
                                      <p:to>
                                        <p:strVal val="visible"/>
                                      </p:to>
                                    </p:set>
                                    <p:anim calcmode="lin" valueType="num">
                                      <p:cBhvr>
                                        <p:cTn id="94" dur="500" fill="hold"/>
                                        <p:tgtEl>
                                          <p:spTgt spid="32"/>
                                        </p:tgtEl>
                                        <p:attrNameLst>
                                          <p:attrName>ppt_w</p:attrName>
                                        </p:attrNameLst>
                                      </p:cBhvr>
                                      <p:tavLst>
                                        <p:tav tm="0">
                                          <p:val>
                                            <p:fltVal val="0"/>
                                          </p:val>
                                        </p:tav>
                                        <p:tav tm="100000">
                                          <p:val>
                                            <p:strVal val="#ppt_w"/>
                                          </p:val>
                                        </p:tav>
                                      </p:tavLst>
                                    </p:anim>
                                    <p:anim calcmode="lin" valueType="num">
                                      <p:cBhvr>
                                        <p:cTn id="95" dur="500" fill="hold"/>
                                        <p:tgtEl>
                                          <p:spTgt spid="32"/>
                                        </p:tgtEl>
                                        <p:attrNameLst>
                                          <p:attrName>ppt_h</p:attrName>
                                        </p:attrNameLst>
                                      </p:cBhvr>
                                      <p:tavLst>
                                        <p:tav tm="0">
                                          <p:val>
                                            <p:fltVal val="0"/>
                                          </p:val>
                                        </p:tav>
                                        <p:tav tm="100000">
                                          <p:val>
                                            <p:strVal val="#ppt_h"/>
                                          </p:val>
                                        </p:tav>
                                      </p:tavLst>
                                    </p:anim>
                                    <p:animEffect transition="in" filter="fade">
                                      <p:cBhvr>
                                        <p:cTn id="9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Graphic spid="7" grpId="1">
        <p:bldAsOne/>
      </p:bldGraphic>
      <p:bldGraphic spid="8" grpId="0">
        <p:bldAsOne/>
      </p:bldGraphic>
      <p:bldGraphic spid="8" grpId="1">
        <p:bldAsOne/>
      </p:bldGraphic>
      <p:bldGraphic spid="9" grpId="0">
        <p:bldAsOne/>
      </p:bldGraphic>
      <p:bldGraphic spid="9" grpId="1">
        <p:bldAsOne/>
      </p:bldGraphic>
      <p:bldGraphic spid="22" grpId="0">
        <p:bldAsOne/>
      </p:bldGraphic>
      <p:bldGraphic spid="22" grpId="1">
        <p:bldAsOne/>
      </p:bldGraphic>
      <p:bldP spid="25" grpId="0"/>
      <p:bldP spid="26" grpId="0"/>
      <p:bldP spid="27" grpId="0"/>
      <p:bldP spid="28" grpId="0"/>
      <p:bldP spid="29" grpId="0"/>
      <p:bldP spid="31" grpId="0"/>
      <p:bldP spid="32" grpId="0"/>
      <p:bldP spid="33" grpId="0"/>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2611438" y="4870450"/>
            <a:ext cx="7561262"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nchor="ctr">
            <a:spAutoFit/>
          </a:bodyPr>
          <a:lstStyle>
            <a:lvl1pPr indent="304800" eaLnBrk="0" hangingPunct="0">
              <a:defRPr b="1">
                <a:solidFill>
                  <a:schemeClr val="tx1"/>
                </a:solidFill>
                <a:latin typeface="华文楷体" panose="02010600040101010101" pitchFamily="2" charset="-122"/>
                <a:ea typeface="华文楷体" panose="02010600040101010101" pitchFamily="2" charset="-122"/>
              </a:defRPr>
            </a:lvl1pPr>
            <a:lvl2pPr eaLnBrk="0" hangingPunct="0">
              <a:defRPr b="1">
                <a:solidFill>
                  <a:schemeClr val="tx1"/>
                </a:solidFill>
                <a:latin typeface="华文楷体" panose="02010600040101010101" pitchFamily="2" charset="-122"/>
                <a:ea typeface="华文楷体" panose="02010600040101010101" pitchFamily="2" charset="-122"/>
              </a:defRPr>
            </a:lvl2pPr>
            <a:lvl3pPr eaLnBrk="0" hangingPunct="0">
              <a:defRPr b="1">
                <a:solidFill>
                  <a:schemeClr val="tx1"/>
                </a:solidFill>
                <a:latin typeface="华文楷体" panose="02010600040101010101" pitchFamily="2" charset="-122"/>
                <a:ea typeface="华文楷体" panose="02010600040101010101" pitchFamily="2" charset="-122"/>
              </a:defRPr>
            </a:lvl3pPr>
            <a:lvl4pPr eaLnBrk="0" hangingPunct="0">
              <a:defRPr b="1">
                <a:solidFill>
                  <a:schemeClr val="tx1"/>
                </a:solidFill>
                <a:latin typeface="华文楷体" panose="02010600040101010101" pitchFamily="2" charset="-122"/>
                <a:ea typeface="华文楷体" panose="02010600040101010101" pitchFamily="2" charset="-122"/>
              </a:defRPr>
            </a:lvl4pPr>
            <a:lvl5pPr eaLnBrk="0" hangingPunct="0">
              <a:defRPr b="1">
                <a:solidFill>
                  <a:schemeClr val="tx1"/>
                </a:solidFill>
                <a:latin typeface="华文楷体" panose="02010600040101010101" pitchFamily="2" charset="-122"/>
                <a:ea typeface="华文楷体" panose="02010600040101010101" pitchFamily="2" charset="-122"/>
              </a:defRPr>
            </a:lvl5pPr>
            <a:lvl6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6pPr>
            <a:lvl7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7pPr>
            <a:lvl8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8pPr>
            <a:lvl9pPr eaLnBrk="0" fontAlgn="base" hangingPunct="0">
              <a:spcBef>
                <a:spcPct val="0"/>
              </a:spcBef>
              <a:spcAft>
                <a:spcPct val="0"/>
              </a:spcAft>
              <a:buFont typeface="Arial" panose="020B0604020202020204" pitchFamily="34" charset="0"/>
              <a:defRPr b="1">
                <a:solidFill>
                  <a:schemeClr val="tx1"/>
                </a:solidFill>
                <a:latin typeface="华文楷体" panose="02010600040101010101" pitchFamily="2" charset="-122"/>
                <a:ea typeface="华文楷体" panose="02010600040101010101" pitchFamily="2" charset="-122"/>
              </a:defRPr>
            </a:lvl9pPr>
          </a:lstStyle>
          <a:p>
            <a:pPr eaLnBrk="1" hangingPunct="1">
              <a:lnSpc>
                <a:spcPct val="130000"/>
              </a:lnSpc>
            </a:pPr>
            <a:r>
              <a:rPr lang="zh-CN" altLang="en-US" sz="1400" b="0" dirty="0">
                <a:latin typeface="Arial" panose="020B0604020202020204"/>
                <a:ea typeface="微软雅黑" panose="020B0503020204020204" pitchFamily="34" charset="-122"/>
                <a:sym typeface="Arial" panose="020B0604020202020204"/>
              </a:rPr>
              <a:t>从图表中可以看出：</a:t>
            </a:r>
          </a:p>
          <a:p>
            <a:pPr eaLnBrk="1" hangingPunct="1">
              <a:lnSpc>
                <a:spcPct val="130000"/>
              </a:lnSpc>
            </a:pPr>
            <a:r>
              <a:rPr lang="en-US" altLang="zh-CN" sz="1400" b="0" dirty="0">
                <a:latin typeface="Arial" panose="020B0604020202020204"/>
                <a:ea typeface="微软雅黑" panose="020B0503020204020204" pitchFamily="34" charset="-122"/>
                <a:sym typeface="Arial" panose="020B0604020202020204"/>
              </a:rPr>
              <a:t>A</a:t>
            </a:r>
            <a:r>
              <a:rPr lang="zh-CN" altLang="en-US" sz="1400" b="0" dirty="0">
                <a:latin typeface="Arial" panose="020B0604020202020204"/>
                <a:ea typeface="微软雅黑" panose="020B0503020204020204" pitchFamily="34" charset="-122"/>
                <a:sym typeface="Arial" panose="020B0604020202020204"/>
              </a:rPr>
              <a:t>、</a:t>
            </a:r>
            <a:r>
              <a:rPr lang="en-US" altLang="zh-CN" sz="1400" b="0" dirty="0">
                <a:latin typeface="Arial" panose="020B0604020202020204"/>
                <a:ea typeface="微软雅黑" panose="020B0503020204020204" pitchFamily="34" charset="-122"/>
                <a:sym typeface="Arial" panose="020B0604020202020204"/>
              </a:rPr>
              <a:t>2017</a:t>
            </a:r>
            <a:r>
              <a:rPr lang="zh-CN" altLang="en-US" sz="1400" b="0" dirty="0">
                <a:latin typeface="Arial" panose="020B0604020202020204"/>
                <a:ea typeface="微软雅黑" panose="020B0503020204020204" pitchFamily="34" charset="-122"/>
                <a:sym typeface="Arial" panose="020B0604020202020204"/>
              </a:rPr>
              <a:t>年春节后是普遍的离职高峰期，人员流动明显增加。</a:t>
            </a:r>
            <a:r>
              <a:rPr lang="en-US" altLang="zh-CN" sz="1400" b="0" dirty="0">
                <a:latin typeface="Arial" panose="020B0604020202020204"/>
                <a:ea typeface="微软雅黑" panose="020B0503020204020204" pitchFamily="34" charset="-122"/>
                <a:sym typeface="Arial" panose="020B0604020202020204"/>
              </a:rPr>
              <a:t>B</a:t>
            </a:r>
            <a:r>
              <a:rPr lang="zh-CN" altLang="en-US" sz="1400" b="0" dirty="0">
                <a:latin typeface="Arial" panose="020B0604020202020204"/>
                <a:ea typeface="微软雅黑" panose="020B0503020204020204" pitchFamily="34" charset="-122"/>
                <a:sym typeface="Arial" panose="020B0604020202020204"/>
              </a:rPr>
              <a:t>、</a:t>
            </a:r>
            <a:r>
              <a:rPr lang="en-US" altLang="zh-CN" sz="1400" b="0" dirty="0">
                <a:latin typeface="Arial" panose="020B0604020202020204"/>
                <a:ea typeface="微软雅黑" panose="020B0503020204020204" pitchFamily="34" charset="-122"/>
                <a:sym typeface="Arial" panose="020B0604020202020204"/>
              </a:rPr>
              <a:t>2013</a:t>
            </a:r>
            <a:r>
              <a:rPr lang="zh-CN" altLang="en-US" sz="1400" b="0" dirty="0">
                <a:latin typeface="Arial" panose="020B0604020202020204"/>
                <a:ea typeface="微软雅黑" panose="020B0503020204020204" pitchFamily="34" charset="-122"/>
                <a:sym typeface="Arial" panose="020B0604020202020204"/>
              </a:rPr>
              <a:t>年</a:t>
            </a:r>
            <a:r>
              <a:rPr lang="en-US" altLang="zh-CN" sz="1400" b="0" dirty="0">
                <a:latin typeface="Arial" panose="020B0604020202020204"/>
                <a:ea typeface="微软雅黑" panose="020B0503020204020204" pitchFamily="34" charset="-122"/>
                <a:sym typeface="Arial" panose="020B0604020202020204"/>
              </a:rPr>
              <a:t>7</a:t>
            </a:r>
            <a:r>
              <a:rPr lang="zh-CN" altLang="en-US" sz="1400" b="0" dirty="0">
                <a:latin typeface="Arial" panose="020B0604020202020204"/>
                <a:ea typeface="微软雅黑" panose="020B0503020204020204" pitchFamily="34" charset="-122"/>
                <a:sym typeface="Arial" panose="020B0604020202020204"/>
              </a:rPr>
              <a:t>月份开始，随着经济形势好转，营销人员数量增加明显。</a:t>
            </a:r>
          </a:p>
          <a:p>
            <a:pPr eaLnBrk="1" hangingPunct="1">
              <a:lnSpc>
                <a:spcPct val="130000"/>
              </a:lnSpc>
            </a:pPr>
            <a:r>
              <a:rPr lang="zh-CN" altLang="en-US" sz="1400" b="0" dirty="0">
                <a:latin typeface="Arial" panose="020B0604020202020204"/>
                <a:ea typeface="微软雅黑" panose="020B0503020204020204" pitchFamily="34" charset="-122"/>
                <a:sym typeface="Arial" panose="020B0604020202020204"/>
              </a:rPr>
              <a:t> 离职原因概况：公司制度严格；竞争对手针对性的招聘；工作岗位挑战性不强；职业发展机会的有限性；薪资水平不满意；氛围压抑、积极性不强；办公环境不理想；人际关系的处理不善；上下级、部门间沟通不畅；加班时间长，等。</a:t>
            </a:r>
          </a:p>
        </p:txBody>
      </p:sp>
      <p:graphicFrame>
        <p:nvGraphicFramePr>
          <p:cNvPr id="7" name="图表 6"/>
          <p:cNvGraphicFramePr/>
          <p:nvPr/>
        </p:nvGraphicFramePr>
        <p:xfrm>
          <a:off x="2124075" y="1428749"/>
          <a:ext cx="8048625" cy="3148013"/>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2"/>
          <p:cNvSpPr>
            <a:spLocks noGrp="1" noChangeArrowheads="1"/>
          </p:cNvSpPr>
          <p:nvPr>
            <p:ph type="title"/>
          </p:nvPr>
        </p:nvSpPr>
        <p:spPr>
          <a:xfrm>
            <a:off x="4531520" y="695325"/>
            <a:ext cx="3459956" cy="354013"/>
          </a:xfrm>
        </p:spPr>
        <p:txBody>
          <a:bodyPr>
            <a:normAutofit fontScale="90000"/>
          </a:bodyPr>
          <a:lstStyle/>
          <a:p>
            <a:pPr algn="ctr" eaLnBrk="1" hangingPunct="1"/>
            <a:r>
              <a:rPr lang="zh-CN" altLang="en-US" sz="2200" b="1" dirty="0">
                <a:latin typeface="Arial" panose="020B0604020202020204"/>
                <a:ea typeface="微软雅黑" panose="020B0503020204020204" pitchFamily="34" charset="-122"/>
                <a:sym typeface="Arial" panose="020B0604020202020204"/>
              </a:rPr>
              <a:t>员工稳定性有待提高</a:t>
            </a:r>
          </a:p>
        </p:txBody>
      </p:sp>
      <p:grpSp>
        <p:nvGrpSpPr>
          <p:cNvPr id="19" name="组合 18"/>
          <p:cNvGrpSpPr/>
          <p:nvPr/>
        </p:nvGrpSpPr>
        <p:grpSpPr>
          <a:xfrm>
            <a:off x="0" y="1743075"/>
            <a:ext cx="581028" cy="4076700"/>
            <a:chOff x="-3" y="1371600"/>
            <a:chExt cx="581028" cy="4076700"/>
          </a:xfrm>
          <a:solidFill>
            <a:schemeClr val="tx2">
              <a:lumMod val="75000"/>
            </a:schemeClr>
          </a:solidFill>
        </p:grpSpPr>
        <p:sp>
          <p:nvSpPr>
            <p:cNvPr id="20" name="矩形 19"/>
            <p:cNvSpPr/>
            <p:nvPr/>
          </p:nvSpPr>
          <p:spPr>
            <a:xfrm>
              <a:off x="0" y="1857375"/>
              <a:ext cx="581025" cy="3105150"/>
            </a:xfrm>
            <a:prstGeom prst="rect">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a:ea typeface="微软雅黑" panose="020B0503020204020204" pitchFamily="34" charset="-122"/>
                <a:sym typeface="Arial" panose="020B0604020202020204"/>
              </a:endParaRPr>
            </a:p>
          </p:txBody>
        </p:sp>
        <p:sp>
          <p:nvSpPr>
            <p:cNvPr id="21" name="文本框 20"/>
            <p:cNvSpPr txBox="1"/>
            <p:nvPr/>
          </p:nvSpPr>
          <p:spPr>
            <a:xfrm>
              <a:off x="27026" y="2114550"/>
              <a:ext cx="553998" cy="2590800"/>
            </a:xfrm>
            <a:prstGeom prst="rect">
              <a:avLst/>
            </a:prstGeom>
            <a:grpFill/>
            <a:ln>
              <a:solidFill>
                <a:schemeClr val="tx2">
                  <a:lumMod val="75000"/>
                </a:schemeClr>
              </a:solidFill>
            </a:ln>
          </p:spPr>
          <p:txBody>
            <a:bodyPr vert="eaVert" wrap="square" rtlCol="0">
              <a:spAutoFit/>
            </a:bodyPr>
            <a:lstStyle/>
            <a:p>
              <a:pPr algn="ctr"/>
              <a:r>
                <a:rPr lang="zh-CN" altLang="en-US" sz="2400" b="1" spc="1000" dirty="0">
                  <a:solidFill>
                    <a:schemeClr val="bg1"/>
                  </a:solidFill>
                  <a:latin typeface="Arial" panose="020B0604020202020204"/>
                  <a:ea typeface="微软雅黑" panose="020B0503020204020204" pitchFamily="34" charset="-122"/>
                  <a:sym typeface="Arial" panose="020B0604020202020204"/>
                </a:rPr>
                <a:t>人员配置</a:t>
              </a:r>
            </a:p>
          </p:txBody>
        </p:sp>
        <p:sp>
          <p:nvSpPr>
            <p:cNvPr id="22" name="矩形 21"/>
            <p:cNvSpPr/>
            <p:nvPr/>
          </p:nvSpPr>
          <p:spPr>
            <a:xfrm>
              <a:off x="-3" y="1371600"/>
              <a:ext cx="581025" cy="228600"/>
            </a:xfrm>
            <a:prstGeom prst="rect">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a:ea typeface="微软雅黑" panose="020B0503020204020204" pitchFamily="34" charset="-122"/>
                <a:sym typeface="Arial" panose="020B0604020202020204"/>
              </a:endParaRPr>
            </a:p>
          </p:txBody>
        </p:sp>
        <p:sp>
          <p:nvSpPr>
            <p:cNvPr id="23" name="矩形 22"/>
            <p:cNvSpPr/>
            <p:nvPr/>
          </p:nvSpPr>
          <p:spPr>
            <a:xfrm>
              <a:off x="-2" y="5219700"/>
              <a:ext cx="581025" cy="228600"/>
            </a:xfrm>
            <a:prstGeom prst="rect">
              <a:avLst/>
            </a:prstGeom>
            <a:grp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a:ea typeface="微软雅黑" panose="020B0503020204020204" pitchFamily="34" charset="-122"/>
                <a:sym typeface="Arial" panose="020B0604020202020204"/>
              </a:endParaRPr>
            </a:p>
          </p:txBody>
        </p:sp>
      </p:grpSp>
    </p:spTree>
  </p:cSld>
  <p:clrMapOvr>
    <a:masterClrMapping/>
  </p:clrMapOvr>
  <p:transition spd="slow" advClick="0" advTm="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1000" fill="hold"/>
                                        <p:tgtEl>
                                          <p:spTgt spid="4"/>
                                        </p:tgtEl>
                                        <p:attrNameLst>
                                          <p:attrName>ppt_w</p:attrName>
                                        </p:attrNameLst>
                                      </p:cBhvr>
                                      <p:tavLst>
                                        <p:tav tm="0">
                                          <p:val>
                                            <p:fltVal val="0"/>
                                          </p:val>
                                        </p:tav>
                                        <p:tav tm="100000">
                                          <p:val>
                                            <p:strVal val="#ppt_w"/>
                                          </p:val>
                                        </p:tav>
                                      </p:tavLst>
                                    </p:anim>
                                    <p:anim calcmode="lin" valueType="num">
                                      <p:cBhvr>
                                        <p:cTn id="27" dur="1000" fill="hold"/>
                                        <p:tgtEl>
                                          <p:spTgt spid="4"/>
                                        </p:tgtEl>
                                        <p:attrNameLst>
                                          <p:attrName>ppt_h</p:attrName>
                                        </p:attrNameLst>
                                      </p:cBhvr>
                                      <p:tavLst>
                                        <p:tav tm="0">
                                          <p:val>
                                            <p:fltVal val="0"/>
                                          </p:val>
                                        </p:tav>
                                        <p:tav tm="100000">
                                          <p:val>
                                            <p:strVal val="#ppt_h"/>
                                          </p:val>
                                        </p:tav>
                                      </p:tavLst>
                                    </p:anim>
                                    <p:animEffect transition="in" filter="fade">
                                      <p:cBhvr>
                                        <p:cTn id="2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7" grpId="0">
        <p:bldAsOne/>
      </p:bldGraphic>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RESIZE" val="Yes"/>
</p:tagLst>
</file>

<file path=ppt/tags/tag11.xml><?xml version="1.0" encoding="utf-8"?>
<p:tagLst xmlns:a="http://schemas.openxmlformats.org/drawingml/2006/main" xmlns:r="http://schemas.openxmlformats.org/officeDocument/2006/relationships" xmlns:p="http://schemas.openxmlformats.org/presentationml/2006/main">
  <p:tag name="RESIZE" val="Yes"/>
</p:tagLst>
</file>

<file path=ppt/tags/tag12.xml><?xml version="1.0" encoding="utf-8"?>
<p:tagLst xmlns:a="http://schemas.openxmlformats.org/drawingml/2006/main" xmlns:r="http://schemas.openxmlformats.org/officeDocument/2006/relationships" xmlns:p="http://schemas.openxmlformats.org/presentationml/2006/main">
  <p:tag name="RESIZE" val="Yes"/>
</p:tagLst>
</file>

<file path=ppt/tags/tag13.xml><?xml version="1.0" encoding="utf-8"?>
<p:tagLst xmlns:a="http://schemas.openxmlformats.org/drawingml/2006/main" xmlns:r="http://schemas.openxmlformats.org/officeDocument/2006/relationships" xmlns:p="http://schemas.openxmlformats.org/presentationml/2006/main">
  <p:tag name="RESIZE" val="Yes"/>
</p:tagLst>
</file>

<file path=ppt/tags/tag14.xml><?xml version="1.0" encoding="utf-8"?>
<p:tagLst xmlns:a="http://schemas.openxmlformats.org/drawingml/2006/main" xmlns:r="http://schemas.openxmlformats.org/officeDocument/2006/relationships" xmlns:p="http://schemas.openxmlformats.org/presentationml/2006/main">
  <p:tag name="NAME" val="SingleBoatText"/>
</p:tagLst>
</file>

<file path=ppt/tags/tag15.xml><?xml version="1.0" encoding="utf-8"?>
<p:tagLst xmlns:a="http://schemas.openxmlformats.org/drawingml/2006/main" xmlns:r="http://schemas.openxmlformats.org/officeDocument/2006/relationships" xmlns:p="http://schemas.openxmlformats.org/presentationml/2006/main">
  <p:tag name="NAME" val="SingleBoatText"/>
</p:tagLst>
</file>

<file path=ppt/tags/tag16.xml><?xml version="1.0" encoding="utf-8"?>
<p:tagLst xmlns:a="http://schemas.openxmlformats.org/drawingml/2006/main" xmlns:r="http://schemas.openxmlformats.org/officeDocument/2006/relationships" xmlns:p="http://schemas.openxmlformats.org/presentationml/2006/main">
  <p:tag name="NAME" val="SingleBoatText"/>
</p:tagLst>
</file>

<file path=ppt/tags/tag17.xml><?xml version="1.0" encoding="utf-8"?>
<p:tagLst xmlns:a="http://schemas.openxmlformats.org/drawingml/2006/main" xmlns:r="http://schemas.openxmlformats.org/officeDocument/2006/relationships" xmlns:p="http://schemas.openxmlformats.org/presentationml/2006/main">
  <p:tag name="RESIZE" val="Yes"/>
</p:tagLst>
</file>

<file path=ppt/tags/tag18.xml><?xml version="1.0" encoding="utf-8"?>
<p:tagLst xmlns:a="http://schemas.openxmlformats.org/drawingml/2006/main" xmlns:r="http://schemas.openxmlformats.org/officeDocument/2006/relationships" xmlns:p="http://schemas.openxmlformats.org/presentationml/2006/main">
  <p:tag name="RESIZE" val="Yes"/>
</p:tagLst>
</file>

<file path=ppt/tags/tag2.xml><?xml version="1.0" encoding="utf-8"?>
<p:tagLst xmlns:a="http://schemas.openxmlformats.org/drawingml/2006/main" xmlns:r="http://schemas.openxmlformats.org/officeDocument/2006/relationships" xmlns:p="http://schemas.openxmlformats.org/presentationml/2006/main">
  <p:tag name="RESIZE" val="Yes"/>
</p:tagLst>
</file>

<file path=ppt/tags/tag3.xml><?xml version="1.0" encoding="utf-8"?>
<p:tagLst xmlns:a="http://schemas.openxmlformats.org/drawingml/2006/main" xmlns:r="http://schemas.openxmlformats.org/officeDocument/2006/relationships" xmlns:p="http://schemas.openxmlformats.org/presentationml/2006/main">
  <p:tag name="RESIZE" val="Yes"/>
</p:tagLst>
</file>

<file path=ppt/tags/tag4.xml><?xml version="1.0" encoding="utf-8"?>
<p:tagLst xmlns:a="http://schemas.openxmlformats.org/drawingml/2006/main" xmlns:r="http://schemas.openxmlformats.org/officeDocument/2006/relationships" xmlns:p="http://schemas.openxmlformats.org/presentationml/2006/main">
  <p:tag name="RESIZE" val="Yes"/>
</p:tagLst>
</file>

<file path=ppt/tags/tag5.xml><?xml version="1.0" encoding="utf-8"?>
<p:tagLst xmlns:a="http://schemas.openxmlformats.org/drawingml/2006/main" xmlns:r="http://schemas.openxmlformats.org/officeDocument/2006/relationships" xmlns:p="http://schemas.openxmlformats.org/presentationml/2006/main">
  <p:tag name="RESIZE" val="Yes"/>
</p:tagLst>
</file>

<file path=ppt/tags/tag6.xml><?xml version="1.0" encoding="utf-8"?>
<p:tagLst xmlns:a="http://schemas.openxmlformats.org/drawingml/2006/main" xmlns:r="http://schemas.openxmlformats.org/officeDocument/2006/relationships" xmlns:p="http://schemas.openxmlformats.org/presentationml/2006/main">
  <p:tag name="RESIZE" val="Yes"/>
</p:tagLst>
</file>

<file path=ppt/tags/tag7.xml><?xml version="1.0" encoding="utf-8"?>
<p:tagLst xmlns:a="http://schemas.openxmlformats.org/drawingml/2006/main" xmlns:r="http://schemas.openxmlformats.org/officeDocument/2006/relationships" xmlns:p="http://schemas.openxmlformats.org/presentationml/2006/main">
  <p:tag name="RESIZE" val="Yes"/>
</p:tagLst>
</file>

<file path=ppt/tags/tag8.xml><?xml version="1.0" encoding="utf-8"?>
<p:tagLst xmlns:a="http://schemas.openxmlformats.org/drawingml/2006/main" xmlns:r="http://schemas.openxmlformats.org/officeDocument/2006/relationships" xmlns:p="http://schemas.openxmlformats.org/presentationml/2006/main">
  <p:tag name="RESIZE" val="Yes"/>
</p:tagLst>
</file>

<file path=ppt/tags/tag9.xml><?xml version="1.0" encoding="utf-8"?>
<p:tagLst xmlns:a="http://schemas.openxmlformats.org/drawingml/2006/main" xmlns:r="http://schemas.openxmlformats.org/officeDocument/2006/relationships" xmlns:p="http://schemas.openxmlformats.org/presentationml/2006/main">
  <p:tag name="RESIZE" val="Yes"/>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2282</Words>
  <Application>Microsoft Office PowerPoint</Application>
  <PresentationFormat>宽屏</PresentationFormat>
  <Paragraphs>323</Paragraphs>
  <Slides>24</Slides>
  <Notes>24</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24</vt:i4>
      </vt:variant>
    </vt:vector>
  </HeadingPairs>
  <TitlesOfParts>
    <vt:vector size="29" baseType="lpstr">
      <vt:lpstr>微软雅黑</vt:lpstr>
      <vt:lpstr>Arial</vt:lpstr>
      <vt:lpstr>Calibri</vt:lpstr>
      <vt:lpstr>Calibri Light</vt:lpstr>
      <vt:lpstr>Office 主题</vt:lpstr>
      <vt:lpstr>PowerPoint 演示文稿</vt:lpstr>
      <vt:lpstr>201X年度人力资源管理总体思路</vt:lpstr>
      <vt:lpstr>PowerPoint 演示文稿</vt:lpstr>
      <vt:lpstr>PowerPoint 演示文稿</vt:lpstr>
      <vt:lpstr>2017年涵盖的工作内容以及差距分析</vt:lpstr>
      <vt:lpstr>PowerPoint 演示文稿</vt:lpstr>
      <vt:lpstr>PowerPoint 演示文稿</vt:lpstr>
      <vt:lpstr>员工总体情况</vt:lpstr>
      <vt:lpstr>员工稳定性有待提高</vt:lpstr>
      <vt:lpstr>员工队伍的学历结构有待提高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计划一定要有执行，执行一定要有结果！</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5</cp:revision>
  <dcterms:created xsi:type="dcterms:W3CDTF">2017-11-16T12:17:00Z</dcterms:created>
  <dcterms:modified xsi:type="dcterms:W3CDTF">2021-01-06T01:40:47Z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