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9" r:id="rId4"/>
    <p:sldId id="260" r:id="rId5"/>
    <p:sldId id="261" r:id="rId6"/>
    <p:sldId id="262" r:id="rId7"/>
    <p:sldId id="278" r:id="rId8"/>
    <p:sldId id="279" r:id="rId9"/>
    <p:sldId id="294" r:id="rId10"/>
    <p:sldId id="280" r:id="rId11"/>
    <p:sldId id="281" r:id="rId12"/>
    <p:sldId id="282" r:id="rId13"/>
    <p:sldId id="283" r:id="rId14"/>
    <p:sldId id="284" r:id="rId15"/>
    <p:sldId id="293" r:id="rId16"/>
    <p:sldId id="285" r:id="rId17"/>
    <p:sldId id="286" r:id="rId18"/>
    <p:sldId id="287" r:id="rId19"/>
    <p:sldId id="288" r:id="rId20"/>
    <p:sldId id="289" r:id="rId21"/>
    <p:sldId id="290"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3030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35" autoAdjust="0"/>
  </p:normalViewPr>
  <p:slideViewPr>
    <p:cSldViewPr snapToGrid="0">
      <p:cViewPr varScale="1">
        <p:scale>
          <a:sx n="99" d="100"/>
          <a:sy n="99" d="100"/>
        </p:scale>
        <p:origin x="9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8AB11-FADF-4644-9973-79FF39D2F17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73056-8D1D-4717-81D9-DB55A8F890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73056-8D1D-4717-81D9-DB55A8F8902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jpeg"/><Relationship Id="rId5" Type="http://schemas.microsoft.com/office/2007/relationships/hdphoto" Target="../media/hdphoto7.wdp"/><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7" Type="http://schemas.microsoft.com/office/2007/relationships/hdphoto" Target="../media/hdphoto8.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sp>
      <p:grpSp>
        <p:nvGrpSpPr>
          <p:cNvPr id="11" name="组合 10"/>
          <p:cNvGrpSpPr/>
          <p:nvPr/>
        </p:nvGrpSpPr>
        <p:grpSpPr>
          <a:xfrm>
            <a:off x="0" y="0"/>
            <a:ext cx="12192000" cy="6857990"/>
            <a:chOff x="0" y="0"/>
            <a:chExt cx="12192000" cy="6857990"/>
          </a:xfrm>
        </p:grpSpPr>
        <p:pic>
          <p:nvPicPr>
            <p:cNvPr id="5" name="图片 4" descr="图片包含 人员, 服装, 手机, 电话&#10;&#10;已生成高可信度的说明"/>
            <p:cNvPicPr>
              <a:picLocks noChangeAspect="1"/>
            </p:cNvPicPr>
            <p:nvPr/>
          </p:nvPicPr>
          <p:blipFill rotWithShape="1">
            <a:blip r:embed="rId3" cstate="email"/>
            <a:srcRect/>
            <a:stretch>
              <a:fillRect/>
            </a:stretch>
          </p:blipFill>
          <p:spPr>
            <a:xfrm>
              <a:off x="1803400" y="0"/>
              <a:ext cx="10388600" cy="6857990"/>
            </a:xfrm>
            <a:prstGeom prst="rect">
              <a:avLst/>
            </a:prstGeom>
          </p:spPr>
        </p:pic>
        <p:pic>
          <p:nvPicPr>
            <p:cNvPr id="13" name="图片 12" descr="图片包含 人员, 服装, 手机, 电话&#10;&#10;已生成高可信度的说明"/>
            <p:cNvPicPr>
              <a:picLocks noChangeAspect="1"/>
            </p:cNvPicPr>
            <p:nvPr/>
          </p:nvPicPr>
          <p:blipFill rotWithShape="1">
            <a:blip r:embed="rId4" cstate="email"/>
            <a:srcRect/>
            <a:stretch>
              <a:fillRect/>
            </a:stretch>
          </p:blipFill>
          <p:spPr>
            <a:xfrm flipH="1">
              <a:off x="0" y="0"/>
              <a:ext cx="2019300" cy="6857990"/>
            </a:xfrm>
            <a:prstGeom prst="rect">
              <a:avLst/>
            </a:prstGeom>
          </p:spPr>
        </p:pic>
      </p:grpSp>
      <p:sp>
        <p:nvSpPr>
          <p:cNvPr id="6" name="矩形 5"/>
          <p:cNvSpPr/>
          <p:nvPr/>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2444021" y="2141231"/>
            <a:ext cx="2757358" cy="830997"/>
          </a:xfrm>
          <a:prstGeom prst="rect">
            <a:avLst/>
          </a:prstGeom>
          <a:noFill/>
        </p:spPr>
        <p:txBody>
          <a:bodyPr wrap="none" rtlCol="0">
            <a:spAutoFit/>
          </a:bodyPr>
          <a:lstStyle/>
          <a:p>
            <a:r>
              <a:rPr lang="en-US" altLang="zh-CN" sz="4800" dirty="0">
                <a:solidFill>
                  <a:schemeClr val="bg1"/>
                </a:solidFill>
                <a:latin typeface="微软雅黑 Light" panose="020B0502040204020203" pitchFamily="34" charset="-122"/>
                <a:ea typeface="微软雅黑 Light" panose="020B0502040204020203" pitchFamily="34" charset="-122"/>
              </a:rPr>
              <a:t>FASHION</a:t>
            </a:r>
            <a:endParaRPr lang="zh-CN" altLang="en-US" sz="48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2514643" y="2911387"/>
            <a:ext cx="3383280" cy="368300"/>
          </a:xfrm>
          <a:prstGeom prst="rect">
            <a:avLst/>
          </a:prstGeom>
          <a:noFill/>
        </p:spPr>
        <p:txBody>
          <a:bodyPr wrap="none" rtlCol="0">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202X</a:t>
            </a:r>
            <a:r>
              <a:rPr lang="zh-CN" altLang="en-US" dirty="0">
                <a:solidFill>
                  <a:schemeClr val="bg1"/>
                </a:solidFill>
                <a:latin typeface="微软雅黑 Light" panose="020B0502040204020203" pitchFamily="34" charset="-122"/>
                <a:ea typeface="微软雅黑 Light" panose="020B0502040204020203" pitchFamily="34" charset="-122"/>
              </a:rPr>
              <a:t>时尚品牌宣传相册</a:t>
            </a:r>
            <a:r>
              <a:rPr lang="en-US" altLang="zh-CN" dirty="0">
                <a:solidFill>
                  <a:schemeClr val="bg1"/>
                </a:solidFill>
                <a:latin typeface="微软雅黑 Light" panose="020B0502040204020203" pitchFamily="34" charset="-122"/>
                <a:ea typeface="微软雅黑 Light" panose="020B0502040204020203" pitchFamily="34" charset="-122"/>
              </a:rPr>
              <a:t>PPT</a:t>
            </a:r>
            <a:r>
              <a:rPr lang="zh-CN" altLang="en-US" dirty="0">
                <a:solidFill>
                  <a:schemeClr val="bg1"/>
                </a:solidFill>
                <a:latin typeface="微软雅黑 Light" panose="020B0502040204020203" pitchFamily="34" charset="-122"/>
                <a:ea typeface="微软雅黑 Light" panose="020B0502040204020203" pitchFamily="34" charset="-122"/>
              </a:rPr>
              <a:t>模板</a:t>
            </a:r>
          </a:p>
        </p:txBody>
      </p:sp>
      <p:sp>
        <p:nvSpPr>
          <p:cNvPr id="18" name="任意多边形: 形状 17"/>
          <p:cNvSpPr/>
          <p:nvPr/>
        </p:nvSpPr>
        <p:spPr>
          <a:xfrm>
            <a:off x="1604354" y="1505433"/>
            <a:ext cx="2592000" cy="2592000"/>
          </a:xfrm>
          <a:custGeom>
            <a:avLst/>
            <a:gdLst>
              <a:gd name="connsiteX0" fmla="*/ 2347546 w 2356338"/>
              <a:gd name="connsiteY0" fmla="*/ 571500 h 2118946"/>
              <a:gd name="connsiteX1" fmla="*/ 2347546 w 2356338"/>
              <a:gd name="connsiteY1" fmla="*/ 0 h 2118946"/>
              <a:gd name="connsiteX2" fmla="*/ 0 w 2356338"/>
              <a:gd name="connsiteY2" fmla="*/ 0 h 2118946"/>
              <a:gd name="connsiteX3" fmla="*/ 0 w 2356338"/>
              <a:gd name="connsiteY3" fmla="*/ 2118946 h 2118946"/>
              <a:gd name="connsiteX4" fmla="*/ 2356338 w 2356338"/>
              <a:gd name="connsiteY4" fmla="*/ 2118946 h 2118946"/>
              <a:gd name="connsiteX5" fmla="*/ 2356338 w 2356338"/>
              <a:gd name="connsiteY5" fmla="*/ 1485900 h 2118946"/>
              <a:gd name="connsiteX0-1" fmla="*/ 2347546 w 2356338"/>
              <a:gd name="connsiteY0-2" fmla="*/ 571500 h 2118946"/>
              <a:gd name="connsiteX1-3" fmla="*/ 2347546 w 2356338"/>
              <a:gd name="connsiteY1-4" fmla="*/ 0 h 2118946"/>
              <a:gd name="connsiteX2-5" fmla="*/ 0 w 2356338"/>
              <a:gd name="connsiteY2-6" fmla="*/ 0 h 2118946"/>
              <a:gd name="connsiteX3-7" fmla="*/ 0 w 2356338"/>
              <a:gd name="connsiteY3-8" fmla="*/ 2118946 h 2118946"/>
              <a:gd name="connsiteX4-9" fmla="*/ 2356338 w 2356338"/>
              <a:gd name="connsiteY4-10" fmla="*/ 2118946 h 2118946"/>
              <a:gd name="connsiteX5-11" fmla="*/ 2348345 w 2356338"/>
              <a:gd name="connsiteY5-12" fmla="*/ 1629653 h 2118946"/>
              <a:gd name="connsiteX0-13" fmla="*/ 2347546 w 2356338"/>
              <a:gd name="connsiteY0-14" fmla="*/ 485248 h 2118946"/>
              <a:gd name="connsiteX1-15" fmla="*/ 2347546 w 2356338"/>
              <a:gd name="connsiteY1-16" fmla="*/ 0 h 2118946"/>
              <a:gd name="connsiteX2-17" fmla="*/ 0 w 2356338"/>
              <a:gd name="connsiteY2-18" fmla="*/ 0 h 2118946"/>
              <a:gd name="connsiteX3-19" fmla="*/ 0 w 2356338"/>
              <a:gd name="connsiteY3-20" fmla="*/ 2118946 h 2118946"/>
              <a:gd name="connsiteX4-21" fmla="*/ 2356338 w 2356338"/>
              <a:gd name="connsiteY4-22" fmla="*/ 2118946 h 2118946"/>
              <a:gd name="connsiteX5-23" fmla="*/ 2348345 w 2356338"/>
              <a:gd name="connsiteY5-24" fmla="*/ 1629653 h 21189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356338" h="2118946">
                <a:moveTo>
                  <a:pt x="2347546" y="485248"/>
                </a:moveTo>
                <a:lnTo>
                  <a:pt x="2347546" y="0"/>
                </a:lnTo>
                <a:lnTo>
                  <a:pt x="0" y="0"/>
                </a:lnTo>
                <a:lnTo>
                  <a:pt x="0" y="2118946"/>
                </a:lnTo>
                <a:lnTo>
                  <a:pt x="2356338" y="2118946"/>
                </a:lnTo>
                <a:lnTo>
                  <a:pt x="2348345" y="162965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948981" y="5916804"/>
            <a:ext cx="764953" cy="830997"/>
          </a:xfrm>
          <a:prstGeom prst="rect">
            <a:avLst/>
          </a:prstGeom>
          <a:noFill/>
        </p:spPr>
        <p:txBody>
          <a:bodyPr wrap="none" rtlCol="0">
            <a:spAutoFit/>
          </a:bodyPr>
          <a:lstStyle/>
          <a:p>
            <a:r>
              <a:rPr lang="en-US" altLang="zh-CN" sz="4800" dirty="0">
                <a:solidFill>
                  <a:schemeClr val="bg1"/>
                </a:solidFill>
                <a:latin typeface="微软雅黑 Light" panose="020B0502040204020203" pitchFamily="34" charset="-122"/>
                <a:ea typeface="微软雅黑 Light" panose="020B0502040204020203" pitchFamily="34" charset="-122"/>
              </a:rPr>
              <a:t>21</a:t>
            </a:r>
            <a:endParaRPr lang="zh-CN" altLang="en-US" sz="48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736201" y="131539"/>
            <a:ext cx="10997626" cy="276999"/>
          </a:xfrm>
          <a:prstGeom prst="rect">
            <a:avLst/>
          </a:prstGeom>
          <a:noFill/>
        </p:spPr>
        <p:txBody>
          <a:bodyPr wrap="none" rtlCol="0">
            <a:spAutoFit/>
          </a:bodyPr>
          <a:lstStyle/>
          <a:p>
            <a:pPr algn="ctr"/>
            <a:r>
              <a:rPr lang="en-US" altLang="zh-CN" sz="1200" spc="600" dirty="0">
                <a:solidFill>
                  <a:schemeClr val="bg1"/>
                </a:solidFill>
                <a:latin typeface="微软雅黑 Light" panose="020B0502040204020203" pitchFamily="34" charset="-122"/>
                <a:ea typeface="微软雅黑 Light" panose="020B0502040204020203" pitchFamily="34" charset="-122"/>
              </a:rPr>
              <a:t>Everyone laughed at the old fashion, but reverently pursuit of new fashion</a:t>
            </a:r>
            <a:endParaRPr lang="zh-CN" altLang="en-US" sz="1200" spc="600" dirty="0">
              <a:solidFill>
                <a:schemeClr val="bg1"/>
              </a:solidFill>
              <a:latin typeface="微软雅黑 Light" panose="020B0502040204020203" pitchFamily="34" charset="-122"/>
              <a:ea typeface="微软雅黑 Light" panose="020B0502040204020203" pitchFamily="34" charset="-122"/>
            </a:endParaRPr>
          </a:p>
        </p:txBody>
      </p:sp>
      <p:cxnSp>
        <p:nvCxnSpPr>
          <p:cNvPr id="22" name="直接连接符 21"/>
          <p:cNvCxnSpPr>
            <a:stCxn id="20" idx="1"/>
          </p:cNvCxnSpPr>
          <p:nvPr/>
        </p:nvCxnSpPr>
        <p:spPr>
          <a:xfrm flipH="1">
            <a:off x="1" y="270039"/>
            <a:ext cx="73620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20" idx="3"/>
          </p:cNvCxnSpPr>
          <p:nvPr/>
        </p:nvCxnSpPr>
        <p:spPr>
          <a:xfrm flipH="1" flipV="1">
            <a:off x="11733827" y="270039"/>
            <a:ext cx="467130"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048000" y="6027003"/>
            <a:ext cx="7900981" cy="646331"/>
          </a:xfrm>
          <a:prstGeom prst="rect">
            <a:avLst/>
          </a:prstGeom>
          <a:noFill/>
        </p:spPr>
        <p:txBody>
          <a:bodyPr wrap="square" rtlCol="0">
            <a:spAutoFit/>
          </a:bodyPr>
          <a:lstStyle/>
          <a:p>
            <a:pPr algn="r"/>
            <a:r>
              <a:rPr lang="en-US" altLang="zh-CN" sz="1200" dirty="0">
                <a:solidFill>
                  <a:schemeClr val="bg1"/>
                </a:solidFill>
                <a:latin typeface="微软雅黑 Light" panose="020B0502040204020203" pitchFamily="34" charset="-122"/>
                <a:ea typeface="微软雅黑 Light" panose="020B0502040204020203" pitchFamily="34" charset="-122"/>
              </a:rPr>
              <a:t>Most people like to keep their imagines unique fascinating bone pain, in fact, in the long evolution of human,</a:t>
            </a:r>
          </a:p>
          <a:p>
            <a:pPr algn="r"/>
            <a:r>
              <a:rPr lang="en-US" altLang="zh-CN" sz="1200" dirty="0">
                <a:solidFill>
                  <a:schemeClr val="bg1"/>
                </a:solidFill>
                <a:latin typeface="微软雅黑 Light" panose="020B0502040204020203" pitchFamily="34" charset="-122"/>
                <a:ea typeface="微软雅黑 Light" panose="020B0502040204020203" pitchFamily="34" charset="-122"/>
              </a:rPr>
              <a:t>What is truly unique rare, most of the people and things can use the three words: not surprising.</a:t>
            </a:r>
          </a:p>
          <a:p>
            <a:pPr algn="r"/>
            <a:r>
              <a:rPr lang="en-US" altLang="zh-CN" sz="1200" dirty="0">
                <a:solidFill>
                  <a:schemeClr val="bg1"/>
                </a:solidFill>
                <a:latin typeface="微软雅黑 Light" panose="020B0502040204020203" pitchFamily="34" charset="-122"/>
                <a:ea typeface="微软雅黑 Light" panose="020B0502040204020203" pitchFamily="34" charset="-122"/>
              </a:rPr>
              <a:t>As </a:t>
            </a:r>
            <a:r>
              <a:rPr lang="en-US" altLang="zh-CN" sz="1200" dirty="0" err="1">
                <a:solidFill>
                  <a:schemeClr val="bg1"/>
                </a:solidFill>
                <a:latin typeface="微软雅黑 Light" panose="020B0502040204020203" pitchFamily="34" charset="-122"/>
                <a:ea typeface="微软雅黑 Light" panose="020B0502040204020203" pitchFamily="34" charset="-122"/>
              </a:rPr>
              <a:t>feng</a:t>
            </a:r>
            <a:r>
              <a:rPr lang="en-US" altLang="zh-CN" sz="1200" dirty="0">
                <a:solidFill>
                  <a:schemeClr val="bg1"/>
                </a:solidFill>
                <a:latin typeface="微软雅黑 Light" panose="020B0502040204020203" pitchFamily="34" charset="-122"/>
                <a:ea typeface="微软雅黑 Light" panose="020B0502040204020203" pitchFamily="34" charset="-122"/>
              </a:rPr>
              <a:t> </a:t>
            </a:r>
            <a:r>
              <a:rPr lang="en-US" altLang="zh-CN" sz="1200" dirty="0" err="1">
                <a:solidFill>
                  <a:schemeClr val="bg1"/>
                </a:solidFill>
                <a:latin typeface="微软雅黑 Light" panose="020B0502040204020203" pitchFamily="34" charset="-122"/>
                <a:ea typeface="微软雅黑 Light" panose="020B0502040204020203" pitchFamily="34" charset="-122"/>
              </a:rPr>
              <a:t>lun</a:t>
            </a:r>
            <a:r>
              <a:rPr lang="en-US" altLang="zh-CN" sz="1200" dirty="0">
                <a:solidFill>
                  <a:schemeClr val="bg1"/>
                </a:solidFill>
                <a:latin typeface="微软雅黑 Light" panose="020B0502040204020203" pitchFamily="34" charset="-122"/>
                <a:ea typeface="微软雅黑 Light" panose="020B0502040204020203" pitchFamily="34" charset="-122"/>
              </a:rPr>
              <a:t> said: great, is get out. Go far in life, it is from the man of great ability!</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animBg="1"/>
      <p:bldP spid="19"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妇女, 人员, 墙壁, 服装&#10;&#10;已生成极高可信度的说明"/>
          <p:cNvPicPr>
            <a:picLocks noChangeAspect="1"/>
          </p:cNvPicPr>
          <p:nvPr/>
        </p:nvPicPr>
        <p:blipFill>
          <a:blip r:embed="rId3" cstate="email"/>
          <a:stretch>
            <a:fillRect/>
          </a:stretch>
        </p:blipFill>
        <p:spPr>
          <a:xfrm>
            <a:off x="3130456" y="0"/>
            <a:ext cx="5473888" cy="6858000"/>
          </a:xfrm>
          <a:prstGeom prst="rect">
            <a:avLst/>
          </a:prstGeom>
        </p:spPr>
      </p:pic>
      <p:sp>
        <p:nvSpPr>
          <p:cNvPr id="11" name="矩形 10"/>
          <p:cNvSpPr/>
          <p:nvPr/>
        </p:nvSpPr>
        <p:spPr>
          <a:xfrm>
            <a:off x="4457700" y="0"/>
            <a:ext cx="1638300" cy="6858000"/>
          </a:xfrm>
          <a:prstGeom prst="rect">
            <a:avLst/>
          </a:prstGeom>
          <a:gradFill flip="none" rotWithShape="1">
            <a:gsLst>
              <a:gs pos="0">
                <a:schemeClr val="tx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4" cstate="email"/>
          <a:srcRect/>
          <a:stretch>
            <a:fillRect/>
          </a:stretch>
        </p:blipFill>
        <p:spPr>
          <a:xfrm>
            <a:off x="10833446" y="265113"/>
            <a:ext cx="1080957" cy="1086490"/>
          </a:xfrm>
          <a:prstGeom prst="rect">
            <a:avLst/>
          </a:prstGeom>
        </p:spPr>
      </p:pic>
      <p:cxnSp>
        <p:nvCxnSpPr>
          <p:cNvPr id="15" name="直接连接符 14"/>
          <p:cNvCxnSpPr/>
          <p:nvPr/>
        </p:nvCxnSpPr>
        <p:spPr>
          <a:xfrm flipV="1">
            <a:off x="10634879" y="265113"/>
            <a:ext cx="0" cy="22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342217" y="265113"/>
            <a:ext cx="1292662" cy="4619626"/>
          </a:xfrm>
          <a:prstGeom prst="rect">
            <a:avLst/>
          </a:prstGeom>
        </p:spPr>
        <p:txBody>
          <a:bodyPr vert="eaVert"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Gladiator sandals have been in style for a couple of seasons now, but there was always one big problem with them: not enough support. Strappy sandals can often leave you in a lurch when the delicate strap pops off.</a:t>
            </a:r>
            <a:endParaRPr lang="zh-CN" altLang="en-US" sz="1200" dirty="0">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901354" y="575315"/>
            <a:ext cx="1171575" cy="1171575"/>
            <a:chOff x="901354" y="1450975"/>
            <a:chExt cx="1171575" cy="1171575"/>
          </a:xfrm>
        </p:grpSpPr>
        <p:sp>
          <p:nvSpPr>
            <p:cNvPr id="17" name="椭圆 16"/>
            <p:cNvSpPr/>
            <p:nvPr/>
          </p:nvSpPr>
          <p:spPr>
            <a:xfrm>
              <a:off x="901354" y="1450975"/>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12304" y="1852096"/>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sp>
        <p:nvSpPr>
          <p:cNvPr id="19" name="矩形 18"/>
          <p:cNvSpPr/>
          <p:nvPr/>
        </p:nvSpPr>
        <p:spPr>
          <a:xfrm>
            <a:off x="544008" y="3217939"/>
            <a:ext cx="1886266" cy="2862322"/>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cxnSp>
        <p:nvCxnSpPr>
          <p:cNvPr id="12" name="直接连接符 11"/>
          <p:cNvCxnSpPr/>
          <p:nvPr/>
        </p:nvCxnSpPr>
        <p:spPr>
          <a:xfrm flipV="1">
            <a:off x="912304" y="1932355"/>
            <a:ext cx="954416" cy="1100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户外, 草, 天空, 田野&#10;&#10;已生成极高可信度的说明"/>
          <p:cNvPicPr>
            <a:picLocks noChangeAspect="1"/>
          </p:cNvPicPr>
          <p:nvPr/>
        </p:nvPicPr>
        <p:blipFill>
          <a:blip r:embed="rId3" cstate="email"/>
          <a:stretch>
            <a:fillRect/>
          </a:stretch>
        </p:blipFill>
        <p:spPr>
          <a:xfrm>
            <a:off x="6096000" y="0"/>
            <a:ext cx="1929501" cy="3429000"/>
          </a:xfrm>
          <a:prstGeom prst="rect">
            <a:avLst/>
          </a:prstGeom>
        </p:spPr>
      </p:pic>
      <p:pic>
        <p:nvPicPr>
          <p:cNvPr id="6" name="图片 5" descr="图片包含 人员, 室内, 墙壁, 年轻&#10;&#10;已生成极高可信度的说明"/>
          <p:cNvPicPr>
            <a:picLocks noChangeAspect="1"/>
          </p:cNvPicPr>
          <p:nvPr/>
        </p:nvPicPr>
        <p:blipFill>
          <a:blip r:embed="rId4" cstate="email"/>
          <a:stretch>
            <a:fillRect/>
          </a:stretch>
        </p:blipFill>
        <p:spPr>
          <a:xfrm>
            <a:off x="8391525" y="0"/>
            <a:ext cx="3800475" cy="5695285"/>
          </a:xfrm>
          <a:prstGeom prst="rect">
            <a:avLst/>
          </a:prstGeom>
        </p:spPr>
      </p:pic>
      <p:cxnSp>
        <p:nvCxnSpPr>
          <p:cNvPr id="7" name="直接连接符 6"/>
          <p:cNvCxnSpPr/>
          <p:nvPr/>
        </p:nvCxnSpPr>
        <p:spPr>
          <a:xfrm flipV="1">
            <a:off x="6942767" y="3800475"/>
            <a:ext cx="1094347" cy="134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553201" y="5772745"/>
            <a:ext cx="5305424"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pic>
        <p:nvPicPr>
          <p:cNvPr id="13" name="图片 12" descr="图片包含 放飞, 天空, 户外, 妇女&#10;&#10;已生成极高可信度的说明"/>
          <p:cNvPicPr>
            <a:picLocks noChangeAspect="1"/>
          </p:cNvPicPr>
          <p:nvPr/>
        </p:nvPicPr>
        <p:blipFill>
          <a:blip r:embed="rId5" cstate="email"/>
          <a:stretch>
            <a:fillRect/>
          </a:stretch>
        </p:blipFill>
        <p:spPr>
          <a:xfrm>
            <a:off x="0" y="2791097"/>
            <a:ext cx="6096000" cy="4066903"/>
          </a:xfrm>
          <a:prstGeom prst="rect">
            <a:avLst/>
          </a:prstGeom>
        </p:spPr>
      </p:pic>
      <p:sp>
        <p:nvSpPr>
          <p:cNvPr id="14" name="矩形 13"/>
          <p:cNvSpPr/>
          <p:nvPr/>
        </p:nvSpPr>
        <p:spPr>
          <a:xfrm>
            <a:off x="4457700" y="0"/>
            <a:ext cx="1638300" cy="6858000"/>
          </a:xfrm>
          <a:prstGeom prst="rect">
            <a:avLst/>
          </a:prstGeom>
          <a:gradFill flip="none" rotWithShape="1">
            <a:gsLst>
              <a:gs pos="0">
                <a:schemeClr val="tx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9407" y="1095803"/>
            <a:ext cx="3264962" cy="2031325"/>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Freedom and along with the gender of the attitude towards life. With the pressure of urban white-collar workers,</a:t>
            </a:r>
          </a:p>
          <a:p>
            <a:pPr>
              <a:lnSpc>
                <a:spcPct val="150000"/>
              </a:lnSpc>
            </a:pPr>
            <a:r>
              <a:rPr lang="en-US" altLang="zh-CN" sz="1200" dirty="0">
                <a:latin typeface="微软雅黑 Light" panose="020B0502040204020203" pitchFamily="34" charset="-122"/>
                <a:ea typeface="微软雅黑 Light" panose="020B0502040204020203" pitchFamily="34" charset="-122"/>
              </a:rPr>
              <a:t>Symbol from bondage, enjoy the free life of canvas to get more people like it.</a:t>
            </a:r>
          </a:p>
          <a:p>
            <a:pPr>
              <a:lnSpc>
                <a:spcPct val="150000"/>
              </a:lnSpc>
            </a:pPr>
            <a:r>
              <a:rPr lang="en-US" altLang="zh-CN" sz="1200" dirty="0">
                <a:latin typeface="微软雅黑 Light" panose="020B0502040204020203" pitchFamily="34" charset="-122"/>
                <a:ea typeface="微软雅黑 Light" panose="020B0502040204020203" pitchFamily="34" charset="-122"/>
              </a:rPr>
              <a:t>Canvas, the republic of fashion cycle change. Everyone chases "details"</a:t>
            </a:r>
            <a:endParaRPr lang="zh-CN" altLang="en-US" sz="1200" dirty="0">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379407" y="264806"/>
            <a:ext cx="2757358"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FASHION</a:t>
            </a:r>
            <a:endParaRPr lang="zh-CN" altLang="en-US" sz="48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图片包含 模糊&#10;&#10;已生成极高可信度的说明"/>
          <p:cNvPicPr>
            <a:picLocks noChangeAspect="1"/>
          </p:cNvPicPr>
          <p:nvPr/>
        </p:nvPicPr>
        <p:blipFill>
          <a:blip r:embed="rId3" cstate="email"/>
          <a:stretch>
            <a:fillRect/>
          </a:stretch>
        </p:blipFill>
        <p:spPr>
          <a:xfrm>
            <a:off x="317847" y="265113"/>
            <a:ext cx="1080956" cy="1086490"/>
          </a:xfrm>
          <a:prstGeom prst="rect">
            <a:avLst/>
          </a:prstGeom>
        </p:spPr>
      </p:pic>
      <p:pic>
        <p:nvPicPr>
          <p:cNvPr id="7" name="图片 6" descr="图片包含 人员, 墙壁, 室内, 妇女&#10;&#10;已生成极高可信度的说明"/>
          <p:cNvPicPr>
            <a:picLocks noChangeAspect="1"/>
          </p:cNvPicPr>
          <p:nvPr/>
        </p:nvPicPr>
        <p:blipFill>
          <a:blip r:embed="rId4" cstate="email"/>
          <a:stretch>
            <a:fillRect/>
          </a:stretch>
        </p:blipFill>
        <p:spPr>
          <a:xfrm>
            <a:off x="317847" y="1733550"/>
            <a:ext cx="3251357" cy="4886324"/>
          </a:xfrm>
          <a:prstGeom prst="rect">
            <a:avLst/>
          </a:prstGeom>
        </p:spPr>
      </p:pic>
      <p:cxnSp>
        <p:nvCxnSpPr>
          <p:cNvPr id="8" name="直接连接符 7"/>
          <p:cNvCxnSpPr/>
          <p:nvPr/>
        </p:nvCxnSpPr>
        <p:spPr>
          <a:xfrm flipH="1">
            <a:off x="317847" y="1476375"/>
            <a:ext cx="4463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648972" y="4408371"/>
            <a:ext cx="923330" cy="2211503"/>
          </a:xfrm>
          <a:prstGeom prst="rect">
            <a:avLst/>
          </a:prstGeom>
          <a:noFill/>
        </p:spPr>
        <p:txBody>
          <a:bodyPr vert="eaVert" wrap="none" rtlCol="0">
            <a:spAutoFit/>
          </a:bodyPr>
          <a:lstStyle/>
          <a:p>
            <a:r>
              <a:rPr lang="en-US" altLang="zh-CN" sz="4800" dirty="0">
                <a:latin typeface="微软雅黑 Light" panose="020B0502040204020203" pitchFamily="34" charset="-122"/>
                <a:ea typeface="微软雅黑 Light" panose="020B0502040204020203" pitchFamily="34" charset="-122"/>
              </a:rPr>
              <a:t>DREAM</a:t>
            </a:r>
            <a:endParaRPr lang="zh-CN" altLang="en-US" sz="4800" dirty="0">
              <a:latin typeface="微软雅黑 Light" panose="020B0502040204020203" pitchFamily="34" charset="-122"/>
              <a:ea typeface="微软雅黑 Light" panose="020B0502040204020203" pitchFamily="34" charset="-122"/>
            </a:endParaRPr>
          </a:p>
        </p:txBody>
      </p:sp>
      <p:sp>
        <p:nvSpPr>
          <p:cNvPr id="12" name="矩形 11"/>
          <p:cNvSpPr/>
          <p:nvPr/>
        </p:nvSpPr>
        <p:spPr>
          <a:xfrm>
            <a:off x="1516269" y="346693"/>
            <a:ext cx="4265406"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a:t>
            </a:r>
            <a:endParaRPr lang="zh-CN" altLang="en-US" sz="1200" dirty="0">
              <a:latin typeface="微软雅黑 Light" panose="020B0502040204020203" pitchFamily="34" charset="-122"/>
              <a:ea typeface="微软雅黑 Light" panose="020B0502040204020203" pitchFamily="34" charset="-122"/>
            </a:endParaRPr>
          </a:p>
        </p:txBody>
      </p:sp>
      <p:pic>
        <p:nvPicPr>
          <p:cNvPr id="19" name="图片 18" descr="图片包含 人员, 妇女, 服装, 掌握&#10;&#10;已生成极高可信度的说明"/>
          <p:cNvPicPr>
            <a:picLocks noChangeAspect="1"/>
          </p:cNvPicPr>
          <p:nvPr/>
        </p:nvPicPr>
        <p:blipFill rotWithShape="1">
          <a:blip r:embed="rId5" cstate="email"/>
          <a:srcRect/>
          <a:stretch>
            <a:fillRect/>
          </a:stretch>
        </p:blipFill>
        <p:spPr>
          <a:xfrm>
            <a:off x="6106156" y="0"/>
            <a:ext cx="2723518" cy="4085279"/>
          </a:xfrm>
          <a:prstGeom prst="rect">
            <a:avLst/>
          </a:prstGeom>
        </p:spPr>
      </p:pic>
      <p:pic>
        <p:nvPicPr>
          <p:cNvPr id="21" name="图片 20" descr="图片包含 户外, 人员, 网球, 球拍&#10;&#10;已生成极高可信度的说明"/>
          <p:cNvPicPr>
            <a:picLocks noChangeAspect="1"/>
          </p:cNvPicPr>
          <p:nvPr/>
        </p:nvPicPr>
        <p:blipFill>
          <a:blip r:embed="rId6" cstate="email"/>
          <a:stretch>
            <a:fillRect/>
          </a:stretch>
        </p:blipFill>
        <p:spPr>
          <a:xfrm>
            <a:off x="9468481" y="2762250"/>
            <a:ext cx="2723519" cy="4085279"/>
          </a:xfrm>
          <a:prstGeom prst="rect">
            <a:avLst/>
          </a:prstGeom>
        </p:spPr>
      </p:pic>
      <p:grpSp>
        <p:nvGrpSpPr>
          <p:cNvPr id="3" name="组合 2"/>
          <p:cNvGrpSpPr/>
          <p:nvPr/>
        </p:nvGrpSpPr>
        <p:grpSpPr>
          <a:xfrm>
            <a:off x="9921528" y="346693"/>
            <a:ext cx="1171575" cy="1171575"/>
            <a:chOff x="9921528" y="346693"/>
            <a:chExt cx="1171575" cy="1171575"/>
          </a:xfrm>
        </p:grpSpPr>
        <p:sp>
          <p:nvSpPr>
            <p:cNvPr id="22" name="椭圆 21"/>
            <p:cNvSpPr/>
            <p:nvPr/>
          </p:nvSpPr>
          <p:spPr>
            <a:xfrm>
              <a:off x="9921528" y="346693"/>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932478" y="747814"/>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cxnSp>
        <p:nvCxnSpPr>
          <p:cNvPr id="24" name="直接连接符 23"/>
          <p:cNvCxnSpPr/>
          <p:nvPr/>
        </p:nvCxnSpPr>
        <p:spPr>
          <a:xfrm flipV="1">
            <a:off x="10140490" y="1686095"/>
            <a:ext cx="733649" cy="908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591372" y="4191745"/>
            <a:ext cx="2466831" cy="2308324"/>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室内, 人员, 窗户, 天空&#10;&#10;已生成高可信度的说明"/>
          <p:cNvPicPr>
            <a:picLocks noChangeAspect="1"/>
          </p:cNvPicPr>
          <p:nvPr/>
        </p:nvPicPr>
        <p:blipFill rotWithShape="1">
          <a:blip r:embed="rId3" cstate="email"/>
          <a:srcRect/>
          <a:stretch>
            <a:fillRect/>
          </a:stretch>
        </p:blipFill>
        <p:spPr>
          <a:xfrm>
            <a:off x="333376" y="332184"/>
            <a:ext cx="5505450" cy="6193632"/>
          </a:xfrm>
          <a:prstGeom prst="rect">
            <a:avLst/>
          </a:prstGeom>
        </p:spPr>
      </p:pic>
      <p:sp>
        <p:nvSpPr>
          <p:cNvPr id="7" name="文本框 6"/>
          <p:cNvSpPr txBox="1"/>
          <p:nvPr/>
        </p:nvSpPr>
        <p:spPr>
          <a:xfrm>
            <a:off x="495301" y="332184"/>
            <a:ext cx="2903359"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SEASONS</a:t>
            </a:r>
            <a:endParaRPr lang="zh-CN" altLang="en-US" sz="4800" dirty="0">
              <a:latin typeface="微软雅黑 Light" panose="020B0502040204020203" pitchFamily="34" charset="-122"/>
              <a:ea typeface="微软雅黑 Light" panose="020B0502040204020203" pitchFamily="34" charset="-122"/>
            </a:endParaRPr>
          </a:p>
        </p:txBody>
      </p:sp>
      <p:sp>
        <p:nvSpPr>
          <p:cNvPr id="8" name="矩形 7"/>
          <p:cNvSpPr/>
          <p:nvPr/>
        </p:nvSpPr>
        <p:spPr>
          <a:xfrm>
            <a:off x="495301" y="3381375"/>
            <a:ext cx="2086307" cy="2308324"/>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Freedom and along with the gender of the attitude towards life. With the pressure of urban white-collar workers,</a:t>
            </a:r>
          </a:p>
          <a:p>
            <a:pPr>
              <a:lnSpc>
                <a:spcPct val="150000"/>
              </a:lnSpc>
            </a:pPr>
            <a:r>
              <a:rPr lang="en-US" altLang="zh-CN" sz="1200" dirty="0">
                <a:latin typeface="微软雅黑 Light" panose="020B0502040204020203" pitchFamily="34" charset="-122"/>
                <a:ea typeface="微软雅黑 Light" panose="020B0502040204020203" pitchFamily="34" charset="-122"/>
              </a:rPr>
              <a:t>Symbol from bondage, enjoy the free life of canvas to get more people like it.</a:t>
            </a:r>
          </a:p>
        </p:txBody>
      </p:sp>
      <p:cxnSp>
        <p:nvCxnSpPr>
          <p:cNvPr id="11" name="直接连接符 10"/>
          <p:cNvCxnSpPr/>
          <p:nvPr/>
        </p:nvCxnSpPr>
        <p:spPr>
          <a:xfrm flipV="1">
            <a:off x="6115382" y="5086350"/>
            <a:ext cx="1039658" cy="1439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070488" y="5228034"/>
            <a:ext cx="4848224"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pic>
        <p:nvPicPr>
          <p:cNvPr id="13" name="图片 12" descr="图片包含 地板, 室内, 人员, 地面&#10;&#10;已生成极高可信度的说明"/>
          <p:cNvPicPr>
            <a:picLocks noChangeAspect="1"/>
          </p:cNvPicPr>
          <p:nvPr/>
        </p:nvPicPr>
        <p:blipFill>
          <a:blip r:embed="rId4" cstate="email"/>
          <a:stretch>
            <a:fillRect/>
          </a:stretch>
        </p:blipFill>
        <p:spPr>
          <a:xfrm>
            <a:off x="6391276" y="332184"/>
            <a:ext cx="5527436" cy="4145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人员, 妇女, 户外, 服装&#10;&#10;已生成极高可信度的说明"/>
          <p:cNvPicPr>
            <a:picLocks noChangeAspect="1"/>
          </p:cNvPicPr>
          <p:nvPr/>
        </p:nvPicPr>
        <p:blipFill>
          <a:blip r:embed="rId3"/>
          <a:stretch>
            <a:fillRect/>
          </a:stretch>
        </p:blipFill>
        <p:spPr>
          <a:xfrm flipH="1">
            <a:off x="0" y="1104628"/>
            <a:ext cx="6953250" cy="4648744"/>
          </a:xfrm>
          <a:prstGeom prst="rect">
            <a:avLst/>
          </a:prstGeom>
        </p:spPr>
      </p:pic>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01225" y="304800"/>
            <a:ext cx="1638300" cy="341632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pic>
        <p:nvPicPr>
          <p:cNvPr id="12" name="图片 11" descr="图片包含 墙壁, 人员, 室内, 妇女&#10;&#10;已生成极高可信度的说明"/>
          <p:cNvPicPr>
            <a:picLocks noChangeAspect="1"/>
          </p:cNvPicPr>
          <p:nvPr/>
        </p:nvPicPr>
        <p:blipFill>
          <a:blip r:embed="rId4" cstate="email"/>
          <a:stretch>
            <a:fillRect/>
          </a:stretch>
        </p:blipFill>
        <p:spPr>
          <a:xfrm>
            <a:off x="9801225" y="3783602"/>
            <a:ext cx="2095500" cy="3074397"/>
          </a:xfrm>
          <a:prstGeom prst="rect">
            <a:avLst/>
          </a:prstGeom>
        </p:spPr>
      </p:pic>
      <p:pic>
        <p:nvPicPr>
          <p:cNvPr id="14" name="图片 13" descr="图片包含 人员, 妇女, 建筑物, 墙壁&#10;&#10;已生成极高可信度的说明"/>
          <p:cNvPicPr>
            <a:picLocks noChangeAspect="1"/>
          </p:cNvPicPr>
          <p:nvPr/>
        </p:nvPicPr>
        <p:blipFill>
          <a:blip r:embed="rId5" cstate="email"/>
          <a:stretch>
            <a:fillRect/>
          </a:stretch>
        </p:blipFill>
        <p:spPr>
          <a:xfrm>
            <a:off x="7329487" y="0"/>
            <a:ext cx="2095500" cy="3143250"/>
          </a:xfrm>
          <a:prstGeom prst="rect">
            <a:avLst/>
          </a:prstGeom>
        </p:spPr>
      </p:pic>
      <p:sp>
        <p:nvSpPr>
          <p:cNvPr id="15" name="矩形 14"/>
          <p:cNvSpPr/>
          <p:nvPr/>
        </p:nvSpPr>
        <p:spPr>
          <a:xfrm>
            <a:off x="7329487" y="3276600"/>
            <a:ext cx="1638300" cy="341632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37554" y="3000375"/>
            <a:ext cx="2780976" cy="2830903"/>
          </a:xfrm>
          <a:prstGeom prst="rect">
            <a:avLst/>
          </a:prstGeom>
          <a:noFill/>
        </p:spPr>
        <p:txBody>
          <a:bodyPr wrap="square" rtlCol="0">
            <a:spAutoFit/>
          </a:bodyPr>
          <a:lstStyle/>
          <a:p>
            <a:pPr algn="just">
              <a:lnSpc>
                <a:spcPct val="150000"/>
              </a:lnSpc>
            </a:pPr>
            <a:r>
              <a:rPr lang="en-US" altLang="zh-CN" sz="1200" dirty="0">
                <a:latin typeface="微软雅黑 Light" panose="020B0502040204020203" pitchFamily="34" charset="-122"/>
                <a:ea typeface="微软雅黑 Light" panose="020B0502040204020203" pitchFamily="34" charset="-122"/>
              </a:rPr>
              <a:t>Has the word "fashion" is the world trend of the generation of words, English for fashion, is almost always hang in the mouth, some people frequently appear in newspapers and media. Many people have different understanding of fashion, some think fashion is simple, it, extravagant as frugal; Sometimes the fashion is just for novelty</a:t>
            </a:r>
            <a:endParaRPr lang="zh-CN" altLang="en-US" sz="1200" dirty="0">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267518" y="0"/>
            <a:ext cx="2749471" cy="3170099"/>
          </a:xfrm>
          <a:prstGeom prst="rect">
            <a:avLst/>
          </a:prstGeom>
          <a:noFill/>
        </p:spPr>
        <p:txBody>
          <a:bodyPr wrap="square" rtlCol="0">
            <a:spAutoFit/>
          </a:bodyPr>
          <a:lstStyle/>
          <a:p>
            <a:r>
              <a:rPr lang="en-US" altLang="zh-CN" sz="20000" b="1" dirty="0">
                <a:latin typeface="+mn-ea"/>
              </a:rPr>
              <a:t>3</a:t>
            </a:r>
            <a:endParaRPr lang="zh-CN" altLang="en-US" sz="20000" b="1" dirty="0">
              <a:latin typeface="+mn-ea"/>
            </a:endParaRPr>
          </a:p>
        </p:txBody>
      </p:sp>
      <p:cxnSp>
        <p:nvCxnSpPr>
          <p:cNvPr id="15" name="直接连接符 14"/>
          <p:cNvCxnSpPr/>
          <p:nvPr/>
        </p:nvCxnSpPr>
        <p:spPr>
          <a:xfrm flipV="1">
            <a:off x="3526165" y="2757518"/>
            <a:ext cx="1333500" cy="165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妇女, 人员, 服装, 站立&#10;&#10;已生成极高可信度的说明"/>
          <p:cNvPicPr>
            <a:picLocks noChangeAspect="1"/>
          </p:cNvPicPr>
          <p:nvPr/>
        </p:nvPicPr>
        <p:blipFill rotWithShape="1">
          <a:blip r:embed="rId3" cstate="email"/>
          <a:srcRect/>
          <a:stretch>
            <a:fillRect/>
          </a:stretch>
        </p:blipFill>
        <p:spPr>
          <a:xfrm>
            <a:off x="6096000" y="0"/>
            <a:ext cx="6096000" cy="6858000"/>
          </a:xfrm>
          <a:prstGeom prst="rect">
            <a:avLst/>
          </a:prstGeom>
        </p:spPr>
      </p:pic>
      <p:sp>
        <p:nvSpPr>
          <p:cNvPr id="10" name="文本框 9"/>
          <p:cNvSpPr txBox="1"/>
          <p:nvPr/>
        </p:nvSpPr>
        <p:spPr>
          <a:xfrm>
            <a:off x="11135320" y="3654366"/>
            <a:ext cx="923330" cy="3203634"/>
          </a:xfrm>
          <a:prstGeom prst="rect">
            <a:avLst/>
          </a:prstGeom>
          <a:noFill/>
        </p:spPr>
        <p:txBody>
          <a:bodyPr vert="eaVert" wrap="none" rtlCol="0">
            <a:spAutoFit/>
          </a:bodyPr>
          <a:lstStyle/>
          <a:p>
            <a:r>
              <a:rPr lang="en-US" altLang="zh-CN" sz="4800" spc="600" dirty="0">
                <a:solidFill>
                  <a:schemeClr val="bg1"/>
                </a:solidFill>
                <a:latin typeface="微软雅黑 Light" panose="020B0502040204020203" pitchFamily="34" charset="-122"/>
                <a:ea typeface="微软雅黑 Light" panose="020B0502040204020203" pitchFamily="34" charset="-122"/>
              </a:rPr>
              <a:t>FASHION</a:t>
            </a:r>
            <a:endParaRPr lang="zh-CN" altLang="en-US" sz="4800" spc="600" dirty="0">
              <a:solidFill>
                <a:schemeClr val="bg1"/>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a:off x="1530558" y="1680300"/>
            <a:ext cx="3873176" cy="1077218"/>
          </a:xfrm>
          <a:prstGeom prst="rect">
            <a:avLst/>
          </a:prstGeom>
          <a:noFill/>
        </p:spPr>
        <p:txBody>
          <a:bodyPr wrap="none" rtlCol="0">
            <a:spAutoFit/>
          </a:bodyPr>
          <a:lstStyle/>
          <a:p>
            <a:r>
              <a:rPr lang="en-US" altLang="zh-CN" sz="4000" dirty="0">
                <a:latin typeface="微软雅黑 Light" panose="020B0502040204020203" pitchFamily="34" charset="-122"/>
                <a:ea typeface="微软雅黑 Light" panose="020B0502040204020203" pitchFamily="34" charset="-122"/>
              </a:rPr>
              <a:t>FASHION</a:t>
            </a:r>
          </a:p>
          <a:p>
            <a:r>
              <a:rPr lang="en-US" altLang="zh-CN" sz="2400" dirty="0">
                <a:latin typeface="微软雅黑 Light" panose="020B0502040204020203" pitchFamily="34" charset="-122"/>
                <a:ea typeface="微软雅黑 Light" panose="020B0502040204020203" pitchFamily="34" charset="-122"/>
              </a:rPr>
              <a:t>Only can cause epidemics </a:t>
            </a:r>
            <a:endParaRPr lang="zh-CN" altLang="en-US" sz="24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par>
                          <p:cTn id="12" fill="hold">
                            <p:stCondLst>
                              <p:cond delay="500"/>
                            </p:stCondLst>
                            <p:childTnLst>
                              <p:par>
                                <p:cTn id="13" presetID="52"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Scale>
                                      <p:cBhvr>
                                        <p:cTn id="15"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xEl>
                                              <p:pRg st="0" end="0"/>
                                            </p:txEl>
                                          </p:spTgt>
                                        </p:tgtEl>
                                        <p:attrNameLst>
                                          <p:attrName>ppt_x</p:attrName>
                                          <p:attrName>ppt_y</p:attrName>
                                        </p:attrNameLst>
                                      </p:cBhvr>
                                    </p:animMotion>
                                    <p:animEffect transition="in" filter="fade">
                                      <p:cBhvr>
                                        <p:cTn id="17" dur="1000"/>
                                        <p:tgtEl>
                                          <p:spTgt spid="11">
                                            <p:txEl>
                                              <p:pRg st="0" end="0"/>
                                            </p:txEl>
                                          </p:spTgt>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Scale>
                                      <p:cBhvr>
                                        <p:cTn id="21"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1" end="1"/>
                                            </p:txEl>
                                          </p:spTgt>
                                        </p:tgtEl>
                                        <p:attrNameLst>
                                          <p:attrName>ppt_x</p:attrName>
                                          <p:attrName>ppt_y</p:attrName>
                                        </p:attrNameLst>
                                      </p:cBhvr>
                                    </p:animMotion>
                                    <p:animEffect transition="in" filter="fade">
                                      <p:cBhvr>
                                        <p:cTn id="23" dur="1000"/>
                                        <p:tgtEl>
                                          <p:spTgt spid="11">
                                            <p:txEl>
                                              <p:pRg st="1" end="1"/>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墙壁, 人员, 室内, 妇女&#10;&#10;已生成极高可信度的说明"/>
          <p:cNvPicPr>
            <a:picLocks noChangeAspect="1"/>
          </p:cNvPicPr>
          <p:nvPr/>
        </p:nvPicPr>
        <p:blipFill>
          <a:blip r:embed="rId3" cstate="email"/>
          <a:stretch>
            <a:fillRect/>
          </a:stretch>
        </p:blipFill>
        <p:spPr>
          <a:xfrm>
            <a:off x="2742428" y="1050359"/>
            <a:ext cx="3353572" cy="4757282"/>
          </a:xfrm>
          <a:prstGeom prst="rect">
            <a:avLst/>
          </a:prstGeom>
        </p:spPr>
      </p:pic>
      <p:grpSp>
        <p:nvGrpSpPr>
          <p:cNvPr id="17" name="组合 16"/>
          <p:cNvGrpSpPr/>
          <p:nvPr/>
        </p:nvGrpSpPr>
        <p:grpSpPr>
          <a:xfrm>
            <a:off x="901354" y="1450975"/>
            <a:ext cx="1171575" cy="1171575"/>
            <a:chOff x="901354" y="1450975"/>
            <a:chExt cx="1171575" cy="1171575"/>
          </a:xfrm>
        </p:grpSpPr>
        <p:sp>
          <p:nvSpPr>
            <p:cNvPr id="7" name="椭圆 6"/>
            <p:cNvSpPr/>
            <p:nvPr/>
          </p:nvSpPr>
          <p:spPr>
            <a:xfrm>
              <a:off x="901354" y="1450975"/>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12304" y="1852096"/>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sp>
        <p:nvSpPr>
          <p:cNvPr id="9" name="矩形 8"/>
          <p:cNvSpPr/>
          <p:nvPr/>
        </p:nvSpPr>
        <p:spPr>
          <a:xfrm>
            <a:off x="544008" y="2817889"/>
            <a:ext cx="1886266" cy="2862322"/>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天空, 户外, 建筑物&#10;&#10;已生成高可信度的说明"/>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363046" y="5424488"/>
            <a:ext cx="1080957" cy="1076325"/>
          </a:xfrm>
          <a:prstGeom prst="rect">
            <a:avLst/>
          </a:prstGeom>
        </p:spPr>
      </p:pic>
      <p:cxnSp>
        <p:nvCxnSpPr>
          <p:cNvPr id="13" name="直接连接符 12"/>
          <p:cNvCxnSpPr/>
          <p:nvPr/>
        </p:nvCxnSpPr>
        <p:spPr>
          <a:xfrm flipV="1">
            <a:off x="7624979" y="4324350"/>
            <a:ext cx="0" cy="22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711049" y="5601296"/>
            <a:ext cx="3814547"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Now, summer is here and shorts and miniskirts mean that your shoes are no longer overshadowed by long pants and coats.</a:t>
            </a:r>
            <a:endParaRPr lang="zh-CN" altLang="en-US" sz="1200" dirty="0">
              <a:latin typeface="微软雅黑 Light" panose="020B0502040204020203" pitchFamily="34" charset="-122"/>
              <a:ea typeface="微软雅黑 Light" panose="020B0502040204020203" pitchFamily="34" charset="-122"/>
            </a:endParaRPr>
          </a:p>
        </p:txBody>
      </p:sp>
      <p:pic>
        <p:nvPicPr>
          <p:cNvPr id="16" name="图片 15" descr="图片包含 户外, 地面&#10;&#10;已生成高可信度的说明"/>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Effect>
                      <a14:saturation sat="0"/>
                    </a14:imgEffect>
                  </a14:imgLayer>
                </a14:imgProps>
              </a:ext>
            </a:extLst>
          </a:blip>
          <a:srcRect/>
          <a:stretch>
            <a:fillRect/>
          </a:stretch>
        </p:blipFill>
        <p:spPr>
          <a:xfrm>
            <a:off x="6096000" y="-1"/>
            <a:ext cx="6096000" cy="4066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人员, 妇女, 服装, 户外&#10;&#10;已生成极高可信度的说明"/>
          <p:cNvPicPr>
            <a:picLocks noChangeAspect="1"/>
          </p:cNvPicPr>
          <p:nvPr/>
        </p:nvPicPr>
        <p:blipFill rotWithShape="1">
          <a:blip r:embed="rId3" cstate="email"/>
          <a:srcRect/>
          <a:stretch>
            <a:fillRect/>
          </a:stretch>
        </p:blipFill>
        <p:spPr>
          <a:xfrm>
            <a:off x="3292039" y="2903475"/>
            <a:ext cx="2646417" cy="3799500"/>
          </a:xfrm>
          <a:prstGeom prst="rect">
            <a:avLst/>
          </a:prstGeom>
        </p:spPr>
      </p:pic>
      <p:pic>
        <p:nvPicPr>
          <p:cNvPr id="8" name="图片 7" descr="图片包含 妇女, 服装, 室内, 人员&#10;&#10;已生成极高可信度的说明"/>
          <p:cNvPicPr>
            <a:picLocks noChangeAspect="1"/>
          </p:cNvPicPr>
          <p:nvPr/>
        </p:nvPicPr>
        <p:blipFill>
          <a:blip r:embed="rId4" cstate="email"/>
          <a:stretch>
            <a:fillRect/>
          </a:stretch>
        </p:blipFill>
        <p:spPr>
          <a:xfrm>
            <a:off x="6253546" y="155025"/>
            <a:ext cx="2646417" cy="3799499"/>
          </a:xfrm>
          <a:prstGeom prst="rect">
            <a:avLst/>
          </a:prstGeom>
        </p:spPr>
      </p:pic>
      <p:pic>
        <p:nvPicPr>
          <p:cNvPr id="4" name="图片 3" descr="图片包含 人员, 墙壁, 室内, 年轻&#10;&#10;已生成极高可信度的说明"/>
          <p:cNvPicPr>
            <a:picLocks noChangeAspect="1"/>
          </p:cNvPicPr>
          <p:nvPr/>
        </p:nvPicPr>
        <p:blipFill rotWithShape="1">
          <a:blip r:embed="rId5" cstate="email"/>
          <a:srcRect/>
          <a:stretch>
            <a:fillRect/>
          </a:stretch>
        </p:blipFill>
        <p:spPr>
          <a:xfrm>
            <a:off x="330529" y="261027"/>
            <a:ext cx="2646420" cy="3803523"/>
          </a:xfrm>
          <a:prstGeom prst="rect">
            <a:avLst/>
          </a:prstGeom>
        </p:spPr>
      </p:pic>
      <p:pic>
        <p:nvPicPr>
          <p:cNvPr id="10" name="图片 9" descr="图片包含 人员, 妇女, 服装, 墙壁&#10;&#10;已生成极高可信度的说明"/>
          <p:cNvPicPr>
            <a:picLocks noChangeAspect="1"/>
          </p:cNvPicPr>
          <p:nvPr/>
        </p:nvPicPr>
        <p:blipFill rotWithShape="1">
          <a:blip r:embed="rId6" cstate="email"/>
          <a:srcRect/>
          <a:stretch>
            <a:fillRect/>
          </a:stretch>
        </p:blipFill>
        <p:spPr>
          <a:xfrm>
            <a:off x="9215053" y="2903475"/>
            <a:ext cx="2646418" cy="3799500"/>
          </a:xfrm>
          <a:prstGeom prst="rect">
            <a:avLst/>
          </a:prstGeom>
        </p:spPr>
      </p:pic>
      <p:sp>
        <p:nvSpPr>
          <p:cNvPr id="13" name="矩形 12"/>
          <p:cNvSpPr/>
          <p:nvPr/>
        </p:nvSpPr>
        <p:spPr>
          <a:xfrm>
            <a:off x="9218667" y="668399"/>
            <a:ext cx="2614996" cy="2031325"/>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sp>
        <p:nvSpPr>
          <p:cNvPr id="14" name="矩形 13"/>
          <p:cNvSpPr/>
          <p:nvPr/>
        </p:nvSpPr>
        <p:spPr>
          <a:xfrm>
            <a:off x="377661" y="4211698"/>
            <a:ext cx="2614996" cy="2031325"/>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grpSp>
        <p:nvGrpSpPr>
          <p:cNvPr id="21" name="组合 20"/>
          <p:cNvGrpSpPr/>
          <p:nvPr/>
        </p:nvGrpSpPr>
        <p:grpSpPr>
          <a:xfrm>
            <a:off x="4035079" y="512486"/>
            <a:ext cx="1171575" cy="1171575"/>
            <a:chOff x="4035079" y="512486"/>
            <a:chExt cx="1171575" cy="1171575"/>
          </a:xfrm>
        </p:grpSpPr>
        <p:sp>
          <p:nvSpPr>
            <p:cNvPr id="15" name="椭圆 14"/>
            <p:cNvSpPr/>
            <p:nvPr/>
          </p:nvSpPr>
          <p:spPr>
            <a:xfrm>
              <a:off x="4035079" y="512486"/>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046029" y="913607"/>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cxnSp>
        <p:nvCxnSpPr>
          <p:cNvPr id="17" name="直接连接符 16"/>
          <p:cNvCxnSpPr/>
          <p:nvPr/>
        </p:nvCxnSpPr>
        <p:spPr>
          <a:xfrm flipV="1">
            <a:off x="4248422" y="1839604"/>
            <a:ext cx="733649" cy="908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7083079" y="4341536"/>
            <a:ext cx="1171575" cy="1171575"/>
            <a:chOff x="7083079" y="4341536"/>
            <a:chExt cx="1171575" cy="1171575"/>
          </a:xfrm>
        </p:grpSpPr>
        <p:sp>
          <p:nvSpPr>
            <p:cNvPr id="18" name="椭圆 17"/>
            <p:cNvSpPr/>
            <p:nvPr/>
          </p:nvSpPr>
          <p:spPr>
            <a:xfrm>
              <a:off x="7083079" y="4341536"/>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094029" y="4742657"/>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cxnSp>
        <p:nvCxnSpPr>
          <p:cNvPr id="20" name="直接连接符 19"/>
          <p:cNvCxnSpPr/>
          <p:nvPr/>
        </p:nvCxnSpPr>
        <p:spPr>
          <a:xfrm flipV="1">
            <a:off x="7296422" y="5668654"/>
            <a:ext cx="733649" cy="908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人员, 户外, 妇女&#10;&#10;已生成极高可信度的说明"/>
          <p:cNvPicPr>
            <a:picLocks noChangeAspect="1"/>
          </p:cNvPicPr>
          <p:nvPr/>
        </p:nvPicPr>
        <p:blipFill>
          <a:blip r:embed="rId3" cstate="email"/>
          <a:stretch>
            <a:fillRect/>
          </a:stretch>
        </p:blipFill>
        <p:spPr>
          <a:xfrm>
            <a:off x="457199" y="409574"/>
            <a:ext cx="5210175" cy="3840643"/>
          </a:xfrm>
          <a:prstGeom prst="rect">
            <a:avLst/>
          </a:prstGeom>
        </p:spPr>
      </p:pic>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719132" y="4324350"/>
            <a:ext cx="0" cy="22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05202" y="5601296"/>
            <a:ext cx="3814547"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Now, summer is here and shorts and miniskirts mean that your shoes are no longer overshadowed by long pants and coats.</a:t>
            </a:r>
            <a:endParaRPr lang="zh-CN" altLang="en-US" sz="1200" dirty="0">
              <a:latin typeface="微软雅黑 Light" panose="020B0502040204020203" pitchFamily="34" charset="-122"/>
              <a:ea typeface="微软雅黑 Light" panose="020B0502040204020203" pitchFamily="34" charset="-122"/>
            </a:endParaRPr>
          </a:p>
        </p:txBody>
      </p:sp>
      <p:pic>
        <p:nvPicPr>
          <p:cNvPr id="9" name="图片 8" descr="图片包含 草, 户外, 天空, 田野&#10;&#10;已生成极高可信度的说明"/>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457199" y="5424488"/>
            <a:ext cx="1080957" cy="1076325"/>
          </a:xfrm>
          <a:prstGeom prst="rect">
            <a:avLst/>
          </a:prstGeom>
        </p:spPr>
      </p:pic>
      <p:pic>
        <p:nvPicPr>
          <p:cNvPr id="13" name="图片 12" descr="图片包含 户外, 天空, 建筑物, 人员&#10;&#10;已生成极高可信度的说明"/>
          <p:cNvPicPr>
            <a:picLocks noChangeAspect="1"/>
          </p:cNvPicPr>
          <p:nvPr/>
        </p:nvPicPr>
        <p:blipFill rotWithShape="1">
          <a:blip r:embed="rId6" cstate="email"/>
          <a:srcRect/>
          <a:stretch>
            <a:fillRect/>
          </a:stretch>
        </p:blipFill>
        <p:spPr>
          <a:xfrm>
            <a:off x="6096000" y="1"/>
            <a:ext cx="6096000" cy="6858000"/>
          </a:xfrm>
          <a:prstGeom prst="rect">
            <a:avLst/>
          </a:prstGeom>
        </p:spPr>
      </p:pic>
      <p:sp>
        <p:nvSpPr>
          <p:cNvPr id="14" name="矩形 13"/>
          <p:cNvSpPr/>
          <p:nvPr/>
        </p:nvSpPr>
        <p:spPr>
          <a:xfrm>
            <a:off x="6096000" y="0"/>
            <a:ext cx="6096000" cy="432435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705600" y="1400603"/>
            <a:ext cx="5029200"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7992082" y="569606"/>
            <a:ext cx="2303836"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DREAM</a:t>
            </a:r>
            <a:endParaRPr lang="zh-CN" altLang="en-US" sz="48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墙壁, 室内, 沙发, 窗户&#10;&#10;已生成极高可信度的说明"/>
          <p:cNvPicPr>
            <a:picLocks noChangeAspect="1"/>
          </p:cNvPicPr>
          <p:nvPr/>
        </p:nvPicPr>
        <p:blipFill>
          <a:blip r:embed="rId3" cstate="email"/>
          <a:stretch>
            <a:fillRect/>
          </a:stretch>
        </p:blipFill>
        <p:spPr>
          <a:xfrm>
            <a:off x="1557225" y="-21487"/>
            <a:ext cx="4538775" cy="6879487"/>
          </a:xfrm>
          <a:prstGeom prst="rect">
            <a:avLst/>
          </a:prstGeom>
        </p:spPr>
      </p:pic>
      <p:sp>
        <p:nvSpPr>
          <p:cNvPr id="8" name="矩形 7"/>
          <p:cNvSpPr/>
          <p:nvPr/>
        </p:nvSpPr>
        <p:spPr>
          <a:xfrm>
            <a:off x="264563" y="1971077"/>
            <a:ext cx="1292662" cy="4619626"/>
          </a:xfrm>
          <a:prstGeom prst="rect">
            <a:avLst/>
          </a:prstGeom>
        </p:spPr>
        <p:txBody>
          <a:bodyPr vert="eaVert"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Gladiator sandals have been in style for a couple of seasons now, but there was always one big problem with them: not enough support. Strappy sandals can often leave you in a lurch when the delicate strap pops off.</a:t>
            </a:r>
            <a:endParaRPr lang="zh-CN" altLang="en-US" sz="1200" dirty="0">
              <a:latin typeface="微软雅黑 Light" panose="020B0502040204020203" pitchFamily="34" charset="-122"/>
              <a:ea typeface="微软雅黑 Light" panose="020B0502040204020203" pitchFamily="34" charset="-122"/>
            </a:endParaRPr>
          </a:p>
        </p:txBody>
      </p:sp>
      <p:grpSp>
        <p:nvGrpSpPr>
          <p:cNvPr id="20" name="组合 19"/>
          <p:cNvGrpSpPr/>
          <p:nvPr/>
        </p:nvGrpSpPr>
        <p:grpSpPr>
          <a:xfrm>
            <a:off x="264563" y="600074"/>
            <a:ext cx="1171575" cy="1171575"/>
            <a:chOff x="264563" y="600074"/>
            <a:chExt cx="1171575" cy="1171575"/>
          </a:xfrm>
        </p:grpSpPr>
        <p:sp>
          <p:nvSpPr>
            <p:cNvPr id="7" name="椭圆 6"/>
            <p:cNvSpPr/>
            <p:nvPr/>
          </p:nvSpPr>
          <p:spPr>
            <a:xfrm>
              <a:off x="264563" y="600074"/>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86464" y="1001195"/>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pic>
        <p:nvPicPr>
          <p:cNvPr id="11" name="图片 10" descr="图片包含 墙壁, 人员, 网球, 户外&#10;&#10;已生成极高可信度的说明"/>
          <p:cNvPicPr>
            <a:picLocks noChangeAspect="1"/>
          </p:cNvPicPr>
          <p:nvPr/>
        </p:nvPicPr>
        <p:blipFill rotWithShape="1">
          <a:blip r:embed="rId4" cstate="email"/>
          <a:srcRect/>
          <a:stretch>
            <a:fillRect/>
          </a:stretch>
        </p:blipFill>
        <p:spPr>
          <a:xfrm>
            <a:off x="7676275" y="480415"/>
            <a:ext cx="1908136" cy="1881786"/>
          </a:xfrm>
          <a:prstGeom prst="rect">
            <a:avLst/>
          </a:prstGeom>
        </p:spPr>
      </p:pic>
      <p:pic>
        <p:nvPicPr>
          <p:cNvPr id="12" name="图片 11" descr="图片包含 墙壁, 人员, 网球, 户外&#10;&#10;已生成极高可信度的说明"/>
          <p:cNvPicPr>
            <a:picLocks noChangeAspect="1"/>
          </p:cNvPicPr>
          <p:nvPr/>
        </p:nvPicPr>
        <p:blipFill rotWithShape="1">
          <a:blip r:embed="rId4" cstate="email"/>
          <a:srcRect/>
          <a:stretch>
            <a:fillRect/>
          </a:stretch>
        </p:blipFill>
        <p:spPr>
          <a:xfrm>
            <a:off x="9731412" y="480415"/>
            <a:ext cx="1908136" cy="1881786"/>
          </a:xfrm>
          <a:prstGeom prst="rect">
            <a:avLst/>
          </a:prstGeom>
        </p:spPr>
      </p:pic>
      <p:pic>
        <p:nvPicPr>
          <p:cNvPr id="14" name="图片 13" descr="图片包含 墙壁, 人员, 网球, 户外&#10;&#10;已生成极高可信度的说明"/>
          <p:cNvPicPr>
            <a:picLocks noChangeAspect="1"/>
          </p:cNvPicPr>
          <p:nvPr/>
        </p:nvPicPr>
        <p:blipFill rotWithShape="1">
          <a:blip r:embed="rId4" cstate="email"/>
          <a:srcRect/>
          <a:stretch>
            <a:fillRect/>
          </a:stretch>
        </p:blipFill>
        <p:spPr>
          <a:xfrm>
            <a:off x="9731412" y="2488107"/>
            <a:ext cx="1908136" cy="1881786"/>
          </a:xfrm>
          <a:prstGeom prst="rect">
            <a:avLst/>
          </a:prstGeom>
        </p:spPr>
      </p:pic>
      <p:pic>
        <p:nvPicPr>
          <p:cNvPr id="13" name="图片 12" descr="图片包含 墙壁, 人员, 网球, 户外&#10;&#10;已生成极高可信度的说明"/>
          <p:cNvPicPr>
            <a:picLocks noChangeAspect="1"/>
          </p:cNvPicPr>
          <p:nvPr/>
        </p:nvPicPr>
        <p:blipFill rotWithShape="1">
          <a:blip r:embed="rId5" cstate="email"/>
          <a:srcRect/>
          <a:stretch>
            <a:fillRect/>
          </a:stretch>
        </p:blipFill>
        <p:spPr>
          <a:xfrm>
            <a:off x="6096000" y="2190750"/>
            <a:ext cx="3892051" cy="3838304"/>
          </a:xfrm>
          <a:prstGeom prst="rect">
            <a:avLst/>
          </a:prstGeom>
        </p:spPr>
      </p:pic>
      <p:sp>
        <p:nvSpPr>
          <p:cNvPr id="19" name="文本框 18"/>
          <p:cNvSpPr txBox="1"/>
          <p:nvPr/>
        </p:nvSpPr>
        <p:spPr>
          <a:xfrm>
            <a:off x="9890469" y="4514848"/>
            <a:ext cx="923330" cy="2211503"/>
          </a:xfrm>
          <a:prstGeom prst="rect">
            <a:avLst/>
          </a:prstGeom>
          <a:noFill/>
        </p:spPr>
        <p:txBody>
          <a:bodyPr vert="eaVert" wrap="none" rtlCol="0">
            <a:spAutoFit/>
          </a:bodyPr>
          <a:lstStyle/>
          <a:p>
            <a:r>
              <a:rPr lang="en-US" altLang="zh-CN" sz="4800" dirty="0">
                <a:latin typeface="微软雅黑 Light" panose="020B0502040204020203" pitchFamily="34" charset="-122"/>
                <a:ea typeface="微软雅黑 Light" panose="020B0502040204020203" pitchFamily="34" charset="-122"/>
              </a:rPr>
              <a:t>DREAM</a:t>
            </a:r>
            <a:endParaRPr lang="zh-CN" altLang="en-US" sz="4800" dirty="0">
              <a:latin typeface="微软雅黑 Light" panose="020B0502040204020203" pitchFamily="34" charset="-122"/>
              <a:ea typeface="微软雅黑 Light" panose="020B0502040204020203" pitchFamily="34" charset="-122"/>
            </a:endParaRPr>
          </a:p>
        </p:txBody>
      </p:sp>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人员, 妇女, 服装, 墙壁&#10;&#10;已生成极高可信度的说明"/>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6096000" y="0"/>
            <a:ext cx="6096000" cy="6858000"/>
          </a:xfrm>
          <a:prstGeom prst="rect">
            <a:avLst/>
          </a:prstGeom>
        </p:spPr>
      </p:pic>
      <p:sp>
        <p:nvSpPr>
          <p:cNvPr id="10" name="文本框 9"/>
          <p:cNvSpPr txBox="1"/>
          <p:nvPr/>
        </p:nvSpPr>
        <p:spPr>
          <a:xfrm>
            <a:off x="11135320" y="3654366"/>
            <a:ext cx="923330" cy="3203634"/>
          </a:xfrm>
          <a:prstGeom prst="rect">
            <a:avLst/>
          </a:prstGeom>
          <a:noFill/>
        </p:spPr>
        <p:txBody>
          <a:bodyPr vert="eaVert" wrap="none" rtlCol="0">
            <a:spAutoFit/>
          </a:bodyPr>
          <a:lstStyle/>
          <a:p>
            <a:r>
              <a:rPr lang="en-US" altLang="zh-CN" sz="4800" spc="600" dirty="0">
                <a:solidFill>
                  <a:schemeClr val="bg1"/>
                </a:solidFill>
                <a:latin typeface="微软雅黑 Light" panose="020B0502040204020203" pitchFamily="34" charset="-122"/>
                <a:ea typeface="微软雅黑 Light" panose="020B0502040204020203" pitchFamily="34" charset="-122"/>
              </a:rPr>
              <a:t>FASHION</a:t>
            </a:r>
            <a:endParaRPr lang="zh-CN" altLang="en-US" sz="4800" spc="600" dirty="0">
              <a:solidFill>
                <a:schemeClr val="bg1"/>
              </a:solidFill>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537554" y="3000375"/>
            <a:ext cx="2780976" cy="2830903"/>
          </a:xfrm>
          <a:prstGeom prst="rect">
            <a:avLst/>
          </a:prstGeom>
          <a:noFill/>
        </p:spPr>
        <p:txBody>
          <a:bodyPr wrap="square" rtlCol="0">
            <a:spAutoFit/>
          </a:bodyPr>
          <a:lstStyle/>
          <a:p>
            <a:pPr algn="just">
              <a:lnSpc>
                <a:spcPct val="150000"/>
              </a:lnSpc>
            </a:pPr>
            <a:r>
              <a:rPr lang="en-US" altLang="zh-CN" sz="1200" dirty="0">
                <a:latin typeface="微软雅黑 Light" panose="020B0502040204020203" pitchFamily="34" charset="-122"/>
                <a:ea typeface="微软雅黑 Light" panose="020B0502040204020203" pitchFamily="34" charset="-122"/>
              </a:rPr>
              <a:t>Has the word "fashion" is the world trend of the generation of words, English for fashion, is almost always hang in the mouth, some people frequently appear in newspapers and media. Many people have different understanding of fashion, some think fashion is simple, it, extravagant as frugal; Sometimes the fashion is just for novelty</a:t>
            </a:r>
            <a:endParaRPr lang="zh-CN" altLang="en-US" sz="1200" dirty="0">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267518" y="0"/>
            <a:ext cx="2749471" cy="3170099"/>
          </a:xfrm>
          <a:prstGeom prst="rect">
            <a:avLst/>
          </a:prstGeom>
          <a:noFill/>
        </p:spPr>
        <p:txBody>
          <a:bodyPr wrap="square" rtlCol="0">
            <a:spAutoFit/>
          </a:bodyPr>
          <a:lstStyle/>
          <a:p>
            <a:r>
              <a:rPr lang="en-US" altLang="zh-CN" sz="20000" b="1" dirty="0">
                <a:latin typeface="+mn-ea"/>
              </a:rPr>
              <a:t>1</a:t>
            </a:r>
            <a:endParaRPr lang="zh-CN" altLang="en-US" sz="20000" b="1" dirty="0">
              <a:latin typeface="+mn-ea"/>
            </a:endParaRPr>
          </a:p>
        </p:txBody>
      </p:sp>
      <p:cxnSp>
        <p:nvCxnSpPr>
          <p:cNvPr id="15" name="直接连接符 14"/>
          <p:cNvCxnSpPr/>
          <p:nvPr/>
        </p:nvCxnSpPr>
        <p:spPr>
          <a:xfrm flipV="1">
            <a:off x="3526165" y="2757518"/>
            <a:ext cx="1333500" cy="165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530558" y="1680300"/>
            <a:ext cx="3873176" cy="1077218"/>
          </a:xfrm>
          <a:prstGeom prst="rect">
            <a:avLst/>
          </a:prstGeom>
          <a:noFill/>
        </p:spPr>
        <p:txBody>
          <a:bodyPr wrap="none" rtlCol="0">
            <a:spAutoFit/>
          </a:bodyPr>
          <a:lstStyle/>
          <a:p>
            <a:r>
              <a:rPr lang="en-US" altLang="zh-CN" sz="4000" dirty="0">
                <a:latin typeface="微软雅黑 Light" panose="020B0502040204020203" pitchFamily="34" charset="-122"/>
                <a:ea typeface="微软雅黑 Light" panose="020B0502040204020203" pitchFamily="34" charset="-122"/>
              </a:rPr>
              <a:t>FASHION</a:t>
            </a:r>
          </a:p>
          <a:p>
            <a:r>
              <a:rPr lang="en-US" altLang="zh-CN" sz="2400" dirty="0">
                <a:latin typeface="微软雅黑 Light" panose="020B0502040204020203" pitchFamily="34" charset="-122"/>
                <a:ea typeface="微软雅黑 Light" panose="020B0502040204020203" pitchFamily="34" charset="-122"/>
              </a:rPr>
              <a:t>Only can cause epidemics </a:t>
            </a:r>
            <a:endParaRPr lang="zh-CN" altLang="en-US" sz="24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500"/>
                            </p:stCondLst>
                            <p:childTnLst>
                              <p:par>
                                <p:cTn id="13" presetID="52"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Scale>
                                      <p:cBhvr>
                                        <p:cTn id="15"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xEl>
                                              <p:pRg st="0" end="0"/>
                                            </p:txEl>
                                          </p:spTgt>
                                        </p:tgtEl>
                                        <p:attrNameLst>
                                          <p:attrName>ppt_x</p:attrName>
                                          <p:attrName>ppt_y</p:attrName>
                                        </p:attrNameLst>
                                      </p:cBhvr>
                                    </p:animMotion>
                                    <p:animEffect transition="in" filter="fade">
                                      <p:cBhvr>
                                        <p:cTn id="17" dur="1000"/>
                                        <p:tgtEl>
                                          <p:spTgt spid="11">
                                            <p:txEl>
                                              <p:pRg st="0" end="0"/>
                                            </p:txEl>
                                          </p:spTgt>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Scale>
                                      <p:cBhvr>
                                        <p:cTn id="21" dur="1000" decel="50000" fill="hold">
                                          <p:stCondLst>
                                            <p:cond delay="0"/>
                                          </p:stCondLst>
                                        </p:cTn>
                                        <p:tgtEl>
                                          <p:spTgt spid="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xEl>
                                              <p:pRg st="1" end="1"/>
                                            </p:txEl>
                                          </p:spTgt>
                                        </p:tgtEl>
                                        <p:attrNameLst>
                                          <p:attrName>ppt_x</p:attrName>
                                          <p:attrName>ppt_y</p:attrName>
                                        </p:attrNameLst>
                                      </p:cBhvr>
                                    </p:animMotion>
                                    <p:animEffect transition="in" filter="fade">
                                      <p:cBhvr>
                                        <p:cTn id="23" dur="1000"/>
                                        <p:tgtEl>
                                          <p:spTgt spid="11">
                                            <p:txEl>
                                              <p:pRg st="1" end="1"/>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图片包含 人员, 妇女, 女孩, 室内&#10;&#10;已生成极高可信度的说明"/>
          <p:cNvPicPr>
            <a:picLocks noChangeAspect="1"/>
          </p:cNvPicPr>
          <p:nvPr/>
        </p:nvPicPr>
        <p:blipFill rotWithShape="1">
          <a:blip r:embed="rId3" cstate="email"/>
          <a:srcRect/>
          <a:stretch>
            <a:fillRect/>
          </a:stretch>
        </p:blipFill>
        <p:spPr>
          <a:xfrm>
            <a:off x="521759" y="352425"/>
            <a:ext cx="2900149" cy="4371975"/>
          </a:xfrm>
          <a:prstGeom prst="rect">
            <a:avLst/>
          </a:prstGeom>
        </p:spPr>
      </p:pic>
      <p:pic>
        <p:nvPicPr>
          <p:cNvPr id="8" name="图片 7" descr="图片包含 妇女, 人员, 服装, 戴着&#10;&#10;已生成高可信度的说明"/>
          <p:cNvPicPr>
            <a:picLocks noChangeAspect="1"/>
          </p:cNvPicPr>
          <p:nvPr/>
        </p:nvPicPr>
        <p:blipFill>
          <a:blip r:embed="rId4" cstate="email"/>
          <a:stretch>
            <a:fillRect/>
          </a:stretch>
        </p:blipFill>
        <p:spPr>
          <a:xfrm>
            <a:off x="3526085" y="352425"/>
            <a:ext cx="2268485" cy="3149954"/>
          </a:xfrm>
          <a:prstGeom prst="rect">
            <a:avLst/>
          </a:prstGeom>
        </p:spPr>
      </p:pic>
      <p:pic>
        <p:nvPicPr>
          <p:cNvPr id="10" name="图片 9" descr="图片包含 人员, 外表, 墙壁, 户外&#10;&#10;已生成高可信度的说明"/>
          <p:cNvPicPr>
            <a:picLocks noChangeAspect="1"/>
          </p:cNvPicPr>
          <p:nvPr/>
        </p:nvPicPr>
        <p:blipFill rotWithShape="1">
          <a:blip r:embed="rId5" cstate="email"/>
          <a:srcRect/>
          <a:stretch>
            <a:fillRect/>
          </a:stretch>
        </p:blipFill>
        <p:spPr>
          <a:xfrm>
            <a:off x="3526085" y="3609975"/>
            <a:ext cx="2268485" cy="3248024"/>
          </a:xfrm>
          <a:prstGeom prst="rect">
            <a:avLst/>
          </a:prstGeom>
        </p:spPr>
      </p:pic>
      <p:sp>
        <p:nvSpPr>
          <p:cNvPr id="11" name="矩形 10"/>
          <p:cNvSpPr/>
          <p:nvPr/>
        </p:nvSpPr>
        <p:spPr>
          <a:xfrm>
            <a:off x="521758" y="4826674"/>
            <a:ext cx="2900149" cy="1754326"/>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10893129" y="4160078"/>
            <a:ext cx="923330" cy="2665025"/>
          </a:xfrm>
          <a:prstGeom prst="rect">
            <a:avLst/>
          </a:prstGeom>
          <a:noFill/>
        </p:spPr>
        <p:txBody>
          <a:bodyPr vert="eaVert" wrap="none" rtlCol="0">
            <a:spAutoFit/>
          </a:bodyPr>
          <a:lstStyle/>
          <a:p>
            <a:r>
              <a:rPr lang="en-US" altLang="zh-CN" sz="4800" dirty="0">
                <a:latin typeface="微软雅黑 Light" panose="020B0502040204020203" pitchFamily="34" charset="-122"/>
                <a:ea typeface="微软雅黑 Light" panose="020B0502040204020203" pitchFamily="34" charset="-122"/>
              </a:rPr>
              <a:t>FASHION</a:t>
            </a:r>
            <a:endParaRPr lang="zh-CN" altLang="en-US" sz="4800" dirty="0">
              <a:latin typeface="微软雅黑 Light" panose="020B0502040204020203" pitchFamily="34" charset="-122"/>
              <a:ea typeface="微软雅黑 Light" panose="020B0502040204020203" pitchFamily="34" charset="-122"/>
            </a:endParaRPr>
          </a:p>
        </p:txBody>
      </p:sp>
      <p:pic>
        <p:nvPicPr>
          <p:cNvPr id="22" name="图片 21" descr="图片包含 人员, 妇女, 户外, 服装&#10;&#10;已生成极高可信度的说明"/>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096000" y="347662"/>
            <a:ext cx="6096000" cy="3779520"/>
          </a:xfrm>
          <a:prstGeom prst="rect">
            <a:avLst/>
          </a:prstGeom>
        </p:spPr>
      </p:pic>
      <p:sp>
        <p:nvSpPr>
          <p:cNvPr id="23" name="文本框 22"/>
          <p:cNvSpPr txBox="1"/>
          <p:nvPr/>
        </p:nvSpPr>
        <p:spPr>
          <a:xfrm>
            <a:off x="6553479" y="4387329"/>
            <a:ext cx="4339650" cy="1902865"/>
          </a:xfrm>
          <a:prstGeom prst="rect">
            <a:avLst/>
          </a:prstGeom>
          <a:noFill/>
        </p:spPr>
        <p:txBody>
          <a:bodyPr vert="eaVert" wrap="square" rtlCol="0">
            <a:spAutoFit/>
          </a:bodyPr>
          <a:lstStyle/>
          <a:p>
            <a:pPr algn="just">
              <a:lnSpc>
                <a:spcPct val="150000"/>
              </a:lnSpc>
            </a:pPr>
            <a:r>
              <a:rPr lang="en-US" altLang="zh-CN" sz="1200" dirty="0">
                <a:latin typeface="微软雅黑 Light" panose="020B0502040204020203" pitchFamily="34" charset="-122"/>
                <a:ea typeface="微软雅黑 Light" panose="020B0502040204020203" pitchFamily="34" charset="-122"/>
              </a:rPr>
              <a:t>Has the word "fashion" is the world trend of the generation of words, English for fashion, is almost always hang in the mouth, some people frequently appear in newspapers and media. Many people have different understanding of fashion, some think fashion is simple, it, extravagant as frugal; Sometimes the fashion is just for novelty</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p:cTn id="1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8">
                                            <p:txEl>
                                              <p:pRg st="0" end="0"/>
                                            </p:txEl>
                                          </p:spTgt>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cstate="email"/>
          <a:srcRect/>
          <a:stretch>
            <a:fillRect/>
          </a:stretch>
        </p:blipFill>
        <p:spPr>
          <a:xfrm>
            <a:off x="1" y="0"/>
            <a:ext cx="6095999" cy="6858000"/>
          </a:xfrm>
          <a:prstGeom prst="rect">
            <a:avLst/>
          </a:prstGeom>
        </p:spPr>
      </p:pic>
      <p:sp>
        <p:nvSpPr>
          <p:cNvPr id="9" name="矩形 8"/>
          <p:cNvSpPr/>
          <p:nvPr/>
        </p:nvSpPr>
        <p:spPr>
          <a:xfrm>
            <a:off x="1" y="2574741"/>
            <a:ext cx="6148804" cy="170851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664622" y="2967335"/>
            <a:ext cx="5029200" cy="923330"/>
          </a:xfrm>
          <a:prstGeom prst="rect">
            <a:avLst/>
          </a:prstGeom>
        </p:spPr>
        <p:txBody>
          <a:bodyPr wrap="square">
            <a:spAutoFit/>
          </a:bodyPr>
          <a:lstStyle/>
          <a:p>
            <a:pPr algn="ct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pic>
        <p:nvPicPr>
          <p:cNvPr id="12" name="图片 11" descr="图片包含 人员, 妇女, 户外, 就坐&#10;&#10;已生成极高可信度的说明"/>
          <p:cNvPicPr>
            <a:picLocks noChangeAspect="1"/>
          </p:cNvPicPr>
          <p:nvPr/>
        </p:nvPicPr>
        <p:blipFill>
          <a:blip r:embed="rId4" cstate="email"/>
          <a:stretch>
            <a:fillRect/>
          </a:stretch>
        </p:blipFill>
        <p:spPr>
          <a:xfrm>
            <a:off x="8775473" y="247650"/>
            <a:ext cx="3117799" cy="4400550"/>
          </a:xfrm>
          <a:prstGeom prst="rect">
            <a:avLst/>
          </a:prstGeom>
        </p:spPr>
      </p:pic>
      <p:grpSp>
        <p:nvGrpSpPr>
          <p:cNvPr id="18" name="组合 17"/>
          <p:cNvGrpSpPr/>
          <p:nvPr/>
        </p:nvGrpSpPr>
        <p:grpSpPr>
          <a:xfrm>
            <a:off x="6876351" y="1112561"/>
            <a:ext cx="1171575" cy="1171575"/>
            <a:chOff x="6876351" y="1112561"/>
            <a:chExt cx="1171575" cy="1171575"/>
          </a:xfrm>
        </p:grpSpPr>
        <p:sp>
          <p:nvSpPr>
            <p:cNvPr id="13" name="椭圆 12"/>
            <p:cNvSpPr/>
            <p:nvPr/>
          </p:nvSpPr>
          <p:spPr>
            <a:xfrm>
              <a:off x="6876351" y="1112561"/>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887301" y="1513682"/>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cxnSp>
        <p:nvCxnSpPr>
          <p:cNvPr id="15" name="直接连接符 14"/>
          <p:cNvCxnSpPr/>
          <p:nvPr/>
        </p:nvCxnSpPr>
        <p:spPr>
          <a:xfrm flipV="1">
            <a:off x="7121717" y="2771038"/>
            <a:ext cx="915258" cy="1315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553201" y="5172670"/>
            <a:ext cx="5305424"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sp>
      <p:pic>
        <p:nvPicPr>
          <p:cNvPr id="5" name="图片 4" descr="图片包含 人员, 服装, 手机, 电话&#10;&#10;已生成高可信度的说明"/>
          <p:cNvPicPr>
            <a:picLocks noChangeAspect="1"/>
          </p:cNvPicPr>
          <p:nvPr/>
        </p:nvPicPr>
        <p:blipFill rotWithShape="1">
          <a:blip r:embed="rId3" cstate="email"/>
          <a:srcRect/>
          <a:stretch>
            <a:fillRect/>
          </a:stretch>
        </p:blipFill>
        <p:spPr>
          <a:xfrm>
            <a:off x="11113" y="5"/>
            <a:ext cx="12169775" cy="6857990"/>
          </a:xfrm>
          <a:prstGeom prst="rect">
            <a:avLst/>
          </a:prstGeom>
        </p:spPr>
      </p:pic>
      <p:sp>
        <p:nvSpPr>
          <p:cNvPr id="6" name="矩形 5"/>
          <p:cNvSpPr/>
          <p:nvPr/>
        </p:nvSpPr>
        <p:spPr>
          <a:xfrm>
            <a:off x="11113" y="-5"/>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3644047" y="2644170"/>
            <a:ext cx="4903907" cy="1569660"/>
          </a:xfrm>
          <a:prstGeom prst="rect">
            <a:avLst/>
          </a:prstGeom>
          <a:noFill/>
        </p:spPr>
        <p:txBody>
          <a:bodyPr wrap="none" rtlCol="0">
            <a:spAutoFit/>
          </a:bodyPr>
          <a:lstStyle/>
          <a:p>
            <a:r>
              <a:rPr lang="en-US" altLang="zh-CN" sz="9600" dirty="0">
                <a:solidFill>
                  <a:schemeClr val="bg1"/>
                </a:solidFill>
                <a:latin typeface="微软雅黑 Light" panose="020B0502040204020203" pitchFamily="34" charset="-122"/>
                <a:ea typeface="微软雅黑 Light" panose="020B0502040204020203" pitchFamily="34" charset="-122"/>
              </a:rPr>
              <a:t>THANKS</a:t>
            </a:r>
            <a:endParaRPr lang="zh-CN" altLang="en-US" sz="9600" dirty="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1047182" y="131540"/>
            <a:ext cx="10097636" cy="276999"/>
          </a:xfrm>
          <a:prstGeom prst="rect">
            <a:avLst/>
          </a:prstGeom>
          <a:noFill/>
        </p:spPr>
        <p:txBody>
          <a:bodyPr wrap="none" rtlCol="0">
            <a:spAutoFit/>
          </a:bodyPr>
          <a:lstStyle/>
          <a:p>
            <a:pPr algn="ctr"/>
            <a:r>
              <a:rPr lang="zh-CN" altLang="en-US" sz="1200" spc="2200" dirty="0">
                <a:solidFill>
                  <a:schemeClr val="bg1"/>
                </a:solidFill>
                <a:latin typeface="微软雅黑 Light" panose="020B0502040204020203" pitchFamily="34" charset="-122"/>
                <a:ea typeface="微软雅黑 Light" panose="020B0502040204020203" pitchFamily="34" charset="-122"/>
              </a:rPr>
              <a:t>每一个人都嘲笑陈旧的时尚</a:t>
            </a:r>
            <a:r>
              <a:rPr lang="en-US" altLang="zh-CN" sz="1200" spc="2200" dirty="0">
                <a:solidFill>
                  <a:schemeClr val="bg1"/>
                </a:solidFill>
                <a:latin typeface="微软雅黑 Light" panose="020B0502040204020203" pitchFamily="34" charset="-122"/>
                <a:ea typeface="微软雅黑 Light" panose="020B0502040204020203" pitchFamily="34" charset="-122"/>
              </a:rPr>
              <a:t>,</a:t>
            </a:r>
            <a:r>
              <a:rPr lang="zh-CN" altLang="en-US" sz="1200" spc="2200" dirty="0">
                <a:solidFill>
                  <a:schemeClr val="bg1"/>
                </a:solidFill>
                <a:latin typeface="微软雅黑 Light" panose="020B0502040204020203" pitchFamily="34" charset="-122"/>
                <a:ea typeface="微软雅黑 Light" panose="020B0502040204020203" pitchFamily="34" charset="-122"/>
              </a:rPr>
              <a:t>却虔诚地追求新的时尚</a:t>
            </a:r>
          </a:p>
        </p:txBody>
      </p:sp>
      <p:cxnSp>
        <p:nvCxnSpPr>
          <p:cNvPr id="22" name="直接连接符 21"/>
          <p:cNvCxnSpPr>
            <a:stCxn id="20" idx="1"/>
          </p:cNvCxnSpPr>
          <p:nvPr/>
        </p:nvCxnSpPr>
        <p:spPr>
          <a:xfrm flipH="1" flipV="1">
            <a:off x="0" y="270039"/>
            <a:ext cx="104718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1153775" y="270039"/>
            <a:ext cx="104718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900" advTm="5000">
        <p14:glitter pattern="hexagon"/>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人员, 妇女, 深色&#10;&#10;已生成极高可信度的说明"/>
          <p:cNvPicPr>
            <a:picLocks noChangeAspect="1"/>
          </p:cNvPicPr>
          <p:nvPr/>
        </p:nvPicPr>
        <p:blipFill rotWithShape="1">
          <a:blip r:embed="rId3" cstate="email"/>
          <a:srcRect/>
          <a:stretch>
            <a:fillRect/>
          </a:stretch>
        </p:blipFill>
        <p:spPr>
          <a:xfrm>
            <a:off x="338139" y="350044"/>
            <a:ext cx="2214562" cy="3281362"/>
          </a:xfrm>
          <a:prstGeom prst="rect">
            <a:avLst/>
          </a:prstGeom>
        </p:spPr>
      </p:pic>
      <p:pic>
        <p:nvPicPr>
          <p:cNvPr id="11" name="图片 10" descr="图片包含 天空, 水, 户外&#10;&#10;已生成极高可信度的说明"/>
          <p:cNvPicPr>
            <a:picLocks noChangeAspect="1"/>
          </p:cNvPicPr>
          <p:nvPr/>
        </p:nvPicPr>
        <p:blipFill rotWithShape="1">
          <a:blip r:embed="rId4" cstate="email"/>
          <a:srcRect/>
          <a:stretch>
            <a:fillRect/>
          </a:stretch>
        </p:blipFill>
        <p:spPr>
          <a:xfrm>
            <a:off x="6096000" y="1176975"/>
            <a:ext cx="6096000" cy="5681026"/>
          </a:xfrm>
          <a:prstGeom prst="rect">
            <a:avLst/>
          </a:prstGeom>
        </p:spPr>
      </p:pic>
      <p:sp>
        <p:nvSpPr>
          <p:cNvPr id="12" name="矩形 11"/>
          <p:cNvSpPr/>
          <p:nvPr/>
        </p:nvSpPr>
        <p:spPr>
          <a:xfrm>
            <a:off x="6096000" y="0"/>
            <a:ext cx="6096000" cy="38100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705600" y="1400603"/>
            <a:ext cx="5029200"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7992082" y="569606"/>
            <a:ext cx="2303836"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DREAM</a:t>
            </a:r>
            <a:endParaRPr lang="zh-CN" altLang="en-US" sz="4800" dirty="0">
              <a:latin typeface="微软雅黑 Light" panose="020B0502040204020203" pitchFamily="34" charset="-122"/>
              <a:ea typeface="微软雅黑 Light" panose="020B0502040204020203" pitchFamily="34" charset="-122"/>
            </a:endParaRPr>
          </a:p>
        </p:txBody>
      </p:sp>
      <p:sp>
        <p:nvSpPr>
          <p:cNvPr id="16" name="矩形 15"/>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1976765" y="3209925"/>
            <a:ext cx="1333500" cy="165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716738" y="4734353"/>
            <a:ext cx="3264962" cy="2031325"/>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Freedom and along with the gender of the attitude towards life. With the pressure of urban white-collar workers,</a:t>
            </a:r>
          </a:p>
          <a:p>
            <a:pPr>
              <a:lnSpc>
                <a:spcPct val="150000"/>
              </a:lnSpc>
            </a:pPr>
            <a:r>
              <a:rPr lang="en-US" altLang="zh-CN" sz="1200" dirty="0">
                <a:latin typeface="微软雅黑 Light" panose="020B0502040204020203" pitchFamily="34" charset="-122"/>
                <a:ea typeface="微软雅黑 Light" panose="020B0502040204020203" pitchFamily="34" charset="-122"/>
              </a:rPr>
              <a:t>Symbol from bondage, enjoy the free life of canvas to get more people like it.</a:t>
            </a:r>
          </a:p>
          <a:p>
            <a:pPr>
              <a:lnSpc>
                <a:spcPct val="150000"/>
              </a:lnSpc>
            </a:pPr>
            <a:r>
              <a:rPr lang="en-US" altLang="zh-CN" sz="1200" dirty="0">
                <a:latin typeface="微软雅黑 Light" panose="020B0502040204020203" pitchFamily="34" charset="-122"/>
                <a:ea typeface="微软雅黑 Light" panose="020B0502040204020203" pitchFamily="34" charset="-122"/>
              </a:rPr>
              <a:t>Canvas, the republic of fashion cycle change. Everyone chases "details"</a:t>
            </a:r>
            <a:endParaRPr lang="zh-CN" altLang="en-US" sz="12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2716738" y="3903356"/>
            <a:ext cx="2757358"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FASHION</a:t>
            </a:r>
            <a:endParaRPr lang="zh-CN" altLang="en-US" sz="48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10339604" y="3876675"/>
            <a:ext cx="0" cy="22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58383" y="5153620"/>
            <a:ext cx="3814547" cy="923330"/>
          </a:xfrm>
          <a:prstGeom prst="rect">
            <a:avLst/>
          </a:prstGeom>
        </p:spPr>
        <p:txBody>
          <a:bodyPr wrap="square">
            <a:spAutoFit/>
          </a:bodyPr>
          <a:lstStyle/>
          <a:p>
            <a:pPr algn="r">
              <a:lnSpc>
                <a:spcPct val="150000"/>
              </a:lnSpc>
            </a:pPr>
            <a:r>
              <a:rPr lang="en-US" altLang="zh-CN" sz="1200" dirty="0">
                <a:latin typeface="微软雅黑 Light" panose="020B0502040204020203" pitchFamily="34" charset="-122"/>
                <a:ea typeface="微软雅黑 Light" panose="020B0502040204020203" pitchFamily="34" charset="-122"/>
              </a:rPr>
              <a:t>Now, summer is here and shorts and miniskirts mean that your shoes are no longer overshadowed by long pants and coats.</a:t>
            </a:r>
            <a:endParaRPr lang="zh-CN" altLang="en-US" sz="1200" dirty="0">
              <a:latin typeface="微软雅黑 Light" panose="020B0502040204020203" pitchFamily="34" charset="-122"/>
              <a:ea typeface="微软雅黑 Light" panose="020B0502040204020203" pitchFamily="34" charset="-122"/>
            </a:endParaRPr>
          </a:p>
        </p:txBody>
      </p:sp>
      <p:pic>
        <p:nvPicPr>
          <p:cNvPr id="21" name="图片 20" descr="图片包含 人员, 户外, 妇女&#10;&#10;已生成极高可信度的说明"/>
          <p:cNvPicPr>
            <a:picLocks noChangeAspect="1"/>
          </p:cNvPicPr>
          <p:nvPr/>
        </p:nvPicPr>
        <p:blipFill rotWithShape="1">
          <a:blip r:embed="rId3" cstate="email"/>
          <a:srcRect/>
          <a:stretch>
            <a:fillRect/>
          </a:stretch>
        </p:blipFill>
        <p:spPr>
          <a:xfrm>
            <a:off x="6734175" y="438127"/>
            <a:ext cx="4815103" cy="2741158"/>
          </a:xfrm>
          <a:prstGeom prst="rect">
            <a:avLst/>
          </a:prstGeom>
        </p:spPr>
      </p:pic>
      <p:pic>
        <p:nvPicPr>
          <p:cNvPr id="23" name="图片 22" descr="图片包含 天空, 户外, 建筑物&#10;&#10;已生成高可信度的说明"/>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468321" y="5000624"/>
            <a:ext cx="1080957" cy="1076325"/>
          </a:xfrm>
          <a:prstGeom prst="rect">
            <a:avLst/>
          </a:prstGeom>
        </p:spPr>
      </p:pic>
      <p:sp>
        <p:nvSpPr>
          <p:cNvPr id="13" name="文本框 12"/>
          <p:cNvSpPr txBox="1"/>
          <p:nvPr/>
        </p:nvSpPr>
        <p:spPr>
          <a:xfrm>
            <a:off x="1700915" y="5695950"/>
            <a:ext cx="2903359"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SEASONS</a:t>
            </a:r>
            <a:endParaRPr lang="zh-CN" altLang="en-US" sz="4800" dirty="0">
              <a:latin typeface="微软雅黑 Light" panose="020B0502040204020203" pitchFamily="34" charset="-122"/>
              <a:ea typeface="微软雅黑 Light" panose="020B0502040204020203" pitchFamily="34" charset="-122"/>
            </a:endParaRPr>
          </a:p>
        </p:txBody>
      </p:sp>
      <p:pic>
        <p:nvPicPr>
          <p:cNvPr id="15" name="图片 14" descr="图片包含 就坐, 室内&#10;&#10;已生成高可信度的说明"/>
          <p:cNvPicPr>
            <a:picLocks noChangeAspect="1"/>
          </p:cNvPicPr>
          <p:nvPr/>
        </p:nvPicPr>
        <p:blipFill rotWithShape="1">
          <a:blip r:embed="rId6" cstate="email"/>
          <a:srcRect/>
          <a:stretch>
            <a:fillRect/>
          </a:stretch>
        </p:blipFill>
        <p:spPr>
          <a:xfrm>
            <a:off x="1774646" y="1366200"/>
            <a:ext cx="4321354" cy="4329750"/>
          </a:xfrm>
          <a:prstGeom prst="rect">
            <a:avLst/>
          </a:prstGeom>
        </p:spPr>
      </p:pic>
      <p:pic>
        <p:nvPicPr>
          <p:cNvPr id="19" name="图片 18" descr="图片包含 室内, 墙壁&#10;&#10;已生成极高可信度的说明"/>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a:off x="644068" y="331579"/>
            <a:ext cx="2158141" cy="2069241"/>
          </a:xfrm>
          <a:prstGeom prst="rect">
            <a:avLst/>
          </a:prstGeom>
        </p:spPr>
      </p:pic>
      <p:sp>
        <p:nvSpPr>
          <p:cNvPr id="11" name="矩形 10"/>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68457" y="5015507"/>
            <a:ext cx="5029200"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flipV="1">
            <a:off x="8801100" y="5938837"/>
            <a:ext cx="601990" cy="738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668457" y="677345"/>
            <a:ext cx="4679253" cy="3885128"/>
            <a:chOff x="6096000" y="396388"/>
            <a:chExt cx="6096000" cy="5061436"/>
          </a:xfrm>
        </p:grpSpPr>
        <p:pic>
          <p:nvPicPr>
            <p:cNvPr id="14" name="图片 13"/>
            <p:cNvPicPr>
              <a:picLocks noChangeAspect="1"/>
            </p:cNvPicPr>
            <p:nvPr/>
          </p:nvPicPr>
          <p:blipFill rotWithShape="1">
            <a:blip r:embed="rId3" cstate="email"/>
            <a:srcRect/>
            <a:stretch>
              <a:fillRect/>
            </a:stretch>
          </p:blipFill>
          <p:spPr>
            <a:xfrm flipH="1">
              <a:off x="10378010" y="847725"/>
              <a:ext cx="1813990" cy="4400549"/>
            </a:xfrm>
            <a:prstGeom prst="rect">
              <a:avLst/>
            </a:prstGeom>
          </p:spPr>
        </p:pic>
        <p:pic>
          <p:nvPicPr>
            <p:cNvPr id="18" name="图片 17" descr="图片包含 人员, 妇女, 户外, 服装&#10;&#10;已生成极高可信度的说明"/>
            <p:cNvPicPr>
              <a:picLocks noChangeAspect="1"/>
            </p:cNvPicPr>
            <p:nvPr/>
          </p:nvPicPr>
          <p:blipFill rotWithShape="1">
            <a:blip r:embed="rId4" cstate="email"/>
            <a:srcRect/>
            <a:stretch>
              <a:fillRect/>
            </a:stretch>
          </p:blipFill>
          <p:spPr>
            <a:xfrm>
              <a:off x="6096000" y="847725"/>
              <a:ext cx="2281762" cy="4400549"/>
            </a:xfrm>
            <a:prstGeom prst="rect">
              <a:avLst/>
            </a:prstGeom>
          </p:spPr>
        </p:pic>
        <p:pic>
          <p:nvPicPr>
            <p:cNvPr id="20" name="图片 19" descr="图片包含 服装&#10;&#10;已生成极高可信度的说明"/>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Effect>
                        <a14:saturation sat="0"/>
                      </a14:imgEffect>
                    </a14:imgLayer>
                  </a14:imgProps>
                </a:ext>
              </a:extLst>
            </a:blip>
            <a:stretch>
              <a:fillRect/>
            </a:stretch>
          </p:blipFill>
          <p:spPr>
            <a:xfrm>
              <a:off x="7687077" y="396388"/>
              <a:ext cx="2841223" cy="5061436"/>
            </a:xfrm>
            <a:prstGeom prst="rect">
              <a:avLst/>
            </a:prstGeom>
          </p:spPr>
        </p:pic>
      </p:grpSp>
      <p:pic>
        <p:nvPicPr>
          <p:cNvPr id="22" name="图片 21" descr="图片包含 户外, 人员, 马, 妇女&#10;&#10;已生成极高可信度的说明"/>
          <p:cNvPicPr>
            <a:picLocks noChangeAspect="1"/>
          </p:cNvPicPr>
          <p:nvPr/>
        </p:nvPicPr>
        <p:blipFill rotWithShape="1">
          <a:blip r:embed="rId7" cstate="email"/>
          <a:srcRect l="-138"/>
          <a:stretch>
            <a:fillRect/>
          </a:stretch>
        </p:blipFill>
        <p:spPr>
          <a:xfrm>
            <a:off x="-38551" y="0"/>
            <a:ext cx="4442497" cy="6858000"/>
          </a:xfrm>
          <a:prstGeom prst="rect">
            <a:avLst/>
          </a:prstGeom>
        </p:spPr>
      </p:pic>
      <p:sp>
        <p:nvSpPr>
          <p:cNvPr id="26" name="矩形 25"/>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00577" y="1971077"/>
            <a:ext cx="1292662" cy="4619626"/>
          </a:xfrm>
          <a:prstGeom prst="rect">
            <a:avLst/>
          </a:prstGeom>
        </p:spPr>
        <p:txBody>
          <a:bodyPr vert="eaVert"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Gladiator sandals have been in style for a couple of seasons now, but there was always one big problem with them: not enough support. Strappy sandals can often leave you in a lurch when the delicate strap pops off.</a:t>
            </a:r>
            <a:endParaRPr lang="zh-CN" altLang="en-US" sz="1200" dirty="0">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4600577" y="600074"/>
            <a:ext cx="1171575" cy="1171575"/>
            <a:chOff x="4600577" y="600074"/>
            <a:chExt cx="1171575" cy="1171575"/>
          </a:xfrm>
        </p:grpSpPr>
        <p:sp>
          <p:nvSpPr>
            <p:cNvPr id="9" name="椭圆 8"/>
            <p:cNvSpPr/>
            <p:nvPr/>
          </p:nvSpPr>
          <p:spPr>
            <a:xfrm>
              <a:off x="4600577" y="600074"/>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22478" y="1001195"/>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2827968" y="4367955"/>
            <a:ext cx="601990" cy="738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5275" y="1552575"/>
            <a:ext cx="1171575" cy="1171575"/>
            <a:chOff x="295275" y="1552575"/>
            <a:chExt cx="1171575" cy="1171575"/>
          </a:xfrm>
        </p:grpSpPr>
        <p:sp>
          <p:nvSpPr>
            <p:cNvPr id="7" name="椭圆 6"/>
            <p:cNvSpPr/>
            <p:nvPr/>
          </p:nvSpPr>
          <p:spPr>
            <a:xfrm>
              <a:off x="295275" y="1552575"/>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6225" y="1953696"/>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sp>
        <p:nvSpPr>
          <p:cNvPr id="9" name="矩形 8"/>
          <p:cNvSpPr/>
          <p:nvPr/>
        </p:nvSpPr>
        <p:spPr>
          <a:xfrm>
            <a:off x="457200" y="5197970"/>
            <a:ext cx="5248275"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pic>
        <p:nvPicPr>
          <p:cNvPr id="14" name="图片 13" descr="图片包含 人员, 掌握, 墙壁, 男士&#10;&#10;已生成极高可信度的说明"/>
          <p:cNvPicPr>
            <a:picLocks noChangeAspect="1"/>
          </p:cNvPicPr>
          <p:nvPr/>
        </p:nvPicPr>
        <p:blipFill rotWithShape="1">
          <a:blip r:embed="rId3" cstate="email"/>
          <a:srcRect/>
          <a:stretch>
            <a:fillRect/>
          </a:stretch>
        </p:blipFill>
        <p:spPr>
          <a:xfrm>
            <a:off x="1800225" y="0"/>
            <a:ext cx="4295775" cy="4276725"/>
          </a:xfrm>
          <a:prstGeom prst="rect">
            <a:avLst/>
          </a:prstGeom>
        </p:spPr>
      </p:pic>
      <p:pic>
        <p:nvPicPr>
          <p:cNvPr id="18" name="图片 17" descr="图片包含 雪花, 户外, 山, 滑雪&#10;&#10;已生成极高可信度的说明"/>
          <p:cNvPicPr>
            <a:picLocks noChangeAspect="1"/>
          </p:cNvPicPr>
          <p:nvPr/>
        </p:nvPicPr>
        <p:blipFill>
          <a:blip r:embed="rId4" cstate="email"/>
          <a:stretch>
            <a:fillRect/>
          </a:stretch>
        </p:blipFill>
        <p:spPr>
          <a:xfrm>
            <a:off x="6096000" y="0"/>
            <a:ext cx="6096000" cy="6096000"/>
          </a:xfrm>
          <a:prstGeom prst="rect">
            <a:avLst/>
          </a:prstGeom>
        </p:spPr>
      </p:pic>
      <p:sp>
        <p:nvSpPr>
          <p:cNvPr id="11" name="矩形 10"/>
          <p:cNvSpPr/>
          <p:nvPr/>
        </p:nvSpPr>
        <p:spPr>
          <a:xfrm>
            <a:off x="6733217" y="5172670"/>
            <a:ext cx="5029200"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8019699" y="4233623"/>
            <a:ext cx="2303836" cy="830997"/>
          </a:xfrm>
          <a:prstGeom prst="rect">
            <a:avLst/>
          </a:prstGeom>
          <a:noFill/>
        </p:spPr>
        <p:txBody>
          <a:bodyPr wrap="none" rtlCol="0">
            <a:spAutoFit/>
          </a:bodyPr>
          <a:lstStyle/>
          <a:p>
            <a:r>
              <a:rPr lang="en-US" altLang="zh-CN" sz="4800" dirty="0">
                <a:latin typeface="微软雅黑 Light" panose="020B0502040204020203" pitchFamily="34" charset="-122"/>
                <a:ea typeface="微软雅黑 Light" panose="020B0502040204020203" pitchFamily="34" charset="-122"/>
              </a:rPr>
              <a:t>DREAM</a:t>
            </a:r>
            <a:endParaRPr lang="zh-CN" altLang="en-US" sz="4800" dirty="0">
              <a:latin typeface="微软雅黑 Light" panose="020B0502040204020203" pitchFamily="34" charset="-122"/>
              <a:ea typeface="微软雅黑 Light" panose="020B0502040204020203" pitchFamily="34" charset="-122"/>
            </a:endParaRPr>
          </a:p>
        </p:txBody>
      </p:sp>
      <p:sp>
        <p:nvSpPr>
          <p:cNvPr id="15" name="矩形 14"/>
          <p:cNvSpPr/>
          <p:nvPr/>
        </p:nvSpPr>
        <p:spPr>
          <a:xfrm>
            <a:off x="4457700" y="0"/>
            <a:ext cx="1638300" cy="6858000"/>
          </a:xfrm>
          <a:prstGeom prst="rect">
            <a:avLst/>
          </a:prstGeom>
          <a:gradFill flip="none" rotWithShape="1">
            <a:gsLst>
              <a:gs pos="0">
                <a:schemeClr val="bg1">
                  <a:lumMod val="65000"/>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天空, 户外, 建筑物&#10;&#10;已生成高可信度的说明"/>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363046" y="442913"/>
            <a:ext cx="1080957" cy="1076325"/>
          </a:xfrm>
          <a:prstGeom prst="rect">
            <a:avLst/>
          </a:prstGeom>
        </p:spPr>
      </p:pic>
      <p:cxnSp>
        <p:nvCxnSpPr>
          <p:cNvPr id="6" name="直接连接符 5"/>
          <p:cNvCxnSpPr/>
          <p:nvPr/>
        </p:nvCxnSpPr>
        <p:spPr>
          <a:xfrm flipV="1">
            <a:off x="7624979" y="442913"/>
            <a:ext cx="0" cy="2200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711049" y="442913"/>
            <a:ext cx="3814547"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Now, summer is here and shorts and miniskirts mean that your shoes are no longer overshadowed by long pants and coats.</a:t>
            </a:r>
            <a:endParaRPr lang="zh-CN" altLang="en-US" sz="1200" dirty="0">
              <a:latin typeface="微软雅黑 Light" panose="020B0502040204020203" pitchFamily="34" charset="-122"/>
              <a:ea typeface="微软雅黑 Light" panose="020B0502040204020203" pitchFamily="34" charset="-122"/>
            </a:endParaRPr>
          </a:p>
        </p:txBody>
      </p:sp>
      <p:pic>
        <p:nvPicPr>
          <p:cNvPr id="10" name="图片 9" descr="图片包含 长椅, 户外, 围栏, 地面&#10;&#10;已生成极高可信度的说明"/>
          <p:cNvPicPr>
            <a:picLocks noChangeAspect="1"/>
          </p:cNvPicPr>
          <p:nvPr/>
        </p:nvPicPr>
        <p:blipFill rotWithShape="1">
          <a:blip r:embed="rId5" cstate="email"/>
          <a:srcRect/>
          <a:stretch>
            <a:fillRect/>
          </a:stretch>
        </p:blipFill>
        <p:spPr>
          <a:xfrm flipH="1">
            <a:off x="-52804" y="0"/>
            <a:ext cx="6148804" cy="6858000"/>
          </a:xfrm>
          <a:prstGeom prst="rect">
            <a:avLst/>
          </a:prstGeom>
        </p:spPr>
      </p:pic>
      <p:sp>
        <p:nvSpPr>
          <p:cNvPr id="2" name="矩形 1"/>
          <p:cNvSpPr/>
          <p:nvPr/>
        </p:nvSpPr>
        <p:spPr>
          <a:xfrm>
            <a:off x="4457700" y="0"/>
            <a:ext cx="1638300" cy="6858000"/>
          </a:xfrm>
          <a:prstGeom prst="rect">
            <a:avLst/>
          </a:prstGeom>
          <a:gradFill flip="none" rotWithShape="1">
            <a:gsLst>
              <a:gs pos="0">
                <a:schemeClr val="tx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804" y="2574741"/>
            <a:ext cx="6148804" cy="17085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1817" y="2967335"/>
            <a:ext cx="5029200" cy="923330"/>
          </a:xfrm>
          <a:prstGeom prst="rect">
            <a:avLst/>
          </a:prstGeom>
        </p:spPr>
        <p:txBody>
          <a:bodyPr wrap="square">
            <a:spAutoFit/>
          </a:bodyPr>
          <a:lstStyle/>
          <a:p>
            <a:pPr algn="ctr">
              <a:lnSpc>
                <a:spcPct val="150000"/>
              </a:lnSpc>
            </a:pPr>
            <a:r>
              <a:rPr lang="en-US" altLang="zh-CN" sz="1200" dirty="0">
                <a:solidFill>
                  <a:schemeClr val="bg1"/>
                </a:solidFill>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pic>
        <p:nvPicPr>
          <p:cNvPr id="15" name="图片 14"/>
          <p:cNvPicPr>
            <a:picLocks noChangeAspect="1"/>
          </p:cNvPicPr>
          <p:nvPr/>
        </p:nvPicPr>
        <p:blipFill>
          <a:blip r:embed="rId6" cstate="email"/>
          <a:stretch>
            <a:fillRect/>
          </a:stretch>
        </p:blipFill>
        <p:spPr>
          <a:xfrm>
            <a:off x="7934486" y="2574740"/>
            <a:ext cx="4283259" cy="4283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户外, 自行车, 建筑物, 道路&#10;&#10;已生成极高可信度的说明"/>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Effect>
                      <a14:saturation sat="0"/>
                    </a14:imgEffect>
                  </a14:imgLayer>
                </a14:imgProps>
              </a:ext>
            </a:extLst>
          </a:blip>
          <a:stretch>
            <a:fillRect/>
          </a:stretch>
        </p:blipFill>
        <p:spPr>
          <a:xfrm>
            <a:off x="545122" y="2778860"/>
            <a:ext cx="5550878" cy="3695299"/>
          </a:xfrm>
          <a:prstGeom prst="rect">
            <a:avLst/>
          </a:prstGeom>
        </p:spPr>
      </p:pic>
      <p:sp>
        <p:nvSpPr>
          <p:cNvPr id="13" name="矩形 12"/>
          <p:cNvSpPr/>
          <p:nvPr/>
        </p:nvSpPr>
        <p:spPr>
          <a:xfrm>
            <a:off x="457200" y="1471689"/>
            <a:ext cx="5248275"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Generally speaking, such platforms aren't exactly in Lady </a:t>
            </a:r>
            <a:r>
              <a:rPr lang="en-US" altLang="zh-CN" sz="1200" dirty="0" err="1">
                <a:latin typeface="微软雅黑 Light" panose="020B0502040204020203" pitchFamily="34" charset="-122"/>
                <a:ea typeface="微软雅黑 Light" panose="020B0502040204020203" pitchFamily="34" charset="-122"/>
              </a:rPr>
              <a:t>Gaga's</a:t>
            </a:r>
            <a:r>
              <a:rPr lang="en-US" altLang="zh-CN" sz="1200" dirty="0">
                <a:latin typeface="微软雅黑 Light" panose="020B0502040204020203" pitchFamily="34" charset="-122"/>
                <a:ea typeface="微软雅黑 Light" panose="020B0502040204020203" pitchFamily="34" charset="-122"/>
              </a:rPr>
              <a:t> style but they do look weird. However, they are comfortable to wear despite their appearance. So, the platforms can be worn as day-to-night sandals.</a:t>
            </a:r>
            <a:endParaRPr lang="zh-CN" altLang="en-US" sz="1200" dirty="0">
              <a:latin typeface="微软雅黑 Light" panose="020B0502040204020203" pitchFamily="34" charset="-122"/>
              <a:ea typeface="微软雅黑 Light" panose="020B0502040204020203" pitchFamily="34" charset="-122"/>
            </a:endParaRPr>
          </a:p>
        </p:txBody>
      </p:sp>
      <p:cxnSp>
        <p:nvCxnSpPr>
          <p:cNvPr id="14" name="直接连接符 13"/>
          <p:cNvCxnSpPr/>
          <p:nvPr/>
        </p:nvCxnSpPr>
        <p:spPr>
          <a:xfrm flipV="1">
            <a:off x="2827968" y="657601"/>
            <a:ext cx="601990" cy="738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图片 15" descr="图片包含 人员, 妇女, 墙壁, 服装&#10;&#10;已生成极高可信度的说明"/>
          <p:cNvPicPr>
            <a:picLocks noChangeAspect="1"/>
          </p:cNvPicPr>
          <p:nvPr/>
        </p:nvPicPr>
        <p:blipFill>
          <a:blip r:embed="rId5" cstate="email"/>
          <a:stretch>
            <a:fillRect/>
          </a:stretch>
        </p:blipFill>
        <p:spPr>
          <a:xfrm>
            <a:off x="9120348" y="350176"/>
            <a:ext cx="3071652" cy="4089686"/>
          </a:xfrm>
          <a:prstGeom prst="rect">
            <a:avLst/>
          </a:prstGeom>
        </p:spPr>
      </p:pic>
      <p:sp>
        <p:nvSpPr>
          <p:cNvPr id="17" name="矩形 16"/>
          <p:cNvSpPr/>
          <p:nvPr/>
        </p:nvSpPr>
        <p:spPr>
          <a:xfrm>
            <a:off x="6812348" y="4944070"/>
            <a:ext cx="5029200" cy="923330"/>
          </a:xfrm>
          <a:prstGeom prst="rect">
            <a:avLst/>
          </a:prstGeom>
        </p:spPr>
        <p:txBody>
          <a:bodyPr wrap="square">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For many women, shoes are their guilty pleasure. They dream about shoes, save up for them and when they finally get the pair they've wanted so badly, they feel like the happiest people in the world.</a:t>
            </a:r>
            <a:endParaRPr lang="zh-CN" altLang="en-US" sz="1200" dirty="0">
              <a:latin typeface="微软雅黑 Light" panose="020B0502040204020203" pitchFamily="34" charset="-122"/>
              <a:ea typeface="微软雅黑 Light" panose="020B0502040204020203" pitchFamily="34" charset="-122"/>
            </a:endParaRPr>
          </a:p>
        </p:txBody>
      </p:sp>
      <p:grpSp>
        <p:nvGrpSpPr>
          <p:cNvPr id="3" name="组合 2"/>
          <p:cNvGrpSpPr/>
          <p:nvPr/>
        </p:nvGrpSpPr>
        <p:grpSpPr>
          <a:xfrm>
            <a:off x="7123742" y="1552575"/>
            <a:ext cx="1171575" cy="1171575"/>
            <a:chOff x="7123742" y="1552575"/>
            <a:chExt cx="1171575" cy="1171575"/>
          </a:xfrm>
        </p:grpSpPr>
        <p:sp>
          <p:nvSpPr>
            <p:cNvPr id="18" name="椭圆 17"/>
            <p:cNvSpPr/>
            <p:nvPr/>
          </p:nvSpPr>
          <p:spPr>
            <a:xfrm>
              <a:off x="7123742" y="1552575"/>
              <a:ext cx="1171575" cy="11715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134692" y="1953696"/>
              <a:ext cx="1149674" cy="369332"/>
            </a:xfrm>
            <a:prstGeom prst="rect">
              <a:avLst/>
            </a:prstGeom>
            <a:noFill/>
          </p:spPr>
          <p:txBody>
            <a:bodyPr wrap="none" rtlCol="0">
              <a:spAutoFit/>
            </a:bodyPr>
            <a:lstStyle/>
            <a:p>
              <a:r>
                <a:rPr lang="en-US" altLang="zh-CN" dirty="0">
                  <a:latin typeface="微软雅黑 Light" panose="020B0502040204020203" pitchFamily="34" charset="-122"/>
                  <a:ea typeface="微软雅黑 Light" panose="020B0502040204020203" pitchFamily="34" charset="-122"/>
                </a:rPr>
                <a:t>SUMMER</a:t>
              </a:r>
              <a:endParaRPr lang="zh-CN" altLang="en-US" dirty="0">
                <a:latin typeface="微软雅黑 Light" panose="020B0502040204020203" pitchFamily="34" charset="-122"/>
                <a:ea typeface="微软雅黑 Light" panose="020B0502040204020203" pitchFamily="34" charset="-122"/>
              </a:endParaRPr>
            </a:p>
          </p:txBody>
        </p:sp>
      </p:grpSp>
      <p:cxnSp>
        <p:nvCxnSpPr>
          <p:cNvPr id="20" name="直接连接符 19"/>
          <p:cNvCxnSpPr/>
          <p:nvPr/>
        </p:nvCxnSpPr>
        <p:spPr>
          <a:xfrm flipV="1">
            <a:off x="7130966" y="3284050"/>
            <a:ext cx="954416" cy="1100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57700" y="0"/>
            <a:ext cx="1638300" cy="6858000"/>
          </a:xfrm>
          <a:prstGeom prst="rect">
            <a:avLst/>
          </a:prstGeom>
          <a:gradFill flip="none" rotWithShape="1">
            <a:gsLst>
              <a:gs pos="0">
                <a:schemeClr val="tx1">
                  <a:alpha val="5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人员, 领带, 建筑物, 墙壁&#10;&#10;已生成极高可信度的说明"/>
          <p:cNvPicPr>
            <a:picLocks noChangeAspect="1"/>
          </p:cNvPicPr>
          <p:nvPr/>
        </p:nvPicPr>
        <p:blipFill rotWithShape="1">
          <a:blip r:embed="rId3" cstate="email"/>
          <a:srcRect/>
          <a:stretch>
            <a:fillRect/>
          </a:stretch>
        </p:blipFill>
        <p:spPr>
          <a:xfrm>
            <a:off x="0" y="0"/>
            <a:ext cx="6096000" cy="6858000"/>
          </a:xfrm>
          <a:prstGeom prst="rect">
            <a:avLst/>
          </a:prstGeom>
        </p:spPr>
      </p:pic>
      <p:sp>
        <p:nvSpPr>
          <p:cNvPr id="7" name="文本框 6"/>
          <p:cNvSpPr txBox="1"/>
          <p:nvPr/>
        </p:nvSpPr>
        <p:spPr>
          <a:xfrm>
            <a:off x="6211118" y="0"/>
            <a:ext cx="2749471" cy="3170099"/>
          </a:xfrm>
          <a:prstGeom prst="rect">
            <a:avLst/>
          </a:prstGeom>
          <a:noFill/>
        </p:spPr>
        <p:txBody>
          <a:bodyPr wrap="square" rtlCol="0">
            <a:spAutoFit/>
          </a:bodyPr>
          <a:lstStyle/>
          <a:p>
            <a:r>
              <a:rPr lang="en-US" altLang="zh-CN" sz="20000" b="1" dirty="0">
                <a:latin typeface="+mn-ea"/>
              </a:rPr>
              <a:t>2</a:t>
            </a:r>
            <a:endParaRPr lang="zh-CN" altLang="en-US" sz="20000" b="1" dirty="0">
              <a:latin typeface="+mn-ea"/>
            </a:endParaRPr>
          </a:p>
        </p:txBody>
      </p:sp>
      <p:sp>
        <p:nvSpPr>
          <p:cNvPr id="8" name="文本框 7"/>
          <p:cNvSpPr txBox="1"/>
          <p:nvPr/>
        </p:nvSpPr>
        <p:spPr>
          <a:xfrm>
            <a:off x="6532856" y="3000375"/>
            <a:ext cx="2780976" cy="2585323"/>
          </a:xfrm>
          <a:prstGeom prst="rect">
            <a:avLst/>
          </a:prstGeom>
          <a:noFill/>
        </p:spPr>
        <p:txBody>
          <a:bodyPr wrap="square" rtlCol="0">
            <a:spAutoFit/>
          </a:bodyPr>
          <a:lstStyle/>
          <a:p>
            <a:pPr>
              <a:lnSpc>
                <a:spcPct val="150000"/>
              </a:lnSpc>
            </a:pPr>
            <a:r>
              <a:rPr lang="en-US" altLang="zh-CN" sz="1200" dirty="0">
                <a:latin typeface="微软雅黑 Light" panose="020B0502040204020203" pitchFamily="34" charset="-122"/>
                <a:ea typeface="微软雅黑 Light" panose="020B0502040204020203" pitchFamily="34" charset="-122"/>
              </a:rPr>
              <a:t>Artist said, fashion is a kind of never go out of style and dynamic, a kind of art is a kind of inspiration could only dream of, it can make a person full of passion, full of fantasy; Freeman says, fashion and happiness is a pair of lovers, and his happiness comes from fashion, and fashion and condemned his happiness. Fashion is a healthy.</a:t>
            </a:r>
            <a:endParaRPr lang="zh-CN" altLang="en-US" sz="1200" dirty="0">
              <a:latin typeface="微软雅黑 Light" panose="020B0502040204020203" pitchFamily="34" charset="-122"/>
              <a:ea typeface="微软雅黑 Light" panose="020B0502040204020203" pitchFamily="34" charset="-122"/>
            </a:endParaRPr>
          </a:p>
        </p:txBody>
      </p:sp>
      <p:cxnSp>
        <p:nvCxnSpPr>
          <p:cNvPr id="9" name="直接连接符 8"/>
          <p:cNvCxnSpPr/>
          <p:nvPr/>
        </p:nvCxnSpPr>
        <p:spPr>
          <a:xfrm flipV="1">
            <a:off x="9567222" y="2908300"/>
            <a:ext cx="1333500" cy="165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845" y="3654366"/>
            <a:ext cx="923330" cy="3203634"/>
          </a:xfrm>
          <a:prstGeom prst="rect">
            <a:avLst/>
          </a:prstGeom>
          <a:noFill/>
        </p:spPr>
        <p:txBody>
          <a:bodyPr vert="eaVert" wrap="none" rtlCol="0">
            <a:spAutoFit/>
          </a:bodyPr>
          <a:lstStyle/>
          <a:p>
            <a:r>
              <a:rPr lang="en-US" altLang="zh-CN" sz="4800" spc="600" dirty="0">
                <a:solidFill>
                  <a:schemeClr val="bg1"/>
                </a:solidFill>
                <a:latin typeface="微软雅黑 Light" panose="020B0502040204020203" pitchFamily="34" charset="-122"/>
                <a:ea typeface="微软雅黑 Light" panose="020B0502040204020203" pitchFamily="34" charset="-122"/>
              </a:rPr>
              <a:t>FASHION</a:t>
            </a:r>
            <a:endParaRPr lang="zh-CN" altLang="en-US" sz="4800" spc="600" dirty="0">
              <a:solidFill>
                <a:schemeClr val="bg1"/>
              </a:solidFill>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7674183" y="1680300"/>
            <a:ext cx="4185761" cy="1077218"/>
          </a:xfrm>
          <a:prstGeom prst="rect">
            <a:avLst/>
          </a:prstGeom>
          <a:noFill/>
        </p:spPr>
        <p:txBody>
          <a:bodyPr wrap="none" rtlCol="0">
            <a:spAutoFit/>
          </a:bodyPr>
          <a:lstStyle/>
          <a:p>
            <a:r>
              <a:rPr lang="en-US" altLang="zh-CN" sz="4000" dirty="0">
                <a:latin typeface="微软雅黑 Light" panose="020B0502040204020203" pitchFamily="34" charset="-122"/>
                <a:ea typeface="微软雅黑 Light" panose="020B0502040204020203" pitchFamily="34" charset="-122"/>
              </a:rPr>
              <a:t>FASHION</a:t>
            </a:r>
          </a:p>
          <a:p>
            <a:r>
              <a:rPr lang="en-US" altLang="zh-CN" sz="2400" dirty="0">
                <a:latin typeface="微软雅黑 Light" panose="020B0502040204020203" pitchFamily="34" charset="-122"/>
                <a:ea typeface="微软雅黑 Light" panose="020B0502040204020203" pitchFamily="34" charset="-122"/>
              </a:rPr>
              <a:t>Can hurry, but style is eternal</a:t>
            </a:r>
            <a:endParaRPr lang="zh-CN" altLang="en-US" sz="24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500"/>
                            </p:stCondLst>
                            <p:childTnLst>
                              <p:par>
                                <p:cTn id="13" presetID="52"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Scale>
                                      <p:cBhvr>
                                        <p:cTn id="15"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xEl>
                                              <p:pRg st="0" end="0"/>
                                            </p:txEl>
                                          </p:spTgt>
                                        </p:tgtEl>
                                        <p:attrNameLst>
                                          <p:attrName>ppt_x</p:attrName>
                                          <p:attrName>ppt_y</p:attrName>
                                        </p:attrNameLst>
                                      </p:cBhvr>
                                    </p:animMotion>
                                    <p:animEffect transition="in" filter="fade">
                                      <p:cBhvr>
                                        <p:cTn id="17" dur="1000"/>
                                        <p:tgtEl>
                                          <p:spTgt spid="6">
                                            <p:txEl>
                                              <p:pRg st="0" end="0"/>
                                            </p:txEl>
                                          </p:spTgt>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1628</Words>
  <Application>Microsoft Office PowerPoint</Application>
  <PresentationFormat>宽屏</PresentationFormat>
  <Paragraphs>103</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等线</vt:lpstr>
      <vt:lpstr>宋体</vt:lpstr>
      <vt:lpstr>微软雅黑 Light</vt:lpstr>
      <vt:lpstr>Arial</vt:lpstr>
      <vt:lpstr>Calibri</vt:lpstr>
      <vt:lpstr>Calibri Light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2015-05-05T08:02:00Z</dcterms:created>
  <dcterms:modified xsi:type="dcterms:W3CDTF">2021-01-06T01:10:04Z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