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8"/>
  </p:notesMasterIdLst>
  <p:sldIdLst>
    <p:sldId id="304" r:id="rId2"/>
    <p:sldId id="260" r:id="rId3"/>
    <p:sldId id="296" r:id="rId4"/>
    <p:sldId id="298" r:id="rId5"/>
    <p:sldId id="261" r:id="rId6"/>
    <p:sldId id="262" r:id="rId7"/>
    <p:sldId id="263" r:id="rId8"/>
    <p:sldId id="264" r:id="rId9"/>
    <p:sldId id="290" r:id="rId10"/>
    <p:sldId id="292" r:id="rId11"/>
    <p:sldId id="291" r:id="rId12"/>
    <p:sldId id="265" r:id="rId13"/>
    <p:sldId id="266" r:id="rId14"/>
    <p:sldId id="305" r:id="rId15"/>
    <p:sldId id="268" r:id="rId16"/>
    <p:sldId id="269" r:id="rId17"/>
    <p:sldId id="270" r:id="rId18"/>
    <p:sldId id="306" r:id="rId19"/>
    <p:sldId id="272" r:id="rId20"/>
    <p:sldId id="273" r:id="rId21"/>
    <p:sldId id="274" r:id="rId22"/>
    <p:sldId id="275" r:id="rId23"/>
    <p:sldId id="307" r:id="rId24"/>
    <p:sldId id="294" r:id="rId25"/>
    <p:sldId id="278" r:id="rId26"/>
    <p:sldId id="279" r:id="rId27"/>
    <p:sldId id="280" r:id="rId28"/>
    <p:sldId id="281" r:id="rId29"/>
    <p:sldId id="308" r:id="rId30"/>
    <p:sldId id="283" r:id="rId31"/>
    <p:sldId id="284" r:id="rId32"/>
    <p:sldId id="285" r:id="rId33"/>
    <p:sldId id="286" r:id="rId34"/>
    <p:sldId id="287" r:id="rId35"/>
    <p:sldId id="288" r:id="rId36"/>
    <p:sldId id="309" r:id="rId37"/>
  </p:sldIdLst>
  <p:sldSz cx="12195175" cy="6859588"/>
  <p:notesSz cx="6858000" cy="9144000"/>
  <p:custDataLst>
    <p:tags r:id="rId39"/>
  </p:custDataLst>
  <p:defaultTextStyle>
    <a:defPPr>
      <a:defRPr lang="zh-CN"/>
    </a:defPPr>
    <a:lvl1pPr marL="0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615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1865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7480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3730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9345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5595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31210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7460" algn="l" defTabSz="9512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660"/>
  </p:normalViewPr>
  <p:slideViewPr>
    <p:cSldViewPr>
      <p:cViewPr varScale="1">
        <p:scale>
          <a:sx n="107" d="100"/>
          <a:sy n="107" d="100"/>
        </p:scale>
        <p:origin x="606" y="108"/>
      </p:cViewPr>
      <p:guideLst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</a:ln>
            <a:effectLst>
              <a:outerShdw blurRad="76200" dist="762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一季度</c:v>
                      </c:pt>
                      <c:pt idx="1">
                        <c:v>二季度</c:v>
                      </c:pt>
                      <c:pt idx="2">
                        <c:v>三季度</c:v>
                      </c:pt>
                      <c:pt idx="3">
                        <c:v>四季度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B1D2-43A6-A527-024536B5D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4834608"/>
        <c:axId val="724835168"/>
      </c:barChart>
      <c:catAx>
        <c:axId val="72483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1275" cap="flat" cmpd="sng" algn="ctr">
            <a:solidFill>
              <a:schemeClr val="lt1">
                <a:hueOff val="0"/>
                <a:satOff val="0"/>
                <a:lumOff val="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724835168"/>
        <c:crosses val="autoZero"/>
        <c:auto val="1"/>
        <c:lblAlgn val="ctr"/>
        <c:lblOffset val="100"/>
        <c:noMultiLvlLbl val="0"/>
      </c:catAx>
      <c:valAx>
        <c:axId val="724835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724834608"/>
        <c:crosses val="autoZero"/>
        <c:crossBetween val="between"/>
      </c:valAx>
      <c:spPr>
        <a:noFill/>
        <a:ln w="25400">
          <a:solidFill>
            <a:srgbClr val="0066CC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b="0">
          <a:solidFill>
            <a:schemeClr val="bg1"/>
          </a:solidFill>
          <a:latin typeface="方正中等线简体" panose="03000509000000000000" pitchFamily="65" charset="-122"/>
          <a:ea typeface="方正中等线简体" panose="03000509000000000000" pitchFamily="65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E1860-5156-40DC-9E59-743B1D41751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5B25F-535F-4C5D-B1DA-56F763568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5615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1865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27480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03730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79345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55595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31210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07460" algn="l" defTabSz="9512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1E62-D991-4ED4-BFF3-EF64CEF0F55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1E62-D991-4ED4-BFF3-EF64CEF0F55F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5B25F-535F-4C5D-B1DA-56F763568BB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41" y="2130925"/>
            <a:ext cx="10365899" cy="14703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80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1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9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1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6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5" y="274703"/>
            <a:ext cx="2743915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703"/>
            <a:ext cx="8028490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4" y="4407922"/>
            <a:ext cx="10365899" cy="136239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4" y="2907387"/>
            <a:ext cx="10365899" cy="1500534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56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18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74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37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93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55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312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068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600575"/>
            <a:ext cx="5386202" cy="452701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600575"/>
            <a:ext cx="5386202" cy="452701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615" indent="0">
              <a:buNone/>
              <a:defRPr sz="2100" b="1"/>
            </a:lvl2pPr>
            <a:lvl3pPr marL="951865" indent="0">
              <a:buNone/>
              <a:defRPr sz="1900" b="1"/>
            </a:lvl3pPr>
            <a:lvl4pPr marL="1427480" indent="0">
              <a:buNone/>
              <a:defRPr sz="1700" b="1"/>
            </a:lvl4pPr>
            <a:lvl5pPr marL="1903730" indent="0">
              <a:buNone/>
              <a:defRPr sz="1700" b="1"/>
            </a:lvl5pPr>
            <a:lvl6pPr marL="2379345" indent="0">
              <a:buNone/>
              <a:defRPr sz="1700" b="1"/>
            </a:lvl6pPr>
            <a:lvl7pPr marL="2855595" indent="0">
              <a:buNone/>
              <a:defRPr sz="1700" b="1"/>
            </a:lvl7pPr>
            <a:lvl8pPr marL="3331210" indent="0">
              <a:buNone/>
              <a:defRPr sz="1700" b="1"/>
            </a:lvl8pPr>
            <a:lvl9pPr marL="38068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5384"/>
            <a:ext cx="5388320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3" y="1535469"/>
            <a:ext cx="5390437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615" indent="0">
              <a:buNone/>
              <a:defRPr sz="2100" b="1"/>
            </a:lvl2pPr>
            <a:lvl3pPr marL="951865" indent="0">
              <a:buNone/>
              <a:defRPr sz="1900" b="1"/>
            </a:lvl3pPr>
            <a:lvl4pPr marL="1427480" indent="0">
              <a:buNone/>
              <a:defRPr sz="1700" b="1"/>
            </a:lvl4pPr>
            <a:lvl5pPr marL="1903730" indent="0">
              <a:buNone/>
              <a:defRPr sz="1700" b="1"/>
            </a:lvl5pPr>
            <a:lvl6pPr marL="2379345" indent="0">
              <a:buNone/>
              <a:defRPr sz="1700" b="1"/>
            </a:lvl6pPr>
            <a:lvl7pPr marL="2855595" indent="0">
              <a:buNone/>
              <a:defRPr sz="1700" b="1"/>
            </a:lvl7pPr>
            <a:lvl8pPr marL="3331210" indent="0">
              <a:buNone/>
              <a:defRPr sz="1700" b="1"/>
            </a:lvl8pPr>
            <a:lvl9pPr marL="38068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3" y="2175384"/>
            <a:ext cx="5390437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282891" y="645413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118"/>
            <a:ext cx="4012129" cy="116231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5" y="273115"/>
            <a:ext cx="6817442" cy="585446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434"/>
            <a:ext cx="4012129" cy="4692149"/>
          </a:xfrm>
        </p:spPr>
        <p:txBody>
          <a:bodyPr/>
          <a:lstStyle>
            <a:lvl1pPr marL="0" indent="0">
              <a:buNone/>
              <a:defRPr sz="1500"/>
            </a:lvl1pPr>
            <a:lvl2pPr marL="475615" indent="0">
              <a:buNone/>
              <a:defRPr sz="1200"/>
            </a:lvl2pPr>
            <a:lvl3pPr marL="951865" indent="0">
              <a:buNone/>
              <a:defRPr sz="1000"/>
            </a:lvl3pPr>
            <a:lvl4pPr marL="1427480" indent="0">
              <a:buNone/>
              <a:defRPr sz="900"/>
            </a:lvl4pPr>
            <a:lvl5pPr marL="1903730" indent="0">
              <a:buNone/>
              <a:defRPr sz="900"/>
            </a:lvl5pPr>
            <a:lvl6pPr marL="2379345" indent="0">
              <a:buNone/>
              <a:defRPr sz="900"/>
            </a:lvl6pPr>
            <a:lvl7pPr marL="2855595" indent="0">
              <a:buNone/>
              <a:defRPr sz="900"/>
            </a:lvl7pPr>
            <a:lvl8pPr marL="3331210" indent="0">
              <a:buNone/>
              <a:defRPr sz="900"/>
            </a:lvl8pPr>
            <a:lvl9pPr marL="380682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2" y="4801717"/>
            <a:ext cx="7317105" cy="56686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2" y="612922"/>
            <a:ext cx="7317105" cy="4115753"/>
          </a:xfrm>
        </p:spPr>
        <p:txBody>
          <a:bodyPr/>
          <a:lstStyle>
            <a:lvl1pPr marL="0" indent="0">
              <a:buNone/>
              <a:defRPr sz="3300"/>
            </a:lvl1pPr>
            <a:lvl2pPr marL="475615" indent="0">
              <a:buNone/>
              <a:defRPr sz="2900"/>
            </a:lvl2pPr>
            <a:lvl3pPr marL="951865" indent="0">
              <a:buNone/>
              <a:defRPr sz="2500"/>
            </a:lvl3pPr>
            <a:lvl4pPr marL="1427480" indent="0">
              <a:buNone/>
              <a:defRPr sz="2100"/>
            </a:lvl4pPr>
            <a:lvl5pPr marL="1903730" indent="0">
              <a:buNone/>
              <a:defRPr sz="2100"/>
            </a:lvl5pPr>
            <a:lvl6pPr marL="2379345" indent="0">
              <a:buNone/>
              <a:defRPr sz="2100"/>
            </a:lvl6pPr>
            <a:lvl7pPr marL="2855595" indent="0">
              <a:buNone/>
              <a:defRPr sz="2100"/>
            </a:lvl7pPr>
            <a:lvl8pPr marL="3331210" indent="0">
              <a:buNone/>
              <a:defRPr sz="2100"/>
            </a:lvl8pPr>
            <a:lvl9pPr marL="3806825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2" y="5368581"/>
            <a:ext cx="7317105" cy="805048"/>
          </a:xfrm>
        </p:spPr>
        <p:txBody>
          <a:bodyPr/>
          <a:lstStyle>
            <a:lvl1pPr marL="0" indent="0">
              <a:buNone/>
              <a:defRPr sz="1500"/>
            </a:lvl1pPr>
            <a:lvl2pPr marL="475615" indent="0">
              <a:buNone/>
              <a:defRPr sz="1200"/>
            </a:lvl2pPr>
            <a:lvl3pPr marL="951865" indent="0">
              <a:buNone/>
              <a:defRPr sz="1000"/>
            </a:lvl3pPr>
            <a:lvl4pPr marL="1427480" indent="0">
              <a:buNone/>
              <a:defRPr sz="900"/>
            </a:lvl4pPr>
            <a:lvl5pPr marL="1903730" indent="0">
              <a:buNone/>
              <a:defRPr sz="900"/>
            </a:lvl5pPr>
            <a:lvl6pPr marL="2379345" indent="0">
              <a:buNone/>
              <a:defRPr sz="900"/>
            </a:lvl6pPr>
            <a:lvl7pPr marL="2855595" indent="0">
              <a:buNone/>
              <a:defRPr sz="900"/>
            </a:lvl7pPr>
            <a:lvl8pPr marL="3331210" indent="0">
              <a:buNone/>
              <a:defRPr sz="900"/>
            </a:lvl8pPr>
            <a:lvl9pPr marL="380682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A585-CCD5-4E06-BCB4-AD2A7BDD65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60" y="274706"/>
            <a:ext cx="10975658" cy="1143265"/>
          </a:xfrm>
          <a:prstGeom prst="rect">
            <a:avLst/>
          </a:prstGeom>
        </p:spPr>
        <p:txBody>
          <a:bodyPr vert="horz" lIns="95180" tIns="47590" rIns="95180" bIns="475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60" y="1600575"/>
            <a:ext cx="10975658" cy="4527011"/>
          </a:xfrm>
          <a:prstGeom prst="rect">
            <a:avLst/>
          </a:prstGeom>
        </p:spPr>
        <p:txBody>
          <a:bodyPr vert="horz" lIns="95180" tIns="47590" rIns="95180" bIns="475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62" y="6357823"/>
            <a:ext cx="2845541" cy="365210"/>
          </a:xfrm>
          <a:prstGeom prst="rect">
            <a:avLst/>
          </a:prstGeom>
        </p:spPr>
        <p:txBody>
          <a:bodyPr vert="horz" lIns="95180" tIns="47590" rIns="95180" bIns="475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3A585-CCD5-4E06-BCB4-AD2A7BDD65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7823"/>
            <a:ext cx="3861806" cy="365210"/>
          </a:xfrm>
          <a:prstGeom prst="rect">
            <a:avLst/>
          </a:prstGeom>
        </p:spPr>
        <p:txBody>
          <a:bodyPr vert="horz" lIns="95180" tIns="47590" rIns="95180" bIns="475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6" y="6357823"/>
            <a:ext cx="2845541" cy="365210"/>
          </a:xfrm>
          <a:prstGeom prst="rect">
            <a:avLst/>
          </a:prstGeom>
        </p:spPr>
        <p:txBody>
          <a:bodyPr vert="horz" lIns="95180" tIns="47590" rIns="95180" bIns="475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4E539-7ADC-4EAE-B951-4D0795672B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ctr" defTabSz="95123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870" indent="-356870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3430" indent="-297180" algn="l" defTabSz="951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9990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605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1220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7470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085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9335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4950" indent="-238125" algn="l" defTabSz="9512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615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1865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480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3730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9345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5595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1210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6825" algn="l" defTabSz="951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7244367" y="1954165"/>
            <a:ext cx="2940325" cy="2954117"/>
            <a:chOff x="6128821" y="1388791"/>
            <a:chExt cx="4182529" cy="4202150"/>
          </a:xfrm>
        </p:grpSpPr>
        <p:sp>
          <p:nvSpPr>
            <p:cNvPr id="419" name="Freeform 5"/>
            <p:cNvSpPr/>
            <p:nvPr/>
          </p:nvSpPr>
          <p:spPr bwMode="auto">
            <a:xfrm rot="10800000">
              <a:off x="6128821" y="2486791"/>
              <a:ext cx="2263538" cy="200615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ym typeface="Arial" panose="020B0604020202020204" pitchFamily="34" charset="0"/>
              </a:endParaRPr>
            </a:p>
          </p:txBody>
        </p:sp>
        <p:sp>
          <p:nvSpPr>
            <p:cNvPr id="417" name="Freeform 5"/>
            <p:cNvSpPr/>
            <p:nvPr/>
          </p:nvSpPr>
          <p:spPr bwMode="auto">
            <a:xfrm rot="10800000">
              <a:off x="8047812" y="1388791"/>
              <a:ext cx="2263538" cy="200615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ym typeface="Arial" panose="020B0604020202020204" pitchFamily="34" charset="0"/>
              </a:endParaRPr>
            </a:p>
          </p:txBody>
        </p:sp>
        <p:sp>
          <p:nvSpPr>
            <p:cNvPr id="415" name="Freeform 5"/>
            <p:cNvSpPr/>
            <p:nvPr/>
          </p:nvSpPr>
          <p:spPr bwMode="auto">
            <a:xfrm rot="10800000">
              <a:off x="8047812" y="3584786"/>
              <a:ext cx="2263538" cy="200615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798609" y="-251869"/>
            <a:ext cx="5253578" cy="7111285"/>
            <a:chOff x="6798609" y="-251869"/>
            <a:chExt cx="5253578" cy="7111285"/>
          </a:xfrm>
        </p:grpSpPr>
        <p:sp>
          <p:nvSpPr>
            <p:cNvPr id="421" name="Freeform 5"/>
            <p:cNvSpPr/>
            <p:nvPr/>
          </p:nvSpPr>
          <p:spPr bwMode="auto">
            <a:xfrm rot="10800000">
              <a:off x="7731152" y="1751506"/>
              <a:ext cx="949002" cy="8410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416" tIns="43208" rIns="86416" bIns="4320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795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22" name="Freeform 5"/>
            <p:cNvSpPr/>
            <p:nvPr/>
          </p:nvSpPr>
          <p:spPr bwMode="auto">
            <a:xfrm rot="10800000">
              <a:off x="7731152" y="4269844"/>
              <a:ext cx="949002" cy="8410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416" tIns="43208" rIns="86416" bIns="4320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795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23" name="Freeform 5"/>
            <p:cNvSpPr/>
            <p:nvPr/>
          </p:nvSpPr>
          <p:spPr bwMode="auto">
            <a:xfrm rot="10800000">
              <a:off x="9919526" y="3012713"/>
              <a:ext cx="949002" cy="8410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416" tIns="43208" rIns="86416" bIns="4320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795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cxnSp>
          <p:nvCxnSpPr>
            <p:cNvPr id="424" name="直接连接符 423"/>
            <p:cNvCxnSpPr/>
            <p:nvPr/>
          </p:nvCxnSpPr>
          <p:spPr>
            <a:xfrm>
              <a:off x="10863943" y="3431223"/>
              <a:ext cx="1188244" cy="0"/>
            </a:xfrm>
            <a:prstGeom prst="line">
              <a:avLst/>
            </a:prstGeom>
            <a:ln w="95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直接连接符 424"/>
            <p:cNvCxnSpPr/>
            <p:nvPr/>
          </p:nvCxnSpPr>
          <p:spPr>
            <a:xfrm flipV="1">
              <a:off x="6955437" y="5111885"/>
              <a:ext cx="1008937" cy="1747531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直接连接符 425"/>
            <p:cNvCxnSpPr/>
            <p:nvPr/>
          </p:nvCxnSpPr>
          <p:spPr>
            <a:xfrm>
              <a:off x="6798609" y="-251869"/>
              <a:ext cx="1165761" cy="2019159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4" name="组合 433"/>
            <p:cNvGrpSpPr/>
            <p:nvPr/>
          </p:nvGrpSpPr>
          <p:grpSpPr>
            <a:xfrm>
              <a:off x="8059703" y="2042916"/>
              <a:ext cx="303617" cy="258274"/>
              <a:chOff x="6339462" y="3747511"/>
              <a:chExt cx="907547" cy="772010"/>
            </a:xfrm>
            <a:solidFill>
              <a:schemeClr val="accent1"/>
            </a:solidFill>
          </p:grpSpPr>
          <p:sp>
            <p:nvSpPr>
              <p:cNvPr id="435" name="Rectangle 130"/>
              <p:cNvSpPr>
                <a:spLocks noChangeArrowheads="1"/>
              </p:cNvSpPr>
              <p:nvPr/>
            </p:nvSpPr>
            <p:spPr bwMode="auto">
              <a:xfrm>
                <a:off x="6339462" y="4489161"/>
                <a:ext cx="881523" cy="303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36" name="Freeform 131"/>
              <p:cNvSpPr/>
              <p:nvPr/>
            </p:nvSpPr>
            <p:spPr bwMode="auto">
              <a:xfrm>
                <a:off x="6398014" y="4350373"/>
                <a:ext cx="123608" cy="114934"/>
              </a:xfrm>
              <a:custGeom>
                <a:avLst/>
                <a:gdLst>
                  <a:gd name="T0" fmla="*/ 43 w 48"/>
                  <a:gd name="T1" fmla="*/ 45 h 45"/>
                  <a:gd name="T2" fmla="*/ 48 w 48"/>
                  <a:gd name="T3" fmla="*/ 39 h 45"/>
                  <a:gd name="T4" fmla="*/ 48 w 48"/>
                  <a:gd name="T5" fmla="*/ 0 h 45"/>
                  <a:gd name="T6" fmla="*/ 0 w 48"/>
                  <a:gd name="T7" fmla="*/ 8 h 45"/>
                  <a:gd name="T8" fmla="*/ 0 w 48"/>
                  <a:gd name="T9" fmla="*/ 39 h 45"/>
                  <a:gd name="T10" fmla="*/ 6 w 48"/>
                  <a:gd name="T11" fmla="*/ 45 h 45"/>
                  <a:gd name="T12" fmla="*/ 43 w 48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5">
                    <a:moveTo>
                      <a:pt x="43" y="45"/>
                    </a:moveTo>
                    <a:cubicBezTo>
                      <a:pt x="46" y="45"/>
                      <a:pt x="48" y="42"/>
                      <a:pt x="48" y="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9" y="5"/>
                      <a:pt x="12" y="7"/>
                      <a:pt x="0" y="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2"/>
                      <a:pt x="3" y="45"/>
                      <a:pt x="6" y="45"/>
                    </a:cubicBezTo>
                    <a:lnTo>
                      <a:pt x="43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37" name="Freeform 132"/>
              <p:cNvSpPr/>
              <p:nvPr/>
            </p:nvSpPr>
            <p:spPr bwMode="auto">
              <a:xfrm>
                <a:off x="6557403" y="4299411"/>
                <a:ext cx="122524" cy="165896"/>
              </a:xfrm>
              <a:custGeom>
                <a:avLst/>
                <a:gdLst>
                  <a:gd name="T0" fmla="*/ 43 w 48"/>
                  <a:gd name="T1" fmla="*/ 65 h 65"/>
                  <a:gd name="T2" fmla="*/ 48 w 48"/>
                  <a:gd name="T3" fmla="*/ 59 h 65"/>
                  <a:gd name="T4" fmla="*/ 48 w 48"/>
                  <a:gd name="T5" fmla="*/ 0 h 65"/>
                  <a:gd name="T6" fmla="*/ 44 w 48"/>
                  <a:gd name="T7" fmla="*/ 2 h 65"/>
                  <a:gd name="T8" fmla="*/ 0 w 48"/>
                  <a:gd name="T9" fmla="*/ 16 h 65"/>
                  <a:gd name="T10" fmla="*/ 0 w 48"/>
                  <a:gd name="T11" fmla="*/ 59 h 65"/>
                  <a:gd name="T12" fmla="*/ 6 w 48"/>
                  <a:gd name="T13" fmla="*/ 65 h 65"/>
                  <a:gd name="T14" fmla="*/ 43 w 48"/>
                  <a:gd name="T1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5">
                    <a:moveTo>
                      <a:pt x="43" y="65"/>
                    </a:moveTo>
                    <a:cubicBezTo>
                      <a:pt x="46" y="65"/>
                      <a:pt x="48" y="62"/>
                      <a:pt x="48" y="5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1"/>
                      <a:pt x="46" y="1"/>
                      <a:pt x="44" y="2"/>
                    </a:cubicBezTo>
                    <a:cubicBezTo>
                      <a:pt x="29" y="8"/>
                      <a:pt x="14" y="13"/>
                      <a:pt x="0" y="1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2"/>
                      <a:pt x="3" y="65"/>
                      <a:pt x="6" y="65"/>
                    </a:cubicBezTo>
                    <a:lnTo>
                      <a:pt x="43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38" name="Freeform 133"/>
              <p:cNvSpPr/>
              <p:nvPr/>
            </p:nvSpPr>
            <p:spPr bwMode="auto">
              <a:xfrm>
                <a:off x="6715709" y="4219174"/>
                <a:ext cx="123608" cy="246133"/>
              </a:xfrm>
              <a:custGeom>
                <a:avLst/>
                <a:gdLst>
                  <a:gd name="T0" fmla="*/ 43 w 48"/>
                  <a:gd name="T1" fmla="*/ 96 h 96"/>
                  <a:gd name="T2" fmla="*/ 48 w 48"/>
                  <a:gd name="T3" fmla="*/ 90 h 96"/>
                  <a:gd name="T4" fmla="*/ 48 w 48"/>
                  <a:gd name="T5" fmla="*/ 0 h 96"/>
                  <a:gd name="T6" fmla="*/ 0 w 48"/>
                  <a:gd name="T7" fmla="*/ 25 h 96"/>
                  <a:gd name="T8" fmla="*/ 0 w 48"/>
                  <a:gd name="T9" fmla="*/ 90 h 96"/>
                  <a:gd name="T10" fmla="*/ 6 w 48"/>
                  <a:gd name="T11" fmla="*/ 96 h 96"/>
                  <a:gd name="T12" fmla="*/ 43 w 48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96">
                    <a:moveTo>
                      <a:pt x="43" y="96"/>
                    </a:moveTo>
                    <a:cubicBezTo>
                      <a:pt x="46" y="96"/>
                      <a:pt x="48" y="93"/>
                      <a:pt x="48" y="9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33" y="10"/>
                      <a:pt x="17" y="18"/>
                      <a:pt x="0" y="25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3" y="96"/>
                      <a:pt x="6" y="96"/>
                    </a:cubicBezTo>
                    <a:lnTo>
                      <a:pt x="43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39" name="Freeform 134"/>
              <p:cNvSpPr/>
              <p:nvPr/>
            </p:nvSpPr>
            <p:spPr bwMode="auto">
              <a:xfrm>
                <a:off x="6875099" y="4100987"/>
                <a:ext cx="123608" cy="364319"/>
              </a:xfrm>
              <a:custGeom>
                <a:avLst/>
                <a:gdLst>
                  <a:gd name="T0" fmla="*/ 43 w 48"/>
                  <a:gd name="T1" fmla="*/ 142 h 142"/>
                  <a:gd name="T2" fmla="*/ 48 w 48"/>
                  <a:gd name="T3" fmla="*/ 136 h 142"/>
                  <a:gd name="T4" fmla="*/ 48 w 48"/>
                  <a:gd name="T5" fmla="*/ 0 h 142"/>
                  <a:gd name="T6" fmla="*/ 32 w 48"/>
                  <a:gd name="T7" fmla="*/ 14 h 142"/>
                  <a:gd name="T8" fmla="*/ 0 w 48"/>
                  <a:gd name="T9" fmla="*/ 37 h 142"/>
                  <a:gd name="T10" fmla="*/ 0 w 48"/>
                  <a:gd name="T11" fmla="*/ 136 h 142"/>
                  <a:gd name="T12" fmla="*/ 6 w 48"/>
                  <a:gd name="T13" fmla="*/ 142 h 142"/>
                  <a:gd name="T14" fmla="*/ 43 w 48"/>
                  <a:gd name="T15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42">
                    <a:moveTo>
                      <a:pt x="43" y="142"/>
                    </a:moveTo>
                    <a:cubicBezTo>
                      <a:pt x="46" y="142"/>
                      <a:pt x="48" y="139"/>
                      <a:pt x="48" y="136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3" y="5"/>
                      <a:pt x="37" y="10"/>
                      <a:pt x="32" y="14"/>
                    </a:cubicBezTo>
                    <a:cubicBezTo>
                      <a:pt x="21" y="23"/>
                      <a:pt x="11" y="30"/>
                      <a:pt x="0" y="37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39"/>
                      <a:pt x="3" y="142"/>
                      <a:pt x="6" y="142"/>
                    </a:cubicBezTo>
                    <a:lnTo>
                      <a:pt x="43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40" name="Freeform 135"/>
              <p:cNvSpPr/>
              <p:nvPr/>
            </p:nvSpPr>
            <p:spPr bwMode="auto">
              <a:xfrm>
                <a:off x="7034488" y="3927502"/>
                <a:ext cx="122524" cy="537805"/>
              </a:xfrm>
              <a:custGeom>
                <a:avLst/>
                <a:gdLst>
                  <a:gd name="T0" fmla="*/ 43 w 48"/>
                  <a:gd name="T1" fmla="*/ 210 h 210"/>
                  <a:gd name="T2" fmla="*/ 48 w 48"/>
                  <a:gd name="T3" fmla="*/ 204 h 210"/>
                  <a:gd name="T4" fmla="*/ 48 w 48"/>
                  <a:gd name="T5" fmla="*/ 0 h 210"/>
                  <a:gd name="T6" fmla="*/ 0 w 48"/>
                  <a:gd name="T7" fmla="*/ 56 h 210"/>
                  <a:gd name="T8" fmla="*/ 0 w 48"/>
                  <a:gd name="T9" fmla="*/ 204 h 210"/>
                  <a:gd name="T10" fmla="*/ 6 w 48"/>
                  <a:gd name="T11" fmla="*/ 210 h 210"/>
                  <a:gd name="T12" fmla="*/ 43 w 48"/>
                  <a:gd name="T13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10">
                    <a:moveTo>
                      <a:pt x="43" y="210"/>
                    </a:moveTo>
                    <a:cubicBezTo>
                      <a:pt x="46" y="210"/>
                      <a:pt x="48" y="207"/>
                      <a:pt x="48" y="204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33" y="20"/>
                      <a:pt x="17" y="39"/>
                      <a:pt x="0" y="56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207"/>
                      <a:pt x="3" y="210"/>
                      <a:pt x="6" y="210"/>
                    </a:cubicBezTo>
                    <a:lnTo>
                      <a:pt x="43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41" name="Freeform 136"/>
              <p:cNvSpPr/>
              <p:nvPr/>
            </p:nvSpPr>
            <p:spPr bwMode="auto">
              <a:xfrm>
                <a:off x="6343800" y="3747511"/>
                <a:ext cx="903209" cy="587682"/>
              </a:xfrm>
              <a:custGeom>
                <a:avLst/>
                <a:gdLst>
                  <a:gd name="T0" fmla="*/ 350 w 352"/>
                  <a:gd name="T1" fmla="*/ 58 h 229"/>
                  <a:gd name="T2" fmla="*/ 335 w 352"/>
                  <a:gd name="T3" fmla="*/ 8 h 229"/>
                  <a:gd name="T4" fmla="*/ 322 w 352"/>
                  <a:gd name="T5" fmla="*/ 2 h 229"/>
                  <a:gd name="T6" fmla="*/ 273 w 352"/>
                  <a:gd name="T7" fmla="*/ 17 h 229"/>
                  <a:gd name="T8" fmla="*/ 266 w 352"/>
                  <a:gd name="T9" fmla="*/ 30 h 229"/>
                  <a:gd name="T10" fmla="*/ 279 w 352"/>
                  <a:gd name="T11" fmla="*/ 36 h 229"/>
                  <a:gd name="T12" fmla="*/ 304 w 352"/>
                  <a:gd name="T13" fmla="*/ 29 h 229"/>
                  <a:gd name="T14" fmla="*/ 219 w 352"/>
                  <a:gd name="T15" fmla="*/ 121 h 229"/>
                  <a:gd name="T16" fmla="*/ 71 w 352"/>
                  <a:gd name="T17" fmla="*/ 194 h 229"/>
                  <a:gd name="T18" fmla="*/ 0 w 352"/>
                  <a:gd name="T19" fmla="*/ 205 h 229"/>
                  <a:gd name="T20" fmla="*/ 0 w 352"/>
                  <a:gd name="T21" fmla="*/ 205 h 229"/>
                  <a:gd name="T22" fmla="*/ 0 w 352"/>
                  <a:gd name="T23" fmla="*/ 229 h 229"/>
                  <a:gd name="T24" fmla="*/ 0 w 352"/>
                  <a:gd name="T25" fmla="*/ 229 h 229"/>
                  <a:gd name="T26" fmla="*/ 125 w 352"/>
                  <a:gd name="T27" fmla="*/ 202 h 229"/>
                  <a:gd name="T28" fmla="*/ 234 w 352"/>
                  <a:gd name="T29" fmla="*/ 139 h 229"/>
                  <a:gd name="T30" fmla="*/ 324 w 352"/>
                  <a:gd name="T31" fmla="*/ 41 h 229"/>
                  <a:gd name="T32" fmla="*/ 331 w 352"/>
                  <a:gd name="T33" fmla="*/ 64 h 229"/>
                  <a:gd name="T34" fmla="*/ 344 w 352"/>
                  <a:gd name="T35" fmla="*/ 70 h 229"/>
                  <a:gd name="T36" fmla="*/ 350 w 352"/>
                  <a:gd name="T37" fmla="*/ 5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2" h="229">
                    <a:moveTo>
                      <a:pt x="350" y="58"/>
                    </a:moveTo>
                    <a:cubicBezTo>
                      <a:pt x="335" y="8"/>
                      <a:pt x="335" y="8"/>
                      <a:pt x="335" y="8"/>
                    </a:cubicBezTo>
                    <a:cubicBezTo>
                      <a:pt x="333" y="3"/>
                      <a:pt x="327" y="0"/>
                      <a:pt x="322" y="2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68" y="19"/>
                      <a:pt x="265" y="25"/>
                      <a:pt x="266" y="30"/>
                    </a:cubicBezTo>
                    <a:cubicBezTo>
                      <a:pt x="268" y="35"/>
                      <a:pt x="274" y="38"/>
                      <a:pt x="279" y="36"/>
                    </a:cubicBezTo>
                    <a:cubicBezTo>
                      <a:pt x="304" y="29"/>
                      <a:pt x="304" y="29"/>
                      <a:pt x="304" y="29"/>
                    </a:cubicBezTo>
                    <a:cubicBezTo>
                      <a:pt x="278" y="67"/>
                      <a:pt x="249" y="97"/>
                      <a:pt x="219" y="121"/>
                    </a:cubicBezTo>
                    <a:cubicBezTo>
                      <a:pt x="166" y="163"/>
                      <a:pt x="112" y="184"/>
                      <a:pt x="71" y="194"/>
                    </a:cubicBezTo>
                    <a:cubicBezTo>
                      <a:pt x="29" y="205"/>
                      <a:pt x="1" y="205"/>
                      <a:pt x="0" y="205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3" y="229"/>
                      <a:pt x="56" y="229"/>
                      <a:pt x="125" y="202"/>
                    </a:cubicBezTo>
                    <a:cubicBezTo>
                      <a:pt x="159" y="189"/>
                      <a:pt x="197" y="169"/>
                      <a:pt x="234" y="139"/>
                    </a:cubicBezTo>
                    <a:cubicBezTo>
                      <a:pt x="265" y="114"/>
                      <a:pt x="296" y="82"/>
                      <a:pt x="324" y="41"/>
                    </a:cubicBezTo>
                    <a:cubicBezTo>
                      <a:pt x="331" y="64"/>
                      <a:pt x="331" y="64"/>
                      <a:pt x="331" y="64"/>
                    </a:cubicBezTo>
                    <a:cubicBezTo>
                      <a:pt x="333" y="69"/>
                      <a:pt x="339" y="72"/>
                      <a:pt x="344" y="70"/>
                    </a:cubicBezTo>
                    <a:cubicBezTo>
                      <a:pt x="349" y="69"/>
                      <a:pt x="352" y="63"/>
                      <a:pt x="35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42" name="Freeform 137"/>
              <p:cNvSpPr/>
              <p:nvPr/>
            </p:nvSpPr>
            <p:spPr bwMode="auto">
              <a:xfrm>
                <a:off x="6375243" y="3837506"/>
                <a:ext cx="217941" cy="353477"/>
              </a:xfrm>
              <a:custGeom>
                <a:avLst/>
                <a:gdLst>
                  <a:gd name="T0" fmla="*/ 57 w 85"/>
                  <a:gd name="T1" fmla="*/ 104 h 138"/>
                  <a:gd name="T2" fmla="*/ 45 w 85"/>
                  <a:gd name="T3" fmla="*/ 108 h 138"/>
                  <a:gd name="T4" fmla="*/ 30 w 85"/>
                  <a:gd name="T5" fmla="*/ 105 h 138"/>
                  <a:gd name="T6" fmla="*/ 20 w 85"/>
                  <a:gd name="T7" fmla="*/ 100 h 138"/>
                  <a:gd name="T8" fmla="*/ 19 w 85"/>
                  <a:gd name="T9" fmla="*/ 98 h 138"/>
                  <a:gd name="T10" fmla="*/ 19 w 85"/>
                  <a:gd name="T11" fmla="*/ 98 h 138"/>
                  <a:gd name="T12" fmla="*/ 19 w 85"/>
                  <a:gd name="T13" fmla="*/ 98 h 138"/>
                  <a:gd name="T14" fmla="*/ 19 w 85"/>
                  <a:gd name="T15" fmla="*/ 97 h 138"/>
                  <a:gd name="T16" fmla="*/ 13 w 85"/>
                  <a:gd name="T17" fmla="*/ 94 h 138"/>
                  <a:gd name="T18" fmla="*/ 3 w 85"/>
                  <a:gd name="T19" fmla="*/ 101 h 138"/>
                  <a:gd name="T20" fmla="*/ 3 w 85"/>
                  <a:gd name="T21" fmla="*/ 109 h 138"/>
                  <a:gd name="T22" fmla="*/ 33 w 85"/>
                  <a:gd name="T23" fmla="*/ 125 h 138"/>
                  <a:gd name="T24" fmla="*/ 33 w 85"/>
                  <a:gd name="T25" fmla="*/ 135 h 138"/>
                  <a:gd name="T26" fmla="*/ 36 w 85"/>
                  <a:gd name="T27" fmla="*/ 138 h 138"/>
                  <a:gd name="T28" fmla="*/ 46 w 85"/>
                  <a:gd name="T29" fmla="*/ 138 h 138"/>
                  <a:gd name="T30" fmla="*/ 49 w 85"/>
                  <a:gd name="T31" fmla="*/ 135 h 138"/>
                  <a:gd name="T32" fmla="*/ 49 w 85"/>
                  <a:gd name="T33" fmla="*/ 126 h 138"/>
                  <a:gd name="T34" fmla="*/ 72 w 85"/>
                  <a:gd name="T35" fmla="*/ 118 h 138"/>
                  <a:gd name="T36" fmla="*/ 81 w 85"/>
                  <a:gd name="T37" fmla="*/ 86 h 138"/>
                  <a:gd name="T38" fmla="*/ 49 w 85"/>
                  <a:gd name="T39" fmla="*/ 62 h 138"/>
                  <a:gd name="T40" fmla="*/ 47 w 85"/>
                  <a:gd name="T41" fmla="*/ 61 h 138"/>
                  <a:gd name="T42" fmla="*/ 35 w 85"/>
                  <a:gd name="T43" fmla="*/ 56 h 138"/>
                  <a:gd name="T44" fmla="*/ 34 w 85"/>
                  <a:gd name="T45" fmla="*/ 56 h 138"/>
                  <a:gd name="T46" fmla="*/ 25 w 85"/>
                  <a:gd name="T47" fmla="*/ 49 h 138"/>
                  <a:gd name="T48" fmla="*/ 27 w 85"/>
                  <a:gd name="T49" fmla="*/ 36 h 138"/>
                  <a:gd name="T50" fmla="*/ 41 w 85"/>
                  <a:gd name="T51" fmla="*/ 31 h 138"/>
                  <a:gd name="T52" fmla="*/ 51 w 85"/>
                  <a:gd name="T53" fmla="*/ 32 h 138"/>
                  <a:gd name="T54" fmla="*/ 61 w 85"/>
                  <a:gd name="T55" fmla="*/ 39 h 138"/>
                  <a:gd name="T56" fmla="*/ 62 w 85"/>
                  <a:gd name="T57" fmla="*/ 40 h 138"/>
                  <a:gd name="T58" fmla="*/ 62 w 85"/>
                  <a:gd name="T59" fmla="*/ 40 h 138"/>
                  <a:gd name="T60" fmla="*/ 62 w 85"/>
                  <a:gd name="T61" fmla="*/ 41 h 138"/>
                  <a:gd name="T62" fmla="*/ 68 w 85"/>
                  <a:gd name="T63" fmla="*/ 44 h 138"/>
                  <a:gd name="T64" fmla="*/ 78 w 85"/>
                  <a:gd name="T65" fmla="*/ 38 h 138"/>
                  <a:gd name="T66" fmla="*/ 78 w 85"/>
                  <a:gd name="T67" fmla="*/ 29 h 138"/>
                  <a:gd name="T68" fmla="*/ 56 w 85"/>
                  <a:gd name="T69" fmla="*/ 14 h 138"/>
                  <a:gd name="T70" fmla="*/ 49 w 85"/>
                  <a:gd name="T71" fmla="*/ 13 h 138"/>
                  <a:gd name="T72" fmla="*/ 49 w 85"/>
                  <a:gd name="T73" fmla="*/ 3 h 138"/>
                  <a:gd name="T74" fmla="*/ 46 w 85"/>
                  <a:gd name="T75" fmla="*/ 0 h 138"/>
                  <a:gd name="T76" fmla="*/ 36 w 85"/>
                  <a:gd name="T77" fmla="*/ 0 h 138"/>
                  <a:gd name="T78" fmla="*/ 33 w 85"/>
                  <a:gd name="T79" fmla="*/ 3 h 138"/>
                  <a:gd name="T80" fmla="*/ 33 w 85"/>
                  <a:gd name="T81" fmla="*/ 13 h 138"/>
                  <a:gd name="T82" fmla="*/ 12 w 85"/>
                  <a:gd name="T83" fmla="*/ 24 h 138"/>
                  <a:gd name="T84" fmla="*/ 5 w 85"/>
                  <a:gd name="T85" fmla="*/ 56 h 138"/>
                  <a:gd name="T86" fmla="*/ 17 w 85"/>
                  <a:gd name="T87" fmla="*/ 68 h 138"/>
                  <a:gd name="T88" fmla="*/ 47 w 85"/>
                  <a:gd name="T89" fmla="*/ 83 h 138"/>
                  <a:gd name="T90" fmla="*/ 51 w 85"/>
                  <a:gd name="T91" fmla="*/ 85 h 138"/>
                  <a:gd name="T92" fmla="*/ 59 w 85"/>
                  <a:gd name="T93" fmla="*/ 92 h 138"/>
                  <a:gd name="T94" fmla="*/ 57 w 85"/>
                  <a:gd name="T95" fmla="*/ 10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5" h="138">
                    <a:moveTo>
                      <a:pt x="57" y="104"/>
                    </a:moveTo>
                    <a:cubicBezTo>
                      <a:pt x="54" y="107"/>
                      <a:pt x="50" y="108"/>
                      <a:pt x="45" y="108"/>
                    </a:cubicBezTo>
                    <a:cubicBezTo>
                      <a:pt x="40" y="108"/>
                      <a:pt x="35" y="107"/>
                      <a:pt x="30" y="105"/>
                    </a:cubicBezTo>
                    <a:cubicBezTo>
                      <a:pt x="27" y="104"/>
                      <a:pt x="23" y="102"/>
                      <a:pt x="20" y="100"/>
                    </a:cubicBezTo>
                    <a:cubicBezTo>
                      <a:pt x="20" y="99"/>
                      <a:pt x="20" y="99"/>
                      <a:pt x="19" y="98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7" y="95"/>
                      <a:pt x="15" y="94"/>
                      <a:pt x="13" y="94"/>
                    </a:cubicBezTo>
                    <a:cubicBezTo>
                      <a:pt x="9" y="94"/>
                      <a:pt x="5" y="97"/>
                      <a:pt x="3" y="101"/>
                    </a:cubicBezTo>
                    <a:cubicBezTo>
                      <a:pt x="1" y="104"/>
                      <a:pt x="1" y="107"/>
                      <a:pt x="3" y="109"/>
                    </a:cubicBezTo>
                    <a:cubicBezTo>
                      <a:pt x="8" y="118"/>
                      <a:pt x="21" y="123"/>
                      <a:pt x="33" y="125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3" y="137"/>
                      <a:pt x="35" y="138"/>
                      <a:pt x="36" y="138"/>
                    </a:cubicBezTo>
                    <a:cubicBezTo>
                      <a:pt x="46" y="138"/>
                      <a:pt x="46" y="138"/>
                      <a:pt x="46" y="138"/>
                    </a:cubicBezTo>
                    <a:cubicBezTo>
                      <a:pt x="47" y="138"/>
                      <a:pt x="49" y="137"/>
                      <a:pt x="49" y="135"/>
                    </a:cubicBezTo>
                    <a:cubicBezTo>
                      <a:pt x="49" y="126"/>
                      <a:pt x="49" y="126"/>
                      <a:pt x="49" y="126"/>
                    </a:cubicBezTo>
                    <a:cubicBezTo>
                      <a:pt x="59" y="125"/>
                      <a:pt x="67" y="122"/>
                      <a:pt x="72" y="118"/>
                    </a:cubicBezTo>
                    <a:cubicBezTo>
                      <a:pt x="81" y="109"/>
                      <a:pt x="85" y="97"/>
                      <a:pt x="81" y="86"/>
                    </a:cubicBezTo>
                    <a:cubicBezTo>
                      <a:pt x="77" y="74"/>
                      <a:pt x="61" y="67"/>
                      <a:pt x="49" y="62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3" y="59"/>
                      <a:pt x="37" y="57"/>
                      <a:pt x="35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0" y="54"/>
                      <a:pt x="27" y="52"/>
                      <a:pt x="25" y="49"/>
                    </a:cubicBezTo>
                    <a:cubicBezTo>
                      <a:pt x="23" y="45"/>
                      <a:pt x="23" y="39"/>
                      <a:pt x="27" y="36"/>
                    </a:cubicBezTo>
                    <a:cubicBezTo>
                      <a:pt x="32" y="32"/>
                      <a:pt x="37" y="31"/>
                      <a:pt x="41" y="31"/>
                    </a:cubicBezTo>
                    <a:cubicBezTo>
                      <a:pt x="44" y="31"/>
                      <a:pt x="48" y="31"/>
                      <a:pt x="51" y="32"/>
                    </a:cubicBezTo>
                    <a:cubicBezTo>
                      <a:pt x="54" y="33"/>
                      <a:pt x="58" y="36"/>
                      <a:pt x="61" y="39"/>
                    </a:cubicBezTo>
                    <a:cubicBezTo>
                      <a:pt x="61" y="39"/>
                      <a:pt x="61" y="39"/>
                      <a:pt x="62" y="40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4" y="43"/>
                      <a:pt x="66" y="44"/>
                      <a:pt x="68" y="44"/>
                    </a:cubicBezTo>
                    <a:cubicBezTo>
                      <a:pt x="72" y="44"/>
                      <a:pt x="76" y="41"/>
                      <a:pt x="78" y="38"/>
                    </a:cubicBezTo>
                    <a:cubicBezTo>
                      <a:pt x="80" y="35"/>
                      <a:pt x="80" y="32"/>
                      <a:pt x="78" y="29"/>
                    </a:cubicBezTo>
                    <a:cubicBezTo>
                      <a:pt x="74" y="22"/>
                      <a:pt x="64" y="17"/>
                      <a:pt x="56" y="14"/>
                    </a:cubicBezTo>
                    <a:cubicBezTo>
                      <a:pt x="54" y="14"/>
                      <a:pt x="51" y="13"/>
                      <a:pt x="49" y="1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1"/>
                      <a:pt x="47" y="0"/>
                      <a:pt x="4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1"/>
                      <a:pt x="33" y="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25" y="15"/>
                      <a:pt x="17" y="18"/>
                      <a:pt x="12" y="24"/>
                    </a:cubicBezTo>
                    <a:cubicBezTo>
                      <a:pt x="3" y="32"/>
                      <a:pt x="0" y="45"/>
                      <a:pt x="5" y="56"/>
                    </a:cubicBezTo>
                    <a:cubicBezTo>
                      <a:pt x="8" y="62"/>
                      <a:pt x="12" y="66"/>
                      <a:pt x="17" y="68"/>
                    </a:cubicBezTo>
                    <a:cubicBezTo>
                      <a:pt x="20" y="70"/>
                      <a:pt x="38" y="79"/>
                      <a:pt x="47" y="83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5" y="87"/>
                      <a:pt x="58" y="89"/>
                      <a:pt x="59" y="92"/>
                    </a:cubicBezTo>
                    <a:cubicBezTo>
                      <a:pt x="61" y="96"/>
                      <a:pt x="60" y="102"/>
                      <a:pt x="57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3" name="组合 442"/>
            <p:cNvGrpSpPr/>
            <p:nvPr/>
          </p:nvGrpSpPr>
          <p:grpSpPr>
            <a:xfrm>
              <a:off x="8062201" y="4560896"/>
              <a:ext cx="300352" cy="258999"/>
              <a:chOff x="3548515" y="964154"/>
              <a:chExt cx="897787" cy="774179"/>
            </a:xfrm>
            <a:solidFill>
              <a:schemeClr val="accent2"/>
            </a:solidFill>
          </p:grpSpPr>
          <p:sp>
            <p:nvSpPr>
              <p:cNvPr id="444" name="Freeform 222"/>
              <p:cNvSpPr/>
              <p:nvPr/>
            </p:nvSpPr>
            <p:spPr bwMode="auto">
              <a:xfrm>
                <a:off x="3548515" y="964154"/>
                <a:ext cx="897787" cy="774179"/>
              </a:xfrm>
              <a:custGeom>
                <a:avLst/>
                <a:gdLst>
                  <a:gd name="T0" fmla="*/ 28 w 828"/>
                  <a:gd name="T1" fmla="*/ 686 h 714"/>
                  <a:gd name="T2" fmla="*/ 28 w 828"/>
                  <a:gd name="T3" fmla="*/ 605 h 714"/>
                  <a:gd name="T4" fmla="*/ 66 w 828"/>
                  <a:gd name="T5" fmla="*/ 605 h 714"/>
                  <a:gd name="T6" fmla="*/ 66 w 828"/>
                  <a:gd name="T7" fmla="*/ 577 h 714"/>
                  <a:gd name="T8" fmla="*/ 28 w 828"/>
                  <a:gd name="T9" fmla="*/ 577 h 714"/>
                  <a:gd name="T10" fmla="*/ 28 w 828"/>
                  <a:gd name="T11" fmla="*/ 435 h 714"/>
                  <a:gd name="T12" fmla="*/ 66 w 828"/>
                  <a:gd name="T13" fmla="*/ 435 h 714"/>
                  <a:gd name="T14" fmla="*/ 66 w 828"/>
                  <a:gd name="T15" fmla="*/ 407 h 714"/>
                  <a:gd name="T16" fmla="*/ 28 w 828"/>
                  <a:gd name="T17" fmla="*/ 407 h 714"/>
                  <a:gd name="T18" fmla="*/ 28 w 828"/>
                  <a:gd name="T19" fmla="*/ 265 h 714"/>
                  <a:gd name="T20" fmla="*/ 66 w 828"/>
                  <a:gd name="T21" fmla="*/ 265 h 714"/>
                  <a:gd name="T22" fmla="*/ 66 w 828"/>
                  <a:gd name="T23" fmla="*/ 236 h 714"/>
                  <a:gd name="T24" fmla="*/ 28 w 828"/>
                  <a:gd name="T25" fmla="*/ 236 h 714"/>
                  <a:gd name="T26" fmla="*/ 28 w 828"/>
                  <a:gd name="T27" fmla="*/ 94 h 714"/>
                  <a:gd name="T28" fmla="*/ 66 w 828"/>
                  <a:gd name="T29" fmla="*/ 94 h 714"/>
                  <a:gd name="T30" fmla="*/ 66 w 828"/>
                  <a:gd name="T31" fmla="*/ 66 h 714"/>
                  <a:gd name="T32" fmla="*/ 28 w 828"/>
                  <a:gd name="T33" fmla="*/ 66 h 714"/>
                  <a:gd name="T34" fmla="*/ 28 w 828"/>
                  <a:gd name="T35" fmla="*/ 0 h 714"/>
                  <a:gd name="T36" fmla="*/ 0 w 828"/>
                  <a:gd name="T37" fmla="*/ 0 h 714"/>
                  <a:gd name="T38" fmla="*/ 0 w 828"/>
                  <a:gd name="T39" fmla="*/ 714 h 714"/>
                  <a:gd name="T40" fmla="*/ 828 w 828"/>
                  <a:gd name="T41" fmla="*/ 714 h 714"/>
                  <a:gd name="T42" fmla="*/ 828 w 828"/>
                  <a:gd name="T43" fmla="*/ 686 h 714"/>
                  <a:gd name="T44" fmla="*/ 28 w 828"/>
                  <a:gd name="T45" fmla="*/ 686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28" h="714">
                    <a:moveTo>
                      <a:pt x="28" y="686"/>
                    </a:moveTo>
                    <a:lnTo>
                      <a:pt x="28" y="605"/>
                    </a:lnTo>
                    <a:lnTo>
                      <a:pt x="66" y="605"/>
                    </a:lnTo>
                    <a:lnTo>
                      <a:pt x="66" y="577"/>
                    </a:lnTo>
                    <a:lnTo>
                      <a:pt x="28" y="577"/>
                    </a:lnTo>
                    <a:lnTo>
                      <a:pt x="28" y="435"/>
                    </a:lnTo>
                    <a:lnTo>
                      <a:pt x="66" y="435"/>
                    </a:lnTo>
                    <a:lnTo>
                      <a:pt x="66" y="407"/>
                    </a:lnTo>
                    <a:lnTo>
                      <a:pt x="28" y="407"/>
                    </a:lnTo>
                    <a:lnTo>
                      <a:pt x="28" y="265"/>
                    </a:lnTo>
                    <a:lnTo>
                      <a:pt x="66" y="265"/>
                    </a:lnTo>
                    <a:lnTo>
                      <a:pt x="66" y="236"/>
                    </a:lnTo>
                    <a:lnTo>
                      <a:pt x="28" y="236"/>
                    </a:lnTo>
                    <a:lnTo>
                      <a:pt x="28" y="94"/>
                    </a:lnTo>
                    <a:lnTo>
                      <a:pt x="66" y="94"/>
                    </a:lnTo>
                    <a:lnTo>
                      <a:pt x="66" y="66"/>
                    </a:lnTo>
                    <a:lnTo>
                      <a:pt x="28" y="6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714"/>
                    </a:lnTo>
                    <a:lnTo>
                      <a:pt x="828" y="714"/>
                    </a:lnTo>
                    <a:lnTo>
                      <a:pt x="828" y="686"/>
                    </a:lnTo>
                    <a:lnTo>
                      <a:pt x="28" y="6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45" name="Freeform 223"/>
              <p:cNvSpPr/>
              <p:nvPr/>
            </p:nvSpPr>
            <p:spPr bwMode="auto">
              <a:xfrm>
                <a:off x="3681882" y="1381603"/>
                <a:ext cx="125777" cy="303599"/>
              </a:xfrm>
              <a:custGeom>
                <a:avLst/>
                <a:gdLst>
                  <a:gd name="T0" fmla="*/ 6 w 49"/>
                  <a:gd name="T1" fmla="*/ 118 h 118"/>
                  <a:gd name="T2" fmla="*/ 43 w 49"/>
                  <a:gd name="T3" fmla="*/ 118 h 118"/>
                  <a:gd name="T4" fmla="*/ 49 w 49"/>
                  <a:gd name="T5" fmla="*/ 112 h 118"/>
                  <a:gd name="T6" fmla="*/ 49 w 49"/>
                  <a:gd name="T7" fmla="*/ 6 h 118"/>
                  <a:gd name="T8" fmla="*/ 43 w 49"/>
                  <a:gd name="T9" fmla="*/ 0 h 118"/>
                  <a:gd name="T10" fmla="*/ 6 w 49"/>
                  <a:gd name="T11" fmla="*/ 0 h 118"/>
                  <a:gd name="T12" fmla="*/ 0 w 49"/>
                  <a:gd name="T13" fmla="*/ 6 h 118"/>
                  <a:gd name="T14" fmla="*/ 0 w 49"/>
                  <a:gd name="T15" fmla="*/ 112 h 118"/>
                  <a:gd name="T16" fmla="*/ 6 w 49"/>
                  <a:gd name="T1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18">
                    <a:moveTo>
                      <a:pt x="6" y="118"/>
                    </a:moveTo>
                    <a:cubicBezTo>
                      <a:pt x="43" y="118"/>
                      <a:pt x="43" y="118"/>
                      <a:pt x="43" y="118"/>
                    </a:cubicBezTo>
                    <a:cubicBezTo>
                      <a:pt x="46" y="118"/>
                      <a:pt x="49" y="115"/>
                      <a:pt x="49" y="112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3"/>
                      <a:pt x="46" y="0"/>
                      <a:pt x="4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5"/>
                      <a:pt x="3" y="118"/>
                      <a:pt x="6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46" name="Freeform 224"/>
              <p:cNvSpPr/>
              <p:nvPr/>
            </p:nvSpPr>
            <p:spPr bwMode="auto">
              <a:xfrm>
                <a:off x="3879222" y="1274259"/>
                <a:ext cx="123608" cy="410944"/>
              </a:xfrm>
              <a:custGeom>
                <a:avLst/>
                <a:gdLst>
                  <a:gd name="T0" fmla="*/ 5 w 48"/>
                  <a:gd name="T1" fmla="*/ 160 h 160"/>
                  <a:gd name="T2" fmla="*/ 43 w 48"/>
                  <a:gd name="T3" fmla="*/ 160 h 160"/>
                  <a:gd name="T4" fmla="*/ 48 w 48"/>
                  <a:gd name="T5" fmla="*/ 154 h 160"/>
                  <a:gd name="T6" fmla="*/ 48 w 48"/>
                  <a:gd name="T7" fmla="*/ 6 h 160"/>
                  <a:gd name="T8" fmla="*/ 43 w 48"/>
                  <a:gd name="T9" fmla="*/ 0 h 160"/>
                  <a:gd name="T10" fmla="*/ 5 w 48"/>
                  <a:gd name="T11" fmla="*/ 0 h 160"/>
                  <a:gd name="T12" fmla="*/ 0 w 48"/>
                  <a:gd name="T13" fmla="*/ 6 h 160"/>
                  <a:gd name="T14" fmla="*/ 0 w 48"/>
                  <a:gd name="T15" fmla="*/ 154 h 160"/>
                  <a:gd name="T16" fmla="*/ 5 w 48"/>
                  <a:gd name="T17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60">
                    <a:moveTo>
                      <a:pt x="5" y="160"/>
                    </a:moveTo>
                    <a:cubicBezTo>
                      <a:pt x="43" y="160"/>
                      <a:pt x="43" y="160"/>
                      <a:pt x="43" y="160"/>
                    </a:cubicBezTo>
                    <a:cubicBezTo>
                      <a:pt x="46" y="160"/>
                      <a:pt x="48" y="157"/>
                      <a:pt x="48" y="154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2"/>
                      <a:pt x="46" y="0"/>
                      <a:pt x="4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60"/>
                      <a:pt x="5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47" name="Freeform 225"/>
              <p:cNvSpPr/>
              <p:nvPr/>
            </p:nvSpPr>
            <p:spPr bwMode="auto">
              <a:xfrm>
                <a:off x="4074393" y="1166915"/>
                <a:ext cx="125777" cy="518288"/>
              </a:xfrm>
              <a:custGeom>
                <a:avLst/>
                <a:gdLst>
                  <a:gd name="T0" fmla="*/ 6 w 49"/>
                  <a:gd name="T1" fmla="*/ 202 h 202"/>
                  <a:gd name="T2" fmla="*/ 43 w 49"/>
                  <a:gd name="T3" fmla="*/ 202 h 202"/>
                  <a:gd name="T4" fmla="*/ 49 w 49"/>
                  <a:gd name="T5" fmla="*/ 196 h 202"/>
                  <a:gd name="T6" fmla="*/ 49 w 49"/>
                  <a:gd name="T7" fmla="*/ 5 h 202"/>
                  <a:gd name="T8" fmla="*/ 43 w 49"/>
                  <a:gd name="T9" fmla="*/ 0 h 202"/>
                  <a:gd name="T10" fmla="*/ 6 w 49"/>
                  <a:gd name="T11" fmla="*/ 0 h 202"/>
                  <a:gd name="T12" fmla="*/ 0 w 49"/>
                  <a:gd name="T13" fmla="*/ 5 h 202"/>
                  <a:gd name="T14" fmla="*/ 0 w 49"/>
                  <a:gd name="T15" fmla="*/ 196 h 202"/>
                  <a:gd name="T16" fmla="*/ 6 w 49"/>
                  <a:gd name="T17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202">
                    <a:moveTo>
                      <a:pt x="6" y="202"/>
                    </a:moveTo>
                    <a:cubicBezTo>
                      <a:pt x="43" y="202"/>
                      <a:pt x="43" y="202"/>
                      <a:pt x="43" y="202"/>
                    </a:cubicBezTo>
                    <a:cubicBezTo>
                      <a:pt x="46" y="202"/>
                      <a:pt x="49" y="199"/>
                      <a:pt x="49" y="196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6" y="0"/>
                      <a:pt x="4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199"/>
                      <a:pt x="3" y="202"/>
                      <a:pt x="6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48" name="Freeform 226"/>
              <p:cNvSpPr/>
              <p:nvPr/>
            </p:nvSpPr>
            <p:spPr bwMode="auto">
              <a:xfrm>
                <a:off x="4271732" y="1058486"/>
                <a:ext cx="125777" cy="626716"/>
              </a:xfrm>
              <a:custGeom>
                <a:avLst/>
                <a:gdLst>
                  <a:gd name="T0" fmla="*/ 6 w 49"/>
                  <a:gd name="T1" fmla="*/ 244 h 244"/>
                  <a:gd name="T2" fmla="*/ 43 w 49"/>
                  <a:gd name="T3" fmla="*/ 244 h 244"/>
                  <a:gd name="T4" fmla="*/ 49 w 49"/>
                  <a:gd name="T5" fmla="*/ 238 h 244"/>
                  <a:gd name="T6" fmla="*/ 49 w 49"/>
                  <a:gd name="T7" fmla="*/ 5 h 244"/>
                  <a:gd name="T8" fmla="*/ 43 w 49"/>
                  <a:gd name="T9" fmla="*/ 0 h 244"/>
                  <a:gd name="T10" fmla="*/ 6 w 49"/>
                  <a:gd name="T11" fmla="*/ 0 h 244"/>
                  <a:gd name="T12" fmla="*/ 0 w 49"/>
                  <a:gd name="T13" fmla="*/ 5 h 244"/>
                  <a:gd name="T14" fmla="*/ 0 w 49"/>
                  <a:gd name="T15" fmla="*/ 238 h 244"/>
                  <a:gd name="T16" fmla="*/ 6 w 49"/>
                  <a:gd name="T17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244">
                    <a:moveTo>
                      <a:pt x="6" y="244"/>
                    </a:moveTo>
                    <a:cubicBezTo>
                      <a:pt x="43" y="244"/>
                      <a:pt x="43" y="244"/>
                      <a:pt x="43" y="244"/>
                    </a:cubicBezTo>
                    <a:cubicBezTo>
                      <a:pt x="46" y="244"/>
                      <a:pt x="49" y="241"/>
                      <a:pt x="49" y="238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6" y="0"/>
                      <a:pt x="4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41"/>
                      <a:pt x="3" y="244"/>
                      <a:pt x="6" y="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9" name="组合 448"/>
            <p:cNvGrpSpPr/>
            <p:nvPr/>
          </p:nvGrpSpPr>
          <p:grpSpPr>
            <a:xfrm>
              <a:off x="10240844" y="3302449"/>
              <a:ext cx="300352" cy="257548"/>
              <a:chOff x="3546346" y="2339026"/>
              <a:chExt cx="897787" cy="769842"/>
            </a:xfrm>
            <a:solidFill>
              <a:schemeClr val="accent3"/>
            </a:solidFill>
          </p:grpSpPr>
          <p:sp>
            <p:nvSpPr>
              <p:cNvPr id="450" name="Rectangle 227"/>
              <p:cNvSpPr>
                <a:spLocks noChangeArrowheads="1"/>
              </p:cNvSpPr>
              <p:nvPr/>
            </p:nvSpPr>
            <p:spPr bwMode="auto">
              <a:xfrm>
                <a:off x="3561526" y="3077423"/>
                <a:ext cx="882607" cy="314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51" name="Freeform 228"/>
              <p:cNvSpPr/>
              <p:nvPr/>
            </p:nvSpPr>
            <p:spPr bwMode="auto">
              <a:xfrm>
                <a:off x="3617909" y="2844302"/>
                <a:ext cx="125777" cy="210351"/>
              </a:xfrm>
              <a:custGeom>
                <a:avLst/>
                <a:gdLst>
                  <a:gd name="T0" fmla="*/ 6 w 49"/>
                  <a:gd name="T1" fmla="*/ 82 h 82"/>
                  <a:gd name="T2" fmla="*/ 43 w 49"/>
                  <a:gd name="T3" fmla="*/ 82 h 82"/>
                  <a:gd name="T4" fmla="*/ 49 w 49"/>
                  <a:gd name="T5" fmla="*/ 76 h 82"/>
                  <a:gd name="T6" fmla="*/ 49 w 49"/>
                  <a:gd name="T7" fmla="*/ 0 h 82"/>
                  <a:gd name="T8" fmla="*/ 0 w 49"/>
                  <a:gd name="T9" fmla="*/ 49 h 82"/>
                  <a:gd name="T10" fmla="*/ 0 w 49"/>
                  <a:gd name="T11" fmla="*/ 76 h 82"/>
                  <a:gd name="T12" fmla="*/ 6 w 49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2">
                    <a:moveTo>
                      <a:pt x="6" y="82"/>
                    </a:move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9" y="79"/>
                      <a:pt x="49" y="7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6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52" name="Freeform 229"/>
              <p:cNvSpPr/>
              <p:nvPr/>
            </p:nvSpPr>
            <p:spPr bwMode="auto">
              <a:xfrm>
                <a:off x="3779467" y="2682744"/>
                <a:ext cx="122524" cy="371910"/>
              </a:xfrm>
              <a:custGeom>
                <a:avLst/>
                <a:gdLst>
                  <a:gd name="T0" fmla="*/ 5 w 48"/>
                  <a:gd name="T1" fmla="*/ 145 h 145"/>
                  <a:gd name="T2" fmla="*/ 43 w 48"/>
                  <a:gd name="T3" fmla="*/ 145 h 145"/>
                  <a:gd name="T4" fmla="*/ 48 w 48"/>
                  <a:gd name="T5" fmla="*/ 139 h 145"/>
                  <a:gd name="T6" fmla="*/ 48 w 48"/>
                  <a:gd name="T7" fmla="*/ 0 h 145"/>
                  <a:gd name="T8" fmla="*/ 0 w 48"/>
                  <a:gd name="T9" fmla="*/ 49 h 145"/>
                  <a:gd name="T10" fmla="*/ 0 w 48"/>
                  <a:gd name="T11" fmla="*/ 139 h 145"/>
                  <a:gd name="T12" fmla="*/ 5 w 48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5">
                    <a:moveTo>
                      <a:pt x="5" y="145"/>
                    </a:moveTo>
                    <a:cubicBezTo>
                      <a:pt x="43" y="145"/>
                      <a:pt x="43" y="145"/>
                      <a:pt x="43" y="145"/>
                    </a:cubicBezTo>
                    <a:cubicBezTo>
                      <a:pt x="46" y="145"/>
                      <a:pt x="48" y="142"/>
                      <a:pt x="48" y="1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2"/>
                      <a:pt x="2" y="145"/>
                      <a:pt x="5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53" name="Freeform 230"/>
              <p:cNvSpPr/>
              <p:nvPr/>
            </p:nvSpPr>
            <p:spPr bwMode="auto">
              <a:xfrm>
                <a:off x="3938857" y="2713104"/>
                <a:ext cx="124693" cy="341550"/>
              </a:xfrm>
              <a:custGeom>
                <a:avLst/>
                <a:gdLst>
                  <a:gd name="T0" fmla="*/ 22 w 49"/>
                  <a:gd name="T1" fmla="*/ 22 h 133"/>
                  <a:gd name="T2" fmla="*/ 0 w 49"/>
                  <a:gd name="T3" fmla="*/ 0 h 133"/>
                  <a:gd name="T4" fmla="*/ 0 w 49"/>
                  <a:gd name="T5" fmla="*/ 127 h 133"/>
                  <a:gd name="T6" fmla="*/ 6 w 49"/>
                  <a:gd name="T7" fmla="*/ 133 h 133"/>
                  <a:gd name="T8" fmla="*/ 43 w 49"/>
                  <a:gd name="T9" fmla="*/ 133 h 133"/>
                  <a:gd name="T10" fmla="*/ 49 w 49"/>
                  <a:gd name="T11" fmla="*/ 127 h 133"/>
                  <a:gd name="T12" fmla="*/ 49 w 49"/>
                  <a:gd name="T13" fmla="*/ 26 h 133"/>
                  <a:gd name="T14" fmla="*/ 38 w 49"/>
                  <a:gd name="T15" fmla="*/ 29 h 133"/>
                  <a:gd name="T16" fmla="*/ 22 w 49"/>
                  <a:gd name="T17" fmla="*/ 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33">
                    <a:moveTo>
                      <a:pt x="22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0"/>
                      <a:pt x="3" y="133"/>
                      <a:pt x="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6" y="133"/>
                      <a:pt x="49" y="130"/>
                      <a:pt x="49" y="1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8"/>
                      <a:pt x="42" y="29"/>
                      <a:pt x="38" y="29"/>
                    </a:cubicBezTo>
                    <a:cubicBezTo>
                      <a:pt x="32" y="29"/>
                      <a:pt x="27" y="26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54" name="Freeform 231"/>
              <p:cNvSpPr/>
              <p:nvPr/>
            </p:nvSpPr>
            <p:spPr bwMode="auto">
              <a:xfrm>
                <a:off x="4100415" y="2624193"/>
                <a:ext cx="122524" cy="430461"/>
              </a:xfrm>
              <a:custGeom>
                <a:avLst/>
                <a:gdLst>
                  <a:gd name="T0" fmla="*/ 5 w 48"/>
                  <a:gd name="T1" fmla="*/ 168 h 168"/>
                  <a:gd name="T2" fmla="*/ 43 w 48"/>
                  <a:gd name="T3" fmla="*/ 168 h 168"/>
                  <a:gd name="T4" fmla="*/ 48 w 48"/>
                  <a:gd name="T5" fmla="*/ 162 h 168"/>
                  <a:gd name="T6" fmla="*/ 48 w 48"/>
                  <a:gd name="T7" fmla="*/ 0 h 168"/>
                  <a:gd name="T8" fmla="*/ 0 w 48"/>
                  <a:gd name="T9" fmla="*/ 48 h 168"/>
                  <a:gd name="T10" fmla="*/ 0 w 48"/>
                  <a:gd name="T11" fmla="*/ 162 h 168"/>
                  <a:gd name="T12" fmla="*/ 5 w 4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8">
                    <a:moveTo>
                      <a:pt x="5" y="168"/>
                    </a:moveTo>
                    <a:cubicBezTo>
                      <a:pt x="43" y="168"/>
                      <a:pt x="43" y="168"/>
                      <a:pt x="43" y="168"/>
                    </a:cubicBezTo>
                    <a:cubicBezTo>
                      <a:pt x="46" y="168"/>
                      <a:pt x="48" y="165"/>
                      <a:pt x="48" y="16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5"/>
                      <a:pt x="2" y="168"/>
                      <a:pt x="5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55" name="Freeform 232"/>
              <p:cNvSpPr/>
              <p:nvPr/>
            </p:nvSpPr>
            <p:spPr bwMode="auto">
              <a:xfrm>
                <a:off x="4258721" y="2513596"/>
                <a:ext cx="125777" cy="541058"/>
              </a:xfrm>
              <a:custGeom>
                <a:avLst/>
                <a:gdLst>
                  <a:gd name="T0" fmla="*/ 29 w 49"/>
                  <a:gd name="T1" fmla="*/ 0 h 211"/>
                  <a:gd name="T2" fmla="*/ 0 w 49"/>
                  <a:gd name="T3" fmla="*/ 29 h 211"/>
                  <a:gd name="T4" fmla="*/ 0 w 49"/>
                  <a:gd name="T5" fmla="*/ 205 h 211"/>
                  <a:gd name="T6" fmla="*/ 6 w 49"/>
                  <a:gd name="T7" fmla="*/ 211 h 211"/>
                  <a:gd name="T8" fmla="*/ 43 w 49"/>
                  <a:gd name="T9" fmla="*/ 211 h 211"/>
                  <a:gd name="T10" fmla="*/ 49 w 49"/>
                  <a:gd name="T11" fmla="*/ 205 h 211"/>
                  <a:gd name="T12" fmla="*/ 49 w 49"/>
                  <a:gd name="T13" fmla="*/ 22 h 211"/>
                  <a:gd name="T14" fmla="*/ 29 w 49"/>
                  <a:gd name="T1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11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8"/>
                      <a:pt x="3" y="211"/>
                      <a:pt x="6" y="211"/>
                    </a:cubicBezTo>
                    <a:cubicBezTo>
                      <a:pt x="43" y="211"/>
                      <a:pt x="43" y="211"/>
                      <a:pt x="43" y="211"/>
                    </a:cubicBezTo>
                    <a:cubicBezTo>
                      <a:pt x="46" y="211"/>
                      <a:pt x="49" y="208"/>
                      <a:pt x="49" y="20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38" y="21"/>
                      <a:pt x="29" y="1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  <p:sp>
            <p:nvSpPr>
              <p:cNvPr id="456" name="Freeform 233"/>
              <p:cNvSpPr/>
              <p:nvPr/>
            </p:nvSpPr>
            <p:spPr bwMode="auto">
              <a:xfrm>
                <a:off x="3546346" y="2339026"/>
                <a:ext cx="871764" cy="610452"/>
              </a:xfrm>
              <a:custGeom>
                <a:avLst/>
                <a:gdLst>
                  <a:gd name="T0" fmla="*/ 20 w 340"/>
                  <a:gd name="T1" fmla="*/ 234 h 238"/>
                  <a:gd name="T2" fmla="*/ 140 w 340"/>
                  <a:gd name="T3" fmla="*/ 113 h 238"/>
                  <a:gd name="T4" fmla="*/ 183 w 340"/>
                  <a:gd name="T5" fmla="*/ 156 h 238"/>
                  <a:gd name="T6" fmla="*/ 199 w 340"/>
                  <a:gd name="T7" fmla="*/ 156 h 238"/>
                  <a:gd name="T8" fmla="*/ 318 w 340"/>
                  <a:gd name="T9" fmla="*/ 37 h 238"/>
                  <a:gd name="T10" fmla="*/ 318 w 340"/>
                  <a:gd name="T11" fmla="*/ 64 h 238"/>
                  <a:gd name="T12" fmla="*/ 329 w 340"/>
                  <a:gd name="T13" fmla="*/ 75 h 238"/>
                  <a:gd name="T14" fmla="*/ 340 w 340"/>
                  <a:gd name="T15" fmla="*/ 64 h 238"/>
                  <a:gd name="T16" fmla="*/ 340 w 340"/>
                  <a:gd name="T17" fmla="*/ 11 h 238"/>
                  <a:gd name="T18" fmla="*/ 337 w 340"/>
                  <a:gd name="T19" fmla="*/ 3 h 238"/>
                  <a:gd name="T20" fmla="*/ 329 w 340"/>
                  <a:gd name="T21" fmla="*/ 0 h 238"/>
                  <a:gd name="T22" fmla="*/ 276 w 340"/>
                  <a:gd name="T23" fmla="*/ 0 h 238"/>
                  <a:gd name="T24" fmla="*/ 265 w 340"/>
                  <a:gd name="T25" fmla="*/ 11 h 238"/>
                  <a:gd name="T26" fmla="*/ 276 w 340"/>
                  <a:gd name="T27" fmla="*/ 22 h 238"/>
                  <a:gd name="T28" fmla="*/ 302 w 340"/>
                  <a:gd name="T29" fmla="*/ 22 h 238"/>
                  <a:gd name="T30" fmla="*/ 191 w 340"/>
                  <a:gd name="T31" fmla="*/ 133 h 238"/>
                  <a:gd name="T32" fmla="*/ 148 w 340"/>
                  <a:gd name="T33" fmla="*/ 90 h 238"/>
                  <a:gd name="T34" fmla="*/ 133 w 340"/>
                  <a:gd name="T35" fmla="*/ 90 h 238"/>
                  <a:gd name="T36" fmla="*/ 4 w 340"/>
                  <a:gd name="T37" fmla="*/ 219 h 238"/>
                  <a:gd name="T38" fmla="*/ 4 w 340"/>
                  <a:gd name="T39" fmla="*/ 234 h 238"/>
                  <a:gd name="T40" fmla="*/ 20 w 340"/>
                  <a:gd name="T41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0" h="238">
                    <a:moveTo>
                      <a:pt x="20" y="234"/>
                    </a:move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8" y="160"/>
                      <a:pt x="195" y="160"/>
                      <a:pt x="199" y="156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8" y="70"/>
                      <a:pt x="323" y="75"/>
                      <a:pt x="329" y="75"/>
                    </a:cubicBezTo>
                    <a:cubicBezTo>
                      <a:pt x="335" y="75"/>
                      <a:pt x="340" y="70"/>
                      <a:pt x="340" y="64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8"/>
                      <a:pt x="339" y="5"/>
                      <a:pt x="337" y="3"/>
                    </a:cubicBezTo>
                    <a:cubicBezTo>
                      <a:pt x="335" y="1"/>
                      <a:pt x="332" y="0"/>
                      <a:pt x="32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0" y="0"/>
                      <a:pt x="265" y="4"/>
                      <a:pt x="265" y="11"/>
                    </a:cubicBezTo>
                    <a:cubicBezTo>
                      <a:pt x="265" y="17"/>
                      <a:pt x="270" y="22"/>
                      <a:pt x="276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4" y="86"/>
                      <a:pt x="137" y="86"/>
                      <a:pt x="133" y="9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0" y="223"/>
                      <a:pt x="0" y="230"/>
                      <a:pt x="4" y="234"/>
                    </a:cubicBezTo>
                    <a:cubicBezTo>
                      <a:pt x="8" y="238"/>
                      <a:pt x="15" y="238"/>
                      <a:pt x="2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6416" tIns="43208" rIns="86416" bIns="43208" numCol="1" anchor="t" anchorCtr="0" compatLnSpc="1"/>
              <a:lstStyle/>
              <a:p>
                <a:endParaRPr lang="zh-CN" altLang="en-US" sz="1795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57" name="组合 456"/>
          <p:cNvGrpSpPr/>
          <p:nvPr/>
        </p:nvGrpSpPr>
        <p:grpSpPr>
          <a:xfrm>
            <a:off x="9242591" y="2489828"/>
            <a:ext cx="308697" cy="306365"/>
            <a:chOff x="7078908" y="5461438"/>
            <a:chExt cx="430461" cy="427208"/>
          </a:xfrm>
          <a:solidFill>
            <a:schemeClr val="bg1">
              <a:lumMod val="50000"/>
            </a:schemeClr>
          </a:solidFill>
        </p:grpSpPr>
        <p:sp>
          <p:nvSpPr>
            <p:cNvPr id="458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59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</p:grpSp>
      <p:grpSp>
        <p:nvGrpSpPr>
          <p:cNvPr id="460" name="组合 459"/>
          <p:cNvGrpSpPr/>
          <p:nvPr/>
        </p:nvGrpSpPr>
        <p:grpSpPr>
          <a:xfrm>
            <a:off x="7899503" y="3227429"/>
            <a:ext cx="347576" cy="398896"/>
            <a:chOff x="2733098" y="4187405"/>
            <a:chExt cx="484675" cy="556238"/>
          </a:xfrm>
          <a:solidFill>
            <a:schemeClr val="bg1">
              <a:lumMod val="50000"/>
            </a:schemeClr>
          </a:solidFill>
        </p:grpSpPr>
        <p:sp>
          <p:nvSpPr>
            <p:cNvPr id="461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2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3" name="Freeform 304"/>
            <p:cNvSpPr/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4" name="Freeform 305"/>
            <p:cNvSpPr/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5" name="Freeform 306"/>
            <p:cNvSpPr/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6" name="Freeform 307"/>
            <p:cNvSpPr/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7" name="Freeform 308"/>
            <p:cNvSpPr/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8" name="Freeform 309"/>
            <p:cNvSpPr/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9" name="Freeform 310"/>
            <p:cNvSpPr/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0" name="Freeform 311"/>
            <p:cNvSpPr/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1" name="Freeform 312"/>
            <p:cNvSpPr/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2" name="Freeform 313"/>
            <p:cNvSpPr/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3" name="Freeform 314"/>
            <p:cNvSpPr/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4" name="Freeform 315"/>
            <p:cNvSpPr/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5" name="Freeform 316"/>
            <p:cNvSpPr/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6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7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</p:grpSp>
      <p:grpSp>
        <p:nvGrpSpPr>
          <p:cNvPr id="478" name="组合 477"/>
          <p:cNvGrpSpPr/>
          <p:nvPr/>
        </p:nvGrpSpPr>
        <p:grpSpPr>
          <a:xfrm>
            <a:off x="9209506" y="4037955"/>
            <a:ext cx="359098" cy="308908"/>
            <a:chOff x="3787022" y="1797643"/>
            <a:chExt cx="550817" cy="473832"/>
          </a:xfrm>
        </p:grpSpPr>
        <p:sp>
          <p:nvSpPr>
            <p:cNvPr id="479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0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1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2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3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4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5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6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7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</p:grpSp>
      <p:sp>
        <p:nvSpPr>
          <p:cNvPr id="430" name="TextBox 42"/>
          <p:cNvSpPr txBox="1"/>
          <p:nvPr/>
        </p:nvSpPr>
        <p:spPr>
          <a:xfrm>
            <a:off x="944443" y="2945663"/>
            <a:ext cx="5880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5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 工作汇报</a:t>
            </a:r>
          </a:p>
        </p:txBody>
      </p:sp>
      <p:sp>
        <p:nvSpPr>
          <p:cNvPr id="431" name="文本框 27"/>
          <p:cNvSpPr txBox="1"/>
          <p:nvPr/>
        </p:nvSpPr>
        <p:spPr>
          <a:xfrm>
            <a:off x="1826357" y="3870476"/>
            <a:ext cx="4998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造字工房典黑（非商用）常规体" pitchFamily="2" charset="-122"/>
                <a:ea typeface="造字工房典黑（非商用）常规体" pitchFamily="2" charset="-122"/>
              </a:rPr>
              <a:t>BUSINESS POWERPOINT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造字工房典黑（非商用）常规体" pitchFamily="2" charset="-122"/>
              <a:ea typeface="造字工房典黑（非商用）常规体" pitchFamily="2" charset="-122"/>
            </a:endParaRPr>
          </a:p>
        </p:txBody>
      </p:sp>
      <p:sp>
        <p:nvSpPr>
          <p:cNvPr id="432" name="文本框 20"/>
          <p:cNvSpPr txBox="1"/>
          <p:nvPr/>
        </p:nvSpPr>
        <p:spPr>
          <a:xfrm>
            <a:off x="1826356" y="1869928"/>
            <a:ext cx="4998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dirty="0">
                <a:solidFill>
                  <a:srgbClr val="0070C0"/>
                </a:solidFill>
                <a:latin typeface="ITC Avant Garde Std Md" panose="020B0602020202020204" pitchFamily="34" charset="0"/>
                <a:ea typeface="造字工房典黑（非商用）常规体" pitchFamily="2" charset="-122"/>
              </a:rPr>
              <a:t>2020</a:t>
            </a:r>
            <a:endParaRPr lang="zh-CN" altLang="en-US" sz="8000" dirty="0">
              <a:solidFill>
                <a:srgbClr val="0070C0"/>
              </a:solidFill>
              <a:latin typeface="ITC Avant Garde Std Md" panose="020B0602020202020204" pitchFamily="34" charset="0"/>
              <a:ea typeface="造字工房典黑（非商用）常规体" pitchFamily="2" charset="-122"/>
            </a:endParaRPr>
          </a:p>
        </p:txBody>
      </p:sp>
      <p:sp>
        <p:nvSpPr>
          <p:cNvPr id="433" name="TextBox 1"/>
          <p:cNvSpPr txBox="1"/>
          <p:nvPr/>
        </p:nvSpPr>
        <p:spPr>
          <a:xfrm>
            <a:off x="2282526" y="4332137"/>
            <a:ext cx="45428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新年计划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</a:p>
          <a:p>
            <a:pPr algn="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49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tmFilter="0,0; .5, 1; 1, 1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7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87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/>
      <p:bldP spid="431" grpId="0"/>
      <p:bldP spid="432" grpId="0"/>
      <p:bldP spid="4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9000" y="189439"/>
            <a:ext cx="5472607" cy="646331"/>
            <a:chOff x="432446" y="189434"/>
            <a:chExt cx="5472607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736701" y="333450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40757" y="409871"/>
              <a:ext cx="2664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Enterprise honor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2446" y="189434"/>
              <a:ext cx="2304255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3600" dirty="0">
                  <a:solidFill>
                    <a:srgbClr val="0070C0"/>
                  </a:solidFill>
                </a:rPr>
                <a:t>企业荣誉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六边形 74"/>
          <p:cNvSpPr/>
          <p:nvPr/>
        </p:nvSpPr>
        <p:spPr>
          <a:xfrm>
            <a:off x="3721323" y="4437906"/>
            <a:ext cx="1419998" cy="1224136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6" name="六边形 75"/>
          <p:cNvSpPr/>
          <p:nvPr/>
        </p:nvSpPr>
        <p:spPr>
          <a:xfrm>
            <a:off x="4615082" y="2493691"/>
            <a:ext cx="1770541" cy="1526328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4" name="组合 3"/>
          <p:cNvGrpSpPr/>
          <p:nvPr/>
        </p:nvGrpSpPr>
        <p:grpSpPr>
          <a:xfrm>
            <a:off x="1826233" y="1989634"/>
            <a:ext cx="3191234" cy="2751064"/>
            <a:chOff x="1489683" y="1989634"/>
            <a:chExt cx="3191234" cy="2751064"/>
          </a:xfrm>
        </p:grpSpPr>
        <p:sp>
          <p:nvSpPr>
            <p:cNvPr id="78" name="六边形 77"/>
            <p:cNvSpPr/>
            <p:nvPr/>
          </p:nvSpPr>
          <p:spPr>
            <a:xfrm>
              <a:off x="1489683" y="1989634"/>
              <a:ext cx="3191234" cy="2751064"/>
            </a:xfrm>
            <a:prstGeom prst="hexagon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79" name="六边形 78"/>
            <p:cNvSpPr/>
            <p:nvPr/>
          </p:nvSpPr>
          <p:spPr>
            <a:xfrm>
              <a:off x="1642849" y="2152424"/>
              <a:ext cx="2813560" cy="2425483"/>
            </a:xfrm>
            <a:prstGeom prst="hexagon">
              <a:avLst/>
            </a:prstGeom>
            <a:blipFill>
              <a:blip r:embed="rId3" cstate="screen"/>
              <a:stretch>
                <a:fillRect/>
              </a:stretch>
            </a:blip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7143127" y="3162377"/>
            <a:ext cx="4283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清醒地看到前进中的困难与挑战，正视自身存在的差距与不足，以更加坚定的信念、更加饱满的热情、更加务实的作风、更加强大的合力，共同谱写公司发展的新篇章，为集团公司提供强有力的金融服务与支持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Freeform 508"/>
          <p:cNvSpPr/>
          <p:nvPr/>
        </p:nvSpPr>
        <p:spPr bwMode="auto">
          <a:xfrm>
            <a:off x="7321727" y="2741047"/>
            <a:ext cx="85725" cy="8572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0 h 54"/>
              <a:gd name="T4" fmla="*/ 0 w 54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Line 509"/>
          <p:cNvSpPr>
            <a:spLocks noChangeShapeType="1"/>
          </p:cNvSpPr>
          <p:nvPr/>
        </p:nvSpPr>
        <p:spPr bwMode="auto">
          <a:xfrm flipV="1">
            <a:off x="7321727" y="2741047"/>
            <a:ext cx="85725" cy="85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Line 510"/>
          <p:cNvSpPr>
            <a:spLocks noChangeShapeType="1"/>
          </p:cNvSpPr>
          <p:nvPr/>
        </p:nvSpPr>
        <p:spPr bwMode="auto">
          <a:xfrm>
            <a:off x="7321723" y="265531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Line 511"/>
          <p:cNvSpPr>
            <a:spLocks noChangeShapeType="1"/>
          </p:cNvSpPr>
          <p:nvPr/>
        </p:nvSpPr>
        <p:spPr bwMode="auto">
          <a:xfrm>
            <a:off x="7321723" y="265531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61687" y="2479754"/>
            <a:ext cx="3993649" cy="427976"/>
            <a:chOff x="6625133" y="1829068"/>
            <a:chExt cx="3993649" cy="427976"/>
          </a:xfrm>
        </p:grpSpPr>
        <p:sp>
          <p:nvSpPr>
            <p:cNvPr id="91" name="Freeform 512"/>
            <p:cNvSpPr/>
            <p:nvPr/>
          </p:nvSpPr>
          <p:spPr bwMode="auto">
            <a:xfrm>
              <a:off x="6625133" y="1923669"/>
              <a:ext cx="168275" cy="333375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41157" y="1829068"/>
              <a:ext cx="3777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资质荣誉</a:t>
              </a:r>
              <a:endParaRPr lang="zh-CN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7" name="六边形 76"/>
          <p:cNvSpPr/>
          <p:nvPr/>
        </p:nvSpPr>
        <p:spPr>
          <a:xfrm>
            <a:off x="1214644" y="3918636"/>
            <a:ext cx="764759" cy="659275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86" grpId="0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96989" y="189439"/>
            <a:ext cx="5096632" cy="646331"/>
            <a:chOff x="360439" y="189434"/>
            <a:chExt cx="5096632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808709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68749" y="405458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Product distribution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9" y="189434"/>
              <a:ext cx="2609856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3600" dirty="0">
                  <a:solidFill>
                    <a:srgbClr val="0070C0"/>
                  </a:solidFill>
                </a:rPr>
                <a:t>产品分布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/>
        </p:nvGrpSpPr>
        <p:grpSpPr>
          <a:xfrm>
            <a:off x="8948878" y="2029178"/>
            <a:ext cx="2477305" cy="1040576"/>
            <a:chOff x="8784483" y="2133650"/>
            <a:chExt cx="2477305" cy="1040576"/>
          </a:xfrm>
        </p:grpSpPr>
        <p:sp>
          <p:nvSpPr>
            <p:cNvPr id="87" name="TextBox 86"/>
            <p:cNvSpPr txBox="1"/>
            <p:nvPr/>
          </p:nvSpPr>
          <p:spPr>
            <a:xfrm>
              <a:off x="8785373" y="256893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8948878" y="3253314"/>
            <a:ext cx="2477305" cy="1040576"/>
            <a:chOff x="8784483" y="2133650"/>
            <a:chExt cx="2477305" cy="1040576"/>
          </a:xfrm>
        </p:grpSpPr>
        <p:sp>
          <p:nvSpPr>
            <p:cNvPr id="91" name="TextBox 90"/>
            <p:cNvSpPr txBox="1"/>
            <p:nvPr/>
          </p:nvSpPr>
          <p:spPr>
            <a:xfrm>
              <a:off x="8785373" y="256893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948878" y="4552693"/>
            <a:ext cx="2477305" cy="1037342"/>
            <a:chOff x="8784483" y="2133650"/>
            <a:chExt cx="2477305" cy="1037342"/>
          </a:xfrm>
        </p:grpSpPr>
        <p:sp>
          <p:nvSpPr>
            <p:cNvPr id="95" name="TextBox 94"/>
            <p:cNvSpPr txBox="1"/>
            <p:nvPr/>
          </p:nvSpPr>
          <p:spPr>
            <a:xfrm>
              <a:off x="8785373" y="2565698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KSO_Shape"/>
          <p:cNvGrpSpPr/>
          <p:nvPr/>
        </p:nvGrpSpPr>
        <p:grpSpPr bwMode="auto">
          <a:xfrm>
            <a:off x="2137151" y="1197550"/>
            <a:ext cx="5953123" cy="4921259"/>
            <a:chOff x="1331642" y="1268758"/>
            <a:chExt cx="5832654" cy="4819365"/>
          </a:xfrm>
          <a:solidFill>
            <a:schemeClr val="bg2">
              <a:lumMod val="90000"/>
              <a:alpha val="50000"/>
            </a:schemeClr>
          </a:solidFill>
        </p:grpSpPr>
        <p:sp>
          <p:nvSpPr>
            <p:cNvPr id="26" name="内蒙古"/>
            <p:cNvSpPr/>
            <p:nvPr/>
          </p:nvSpPr>
          <p:spPr bwMode="auto">
            <a:xfrm>
              <a:off x="3781357" y="1323171"/>
              <a:ext cx="2555481" cy="2179593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27" name="甘肃"/>
            <p:cNvSpPr/>
            <p:nvPr/>
          </p:nvSpPr>
          <p:spPr bwMode="auto">
            <a:xfrm>
              <a:off x="3289859" y="2796961"/>
              <a:ext cx="1633144" cy="1382066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28" name="宁夏"/>
            <p:cNvSpPr/>
            <p:nvPr/>
          </p:nvSpPr>
          <p:spPr bwMode="auto">
            <a:xfrm>
              <a:off x="4450168" y="3277341"/>
              <a:ext cx="329739" cy="544121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29" name="新疆"/>
            <p:cNvSpPr/>
            <p:nvPr/>
          </p:nvSpPr>
          <p:spPr bwMode="auto">
            <a:xfrm>
              <a:off x="1331642" y="1845527"/>
              <a:ext cx="2334617" cy="1764506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30" name="青海"/>
            <p:cNvSpPr/>
            <p:nvPr/>
          </p:nvSpPr>
          <p:spPr bwMode="auto">
            <a:xfrm>
              <a:off x="2846577" y="3230702"/>
              <a:ext cx="1452720" cy="1041603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33" name="四川"/>
            <p:cNvSpPr/>
            <p:nvPr/>
          </p:nvSpPr>
          <p:spPr bwMode="auto">
            <a:xfrm>
              <a:off x="3680258" y="3961379"/>
              <a:ext cx="1256743" cy="1102234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34" name="西藏"/>
            <p:cNvSpPr/>
            <p:nvPr/>
          </p:nvSpPr>
          <p:spPr bwMode="auto">
            <a:xfrm>
              <a:off x="1592946" y="3513645"/>
              <a:ext cx="2249072" cy="1368075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38" name="云南"/>
            <p:cNvSpPr/>
            <p:nvPr/>
          </p:nvSpPr>
          <p:spPr bwMode="auto">
            <a:xfrm>
              <a:off x="3641375" y="4651635"/>
              <a:ext cx="1017215" cy="1060258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39" name="贵州"/>
            <p:cNvSpPr/>
            <p:nvPr/>
          </p:nvSpPr>
          <p:spPr bwMode="auto">
            <a:xfrm>
              <a:off x="4370846" y="4637644"/>
              <a:ext cx="687476" cy="595423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40" name="广西"/>
            <p:cNvSpPr/>
            <p:nvPr/>
          </p:nvSpPr>
          <p:spPr bwMode="auto">
            <a:xfrm>
              <a:off x="4482833" y="5002982"/>
              <a:ext cx="899007" cy="684038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41" name="重庆"/>
            <p:cNvSpPr/>
            <p:nvPr/>
          </p:nvSpPr>
          <p:spPr bwMode="auto">
            <a:xfrm>
              <a:off x="4607263" y="4250540"/>
              <a:ext cx="508607" cy="516138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42" name="陕西"/>
            <p:cNvSpPr/>
            <p:nvPr/>
          </p:nvSpPr>
          <p:spPr bwMode="auto">
            <a:xfrm>
              <a:off x="4607262" y="3249358"/>
              <a:ext cx="580154" cy="1033830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43" name="山西"/>
            <p:cNvSpPr/>
            <p:nvPr/>
          </p:nvSpPr>
          <p:spPr bwMode="auto">
            <a:xfrm>
              <a:off x="5109648" y="3055030"/>
              <a:ext cx="385733" cy="848829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44" name="湖南"/>
            <p:cNvSpPr/>
            <p:nvPr/>
          </p:nvSpPr>
          <p:spPr bwMode="auto">
            <a:xfrm>
              <a:off x="5008549" y="4502391"/>
              <a:ext cx="615928" cy="71513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45" name="湖北"/>
            <p:cNvSpPr/>
            <p:nvPr/>
          </p:nvSpPr>
          <p:spPr bwMode="auto">
            <a:xfrm>
              <a:off x="4937001" y="4090414"/>
              <a:ext cx="874121" cy="54723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46" name="广东"/>
            <p:cNvSpPr/>
            <p:nvPr/>
          </p:nvSpPr>
          <p:spPr bwMode="auto">
            <a:xfrm>
              <a:off x="5129868" y="5096260"/>
              <a:ext cx="909894" cy="719795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47" name="江西"/>
            <p:cNvSpPr/>
            <p:nvPr/>
          </p:nvSpPr>
          <p:spPr bwMode="auto">
            <a:xfrm>
              <a:off x="5560706" y="4472853"/>
              <a:ext cx="544381" cy="741559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48" name="福建"/>
            <p:cNvSpPr/>
            <p:nvPr/>
          </p:nvSpPr>
          <p:spPr bwMode="auto">
            <a:xfrm>
              <a:off x="5843784" y="4670290"/>
              <a:ext cx="503941" cy="615634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49" name="浙江"/>
            <p:cNvSpPr/>
            <p:nvPr/>
          </p:nvSpPr>
          <p:spPr bwMode="auto">
            <a:xfrm>
              <a:off x="6069314" y="4280079"/>
              <a:ext cx="432394" cy="500591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52" name="安徽"/>
            <p:cNvSpPr/>
            <p:nvPr/>
          </p:nvSpPr>
          <p:spPr bwMode="auto">
            <a:xfrm>
              <a:off x="5646252" y="3846336"/>
              <a:ext cx="547492" cy="670046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53" name="天津"/>
            <p:cNvSpPr/>
            <p:nvPr/>
          </p:nvSpPr>
          <p:spPr bwMode="auto">
            <a:xfrm>
              <a:off x="5753573" y="3073685"/>
              <a:ext cx="143094" cy="206765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66" name="北京"/>
            <p:cNvSpPr/>
            <p:nvPr/>
          </p:nvSpPr>
          <p:spPr bwMode="auto">
            <a:xfrm>
              <a:off x="5610478" y="2980407"/>
              <a:ext cx="189756" cy="203656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67" name="辽宁"/>
            <p:cNvSpPr/>
            <p:nvPr/>
          </p:nvSpPr>
          <p:spPr bwMode="auto">
            <a:xfrm>
              <a:off x="5932441" y="2576203"/>
              <a:ext cx="673477" cy="640508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68" name="吉林"/>
            <p:cNvSpPr/>
            <p:nvPr/>
          </p:nvSpPr>
          <p:spPr bwMode="auto">
            <a:xfrm>
              <a:off x="6083312" y="2189100"/>
              <a:ext cx="959667" cy="651391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69" name="黑龙江"/>
            <p:cNvSpPr/>
            <p:nvPr/>
          </p:nvSpPr>
          <p:spPr bwMode="auto">
            <a:xfrm>
              <a:off x="5879557" y="1268758"/>
              <a:ext cx="1284739" cy="1167528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70" name="山东"/>
            <p:cNvSpPr/>
            <p:nvPr/>
          </p:nvSpPr>
          <p:spPr bwMode="auto">
            <a:xfrm>
              <a:off x="5624476" y="3362847"/>
              <a:ext cx="777687" cy="488154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71" name="上海"/>
            <p:cNvSpPr/>
            <p:nvPr/>
          </p:nvSpPr>
          <p:spPr bwMode="auto">
            <a:xfrm>
              <a:off x="6350835" y="4172809"/>
              <a:ext cx="122875" cy="107270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72" name="江苏"/>
            <p:cNvSpPr/>
            <p:nvPr/>
          </p:nvSpPr>
          <p:spPr bwMode="auto">
            <a:xfrm>
              <a:off x="5781568" y="3760832"/>
              <a:ext cx="678143" cy="522356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73" name="河北"/>
            <p:cNvSpPr/>
            <p:nvPr/>
          </p:nvSpPr>
          <p:spPr bwMode="auto">
            <a:xfrm>
              <a:off x="5428499" y="2761203"/>
              <a:ext cx="629926" cy="898577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74" name="河南"/>
            <p:cNvSpPr/>
            <p:nvPr/>
          </p:nvSpPr>
          <p:spPr bwMode="auto">
            <a:xfrm>
              <a:off x="5140754" y="3624023"/>
              <a:ext cx="662590" cy="656054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75" name="台湾"/>
            <p:cNvSpPr/>
            <p:nvPr/>
          </p:nvSpPr>
          <p:spPr bwMode="auto">
            <a:xfrm>
              <a:off x="6386611" y="5024745"/>
              <a:ext cx="189756" cy="458616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76" name="海南"/>
            <p:cNvSpPr/>
            <p:nvPr/>
          </p:nvSpPr>
          <p:spPr bwMode="auto">
            <a:xfrm>
              <a:off x="4991431" y="5837828"/>
              <a:ext cx="286189" cy="250295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13318" y="3229746"/>
            <a:ext cx="520774" cy="521196"/>
            <a:chOff x="1207815" y="4144074"/>
            <a:chExt cx="520774" cy="521196"/>
          </a:xfrm>
        </p:grpSpPr>
        <p:grpSp>
          <p:nvGrpSpPr>
            <p:cNvPr id="2" name="组合 1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99" name="椭圆 98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3" name="椭圆 2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文本框 29"/>
            <p:cNvSpPr txBox="1">
              <a:spLocks noChangeArrowheads="1"/>
            </p:cNvSpPr>
            <p:nvPr/>
          </p:nvSpPr>
          <p:spPr bwMode="auto">
            <a:xfrm>
              <a:off x="1224533" y="4221882"/>
              <a:ext cx="4860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effectLst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6907704" y="3912657"/>
            <a:ext cx="529350" cy="521196"/>
            <a:chOff x="1199239" y="4144074"/>
            <a:chExt cx="529350" cy="521196"/>
          </a:xfrm>
        </p:grpSpPr>
        <p:grpSp>
          <p:nvGrpSpPr>
            <p:cNvPr id="103" name="组合 102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106" name="椭圆 105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7" name="椭圆 106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04" name="椭圆 103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文本框 29"/>
            <p:cNvSpPr txBox="1">
              <a:spLocks noChangeArrowheads="1"/>
            </p:cNvSpPr>
            <p:nvPr/>
          </p:nvSpPr>
          <p:spPr bwMode="auto">
            <a:xfrm>
              <a:off x="1199239" y="4229550"/>
              <a:ext cx="4860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effectLst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014762" y="5202891"/>
            <a:ext cx="520774" cy="521196"/>
            <a:chOff x="1207815" y="4144074"/>
            <a:chExt cx="520774" cy="521196"/>
          </a:xfrm>
        </p:grpSpPr>
        <p:grpSp>
          <p:nvGrpSpPr>
            <p:cNvPr id="116" name="组合 115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119" name="椭圆 118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17" name="椭圆 116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文本框 29"/>
            <p:cNvSpPr txBox="1">
              <a:spLocks noChangeArrowheads="1"/>
            </p:cNvSpPr>
            <p:nvPr/>
          </p:nvSpPr>
          <p:spPr bwMode="auto">
            <a:xfrm>
              <a:off x="1219287" y="4221882"/>
              <a:ext cx="4860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effectLst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4888694" y="4155315"/>
            <a:ext cx="525640" cy="521196"/>
            <a:chOff x="1202949" y="4144074"/>
            <a:chExt cx="525640" cy="521196"/>
          </a:xfrm>
        </p:grpSpPr>
        <p:grpSp>
          <p:nvGrpSpPr>
            <p:cNvPr id="122" name="组合 121"/>
            <p:cNvGrpSpPr/>
            <p:nvPr/>
          </p:nvGrpSpPr>
          <p:grpSpPr>
            <a:xfrm>
              <a:off x="1207815" y="4144074"/>
              <a:ext cx="520774" cy="521196"/>
              <a:chOff x="1207815" y="4144074"/>
              <a:chExt cx="520774" cy="521196"/>
            </a:xfrm>
          </p:grpSpPr>
          <p:sp>
            <p:nvSpPr>
              <p:cNvPr id="125" name="椭圆 124"/>
              <p:cNvSpPr/>
              <p:nvPr/>
            </p:nvSpPr>
            <p:spPr bwMode="auto">
              <a:xfrm>
                <a:off x="1207815" y="4144074"/>
                <a:ext cx="520774" cy="5211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 bwMode="auto">
              <a:xfrm>
                <a:off x="1207815" y="4168571"/>
                <a:ext cx="496277" cy="49669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23" name="椭圆 122"/>
            <p:cNvSpPr/>
            <p:nvPr/>
          </p:nvSpPr>
          <p:spPr>
            <a:xfrm>
              <a:off x="1251959" y="4206204"/>
              <a:ext cx="420687" cy="42068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文本框 29"/>
            <p:cNvSpPr txBox="1">
              <a:spLocks noChangeArrowheads="1"/>
            </p:cNvSpPr>
            <p:nvPr/>
          </p:nvSpPr>
          <p:spPr bwMode="auto">
            <a:xfrm>
              <a:off x="1202949" y="4234960"/>
              <a:ext cx="4860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solidFill>
                    <a:schemeClr val="bg1"/>
                  </a:solidFill>
                  <a:effectLst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130" name="文本框 29"/>
          <p:cNvSpPr txBox="1">
            <a:spLocks noChangeArrowheads="1"/>
          </p:cNvSpPr>
          <p:nvPr/>
        </p:nvSpPr>
        <p:spPr bwMode="auto">
          <a:xfrm>
            <a:off x="8545861" y="2061642"/>
            <a:ext cx="486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01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1172014" y="5129336"/>
            <a:ext cx="2477305" cy="993984"/>
            <a:chOff x="8784483" y="2133650"/>
            <a:chExt cx="2477305" cy="993984"/>
          </a:xfrm>
        </p:grpSpPr>
        <p:sp>
          <p:nvSpPr>
            <p:cNvPr id="152" name="TextBox 151"/>
            <p:cNvSpPr txBox="1"/>
            <p:nvPr/>
          </p:nvSpPr>
          <p:spPr>
            <a:xfrm>
              <a:off x="8785373" y="252234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4" name="文本框 29"/>
          <p:cNvSpPr txBox="1">
            <a:spLocks noChangeArrowheads="1"/>
          </p:cNvSpPr>
          <p:nvPr/>
        </p:nvSpPr>
        <p:spPr bwMode="auto">
          <a:xfrm>
            <a:off x="8545861" y="3282407"/>
            <a:ext cx="486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02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56" name="文本框 29"/>
          <p:cNvSpPr txBox="1">
            <a:spLocks noChangeArrowheads="1"/>
          </p:cNvSpPr>
          <p:nvPr/>
        </p:nvSpPr>
        <p:spPr bwMode="auto">
          <a:xfrm>
            <a:off x="8545861" y="4613860"/>
            <a:ext cx="486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03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57" name="文本框 29"/>
          <p:cNvSpPr txBox="1">
            <a:spLocks noChangeArrowheads="1"/>
          </p:cNvSpPr>
          <p:nvPr/>
        </p:nvSpPr>
        <p:spPr bwMode="auto">
          <a:xfrm>
            <a:off x="719115" y="5160113"/>
            <a:ext cx="486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04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54" grpId="0"/>
      <p:bldP spid="156" grpId="0"/>
      <p:bldP spid="1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6987" y="189439"/>
            <a:ext cx="6696744" cy="646331"/>
            <a:chOff x="360437" y="189434"/>
            <a:chExt cx="6696744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960837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92885" y="303833"/>
              <a:ext cx="2664296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Compared with the same period last year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3814717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与去年同期比较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1921123" y="4577198"/>
            <a:ext cx="26642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计划完成：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65%</a:t>
            </a:r>
            <a:endParaRPr lang="zh-CN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实际完成数：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800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万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回款数：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750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万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89675" y="4577198"/>
            <a:ext cx="26642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计划完成：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70%</a:t>
            </a:r>
            <a:endParaRPr lang="zh-CN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实际完成数：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1000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万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回款数：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900 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万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grpSp>
        <p:nvGrpSpPr>
          <p:cNvPr id="54" name="组合 24"/>
          <p:cNvGrpSpPr/>
          <p:nvPr/>
        </p:nvGrpSpPr>
        <p:grpSpPr bwMode="auto">
          <a:xfrm>
            <a:off x="2115254" y="1735784"/>
            <a:ext cx="2518237" cy="2520280"/>
            <a:chOff x="2848131" y="1860029"/>
            <a:chExt cx="3807502" cy="3807502"/>
          </a:xfrm>
        </p:grpSpPr>
        <p:sp>
          <p:nvSpPr>
            <p:cNvPr id="56" name="椭圆 55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052337" y="2195260"/>
            <a:ext cx="2605090" cy="1836387"/>
            <a:chOff x="1715787" y="2195256"/>
            <a:chExt cx="2605090" cy="1836387"/>
          </a:xfrm>
        </p:grpSpPr>
        <p:sp>
          <p:nvSpPr>
            <p:cNvPr id="55" name="文本框 29"/>
            <p:cNvSpPr txBox="1">
              <a:spLocks noChangeArrowheads="1"/>
            </p:cNvSpPr>
            <p:nvPr/>
          </p:nvSpPr>
          <p:spPr bwMode="auto">
            <a:xfrm>
              <a:off x="1978623" y="2195256"/>
              <a:ext cx="207941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60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20XX</a:t>
              </a:r>
              <a:endParaRPr lang="zh-CN" altLang="en-US" sz="6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33"/>
            <p:cNvSpPr txBox="1"/>
            <p:nvPr/>
          </p:nvSpPr>
          <p:spPr>
            <a:xfrm>
              <a:off x="1715787" y="3092319"/>
              <a:ext cx="260509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0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上半年情况</a:t>
              </a:r>
            </a:p>
          </p:txBody>
        </p:sp>
        <p:sp>
          <p:nvSpPr>
            <p:cNvPr id="67" name="Freeform 323"/>
            <p:cNvSpPr/>
            <p:nvPr/>
          </p:nvSpPr>
          <p:spPr bwMode="auto">
            <a:xfrm>
              <a:off x="2777814" y="3753830"/>
              <a:ext cx="277813" cy="277813"/>
            </a:xfrm>
            <a:custGeom>
              <a:avLst/>
              <a:gdLst>
                <a:gd name="T0" fmla="*/ 250 w 288"/>
                <a:gd name="T1" fmla="*/ 220 h 287"/>
                <a:gd name="T2" fmla="*/ 169 w 288"/>
                <a:gd name="T3" fmla="*/ 191 h 287"/>
                <a:gd name="T4" fmla="*/ 197 w 288"/>
                <a:gd name="T5" fmla="*/ 136 h 287"/>
                <a:gd name="T6" fmla="*/ 197 w 288"/>
                <a:gd name="T7" fmla="*/ 135 h 287"/>
                <a:gd name="T8" fmla="*/ 204 w 288"/>
                <a:gd name="T9" fmla="*/ 134 h 287"/>
                <a:gd name="T10" fmla="*/ 211 w 288"/>
                <a:gd name="T11" fmla="*/ 107 h 287"/>
                <a:gd name="T12" fmla="*/ 206 w 288"/>
                <a:gd name="T13" fmla="*/ 96 h 287"/>
                <a:gd name="T14" fmla="*/ 205 w 288"/>
                <a:gd name="T15" fmla="*/ 96 h 287"/>
                <a:gd name="T16" fmla="*/ 205 w 288"/>
                <a:gd name="T17" fmla="*/ 93 h 287"/>
                <a:gd name="T18" fmla="*/ 205 w 288"/>
                <a:gd name="T19" fmla="*/ 54 h 287"/>
                <a:gd name="T20" fmla="*/ 193 w 288"/>
                <a:gd name="T21" fmla="*/ 25 h 287"/>
                <a:gd name="T22" fmla="*/ 160 w 288"/>
                <a:gd name="T23" fmla="*/ 8 h 287"/>
                <a:gd name="T24" fmla="*/ 120 w 288"/>
                <a:gd name="T25" fmla="*/ 4 h 287"/>
                <a:gd name="T26" fmla="*/ 103 w 288"/>
                <a:gd name="T27" fmla="*/ 22 h 287"/>
                <a:gd name="T28" fmla="*/ 83 w 288"/>
                <a:gd name="T29" fmla="*/ 54 h 287"/>
                <a:gd name="T30" fmla="*/ 82 w 288"/>
                <a:gd name="T31" fmla="*/ 93 h 287"/>
                <a:gd name="T32" fmla="*/ 82 w 288"/>
                <a:gd name="T33" fmla="*/ 96 h 287"/>
                <a:gd name="T34" fmla="*/ 82 w 288"/>
                <a:gd name="T35" fmla="*/ 96 h 287"/>
                <a:gd name="T36" fmla="*/ 76 w 288"/>
                <a:gd name="T37" fmla="*/ 107 h 287"/>
                <a:gd name="T38" fmla="*/ 83 w 288"/>
                <a:gd name="T39" fmla="*/ 134 h 287"/>
                <a:gd name="T40" fmla="*/ 90 w 288"/>
                <a:gd name="T41" fmla="*/ 135 h 287"/>
                <a:gd name="T42" fmla="*/ 90 w 288"/>
                <a:gd name="T43" fmla="*/ 136 h 287"/>
                <a:gd name="T44" fmla="*/ 118 w 288"/>
                <a:gd name="T45" fmla="*/ 191 h 287"/>
                <a:gd name="T46" fmla="*/ 38 w 288"/>
                <a:gd name="T47" fmla="*/ 220 h 287"/>
                <a:gd name="T48" fmla="*/ 0 w 288"/>
                <a:gd name="T49" fmla="*/ 256 h 287"/>
                <a:gd name="T50" fmla="*/ 0 w 288"/>
                <a:gd name="T51" fmla="*/ 287 h 287"/>
                <a:gd name="T52" fmla="*/ 288 w 288"/>
                <a:gd name="T53" fmla="*/ 287 h 287"/>
                <a:gd name="T54" fmla="*/ 288 w 288"/>
                <a:gd name="T55" fmla="*/ 256 h 287"/>
                <a:gd name="T56" fmla="*/ 250 w 288"/>
                <a:gd name="T57" fmla="*/ 22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7">
                  <a:moveTo>
                    <a:pt x="250" y="220"/>
                  </a:moveTo>
                  <a:cubicBezTo>
                    <a:pt x="231" y="212"/>
                    <a:pt x="209" y="196"/>
                    <a:pt x="169" y="191"/>
                  </a:cubicBezTo>
                  <a:cubicBezTo>
                    <a:pt x="181" y="181"/>
                    <a:pt x="186" y="162"/>
                    <a:pt x="197" y="136"/>
                  </a:cubicBezTo>
                  <a:cubicBezTo>
                    <a:pt x="197" y="136"/>
                    <a:pt x="197" y="135"/>
                    <a:pt x="197" y="135"/>
                  </a:cubicBezTo>
                  <a:cubicBezTo>
                    <a:pt x="200" y="135"/>
                    <a:pt x="202" y="135"/>
                    <a:pt x="204" y="134"/>
                  </a:cubicBezTo>
                  <a:cubicBezTo>
                    <a:pt x="208" y="131"/>
                    <a:pt x="211" y="115"/>
                    <a:pt x="211" y="107"/>
                  </a:cubicBezTo>
                  <a:cubicBezTo>
                    <a:pt x="211" y="95"/>
                    <a:pt x="206" y="96"/>
                    <a:pt x="206" y="96"/>
                  </a:cubicBezTo>
                  <a:cubicBezTo>
                    <a:pt x="206" y="96"/>
                    <a:pt x="205" y="96"/>
                    <a:pt x="205" y="96"/>
                  </a:cubicBezTo>
                  <a:cubicBezTo>
                    <a:pt x="205" y="95"/>
                    <a:pt x="205" y="94"/>
                    <a:pt x="205" y="93"/>
                  </a:cubicBezTo>
                  <a:cubicBezTo>
                    <a:pt x="205" y="83"/>
                    <a:pt x="207" y="64"/>
                    <a:pt x="205" y="54"/>
                  </a:cubicBezTo>
                  <a:cubicBezTo>
                    <a:pt x="200" y="39"/>
                    <a:pt x="201" y="33"/>
                    <a:pt x="193" y="25"/>
                  </a:cubicBezTo>
                  <a:cubicBezTo>
                    <a:pt x="182" y="13"/>
                    <a:pt x="166" y="8"/>
                    <a:pt x="160" y="8"/>
                  </a:cubicBezTo>
                  <a:cubicBezTo>
                    <a:pt x="155" y="8"/>
                    <a:pt x="133" y="0"/>
                    <a:pt x="120" y="4"/>
                  </a:cubicBezTo>
                  <a:cubicBezTo>
                    <a:pt x="107" y="9"/>
                    <a:pt x="114" y="22"/>
                    <a:pt x="103" y="22"/>
                  </a:cubicBezTo>
                  <a:cubicBezTo>
                    <a:pt x="92" y="22"/>
                    <a:pt x="87" y="39"/>
                    <a:pt x="83" y="54"/>
                  </a:cubicBezTo>
                  <a:cubicBezTo>
                    <a:pt x="80" y="64"/>
                    <a:pt x="82" y="82"/>
                    <a:pt x="82" y="93"/>
                  </a:cubicBezTo>
                  <a:cubicBezTo>
                    <a:pt x="82" y="94"/>
                    <a:pt x="82" y="95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76" y="95"/>
                    <a:pt x="76" y="107"/>
                  </a:cubicBezTo>
                  <a:cubicBezTo>
                    <a:pt x="76" y="115"/>
                    <a:pt x="79" y="131"/>
                    <a:pt x="83" y="134"/>
                  </a:cubicBezTo>
                  <a:cubicBezTo>
                    <a:pt x="85" y="135"/>
                    <a:pt x="88" y="135"/>
                    <a:pt x="90" y="135"/>
                  </a:cubicBezTo>
                  <a:cubicBezTo>
                    <a:pt x="90" y="135"/>
                    <a:pt x="90" y="136"/>
                    <a:pt x="90" y="136"/>
                  </a:cubicBezTo>
                  <a:cubicBezTo>
                    <a:pt x="101" y="163"/>
                    <a:pt x="106" y="182"/>
                    <a:pt x="118" y="191"/>
                  </a:cubicBezTo>
                  <a:cubicBezTo>
                    <a:pt x="79" y="196"/>
                    <a:pt x="57" y="212"/>
                    <a:pt x="38" y="220"/>
                  </a:cubicBezTo>
                  <a:cubicBezTo>
                    <a:pt x="0" y="237"/>
                    <a:pt x="0" y="256"/>
                    <a:pt x="0" y="256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288" y="287"/>
                    <a:pt x="288" y="287"/>
                    <a:pt x="288" y="287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56"/>
                    <a:pt x="287" y="237"/>
                    <a:pt x="250" y="22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528451" y="1845618"/>
            <a:ext cx="706229" cy="3816424"/>
            <a:chOff x="5191898" y="1845618"/>
            <a:chExt cx="706229" cy="3816424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545013" y="1845618"/>
              <a:ext cx="0" cy="3816424"/>
            </a:xfrm>
            <a:prstGeom prst="line">
              <a:avLst/>
            </a:prstGeom>
            <a:ln>
              <a:solidFill>
                <a:srgbClr val="0066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组合 69"/>
            <p:cNvGrpSpPr/>
            <p:nvPr/>
          </p:nvGrpSpPr>
          <p:grpSpPr>
            <a:xfrm>
              <a:off x="5191898" y="2351253"/>
              <a:ext cx="706229" cy="703668"/>
              <a:chOff x="3618897" y="2279040"/>
              <a:chExt cx="706229" cy="703668"/>
            </a:xfrm>
            <a:solidFill>
              <a:srgbClr val="FF0000"/>
            </a:solidFill>
          </p:grpSpPr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3713987" y="2279040"/>
                <a:ext cx="516048" cy="703668"/>
              </a:xfrm>
              <a:custGeom>
                <a:avLst/>
                <a:gdLst>
                  <a:gd name="T0" fmla="*/ 222 w 597"/>
                  <a:gd name="T1" fmla="*/ 575 h 814"/>
                  <a:gd name="T2" fmla="*/ 253 w 597"/>
                  <a:gd name="T3" fmla="*/ 598 h 814"/>
                  <a:gd name="T4" fmla="*/ 344 w 597"/>
                  <a:gd name="T5" fmla="*/ 598 h 814"/>
                  <a:gd name="T6" fmla="*/ 375 w 597"/>
                  <a:gd name="T7" fmla="*/ 575 h 814"/>
                  <a:gd name="T8" fmla="*/ 414 w 597"/>
                  <a:gd name="T9" fmla="*/ 509 h 814"/>
                  <a:gd name="T10" fmla="*/ 539 w 597"/>
                  <a:gd name="T11" fmla="*/ 298 h 814"/>
                  <a:gd name="T12" fmla="*/ 298 w 597"/>
                  <a:gd name="T13" fmla="*/ 57 h 814"/>
                  <a:gd name="T14" fmla="*/ 57 w 597"/>
                  <a:gd name="T15" fmla="*/ 298 h 814"/>
                  <a:gd name="T16" fmla="*/ 183 w 597"/>
                  <a:gd name="T17" fmla="*/ 509 h 814"/>
                  <a:gd name="T18" fmla="*/ 222 w 597"/>
                  <a:gd name="T19" fmla="*/ 575 h 814"/>
                  <a:gd name="T20" fmla="*/ 354 w 597"/>
                  <a:gd name="T21" fmla="*/ 782 h 814"/>
                  <a:gd name="T22" fmla="*/ 314 w 597"/>
                  <a:gd name="T23" fmla="*/ 814 h 814"/>
                  <a:gd name="T24" fmla="*/ 282 w 597"/>
                  <a:gd name="T25" fmla="*/ 814 h 814"/>
                  <a:gd name="T26" fmla="*/ 242 w 597"/>
                  <a:gd name="T27" fmla="*/ 782 h 814"/>
                  <a:gd name="T28" fmla="*/ 226 w 597"/>
                  <a:gd name="T29" fmla="*/ 782 h 814"/>
                  <a:gd name="T30" fmla="*/ 165 w 597"/>
                  <a:gd name="T31" fmla="*/ 722 h 814"/>
                  <a:gd name="T32" fmla="*/ 165 w 597"/>
                  <a:gd name="T33" fmla="*/ 576 h 814"/>
                  <a:gd name="T34" fmla="*/ 155 w 597"/>
                  <a:gd name="T35" fmla="*/ 559 h 814"/>
                  <a:gd name="T36" fmla="*/ 0 w 597"/>
                  <a:gd name="T37" fmla="*/ 298 h 814"/>
                  <a:gd name="T38" fmla="*/ 298 w 597"/>
                  <a:gd name="T39" fmla="*/ 0 h 814"/>
                  <a:gd name="T40" fmla="*/ 597 w 597"/>
                  <a:gd name="T41" fmla="*/ 298 h 814"/>
                  <a:gd name="T42" fmla="*/ 441 w 597"/>
                  <a:gd name="T43" fmla="*/ 559 h 814"/>
                  <a:gd name="T44" fmla="*/ 431 w 597"/>
                  <a:gd name="T45" fmla="*/ 576 h 814"/>
                  <a:gd name="T46" fmla="*/ 432 w 597"/>
                  <a:gd name="T47" fmla="*/ 722 h 814"/>
                  <a:gd name="T48" fmla="*/ 371 w 597"/>
                  <a:gd name="T49" fmla="*/ 782 h 814"/>
                  <a:gd name="T50" fmla="*/ 354 w 597"/>
                  <a:gd name="T51" fmla="*/ 782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7" h="814">
                    <a:moveTo>
                      <a:pt x="222" y="575"/>
                    </a:moveTo>
                    <a:cubicBezTo>
                      <a:pt x="224" y="589"/>
                      <a:pt x="238" y="598"/>
                      <a:pt x="253" y="598"/>
                    </a:cubicBezTo>
                    <a:cubicBezTo>
                      <a:pt x="344" y="598"/>
                      <a:pt x="344" y="598"/>
                      <a:pt x="344" y="598"/>
                    </a:cubicBezTo>
                    <a:cubicBezTo>
                      <a:pt x="358" y="598"/>
                      <a:pt x="373" y="589"/>
                      <a:pt x="375" y="575"/>
                    </a:cubicBezTo>
                    <a:cubicBezTo>
                      <a:pt x="377" y="547"/>
                      <a:pt x="390" y="523"/>
                      <a:pt x="414" y="509"/>
                    </a:cubicBezTo>
                    <a:cubicBezTo>
                      <a:pt x="491" y="467"/>
                      <a:pt x="539" y="386"/>
                      <a:pt x="539" y="298"/>
                    </a:cubicBezTo>
                    <a:cubicBezTo>
                      <a:pt x="539" y="165"/>
                      <a:pt x="431" y="57"/>
                      <a:pt x="298" y="57"/>
                    </a:cubicBezTo>
                    <a:cubicBezTo>
                      <a:pt x="165" y="57"/>
                      <a:pt x="57" y="165"/>
                      <a:pt x="57" y="298"/>
                    </a:cubicBezTo>
                    <a:cubicBezTo>
                      <a:pt x="57" y="386"/>
                      <a:pt x="105" y="467"/>
                      <a:pt x="183" y="509"/>
                    </a:cubicBezTo>
                    <a:cubicBezTo>
                      <a:pt x="207" y="523"/>
                      <a:pt x="219" y="547"/>
                      <a:pt x="222" y="575"/>
                    </a:cubicBezTo>
                    <a:close/>
                    <a:moveTo>
                      <a:pt x="354" y="782"/>
                    </a:moveTo>
                    <a:cubicBezTo>
                      <a:pt x="350" y="800"/>
                      <a:pt x="334" y="814"/>
                      <a:pt x="314" y="814"/>
                    </a:cubicBezTo>
                    <a:cubicBezTo>
                      <a:pt x="282" y="814"/>
                      <a:pt x="282" y="814"/>
                      <a:pt x="282" y="814"/>
                    </a:cubicBezTo>
                    <a:cubicBezTo>
                      <a:pt x="263" y="814"/>
                      <a:pt x="247" y="800"/>
                      <a:pt x="242" y="782"/>
                    </a:cubicBezTo>
                    <a:cubicBezTo>
                      <a:pt x="226" y="782"/>
                      <a:pt x="226" y="782"/>
                      <a:pt x="226" y="782"/>
                    </a:cubicBezTo>
                    <a:cubicBezTo>
                      <a:pt x="193" y="782"/>
                      <a:pt x="165" y="755"/>
                      <a:pt x="165" y="722"/>
                    </a:cubicBezTo>
                    <a:cubicBezTo>
                      <a:pt x="165" y="576"/>
                      <a:pt x="165" y="576"/>
                      <a:pt x="165" y="576"/>
                    </a:cubicBezTo>
                    <a:cubicBezTo>
                      <a:pt x="165" y="569"/>
                      <a:pt x="162" y="563"/>
                      <a:pt x="155" y="559"/>
                    </a:cubicBezTo>
                    <a:cubicBezTo>
                      <a:pt x="60" y="507"/>
                      <a:pt x="0" y="407"/>
                      <a:pt x="0" y="298"/>
                    </a:cubicBezTo>
                    <a:cubicBezTo>
                      <a:pt x="0" y="133"/>
                      <a:pt x="134" y="0"/>
                      <a:pt x="298" y="0"/>
                    </a:cubicBezTo>
                    <a:cubicBezTo>
                      <a:pt x="463" y="0"/>
                      <a:pt x="597" y="133"/>
                      <a:pt x="597" y="298"/>
                    </a:cubicBezTo>
                    <a:cubicBezTo>
                      <a:pt x="597" y="407"/>
                      <a:pt x="537" y="507"/>
                      <a:pt x="441" y="559"/>
                    </a:cubicBezTo>
                    <a:cubicBezTo>
                      <a:pt x="435" y="563"/>
                      <a:pt x="431" y="569"/>
                      <a:pt x="431" y="576"/>
                    </a:cubicBezTo>
                    <a:cubicBezTo>
                      <a:pt x="432" y="722"/>
                      <a:pt x="432" y="722"/>
                      <a:pt x="432" y="722"/>
                    </a:cubicBezTo>
                    <a:cubicBezTo>
                      <a:pt x="432" y="755"/>
                      <a:pt x="404" y="782"/>
                      <a:pt x="371" y="782"/>
                    </a:cubicBezTo>
                    <a:cubicBezTo>
                      <a:pt x="354" y="782"/>
                      <a:pt x="354" y="782"/>
                      <a:pt x="354" y="782"/>
                    </a:cubicBezTo>
                    <a:close/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Freeform 10"/>
              <p:cNvSpPr>
                <a:spLocks noEditPoints="1"/>
              </p:cNvSpPr>
              <p:nvPr/>
            </p:nvSpPr>
            <p:spPr bwMode="auto">
              <a:xfrm>
                <a:off x="3618897" y="2347432"/>
                <a:ext cx="706229" cy="373412"/>
              </a:xfrm>
              <a:custGeom>
                <a:avLst/>
                <a:gdLst>
                  <a:gd name="T0" fmla="*/ 699 w 817"/>
                  <a:gd name="T1" fmla="*/ 406 h 432"/>
                  <a:gd name="T2" fmla="*/ 692 w 817"/>
                  <a:gd name="T3" fmla="*/ 380 h 432"/>
                  <a:gd name="T4" fmla="*/ 718 w 817"/>
                  <a:gd name="T5" fmla="*/ 373 h 432"/>
                  <a:gd name="T6" fmla="*/ 755 w 817"/>
                  <a:gd name="T7" fmla="*/ 394 h 432"/>
                  <a:gd name="T8" fmla="*/ 762 w 817"/>
                  <a:gd name="T9" fmla="*/ 420 h 432"/>
                  <a:gd name="T10" fmla="*/ 736 w 817"/>
                  <a:gd name="T11" fmla="*/ 427 h 432"/>
                  <a:gd name="T12" fmla="*/ 699 w 817"/>
                  <a:gd name="T13" fmla="*/ 406 h 432"/>
                  <a:gd name="T14" fmla="*/ 718 w 817"/>
                  <a:gd name="T15" fmla="*/ 59 h 432"/>
                  <a:gd name="T16" fmla="*/ 692 w 817"/>
                  <a:gd name="T17" fmla="*/ 52 h 432"/>
                  <a:gd name="T18" fmla="*/ 699 w 817"/>
                  <a:gd name="T19" fmla="*/ 26 h 432"/>
                  <a:gd name="T20" fmla="*/ 736 w 817"/>
                  <a:gd name="T21" fmla="*/ 5 h 432"/>
                  <a:gd name="T22" fmla="*/ 762 w 817"/>
                  <a:gd name="T23" fmla="*/ 12 h 432"/>
                  <a:gd name="T24" fmla="*/ 755 w 817"/>
                  <a:gd name="T25" fmla="*/ 38 h 432"/>
                  <a:gd name="T26" fmla="*/ 718 w 817"/>
                  <a:gd name="T27" fmla="*/ 59 h 432"/>
                  <a:gd name="T28" fmla="*/ 755 w 817"/>
                  <a:gd name="T29" fmla="*/ 235 h 432"/>
                  <a:gd name="T30" fmla="*/ 736 w 817"/>
                  <a:gd name="T31" fmla="*/ 216 h 432"/>
                  <a:gd name="T32" fmla="*/ 755 w 817"/>
                  <a:gd name="T33" fmla="*/ 197 h 432"/>
                  <a:gd name="T34" fmla="*/ 798 w 817"/>
                  <a:gd name="T35" fmla="*/ 197 h 432"/>
                  <a:gd name="T36" fmla="*/ 817 w 817"/>
                  <a:gd name="T37" fmla="*/ 216 h 432"/>
                  <a:gd name="T38" fmla="*/ 798 w 817"/>
                  <a:gd name="T39" fmla="*/ 235 h 432"/>
                  <a:gd name="T40" fmla="*/ 755 w 817"/>
                  <a:gd name="T41" fmla="*/ 235 h 432"/>
                  <a:gd name="T42" fmla="*/ 118 w 817"/>
                  <a:gd name="T43" fmla="*/ 26 h 432"/>
                  <a:gd name="T44" fmla="*/ 124 w 817"/>
                  <a:gd name="T45" fmla="*/ 52 h 432"/>
                  <a:gd name="T46" fmla="*/ 98 w 817"/>
                  <a:gd name="T47" fmla="*/ 59 h 432"/>
                  <a:gd name="T48" fmla="*/ 62 w 817"/>
                  <a:gd name="T49" fmla="*/ 38 h 432"/>
                  <a:gd name="T50" fmla="*/ 55 w 817"/>
                  <a:gd name="T51" fmla="*/ 12 h 432"/>
                  <a:gd name="T52" fmla="*/ 81 w 817"/>
                  <a:gd name="T53" fmla="*/ 5 h 432"/>
                  <a:gd name="T54" fmla="*/ 118 w 817"/>
                  <a:gd name="T55" fmla="*/ 26 h 432"/>
                  <a:gd name="T56" fmla="*/ 98 w 817"/>
                  <a:gd name="T57" fmla="*/ 373 h 432"/>
                  <a:gd name="T58" fmla="*/ 124 w 817"/>
                  <a:gd name="T59" fmla="*/ 380 h 432"/>
                  <a:gd name="T60" fmla="*/ 118 w 817"/>
                  <a:gd name="T61" fmla="*/ 406 h 432"/>
                  <a:gd name="T62" fmla="*/ 81 w 817"/>
                  <a:gd name="T63" fmla="*/ 427 h 432"/>
                  <a:gd name="T64" fmla="*/ 55 w 817"/>
                  <a:gd name="T65" fmla="*/ 420 h 432"/>
                  <a:gd name="T66" fmla="*/ 62 w 817"/>
                  <a:gd name="T67" fmla="*/ 394 h 432"/>
                  <a:gd name="T68" fmla="*/ 98 w 817"/>
                  <a:gd name="T69" fmla="*/ 373 h 432"/>
                  <a:gd name="T70" fmla="*/ 62 w 817"/>
                  <a:gd name="T71" fmla="*/ 197 h 432"/>
                  <a:gd name="T72" fmla="*/ 81 w 817"/>
                  <a:gd name="T73" fmla="*/ 216 h 432"/>
                  <a:gd name="T74" fmla="*/ 62 w 817"/>
                  <a:gd name="T75" fmla="*/ 235 h 432"/>
                  <a:gd name="T76" fmla="*/ 19 w 817"/>
                  <a:gd name="T77" fmla="*/ 235 h 432"/>
                  <a:gd name="T78" fmla="*/ 0 w 817"/>
                  <a:gd name="T79" fmla="*/ 216 h 432"/>
                  <a:gd name="T80" fmla="*/ 19 w 817"/>
                  <a:gd name="T81" fmla="*/ 197 h 432"/>
                  <a:gd name="T82" fmla="*/ 62 w 817"/>
                  <a:gd name="T83" fmla="*/ 19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7" h="432">
                    <a:moveTo>
                      <a:pt x="699" y="406"/>
                    </a:moveTo>
                    <a:cubicBezTo>
                      <a:pt x="690" y="401"/>
                      <a:pt x="687" y="389"/>
                      <a:pt x="692" y="380"/>
                    </a:cubicBezTo>
                    <a:cubicBezTo>
                      <a:pt x="698" y="371"/>
                      <a:pt x="709" y="368"/>
                      <a:pt x="718" y="373"/>
                    </a:cubicBezTo>
                    <a:cubicBezTo>
                      <a:pt x="755" y="394"/>
                      <a:pt x="755" y="394"/>
                      <a:pt x="755" y="394"/>
                    </a:cubicBezTo>
                    <a:cubicBezTo>
                      <a:pt x="764" y="399"/>
                      <a:pt x="767" y="411"/>
                      <a:pt x="762" y="420"/>
                    </a:cubicBezTo>
                    <a:cubicBezTo>
                      <a:pt x="757" y="429"/>
                      <a:pt x="745" y="432"/>
                      <a:pt x="736" y="427"/>
                    </a:cubicBezTo>
                    <a:cubicBezTo>
                      <a:pt x="699" y="406"/>
                      <a:pt x="699" y="406"/>
                      <a:pt x="699" y="406"/>
                    </a:cubicBezTo>
                    <a:close/>
                    <a:moveTo>
                      <a:pt x="718" y="59"/>
                    </a:moveTo>
                    <a:cubicBezTo>
                      <a:pt x="709" y="64"/>
                      <a:pt x="698" y="61"/>
                      <a:pt x="692" y="52"/>
                    </a:cubicBezTo>
                    <a:cubicBezTo>
                      <a:pt x="687" y="43"/>
                      <a:pt x="690" y="31"/>
                      <a:pt x="699" y="26"/>
                    </a:cubicBezTo>
                    <a:cubicBezTo>
                      <a:pt x="736" y="5"/>
                      <a:pt x="736" y="5"/>
                      <a:pt x="736" y="5"/>
                    </a:cubicBezTo>
                    <a:cubicBezTo>
                      <a:pt x="745" y="0"/>
                      <a:pt x="757" y="3"/>
                      <a:pt x="762" y="12"/>
                    </a:cubicBezTo>
                    <a:cubicBezTo>
                      <a:pt x="767" y="21"/>
                      <a:pt x="764" y="32"/>
                      <a:pt x="755" y="38"/>
                    </a:cubicBezTo>
                    <a:cubicBezTo>
                      <a:pt x="718" y="59"/>
                      <a:pt x="718" y="59"/>
                      <a:pt x="718" y="59"/>
                    </a:cubicBezTo>
                    <a:close/>
                    <a:moveTo>
                      <a:pt x="755" y="235"/>
                    </a:moveTo>
                    <a:cubicBezTo>
                      <a:pt x="745" y="235"/>
                      <a:pt x="736" y="226"/>
                      <a:pt x="736" y="216"/>
                    </a:cubicBezTo>
                    <a:cubicBezTo>
                      <a:pt x="736" y="205"/>
                      <a:pt x="745" y="197"/>
                      <a:pt x="755" y="197"/>
                    </a:cubicBezTo>
                    <a:cubicBezTo>
                      <a:pt x="798" y="197"/>
                      <a:pt x="798" y="197"/>
                      <a:pt x="798" y="197"/>
                    </a:cubicBezTo>
                    <a:cubicBezTo>
                      <a:pt x="808" y="197"/>
                      <a:pt x="817" y="205"/>
                      <a:pt x="817" y="216"/>
                    </a:cubicBezTo>
                    <a:cubicBezTo>
                      <a:pt x="817" y="226"/>
                      <a:pt x="808" y="235"/>
                      <a:pt x="798" y="235"/>
                    </a:cubicBezTo>
                    <a:cubicBezTo>
                      <a:pt x="755" y="235"/>
                      <a:pt x="755" y="235"/>
                      <a:pt x="755" y="235"/>
                    </a:cubicBezTo>
                    <a:close/>
                    <a:moveTo>
                      <a:pt x="118" y="26"/>
                    </a:moveTo>
                    <a:cubicBezTo>
                      <a:pt x="127" y="31"/>
                      <a:pt x="130" y="43"/>
                      <a:pt x="124" y="52"/>
                    </a:cubicBezTo>
                    <a:cubicBezTo>
                      <a:pt x="119" y="61"/>
                      <a:pt x="108" y="64"/>
                      <a:pt x="98" y="59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53" y="32"/>
                      <a:pt x="49" y="21"/>
                      <a:pt x="55" y="12"/>
                    </a:cubicBezTo>
                    <a:cubicBezTo>
                      <a:pt x="60" y="3"/>
                      <a:pt x="72" y="0"/>
                      <a:pt x="81" y="5"/>
                    </a:cubicBezTo>
                    <a:cubicBezTo>
                      <a:pt x="118" y="26"/>
                      <a:pt x="118" y="26"/>
                      <a:pt x="118" y="26"/>
                    </a:cubicBezTo>
                    <a:close/>
                    <a:moveTo>
                      <a:pt x="98" y="373"/>
                    </a:moveTo>
                    <a:cubicBezTo>
                      <a:pt x="108" y="368"/>
                      <a:pt x="119" y="371"/>
                      <a:pt x="124" y="380"/>
                    </a:cubicBezTo>
                    <a:cubicBezTo>
                      <a:pt x="130" y="389"/>
                      <a:pt x="127" y="401"/>
                      <a:pt x="118" y="406"/>
                    </a:cubicBezTo>
                    <a:cubicBezTo>
                      <a:pt x="81" y="427"/>
                      <a:pt x="81" y="427"/>
                      <a:pt x="81" y="427"/>
                    </a:cubicBezTo>
                    <a:cubicBezTo>
                      <a:pt x="72" y="432"/>
                      <a:pt x="60" y="429"/>
                      <a:pt x="55" y="420"/>
                    </a:cubicBezTo>
                    <a:cubicBezTo>
                      <a:pt x="49" y="411"/>
                      <a:pt x="53" y="399"/>
                      <a:pt x="62" y="394"/>
                    </a:cubicBezTo>
                    <a:cubicBezTo>
                      <a:pt x="98" y="373"/>
                      <a:pt x="98" y="373"/>
                      <a:pt x="98" y="373"/>
                    </a:cubicBezTo>
                    <a:close/>
                    <a:moveTo>
                      <a:pt x="62" y="197"/>
                    </a:moveTo>
                    <a:cubicBezTo>
                      <a:pt x="72" y="197"/>
                      <a:pt x="81" y="205"/>
                      <a:pt x="81" y="216"/>
                    </a:cubicBezTo>
                    <a:cubicBezTo>
                      <a:pt x="81" y="226"/>
                      <a:pt x="72" y="235"/>
                      <a:pt x="62" y="235"/>
                    </a:cubicBezTo>
                    <a:cubicBezTo>
                      <a:pt x="19" y="235"/>
                      <a:pt x="19" y="235"/>
                      <a:pt x="19" y="235"/>
                    </a:cubicBezTo>
                    <a:cubicBezTo>
                      <a:pt x="9" y="235"/>
                      <a:pt x="0" y="226"/>
                      <a:pt x="0" y="216"/>
                    </a:cubicBezTo>
                    <a:cubicBezTo>
                      <a:pt x="0" y="205"/>
                      <a:pt x="9" y="197"/>
                      <a:pt x="19" y="197"/>
                    </a:cubicBezTo>
                    <a:cubicBezTo>
                      <a:pt x="62" y="197"/>
                      <a:pt x="62" y="197"/>
                      <a:pt x="62" y="197"/>
                    </a:cubicBezTo>
                    <a:close/>
                  </a:path>
                </a:pathLst>
              </a:custGeom>
              <a:grpFill/>
              <a:ln w="9525">
                <a:solidFill>
                  <a:srgbClr val="0066CC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Freeform 11"/>
              <p:cNvSpPr/>
              <p:nvPr/>
            </p:nvSpPr>
            <p:spPr bwMode="auto">
              <a:xfrm>
                <a:off x="3845651" y="2427528"/>
                <a:ext cx="253087" cy="253452"/>
              </a:xfrm>
              <a:custGeom>
                <a:avLst/>
                <a:gdLst>
                  <a:gd name="T0" fmla="*/ 3 w 293"/>
                  <a:gd name="T1" fmla="*/ 38 h 293"/>
                  <a:gd name="T2" fmla="*/ 16 w 293"/>
                  <a:gd name="T3" fmla="*/ 15 h 293"/>
                  <a:gd name="T4" fmla="*/ 39 w 293"/>
                  <a:gd name="T5" fmla="*/ 28 h 293"/>
                  <a:gd name="T6" fmla="*/ 50 w 293"/>
                  <a:gd name="T7" fmla="*/ 65 h 293"/>
                  <a:gd name="T8" fmla="*/ 91 w 293"/>
                  <a:gd name="T9" fmla="*/ 53 h 293"/>
                  <a:gd name="T10" fmla="*/ 91 w 293"/>
                  <a:gd name="T11" fmla="*/ 53 h 293"/>
                  <a:gd name="T12" fmla="*/ 127 w 293"/>
                  <a:gd name="T13" fmla="*/ 48 h 293"/>
                  <a:gd name="T14" fmla="*/ 127 w 293"/>
                  <a:gd name="T15" fmla="*/ 19 h 293"/>
                  <a:gd name="T16" fmla="*/ 146 w 293"/>
                  <a:gd name="T17" fmla="*/ 0 h 293"/>
                  <a:gd name="T18" fmla="*/ 165 w 293"/>
                  <a:gd name="T19" fmla="*/ 19 h 293"/>
                  <a:gd name="T20" fmla="*/ 165 w 293"/>
                  <a:gd name="T21" fmla="*/ 48 h 293"/>
                  <a:gd name="T22" fmla="*/ 202 w 293"/>
                  <a:gd name="T23" fmla="*/ 53 h 293"/>
                  <a:gd name="T24" fmla="*/ 202 w 293"/>
                  <a:gd name="T25" fmla="*/ 53 h 293"/>
                  <a:gd name="T26" fmla="*/ 202 w 293"/>
                  <a:gd name="T27" fmla="*/ 53 h 293"/>
                  <a:gd name="T28" fmla="*/ 242 w 293"/>
                  <a:gd name="T29" fmla="*/ 65 h 293"/>
                  <a:gd name="T30" fmla="*/ 253 w 293"/>
                  <a:gd name="T31" fmla="*/ 28 h 293"/>
                  <a:gd name="T32" fmla="*/ 277 w 293"/>
                  <a:gd name="T33" fmla="*/ 15 h 293"/>
                  <a:gd name="T34" fmla="*/ 290 w 293"/>
                  <a:gd name="T35" fmla="*/ 38 h 293"/>
                  <a:gd name="T36" fmla="*/ 220 w 293"/>
                  <a:gd name="T37" fmla="*/ 278 h 293"/>
                  <a:gd name="T38" fmla="*/ 196 w 293"/>
                  <a:gd name="T39" fmla="*/ 290 h 293"/>
                  <a:gd name="T40" fmla="*/ 183 w 293"/>
                  <a:gd name="T41" fmla="*/ 267 h 293"/>
                  <a:gd name="T42" fmla="*/ 232 w 293"/>
                  <a:gd name="T43" fmla="*/ 102 h 293"/>
                  <a:gd name="T44" fmla="*/ 194 w 293"/>
                  <a:gd name="T45" fmla="*/ 90 h 293"/>
                  <a:gd name="T46" fmla="*/ 194 w 293"/>
                  <a:gd name="T47" fmla="*/ 90 h 293"/>
                  <a:gd name="T48" fmla="*/ 165 w 293"/>
                  <a:gd name="T49" fmla="*/ 86 h 293"/>
                  <a:gd name="T50" fmla="*/ 165 w 293"/>
                  <a:gd name="T51" fmla="*/ 132 h 293"/>
                  <a:gd name="T52" fmla="*/ 146 w 293"/>
                  <a:gd name="T53" fmla="*/ 151 h 293"/>
                  <a:gd name="T54" fmla="*/ 127 w 293"/>
                  <a:gd name="T55" fmla="*/ 132 h 293"/>
                  <a:gd name="T56" fmla="*/ 127 w 293"/>
                  <a:gd name="T57" fmla="*/ 86 h 293"/>
                  <a:gd name="T58" fmla="*/ 99 w 293"/>
                  <a:gd name="T59" fmla="*/ 90 h 293"/>
                  <a:gd name="T60" fmla="*/ 99 w 293"/>
                  <a:gd name="T61" fmla="*/ 90 h 293"/>
                  <a:gd name="T62" fmla="*/ 61 w 293"/>
                  <a:gd name="T63" fmla="*/ 102 h 293"/>
                  <a:gd name="T64" fmla="*/ 109 w 293"/>
                  <a:gd name="T65" fmla="*/ 267 h 293"/>
                  <a:gd name="T66" fmla="*/ 96 w 293"/>
                  <a:gd name="T67" fmla="*/ 290 h 293"/>
                  <a:gd name="T68" fmla="*/ 73 w 293"/>
                  <a:gd name="T69" fmla="*/ 278 h 293"/>
                  <a:gd name="T70" fmla="*/ 3 w 293"/>
                  <a:gd name="T71" fmla="*/ 3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3" h="293">
                    <a:moveTo>
                      <a:pt x="3" y="38"/>
                    </a:moveTo>
                    <a:cubicBezTo>
                      <a:pt x="0" y="28"/>
                      <a:pt x="6" y="18"/>
                      <a:pt x="16" y="15"/>
                    </a:cubicBezTo>
                    <a:cubicBezTo>
                      <a:pt x="26" y="12"/>
                      <a:pt x="37" y="18"/>
                      <a:pt x="39" y="28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63" y="60"/>
                      <a:pt x="77" y="56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03" y="50"/>
                      <a:pt x="115" y="49"/>
                      <a:pt x="127" y="4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8"/>
                      <a:pt x="136" y="0"/>
                      <a:pt x="146" y="0"/>
                    </a:cubicBezTo>
                    <a:cubicBezTo>
                      <a:pt x="157" y="0"/>
                      <a:pt x="165" y="8"/>
                      <a:pt x="165" y="19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78" y="49"/>
                      <a:pt x="190" y="50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16" y="56"/>
                      <a:pt x="229" y="60"/>
                      <a:pt x="242" y="65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6" y="18"/>
                      <a:pt x="267" y="12"/>
                      <a:pt x="277" y="15"/>
                    </a:cubicBezTo>
                    <a:cubicBezTo>
                      <a:pt x="287" y="18"/>
                      <a:pt x="293" y="28"/>
                      <a:pt x="290" y="38"/>
                    </a:cubicBezTo>
                    <a:cubicBezTo>
                      <a:pt x="220" y="278"/>
                      <a:pt x="220" y="278"/>
                      <a:pt x="220" y="278"/>
                    </a:cubicBezTo>
                    <a:cubicBezTo>
                      <a:pt x="217" y="288"/>
                      <a:pt x="206" y="293"/>
                      <a:pt x="196" y="290"/>
                    </a:cubicBezTo>
                    <a:cubicBezTo>
                      <a:pt x="186" y="288"/>
                      <a:pt x="180" y="277"/>
                      <a:pt x="183" y="267"/>
                    </a:cubicBezTo>
                    <a:cubicBezTo>
                      <a:pt x="232" y="102"/>
                      <a:pt x="232" y="102"/>
                      <a:pt x="232" y="102"/>
                    </a:cubicBezTo>
                    <a:cubicBezTo>
                      <a:pt x="220" y="97"/>
                      <a:pt x="207" y="93"/>
                      <a:pt x="194" y="90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85" y="88"/>
                      <a:pt x="175" y="87"/>
                      <a:pt x="165" y="86"/>
                    </a:cubicBezTo>
                    <a:cubicBezTo>
                      <a:pt x="165" y="132"/>
                      <a:pt x="165" y="132"/>
                      <a:pt x="165" y="132"/>
                    </a:cubicBezTo>
                    <a:cubicBezTo>
                      <a:pt x="165" y="143"/>
                      <a:pt x="157" y="151"/>
                      <a:pt x="146" y="151"/>
                    </a:cubicBezTo>
                    <a:cubicBezTo>
                      <a:pt x="136" y="151"/>
                      <a:pt x="127" y="143"/>
                      <a:pt x="127" y="132"/>
                    </a:cubicBezTo>
                    <a:cubicBezTo>
                      <a:pt x="127" y="86"/>
                      <a:pt x="127" y="86"/>
                      <a:pt x="127" y="86"/>
                    </a:cubicBezTo>
                    <a:cubicBezTo>
                      <a:pt x="118" y="87"/>
                      <a:pt x="108" y="88"/>
                      <a:pt x="99" y="90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85" y="93"/>
                      <a:pt x="73" y="97"/>
                      <a:pt x="61" y="102"/>
                    </a:cubicBezTo>
                    <a:cubicBezTo>
                      <a:pt x="109" y="267"/>
                      <a:pt x="109" y="267"/>
                      <a:pt x="109" y="267"/>
                    </a:cubicBezTo>
                    <a:cubicBezTo>
                      <a:pt x="112" y="277"/>
                      <a:pt x="106" y="288"/>
                      <a:pt x="96" y="290"/>
                    </a:cubicBezTo>
                    <a:cubicBezTo>
                      <a:pt x="86" y="293"/>
                      <a:pt x="76" y="288"/>
                      <a:pt x="73" y="278"/>
                    </a:cubicBezTo>
                    <a:cubicBezTo>
                      <a:pt x="3" y="38"/>
                      <a:pt x="3" y="38"/>
                      <a:pt x="3" y="38"/>
                    </a:cubicBezTo>
                    <a:close/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3" name="组合 24"/>
          <p:cNvGrpSpPr/>
          <p:nvPr/>
        </p:nvGrpSpPr>
        <p:grpSpPr bwMode="auto">
          <a:xfrm>
            <a:off x="7083807" y="1735784"/>
            <a:ext cx="2518237" cy="2520280"/>
            <a:chOff x="2848131" y="1860029"/>
            <a:chExt cx="3807502" cy="3807502"/>
          </a:xfrm>
        </p:grpSpPr>
        <p:sp>
          <p:nvSpPr>
            <p:cNvPr id="65" name="椭圆 6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020890" y="2195260"/>
            <a:ext cx="2605090" cy="1836387"/>
            <a:chOff x="6684339" y="2195256"/>
            <a:chExt cx="2605090" cy="1836387"/>
          </a:xfrm>
        </p:grpSpPr>
        <p:sp>
          <p:nvSpPr>
            <p:cNvPr id="64" name="文本框 29"/>
            <p:cNvSpPr txBox="1">
              <a:spLocks noChangeArrowheads="1"/>
            </p:cNvSpPr>
            <p:nvPr/>
          </p:nvSpPr>
          <p:spPr bwMode="auto">
            <a:xfrm>
              <a:off x="6947175" y="2195256"/>
              <a:ext cx="207941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60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20XX</a:t>
              </a:r>
              <a:endParaRPr lang="zh-CN" altLang="en-US" sz="6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33"/>
            <p:cNvSpPr txBox="1"/>
            <p:nvPr/>
          </p:nvSpPr>
          <p:spPr>
            <a:xfrm>
              <a:off x="6684339" y="3092319"/>
              <a:ext cx="260509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0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上半年情况</a:t>
              </a:r>
            </a:p>
          </p:txBody>
        </p:sp>
        <p:sp>
          <p:nvSpPr>
            <p:cNvPr id="74" name="Freeform 323"/>
            <p:cNvSpPr/>
            <p:nvPr/>
          </p:nvSpPr>
          <p:spPr bwMode="auto">
            <a:xfrm>
              <a:off x="7847977" y="3753830"/>
              <a:ext cx="277813" cy="277813"/>
            </a:xfrm>
            <a:custGeom>
              <a:avLst/>
              <a:gdLst>
                <a:gd name="T0" fmla="*/ 250 w 288"/>
                <a:gd name="T1" fmla="*/ 220 h 287"/>
                <a:gd name="T2" fmla="*/ 169 w 288"/>
                <a:gd name="T3" fmla="*/ 191 h 287"/>
                <a:gd name="T4" fmla="*/ 197 w 288"/>
                <a:gd name="T5" fmla="*/ 136 h 287"/>
                <a:gd name="T6" fmla="*/ 197 w 288"/>
                <a:gd name="T7" fmla="*/ 135 h 287"/>
                <a:gd name="T8" fmla="*/ 204 w 288"/>
                <a:gd name="T9" fmla="*/ 134 h 287"/>
                <a:gd name="T10" fmla="*/ 211 w 288"/>
                <a:gd name="T11" fmla="*/ 107 h 287"/>
                <a:gd name="T12" fmla="*/ 206 w 288"/>
                <a:gd name="T13" fmla="*/ 96 h 287"/>
                <a:gd name="T14" fmla="*/ 205 w 288"/>
                <a:gd name="T15" fmla="*/ 96 h 287"/>
                <a:gd name="T16" fmla="*/ 205 w 288"/>
                <a:gd name="T17" fmla="*/ 93 h 287"/>
                <a:gd name="T18" fmla="*/ 205 w 288"/>
                <a:gd name="T19" fmla="*/ 54 h 287"/>
                <a:gd name="T20" fmla="*/ 193 w 288"/>
                <a:gd name="T21" fmla="*/ 25 h 287"/>
                <a:gd name="T22" fmla="*/ 160 w 288"/>
                <a:gd name="T23" fmla="*/ 8 h 287"/>
                <a:gd name="T24" fmla="*/ 120 w 288"/>
                <a:gd name="T25" fmla="*/ 4 h 287"/>
                <a:gd name="T26" fmla="*/ 103 w 288"/>
                <a:gd name="T27" fmla="*/ 22 h 287"/>
                <a:gd name="T28" fmla="*/ 83 w 288"/>
                <a:gd name="T29" fmla="*/ 54 h 287"/>
                <a:gd name="T30" fmla="*/ 82 w 288"/>
                <a:gd name="T31" fmla="*/ 93 h 287"/>
                <a:gd name="T32" fmla="*/ 82 w 288"/>
                <a:gd name="T33" fmla="*/ 96 h 287"/>
                <a:gd name="T34" fmla="*/ 82 w 288"/>
                <a:gd name="T35" fmla="*/ 96 h 287"/>
                <a:gd name="T36" fmla="*/ 76 w 288"/>
                <a:gd name="T37" fmla="*/ 107 h 287"/>
                <a:gd name="T38" fmla="*/ 83 w 288"/>
                <a:gd name="T39" fmla="*/ 134 h 287"/>
                <a:gd name="T40" fmla="*/ 90 w 288"/>
                <a:gd name="T41" fmla="*/ 135 h 287"/>
                <a:gd name="T42" fmla="*/ 90 w 288"/>
                <a:gd name="T43" fmla="*/ 136 h 287"/>
                <a:gd name="T44" fmla="*/ 118 w 288"/>
                <a:gd name="T45" fmla="*/ 191 h 287"/>
                <a:gd name="T46" fmla="*/ 38 w 288"/>
                <a:gd name="T47" fmla="*/ 220 h 287"/>
                <a:gd name="T48" fmla="*/ 0 w 288"/>
                <a:gd name="T49" fmla="*/ 256 h 287"/>
                <a:gd name="T50" fmla="*/ 0 w 288"/>
                <a:gd name="T51" fmla="*/ 287 h 287"/>
                <a:gd name="T52" fmla="*/ 288 w 288"/>
                <a:gd name="T53" fmla="*/ 287 h 287"/>
                <a:gd name="T54" fmla="*/ 288 w 288"/>
                <a:gd name="T55" fmla="*/ 256 h 287"/>
                <a:gd name="T56" fmla="*/ 250 w 288"/>
                <a:gd name="T57" fmla="*/ 22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87">
                  <a:moveTo>
                    <a:pt x="250" y="220"/>
                  </a:moveTo>
                  <a:cubicBezTo>
                    <a:pt x="231" y="212"/>
                    <a:pt x="209" y="196"/>
                    <a:pt x="169" y="191"/>
                  </a:cubicBezTo>
                  <a:cubicBezTo>
                    <a:pt x="181" y="181"/>
                    <a:pt x="186" y="162"/>
                    <a:pt x="197" y="136"/>
                  </a:cubicBezTo>
                  <a:cubicBezTo>
                    <a:pt x="197" y="136"/>
                    <a:pt x="197" y="135"/>
                    <a:pt x="197" y="135"/>
                  </a:cubicBezTo>
                  <a:cubicBezTo>
                    <a:pt x="200" y="135"/>
                    <a:pt x="202" y="135"/>
                    <a:pt x="204" y="134"/>
                  </a:cubicBezTo>
                  <a:cubicBezTo>
                    <a:pt x="208" y="131"/>
                    <a:pt x="211" y="115"/>
                    <a:pt x="211" y="107"/>
                  </a:cubicBezTo>
                  <a:cubicBezTo>
                    <a:pt x="211" y="95"/>
                    <a:pt x="206" y="96"/>
                    <a:pt x="206" y="96"/>
                  </a:cubicBezTo>
                  <a:cubicBezTo>
                    <a:pt x="206" y="96"/>
                    <a:pt x="205" y="96"/>
                    <a:pt x="205" y="96"/>
                  </a:cubicBezTo>
                  <a:cubicBezTo>
                    <a:pt x="205" y="95"/>
                    <a:pt x="205" y="94"/>
                    <a:pt x="205" y="93"/>
                  </a:cubicBezTo>
                  <a:cubicBezTo>
                    <a:pt x="205" y="83"/>
                    <a:pt x="207" y="64"/>
                    <a:pt x="205" y="54"/>
                  </a:cubicBezTo>
                  <a:cubicBezTo>
                    <a:pt x="200" y="39"/>
                    <a:pt x="201" y="33"/>
                    <a:pt x="193" y="25"/>
                  </a:cubicBezTo>
                  <a:cubicBezTo>
                    <a:pt x="182" y="13"/>
                    <a:pt x="166" y="8"/>
                    <a:pt x="160" y="8"/>
                  </a:cubicBezTo>
                  <a:cubicBezTo>
                    <a:pt x="155" y="8"/>
                    <a:pt x="133" y="0"/>
                    <a:pt x="120" y="4"/>
                  </a:cubicBezTo>
                  <a:cubicBezTo>
                    <a:pt x="107" y="9"/>
                    <a:pt x="114" y="22"/>
                    <a:pt x="103" y="22"/>
                  </a:cubicBezTo>
                  <a:cubicBezTo>
                    <a:pt x="92" y="22"/>
                    <a:pt x="87" y="39"/>
                    <a:pt x="83" y="54"/>
                  </a:cubicBezTo>
                  <a:cubicBezTo>
                    <a:pt x="80" y="64"/>
                    <a:pt x="82" y="82"/>
                    <a:pt x="82" y="93"/>
                  </a:cubicBezTo>
                  <a:cubicBezTo>
                    <a:pt x="82" y="94"/>
                    <a:pt x="82" y="95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76" y="95"/>
                    <a:pt x="76" y="107"/>
                  </a:cubicBezTo>
                  <a:cubicBezTo>
                    <a:pt x="76" y="115"/>
                    <a:pt x="79" y="131"/>
                    <a:pt x="83" y="134"/>
                  </a:cubicBezTo>
                  <a:cubicBezTo>
                    <a:pt x="85" y="135"/>
                    <a:pt x="88" y="135"/>
                    <a:pt x="90" y="135"/>
                  </a:cubicBezTo>
                  <a:cubicBezTo>
                    <a:pt x="90" y="135"/>
                    <a:pt x="90" y="136"/>
                    <a:pt x="90" y="136"/>
                  </a:cubicBezTo>
                  <a:cubicBezTo>
                    <a:pt x="101" y="163"/>
                    <a:pt x="106" y="182"/>
                    <a:pt x="118" y="191"/>
                  </a:cubicBezTo>
                  <a:cubicBezTo>
                    <a:pt x="79" y="196"/>
                    <a:pt x="57" y="212"/>
                    <a:pt x="38" y="220"/>
                  </a:cubicBezTo>
                  <a:cubicBezTo>
                    <a:pt x="0" y="237"/>
                    <a:pt x="0" y="256"/>
                    <a:pt x="0" y="256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288" y="287"/>
                    <a:pt x="288" y="287"/>
                    <a:pt x="288" y="287"/>
                  </a:cubicBezTo>
                  <a:cubicBezTo>
                    <a:pt x="288" y="256"/>
                    <a:pt x="288" y="256"/>
                    <a:pt x="288" y="256"/>
                  </a:cubicBezTo>
                  <a:cubicBezTo>
                    <a:pt x="288" y="256"/>
                    <a:pt x="287" y="237"/>
                    <a:pt x="250" y="22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66CC"/>
                </a:solidFill>
              </a:endParaRPr>
            </a:p>
          </p:txBody>
        </p:sp>
      </p:grpSp>
      <p:sp>
        <p:nvSpPr>
          <p:cNvPr id="77" name="椭圆 76"/>
          <p:cNvSpPr/>
          <p:nvPr/>
        </p:nvSpPr>
        <p:spPr>
          <a:xfrm>
            <a:off x="1105836" y="3735901"/>
            <a:ext cx="815291" cy="81529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8" name="椭圆 77"/>
          <p:cNvSpPr/>
          <p:nvPr/>
        </p:nvSpPr>
        <p:spPr>
          <a:xfrm>
            <a:off x="9420465" y="2912079"/>
            <a:ext cx="815291" cy="81529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9" grpId="0"/>
      <p:bldP spid="77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6991" y="189439"/>
            <a:ext cx="6551017" cy="646331"/>
            <a:chOff x="360437" y="189434"/>
            <a:chExt cx="6551017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4536901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39248" y="303833"/>
              <a:ext cx="1872206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Department main work content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4461695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部门主要工作内容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7"/>
          <p:cNvSpPr/>
          <p:nvPr/>
        </p:nvSpPr>
        <p:spPr>
          <a:xfrm>
            <a:off x="2254576" y="3587307"/>
            <a:ext cx="5141913" cy="1209675"/>
          </a:xfrm>
          <a:custGeom>
            <a:avLst/>
            <a:gdLst>
              <a:gd name="connsiteX0" fmla="*/ 5141438 w 5232878"/>
              <a:gd name="connsiteY0" fmla="*/ 0 h 1208638"/>
              <a:gd name="connsiteX1" fmla="*/ 2570719 w 5232878"/>
              <a:gd name="connsiteY1" fmla="*/ 1208638 h 1208638"/>
              <a:gd name="connsiteX2" fmla="*/ 0 w 5232878"/>
              <a:gd name="connsiteY2" fmla="*/ 0 h 1208638"/>
              <a:gd name="connsiteX3" fmla="*/ 5232878 w 5232878"/>
              <a:gd name="connsiteY3" fmla="*/ 91440 h 1208638"/>
              <a:gd name="connsiteX0-1" fmla="*/ 5141438 w 5141438"/>
              <a:gd name="connsiteY0-2" fmla="*/ 0 h 1208638"/>
              <a:gd name="connsiteX1-3" fmla="*/ 2570719 w 5141438"/>
              <a:gd name="connsiteY1-4" fmla="*/ 1208638 h 1208638"/>
              <a:gd name="connsiteX2-5" fmla="*/ 0 w 5141438"/>
              <a:gd name="connsiteY2-6" fmla="*/ 0 h 12086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141438" h="1208638">
                <a:moveTo>
                  <a:pt x="5141438" y="0"/>
                </a:moveTo>
                <a:cubicBezTo>
                  <a:pt x="4741027" y="708082"/>
                  <a:pt x="3740838" y="1208638"/>
                  <a:pt x="2570719" y="1208638"/>
                </a:cubicBezTo>
                <a:cubicBezTo>
                  <a:pt x="1400600" y="1208638"/>
                  <a:pt x="400411" y="708082"/>
                  <a:pt x="0" y="0"/>
                </a:cubicBez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cxnSp>
        <p:nvCxnSpPr>
          <p:cNvPr id="33" name="直接连接符 32"/>
          <p:cNvCxnSpPr>
            <a:endCxn id="32" idx="1"/>
          </p:cNvCxnSpPr>
          <p:nvPr/>
        </p:nvCxnSpPr>
        <p:spPr>
          <a:xfrm>
            <a:off x="4821564" y="2988817"/>
            <a:ext cx="3175" cy="180816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87"/>
          <p:cNvGrpSpPr/>
          <p:nvPr/>
        </p:nvGrpSpPr>
        <p:grpSpPr bwMode="auto">
          <a:xfrm>
            <a:off x="3775397" y="1269554"/>
            <a:ext cx="2084388" cy="2084388"/>
            <a:chOff x="2848131" y="1860029"/>
            <a:chExt cx="3807502" cy="3807502"/>
          </a:xfrm>
        </p:grpSpPr>
        <p:sp>
          <p:nvSpPr>
            <p:cNvPr id="43" name="椭圆 42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0" name="组合 87"/>
          <p:cNvGrpSpPr/>
          <p:nvPr/>
        </p:nvGrpSpPr>
        <p:grpSpPr bwMode="auto">
          <a:xfrm>
            <a:off x="1594730" y="2523057"/>
            <a:ext cx="1185004" cy="1185004"/>
            <a:chOff x="2848131" y="1860029"/>
            <a:chExt cx="3807502" cy="3807502"/>
          </a:xfrm>
        </p:grpSpPr>
        <p:sp>
          <p:nvSpPr>
            <p:cNvPr id="92" name="椭圆 9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4" name="组合 87"/>
          <p:cNvGrpSpPr/>
          <p:nvPr/>
        </p:nvGrpSpPr>
        <p:grpSpPr bwMode="auto">
          <a:xfrm>
            <a:off x="3027354" y="3892898"/>
            <a:ext cx="1185004" cy="1185004"/>
            <a:chOff x="2848131" y="1860029"/>
            <a:chExt cx="3807502" cy="3807502"/>
          </a:xfrm>
        </p:grpSpPr>
        <p:sp>
          <p:nvSpPr>
            <p:cNvPr id="95" name="椭圆 9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7" name="组合 87"/>
          <p:cNvGrpSpPr/>
          <p:nvPr/>
        </p:nvGrpSpPr>
        <p:grpSpPr bwMode="auto">
          <a:xfrm>
            <a:off x="5161483" y="4003642"/>
            <a:ext cx="1185004" cy="1185004"/>
            <a:chOff x="2848131" y="1860029"/>
            <a:chExt cx="3807502" cy="3807502"/>
          </a:xfrm>
        </p:grpSpPr>
        <p:sp>
          <p:nvSpPr>
            <p:cNvPr id="98" name="椭圆 9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00" name="组合 87"/>
          <p:cNvGrpSpPr/>
          <p:nvPr/>
        </p:nvGrpSpPr>
        <p:grpSpPr bwMode="auto">
          <a:xfrm>
            <a:off x="6803983" y="2846616"/>
            <a:ext cx="1185004" cy="1185004"/>
            <a:chOff x="2848131" y="1860029"/>
            <a:chExt cx="3807502" cy="3807502"/>
          </a:xfrm>
        </p:grpSpPr>
        <p:sp>
          <p:nvSpPr>
            <p:cNvPr id="101" name="椭圆 100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03" name="文本框 5"/>
          <p:cNvSpPr txBox="1"/>
          <p:nvPr/>
        </p:nvSpPr>
        <p:spPr>
          <a:xfrm>
            <a:off x="4184383" y="1991380"/>
            <a:ext cx="1312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总部</a:t>
            </a:r>
          </a:p>
        </p:txBody>
      </p:sp>
      <p:sp>
        <p:nvSpPr>
          <p:cNvPr id="104" name="文本框 5"/>
          <p:cNvSpPr txBox="1"/>
          <p:nvPr/>
        </p:nvSpPr>
        <p:spPr>
          <a:xfrm>
            <a:off x="1544985" y="2896126"/>
            <a:ext cx="131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</a:p>
        </p:txBody>
      </p:sp>
      <p:sp>
        <p:nvSpPr>
          <p:cNvPr id="105" name="文本框 5"/>
          <p:cNvSpPr txBox="1"/>
          <p:nvPr/>
        </p:nvSpPr>
        <p:spPr>
          <a:xfrm>
            <a:off x="2963736" y="4293894"/>
            <a:ext cx="131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2</a:t>
            </a:r>
            <a:r>
              <a:rPr lang="zh-CN" altLang="en-US" dirty="0"/>
              <a:t>部门</a:t>
            </a:r>
          </a:p>
        </p:txBody>
      </p:sp>
      <p:sp>
        <p:nvSpPr>
          <p:cNvPr id="106" name="文本框 5"/>
          <p:cNvSpPr txBox="1"/>
          <p:nvPr/>
        </p:nvSpPr>
        <p:spPr>
          <a:xfrm>
            <a:off x="5161486" y="4408293"/>
            <a:ext cx="131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3</a:t>
            </a:r>
            <a:r>
              <a:rPr lang="zh-CN" altLang="en-US" dirty="0"/>
              <a:t>部门</a:t>
            </a:r>
          </a:p>
        </p:txBody>
      </p:sp>
      <p:sp>
        <p:nvSpPr>
          <p:cNvPr id="107" name="文本框 5"/>
          <p:cNvSpPr txBox="1"/>
          <p:nvPr/>
        </p:nvSpPr>
        <p:spPr>
          <a:xfrm>
            <a:off x="6745663" y="3256165"/>
            <a:ext cx="131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4</a:t>
            </a:r>
            <a:r>
              <a:rPr lang="zh-CN" altLang="en-US" dirty="0"/>
              <a:t>部门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273051" y="3933850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963827" y="5446017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235113" y="5446017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886891" y="4246872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9049913" y="2925738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833895" y="2382608"/>
            <a:ext cx="2655625" cy="400110"/>
            <a:chOff x="8497341" y="2382609"/>
            <a:chExt cx="2655625" cy="400111"/>
          </a:xfrm>
        </p:grpSpPr>
        <p:sp>
          <p:nvSpPr>
            <p:cNvPr id="116" name="Freeform 512"/>
            <p:cNvSpPr/>
            <p:nvPr/>
          </p:nvSpPr>
          <p:spPr bwMode="auto">
            <a:xfrm>
              <a:off x="8497341" y="2477211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640468" y="2382609"/>
              <a:ext cx="2512498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各部门内容情况</a:t>
              </a:r>
              <a:endParaRPr lang="zh-CN" altLang="zh-CN" sz="20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9049913" y="3528804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点击此处添加部门情况</a:t>
            </a:r>
            <a:endParaRPr lang="en-US" altLang="zh-CN" sz="1200" dirty="0"/>
          </a:p>
          <a:p>
            <a:r>
              <a:rPr lang="zh-CN" altLang="en-US" sz="1200" dirty="0"/>
              <a:t>点击此处添加内容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049913" y="4176876"/>
            <a:ext cx="2133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点击此处添加部门情况</a:t>
            </a:r>
            <a:endParaRPr lang="en-US" altLang="zh-CN" sz="1200" dirty="0"/>
          </a:p>
          <a:p>
            <a:r>
              <a:rPr lang="zh-CN" altLang="en-US" sz="1200" dirty="0"/>
              <a:t>点击此处添加内容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03" grpId="0"/>
      <p:bldP spid="104" grpId="0"/>
      <p:bldP spid="105" grpId="0"/>
      <p:bldP spid="106" grpId="0"/>
      <p:bldP spid="107" grpId="0"/>
      <p:bldP spid="110" grpId="0"/>
      <p:bldP spid="112" grpId="0"/>
      <p:bldP spid="113" grpId="0"/>
      <p:bldP spid="114" grpId="0"/>
      <p:bldP spid="115" grpId="0"/>
      <p:bldP spid="119" grpId="0"/>
      <p:bldP spid="1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 rot="10800000">
            <a:off x="5031709" y="1910468"/>
            <a:ext cx="2001982" cy="17743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0905" y="3917802"/>
            <a:ext cx="4373366" cy="880144"/>
            <a:chOff x="7497701" y="1731009"/>
            <a:chExt cx="2177121" cy="879941"/>
          </a:xfrm>
        </p:grpSpPr>
        <p:sp>
          <p:nvSpPr>
            <p:cNvPr id="18" name="文本框 17"/>
            <p:cNvSpPr txBox="1"/>
            <p:nvPr/>
          </p:nvSpPr>
          <p:spPr>
            <a:xfrm>
              <a:off x="7497701" y="1731009"/>
              <a:ext cx="2177121" cy="7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工作完成情况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8478" y="2210932"/>
              <a:ext cx="2155566" cy="400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rgbClr val="0070C0"/>
                </a:solidFill>
                <a:latin typeface="ITC Avant Garde Std XLt" panose="020B0302020202020204" pitchFamily="34" charset="0"/>
                <a:ea typeface="方正正黑简体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1291" y="2659088"/>
            <a:ext cx="1787217" cy="1161421"/>
            <a:chOff x="736517" y="2781721"/>
            <a:chExt cx="1787217" cy="1161421"/>
          </a:xfrm>
        </p:grpSpPr>
        <p:sp>
          <p:nvSpPr>
            <p:cNvPr id="23" name="文本框 5"/>
            <p:cNvSpPr txBox="1"/>
            <p:nvPr/>
          </p:nvSpPr>
          <p:spPr>
            <a:xfrm>
              <a:off x="736517" y="2781721"/>
              <a:ext cx="1787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54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36501" y="3573810"/>
              <a:ext cx="13813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1800" dirty="0">
                <a:solidFill>
                  <a:srgbClr val="0066CC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126183" y="2267701"/>
            <a:ext cx="1942808" cy="1320196"/>
          </a:xfrm>
          <a:prstGeom prst="rect">
            <a:avLst/>
          </a:prstGeom>
          <a:noFill/>
        </p:spPr>
        <p:txBody>
          <a:bodyPr wrap="square" lIns="88228" tIns="44114" rIns="88228" bIns="44114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0070C0"/>
                </a:solidFill>
                <a:latin typeface="ITC Avant Garde Std Md" panose="020B0602020202020204" pitchFamily="34" charset="0"/>
              </a:rPr>
              <a:t>PART 02</a:t>
            </a:r>
            <a:endParaRPr lang="zh-CN" altLang="en-US" sz="4000" dirty="0">
              <a:solidFill>
                <a:srgbClr val="0070C0"/>
              </a:solidFill>
              <a:latin typeface="ITC Avant Garde Std Md" panose="020B06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99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96987" y="189439"/>
            <a:ext cx="6824826" cy="646331"/>
            <a:chOff x="360437" y="189434"/>
            <a:chExt cx="6824826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4464893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96941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Important issues in 20XX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4283622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3600" dirty="0">
                  <a:solidFill>
                    <a:srgbClr val="0070C0"/>
                  </a:solidFill>
                </a:rPr>
                <a:t>20XX</a:t>
              </a:r>
              <a:r>
                <a:rPr lang="zh-CN" altLang="zh-CN" sz="3600" dirty="0">
                  <a:solidFill>
                    <a:srgbClr val="0070C0"/>
                  </a:solidFill>
                </a:rPr>
                <a:t>年</a:t>
              </a:r>
              <a:r>
                <a:rPr lang="zh-CN" altLang="en-US" sz="3600" dirty="0">
                  <a:solidFill>
                    <a:srgbClr val="0070C0"/>
                  </a:solidFill>
                </a:rPr>
                <a:t>重要事项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8977910" y="2133651"/>
            <a:ext cx="2349967" cy="981109"/>
            <a:chOff x="8641357" y="2133650"/>
            <a:chExt cx="2349967" cy="981110"/>
          </a:xfrm>
        </p:grpSpPr>
        <p:sp>
          <p:nvSpPr>
            <p:cNvPr id="115" name="TextBox 114"/>
            <p:cNvSpPr txBox="1"/>
            <p:nvPr/>
          </p:nvSpPr>
          <p:spPr>
            <a:xfrm>
              <a:off x="8785373" y="2637706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1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784484" y="2133650"/>
              <a:ext cx="2206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重要内容情况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椭圆 67"/>
          <p:cNvSpPr/>
          <p:nvPr/>
        </p:nvSpPr>
        <p:spPr>
          <a:xfrm>
            <a:off x="1993131" y="1629598"/>
            <a:ext cx="4145792" cy="4142203"/>
          </a:xfrm>
          <a:prstGeom prst="ellipse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87"/>
          <p:cNvGrpSpPr/>
          <p:nvPr/>
        </p:nvGrpSpPr>
        <p:grpSpPr bwMode="auto">
          <a:xfrm>
            <a:off x="1273051" y="1636841"/>
            <a:ext cx="2529816" cy="2529816"/>
            <a:chOff x="2848131" y="1860029"/>
            <a:chExt cx="3807502" cy="3807502"/>
          </a:xfrm>
        </p:grpSpPr>
        <p:sp>
          <p:nvSpPr>
            <p:cNvPr id="43" name="椭圆 42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23" name="组合 87"/>
          <p:cNvGrpSpPr/>
          <p:nvPr/>
        </p:nvGrpSpPr>
        <p:grpSpPr bwMode="auto">
          <a:xfrm>
            <a:off x="4729435" y="1629594"/>
            <a:ext cx="2993204" cy="2993204"/>
            <a:chOff x="2848131" y="1860029"/>
            <a:chExt cx="3807502" cy="3807502"/>
          </a:xfrm>
        </p:grpSpPr>
        <p:sp>
          <p:nvSpPr>
            <p:cNvPr id="124" name="椭圆 123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2938028" y="1918029"/>
              <a:ext cx="3627710" cy="362771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26" name="组合 87"/>
          <p:cNvGrpSpPr/>
          <p:nvPr/>
        </p:nvGrpSpPr>
        <p:grpSpPr bwMode="auto">
          <a:xfrm>
            <a:off x="3145259" y="4518204"/>
            <a:ext cx="1756440" cy="1756440"/>
            <a:chOff x="2848131" y="1860029"/>
            <a:chExt cx="3807502" cy="3807502"/>
          </a:xfrm>
        </p:grpSpPr>
        <p:sp>
          <p:nvSpPr>
            <p:cNvPr id="127" name="椭圆 126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2938027" y="1949925"/>
              <a:ext cx="3627710" cy="362771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/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8977910" y="3299280"/>
            <a:ext cx="2349967" cy="981109"/>
            <a:chOff x="8641357" y="2133650"/>
            <a:chExt cx="2349967" cy="981110"/>
          </a:xfrm>
        </p:grpSpPr>
        <p:sp>
          <p:nvSpPr>
            <p:cNvPr id="133" name="TextBox 132"/>
            <p:cNvSpPr txBox="1"/>
            <p:nvPr/>
          </p:nvSpPr>
          <p:spPr>
            <a:xfrm>
              <a:off x="8785373" y="2637706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3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784484" y="2133650"/>
              <a:ext cx="2206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重要内容情况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8977910" y="4527054"/>
            <a:ext cx="2349967" cy="981109"/>
            <a:chOff x="8641357" y="2133650"/>
            <a:chExt cx="2349967" cy="981110"/>
          </a:xfrm>
        </p:grpSpPr>
        <p:sp>
          <p:nvSpPr>
            <p:cNvPr id="137" name="TextBox 136"/>
            <p:cNvSpPr txBox="1"/>
            <p:nvPr/>
          </p:nvSpPr>
          <p:spPr>
            <a:xfrm>
              <a:off x="8785373" y="2637706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38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8784484" y="2133650"/>
              <a:ext cx="2206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重要内容情况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15390" y="2069479"/>
            <a:ext cx="1845138" cy="1163459"/>
            <a:chOff x="1278840" y="2069476"/>
            <a:chExt cx="1845138" cy="1163458"/>
          </a:xfrm>
        </p:grpSpPr>
        <p:sp>
          <p:nvSpPr>
            <p:cNvPr id="129" name="文本框 5"/>
            <p:cNvSpPr txBox="1"/>
            <p:nvPr/>
          </p:nvSpPr>
          <p:spPr>
            <a:xfrm>
              <a:off x="1278840" y="2709714"/>
              <a:ext cx="18451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en-US" altLang="zh-CN" sz="28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1" name="组合 140"/>
            <p:cNvGrpSpPr/>
            <p:nvPr/>
          </p:nvGrpSpPr>
          <p:grpSpPr>
            <a:xfrm>
              <a:off x="1800597" y="2069476"/>
              <a:ext cx="640238" cy="640238"/>
              <a:chOff x="2922588" y="1254126"/>
              <a:chExt cx="336550" cy="336550"/>
            </a:xfrm>
            <a:solidFill>
              <a:schemeClr val="bg1">
                <a:lumMod val="65000"/>
              </a:schemeClr>
            </a:solidFill>
          </p:grpSpPr>
          <p:sp>
            <p:nvSpPr>
              <p:cNvPr id="142" name="Freeform 527"/>
              <p:cNvSpPr/>
              <p:nvPr/>
            </p:nvSpPr>
            <p:spPr bwMode="auto">
              <a:xfrm>
                <a:off x="3065463" y="1254126"/>
                <a:ext cx="193675" cy="195263"/>
              </a:xfrm>
              <a:custGeom>
                <a:avLst/>
                <a:gdLst>
                  <a:gd name="T0" fmla="*/ 60 w 122"/>
                  <a:gd name="T1" fmla="*/ 0 h 123"/>
                  <a:gd name="T2" fmla="*/ 0 w 122"/>
                  <a:gd name="T3" fmla="*/ 62 h 123"/>
                  <a:gd name="T4" fmla="*/ 60 w 122"/>
                  <a:gd name="T5" fmla="*/ 123 h 123"/>
                  <a:gd name="T6" fmla="*/ 122 w 122"/>
                  <a:gd name="T7" fmla="*/ 62 h 123"/>
                  <a:gd name="T8" fmla="*/ 60 w 122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3">
                    <a:moveTo>
                      <a:pt x="60" y="0"/>
                    </a:moveTo>
                    <a:lnTo>
                      <a:pt x="0" y="62"/>
                    </a:lnTo>
                    <a:lnTo>
                      <a:pt x="60" y="123"/>
                    </a:lnTo>
                    <a:lnTo>
                      <a:pt x="122" y="6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/>
              </a:p>
            </p:txBody>
          </p:sp>
          <p:sp>
            <p:nvSpPr>
              <p:cNvPr id="143" name="Freeform 528"/>
              <p:cNvSpPr>
                <a:spLocks noEditPoints="1"/>
              </p:cNvSpPr>
              <p:nvPr/>
            </p:nvSpPr>
            <p:spPr bwMode="auto">
              <a:xfrm>
                <a:off x="2922588" y="1384301"/>
                <a:ext cx="206375" cy="206375"/>
              </a:xfrm>
              <a:custGeom>
                <a:avLst/>
                <a:gdLst>
                  <a:gd name="T0" fmla="*/ 25 w 178"/>
                  <a:gd name="T1" fmla="*/ 71 h 179"/>
                  <a:gd name="T2" fmla="*/ 0 w 178"/>
                  <a:gd name="T3" fmla="*/ 152 h 179"/>
                  <a:gd name="T4" fmla="*/ 27 w 178"/>
                  <a:gd name="T5" fmla="*/ 179 h 179"/>
                  <a:gd name="T6" fmla="*/ 108 w 178"/>
                  <a:gd name="T7" fmla="*/ 153 h 179"/>
                  <a:gd name="T8" fmla="*/ 178 w 178"/>
                  <a:gd name="T9" fmla="*/ 57 h 179"/>
                  <a:gd name="T10" fmla="*/ 121 w 178"/>
                  <a:gd name="T11" fmla="*/ 0 h 179"/>
                  <a:gd name="T12" fmla="*/ 25 w 178"/>
                  <a:gd name="T13" fmla="*/ 71 h 179"/>
                  <a:gd name="T14" fmla="*/ 81 w 178"/>
                  <a:gd name="T15" fmla="*/ 120 h 179"/>
                  <a:gd name="T16" fmla="*/ 59 w 178"/>
                  <a:gd name="T17" fmla="*/ 120 h 179"/>
                  <a:gd name="T18" fmla="*/ 59 w 178"/>
                  <a:gd name="T19" fmla="*/ 98 h 179"/>
                  <a:gd name="T20" fmla="*/ 81 w 178"/>
                  <a:gd name="T21" fmla="*/ 98 h 179"/>
                  <a:gd name="T22" fmla="*/ 81 w 178"/>
                  <a:gd name="T23" fmla="*/ 12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179">
                    <a:moveTo>
                      <a:pt x="25" y="71"/>
                    </a:moveTo>
                    <a:cubicBezTo>
                      <a:pt x="38" y="88"/>
                      <a:pt x="27" y="122"/>
                      <a:pt x="0" y="152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57" y="152"/>
                      <a:pt x="91" y="141"/>
                      <a:pt x="108" y="153"/>
                    </a:cubicBezTo>
                    <a:cubicBezTo>
                      <a:pt x="178" y="57"/>
                      <a:pt x="178" y="57"/>
                      <a:pt x="178" y="57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25" y="71"/>
                    </a:lnTo>
                    <a:close/>
                    <a:moveTo>
                      <a:pt x="81" y="120"/>
                    </a:moveTo>
                    <a:cubicBezTo>
                      <a:pt x="75" y="126"/>
                      <a:pt x="65" y="126"/>
                      <a:pt x="59" y="120"/>
                    </a:cubicBezTo>
                    <a:cubicBezTo>
                      <a:pt x="53" y="114"/>
                      <a:pt x="53" y="104"/>
                      <a:pt x="59" y="98"/>
                    </a:cubicBezTo>
                    <a:cubicBezTo>
                      <a:pt x="65" y="91"/>
                      <a:pt x="75" y="91"/>
                      <a:pt x="81" y="98"/>
                    </a:cubicBezTo>
                    <a:cubicBezTo>
                      <a:pt x="88" y="104"/>
                      <a:pt x="88" y="114"/>
                      <a:pt x="81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395940" y="2213493"/>
            <a:ext cx="1845138" cy="1319668"/>
            <a:chOff x="5059390" y="2213492"/>
            <a:chExt cx="1845138" cy="1319668"/>
          </a:xfrm>
        </p:grpSpPr>
        <p:sp>
          <p:nvSpPr>
            <p:cNvPr id="130" name="文本框 5"/>
            <p:cNvSpPr txBox="1"/>
            <p:nvPr/>
          </p:nvSpPr>
          <p:spPr>
            <a:xfrm>
              <a:off x="5059390" y="3009940"/>
              <a:ext cx="18451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800" dirty="0"/>
                <a:t>标题</a:t>
              </a:r>
              <a:r>
                <a:rPr lang="en-US" altLang="zh-CN" sz="2800" dirty="0"/>
                <a:t>2</a:t>
              </a:r>
              <a:endParaRPr lang="zh-CN" altLang="en-US" sz="2800" dirty="0"/>
            </a:p>
          </p:txBody>
        </p:sp>
        <p:grpSp>
          <p:nvGrpSpPr>
            <p:cNvPr id="144" name="组合 143"/>
            <p:cNvGrpSpPr/>
            <p:nvPr/>
          </p:nvGrpSpPr>
          <p:grpSpPr>
            <a:xfrm>
              <a:off x="5645415" y="2213492"/>
              <a:ext cx="640238" cy="640238"/>
              <a:chOff x="2922588" y="1254126"/>
              <a:chExt cx="336550" cy="336550"/>
            </a:xfrm>
            <a:solidFill>
              <a:schemeClr val="bg1">
                <a:lumMod val="65000"/>
              </a:schemeClr>
            </a:solidFill>
          </p:grpSpPr>
          <p:sp>
            <p:nvSpPr>
              <p:cNvPr id="145" name="Freeform 527"/>
              <p:cNvSpPr/>
              <p:nvPr/>
            </p:nvSpPr>
            <p:spPr bwMode="auto">
              <a:xfrm>
                <a:off x="3065463" y="1254126"/>
                <a:ext cx="193675" cy="195263"/>
              </a:xfrm>
              <a:custGeom>
                <a:avLst/>
                <a:gdLst>
                  <a:gd name="T0" fmla="*/ 60 w 122"/>
                  <a:gd name="T1" fmla="*/ 0 h 123"/>
                  <a:gd name="T2" fmla="*/ 0 w 122"/>
                  <a:gd name="T3" fmla="*/ 62 h 123"/>
                  <a:gd name="T4" fmla="*/ 60 w 122"/>
                  <a:gd name="T5" fmla="*/ 123 h 123"/>
                  <a:gd name="T6" fmla="*/ 122 w 122"/>
                  <a:gd name="T7" fmla="*/ 62 h 123"/>
                  <a:gd name="T8" fmla="*/ 60 w 122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3">
                    <a:moveTo>
                      <a:pt x="60" y="0"/>
                    </a:moveTo>
                    <a:lnTo>
                      <a:pt x="0" y="62"/>
                    </a:lnTo>
                    <a:lnTo>
                      <a:pt x="60" y="123"/>
                    </a:lnTo>
                    <a:lnTo>
                      <a:pt x="122" y="6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/>
              </a:p>
            </p:txBody>
          </p:sp>
          <p:sp>
            <p:nvSpPr>
              <p:cNvPr id="146" name="Freeform 528"/>
              <p:cNvSpPr>
                <a:spLocks noEditPoints="1"/>
              </p:cNvSpPr>
              <p:nvPr/>
            </p:nvSpPr>
            <p:spPr bwMode="auto">
              <a:xfrm>
                <a:off x="2922588" y="1384301"/>
                <a:ext cx="206375" cy="206375"/>
              </a:xfrm>
              <a:custGeom>
                <a:avLst/>
                <a:gdLst>
                  <a:gd name="T0" fmla="*/ 25 w 178"/>
                  <a:gd name="T1" fmla="*/ 71 h 179"/>
                  <a:gd name="T2" fmla="*/ 0 w 178"/>
                  <a:gd name="T3" fmla="*/ 152 h 179"/>
                  <a:gd name="T4" fmla="*/ 27 w 178"/>
                  <a:gd name="T5" fmla="*/ 179 h 179"/>
                  <a:gd name="T6" fmla="*/ 108 w 178"/>
                  <a:gd name="T7" fmla="*/ 153 h 179"/>
                  <a:gd name="T8" fmla="*/ 178 w 178"/>
                  <a:gd name="T9" fmla="*/ 57 h 179"/>
                  <a:gd name="T10" fmla="*/ 121 w 178"/>
                  <a:gd name="T11" fmla="*/ 0 h 179"/>
                  <a:gd name="T12" fmla="*/ 25 w 178"/>
                  <a:gd name="T13" fmla="*/ 71 h 179"/>
                  <a:gd name="T14" fmla="*/ 81 w 178"/>
                  <a:gd name="T15" fmla="*/ 120 h 179"/>
                  <a:gd name="T16" fmla="*/ 59 w 178"/>
                  <a:gd name="T17" fmla="*/ 120 h 179"/>
                  <a:gd name="T18" fmla="*/ 59 w 178"/>
                  <a:gd name="T19" fmla="*/ 98 h 179"/>
                  <a:gd name="T20" fmla="*/ 81 w 178"/>
                  <a:gd name="T21" fmla="*/ 98 h 179"/>
                  <a:gd name="T22" fmla="*/ 81 w 178"/>
                  <a:gd name="T23" fmla="*/ 12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179">
                    <a:moveTo>
                      <a:pt x="25" y="71"/>
                    </a:moveTo>
                    <a:cubicBezTo>
                      <a:pt x="38" y="88"/>
                      <a:pt x="27" y="122"/>
                      <a:pt x="0" y="152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57" y="152"/>
                      <a:pt x="91" y="141"/>
                      <a:pt x="108" y="153"/>
                    </a:cubicBezTo>
                    <a:cubicBezTo>
                      <a:pt x="178" y="57"/>
                      <a:pt x="178" y="57"/>
                      <a:pt x="178" y="57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25" y="71"/>
                    </a:lnTo>
                    <a:close/>
                    <a:moveTo>
                      <a:pt x="81" y="120"/>
                    </a:moveTo>
                    <a:cubicBezTo>
                      <a:pt x="75" y="126"/>
                      <a:pt x="65" y="126"/>
                      <a:pt x="59" y="120"/>
                    </a:cubicBezTo>
                    <a:cubicBezTo>
                      <a:pt x="53" y="114"/>
                      <a:pt x="53" y="104"/>
                      <a:pt x="59" y="98"/>
                    </a:cubicBezTo>
                    <a:cubicBezTo>
                      <a:pt x="65" y="91"/>
                      <a:pt x="75" y="91"/>
                      <a:pt x="81" y="98"/>
                    </a:cubicBezTo>
                    <a:cubicBezTo>
                      <a:pt x="88" y="104"/>
                      <a:pt x="88" y="114"/>
                      <a:pt x="81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172329" y="4812654"/>
            <a:ext cx="1845138" cy="1065415"/>
            <a:chOff x="2835779" y="4812651"/>
            <a:chExt cx="1845138" cy="1065415"/>
          </a:xfrm>
        </p:grpSpPr>
        <p:sp>
          <p:nvSpPr>
            <p:cNvPr id="131" name="文本框 5"/>
            <p:cNvSpPr txBox="1"/>
            <p:nvPr/>
          </p:nvSpPr>
          <p:spPr>
            <a:xfrm>
              <a:off x="2835779" y="5354846"/>
              <a:ext cx="18451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en-US" altLang="zh-CN" sz="28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7" name="组合 146"/>
            <p:cNvGrpSpPr/>
            <p:nvPr/>
          </p:nvGrpSpPr>
          <p:grpSpPr>
            <a:xfrm>
              <a:off x="3400851" y="4812651"/>
              <a:ext cx="538577" cy="538577"/>
              <a:chOff x="2922588" y="1254126"/>
              <a:chExt cx="336550" cy="336550"/>
            </a:xfrm>
            <a:solidFill>
              <a:schemeClr val="bg1">
                <a:lumMod val="65000"/>
              </a:schemeClr>
            </a:solidFill>
          </p:grpSpPr>
          <p:sp>
            <p:nvSpPr>
              <p:cNvPr id="148" name="Freeform 527"/>
              <p:cNvSpPr/>
              <p:nvPr/>
            </p:nvSpPr>
            <p:spPr bwMode="auto">
              <a:xfrm>
                <a:off x="3065463" y="1254126"/>
                <a:ext cx="193675" cy="195263"/>
              </a:xfrm>
              <a:custGeom>
                <a:avLst/>
                <a:gdLst>
                  <a:gd name="T0" fmla="*/ 60 w 122"/>
                  <a:gd name="T1" fmla="*/ 0 h 123"/>
                  <a:gd name="T2" fmla="*/ 0 w 122"/>
                  <a:gd name="T3" fmla="*/ 62 h 123"/>
                  <a:gd name="T4" fmla="*/ 60 w 122"/>
                  <a:gd name="T5" fmla="*/ 123 h 123"/>
                  <a:gd name="T6" fmla="*/ 122 w 122"/>
                  <a:gd name="T7" fmla="*/ 62 h 123"/>
                  <a:gd name="T8" fmla="*/ 60 w 122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3">
                    <a:moveTo>
                      <a:pt x="60" y="0"/>
                    </a:moveTo>
                    <a:lnTo>
                      <a:pt x="0" y="62"/>
                    </a:lnTo>
                    <a:lnTo>
                      <a:pt x="60" y="123"/>
                    </a:lnTo>
                    <a:lnTo>
                      <a:pt x="122" y="6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528"/>
              <p:cNvSpPr>
                <a:spLocks noEditPoints="1"/>
              </p:cNvSpPr>
              <p:nvPr/>
            </p:nvSpPr>
            <p:spPr bwMode="auto">
              <a:xfrm>
                <a:off x="2922588" y="1384301"/>
                <a:ext cx="206375" cy="206375"/>
              </a:xfrm>
              <a:custGeom>
                <a:avLst/>
                <a:gdLst>
                  <a:gd name="T0" fmla="*/ 25 w 178"/>
                  <a:gd name="T1" fmla="*/ 71 h 179"/>
                  <a:gd name="T2" fmla="*/ 0 w 178"/>
                  <a:gd name="T3" fmla="*/ 152 h 179"/>
                  <a:gd name="T4" fmla="*/ 27 w 178"/>
                  <a:gd name="T5" fmla="*/ 179 h 179"/>
                  <a:gd name="T6" fmla="*/ 108 w 178"/>
                  <a:gd name="T7" fmla="*/ 153 h 179"/>
                  <a:gd name="T8" fmla="*/ 178 w 178"/>
                  <a:gd name="T9" fmla="*/ 57 h 179"/>
                  <a:gd name="T10" fmla="*/ 121 w 178"/>
                  <a:gd name="T11" fmla="*/ 0 h 179"/>
                  <a:gd name="T12" fmla="*/ 25 w 178"/>
                  <a:gd name="T13" fmla="*/ 71 h 179"/>
                  <a:gd name="T14" fmla="*/ 81 w 178"/>
                  <a:gd name="T15" fmla="*/ 120 h 179"/>
                  <a:gd name="T16" fmla="*/ 59 w 178"/>
                  <a:gd name="T17" fmla="*/ 120 h 179"/>
                  <a:gd name="T18" fmla="*/ 59 w 178"/>
                  <a:gd name="T19" fmla="*/ 98 h 179"/>
                  <a:gd name="T20" fmla="*/ 81 w 178"/>
                  <a:gd name="T21" fmla="*/ 98 h 179"/>
                  <a:gd name="T22" fmla="*/ 81 w 178"/>
                  <a:gd name="T23" fmla="*/ 12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179">
                    <a:moveTo>
                      <a:pt x="25" y="71"/>
                    </a:moveTo>
                    <a:cubicBezTo>
                      <a:pt x="38" y="88"/>
                      <a:pt x="27" y="122"/>
                      <a:pt x="0" y="152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57" y="152"/>
                      <a:pt x="91" y="141"/>
                      <a:pt x="108" y="153"/>
                    </a:cubicBezTo>
                    <a:cubicBezTo>
                      <a:pt x="178" y="57"/>
                      <a:pt x="178" y="57"/>
                      <a:pt x="178" y="57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25" y="71"/>
                    </a:lnTo>
                    <a:close/>
                    <a:moveTo>
                      <a:pt x="81" y="120"/>
                    </a:moveTo>
                    <a:cubicBezTo>
                      <a:pt x="75" y="126"/>
                      <a:pt x="65" y="126"/>
                      <a:pt x="59" y="120"/>
                    </a:cubicBezTo>
                    <a:cubicBezTo>
                      <a:pt x="53" y="114"/>
                      <a:pt x="53" y="104"/>
                      <a:pt x="59" y="98"/>
                    </a:cubicBezTo>
                    <a:cubicBezTo>
                      <a:pt x="65" y="91"/>
                      <a:pt x="75" y="91"/>
                      <a:pt x="81" y="98"/>
                    </a:cubicBezTo>
                    <a:cubicBezTo>
                      <a:pt x="88" y="104"/>
                      <a:pt x="88" y="114"/>
                      <a:pt x="81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6988" y="189439"/>
            <a:ext cx="7544906" cy="646331"/>
            <a:chOff x="360437" y="189434"/>
            <a:chExt cx="7544906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5130606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17021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The overall work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4968554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3600" dirty="0">
                  <a:solidFill>
                    <a:srgbClr val="0070C0"/>
                  </a:solidFill>
                </a:rPr>
                <a:t>20XX</a:t>
              </a:r>
              <a:r>
                <a:rPr lang="zh-CN" altLang="zh-CN" sz="3600" dirty="0">
                  <a:solidFill>
                    <a:srgbClr val="0070C0"/>
                  </a:solidFill>
                </a:rPr>
                <a:t>年整体工作情况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057028" y="1742208"/>
            <a:ext cx="10060514" cy="2484943"/>
            <a:chOff x="720478" y="1742204"/>
            <a:chExt cx="10060514" cy="2484943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665721" y="1942808"/>
              <a:ext cx="3102576" cy="20683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  <a:headEnd/>
              <a:tailEnd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34416" y="1928035"/>
              <a:ext cx="3143526" cy="20979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  <a:headEnd/>
              <a:tailEnd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139215" y="1889913"/>
              <a:ext cx="3259631" cy="21741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  <a:headEnd/>
              <a:tailEnd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6" name="矩形 75"/>
            <p:cNvSpPr/>
            <p:nvPr/>
          </p:nvSpPr>
          <p:spPr>
            <a:xfrm rot="16200000" flipH="1">
              <a:off x="5669205" y="-3206523"/>
              <a:ext cx="163059" cy="100605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sp>
          <p:nvSpPr>
            <p:cNvPr id="79" name="矩形 78"/>
            <p:cNvSpPr/>
            <p:nvPr/>
          </p:nvSpPr>
          <p:spPr>
            <a:xfrm rot="16200000" flipH="1">
              <a:off x="5669205" y="-884639"/>
              <a:ext cx="163059" cy="100605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956878" y="4581922"/>
            <a:ext cx="2620431" cy="1109350"/>
            <a:chOff x="8641357" y="2133650"/>
            <a:chExt cx="2620431" cy="1109350"/>
          </a:xfrm>
        </p:grpSpPr>
        <p:sp>
          <p:nvSpPr>
            <p:cNvPr id="81" name="TextBox 80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8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工作情况内容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468405" y="4581922"/>
            <a:ext cx="2620431" cy="1109350"/>
            <a:chOff x="8641357" y="2133650"/>
            <a:chExt cx="2620431" cy="1109350"/>
          </a:xfrm>
        </p:grpSpPr>
        <p:sp>
          <p:nvSpPr>
            <p:cNvPr id="85" name="TextBox 84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8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工作情况内容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996044" y="4581922"/>
            <a:ext cx="2620431" cy="1109350"/>
            <a:chOff x="8641357" y="2133650"/>
            <a:chExt cx="2620431" cy="1109350"/>
          </a:xfrm>
        </p:grpSpPr>
        <p:sp>
          <p:nvSpPr>
            <p:cNvPr id="89" name="TextBox 88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工作情况内容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24983" y="189439"/>
            <a:ext cx="6751111" cy="646331"/>
            <a:chOff x="288429" y="189434"/>
            <a:chExt cx="6751111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4608909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95324" y="340291"/>
              <a:ext cx="1944216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To complete the project in 20XX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8429" y="189434"/>
              <a:ext cx="4521573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3600" dirty="0">
                  <a:solidFill>
                    <a:srgbClr val="0070C0"/>
                  </a:solidFill>
                </a:rPr>
                <a:t>20XX</a:t>
              </a:r>
              <a:r>
                <a:rPr lang="zh-CN" altLang="zh-CN" sz="3600" dirty="0">
                  <a:solidFill>
                    <a:srgbClr val="0070C0"/>
                  </a:solidFill>
                </a:rPr>
                <a:t>年</a:t>
              </a:r>
              <a:r>
                <a:rPr lang="zh-CN" altLang="en-US" sz="3600" dirty="0">
                  <a:solidFill>
                    <a:srgbClr val="0070C0"/>
                  </a:solidFill>
                </a:rPr>
                <a:t>完成项目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358087" y="3645823"/>
            <a:ext cx="171516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项目情况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1201047" y="1629598"/>
            <a:ext cx="10108663" cy="561975"/>
          </a:xfrm>
          <a:custGeom>
            <a:avLst/>
            <a:gdLst>
              <a:gd name="connsiteX0" fmla="*/ 5392799 w 10785598"/>
              <a:gd name="connsiteY0" fmla="*/ 0 h 599608"/>
              <a:gd name="connsiteX1" fmla="*/ 5783856 w 10785598"/>
              <a:gd name="connsiteY1" fmla="*/ 422028 h 599608"/>
              <a:gd name="connsiteX2" fmla="*/ 7247026 w 10785598"/>
              <a:gd name="connsiteY2" fmla="*/ 430641 h 599608"/>
              <a:gd name="connsiteX3" fmla="*/ 10676039 w 10785598"/>
              <a:gd name="connsiteY3" fmla="*/ 563357 h 599608"/>
              <a:gd name="connsiteX4" fmla="*/ 10785598 w 10785598"/>
              <a:gd name="connsiteY4" fmla="*/ 599608 h 599608"/>
              <a:gd name="connsiteX5" fmla="*/ 0 w 10785598"/>
              <a:gd name="connsiteY5" fmla="*/ 599608 h 599608"/>
              <a:gd name="connsiteX6" fmla="*/ 109559 w 10785598"/>
              <a:gd name="connsiteY6" fmla="*/ 563357 h 599608"/>
              <a:gd name="connsiteX7" fmla="*/ 3538573 w 10785598"/>
              <a:gd name="connsiteY7" fmla="*/ 430641 h 599608"/>
              <a:gd name="connsiteX8" fmla="*/ 5001742 w 10785598"/>
              <a:gd name="connsiteY8" fmla="*/ 422028 h 5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85598" h="599608">
                <a:moveTo>
                  <a:pt x="5392799" y="0"/>
                </a:moveTo>
                <a:lnTo>
                  <a:pt x="5783856" y="422028"/>
                </a:lnTo>
                <a:lnTo>
                  <a:pt x="7247026" y="430641"/>
                </a:lnTo>
                <a:cubicBezTo>
                  <a:pt x="8981558" y="451826"/>
                  <a:pt x="10298895" y="501879"/>
                  <a:pt x="10676039" y="563357"/>
                </a:cubicBezTo>
                <a:lnTo>
                  <a:pt x="10785598" y="599608"/>
                </a:lnTo>
                <a:lnTo>
                  <a:pt x="0" y="599608"/>
                </a:lnTo>
                <a:lnTo>
                  <a:pt x="109559" y="563357"/>
                </a:lnTo>
                <a:cubicBezTo>
                  <a:pt x="486703" y="501879"/>
                  <a:pt x="1804041" y="451826"/>
                  <a:pt x="3538573" y="430641"/>
                </a:cubicBezTo>
                <a:lnTo>
                  <a:pt x="5001742" y="42202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 b="1"/>
          </a:p>
        </p:txBody>
      </p:sp>
      <p:grpSp>
        <p:nvGrpSpPr>
          <p:cNvPr id="3" name="组合 2"/>
          <p:cNvGrpSpPr/>
          <p:nvPr/>
        </p:nvGrpSpPr>
        <p:grpSpPr>
          <a:xfrm>
            <a:off x="1219766" y="2195879"/>
            <a:ext cx="1840463" cy="3215041"/>
            <a:chOff x="883213" y="2195876"/>
            <a:chExt cx="1840463" cy="3215041"/>
          </a:xfrm>
        </p:grpSpPr>
        <p:sp>
          <p:nvSpPr>
            <p:cNvPr id="25" name="圆角矩形 24"/>
            <p:cNvSpPr/>
            <p:nvPr/>
          </p:nvSpPr>
          <p:spPr>
            <a:xfrm>
              <a:off x="883213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flipV="1">
              <a:off x="883213" y="2195876"/>
              <a:ext cx="1840463" cy="1288232"/>
            </a:xfrm>
            <a:custGeom>
              <a:avLst/>
              <a:gdLst>
                <a:gd name="connsiteX0" fmla="*/ 958996 w 1963711"/>
                <a:gd name="connsiteY0" fmla="*/ 1374500 h 1374500"/>
                <a:gd name="connsiteX1" fmla="*/ 1004715 w 1963711"/>
                <a:gd name="connsiteY1" fmla="*/ 1374500 h 1374500"/>
                <a:gd name="connsiteX2" fmla="*/ 1004715 w 1963711"/>
                <a:gd name="connsiteY2" fmla="*/ 805149 h 1374500"/>
                <a:gd name="connsiteX3" fmla="*/ 1636419 w 1963711"/>
                <a:gd name="connsiteY3" fmla="*/ 805149 h 1374500"/>
                <a:gd name="connsiteX4" fmla="*/ 1963711 w 1963711"/>
                <a:gd name="connsiteY4" fmla="*/ 477857 h 1374500"/>
                <a:gd name="connsiteX5" fmla="*/ 1963711 w 1963711"/>
                <a:gd name="connsiteY5" fmla="*/ 179883 h 1374500"/>
                <a:gd name="connsiteX6" fmla="*/ 1166735 w 1963711"/>
                <a:gd name="connsiteY6" fmla="*/ 179883 h 1374500"/>
                <a:gd name="connsiteX7" fmla="*/ 981855 w 1963711"/>
                <a:gd name="connsiteY7" fmla="*/ 0 h 1374500"/>
                <a:gd name="connsiteX8" fmla="*/ 796975 w 1963711"/>
                <a:gd name="connsiteY8" fmla="*/ 179883 h 1374500"/>
                <a:gd name="connsiteX9" fmla="*/ 0 w 1963711"/>
                <a:gd name="connsiteY9" fmla="*/ 179883 h 1374500"/>
                <a:gd name="connsiteX10" fmla="*/ 0 w 1963711"/>
                <a:gd name="connsiteY10" fmla="*/ 477857 h 1374500"/>
                <a:gd name="connsiteX11" fmla="*/ 327292 w 1963711"/>
                <a:gd name="connsiteY11" fmla="*/ 805149 h 1374500"/>
                <a:gd name="connsiteX12" fmla="*/ 958996 w 1963711"/>
                <a:gd name="connsiteY12" fmla="*/ 805149 h 137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3711" h="1374500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800" b="1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84552" y="2195879"/>
            <a:ext cx="1840463" cy="3215041"/>
            <a:chOff x="2947998" y="2195876"/>
            <a:chExt cx="1840463" cy="3215041"/>
          </a:xfrm>
        </p:grpSpPr>
        <p:sp>
          <p:nvSpPr>
            <p:cNvPr id="29" name="圆角矩形 28"/>
            <p:cNvSpPr/>
            <p:nvPr/>
          </p:nvSpPr>
          <p:spPr>
            <a:xfrm>
              <a:off x="2947998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 flipV="1">
              <a:off x="2947998" y="2195876"/>
              <a:ext cx="1840463" cy="1288232"/>
            </a:xfrm>
            <a:custGeom>
              <a:avLst/>
              <a:gdLst>
                <a:gd name="connsiteX0" fmla="*/ 958996 w 1963711"/>
                <a:gd name="connsiteY0" fmla="*/ 1374500 h 1374500"/>
                <a:gd name="connsiteX1" fmla="*/ 1004715 w 1963711"/>
                <a:gd name="connsiteY1" fmla="*/ 1374500 h 1374500"/>
                <a:gd name="connsiteX2" fmla="*/ 1004715 w 1963711"/>
                <a:gd name="connsiteY2" fmla="*/ 805149 h 1374500"/>
                <a:gd name="connsiteX3" fmla="*/ 1636419 w 1963711"/>
                <a:gd name="connsiteY3" fmla="*/ 805149 h 1374500"/>
                <a:gd name="connsiteX4" fmla="*/ 1963711 w 1963711"/>
                <a:gd name="connsiteY4" fmla="*/ 477857 h 1374500"/>
                <a:gd name="connsiteX5" fmla="*/ 1963711 w 1963711"/>
                <a:gd name="connsiteY5" fmla="*/ 179883 h 1374500"/>
                <a:gd name="connsiteX6" fmla="*/ 1166735 w 1963711"/>
                <a:gd name="connsiteY6" fmla="*/ 179883 h 1374500"/>
                <a:gd name="connsiteX7" fmla="*/ 981855 w 1963711"/>
                <a:gd name="connsiteY7" fmla="*/ 0 h 1374500"/>
                <a:gd name="connsiteX8" fmla="*/ 796975 w 1963711"/>
                <a:gd name="connsiteY8" fmla="*/ 179883 h 1374500"/>
                <a:gd name="connsiteX9" fmla="*/ 0 w 1963711"/>
                <a:gd name="connsiteY9" fmla="*/ 179883 h 1374500"/>
                <a:gd name="connsiteX10" fmla="*/ 0 w 1963711"/>
                <a:gd name="connsiteY10" fmla="*/ 477857 h 1374500"/>
                <a:gd name="connsiteX11" fmla="*/ 327292 w 1963711"/>
                <a:gd name="connsiteY11" fmla="*/ 805149 h 1374500"/>
                <a:gd name="connsiteX12" fmla="*/ 958996 w 1963711"/>
                <a:gd name="connsiteY12" fmla="*/ 805149 h 137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3711" h="1374500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800" b="1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49337" y="2195879"/>
            <a:ext cx="1840463" cy="3215041"/>
            <a:chOff x="5012783" y="2195876"/>
            <a:chExt cx="1840463" cy="3215041"/>
          </a:xfrm>
        </p:grpSpPr>
        <p:sp>
          <p:nvSpPr>
            <p:cNvPr id="33" name="圆角矩形 32"/>
            <p:cNvSpPr/>
            <p:nvPr/>
          </p:nvSpPr>
          <p:spPr>
            <a:xfrm>
              <a:off x="5012783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 flipV="1">
              <a:off x="5012783" y="2195876"/>
              <a:ext cx="1840463" cy="1288232"/>
            </a:xfrm>
            <a:custGeom>
              <a:avLst/>
              <a:gdLst>
                <a:gd name="connsiteX0" fmla="*/ 958996 w 1963711"/>
                <a:gd name="connsiteY0" fmla="*/ 1374500 h 1374500"/>
                <a:gd name="connsiteX1" fmla="*/ 1004715 w 1963711"/>
                <a:gd name="connsiteY1" fmla="*/ 1374500 h 1374500"/>
                <a:gd name="connsiteX2" fmla="*/ 1004715 w 1963711"/>
                <a:gd name="connsiteY2" fmla="*/ 805149 h 1374500"/>
                <a:gd name="connsiteX3" fmla="*/ 1636419 w 1963711"/>
                <a:gd name="connsiteY3" fmla="*/ 805149 h 1374500"/>
                <a:gd name="connsiteX4" fmla="*/ 1963711 w 1963711"/>
                <a:gd name="connsiteY4" fmla="*/ 477857 h 1374500"/>
                <a:gd name="connsiteX5" fmla="*/ 1963711 w 1963711"/>
                <a:gd name="connsiteY5" fmla="*/ 179883 h 1374500"/>
                <a:gd name="connsiteX6" fmla="*/ 1166735 w 1963711"/>
                <a:gd name="connsiteY6" fmla="*/ 179883 h 1374500"/>
                <a:gd name="connsiteX7" fmla="*/ 981855 w 1963711"/>
                <a:gd name="connsiteY7" fmla="*/ 0 h 1374500"/>
                <a:gd name="connsiteX8" fmla="*/ 796975 w 1963711"/>
                <a:gd name="connsiteY8" fmla="*/ 179883 h 1374500"/>
                <a:gd name="connsiteX9" fmla="*/ 0 w 1963711"/>
                <a:gd name="connsiteY9" fmla="*/ 179883 h 1374500"/>
                <a:gd name="connsiteX10" fmla="*/ 0 w 1963711"/>
                <a:gd name="connsiteY10" fmla="*/ 477857 h 1374500"/>
                <a:gd name="connsiteX11" fmla="*/ 327292 w 1963711"/>
                <a:gd name="connsiteY11" fmla="*/ 805149 h 1374500"/>
                <a:gd name="connsiteX12" fmla="*/ 958996 w 1963711"/>
                <a:gd name="connsiteY12" fmla="*/ 805149 h 137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3711" h="1374500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800" b="1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14121" y="2195879"/>
            <a:ext cx="1840463" cy="3215041"/>
            <a:chOff x="7077568" y="2195876"/>
            <a:chExt cx="1840463" cy="3215041"/>
          </a:xfrm>
        </p:grpSpPr>
        <p:sp>
          <p:nvSpPr>
            <p:cNvPr id="39" name="圆角矩形 38"/>
            <p:cNvSpPr/>
            <p:nvPr/>
          </p:nvSpPr>
          <p:spPr>
            <a:xfrm>
              <a:off x="7077568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flipV="1">
              <a:off x="7077568" y="2195876"/>
              <a:ext cx="1840463" cy="1288232"/>
            </a:xfrm>
            <a:custGeom>
              <a:avLst/>
              <a:gdLst>
                <a:gd name="connsiteX0" fmla="*/ 958996 w 1963711"/>
                <a:gd name="connsiteY0" fmla="*/ 1374500 h 1374500"/>
                <a:gd name="connsiteX1" fmla="*/ 1004715 w 1963711"/>
                <a:gd name="connsiteY1" fmla="*/ 1374500 h 1374500"/>
                <a:gd name="connsiteX2" fmla="*/ 1004715 w 1963711"/>
                <a:gd name="connsiteY2" fmla="*/ 805149 h 1374500"/>
                <a:gd name="connsiteX3" fmla="*/ 1636419 w 1963711"/>
                <a:gd name="connsiteY3" fmla="*/ 805149 h 1374500"/>
                <a:gd name="connsiteX4" fmla="*/ 1963711 w 1963711"/>
                <a:gd name="connsiteY4" fmla="*/ 477857 h 1374500"/>
                <a:gd name="connsiteX5" fmla="*/ 1963711 w 1963711"/>
                <a:gd name="connsiteY5" fmla="*/ 179883 h 1374500"/>
                <a:gd name="connsiteX6" fmla="*/ 1166735 w 1963711"/>
                <a:gd name="connsiteY6" fmla="*/ 179883 h 1374500"/>
                <a:gd name="connsiteX7" fmla="*/ 981855 w 1963711"/>
                <a:gd name="connsiteY7" fmla="*/ 0 h 1374500"/>
                <a:gd name="connsiteX8" fmla="*/ 796975 w 1963711"/>
                <a:gd name="connsiteY8" fmla="*/ 179883 h 1374500"/>
                <a:gd name="connsiteX9" fmla="*/ 0 w 1963711"/>
                <a:gd name="connsiteY9" fmla="*/ 179883 h 1374500"/>
                <a:gd name="connsiteX10" fmla="*/ 0 w 1963711"/>
                <a:gd name="connsiteY10" fmla="*/ 477857 h 1374500"/>
                <a:gd name="connsiteX11" fmla="*/ 327292 w 1963711"/>
                <a:gd name="connsiteY11" fmla="*/ 805149 h 1374500"/>
                <a:gd name="connsiteX12" fmla="*/ 958996 w 1963711"/>
                <a:gd name="connsiteY12" fmla="*/ 805149 h 137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3711" h="1374500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800" b="1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478904" y="2195879"/>
            <a:ext cx="1840463" cy="3215041"/>
            <a:chOff x="9142351" y="2195876"/>
            <a:chExt cx="1840463" cy="3215041"/>
          </a:xfrm>
        </p:grpSpPr>
        <p:sp>
          <p:nvSpPr>
            <p:cNvPr id="43" name="圆角矩形 42"/>
            <p:cNvSpPr/>
            <p:nvPr/>
          </p:nvSpPr>
          <p:spPr>
            <a:xfrm>
              <a:off x="9142351" y="2729494"/>
              <a:ext cx="1840463" cy="2681423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flipV="1">
              <a:off x="9142351" y="2195876"/>
              <a:ext cx="1840463" cy="1288232"/>
            </a:xfrm>
            <a:custGeom>
              <a:avLst/>
              <a:gdLst>
                <a:gd name="connsiteX0" fmla="*/ 958996 w 1963711"/>
                <a:gd name="connsiteY0" fmla="*/ 1374500 h 1374500"/>
                <a:gd name="connsiteX1" fmla="*/ 1004715 w 1963711"/>
                <a:gd name="connsiteY1" fmla="*/ 1374500 h 1374500"/>
                <a:gd name="connsiteX2" fmla="*/ 1004715 w 1963711"/>
                <a:gd name="connsiteY2" fmla="*/ 805149 h 1374500"/>
                <a:gd name="connsiteX3" fmla="*/ 1636419 w 1963711"/>
                <a:gd name="connsiteY3" fmla="*/ 805149 h 1374500"/>
                <a:gd name="connsiteX4" fmla="*/ 1963711 w 1963711"/>
                <a:gd name="connsiteY4" fmla="*/ 477857 h 1374500"/>
                <a:gd name="connsiteX5" fmla="*/ 1963711 w 1963711"/>
                <a:gd name="connsiteY5" fmla="*/ 179883 h 1374500"/>
                <a:gd name="connsiteX6" fmla="*/ 1166735 w 1963711"/>
                <a:gd name="connsiteY6" fmla="*/ 179883 h 1374500"/>
                <a:gd name="connsiteX7" fmla="*/ 981855 w 1963711"/>
                <a:gd name="connsiteY7" fmla="*/ 0 h 1374500"/>
                <a:gd name="connsiteX8" fmla="*/ 796975 w 1963711"/>
                <a:gd name="connsiteY8" fmla="*/ 179883 h 1374500"/>
                <a:gd name="connsiteX9" fmla="*/ 0 w 1963711"/>
                <a:gd name="connsiteY9" fmla="*/ 179883 h 1374500"/>
                <a:gd name="connsiteX10" fmla="*/ 0 w 1963711"/>
                <a:gd name="connsiteY10" fmla="*/ 477857 h 1374500"/>
                <a:gd name="connsiteX11" fmla="*/ 327292 w 1963711"/>
                <a:gd name="connsiteY11" fmla="*/ 805149 h 1374500"/>
                <a:gd name="connsiteX12" fmla="*/ 958996 w 1963711"/>
                <a:gd name="connsiteY12" fmla="*/ 805149 h 137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3711" h="1374500">
                  <a:moveTo>
                    <a:pt x="958996" y="1374500"/>
                  </a:moveTo>
                  <a:lnTo>
                    <a:pt x="1004715" y="1374500"/>
                  </a:lnTo>
                  <a:lnTo>
                    <a:pt x="1004715" y="805149"/>
                  </a:lnTo>
                  <a:lnTo>
                    <a:pt x="1636419" y="805149"/>
                  </a:lnTo>
                  <a:cubicBezTo>
                    <a:pt x="1817177" y="805149"/>
                    <a:pt x="1963711" y="658615"/>
                    <a:pt x="1963711" y="477857"/>
                  </a:cubicBezTo>
                  <a:lnTo>
                    <a:pt x="1963711" y="179883"/>
                  </a:lnTo>
                  <a:lnTo>
                    <a:pt x="1166735" y="179883"/>
                  </a:lnTo>
                  <a:lnTo>
                    <a:pt x="981855" y="0"/>
                  </a:lnTo>
                  <a:lnTo>
                    <a:pt x="796975" y="179883"/>
                  </a:lnTo>
                  <a:lnTo>
                    <a:pt x="0" y="179883"/>
                  </a:lnTo>
                  <a:lnTo>
                    <a:pt x="0" y="477857"/>
                  </a:lnTo>
                  <a:cubicBezTo>
                    <a:pt x="0" y="658615"/>
                    <a:pt x="146534" y="805149"/>
                    <a:pt x="327292" y="805149"/>
                  </a:cubicBezTo>
                  <a:lnTo>
                    <a:pt x="958996" y="805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800" b="1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273051" y="2839992"/>
            <a:ext cx="179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项目标题</a:t>
            </a:r>
            <a:r>
              <a:rPr lang="en-US" altLang="zh-CN" sz="20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zh-CN" sz="20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53323" y="2839992"/>
            <a:ext cx="179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项目标题</a:t>
            </a:r>
            <a:r>
              <a:rPr lang="en-US" altLang="zh-CN" sz="20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zh-CN" sz="20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4090" y="2839992"/>
            <a:ext cx="179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项目标题</a:t>
            </a:r>
            <a:r>
              <a:rPr lang="en-US" altLang="zh-CN" sz="20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zh-CN" sz="20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46440" y="2839992"/>
            <a:ext cx="179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项目标题</a:t>
            </a:r>
            <a:r>
              <a:rPr lang="en-US" altLang="zh-CN" sz="20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zh-CN" sz="20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526134" y="2839992"/>
            <a:ext cx="179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项目标题</a:t>
            </a:r>
            <a:r>
              <a:rPr lang="en-US" altLang="zh-CN" sz="20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zh-CN" sz="20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92357" y="3645823"/>
            <a:ext cx="171516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项目情况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10841" y="3645823"/>
            <a:ext cx="171516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项目情况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04912" y="3645823"/>
            <a:ext cx="171516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项目情况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41551" y="3645823"/>
            <a:ext cx="171516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项目情况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24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 rot="10800000">
            <a:off x="5031709" y="1910468"/>
            <a:ext cx="2001982" cy="17743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0905" y="3917802"/>
            <a:ext cx="4373366" cy="880144"/>
            <a:chOff x="7497701" y="1731009"/>
            <a:chExt cx="2177121" cy="879941"/>
          </a:xfrm>
        </p:grpSpPr>
        <p:sp>
          <p:nvSpPr>
            <p:cNvPr id="18" name="文本框 17"/>
            <p:cNvSpPr txBox="1"/>
            <p:nvPr/>
          </p:nvSpPr>
          <p:spPr>
            <a:xfrm>
              <a:off x="7497701" y="1731009"/>
              <a:ext cx="2177121" cy="7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项目成果展示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8478" y="2210932"/>
              <a:ext cx="2155566" cy="400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rgbClr val="0070C0"/>
                </a:solidFill>
                <a:latin typeface="ITC Avant Garde Std XLt" panose="020B0302020202020204" pitchFamily="34" charset="0"/>
                <a:ea typeface="方正正黑简体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1291" y="2659088"/>
            <a:ext cx="1787217" cy="1161421"/>
            <a:chOff x="736517" y="2781721"/>
            <a:chExt cx="1787217" cy="1161421"/>
          </a:xfrm>
        </p:grpSpPr>
        <p:sp>
          <p:nvSpPr>
            <p:cNvPr id="23" name="文本框 5"/>
            <p:cNvSpPr txBox="1"/>
            <p:nvPr/>
          </p:nvSpPr>
          <p:spPr>
            <a:xfrm>
              <a:off x="736517" y="2781721"/>
              <a:ext cx="1787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54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36501" y="3573810"/>
              <a:ext cx="13813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1800" dirty="0">
                <a:solidFill>
                  <a:srgbClr val="0066CC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126183" y="2267701"/>
            <a:ext cx="1942808" cy="1320196"/>
          </a:xfrm>
          <a:prstGeom prst="rect">
            <a:avLst/>
          </a:prstGeom>
          <a:noFill/>
        </p:spPr>
        <p:txBody>
          <a:bodyPr wrap="square" lIns="88228" tIns="44114" rIns="88228" bIns="44114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0070C0"/>
                </a:solidFill>
                <a:latin typeface="ITC Avant Garde Std Md" panose="020B0602020202020204" pitchFamily="34" charset="0"/>
              </a:rPr>
              <a:t>PART 03</a:t>
            </a:r>
            <a:endParaRPr lang="zh-CN" altLang="en-US" sz="4000" dirty="0">
              <a:solidFill>
                <a:srgbClr val="0070C0"/>
              </a:solidFill>
              <a:latin typeface="ITC Avant Garde Std Md" panose="020B06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99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696987" y="189439"/>
            <a:ext cx="6464786" cy="646331"/>
            <a:chOff x="360437" y="189434"/>
            <a:chExt cx="6464786" cy="646332"/>
          </a:xfrm>
        </p:grpSpPr>
        <p:grpSp>
          <p:nvGrpSpPr>
            <p:cNvPr id="19" name="组合 18"/>
            <p:cNvGrpSpPr/>
            <p:nvPr/>
          </p:nvGrpSpPr>
          <p:grpSpPr>
            <a:xfrm>
              <a:off x="4104853" y="303833"/>
              <a:ext cx="2720370" cy="461666"/>
              <a:chOff x="4104853" y="303833"/>
              <a:chExt cx="2720370" cy="461666"/>
            </a:xfrm>
          </p:grpSpPr>
          <p:sp>
            <p:nvSpPr>
              <p:cNvPr id="35" name="Freeform 514"/>
              <p:cNvSpPr>
                <a:spLocks noEditPoints="1"/>
              </p:cNvSpPr>
              <p:nvPr/>
            </p:nvSpPr>
            <p:spPr bwMode="auto">
              <a:xfrm>
                <a:off x="4104853" y="368645"/>
                <a:ext cx="358333" cy="360040"/>
              </a:xfrm>
              <a:custGeom>
                <a:avLst/>
                <a:gdLst>
                  <a:gd name="T0" fmla="*/ 144 w 288"/>
                  <a:gd name="T1" fmla="*/ 0 h 289"/>
                  <a:gd name="T2" fmla="*/ 0 w 288"/>
                  <a:gd name="T3" fmla="*/ 145 h 289"/>
                  <a:gd name="T4" fmla="*/ 144 w 288"/>
                  <a:gd name="T5" fmla="*/ 289 h 289"/>
                  <a:gd name="T6" fmla="*/ 288 w 288"/>
                  <a:gd name="T7" fmla="*/ 145 h 289"/>
                  <a:gd name="T8" fmla="*/ 144 w 288"/>
                  <a:gd name="T9" fmla="*/ 0 h 289"/>
                  <a:gd name="T10" fmla="*/ 208 w 288"/>
                  <a:gd name="T11" fmla="*/ 148 h 289"/>
                  <a:gd name="T12" fmla="*/ 117 w 288"/>
                  <a:gd name="T13" fmla="*/ 239 h 289"/>
                  <a:gd name="T14" fmla="*/ 114 w 288"/>
                  <a:gd name="T15" fmla="*/ 240 h 289"/>
                  <a:gd name="T16" fmla="*/ 111 w 288"/>
                  <a:gd name="T17" fmla="*/ 239 h 289"/>
                  <a:gd name="T18" fmla="*/ 111 w 288"/>
                  <a:gd name="T19" fmla="*/ 239 h 289"/>
                  <a:gd name="T20" fmla="*/ 110 w 288"/>
                  <a:gd name="T21" fmla="*/ 236 h 289"/>
                  <a:gd name="T22" fmla="*/ 110 w 288"/>
                  <a:gd name="T23" fmla="*/ 192 h 289"/>
                  <a:gd name="T24" fmla="*/ 111 w 288"/>
                  <a:gd name="T25" fmla="*/ 189 h 289"/>
                  <a:gd name="T26" fmla="*/ 155 w 288"/>
                  <a:gd name="T27" fmla="*/ 145 h 289"/>
                  <a:gd name="T28" fmla="*/ 111 w 288"/>
                  <a:gd name="T29" fmla="*/ 101 h 289"/>
                  <a:gd name="T30" fmla="*/ 110 w 288"/>
                  <a:gd name="T31" fmla="*/ 98 h 289"/>
                  <a:gd name="T32" fmla="*/ 110 w 288"/>
                  <a:gd name="T33" fmla="*/ 54 h 289"/>
                  <a:gd name="T34" fmla="*/ 111 w 288"/>
                  <a:gd name="T35" fmla="*/ 51 h 289"/>
                  <a:gd name="T36" fmla="*/ 111 w 288"/>
                  <a:gd name="T37" fmla="*/ 51 h 289"/>
                  <a:gd name="T38" fmla="*/ 117 w 288"/>
                  <a:gd name="T39" fmla="*/ 51 h 289"/>
                  <a:gd name="T40" fmla="*/ 208 w 288"/>
                  <a:gd name="T41" fmla="*/ 142 h 289"/>
                  <a:gd name="T42" fmla="*/ 209 w 288"/>
                  <a:gd name="T43" fmla="*/ 145 h 289"/>
                  <a:gd name="T44" fmla="*/ 208 w 288"/>
                  <a:gd name="T45" fmla="*/ 14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8" h="289">
                    <a:moveTo>
                      <a:pt x="144" y="0"/>
                    </a:moveTo>
                    <a:cubicBezTo>
                      <a:pt x="64" y="0"/>
                      <a:pt x="0" y="65"/>
                      <a:pt x="0" y="145"/>
                    </a:cubicBezTo>
                    <a:cubicBezTo>
                      <a:pt x="0" y="224"/>
                      <a:pt x="64" y="289"/>
                      <a:pt x="144" y="289"/>
                    </a:cubicBezTo>
                    <a:cubicBezTo>
                      <a:pt x="224" y="289"/>
                      <a:pt x="288" y="224"/>
                      <a:pt x="288" y="145"/>
                    </a:cubicBezTo>
                    <a:cubicBezTo>
                      <a:pt x="288" y="65"/>
                      <a:pt x="224" y="0"/>
                      <a:pt x="144" y="0"/>
                    </a:cubicBezTo>
                    <a:close/>
                    <a:moveTo>
                      <a:pt x="208" y="148"/>
                    </a:moveTo>
                    <a:cubicBezTo>
                      <a:pt x="117" y="239"/>
                      <a:pt x="117" y="239"/>
                      <a:pt x="117" y="239"/>
                    </a:cubicBezTo>
                    <a:cubicBezTo>
                      <a:pt x="116" y="240"/>
                      <a:pt x="115" y="240"/>
                      <a:pt x="114" y="240"/>
                    </a:cubicBezTo>
                    <a:cubicBezTo>
                      <a:pt x="113" y="240"/>
                      <a:pt x="112" y="240"/>
                      <a:pt x="111" y="239"/>
                    </a:cubicBezTo>
                    <a:cubicBezTo>
                      <a:pt x="111" y="239"/>
                      <a:pt x="111" y="239"/>
                      <a:pt x="111" y="239"/>
                    </a:cubicBezTo>
                    <a:cubicBezTo>
                      <a:pt x="110" y="238"/>
                      <a:pt x="110" y="237"/>
                      <a:pt x="110" y="236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10" y="191"/>
                      <a:pt x="110" y="190"/>
                      <a:pt x="111" y="189"/>
                    </a:cubicBezTo>
                    <a:cubicBezTo>
                      <a:pt x="155" y="145"/>
                      <a:pt x="155" y="145"/>
                      <a:pt x="155" y="145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10" y="100"/>
                      <a:pt x="110" y="99"/>
                      <a:pt x="110" y="98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110" y="53"/>
                      <a:pt x="110" y="52"/>
                      <a:pt x="111" y="51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3" y="49"/>
                      <a:pt x="115" y="49"/>
                      <a:pt x="117" y="51"/>
                    </a:cubicBezTo>
                    <a:cubicBezTo>
                      <a:pt x="208" y="142"/>
                      <a:pt x="208" y="142"/>
                      <a:pt x="208" y="142"/>
                    </a:cubicBezTo>
                    <a:cubicBezTo>
                      <a:pt x="209" y="143"/>
                      <a:pt x="209" y="144"/>
                      <a:pt x="209" y="145"/>
                    </a:cubicBezTo>
                    <a:cubicBezTo>
                      <a:pt x="209" y="146"/>
                      <a:pt x="209" y="147"/>
                      <a:pt x="208" y="14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536901" y="303833"/>
                <a:ext cx="2288322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1200" dirty="0">
                    <a:solidFill>
                      <a:srgbClr val="0070C0"/>
                    </a:solidFill>
                  </a:rPr>
                  <a:t>The core competitiveness analysis 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60437" y="189434"/>
              <a:ext cx="3915431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核心竞争力分析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>
            <a:off x="1015398" y="3645818"/>
            <a:ext cx="2620431" cy="1109350"/>
            <a:chOff x="8641357" y="2133650"/>
            <a:chExt cx="2620431" cy="1109350"/>
          </a:xfrm>
        </p:grpSpPr>
        <p:sp>
          <p:nvSpPr>
            <p:cNvPr id="81" name="TextBox 80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8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809555" y="1163483"/>
            <a:ext cx="2970922" cy="2970922"/>
            <a:chOff x="3482674" y="1701602"/>
            <a:chExt cx="1990331" cy="1990331"/>
          </a:xfrm>
        </p:grpSpPr>
        <p:sp>
          <p:nvSpPr>
            <p:cNvPr id="78" name="椭圆 77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 bwMode="auto">
            <a:xfrm>
              <a:off x="3529667" y="1731921"/>
              <a:ext cx="1896347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69596" y="1989637"/>
            <a:ext cx="2278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3600" dirty="0">
                <a:solidFill>
                  <a:srgbClr val="0066CC"/>
                </a:solidFill>
              </a:rPr>
              <a:t>强大的</a:t>
            </a:r>
            <a:endParaRPr lang="en-US" altLang="zh-CN" sz="3600" dirty="0">
              <a:solidFill>
                <a:srgbClr val="0066CC"/>
              </a:solidFill>
            </a:endParaRPr>
          </a:p>
          <a:p>
            <a:r>
              <a:rPr lang="zh-CN" altLang="zh-CN" sz="3600" dirty="0">
                <a:solidFill>
                  <a:srgbClr val="0066CC"/>
                </a:solidFill>
              </a:rPr>
              <a:t>成效团队</a:t>
            </a:r>
            <a:endParaRPr lang="zh-CN" altLang="en-US" sz="3600" dirty="0">
              <a:solidFill>
                <a:srgbClr val="0066CC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015398" y="4869954"/>
            <a:ext cx="2620431" cy="1109350"/>
            <a:chOff x="8641357" y="2133650"/>
            <a:chExt cx="2620431" cy="1109350"/>
          </a:xfrm>
        </p:grpSpPr>
        <p:sp>
          <p:nvSpPr>
            <p:cNvPr id="96" name="TextBox 95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 flipH="1" flipV="1">
            <a:off x="4873451" y="3332180"/>
            <a:ext cx="1440162" cy="139591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 flipV="1">
            <a:off x="2226382" y="2687569"/>
            <a:ext cx="1798210" cy="25800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5901067" y="4266385"/>
            <a:ext cx="1971725" cy="1971725"/>
            <a:chOff x="3482674" y="1701602"/>
            <a:chExt cx="1990331" cy="1990331"/>
          </a:xfrm>
        </p:grpSpPr>
        <p:sp>
          <p:nvSpPr>
            <p:cNvPr id="70" name="椭圆 69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 bwMode="auto">
            <a:xfrm>
              <a:off x="3529668" y="1731922"/>
              <a:ext cx="1896348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6025579" y="4673769"/>
            <a:ext cx="1798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dirty="0">
                <a:solidFill>
                  <a:srgbClr val="0066CC"/>
                </a:solidFill>
              </a:rPr>
              <a:t>完善的</a:t>
            </a:r>
            <a:endParaRPr lang="en-US" altLang="zh-CN" dirty="0">
              <a:solidFill>
                <a:srgbClr val="0066CC"/>
              </a:solidFill>
            </a:endParaRPr>
          </a:p>
          <a:p>
            <a:r>
              <a:rPr lang="zh-CN" altLang="zh-CN" dirty="0">
                <a:solidFill>
                  <a:srgbClr val="0066CC"/>
                </a:solidFill>
              </a:rPr>
              <a:t>售后服务</a:t>
            </a:r>
          </a:p>
        </p:txBody>
      </p:sp>
      <p:cxnSp>
        <p:nvCxnSpPr>
          <p:cNvPr id="34" name="直接连接符 33"/>
          <p:cNvCxnSpPr/>
          <p:nvPr/>
        </p:nvCxnSpPr>
        <p:spPr>
          <a:xfrm flipH="1">
            <a:off x="7646720" y="4117684"/>
            <a:ext cx="1796741" cy="90302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组合 98"/>
          <p:cNvGrpSpPr/>
          <p:nvPr/>
        </p:nvGrpSpPr>
        <p:grpSpPr>
          <a:xfrm>
            <a:off x="1705102" y="2277669"/>
            <a:ext cx="819799" cy="819799"/>
            <a:chOff x="3482674" y="1701602"/>
            <a:chExt cx="1990331" cy="1990331"/>
          </a:xfrm>
        </p:grpSpPr>
        <p:sp>
          <p:nvSpPr>
            <p:cNvPr id="100" name="椭圆 99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 bwMode="auto">
            <a:xfrm>
              <a:off x="3529668" y="1731922"/>
              <a:ext cx="1896348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54903" y="2196749"/>
            <a:ext cx="1850745" cy="1850745"/>
            <a:chOff x="3482674" y="1701602"/>
            <a:chExt cx="1990331" cy="1990331"/>
          </a:xfrm>
        </p:grpSpPr>
        <p:sp>
          <p:nvSpPr>
            <p:cNvPr id="64" name="椭圆 63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 bwMode="auto">
            <a:xfrm>
              <a:off x="3529667" y="1731921"/>
              <a:ext cx="1896347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4024596" y="2653117"/>
            <a:ext cx="16409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2600" dirty="0">
                <a:solidFill>
                  <a:srgbClr val="0066CC"/>
                </a:solidFill>
              </a:rPr>
              <a:t>独特的</a:t>
            </a:r>
            <a:endParaRPr lang="en-US" altLang="zh-CN" sz="2600" dirty="0">
              <a:solidFill>
                <a:srgbClr val="0066CC"/>
              </a:solidFill>
            </a:endParaRPr>
          </a:p>
          <a:p>
            <a:r>
              <a:rPr lang="zh-CN" altLang="zh-CN" sz="2600" dirty="0">
                <a:solidFill>
                  <a:srgbClr val="0066CC"/>
                </a:solidFill>
              </a:rPr>
              <a:t>专利技术</a:t>
            </a:r>
            <a:endParaRPr lang="zh-CN" altLang="en-US" sz="2600" dirty="0">
              <a:solidFill>
                <a:srgbClr val="0066CC"/>
              </a:solidFill>
            </a:endParaRPr>
          </a:p>
        </p:txBody>
      </p:sp>
      <p:cxnSp>
        <p:nvCxnSpPr>
          <p:cNvPr id="44" name="直接连接符 43"/>
          <p:cNvCxnSpPr>
            <a:stCxn id="94" idx="1"/>
          </p:cNvCxnSpPr>
          <p:nvPr/>
        </p:nvCxnSpPr>
        <p:spPr>
          <a:xfrm flipH="1" flipV="1">
            <a:off x="8664274" y="3141103"/>
            <a:ext cx="779186" cy="38216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/>
        </p:nvGrpSpPr>
        <p:grpSpPr>
          <a:xfrm>
            <a:off x="9049918" y="2421685"/>
            <a:ext cx="2376265" cy="2376265"/>
            <a:chOff x="3482674" y="1701602"/>
            <a:chExt cx="1990331" cy="1990331"/>
          </a:xfrm>
        </p:grpSpPr>
        <p:sp>
          <p:nvSpPr>
            <p:cNvPr id="73" name="椭圆 72"/>
            <p:cNvSpPr/>
            <p:nvPr/>
          </p:nvSpPr>
          <p:spPr bwMode="auto">
            <a:xfrm>
              <a:off x="3482674" y="1701602"/>
              <a:ext cx="1990331" cy="199033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 bwMode="auto">
            <a:xfrm>
              <a:off x="3529667" y="1731921"/>
              <a:ext cx="1896347" cy="189634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9443461" y="3015434"/>
            <a:ext cx="1748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dirty="0">
                <a:solidFill>
                  <a:srgbClr val="0066CC"/>
                </a:solidFill>
              </a:rPr>
              <a:t>过硬的</a:t>
            </a:r>
            <a:endParaRPr lang="en-US" altLang="zh-CN" dirty="0">
              <a:solidFill>
                <a:srgbClr val="0066CC"/>
              </a:solidFill>
            </a:endParaRPr>
          </a:p>
          <a:p>
            <a:r>
              <a:rPr lang="zh-CN" altLang="zh-CN" dirty="0">
                <a:solidFill>
                  <a:srgbClr val="0066CC"/>
                </a:solidFill>
              </a:rPr>
              <a:t>产品质量</a:t>
            </a:r>
            <a:endParaRPr lang="zh-CN" altLang="en-US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3" grpId="0"/>
      <p:bldP spid="92" grpId="0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04492" y="3739017"/>
            <a:ext cx="48591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首过去，激情满怀，展望未来，任重道远。站在新的历史起点上，我们必须清醒地看到前进中的困难与挑战，正视自身存在的差距与不足，以更加坚定的信念、更加饱满的热情、更加务实的作风、更加强大的合力，共同谱写公司发展的新篇章，为集团公司油气主业发展提供强有力的金融服务与支持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935762" y="477466"/>
            <a:ext cx="1259132" cy="1688238"/>
            <a:chOff x="1543170" y="1573207"/>
            <a:chExt cx="2112452" cy="2705032"/>
          </a:xfrm>
        </p:grpSpPr>
        <p:sp>
          <p:nvSpPr>
            <p:cNvPr id="11" name="任意多边形 10"/>
            <p:cNvSpPr/>
            <p:nvPr/>
          </p:nvSpPr>
          <p:spPr>
            <a:xfrm>
              <a:off x="1543170" y="1573207"/>
              <a:ext cx="2112452" cy="2161976"/>
            </a:xfrm>
            <a:custGeom>
              <a:avLst/>
              <a:gdLst>
                <a:gd name="connsiteX0" fmla="*/ 810262 w 1773141"/>
                <a:gd name="connsiteY0" fmla="*/ 1611 h 1814710"/>
                <a:gd name="connsiteX1" fmla="*/ 1585932 w 1773141"/>
                <a:gd name="connsiteY1" fmla="*/ 355924 h 1814710"/>
                <a:gd name="connsiteX2" fmla="*/ 1417218 w 1773141"/>
                <a:gd name="connsiteY2" fmla="*/ 1628933 h 1814710"/>
                <a:gd name="connsiteX3" fmla="*/ 904488 w 1773141"/>
                <a:gd name="connsiteY3" fmla="*/ 1814710 h 1814710"/>
                <a:gd name="connsiteX4" fmla="*/ 0 w 1773141"/>
                <a:gd name="connsiteY4" fmla="*/ 633846 h 1814710"/>
                <a:gd name="connsiteX5" fmla="*/ 312924 w 1773141"/>
                <a:gd name="connsiteY5" fmla="*/ 187210 h 1814710"/>
                <a:gd name="connsiteX6" fmla="*/ 810262 w 1773141"/>
                <a:gd name="connsiteY6" fmla="*/ 1611 h 181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3141" h="1814710">
                  <a:moveTo>
                    <a:pt x="810262" y="1611"/>
                  </a:moveTo>
                  <a:cubicBezTo>
                    <a:pt x="1101237" y="-15717"/>
                    <a:pt x="1395343" y="107099"/>
                    <a:pt x="1585932" y="355924"/>
                  </a:cubicBezTo>
                  <a:cubicBezTo>
                    <a:pt x="1890875" y="754045"/>
                    <a:pt x="1815339" y="1323990"/>
                    <a:pt x="1417218" y="1628933"/>
                  </a:cubicBezTo>
                  <a:cubicBezTo>
                    <a:pt x="1263543" y="1746641"/>
                    <a:pt x="1084268" y="1807659"/>
                    <a:pt x="904488" y="1814710"/>
                  </a:cubicBezTo>
                  <a:lnTo>
                    <a:pt x="0" y="633846"/>
                  </a:lnTo>
                  <a:cubicBezTo>
                    <a:pt x="53638" y="462110"/>
                    <a:pt x="159249" y="304918"/>
                    <a:pt x="312924" y="187210"/>
                  </a:cubicBezTo>
                  <a:cubicBezTo>
                    <a:pt x="462219" y="72857"/>
                    <a:pt x="635677" y="12008"/>
                    <a:pt x="810262" y="161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1" dirty="0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rot="19354029">
              <a:off x="2013464" y="1595505"/>
              <a:ext cx="320754" cy="2682734"/>
            </a:xfrm>
            <a:prstGeom prst="rect">
              <a:avLst/>
            </a:prstGeom>
          </p:spPr>
        </p:pic>
      </p:grpSp>
      <p:sp>
        <p:nvSpPr>
          <p:cNvPr id="14" name="文本框 5"/>
          <p:cNvSpPr txBox="1"/>
          <p:nvPr/>
        </p:nvSpPr>
        <p:spPr>
          <a:xfrm>
            <a:off x="10041929" y="764756"/>
            <a:ext cx="1312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</a:p>
        </p:txBody>
      </p:sp>
      <p:sp>
        <p:nvSpPr>
          <p:cNvPr id="25" name="Freeform 508"/>
          <p:cNvSpPr/>
          <p:nvPr/>
        </p:nvSpPr>
        <p:spPr bwMode="auto">
          <a:xfrm>
            <a:off x="6783091" y="3317687"/>
            <a:ext cx="85725" cy="8572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0 h 54"/>
              <a:gd name="T4" fmla="*/ 0 w 54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Line 509"/>
          <p:cNvSpPr>
            <a:spLocks noChangeShapeType="1"/>
          </p:cNvSpPr>
          <p:nvPr/>
        </p:nvSpPr>
        <p:spPr bwMode="auto">
          <a:xfrm flipV="1">
            <a:off x="6783091" y="3317687"/>
            <a:ext cx="85725" cy="85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Line 510"/>
          <p:cNvSpPr>
            <a:spLocks noChangeShapeType="1"/>
          </p:cNvSpPr>
          <p:nvPr/>
        </p:nvSpPr>
        <p:spPr bwMode="auto">
          <a:xfrm>
            <a:off x="6783087" y="323195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Line 511"/>
          <p:cNvSpPr>
            <a:spLocks noChangeShapeType="1"/>
          </p:cNvSpPr>
          <p:nvPr/>
        </p:nvSpPr>
        <p:spPr bwMode="auto">
          <a:xfrm>
            <a:off x="6783087" y="323195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Freeform 512"/>
          <p:cNvSpPr/>
          <p:nvPr/>
        </p:nvSpPr>
        <p:spPr bwMode="auto">
          <a:xfrm>
            <a:off x="6423051" y="3150999"/>
            <a:ext cx="168275" cy="333375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39075" y="3056395"/>
            <a:ext cx="377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领导寄语</a:t>
            </a:r>
            <a:endParaRPr lang="zh-CN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-2547"/>
            <a:ext cx="6121077" cy="6859588"/>
          </a:xfrm>
          <a:custGeom>
            <a:avLst/>
            <a:gdLst>
              <a:gd name="connsiteX0" fmla="*/ 0 w 6121077"/>
              <a:gd name="connsiteY0" fmla="*/ 0 h 6859588"/>
              <a:gd name="connsiteX1" fmla="*/ 6121077 w 6121077"/>
              <a:gd name="connsiteY1" fmla="*/ 0 h 6859588"/>
              <a:gd name="connsiteX2" fmla="*/ 6121077 w 6121077"/>
              <a:gd name="connsiteY2" fmla="*/ 6859588 h 6859588"/>
              <a:gd name="connsiteX3" fmla="*/ 0 w 6121077"/>
              <a:gd name="connsiteY3" fmla="*/ 6859588 h 6859588"/>
              <a:gd name="connsiteX4" fmla="*/ 0 w 6121077"/>
              <a:gd name="connsiteY4" fmla="*/ 0 h 6859588"/>
              <a:gd name="connsiteX0-1" fmla="*/ 0 w 6121077"/>
              <a:gd name="connsiteY0-2" fmla="*/ 0 h 6859588"/>
              <a:gd name="connsiteX1-3" fmla="*/ 6121077 w 6121077"/>
              <a:gd name="connsiteY1-4" fmla="*/ 0 h 6859588"/>
              <a:gd name="connsiteX2-5" fmla="*/ 4778052 w 6121077"/>
              <a:gd name="connsiteY2-6" fmla="*/ 6859588 h 6859588"/>
              <a:gd name="connsiteX3-7" fmla="*/ 0 w 6121077"/>
              <a:gd name="connsiteY3-8" fmla="*/ 6859588 h 6859588"/>
              <a:gd name="connsiteX4-9" fmla="*/ 0 w 6121077"/>
              <a:gd name="connsiteY4-10" fmla="*/ 0 h 6859588"/>
              <a:gd name="connsiteX0-11" fmla="*/ 0 w 6121077"/>
              <a:gd name="connsiteY0-12" fmla="*/ 0 h 6859588"/>
              <a:gd name="connsiteX1-13" fmla="*/ 6121077 w 6121077"/>
              <a:gd name="connsiteY1-14" fmla="*/ 0 h 6859588"/>
              <a:gd name="connsiteX2-15" fmla="*/ 4635177 w 6121077"/>
              <a:gd name="connsiteY2-16" fmla="*/ 6859588 h 6859588"/>
              <a:gd name="connsiteX3-17" fmla="*/ 0 w 6121077"/>
              <a:gd name="connsiteY3-18" fmla="*/ 6859588 h 6859588"/>
              <a:gd name="connsiteX4-19" fmla="*/ 0 w 6121077"/>
              <a:gd name="connsiteY4-20" fmla="*/ 0 h 68595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121077" h="6859588">
                <a:moveTo>
                  <a:pt x="0" y="0"/>
                </a:moveTo>
                <a:lnTo>
                  <a:pt x="6121077" y="0"/>
                </a:lnTo>
                <a:lnTo>
                  <a:pt x="4635177" y="6859588"/>
                </a:lnTo>
                <a:lnTo>
                  <a:pt x="0" y="685958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9" grpId="0" animBg="1"/>
      <p:bldP spid="34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6992" y="189439"/>
            <a:ext cx="5240649" cy="646331"/>
            <a:chOff x="360438" y="189434"/>
            <a:chExt cx="5240649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880717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12765" y="386408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Brand strength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2808311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品牌实力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36554" y="1629594"/>
            <a:ext cx="7489229" cy="43204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8" name="组合 37"/>
          <p:cNvGrpSpPr/>
          <p:nvPr/>
        </p:nvGrpSpPr>
        <p:grpSpPr>
          <a:xfrm>
            <a:off x="8257830" y="1817182"/>
            <a:ext cx="2620431" cy="1109350"/>
            <a:chOff x="8641357" y="2133650"/>
            <a:chExt cx="2620431" cy="1109350"/>
          </a:xfrm>
        </p:grpSpPr>
        <p:sp>
          <p:nvSpPr>
            <p:cNvPr id="39" name="TextBox 38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4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57830" y="3041318"/>
            <a:ext cx="2620431" cy="1109350"/>
            <a:chOff x="8641357" y="2133650"/>
            <a:chExt cx="2620431" cy="1109350"/>
          </a:xfrm>
        </p:grpSpPr>
        <p:sp>
          <p:nvSpPr>
            <p:cNvPr id="43" name="TextBox 42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4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6992" y="189439"/>
            <a:ext cx="5312657" cy="646331"/>
            <a:chOff x="360438" y="189434"/>
            <a:chExt cx="5312657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880717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84773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Strategy analysis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2736303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策略分析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035316" y="2038231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7" name="矩形 36"/>
          <p:cNvSpPr/>
          <p:nvPr/>
        </p:nvSpPr>
        <p:spPr>
          <a:xfrm>
            <a:off x="3070913" y="2038231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8" name="矩形 37"/>
          <p:cNvSpPr/>
          <p:nvPr/>
        </p:nvSpPr>
        <p:spPr>
          <a:xfrm>
            <a:off x="5106510" y="2038231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9" name="矩形 38"/>
          <p:cNvSpPr/>
          <p:nvPr/>
        </p:nvSpPr>
        <p:spPr>
          <a:xfrm>
            <a:off x="7142107" y="2038231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0" name="矩形 39"/>
          <p:cNvSpPr/>
          <p:nvPr/>
        </p:nvSpPr>
        <p:spPr>
          <a:xfrm>
            <a:off x="9177704" y="2038231"/>
            <a:ext cx="1932039" cy="19320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4" name="组合 3"/>
          <p:cNvGrpSpPr/>
          <p:nvPr/>
        </p:nvGrpSpPr>
        <p:grpSpPr>
          <a:xfrm>
            <a:off x="942919" y="2504607"/>
            <a:ext cx="2130335" cy="1170828"/>
            <a:chOff x="606366" y="2504607"/>
            <a:chExt cx="2130335" cy="1170828"/>
          </a:xfrm>
        </p:grpSpPr>
        <p:sp>
          <p:nvSpPr>
            <p:cNvPr id="56" name="Freeform 114"/>
            <p:cNvSpPr>
              <a:spLocks noEditPoints="1"/>
            </p:cNvSpPr>
            <p:nvPr/>
          </p:nvSpPr>
          <p:spPr bwMode="auto">
            <a:xfrm>
              <a:off x="1442987" y="2504607"/>
              <a:ext cx="443589" cy="590107"/>
            </a:xfrm>
            <a:custGeom>
              <a:avLst/>
              <a:gdLst>
                <a:gd name="T0" fmla="*/ 680 w 680"/>
                <a:gd name="T1" fmla="*/ 527 h 904"/>
                <a:gd name="T2" fmla="*/ 680 w 680"/>
                <a:gd name="T3" fmla="*/ 803 h 904"/>
                <a:gd name="T4" fmla="*/ 340 w 680"/>
                <a:gd name="T5" fmla="*/ 904 h 904"/>
                <a:gd name="T6" fmla="*/ 0 w 680"/>
                <a:gd name="T7" fmla="*/ 803 h 904"/>
                <a:gd name="T8" fmla="*/ 0 w 680"/>
                <a:gd name="T9" fmla="*/ 527 h 904"/>
                <a:gd name="T10" fmla="*/ 340 w 680"/>
                <a:gd name="T11" fmla="*/ 591 h 904"/>
                <a:gd name="T12" fmla="*/ 680 w 680"/>
                <a:gd name="T13" fmla="*/ 527 h 904"/>
                <a:gd name="T14" fmla="*/ 299 w 680"/>
                <a:gd name="T15" fmla="*/ 398 h 904"/>
                <a:gd name="T16" fmla="*/ 381 w 680"/>
                <a:gd name="T17" fmla="*/ 398 h 904"/>
                <a:gd name="T18" fmla="*/ 550 w 680"/>
                <a:gd name="T19" fmla="*/ 217 h 904"/>
                <a:gd name="T20" fmla="*/ 531 w 680"/>
                <a:gd name="T21" fmla="*/ 174 h 904"/>
                <a:gd name="T22" fmla="*/ 444 w 680"/>
                <a:gd name="T23" fmla="*/ 174 h 904"/>
                <a:gd name="T24" fmla="*/ 444 w 680"/>
                <a:gd name="T25" fmla="*/ 59 h 904"/>
                <a:gd name="T26" fmla="*/ 385 w 680"/>
                <a:gd name="T27" fmla="*/ 0 h 904"/>
                <a:gd name="T28" fmla="*/ 295 w 680"/>
                <a:gd name="T29" fmla="*/ 0 h 904"/>
                <a:gd name="T30" fmla="*/ 236 w 680"/>
                <a:gd name="T31" fmla="*/ 59 h 904"/>
                <a:gd name="T32" fmla="*/ 236 w 680"/>
                <a:gd name="T33" fmla="*/ 174 h 904"/>
                <a:gd name="T34" fmla="*/ 149 w 680"/>
                <a:gd name="T35" fmla="*/ 174 h 904"/>
                <a:gd name="T36" fmla="*/ 130 w 680"/>
                <a:gd name="T37" fmla="*/ 217 h 904"/>
                <a:gd name="T38" fmla="*/ 299 w 680"/>
                <a:gd name="T39" fmla="*/ 398 h 904"/>
                <a:gd name="T40" fmla="*/ 477 w 680"/>
                <a:gd name="T41" fmla="*/ 356 h 904"/>
                <a:gd name="T42" fmla="*/ 411 w 680"/>
                <a:gd name="T43" fmla="*/ 426 h 904"/>
                <a:gd name="T44" fmla="*/ 340 w 680"/>
                <a:gd name="T45" fmla="*/ 457 h 904"/>
                <a:gd name="T46" fmla="*/ 269 w 680"/>
                <a:gd name="T47" fmla="*/ 426 h 904"/>
                <a:gd name="T48" fmla="*/ 203 w 680"/>
                <a:gd name="T49" fmla="*/ 356 h 904"/>
                <a:gd name="T50" fmla="*/ 0 w 680"/>
                <a:gd name="T51" fmla="*/ 448 h 904"/>
                <a:gd name="T52" fmla="*/ 340 w 680"/>
                <a:gd name="T53" fmla="*/ 550 h 904"/>
                <a:gd name="T54" fmla="*/ 680 w 680"/>
                <a:gd name="T55" fmla="*/ 448 h 904"/>
                <a:gd name="T56" fmla="*/ 477 w 680"/>
                <a:gd name="T57" fmla="*/ 356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0" h="904">
                  <a:moveTo>
                    <a:pt x="680" y="527"/>
                  </a:moveTo>
                  <a:cubicBezTo>
                    <a:pt x="680" y="803"/>
                    <a:pt x="680" y="803"/>
                    <a:pt x="680" y="803"/>
                  </a:cubicBezTo>
                  <a:cubicBezTo>
                    <a:pt x="680" y="859"/>
                    <a:pt x="528" y="904"/>
                    <a:pt x="340" y="904"/>
                  </a:cubicBezTo>
                  <a:cubicBezTo>
                    <a:pt x="152" y="904"/>
                    <a:pt x="0" y="859"/>
                    <a:pt x="0" y="803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109" y="587"/>
                    <a:pt x="291" y="591"/>
                    <a:pt x="340" y="591"/>
                  </a:cubicBezTo>
                  <a:cubicBezTo>
                    <a:pt x="389" y="591"/>
                    <a:pt x="571" y="587"/>
                    <a:pt x="680" y="527"/>
                  </a:cubicBezTo>
                  <a:close/>
                  <a:moveTo>
                    <a:pt x="299" y="398"/>
                  </a:moveTo>
                  <a:cubicBezTo>
                    <a:pt x="322" y="422"/>
                    <a:pt x="358" y="422"/>
                    <a:pt x="381" y="398"/>
                  </a:cubicBezTo>
                  <a:cubicBezTo>
                    <a:pt x="550" y="217"/>
                    <a:pt x="550" y="217"/>
                    <a:pt x="550" y="217"/>
                  </a:cubicBezTo>
                  <a:cubicBezTo>
                    <a:pt x="572" y="194"/>
                    <a:pt x="564" y="174"/>
                    <a:pt x="531" y="174"/>
                  </a:cubicBezTo>
                  <a:cubicBezTo>
                    <a:pt x="444" y="174"/>
                    <a:pt x="444" y="174"/>
                    <a:pt x="444" y="174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4" y="27"/>
                    <a:pt x="417" y="0"/>
                    <a:pt x="385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63" y="0"/>
                    <a:pt x="236" y="27"/>
                    <a:pt x="236" y="59"/>
                  </a:cubicBezTo>
                  <a:cubicBezTo>
                    <a:pt x="236" y="174"/>
                    <a:pt x="236" y="174"/>
                    <a:pt x="236" y="174"/>
                  </a:cubicBezTo>
                  <a:cubicBezTo>
                    <a:pt x="149" y="174"/>
                    <a:pt x="149" y="174"/>
                    <a:pt x="149" y="174"/>
                  </a:cubicBezTo>
                  <a:cubicBezTo>
                    <a:pt x="116" y="174"/>
                    <a:pt x="108" y="194"/>
                    <a:pt x="130" y="217"/>
                  </a:cubicBezTo>
                  <a:lnTo>
                    <a:pt x="299" y="398"/>
                  </a:lnTo>
                  <a:close/>
                  <a:moveTo>
                    <a:pt x="477" y="356"/>
                  </a:moveTo>
                  <a:cubicBezTo>
                    <a:pt x="411" y="426"/>
                    <a:pt x="411" y="426"/>
                    <a:pt x="411" y="426"/>
                  </a:cubicBezTo>
                  <a:cubicBezTo>
                    <a:pt x="392" y="446"/>
                    <a:pt x="367" y="457"/>
                    <a:pt x="340" y="457"/>
                  </a:cubicBezTo>
                  <a:cubicBezTo>
                    <a:pt x="313" y="457"/>
                    <a:pt x="288" y="446"/>
                    <a:pt x="269" y="426"/>
                  </a:cubicBezTo>
                  <a:cubicBezTo>
                    <a:pt x="203" y="356"/>
                    <a:pt x="203" y="356"/>
                    <a:pt x="203" y="356"/>
                  </a:cubicBezTo>
                  <a:cubicBezTo>
                    <a:pt x="83" y="371"/>
                    <a:pt x="0" y="407"/>
                    <a:pt x="0" y="448"/>
                  </a:cubicBezTo>
                  <a:cubicBezTo>
                    <a:pt x="0" y="504"/>
                    <a:pt x="152" y="550"/>
                    <a:pt x="340" y="550"/>
                  </a:cubicBezTo>
                  <a:cubicBezTo>
                    <a:pt x="528" y="550"/>
                    <a:pt x="680" y="504"/>
                    <a:pt x="680" y="448"/>
                  </a:cubicBezTo>
                  <a:cubicBezTo>
                    <a:pt x="680" y="407"/>
                    <a:pt x="597" y="371"/>
                    <a:pt x="477" y="356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31" tIns="45716" rIns="91431" bIns="45716" numCol="1" anchor="t" anchorCtr="0" compatLnSpc="1"/>
            <a:lstStyle/>
            <a:p>
              <a:pPr defTabSz="913765">
                <a:defRPr/>
              </a:pPr>
              <a:endParaRPr lang="en-US" sz="1800" kern="0">
                <a:solidFill>
                  <a:schemeClr val="bg1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57" name="文本框 32"/>
            <p:cNvSpPr txBox="1"/>
            <p:nvPr/>
          </p:nvSpPr>
          <p:spPr>
            <a:xfrm>
              <a:off x="606366" y="3213770"/>
              <a:ext cx="2130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添加标题</a:t>
              </a:r>
              <a:endParaRPr lang="en-US" altLang="zh-CN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55170" y="4365897"/>
            <a:ext cx="1686034" cy="987618"/>
            <a:chOff x="8641357" y="2133650"/>
            <a:chExt cx="1686034" cy="987618"/>
          </a:xfrm>
        </p:grpSpPr>
        <p:sp>
          <p:nvSpPr>
            <p:cNvPr id="63" name="TextBox 62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6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95321" y="2550667"/>
            <a:ext cx="1506122" cy="1124768"/>
            <a:chOff x="2958771" y="2550667"/>
            <a:chExt cx="1506122" cy="1124768"/>
          </a:xfrm>
        </p:grpSpPr>
        <p:grpSp>
          <p:nvGrpSpPr>
            <p:cNvPr id="41" name="组合 40"/>
            <p:cNvGrpSpPr/>
            <p:nvPr/>
          </p:nvGrpSpPr>
          <p:grpSpPr>
            <a:xfrm>
              <a:off x="3433793" y="2550667"/>
              <a:ext cx="533171" cy="497987"/>
              <a:chOff x="1740921" y="2645461"/>
              <a:chExt cx="1408013" cy="1315096"/>
            </a:xfrm>
            <a:solidFill>
              <a:srgbClr val="FF0000"/>
            </a:solidFill>
          </p:grpSpPr>
          <p:sp>
            <p:nvSpPr>
              <p:cNvPr id="42" name="Freeform 329"/>
              <p:cNvSpPr/>
              <p:nvPr/>
            </p:nvSpPr>
            <p:spPr bwMode="auto">
              <a:xfrm>
                <a:off x="1912456" y="3288715"/>
                <a:ext cx="257301" cy="464573"/>
              </a:xfrm>
              <a:custGeom>
                <a:avLst/>
                <a:gdLst>
                  <a:gd name="T0" fmla="*/ 9 w 36"/>
                  <a:gd name="T1" fmla="*/ 0 h 66"/>
                  <a:gd name="T2" fmla="*/ 0 w 36"/>
                  <a:gd name="T3" fmla="*/ 9 h 66"/>
                  <a:gd name="T4" fmla="*/ 0 w 36"/>
                  <a:gd name="T5" fmla="*/ 56 h 66"/>
                  <a:gd name="T6" fmla="*/ 9 w 36"/>
                  <a:gd name="T7" fmla="*/ 66 h 66"/>
                  <a:gd name="T8" fmla="*/ 26 w 36"/>
                  <a:gd name="T9" fmla="*/ 66 h 66"/>
                  <a:gd name="T10" fmla="*/ 36 w 36"/>
                  <a:gd name="T11" fmla="*/ 56 h 66"/>
                  <a:gd name="T12" fmla="*/ 36 w 36"/>
                  <a:gd name="T13" fmla="*/ 9 h 66"/>
                  <a:gd name="T14" fmla="*/ 26 w 36"/>
                  <a:gd name="T15" fmla="*/ 0 h 66"/>
                  <a:gd name="T16" fmla="*/ 9 w 36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66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1"/>
                      <a:pt x="4" y="66"/>
                      <a:pt x="9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31" y="66"/>
                      <a:pt x="36" y="61"/>
                      <a:pt x="36" y="56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1" y="0"/>
                      <a:pt x="26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3" name="Freeform 330"/>
              <p:cNvSpPr/>
              <p:nvPr/>
            </p:nvSpPr>
            <p:spPr bwMode="auto">
              <a:xfrm>
                <a:off x="2305557" y="3460249"/>
                <a:ext cx="257301" cy="293041"/>
              </a:xfrm>
              <a:custGeom>
                <a:avLst/>
                <a:gdLst>
                  <a:gd name="T0" fmla="*/ 9 w 36"/>
                  <a:gd name="T1" fmla="*/ 0 h 42"/>
                  <a:gd name="T2" fmla="*/ 0 w 36"/>
                  <a:gd name="T3" fmla="*/ 9 h 42"/>
                  <a:gd name="T4" fmla="*/ 0 w 36"/>
                  <a:gd name="T5" fmla="*/ 32 h 42"/>
                  <a:gd name="T6" fmla="*/ 9 w 36"/>
                  <a:gd name="T7" fmla="*/ 42 h 42"/>
                  <a:gd name="T8" fmla="*/ 26 w 36"/>
                  <a:gd name="T9" fmla="*/ 42 h 42"/>
                  <a:gd name="T10" fmla="*/ 36 w 36"/>
                  <a:gd name="T11" fmla="*/ 32 h 42"/>
                  <a:gd name="T12" fmla="*/ 36 w 36"/>
                  <a:gd name="T13" fmla="*/ 9 h 42"/>
                  <a:gd name="T14" fmla="*/ 26 w 36"/>
                  <a:gd name="T15" fmla="*/ 0 h 42"/>
                  <a:gd name="T16" fmla="*/ 9 w 36"/>
                  <a:gd name="T1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2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7"/>
                      <a:pt x="4" y="42"/>
                      <a:pt x="9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42"/>
                      <a:pt x="36" y="37"/>
                      <a:pt x="36" y="32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1" y="0"/>
                      <a:pt x="26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4" name="Freeform 331"/>
              <p:cNvSpPr/>
              <p:nvPr/>
            </p:nvSpPr>
            <p:spPr bwMode="auto">
              <a:xfrm>
                <a:off x="2705804" y="3088591"/>
                <a:ext cx="250157" cy="664697"/>
              </a:xfrm>
              <a:custGeom>
                <a:avLst/>
                <a:gdLst>
                  <a:gd name="T0" fmla="*/ 26 w 36"/>
                  <a:gd name="T1" fmla="*/ 0 h 94"/>
                  <a:gd name="T2" fmla="*/ 9 w 36"/>
                  <a:gd name="T3" fmla="*/ 0 h 94"/>
                  <a:gd name="T4" fmla="*/ 0 w 36"/>
                  <a:gd name="T5" fmla="*/ 9 h 94"/>
                  <a:gd name="T6" fmla="*/ 0 w 36"/>
                  <a:gd name="T7" fmla="*/ 84 h 94"/>
                  <a:gd name="T8" fmla="*/ 9 w 36"/>
                  <a:gd name="T9" fmla="*/ 94 h 94"/>
                  <a:gd name="T10" fmla="*/ 26 w 36"/>
                  <a:gd name="T11" fmla="*/ 94 h 94"/>
                  <a:gd name="T12" fmla="*/ 36 w 36"/>
                  <a:gd name="T13" fmla="*/ 84 h 94"/>
                  <a:gd name="T14" fmla="*/ 36 w 36"/>
                  <a:gd name="T15" fmla="*/ 9 h 94"/>
                  <a:gd name="T16" fmla="*/ 26 w 36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94">
                    <a:moveTo>
                      <a:pt x="26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9"/>
                      <a:pt x="4" y="94"/>
                      <a:pt x="9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31" y="94"/>
                      <a:pt x="36" y="89"/>
                      <a:pt x="36" y="84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4"/>
                      <a:pt x="31" y="0"/>
                      <a:pt x="26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5" name="Freeform 332"/>
              <p:cNvSpPr/>
              <p:nvPr/>
            </p:nvSpPr>
            <p:spPr bwMode="auto">
              <a:xfrm>
                <a:off x="1740921" y="3846200"/>
                <a:ext cx="1408013" cy="114357"/>
              </a:xfrm>
              <a:custGeom>
                <a:avLst/>
                <a:gdLst>
                  <a:gd name="T0" fmla="*/ 191 w 199"/>
                  <a:gd name="T1" fmla="*/ 0 h 16"/>
                  <a:gd name="T2" fmla="*/ 8 w 199"/>
                  <a:gd name="T3" fmla="*/ 0 h 16"/>
                  <a:gd name="T4" fmla="*/ 0 w 199"/>
                  <a:gd name="T5" fmla="*/ 8 h 16"/>
                  <a:gd name="T6" fmla="*/ 0 w 199"/>
                  <a:gd name="T7" fmla="*/ 8 h 16"/>
                  <a:gd name="T8" fmla="*/ 8 w 199"/>
                  <a:gd name="T9" fmla="*/ 16 h 16"/>
                  <a:gd name="T10" fmla="*/ 191 w 199"/>
                  <a:gd name="T11" fmla="*/ 16 h 16"/>
                  <a:gd name="T12" fmla="*/ 199 w 199"/>
                  <a:gd name="T13" fmla="*/ 8 h 16"/>
                  <a:gd name="T14" fmla="*/ 199 w 199"/>
                  <a:gd name="T15" fmla="*/ 8 h 16"/>
                  <a:gd name="T16" fmla="*/ 191 w 199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9" h="16">
                    <a:moveTo>
                      <a:pt x="191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ubicBezTo>
                      <a:pt x="191" y="16"/>
                      <a:pt x="191" y="16"/>
                      <a:pt x="191" y="16"/>
                    </a:cubicBezTo>
                    <a:cubicBezTo>
                      <a:pt x="196" y="16"/>
                      <a:pt x="199" y="13"/>
                      <a:pt x="199" y="8"/>
                    </a:cubicBezTo>
                    <a:cubicBezTo>
                      <a:pt x="199" y="8"/>
                      <a:pt x="199" y="8"/>
                      <a:pt x="199" y="8"/>
                    </a:cubicBezTo>
                    <a:cubicBezTo>
                      <a:pt x="199" y="3"/>
                      <a:pt x="196" y="0"/>
                      <a:pt x="191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6" name="Freeform 333"/>
              <p:cNvSpPr/>
              <p:nvPr/>
            </p:nvSpPr>
            <p:spPr bwMode="auto">
              <a:xfrm>
                <a:off x="1833838" y="2645461"/>
                <a:ext cx="1179301" cy="550342"/>
              </a:xfrm>
              <a:custGeom>
                <a:avLst/>
                <a:gdLst>
                  <a:gd name="T0" fmla="*/ 8 w 167"/>
                  <a:gd name="T1" fmla="*/ 68 h 78"/>
                  <a:gd name="T2" fmla="*/ 28 w 167"/>
                  <a:gd name="T3" fmla="*/ 48 h 78"/>
                  <a:gd name="T4" fmla="*/ 82 w 167"/>
                  <a:gd name="T5" fmla="*/ 77 h 78"/>
                  <a:gd name="T6" fmla="*/ 84 w 167"/>
                  <a:gd name="T7" fmla="*/ 78 h 78"/>
                  <a:gd name="T8" fmla="*/ 87 w 167"/>
                  <a:gd name="T9" fmla="*/ 77 h 78"/>
                  <a:gd name="T10" fmla="*/ 148 w 167"/>
                  <a:gd name="T11" fmla="*/ 22 h 78"/>
                  <a:gd name="T12" fmla="*/ 154 w 167"/>
                  <a:gd name="T13" fmla="*/ 28 h 78"/>
                  <a:gd name="T14" fmla="*/ 155 w 167"/>
                  <a:gd name="T15" fmla="*/ 29 h 78"/>
                  <a:gd name="T16" fmla="*/ 156 w 167"/>
                  <a:gd name="T17" fmla="*/ 28 h 78"/>
                  <a:gd name="T18" fmla="*/ 158 w 167"/>
                  <a:gd name="T19" fmla="*/ 26 h 78"/>
                  <a:gd name="T20" fmla="*/ 166 w 167"/>
                  <a:gd name="T21" fmla="*/ 2 h 78"/>
                  <a:gd name="T22" fmla="*/ 166 w 167"/>
                  <a:gd name="T23" fmla="*/ 0 h 78"/>
                  <a:gd name="T24" fmla="*/ 165 w 167"/>
                  <a:gd name="T25" fmla="*/ 0 h 78"/>
                  <a:gd name="T26" fmla="*/ 164 w 167"/>
                  <a:gd name="T27" fmla="*/ 0 h 78"/>
                  <a:gd name="T28" fmla="*/ 140 w 167"/>
                  <a:gd name="T29" fmla="*/ 9 h 78"/>
                  <a:gd name="T30" fmla="*/ 139 w 167"/>
                  <a:gd name="T31" fmla="*/ 10 h 78"/>
                  <a:gd name="T32" fmla="*/ 138 w 167"/>
                  <a:gd name="T33" fmla="*/ 12 h 78"/>
                  <a:gd name="T34" fmla="*/ 138 w 167"/>
                  <a:gd name="T35" fmla="*/ 13 h 78"/>
                  <a:gd name="T36" fmla="*/ 142 w 167"/>
                  <a:gd name="T37" fmla="*/ 17 h 78"/>
                  <a:gd name="T38" fmla="*/ 83 w 167"/>
                  <a:gd name="T39" fmla="*/ 69 h 78"/>
                  <a:gd name="T40" fmla="*/ 29 w 167"/>
                  <a:gd name="T41" fmla="*/ 40 h 78"/>
                  <a:gd name="T42" fmla="*/ 25 w 167"/>
                  <a:gd name="T43" fmla="*/ 41 h 78"/>
                  <a:gd name="T44" fmla="*/ 2 w 167"/>
                  <a:gd name="T45" fmla="*/ 63 h 78"/>
                  <a:gd name="T46" fmla="*/ 2 w 167"/>
                  <a:gd name="T47" fmla="*/ 68 h 78"/>
                  <a:gd name="T48" fmla="*/ 8 w 167"/>
                  <a:gd name="T49" fmla="*/ 6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7" h="78">
                    <a:moveTo>
                      <a:pt x="8" y="68"/>
                    </a:moveTo>
                    <a:cubicBezTo>
                      <a:pt x="28" y="48"/>
                      <a:pt x="28" y="48"/>
                      <a:pt x="28" y="48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3" y="78"/>
                      <a:pt x="83" y="78"/>
                      <a:pt x="84" y="78"/>
                    </a:cubicBezTo>
                    <a:cubicBezTo>
                      <a:pt x="85" y="78"/>
                      <a:pt x="86" y="78"/>
                      <a:pt x="87" y="77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54" y="28"/>
                      <a:pt x="154" y="28"/>
                      <a:pt x="154" y="28"/>
                    </a:cubicBezTo>
                    <a:cubicBezTo>
                      <a:pt x="154" y="29"/>
                      <a:pt x="154" y="29"/>
                      <a:pt x="155" y="29"/>
                    </a:cubicBezTo>
                    <a:cubicBezTo>
                      <a:pt x="155" y="29"/>
                      <a:pt x="156" y="28"/>
                      <a:pt x="156" y="28"/>
                    </a:cubicBezTo>
                    <a:cubicBezTo>
                      <a:pt x="157" y="27"/>
                      <a:pt x="157" y="26"/>
                      <a:pt x="158" y="26"/>
                    </a:cubicBezTo>
                    <a:cubicBezTo>
                      <a:pt x="158" y="26"/>
                      <a:pt x="163" y="11"/>
                      <a:pt x="166" y="2"/>
                    </a:cubicBezTo>
                    <a:cubicBezTo>
                      <a:pt x="166" y="2"/>
                      <a:pt x="167" y="1"/>
                      <a:pt x="166" y="0"/>
                    </a:cubicBezTo>
                    <a:cubicBezTo>
                      <a:pt x="166" y="0"/>
                      <a:pt x="165" y="0"/>
                      <a:pt x="165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0" y="9"/>
                      <a:pt x="139" y="10"/>
                      <a:pt x="139" y="10"/>
                    </a:cubicBezTo>
                    <a:cubicBezTo>
                      <a:pt x="138" y="11"/>
                      <a:pt x="138" y="12"/>
                      <a:pt x="138" y="12"/>
                    </a:cubicBezTo>
                    <a:cubicBezTo>
                      <a:pt x="138" y="12"/>
                      <a:pt x="138" y="13"/>
                      <a:pt x="138" y="13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9"/>
                      <a:pt x="26" y="39"/>
                      <a:pt x="25" y="41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4"/>
                      <a:pt x="0" y="67"/>
                      <a:pt x="2" y="68"/>
                    </a:cubicBezTo>
                    <a:cubicBezTo>
                      <a:pt x="4" y="70"/>
                      <a:pt x="6" y="70"/>
                      <a:pt x="8" y="6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  <p:sp>
          <p:nvSpPr>
            <p:cNvPr id="75" name="文本框 32"/>
            <p:cNvSpPr txBox="1"/>
            <p:nvPr/>
          </p:nvSpPr>
          <p:spPr>
            <a:xfrm>
              <a:off x="2958771" y="3213770"/>
              <a:ext cx="1506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添加标题</a:t>
              </a:r>
              <a:endParaRPr lang="en-US" altLang="zh-CN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56584" y="2493694"/>
            <a:ext cx="1506122" cy="1181745"/>
            <a:chOff x="4920034" y="2493690"/>
            <a:chExt cx="1506122" cy="1181745"/>
          </a:xfrm>
        </p:grpSpPr>
        <p:grpSp>
          <p:nvGrpSpPr>
            <p:cNvPr id="47" name="组合 46"/>
            <p:cNvGrpSpPr/>
            <p:nvPr/>
          </p:nvGrpSpPr>
          <p:grpSpPr>
            <a:xfrm>
              <a:off x="5452251" y="2493690"/>
              <a:ext cx="567448" cy="611941"/>
              <a:chOff x="7549885" y="3739194"/>
              <a:chExt cx="1720118" cy="1854990"/>
            </a:xfrm>
            <a:solidFill>
              <a:srgbClr val="FF0000"/>
            </a:solidFill>
          </p:grpSpPr>
          <p:sp>
            <p:nvSpPr>
              <p:cNvPr id="48" name="Freeform 38"/>
              <p:cNvSpPr>
                <a:spLocks noEditPoints="1"/>
              </p:cNvSpPr>
              <p:nvPr/>
            </p:nvSpPr>
            <p:spPr bwMode="auto">
              <a:xfrm>
                <a:off x="7549885" y="3739194"/>
                <a:ext cx="1720118" cy="1278360"/>
              </a:xfrm>
              <a:custGeom>
                <a:avLst/>
                <a:gdLst>
                  <a:gd name="T0" fmla="*/ 83 w 489"/>
                  <a:gd name="T1" fmla="*/ 363 h 363"/>
                  <a:gd name="T2" fmla="*/ 0 w 489"/>
                  <a:gd name="T3" fmla="*/ 280 h 363"/>
                  <a:gd name="T4" fmla="*/ 0 w 489"/>
                  <a:gd name="T5" fmla="*/ 280 h 363"/>
                  <a:gd name="T6" fmla="*/ 0 w 489"/>
                  <a:gd name="T7" fmla="*/ 83 h 363"/>
                  <a:gd name="T8" fmla="*/ 83 w 489"/>
                  <a:gd name="T9" fmla="*/ 0 h 363"/>
                  <a:gd name="T10" fmla="*/ 83 w 489"/>
                  <a:gd name="T11" fmla="*/ 0 h 363"/>
                  <a:gd name="T12" fmla="*/ 406 w 489"/>
                  <a:gd name="T13" fmla="*/ 0 h 363"/>
                  <a:gd name="T14" fmla="*/ 489 w 489"/>
                  <a:gd name="T15" fmla="*/ 83 h 363"/>
                  <a:gd name="T16" fmla="*/ 489 w 489"/>
                  <a:gd name="T17" fmla="*/ 83 h 363"/>
                  <a:gd name="T18" fmla="*/ 489 w 489"/>
                  <a:gd name="T19" fmla="*/ 280 h 363"/>
                  <a:gd name="T20" fmla="*/ 406 w 489"/>
                  <a:gd name="T21" fmla="*/ 363 h 363"/>
                  <a:gd name="T22" fmla="*/ 406 w 489"/>
                  <a:gd name="T23" fmla="*/ 363 h 363"/>
                  <a:gd name="T24" fmla="*/ 83 w 489"/>
                  <a:gd name="T25" fmla="*/ 363 h 363"/>
                  <a:gd name="T26" fmla="*/ 43 w 489"/>
                  <a:gd name="T27" fmla="*/ 83 h 363"/>
                  <a:gd name="T28" fmla="*/ 43 w 489"/>
                  <a:gd name="T29" fmla="*/ 280 h 363"/>
                  <a:gd name="T30" fmla="*/ 83 w 489"/>
                  <a:gd name="T31" fmla="*/ 320 h 363"/>
                  <a:gd name="T32" fmla="*/ 83 w 489"/>
                  <a:gd name="T33" fmla="*/ 320 h 363"/>
                  <a:gd name="T34" fmla="*/ 406 w 489"/>
                  <a:gd name="T35" fmla="*/ 320 h 363"/>
                  <a:gd name="T36" fmla="*/ 446 w 489"/>
                  <a:gd name="T37" fmla="*/ 280 h 363"/>
                  <a:gd name="T38" fmla="*/ 446 w 489"/>
                  <a:gd name="T39" fmla="*/ 280 h 363"/>
                  <a:gd name="T40" fmla="*/ 446 w 489"/>
                  <a:gd name="T41" fmla="*/ 83 h 363"/>
                  <a:gd name="T42" fmla="*/ 406 w 489"/>
                  <a:gd name="T43" fmla="*/ 43 h 363"/>
                  <a:gd name="T44" fmla="*/ 406 w 489"/>
                  <a:gd name="T45" fmla="*/ 43 h 363"/>
                  <a:gd name="T46" fmla="*/ 83 w 489"/>
                  <a:gd name="T47" fmla="*/ 43 h 363"/>
                  <a:gd name="T48" fmla="*/ 43 w 489"/>
                  <a:gd name="T49" fmla="*/ 8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9" h="363">
                    <a:moveTo>
                      <a:pt x="83" y="363"/>
                    </a:moveTo>
                    <a:cubicBezTo>
                      <a:pt x="37" y="363"/>
                      <a:pt x="0" y="326"/>
                      <a:pt x="0" y="28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38"/>
                      <a:pt x="37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406" y="0"/>
                      <a:pt x="406" y="0"/>
                      <a:pt x="406" y="0"/>
                    </a:cubicBezTo>
                    <a:cubicBezTo>
                      <a:pt x="451" y="0"/>
                      <a:pt x="489" y="38"/>
                      <a:pt x="489" y="83"/>
                    </a:cubicBezTo>
                    <a:cubicBezTo>
                      <a:pt x="489" y="83"/>
                      <a:pt x="489" y="83"/>
                      <a:pt x="489" y="83"/>
                    </a:cubicBezTo>
                    <a:cubicBezTo>
                      <a:pt x="489" y="280"/>
                      <a:pt x="489" y="280"/>
                      <a:pt x="489" y="280"/>
                    </a:cubicBezTo>
                    <a:cubicBezTo>
                      <a:pt x="489" y="326"/>
                      <a:pt x="451" y="363"/>
                      <a:pt x="406" y="363"/>
                    </a:cubicBezTo>
                    <a:cubicBezTo>
                      <a:pt x="406" y="363"/>
                      <a:pt x="406" y="363"/>
                      <a:pt x="406" y="363"/>
                    </a:cubicBezTo>
                    <a:cubicBezTo>
                      <a:pt x="83" y="363"/>
                      <a:pt x="83" y="363"/>
                      <a:pt x="83" y="363"/>
                    </a:cubicBezTo>
                    <a:close/>
                    <a:moveTo>
                      <a:pt x="43" y="83"/>
                    </a:moveTo>
                    <a:cubicBezTo>
                      <a:pt x="43" y="280"/>
                      <a:pt x="43" y="280"/>
                      <a:pt x="43" y="280"/>
                    </a:cubicBezTo>
                    <a:cubicBezTo>
                      <a:pt x="43" y="302"/>
                      <a:pt x="61" y="320"/>
                      <a:pt x="83" y="320"/>
                    </a:cubicBezTo>
                    <a:cubicBezTo>
                      <a:pt x="83" y="320"/>
                      <a:pt x="83" y="320"/>
                      <a:pt x="83" y="320"/>
                    </a:cubicBezTo>
                    <a:cubicBezTo>
                      <a:pt x="406" y="320"/>
                      <a:pt x="406" y="320"/>
                      <a:pt x="406" y="320"/>
                    </a:cubicBezTo>
                    <a:cubicBezTo>
                      <a:pt x="428" y="320"/>
                      <a:pt x="446" y="302"/>
                      <a:pt x="446" y="280"/>
                    </a:cubicBezTo>
                    <a:cubicBezTo>
                      <a:pt x="446" y="280"/>
                      <a:pt x="446" y="280"/>
                      <a:pt x="446" y="280"/>
                    </a:cubicBezTo>
                    <a:cubicBezTo>
                      <a:pt x="446" y="83"/>
                      <a:pt x="446" y="83"/>
                      <a:pt x="446" y="83"/>
                    </a:cubicBezTo>
                    <a:cubicBezTo>
                      <a:pt x="446" y="61"/>
                      <a:pt x="428" y="43"/>
                      <a:pt x="406" y="43"/>
                    </a:cubicBezTo>
                    <a:cubicBezTo>
                      <a:pt x="406" y="43"/>
                      <a:pt x="406" y="43"/>
                      <a:pt x="406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61" y="43"/>
                      <a:pt x="43" y="61"/>
                      <a:pt x="43" y="83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9" name="Freeform 39"/>
              <p:cNvSpPr/>
              <p:nvPr/>
            </p:nvSpPr>
            <p:spPr bwMode="auto">
              <a:xfrm>
                <a:off x="8013143" y="5044918"/>
                <a:ext cx="787736" cy="549266"/>
              </a:xfrm>
              <a:custGeom>
                <a:avLst/>
                <a:gdLst>
                  <a:gd name="T0" fmla="*/ 219 w 224"/>
                  <a:gd name="T1" fmla="*/ 119 h 156"/>
                  <a:gd name="T2" fmla="*/ 130 w 224"/>
                  <a:gd name="T3" fmla="*/ 15 h 156"/>
                  <a:gd name="T4" fmla="*/ 112 w 224"/>
                  <a:gd name="T5" fmla="*/ 0 h 156"/>
                  <a:gd name="T6" fmla="*/ 95 w 224"/>
                  <a:gd name="T7" fmla="*/ 15 h 156"/>
                  <a:gd name="T8" fmla="*/ 6 w 224"/>
                  <a:gd name="T9" fmla="*/ 119 h 156"/>
                  <a:gd name="T10" fmla="*/ 8 w 224"/>
                  <a:gd name="T11" fmla="*/ 140 h 156"/>
                  <a:gd name="T12" fmla="*/ 30 w 224"/>
                  <a:gd name="T13" fmla="*/ 138 h 156"/>
                  <a:gd name="T14" fmla="*/ 96 w 224"/>
                  <a:gd name="T15" fmla="*/ 64 h 156"/>
                  <a:gd name="T16" fmla="*/ 96 w 224"/>
                  <a:gd name="T17" fmla="*/ 140 h 156"/>
                  <a:gd name="T18" fmla="*/ 112 w 224"/>
                  <a:gd name="T19" fmla="*/ 156 h 156"/>
                  <a:gd name="T20" fmla="*/ 129 w 224"/>
                  <a:gd name="T21" fmla="*/ 140 h 156"/>
                  <a:gd name="T22" fmla="*/ 129 w 224"/>
                  <a:gd name="T23" fmla="*/ 64 h 156"/>
                  <a:gd name="T24" fmla="*/ 195 w 224"/>
                  <a:gd name="T25" fmla="*/ 138 h 156"/>
                  <a:gd name="T26" fmla="*/ 216 w 224"/>
                  <a:gd name="T27" fmla="*/ 140 h 156"/>
                  <a:gd name="T28" fmla="*/ 219 w 224"/>
                  <a:gd name="T29" fmla="*/ 11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4" h="156">
                    <a:moveTo>
                      <a:pt x="219" y="119"/>
                    </a:moveTo>
                    <a:cubicBezTo>
                      <a:pt x="130" y="15"/>
                      <a:pt x="130" y="15"/>
                      <a:pt x="130" y="15"/>
                    </a:cubicBezTo>
                    <a:cubicBezTo>
                      <a:pt x="130" y="15"/>
                      <a:pt x="118" y="0"/>
                      <a:pt x="112" y="0"/>
                    </a:cubicBezTo>
                    <a:cubicBezTo>
                      <a:pt x="107" y="0"/>
                      <a:pt x="95" y="15"/>
                      <a:pt x="95" y="15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0" y="126"/>
                      <a:pt x="2" y="135"/>
                      <a:pt x="8" y="140"/>
                    </a:cubicBezTo>
                    <a:cubicBezTo>
                      <a:pt x="15" y="146"/>
                      <a:pt x="25" y="144"/>
                      <a:pt x="30" y="138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6" y="149"/>
                      <a:pt x="103" y="156"/>
                      <a:pt x="112" y="156"/>
                    </a:cubicBezTo>
                    <a:cubicBezTo>
                      <a:pt x="121" y="156"/>
                      <a:pt x="129" y="149"/>
                      <a:pt x="129" y="140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200" y="144"/>
                      <a:pt x="210" y="146"/>
                      <a:pt x="216" y="140"/>
                    </a:cubicBezTo>
                    <a:cubicBezTo>
                      <a:pt x="223" y="135"/>
                      <a:pt x="224" y="126"/>
                      <a:pt x="219" y="11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0" name="Freeform 40"/>
              <p:cNvSpPr/>
              <p:nvPr/>
            </p:nvSpPr>
            <p:spPr bwMode="auto">
              <a:xfrm>
                <a:off x="7813767" y="4073444"/>
                <a:ext cx="1192355" cy="619633"/>
              </a:xfrm>
              <a:custGeom>
                <a:avLst/>
                <a:gdLst>
                  <a:gd name="T0" fmla="*/ 3 w 339"/>
                  <a:gd name="T1" fmla="*/ 169 h 176"/>
                  <a:gd name="T2" fmla="*/ 4 w 339"/>
                  <a:gd name="T3" fmla="*/ 155 h 176"/>
                  <a:gd name="T4" fmla="*/ 4 w 339"/>
                  <a:gd name="T5" fmla="*/ 155 h 176"/>
                  <a:gd name="T6" fmla="*/ 57 w 339"/>
                  <a:gd name="T7" fmla="*/ 102 h 176"/>
                  <a:gd name="T8" fmla="*/ 66 w 339"/>
                  <a:gd name="T9" fmla="*/ 99 h 176"/>
                  <a:gd name="T10" fmla="*/ 66 w 339"/>
                  <a:gd name="T11" fmla="*/ 99 h 176"/>
                  <a:gd name="T12" fmla="*/ 72 w 339"/>
                  <a:gd name="T13" fmla="*/ 105 h 176"/>
                  <a:gd name="T14" fmla="*/ 72 w 339"/>
                  <a:gd name="T15" fmla="*/ 105 h 176"/>
                  <a:gd name="T16" fmla="*/ 83 w 339"/>
                  <a:gd name="T17" fmla="*/ 144 h 176"/>
                  <a:gd name="T18" fmla="*/ 166 w 339"/>
                  <a:gd name="T19" fmla="*/ 12 h 176"/>
                  <a:gd name="T20" fmla="*/ 176 w 339"/>
                  <a:gd name="T21" fmla="*/ 7 h 176"/>
                  <a:gd name="T22" fmla="*/ 176 w 339"/>
                  <a:gd name="T23" fmla="*/ 7 h 176"/>
                  <a:gd name="T24" fmla="*/ 182 w 339"/>
                  <a:gd name="T25" fmla="*/ 16 h 176"/>
                  <a:gd name="T26" fmla="*/ 182 w 339"/>
                  <a:gd name="T27" fmla="*/ 16 h 176"/>
                  <a:gd name="T28" fmla="*/ 181 w 339"/>
                  <a:gd name="T29" fmla="*/ 99 h 176"/>
                  <a:gd name="T30" fmla="*/ 221 w 339"/>
                  <a:gd name="T31" fmla="*/ 59 h 176"/>
                  <a:gd name="T32" fmla="*/ 228 w 339"/>
                  <a:gd name="T33" fmla="*/ 57 h 176"/>
                  <a:gd name="T34" fmla="*/ 228 w 339"/>
                  <a:gd name="T35" fmla="*/ 57 h 176"/>
                  <a:gd name="T36" fmla="*/ 234 w 339"/>
                  <a:gd name="T37" fmla="*/ 61 h 176"/>
                  <a:gd name="T38" fmla="*/ 234 w 339"/>
                  <a:gd name="T39" fmla="*/ 61 h 176"/>
                  <a:gd name="T40" fmla="*/ 246 w 339"/>
                  <a:gd name="T41" fmla="*/ 84 h 176"/>
                  <a:gd name="T42" fmla="*/ 322 w 339"/>
                  <a:gd name="T43" fmla="*/ 5 h 176"/>
                  <a:gd name="T44" fmla="*/ 335 w 339"/>
                  <a:gd name="T45" fmla="*/ 4 h 176"/>
                  <a:gd name="T46" fmla="*/ 335 w 339"/>
                  <a:gd name="T47" fmla="*/ 4 h 176"/>
                  <a:gd name="T48" fmla="*/ 335 w 339"/>
                  <a:gd name="T49" fmla="*/ 18 h 176"/>
                  <a:gd name="T50" fmla="*/ 335 w 339"/>
                  <a:gd name="T51" fmla="*/ 18 h 176"/>
                  <a:gd name="T52" fmla="*/ 251 w 339"/>
                  <a:gd name="T53" fmla="*/ 106 h 176"/>
                  <a:gd name="T54" fmla="*/ 243 w 339"/>
                  <a:gd name="T55" fmla="*/ 110 h 176"/>
                  <a:gd name="T56" fmla="*/ 243 w 339"/>
                  <a:gd name="T57" fmla="*/ 110 h 176"/>
                  <a:gd name="T58" fmla="*/ 236 w 339"/>
                  <a:gd name="T59" fmla="*/ 106 h 176"/>
                  <a:gd name="T60" fmla="*/ 236 w 339"/>
                  <a:gd name="T61" fmla="*/ 106 h 176"/>
                  <a:gd name="T62" fmla="*/ 224 w 339"/>
                  <a:gd name="T63" fmla="*/ 81 h 176"/>
                  <a:gd name="T64" fmla="*/ 177 w 339"/>
                  <a:gd name="T65" fmla="*/ 126 h 176"/>
                  <a:gd name="T66" fmla="*/ 168 w 339"/>
                  <a:gd name="T67" fmla="*/ 127 h 176"/>
                  <a:gd name="T68" fmla="*/ 168 w 339"/>
                  <a:gd name="T69" fmla="*/ 127 h 176"/>
                  <a:gd name="T70" fmla="*/ 163 w 339"/>
                  <a:gd name="T71" fmla="*/ 119 h 176"/>
                  <a:gd name="T72" fmla="*/ 163 w 339"/>
                  <a:gd name="T73" fmla="*/ 119 h 176"/>
                  <a:gd name="T74" fmla="*/ 164 w 339"/>
                  <a:gd name="T75" fmla="*/ 49 h 176"/>
                  <a:gd name="T76" fmla="*/ 88 w 339"/>
                  <a:gd name="T77" fmla="*/ 171 h 176"/>
                  <a:gd name="T78" fmla="*/ 79 w 339"/>
                  <a:gd name="T79" fmla="*/ 176 h 176"/>
                  <a:gd name="T80" fmla="*/ 79 w 339"/>
                  <a:gd name="T81" fmla="*/ 176 h 176"/>
                  <a:gd name="T82" fmla="*/ 71 w 339"/>
                  <a:gd name="T83" fmla="*/ 170 h 176"/>
                  <a:gd name="T84" fmla="*/ 71 w 339"/>
                  <a:gd name="T85" fmla="*/ 170 h 176"/>
                  <a:gd name="T86" fmla="*/ 59 w 339"/>
                  <a:gd name="T87" fmla="*/ 126 h 176"/>
                  <a:gd name="T88" fmla="*/ 16 w 339"/>
                  <a:gd name="T89" fmla="*/ 170 h 176"/>
                  <a:gd name="T90" fmla="*/ 16 w 339"/>
                  <a:gd name="T91" fmla="*/ 170 h 176"/>
                  <a:gd name="T92" fmla="*/ 7 w 339"/>
                  <a:gd name="T93" fmla="*/ 172 h 176"/>
                  <a:gd name="T94" fmla="*/ 7 w 339"/>
                  <a:gd name="T95" fmla="*/ 172 h 176"/>
                  <a:gd name="T96" fmla="*/ 3 w 339"/>
                  <a:gd name="T97" fmla="*/ 16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9" h="176">
                    <a:moveTo>
                      <a:pt x="3" y="169"/>
                    </a:moveTo>
                    <a:cubicBezTo>
                      <a:pt x="0" y="166"/>
                      <a:pt x="0" y="159"/>
                      <a:pt x="4" y="155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60" y="99"/>
                      <a:pt x="63" y="98"/>
                      <a:pt x="66" y="99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69" y="100"/>
                      <a:pt x="71" y="102"/>
                      <a:pt x="72" y="105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166" y="12"/>
                      <a:pt x="166" y="12"/>
                      <a:pt x="166" y="12"/>
                    </a:cubicBezTo>
                    <a:cubicBezTo>
                      <a:pt x="168" y="8"/>
                      <a:pt x="172" y="6"/>
                      <a:pt x="176" y="7"/>
                    </a:cubicBezTo>
                    <a:cubicBezTo>
                      <a:pt x="176" y="7"/>
                      <a:pt x="176" y="7"/>
                      <a:pt x="176" y="7"/>
                    </a:cubicBezTo>
                    <a:cubicBezTo>
                      <a:pt x="180" y="8"/>
                      <a:pt x="182" y="12"/>
                      <a:pt x="182" y="16"/>
                    </a:cubicBezTo>
                    <a:cubicBezTo>
                      <a:pt x="182" y="16"/>
                      <a:pt x="182" y="16"/>
                      <a:pt x="182" y="16"/>
                    </a:cubicBezTo>
                    <a:cubicBezTo>
                      <a:pt x="181" y="99"/>
                      <a:pt x="181" y="99"/>
                      <a:pt x="181" y="99"/>
                    </a:cubicBezTo>
                    <a:cubicBezTo>
                      <a:pt x="221" y="59"/>
                      <a:pt x="221" y="59"/>
                      <a:pt x="221" y="59"/>
                    </a:cubicBezTo>
                    <a:cubicBezTo>
                      <a:pt x="223" y="57"/>
                      <a:pt x="226" y="57"/>
                      <a:pt x="228" y="57"/>
                    </a:cubicBezTo>
                    <a:cubicBezTo>
                      <a:pt x="228" y="57"/>
                      <a:pt x="228" y="57"/>
                      <a:pt x="228" y="57"/>
                    </a:cubicBezTo>
                    <a:cubicBezTo>
                      <a:pt x="231" y="58"/>
                      <a:pt x="233" y="59"/>
                      <a:pt x="234" y="61"/>
                    </a:cubicBezTo>
                    <a:cubicBezTo>
                      <a:pt x="234" y="61"/>
                      <a:pt x="234" y="61"/>
                      <a:pt x="234" y="61"/>
                    </a:cubicBezTo>
                    <a:cubicBezTo>
                      <a:pt x="246" y="84"/>
                      <a:pt x="246" y="84"/>
                      <a:pt x="246" y="84"/>
                    </a:cubicBezTo>
                    <a:cubicBezTo>
                      <a:pt x="322" y="5"/>
                      <a:pt x="322" y="5"/>
                      <a:pt x="322" y="5"/>
                    </a:cubicBezTo>
                    <a:cubicBezTo>
                      <a:pt x="326" y="1"/>
                      <a:pt x="331" y="0"/>
                      <a:pt x="335" y="4"/>
                    </a:cubicBezTo>
                    <a:cubicBezTo>
                      <a:pt x="335" y="4"/>
                      <a:pt x="335" y="4"/>
                      <a:pt x="335" y="4"/>
                    </a:cubicBezTo>
                    <a:cubicBezTo>
                      <a:pt x="339" y="8"/>
                      <a:pt x="339" y="14"/>
                      <a:pt x="335" y="18"/>
                    </a:cubicBezTo>
                    <a:cubicBezTo>
                      <a:pt x="335" y="18"/>
                      <a:pt x="335" y="18"/>
                      <a:pt x="335" y="18"/>
                    </a:cubicBezTo>
                    <a:cubicBezTo>
                      <a:pt x="251" y="106"/>
                      <a:pt x="251" y="106"/>
                      <a:pt x="251" y="106"/>
                    </a:cubicBezTo>
                    <a:cubicBezTo>
                      <a:pt x="249" y="109"/>
                      <a:pt x="246" y="110"/>
                      <a:pt x="243" y="110"/>
                    </a:cubicBezTo>
                    <a:cubicBezTo>
                      <a:pt x="243" y="110"/>
                      <a:pt x="243" y="110"/>
                      <a:pt x="243" y="110"/>
                    </a:cubicBezTo>
                    <a:cubicBezTo>
                      <a:pt x="240" y="110"/>
                      <a:pt x="238" y="108"/>
                      <a:pt x="236" y="106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24" y="81"/>
                      <a:pt x="224" y="81"/>
                      <a:pt x="224" y="81"/>
                    </a:cubicBezTo>
                    <a:cubicBezTo>
                      <a:pt x="177" y="126"/>
                      <a:pt x="177" y="126"/>
                      <a:pt x="177" y="126"/>
                    </a:cubicBezTo>
                    <a:cubicBezTo>
                      <a:pt x="174" y="128"/>
                      <a:pt x="171" y="129"/>
                      <a:pt x="168" y="127"/>
                    </a:cubicBezTo>
                    <a:cubicBezTo>
                      <a:pt x="168" y="127"/>
                      <a:pt x="168" y="127"/>
                      <a:pt x="168" y="127"/>
                    </a:cubicBezTo>
                    <a:cubicBezTo>
                      <a:pt x="165" y="126"/>
                      <a:pt x="163" y="123"/>
                      <a:pt x="163" y="11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88" y="171"/>
                      <a:pt x="88" y="171"/>
                      <a:pt x="88" y="171"/>
                    </a:cubicBezTo>
                    <a:cubicBezTo>
                      <a:pt x="86" y="174"/>
                      <a:pt x="82" y="176"/>
                      <a:pt x="79" y="176"/>
                    </a:cubicBezTo>
                    <a:cubicBezTo>
                      <a:pt x="79" y="176"/>
                      <a:pt x="79" y="176"/>
                      <a:pt x="79" y="176"/>
                    </a:cubicBezTo>
                    <a:cubicBezTo>
                      <a:pt x="75" y="176"/>
                      <a:pt x="72" y="173"/>
                      <a:pt x="71" y="170"/>
                    </a:cubicBezTo>
                    <a:cubicBezTo>
                      <a:pt x="71" y="170"/>
                      <a:pt x="71" y="170"/>
                      <a:pt x="71" y="170"/>
                    </a:cubicBezTo>
                    <a:cubicBezTo>
                      <a:pt x="59" y="126"/>
                      <a:pt x="59" y="126"/>
                      <a:pt x="59" y="126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4" y="172"/>
                      <a:pt x="10" y="173"/>
                      <a:pt x="7" y="172"/>
                    </a:cubicBezTo>
                    <a:cubicBezTo>
                      <a:pt x="7" y="172"/>
                      <a:pt x="7" y="172"/>
                      <a:pt x="7" y="172"/>
                    </a:cubicBezTo>
                    <a:cubicBezTo>
                      <a:pt x="6" y="172"/>
                      <a:pt x="4" y="171"/>
                      <a:pt x="3" y="16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  <p:sp>
          <p:nvSpPr>
            <p:cNvPr id="76" name="文本框 32"/>
            <p:cNvSpPr txBox="1"/>
            <p:nvPr/>
          </p:nvSpPr>
          <p:spPr>
            <a:xfrm>
              <a:off x="4920034" y="3213770"/>
              <a:ext cx="1506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添加标题</a:t>
              </a:r>
              <a:endParaRPr lang="en-US" altLang="zh-CN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55062" y="2552040"/>
            <a:ext cx="1506122" cy="1123398"/>
            <a:chOff x="7018511" y="2552038"/>
            <a:chExt cx="1506122" cy="1123397"/>
          </a:xfrm>
        </p:grpSpPr>
        <p:grpSp>
          <p:nvGrpSpPr>
            <p:cNvPr id="51" name="组合 50"/>
            <p:cNvGrpSpPr/>
            <p:nvPr/>
          </p:nvGrpSpPr>
          <p:grpSpPr>
            <a:xfrm>
              <a:off x="7532439" y="2552038"/>
              <a:ext cx="478267" cy="495245"/>
              <a:chOff x="4571018" y="3941631"/>
              <a:chExt cx="1142820" cy="1183390"/>
            </a:xfrm>
            <a:solidFill>
              <a:srgbClr val="FF0000"/>
            </a:solidFill>
          </p:grpSpPr>
          <p:sp>
            <p:nvSpPr>
              <p:cNvPr id="52" name="Freeform 237"/>
              <p:cNvSpPr/>
              <p:nvPr/>
            </p:nvSpPr>
            <p:spPr bwMode="auto">
              <a:xfrm>
                <a:off x="5030850" y="3941631"/>
                <a:ext cx="426023" cy="561264"/>
              </a:xfrm>
              <a:custGeom>
                <a:avLst/>
                <a:gdLst>
                  <a:gd name="T0" fmla="*/ 126 w 126"/>
                  <a:gd name="T1" fmla="*/ 28 h 166"/>
                  <a:gd name="T2" fmla="*/ 38 w 126"/>
                  <a:gd name="T3" fmla="*/ 166 h 166"/>
                  <a:gd name="T4" fmla="*/ 36 w 126"/>
                  <a:gd name="T5" fmla="*/ 166 h 166"/>
                  <a:gd name="T6" fmla="*/ 0 w 126"/>
                  <a:gd name="T7" fmla="*/ 3 h 166"/>
                  <a:gd name="T8" fmla="*/ 0 w 126"/>
                  <a:gd name="T9" fmla="*/ 3 h 166"/>
                  <a:gd name="T10" fmla="*/ 17 w 126"/>
                  <a:gd name="T11" fmla="*/ 1 h 166"/>
                  <a:gd name="T12" fmla="*/ 33 w 126"/>
                  <a:gd name="T13" fmla="*/ 0 h 166"/>
                  <a:gd name="T14" fmla="*/ 48 w 126"/>
                  <a:gd name="T15" fmla="*/ 0 h 166"/>
                  <a:gd name="T16" fmla="*/ 63 w 126"/>
                  <a:gd name="T17" fmla="*/ 2 h 166"/>
                  <a:gd name="T18" fmla="*/ 79 w 126"/>
                  <a:gd name="T19" fmla="*/ 5 h 166"/>
                  <a:gd name="T20" fmla="*/ 94 w 126"/>
                  <a:gd name="T21" fmla="*/ 10 h 166"/>
                  <a:gd name="T22" fmla="*/ 108 w 126"/>
                  <a:gd name="T23" fmla="*/ 17 h 166"/>
                  <a:gd name="T24" fmla="*/ 123 w 126"/>
                  <a:gd name="T25" fmla="*/ 25 h 166"/>
                  <a:gd name="T26" fmla="*/ 123 w 126"/>
                  <a:gd name="T27" fmla="*/ 25 h 166"/>
                  <a:gd name="T28" fmla="*/ 126 w 126"/>
                  <a:gd name="T29" fmla="*/ 28 h 166"/>
                  <a:gd name="T30" fmla="*/ 126 w 126"/>
                  <a:gd name="T31" fmla="*/ 2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166">
                    <a:moveTo>
                      <a:pt x="126" y="28"/>
                    </a:moveTo>
                    <a:lnTo>
                      <a:pt x="38" y="166"/>
                    </a:lnTo>
                    <a:lnTo>
                      <a:pt x="36" y="16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7" y="1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3" y="2"/>
                    </a:lnTo>
                    <a:lnTo>
                      <a:pt x="79" y="5"/>
                    </a:lnTo>
                    <a:lnTo>
                      <a:pt x="94" y="10"/>
                    </a:lnTo>
                    <a:lnTo>
                      <a:pt x="108" y="17"/>
                    </a:lnTo>
                    <a:lnTo>
                      <a:pt x="123" y="25"/>
                    </a:lnTo>
                    <a:lnTo>
                      <a:pt x="123" y="25"/>
                    </a:lnTo>
                    <a:lnTo>
                      <a:pt x="126" y="28"/>
                    </a:lnTo>
                    <a:lnTo>
                      <a:pt x="126" y="28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3" name="Freeform 238"/>
              <p:cNvSpPr/>
              <p:nvPr/>
            </p:nvSpPr>
            <p:spPr bwMode="auto">
              <a:xfrm>
                <a:off x="5172859" y="4103925"/>
                <a:ext cx="540979" cy="1000812"/>
              </a:xfrm>
              <a:custGeom>
                <a:avLst/>
                <a:gdLst>
                  <a:gd name="T0" fmla="*/ 155 w 159"/>
                  <a:gd name="T1" fmla="*/ 101 h 296"/>
                  <a:gd name="T2" fmla="*/ 155 w 159"/>
                  <a:gd name="T3" fmla="*/ 101 h 296"/>
                  <a:gd name="T4" fmla="*/ 156 w 159"/>
                  <a:gd name="T5" fmla="*/ 105 h 296"/>
                  <a:gd name="T6" fmla="*/ 156 w 159"/>
                  <a:gd name="T7" fmla="*/ 105 h 296"/>
                  <a:gd name="T8" fmla="*/ 156 w 159"/>
                  <a:gd name="T9" fmla="*/ 105 h 296"/>
                  <a:gd name="T10" fmla="*/ 158 w 159"/>
                  <a:gd name="T11" fmla="*/ 120 h 296"/>
                  <a:gd name="T12" fmla="*/ 159 w 159"/>
                  <a:gd name="T13" fmla="*/ 136 h 296"/>
                  <a:gd name="T14" fmla="*/ 158 w 159"/>
                  <a:gd name="T15" fmla="*/ 151 h 296"/>
                  <a:gd name="T16" fmla="*/ 157 w 159"/>
                  <a:gd name="T17" fmla="*/ 166 h 296"/>
                  <a:gd name="T18" fmla="*/ 153 w 159"/>
                  <a:gd name="T19" fmla="*/ 182 h 296"/>
                  <a:gd name="T20" fmla="*/ 149 w 159"/>
                  <a:gd name="T21" fmla="*/ 196 h 296"/>
                  <a:gd name="T22" fmla="*/ 141 w 159"/>
                  <a:gd name="T23" fmla="*/ 211 h 296"/>
                  <a:gd name="T24" fmla="*/ 133 w 159"/>
                  <a:gd name="T25" fmla="*/ 225 h 296"/>
                  <a:gd name="T26" fmla="*/ 133 w 159"/>
                  <a:gd name="T27" fmla="*/ 225 h 296"/>
                  <a:gd name="T28" fmla="*/ 124 w 159"/>
                  <a:gd name="T29" fmla="*/ 238 h 296"/>
                  <a:gd name="T30" fmla="*/ 114 w 159"/>
                  <a:gd name="T31" fmla="*/ 250 h 296"/>
                  <a:gd name="T32" fmla="*/ 103 w 159"/>
                  <a:gd name="T33" fmla="*/ 261 h 296"/>
                  <a:gd name="T34" fmla="*/ 91 w 159"/>
                  <a:gd name="T35" fmla="*/ 271 h 296"/>
                  <a:gd name="T36" fmla="*/ 78 w 159"/>
                  <a:gd name="T37" fmla="*/ 278 h 296"/>
                  <a:gd name="T38" fmla="*/ 64 w 159"/>
                  <a:gd name="T39" fmla="*/ 286 h 296"/>
                  <a:gd name="T40" fmla="*/ 50 w 159"/>
                  <a:gd name="T41" fmla="*/ 291 h 296"/>
                  <a:gd name="T42" fmla="*/ 34 w 159"/>
                  <a:gd name="T43" fmla="*/ 296 h 296"/>
                  <a:gd name="T44" fmla="*/ 0 w 159"/>
                  <a:gd name="T45" fmla="*/ 138 h 296"/>
                  <a:gd name="T46" fmla="*/ 88 w 159"/>
                  <a:gd name="T47" fmla="*/ 0 h 296"/>
                  <a:gd name="T48" fmla="*/ 88 w 159"/>
                  <a:gd name="T49" fmla="*/ 0 h 296"/>
                  <a:gd name="T50" fmla="*/ 101 w 159"/>
                  <a:gd name="T51" fmla="*/ 10 h 296"/>
                  <a:gd name="T52" fmla="*/ 112 w 159"/>
                  <a:gd name="T53" fmla="*/ 21 h 296"/>
                  <a:gd name="T54" fmla="*/ 122 w 159"/>
                  <a:gd name="T55" fmla="*/ 32 h 296"/>
                  <a:gd name="T56" fmla="*/ 131 w 159"/>
                  <a:gd name="T57" fmla="*/ 44 h 296"/>
                  <a:gd name="T58" fmla="*/ 139 w 159"/>
                  <a:gd name="T59" fmla="*/ 57 h 296"/>
                  <a:gd name="T60" fmla="*/ 146 w 159"/>
                  <a:gd name="T61" fmla="*/ 71 h 296"/>
                  <a:gd name="T62" fmla="*/ 151 w 159"/>
                  <a:gd name="T63" fmla="*/ 86 h 296"/>
                  <a:gd name="T64" fmla="*/ 155 w 159"/>
                  <a:gd name="T65" fmla="*/ 101 h 296"/>
                  <a:gd name="T66" fmla="*/ 155 w 159"/>
                  <a:gd name="T67" fmla="*/ 101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9" h="296">
                    <a:moveTo>
                      <a:pt x="155" y="101"/>
                    </a:moveTo>
                    <a:lnTo>
                      <a:pt x="155" y="101"/>
                    </a:lnTo>
                    <a:lnTo>
                      <a:pt x="156" y="105"/>
                    </a:lnTo>
                    <a:lnTo>
                      <a:pt x="156" y="105"/>
                    </a:lnTo>
                    <a:lnTo>
                      <a:pt x="156" y="105"/>
                    </a:lnTo>
                    <a:lnTo>
                      <a:pt x="158" y="120"/>
                    </a:lnTo>
                    <a:lnTo>
                      <a:pt x="159" y="136"/>
                    </a:lnTo>
                    <a:lnTo>
                      <a:pt x="158" y="151"/>
                    </a:lnTo>
                    <a:lnTo>
                      <a:pt x="157" y="166"/>
                    </a:lnTo>
                    <a:lnTo>
                      <a:pt x="153" y="182"/>
                    </a:lnTo>
                    <a:lnTo>
                      <a:pt x="149" y="196"/>
                    </a:lnTo>
                    <a:lnTo>
                      <a:pt x="141" y="211"/>
                    </a:lnTo>
                    <a:lnTo>
                      <a:pt x="133" y="225"/>
                    </a:lnTo>
                    <a:lnTo>
                      <a:pt x="133" y="225"/>
                    </a:lnTo>
                    <a:lnTo>
                      <a:pt x="124" y="238"/>
                    </a:lnTo>
                    <a:lnTo>
                      <a:pt x="114" y="250"/>
                    </a:lnTo>
                    <a:lnTo>
                      <a:pt x="103" y="261"/>
                    </a:lnTo>
                    <a:lnTo>
                      <a:pt x="91" y="271"/>
                    </a:lnTo>
                    <a:lnTo>
                      <a:pt x="78" y="278"/>
                    </a:lnTo>
                    <a:lnTo>
                      <a:pt x="64" y="286"/>
                    </a:lnTo>
                    <a:lnTo>
                      <a:pt x="50" y="291"/>
                    </a:lnTo>
                    <a:lnTo>
                      <a:pt x="34" y="296"/>
                    </a:lnTo>
                    <a:lnTo>
                      <a:pt x="0" y="138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101" y="10"/>
                    </a:lnTo>
                    <a:lnTo>
                      <a:pt x="112" y="21"/>
                    </a:lnTo>
                    <a:lnTo>
                      <a:pt x="122" y="32"/>
                    </a:lnTo>
                    <a:lnTo>
                      <a:pt x="131" y="44"/>
                    </a:lnTo>
                    <a:lnTo>
                      <a:pt x="139" y="57"/>
                    </a:lnTo>
                    <a:lnTo>
                      <a:pt x="146" y="71"/>
                    </a:lnTo>
                    <a:lnTo>
                      <a:pt x="151" y="86"/>
                    </a:lnTo>
                    <a:lnTo>
                      <a:pt x="155" y="101"/>
                    </a:lnTo>
                    <a:lnTo>
                      <a:pt x="155" y="101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4" name="Freeform 239"/>
              <p:cNvSpPr/>
              <p:nvPr/>
            </p:nvSpPr>
            <p:spPr bwMode="auto">
              <a:xfrm>
                <a:off x="4571018" y="4029538"/>
                <a:ext cx="676224" cy="1095483"/>
              </a:xfrm>
              <a:custGeom>
                <a:avLst/>
                <a:gdLst>
                  <a:gd name="T0" fmla="*/ 131 w 201"/>
                  <a:gd name="T1" fmla="*/ 0 h 323"/>
                  <a:gd name="T2" fmla="*/ 201 w 201"/>
                  <a:gd name="T3" fmla="*/ 319 h 323"/>
                  <a:gd name="T4" fmla="*/ 201 w 201"/>
                  <a:gd name="T5" fmla="*/ 319 h 323"/>
                  <a:gd name="T6" fmla="*/ 200 w 201"/>
                  <a:gd name="T7" fmla="*/ 320 h 323"/>
                  <a:gd name="T8" fmla="*/ 200 w 201"/>
                  <a:gd name="T9" fmla="*/ 320 h 323"/>
                  <a:gd name="T10" fmla="*/ 184 w 201"/>
                  <a:gd name="T11" fmla="*/ 322 h 323"/>
                  <a:gd name="T12" fmla="*/ 168 w 201"/>
                  <a:gd name="T13" fmla="*/ 323 h 323"/>
                  <a:gd name="T14" fmla="*/ 152 w 201"/>
                  <a:gd name="T15" fmla="*/ 323 h 323"/>
                  <a:gd name="T16" fmla="*/ 136 w 201"/>
                  <a:gd name="T17" fmla="*/ 321 h 323"/>
                  <a:gd name="T18" fmla="*/ 121 w 201"/>
                  <a:gd name="T19" fmla="*/ 318 h 323"/>
                  <a:gd name="T20" fmla="*/ 106 w 201"/>
                  <a:gd name="T21" fmla="*/ 312 h 323"/>
                  <a:gd name="T22" fmla="*/ 91 w 201"/>
                  <a:gd name="T23" fmla="*/ 306 h 323"/>
                  <a:gd name="T24" fmla="*/ 77 w 201"/>
                  <a:gd name="T25" fmla="*/ 297 h 323"/>
                  <a:gd name="T26" fmla="*/ 77 w 201"/>
                  <a:gd name="T27" fmla="*/ 297 h 323"/>
                  <a:gd name="T28" fmla="*/ 63 w 201"/>
                  <a:gd name="T29" fmla="*/ 288 h 323"/>
                  <a:gd name="T30" fmla="*/ 50 w 201"/>
                  <a:gd name="T31" fmla="*/ 278 h 323"/>
                  <a:gd name="T32" fmla="*/ 40 w 201"/>
                  <a:gd name="T33" fmla="*/ 266 h 323"/>
                  <a:gd name="T34" fmla="*/ 30 w 201"/>
                  <a:gd name="T35" fmla="*/ 254 h 323"/>
                  <a:gd name="T36" fmla="*/ 22 w 201"/>
                  <a:gd name="T37" fmla="*/ 241 h 323"/>
                  <a:gd name="T38" fmla="*/ 15 w 201"/>
                  <a:gd name="T39" fmla="*/ 227 h 323"/>
                  <a:gd name="T40" fmla="*/ 9 w 201"/>
                  <a:gd name="T41" fmla="*/ 211 h 323"/>
                  <a:gd name="T42" fmla="*/ 5 w 201"/>
                  <a:gd name="T43" fmla="*/ 195 h 323"/>
                  <a:gd name="T44" fmla="*/ 5 w 201"/>
                  <a:gd name="T45" fmla="*/ 195 h 323"/>
                  <a:gd name="T46" fmla="*/ 2 w 201"/>
                  <a:gd name="T47" fmla="*/ 179 h 323"/>
                  <a:gd name="T48" fmla="*/ 0 w 201"/>
                  <a:gd name="T49" fmla="*/ 162 h 323"/>
                  <a:gd name="T50" fmla="*/ 2 w 201"/>
                  <a:gd name="T51" fmla="*/ 146 h 323"/>
                  <a:gd name="T52" fmla="*/ 3 w 201"/>
                  <a:gd name="T53" fmla="*/ 131 h 323"/>
                  <a:gd name="T54" fmla="*/ 7 w 201"/>
                  <a:gd name="T55" fmla="*/ 116 h 323"/>
                  <a:gd name="T56" fmla="*/ 11 w 201"/>
                  <a:gd name="T57" fmla="*/ 101 h 323"/>
                  <a:gd name="T58" fmla="*/ 18 w 201"/>
                  <a:gd name="T59" fmla="*/ 86 h 323"/>
                  <a:gd name="T60" fmla="*/ 27 w 201"/>
                  <a:gd name="T61" fmla="*/ 71 h 323"/>
                  <a:gd name="T62" fmla="*/ 27 w 201"/>
                  <a:gd name="T63" fmla="*/ 71 h 323"/>
                  <a:gd name="T64" fmla="*/ 36 w 201"/>
                  <a:gd name="T65" fmla="*/ 58 h 323"/>
                  <a:gd name="T66" fmla="*/ 47 w 201"/>
                  <a:gd name="T67" fmla="*/ 45 h 323"/>
                  <a:gd name="T68" fmla="*/ 58 w 201"/>
                  <a:gd name="T69" fmla="*/ 34 h 323"/>
                  <a:gd name="T70" fmla="*/ 71 w 201"/>
                  <a:gd name="T71" fmla="*/ 25 h 323"/>
                  <a:gd name="T72" fmla="*/ 84 w 201"/>
                  <a:gd name="T73" fmla="*/ 17 h 323"/>
                  <a:gd name="T74" fmla="*/ 98 w 201"/>
                  <a:gd name="T75" fmla="*/ 9 h 323"/>
                  <a:gd name="T76" fmla="*/ 113 w 201"/>
                  <a:gd name="T77" fmla="*/ 4 h 323"/>
                  <a:gd name="T78" fmla="*/ 130 w 201"/>
                  <a:gd name="T79" fmla="*/ 0 h 323"/>
                  <a:gd name="T80" fmla="*/ 130 w 201"/>
                  <a:gd name="T81" fmla="*/ 0 h 323"/>
                  <a:gd name="T82" fmla="*/ 131 w 201"/>
                  <a:gd name="T83" fmla="*/ 0 h 323"/>
                  <a:gd name="T84" fmla="*/ 131 w 201"/>
                  <a:gd name="T85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1" h="323">
                    <a:moveTo>
                      <a:pt x="131" y="0"/>
                    </a:moveTo>
                    <a:lnTo>
                      <a:pt x="201" y="319"/>
                    </a:lnTo>
                    <a:lnTo>
                      <a:pt x="201" y="319"/>
                    </a:lnTo>
                    <a:lnTo>
                      <a:pt x="200" y="320"/>
                    </a:lnTo>
                    <a:lnTo>
                      <a:pt x="200" y="320"/>
                    </a:lnTo>
                    <a:lnTo>
                      <a:pt x="184" y="322"/>
                    </a:lnTo>
                    <a:lnTo>
                      <a:pt x="168" y="323"/>
                    </a:lnTo>
                    <a:lnTo>
                      <a:pt x="152" y="323"/>
                    </a:lnTo>
                    <a:lnTo>
                      <a:pt x="136" y="321"/>
                    </a:lnTo>
                    <a:lnTo>
                      <a:pt x="121" y="318"/>
                    </a:lnTo>
                    <a:lnTo>
                      <a:pt x="106" y="312"/>
                    </a:lnTo>
                    <a:lnTo>
                      <a:pt x="91" y="306"/>
                    </a:lnTo>
                    <a:lnTo>
                      <a:pt x="77" y="297"/>
                    </a:lnTo>
                    <a:lnTo>
                      <a:pt x="77" y="297"/>
                    </a:lnTo>
                    <a:lnTo>
                      <a:pt x="63" y="288"/>
                    </a:lnTo>
                    <a:lnTo>
                      <a:pt x="50" y="278"/>
                    </a:lnTo>
                    <a:lnTo>
                      <a:pt x="40" y="266"/>
                    </a:lnTo>
                    <a:lnTo>
                      <a:pt x="30" y="254"/>
                    </a:lnTo>
                    <a:lnTo>
                      <a:pt x="22" y="241"/>
                    </a:lnTo>
                    <a:lnTo>
                      <a:pt x="15" y="227"/>
                    </a:lnTo>
                    <a:lnTo>
                      <a:pt x="9" y="211"/>
                    </a:lnTo>
                    <a:lnTo>
                      <a:pt x="5" y="195"/>
                    </a:lnTo>
                    <a:lnTo>
                      <a:pt x="5" y="195"/>
                    </a:lnTo>
                    <a:lnTo>
                      <a:pt x="2" y="179"/>
                    </a:lnTo>
                    <a:lnTo>
                      <a:pt x="0" y="162"/>
                    </a:lnTo>
                    <a:lnTo>
                      <a:pt x="2" y="146"/>
                    </a:lnTo>
                    <a:lnTo>
                      <a:pt x="3" y="131"/>
                    </a:lnTo>
                    <a:lnTo>
                      <a:pt x="7" y="116"/>
                    </a:lnTo>
                    <a:lnTo>
                      <a:pt x="11" y="101"/>
                    </a:lnTo>
                    <a:lnTo>
                      <a:pt x="18" y="86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36" y="58"/>
                    </a:lnTo>
                    <a:lnTo>
                      <a:pt x="47" y="45"/>
                    </a:lnTo>
                    <a:lnTo>
                      <a:pt x="58" y="34"/>
                    </a:lnTo>
                    <a:lnTo>
                      <a:pt x="71" y="25"/>
                    </a:lnTo>
                    <a:lnTo>
                      <a:pt x="84" y="17"/>
                    </a:lnTo>
                    <a:lnTo>
                      <a:pt x="98" y="9"/>
                    </a:lnTo>
                    <a:lnTo>
                      <a:pt x="113" y="4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1" y="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82305" tIns="41153" rIns="82305" bIns="41153" numCol="1" anchor="t" anchorCtr="0" compatLnSpc="1"/>
              <a:lstStyle/>
              <a:p>
                <a:endParaRPr lang="zh-CN" altLang="en-US" sz="1600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  <p:sp>
          <p:nvSpPr>
            <p:cNvPr id="79" name="文本框 32"/>
            <p:cNvSpPr txBox="1"/>
            <p:nvPr/>
          </p:nvSpPr>
          <p:spPr>
            <a:xfrm>
              <a:off x="7018511" y="3213770"/>
              <a:ext cx="1506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添加标题</a:t>
              </a:r>
              <a:endParaRPr lang="en-US" altLang="zh-CN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390659" y="2607736"/>
            <a:ext cx="1506122" cy="1067703"/>
            <a:chOff x="9054108" y="2607732"/>
            <a:chExt cx="1506122" cy="1067703"/>
          </a:xfrm>
        </p:grpSpPr>
        <p:sp>
          <p:nvSpPr>
            <p:cNvPr id="55" name="Freeform 128"/>
            <p:cNvSpPr>
              <a:spLocks noEditPoints="1"/>
            </p:cNvSpPr>
            <p:nvPr/>
          </p:nvSpPr>
          <p:spPr bwMode="black">
            <a:xfrm>
              <a:off x="9532748" y="2607732"/>
              <a:ext cx="548843" cy="383857"/>
            </a:xfrm>
            <a:custGeom>
              <a:avLst/>
              <a:gdLst>
                <a:gd name="T0" fmla="*/ 7 w 300"/>
                <a:gd name="T1" fmla="*/ 0 h 210"/>
                <a:gd name="T2" fmla="*/ 293 w 300"/>
                <a:gd name="T3" fmla="*/ 0 h 210"/>
                <a:gd name="T4" fmla="*/ 150 w 300"/>
                <a:gd name="T5" fmla="*/ 120 h 210"/>
                <a:gd name="T6" fmla="*/ 7 w 300"/>
                <a:gd name="T7" fmla="*/ 0 h 210"/>
                <a:gd name="T8" fmla="*/ 153 w 300"/>
                <a:gd name="T9" fmla="*/ 130 h 210"/>
                <a:gd name="T10" fmla="*/ 153 w 300"/>
                <a:gd name="T11" fmla="*/ 130 h 210"/>
                <a:gd name="T12" fmla="*/ 153 w 300"/>
                <a:gd name="T13" fmla="*/ 131 h 210"/>
                <a:gd name="T14" fmla="*/ 152 w 300"/>
                <a:gd name="T15" fmla="*/ 131 h 210"/>
                <a:gd name="T16" fmla="*/ 152 w 300"/>
                <a:gd name="T17" fmla="*/ 131 h 210"/>
                <a:gd name="T18" fmla="*/ 151 w 300"/>
                <a:gd name="T19" fmla="*/ 131 h 210"/>
                <a:gd name="T20" fmla="*/ 151 w 300"/>
                <a:gd name="T21" fmla="*/ 131 h 210"/>
                <a:gd name="T22" fmla="*/ 150 w 300"/>
                <a:gd name="T23" fmla="*/ 131 h 210"/>
                <a:gd name="T24" fmla="*/ 150 w 300"/>
                <a:gd name="T25" fmla="*/ 131 h 210"/>
                <a:gd name="T26" fmla="*/ 150 w 300"/>
                <a:gd name="T27" fmla="*/ 131 h 210"/>
                <a:gd name="T28" fmla="*/ 149 w 300"/>
                <a:gd name="T29" fmla="*/ 131 h 210"/>
                <a:gd name="T30" fmla="*/ 149 w 300"/>
                <a:gd name="T31" fmla="*/ 131 h 210"/>
                <a:gd name="T32" fmla="*/ 148 w 300"/>
                <a:gd name="T33" fmla="*/ 131 h 210"/>
                <a:gd name="T34" fmla="*/ 148 w 300"/>
                <a:gd name="T35" fmla="*/ 131 h 210"/>
                <a:gd name="T36" fmla="*/ 147 w 300"/>
                <a:gd name="T37" fmla="*/ 131 h 210"/>
                <a:gd name="T38" fmla="*/ 147 w 300"/>
                <a:gd name="T39" fmla="*/ 130 h 210"/>
                <a:gd name="T40" fmla="*/ 147 w 300"/>
                <a:gd name="T41" fmla="*/ 130 h 210"/>
                <a:gd name="T42" fmla="*/ 125 w 300"/>
                <a:gd name="T43" fmla="*/ 112 h 210"/>
                <a:gd name="T44" fmla="*/ 8 w 300"/>
                <a:gd name="T45" fmla="*/ 210 h 210"/>
                <a:gd name="T46" fmla="*/ 293 w 300"/>
                <a:gd name="T47" fmla="*/ 210 h 210"/>
                <a:gd name="T48" fmla="*/ 175 w 300"/>
                <a:gd name="T49" fmla="*/ 112 h 210"/>
                <a:gd name="T50" fmla="*/ 153 w 300"/>
                <a:gd name="T51" fmla="*/ 130 h 210"/>
                <a:gd name="T52" fmla="*/ 0 w 300"/>
                <a:gd name="T53" fmla="*/ 6 h 210"/>
                <a:gd name="T54" fmla="*/ 0 w 300"/>
                <a:gd name="T55" fmla="*/ 204 h 210"/>
                <a:gd name="T56" fmla="*/ 118 w 300"/>
                <a:gd name="T57" fmla="*/ 106 h 210"/>
                <a:gd name="T58" fmla="*/ 0 w 300"/>
                <a:gd name="T59" fmla="*/ 6 h 210"/>
                <a:gd name="T60" fmla="*/ 182 w 300"/>
                <a:gd name="T61" fmla="*/ 106 h 210"/>
                <a:gd name="T62" fmla="*/ 300 w 300"/>
                <a:gd name="T63" fmla="*/ 204 h 210"/>
                <a:gd name="T64" fmla="*/ 300 w 300"/>
                <a:gd name="T65" fmla="*/ 6 h 210"/>
                <a:gd name="T66" fmla="*/ 182 w 300"/>
                <a:gd name="T67" fmla="*/ 1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0" h="210">
                  <a:moveTo>
                    <a:pt x="7" y="0"/>
                  </a:moveTo>
                  <a:cubicBezTo>
                    <a:pt x="293" y="0"/>
                    <a:pt x="293" y="0"/>
                    <a:pt x="293" y="0"/>
                  </a:cubicBezTo>
                  <a:cubicBezTo>
                    <a:pt x="150" y="120"/>
                    <a:pt x="150" y="120"/>
                    <a:pt x="150" y="120"/>
                  </a:cubicBezTo>
                  <a:lnTo>
                    <a:pt x="7" y="0"/>
                  </a:lnTo>
                  <a:close/>
                  <a:moveTo>
                    <a:pt x="153" y="130"/>
                  </a:moveTo>
                  <a:cubicBezTo>
                    <a:pt x="153" y="130"/>
                    <a:pt x="153" y="130"/>
                    <a:pt x="153" y="130"/>
                  </a:cubicBezTo>
                  <a:cubicBezTo>
                    <a:pt x="153" y="130"/>
                    <a:pt x="153" y="130"/>
                    <a:pt x="153" y="131"/>
                  </a:cubicBezTo>
                  <a:cubicBezTo>
                    <a:pt x="153" y="131"/>
                    <a:pt x="152" y="131"/>
                    <a:pt x="152" y="131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52" y="131"/>
                    <a:pt x="151" y="13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31"/>
                    <a:pt x="150" y="13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0" y="131"/>
                    <a:pt x="149" y="13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9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7" y="131"/>
                  </a:cubicBez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30"/>
                    <a:pt x="147" y="130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293" y="210"/>
                    <a:pt x="293" y="210"/>
                    <a:pt x="293" y="210"/>
                  </a:cubicBezTo>
                  <a:cubicBezTo>
                    <a:pt x="175" y="112"/>
                    <a:pt x="175" y="112"/>
                    <a:pt x="175" y="112"/>
                  </a:cubicBezTo>
                  <a:lnTo>
                    <a:pt x="153" y="130"/>
                  </a:lnTo>
                  <a:close/>
                  <a:moveTo>
                    <a:pt x="0" y="6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118" y="106"/>
                    <a:pt x="118" y="106"/>
                    <a:pt x="118" y="106"/>
                  </a:cubicBezTo>
                  <a:lnTo>
                    <a:pt x="0" y="6"/>
                  </a:lnTo>
                  <a:close/>
                  <a:moveTo>
                    <a:pt x="182" y="106"/>
                  </a:moveTo>
                  <a:cubicBezTo>
                    <a:pt x="300" y="204"/>
                    <a:pt x="300" y="204"/>
                    <a:pt x="300" y="204"/>
                  </a:cubicBezTo>
                  <a:cubicBezTo>
                    <a:pt x="300" y="6"/>
                    <a:pt x="300" y="6"/>
                    <a:pt x="300" y="6"/>
                  </a:cubicBezTo>
                  <a:lnTo>
                    <a:pt x="182" y="106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82305" tIns="41153" rIns="82305" bIns="41153" numCol="1" anchor="t" anchorCtr="0" compatLnSpc="1"/>
            <a:lstStyle/>
            <a:p>
              <a:pPr defTabSz="913765">
                <a:defRPr/>
              </a:pPr>
              <a:endParaRPr lang="en-US" sz="1600" kern="0">
                <a:solidFill>
                  <a:srgbClr val="0066CC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endParaRPr>
            </a:p>
          </p:txBody>
        </p:sp>
        <p:sp>
          <p:nvSpPr>
            <p:cNvPr id="84" name="文本框 32"/>
            <p:cNvSpPr txBox="1"/>
            <p:nvPr/>
          </p:nvSpPr>
          <p:spPr>
            <a:xfrm>
              <a:off x="9054108" y="3213770"/>
              <a:ext cx="1506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添加标题</a:t>
              </a:r>
              <a:endParaRPr lang="en-US" altLang="zh-CN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089713" y="4365897"/>
            <a:ext cx="1686034" cy="987618"/>
            <a:chOff x="8641357" y="2133650"/>
            <a:chExt cx="1686034" cy="987618"/>
          </a:xfrm>
        </p:grpSpPr>
        <p:sp>
          <p:nvSpPr>
            <p:cNvPr id="86" name="TextBox 85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8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098608" y="4365897"/>
            <a:ext cx="1686034" cy="987618"/>
            <a:chOff x="8641357" y="2133650"/>
            <a:chExt cx="1686034" cy="987618"/>
          </a:xfrm>
        </p:grpSpPr>
        <p:sp>
          <p:nvSpPr>
            <p:cNvPr id="91" name="TextBox 90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0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7144615" y="4365897"/>
            <a:ext cx="1686034" cy="987618"/>
            <a:chOff x="8641357" y="2133650"/>
            <a:chExt cx="1686034" cy="987618"/>
          </a:xfrm>
        </p:grpSpPr>
        <p:sp>
          <p:nvSpPr>
            <p:cNvPr id="105" name="TextBox 104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0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9177426" y="4365897"/>
            <a:ext cx="1686034" cy="987618"/>
            <a:chOff x="8641357" y="2133650"/>
            <a:chExt cx="1686034" cy="987618"/>
          </a:xfrm>
        </p:grpSpPr>
        <p:sp>
          <p:nvSpPr>
            <p:cNvPr id="109" name="TextBox 108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1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"/>
          <p:cNvGrpSpPr/>
          <p:nvPr/>
        </p:nvGrpSpPr>
        <p:grpSpPr bwMode="auto">
          <a:xfrm>
            <a:off x="5521527" y="1227370"/>
            <a:ext cx="4945567" cy="5007051"/>
            <a:chOff x="5778834" y="1081826"/>
            <a:chExt cx="5357095" cy="5424184"/>
          </a:xfrm>
        </p:grpSpPr>
        <p:sp>
          <p:nvSpPr>
            <p:cNvPr id="113" name="椭圆 4"/>
            <p:cNvSpPr/>
            <p:nvPr/>
          </p:nvSpPr>
          <p:spPr bwMode="auto">
            <a:xfrm rot="197558">
              <a:off x="5778834" y="1081826"/>
              <a:ext cx="5357095" cy="5424184"/>
            </a:xfrm>
            <a:custGeom>
              <a:avLst/>
              <a:gdLst/>
              <a:ahLst/>
              <a:cxnLst/>
              <a:rect l="l" t="t" r="r" b="b"/>
              <a:pathLst>
                <a:path w="6373853" h="6453678">
                  <a:moveTo>
                    <a:pt x="1748789" y="3781"/>
                  </a:moveTo>
                  <a:cubicBezTo>
                    <a:pt x="1773410" y="1281"/>
                    <a:pt x="1798391" y="0"/>
                    <a:pt x="1823671" y="0"/>
                  </a:cubicBezTo>
                  <a:cubicBezTo>
                    <a:pt x="2222376" y="0"/>
                    <a:pt x="2546668" y="318599"/>
                    <a:pt x="2555176" y="715114"/>
                  </a:cubicBezTo>
                  <a:cubicBezTo>
                    <a:pt x="2646063" y="945229"/>
                    <a:pt x="2815509" y="1149545"/>
                    <a:pt x="3050234" y="1286278"/>
                  </a:cubicBezTo>
                  <a:cubicBezTo>
                    <a:pt x="3277270" y="1418531"/>
                    <a:pt x="3529180" y="1466470"/>
                    <a:pt x="3767051" y="1437382"/>
                  </a:cubicBezTo>
                  <a:cubicBezTo>
                    <a:pt x="4043009" y="1173698"/>
                    <a:pt x="4417184" y="1012566"/>
                    <a:pt x="4828995" y="1012566"/>
                  </a:cubicBezTo>
                  <a:cubicBezTo>
                    <a:pt x="5682197" y="1012566"/>
                    <a:pt x="6373853" y="1704222"/>
                    <a:pt x="6373853" y="2557424"/>
                  </a:cubicBezTo>
                  <a:cubicBezTo>
                    <a:pt x="6373853" y="3315640"/>
                    <a:pt x="5827627" y="3946278"/>
                    <a:pt x="5106977" y="4075988"/>
                  </a:cubicBezTo>
                  <a:cubicBezTo>
                    <a:pt x="4860269" y="4198053"/>
                    <a:pt x="4655938" y="4415360"/>
                    <a:pt x="4548276" y="4699239"/>
                  </a:cubicBezTo>
                  <a:cubicBezTo>
                    <a:pt x="4488061" y="4858013"/>
                    <a:pt x="4464290" y="5021251"/>
                    <a:pt x="4473846" y="5178965"/>
                  </a:cubicBezTo>
                  <a:cubicBezTo>
                    <a:pt x="4624448" y="5311033"/>
                    <a:pt x="4718008" y="5505241"/>
                    <a:pt x="4718008" y="5721301"/>
                  </a:cubicBezTo>
                  <a:cubicBezTo>
                    <a:pt x="4718008" y="6125782"/>
                    <a:pt x="4390112" y="6453678"/>
                    <a:pt x="3985631" y="6453678"/>
                  </a:cubicBezTo>
                  <a:cubicBezTo>
                    <a:pt x="3581150" y="6453678"/>
                    <a:pt x="3253254" y="6125782"/>
                    <a:pt x="3253254" y="5721301"/>
                  </a:cubicBezTo>
                  <a:cubicBezTo>
                    <a:pt x="3253254" y="5342100"/>
                    <a:pt x="3541444" y="5030211"/>
                    <a:pt x="3910750" y="4992705"/>
                  </a:cubicBezTo>
                  <a:lnTo>
                    <a:pt x="3970068" y="4989710"/>
                  </a:lnTo>
                  <a:cubicBezTo>
                    <a:pt x="4089426" y="4874941"/>
                    <a:pt x="4186035" y="4731148"/>
                    <a:pt x="4249282" y="4564379"/>
                  </a:cubicBezTo>
                  <a:cubicBezTo>
                    <a:pt x="4318623" y="4381544"/>
                    <a:pt x="4339635" y="4192787"/>
                    <a:pt x="4317136" y="4013436"/>
                  </a:cubicBezTo>
                  <a:cubicBezTo>
                    <a:pt x="4256166" y="3992601"/>
                    <a:pt x="4197322" y="3967056"/>
                    <a:pt x="4140584" y="3937908"/>
                  </a:cubicBezTo>
                  <a:cubicBezTo>
                    <a:pt x="3785942" y="3880704"/>
                    <a:pt x="3361104" y="3968836"/>
                    <a:pt x="2972750" y="4207511"/>
                  </a:cubicBezTo>
                  <a:cubicBezTo>
                    <a:pt x="2649524" y="4406159"/>
                    <a:pt x="2407922" y="4674458"/>
                    <a:pt x="2273557" y="4956562"/>
                  </a:cubicBezTo>
                  <a:cubicBezTo>
                    <a:pt x="2243728" y="5333109"/>
                    <a:pt x="1928537" y="5629160"/>
                    <a:pt x="1544199" y="5629160"/>
                  </a:cubicBezTo>
                  <a:cubicBezTo>
                    <a:pt x="1139718" y="5629161"/>
                    <a:pt x="811822" y="5301265"/>
                    <a:pt x="811822" y="4896783"/>
                  </a:cubicBezTo>
                  <a:cubicBezTo>
                    <a:pt x="811822" y="4517582"/>
                    <a:pt x="1100012" y="4205693"/>
                    <a:pt x="1469317" y="4168187"/>
                  </a:cubicBezTo>
                  <a:cubicBezTo>
                    <a:pt x="1493938" y="4165687"/>
                    <a:pt x="1518919" y="4164406"/>
                    <a:pt x="1544199" y="4164406"/>
                  </a:cubicBezTo>
                  <a:cubicBezTo>
                    <a:pt x="1614188" y="4164406"/>
                    <a:pt x="1681885" y="4174224"/>
                    <a:pt x="1745054" y="4195817"/>
                  </a:cubicBezTo>
                  <a:cubicBezTo>
                    <a:pt x="2080595" y="4225945"/>
                    <a:pt x="2467608" y="4133688"/>
                    <a:pt x="2823912" y="3914711"/>
                  </a:cubicBezTo>
                  <a:cubicBezTo>
                    <a:pt x="3105509" y="3741648"/>
                    <a:pt x="3325152" y="3515718"/>
                    <a:pt x="3465145" y="3273270"/>
                  </a:cubicBezTo>
                  <a:cubicBezTo>
                    <a:pt x="3451578" y="3254462"/>
                    <a:pt x="3441393" y="3233849"/>
                    <a:pt x="3431663" y="3212981"/>
                  </a:cubicBezTo>
                  <a:cubicBezTo>
                    <a:pt x="3160269" y="2960984"/>
                    <a:pt x="2737001" y="2800878"/>
                    <a:pt x="2261862" y="2800878"/>
                  </a:cubicBezTo>
                  <a:cubicBezTo>
                    <a:pt x="1915427" y="2800878"/>
                    <a:pt x="1596569" y="2885993"/>
                    <a:pt x="1343736" y="3029603"/>
                  </a:cubicBezTo>
                  <a:cubicBezTo>
                    <a:pt x="1213416" y="3228799"/>
                    <a:pt x="988216" y="3359981"/>
                    <a:pt x="732377" y="3359981"/>
                  </a:cubicBezTo>
                  <a:cubicBezTo>
                    <a:pt x="327896" y="3359981"/>
                    <a:pt x="0" y="3032085"/>
                    <a:pt x="0" y="2627604"/>
                  </a:cubicBezTo>
                  <a:cubicBezTo>
                    <a:pt x="0" y="2248403"/>
                    <a:pt x="288190" y="1936513"/>
                    <a:pt x="657496" y="1899008"/>
                  </a:cubicBezTo>
                  <a:cubicBezTo>
                    <a:pt x="682116" y="1896508"/>
                    <a:pt x="707097" y="1895227"/>
                    <a:pt x="732377" y="1895227"/>
                  </a:cubicBezTo>
                  <a:cubicBezTo>
                    <a:pt x="990216" y="1895227"/>
                    <a:pt x="1216935" y="2028468"/>
                    <a:pt x="1346404" y="2230521"/>
                  </a:cubicBezTo>
                  <a:cubicBezTo>
                    <a:pt x="1602758" y="2382858"/>
                    <a:pt x="1930881" y="2473491"/>
                    <a:pt x="2288367" y="2473491"/>
                  </a:cubicBezTo>
                  <a:cubicBezTo>
                    <a:pt x="2697774" y="2473492"/>
                    <a:pt x="3068669" y="2354621"/>
                    <a:pt x="3337053" y="2160075"/>
                  </a:cubicBezTo>
                  <a:cubicBezTo>
                    <a:pt x="3340926" y="2141545"/>
                    <a:pt x="3346143" y="2123420"/>
                    <a:pt x="3351687" y="2105436"/>
                  </a:cubicBezTo>
                  <a:cubicBezTo>
                    <a:pt x="3259746" y="1885205"/>
                    <a:pt x="3094211" y="1690778"/>
                    <a:pt x="2868101" y="1559064"/>
                  </a:cubicBezTo>
                  <a:cubicBezTo>
                    <a:pt x="2612420" y="1410124"/>
                    <a:pt x="2325191" y="1368116"/>
                    <a:pt x="2062135" y="1421669"/>
                  </a:cubicBezTo>
                  <a:cubicBezTo>
                    <a:pt x="2020112" y="1439592"/>
                    <a:pt x="1975220" y="1450584"/>
                    <a:pt x="1928800" y="1456357"/>
                  </a:cubicBezTo>
                  <a:cubicBezTo>
                    <a:pt x="1920816" y="1457887"/>
                    <a:pt x="1913196" y="1460508"/>
                    <a:pt x="1905608" y="1463212"/>
                  </a:cubicBezTo>
                  <a:lnTo>
                    <a:pt x="1907728" y="1459572"/>
                  </a:lnTo>
                  <a:cubicBezTo>
                    <a:pt x="1880177" y="1463133"/>
                    <a:pt x="1852113" y="1464754"/>
                    <a:pt x="1823671" y="1464754"/>
                  </a:cubicBezTo>
                  <a:cubicBezTo>
                    <a:pt x="1419190" y="1464754"/>
                    <a:pt x="1091294" y="1136858"/>
                    <a:pt x="1091294" y="732377"/>
                  </a:cubicBezTo>
                  <a:cubicBezTo>
                    <a:pt x="1091294" y="353176"/>
                    <a:pt x="1379484" y="41286"/>
                    <a:pt x="1748789" y="37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grpSp>
          <p:nvGrpSpPr>
            <p:cNvPr id="99" name="组合 89"/>
            <p:cNvGrpSpPr/>
            <p:nvPr/>
          </p:nvGrpSpPr>
          <p:grpSpPr bwMode="auto">
            <a:xfrm>
              <a:off x="8812786" y="2196009"/>
              <a:ext cx="2192123" cy="2192123"/>
              <a:chOff x="2848131" y="1860029"/>
              <a:chExt cx="3807502" cy="3807502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2848071" y="1860373"/>
                <a:ext cx="3802162" cy="3808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2937674" y="1949985"/>
                <a:ext cx="3622956" cy="362925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94" name="组合 109"/>
            <p:cNvGrpSpPr/>
            <p:nvPr/>
          </p:nvGrpSpPr>
          <p:grpSpPr bwMode="auto">
            <a:xfrm>
              <a:off x="6962369" y="1155522"/>
              <a:ext cx="928601" cy="928602"/>
              <a:chOff x="2848131" y="1860029"/>
              <a:chExt cx="3807502" cy="3807502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2848522" y="1860993"/>
                <a:ext cx="3807426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2940184" y="1952659"/>
                <a:ext cx="3624106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82" name="组合 123"/>
            <p:cNvGrpSpPr/>
            <p:nvPr/>
          </p:nvGrpSpPr>
          <p:grpSpPr bwMode="auto">
            <a:xfrm>
              <a:off x="5967466" y="2701597"/>
              <a:ext cx="928601" cy="928602"/>
              <a:chOff x="2848131" y="1860029"/>
              <a:chExt cx="3807502" cy="3807502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2845475" y="1860922"/>
                <a:ext cx="3821528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2937133" y="1952593"/>
                <a:ext cx="3638208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74" name="组合 129"/>
            <p:cNvGrpSpPr/>
            <p:nvPr/>
          </p:nvGrpSpPr>
          <p:grpSpPr bwMode="auto">
            <a:xfrm>
              <a:off x="6541770" y="4645921"/>
              <a:ext cx="928601" cy="928602"/>
              <a:chOff x="2848131" y="1860029"/>
              <a:chExt cx="3807502" cy="3807502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2845644" y="1856809"/>
                <a:ext cx="3821528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2937302" y="1948479"/>
                <a:ext cx="3638208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69" name="组合 135"/>
            <p:cNvGrpSpPr/>
            <p:nvPr/>
          </p:nvGrpSpPr>
          <p:grpSpPr bwMode="auto">
            <a:xfrm>
              <a:off x="8540057" y="5468856"/>
              <a:ext cx="928601" cy="928602"/>
              <a:chOff x="2848131" y="1860029"/>
              <a:chExt cx="3807502" cy="3807502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2845173" y="1860202"/>
                <a:ext cx="3821528" cy="380776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2936831" y="1951869"/>
                <a:ext cx="3638208" cy="36244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sp>
        <p:nvSpPr>
          <p:cNvPr id="118" name="文本框 29"/>
          <p:cNvSpPr txBox="1">
            <a:spLocks noChangeArrowheads="1"/>
          </p:cNvSpPr>
          <p:nvPr/>
        </p:nvSpPr>
        <p:spPr bwMode="auto">
          <a:xfrm>
            <a:off x="6671381" y="1341562"/>
            <a:ext cx="787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dirty="0">
              <a:solidFill>
                <a:srgbClr val="0066CC"/>
              </a:solidFill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框 29"/>
          <p:cNvSpPr txBox="1">
            <a:spLocks noChangeArrowheads="1"/>
          </p:cNvSpPr>
          <p:nvPr/>
        </p:nvSpPr>
        <p:spPr bwMode="auto">
          <a:xfrm>
            <a:off x="5703893" y="2781722"/>
            <a:ext cx="787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02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120" name="文本框 29"/>
          <p:cNvSpPr txBox="1">
            <a:spLocks noChangeArrowheads="1"/>
          </p:cNvSpPr>
          <p:nvPr/>
        </p:nvSpPr>
        <p:spPr bwMode="auto">
          <a:xfrm>
            <a:off x="6261808" y="4581922"/>
            <a:ext cx="787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03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121" name="文本框 29"/>
          <p:cNvSpPr txBox="1">
            <a:spLocks noChangeArrowheads="1"/>
          </p:cNvSpPr>
          <p:nvPr/>
        </p:nvSpPr>
        <p:spPr bwMode="auto">
          <a:xfrm>
            <a:off x="8106483" y="5302002"/>
            <a:ext cx="787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04</a:t>
            </a:r>
            <a:endParaRPr lang="zh-CN" altLang="en-US" dirty="0">
              <a:solidFill>
                <a:srgbClr val="0066CC"/>
              </a:solidFill>
            </a:endParaRPr>
          </a:p>
        </p:txBody>
      </p:sp>
      <p:grpSp>
        <p:nvGrpSpPr>
          <p:cNvPr id="122" name="组合 121"/>
          <p:cNvGrpSpPr/>
          <p:nvPr/>
        </p:nvGrpSpPr>
        <p:grpSpPr>
          <a:xfrm>
            <a:off x="8761883" y="2709718"/>
            <a:ext cx="1312130" cy="1307371"/>
            <a:chOff x="3618897" y="2279040"/>
            <a:chExt cx="706229" cy="703668"/>
          </a:xfrm>
          <a:solidFill>
            <a:srgbClr val="FF0000"/>
          </a:solidFill>
        </p:grpSpPr>
        <p:sp>
          <p:nvSpPr>
            <p:cNvPr id="123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"/>
            <p:cNvSpPr/>
            <p:nvPr/>
          </p:nvSpPr>
          <p:spPr bwMode="auto">
            <a:xfrm>
              <a:off x="3845651" y="2427528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96992" y="189439"/>
            <a:ext cx="5744705" cy="646331"/>
            <a:chOff x="360438" y="189434"/>
            <a:chExt cx="5744705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458488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6821" y="333450"/>
              <a:ext cx="2288322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Source of creative technology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3138310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创意技术来源</a:t>
              </a:r>
            </a:p>
          </p:txBody>
        </p:sp>
      </p:grpSp>
      <p:cxnSp>
        <p:nvCxnSpPr>
          <p:cNvPr id="126" name="直接连接符 125"/>
          <p:cNvCxnSpPr/>
          <p:nvPr/>
        </p:nvCxnSpPr>
        <p:spPr>
          <a:xfrm flipH="1">
            <a:off x="3795042" y="1629594"/>
            <a:ext cx="2662589" cy="740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 flipH="1">
            <a:off x="3795042" y="3151399"/>
            <a:ext cx="1874027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 flipH="1">
            <a:off x="3795042" y="5781383"/>
            <a:ext cx="417828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795042" y="4437910"/>
            <a:ext cx="2430253" cy="507367"/>
            <a:chOff x="3458488" y="4437906"/>
            <a:chExt cx="2430253" cy="507367"/>
          </a:xfrm>
        </p:grpSpPr>
        <p:cxnSp>
          <p:nvCxnSpPr>
            <p:cNvPr id="128" name="直接连接符 127"/>
            <p:cNvCxnSpPr/>
            <p:nvPr/>
          </p:nvCxnSpPr>
          <p:spPr>
            <a:xfrm flipH="1">
              <a:off x="3458488" y="4437906"/>
              <a:ext cx="1920665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>
              <a:stCxn id="80" idx="2"/>
            </p:cNvCxnSpPr>
            <p:nvPr/>
          </p:nvCxnSpPr>
          <p:spPr>
            <a:xfrm flipH="1" flipV="1">
              <a:off x="5379153" y="4437906"/>
              <a:ext cx="509588" cy="507367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组合 130"/>
          <p:cNvGrpSpPr/>
          <p:nvPr/>
        </p:nvGrpSpPr>
        <p:grpSpPr>
          <a:xfrm>
            <a:off x="1532944" y="1557586"/>
            <a:ext cx="2620431" cy="893326"/>
            <a:chOff x="8641357" y="2133650"/>
            <a:chExt cx="2620431" cy="893326"/>
          </a:xfrm>
        </p:grpSpPr>
        <p:sp>
          <p:nvSpPr>
            <p:cNvPr id="132" name="TextBox 131"/>
            <p:cNvSpPr txBox="1"/>
            <p:nvPr/>
          </p:nvSpPr>
          <p:spPr>
            <a:xfrm>
              <a:off x="8785373" y="242168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33" name="Freeform 512"/>
            <p:cNvSpPr/>
            <p:nvPr/>
          </p:nvSpPr>
          <p:spPr bwMode="auto">
            <a:xfrm>
              <a:off x="8641357" y="2191370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1532944" y="2637706"/>
            <a:ext cx="2620431" cy="893326"/>
            <a:chOff x="8641357" y="2133650"/>
            <a:chExt cx="2620431" cy="893326"/>
          </a:xfrm>
        </p:grpSpPr>
        <p:sp>
          <p:nvSpPr>
            <p:cNvPr id="136" name="TextBox 135"/>
            <p:cNvSpPr txBox="1"/>
            <p:nvPr/>
          </p:nvSpPr>
          <p:spPr>
            <a:xfrm>
              <a:off x="8785373" y="242168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37" name="Freeform 512"/>
            <p:cNvSpPr/>
            <p:nvPr/>
          </p:nvSpPr>
          <p:spPr bwMode="auto">
            <a:xfrm>
              <a:off x="8641357" y="217708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1532944" y="3789834"/>
            <a:ext cx="2620431" cy="893326"/>
            <a:chOff x="8641357" y="2133650"/>
            <a:chExt cx="2620431" cy="893326"/>
          </a:xfrm>
        </p:grpSpPr>
        <p:sp>
          <p:nvSpPr>
            <p:cNvPr id="140" name="TextBox 139"/>
            <p:cNvSpPr txBox="1"/>
            <p:nvPr/>
          </p:nvSpPr>
          <p:spPr>
            <a:xfrm>
              <a:off x="8785373" y="242168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41" name="Freeform 512"/>
            <p:cNvSpPr/>
            <p:nvPr/>
          </p:nvSpPr>
          <p:spPr bwMode="auto">
            <a:xfrm>
              <a:off x="8641357" y="2158368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1532944" y="5085978"/>
            <a:ext cx="2620431" cy="893326"/>
            <a:chOff x="8641357" y="2133650"/>
            <a:chExt cx="2620431" cy="893326"/>
          </a:xfrm>
        </p:grpSpPr>
        <p:sp>
          <p:nvSpPr>
            <p:cNvPr id="144" name="TextBox 143"/>
            <p:cNvSpPr txBox="1"/>
            <p:nvPr/>
          </p:nvSpPr>
          <p:spPr>
            <a:xfrm>
              <a:off x="8785373" y="2421682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45" name="Freeform 512"/>
            <p:cNvSpPr/>
            <p:nvPr/>
          </p:nvSpPr>
          <p:spPr bwMode="auto">
            <a:xfrm>
              <a:off x="8641357" y="2186944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  <p:bldP spid="120" grpId="0"/>
      <p:bldP spid="1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 rot="10800000">
            <a:off x="5031709" y="1910468"/>
            <a:ext cx="2001982" cy="17743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0905" y="3917802"/>
            <a:ext cx="4373366" cy="880144"/>
            <a:chOff x="7497701" y="1731009"/>
            <a:chExt cx="2177121" cy="879941"/>
          </a:xfrm>
        </p:grpSpPr>
        <p:sp>
          <p:nvSpPr>
            <p:cNvPr id="18" name="文本框 17"/>
            <p:cNvSpPr txBox="1"/>
            <p:nvPr/>
          </p:nvSpPr>
          <p:spPr>
            <a:xfrm>
              <a:off x="7497701" y="1731009"/>
              <a:ext cx="2177121" cy="7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工作中的不足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8478" y="2210932"/>
              <a:ext cx="2155566" cy="400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rgbClr val="0070C0"/>
                </a:solidFill>
                <a:latin typeface="ITC Avant Garde Std XLt" panose="020B0302020202020204" pitchFamily="34" charset="0"/>
                <a:ea typeface="方正正黑简体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1291" y="2659088"/>
            <a:ext cx="1787217" cy="1161421"/>
            <a:chOff x="736517" y="2781721"/>
            <a:chExt cx="1787217" cy="1161421"/>
          </a:xfrm>
        </p:grpSpPr>
        <p:sp>
          <p:nvSpPr>
            <p:cNvPr id="23" name="文本框 5"/>
            <p:cNvSpPr txBox="1"/>
            <p:nvPr/>
          </p:nvSpPr>
          <p:spPr>
            <a:xfrm>
              <a:off x="736517" y="2781721"/>
              <a:ext cx="1787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54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36501" y="3573810"/>
              <a:ext cx="13813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1800" dirty="0">
                <a:solidFill>
                  <a:srgbClr val="0066CC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126183" y="2267701"/>
            <a:ext cx="1942808" cy="1320196"/>
          </a:xfrm>
          <a:prstGeom prst="rect">
            <a:avLst/>
          </a:prstGeom>
          <a:noFill/>
        </p:spPr>
        <p:txBody>
          <a:bodyPr wrap="square" lIns="88228" tIns="44114" rIns="88228" bIns="44114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0070C0"/>
                </a:solidFill>
                <a:latin typeface="ITC Avant Garde Std Md" panose="020B0602020202020204" pitchFamily="34" charset="0"/>
              </a:rPr>
              <a:t>PART 04</a:t>
            </a:r>
            <a:endParaRPr lang="zh-CN" altLang="en-US" sz="4000" dirty="0">
              <a:solidFill>
                <a:srgbClr val="0070C0"/>
              </a:solidFill>
              <a:latin typeface="ITC Avant Garde Std Md" panose="020B06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99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96987" y="189439"/>
            <a:ext cx="5456674" cy="646331"/>
            <a:chOff x="360437" y="189434"/>
            <a:chExt cx="5456674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9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The problems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2808311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出现的问题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/>
          <p:cNvCxnSpPr/>
          <p:nvPr/>
        </p:nvCxnSpPr>
        <p:spPr>
          <a:xfrm flipH="1" flipV="1">
            <a:off x="2384525" y="3335265"/>
            <a:ext cx="1408806" cy="70947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H="1">
            <a:off x="5009500" y="3332328"/>
            <a:ext cx="1563580" cy="7051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 flipV="1">
            <a:off x="7670411" y="3332328"/>
            <a:ext cx="1675052" cy="9305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614164" y="3393168"/>
            <a:ext cx="1540932" cy="1540932"/>
            <a:chOff x="737111" y="3703254"/>
            <a:chExt cx="1540932" cy="1540932"/>
          </a:xfrm>
        </p:grpSpPr>
        <p:sp>
          <p:nvSpPr>
            <p:cNvPr id="59" name="椭圆 58"/>
            <p:cNvSpPr/>
            <p:nvPr/>
          </p:nvSpPr>
          <p:spPr>
            <a:xfrm>
              <a:off x="737111" y="3703254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265629" y="4108093"/>
              <a:ext cx="565666" cy="768263"/>
              <a:chOff x="5649913" y="2824163"/>
              <a:chExt cx="895350" cy="1216025"/>
            </a:xfrm>
            <a:solidFill>
              <a:srgbClr val="FF0000"/>
            </a:solidFill>
          </p:grpSpPr>
          <p:sp>
            <p:nvSpPr>
              <p:cNvPr id="61" name="Freeform 39"/>
              <p:cNvSpPr>
                <a:spLocks noEditPoints="1"/>
              </p:cNvSpPr>
              <p:nvPr/>
            </p:nvSpPr>
            <p:spPr bwMode="auto">
              <a:xfrm>
                <a:off x="5649913" y="2824163"/>
                <a:ext cx="728663" cy="1212850"/>
              </a:xfrm>
              <a:custGeom>
                <a:avLst/>
                <a:gdLst>
                  <a:gd name="T0" fmla="*/ 170 w 192"/>
                  <a:gd name="T1" fmla="*/ 0 h 320"/>
                  <a:gd name="T2" fmla="*/ 23 w 192"/>
                  <a:gd name="T3" fmla="*/ 0 h 320"/>
                  <a:gd name="T4" fmla="*/ 0 w 192"/>
                  <a:gd name="T5" fmla="*/ 21 h 320"/>
                  <a:gd name="T6" fmla="*/ 0 w 192"/>
                  <a:gd name="T7" fmla="*/ 299 h 320"/>
                  <a:gd name="T8" fmla="*/ 23 w 192"/>
                  <a:gd name="T9" fmla="*/ 320 h 320"/>
                  <a:gd name="T10" fmla="*/ 170 w 192"/>
                  <a:gd name="T11" fmla="*/ 320 h 320"/>
                  <a:gd name="T12" fmla="*/ 192 w 192"/>
                  <a:gd name="T13" fmla="*/ 299 h 320"/>
                  <a:gd name="T14" fmla="*/ 192 w 192"/>
                  <a:gd name="T15" fmla="*/ 21 h 320"/>
                  <a:gd name="T16" fmla="*/ 170 w 192"/>
                  <a:gd name="T17" fmla="*/ 0 h 320"/>
                  <a:gd name="T18" fmla="*/ 62 w 192"/>
                  <a:gd name="T19" fmla="*/ 297 h 320"/>
                  <a:gd name="T20" fmla="*/ 18 w 192"/>
                  <a:gd name="T21" fmla="*/ 297 h 320"/>
                  <a:gd name="T22" fmla="*/ 18 w 192"/>
                  <a:gd name="T23" fmla="*/ 280 h 320"/>
                  <a:gd name="T24" fmla="*/ 62 w 192"/>
                  <a:gd name="T25" fmla="*/ 280 h 320"/>
                  <a:gd name="T26" fmla="*/ 62 w 192"/>
                  <a:gd name="T27" fmla="*/ 297 h 320"/>
                  <a:gd name="T28" fmla="*/ 175 w 192"/>
                  <a:gd name="T29" fmla="*/ 297 h 320"/>
                  <a:gd name="T30" fmla="*/ 130 w 192"/>
                  <a:gd name="T31" fmla="*/ 297 h 320"/>
                  <a:gd name="T32" fmla="*/ 130 w 192"/>
                  <a:gd name="T33" fmla="*/ 280 h 320"/>
                  <a:gd name="T34" fmla="*/ 175 w 192"/>
                  <a:gd name="T35" fmla="*/ 280 h 320"/>
                  <a:gd name="T36" fmla="*/ 175 w 192"/>
                  <a:gd name="T37" fmla="*/ 297 h 320"/>
                  <a:gd name="T38" fmla="*/ 175 w 192"/>
                  <a:gd name="T39" fmla="*/ 252 h 320"/>
                  <a:gd name="T40" fmla="*/ 18 w 192"/>
                  <a:gd name="T41" fmla="*/ 252 h 320"/>
                  <a:gd name="T42" fmla="*/ 18 w 192"/>
                  <a:gd name="T43" fmla="*/ 29 h 320"/>
                  <a:gd name="T44" fmla="*/ 175 w 192"/>
                  <a:gd name="T45" fmla="*/ 29 h 320"/>
                  <a:gd name="T46" fmla="*/ 175 w 192"/>
                  <a:gd name="T47" fmla="*/ 25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" h="320">
                    <a:moveTo>
                      <a:pt x="17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1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11"/>
                      <a:pt x="11" y="320"/>
                      <a:pt x="23" y="320"/>
                    </a:cubicBezTo>
                    <a:cubicBezTo>
                      <a:pt x="170" y="320"/>
                      <a:pt x="170" y="320"/>
                      <a:pt x="170" y="320"/>
                    </a:cubicBezTo>
                    <a:cubicBezTo>
                      <a:pt x="182" y="320"/>
                      <a:pt x="192" y="311"/>
                      <a:pt x="192" y="299"/>
                    </a:cubicBezTo>
                    <a:cubicBezTo>
                      <a:pt x="192" y="21"/>
                      <a:pt x="192" y="21"/>
                      <a:pt x="192" y="21"/>
                    </a:cubicBezTo>
                    <a:cubicBezTo>
                      <a:pt x="192" y="10"/>
                      <a:pt x="182" y="0"/>
                      <a:pt x="170" y="0"/>
                    </a:cubicBezTo>
                    <a:close/>
                    <a:moveTo>
                      <a:pt x="62" y="297"/>
                    </a:moveTo>
                    <a:cubicBezTo>
                      <a:pt x="18" y="297"/>
                      <a:pt x="18" y="297"/>
                      <a:pt x="18" y="297"/>
                    </a:cubicBezTo>
                    <a:cubicBezTo>
                      <a:pt x="18" y="280"/>
                      <a:pt x="18" y="280"/>
                      <a:pt x="18" y="280"/>
                    </a:cubicBezTo>
                    <a:cubicBezTo>
                      <a:pt x="62" y="280"/>
                      <a:pt x="62" y="280"/>
                      <a:pt x="62" y="280"/>
                    </a:cubicBezTo>
                    <a:lnTo>
                      <a:pt x="62" y="297"/>
                    </a:lnTo>
                    <a:close/>
                    <a:moveTo>
                      <a:pt x="175" y="297"/>
                    </a:moveTo>
                    <a:cubicBezTo>
                      <a:pt x="130" y="297"/>
                      <a:pt x="130" y="297"/>
                      <a:pt x="130" y="297"/>
                    </a:cubicBezTo>
                    <a:cubicBezTo>
                      <a:pt x="130" y="280"/>
                      <a:pt x="130" y="280"/>
                      <a:pt x="130" y="280"/>
                    </a:cubicBezTo>
                    <a:cubicBezTo>
                      <a:pt x="175" y="280"/>
                      <a:pt x="175" y="280"/>
                      <a:pt x="175" y="280"/>
                    </a:cubicBezTo>
                    <a:lnTo>
                      <a:pt x="175" y="297"/>
                    </a:lnTo>
                    <a:close/>
                    <a:moveTo>
                      <a:pt x="175" y="252"/>
                    </a:moveTo>
                    <a:cubicBezTo>
                      <a:pt x="18" y="252"/>
                      <a:pt x="18" y="252"/>
                      <a:pt x="18" y="252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75" y="29"/>
                      <a:pt x="175" y="29"/>
                      <a:pt x="175" y="29"/>
                    </a:cubicBezTo>
                    <a:lnTo>
                      <a:pt x="175" y="252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2" name="Freeform 40"/>
              <p:cNvSpPr/>
              <p:nvPr/>
            </p:nvSpPr>
            <p:spPr bwMode="auto">
              <a:xfrm>
                <a:off x="6450013" y="3082926"/>
                <a:ext cx="95250" cy="106363"/>
              </a:xfrm>
              <a:custGeom>
                <a:avLst/>
                <a:gdLst>
                  <a:gd name="T0" fmla="*/ 24 w 25"/>
                  <a:gd name="T1" fmla="*/ 12 h 28"/>
                  <a:gd name="T2" fmla="*/ 13 w 25"/>
                  <a:gd name="T3" fmla="*/ 0 h 28"/>
                  <a:gd name="T4" fmla="*/ 1 w 25"/>
                  <a:gd name="T5" fmla="*/ 12 h 28"/>
                  <a:gd name="T6" fmla="*/ 0 w 25"/>
                  <a:gd name="T7" fmla="*/ 16 h 28"/>
                  <a:gd name="T8" fmla="*/ 0 w 25"/>
                  <a:gd name="T9" fmla="*/ 28 h 28"/>
                  <a:gd name="T10" fmla="*/ 25 w 25"/>
                  <a:gd name="T11" fmla="*/ 28 h 28"/>
                  <a:gd name="T12" fmla="*/ 25 w 25"/>
                  <a:gd name="T13" fmla="*/ 16 h 28"/>
                  <a:gd name="T14" fmla="*/ 24 w 25"/>
                  <a:gd name="T15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8">
                    <a:moveTo>
                      <a:pt x="24" y="12"/>
                    </a:moveTo>
                    <a:cubicBezTo>
                      <a:pt x="22" y="2"/>
                      <a:pt x="18" y="0"/>
                      <a:pt x="13" y="0"/>
                    </a:cubicBezTo>
                    <a:cubicBezTo>
                      <a:pt x="7" y="0"/>
                      <a:pt x="3" y="2"/>
                      <a:pt x="1" y="12"/>
                    </a:cubicBezTo>
                    <a:cubicBezTo>
                      <a:pt x="1" y="14"/>
                      <a:pt x="0" y="14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5" y="14"/>
                      <a:pt x="24" y="1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3" name="Freeform 41"/>
              <p:cNvSpPr/>
              <p:nvPr/>
            </p:nvSpPr>
            <p:spPr bwMode="auto">
              <a:xfrm>
                <a:off x="6450013" y="3578226"/>
                <a:ext cx="95250" cy="341313"/>
              </a:xfrm>
              <a:custGeom>
                <a:avLst/>
                <a:gdLst>
                  <a:gd name="T0" fmla="*/ 0 w 25"/>
                  <a:gd name="T1" fmla="*/ 76 h 90"/>
                  <a:gd name="T2" fmla="*/ 2 w 25"/>
                  <a:gd name="T3" fmla="*/ 84 h 90"/>
                  <a:gd name="T4" fmla="*/ 2 w 25"/>
                  <a:gd name="T5" fmla="*/ 84 h 90"/>
                  <a:gd name="T6" fmla="*/ 3 w 25"/>
                  <a:gd name="T7" fmla="*/ 90 h 90"/>
                  <a:gd name="T8" fmla="*/ 22 w 25"/>
                  <a:gd name="T9" fmla="*/ 90 h 90"/>
                  <a:gd name="T10" fmla="*/ 24 w 25"/>
                  <a:gd name="T11" fmla="*/ 84 h 90"/>
                  <a:gd name="T12" fmla="*/ 24 w 25"/>
                  <a:gd name="T13" fmla="*/ 84 h 90"/>
                  <a:gd name="T14" fmla="*/ 25 w 25"/>
                  <a:gd name="T15" fmla="*/ 76 h 90"/>
                  <a:gd name="T16" fmla="*/ 25 w 25"/>
                  <a:gd name="T17" fmla="*/ 0 h 90"/>
                  <a:gd name="T18" fmla="*/ 0 w 25"/>
                  <a:gd name="T19" fmla="*/ 0 h 90"/>
                  <a:gd name="T20" fmla="*/ 0 w 25"/>
                  <a:gd name="T21" fmla="*/ 7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90">
                    <a:moveTo>
                      <a:pt x="0" y="76"/>
                    </a:moveTo>
                    <a:cubicBezTo>
                      <a:pt x="0" y="79"/>
                      <a:pt x="1" y="82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5" y="82"/>
                      <a:pt x="25" y="79"/>
                      <a:pt x="25" y="7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4" name="Rectangle 42"/>
              <p:cNvSpPr>
                <a:spLocks noChangeArrowheads="1"/>
              </p:cNvSpPr>
              <p:nvPr/>
            </p:nvSpPr>
            <p:spPr bwMode="auto">
              <a:xfrm>
                <a:off x="6450013" y="3214688"/>
                <a:ext cx="95250" cy="338138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5" name="Freeform 43"/>
              <p:cNvSpPr/>
              <p:nvPr/>
            </p:nvSpPr>
            <p:spPr bwMode="auto">
              <a:xfrm>
                <a:off x="6469063" y="3941763"/>
                <a:ext cx="60325" cy="98425"/>
              </a:xfrm>
              <a:custGeom>
                <a:avLst/>
                <a:gdLst>
                  <a:gd name="T0" fmla="*/ 6 w 16"/>
                  <a:gd name="T1" fmla="*/ 24 h 26"/>
                  <a:gd name="T2" fmla="*/ 9 w 16"/>
                  <a:gd name="T3" fmla="*/ 24 h 26"/>
                  <a:gd name="T4" fmla="*/ 16 w 16"/>
                  <a:gd name="T5" fmla="*/ 0 h 26"/>
                  <a:gd name="T6" fmla="*/ 0 w 16"/>
                  <a:gd name="T7" fmla="*/ 0 h 26"/>
                  <a:gd name="T8" fmla="*/ 6 w 16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6" y="24"/>
                    </a:moveTo>
                    <a:cubicBezTo>
                      <a:pt x="6" y="25"/>
                      <a:pt x="8" y="26"/>
                      <a:pt x="9" y="2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6" name="Freeform 44"/>
              <p:cNvSpPr/>
              <p:nvPr/>
            </p:nvSpPr>
            <p:spPr bwMode="auto">
              <a:xfrm>
                <a:off x="5802313" y="3484563"/>
                <a:ext cx="109538" cy="150813"/>
              </a:xfrm>
              <a:custGeom>
                <a:avLst/>
                <a:gdLst>
                  <a:gd name="T0" fmla="*/ 3 w 29"/>
                  <a:gd name="T1" fmla="*/ 40 h 40"/>
                  <a:gd name="T2" fmla="*/ 26 w 29"/>
                  <a:gd name="T3" fmla="*/ 40 h 40"/>
                  <a:gd name="T4" fmla="*/ 29 w 29"/>
                  <a:gd name="T5" fmla="*/ 37 h 40"/>
                  <a:gd name="T6" fmla="*/ 29 w 29"/>
                  <a:gd name="T7" fmla="*/ 3 h 40"/>
                  <a:gd name="T8" fmla="*/ 26 w 29"/>
                  <a:gd name="T9" fmla="*/ 0 h 40"/>
                  <a:gd name="T10" fmla="*/ 3 w 29"/>
                  <a:gd name="T11" fmla="*/ 0 h 40"/>
                  <a:gd name="T12" fmla="*/ 0 w 29"/>
                  <a:gd name="T13" fmla="*/ 3 h 40"/>
                  <a:gd name="T14" fmla="*/ 0 w 29"/>
                  <a:gd name="T15" fmla="*/ 37 h 40"/>
                  <a:gd name="T16" fmla="*/ 3 w 29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40">
                    <a:moveTo>
                      <a:pt x="3" y="40"/>
                    </a:moveTo>
                    <a:cubicBezTo>
                      <a:pt x="26" y="40"/>
                      <a:pt x="26" y="40"/>
                      <a:pt x="26" y="40"/>
                    </a:cubicBezTo>
                    <a:cubicBezTo>
                      <a:pt x="28" y="40"/>
                      <a:pt x="29" y="39"/>
                      <a:pt x="29" y="3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8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1" y="40"/>
                      <a:pt x="3" y="4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7" name="Freeform 45"/>
              <p:cNvSpPr/>
              <p:nvPr/>
            </p:nvSpPr>
            <p:spPr bwMode="auto">
              <a:xfrm>
                <a:off x="5961063" y="3441701"/>
                <a:ext cx="106363" cy="193675"/>
              </a:xfrm>
              <a:custGeom>
                <a:avLst/>
                <a:gdLst>
                  <a:gd name="T0" fmla="*/ 2 w 28"/>
                  <a:gd name="T1" fmla="*/ 51 h 51"/>
                  <a:gd name="T2" fmla="*/ 26 w 28"/>
                  <a:gd name="T3" fmla="*/ 51 h 51"/>
                  <a:gd name="T4" fmla="*/ 28 w 28"/>
                  <a:gd name="T5" fmla="*/ 48 h 51"/>
                  <a:gd name="T6" fmla="*/ 28 w 28"/>
                  <a:gd name="T7" fmla="*/ 2 h 51"/>
                  <a:gd name="T8" fmla="*/ 26 w 28"/>
                  <a:gd name="T9" fmla="*/ 0 h 51"/>
                  <a:gd name="T10" fmla="*/ 2 w 28"/>
                  <a:gd name="T11" fmla="*/ 0 h 51"/>
                  <a:gd name="T12" fmla="*/ 0 w 28"/>
                  <a:gd name="T13" fmla="*/ 2 h 51"/>
                  <a:gd name="T14" fmla="*/ 0 w 28"/>
                  <a:gd name="T15" fmla="*/ 48 h 51"/>
                  <a:gd name="T16" fmla="*/ 2 w 28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51">
                    <a:moveTo>
                      <a:pt x="2" y="51"/>
                    </a:moveTo>
                    <a:cubicBezTo>
                      <a:pt x="26" y="51"/>
                      <a:pt x="26" y="51"/>
                      <a:pt x="26" y="51"/>
                    </a:cubicBezTo>
                    <a:cubicBezTo>
                      <a:pt x="27" y="51"/>
                      <a:pt x="28" y="50"/>
                      <a:pt x="28" y="48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1" y="51"/>
                      <a:pt x="2" y="51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8" name="Freeform 46"/>
              <p:cNvSpPr/>
              <p:nvPr/>
            </p:nvSpPr>
            <p:spPr bwMode="auto">
              <a:xfrm>
                <a:off x="6116638" y="3348038"/>
                <a:ext cx="109538" cy="287338"/>
              </a:xfrm>
              <a:custGeom>
                <a:avLst/>
                <a:gdLst>
                  <a:gd name="T0" fmla="*/ 3 w 29"/>
                  <a:gd name="T1" fmla="*/ 76 h 76"/>
                  <a:gd name="T2" fmla="*/ 26 w 29"/>
                  <a:gd name="T3" fmla="*/ 76 h 76"/>
                  <a:gd name="T4" fmla="*/ 29 w 29"/>
                  <a:gd name="T5" fmla="*/ 73 h 76"/>
                  <a:gd name="T6" fmla="*/ 29 w 29"/>
                  <a:gd name="T7" fmla="*/ 2 h 76"/>
                  <a:gd name="T8" fmla="*/ 26 w 29"/>
                  <a:gd name="T9" fmla="*/ 0 h 76"/>
                  <a:gd name="T10" fmla="*/ 3 w 29"/>
                  <a:gd name="T11" fmla="*/ 0 h 76"/>
                  <a:gd name="T12" fmla="*/ 0 w 29"/>
                  <a:gd name="T13" fmla="*/ 2 h 76"/>
                  <a:gd name="T14" fmla="*/ 0 w 29"/>
                  <a:gd name="T15" fmla="*/ 73 h 76"/>
                  <a:gd name="T16" fmla="*/ 3 w 29"/>
                  <a:gd name="T1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6">
                    <a:moveTo>
                      <a:pt x="3" y="76"/>
                    </a:moveTo>
                    <a:cubicBezTo>
                      <a:pt x="26" y="76"/>
                      <a:pt x="26" y="76"/>
                      <a:pt x="26" y="76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5"/>
                      <a:pt x="1" y="76"/>
                      <a:pt x="3" y="76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69" name="Freeform 47"/>
              <p:cNvSpPr/>
              <p:nvPr/>
            </p:nvSpPr>
            <p:spPr bwMode="auto">
              <a:xfrm>
                <a:off x="5802313" y="3101976"/>
                <a:ext cx="450850" cy="336550"/>
              </a:xfrm>
              <a:custGeom>
                <a:avLst/>
                <a:gdLst>
                  <a:gd name="T0" fmla="*/ 114 w 119"/>
                  <a:gd name="T1" fmla="*/ 8 h 89"/>
                  <a:gd name="T2" fmla="*/ 112 w 119"/>
                  <a:gd name="T3" fmla="*/ 0 h 89"/>
                  <a:gd name="T4" fmla="*/ 104 w 119"/>
                  <a:gd name="T5" fmla="*/ 3 h 89"/>
                  <a:gd name="T6" fmla="*/ 69 w 119"/>
                  <a:gd name="T7" fmla="*/ 17 h 89"/>
                  <a:gd name="T8" fmla="*/ 74 w 119"/>
                  <a:gd name="T9" fmla="*/ 30 h 89"/>
                  <a:gd name="T10" fmla="*/ 90 w 119"/>
                  <a:gd name="T11" fmla="*/ 23 h 89"/>
                  <a:gd name="T12" fmla="*/ 73 w 119"/>
                  <a:gd name="T13" fmla="*/ 48 h 89"/>
                  <a:gd name="T14" fmla="*/ 36 w 119"/>
                  <a:gd name="T15" fmla="*/ 71 h 89"/>
                  <a:gd name="T16" fmla="*/ 5 w 119"/>
                  <a:gd name="T17" fmla="*/ 75 h 89"/>
                  <a:gd name="T18" fmla="*/ 1 w 119"/>
                  <a:gd name="T19" fmla="*/ 75 h 89"/>
                  <a:gd name="T20" fmla="*/ 0 w 119"/>
                  <a:gd name="T21" fmla="*/ 75 h 89"/>
                  <a:gd name="T22" fmla="*/ 0 w 119"/>
                  <a:gd name="T23" fmla="*/ 75 h 89"/>
                  <a:gd name="T24" fmla="*/ 0 w 119"/>
                  <a:gd name="T25" fmla="*/ 88 h 89"/>
                  <a:gd name="T26" fmla="*/ 5 w 119"/>
                  <a:gd name="T27" fmla="*/ 89 h 89"/>
                  <a:gd name="T28" fmla="*/ 54 w 119"/>
                  <a:gd name="T29" fmla="*/ 78 h 89"/>
                  <a:gd name="T30" fmla="*/ 83 w 119"/>
                  <a:gd name="T31" fmla="*/ 58 h 89"/>
                  <a:gd name="T32" fmla="*/ 103 w 119"/>
                  <a:gd name="T33" fmla="*/ 29 h 89"/>
                  <a:gd name="T34" fmla="*/ 106 w 119"/>
                  <a:gd name="T35" fmla="*/ 46 h 89"/>
                  <a:gd name="T36" fmla="*/ 119 w 119"/>
                  <a:gd name="T37" fmla="*/ 44 h 89"/>
                  <a:gd name="T38" fmla="*/ 114 w 119"/>
                  <a:gd name="T39" fmla="*/ 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9" h="89">
                    <a:moveTo>
                      <a:pt x="114" y="8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93" y="8"/>
                      <a:pt x="81" y="12"/>
                      <a:pt x="69" y="17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80" y="27"/>
                      <a:pt x="85" y="25"/>
                      <a:pt x="90" y="23"/>
                    </a:cubicBezTo>
                    <a:cubicBezTo>
                      <a:pt x="86" y="33"/>
                      <a:pt x="80" y="42"/>
                      <a:pt x="73" y="48"/>
                    </a:cubicBezTo>
                    <a:cubicBezTo>
                      <a:pt x="62" y="60"/>
                      <a:pt x="48" y="67"/>
                      <a:pt x="36" y="71"/>
                    </a:cubicBezTo>
                    <a:cubicBezTo>
                      <a:pt x="23" y="74"/>
                      <a:pt x="12" y="75"/>
                      <a:pt x="5" y="75"/>
                    </a:cubicBezTo>
                    <a:cubicBezTo>
                      <a:pt x="4" y="75"/>
                      <a:pt x="2" y="75"/>
                      <a:pt x="1" y="75"/>
                    </a:cubicBezTo>
                    <a:cubicBezTo>
                      <a:pt x="1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" y="89"/>
                      <a:pt x="3" y="89"/>
                      <a:pt x="5" y="89"/>
                    </a:cubicBezTo>
                    <a:cubicBezTo>
                      <a:pt x="15" y="89"/>
                      <a:pt x="34" y="87"/>
                      <a:pt x="54" y="78"/>
                    </a:cubicBezTo>
                    <a:cubicBezTo>
                      <a:pt x="64" y="74"/>
                      <a:pt x="74" y="67"/>
                      <a:pt x="83" y="58"/>
                    </a:cubicBezTo>
                    <a:cubicBezTo>
                      <a:pt x="91" y="50"/>
                      <a:pt x="98" y="40"/>
                      <a:pt x="103" y="29"/>
                    </a:cubicBezTo>
                    <a:cubicBezTo>
                      <a:pt x="104" y="34"/>
                      <a:pt x="105" y="40"/>
                      <a:pt x="106" y="46"/>
                    </a:cubicBezTo>
                    <a:cubicBezTo>
                      <a:pt x="119" y="44"/>
                      <a:pt x="119" y="44"/>
                      <a:pt x="119" y="44"/>
                    </a:cubicBezTo>
                    <a:cubicBezTo>
                      <a:pt x="117" y="32"/>
                      <a:pt x="116" y="20"/>
                      <a:pt x="114" y="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70" name="Freeform 48"/>
              <p:cNvSpPr/>
              <p:nvPr/>
            </p:nvSpPr>
            <p:spPr bwMode="auto">
              <a:xfrm>
                <a:off x="6184901" y="31734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114546" y="2165368"/>
            <a:ext cx="1540932" cy="1540932"/>
            <a:chOff x="737111" y="1722497"/>
            <a:chExt cx="1540932" cy="1540932"/>
          </a:xfrm>
        </p:grpSpPr>
        <p:sp>
          <p:nvSpPr>
            <p:cNvPr id="52" name="椭圆 51"/>
            <p:cNvSpPr/>
            <p:nvPr/>
          </p:nvSpPr>
          <p:spPr>
            <a:xfrm>
              <a:off x="737111" y="1722497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186496" y="2157579"/>
              <a:ext cx="666450" cy="628129"/>
              <a:chOff x="5461000" y="2828925"/>
              <a:chExt cx="1270000" cy="1196975"/>
            </a:xfrm>
            <a:solidFill>
              <a:schemeClr val="bg1"/>
            </a:solidFill>
          </p:grpSpPr>
          <p:sp>
            <p:nvSpPr>
              <p:cNvPr id="54" name="Freeform 5"/>
              <p:cNvSpPr/>
              <p:nvPr/>
            </p:nvSpPr>
            <p:spPr bwMode="auto">
              <a:xfrm>
                <a:off x="5926138" y="3643313"/>
                <a:ext cx="449263" cy="268288"/>
              </a:xfrm>
              <a:custGeom>
                <a:avLst/>
                <a:gdLst>
                  <a:gd name="T0" fmla="*/ 109 w 119"/>
                  <a:gd name="T1" fmla="*/ 12 h 71"/>
                  <a:gd name="T2" fmla="*/ 79 w 119"/>
                  <a:gd name="T3" fmla="*/ 1 h 71"/>
                  <a:gd name="T4" fmla="*/ 78 w 119"/>
                  <a:gd name="T5" fmla="*/ 1 h 71"/>
                  <a:gd name="T6" fmla="*/ 78 w 119"/>
                  <a:gd name="T7" fmla="*/ 0 h 71"/>
                  <a:gd name="T8" fmla="*/ 69 w 119"/>
                  <a:gd name="T9" fmla="*/ 45 h 71"/>
                  <a:gd name="T10" fmla="*/ 63 w 119"/>
                  <a:gd name="T11" fmla="*/ 15 h 71"/>
                  <a:gd name="T12" fmla="*/ 67 w 119"/>
                  <a:gd name="T13" fmla="*/ 8 h 71"/>
                  <a:gd name="T14" fmla="*/ 62 w 119"/>
                  <a:gd name="T15" fmla="*/ 3 h 71"/>
                  <a:gd name="T16" fmla="*/ 60 w 119"/>
                  <a:gd name="T17" fmla="*/ 3 h 71"/>
                  <a:gd name="T18" fmla="*/ 60 w 119"/>
                  <a:gd name="T19" fmla="*/ 3 h 71"/>
                  <a:gd name="T20" fmla="*/ 58 w 119"/>
                  <a:gd name="T21" fmla="*/ 3 h 71"/>
                  <a:gd name="T22" fmla="*/ 53 w 119"/>
                  <a:gd name="T23" fmla="*/ 8 h 71"/>
                  <a:gd name="T24" fmla="*/ 56 w 119"/>
                  <a:gd name="T25" fmla="*/ 15 h 71"/>
                  <a:gd name="T26" fmla="*/ 51 w 119"/>
                  <a:gd name="T27" fmla="*/ 45 h 71"/>
                  <a:gd name="T28" fmla="*/ 41 w 119"/>
                  <a:gd name="T29" fmla="*/ 0 h 71"/>
                  <a:gd name="T30" fmla="*/ 41 w 119"/>
                  <a:gd name="T31" fmla="*/ 1 h 71"/>
                  <a:gd name="T32" fmla="*/ 41 w 119"/>
                  <a:gd name="T33" fmla="*/ 1 h 71"/>
                  <a:gd name="T34" fmla="*/ 10 w 119"/>
                  <a:gd name="T35" fmla="*/ 12 h 71"/>
                  <a:gd name="T36" fmla="*/ 1 w 119"/>
                  <a:gd name="T37" fmla="*/ 39 h 71"/>
                  <a:gd name="T38" fmla="*/ 0 w 119"/>
                  <a:gd name="T39" fmla="*/ 67 h 71"/>
                  <a:gd name="T40" fmla="*/ 21 w 119"/>
                  <a:gd name="T41" fmla="*/ 69 h 71"/>
                  <a:gd name="T42" fmla="*/ 21 w 119"/>
                  <a:gd name="T43" fmla="*/ 45 h 71"/>
                  <a:gd name="T44" fmla="*/ 24 w 119"/>
                  <a:gd name="T45" fmla="*/ 36 h 71"/>
                  <a:gd name="T46" fmla="*/ 24 w 119"/>
                  <a:gd name="T47" fmla="*/ 70 h 71"/>
                  <a:gd name="T48" fmla="*/ 60 w 119"/>
                  <a:gd name="T49" fmla="*/ 71 h 71"/>
                  <a:gd name="T50" fmla="*/ 95 w 119"/>
                  <a:gd name="T51" fmla="*/ 70 h 71"/>
                  <a:gd name="T52" fmla="*/ 95 w 119"/>
                  <a:gd name="T53" fmla="*/ 36 h 71"/>
                  <a:gd name="T54" fmla="*/ 97 w 119"/>
                  <a:gd name="T55" fmla="*/ 45 h 71"/>
                  <a:gd name="T56" fmla="*/ 97 w 119"/>
                  <a:gd name="T57" fmla="*/ 69 h 71"/>
                  <a:gd name="T58" fmla="*/ 119 w 119"/>
                  <a:gd name="T59" fmla="*/ 67 h 71"/>
                  <a:gd name="T60" fmla="*/ 119 w 119"/>
                  <a:gd name="T61" fmla="*/ 39 h 71"/>
                  <a:gd name="T62" fmla="*/ 109 w 119"/>
                  <a:gd name="T63" fmla="*/ 1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9" h="71">
                    <a:moveTo>
                      <a:pt x="109" y="12"/>
                    </a:moveTo>
                    <a:cubicBezTo>
                      <a:pt x="101" y="8"/>
                      <a:pt x="85" y="3"/>
                      <a:pt x="79" y="1"/>
                    </a:cubicBezTo>
                    <a:cubicBezTo>
                      <a:pt x="79" y="1"/>
                      <a:pt x="79" y="1"/>
                      <a:pt x="78" y="1"/>
                    </a:cubicBezTo>
                    <a:cubicBezTo>
                      <a:pt x="78" y="1"/>
                      <a:pt x="78" y="0"/>
                      <a:pt x="78" y="0"/>
                    </a:cubicBezTo>
                    <a:cubicBezTo>
                      <a:pt x="77" y="7"/>
                      <a:pt x="69" y="45"/>
                      <a:pt x="69" y="45"/>
                    </a:cubicBezTo>
                    <a:cubicBezTo>
                      <a:pt x="69" y="45"/>
                      <a:pt x="64" y="15"/>
                      <a:pt x="63" y="15"/>
                    </a:cubicBezTo>
                    <a:cubicBezTo>
                      <a:pt x="63" y="15"/>
                      <a:pt x="67" y="8"/>
                      <a:pt x="67" y="8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42" y="7"/>
                      <a:pt x="41" y="0"/>
                    </a:cubicBezTo>
                    <a:cubicBezTo>
                      <a:pt x="41" y="0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5" y="3"/>
                      <a:pt x="18" y="8"/>
                      <a:pt x="10" y="12"/>
                    </a:cubicBezTo>
                    <a:cubicBezTo>
                      <a:pt x="8" y="15"/>
                      <a:pt x="2" y="20"/>
                      <a:pt x="1" y="39"/>
                    </a:cubicBezTo>
                    <a:cubicBezTo>
                      <a:pt x="0" y="40"/>
                      <a:pt x="0" y="55"/>
                      <a:pt x="0" y="67"/>
                    </a:cubicBezTo>
                    <a:cubicBezTo>
                      <a:pt x="7" y="68"/>
                      <a:pt x="13" y="69"/>
                      <a:pt x="21" y="69"/>
                    </a:cubicBezTo>
                    <a:cubicBezTo>
                      <a:pt x="21" y="61"/>
                      <a:pt x="21" y="48"/>
                      <a:pt x="21" y="45"/>
                    </a:cubicBezTo>
                    <a:cubicBezTo>
                      <a:pt x="21" y="41"/>
                      <a:pt x="23" y="38"/>
                      <a:pt x="24" y="36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35" y="70"/>
                      <a:pt x="48" y="71"/>
                      <a:pt x="60" y="71"/>
                    </a:cubicBezTo>
                    <a:cubicBezTo>
                      <a:pt x="71" y="71"/>
                      <a:pt x="84" y="70"/>
                      <a:pt x="95" y="70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6" y="38"/>
                      <a:pt x="97" y="41"/>
                      <a:pt x="97" y="45"/>
                    </a:cubicBezTo>
                    <a:cubicBezTo>
                      <a:pt x="97" y="48"/>
                      <a:pt x="97" y="61"/>
                      <a:pt x="97" y="69"/>
                    </a:cubicBezTo>
                    <a:cubicBezTo>
                      <a:pt x="106" y="68"/>
                      <a:pt x="112" y="68"/>
                      <a:pt x="119" y="67"/>
                    </a:cubicBezTo>
                    <a:cubicBezTo>
                      <a:pt x="119" y="55"/>
                      <a:pt x="119" y="40"/>
                      <a:pt x="119" y="39"/>
                    </a:cubicBezTo>
                    <a:cubicBezTo>
                      <a:pt x="117" y="20"/>
                      <a:pt x="112" y="15"/>
                      <a:pt x="109" y="1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5" name="Freeform 6"/>
              <p:cNvSpPr/>
              <p:nvPr/>
            </p:nvSpPr>
            <p:spPr bwMode="auto">
              <a:xfrm>
                <a:off x="6035675" y="3359150"/>
                <a:ext cx="230188" cy="268288"/>
              </a:xfrm>
              <a:custGeom>
                <a:avLst/>
                <a:gdLst>
                  <a:gd name="T0" fmla="*/ 7 w 61"/>
                  <a:gd name="T1" fmla="*/ 46 h 71"/>
                  <a:gd name="T2" fmla="*/ 31 w 61"/>
                  <a:gd name="T3" fmla="*/ 71 h 71"/>
                  <a:gd name="T4" fmla="*/ 55 w 61"/>
                  <a:gd name="T5" fmla="*/ 46 h 71"/>
                  <a:gd name="T6" fmla="*/ 61 w 61"/>
                  <a:gd name="T7" fmla="*/ 34 h 71"/>
                  <a:gd name="T8" fmla="*/ 57 w 61"/>
                  <a:gd name="T9" fmla="*/ 29 h 71"/>
                  <a:gd name="T10" fmla="*/ 31 w 61"/>
                  <a:gd name="T11" fmla="*/ 0 h 71"/>
                  <a:gd name="T12" fmla="*/ 5 w 61"/>
                  <a:gd name="T13" fmla="*/ 29 h 71"/>
                  <a:gd name="T14" fmla="*/ 1 w 61"/>
                  <a:gd name="T15" fmla="*/ 34 h 71"/>
                  <a:gd name="T16" fmla="*/ 7 w 61"/>
                  <a:gd name="T17" fmla="*/ 4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71">
                    <a:moveTo>
                      <a:pt x="7" y="46"/>
                    </a:moveTo>
                    <a:cubicBezTo>
                      <a:pt x="10" y="59"/>
                      <a:pt x="18" y="71"/>
                      <a:pt x="31" y="71"/>
                    </a:cubicBezTo>
                    <a:cubicBezTo>
                      <a:pt x="44" y="71"/>
                      <a:pt x="52" y="59"/>
                      <a:pt x="55" y="46"/>
                    </a:cubicBezTo>
                    <a:cubicBezTo>
                      <a:pt x="59" y="44"/>
                      <a:pt x="61" y="39"/>
                      <a:pt x="61" y="34"/>
                    </a:cubicBezTo>
                    <a:cubicBezTo>
                      <a:pt x="60" y="32"/>
                      <a:pt x="59" y="30"/>
                      <a:pt x="57" y="29"/>
                    </a:cubicBezTo>
                    <a:cubicBezTo>
                      <a:pt x="56" y="13"/>
                      <a:pt x="46" y="0"/>
                      <a:pt x="31" y="0"/>
                    </a:cubicBezTo>
                    <a:cubicBezTo>
                      <a:pt x="16" y="0"/>
                      <a:pt x="6" y="13"/>
                      <a:pt x="5" y="29"/>
                    </a:cubicBezTo>
                    <a:cubicBezTo>
                      <a:pt x="3" y="30"/>
                      <a:pt x="1" y="31"/>
                      <a:pt x="1" y="34"/>
                    </a:cubicBezTo>
                    <a:cubicBezTo>
                      <a:pt x="0" y="39"/>
                      <a:pt x="3" y="45"/>
                      <a:pt x="7" y="46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6" name="Freeform 7"/>
              <p:cNvSpPr/>
              <p:nvPr/>
            </p:nvSpPr>
            <p:spPr bwMode="auto">
              <a:xfrm>
                <a:off x="6043613" y="3063875"/>
                <a:ext cx="260350" cy="49213"/>
              </a:xfrm>
              <a:custGeom>
                <a:avLst/>
                <a:gdLst>
                  <a:gd name="T0" fmla="*/ 6 w 69"/>
                  <a:gd name="T1" fmla="*/ 13 h 13"/>
                  <a:gd name="T2" fmla="*/ 63 w 69"/>
                  <a:gd name="T3" fmla="*/ 13 h 13"/>
                  <a:gd name="T4" fmla="*/ 69 w 69"/>
                  <a:gd name="T5" fmla="*/ 6 h 13"/>
                  <a:gd name="T6" fmla="*/ 63 w 69"/>
                  <a:gd name="T7" fmla="*/ 0 h 13"/>
                  <a:gd name="T8" fmla="*/ 6 w 69"/>
                  <a:gd name="T9" fmla="*/ 0 h 13"/>
                  <a:gd name="T10" fmla="*/ 0 w 69"/>
                  <a:gd name="T11" fmla="*/ 6 h 13"/>
                  <a:gd name="T12" fmla="*/ 6 w 69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3">
                    <a:moveTo>
                      <a:pt x="6" y="13"/>
                    </a:moveTo>
                    <a:cubicBezTo>
                      <a:pt x="63" y="13"/>
                      <a:pt x="63" y="13"/>
                      <a:pt x="63" y="13"/>
                    </a:cubicBezTo>
                    <a:cubicBezTo>
                      <a:pt x="66" y="13"/>
                      <a:pt x="69" y="10"/>
                      <a:pt x="69" y="6"/>
                    </a:cubicBezTo>
                    <a:cubicBezTo>
                      <a:pt x="69" y="3"/>
                      <a:pt x="66" y="0"/>
                      <a:pt x="6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3"/>
                      <a:pt x="6" y="13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7" name="Freeform 8"/>
              <p:cNvSpPr/>
              <p:nvPr/>
            </p:nvSpPr>
            <p:spPr bwMode="auto">
              <a:xfrm>
                <a:off x="6043613" y="3162300"/>
                <a:ext cx="487363" cy="44450"/>
              </a:xfrm>
              <a:custGeom>
                <a:avLst/>
                <a:gdLst>
                  <a:gd name="T0" fmla="*/ 122 w 129"/>
                  <a:gd name="T1" fmla="*/ 0 h 12"/>
                  <a:gd name="T2" fmla="*/ 6 w 129"/>
                  <a:gd name="T3" fmla="*/ 0 h 12"/>
                  <a:gd name="T4" fmla="*/ 0 w 129"/>
                  <a:gd name="T5" fmla="*/ 6 h 12"/>
                  <a:gd name="T6" fmla="*/ 6 w 129"/>
                  <a:gd name="T7" fmla="*/ 12 h 12"/>
                  <a:gd name="T8" fmla="*/ 122 w 129"/>
                  <a:gd name="T9" fmla="*/ 12 h 12"/>
                  <a:gd name="T10" fmla="*/ 129 w 129"/>
                  <a:gd name="T11" fmla="*/ 6 h 12"/>
                  <a:gd name="T12" fmla="*/ 122 w 129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2">
                    <a:moveTo>
                      <a:pt x="12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6" y="12"/>
                      <a:pt x="129" y="10"/>
                      <a:pt x="129" y="6"/>
                    </a:cubicBezTo>
                    <a:cubicBezTo>
                      <a:pt x="129" y="3"/>
                      <a:pt x="126" y="0"/>
                      <a:pt x="122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8" name="Freeform 9"/>
              <p:cNvSpPr>
                <a:spLocks noEditPoints="1"/>
              </p:cNvSpPr>
              <p:nvPr/>
            </p:nvSpPr>
            <p:spPr bwMode="auto">
              <a:xfrm>
                <a:off x="5461000" y="2828925"/>
                <a:ext cx="1270000" cy="1196975"/>
              </a:xfrm>
              <a:custGeom>
                <a:avLst/>
                <a:gdLst>
                  <a:gd name="T0" fmla="*/ 315 w 336"/>
                  <a:gd name="T1" fmla="*/ 80 h 316"/>
                  <a:gd name="T2" fmla="*/ 315 w 336"/>
                  <a:gd name="T3" fmla="*/ 79 h 316"/>
                  <a:gd name="T4" fmla="*/ 312 w 336"/>
                  <a:gd name="T5" fmla="*/ 72 h 316"/>
                  <a:gd name="T6" fmla="*/ 264 w 336"/>
                  <a:gd name="T7" fmla="*/ 20 h 316"/>
                  <a:gd name="T8" fmla="*/ 243 w 336"/>
                  <a:gd name="T9" fmla="*/ 3 h 316"/>
                  <a:gd name="T10" fmla="*/ 236 w 336"/>
                  <a:gd name="T11" fmla="*/ 0 h 316"/>
                  <a:gd name="T12" fmla="*/ 236 w 336"/>
                  <a:gd name="T13" fmla="*/ 0 h 316"/>
                  <a:gd name="T14" fmla="*/ 123 w 336"/>
                  <a:gd name="T15" fmla="*/ 26 h 316"/>
                  <a:gd name="T16" fmla="*/ 83 w 336"/>
                  <a:gd name="T17" fmla="*/ 107 h 316"/>
                  <a:gd name="T18" fmla="*/ 38 w 336"/>
                  <a:gd name="T19" fmla="*/ 273 h 316"/>
                  <a:gd name="T20" fmla="*/ 27 w 336"/>
                  <a:gd name="T21" fmla="*/ 298 h 316"/>
                  <a:gd name="T22" fmla="*/ 14 w 336"/>
                  <a:gd name="T23" fmla="*/ 73 h 316"/>
                  <a:gd name="T24" fmla="*/ 112 w 336"/>
                  <a:gd name="T25" fmla="*/ 56 h 316"/>
                  <a:gd name="T26" fmla="*/ 31 w 336"/>
                  <a:gd name="T27" fmla="*/ 42 h 316"/>
                  <a:gd name="T28" fmla="*/ 0 w 336"/>
                  <a:gd name="T29" fmla="*/ 73 h 316"/>
                  <a:gd name="T30" fmla="*/ 9 w 336"/>
                  <a:gd name="T31" fmla="*/ 306 h 316"/>
                  <a:gd name="T32" fmla="*/ 31 w 336"/>
                  <a:gd name="T33" fmla="*/ 316 h 316"/>
                  <a:gd name="T34" fmla="*/ 321 w 336"/>
                  <a:gd name="T35" fmla="*/ 285 h 316"/>
                  <a:gd name="T36" fmla="*/ 315 w 336"/>
                  <a:gd name="T37" fmla="*/ 108 h 316"/>
                  <a:gd name="T38" fmla="*/ 279 w 336"/>
                  <a:gd name="T39" fmla="*/ 53 h 316"/>
                  <a:gd name="T40" fmla="*/ 297 w 336"/>
                  <a:gd name="T41" fmla="*/ 73 h 316"/>
                  <a:gd name="T42" fmla="*/ 242 w 336"/>
                  <a:gd name="T43" fmla="*/ 61 h 316"/>
                  <a:gd name="T44" fmla="*/ 134 w 336"/>
                  <a:gd name="T45" fmla="*/ 26 h 316"/>
                  <a:gd name="T46" fmla="*/ 231 w 336"/>
                  <a:gd name="T47" fmla="*/ 11 h 316"/>
                  <a:gd name="T48" fmla="*/ 254 w 336"/>
                  <a:gd name="T49" fmla="*/ 83 h 316"/>
                  <a:gd name="T50" fmla="*/ 303 w 336"/>
                  <a:gd name="T51" fmla="*/ 107 h 316"/>
                  <a:gd name="T52" fmla="*/ 134 w 336"/>
                  <a:gd name="T53" fmla="*/ 26 h 316"/>
                  <a:gd name="T54" fmla="*/ 304 w 336"/>
                  <a:gd name="T55" fmla="*/ 297 h 316"/>
                  <a:gd name="T56" fmla="*/ 46 w 336"/>
                  <a:gd name="T57" fmla="*/ 301 h 316"/>
                  <a:gd name="T58" fmla="*/ 66 w 336"/>
                  <a:gd name="T59" fmla="*/ 134 h 316"/>
                  <a:gd name="T60" fmla="*/ 79 w 336"/>
                  <a:gd name="T61" fmla="*/ 122 h 316"/>
                  <a:gd name="T62" fmla="*/ 319 w 336"/>
                  <a:gd name="T63" fmla="*/ 125 h 316"/>
                  <a:gd name="T64" fmla="*/ 308 w 336"/>
                  <a:gd name="T65" fmla="*/ 28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6" h="316">
                    <a:moveTo>
                      <a:pt x="315" y="108"/>
                    </a:moveTo>
                    <a:cubicBezTo>
                      <a:pt x="315" y="80"/>
                      <a:pt x="315" y="80"/>
                      <a:pt x="315" y="80"/>
                    </a:cubicBezTo>
                    <a:cubicBezTo>
                      <a:pt x="315" y="80"/>
                      <a:pt x="315" y="80"/>
                      <a:pt x="315" y="80"/>
                    </a:cubicBezTo>
                    <a:cubicBezTo>
                      <a:pt x="315" y="79"/>
                      <a:pt x="315" y="79"/>
                      <a:pt x="315" y="79"/>
                    </a:cubicBezTo>
                    <a:cubicBezTo>
                      <a:pt x="315" y="77"/>
                      <a:pt x="315" y="77"/>
                      <a:pt x="314" y="76"/>
                    </a:cubicBezTo>
                    <a:cubicBezTo>
                      <a:pt x="314" y="74"/>
                      <a:pt x="313" y="73"/>
                      <a:pt x="312" y="72"/>
                    </a:cubicBezTo>
                    <a:cubicBezTo>
                      <a:pt x="310" y="67"/>
                      <a:pt x="304" y="61"/>
                      <a:pt x="298" y="54"/>
                    </a:cubicBezTo>
                    <a:cubicBezTo>
                      <a:pt x="288" y="43"/>
                      <a:pt x="275" y="30"/>
                      <a:pt x="264" y="20"/>
                    </a:cubicBezTo>
                    <a:cubicBezTo>
                      <a:pt x="258" y="14"/>
                      <a:pt x="253" y="10"/>
                      <a:pt x="249" y="7"/>
                    </a:cubicBezTo>
                    <a:cubicBezTo>
                      <a:pt x="247" y="5"/>
                      <a:pt x="245" y="4"/>
                      <a:pt x="243" y="3"/>
                    </a:cubicBezTo>
                    <a:cubicBezTo>
                      <a:pt x="242" y="2"/>
                      <a:pt x="241" y="2"/>
                      <a:pt x="240" y="1"/>
                    </a:cubicBezTo>
                    <a:cubicBezTo>
                      <a:pt x="239" y="1"/>
                      <a:pt x="238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34" y="0"/>
                      <a:pt x="123" y="12"/>
                      <a:pt x="123" y="26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83" y="107"/>
                      <a:pt x="83" y="107"/>
                      <a:pt x="83" y="107"/>
                    </a:cubicBezTo>
                    <a:cubicBezTo>
                      <a:pt x="66" y="107"/>
                      <a:pt x="53" y="120"/>
                      <a:pt x="53" y="137"/>
                    </a:cubicBezTo>
                    <a:cubicBezTo>
                      <a:pt x="38" y="273"/>
                      <a:pt x="38" y="273"/>
                      <a:pt x="38" y="273"/>
                    </a:cubicBezTo>
                    <a:cubicBezTo>
                      <a:pt x="36" y="284"/>
                      <a:pt x="36" y="288"/>
                      <a:pt x="34" y="292"/>
                    </a:cubicBezTo>
                    <a:cubicBezTo>
                      <a:pt x="32" y="294"/>
                      <a:pt x="29" y="297"/>
                      <a:pt x="27" y="298"/>
                    </a:cubicBezTo>
                    <a:cubicBezTo>
                      <a:pt x="15" y="298"/>
                      <a:pt x="14" y="286"/>
                      <a:pt x="14" y="282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69"/>
                      <a:pt x="19" y="56"/>
                      <a:pt x="31" y="56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22" y="42"/>
                      <a:pt x="15" y="45"/>
                      <a:pt x="9" y="51"/>
                    </a:cubicBezTo>
                    <a:cubicBezTo>
                      <a:pt x="4" y="57"/>
                      <a:pt x="0" y="64"/>
                      <a:pt x="0" y="73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93"/>
                      <a:pt x="4" y="301"/>
                      <a:pt x="9" y="306"/>
                    </a:cubicBezTo>
                    <a:cubicBezTo>
                      <a:pt x="14" y="312"/>
                      <a:pt x="22" y="315"/>
                      <a:pt x="30" y="316"/>
                    </a:cubicBezTo>
                    <a:cubicBezTo>
                      <a:pt x="30" y="316"/>
                      <a:pt x="30" y="316"/>
                      <a:pt x="31" y="316"/>
                    </a:cubicBezTo>
                    <a:cubicBezTo>
                      <a:pt x="291" y="316"/>
                      <a:pt x="291" y="316"/>
                      <a:pt x="291" y="316"/>
                    </a:cubicBezTo>
                    <a:cubicBezTo>
                      <a:pt x="308" y="316"/>
                      <a:pt x="321" y="302"/>
                      <a:pt x="321" y="285"/>
                    </a:cubicBezTo>
                    <a:cubicBezTo>
                      <a:pt x="336" y="137"/>
                      <a:pt x="336" y="137"/>
                      <a:pt x="336" y="137"/>
                    </a:cubicBezTo>
                    <a:cubicBezTo>
                      <a:pt x="336" y="124"/>
                      <a:pt x="327" y="112"/>
                      <a:pt x="315" y="108"/>
                    </a:cubicBezTo>
                    <a:close/>
                    <a:moveTo>
                      <a:pt x="242" y="18"/>
                    </a:moveTo>
                    <a:cubicBezTo>
                      <a:pt x="252" y="26"/>
                      <a:pt x="266" y="40"/>
                      <a:pt x="279" y="53"/>
                    </a:cubicBezTo>
                    <a:cubicBezTo>
                      <a:pt x="285" y="60"/>
                      <a:pt x="292" y="66"/>
                      <a:pt x="296" y="72"/>
                    </a:cubicBezTo>
                    <a:cubicBezTo>
                      <a:pt x="296" y="72"/>
                      <a:pt x="297" y="73"/>
                      <a:pt x="297" y="73"/>
                    </a:cubicBezTo>
                    <a:cubicBezTo>
                      <a:pt x="254" y="73"/>
                      <a:pt x="254" y="73"/>
                      <a:pt x="254" y="73"/>
                    </a:cubicBezTo>
                    <a:cubicBezTo>
                      <a:pt x="248" y="73"/>
                      <a:pt x="242" y="68"/>
                      <a:pt x="242" y="61"/>
                    </a:cubicBezTo>
                    <a:lnTo>
                      <a:pt x="242" y="18"/>
                    </a:lnTo>
                    <a:close/>
                    <a:moveTo>
                      <a:pt x="134" y="26"/>
                    </a:moveTo>
                    <a:cubicBezTo>
                      <a:pt x="134" y="19"/>
                      <a:pt x="141" y="11"/>
                      <a:pt x="148" y="11"/>
                    </a:cubicBezTo>
                    <a:cubicBezTo>
                      <a:pt x="231" y="11"/>
                      <a:pt x="231" y="11"/>
                      <a:pt x="231" y="11"/>
                    </a:cubicBezTo>
                    <a:cubicBezTo>
                      <a:pt x="231" y="61"/>
                      <a:pt x="231" y="61"/>
                      <a:pt x="231" y="61"/>
                    </a:cubicBezTo>
                    <a:cubicBezTo>
                      <a:pt x="231" y="75"/>
                      <a:pt x="240" y="83"/>
                      <a:pt x="254" y="83"/>
                    </a:cubicBezTo>
                    <a:cubicBezTo>
                      <a:pt x="303" y="83"/>
                      <a:pt x="303" y="83"/>
                      <a:pt x="303" y="83"/>
                    </a:cubicBezTo>
                    <a:cubicBezTo>
                      <a:pt x="303" y="107"/>
                      <a:pt x="303" y="107"/>
                      <a:pt x="303" y="107"/>
                    </a:cubicBezTo>
                    <a:cubicBezTo>
                      <a:pt x="134" y="107"/>
                      <a:pt x="134" y="107"/>
                      <a:pt x="134" y="107"/>
                    </a:cubicBezTo>
                    <a:lnTo>
                      <a:pt x="134" y="26"/>
                    </a:lnTo>
                    <a:close/>
                    <a:moveTo>
                      <a:pt x="308" y="288"/>
                    </a:moveTo>
                    <a:cubicBezTo>
                      <a:pt x="308" y="292"/>
                      <a:pt x="307" y="295"/>
                      <a:pt x="304" y="297"/>
                    </a:cubicBezTo>
                    <a:cubicBezTo>
                      <a:pt x="302" y="299"/>
                      <a:pt x="299" y="301"/>
                      <a:pt x="295" y="301"/>
                    </a:cubicBezTo>
                    <a:cubicBezTo>
                      <a:pt x="46" y="301"/>
                      <a:pt x="46" y="301"/>
                      <a:pt x="46" y="301"/>
                    </a:cubicBezTo>
                    <a:cubicBezTo>
                      <a:pt x="49" y="294"/>
                      <a:pt x="51" y="286"/>
                      <a:pt x="51" y="276"/>
                    </a:cubicBezTo>
                    <a:cubicBezTo>
                      <a:pt x="66" y="134"/>
                      <a:pt x="66" y="134"/>
                      <a:pt x="66" y="134"/>
                    </a:cubicBezTo>
                    <a:cubicBezTo>
                      <a:pt x="66" y="131"/>
                      <a:pt x="68" y="128"/>
                      <a:pt x="70" y="125"/>
                    </a:cubicBezTo>
                    <a:cubicBezTo>
                      <a:pt x="72" y="123"/>
                      <a:pt x="76" y="122"/>
                      <a:pt x="79" y="122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4" y="122"/>
                      <a:pt x="317" y="123"/>
                      <a:pt x="319" y="125"/>
                    </a:cubicBezTo>
                    <a:cubicBezTo>
                      <a:pt x="322" y="128"/>
                      <a:pt x="323" y="131"/>
                      <a:pt x="323" y="134"/>
                    </a:cubicBezTo>
                    <a:lnTo>
                      <a:pt x="308" y="288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9025286" y="3706301"/>
            <a:ext cx="1540932" cy="1540932"/>
            <a:chOff x="6087724" y="1722497"/>
            <a:chExt cx="1540932" cy="1540932"/>
          </a:xfrm>
        </p:grpSpPr>
        <p:sp>
          <p:nvSpPr>
            <p:cNvPr id="27" name="椭圆 26"/>
            <p:cNvSpPr/>
            <p:nvPr/>
          </p:nvSpPr>
          <p:spPr>
            <a:xfrm>
              <a:off x="6087724" y="1722497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407901" y="2053679"/>
              <a:ext cx="1032714" cy="882155"/>
              <a:chOff x="5322888" y="2767013"/>
              <a:chExt cx="1546225" cy="1320801"/>
            </a:xfrm>
            <a:solidFill>
              <a:srgbClr val="FF0000"/>
            </a:solidFill>
          </p:grpSpPr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6092826" y="3098801"/>
                <a:ext cx="71438" cy="390525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5899151" y="4041776"/>
                <a:ext cx="457200" cy="46038"/>
              </a:xfrm>
              <a:prstGeom prst="rect">
                <a:avLst/>
              </a:pr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31" name="Freeform 26"/>
              <p:cNvSpPr>
                <a:spLocks noEditPoints="1"/>
              </p:cNvSpPr>
              <p:nvPr/>
            </p:nvSpPr>
            <p:spPr bwMode="auto">
              <a:xfrm>
                <a:off x="5322888" y="2871788"/>
                <a:ext cx="739775" cy="723900"/>
              </a:xfrm>
              <a:custGeom>
                <a:avLst/>
                <a:gdLst>
                  <a:gd name="T0" fmla="*/ 125 w 196"/>
                  <a:gd name="T1" fmla="*/ 165 h 191"/>
                  <a:gd name="T2" fmla="*/ 125 w 196"/>
                  <a:gd name="T3" fmla="*/ 165 h 191"/>
                  <a:gd name="T4" fmla="*/ 125 w 196"/>
                  <a:gd name="T5" fmla="*/ 163 h 191"/>
                  <a:gd name="T6" fmla="*/ 68 w 196"/>
                  <a:gd name="T7" fmla="*/ 24 h 191"/>
                  <a:gd name="T8" fmla="*/ 68 w 196"/>
                  <a:gd name="T9" fmla="*/ 22 h 191"/>
                  <a:gd name="T10" fmla="*/ 80 w 196"/>
                  <a:gd name="T11" fmla="*/ 17 h 191"/>
                  <a:gd name="T12" fmla="*/ 196 w 196"/>
                  <a:gd name="T13" fmla="*/ 37 h 191"/>
                  <a:gd name="T14" fmla="*/ 196 w 196"/>
                  <a:gd name="T15" fmla="*/ 14 h 191"/>
                  <a:gd name="T16" fmla="*/ 78 w 196"/>
                  <a:gd name="T17" fmla="*/ 8 h 191"/>
                  <a:gd name="T18" fmla="*/ 68 w 196"/>
                  <a:gd name="T19" fmla="*/ 15 h 191"/>
                  <a:gd name="T20" fmla="*/ 68 w 196"/>
                  <a:gd name="T21" fmla="*/ 14 h 191"/>
                  <a:gd name="T22" fmla="*/ 64 w 196"/>
                  <a:gd name="T23" fmla="*/ 11 h 191"/>
                  <a:gd name="T24" fmla="*/ 61 w 196"/>
                  <a:gd name="T25" fmla="*/ 14 h 191"/>
                  <a:gd name="T26" fmla="*/ 55 w 196"/>
                  <a:gd name="T27" fmla="*/ 3 h 191"/>
                  <a:gd name="T28" fmla="*/ 51 w 196"/>
                  <a:gd name="T29" fmla="*/ 3 h 191"/>
                  <a:gd name="T30" fmla="*/ 61 w 196"/>
                  <a:gd name="T31" fmla="*/ 21 h 191"/>
                  <a:gd name="T32" fmla="*/ 61 w 196"/>
                  <a:gd name="T33" fmla="*/ 24 h 191"/>
                  <a:gd name="T34" fmla="*/ 4 w 196"/>
                  <a:gd name="T35" fmla="*/ 163 h 191"/>
                  <a:gd name="T36" fmla="*/ 4 w 196"/>
                  <a:gd name="T37" fmla="*/ 165 h 191"/>
                  <a:gd name="T38" fmla="*/ 4 w 196"/>
                  <a:gd name="T39" fmla="*/ 165 h 191"/>
                  <a:gd name="T40" fmla="*/ 2 w 196"/>
                  <a:gd name="T41" fmla="*/ 168 h 191"/>
                  <a:gd name="T42" fmla="*/ 20 w 196"/>
                  <a:gd name="T43" fmla="*/ 186 h 191"/>
                  <a:gd name="T44" fmla="*/ 65 w 196"/>
                  <a:gd name="T45" fmla="*/ 191 h 191"/>
                  <a:gd name="T46" fmla="*/ 109 w 196"/>
                  <a:gd name="T47" fmla="*/ 186 h 191"/>
                  <a:gd name="T48" fmla="*/ 127 w 196"/>
                  <a:gd name="T49" fmla="*/ 168 h 191"/>
                  <a:gd name="T50" fmla="*/ 125 w 196"/>
                  <a:gd name="T51" fmla="*/ 165 h 191"/>
                  <a:gd name="T52" fmla="*/ 71 w 196"/>
                  <a:gd name="T53" fmla="*/ 165 h 191"/>
                  <a:gd name="T54" fmla="*/ 64 w 196"/>
                  <a:gd name="T55" fmla="*/ 165 h 191"/>
                  <a:gd name="T56" fmla="*/ 58 w 196"/>
                  <a:gd name="T57" fmla="*/ 165 h 191"/>
                  <a:gd name="T58" fmla="*/ 11 w 196"/>
                  <a:gd name="T59" fmla="*/ 165 h 191"/>
                  <a:gd name="T60" fmla="*/ 64 w 196"/>
                  <a:gd name="T61" fmla="*/ 36 h 191"/>
                  <a:gd name="T62" fmla="*/ 64 w 196"/>
                  <a:gd name="T63" fmla="*/ 36 h 191"/>
                  <a:gd name="T64" fmla="*/ 65 w 196"/>
                  <a:gd name="T65" fmla="*/ 36 h 191"/>
                  <a:gd name="T66" fmla="*/ 118 w 196"/>
                  <a:gd name="T67" fmla="*/ 165 h 191"/>
                  <a:gd name="T68" fmla="*/ 71 w 196"/>
                  <a:gd name="T69" fmla="*/ 16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6" h="191">
                    <a:moveTo>
                      <a:pt x="125" y="165"/>
                    </a:moveTo>
                    <a:cubicBezTo>
                      <a:pt x="125" y="165"/>
                      <a:pt x="125" y="165"/>
                      <a:pt x="125" y="165"/>
                    </a:cubicBezTo>
                    <a:cubicBezTo>
                      <a:pt x="125" y="164"/>
                      <a:pt x="125" y="163"/>
                      <a:pt x="125" y="163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6" y="22"/>
                      <a:pt x="80" y="17"/>
                      <a:pt x="80" y="17"/>
                    </a:cubicBezTo>
                    <a:cubicBezTo>
                      <a:pt x="80" y="17"/>
                      <a:pt x="94" y="6"/>
                      <a:pt x="196" y="37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72" y="8"/>
                      <a:pt x="127" y="1"/>
                      <a:pt x="78" y="8"/>
                    </a:cubicBezTo>
                    <a:cubicBezTo>
                      <a:pt x="78" y="8"/>
                      <a:pt x="74" y="14"/>
                      <a:pt x="68" y="15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12"/>
                      <a:pt x="66" y="11"/>
                      <a:pt x="64" y="11"/>
                    </a:cubicBezTo>
                    <a:cubicBezTo>
                      <a:pt x="62" y="11"/>
                      <a:pt x="61" y="12"/>
                      <a:pt x="61" y="14"/>
                    </a:cubicBezTo>
                    <a:cubicBezTo>
                      <a:pt x="52" y="11"/>
                      <a:pt x="55" y="3"/>
                      <a:pt x="55" y="3"/>
                    </a:cubicBezTo>
                    <a:cubicBezTo>
                      <a:pt x="55" y="3"/>
                      <a:pt x="52" y="0"/>
                      <a:pt x="51" y="3"/>
                    </a:cubicBezTo>
                    <a:cubicBezTo>
                      <a:pt x="50" y="5"/>
                      <a:pt x="49" y="17"/>
                      <a:pt x="61" y="21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4" y="163"/>
                      <a:pt x="4" y="164"/>
                      <a:pt x="4" y="165"/>
                    </a:cubicBezTo>
                    <a:cubicBezTo>
                      <a:pt x="4" y="165"/>
                      <a:pt x="4" y="165"/>
                      <a:pt x="4" y="165"/>
                    </a:cubicBezTo>
                    <a:cubicBezTo>
                      <a:pt x="1" y="165"/>
                      <a:pt x="0" y="167"/>
                      <a:pt x="2" y="168"/>
                    </a:cubicBezTo>
                    <a:cubicBezTo>
                      <a:pt x="2" y="168"/>
                      <a:pt x="18" y="184"/>
                      <a:pt x="20" y="186"/>
                    </a:cubicBezTo>
                    <a:cubicBezTo>
                      <a:pt x="20" y="186"/>
                      <a:pt x="25" y="191"/>
                      <a:pt x="65" y="191"/>
                    </a:cubicBezTo>
                    <a:cubicBezTo>
                      <a:pt x="104" y="191"/>
                      <a:pt x="109" y="186"/>
                      <a:pt x="109" y="186"/>
                    </a:cubicBezTo>
                    <a:cubicBezTo>
                      <a:pt x="111" y="184"/>
                      <a:pt x="127" y="168"/>
                      <a:pt x="127" y="168"/>
                    </a:cubicBezTo>
                    <a:cubicBezTo>
                      <a:pt x="129" y="167"/>
                      <a:pt x="128" y="165"/>
                      <a:pt x="125" y="165"/>
                    </a:cubicBezTo>
                    <a:close/>
                    <a:moveTo>
                      <a:pt x="71" y="165"/>
                    </a:moveTo>
                    <a:cubicBezTo>
                      <a:pt x="68" y="165"/>
                      <a:pt x="65" y="165"/>
                      <a:pt x="64" y="165"/>
                    </a:cubicBezTo>
                    <a:cubicBezTo>
                      <a:pt x="64" y="165"/>
                      <a:pt x="61" y="165"/>
                      <a:pt x="58" y="165"/>
                    </a:cubicBezTo>
                    <a:cubicBezTo>
                      <a:pt x="11" y="165"/>
                      <a:pt x="11" y="165"/>
                      <a:pt x="11" y="165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118" y="165"/>
                      <a:pt x="118" y="165"/>
                      <a:pt x="118" y="165"/>
                    </a:cubicBezTo>
                    <a:lnTo>
                      <a:pt x="71" y="165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32" name="Freeform 27"/>
              <p:cNvSpPr>
                <a:spLocks noEditPoints="1"/>
              </p:cNvSpPr>
              <p:nvPr/>
            </p:nvSpPr>
            <p:spPr bwMode="auto">
              <a:xfrm>
                <a:off x="6073776" y="2906713"/>
                <a:ext cx="109538" cy="177800"/>
              </a:xfrm>
              <a:custGeom>
                <a:avLst/>
                <a:gdLst>
                  <a:gd name="T0" fmla="*/ 29 w 29"/>
                  <a:gd name="T1" fmla="*/ 0 h 47"/>
                  <a:gd name="T2" fmla="*/ 0 w 29"/>
                  <a:gd name="T3" fmla="*/ 0 h 47"/>
                  <a:gd name="T4" fmla="*/ 0 w 29"/>
                  <a:gd name="T5" fmla="*/ 47 h 47"/>
                  <a:gd name="T6" fmla="*/ 29 w 29"/>
                  <a:gd name="T7" fmla="*/ 47 h 47"/>
                  <a:gd name="T8" fmla="*/ 29 w 29"/>
                  <a:gd name="T9" fmla="*/ 0 h 47"/>
                  <a:gd name="T10" fmla="*/ 14 w 29"/>
                  <a:gd name="T11" fmla="*/ 28 h 47"/>
                  <a:gd name="T12" fmla="*/ 8 w 29"/>
                  <a:gd name="T13" fmla="*/ 21 h 47"/>
                  <a:gd name="T14" fmla="*/ 14 w 29"/>
                  <a:gd name="T15" fmla="*/ 14 h 47"/>
                  <a:gd name="T16" fmla="*/ 21 w 29"/>
                  <a:gd name="T17" fmla="*/ 21 h 47"/>
                  <a:gd name="T18" fmla="*/ 14 w 29"/>
                  <a:gd name="T19" fmla="*/ 2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47"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9" y="47"/>
                      <a:pt x="29" y="47"/>
                      <a:pt x="29" y="47"/>
                    </a:cubicBezTo>
                    <a:lnTo>
                      <a:pt x="29" y="0"/>
                    </a:lnTo>
                    <a:close/>
                    <a:moveTo>
                      <a:pt x="14" y="28"/>
                    </a:moveTo>
                    <a:cubicBezTo>
                      <a:pt x="11" y="28"/>
                      <a:pt x="8" y="25"/>
                      <a:pt x="8" y="21"/>
                    </a:cubicBezTo>
                    <a:cubicBezTo>
                      <a:pt x="8" y="17"/>
                      <a:pt x="11" y="14"/>
                      <a:pt x="14" y="14"/>
                    </a:cubicBezTo>
                    <a:cubicBezTo>
                      <a:pt x="18" y="14"/>
                      <a:pt x="21" y="17"/>
                      <a:pt x="21" y="21"/>
                    </a:cubicBezTo>
                    <a:cubicBezTo>
                      <a:pt x="21" y="25"/>
                      <a:pt x="18" y="28"/>
                      <a:pt x="14" y="2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33" name="Freeform 28"/>
              <p:cNvSpPr/>
              <p:nvPr/>
            </p:nvSpPr>
            <p:spPr bwMode="auto">
              <a:xfrm>
                <a:off x="5959476" y="3917951"/>
                <a:ext cx="336550" cy="101600"/>
              </a:xfrm>
              <a:custGeom>
                <a:avLst/>
                <a:gdLst>
                  <a:gd name="T0" fmla="*/ 0 w 89"/>
                  <a:gd name="T1" fmla="*/ 27 h 27"/>
                  <a:gd name="T2" fmla="*/ 89 w 89"/>
                  <a:gd name="T3" fmla="*/ 27 h 27"/>
                  <a:gd name="T4" fmla="*/ 89 w 89"/>
                  <a:gd name="T5" fmla="*/ 19 h 27"/>
                  <a:gd name="T6" fmla="*/ 58 w 89"/>
                  <a:gd name="T7" fmla="*/ 0 h 27"/>
                  <a:gd name="T8" fmla="*/ 31 w 89"/>
                  <a:gd name="T9" fmla="*/ 0 h 27"/>
                  <a:gd name="T10" fmla="*/ 0 w 89"/>
                  <a:gd name="T11" fmla="*/ 19 h 27"/>
                  <a:gd name="T12" fmla="*/ 0 w 89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27">
                    <a:moveTo>
                      <a:pt x="0" y="27"/>
                    </a:move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73" y="12"/>
                      <a:pt x="5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6" y="12"/>
                      <a:pt x="0" y="19"/>
                      <a:pt x="0" y="19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34" name="Freeform 29"/>
              <p:cNvSpPr/>
              <p:nvPr/>
            </p:nvSpPr>
            <p:spPr bwMode="auto">
              <a:xfrm>
                <a:off x="6076951" y="3508376"/>
                <a:ext cx="101600" cy="390525"/>
              </a:xfrm>
              <a:custGeom>
                <a:avLst/>
                <a:gdLst>
                  <a:gd name="T0" fmla="*/ 0 w 27"/>
                  <a:gd name="T1" fmla="*/ 9 h 103"/>
                  <a:gd name="T2" fmla="*/ 0 w 27"/>
                  <a:gd name="T3" fmla="*/ 11 h 103"/>
                  <a:gd name="T4" fmla="*/ 0 w 27"/>
                  <a:gd name="T5" fmla="*/ 11 h 103"/>
                  <a:gd name="T6" fmla="*/ 2 w 27"/>
                  <a:gd name="T7" fmla="*/ 103 h 103"/>
                  <a:gd name="T8" fmla="*/ 25 w 27"/>
                  <a:gd name="T9" fmla="*/ 103 h 103"/>
                  <a:gd name="T10" fmla="*/ 27 w 27"/>
                  <a:gd name="T11" fmla="*/ 11 h 103"/>
                  <a:gd name="T12" fmla="*/ 27 w 27"/>
                  <a:gd name="T13" fmla="*/ 11 h 103"/>
                  <a:gd name="T14" fmla="*/ 27 w 27"/>
                  <a:gd name="T15" fmla="*/ 9 h 103"/>
                  <a:gd name="T16" fmla="*/ 24 w 27"/>
                  <a:gd name="T17" fmla="*/ 0 h 103"/>
                  <a:gd name="T18" fmla="*/ 3 w 27"/>
                  <a:gd name="T19" fmla="*/ 0 h 103"/>
                  <a:gd name="T20" fmla="*/ 0 w 27"/>
                  <a:gd name="T21" fmla="*/ 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03">
                    <a:moveTo>
                      <a:pt x="0" y="9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9"/>
                      <a:pt x="27" y="5"/>
                      <a:pt x="2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5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076951" y="2767013"/>
                <a:ext cx="98425" cy="120650"/>
              </a:xfrm>
              <a:custGeom>
                <a:avLst/>
                <a:gdLst>
                  <a:gd name="T0" fmla="*/ 5 w 26"/>
                  <a:gd name="T1" fmla="*/ 32 h 32"/>
                  <a:gd name="T2" fmla="*/ 12 w 26"/>
                  <a:gd name="T3" fmla="*/ 32 h 32"/>
                  <a:gd name="T4" fmla="*/ 13 w 26"/>
                  <a:gd name="T5" fmla="*/ 32 h 32"/>
                  <a:gd name="T6" fmla="*/ 21 w 26"/>
                  <a:gd name="T7" fmla="*/ 32 h 32"/>
                  <a:gd name="T8" fmla="*/ 26 w 26"/>
                  <a:gd name="T9" fmla="*/ 10 h 32"/>
                  <a:gd name="T10" fmla="*/ 26 w 26"/>
                  <a:gd name="T11" fmla="*/ 4 h 32"/>
                  <a:gd name="T12" fmla="*/ 26 w 26"/>
                  <a:gd name="T13" fmla="*/ 4 h 32"/>
                  <a:gd name="T14" fmla="*/ 19 w 26"/>
                  <a:gd name="T15" fmla="*/ 0 h 32"/>
                  <a:gd name="T16" fmla="*/ 13 w 26"/>
                  <a:gd name="T17" fmla="*/ 0 h 32"/>
                  <a:gd name="T18" fmla="*/ 12 w 26"/>
                  <a:gd name="T19" fmla="*/ 0 h 32"/>
                  <a:gd name="T20" fmla="*/ 7 w 26"/>
                  <a:gd name="T21" fmla="*/ 0 h 32"/>
                  <a:gd name="T22" fmla="*/ 0 w 26"/>
                  <a:gd name="T23" fmla="*/ 4 h 32"/>
                  <a:gd name="T24" fmla="*/ 0 w 26"/>
                  <a:gd name="T25" fmla="*/ 4 h 32"/>
                  <a:gd name="T26" fmla="*/ 0 w 26"/>
                  <a:gd name="T27" fmla="*/ 10 h 32"/>
                  <a:gd name="T28" fmla="*/ 5 w 26"/>
                  <a:gd name="T2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2">
                    <a:moveTo>
                      <a:pt x="5" y="32"/>
                    </a:move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13"/>
                      <a:pt x="26" y="10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5" y="13"/>
                      <a:pt x="5" y="3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7" name="Freeform 31"/>
              <p:cNvSpPr/>
              <p:nvPr/>
            </p:nvSpPr>
            <p:spPr bwMode="auto">
              <a:xfrm>
                <a:off x="6556376" y="3538538"/>
                <a:ext cx="142875" cy="30163"/>
              </a:xfrm>
              <a:custGeom>
                <a:avLst/>
                <a:gdLst>
                  <a:gd name="T0" fmla="*/ 35 w 38"/>
                  <a:gd name="T1" fmla="*/ 8 h 8"/>
                  <a:gd name="T2" fmla="*/ 38 w 38"/>
                  <a:gd name="T3" fmla="*/ 4 h 8"/>
                  <a:gd name="T4" fmla="*/ 35 w 38"/>
                  <a:gd name="T5" fmla="*/ 0 h 8"/>
                  <a:gd name="T6" fmla="*/ 4 w 38"/>
                  <a:gd name="T7" fmla="*/ 0 h 8"/>
                  <a:gd name="T8" fmla="*/ 0 w 38"/>
                  <a:gd name="T9" fmla="*/ 4 h 8"/>
                  <a:gd name="T10" fmla="*/ 4 w 38"/>
                  <a:gd name="T11" fmla="*/ 8 h 8"/>
                  <a:gd name="T12" fmla="*/ 35 w 3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8">
                    <a:moveTo>
                      <a:pt x="35" y="8"/>
                    </a:moveTo>
                    <a:cubicBezTo>
                      <a:pt x="36" y="8"/>
                      <a:pt x="38" y="6"/>
                      <a:pt x="38" y="4"/>
                    </a:cubicBezTo>
                    <a:cubicBezTo>
                      <a:pt x="38" y="2"/>
                      <a:pt x="36" y="0"/>
                      <a:pt x="3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lnTo>
                      <a:pt x="35" y="8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8" name="Freeform 32"/>
              <p:cNvSpPr/>
              <p:nvPr/>
            </p:nvSpPr>
            <p:spPr bwMode="auto">
              <a:xfrm>
                <a:off x="6503988" y="3417887"/>
                <a:ext cx="260350" cy="106363"/>
              </a:xfrm>
              <a:custGeom>
                <a:avLst/>
                <a:gdLst>
                  <a:gd name="T0" fmla="*/ 40 w 69"/>
                  <a:gd name="T1" fmla="*/ 18 h 28"/>
                  <a:gd name="T2" fmla="*/ 44 w 69"/>
                  <a:gd name="T3" fmla="*/ 3 h 28"/>
                  <a:gd name="T4" fmla="*/ 33 w 69"/>
                  <a:gd name="T5" fmla="*/ 0 h 28"/>
                  <a:gd name="T6" fmla="*/ 23 w 69"/>
                  <a:gd name="T7" fmla="*/ 3 h 28"/>
                  <a:gd name="T8" fmla="*/ 27 w 69"/>
                  <a:gd name="T9" fmla="*/ 18 h 28"/>
                  <a:gd name="T10" fmla="*/ 18 w 69"/>
                  <a:gd name="T11" fmla="*/ 5 h 28"/>
                  <a:gd name="T12" fmla="*/ 7 w 69"/>
                  <a:gd name="T13" fmla="*/ 7 h 28"/>
                  <a:gd name="T14" fmla="*/ 16 w 69"/>
                  <a:gd name="T15" fmla="*/ 28 h 28"/>
                  <a:gd name="T16" fmla="*/ 33 w 69"/>
                  <a:gd name="T17" fmla="*/ 28 h 28"/>
                  <a:gd name="T18" fmla="*/ 34 w 69"/>
                  <a:gd name="T19" fmla="*/ 28 h 28"/>
                  <a:gd name="T20" fmla="*/ 51 w 69"/>
                  <a:gd name="T21" fmla="*/ 28 h 28"/>
                  <a:gd name="T22" fmla="*/ 59 w 69"/>
                  <a:gd name="T23" fmla="*/ 7 h 28"/>
                  <a:gd name="T24" fmla="*/ 49 w 69"/>
                  <a:gd name="T25" fmla="*/ 5 h 28"/>
                  <a:gd name="T26" fmla="*/ 40 w 69"/>
                  <a:gd name="T27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28">
                    <a:moveTo>
                      <a:pt x="40" y="18"/>
                    </a:moveTo>
                    <a:cubicBezTo>
                      <a:pt x="40" y="15"/>
                      <a:pt x="46" y="6"/>
                      <a:pt x="44" y="3"/>
                    </a:cubicBezTo>
                    <a:cubicBezTo>
                      <a:pt x="42" y="0"/>
                      <a:pt x="35" y="0"/>
                      <a:pt x="33" y="0"/>
                    </a:cubicBezTo>
                    <a:cubicBezTo>
                      <a:pt x="32" y="0"/>
                      <a:pt x="24" y="0"/>
                      <a:pt x="23" y="3"/>
                    </a:cubicBezTo>
                    <a:cubicBezTo>
                      <a:pt x="21" y="6"/>
                      <a:pt x="27" y="15"/>
                      <a:pt x="27" y="18"/>
                    </a:cubicBezTo>
                    <a:cubicBezTo>
                      <a:pt x="22" y="17"/>
                      <a:pt x="20" y="7"/>
                      <a:pt x="18" y="5"/>
                    </a:cubicBezTo>
                    <a:cubicBezTo>
                      <a:pt x="16" y="3"/>
                      <a:pt x="10" y="5"/>
                      <a:pt x="7" y="7"/>
                    </a:cubicBezTo>
                    <a:cubicBezTo>
                      <a:pt x="0" y="16"/>
                      <a:pt x="11" y="10"/>
                      <a:pt x="16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6" y="10"/>
                      <a:pt x="69" y="12"/>
                      <a:pt x="59" y="7"/>
                    </a:cubicBezTo>
                    <a:cubicBezTo>
                      <a:pt x="57" y="6"/>
                      <a:pt x="51" y="3"/>
                      <a:pt x="49" y="5"/>
                    </a:cubicBezTo>
                    <a:cubicBezTo>
                      <a:pt x="47" y="7"/>
                      <a:pt x="45" y="17"/>
                      <a:pt x="40" y="1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49" name="Freeform 33"/>
              <p:cNvSpPr>
                <a:spLocks noEditPoints="1"/>
              </p:cNvSpPr>
              <p:nvPr/>
            </p:nvSpPr>
            <p:spPr bwMode="auto">
              <a:xfrm>
                <a:off x="6432551" y="3579813"/>
                <a:ext cx="395288" cy="250825"/>
              </a:xfrm>
              <a:custGeom>
                <a:avLst/>
                <a:gdLst>
                  <a:gd name="T0" fmla="*/ 0 w 105"/>
                  <a:gd name="T1" fmla="*/ 66 h 66"/>
                  <a:gd name="T2" fmla="*/ 44 w 105"/>
                  <a:gd name="T3" fmla="*/ 66 h 66"/>
                  <a:gd name="T4" fmla="*/ 52 w 105"/>
                  <a:gd name="T5" fmla="*/ 66 h 66"/>
                  <a:gd name="T6" fmla="*/ 60 w 105"/>
                  <a:gd name="T7" fmla="*/ 66 h 66"/>
                  <a:gd name="T8" fmla="*/ 104 w 105"/>
                  <a:gd name="T9" fmla="*/ 66 h 66"/>
                  <a:gd name="T10" fmla="*/ 104 w 105"/>
                  <a:gd name="T11" fmla="*/ 62 h 66"/>
                  <a:gd name="T12" fmla="*/ 70 w 105"/>
                  <a:gd name="T13" fmla="*/ 0 h 66"/>
                  <a:gd name="T14" fmla="*/ 53 w 105"/>
                  <a:gd name="T15" fmla="*/ 0 h 66"/>
                  <a:gd name="T16" fmla="*/ 51 w 105"/>
                  <a:gd name="T17" fmla="*/ 0 h 66"/>
                  <a:gd name="T18" fmla="*/ 34 w 105"/>
                  <a:gd name="T19" fmla="*/ 0 h 66"/>
                  <a:gd name="T20" fmla="*/ 0 w 105"/>
                  <a:gd name="T21" fmla="*/ 62 h 66"/>
                  <a:gd name="T22" fmla="*/ 0 w 105"/>
                  <a:gd name="T23" fmla="*/ 66 h 66"/>
                  <a:gd name="T24" fmla="*/ 60 w 105"/>
                  <a:gd name="T25" fmla="*/ 44 h 66"/>
                  <a:gd name="T26" fmla="*/ 56 w 105"/>
                  <a:gd name="T27" fmla="*/ 41 h 66"/>
                  <a:gd name="T28" fmla="*/ 54 w 105"/>
                  <a:gd name="T29" fmla="*/ 41 h 66"/>
                  <a:gd name="T30" fmla="*/ 40 w 105"/>
                  <a:gd name="T31" fmla="*/ 35 h 66"/>
                  <a:gd name="T32" fmla="*/ 35 w 105"/>
                  <a:gd name="T33" fmla="*/ 30 h 66"/>
                  <a:gd name="T34" fmla="*/ 38 w 105"/>
                  <a:gd name="T35" fmla="*/ 17 h 66"/>
                  <a:gd name="T36" fmla="*/ 47 w 105"/>
                  <a:gd name="T37" fmla="*/ 13 h 66"/>
                  <a:gd name="T38" fmla="*/ 47 w 105"/>
                  <a:gd name="T39" fmla="*/ 9 h 66"/>
                  <a:gd name="T40" fmla="*/ 49 w 105"/>
                  <a:gd name="T41" fmla="*/ 8 h 66"/>
                  <a:gd name="T42" fmla="*/ 54 w 105"/>
                  <a:gd name="T43" fmla="*/ 8 h 66"/>
                  <a:gd name="T44" fmla="*/ 55 w 105"/>
                  <a:gd name="T45" fmla="*/ 9 h 66"/>
                  <a:gd name="T46" fmla="*/ 55 w 105"/>
                  <a:gd name="T47" fmla="*/ 13 h 66"/>
                  <a:gd name="T48" fmla="*/ 58 w 105"/>
                  <a:gd name="T49" fmla="*/ 13 h 66"/>
                  <a:gd name="T50" fmla="*/ 69 w 105"/>
                  <a:gd name="T51" fmla="*/ 19 h 66"/>
                  <a:gd name="T52" fmla="*/ 68 w 105"/>
                  <a:gd name="T53" fmla="*/ 22 h 66"/>
                  <a:gd name="T54" fmla="*/ 64 w 105"/>
                  <a:gd name="T55" fmla="*/ 25 h 66"/>
                  <a:gd name="T56" fmla="*/ 61 w 105"/>
                  <a:gd name="T57" fmla="*/ 24 h 66"/>
                  <a:gd name="T58" fmla="*/ 61 w 105"/>
                  <a:gd name="T59" fmla="*/ 23 h 66"/>
                  <a:gd name="T60" fmla="*/ 61 w 105"/>
                  <a:gd name="T61" fmla="*/ 23 h 66"/>
                  <a:gd name="T62" fmla="*/ 60 w 105"/>
                  <a:gd name="T63" fmla="*/ 23 h 66"/>
                  <a:gd name="T64" fmla="*/ 56 w 105"/>
                  <a:gd name="T65" fmla="*/ 20 h 66"/>
                  <a:gd name="T66" fmla="*/ 51 w 105"/>
                  <a:gd name="T67" fmla="*/ 20 h 66"/>
                  <a:gd name="T68" fmla="*/ 45 w 105"/>
                  <a:gd name="T69" fmla="*/ 22 h 66"/>
                  <a:gd name="T70" fmla="*/ 44 w 105"/>
                  <a:gd name="T71" fmla="*/ 27 h 66"/>
                  <a:gd name="T72" fmla="*/ 48 w 105"/>
                  <a:gd name="T73" fmla="*/ 30 h 66"/>
                  <a:gd name="T74" fmla="*/ 48 w 105"/>
                  <a:gd name="T75" fmla="*/ 30 h 66"/>
                  <a:gd name="T76" fmla="*/ 54 w 105"/>
                  <a:gd name="T77" fmla="*/ 32 h 66"/>
                  <a:gd name="T78" fmla="*/ 55 w 105"/>
                  <a:gd name="T79" fmla="*/ 32 h 66"/>
                  <a:gd name="T80" fmla="*/ 70 w 105"/>
                  <a:gd name="T81" fmla="*/ 42 h 66"/>
                  <a:gd name="T82" fmla="*/ 66 w 105"/>
                  <a:gd name="T83" fmla="*/ 54 h 66"/>
                  <a:gd name="T84" fmla="*/ 55 w 105"/>
                  <a:gd name="T85" fmla="*/ 58 h 66"/>
                  <a:gd name="T86" fmla="*/ 55 w 105"/>
                  <a:gd name="T87" fmla="*/ 62 h 66"/>
                  <a:gd name="T88" fmla="*/ 54 w 105"/>
                  <a:gd name="T89" fmla="*/ 63 h 66"/>
                  <a:gd name="T90" fmla="*/ 49 w 105"/>
                  <a:gd name="T91" fmla="*/ 63 h 66"/>
                  <a:gd name="T92" fmla="*/ 47 w 105"/>
                  <a:gd name="T93" fmla="*/ 62 h 66"/>
                  <a:gd name="T94" fmla="*/ 47 w 105"/>
                  <a:gd name="T95" fmla="*/ 57 h 66"/>
                  <a:gd name="T96" fmla="*/ 33 w 105"/>
                  <a:gd name="T97" fmla="*/ 51 h 66"/>
                  <a:gd name="T98" fmla="*/ 33 w 105"/>
                  <a:gd name="T99" fmla="*/ 48 h 66"/>
                  <a:gd name="T100" fmla="*/ 38 w 105"/>
                  <a:gd name="T101" fmla="*/ 45 h 66"/>
                  <a:gd name="T102" fmla="*/ 41 w 105"/>
                  <a:gd name="T103" fmla="*/ 46 h 66"/>
                  <a:gd name="T104" fmla="*/ 41 w 105"/>
                  <a:gd name="T105" fmla="*/ 47 h 66"/>
                  <a:gd name="T106" fmla="*/ 41 w 105"/>
                  <a:gd name="T107" fmla="*/ 47 h 66"/>
                  <a:gd name="T108" fmla="*/ 41 w 105"/>
                  <a:gd name="T109" fmla="*/ 47 h 66"/>
                  <a:gd name="T110" fmla="*/ 42 w 105"/>
                  <a:gd name="T111" fmla="*/ 47 h 66"/>
                  <a:gd name="T112" fmla="*/ 46 w 105"/>
                  <a:gd name="T113" fmla="*/ 49 h 66"/>
                  <a:gd name="T114" fmla="*/ 53 w 105"/>
                  <a:gd name="T115" fmla="*/ 51 h 66"/>
                  <a:gd name="T116" fmla="*/ 59 w 105"/>
                  <a:gd name="T117" fmla="*/ 49 h 66"/>
                  <a:gd name="T118" fmla="*/ 60 w 105"/>
                  <a:gd name="T119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" h="66">
                    <a:moveTo>
                      <a:pt x="0" y="66"/>
                    </a:moveTo>
                    <a:cubicBezTo>
                      <a:pt x="44" y="66"/>
                      <a:pt x="44" y="66"/>
                      <a:pt x="44" y="66"/>
                    </a:cubicBezTo>
                    <a:cubicBezTo>
                      <a:pt x="48" y="66"/>
                      <a:pt x="51" y="66"/>
                      <a:pt x="52" y="66"/>
                    </a:cubicBezTo>
                    <a:cubicBezTo>
                      <a:pt x="53" y="66"/>
                      <a:pt x="57" y="66"/>
                      <a:pt x="60" y="66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4" y="65"/>
                      <a:pt x="104" y="63"/>
                      <a:pt x="104" y="62"/>
                    </a:cubicBezTo>
                    <a:cubicBezTo>
                      <a:pt x="105" y="27"/>
                      <a:pt x="75" y="12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9" y="12"/>
                      <a:pt x="0" y="27"/>
                      <a:pt x="0" y="62"/>
                    </a:cubicBezTo>
                    <a:cubicBezTo>
                      <a:pt x="0" y="63"/>
                      <a:pt x="0" y="65"/>
                      <a:pt x="0" y="66"/>
                    </a:cubicBezTo>
                    <a:close/>
                    <a:moveTo>
                      <a:pt x="60" y="44"/>
                    </a:moveTo>
                    <a:cubicBezTo>
                      <a:pt x="59" y="43"/>
                      <a:pt x="58" y="42"/>
                      <a:pt x="56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0" y="39"/>
                      <a:pt x="42" y="36"/>
                      <a:pt x="40" y="35"/>
                    </a:cubicBezTo>
                    <a:cubicBezTo>
                      <a:pt x="38" y="34"/>
                      <a:pt x="36" y="32"/>
                      <a:pt x="35" y="30"/>
                    </a:cubicBezTo>
                    <a:cubicBezTo>
                      <a:pt x="32" y="26"/>
                      <a:pt x="33" y="20"/>
                      <a:pt x="38" y="17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8"/>
                      <a:pt x="48" y="8"/>
                      <a:pt x="49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5" y="8"/>
                      <a:pt x="55" y="9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7" y="13"/>
                      <a:pt x="58" y="13"/>
                    </a:cubicBezTo>
                    <a:cubicBezTo>
                      <a:pt x="62" y="14"/>
                      <a:pt x="66" y="16"/>
                      <a:pt x="69" y="19"/>
                    </a:cubicBezTo>
                    <a:cubicBezTo>
                      <a:pt x="69" y="20"/>
                      <a:pt x="69" y="21"/>
                      <a:pt x="68" y="22"/>
                    </a:cubicBezTo>
                    <a:cubicBezTo>
                      <a:pt x="68" y="24"/>
                      <a:pt x="66" y="25"/>
                      <a:pt x="64" y="25"/>
                    </a:cubicBezTo>
                    <a:cubicBezTo>
                      <a:pt x="63" y="25"/>
                      <a:pt x="62" y="25"/>
                      <a:pt x="61" y="24"/>
                    </a:cubicBezTo>
                    <a:cubicBezTo>
                      <a:pt x="61" y="24"/>
                      <a:pt x="61" y="24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3"/>
                      <a:pt x="60" y="23"/>
                      <a:pt x="60" y="23"/>
                    </a:cubicBezTo>
                    <a:cubicBezTo>
                      <a:pt x="59" y="22"/>
                      <a:pt x="57" y="21"/>
                      <a:pt x="56" y="20"/>
                    </a:cubicBezTo>
                    <a:cubicBezTo>
                      <a:pt x="54" y="20"/>
                      <a:pt x="53" y="20"/>
                      <a:pt x="51" y="20"/>
                    </a:cubicBezTo>
                    <a:cubicBezTo>
                      <a:pt x="49" y="20"/>
                      <a:pt x="47" y="20"/>
                      <a:pt x="45" y="22"/>
                    </a:cubicBezTo>
                    <a:cubicBezTo>
                      <a:pt x="43" y="23"/>
                      <a:pt x="43" y="25"/>
                      <a:pt x="44" y="27"/>
                    </a:cubicBezTo>
                    <a:cubicBezTo>
                      <a:pt x="45" y="28"/>
                      <a:pt x="46" y="29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52" y="31"/>
                      <a:pt x="54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60" y="34"/>
                      <a:pt x="68" y="37"/>
                      <a:pt x="70" y="42"/>
                    </a:cubicBezTo>
                    <a:cubicBezTo>
                      <a:pt x="72" y="46"/>
                      <a:pt x="70" y="51"/>
                      <a:pt x="66" y="54"/>
                    </a:cubicBezTo>
                    <a:cubicBezTo>
                      <a:pt x="63" y="56"/>
                      <a:pt x="59" y="57"/>
                      <a:pt x="55" y="58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4" y="63"/>
                      <a:pt x="54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8" y="63"/>
                      <a:pt x="47" y="62"/>
                      <a:pt x="47" y="62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2" y="57"/>
                      <a:pt x="36" y="55"/>
                      <a:pt x="33" y="51"/>
                    </a:cubicBezTo>
                    <a:cubicBezTo>
                      <a:pt x="33" y="50"/>
                      <a:pt x="33" y="49"/>
                      <a:pt x="33" y="48"/>
                    </a:cubicBezTo>
                    <a:cubicBezTo>
                      <a:pt x="34" y="46"/>
                      <a:pt x="36" y="45"/>
                      <a:pt x="38" y="45"/>
                    </a:cubicBezTo>
                    <a:cubicBezTo>
                      <a:pt x="39" y="45"/>
                      <a:pt x="40" y="46"/>
                      <a:pt x="41" y="46"/>
                    </a:cubicBezTo>
                    <a:cubicBezTo>
                      <a:pt x="41" y="46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2" y="47"/>
                    </a:cubicBezTo>
                    <a:cubicBezTo>
                      <a:pt x="43" y="48"/>
                      <a:pt x="45" y="49"/>
                      <a:pt x="46" y="49"/>
                    </a:cubicBezTo>
                    <a:cubicBezTo>
                      <a:pt x="48" y="50"/>
                      <a:pt x="51" y="51"/>
                      <a:pt x="53" y="51"/>
                    </a:cubicBezTo>
                    <a:cubicBezTo>
                      <a:pt x="55" y="51"/>
                      <a:pt x="57" y="50"/>
                      <a:pt x="59" y="49"/>
                    </a:cubicBezTo>
                    <a:cubicBezTo>
                      <a:pt x="60" y="48"/>
                      <a:pt x="61" y="46"/>
                      <a:pt x="60" y="44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0" name="Freeform 34"/>
              <p:cNvSpPr/>
              <p:nvPr/>
            </p:nvSpPr>
            <p:spPr bwMode="auto">
              <a:xfrm>
                <a:off x="6386513" y="3841751"/>
                <a:ext cx="482600" cy="101600"/>
              </a:xfrm>
              <a:custGeom>
                <a:avLst/>
                <a:gdLst>
                  <a:gd name="T0" fmla="*/ 125 w 128"/>
                  <a:gd name="T1" fmla="*/ 0 h 27"/>
                  <a:gd name="T2" fmla="*/ 70 w 128"/>
                  <a:gd name="T3" fmla="*/ 0 h 27"/>
                  <a:gd name="T4" fmla="*/ 64 w 128"/>
                  <a:gd name="T5" fmla="*/ 0 h 27"/>
                  <a:gd name="T6" fmla="*/ 58 w 128"/>
                  <a:gd name="T7" fmla="*/ 0 h 27"/>
                  <a:gd name="T8" fmla="*/ 3 w 128"/>
                  <a:gd name="T9" fmla="*/ 0 h 27"/>
                  <a:gd name="T10" fmla="*/ 2 w 128"/>
                  <a:gd name="T11" fmla="*/ 4 h 27"/>
                  <a:gd name="T12" fmla="*/ 19 w 128"/>
                  <a:gd name="T13" fmla="*/ 21 h 27"/>
                  <a:gd name="T14" fmla="*/ 64 w 128"/>
                  <a:gd name="T15" fmla="*/ 27 h 27"/>
                  <a:gd name="T16" fmla="*/ 109 w 128"/>
                  <a:gd name="T17" fmla="*/ 21 h 27"/>
                  <a:gd name="T18" fmla="*/ 126 w 128"/>
                  <a:gd name="T19" fmla="*/ 4 h 27"/>
                  <a:gd name="T20" fmla="*/ 125 w 128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27">
                    <a:moveTo>
                      <a:pt x="125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5" y="0"/>
                      <a:pt x="64" y="0"/>
                    </a:cubicBezTo>
                    <a:cubicBezTo>
                      <a:pt x="63" y="0"/>
                      <a:pt x="61" y="0"/>
                      <a:pt x="5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2" y="4"/>
                    </a:cubicBezTo>
                    <a:cubicBezTo>
                      <a:pt x="2" y="4"/>
                      <a:pt x="17" y="19"/>
                      <a:pt x="19" y="21"/>
                    </a:cubicBezTo>
                    <a:cubicBezTo>
                      <a:pt x="19" y="21"/>
                      <a:pt x="24" y="27"/>
                      <a:pt x="64" y="27"/>
                    </a:cubicBezTo>
                    <a:cubicBezTo>
                      <a:pt x="103" y="27"/>
                      <a:pt x="109" y="21"/>
                      <a:pt x="109" y="21"/>
                    </a:cubicBezTo>
                    <a:cubicBezTo>
                      <a:pt x="111" y="19"/>
                      <a:pt x="126" y="4"/>
                      <a:pt x="126" y="4"/>
                    </a:cubicBezTo>
                    <a:cubicBezTo>
                      <a:pt x="128" y="2"/>
                      <a:pt x="127" y="0"/>
                      <a:pt x="125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51" name="Freeform 35"/>
              <p:cNvSpPr/>
              <p:nvPr/>
            </p:nvSpPr>
            <p:spPr bwMode="auto">
              <a:xfrm>
                <a:off x="6194426" y="2967038"/>
                <a:ext cx="498475" cy="458788"/>
              </a:xfrm>
              <a:custGeom>
                <a:avLst/>
                <a:gdLst>
                  <a:gd name="T0" fmla="*/ 99 w 132"/>
                  <a:gd name="T1" fmla="*/ 72 h 121"/>
                  <a:gd name="T2" fmla="*/ 110 w 132"/>
                  <a:gd name="T3" fmla="*/ 86 h 121"/>
                  <a:gd name="T4" fmla="*/ 111 w 132"/>
                  <a:gd name="T5" fmla="*/ 87 h 121"/>
                  <a:gd name="T6" fmla="*/ 111 w 132"/>
                  <a:gd name="T7" fmla="*/ 90 h 121"/>
                  <a:gd name="T8" fmla="*/ 99 w 132"/>
                  <a:gd name="T9" fmla="*/ 120 h 121"/>
                  <a:gd name="T10" fmla="*/ 100 w 132"/>
                  <a:gd name="T11" fmla="*/ 120 h 121"/>
                  <a:gd name="T12" fmla="*/ 101 w 132"/>
                  <a:gd name="T13" fmla="*/ 121 h 121"/>
                  <a:gd name="T14" fmla="*/ 102 w 132"/>
                  <a:gd name="T15" fmla="*/ 120 h 121"/>
                  <a:gd name="T16" fmla="*/ 108 w 132"/>
                  <a:gd name="T17" fmla="*/ 117 h 121"/>
                  <a:gd name="T18" fmla="*/ 114 w 132"/>
                  <a:gd name="T19" fmla="*/ 102 h 121"/>
                  <a:gd name="T20" fmla="*/ 115 w 132"/>
                  <a:gd name="T21" fmla="*/ 102 h 121"/>
                  <a:gd name="T22" fmla="*/ 116 w 132"/>
                  <a:gd name="T23" fmla="*/ 102 h 121"/>
                  <a:gd name="T24" fmla="*/ 121 w 132"/>
                  <a:gd name="T25" fmla="*/ 114 h 121"/>
                  <a:gd name="T26" fmla="*/ 123 w 132"/>
                  <a:gd name="T27" fmla="*/ 117 h 121"/>
                  <a:gd name="T28" fmla="*/ 128 w 132"/>
                  <a:gd name="T29" fmla="*/ 120 h 121"/>
                  <a:gd name="T30" fmla="*/ 130 w 132"/>
                  <a:gd name="T31" fmla="*/ 121 h 121"/>
                  <a:gd name="T32" fmla="*/ 131 w 132"/>
                  <a:gd name="T33" fmla="*/ 121 h 121"/>
                  <a:gd name="T34" fmla="*/ 132 w 132"/>
                  <a:gd name="T35" fmla="*/ 120 h 121"/>
                  <a:gd name="T36" fmla="*/ 128 w 132"/>
                  <a:gd name="T37" fmla="*/ 111 h 121"/>
                  <a:gd name="T38" fmla="*/ 119 w 132"/>
                  <a:gd name="T39" fmla="*/ 90 h 121"/>
                  <a:gd name="T40" fmla="*/ 119 w 132"/>
                  <a:gd name="T41" fmla="*/ 88 h 121"/>
                  <a:gd name="T42" fmla="*/ 131 w 132"/>
                  <a:gd name="T43" fmla="*/ 78 h 121"/>
                  <a:gd name="T44" fmla="*/ 128 w 132"/>
                  <a:gd name="T45" fmla="*/ 76 h 121"/>
                  <a:gd name="T46" fmla="*/ 119 w 132"/>
                  <a:gd name="T47" fmla="*/ 82 h 121"/>
                  <a:gd name="T48" fmla="*/ 119 w 132"/>
                  <a:gd name="T49" fmla="*/ 81 h 121"/>
                  <a:gd name="T50" fmla="*/ 115 w 132"/>
                  <a:gd name="T51" fmla="*/ 77 h 121"/>
                  <a:gd name="T52" fmla="*/ 112 w 132"/>
                  <a:gd name="T53" fmla="*/ 80 h 121"/>
                  <a:gd name="T54" fmla="*/ 106 w 132"/>
                  <a:gd name="T55" fmla="*/ 66 h 121"/>
                  <a:gd name="T56" fmla="*/ 0 w 132"/>
                  <a:gd name="T57" fmla="*/ 0 h 121"/>
                  <a:gd name="T58" fmla="*/ 0 w 132"/>
                  <a:gd name="T59" fmla="*/ 23 h 121"/>
                  <a:gd name="T60" fmla="*/ 99 w 132"/>
                  <a:gd name="T61" fmla="*/ 7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2" h="121">
                    <a:moveTo>
                      <a:pt x="99" y="72"/>
                    </a:moveTo>
                    <a:cubicBezTo>
                      <a:pt x="99" y="72"/>
                      <a:pt x="100" y="81"/>
                      <a:pt x="110" y="86"/>
                    </a:cubicBezTo>
                    <a:cubicBezTo>
                      <a:pt x="110" y="86"/>
                      <a:pt x="111" y="86"/>
                      <a:pt x="111" y="87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07" y="100"/>
                      <a:pt x="103" y="110"/>
                      <a:pt x="99" y="120"/>
                    </a:cubicBezTo>
                    <a:cubicBezTo>
                      <a:pt x="99" y="120"/>
                      <a:pt x="100" y="120"/>
                      <a:pt x="100" y="120"/>
                    </a:cubicBezTo>
                    <a:cubicBezTo>
                      <a:pt x="100" y="121"/>
                      <a:pt x="101" y="121"/>
                      <a:pt x="101" y="121"/>
                    </a:cubicBezTo>
                    <a:cubicBezTo>
                      <a:pt x="101" y="121"/>
                      <a:pt x="102" y="120"/>
                      <a:pt x="102" y="120"/>
                    </a:cubicBezTo>
                    <a:cubicBezTo>
                      <a:pt x="103" y="119"/>
                      <a:pt x="104" y="117"/>
                      <a:pt x="108" y="117"/>
                    </a:cubicBezTo>
                    <a:cubicBezTo>
                      <a:pt x="110" y="112"/>
                      <a:pt x="112" y="107"/>
                      <a:pt x="114" y="102"/>
                    </a:cubicBezTo>
                    <a:cubicBezTo>
                      <a:pt x="114" y="102"/>
                      <a:pt x="115" y="102"/>
                      <a:pt x="115" y="102"/>
                    </a:cubicBezTo>
                    <a:cubicBezTo>
                      <a:pt x="115" y="102"/>
                      <a:pt x="116" y="102"/>
                      <a:pt x="116" y="102"/>
                    </a:cubicBezTo>
                    <a:cubicBezTo>
                      <a:pt x="118" y="106"/>
                      <a:pt x="120" y="110"/>
                      <a:pt x="121" y="114"/>
                    </a:cubicBezTo>
                    <a:cubicBezTo>
                      <a:pt x="122" y="115"/>
                      <a:pt x="122" y="116"/>
                      <a:pt x="123" y="117"/>
                    </a:cubicBezTo>
                    <a:cubicBezTo>
                      <a:pt x="127" y="117"/>
                      <a:pt x="128" y="119"/>
                      <a:pt x="128" y="120"/>
                    </a:cubicBezTo>
                    <a:cubicBezTo>
                      <a:pt x="129" y="120"/>
                      <a:pt x="129" y="121"/>
                      <a:pt x="130" y="121"/>
                    </a:cubicBezTo>
                    <a:cubicBezTo>
                      <a:pt x="130" y="121"/>
                      <a:pt x="130" y="121"/>
                      <a:pt x="131" y="121"/>
                    </a:cubicBezTo>
                    <a:cubicBezTo>
                      <a:pt x="131" y="120"/>
                      <a:pt x="132" y="120"/>
                      <a:pt x="132" y="120"/>
                    </a:cubicBezTo>
                    <a:cubicBezTo>
                      <a:pt x="131" y="117"/>
                      <a:pt x="129" y="114"/>
                      <a:pt x="128" y="111"/>
                    </a:cubicBezTo>
                    <a:cubicBezTo>
                      <a:pt x="124" y="102"/>
                      <a:pt x="120" y="94"/>
                      <a:pt x="119" y="90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27" y="87"/>
                      <a:pt x="131" y="80"/>
                      <a:pt x="131" y="78"/>
                    </a:cubicBezTo>
                    <a:cubicBezTo>
                      <a:pt x="132" y="75"/>
                      <a:pt x="128" y="76"/>
                      <a:pt x="128" y="76"/>
                    </a:cubicBezTo>
                    <a:cubicBezTo>
                      <a:pt x="128" y="76"/>
                      <a:pt x="126" y="82"/>
                      <a:pt x="119" y="82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19" y="79"/>
                      <a:pt x="117" y="77"/>
                      <a:pt x="115" y="77"/>
                    </a:cubicBezTo>
                    <a:cubicBezTo>
                      <a:pt x="113" y="77"/>
                      <a:pt x="112" y="78"/>
                      <a:pt x="112" y="80"/>
                    </a:cubicBezTo>
                    <a:cubicBezTo>
                      <a:pt x="105" y="75"/>
                      <a:pt x="106" y="66"/>
                      <a:pt x="106" y="66"/>
                    </a:cubicBezTo>
                    <a:cubicBezTo>
                      <a:pt x="67" y="28"/>
                      <a:pt x="21" y="8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94" y="56"/>
                      <a:pt x="99" y="72"/>
                      <a:pt x="99" y="72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425843" y="2362095"/>
            <a:ext cx="1540932" cy="1540932"/>
            <a:chOff x="6087724" y="3703254"/>
            <a:chExt cx="1540932" cy="1540932"/>
          </a:xfrm>
        </p:grpSpPr>
        <p:sp>
          <p:nvSpPr>
            <p:cNvPr id="16" name="椭圆 15"/>
            <p:cNvSpPr/>
            <p:nvPr/>
          </p:nvSpPr>
          <p:spPr>
            <a:xfrm>
              <a:off x="6087724" y="3703254"/>
              <a:ext cx="1540932" cy="15409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540561" y="4013339"/>
              <a:ext cx="728091" cy="920761"/>
              <a:chOff x="5527675" y="2708275"/>
              <a:chExt cx="1139825" cy="1441450"/>
            </a:xfrm>
            <a:solidFill>
              <a:srgbClr val="FF0000"/>
            </a:solidFill>
          </p:grpSpPr>
          <p:sp>
            <p:nvSpPr>
              <p:cNvPr id="18" name="Freeform 13"/>
              <p:cNvSpPr/>
              <p:nvPr/>
            </p:nvSpPr>
            <p:spPr bwMode="auto">
              <a:xfrm>
                <a:off x="6194425" y="3665538"/>
                <a:ext cx="207963" cy="295275"/>
              </a:xfrm>
              <a:custGeom>
                <a:avLst/>
                <a:gdLst>
                  <a:gd name="T0" fmla="*/ 31 w 55"/>
                  <a:gd name="T1" fmla="*/ 35 h 78"/>
                  <a:gd name="T2" fmla="*/ 30 w 55"/>
                  <a:gd name="T3" fmla="*/ 34 h 78"/>
                  <a:gd name="T4" fmla="*/ 22 w 55"/>
                  <a:gd name="T5" fmla="*/ 32 h 78"/>
                  <a:gd name="T6" fmla="*/ 22 w 55"/>
                  <a:gd name="T7" fmla="*/ 31 h 78"/>
                  <a:gd name="T8" fmla="*/ 16 w 55"/>
                  <a:gd name="T9" fmla="*/ 28 h 78"/>
                  <a:gd name="T10" fmla="*/ 17 w 55"/>
                  <a:gd name="T11" fmla="*/ 20 h 78"/>
                  <a:gd name="T12" fmla="*/ 26 w 55"/>
                  <a:gd name="T13" fmla="*/ 18 h 78"/>
                  <a:gd name="T14" fmla="*/ 33 w 55"/>
                  <a:gd name="T15" fmla="*/ 18 h 78"/>
                  <a:gd name="T16" fmla="*/ 39 w 55"/>
                  <a:gd name="T17" fmla="*/ 22 h 78"/>
                  <a:gd name="T18" fmla="*/ 40 w 55"/>
                  <a:gd name="T19" fmla="*/ 23 h 78"/>
                  <a:gd name="T20" fmla="*/ 40 w 55"/>
                  <a:gd name="T21" fmla="*/ 23 h 78"/>
                  <a:gd name="T22" fmla="*/ 40 w 55"/>
                  <a:gd name="T23" fmla="*/ 23 h 78"/>
                  <a:gd name="T24" fmla="*/ 44 w 55"/>
                  <a:gd name="T25" fmla="*/ 25 h 78"/>
                  <a:gd name="T26" fmla="*/ 50 w 55"/>
                  <a:gd name="T27" fmla="*/ 21 h 78"/>
                  <a:gd name="T28" fmla="*/ 50 w 55"/>
                  <a:gd name="T29" fmla="*/ 17 h 78"/>
                  <a:gd name="T30" fmla="*/ 36 w 55"/>
                  <a:gd name="T31" fmla="*/ 8 h 78"/>
                  <a:gd name="T32" fmla="*/ 31 w 55"/>
                  <a:gd name="T33" fmla="*/ 8 h 78"/>
                  <a:gd name="T34" fmla="*/ 31 w 55"/>
                  <a:gd name="T35" fmla="*/ 2 h 78"/>
                  <a:gd name="T36" fmla="*/ 29 w 55"/>
                  <a:gd name="T37" fmla="*/ 0 h 78"/>
                  <a:gd name="T38" fmla="*/ 23 w 55"/>
                  <a:gd name="T39" fmla="*/ 0 h 78"/>
                  <a:gd name="T40" fmla="*/ 21 w 55"/>
                  <a:gd name="T41" fmla="*/ 2 h 78"/>
                  <a:gd name="T42" fmla="*/ 21 w 55"/>
                  <a:gd name="T43" fmla="*/ 8 h 78"/>
                  <a:gd name="T44" fmla="*/ 7 w 55"/>
                  <a:gd name="T45" fmla="*/ 13 h 78"/>
                  <a:gd name="T46" fmla="*/ 3 w 55"/>
                  <a:gd name="T47" fmla="*/ 32 h 78"/>
                  <a:gd name="T48" fmla="*/ 10 w 55"/>
                  <a:gd name="T49" fmla="*/ 38 h 78"/>
                  <a:gd name="T50" fmla="*/ 30 w 55"/>
                  <a:gd name="T51" fmla="*/ 47 h 78"/>
                  <a:gd name="T52" fmla="*/ 33 w 55"/>
                  <a:gd name="T53" fmla="*/ 48 h 78"/>
                  <a:gd name="T54" fmla="*/ 38 w 55"/>
                  <a:gd name="T55" fmla="*/ 51 h 78"/>
                  <a:gd name="T56" fmla="*/ 36 w 55"/>
                  <a:gd name="T57" fmla="*/ 59 h 78"/>
                  <a:gd name="T58" fmla="*/ 29 w 55"/>
                  <a:gd name="T59" fmla="*/ 61 h 78"/>
                  <a:gd name="T60" fmla="*/ 19 w 55"/>
                  <a:gd name="T61" fmla="*/ 59 h 78"/>
                  <a:gd name="T62" fmla="*/ 13 w 55"/>
                  <a:gd name="T63" fmla="*/ 56 h 78"/>
                  <a:gd name="T64" fmla="*/ 12 w 55"/>
                  <a:gd name="T65" fmla="*/ 55 h 78"/>
                  <a:gd name="T66" fmla="*/ 12 w 55"/>
                  <a:gd name="T67" fmla="*/ 55 h 78"/>
                  <a:gd name="T68" fmla="*/ 12 w 55"/>
                  <a:gd name="T69" fmla="*/ 55 h 78"/>
                  <a:gd name="T70" fmla="*/ 12 w 55"/>
                  <a:gd name="T71" fmla="*/ 55 h 78"/>
                  <a:gd name="T72" fmla="*/ 8 w 55"/>
                  <a:gd name="T73" fmla="*/ 53 h 78"/>
                  <a:gd name="T74" fmla="*/ 1 w 55"/>
                  <a:gd name="T75" fmla="*/ 57 h 78"/>
                  <a:gd name="T76" fmla="*/ 1 w 55"/>
                  <a:gd name="T77" fmla="*/ 61 h 78"/>
                  <a:gd name="T78" fmla="*/ 21 w 55"/>
                  <a:gd name="T79" fmla="*/ 70 h 78"/>
                  <a:gd name="T80" fmla="*/ 21 w 55"/>
                  <a:gd name="T81" fmla="*/ 76 h 78"/>
                  <a:gd name="T82" fmla="*/ 23 w 55"/>
                  <a:gd name="T83" fmla="*/ 78 h 78"/>
                  <a:gd name="T84" fmla="*/ 29 w 55"/>
                  <a:gd name="T85" fmla="*/ 78 h 78"/>
                  <a:gd name="T86" fmla="*/ 31 w 55"/>
                  <a:gd name="T87" fmla="*/ 76 h 78"/>
                  <a:gd name="T88" fmla="*/ 31 w 55"/>
                  <a:gd name="T89" fmla="*/ 71 h 78"/>
                  <a:gd name="T90" fmla="*/ 46 w 55"/>
                  <a:gd name="T91" fmla="*/ 66 h 78"/>
                  <a:gd name="T92" fmla="*/ 52 w 55"/>
                  <a:gd name="T93" fmla="*/ 48 h 78"/>
                  <a:gd name="T94" fmla="*/ 31 w 55"/>
                  <a:gd name="T95" fmla="*/ 3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" h="78">
                    <a:moveTo>
                      <a:pt x="31" y="35"/>
                    </a:moveTo>
                    <a:cubicBezTo>
                      <a:pt x="30" y="34"/>
                      <a:pt x="30" y="34"/>
                      <a:pt x="30" y="34"/>
                    </a:cubicBezTo>
                    <a:cubicBezTo>
                      <a:pt x="27" y="33"/>
                      <a:pt x="23" y="32"/>
                      <a:pt x="22" y="32"/>
                    </a:cubicBezTo>
                    <a:cubicBezTo>
                      <a:pt x="22" y="32"/>
                      <a:pt x="22" y="31"/>
                      <a:pt x="22" y="31"/>
                    </a:cubicBezTo>
                    <a:cubicBezTo>
                      <a:pt x="19" y="30"/>
                      <a:pt x="17" y="30"/>
                      <a:pt x="16" y="28"/>
                    </a:cubicBezTo>
                    <a:cubicBezTo>
                      <a:pt x="14" y="25"/>
                      <a:pt x="15" y="22"/>
                      <a:pt x="17" y="20"/>
                    </a:cubicBezTo>
                    <a:cubicBezTo>
                      <a:pt x="20" y="18"/>
                      <a:pt x="24" y="18"/>
                      <a:pt x="26" y="18"/>
                    </a:cubicBezTo>
                    <a:cubicBezTo>
                      <a:pt x="28" y="18"/>
                      <a:pt x="30" y="18"/>
                      <a:pt x="33" y="18"/>
                    </a:cubicBezTo>
                    <a:cubicBezTo>
                      <a:pt x="34" y="19"/>
                      <a:pt x="37" y="21"/>
                      <a:pt x="39" y="22"/>
                    </a:cubicBezTo>
                    <a:cubicBezTo>
                      <a:pt x="39" y="22"/>
                      <a:pt x="39" y="22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4"/>
                      <a:pt x="42" y="25"/>
                      <a:pt x="44" y="25"/>
                    </a:cubicBezTo>
                    <a:cubicBezTo>
                      <a:pt x="47" y="25"/>
                      <a:pt x="49" y="23"/>
                      <a:pt x="50" y="21"/>
                    </a:cubicBezTo>
                    <a:cubicBezTo>
                      <a:pt x="51" y="20"/>
                      <a:pt x="51" y="18"/>
                      <a:pt x="50" y="17"/>
                    </a:cubicBezTo>
                    <a:cubicBezTo>
                      <a:pt x="48" y="13"/>
                      <a:pt x="41" y="10"/>
                      <a:pt x="36" y="8"/>
                    </a:cubicBezTo>
                    <a:cubicBezTo>
                      <a:pt x="35" y="8"/>
                      <a:pt x="33" y="8"/>
                      <a:pt x="31" y="8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1"/>
                      <a:pt x="31" y="0"/>
                      <a:pt x="2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1" y="1"/>
                      <a:pt x="21" y="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5" y="9"/>
                      <a:pt x="11" y="11"/>
                      <a:pt x="7" y="13"/>
                    </a:cubicBezTo>
                    <a:cubicBezTo>
                      <a:pt x="1" y="18"/>
                      <a:pt x="0" y="26"/>
                      <a:pt x="3" y="32"/>
                    </a:cubicBezTo>
                    <a:cubicBezTo>
                      <a:pt x="5" y="35"/>
                      <a:pt x="7" y="37"/>
                      <a:pt x="10" y="38"/>
                    </a:cubicBezTo>
                    <a:cubicBezTo>
                      <a:pt x="13" y="40"/>
                      <a:pt x="24" y="44"/>
                      <a:pt x="30" y="4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5" y="49"/>
                      <a:pt x="37" y="50"/>
                      <a:pt x="38" y="51"/>
                    </a:cubicBezTo>
                    <a:cubicBezTo>
                      <a:pt x="39" y="54"/>
                      <a:pt x="39" y="57"/>
                      <a:pt x="36" y="59"/>
                    </a:cubicBezTo>
                    <a:cubicBezTo>
                      <a:pt x="35" y="60"/>
                      <a:pt x="32" y="61"/>
                      <a:pt x="29" y="61"/>
                    </a:cubicBezTo>
                    <a:cubicBezTo>
                      <a:pt x="26" y="61"/>
                      <a:pt x="22" y="60"/>
                      <a:pt x="19" y="59"/>
                    </a:cubicBezTo>
                    <a:cubicBezTo>
                      <a:pt x="17" y="59"/>
                      <a:pt x="14" y="57"/>
                      <a:pt x="13" y="56"/>
                    </a:cubicBezTo>
                    <a:cubicBezTo>
                      <a:pt x="13" y="56"/>
                      <a:pt x="12" y="56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9" y="53"/>
                      <a:pt x="8" y="53"/>
                    </a:cubicBezTo>
                    <a:cubicBezTo>
                      <a:pt x="5" y="53"/>
                      <a:pt x="2" y="55"/>
                      <a:pt x="1" y="57"/>
                    </a:cubicBezTo>
                    <a:cubicBezTo>
                      <a:pt x="0" y="58"/>
                      <a:pt x="0" y="60"/>
                      <a:pt x="1" y="61"/>
                    </a:cubicBezTo>
                    <a:cubicBezTo>
                      <a:pt x="5" y="66"/>
                      <a:pt x="13" y="69"/>
                      <a:pt x="21" y="70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77"/>
                      <a:pt x="21" y="78"/>
                      <a:pt x="23" y="78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1" y="78"/>
                      <a:pt x="31" y="77"/>
                      <a:pt x="31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8" y="70"/>
                      <a:pt x="43" y="69"/>
                      <a:pt x="46" y="66"/>
                    </a:cubicBezTo>
                    <a:cubicBezTo>
                      <a:pt x="52" y="61"/>
                      <a:pt x="55" y="55"/>
                      <a:pt x="52" y="48"/>
                    </a:cubicBezTo>
                    <a:cubicBezTo>
                      <a:pt x="50" y="41"/>
                      <a:pt x="39" y="38"/>
                      <a:pt x="31" y="35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19" name="Freeform 14"/>
              <p:cNvSpPr/>
              <p:nvPr/>
            </p:nvSpPr>
            <p:spPr bwMode="auto">
              <a:xfrm>
                <a:off x="5549900" y="3348038"/>
                <a:ext cx="277813" cy="393700"/>
              </a:xfrm>
              <a:custGeom>
                <a:avLst/>
                <a:gdLst>
                  <a:gd name="T0" fmla="*/ 52 w 73"/>
                  <a:gd name="T1" fmla="*/ 0 h 104"/>
                  <a:gd name="T2" fmla="*/ 44 w 73"/>
                  <a:gd name="T3" fmla="*/ 39 h 104"/>
                  <a:gd name="T4" fmla="*/ 5 w 73"/>
                  <a:gd name="T5" fmla="*/ 82 h 104"/>
                  <a:gd name="T6" fmla="*/ 5 w 73"/>
                  <a:gd name="T7" fmla="*/ 100 h 104"/>
                  <a:gd name="T8" fmla="*/ 23 w 73"/>
                  <a:gd name="T9" fmla="*/ 99 h 104"/>
                  <a:gd name="T10" fmla="*/ 64 w 73"/>
                  <a:gd name="T11" fmla="*/ 53 h 104"/>
                  <a:gd name="T12" fmla="*/ 67 w 73"/>
                  <a:gd name="T13" fmla="*/ 47 h 104"/>
                  <a:gd name="T14" fmla="*/ 73 w 73"/>
                  <a:gd name="T15" fmla="*/ 19 h 104"/>
                  <a:gd name="T16" fmla="*/ 65 w 73"/>
                  <a:gd name="T17" fmla="*/ 10 h 104"/>
                  <a:gd name="T18" fmla="*/ 52 w 73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104">
                    <a:moveTo>
                      <a:pt x="52" y="0"/>
                    </a:moveTo>
                    <a:cubicBezTo>
                      <a:pt x="44" y="39"/>
                      <a:pt x="44" y="39"/>
                      <a:pt x="44" y="39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0" y="87"/>
                      <a:pt x="0" y="95"/>
                      <a:pt x="5" y="100"/>
                    </a:cubicBezTo>
                    <a:cubicBezTo>
                      <a:pt x="11" y="104"/>
                      <a:pt x="19" y="104"/>
                      <a:pt x="23" y="9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6" y="51"/>
                      <a:pt x="67" y="49"/>
                      <a:pt x="67" y="47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1" y="16"/>
                      <a:pt x="68" y="13"/>
                      <a:pt x="65" y="10"/>
                    </a:cubicBezTo>
                    <a:cubicBezTo>
                      <a:pt x="60" y="8"/>
                      <a:pt x="55" y="3"/>
                      <a:pt x="52" y="0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>
                <a:off x="5964238" y="2954338"/>
                <a:ext cx="257175" cy="169863"/>
              </a:xfrm>
              <a:custGeom>
                <a:avLst/>
                <a:gdLst>
                  <a:gd name="T0" fmla="*/ 3 w 68"/>
                  <a:gd name="T1" fmla="*/ 26 h 45"/>
                  <a:gd name="T2" fmla="*/ 0 w 68"/>
                  <a:gd name="T3" fmla="*/ 36 h 45"/>
                  <a:gd name="T4" fmla="*/ 23 w 68"/>
                  <a:gd name="T5" fmla="*/ 44 h 45"/>
                  <a:gd name="T6" fmla="*/ 32 w 68"/>
                  <a:gd name="T7" fmla="*/ 42 h 45"/>
                  <a:gd name="T8" fmla="*/ 62 w 68"/>
                  <a:gd name="T9" fmla="*/ 20 h 45"/>
                  <a:gd name="T10" fmla="*/ 65 w 68"/>
                  <a:gd name="T11" fmla="*/ 6 h 45"/>
                  <a:gd name="T12" fmla="*/ 50 w 68"/>
                  <a:gd name="T13" fmla="*/ 4 h 45"/>
                  <a:gd name="T14" fmla="*/ 24 w 68"/>
                  <a:gd name="T15" fmla="*/ 22 h 45"/>
                  <a:gd name="T16" fmla="*/ 1 w 68"/>
                  <a:gd name="T17" fmla="*/ 15 h 45"/>
                  <a:gd name="T18" fmla="*/ 3 w 68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45">
                    <a:moveTo>
                      <a:pt x="3" y="26"/>
                    </a:moveTo>
                    <a:cubicBezTo>
                      <a:pt x="2" y="30"/>
                      <a:pt x="0" y="36"/>
                      <a:pt x="0" y="36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6" y="45"/>
                      <a:pt x="30" y="44"/>
                      <a:pt x="32" y="42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7" y="17"/>
                      <a:pt x="68" y="11"/>
                      <a:pt x="65" y="6"/>
                    </a:cubicBezTo>
                    <a:cubicBezTo>
                      <a:pt x="61" y="1"/>
                      <a:pt x="55" y="0"/>
                      <a:pt x="50" y="4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3" y="21"/>
                      <a:pt x="3" y="26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1" name="Freeform 16"/>
              <p:cNvSpPr/>
              <p:nvPr/>
            </p:nvSpPr>
            <p:spPr bwMode="auto">
              <a:xfrm>
                <a:off x="5838825" y="2708275"/>
                <a:ext cx="169863" cy="230188"/>
              </a:xfrm>
              <a:custGeom>
                <a:avLst/>
                <a:gdLst>
                  <a:gd name="T0" fmla="*/ 28 w 45"/>
                  <a:gd name="T1" fmla="*/ 59 h 61"/>
                  <a:gd name="T2" fmla="*/ 45 w 45"/>
                  <a:gd name="T3" fmla="*/ 25 h 61"/>
                  <a:gd name="T4" fmla="*/ 25 w 45"/>
                  <a:gd name="T5" fmla="*/ 0 h 61"/>
                  <a:gd name="T6" fmla="*/ 0 w 45"/>
                  <a:gd name="T7" fmla="*/ 25 h 61"/>
                  <a:gd name="T8" fmla="*/ 28 w 45"/>
                  <a:gd name="T9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61">
                    <a:moveTo>
                      <a:pt x="28" y="59"/>
                    </a:moveTo>
                    <a:cubicBezTo>
                      <a:pt x="41" y="57"/>
                      <a:pt x="44" y="40"/>
                      <a:pt x="45" y="25"/>
                    </a:cubicBezTo>
                    <a:cubicBezTo>
                      <a:pt x="45" y="11"/>
                      <a:pt x="35" y="1"/>
                      <a:pt x="25" y="0"/>
                    </a:cubicBezTo>
                    <a:cubicBezTo>
                      <a:pt x="11" y="0"/>
                      <a:pt x="1" y="11"/>
                      <a:pt x="0" y="25"/>
                    </a:cubicBezTo>
                    <a:cubicBezTo>
                      <a:pt x="2" y="49"/>
                      <a:pt x="18" y="61"/>
                      <a:pt x="28" y="59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2" name="Freeform 17"/>
              <p:cNvSpPr/>
              <p:nvPr/>
            </p:nvSpPr>
            <p:spPr bwMode="auto">
              <a:xfrm>
                <a:off x="5527675" y="2938463"/>
                <a:ext cx="477838" cy="768350"/>
              </a:xfrm>
              <a:custGeom>
                <a:avLst/>
                <a:gdLst>
                  <a:gd name="T0" fmla="*/ 19 w 126"/>
                  <a:gd name="T1" fmla="*/ 47 h 203"/>
                  <a:gd name="T2" fmla="*/ 19 w 126"/>
                  <a:gd name="T3" fmla="*/ 46 h 203"/>
                  <a:gd name="T4" fmla="*/ 48 w 126"/>
                  <a:gd name="T5" fmla="*/ 24 h 203"/>
                  <a:gd name="T6" fmla="*/ 71 w 126"/>
                  <a:gd name="T7" fmla="*/ 24 h 203"/>
                  <a:gd name="T8" fmla="*/ 64 w 126"/>
                  <a:gd name="T9" fmla="*/ 27 h 203"/>
                  <a:gd name="T10" fmla="*/ 49 w 126"/>
                  <a:gd name="T11" fmla="*/ 87 h 203"/>
                  <a:gd name="T12" fmla="*/ 53 w 126"/>
                  <a:gd name="T13" fmla="*/ 91 h 203"/>
                  <a:gd name="T14" fmla="*/ 73 w 126"/>
                  <a:gd name="T15" fmla="*/ 113 h 203"/>
                  <a:gd name="T16" fmla="*/ 99 w 126"/>
                  <a:gd name="T17" fmla="*/ 140 h 203"/>
                  <a:gd name="T18" fmla="*/ 92 w 126"/>
                  <a:gd name="T19" fmla="*/ 187 h 203"/>
                  <a:gd name="T20" fmla="*/ 102 w 126"/>
                  <a:gd name="T21" fmla="*/ 202 h 203"/>
                  <a:gd name="T22" fmla="*/ 117 w 126"/>
                  <a:gd name="T23" fmla="*/ 190 h 203"/>
                  <a:gd name="T24" fmla="*/ 124 w 126"/>
                  <a:gd name="T25" fmla="*/ 140 h 203"/>
                  <a:gd name="T26" fmla="*/ 121 w 126"/>
                  <a:gd name="T27" fmla="*/ 127 h 203"/>
                  <a:gd name="T28" fmla="*/ 96 w 126"/>
                  <a:gd name="T29" fmla="*/ 96 h 203"/>
                  <a:gd name="T30" fmla="*/ 115 w 126"/>
                  <a:gd name="T31" fmla="*/ 28 h 203"/>
                  <a:gd name="T32" fmla="*/ 110 w 126"/>
                  <a:gd name="T33" fmla="*/ 12 h 203"/>
                  <a:gd name="T34" fmla="*/ 110 w 126"/>
                  <a:gd name="T35" fmla="*/ 15 h 203"/>
                  <a:gd name="T36" fmla="*/ 105 w 126"/>
                  <a:gd name="T37" fmla="*/ 43 h 203"/>
                  <a:gd name="T38" fmla="*/ 105 w 126"/>
                  <a:gd name="T39" fmla="*/ 18 h 203"/>
                  <a:gd name="T40" fmla="*/ 107 w 126"/>
                  <a:gd name="T41" fmla="*/ 14 h 203"/>
                  <a:gd name="T42" fmla="*/ 105 w 126"/>
                  <a:gd name="T43" fmla="*/ 9 h 203"/>
                  <a:gd name="T44" fmla="*/ 103 w 126"/>
                  <a:gd name="T45" fmla="*/ 8 h 203"/>
                  <a:gd name="T46" fmla="*/ 99 w 126"/>
                  <a:gd name="T47" fmla="*/ 12 h 203"/>
                  <a:gd name="T48" fmla="*/ 101 w 126"/>
                  <a:gd name="T49" fmla="*/ 17 h 203"/>
                  <a:gd name="T50" fmla="*/ 96 w 126"/>
                  <a:gd name="T51" fmla="*/ 36 h 203"/>
                  <a:gd name="T52" fmla="*/ 89 w 126"/>
                  <a:gd name="T53" fmla="*/ 1 h 203"/>
                  <a:gd name="T54" fmla="*/ 89 w 126"/>
                  <a:gd name="T55" fmla="*/ 1 h 203"/>
                  <a:gd name="T56" fmla="*/ 89 w 126"/>
                  <a:gd name="T57" fmla="*/ 1 h 203"/>
                  <a:gd name="T58" fmla="*/ 79 w 126"/>
                  <a:gd name="T59" fmla="*/ 0 h 203"/>
                  <a:gd name="T60" fmla="*/ 41 w 126"/>
                  <a:gd name="T61" fmla="*/ 4 h 203"/>
                  <a:gd name="T62" fmla="*/ 5 w 126"/>
                  <a:gd name="T63" fmla="*/ 31 h 203"/>
                  <a:gd name="T64" fmla="*/ 4 w 126"/>
                  <a:gd name="T65" fmla="*/ 46 h 203"/>
                  <a:gd name="T66" fmla="*/ 19 w 126"/>
                  <a:gd name="T67" fmla="*/ 47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203">
                    <a:moveTo>
                      <a:pt x="19" y="47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46" y="24"/>
                      <a:pt x="48" y="24"/>
                    </a:cubicBezTo>
                    <a:cubicBezTo>
                      <a:pt x="49" y="23"/>
                      <a:pt x="71" y="24"/>
                      <a:pt x="71" y="24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0" y="42"/>
                      <a:pt x="50" y="73"/>
                      <a:pt x="49" y="87"/>
                    </a:cubicBezTo>
                    <a:cubicBezTo>
                      <a:pt x="49" y="89"/>
                      <a:pt x="53" y="90"/>
                      <a:pt x="53" y="91"/>
                    </a:cubicBezTo>
                    <a:cubicBezTo>
                      <a:pt x="53" y="94"/>
                      <a:pt x="57" y="105"/>
                      <a:pt x="73" y="113"/>
                    </a:cubicBezTo>
                    <a:cubicBezTo>
                      <a:pt x="77" y="118"/>
                      <a:pt x="98" y="139"/>
                      <a:pt x="99" y="140"/>
                    </a:cubicBezTo>
                    <a:cubicBezTo>
                      <a:pt x="99" y="140"/>
                      <a:pt x="92" y="187"/>
                      <a:pt x="92" y="187"/>
                    </a:cubicBezTo>
                    <a:cubicBezTo>
                      <a:pt x="91" y="195"/>
                      <a:pt x="95" y="201"/>
                      <a:pt x="102" y="202"/>
                    </a:cubicBezTo>
                    <a:cubicBezTo>
                      <a:pt x="109" y="203"/>
                      <a:pt x="115" y="198"/>
                      <a:pt x="117" y="190"/>
                    </a:cubicBezTo>
                    <a:cubicBezTo>
                      <a:pt x="117" y="190"/>
                      <a:pt x="123" y="141"/>
                      <a:pt x="124" y="140"/>
                    </a:cubicBezTo>
                    <a:cubicBezTo>
                      <a:pt x="126" y="132"/>
                      <a:pt x="123" y="129"/>
                      <a:pt x="121" y="127"/>
                    </a:cubicBezTo>
                    <a:cubicBezTo>
                      <a:pt x="120" y="124"/>
                      <a:pt x="96" y="97"/>
                      <a:pt x="96" y="96"/>
                    </a:cubicBezTo>
                    <a:cubicBezTo>
                      <a:pt x="100" y="59"/>
                      <a:pt x="115" y="34"/>
                      <a:pt x="115" y="28"/>
                    </a:cubicBezTo>
                    <a:cubicBezTo>
                      <a:pt x="114" y="17"/>
                      <a:pt x="110" y="12"/>
                      <a:pt x="110" y="12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110" y="31"/>
                      <a:pt x="105" y="43"/>
                      <a:pt x="105" y="43"/>
                    </a:cubicBezTo>
                    <a:cubicBezTo>
                      <a:pt x="105" y="43"/>
                      <a:pt x="106" y="24"/>
                      <a:pt x="105" y="18"/>
                    </a:cubicBezTo>
                    <a:cubicBezTo>
                      <a:pt x="106" y="16"/>
                      <a:pt x="107" y="14"/>
                      <a:pt x="107" y="14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5" y="9"/>
                      <a:pt x="104" y="9"/>
                      <a:pt x="103" y="8"/>
                    </a:cubicBezTo>
                    <a:cubicBezTo>
                      <a:pt x="101" y="9"/>
                      <a:pt x="99" y="12"/>
                      <a:pt x="99" y="12"/>
                    </a:cubicBezTo>
                    <a:cubicBezTo>
                      <a:pt x="99" y="12"/>
                      <a:pt x="99" y="14"/>
                      <a:pt x="101" y="17"/>
                    </a:cubicBezTo>
                    <a:cubicBezTo>
                      <a:pt x="100" y="18"/>
                      <a:pt x="99" y="26"/>
                      <a:pt x="96" y="36"/>
                    </a:cubicBezTo>
                    <a:cubicBezTo>
                      <a:pt x="96" y="9"/>
                      <a:pt x="91" y="3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7" y="0"/>
                      <a:pt x="79" y="0"/>
                      <a:pt x="79" y="0"/>
                    </a:cubicBezTo>
                    <a:cubicBezTo>
                      <a:pt x="72" y="1"/>
                      <a:pt x="58" y="2"/>
                      <a:pt x="41" y="4"/>
                    </a:cubicBezTo>
                    <a:cubicBezTo>
                      <a:pt x="40" y="4"/>
                      <a:pt x="5" y="31"/>
                      <a:pt x="5" y="31"/>
                    </a:cubicBezTo>
                    <a:cubicBezTo>
                      <a:pt x="0" y="35"/>
                      <a:pt x="0" y="41"/>
                      <a:pt x="4" y="46"/>
                    </a:cubicBezTo>
                    <a:cubicBezTo>
                      <a:pt x="8" y="50"/>
                      <a:pt x="14" y="50"/>
                      <a:pt x="19" y="47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5964238" y="3468688"/>
                <a:ext cx="673100" cy="677863"/>
              </a:xfrm>
              <a:custGeom>
                <a:avLst/>
                <a:gdLst>
                  <a:gd name="T0" fmla="*/ 152 w 178"/>
                  <a:gd name="T1" fmla="*/ 51 h 179"/>
                  <a:gd name="T2" fmla="*/ 164 w 178"/>
                  <a:gd name="T3" fmla="*/ 40 h 179"/>
                  <a:gd name="T4" fmla="*/ 144 w 178"/>
                  <a:gd name="T5" fmla="*/ 18 h 179"/>
                  <a:gd name="T6" fmla="*/ 132 w 178"/>
                  <a:gd name="T7" fmla="*/ 30 h 179"/>
                  <a:gd name="T8" fmla="*/ 106 w 178"/>
                  <a:gd name="T9" fmla="*/ 18 h 179"/>
                  <a:gd name="T10" fmla="*/ 107 w 178"/>
                  <a:gd name="T11" fmla="*/ 1 h 179"/>
                  <a:gd name="T12" fmla="*/ 78 w 178"/>
                  <a:gd name="T13" fmla="*/ 0 h 179"/>
                  <a:gd name="T14" fmla="*/ 77 w 178"/>
                  <a:gd name="T15" fmla="*/ 17 h 179"/>
                  <a:gd name="T16" fmla="*/ 51 w 178"/>
                  <a:gd name="T17" fmla="*/ 27 h 179"/>
                  <a:gd name="T18" fmla="*/ 39 w 178"/>
                  <a:gd name="T19" fmla="*/ 15 h 179"/>
                  <a:gd name="T20" fmla="*/ 18 w 178"/>
                  <a:gd name="T21" fmla="*/ 34 h 179"/>
                  <a:gd name="T22" fmla="*/ 30 w 178"/>
                  <a:gd name="T23" fmla="*/ 47 h 179"/>
                  <a:gd name="T24" fmla="*/ 18 w 178"/>
                  <a:gd name="T25" fmla="*/ 72 h 179"/>
                  <a:gd name="T26" fmla="*/ 1 w 178"/>
                  <a:gd name="T27" fmla="*/ 72 h 179"/>
                  <a:gd name="T28" fmla="*/ 0 w 178"/>
                  <a:gd name="T29" fmla="*/ 101 h 179"/>
                  <a:gd name="T30" fmla="*/ 17 w 178"/>
                  <a:gd name="T31" fmla="*/ 101 h 179"/>
                  <a:gd name="T32" fmla="*/ 27 w 178"/>
                  <a:gd name="T33" fmla="*/ 128 h 179"/>
                  <a:gd name="T34" fmla="*/ 14 w 178"/>
                  <a:gd name="T35" fmla="*/ 139 h 179"/>
                  <a:gd name="T36" fmla="*/ 34 w 178"/>
                  <a:gd name="T37" fmla="*/ 160 h 179"/>
                  <a:gd name="T38" fmla="*/ 46 w 178"/>
                  <a:gd name="T39" fmla="*/ 149 h 179"/>
                  <a:gd name="T40" fmla="*/ 72 w 178"/>
                  <a:gd name="T41" fmla="*/ 161 h 179"/>
                  <a:gd name="T42" fmla="*/ 71 w 178"/>
                  <a:gd name="T43" fmla="*/ 178 h 179"/>
                  <a:gd name="T44" fmla="*/ 100 w 178"/>
                  <a:gd name="T45" fmla="*/ 179 h 179"/>
                  <a:gd name="T46" fmla="*/ 101 w 178"/>
                  <a:gd name="T47" fmla="*/ 162 h 179"/>
                  <a:gd name="T48" fmla="*/ 128 w 178"/>
                  <a:gd name="T49" fmla="*/ 152 h 179"/>
                  <a:gd name="T50" fmla="*/ 139 w 178"/>
                  <a:gd name="T51" fmla="*/ 164 h 179"/>
                  <a:gd name="T52" fmla="*/ 160 w 178"/>
                  <a:gd name="T53" fmla="*/ 145 h 179"/>
                  <a:gd name="T54" fmla="*/ 149 w 178"/>
                  <a:gd name="T55" fmla="*/ 132 h 179"/>
                  <a:gd name="T56" fmla="*/ 161 w 178"/>
                  <a:gd name="T57" fmla="*/ 107 h 179"/>
                  <a:gd name="T58" fmla="*/ 177 w 178"/>
                  <a:gd name="T59" fmla="*/ 107 h 179"/>
                  <a:gd name="T60" fmla="*/ 178 w 178"/>
                  <a:gd name="T61" fmla="*/ 78 h 179"/>
                  <a:gd name="T62" fmla="*/ 162 w 178"/>
                  <a:gd name="T63" fmla="*/ 78 h 179"/>
                  <a:gd name="T64" fmla="*/ 152 w 178"/>
                  <a:gd name="T65" fmla="*/ 51 h 179"/>
                  <a:gd name="T66" fmla="*/ 121 w 178"/>
                  <a:gd name="T67" fmla="*/ 124 h 179"/>
                  <a:gd name="T68" fmla="*/ 87 w 178"/>
                  <a:gd name="T69" fmla="*/ 137 h 179"/>
                  <a:gd name="T70" fmla="*/ 55 w 178"/>
                  <a:gd name="T71" fmla="*/ 122 h 179"/>
                  <a:gd name="T72" fmla="*/ 42 w 178"/>
                  <a:gd name="T73" fmla="*/ 88 h 179"/>
                  <a:gd name="T74" fmla="*/ 57 w 178"/>
                  <a:gd name="T75" fmla="*/ 55 h 179"/>
                  <a:gd name="T76" fmla="*/ 91 w 178"/>
                  <a:gd name="T77" fmla="*/ 43 h 179"/>
                  <a:gd name="T78" fmla="*/ 124 w 178"/>
                  <a:gd name="T79" fmla="*/ 58 h 179"/>
                  <a:gd name="T80" fmla="*/ 136 w 178"/>
                  <a:gd name="T81" fmla="*/ 92 h 179"/>
                  <a:gd name="T82" fmla="*/ 121 w 178"/>
                  <a:gd name="T83" fmla="*/ 124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8" h="179">
                    <a:moveTo>
                      <a:pt x="152" y="51"/>
                    </a:moveTo>
                    <a:cubicBezTo>
                      <a:pt x="164" y="40"/>
                      <a:pt x="164" y="40"/>
                      <a:pt x="164" y="40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32" y="30"/>
                      <a:pt x="132" y="30"/>
                      <a:pt x="132" y="30"/>
                    </a:cubicBezTo>
                    <a:cubicBezTo>
                      <a:pt x="124" y="25"/>
                      <a:pt x="116" y="21"/>
                      <a:pt x="106" y="18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68" y="19"/>
                      <a:pt x="59" y="22"/>
                      <a:pt x="51" y="2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4" y="54"/>
                      <a:pt x="20" y="63"/>
                      <a:pt x="18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8" y="111"/>
                      <a:pt x="22" y="120"/>
                      <a:pt x="27" y="128"/>
                    </a:cubicBezTo>
                    <a:cubicBezTo>
                      <a:pt x="14" y="139"/>
                      <a:pt x="14" y="139"/>
                      <a:pt x="14" y="139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46" y="149"/>
                      <a:pt x="46" y="149"/>
                      <a:pt x="46" y="149"/>
                    </a:cubicBezTo>
                    <a:cubicBezTo>
                      <a:pt x="54" y="155"/>
                      <a:pt x="63" y="159"/>
                      <a:pt x="72" y="161"/>
                    </a:cubicBezTo>
                    <a:cubicBezTo>
                      <a:pt x="71" y="178"/>
                      <a:pt x="71" y="178"/>
                      <a:pt x="71" y="178"/>
                    </a:cubicBezTo>
                    <a:cubicBezTo>
                      <a:pt x="100" y="179"/>
                      <a:pt x="100" y="179"/>
                      <a:pt x="100" y="179"/>
                    </a:cubicBezTo>
                    <a:cubicBezTo>
                      <a:pt x="101" y="162"/>
                      <a:pt x="101" y="162"/>
                      <a:pt x="101" y="162"/>
                    </a:cubicBezTo>
                    <a:cubicBezTo>
                      <a:pt x="111" y="161"/>
                      <a:pt x="120" y="157"/>
                      <a:pt x="128" y="152"/>
                    </a:cubicBezTo>
                    <a:cubicBezTo>
                      <a:pt x="139" y="164"/>
                      <a:pt x="139" y="164"/>
                      <a:pt x="139" y="164"/>
                    </a:cubicBezTo>
                    <a:cubicBezTo>
                      <a:pt x="160" y="145"/>
                      <a:pt x="160" y="145"/>
                      <a:pt x="160" y="145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54" y="125"/>
                      <a:pt x="158" y="116"/>
                      <a:pt x="161" y="107"/>
                    </a:cubicBezTo>
                    <a:cubicBezTo>
                      <a:pt x="177" y="107"/>
                      <a:pt x="177" y="107"/>
                      <a:pt x="177" y="107"/>
                    </a:cubicBezTo>
                    <a:cubicBezTo>
                      <a:pt x="178" y="78"/>
                      <a:pt x="178" y="78"/>
                      <a:pt x="178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0" y="68"/>
                      <a:pt x="157" y="59"/>
                      <a:pt x="152" y="51"/>
                    </a:cubicBezTo>
                    <a:close/>
                    <a:moveTo>
                      <a:pt x="121" y="124"/>
                    </a:moveTo>
                    <a:cubicBezTo>
                      <a:pt x="112" y="133"/>
                      <a:pt x="101" y="138"/>
                      <a:pt x="87" y="137"/>
                    </a:cubicBezTo>
                    <a:cubicBezTo>
                      <a:pt x="74" y="137"/>
                      <a:pt x="63" y="131"/>
                      <a:pt x="55" y="122"/>
                    </a:cubicBezTo>
                    <a:cubicBezTo>
                      <a:pt x="46" y="113"/>
                      <a:pt x="41" y="101"/>
                      <a:pt x="42" y="88"/>
                    </a:cubicBezTo>
                    <a:cubicBezTo>
                      <a:pt x="42" y="75"/>
                      <a:pt x="48" y="63"/>
                      <a:pt x="57" y="55"/>
                    </a:cubicBezTo>
                    <a:cubicBezTo>
                      <a:pt x="66" y="47"/>
                      <a:pt x="78" y="42"/>
                      <a:pt x="91" y="43"/>
                    </a:cubicBezTo>
                    <a:cubicBezTo>
                      <a:pt x="104" y="43"/>
                      <a:pt x="116" y="49"/>
                      <a:pt x="124" y="58"/>
                    </a:cubicBezTo>
                    <a:cubicBezTo>
                      <a:pt x="132" y="67"/>
                      <a:pt x="137" y="78"/>
                      <a:pt x="136" y="92"/>
                    </a:cubicBezTo>
                    <a:cubicBezTo>
                      <a:pt x="136" y="105"/>
                      <a:pt x="130" y="116"/>
                      <a:pt x="121" y="124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5" name="Freeform 19"/>
              <p:cNvSpPr>
                <a:spLocks noEditPoints="1"/>
              </p:cNvSpPr>
              <p:nvPr/>
            </p:nvSpPr>
            <p:spPr bwMode="auto">
              <a:xfrm>
                <a:off x="5546725" y="3736975"/>
                <a:ext cx="412750" cy="412750"/>
              </a:xfrm>
              <a:custGeom>
                <a:avLst/>
                <a:gdLst>
                  <a:gd name="T0" fmla="*/ 109 w 109"/>
                  <a:gd name="T1" fmla="*/ 59 h 109"/>
                  <a:gd name="T2" fmla="*/ 107 w 109"/>
                  <a:gd name="T3" fmla="*/ 41 h 109"/>
                  <a:gd name="T4" fmla="*/ 97 w 109"/>
                  <a:gd name="T5" fmla="*/ 42 h 109"/>
                  <a:gd name="T6" fmla="*/ 89 w 109"/>
                  <a:gd name="T7" fmla="*/ 27 h 109"/>
                  <a:gd name="T8" fmla="*/ 96 w 109"/>
                  <a:gd name="T9" fmla="*/ 19 h 109"/>
                  <a:gd name="T10" fmla="*/ 82 w 109"/>
                  <a:gd name="T11" fmla="*/ 8 h 109"/>
                  <a:gd name="T12" fmla="*/ 76 w 109"/>
                  <a:gd name="T13" fmla="*/ 16 h 109"/>
                  <a:gd name="T14" fmla="*/ 59 w 109"/>
                  <a:gd name="T15" fmla="*/ 10 h 109"/>
                  <a:gd name="T16" fmla="*/ 58 w 109"/>
                  <a:gd name="T17" fmla="*/ 0 h 109"/>
                  <a:gd name="T18" fmla="*/ 41 w 109"/>
                  <a:gd name="T19" fmla="*/ 1 h 109"/>
                  <a:gd name="T20" fmla="*/ 42 w 109"/>
                  <a:gd name="T21" fmla="*/ 12 h 109"/>
                  <a:gd name="T22" fmla="*/ 27 w 109"/>
                  <a:gd name="T23" fmla="*/ 20 h 109"/>
                  <a:gd name="T24" fmla="*/ 19 w 109"/>
                  <a:gd name="T25" fmla="*/ 13 h 109"/>
                  <a:gd name="T26" fmla="*/ 7 w 109"/>
                  <a:gd name="T27" fmla="*/ 27 h 109"/>
                  <a:gd name="T28" fmla="*/ 15 w 109"/>
                  <a:gd name="T29" fmla="*/ 33 h 109"/>
                  <a:gd name="T30" fmla="*/ 10 w 109"/>
                  <a:gd name="T31" fmla="*/ 50 h 109"/>
                  <a:gd name="T32" fmla="*/ 0 w 109"/>
                  <a:gd name="T33" fmla="*/ 50 h 109"/>
                  <a:gd name="T34" fmla="*/ 1 w 109"/>
                  <a:gd name="T35" fmla="*/ 68 h 109"/>
                  <a:gd name="T36" fmla="*/ 11 w 109"/>
                  <a:gd name="T37" fmla="*/ 67 h 109"/>
                  <a:gd name="T38" fmla="*/ 19 w 109"/>
                  <a:gd name="T39" fmla="*/ 83 h 109"/>
                  <a:gd name="T40" fmla="*/ 13 w 109"/>
                  <a:gd name="T41" fmla="*/ 90 h 109"/>
                  <a:gd name="T42" fmla="*/ 26 w 109"/>
                  <a:gd name="T43" fmla="*/ 102 h 109"/>
                  <a:gd name="T44" fmla="*/ 33 w 109"/>
                  <a:gd name="T45" fmla="*/ 94 h 109"/>
                  <a:gd name="T46" fmla="*/ 49 w 109"/>
                  <a:gd name="T47" fmla="*/ 99 h 109"/>
                  <a:gd name="T48" fmla="*/ 50 w 109"/>
                  <a:gd name="T49" fmla="*/ 109 h 109"/>
                  <a:gd name="T50" fmla="*/ 68 w 109"/>
                  <a:gd name="T51" fmla="*/ 108 h 109"/>
                  <a:gd name="T52" fmla="*/ 67 w 109"/>
                  <a:gd name="T53" fmla="*/ 98 h 109"/>
                  <a:gd name="T54" fmla="*/ 82 w 109"/>
                  <a:gd name="T55" fmla="*/ 90 h 109"/>
                  <a:gd name="T56" fmla="*/ 90 w 109"/>
                  <a:gd name="T57" fmla="*/ 96 h 109"/>
                  <a:gd name="T58" fmla="*/ 101 w 109"/>
                  <a:gd name="T59" fmla="*/ 83 h 109"/>
                  <a:gd name="T60" fmla="*/ 94 w 109"/>
                  <a:gd name="T61" fmla="*/ 76 h 109"/>
                  <a:gd name="T62" fmla="*/ 99 w 109"/>
                  <a:gd name="T63" fmla="*/ 60 h 109"/>
                  <a:gd name="T64" fmla="*/ 109 w 109"/>
                  <a:gd name="T65" fmla="*/ 59 h 109"/>
                  <a:gd name="T66" fmla="*/ 76 w 109"/>
                  <a:gd name="T67" fmla="*/ 73 h 109"/>
                  <a:gd name="T68" fmla="*/ 57 w 109"/>
                  <a:gd name="T69" fmla="*/ 84 h 109"/>
                  <a:gd name="T70" fmla="*/ 36 w 109"/>
                  <a:gd name="T71" fmla="*/ 77 h 109"/>
                  <a:gd name="T72" fmla="*/ 26 w 109"/>
                  <a:gd name="T73" fmla="*/ 57 h 109"/>
                  <a:gd name="T74" fmla="*/ 32 w 109"/>
                  <a:gd name="T75" fmla="*/ 36 h 109"/>
                  <a:gd name="T76" fmla="*/ 52 w 109"/>
                  <a:gd name="T77" fmla="*/ 26 h 109"/>
                  <a:gd name="T78" fmla="*/ 73 w 109"/>
                  <a:gd name="T79" fmla="*/ 33 h 109"/>
                  <a:gd name="T80" fmla="*/ 83 w 109"/>
                  <a:gd name="T81" fmla="*/ 52 h 109"/>
                  <a:gd name="T82" fmla="*/ 76 w 109"/>
                  <a:gd name="T83" fmla="*/ 7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" h="109">
                    <a:moveTo>
                      <a:pt x="109" y="59"/>
                    </a:moveTo>
                    <a:cubicBezTo>
                      <a:pt x="107" y="41"/>
                      <a:pt x="107" y="41"/>
                      <a:pt x="107" y="41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3" y="31"/>
                      <a:pt x="89" y="27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1" y="13"/>
                      <a:pt x="65" y="11"/>
                      <a:pt x="59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6" y="14"/>
                      <a:pt x="31" y="16"/>
                      <a:pt x="27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2" y="38"/>
                      <a:pt x="11" y="44"/>
                      <a:pt x="1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3" y="73"/>
                      <a:pt x="16" y="78"/>
                      <a:pt x="19" y="83"/>
                    </a:cubicBezTo>
                    <a:cubicBezTo>
                      <a:pt x="13" y="90"/>
                      <a:pt x="13" y="90"/>
                      <a:pt x="13" y="90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8" y="97"/>
                      <a:pt x="43" y="99"/>
                      <a:pt x="49" y="9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68" y="108"/>
                      <a:pt x="68" y="108"/>
                      <a:pt x="68" y="108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3" y="96"/>
                      <a:pt x="78" y="93"/>
                      <a:pt x="82" y="90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101" y="83"/>
                      <a:pt x="101" y="83"/>
                      <a:pt x="101" y="83"/>
                    </a:cubicBezTo>
                    <a:cubicBezTo>
                      <a:pt x="94" y="76"/>
                      <a:pt x="94" y="76"/>
                      <a:pt x="94" y="76"/>
                    </a:cubicBezTo>
                    <a:cubicBezTo>
                      <a:pt x="96" y="71"/>
                      <a:pt x="98" y="66"/>
                      <a:pt x="99" y="60"/>
                    </a:cubicBezTo>
                    <a:lnTo>
                      <a:pt x="109" y="59"/>
                    </a:lnTo>
                    <a:close/>
                    <a:moveTo>
                      <a:pt x="76" y="73"/>
                    </a:moveTo>
                    <a:cubicBezTo>
                      <a:pt x="72" y="79"/>
                      <a:pt x="65" y="83"/>
                      <a:pt x="57" y="84"/>
                    </a:cubicBezTo>
                    <a:cubicBezTo>
                      <a:pt x="49" y="84"/>
                      <a:pt x="41" y="82"/>
                      <a:pt x="36" y="77"/>
                    </a:cubicBezTo>
                    <a:cubicBezTo>
                      <a:pt x="30" y="72"/>
                      <a:pt x="26" y="65"/>
                      <a:pt x="26" y="57"/>
                    </a:cubicBezTo>
                    <a:cubicBezTo>
                      <a:pt x="25" y="49"/>
                      <a:pt x="28" y="42"/>
                      <a:pt x="32" y="36"/>
                    </a:cubicBezTo>
                    <a:cubicBezTo>
                      <a:pt x="37" y="31"/>
                      <a:pt x="44" y="27"/>
                      <a:pt x="52" y="26"/>
                    </a:cubicBezTo>
                    <a:cubicBezTo>
                      <a:pt x="60" y="25"/>
                      <a:pt x="67" y="28"/>
                      <a:pt x="73" y="33"/>
                    </a:cubicBezTo>
                    <a:cubicBezTo>
                      <a:pt x="79" y="38"/>
                      <a:pt x="82" y="44"/>
                      <a:pt x="83" y="52"/>
                    </a:cubicBezTo>
                    <a:cubicBezTo>
                      <a:pt x="84" y="60"/>
                      <a:pt x="81" y="68"/>
                      <a:pt x="76" y="73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  <p:sp>
            <p:nvSpPr>
              <p:cNvPr id="26" name="Freeform 20"/>
              <p:cNvSpPr>
                <a:spLocks noEditPoints="1"/>
              </p:cNvSpPr>
              <p:nvPr/>
            </p:nvSpPr>
            <p:spPr bwMode="auto">
              <a:xfrm>
                <a:off x="6254750" y="3060700"/>
                <a:ext cx="412750" cy="415925"/>
              </a:xfrm>
              <a:custGeom>
                <a:avLst/>
                <a:gdLst>
                  <a:gd name="T0" fmla="*/ 99 w 109"/>
                  <a:gd name="T1" fmla="*/ 50 h 110"/>
                  <a:gd name="T2" fmla="*/ 94 w 109"/>
                  <a:gd name="T3" fmla="*/ 34 h 110"/>
                  <a:gd name="T4" fmla="*/ 102 w 109"/>
                  <a:gd name="T5" fmla="*/ 27 h 110"/>
                  <a:gd name="T6" fmla="*/ 91 w 109"/>
                  <a:gd name="T7" fmla="*/ 13 h 110"/>
                  <a:gd name="T8" fmla="*/ 83 w 109"/>
                  <a:gd name="T9" fmla="*/ 20 h 110"/>
                  <a:gd name="T10" fmla="*/ 67 w 109"/>
                  <a:gd name="T11" fmla="*/ 12 h 110"/>
                  <a:gd name="T12" fmla="*/ 68 w 109"/>
                  <a:gd name="T13" fmla="*/ 2 h 110"/>
                  <a:gd name="T14" fmla="*/ 51 w 109"/>
                  <a:gd name="T15" fmla="*/ 0 h 110"/>
                  <a:gd name="T16" fmla="*/ 50 w 109"/>
                  <a:gd name="T17" fmla="*/ 10 h 110"/>
                  <a:gd name="T18" fmla="*/ 33 w 109"/>
                  <a:gd name="T19" fmla="*/ 16 h 110"/>
                  <a:gd name="T20" fmla="*/ 27 w 109"/>
                  <a:gd name="T21" fmla="*/ 7 h 110"/>
                  <a:gd name="T22" fmla="*/ 13 w 109"/>
                  <a:gd name="T23" fmla="*/ 19 h 110"/>
                  <a:gd name="T24" fmla="*/ 20 w 109"/>
                  <a:gd name="T25" fmla="*/ 27 h 110"/>
                  <a:gd name="T26" fmla="*/ 12 w 109"/>
                  <a:gd name="T27" fmla="*/ 42 h 110"/>
                  <a:gd name="T28" fmla="*/ 1 w 109"/>
                  <a:gd name="T29" fmla="*/ 41 h 110"/>
                  <a:gd name="T30" fmla="*/ 0 w 109"/>
                  <a:gd name="T31" fmla="*/ 59 h 110"/>
                  <a:gd name="T32" fmla="*/ 10 w 109"/>
                  <a:gd name="T33" fmla="*/ 60 h 110"/>
                  <a:gd name="T34" fmla="*/ 15 w 109"/>
                  <a:gd name="T35" fmla="*/ 76 h 110"/>
                  <a:gd name="T36" fmla="*/ 7 w 109"/>
                  <a:gd name="T37" fmla="*/ 83 h 110"/>
                  <a:gd name="T38" fmla="*/ 18 w 109"/>
                  <a:gd name="T39" fmla="*/ 96 h 110"/>
                  <a:gd name="T40" fmla="*/ 26 w 109"/>
                  <a:gd name="T41" fmla="*/ 90 h 110"/>
                  <a:gd name="T42" fmla="*/ 42 w 109"/>
                  <a:gd name="T43" fmla="*/ 98 h 110"/>
                  <a:gd name="T44" fmla="*/ 41 w 109"/>
                  <a:gd name="T45" fmla="*/ 108 h 110"/>
                  <a:gd name="T46" fmla="*/ 58 w 109"/>
                  <a:gd name="T47" fmla="*/ 110 h 110"/>
                  <a:gd name="T48" fmla="*/ 59 w 109"/>
                  <a:gd name="T49" fmla="*/ 100 h 110"/>
                  <a:gd name="T50" fmla="*/ 76 w 109"/>
                  <a:gd name="T51" fmla="*/ 94 h 110"/>
                  <a:gd name="T52" fmla="*/ 82 w 109"/>
                  <a:gd name="T53" fmla="*/ 102 h 110"/>
                  <a:gd name="T54" fmla="*/ 96 w 109"/>
                  <a:gd name="T55" fmla="*/ 91 h 110"/>
                  <a:gd name="T56" fmla="*/ 89 w 109"/>
                  <a:gd name="T57" fmla="*/ 83 h 110"/>
                  <a:gd name="T58" fmla="*/ 98 w 109"/>
                  <a:gd name="T59" fmla="*/ 68 h 110"/>
                  <a:gd name="T60" fmla="*/ 108 w 109"/>
                  <a:gd name="T61" fmla="*/ 69 h 110"/>
                  <a:gd name="T62" fmla="*/ 109 w 109"/>
                  <a:gd name="T63" fmla="*/ 51 h 110"/>
                  <a:gd name="T64" fmla="*/ 99 w 109"/>
                  <a:gd name="T65" fmla="*/ 50 h 110"/>
                  <a:gd name="T66" fmla="*/ 83 w 109"/>
                  <a:gd name="T67" fmla="*/ 58 h 110"/>
                  <a:gd name="T68" fmla="*/ 73 w 109"/>
                  <a:gd name="T69" fmla="*/ 77 h 110"/>
                  <a:gd name="T70" fmla="*/ 52 w 109"/>
                  <a:gd name="T71" fmla="*/ 84 h 110"/>
                  <a:gd name="T72" fmla="*/ 32 w 109"/>
                  <a:gd name="T73" fmla="*/ 73 h 110"/>
                  <a:gd name="T74" fmla="*/ 26 w 109"/>
                  <a:gd name="T75" fmla="*/ 52 h 110"/>
                  <a:gd name="T76" fmla="*/ 36 w 109"/>
                  <a:gd name="T77" fmla="*/ 33 h 110"/>
                  <a:gd name="T78" fmla="*/ 57 w 109"/>
                  <a:gd name="T79" fmla="*/ 26 h 110"/>
                  <a:gd name="T80" fmla="*/ 77 w 109"/>
                  <a:gd name="T81" fmla="*/ 37 h 110"/>
                  <a:gd name="T82" fmla="*/ 83 w 109"/>
                  <a:gd name="T83" fmla="*/ 5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9" h="110">
                    <a:moveTo>
                      <a:pt x="99" y="50"/>
                    </a:moveTo>
                    <a:cubicBezTo>
                      <a:pt x="99" y="44"/>
                      <a:pt x="97" y="39"/>
                      <a:pt x="94" y="34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78" y="16"/>
                      <a:pt x="73" y="14"/>
                      <a:pt x="67" y="1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4" y="11"/>
                      <a:pt x="39" y="13"/>
                      <a:pt x="33" y="16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6" y="31"/>
                      <a:pt x="13" y="37"/>
                      <a:pt x="12" y="42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1" y="65"/>
                      <a:pt x="12" y="71"/>
                      <a:pt x="15" y="76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31" y="93"/>
                      <a:pt x="36" y="96"/>
                      <a:pt x="42" y="98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58" y="110"/>
                      <a:pt x="58" y="110"/>
                      <a:pt x="58" y="110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65" y="99"/>
                      <a:pt x="71" y="97"/>
                      <a:pt x="76" y="94"/>
                    </a:cubicBezTo>
                    <a:cubicBezTo>
                      <a:pt x="82" y="102"/>
                      <a:pt x="82" y="102"/>
                      <a:pt x="82" y="102"/>
                    </a:cubicBezTo>
                    <a:cubicBezTo>
                      <a:pt x="96" y="91"/>
                      <a:pt x="96" y="91"/>
                      <a:pt x="96" y="91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3" y="79"/>
                      <a:pt x="96" y="73"/>
                      <a:pt x="98" y="68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9" y="51"/>
                      <a:pt x="109" y="51"/>
                      <a:pt x="109" y="51"/>
                    </a:cubicBezTo>
                    <a:lnTo>
                      <a:pt x="99" y="50"/>
                    </a:lnTo>
                    <a:close/>
                    <a:moveTo>
                      <a:pt x="83" y="58"/>
                    </a:moveTo>
                    <a:cubicBezTo>
                      <a:pt x="83" y="65"/>
                      <a:pt x="79" y="72"/>
                      <a:pt x="73" y="77"/>
                    </a:cubicBezTo>
                    <a:cubicBezTo>
                      <a:pt x="67" y="82"/>
                      <a:pt x="59" y="84"/>
                      <a:pt x="52" y="84"/>
                    </a:cubicBezTo>
                    <a:cubicBezTo>
                      <a:pt x="45" y="83"/>
                      <a:pt x="37" y="80"/>
                      <a:pt x="32" y="73"/>
                    </a:cubicBezTo>
                    <a:cubicBezTo>
                      <a:pt x="27" y="67"/>
                      <a:pt x="25" y="60"/>
                      <a:pt x="26" y="52"/>
                    </a:cubicBezTo>
                    <a:cubicBezTo>
                      <a:pt x="27" y="45"/>
                      <a:pt x="30" y="38"/>
                      <a:pt x="36" y="33"/>
                    </a:cubicBezTo>
                    <a:cubicBezTo>
                      <a:pt x="42" y="28"/>
                      <a:pt x="50" y="26"/>
                      <a:pt x="57" y="26"/>
                    </a:cubicBezTo>
                    <a:cubicBezTo>
                      <a:pt x="65" y="27"/>
                      <a:pt x="72" y="30"/>
                      <a:pt x="77" y="37"/>
                    </a:cubicBezTo>
                    <a:cubicBezTo>
                      <a:pt x="82" y="43"/>
                      <a:pt x="84" y="50"/>
                      <a:pt x="83" y="58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txBody>
              <a:bodyPr vert="horz" wrap="square" lIns="91431" tIns="45716" rIns="91431" bIns="45716" numCol="1" anchor="t" anchorCtr="0" compatLnSpc="1"/>
              <a:lstStyle/>
              <a:p>
                <a:endParaRPr lang="zh-CN" altLang="en-US" kern="0">
                  <a:solidFill>
                    <a:schemeClr val="bg1"/>
                  </a:solidFill>
                  <a:latin typeface="方正中等线简体" panose="03000509000000000000" pitchFamily="65" charset="-122"/>
                  <a:ea typeface="方正中等线简体" panose="03000509000000000000" pitchFamily="65" charset="-122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1064765" y="3933850"/>
            <a:ext cx="2620431" cy="965334"/>
            <a:chOff x="8641357" y="2133650"/>
            <a:chExt cx="2620431" cy="965334"/>
          </a:xfrm>
        </p:grpSpPr>
        <p:sp>
          <p:nvSpPr>
            <p:cNvPr id="92" name="TextBox 91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3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437225" y="2253988"/>
            <a:ext cx="2620431" cy="965334"/>
            <a:chOff x="8641357" y="2133650"/>
            <a:chExt cx="2620431" cy="965334"/>
          </a:xfrm>
        </p:grpSpPr>
        <p:sp>
          <p:nvSpPr>
            <p:cNvPr id="96" name="TextBox 95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360199" y="4163634"/>
            <a:ext cx="2620431" cy="965334"/>
            <a:chOff x="8641357" y="2133650"/>
            <a:chExt cx="2620431" cy="965334"/>
          </a:xfrm>
        </p:grpSpPr>
        <p:sp>
          <p:nvSpPr>
            <p:cNvPr id="100" name="TextBox 99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0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8824099" y="2354078"/>
            <a:ext cx="2620431" cy="965334"/>
            <a:chOff x="8641357" y="2133650"/>
            <a:chExt cx="2620431" cy="965334"/>
          </a:xfrm>
        </p:grpSpPr>
        <p:sp>
          <p:nvSpPr>
            <p:cNvPr id="104" name="TextBox 103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0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6987" y="189439"/>
            <a:ext cx="5456674" cy="646331"/>
            <a:chOff x="360437" y="189434"/>
            <a:chExt cx="5456674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9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The problems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2808311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出现的问题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" name="组合 102"/>
          <p:cNvGrpSpPr/>
          <p:nvPr/>
        </p:nvGrpSpPr>
        <p:grpSpPr>
          <a:xfrm>
            <a:off x="8877759" y="2561592"/>
            <a:ext cx="2620431" cy="965334"/>
            <a:chOff x="8641357" y="2133650"/>
            <a:chExt cx="2620431" cy="965334"/>
          </a:xfrm>
        </p:grpSpPr>
        <p:sp>
          <p:nvSpPr>
            <p:cNvPr id="104" name="TextBox 103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0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0" name="直接连接符 109"/>
          <p:cNvCxnSpPr/>
          <p:nvPr/>
        </p:nvCxnSpPr>
        <p:spPr>
          <a:xfrm flipV="1">
            <a:off x="4801443" y="2921636"/>
            <a:ext cx="1440160" cy="1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>
            <a:off x="4657427" y="4356885"/>
            <a:ext cx="1214698" cy="780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组合 112"/>
          <p:cNvGrpSpPr/>
          <p:nvPr/>
        </p:nvGrpSpPr>
        <p:grpSpPr>
          <a:xfrm>
            <a:off x="5824930" y="3959421"/>
            <a:ext cx="2708132" cy="779318"/>
            <a:chOff x="2133599" y="4028641"/>
            <a:chExt cx="2708132" cy="779318"/>
          </a:xfrm>
        </p:grpSpPr>
        <p:sp>
          <p:nvSpPr>
            <p:cNvPr id="115" name="任意多边形 114"/>
            <p:cNvSpPr/>
            <p:nvPr/>
          </p:nvSpPr>
          <p:spPr>
            <a:xfrm>
              <a:off x="2133599" y="4028641"/>
              <a:ext cx="2708132" cy="779318"/>
            </a:xfrm>
            <a:custGeom>
              <a:avLst/>
              <a:gdLst>
                <a:gd name="connsiteX0" fmla="*/ 313459 w 2708132"/>
                <a:gd name="connsiteY0" fmla="*/ 0 h 779318"/>
                <a:gd name="connsiteX1" fmla="*/ 342467 w 2708132"/>
                <a:gd name="connsiteY1" fmla="*/ 3635 h 779318"/>
                <a:gd name="connsiteX2" fmla="*/ 342467 w 2708132"/>
                <a:gd name="connsiteY2" fmla="*/ 0 h 779318"/>
                <a:gd name="connsiteX3" fmla="*/ 2365664 w 2708132"/>
                <a:gd name="connsiteY3" fmla="*/ 0 h 779318"/>
                <a:gd name="connsiteX4" fmla="*/ 2365664 w 2708132"/>
                <a:gd name="connsiteY4" fmla="*/ 3635 h 779318"/>
                <a:gd name="connsiteX5" fmla="*/ 2394673 w 2708132"/>
                <a:gd name="connsiteY5" fmla="*/ 0 h 779318"/>
                <a:gd name="connsiteX6" fmla="*/ 2708132 w 2708132"/>
                <a:gd name="connsiteY6" fmla="*/ 389659 h 779318"/>
                <a:gd name="connsiteX7" fmla="*/ 2394673 w 2708132"/>
                <a:gd name="connsiteY7" fmla="*/ 779318 h 779318"/>
                <a:gd name="connsiteX8" fmla="*/ 2365664 w 2708132"/>
                <a:gd name="connsiteY8" fmla="*/ 775683 h 779318"/>
                <a:gd name="connsiteX9" fmla="*/ 2365664 w 2708132"/>
                <a:gd name="connsiteY9" fmla="*/ 779318 h 779318"/>
                <a:gd name="connsiteX10" fmla="*/ 342467 w 2708132"/>
                <a:gd name="connsiteY10" fmla="*/ 779318 h 779318"/>
                <a:gd name="connsiteX11" fmla="*/ 342467 w 2708132"/>
                <a:gd name="connsiteY11" fmla="*/ 775683 h 779318"/>
                <a:gd name="connsiteX12" fmla="*/ 313459 w 2708132"/>
                <a:gd name="connsiteY12" fmla="*/ 779318 h 779318"/>
                <a:gd name="connsiteX13" fmla="*/ 0 w 2708132"/>
                <a:gd name="connsiteY13" fmla="*/ 389659 h 779318"/>
                <a:gd name="connsiteX14" fmla="*/ 313459 w 2708132"/>
                <a:gd name="connsiteY14" fmla="*/ 0 h 77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8132" h="779318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2365664" y="0"/>
                  </a:lnTo>
                  <a:lnTo>
                    <a:pt x="2365664" y="3635"/>
                  </a:lnTo>
                  <a:lnTo>
                    <a:pt x="2394673" y="0"/>
                  </a:lnTo>
                  <a:cubicBezTo>
                    <a:pt x="2567792" y="0"/>
                    <a:pt x="2708132" y="174456"/>
                    <a:pt x="2708132" y="389659"/>
                  </a:cubicBezTo>
                  <a:cubicBezTo>
                    <a:pt x="2708132" y="604862"/>
                    <a:pt x="2567792" y="779318"/>
                    <a:pt x="2394673" y="779318"/>
                  </a:cubicBezTo>
                  <a:lnTo>
                    <a:pt x="2365664" y="775683"/>
                  </a:lnTo>
                  <a:lnTo>
                    <a:pt x="2365664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任意多边形 115"/>
            <p:cNvSpPr/>
            <p:nvPr/>
          </p:nvSpPr>
          <p:spPr>
            <a:xfrm>
              <a:off x="2162607" y="4080595"/>
              <a:ext cx="2650116" cy="675411"/>
            </a:xfrm>
            <a:custGeom>
              <a:avLst/>
              <a:gdLst>
                <a:gd name="connsiteX0" fmla="*/ 268866 w 2650116"/>
                <a:gd name="connsiteY0" fmla="*/ 0 h 675411"/>
                <a:gd name="connsiteX1" fmla="*/ 2336657 w 2650116"/>
                <a:gd name="connsiteY1" fmla="*/ 0 h 675411"/>
                <a:gd name="connsiteX2" fmla="*/ 2336657 w 2650116"/>
                <a:gd name="connsiteY2" fmla="*/ 3473 h 675411"/>
                <a:gd name="connsiteX3" fmla="*/ 2365665 w 2650116"/>
                <a:gd name="connsiteY3" fmla="*/ 1 h 675411"/>
                <a:gd name="connsiteX4" fmla="*/ 2650116 w 2650116"/>
                <a:gd name="connsiteY4" fmla="*/ 337706 h 675411"/>
                <a:gd name="connsiteX5" fmla="*/ 2365665 w 2650116"/>
                <a:gd name="connsiteY5" fmla="*/ 675411 h 675411"/>
                <a:gd name="connsiteX6" fmla="*/ 2336657 w 2650116"/>
                <a:gd name="connsiteY6" fmla="*/ 671940 h 675411"/>
                <a:gd name="connsiteX7" fmla="*/ 2336657 w 2650116"/>
                <a:gd name="connsiteY7" fmla="*/ 675409 h 675411"/>
                <a:gd name="connsiteX8" fmla="*/ 284468 w 2650116"/>
                <a:gd name="connsiteY8" fmla="*/ 675409 h 675411"/>
                <a:gd name="connsiteX9" fmla="*/ 284451 w 2650116"/>
                <a:gd name="connsiteY9" fmla="*/ 675411 h 675411"/>
                <a:gd name="connsiteX10" fmla="*/ 284434 w 2650116"/>
                <a:gd name="connsiteY10" fmla="*/ 675409 h 675411"/>
                <a:gd name="connsiteX11" fmla="*/ 268866 w 2650116"/>
                <a:gd name="connsiteY11" fmla="*/ 675409 h 675411"/>
                <a:gd name="connsiteX12" fmla="*/ 268866 w 2650116"/>
                <a:gd name="connsiteY12" fmla="*/ 673546 h 675411"/>
                <a:gd name="connsiteX13" fmla="*/ 227124 w 2650116"/>
                <a:gd name="connsiteY13" fmla="*/ 668550 h 675411"/>
                <a:gd name="connsiteX14" fmla="*/ 0 w 2650116"/>
                <a:gd name="connsiteY14" fmla="*/ 337706 h 675411"/>
                <a:gd name="connsiteX15" fmla="*/ 227124 w 2650116"/>
                <a:gd name="connsiteY15" fmla="*/ 6862 h 675411"/>
                <a:gd name="connsiteX16" fmla="*/ 268866 w 2650116"/>
                <a:gd name="connsiteY16" fmla="*/ 1866 h 6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50116" h="675411">
                  <a:moveTo>
                    <a:pt x="268866" y="0"/>
                  </a:moveTo>
                  <a:lnTo>
                    <a:pt x="2336657" y="0"/>
                  </a:lnTo>
                  <a:lnTo>
                    <a:pt x="2336657" y="3473"/>
                  </a:lnTo>
                  <a:lnTo>
                    <a:pt x="2365665" y="1"/>
                  </a:lnTo>
                  <a:cubicBezTo>
                    <a:pt x="2522763" y="1"/>
                    <a:pt x="2650116" y="151197"/>
                    <a:pt x="2650116" y="337706"/>
                  </a:cubicBezTo>
                  <a:cubicBezTo>
                    <a:pt x="2650116" y="524215"/>
                    <a:pt x="2522763" y="675411"/>
                    <a:pt x="2365665" y="675411"/>
                  </a:cubicBezTo>
                  <a:lnTo>
                    <a:pt x="2336657" y="671940"/>
                  </a:lnTo>
                  <a:lnTo>
                    <a:pt x="2336657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4" y="675409"/>
                  </a:lnTo>
                  <a:lnTo>
                    <a:pt x="268866" y="675409"/>
                  </a:lnTo>
                  <a:lnTo>
                    <a:pt x="268866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6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230682" y="3897931"/>
            <a:ext cx="3993576" cy="779318"/>
            <a:chOff x="2078615" y="1943100"/>
            <a:chExt cx="3993576" cy="779318"/>
          </a:xfrm>
        </p:grpSpPr>
        <p:sp>
          <p:nvSpPr>
            <p:cNvPr id="120" name="任意多边形 119"/>
            <p:cNvSpPr/>
            <p:nvPr/>
          </p:nvSpPr>
          <p:spPr>
            <a:xfrm>
              <a:off x="2078615" y="1943100"/>
              <a:ext cx="3993576" cy="779318"/>
            </a:xfrm>
            <a:custGeom>
              <a:avLst/>
              <a:gdLst>
                <a:gd name="connsiteX0" fmla="*/ 313459 w 3993576"/>
                <a:gd name="connsiteY0" fmla="*/ 0 h 779318"/>
                <a:gd name="connsiteX1" fmla="*/ 342467 w 3993576"/>
                <a:gd name="connsiteY1" fmla="*/ 3635 h 779318"/>
                <a:gd name="connsiteX2" fmla="*/ 342467 w 3993576"/>
                <a:gd name="connsiteY2" fmla="*/ 0 h 779318"/>
                <a:gd name="connsiteX3" fmla="*/ 3680117 w 3993576"/>
                <a:gd name="connsiteY3" fmla="*/ 0 h 779318"/>
                <a:gd name="connsiteX4" fmla="*/ 3680835 w 3993576"/>
                <a:gd name="connsiteY4" fmla="*/ 0 h 779318"/>
                <a:gd name="connsiteX5" fmla="*/ 3680835 w 3993576"/>
                <a:gd name="connsiteY5" fmla="*/ 90 h 779318"/>
                <a:gd name="connsiteX6" fmla="*/ 3743290 w 3993576"/>
                <a:gd name="connsiteY6" fmla="*/ 7917 h 779318"/>
                <a:gd name="connsiteX7" fmla="*/ 3993576 w 3993576"/>
                <a:gd name="connsiteY7" fmla="*/ 389659 h 779318"/>
                <a:gd name="connsiteX8" fmla="*/ 3743290 w 3993576"/>
                <a:gd name="connsiteY8" fmla="*/ 771402 h 779318"/>
                <a:gd name="connsiteX9" fmla="*/ 3680835 w 3993576"/>
                <a:gd name="connsiteY9" fmla="*/ 779228 h 779318"/>
                <a:gd name="connsiteX10" fmla="*/ 3680835 w 3993576"/>
                <a:gd name="connsiteY10" fmla="*/ 779318 h 779318"/>
                <a:gd name="connsiteX11" fmla="*/ 3680117 w 3993576"/>
                <a:gd name="connsiteY11" fmla="*/ 779318 h 779318"/>
                <a:gd name="connsiteX12" fmla="*/ 342467 w 3993576"/>
                <a:gd name="connsiteY12" fmla="*/ 779318 h 779318"/>
                <a:gd name="connsiteX13" fmla="*/ 342467 w 3993576"/>
                <a:gd name="connsiteY13" fmla="*/ 775683 h 779318"/>
                <a:gd name="connsiteX14" fmla="*/ 313459 w 3993576"/>
                <a:gd name="connsiteY14" fmla="*/ 779318 h 779318"/>
                <a:gd name="connsiteX15" fmla="*/ 0 w 3993576"/>
                <a:gd name="connsiteY15" fmla="*/ 389659 h 779318"/>
                <a:gd name="connsiteX16" fmla="*/ 313459 w 3993576"/>
                <a:gd name="connsiteY16" fmla="*/ 0 h 77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93576" h="779318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3680117" y="0"/>
                  </a:lnTo>
                  <a:lnTo>
                    <a:pt x="3680835" y="0"/>
                  </a:lnTo>
                  <a:lnTo>
                    <a:pt x="3680835" y="90"/>
                  </a:lnTo>
                  <a:lnTo>
                    <a:pt x="3743290" y="7917"/>
                  </a:lnTo>
                  <a:cubicBezTo>
                    <a:pt x="3886128" y="44251"/>
                    <a:pt x="3993576" y="201357"/>
                    <a:pt x="3993576" y="389659"/>
                  </a:cubicBezTo>
                  <a:cubicBezTo>
                    <a:pt x="3993576" y="577962"/>
                    <a:pt x="3886128" y="735067"/>
                    <a:pt x="3743290" y="771402"/>
                  </a:cubicBezTo>
                  <a:lnTo>
                    <a:pt x="3680835" y="779228"/>
                  </a:lnTo>
                  <a:lnTo>
                    <a:pt x="3680835" y="779318"/>
                  </a:lnTo>
                  <a:lnTo>
                    <a:pt x="3680117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任意多边形 120"/>
            <p:cNvSpPr/>
            <p:nvPr/>
          </p:nvSpPr>
          <p:spPr>
            <a:xfrm>
              <a:off x="2107622" y="1995054"/>
              <a:ext cx="3935560" cy="675411"/>
            </a:xfrm>
            <a:custGeom>
              <a:avLst/>
              <a:gdLst>
                <a:gd name="connsiteX0" fmla="*/ 268867 w 3935560"/>
                <a:gd name="connsiteY0" fmla="*/ 0 h 675411"/>
                <a:gd name="connsiteX1" fmla="*/ 3653273 w 3935560"/>
                <a:gd name="connsiteY1" fmla="*/ 0 h 675411"/>
                <a:gd name="connsiteX2" fmla="*/ 3653273 w 3935560"/>
                <a:gd name="connsiteY2" fmla="*/ 260 h 675411"/>
                <a:gd name="connsiteX3" fmla="*/ 3708436 w 3935560"/>
                <a:gd name="connsiteY3" fmla="*/ 6862 h 675411"/>
                <a:gd name="connsiteX4" fmla="*/ 3935560 w 3935560"/>
                <a:gd name="connsiteY4" fmla="*/ 337706 h 675411"/>
                <a:gd name="connsiteX5" fmla="*/ 3708436 w 3935560"/>
                <a:gd name="connsiteY5" fmla="*/ 668550 h 675411"/>
                <a:gd name="connsiteX6" fmla="*/ 3653273 w 3935560"/>
                <a:gd name="connsiteY6" fmla="*/ 675152 h 675411"/>
                <a:gd name="connsiteX7" fmla="*/ 3653273 w 3935560"/>
                <a:gd name="connsiteY7" fmla="*/ 675409 h 675411"/>
                <a:gd name="connsiteX8" fmla="*/ 3651126 w 3935560"/>
                <a:gd name="connsiteY8" fmla="*/ 675409 h 675411"/>
                <a:gd name="connsiteX9" fmla="*/ 3651109 w 3935560"/>
                <a:gd name="connsiteY9" fmla="*/ 675411 h 675411"/>
                <a:gd name="connsiteX10" fmla="*/ 3651093 w 3935560"/>
                <a:gd name="connsiteY10" fmla="*/ 675409 h 675411"/>
                <a:gd name="connsiteX11" fmla="*/ 284468 w 3935560"/>
                <a:gd name="connsiteY11" fmla="*/ 675409 h 675411"/>
                <a:gd name="connsiteX12" fmla="*/ 284451 w 3935560"/>
                <a:gd name="connsiteY12" fmla="*/ 675411 h 675411"/>
                <a:gd name="connsiteX13" fmla="*/ 284435 w 3935560"/>
                <a:gd name="connsiteY13" fmla="*/ 675409 h 675411"/>
                <a:gd name="connsiteX14" fmla="*/ 268867 w 3935560"/>
                <a:gd name="connsiteY14" fmla="*/ 675409 h 675411"/>
                <a:gd name="connsiteX15" fmla="*/ 268867 w 3935560"/>
                <a:gd name="connsiteY15" fmla="*/ 673546 h 675411"/>
                <a:gd name="connsiteX16" fmla="*/ 227124 w 3935560"/>
                <a:gd name="connsiteY16" fmla="*/ 668550 h 675411"/>
                <a:gd name="connsiteX17" fmla="*/ 0 w 3935560"/>
                <a:gd name="connsiteY17" fmla="*/ 337706 h 675411"/>
                <a:gd name="connsiteX18" fmla="*/ 227124 w 3935560"/>
                <a:gd name="connsiteY18" fmla="*/ 6862 h 675411"/>
                <a:gd name="connsiteX19" fmla="*/ 268867 w 3935560"/>
                <a:gd name="connsiteY19" fmla="*/ 1866 h 6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35560" h="675411">
                  <a:moveTo>
                    <a:pt x="268867" y="0"/>
                  </a:moveTo>
                  <a:lnTo>
                    <a:pt x="3653273" y="0"/>
                  </a:lnTo>
                  <a:lnTo>
                    <a:pt x="3653273" y="260"/>
                  </a:lnTo>
                  <a:lnTo>
                    <a:pt x="3708436" y="6862"/>
                  </a:lnTo>
                  <a:cubicBezTo>
                    <a:pt x="3838056" y="38352"/>
                    <a:pt x="3935560" y="174511"/>
                    <a:pt x="3935560" y="337706"/>
                  </a:cubicBezTo>
                  <a:cubicBezTo>
                    <a:pt x="3935560" y="500902"/>
                    <a:pt x="3838056" y="637060"/>
                    <a:pt x="3708436" y="668550"/>
                  </a:cubicBezTo>
                  <a:lnTo>
                    <a:pt x="3653273" y="675152"/>
                  </a:lnTo>
                  <a:lnTo>
                    <a:pt x="3653273" y="675409"/>
                  </a:lnTo>
                  <a:lnTo>
                    <a:pt x="3651126" y="675409"/>
                  </a:lnTo>
                  <a:lnTo>
                    <a:pt x="3651109" y="675411"/>
                  </a:lnTo>
                  <a:lnTo>
                    <a:pt x="3651093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5" y="675409"/>
                  </a:lnTo>
                  <a:lnTo>
                    <a:pt x="268867" y="675409"/>
                  </a:lnTo>
                  <a:lnTo>
                    <a:pt x="268867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7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5824930" y="2509638"/>
            <a:ext cx="2708132" cy="779318"/>
            <a:chOff x="2133599" y="4028641"/>
            <a:chExt cx="2708132" cy="779318"/>
          </a:xfrm>
        </p:grpSpPr>
        <p:sp>
          <p:nvSpPr>
            <p:cNvPr id="125" name="任意多边形 124"/>
            <p:cNvSpPr/>
            <p:nvPr/>
          </p:nvSpPr>
          <p:spPr>
            <a:xfrm>
              <a:off x="2133599" y="4028641"/>
              <a:ext cx="2708132" cy="779318"/>
            </a:xfrm>
            <a:custGeom>
              <a:avLst/>
              <a:gdLst>
                <a:gd name="connsiteX0" fmla="*/ 313459 w 2708132"/>
                <a:gd name="connsiteY0" fmla="*/ 0 h 779318"/>
                <a:gd name="connsiteX1" fmla="*/ 342467 w 2708132"/>
                <a:gd name="connsiteY1" fmla="*/ 3635 h 779318"/>
                <a:gd name="connsiteX2" fmla="*/ 342467 w 2708132"/>
                <a:gd name="connsiteY2" fmla="*/ 0 h 779318"/>
                <a:gd name="connsiteX3" fmla="*/ 2365664 w 2708132"/>
                <a:gd name="connsiteY3" fmla="*/ 0 h 779318"/>
                <a:gd name="connsiteX4" fmla="*/ 2365664 w 2708132"/>
                <a:gd name="connsiteY4" fmla="*/ 3635 h 779318"/>
                <a:gd name="connsiteX5" fmla="*/ 2394673 w 2708132"/>
                <a:gd name="connsiteY5" fmla="*/ 0 h 779318"/>
                <a:gd name="connsiteX6" fmla="*/ 2708132 w 2708132"/>
                <a:gd name="connsiteY6" fmla="*/ 389659 h 779318"/>
                <a:gd name="connsiteX7" fmla="*/ 2394673 w 2708132"/>
                <a:gd name="connsiteY7" fmla="*/ 779318 h 779318"/>
                <a:gd name="connsiteX8" fmla="*/ 2365664 w 2708132"/>
                <a:gd name="connsiteY8" fmla="*/ 775683 h 779318"/>
                <a:gd name="connsiteX9" fmla="*/ 2365664 w 2708132"/>
                <a:gd name="connsiteY9" fmla="*/ 779318 h 779318"/>
                <a:gd name="connsiteX10" fmla="*/ 342467 w 2708132"/>
                <a:gd name="connsiteY10" fmla="*/ 779318 h 779318"/>
                <a:gd name="connsiteX11" fmla="*/ 342467 w 2708132"/>
                <a:gd name="connsiteY11" fmla="*/ 775683 h 779318"/>
                <a:gd name="connsiteX12" fmla="*/ 313459 w 2708132"/>
                <a:gd name="connsiteY12" fmla="*/ 779318 h 779318"/>
                <a:gd name="connsiteX13" fmla="*/ 0 w 2708132"/>
                <a:gd name="connsiteY13" fmla="*/ 389659 h 779318"/>
                <a:gd name="connsiteX14" fmla="*/ 313459 w 2708132"/>
                <a:gd name="connsiteY14" fmla="*/ 0 h 77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8132" h="779318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2365664" y="0"/>
                  </a:lnTo>
                  <a:lnTo>
                    <a:pt x="2365664" y="3635"/>
                  </a:lnTo>
                  <a:lnTo>
                    <a:pt x="2394673" y="0"/>
                  </a:lnTo>
                  <a:cubicBezTo>
                    <a:pt x="2567792" y="0"/>
                    <a:pt x="2708132" y="174456"/>
                    <a:pt x="2708132" y="389659"/>
                  </a:cubicBezTo>
                  <a:cubicBezTo>
                    <a:pt x="2708132" y="604862"/>
                    <a:pt x="2567792" y="779318"/>
                    <a:pt x="2394673" y="779318"/>
                  </a:cubicBezTo>
                  <a:lnTo>
                    <a:pt x="2365664" y="775683"/>
                  </a:lnTo>
                  <a:lnTo>
                    <a:pt x="2365664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任意多边形 125"/>
            <p:cNvSpPr/>
            <p:nvPr/>
          </p:nvSpPr>
          <p:spPr>
            <a:xfrm>
              <a:off x="2162607" y="4080595"/>
              <a:ext cx="2650116" cy="675411"/>
            </a:xfrm>
            <a:custGeom>
              <a:avLst/>
              <a:gdLst>
                <a:gd name="connsiteX0" fmla="*/ 268866 w 2650116"/>
                <a:gd name="connsiteY0" fmla="*/ 0 h 675411"/>
                <a:gd name="connsiteX1" fmla="*/ 2336657 w 2650116"/>
                <a:gd name="connsiteY1" fmla="*/ 0 h 675411"/>
                <a:gd name="connsiteX2" fmla="*/ 2336657 w 2650116"/>
                <a:gd name="connsiteY2" fmla="*/ 3473 h 675411"/>
                <a:gd name="connsiteX3" fmla="*/ 2365665 w 2650116"/>
                <a:gd name="connsiteY3" fmla="*/ 1 h 675411"/>
                <a:gd name="connsiteX4" fmla="*/ 2650116 w 2650116"/>
                <a:gd name="connsiteY4" fmla="*/ 337706 h 675411"/>
                <a:gd name="connsiteX5" fmla="*/ 2365665 w 2650116"/>
                <a:gd name="connsiteY5" fmla="*/ 675411 h 675411"/>
                <a:gd name="connsiteX6" fmla="*/ 2336657 w 2650116"/>
                <a:gd name="connsiteY6" fmla="*/ 671940 h 675411"/>
                <a:gd name="connsiteX7" fmla="*/ 2336657 w 2650116"/>
                <a:gd name="connsiteY7" fmla="*/ 675409 h 675411"/>
                <a:gd name="connsiteX8" fmla="*/ 284468 w 2650116"/>
                <a:gd name="connsiteY8" fmla="*/ 675409 h 675411"/>
                <a:gd name="connsiteX9" fmla="*/ 284451 w 2650116"/>
                <a:gd name="connsiteY9" fmla="*/ 675411 h 675411"/>
                <a:gd name="connsiteX10" fmla="*/ 284434 w 2650116"/>
                <a:gd name="connsiteY10" fmla="*/ 675409 h 675411"/>
                <a:gd name="connsiteX11" fmla="*/ 268866 w 2650116"/>
                <a:gd name="connsiteY11" fmla="*/ 675409 h 675411"/>
                <a:gd name="connsiteX12" fmla="*/ 268866 w 2650116"/>
                <a:gd name="connsiteY12" fmla="*/ 673546 h 675411"/>
                <a:gd name="connsiteX13" fmla="*/ 227124 w 2650116"/>
                <a:gd name="connsiteY13" fmla="*/ 668550 h 675411"/>
                <a:gd name="connsiteX14" fmla="*/ 0 w 2650116"/>
                <a:gd name="connsiteY14" fmla="*/ 337706 h 675411"/>
                <a:gd name="connsiteX15" fmla="*/ 227124 w 2650116"/>
                <a:gd name="connsiteY15" fmla="*/ 6862 h 675411"/>
                <a:gd name="connsiteX16" fmla="*/ 268866 w 2650116"/>
                <a:gd name="connsiteY16" fmla="*/ 1866 h 6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50116" h="675411">
                  <a:moveTo>
                    <a:pt x="268866" y="0"/>
                  </a:moveTo>
                  <a:lnTo>
                    <a:pt x="2336657" y="0"/>
                  </a:lnTo>
                  <a:lnTo>
                    <a:pt x="2336657" y="3473"/>
                  </a:lnTo>
                  <a:lnTo>
                    <a:pt x="2365665" y="1"/>
                  </a:lnTo>
                  <a:cubicBezTo>
                    <a:pt x="2522763" y="1"/>
                    <a:pt x="2650116" y="151197"/>
                    <a:pt x="2650116" y="337706"/>
                  </a:cubicBezTo>
                  <a:cubicBezTo>
                    <a:pt x="2650116" y="524215"/>
                    <a:pt x="2522763" y="675411"/>
                    <a:pt x="2365665" y="675411"/>
                  </a:cubicBezTo>
                  <a:lnTo>
                    <a:pt x="2336657" y="671940"/>
                  </a:lnTo>
                  <a:lnTo>
                    <a:pt x="2336657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4" y="675409"/>
                  </a:lnTo>
                  <a:lnTo>
                    <a:pt x="268866" y="675409"/>
                  </a:lnTo>
                  <a:lnTo>
                    <a:pt x="268866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6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1230682" y="2493690"/>
            <a:ext cx="3993576" cy="779318"/>
            <a:chOff x="2078615" y="1943100"/>
            <a:chExt cx="3993576" cy="779318"/>
          </a:xfrm>
        </p:grpSpPr>
        <p:sp>
          <p:nvSpPr>
            <p:cNvPr id="130" name="任意多边形 129"/>
            <p:cNvSpPr/>
            <p:nvPr/>
          </p:nvSpPr>
          <p:spPr>
            <a:xfrm>
              <a:off x="2078615" y="1943100"/>
              <a:ext cx="3993576" cy="779318"/>
            </a:xfrm>
            <a:custGeom>
              <a:avLst/>
              <a:gdLst>
                <a:gd name="connsiteX0" fmla="*/ 313459 w 3993576"/>
                <a:gd name="connsiteY0" fmla="*/ 0 h 779318"/>
                <a:gd name="connsiteX1" fmla="*/ 342467 w 3993576"/>
                <a:gd name="connsiteY1" fmla="*/ 3635 h 779318"/>
                <a:gd name="connsiteX2" fmla="*/ 342467 w 3993576"/>
                <a:gd name="connsiteY2" fmla="*/ 0 h 779318"/>
                <a:gd name="connsiteX3" fmla="*/ 3680117 w 3993576"/>
                <a:gd name="connsiteY3" fmla="*/ 0 h 779318"/>
                <a:gd name="connsiteX4" fmla="*/ 3680835 w 3993576"/>
                <a:gd name="connsiteY4" fmla="*/ 0 h 779318"/>
                <a:gd name="connsiteX5" fmla="*/ 3680835 w 3993576"/>
                <a:gd name="connsiteY5" fmla="*/ 90 h 779318"/>
                <a:gd name="connsiteX6" fmla="*/ 3743290 w 3993576"/>
                <a:gd name="connsiteY6" fmla="*/ 7917 h 779318"/>
                <a:gd name="connsiteX7" fmla="*/ 3993576 w 3993576"/>
                <a:gd name="connsiteY7" fmla="*/ 389659 h 779318"/>
                <a:gd name="connsiteX8" fmla="*/ 3743290 w 3993576"/>
                <a:gd name="connsiteY8" fmla="*/ 771402 h 779318"/>
                <a:gd name="connsiteX9" fmla="*/ 3680835 w 3993576"/>
                <a:gd name="connsiteY9" fmla="*/ 779228 h 779318"/>
                <a:gd name="connsiteX10" fmla="*/ 3680835 w 3993576"/>
                <a:gd name="connsiteY10" fmla="*/ 779318 h 779318"/>
                <a:gd name="connsiteX11" fmla="*/ 3680117 w 3993576"/>
                <a:gd name="connsiteY11" fmla="*/ 779318 h 779318"/>
                <a:gd name="connsiteX12" fmla="*/ 342467 w 3993576"/>
                <a:gd name="connsiteY12" fmla="*/ 779318 h 779318"/>
                <a:gd name="connsiteX13" fmla="*/ 342467 w 3993576"/>
                <a:gd name="connsiteY13" fmla="*/ 775683 h 779318"/>
                <a:gd name="connsiteX14" fmla="*/ 313459 w 3993576"/>
                <a:gd name="connsiteY14" fmla="*/ 779318 h 779318"/>
                <a:gd name="connsiteX15" fmla="*/ 0 w 3993576"/>
                <a:gd name="connsiteY15" fmla="*/ 389659 h 779318"/>
                <a:gd name="connsiteX16" fmla="*/ 313459 w 3993576"/>
                <a:gd name="connsiteY16" fmla="*/ 0 h 77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93576" h="779318">
                  <a:moveTo>
                    <a:pt x="313459" y="0"/>
                  </a:moveTo>
                  <a:lnTo>
                    <a:pt x="342467" y="3635"/>
                  </a:lnTo>
                  <a:lnTo>
                    <a:pt x="342467" y="0"/>
                  </a:lnTo>
                  <a:lnTo>
                    <a:pt x="3680117" y="0"/>
                  </a:lnTo>
                  <a:lnTo>
                    <a:pt x="3680835" y="0"/>
                  </a:lnTo>
                  <a:lnTo>
                    <a:pt x="3680835" y="90"/>
                  </a:lnTo>
                  <a:lnTo>
                    <a:pt x="3743290" y="7917"/>
                  </a:lnTo>
                  <a:cubicBezTo>
                    <a:pt x="3886128" y="44251"/>
                    <a:pt x="3993576" y="201357"/>
                    <a:pt x="3993576" y="389659"/>
                  </a:cubicBezTo>
                  <a:cubicBezTo>
                    <a:pt x="3993576" y="577962"/>
                    <a:pt x="3886128" y="735067"/>
                    <a:pt x="3743290" y="771402"/>
                  </a:cubicBezTo>
                  <a:lnTo>
                    <a:pt x="3680835" y="779228"/>
                  </a:lnTo>
                  <a:lnTo>
                    <a:pt x="3680835" y="779318"/>
                  </a:lnTo>
                  <a:lnTo>
                    <a:pt x="3680117" y="779318"/>
                  </a:lnTo>
                  <a:lnTo>
                    <a:pt x="342467" y="779318"/>
                  </a:lnTo>
                  <a:lnTo>
                    <a:pt x="342467" y="775683"/>
                  </a:lnTo>
                  <a:lnTo>
                    <a:pt x="313459" y="779318"/>
                  </a:lnTo>
                  <a:cubicBezTo>
                    <a:pt x="140340" y="779318"/>
                    <a:pt x="0" y="604862"/>
                    <a:pt x="0" y="389659"/>
                  </a:cubicBezTo>
                  <a:cubicBezTo>
                    <a:pt x="0" y="174456"/>
                    <a:pt x="140340" y="0"/>
                    <a:pt x="313459" y="0"/>
                  </a:cubicBez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任意多边形 130"/>
            <p:cNvSpPr/>
            <p:nvPr/>
          </p:nvSpPr>
          <p:spPr>
            <a:xfrm>
              <a:off x="2107622" y="1995054"/>
              <a:ext cx="3935560" cy="675411"/>
            </a:xfrm>
            <a:custGeom>
              <a:avLst/>
              <a:gdLst>
                <a:gd name="connsiteX0" fmla="*/ 268867 w 3935560"/>
                <a:gd name="connsiteY0" fmla="*/ 0 h 675411"/>
                <a:gd name="connsiteX1" fmla="*/ 3653273 w 3935560"/>
                <a:gd name="connsiteY1" fmla="*/ 0 h 675411"/>
                <a:gd name="connsiteX2" fmla="*/ 3653273 w 3935560"/>
                <a:gd name="connsiteY2" fmla="*/ 260 h 675411"/>
                <a:gd name="connsiteX3" fmla="*/ 3708436 w 3935560"/>
                <a:gd name="connsiteY3" fmla="*/ 6862 h 675411"/>
                <a:gd name="connsiteX4" fmla="*/ 3935560 w 3935560"/>
                <a:gd name="connsiteY4" fmla="*/ 337706 h 675411"/>
                <a:gd name="connsiteX5" fmla="*/ 3708436 w 3935560"/>
                <a:gd name="connsiteY5" fmla="*/ 668550 h 675411"/>
                <a:gd name="connsiteX6" fmla="*/ 3653273 w 3935560"/>
                <a:gd name="connsiteY6" fmla="*/ 675152 h 675411"/>
                <a:gd name="connsiteX7" fmla="*/ 3653273 w 3935560"/>
                <a:gd name="connsiteY7" fmla="*/ 675409 h 675411"/>
                <a:gd name="connsiteX8" fmla="*/ 3651126 w 3935560"/>
                <a:gd name="connsiteY8" fmla="*/ 675409 h 675411"/>
                <a:gd name="connsiteX9" fmla="*/ 3651109 w 3935560"/>
                <a:gd name="connsiteY9" fmla="*/ 675411 h 675411"/>
                <a:gd name="connsiteX10" fmla="*/ 3651093 w 3935560"/>
                <a:gd name="connsiteY10" fmla="*/ 675409 h 675411"/>
                <a:gd name="connsiteX11" fmla="*/ 284468 w 3935560"/>
                <a:gd name="connsiteY11" fmla="*/ 675409 h 675411"/>
                <a:gd name="connsiteX12" fmla="*/ 284451 w 3935560"/>
                <a:gd name="connsiteY12" fmla="*/ 675411 h 675411"/>
                <a:gd name="connsiteX13" fmla="*/ 284435 w 3935560"/>
                <a:gd name="connsiteY13" fmla="*/ 675409 h 675411"/>
                <a:gd name="connsiteX14" fmla="*/ 268867 w 3935560"/>
                <a:gd name="connsiteY14" fmla="*/ 675409 h 675411"/>
                <a:gd name="connsiteX15" fmla="*/ 268867 w 3935560"/>
                <a:gd name="connsiteY15" fmla="*/ 673546 h 675411"/>
                <a:gd name="connsiteX16" fmla="*/ 227124 w 3935560"/>
                <a:gd name="connsiteY16" fmla="*/ 668550 h 675411"/>
                <a:gd name="connsiteX17" fmla="*/ 0 w 3935560"/>
                <a:gd name="connsiteY17" fmla="*/ 337706 h 675411"/>
                <a:gd name="connsiteX18" fmla="*/ 227124 w 3935560"/>
                <a:gd name="connsiteY18" fmla="*/ 6862 h 675411"/>
                <a:gd name="connsiteX19" fmla="*/ 268867 w 3935560"/>
                <a:gd name="connsiteY19" fmla="*/ 1866 h 6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35560" h="675411">
                  <a:moveTo>
                    <a:pt x="268867" y="0"/>
                  </a:moveTo>
                  <a:lnTo>
                    <a:pt x="3653273" y="0"/>
                  </a:lnTo>
                  <a:lnTo>
                    <a:pt x="3653273" y="260"/>
                  </a:lnTo>
                  <a:lnTo>
                    <a:pt x="3708436" y="6862"/>
                  </a:lnTo>
                  <a:cubicBezTo>
                    <a:pt x="3838056" y="38352"/>
                    <a:pt x="3935560" y="174511"/>
                    <a:pt x="3935560" y="337706"/>
                  </a:cubicBezTo>
                  <a:cubicBezTo>
                    <a:pt x="3935560" y="500902"/>
                    <a:pt x="3838056" y="637060"/>
                    <a:pt x="3708436" y="668550"/>
                  </a:cubicBezTo>
                  <a:lnTo>
                    <a:pt x="3653273" y="675152"/>
                  </a:lnTo>
                  <a:lnTo>
                    <a:pt x="3653273" y="675409"/>
                  </a:lnTo>
                  <a:lnTo>
                    <a:pt x="3651126" y="675409"/>
                  </a:lnTo>
                  <a:lnTo>
                    <a:pt x="3651109" y="675411"/>
                  </a:lnTo>
                  <a:lnTo>
                    <a:pt x="3651093" y="675409"/>
                  </a:lnTo>
                  <a:lnTo>
                    <a:pt x="284468" y="675409"/>
                  </a:lnTo>
                  <a:lnTo>
                    <a:pt x="284451" y="675411"/>
                  </a:lnTo>
                  <a:lnTo>
                    <a:pt x="284435" y="675409"/>
                  </a:lnTo>
                  <a:lnTo>
                    <a:pt x="268867" y="675409"/>
                  </a:lnTo>
                  <a:lnTo>
                    <a:pt x="268867" y="673546"/>
                  </a:lnTo>
                  <a:lnTo>
                    <a:pt x="227124" y="668550"/>
                  </a:lnTo>
                  <a:cubicBezTo>
                    <a:pt x="97505" y="637060"/>
                    <a:pt x="0" y="500902"/>
                    <a:pt x="0" y="337706"/>
                  </a:cubicBezTo>
                  <a:cubicBezTo>
                    <a:pt x="0" y="174511"/>
                    <a:pt x="97505" y="38352"/>
                    <a:pt x="227124" y="6862"/>
                  </a:cubicBezTo>
                  <a:lnTo>
                    <a:pt x="268867" y="1866"/>
                  </a:lnTo>
                  <a:close/>
                </a:path>
              </a:pathLst>
            </a:custGeom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2" name="文本框 32"/>
          <p:cNvSpPr txBox="1"/>
          <p:nvPr/>
        </p:nvSpPr>
        <p:spPr>
          <a:xfrm>
            <a:off x="1951032" y="2646106"/>
            <a:ext cx="213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2800" dirty="0">
                <a:solidFill>
                  <a:srgbClr val="0066CC"/>
                </a:solidFill>
                <a:effectLst/>
              </a:rPr>
              <a:t>存在问题</a:t>
            </a:r>
            <a:endParaRPr lang="en-US" altLang="zh-CN" sz="2800" dirty="0">
              <a:solidFill>
                <a:srgbClr val="0066CC"/>
              </a:solidFill>
            </a:endParaRPr>
          </a:p>
        </p:txBody>
      </p:sp>
      <p:sp>
        <p:nvSpPr>
          <p:cNvPr id="134" name="文本框 32"/>
          <p:cNvSpPr txBox="1"/>
          <p:nvPr/>
        </p:nvSpPr>
        <p:spPr>
          <a:xfrm>
            <a:off x="1951032" y="4053946"/>
            <a:ext cx="213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2800" dirty="0">
                <a:solidFill>
                  <a:srgbClr val="0066CC"/>
                </a:solidFill>
                <a:effectLst/>
              </a:rPr>
              <a:t>提出建议</a:t>
            </a:r>
            <a:endParaRPr lang="en-US" altLang="zh-CN" sz="2800" dirty="0">
              <a:solidFill>
                <a:srgbClr val="0066CC"/>
              </a:solidFill>
            </a:endParaRPr>
          </a:p>
        </p:txBody>
      </p:sp>
      <p:sp>
        <p:nvSpPr>
          <p:cNvPr id="135" name="文本框 32"/>
          <p:cNvSpPr txBox="1"/>
          <p:nvPr/>
        </p:nvSpPr>
        <p:spPr>
          <a:xfrm>
            <a:off x="6113831" y="2646106"/>
            <a:ext cx="213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solidFill>
                  <a:srgbClr val="0066CC"/>
                </a:solidFill>
              </a:rPr>
              <a:t>如何解决</a:t>
            </a:r>
            <a:endParaRPr lang="en-US" altLang="zh-CN" sz="2800" dirty="0">
              <a:solidFill>
                <a:srgbClr val="0066CC"/>
              </a:solidFill>
            </a:endParaRPr>
          </a:p>
        </p:txBody>
      </p:sp>
      <p:sp>
        <p:nvSpPr>
          <p:cNvPr id="136" name="文本框 32"/>
          <p:cNvSpPr txBox="1"/>
          <p:nvPr/>
        </p:nvSpPr>
        <p:spPr>
          <a:xfrm>
            <a:off x="6164279" y="4053946"/>
            <a:ext cx="213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solidFill>
                  <a:srgbClr val="0066CC"/>
                </a:solidFill>
              </a:rPr>
              <a:t>采纳办法</a:t>
            </a:r>
            <a:endParaRPr lang="en-US" altLang="zh-CN" sz="2800" dirty="0">
              <a:solidFill>
                <a:srgbClr val="0066CC"/>
              </a:solidFill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8877759" y="4053945"/>
            <a:ext cx="2620431" cy="965334"/>
            <a:chOff x="8641357" y="2133650"/>
            <a:chExt cx="2620431" cy="965334"/>
          </a:xfrm>
        </p:grpSpPr>
        <p:sp>
          <p:nvSpPr>
            <p:cNvPr id="138" name="TextBox 137"/>
            <p:cNvSpPr txBox="1"/>
            <p:nvPr/>
          </p:nvSpPr>
          <p:spPr>
            <a:xfrm>
              <a:off x="8785373" y="2493690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39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4" grpId="0"/>
      <p:bldP spid="135" grpId="0"/>
      <p:bldP spid="1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6987" y="189439"/>
            <a:ext cx="5456674" cy="646331"/>
            <a:chOff x="360437" y="189434"/>
            <a:chExt cx="5456674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9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The solution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2808311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解决的方法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连接符 47"/>
          <p:cNvCxnSpPr>
            <a:stCxn id="59" idx="3"/>
          </p:cNvCxnSpPr>
          <p:nvPr/>
        </p:nvCxnSpPr>
        <p:spPr>
          <a:xfrm flipH="1">
            <a:off x="4364705" y="3073343"/>
            <a:ext cx="1589207" cy="127470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5589386" y="1817862"/>
            <a:ext cx="1620000" cy="1620000"/>
            <a:chOff x="5252836" y="1817862"/>
            <a:chExt cx="1620000" cy="1620000"/>
          </a:xfrm>
          <a:solidFill>
            <a:srgbClr val="3399FF"/>
          </a:solidFill>
        </p:grpSpPr>
        <p:sp>
          <p:nvSpPr>
            <p:cNvPr id="57" name="椭圆 56"/>
            <p:cNvSpPr>
              <a:spLocks noChangeAspect="1"/>
            </p:cNvSpPr>
            <p:nvPr/>
          </p:nvSpPr>
          <p:spPr>
            <a:xfrm>
              <a:off x="5252836" y="181786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5252836" y="1817862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5432836" y="1997862"/>
              <a:ext cx="1260000" cy="1260000"/>
            </a:xfrm>
            <a:prstGeom prst="ellipse">
              <a:avLst/>
            </a:prstGeom>
            <a:solidFill>
              <a:schemeClr val="bg1"/>
            </a:solidFill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任意多边形 59"/>
          <p:cNvSpPr/>
          <p:nvPr/>
        </p:nvSpPr>
        <p:spPr>
          <a:xfrm>
            <a:off x="6418127" y="2115326"/>
            <a:ext cx="2527652" cy="1008000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51"/>
          <p:cNvSpPr txBox="1"/>
          <p:nvPr/>
        </p:nvSpPr>
        <p:spPr>
          <a:xfrm>
            <a:off x="6843485" y="232694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895386" y="2131267"/>
            <a:ext cx="1008000" cy="1008000"/>
            <a:chOff x="5558836" y="2123862"/>
            <a:chExt cx="1008000" cy="1008000"/>
          </a:xfrm>
        </p:grpSpPr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5558836" y="212386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29"/>
            <p:cNvSpPr txBox="1">
              <a:spLocks noChangeArrowheads="1"/>
            </p:cNvSpPr>
            <p:nvPr/>
          </p:nvSpPr>
          <p:spPr bwMode="auto">
            <a:xfrm>
              <a:off x="5669139" y="2289860"/>
              <a:ext cx="78739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rgbClr val="0066CC"/>
                  </a:solidFill>
                </a:rPr>
                <a:t>02</a:t>
              </a:r>
              <a:endParaRPr lang="zh-CN" altLang="en-US" dirty="0">
                <a:solidFill>
                  <a:srgbClr val="0066CC"/>
                </a:solidFill>
              </a:endParaRPr>
            </a:p>
          </p:txBody>
        </p:sp>
      </p:grpSp>
      <p:cxnSp>
        <p:nvCxnSpPr>
          <p:cNvPr id="41" name="直接连接符 40"/>
          <p:cNvCxnSpPr>
            <a:stCxn id="58" idx="2"/>
            <a:endCxn id="53" idx="2"/>
          </p:cNvCxnSpPr>
          <p:nvPr/>
        </p:nvCxnSpPr>
        <p:spPr>
          <a:xfrm flipH="1" flipV="1">
            <a:off x="4844215" y="2623594"/>
            <a:ext cx="745175" cy="426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561083" y="1817862"/>
            <a:ext cx="1620000" cy="1620000"/>
            <a:chOff x="1224533" y="1817862"/>
            <a:chExt cx="1620000" cy="1620000"/>
          </a:xfrm>
          <a:solidFill>
            <a:srgbClr val="3399FF"/>
          </a:solidFill>
        </p:grpSpPr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1224533" y="181786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1224533" y="1817862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1404533" y="1997862"/>
              <a:ext cx="1260000" cy="1260000"/>
            </a:xfrm>
            <a:prstGeom prst="ellipse">
              <a:avLst/>
            </a:prstGeom>
            <a:solidFill>
              <a:schemeClr val="bg1"/>
            </a:solidFill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任意多边形 52"/>
          <p:cNvSpPr/>
          <p:nvPr/>
        </p:nvSpPr>
        <p:spPr>
          <a:xfrm>
            <a:off x="2316560" y="2123863"/>
            <a:ext cx="2527652" cy="999464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44"/>
          <p:cNvSpPr txBox="1"/>
          <p:nvPr/>
        </p:nvSpPr>
        <p:spPr>
          <a:xfrm>
            <a:off x="2815181" y="232694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867083" y="2115326"/>
            <a:ext cx="1008000" cy="1008000"/>
            <a:chOff x="1530533" y="2123862"/>
            <a:chExt cx="1008000" cy="1008000"/>
          </a:xfrm>
        </p:grpSpPr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1530533" y="212386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29"/>
            <p:cNvSpPr txBox="1">
              <a:spLocks noChangeArrowheads="1"/>
            </p:cNvSpPr>
            <p:nvPr/>
          </p:nvSpPr>
          <p:spPr bwMode="auto">
            <a:xfrm>
              <a:off x="1670351" y="2289860"/>
              <a:ext cx="78739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rgbClr val="0066CC"/>
                  </a:solidFill>
                </a:rPr>
                <a:t>01</a:t>
              </a:r>
              <a:endParaRPr lang="zh-CN" altLang="en-US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145259" y="4042042"/>
            <a:ext cx="1620000" cy="1620000"/>
            <a:chOff x="2808709" y="4042042"/>
            <a:chExt cx="1620000" cy="1620000"/>
          </a:xfrm>
          <a:solidFill>
            <a:schemeClr val="bg1"/>
          </a:solidFill>
        </p:grpSpPr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2808709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2808709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innerShdw blurRad="1143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2988709" y="4222042"/>
              <a:ext cx="1260000" cy="1260000"/>
            </a:xfrm>
            <a:prstGeom prst="ellipse">
              <a:avLst/>
            </a:prstGeom>
            <a:grpFill/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任意多边形 38"/>
          <p:cNvSpPr/>
          <p:nvPr/>
        </p:nvSpPr>
        <p:spPr>
          <a:xfrm>
            <a:off x="3900736" y="4348042"/>
            <a:ext cx="2527652" cy="1008000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16"/>
          <p:cNvSpPr txBox="1"/>
          <p:nvPr/>
        </p:nvSpPr>
        <p:spPr>
          <a:xfrm>
            <a:off x="4399357" y="455112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451259" y="4339506"/>
            <a:ext cx="1008000" cy="1008000"/>
            <a:chOff x="3114709" y="4348042"/>
            <a:chExt cx="1008000" cy="1008000"/>
          </a:xfrm>
        </p:grpSpPr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3114709" y="434804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文本框 29"/>
            <p:cNvSpPr txBox="1">
              <a:spLocks noChangeArrowheads="1"/>
            </p:cNvSpPr>
            <p:nvPr/>
          </p:nvSpPr>
          <p:spPr bwMode="auto">
            <a:xfrm>
              <a:off x="3240757" y="4522108"/>
              <a:ext cx="78739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rgbClr val="0066CC"/>
                  </a:solidFill>
                </a:rPr>
                <a:t>03</a:t>
              </a:r>
              <a:endParaRPr lang="zh-CN" altLang="en-US" dirty="0">
                <a:solidFill>
                  <a:srgbClr val="0066CC"/>
                </a:solidFill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 flipH="1">
            <a:off x="6399388" y="4843509"/>
            <a:ext cx="954177" cy="3254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7173562" y="4042042"/>
            <a:ext cx="1620000" cy="1620000"/>
            <a:chOff x="6837012" y="4042042"/>
            <a:chExt cx="1620000" cy="1620000"/>
          </a:xfrm>
          <a:solidFill>
            <a:schemeClr val="bg1"/>
          </a:solidFill>
        </p:grpSpPr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6837012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6837012" y="4042042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innerShdw blurRad="1143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7017012" y="4222042"/>
              <a:ext cx="1260000" cy="1260000"/>
            </a:xfrm>
            <a:prstGeom prst="ellipse">
              <a:avLst/>
            </a:prstGeom>
            <a:grpFill/>
            <a:ln w="254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5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任意多边形 45"/>
          <p:cNvSpPr/>
          <p:nvPr/>
        </p:nvSpPr>
        <p:spPr>
          <a:xfrm>
            <a:off x="8002303" y="4348042"/>
            <a:ext cx="2527652" cy="1008000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37"/>
          <p:cNvSpPr txBox="1"/>
          <p:nvPr/>
        </p:nvSpPr>
        <p:spPr>
          <a:xfrm>
            <a:off x="8427660" y="455112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479562" y="4372051"/>
            <a:ext cx="1008000" cy="1008000"/>
            <a:chOff x="7143012" y="4348042"/>
            <a:chExt cx="1008000" cy="1008000"/>
          </a:xfrm>
        </p:grpSpPr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7143012" y="4348042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29"/>
            <p:cNvSpPr txBox="1">
              <a:spLocks noChangeArrowheads="1"/>
            </p:cNvSpPr>
            <p:nvPr/>
          </p:nvSpPr>
          <p:spPr bwMode="auto">
            <a:xfrm>
              <a:off x="7253315" y="4522108"/>
              <a:ext cx="78739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 eaLnBrk="0" hangingPunct="0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rgbClr val="0066CC"/>
                  </a:solidFill>
                </a:rPr>
                <a:t>04</a:t>
              </a:r>
              <a:endParaRPr lang="zh-CN" altLang="en-US" dirty="0">
                <a:solidFill>
                  <a:srgbClr val="0066CC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3" grpId="0"/>
      <p:bldP spid="53" grpId="0" animBg="1"/>
      <p:bldP spid="56" grpId="0"/>
      <p:bldP spid="39" grpId="0" animBg="1"/>
      <p:bldP spid="42" grpId="0"/>
      <p:bldP spid="46" grpId="0" animBg="1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96987" y="189439"/>
            <a:ext cx="5456674" cy="646331"/>
            <a:chOff x="360437" y="189434"/>
            <a:chExt cx="5456674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098448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28789" y="416491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The deficiencies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2808311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存在的不足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Freeform 148"/>
          <p:cNvSpPr>
            <a:spLocks noChangeAspect="1"/>
          </p:cNvSpPr>
          <p:nvPr/>
        </p:nvSpPr>
        <p:spPr bwMode="auto">
          <a:xfrm>
            <a:off x="9246320" y="4196854"/>
            <a:ext cx="733585" cy="576000"/>
          </a:xfrm>
          <a:custGeom>
            <a:avLst/>
            <a:gdLst>
              <a:gd name="T0" fmla="*/ 7 w 135"/>
              <a:gd name="T1" fmla="*/ 99 h 106"/>
              <a:gd name="T2" fmla="*/ 135 w 135"/>
              <a:gd name="T3" fmla="*/ 99 h 106"/>
              <a:gd name="T4" fmla="*/ 135 w 135"/>
              <a:gd name="T5" fmla="*/ 106 h 106"/>
              <a:gd name="T6" fmla="*/ 7 w 135"/>
              <a:gd name="T7" fmla="*/ 106 h 106"/>
              <a:gd name="T8" fmla="*/ 0 w 135"/>
              <a:gd name="T9" fmla="*/ 106 h 106"/>
              <a:gd name="T10" fmla="*/ 0 w 135"/>
              <a:gd name="T11" fmla="*/ 99 h 106"/>
              <a:gd name="T12" fmla="*/ 0 w 135"/>
              <a:gd name="T13" fmla="*/ 0 h 106"/>
              <a:gd name="T14" fmla="*/ 7 w 135"/>
              <a:gd name="T15" fmla="*/ 0 h 106"/>
              <a:gd name="T16" fmla="*/ 7 w 135"/>
              <a:gd name="T17" fmla="*/ 56 h 106"/>
              <a:gd name="T18" fmla="*/ 22 w 135"/>
              <a:gd name="T19" fmla="*/ 47 h 106"/>
              <a:gd name="T20" fmla="*/ 26 w 135"/>
              <a:gd name="T21" fmla="*/ 42 h 106"/>
              <a:gd name="T22" fmla="*/ 31 w 135"/>
              <a:gd name="T23" fmla="*/ 49 h 106"/>
              <a:gd name="T24" fmla="*/ 33 w 135"/>
              <a:gd name="T25" fmla="*/ 54 h 106"/>
              <a:gd name="T26" fmla="*/ 38 w 135"/>
              <a:gd name="T27" fmla="*/ 49 h 106"/>
              <a:gd name="T28" fmla="*/ 45 w 135"/>
              <a:gd name="T29" fmla="*/ 44 h 106"/>
              <a:gd name="T30" fmla="*/ 50 w 135"/>
              <a:gd name="T31" fmla="*/ 52 h 106"/>
              <a:gd name="T32" fmla="*/ 52 w 135"/>
              <a:gd name="T33" fmla="*/ 56 h 106"/>
              <a:gd name="T34" fmla="*/ 64 w 135"/>
              <a:gd name="T35" fmla="*/ 49 h 106"/>
              <a:gd name="T36" fmla="*/ 69 w 135"/>
              <a:gd name="T37" fmla="*/ 47 h 106"/>
              <a:gd name="T38" fmla="*/ 71 w 135"/>
              <a:gd name="T39" fmla="*/ 49 h 106"/>
              <a:gd name="T40" fmla="*/ 83 w 135"/>
              <a:gd name="T41" fmla="*/ 33 h 106"/>
              <a:gd name="T42" fmla="*/ 88 w 135"/>
              <a:gd name="T43" fmla="*/ 26 h 106"/>
              <a:gd name="T44" fmla="*/ 93 w 135"/>
              <a:gd name="T45" fmla="*/ 30 h 106"/>
              <a:gd name="T46" fmla="*/ 95 w 135"/>
              <a:gd name="T47" fmla="*/ 33 h 106"/>
              <a:gd name="T48" fmla="*/ 102 w 135"/>
              <a:gd name="T49" fmla="*/ 23 h 106"/>
              <a:gd name="T50" fmla="*/ 95 w 135"/>
              <a:gd name="T51" fmla="*/ 16 h 106"/>
              <a:gd name="T52" fmla="*/ 111 w 135"/>
              <a:gd name="T53" fmla="*/ 9 h 106"/>
              <a:gd name="T54" fmla="*/ 128 w 135"/>
              <a:gd name="T55" fmla="*/ 2 h 106"/>
              <a:gd name="T56" fmla="*/ 126 w 135"/>
              <a:gd name="T57" fmla="*/ 21 h 106"/>
              <a:gd name="T58" fmla="*/ 123 w 135"/>
              <a:gd name="T59" fmla="*/ 40 h 106"/>
              <a:gd name="T60" fmla="*/ 114 w 135"/>
              <a:gd name="T61" fmla="*/ 33 h 106"/>
              <a:gd name="T62" fmla="*/ 104 w 135"/>
              <a:gd name="T63" fmla="*/ 47 h 106"/>
              <a:gd name="T64" fmla="*/ 100 w 135"/>
              <a:gd name="T65" fmla="*/ 54 h 106"/>
              <a:gd name="T66" fmla="*/ 93 w 135"/>
              <a:gd name="T67" fmla="*/ 49 h 106"/>
              <a:gd name="T68" fmla="*/ 90 w 135"/>
              <a:gd name="T69" fmla="*/ 47 h 106"/>
              <a:gd name="T70" fmla="*/ 78 w 135"/>
              <a:gd name="T71" fmla="*/ 63 h 106"/>
              <a:gd name="T72" fmla="*/ 76 w 135"/>
              <a:gd name="T73" fmla="*/ 71 h 106"/>
              <a:gd name="T74" fmla="*/ 69 w 135"/>
              <a:gd name="T75" fmla="*/ 66 h 106"/>
              <a:gd name="T76" fmla="*/ 67 w 135"/>
              <a:gd name="T77" fmla="*/ 66 h 106"/>
              <a:gd name="T78" fmla="*/ 52 w 135"/>
              <a:gd name="T79" fmla="*/ 73 h 106"/>
              <a:gd name="T80" fmla="*/ 45 w 135"/>
              <a:gd name="T81" fmla="*/ 75 h 106"/>
              <a:gd name="T82" fmla="*/ 43 w 135"/>
              <a:gd name="T83" fmla="*/ 71 h 106"/>
              <a:gd name="T84" fmla="*/ 40 w 135"/>
              <a:gd name="T85" fmla="*/ 66 h 106"/>
              <a:gd name="T86" fmla="*/ 38 w 135"/>
              <a:gd name="T87" fmla="*/ 71 h 106"/>
              <a:gd name="T88" fmla="*/ 31 w 135"/>
              <a:gd name="T89" fmla="*/ 75 h 106"/>
              <a:gd name="T90" fmla="*/ 26 w 135"/>
              <a:gd name="T91" fmla="*/ 68 h 106"/>
              <a:gd name="T92" fmla="*/ 24 w 135"/>
              <a:gd name="T93" fmla="*/ 63 h 106"/>
              <a:gd name="T94" fmla="*/ 7 w 135"/>
              <a:gd name="T95" fmla="*/ 75 h 106"/>
              <a:gd name="T96" fmla="*/ 7 w 135"/>
              <a:gd name="T97" fmla="*/ 9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5" h="106">
                <a:moveTo>
                  <a:pt x="7" y="99"/>
                </a:move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0"/>
                </a:lnTo>
                <a:lnTo>
                  <a:pt x="7" y="0"/>
                </a:lnTo>
                <a:lnTo>
                  <a:pt x="7" y="56"/>
                </a:lnTo>
                <a:lnTo>
                  <a:pt x="22" y="47"/>
                </a:lnTo>
                <a:lnTo>
                  <a:pt x="26" y="42"/>
                </a:lnTo>
                <a:lnTo>
                  <a:pt x="31" y="49"/>
                </a:lnTo>
                <a:lnTo>
                  <a:pt x="33" y="54"/>
                </a:lnTo>
                <a:lnTo>
                  <a:pt x="38" y="49"/>
                </a:lnTo>
                <a:lnTo>
                  <a:pt x="45" y="44"/>
                </a:lnTo>
                <a:lnTo>
                  <a:pt x="50" y="52"/>
                </a:lnTo>
                <a:lnTo>
                  <a:pt x="52" y="56"/>
                </a:lnTo>
                <a:lnTo>
                  <a:pt x="64" y="49"/>
                </a:lnTo>
                <a:lnTo>
                  <a:pt x="69" y="47"/>
                </a:lnTo>
                <a:lnTo>
                  <a:pt x="71" y="49"/>
                </a:lnTo>
                <a:lnTo>
                  <a:pt x="83" y="33"/>
                </a:lnTo>
                <a:lnTo>
                  <a:pt x="88" y="26"/>
                </a:lnTo>
                <a:lnTo>
                  <a:pt x="93" y="30"/>
                </a:lnTo>
                <a:lnTo>
                  <a:pt x="95" y="33"/>
                </a:lnTo>
                <a:lnTo>
                  <a:pt x="102" y="23"/>
                </a:lnTo>
                <a:lnTo>
                  <a:pt x="95" y="16"/>
                </a:lnTo>
                <a:lnTo>
                  <a:pt x="111" y="9"/>
                </a:lnTo>
                <a:lnTo>
                  <a:pt x="128" y="2"/>
                </a:lnTo>
                <a:lnTo>
                  <a:pt x="126" y="21"/>
                </a:lnTo>
                <a:lnTo>
                  <a:pt x="123" y="40"/>
                </a:lnTo>
                <a:lnTo>
                  <a:pt x="114" y="33"/>
                </a:lnTo>
                <a:lnTo>
                  <a:pt x="104" y="47"/>
                </a:lnTo>
                <a:lnTo>
                  <a:pt x="100" y="54"/>
                </a:lnTo>
                <a:lnTo>
                  <a:pt x="93" y="49"/>
                </a:lnTo>
                <a:lnTo>
                  <a:pt x="90" y="47"/>
                </a:lnTo>
                <a:lnTo>
                  <a:pt x="78" y="63"/>
                </a:lnTo>
                <a:lnTo>
                  <a:pt x="76" y="71"/>
                </a:lnTo>
                <a:lnTo>
                  <a:pt x="69" y="66"/>
                </a:lnTo>
                <a:lnTo>
                  <a:pt x="67" y="66"/>
                </a:lnTo>
                <a:lnTo>
                  <a:pt x="52" y="73"/>
                </a:lnTo>
                <a:lnTo>
                  <a:pt x="45" y="75"/>
                </a:lnTo>
                <a:lnTo>
                  <a:pt x="43" y="71"/>
                </a:lnTo>
                <a:lnTo>
                  <a:pt x="40" y="66"/>
                </a:lnTo>
                <a:lnTo>
                  <a:pt x="38" y="71"/>
                </a:lnTo>
                <a:lnTo>
                  <a:pt x="31" y="75"/>
                </a:lnTo>
                <a:lnTo>
                  <a:pt x="26" y="68"/>
                </a:lnTo>
                <a:lnTo>
                  <a:pt x="24" y="63"/>
                </a:lnTo>
                <a:lnTo>
                  <a:pt x="7" y="75"/>
                </a:lnTo>
                <a:lnTo>
                  <a:pt x="7" y="9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6" name="组合 135"/>
          <p:cNvGrpSpPr/>
          <p:nvPr/>
        </p:nvGrpSpPr>
        <p:grpSpPr>
          <a:xfrm>
            <a:off x="1440961" y="1701601"/>
            <a:ext cx="1686034" cy="987618"/>
            <a:chOff x="8641357" y="2133650"/>
            <a:chExt cx="1686034" cy="987618"/>
          </a:xfrm>
        </p:grpSpPr>
        <p:sp>
          <p:nvSpPr>
            <p:cNvPr id="137" name="TextBox 136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38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1849116" y="5106471"/>
            <a:ext cx="1686034" cy="987618"/>
            <a:chOff x="8641357" y="2133650"/>
            <a:chExt cx="1686034" cy="987618"/>
          </a:xfrm>
        </p:grpSpPr>
        <p:sp>
          <p:nvSpPr>
            <p:cNvPr id="145" name="TextBox 144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4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9236089" y="4907551"/>
            <a:ext cx="1686034" cy="987618"/>
            <a:chOff x="8641357" y="2133650"/>
            <a:chExt cx="1686034" cy="987618"/>
          </a:xfrm>
        </p:grpSpPr>
        <p:sp>
          <p:nvSpPr>
            <p:cNvPr id="149" name="TextBox 148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5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6" name="直接连接符 155"/>
          <p:cNvCxnSpPr/>
          <p:nvPr/>
        </p:nvCxnSpPr>
        <p:spPr>
          <a:xfrm flipH="1">
            <a:off x="5990390" y="2571243"/>
            <a:ext cx="1473725" cy="83508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 flipH="1" flipV="1">
            <a:off x="6727253" y="4040242"/>
            <a:ext cx="1172325" cy="56188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 flipH="1">
            <a:off x="4691868" y="4040246"/>
            <a:ext cx="829656" cy="105197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>
            <a:endCxn id="116" idx="6"/>
          </p:cNvCxnSpPr>
          <p:nvPr/>
        </p:nvCxnSpPr>
        <p:spPr>
          <a:xfrm flipH="1">
            <a:off x="4288365" y="3736880"/>
            <a:ext cx="91007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组合 75"/>
          <p:cNvGrpSpPr>
            <a:grpSpLocks noChangeAspect="1"/>
          </p:cNvGrpSpPr>
          <p:nvPr/>
        </p:nvGrpSpPr>
        <p:grpSpPr>
          <a:xfrm>
            <a:off x="8575624" y="1661050"/>
            <a:ext cx="488729" cy="504000"/>
            <a:chOff x="9405938" y="2763838"/>
            <a:chExt cx="1219201" cy="1257301"/>
          </a:xfrm>
          <a:solidFill>
            <a:schemeClr val="bg1">
              <a:lumMod val="75000"/>
            </a:schemeClr>
          </a:solidFill>
        </p:grpSpPr>
        <p:sp>
          <p:nvSpPr>
            <p:cNvPr id="77" name="Rectangle 5"/>
            <p:cNvSpPr>
              <a:spLocks noChangeArrowheads="1"/>
            </p:cNvSpPr>
            <p:nvPr/>
          </p:nvSpPr>
          <p:spPr bwMode="auto">
            <a:xfrm>
              <a:off x="9405938" y="3505201"/>
              <a:ext cx="166688" cy="515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6"/>
            <p:cNvSpPr>
              <a:spLocks noChangeArrowheads="1"/>
            </p:cNvSpPr>
            <p:nvPr/>
          </p:nvSpPr>
          <p:spPr bwMode="auto">
            <a:xfrm>
              <a:off x="9405938" y="3505201"/>
              <a:ext cx="166688" cy="515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7"/>
            <p:cNvSpPr>
              <a:spLocks noChangeArrowheads="1"/>
            </p:cNvSpPr>
            <p:nvPr/>
          </p:nvSpPr>
          <p:spPr bwMode="auto">
            <a:xfrm>
              <a:off x="9671051" y="3376613"/>
              <a:ext cx="166688" cy="644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9671051" y="3376613"/>
              <a:ext cx="166688" cy="644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931401" y="2763838"/>
              <a:ext cx="166688" cy="1257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10"/>
            <p:cNvSpPr>
              <a:spLocks noChangeArrowheads="1"/>
            </p:cNvSpPr>
            <p:nvPr/>
          </p:nvSpPr>
          <p:spPr bwMode="auto">
            <a:xfrm>
              <a:off x="9931401" y="2763838"/>
              <a:ext cx="166688" cy="1257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11"/>
            <p:cNvSpPr>
              <a:spLocks noChangeArrowheads="1"/>
            </p:cNvSpPr>
            <p:nvPr/>
          </p:nvSpPr>
          <p:spPr bwMode="auto">
            <a:xfrm>
              <a:off x="10196513" y="3111501"/>
              <a:ext cx="166688" cy="909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12"/>
            <p:cNvSpPr>
              <a:spLocks noChangeArrowheads="1"/>
            </p:cNvSpPr>
            <p:nvPr/>
          </p:nvSpPr>
          <p:spPr bwMode="auto">
            <a:xfrm>
              <a:off x="10196513" y="3111501"/>
              <a:ext cx="166688" cy="909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13"/>
            <p:cNvSpPr>
              <a:spLocks noChangeArrowheads="1"/>
            </p:cNvSpPr>
            <p:nvPr/>
          </p:nvSpPr>
          <p:spPr bwMode="auto">
            <a:xfrm>
              <a:off x="10458451" y="3449638"/>
              <a:ext cx="166688" cy="571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14"/>
            <p:cNvSpPr>
              <a:spLocks noChangeArrowheads="1"/>
            </p:cNvSpPr>
            <p:nvPr/>
          </p:nvSpPr>
          <p:spPr bwMode="auto">
            <a:xfrm>
              <a:off x="10458451" y="3449638"/>
              <a:ext cx="166688" cy="571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" name="组合 24"/>
          <p:cNvGrpSpPr/>
          <p:nvPr/>
        </p:nvGrpSpPr>
        <p:grpSpPr bwMode="auto">
          <a:xfrm>
            <a:off x="7248974" y="1680120"/>
            <a:ext cx="1301209" cy="1302265"/>
            <a:chOff x="2848131" y="1860029"/>
            <a:chExt cx="3807502" cy="3807502"/>
          </a:xfrm>
        </p:grpSpPr>
        <p:sp>
          <p:nvSpPr>
            <p:cNvPr id="121" name="椭圆 120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34" name="文本框 29"/>
          <p:cNvSpPr txBox="1">
            <a:spLocks noChangeArrowheads="1"/>
          </p:cNvSpPr>
          <p:nvPr/>
        </p:nvSpPr>
        <p:spPr bwMode="auto">
          <a:xfrm>
            <a:off x="7430538" y="1890282"/>
            <a:ext cx="93807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04</a:t>
            </a:r>
            <a:endParaRPr lang="zh-CN" altLang="en-US" dirty="0">
              <a:solidFill>
                <a:srgbClr val="0066CC"/>
              </a:solidFill>
            </a:endParaRPr>
          </a:p>
        </p:txBody>
      </p:sp>
      <p:grpSp>
        <p:nvGrpSpPr>
          <p:cNvPr id="152" name="组合 151"/>
          <p:cNvGrpSpPr/>
          <p:nvPr/>
        </p:nvGrpSpPr>
        <p:grpSpPr>
          <a:xfrm>
            <a:off x="8684303" y="2205658"/>
            <a:ext cx="1686034" cy="987618"/>
            <a:chOff x="8641357" y="2133650"/>
            <a:chExt cx="1686034" cy="987618"/>
          </a:xfrm>
        </p:grpSpPr>
        <p:sp>
          <p:nvSpPr>
            <p:cNvPr id="153" name="TextBox 152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5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3" name="组合 24"/>
          <p:cNvGrpSpPr/>
          <p:nvPr/>
        </p:nvGrpSpPr>
        <p:grpSpPr bwMode="auto">
          <a:xfrm>
            <a:off x="7464115" y="3992030"/>
            <a:ext cx="1686167" cy="1687535"/>
            <a:chOff x="2848131" y="1860029"/>
            <a:chExt cx="3807502" cy="3807502"/>
          </a:xfrm>
        </p:grpSpPr>
        <p:sp>
          <p:nvSpPr>
            <p:cNvPr id="124" name="椭圆 123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35" name="文本框 29"/>
          <p:cNvSpPr txBox="1">
            <a:spLocks noChangeArrowheads="1"/>
          </p:cNvSpPr>
          <p:nvPr/>
        </p:nvSpPr>
        <p:spPr bwMode="auto">
          <a:xfrm>
            <a:off x="7838158" y="4423236"/>
            <a:ext cx="93807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05</a:t>
            </a:r>
            <a:endParaRPr lang="zh-CN" altLang="en-US" dirty="0">
              <a:solidFill>
                <a:srgbClr val="0066CC"/>
              </a:solidFill>
            </a:endParaRPr>
          </a:p>
        </p:txBody>
      </p:sp>
      <p:grpSp>
        <p:nvGrpSpPr>
          <p:cNvPr id="117" name="组合 24"/>
          <p:cNvGrpSpPr/>
          <p:nvPr/>
        </p:nvGrpSpPr>
        <p:grpSpPr bwMode="auto">
          <a:xfrm>
            <a:off x="3793335" y="4654897"/>
            <a:ext cx="1366081" cy="1367189"/>
            <a:chOff x="2848131" y="1860029"/>
            <a:chExt cx="3807502" cy="3807502"/>
          </a:xfrm>
        </p:grpSpPr>
        <p:sp>
          <p:nvSpPr>
            <p:cNvPr id="118" name="椭圆 11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33" name="文本框 29"/>
          <p:cNvSpPr txBox="1">
            <a:spLocks noChangeArrowheads="1"/>
          </p:cNvSpPr>
          <p:nvPr/>
        </p:nvSpPr>
        <p:spPr bwMode="auto">
          <a:xfrm>
            <a:off x="3980032" y="4957862"/>
            <a:ext cx="93807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03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110" name="Freeform 13"/>
          <p:cNvSpPr>
            <a:spLocks noChangeAspect="1" noEditPoints="1"/>
          </p:cNvSpPr>
          <p:nvPr/>
        </p:nvSpPr>
        <p:spPr bwMode="auto">
          <a:xfrm>
            <a:off x="1058078" y="5163532"/>
            <a:ext cx="558310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4" name="组合 24"/>
          <p:cNvGrpSpPr/>
          <p:nvPr/>
        </p:nvGrpSpPr>
        <p:grpSpPr bwMode="auto">
          <a:xfrm>
            <a:off x="2720013" y="2925014"/>
            <a:ext cx="1606127" cy="1607430"/>
            <a:chOff x="2848131" y="1860029"/>
            <a:chExt cx="3807502" cy="3807502"/>
          </a:xfrm>
        </p:grpSpPr>
        <p:sp>
          <p:nvSpPr>
            <p:cNvPr id="115" name="椭圆 11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32" name="文本框 29"/>
          <p:cNvSpPr txBox="1">
            <a:spLocks noChangeArrowheads="1"/>
          </p:cNvSpPr>
          <p:nvPr/>
        </p:nvSpPr>
        <p:spPr bwMode="auto">
          <a:xfrm>
            <a:off x="3054037" y="3299805"/>
            <a:ext cx="93807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5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02</a:t>
            </a:r>
            <a:endParaRPr lang="zh-CN" altLang="en-US" dirty="0">
              <a:solidFill>
                <a:srgbClr val="0066CC"/>
              </a:solidFill>
            </a:endParaRPr>
          </a:p>
        </p:txBody>
      </p:sp>
      <p:grpSp>
        <p:nvGrpSpPr>
          <p:cNvPr id="140" name="组合 139"/>
          <p:cNvGrpSpPr/>
          <p:nvPr/>
        </p:nvGrpSpPr>
        <p:grpSpPr>
          <a:xfrm>
            <a:off x="983391" y="3243069"/>
            <a:ext cx="1686034" cy="987618"/>
            <a:chOff x="8641357" y="2133650"/>
            <a:chExt cx="1686034" cy="987618"/>
          </a:xfrm>
        </p:grpSpPr>
        <p:sp>
          <p:nvSpPr>
            <p:cNvPr id="141" name="TextBox 140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4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1" name="直接连接符 70"/>
          <p:cNvCxnSpPr/>
          <p:nvPr/>
        </p:nvCxnSpPr>
        <p:spPr>
          <a:xfrm flipH="1" flipV="1">
            <a:off x="4449071" y="2321172"/>
            <a:ext cx="749373" cy="75037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4691872" y="2259241"/>
            <a:ext cx="2518237" cy="2520280"/>
            <a:chOff x="4355318" y="2259241"/>
            <a:chExt cx="2518237" cy="2520280"/>
          </a:xfrm>
        </p:grpSpPr>
        <p:grpSp>
          <p:nvGrpSpPr>
            <p:cNvPr id="48" name="组合 24"/>
            <p:cNvGrpSpPr/>
            <p:nvPr/>
          </p:nvGrpSpPr>
          <p:grpSpPr bwMode="auto">
            <a:xfrm>
              <a:off x="4355318" y="2259241"/>
              <a:ext cx="2518237" cy="2520280"/>
              <a:chOff x="2848131" y="1860029"/>
              <a:chExt cx="3807502" cy="3807502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2" name="椭圆 1"/>
            <p:cNvSpPr/>
            <p:nvPr/>
          </p:nvSpPr>
          <p:spPr>
            <a:xfrm>
              <a:off x="4568995" y="2486719"/>
              <a:ext cx="2090882" cy="2090882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5267867" y="2949549"/>
            <a:ext cx="1404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3600" dirty="0"/>
              <a:t>不足</a:t>
            </a:r>
            <a:endParaRPr lang="en-US" altLang="zh-CN" sz="3600" dirty="0"/>
          </a:p>
          <a:p>
            <a:r>
              <a:rPr lang="zh-CN" altLang="en-US" sz="3600" dirty="0"/>
              <a:t>之处</a:t>
            </a:r>
            <a:endParaRPr lang="zh-CN" altLang="zh-CN" sz="3600" dirty="0"/>
          </a:p>
        </p:txBody>
      </p:sp>
      <p:grpSp>
        <p:nvGrpSpPr>
          <p:cNvPr id="111" name="组合 24"/>
          <p:cNvGrpSpPr/>
          <p:nvPr/>
        </p:nvGrpSpPr>
        <p:grpSpPr bwMode="auto">
          <a:xfrm>
            <a:off x="3393048" y="1125538"/>
            <a:ext cx="1624423" cy="1625740"/>
            <a:chOff x="2848131" y="1860029"/>
            <a:chExt cx="3807502" cy="3807502"/>
          </a:xfrm>
        </p:grpSpPr>
        <p:sp>
          <p:nvSpPr>
            <p:cNvPr id="112" name="椭圆 11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28" name="文本框 29"/>
          <p:cNvSpPr txBox="1">
            <a:spLocks noChangeArrowheads="1"/>
          </p:cNvSpPr>
          <p:nvPr/>
        </p:nvSpPr>
        <p:spPr bwMode="auto">
          <a:xfrm>
            <a:off x="3741910" y="1485579"/>
            <a:ext cx="93807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000" dirty="0">
              <a:solidFill>
                <a:srgbClr val="0066CC"/>
              </a:solidFill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34" grpId="0"/>
      <p:bldP spid="135" grpId="0"/>
      <p:bldP spid="133" grpId="0"/>
      <p:bldP spid="110" grpId="0" animBg="1"/>
      <p:bldP spid="132" grpId="0"/>
      <p:bldP spid="127" grpId="0"/>
      <p:bldP spid="1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6987" y="189439"/>
            <a:ext cx="7632848" cy="646331"/>
            <a:chOff x="360437" y="189434"/>
            <a:chExt cx="7632848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5274622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04963" y="333450"/>
              <a:ext cx="2288322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Opinions and solutions to shortage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7" y="189434"/>
              <a:ext cx="5040560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解决不足的意见和方案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圆角矩形 92"/>
          <p:cNvSpPr/>
          <p:nvPr/>
        </p:nvSpPr>
        <p:spPr>
          <a:xfrm>
            <a:off x="1243815" y="1824972"/>
            <a:ext cx="2105269" cy="2688083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圆角矩形 94"/>
          <p:cNvSpPr/>
          <p:nvPr/>
        </p:nvSpPr>
        <p:spPr>
          <a:xfrm>
            <a:off x="3717824" y="2853730"/>
            <a:ext cx="2108282" cy="269193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圆角矩形 95"/>
          <p:cNvSpPr/>
          <p:nvPr/>
        </p:nvSpPr>
        <p:spPr>
          <a:xfrm>
            <a:off x="6199228" y="1824969"/>
            <a:ext cx="2157269" cy="2754478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1129038" y="1515528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blipFill>
                <a:blip r:embed="rId3"/>
                <a:stretch>
                  <a:fillRect/>
                </a:stretch>
              </a:blipFill>
              <a:latin typeface="Akzidenz-Grotesk BQ Condensed" pitchFamily="2" charset="0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3320055" y="5132506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blipFill>
                <a:blip r:embed="rId3"/>
                <a:stretch>
                  <a:fillRect/>
                </a:stretch>
              </a:blipFill>
              <a:latin typeface="Akzidenz-Grotesk BQ Condensed" pitchFamily="2" charset="0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5840334" y="1515528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blipFill>
                <a:blip r:embed="rId3"/>
                <a:stretch>
                  <a:fillRect/>
                </a:stretch>
              </a:blipFill>
              <a:latin typeface="Akzidenz-Grotesk BQ Condensed" pitchFamily="2" charset="0"/>
            </a:endParaRPr>
          </a:p>
        </p:txBody>
      </p:sp>
      <p:sp>
        <p:nvSpPr>
          <p:cNvPr id="103" name="圆角矩形 102"/>
          <p:cNvSpPr/>
          <p:nvPr/>
        </p:nvSpPr>
        <p:spPr>
          <a:xfrm>
            <a:off x="8728504" y="2853730"/>
            <a:ext cx="2121612" cy="270895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8360615" y="5149526"/>
            <a:ext cx="735783" cy="73578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blipFill>
                <a:blip r:embed="rId3"/>
                <a:stretch>
                  <a:fillRect/>
                </a:stretch>
              </a:blipFill>
              <a:latin typeface="Akzidenz-Grotesk BQ Condensed" pitchFamily="2" charset="0"/>
            </a:endParaRPr>
          </a:p>
        </p:txBody>
      </p:sp>
      <p:grpSp>
        <p:nvGrpSpPr>
          <p:cNvPr id="185" name="组合 184"/>
          <p:cNvGrpSpPr/>
          <p:nvPr/>
        </p:nvGrpSpPr>
        <p:grpSpPr>
          <a:xfrm>
            <a:off x="1675250" y="2514183"/>
            <a:ext cx="1686034" cy="987618"/>
            <a:chOff x="8641357" y="2133650"/>
            <a:chExt cx="1686034" cy="987618"/>
          </a:xfrm>
        </p:grpSpPr>
        <p:sp>
          <p:nvSpPr>
            <p:cNvPr id="186" name="TextBox 185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8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9" name="文本框 29"/>
          <p:cNvSpPr txBox="1">
            <a:spLocks noChangeArrowheads="1"/>
          </p:cNvSpPr>
          <p:nvPr/>
        </p:nvSpPr>
        <p:spPr bwMode="auto">
          <a:xfrm>
            <a:off x="1262416" y="1500092"/>
            <a:ext cx="5453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4000" dirty="0">
              <a:solidFill>
                <a:srgbClr val="0066CC"/>
              </a:solidFill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文本框 29"/>
          <p:cNvSpPr txBox="1">
            <a:spLocks noChangeArrowheads="1"/>
          </p:cNvSpPr>
          <p:nvPr/>
        </p:nvSpPr>
        <p:spPr bwMode="auto">
          <a:xfrm>
            <a:off x="3470508" y="5117429"/>
            <a:ext cx="5068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B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191" name="文本框 29"/>
          <p:cNvSpPr txBox="1">
            <a:spLocks noChangeArrowheads="1"/>
          </p:cNvSpPr>
          <p:nvPr/>
        </p:nvSpPr>
        <p:spPr bwMode="auto">
          <a:xfrm>
            <a:off x="5974102" y="1511129"/>
            <a:ext cx="527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C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192" name="文本框 29"/>
          <p:cNvSpPr txBox="1">
            <a:spLocks noChangeArrowheads="1"/>
          </p:cNvSpPr>
          <p:nvPr/>
        </p:nvSpPr>
        <p:spPr bwMode="auto">
          <a:xfrm>
            <a:off x="8473445" y="5147575"/>
            <a:ext cx="575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D</a:t>
            </a:r>
            <a:endParaRPr lang="zh-CN" altLang="en-US" dirty="0">
              <a:solidFill>
                <a:srgbClr val="0066CC"/>
              </a:solidFill>
            </a:endParaRPr>
          </a:p>
        </p:txBody>
      </p:sp>
      <p:grpSp>
        <p:nvGrpSpPr>
          <p:cNvPr id="193" name="组合 192"/>
          <p:cNvGrpSpPr/>
          <p:nvPr/>
        </p:nvGrpSpPr>
        <p:grpSpPr>
          <a:xfrm>
            <a:off x="3980326" y="3392894"/>
            <a:ext cx="1686034" cy="987618"/>
            <a:chOff x="8641357" y="2133650"/>
            <a:chExt cx="1686034" cy="987618"/>
          </a:xfrm>
        </p:grpSpPr>
        <p:sp>
          <p:nvSpPr>
            <p:cNvPr id="194" name="TextBox 193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9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6573346" y="2493689"/>
            <a:ext cx="1686034" cy="987618"/>
            <a:chOff x="8641357" y="2133650"/>
            <a:chExt cx="1686034" cy="987618"/>
          </a:xfrm>
        </p:grpSpPr>
        <p:sp>
          <p:nvSpPr>
            <p:cNvPr id="198" name="TextBox 197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99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9045520" y="3495049"/>
            <a:ext cx="1686034" cy="987618"/>
            <a:chOff x="8641357" y="2133650"/>
            <a:chExt cx="1686034" cy="987618"/>
          </a:xfrm>
        </p:grpSpPr>
        <p:sp>
          <p:nvSpPr>
            <p:cNvPr id="202" name="TextBox 201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203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3" grpId="0" animBg="1"/>
      <p:bldP spid="104" grpId="0" animBg="1"/>
      <p:bldP spid="189" grpId="0"/>
      <p:bldP spid="190" grpId="0"/>
      <p:bldP spid="191" grpId="0"/>
      <p:bldP spid="1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 rot="10800000">
            <a:off x="5031709" y="1910468"/>
            <a:ext cx="2001982" cy="17743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0905" y="3917802"/>
            <a:ext cx="4373366" cy="880144"/>
            <a:chOff x="7497701" y="1731009"/>
            <a:chExt cx="2177121" cy="879941"/>
          </a:xfrm>
        </p:grpSpPr>
        <p:sp>
          <p:nvSpPr>
            <p:cNvPr id="18" name="文本框 17"/>
            <p:cNvSpPr txBox="1"/>
            <p:nvPr/>
          </p:nvSpPr>
          <p:spPr>
            <a:xfrm>
              <a:off x="7497701" y="1731009"/>
              <a:ext cx="2177121" cy="7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明年工作计划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8478" y="2210932"/>
              <a:ext cx="2155566" cy="400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rgbClr val="0070C0"/>
                </a:solidFill>
                <a:latin typeface="ITC Avant Garde Std XLt" panose="020B0302020202020204" pitchFamily="34" charset="0"/>
                <a:ea typeface="方正正黑简体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1291" y="2659088"/>
            <a:ext cx="1787217" cy="1161421"/>
            <a:chOff x="736517" y="2781721"/>
            <a:chExt cx="1787217" cy="1161421"/>
          </a:xfrm>
        </p:grpSpPr>
        <p:sp>
          <p:nvSpPr>
            <p:cNvPr id="23" name="文本框 5"/>
            <p:cNvSpPr txBox="1"/>
            <p:nvPr/>
          </p:nvSpPr>
          <p:spPr>
            <a:xfrm>
              <a:off x="736517" y="2781721"/>
              <a:ext cx="1787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54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36501" y="3573810"/>
              <a:ext cx="13813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1800" dirty="0">
                <a:solidFill>
                  <a:srgbClr val="0066CC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126183" y="2267701"/>
            <a:ext cx="1942808" cy="1320196"/>
          </a:xfrm>
          <a:prstGeom prst="rect">
            <a:avLst/>
          </a:prstGeom>
          <a:noFill/>
        </p:spPr>
        <p:txBody>
          <a:bodyPr wrap="square" lIns="88228" tIns="44114" rIns="88228" bIns="44114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0070C0"/>
                </a:solidFill>
                <a:latin typeface="ITC Avant Garde Std Md" panose="020B0602020202020204" pitchFamily="34" charset="0"/>
              </a:rPr>
              <a:t>PART 05</a:t>
            </a:r>
            <a:endParaRPr lang="zh-CN" altLang="en-US" sz="4000" dirty="0">
              <a:solidFill>
                <a:srgbClr val="0070C0"/>
              </a:solidFill>
              <a:latin typeface="ITC Avant Garde Std Md" panose="020B06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99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336554" y="477469"/>
            <a:ext cx="11522075" cy="5976665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5" name="直接连接符 104"/>
          <p:cNvCxnSpPr/>
          <p:nvPr/>
        </p:nvCxnSpPr>
        <p:spPr>
          <a:xfrm>
            <a:off x="5287776" y="3392481"/>
            <a:ext cx="0" cy="949806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8454180" y="3392481"/>
            <a:ext cx="0" cy="949806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flipV="1">
            <a:off x="3908760" y="2397876"/>
            <a:ext cx="0" cy="949806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flipV="1">
            <a:off x="6950808" y="2397876"/>
            <a:ext cx="0" cy="949806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-507309" y="3392482"/>
            <a:ext cx="12653568" cy="7"/>
            <a:chOff x="-843859" y="3392481"/>
            <a:chExt cx="12653568" cy="7"/>
          </a:xfrm>
        </p:grpSpPr>
        <p:cxnSp>
          <p:nvCxnSpPr>
            <p:cNvPr id="102" name="直接连接符 101"/>
            <p:cNvCxnSpPr/>
            <p:nvPr/>
          </p:nvCxnSpPr>
          <p:spPr>
            <a:xfrm>
              <a:off x="-843859" y="3392488"/>
              <a:ext cx="4416069" cy="0"/>
            </a:xfrm>
            <a:prstGeom prst="line">
              <a:avLst/>
            </a:prstGeom>
            <a:ln w="25400">
              <a:solidFill>
                <a:schemeClr val="bg1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9586299" y="3392488"/>
              <a:ext cx="2223410" cy="0"/>
            </a:xfrm>
            <a:prstGeom prst="line">
              <a:avLst/>
            </a:prstGeom>
            <a:ln w="25400">
              <a:solidFill>
                <a:schemeClr val="bg1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7973251" y="3392488"/>
              <a:ext cx="1604210" cy="0"/>
            </a:xfrm>
            <a:prstGeom prst="line">
              <a:avLst/>
            </a:prstGeom>
            <a:ln w="25400">
              <a:solidFill>
                <a:schemeClr val="bg1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6136045" y="3392488"/>
              <a:ext cx="1967069" cy="0"/>
            </a:xfrm>
            <a:prstGeom prst="line">
              <a:avLst/>
            </a:prstGeom>
            <a:ln w="25400">
              <a:solidFill>
                <a:schemeClr val="bg1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4995530" y="3392488"/>
              <a:ext cx="1604210" cy="0"/>
            </a:xfrm>
            <a:prstGeom prst="line">
              <a:avLst/>
            </a:prstGeom>
            <a:ln w="25400">
              <a:solidFill>
                <a:schemeClr val="bg1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3572210" y="3392481"/>
              <a:ext cx="1379016" cy="7"/>
            </a:xfrm>
            <a:prstGeom prst="line">
              <a:avLst/>
            </a:prstGeom>
            <a:ln w="25400">
              <a:solidFill>
                <a:schemeClr val="bg1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1968000" y="3392488"/>
              <a:ext cx="1604210" cy="0"/>
            </a:xfrm>
            <a:prstGeom prst="line">
              <a:avLst/>
            </a:prstGeom>
            <a:ln w="25400">
              <a:solidFill>
                <a:schemeClr val="bg1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椭圆 113"/>
          <p:cNvSpPr/>
          <p:nvPr/>
        </p:nvSpPr>
        <p:spPr>
          <a:xfrm>
            <a:off x="985015" y="2524808"/>
            <a:ext cx="1963322" cy="196332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116" name="组合 115"/>
          <p:cNvGrpSpPr/>
          <p:nvPr/>
        </p:nvGrpSpPr>
        <p:grpSpPr>
          <a:xfrm>
            <a:off x="3507712" y="1905151"/>
            <a:ext cx="802098" cy="802096"/>
            <a:chOff x="7414667" y="3750265"/>
            <a:chExt cx="871129" cy="871129"/>
          </a:xfrm>
        </p:grpSpPr>
        <p:sp>
          <p:nvSpPr>
            <p:cNvPr id="117" name="椭圆 116"/>
            <p:cNvSpPr/>
            <p:nvPr/>
          </p:nvSpPr>
          <p:spPr>
            <a:xfrm>
              <a:off x="7414667" y="3750265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18" name="文本框 20"/>
            <p:cNvSpPr txBox="1"/>
            <p:nvPr/>
          </p:nvSpPr>
          <p:spPr>
            <a:xfrm>
              <a:off x="7468849" y="3843910"/>
              <a:ext cx="792991" cy="70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6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6549756" y="1905151"/>
            <a:ext cx="802098" cy="802096"/>
            <a:chOff x="7414667" y="3750264"/>
            <a:chExt cx="871129" cy="871129"/>
          </a:xfrm>
        </p:grpSpPr>
        <p:sp>
          <p:nvSpPr>
            <p:cNvPr id="120" name="椭圆 119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21" name="文本框 23"/>
            <p:cNvSpPr txBox="1"/>
            <p:nvPr/>
          </p:nvSpPr>
          <p:spPr>
            <a:xfrm>
              <a:off x="7451426" y="3843910"/>
              <a:ext cx="792991" cy="70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03</a:t>
              </a:r>
              <a:endParaRPr lang="zh-CN" altLang="en-US" dirty="0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8038617" y="4087083"/>
            <a:ext cx="802098" cy="802096"/>
            <a:chOff x="7414667" y="3750264"/>
            <a:chExt cx="871129" cy="871129"/>
          </a:xfrm>
        </p:grpSpPr>
        <p:sp>
          <p:nvSpPr>
            <p:cNvPr id="123" name="椭圆 122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24" name="文本框 29"/>
            <p:cNvSpPr txBox="1"/>
            <p:nvPr/>
          </p:nvSpPr>
          <p:spPr>
            <a:xfrm>
              <a:off x="7451426" y="3818460"/>
              <a:ext cx="792991" cy="70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04</a:t>
              </a:r>
              <a:endParaRPr lang="zh-CN" altLang="en-US" dirty="0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4886728" y="4087082"/>
            <a:ext cx="802098" cy="802096"/>
            <a:chOff x="7414667" y="3750264"/>
            <a:chExt cx="871129" cy="871129"/>
          </a:xfrm>
        </p:grpSpPr>
        <p:sp>
          <p:nvSpPr>
            <p:cNvPr id="126" name="椭圆 125"/>
            <p:cNvSpPr/>
            <p:nvPr/>
          </p:nvSpPr>
          <p:spPr>
            <a:xfrm>
              <a:off x="7414667" y="3750264"/>
              <a:ext cx="871129" cy="87112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27" name="文本框 32"/>
            <p:cNvSpPr txBox="1"/>
            <p:nvPr/>
          </p:nvSpPr>
          <p:spPr>
            <a:xfrm>
              <a:off x="7451426" y="3820353"/>
              <a:ext cx="792991" cy="701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02</a:t>
              </a:r>
              <a:endParaRPr lang="zh-CN" altLang="en-US" dirty="0"/>
            </a:p>
          </p:txBody>
        </p:sp>
      </p:grpSp>
      <p:cxnSp>
        <p:nvCxnSpPr>
          <p:cNvPr id="140" name="直接连接符 139"/>
          <p:cNvCxnSpPr/>
          <p:nvPr/>
        </p:nvCxnSpPr>
        <p:spPr>
          <a:xfrm flipH="1" flipV="1">
            <a:off x="9897369" y="2203493"/>
            <a:ext cx="16642" cy="1144193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9473247" y="1907622"/>
            <a:ext cx="802098" cy="802095"/>
            <a:chOff x="9136697" y="1907619"/>
            <a:chExt cx="802098" cy="802095"/>
          </a:xfrm>
        </p:grpSpPr>
        <p:sp>
          <p:nvSpPr>
            <p:cNvPr id="136" name="椭圆 135"/>
            <p:cNvSpPr/>
            <p:nvPr/>
          </p:nvSpPr>
          <p:spPr>
            <a:xfrm>
              <a:off x="9136697" y="1907619"/>
              <a:ext cx="802098" cy="80209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137" name="文本框 29"/>
            <p:cNvSpPr txBox="1"/>
            <p:nvPr/>
          </p:nvSpPr>
          <p:spPr>
            <a:xfrm>
              <a:off x="9174285" y="1991375"/>
              <a:ext cx="730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05</a:t>
              </a:r>
              <a:endParaRPr lang="zh-CN" altLang="en-US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73071" y="2956858"/>
            <a:ext cx="1787217" cy="1161421"/>
            <a:chOff x="736517" y="2781721"/>
            <a:chExt cx="1787217" cy="1161421"/>
          </a:xfrm>
        </p:grpSpPr>
        <p:sp>
          <p:nvSpPr>
            <p:cNvPr id="115" name="文本框 5"/>
            <p:cNvSpPr txBox="1"/>
            <p:nvPr/>
          </p:nvSpPr>
          <p:spPr>
            <a:xfrm>
              <a:off x="736517" y="2781721"/>
              <a:ext cx="1787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141" name="矩形 140"/>
            <p:cNvSpPr/>
            <p:nvPr/>
          </p:nvSpPr>
          <p:spPr>
            <a:xfrm>
              <a:off x="936501" y="3573810"/>
              <a:ext cx="13813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1800" dirty="0">
                  <a:solidFill>
                    <a:srgbClr val="0066CC"/>
                  </a:solidFill>
                </a:rPr>
                <a:t>CONTENTS</a:t>
              </a:r>
              <a:endParaRPr lang="zh-CN" altLang="en-US" sz="1800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69199" y="837509"/>
            <a:ext cx="2424885" cy="677689"/>
            <a:chOff x="2232645" y="1023913"/>
            <a:chExt cx="2424885" cy="677689"/>
          </a:xfrm>
        </p:grpSpPr>
        <p:sp>
          <p:nvSpPr>
            <p:cNvPr id="128" name="文本框 33"/>
            <p:cNvSpPr txBox="1"/>
            <p:nvPr/>
          </p:nvSpPr>
          <p:spPr>
            <a:xfrm>
              <a:off x="2232645" y="1023913"/>
              <a:ext cx="2424885" cy="430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520677" y="1447686"/>
              <a:ext cx="20162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937351" y="5013970"/>
            <a:ext cx="2696969" cy="656936"/>
            <a:chOff x="3600797" y="5013970"/>
            <a:chExt cx="2696969" cy="656936"/>
          </a:xfrm>
        </p:grpSpPr>
        <p:sp>
          <p:nvSpPr>
            <p:cNvPr id="129" name="文本框 34"/>
            <p:cNvSpPr txBox="1"/>
            <p:nvPr/>
          </p:nvSpPr>
          <p:spPr>
            <a:xfrm>
              <a:off x="3600797" y="5013970"/>
              <a:ext cx="2696969" cy="430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工作完成情况</a:t>
              </a:r>
              <a:endPara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815568" y="5416990"/>
              <a:ext cx="243023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49515" y="837506"/>
            <a:ext cx="3144592" cy="657498"/>
            <a:chOff x="5112965" y="837506"/>
            <a:chExt cx="3144592" cy="657498"/>
          </a:xfrm>
        </p:grpSpPr>
        <p:sp>
          <p:nvSpPr>
            <p:cNvPr id="144" name="文本框 33"/>
            <p:cNvSpPr txBox="1"/>
            <p:nvPr/>
          </p:nvSpPr>
          <p:spPr>
            <a:xfrm>
              <a:off x="5112965" y="837506"/>
              <a:ext cx="3144592" cy="430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项目成果展示</a:t>
              </a:r>
            </a:p>
          </p:txBody>
        </p:sp>
        <p:sp>
          <p:nvSpPr>
            <p:cNvPr id="145" name="文本框 33"/>
            <p:cNvSpPr txBox="1"/>
            <p:nvPr/>
          </p:nvSpPr>
          <p:spPr>
            <a:xfrm>
              <a:off x="5575010" y="1241088"/>
              <a:ext cx="238819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024106" y="5013971"/>
            <a:ext cx="2875957" cy="663174"/>
            <a:chOff x="6687552" y="5013970"/>
            <a:chExt cx="2875957" cy="663175"/>
          </a:xfrm>
        </p:grpSpPr>
        <p:sp>
          <p:nvSpPr>
            <p:cNvPr id="146" name="文本框 33"/>
            <p:cNvSpPr txBox="1"/>
            <p:nvPr/>
          </p:nvSpPr>
          <p:spPr>
            <a:xfrm>
              <a:off x="6687552" y="5013970"/>
              <a:ext cx="2875957" cy="430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工作中的不足</a:t>
              </a:r>
              <a:endPara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7" name="文本框 33"/>
            <p:cNvSpPr txBox="1"/>
            <p:nvPr/>
          </p:nvSpPr>
          <p:spPr>
            <a:xfrm>
              <a:off x="6971221" y="5423229"/>
              <a:ext cx="242451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329835" y="837510"/>
            <a:ext cx="3144592" cy="656981"/>
            <a:chOff x="7993285" y="1053530"/>
            <a:chExt cx="3144592" cy="656981"/>
          </a:xfrm>
        </p:grpSpPr>
        <p:sp>
          <p:nvSpPr>
            <p:cNvPr id="148" name="文本框 33"/>
            <p:cNvSpPr txBox="1"/>
            <p:nvPr/>
          </p:nvSpPr>
          <p:spPr>
            <a:xfrm>
              <a:off x="7993285" y="1053530"/>
              <a:ext cx="3144592" cy="430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明年</a:t>
              </a:r>
              <a:r>
                <a:rPr lang="zh-CN" altLang="zh-CN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工作计划</a:t>
              </a:r>
              <a:endPara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9" name="文本框 33"/>
            <p:cNvSpPr txBox="1"/>
            <p:nvPr/>
          </p:nvSpPr>
          <p:spPr>
            <a:xfrm>
              <a:off x="8521101" y="1456595"/>
              <a:ext cx="21364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6988" y="189439"/>
            <a:ext cx="7399182" cy="646331"/>
            <a:chOff x="360438" y="189434"/>
            <a:chExt cx="7399182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5040957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71298" y="405458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In 20XX work plan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4752528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3600" dirty="0">
                  <a:solidFill>
                    <a:srgbClr val="0070C0"/>
                  </a:solidFill>
                </a:rPr>
                <a:t>20XX</a:t>
              </a:r>
              <a:r>
                <a:rPr lang="zh-CN" altLang="zh-CN" sz="3600" dirty="0">
                  <a:solidFill>
                    <a:srgbClr val="0070C0"/>
                  </a:solidFill>
                </a:rPr>
                <a:t>年工作计划</a:t>
              </a:r>
              <a:r>
                <a:rPr lang="zh-CN" altLang="en-US" sz="3600" dirty="0">
                  <a:solidFill>
                    <a:srgbClr val="0070C0"/>
                  </a:solidFill>
                </a:rPr>
                <a:t>概</a:t>
              </a:r>
              <a:r>
                <a:rPr lang="zh-CN" altLang="zh-CN" sz="3600" dirty="0">
                  <a:solidFill>
                    <a:srgbClr val="0070C0"/>
                  </a:solidFill>
                </a:rPr>
                <a:t>述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782" y="1616343"/>
            <a:ext cx="6038853" cy="440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组合 37"/>
          <p:cNvGrpSpPr/>
          <p:nvPr/>
        </p:nvGrpSpPr>
        <p:grpSpPr>
          <a:xfrm>
            <a:off x="8257830" y="1817182"/>
            <a:ext cx="2620431" cy="1109350"/>
            <a:chOff x="8641357" y="2133650"/>
            <a:chExt cx="2620431" cy="1109350"/>
          </a:xfrm>
        </p:grpSpPr>
        <p:sp>
          <p:nvSpPr>
            <p:cNvPr id="39" name="TextBox 38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4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57830" y="3041318"/>
            <a:ext cx="2620431" cy="1109350"/>
            <a:chOff x="8641357" y="2133650"/>
            <a:chExt cx="2620431" cy="1109350"/>
          </a:xfrm>
        </p:grpSpPr>
        <p:sp>
          <p:nvSpPr>
            <p:cNvPr id="43" name="TextBox 42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4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57830" y="4293890"/>
            <a:ext cx="2620431" cy="1109350"/>
            <a:chOff x="8641357" y="2133650"/>
            <a:chExt cx="2620431" cy="1109350"/>
          </a:xfrm>
        </p:grpSpPr>
        <p:sp>
          <p:nvSpPr>
            <p:cNvPr id="47" name="TextBox 46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48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6988" y="189439"/>
            <a:ext cx="6247054" cy="646331"/>
            <a:chOff x="360438" y="189434"/>
            <a:chExt cx="6247054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888829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19170" y="405458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The annual sales target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3707557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年度销售目标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1963281" y="4435805"/>
            <a:ext cx="1686034" cy="987618"/>
            <a:chOff x="8641357" y="2133650"/>
            <a:chExt cx="1686034" cy="987618"/>
          </a:xfrm>
        </p:grpSpPr>
        <p:sp>
          <p:nvSpPr>
            <p:cNvPr id="62" name="TextBox 61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63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042569" y="1949838"/>
            <a:ext cx="1686034" cy="987618"/>
            <a:chOff x="8641357" y="2133650"/>
            <a:chExt cx="1686034" cy="987618"/>
          </a:xfrm>
        </p:grpSpPr>
        <p:sp>
          <p:nvSpPr>
            <p:cNvPr id="66" name="TextBox 65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67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271430" y="1895980"/>
            <a:ext cx="1686034" cy="987618"/>
            <a:chOff x="8641357" y="2133650"/>
            <a:chExt cx="1686034" cy="987618"/>
          </a:xfrm>
        </p:grpSpPr>
        <p:sp>
          <p:nvSpPr>
            <p:cNvPr id="74" name="TextBox 73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7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7" name="直接连接符 76"/>
          <p:cNvCxnSpPr/>
          <p:nvPr/>
        </p:nvCxnSpPr>
        <p:spPr>
          <a:xfrm flipH="1" flipV="1">
            <a:off x="3384587" y="3671245"/>
            <a:ext cx="1019960" cy="28635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>
            <a:off x="5449077" y="3528967"/>
            <a:ext cx="900848" cy="2854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 flipV="1">
            <a:off x="7701449" y="3528970"/>
            <a:ext cx="642806" cy="26086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六边形 24"/>
          <p:cNvSpPr/>
          <p:nvPr/>
        </p:nvSpPr>
        <p:spPr>
          <a:xfrm>
            <a:off x="1777111" y="244364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3" name="组合 2"/>
          <p:cNvGrpSpPr/>
          <p:nvPr/>
        </p:nvGrpSpPr>
        <p:grpSpPr>
          <a:xfrm>
            <a:off x="1944428" y="2822768"/>
            <a:ext cx="1719686" cy="934673"/>
            <a:chOff x="1607877" y="2822764"/>
            <a:chExt cx="1719686" cy="934673"/>
          </a:xfrm>
        </p:grpSpPr>
        <p:sp>
          <p:nvSpPr>
            <p:cNvPr id="51" name="文本框 33"/>
            <p:cNvSpPr txBox="1"/>
            <p:nvPr/>
          </p:nvSpPr>
          <p:spPr>
            <a:xfrm>
              <a:off x="1607877" y="2822764"/>
              <a:ext cx="17196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第</a:t>
              </a:r>
              <a:r>
                <a:rPr lang="en-US" altLang="zh-CN" dirty="0">
                  <a:solidFill>
                    <a:srgbClr val="0066CC"/>
                  </a:solidFill>
                </a:rPr>
                <a:t>1</a:t>
              </a:r>
              <a:r>
                <a:rPr lang="zh-CN" altLang="en-US" dirty="0">
                  <a:solidFill>
                    <a:srgbClr val="0066CC"/>
                  </a:solidFill>
                </a:rPr>
                <a:t>季度</a:t>
              </a:r>
              <a:endParaRPr lang="zh-CN" altLang="zh-CN" dirty="0">
                <a:solidFill>
                  <a:srgbClr val="0066CC"/>
                </a:solidFill>
              </a:endParaRPr>
            </a:p>
          </p:txBody>
        </p:sp>
        <p:sp>
          <p:nvSpPr>
            <p:cNvPr id="54" name="文本框 33"/>
            <p:cNvSpPr txBox="1"/>
            <p:nvPr/>
          </p:nvSpPr>
          <p:spPr>
            <a:xfrm>
              <a:off x="1895909" y="3264994"/>
              <a:ext cx="11521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</a:rPr>
                <a:t>1-3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</a:rPr>
                <a:t>月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1" name="六边形 20"/>
          <p:cNvSpPr/>
          <p:nvPr/>
        </p:nvSpPr>
        <p:spPr>
          <a:xfrm>
            <a:off x="3834402" y="326888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4" name="组合 3"/>
          <p:cNvGrpSpPr/>
          <p:nvPr/>
        </p:nvGrpSpPr>
        <p:grpSpPr>
          <a:xfrm>
            <a:off x="4008918" y="3671249"/>
            <a:ext cx="1719686" cy="934673"/>
            <a:chOff x="3672367" y="3671245"/>
            <a:chExt cx="1719686" cy="934673"/>
          </a:xfrm>
        </p:grpSpPr>
        <p:sp>
          <p:nvSpPr>
            <p:cNvPr id="55" name="文本框 33"/>
            <p:cNvSpPr txBox="1"/>
            <p:nvPr/>
          </p:nvSpPr>
          <p:spPr>
            <a:xfrm>
              <a:off x="3672367" y="3671245"/>
              <a:ext cx="17196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第</a:t>
              </a:r>
              <a:r>
                <a:rPr lang="en-US" altLang="zh-CN" dirty="0">
                  <a:solidFill>
                    <a:srgbClr val="0066CC"/>
                  </a:solidFill>
                </a:rPr>
                <a:t>2</a:t>
              </a:r>
              <a:r>
                <a:rPr lang="zh-CN" altLang="en-US" dirty="0">
                  <a:solidFill>
                    <a:srgbClr val="0066CC"/>
                  </a:solidFill>
                </a:rPr>
                <a:t>季度</a:t>
              </a:r>
              <a:endParaRPr lang="zh-CN" altLang="zh-CN" dirty="0">
                <a:solidFill>
                  <a:srgbClr val="0066CC"/>
                </a:solidFill>
              </a:endParaRPr>
            </a:p>
          </p:txBody>
        </p:sp>
        <p:sp>
          <p:nvSpPr>
            <p:cNvPr id="56" name="文本框 33"/>
            <p:cNvSpPr txBox="1"/>
            <p:nvPr/>
          </p:nvSpPr>
          <p:spPr>
            <a:xfrm>
              <a:off x="3960399" y="4113475"/>
              <a:ext cx="11521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</a:rPr>
                <a:t>4-6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</a:rPr>
                <a:t>月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2" name="六边形 21"/>
          <p:cNvSpPr/>
          <p:nvPr/>
        </p:nvSpPr>
        <p:spPr>
          <a:xfrm>
            <a:off x="5919591" y="244364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6" name="组合 5"/>
          <p:cNvGrpSpPr/>
          <p:nvPr/>
        </p:nvGrpSpPr>
        <p:grpSpPr>
          <a:xfrm>
            <a:off x="6094670" y="2840520"/>
            <a:ext cx="1719686" cy="934673"/>
            <a:chOff x="5758119" y="2840516"/>
            <a:chExt cx="1719686" cy="934673"/>
          </a:xfrm>
        </p:grpSpPr>
        <p:sp>
          <p:nvSpPr>
            <p:cNvPr id="57" name="文本框 33"/>
            <p:cNvSpPr txBox="1"/>
            <p:nvPr/>
          </p:nvSpPr>
          <p:spPr>
            <a:xfrm>
              <a:off x="5758119" y="2840516"/>
              <a:ext cx="17196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第</a:t>
              </a:r>
              <a:r>
                <a:rPr lang="en-US" altLang="zh-CN" dirty="0">
                  <a:solidFill>
                    <a:srgbClr val="0066CC"/>
                  </a:solidFill>
                </a:rPr>
                <a:t>3</a:t>
              </a:r>
              <a:r>
                <a:rPr lang="zh-CN" altLang="en-US" dirty="0">
                  <a:solidFill>
                    <a:srgbClr val="0066CC"/>
                  </a:solidFill>
                </a:rPr>
                <a:t>季度</a:t>
              </a:r>
              <a:endParaRPr lang="zh-CN" altLang="zh-CN" dirty="0">
                <a:solidFill>
                  <a:srgbClr val="0066CC"/>
                </a:solidFill>
              </a:endParaRPr>
            </a:p>
          </p:txBody>
        </p:sp>
        <p:sp>
          <p:nvSpPr>
            <p:cNvPr id="58" name="文本框 33"/>
            <p:cNvSpPr txBox="1"/>
            <p:nvPr/>
          </p:nvSpPr>
          <p:spPr>
            <a:xfrm>
              <a:off x="6046151" y="3282746"/>
              <a:ext cx="11521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</a:rPr>
                <a:t>7-9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</a:rPr>
                <a:t>月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231438" y="4530407"/>
            <a:ext cx="1686034" cy="987618"/>
            <a:chOff x="8641357" y="2133650"/>
            <a:chExt cx="1686034" cy="987618"/>
          </a:xfrm>
        </p:grpSpPr>
        <p:sp>
          <p:nvSpPr>
            <p:cNvPr id="70" name="TextBox 69"/>
            <p:cNvSpPr txBox="1"/>
            <p:nvPr/>
          </p:nvSpPr>
          <p:spPr>
            <a:xfrm>
              <a:off x="8697503" y="2515974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7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六边形 23"/>
          <p:cNvSpPr/>
          <p:nvPr/>
        </p:nvSpPr>
        <p:spPr>
          <a:xfrm>
            <a:off x="7999458" y="3268888"/>
            <a:ext cx="1914557" cy="165048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7" name="组合 6"/>
          <p:cNvGrpSpPr/>
          <p:nvPr/>
        </p:nvGrpSpPr>
        <p:grpSpPr>
          <a:xfrm>
            <a:off x="8194326" y="3711377"/>
            <a:ext cx="1719686" cy="934673"/>
            <a:chOff x="7857775" y="3711373"/>
            <a:chExt cx="1719686" cy="934673"/>
          </a:xfrm>
        </p:grpSpPr>
        <p:sp>
          <p:nvSpPr>
            <p:cNvPr id="59" name="文本框 33"/>
            <p:cNvSpPr txBox="1"/>
            <p:nvPr/>
          </p:nvSpPr>
          <p:spPr>
            <a:xfrm>
              <a:off x="7857775" y="3711373"/>
              <a:ext cx="17196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0066CC"/>
                  </a:solidFill>
                </a:rPr>
                <a:t>第</a:t>
              </a:r>
              <a:r>
                <a:rPr lang="en-US" altLang="zh-CN" dirty="0">
                  <a:solidFill>
                    <a:srgbClr val="0066CC"/>
                  </a:solidFill>
                </a:rPr>
                <a:t>4</a:t>
              </a:r>
              <a:r>
                <a:rPr lang="zh-CN" altLang="en-US" dirty="0">
                  <a:solidFill>
                    <a:srgbClr val="0066CC"/>
                  </a:solidFill>
                </a:rPr>
                <a:t>季度</a:t>
              </a:r>
              <a:endParaRPr lang="zh-CN" altLang="zh-CN" dirty="0">
                <a:solidFill>
                  <a:srgbClr val="0066CC"/>
                </a:solidFill>
              </a:endParaRPr>
            </a:p>
          </p:txBody>
        </p:sp>
        <p:sp>
          <p:nvSpPr>
            <p:cNvPr id="60" name="文本框 33"/>
            <p:cNvSpPr txBox="1"/>
            <p:nvPr/>
          </p:nvSpPr>
          <p:spPr>
            <a:xfrm>
              <a:off x="7922007" y="4153603"/>
              <a:ext cx="157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</a:rPr>
                <a:t>10-12</a:t>
              </a: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</a:rPr>
                <a:t>月</a:t>
              </a:r>
              <a:endParaRPr lang="zh-CN" altLang="zh-C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  <p:bldP spid="22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96992" y="189439"/>
            <a:ext cx="5904655" cy="646331"/>
            <a:chOff x="360438" y="189434"/>
            <a:chExt cx="5904655" cy="646331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3888829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19170" y="367358"/>
              <a:ext cx="1945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The target implementation steps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3707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3600" dirty="0">
                  <a:solidFill>
                    <a:srgbClr val="0070C0"/>
                  </a:solidFill>
                </a:rPr>
                <a:t>目标实现目标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0" name="直接连接符 79"/>
          <p:cNvCxnSpPr/>
          <p:nvPr/>
        </p:nvCxnSpPr>
        <p:spPr>
          <a:xfrm flipH="1">
            <a:off x="3384587" y="3651043"/>
            <a:ext cx="101996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5221644" y="1975023"/>
            <a:ext cx="2412030" cy="174280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221644" y="3151657"/>
            <a:ext cx="2604136" cy="5233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 flipV="1">
            <a:off x="5221644" y="3675011"/>
            <a:ext cx="2604136" cy="62497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H="1" flipV="1">
            <a:off x="5180774" y="3675010"/>
            <a:ext cx="2452903" cy="166505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24"/>
          <p:cNvGrpSpPr/>
          <p:nvPr/>
        </p:nvGrpSpPr>
        <p:grpSpPr bwMode="auto">
          <a:xfrm>
            <a:off x="7465743" y="1269558"/>
            <a:ext cx="1121993" cy="1122903"/>
            <a:chOff x="2848131" y="1860029"/>
            <a:chExt cx="3807502" cy="3807502"/>
          </a:xfrm>
        </p:grpSpPr>
        <p:sp>
          <p:nvSpPr>
            <p:cNvPr id="45" name="椭圆 44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7" name="组合 24"/>
          <p:cNvGrpSpPr/>
          <p:nvPr/>
        </p:nvGrpSpPr>
        <p:grpSpPr bwMode="auto">
          <a:xfrm>
            <a:off x="7465743" y="2493694"/>
            <a:ext cx="1121993" cy="1122903"/>
            <a:chOff x="2848131" y="1860029"/>
            <a:chExt cx="3807502" cy="3807502"/>
          </a:xfrm>
        </p:grpSpPr>
        <p:sp>
          <p:nvSpPr>
            <p:cNvPr id="48" name="椭圆 4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0" name="组合 24"/>
          <p:cNvGrpSpPr/>
          <p:nvPr/>
        </p:nvGrpSpPr>
        <p:grpSpPr bwMode="auto">
          <a:xfrm>
            <a:off x="7465743" y="3717830"/>
            <a:ext cx="1121993" cy="1122903"/>
            <a:chOff x="2848131" y="1860029"/>
            <a:chExt cx="3807502" cy="3807502"/>
          </a:xfrm>
        </p:grpSpPr>
        <p:sp>
          <p:nvSpPr>
            <p:cNvPr id="52" name="椭圆 5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77" name="组合 24"/>
          <p:cNvGrpSpPr/>
          <p:nvPr/>
        </p:nvGrpSpPr>
        <p:grpSpPr bwMode="auto">
          <a:xfrm>
            <a:off x="7465743" y="4941966"/>
            <a:ext cx="1121993" cy="1122903"/>
            <a:chOff x="2848131" y="1860029"/>
            <a:chExt cx="3807502" cy="3807502"/>
          </a:xfrm>
        </p:grpSpPr>
        <p:sp>
          <p:nvSpPr>
            <p:cNvPr id="78" name="椭圆 77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8" name="组合 24"/>
          <p:cNvGrpSpPr/>
          <p:nvPr/>
        </p:nvGrpSpPr>
        <p:grpSpPr bwMode="auto">
          <a:xfrm>
            <a:off x="1544365" y="2541884"/>
            <a:ext cx="2121668" cy="2123389"/>
            <a:chOff x="2848131" y="1860029"/>
            <a:chExt cx="3807502" cy="3807502"/>
          </a:xfrm>
        </p:grpSpPr>
        <p:sp>
          <p:nvSpPr>
            <p:cNvPr id="39" name="椭圆 38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1" name="组合 24"/>
          <p:cNvGrpSpPr/>
          <p:nvPr/>
        </p:nvGrpSpPr>
        <p:grpSpPr bwMode="auto">
          <a:xfrm>
            <a:off x="4119935" y="2602552"/>
            <a:ext cx="2121668" cy="2123389"/>
            <a:chOff x="2848131" y="1860029"/>
            <a:chExt cx="3807502" cy="3807502"/>
          </a:xfrm>
        </p:grpSpPr>
        <p:sp>
          <p:nvSpPr>
            <p:cNvPr id="42" name="椭圆 41"/>
            <p:cNvSpPr/>
            <p:nvPr/>
          </p:nvSpPr>
          <p:spPr>
            <a:xfrm>
              <a:off x="2848131" y="1860029"/>
              <a:ext cx="3807502" cy="380750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2937682" y="1968815"/>
              <a:ext cx="3628400" cy="36285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85" name="文本框 33"/>
          <p:cNvSpPr txBox="1"/>
          <p:nvPr/>
        </p:nvSpPr>
        <p:spPr>
          <a:xfrm>
            <a:off x="1953930" y="3069757"/>
            <a:ext cx="1302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>
                <a:solidFill>
                  <a:srgbClr val="0066CC"/>
                </a:solidFill>
              </a:rPr>
              <a:t>初步</a:t>
            </a:r>
            <a:endParaRPr lang="en-US" altLang="zh-CN" sz="3600" dirty="0">
              <a:solidFill>
                <a:srgbClr val="0066CC"/>
              </a:solidFill>
            </a:endParaRPr>
          </a:p>
          <a:p>
            <a:r>
              <a:rPr lang="zh-CN" altLang="en-US" sz="3600" dirty="0">
                <a:solidFill>
                  <a:srgbClr val="0066CC"/>
                </a:solidFill>
              </a:rPr>
              <a:t>目标</a:t>
            </a:r>
            <a:endParaRPr lang="zh-CN" altLang="zh-CN" sz="3600" dirty="0">
              <a:solidFill>
                <a:srgbClr val="0066CC"/>
              </a:solidFill>
            </a:endParaRPr>
          </a:p>
        </p:txBody>
      </p:sp>
      <p:sp>
        <p:nvSpPr>
          <p:cNvPr id="86" name="文本框 33"/>
          <p:cNvSpPr txBox="1"/>
          <p:nvPr/>
        </p:nvSpPr>
        <p:spPr>
          <a:xfrm>
            <a:off x="4570374" y="3069757"/>
            <a:ext cx="1302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>
                <a:solidFill>
                  <a:srgbClr val="0066CC"/>
                </a:solidFill>
              </a:rPr>
              <a:t>最终目标</a:t>
            </a:r>
            <a:endParaRPr lang="zh-CN" altLang="zh-CN" sz="3600" dirty="0">
              <a:solidFill>
                <a:srgbClr val="0066CC"/>
              </a:solidFill>
            </a:endParaRPr>
          </a:p>
        </p:txBody>
      </p:sp>
      <p:sp>
        <p:nvSpPr>
          <p:cNvPr id="87" name="文本框 29"/>
          <p:cNvSpPr txBox="1">
            <a:spLocks noChangeArrowheads="1"/>
          </p:cNvSpPr>
          <p:nvPr/>
        </p:nvSpPr>
        <p:spPr bwMode="auto">
          <a:xfrm>
            <a:off x="7633675" y="1497771"/>
            <a:ext cx="787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01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88" name="文本框 29"/>
          <p:cNvSpPr txBox="1">
            <a:spLocks noChangeArrowheads="1"/>
          </p:cNvSpPr>
          <p:nvPr/>
        </p:nvSpPr>
        <p:spPr bwMode="auto">
          <a:xfrm>
            <a:off x="7633675" y="2721908"/>
            <a:ext cx="787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02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89" name="文本框 29"/>
          <p:cNvSpPr txBox="1">
            <a:spLocks noChangeArrowheads="1"/>
          </p:cNvSpPr>
          <p:nvPr/>
        </p:nvSpPr>
        <p:spPr bwMode="auto">
          <a:xfrm>
            <a:off x="7633675" y="3946044"/>
            <a:ext cx="787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03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90" name="文本框 29"/>
          <p:cNvSpPr txBox="1">
            <a:spLocks noChangeArrowheads="1"/>
          </p:cNvSpPr>
          <p:nvPr/>
        </p:nvSpPr>
        <p:spPr bwMode="auto">
          <a:xfrm>
            <a:off x="7633675" y="5170180"/>
            <a:ext cx="787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66CC"/>
                </a:solidFill>
              </a:rPr>
              <a:t>04</a:t>
            </a:r>
            <a:endParaRPr lang="zh-CN" altLang="en-US" dirty="0">
              <a:solidFill>
                <a:srgbClr val="0066CC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705099" y="4912732"/>
            <a:ext cx="162988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365826" y="4912732"/>
            <a:ext cx="162988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grpSp>
        <p:nvGrpSpPr>
          <p:cNvPr id="96" name="组合 95"/>
          <p:cNvGrpSpPr/>
          <p:nvPr/>
        </p:nvGrpSpPr>
        <p:grpSpPr>
          <a:xfrm>
            <a:off x="8876049" y="1404834"/>
            <a:ext cx="1686034" cy="872832"/>
            <a:chOff x="8641357" y="2133650"/>
            <a:chExt cx="1686034" cy="872833"/>
          </a:xfrm>
        </p:grpSpPr>
        <p:sp>
          <p:nvSpPr>
            <p:cNvPr id="97" name="TextBox 96"/>
            <p:cNvSpPr txBox="1"/>
            <p:nvPr/>
          </p:nvSpPr>
          <p:spPr>
            <a:xfrm>
              <a:off x="8697503" y="2401188"/>
              <a:ext cx="1629888" cy="605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8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8876049" y="2618725"/>
            <a:ext cx="1686034" cy="872832"/>
            <a:chOff x="8641357" y="2133650"/>
            <a:chExt cx="1686034" cy="872833"/>
          </a:xfrm>
        </p:grpSpPr>
        <p:sp>
          <p:nvSpPr>
            <p:cNvPr id="101" name="TextBox 100"/>
            <p:cNvSpPr txBox="1"/>
            <p:nvPr/>
          </p:nvSpPr>
          <p:spPr>
            <a:xfrm>
              <a:off x="8697503" y="2401188"/>
              <a:ext cx="1629888" cy="605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0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8876049" y="3889346"/>
            <a:ext cx="1686034" cy="872832"/>
            <a:chOff x="8641357" y="2133650"/>
            <a:chExt cx="1686034" cy="872833"/>
          </a:xfrm>
        </p:grpSpPr>
        <p:sp>
          <p:nvSpPr>
            <p:cNvPr id="110" name="TextBox 109"/>
            <p:cNvSpPr txBox="1"/>
            <p:nvPr/>
          </p:nvSpPr>
          <p:spPr>
            <a:xfrm>
              <a:off x="8697503" y="2401188"/>
              <a:ext cx="1629888" cy="605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11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8876049" y="5072526"/>
            <a:ext cx="1686034" cy="872832"/>
            <a:chOff x="8641357" y="2133650"/>
            <a:chExt cx="1686034" cy="872833"/>
          </a:xfrm>
        </p:grpSpPr>
        <p:sp>
          <p:nvSpPr>
            <p:cNvPr id="114" name="TextBox 113"/>
            <p:cNvSpPr txBox="1"/>
            <p:nvPr/>
          </p:nvSpPr>
          <p:spPr>
            <a:xfrm>
              <a:off x="8697503" y="2401188"/>
              <a:ext cx="1629888" cy="605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15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714182" y="2133650"/>
              <a:ext cx="1397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  <p:bldP spid="90" grpId="0"/>
      <p:bldP spid="92" grpId="0"/>
      <p:bldP spid="9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96992" y="189439"/>
            <a:ext cx="5096633" cy="646331"/>
            <a:chOff x="360438" y="189434"/>
            <a:chExt cx="5096633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808709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68749" y="405458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Team building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2736303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3600" dirty="0">
                  <a:solidFill>
                    <a:srgbClr val="0070C0"/>
                  </a:solidFill>
                </a:rPr>
                <a:t>团队建设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200054" y="1989634"/>
            <a:ext cx="2158489" cy="2160240"/>
            <a:chOff x="863501" y="1989634"/>
            <a:chExt cx="2158489" cy="2160240"/>
          </a:xfrm>
        </p:grpSpPr>
        <p:grpSp>
          <p:nvGrpSpPr>
            <p:cNvPr id="38" name="组合 24"/>
            <p:cNvGrpSpPr/>
            <p:nvPr/>
          </p:nvGrpSpPr>
          <p:grpSpPr bwMode="auto">
            <a:xfrm>
              <a:off x="863501" y="1989634"/>
              <a:ext cx="2158489" cy="2160240"/>
              <a:chOff x="2848131" y="1860029"/>
              <a:chExt cx="3807502" cy="3807502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2" name="椭圆 1"/>
            <p:cNvSpPr/>
            <p:nvPr/>
          </p:nvSpPr>
          <p:spPr>
            <a:xfrm>
              <a:off x="1063352" y="2216612"/>
              <a:ext cx="1728192" cy="1728192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93334" y="1989634"/>
            <a:ext cx="2158489" cy="2160240"/>
            <a:chOff x="3456781" y="1989634"/>
            <a:chExt cx="2158489" cy="2160240"/>
          </a:xfrm>
        </p:grpSpPr>
        <p:grpSp>
          <p:nvGrpSpPr>
            <p:cNvPr id="41" name="组合 24"/>
            <p:cNvGrpSpPr/>
            <p:nvPr/>
          </p:nvGrpSpPr>
          <p:grpSpPr bwMode="auto">
            <a:xfrm>
              <a:off x="3456781" y="1989634"/>
              <a:ext cx="2158489" cy="2160240"/>
              <a:chOff x="2848131" y="1860029"/>
              <a:chExt cx="3807502" cy="3807502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52" name="椭圆 51"/>
            <p:cNvSpPr/>
            <p:nvPr/>
          </p:nvSpPr>
          <p:spPr>
            <a:xfrm>
              <a:off x="3672805" y="2216612"/>
              <a:ext cx="1728192" cy="1728192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87373" y="1989634"/>
            <a:ext cx="2158489" cy="2160240"/>
            <a:chOff x="6050820" y="1989634"/>
            <a:chExt cx="2158489" cy="2160240"/>
          </a:xfrm>
        </p:grpSpPr>
        <p:grpSp>
          <p:nvGrpSpPr>
            <p:cNvPr id="44" name="组合 24"/>
            <p:cNvGrpSpPr/>
            <p:nvPr/>
          </p:nvGrpSpPr>
          <p:grpSpPr bwMode="auto">
            <a:xfrm>
              <a:off x="6050820" y="1989634"/>
              <a:ext cx="2158489" cy="2160240"/>
              <a:chOff x="2848131" y="1860029"/>
              <a:chExt cx="3807502" cy="3807502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53" name="椭圆 52"/>
            <p:cNvSpPr/>
            <p:nvPr/>
          </p:nvSpPr>
          <p:spPr>
            <a:xfrm>
              <a:off x="6265968" y="2216612"/>
              <a:ext cx="1728192" cy="1728192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979661" y="1989634"/>
            <a:ext cx="2158489" cy="2160240"/>
            <a:chOff x="8643108" y="1989634"/>
            <a:chExt cx="2158489" cy="2160240"/>
          </a:xfrm>
        </p:grpSpPr>
        <p:grpSp>
          <p:nvGrpSpPr>
            <p:cNvPr id="47" name="组合 24"/>
            <p:cNvGrpSpPr/>
            <p:nvPr/>
          </p:nvGrpSpPr>
          <p:grpSpPr bwMode="auto">
            <a:xfrm>
              <a:off x="8643108" y="1989634"/>
              <a:ext cx="2158489" cy="2160240"/>
              <a:chOff x="2848131" y="1860029"/>
              <a:chExt cx="3807502" cy="3807502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2937682" y="1968815"/>
                <a:ext cx="3628400" cy="36285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80" name="椭圆 79"/>
            <p:cNvSpPr/>
            <p:nvPr/>
          </p:nvSpPr>
          <p:spPr>
            <a:xfrm>
              <a:off x="8857381" y="2216612"/>
              <a:ext cx="1728192" cy="1728192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61236" y="4581921"/>
            <a:ext cx="1928043" cy="1008112"/>
            <a:chOff x="1024682" y="4581922"/>
            <a:chExt cx="1928043" cy="1008113"/>
          </a:xfrm>
        </p:grpSpPr>
        <p:sp>
          <p:nvSpPr>
            <p:cNvPr id="3" name="TextBox 2"/>
            <p:cNvSpPr txBox="1"/>
            <p:nvPr/>
          </p:nvSpPr>
          <p:spPr>
            <a:xfrm>
              <a:off x="1024682" y="4581922"/>
              <a:ext cx="1928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人力资源经理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80517" y="4984740"/>
              <a:ext cx="1629888" cy="605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32963" y="4541850"/>
            <a:ext cx="1820611" cy="1048182"/>
            <a:chOff x="3796410" y="4541852"/>
            <a:chExt cx="1820611" cy="1048182"/>
          </a:xfrm>
        </p:grpSpPr>
        <p:sp>
          <p:nvSpPr>
            <p:cNvPr id="84" name="TextBox 83"/>
            <p:cNvSpPr txBox="1"/>
            <p:nvPr/>
          </p:nvSpPr>
          <p:spPr>
            <a:xfrm>
              <a:off x="3796410" y="4541852"/>
              <a:ext cx="1820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>
                      <a:lumMod val="50000"/>
                    </a:schemeClr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市场营销主管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843117" y="4984740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33842" y="4541850"/>
            <a:ext cx="1640010" cy="1048182"/>
            <a:chOff x="6497291" y="4541852"/>
            <a:chExt cx="1640010" cy="1048182"/>
          </a:xfrm>
        </p:grpSpPr>
        <p:sp>
          <p:nvSpPr>
            <p:cNvPr id="85" name="TextBox 84"/>
            <p:cNvSpPr txBox="1"/>
            <p:nvPr/>
          </p:nvSpPr>
          <p:spPr>
            <a:xfrm>
              <a:off x="6497291" y="4541852"/>
              <a:ext cx="1496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>
                      <a:lumMod val="50000"/>
                    </a:schemeClr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首席架构师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507413" y="4984740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409955" y="4541850"/>
            <a:ext cx="1629888" cy="1048182"/>
            <a:chOff x="9073405" y="4541852"/>
            <a:chExt cx="1629888" cy="1048182"/>
          </a:xfrm>
        </p:grpSpPr>
        <p:sp>
          <p:nvSpPr>
            <p:cNvPr id="86" name="TextBox 85"/>
            <p:cNvSpPr txBox="1"/>
            <p:nvPr/>
          </p:nvSpPr>
          <p:spPr>
            <a:xfrm>
              <a:off x="9233594" y="4541852"/>
              <a:ext cx="13519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>
                      <a:lumMod val="50000"/>
                    </a:schemeClr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财务总监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073405" y="4984740"/>
              <a:ext cx="162988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96992" y="189439"/>
            <a:ext cx="5096633" cy="646331"/>
            <a:chOff x="360438" y="189434"/>
            <a:chExt cx="5096633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808709" y="368645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68749" y="405458"/>
              <a:ext cx="2288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Team strength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438" y="189434"/>
              <a:ext cx="2736303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3600" dirty="0">
                  <a:solidFill>
                    <a:srgbClr val="0070C0"/>
                  </a:solidFill>
                </a:rPr>
                <a:t>团队力量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1201043" y="3933850"/>
            <a:ext cx="1152128" cy="11521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5" name="组合 4"/>
          <p:cNvGrpSpPr/>
          <p:nvPr/>
        </p:nvGrpSpPr>
        <p:grpSpPr>
          <a:xfrm>
            <a:off x="2569195" y="2421683"/>
            <a:ext cx="3528392" cy="3528392"/>
            <a:chOff x="2232645" y="2421682"/>
            <a:chExt cx="3528392" cy="3528392"/>
          </a:xfrm>
        </p:grpSpPr>
        <p:sp>
          <p:nvSpPr>
            <p:cNvPr id="77" name="椭圆 76"/>
            <p:cNvSpPr/>
            <p:nvPr/>
          </p:nvSpPr>
          <p:spPr>
            <a:xfrm>
              <a:off x="2232645" y="2421682"/>
              <a:ext cx="3528392" cy="352839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1" name="椭圆 80"/>
            <p:cNvSpPr/>
            <p:nvPr/>
          </p:nvSpPr>
          <p:spPr>
            <a:xfrm>
              <a:off x="2520677" y="2709714"/>
              <a:ext cx="2952328" cy="2952328"/>
            </a:xfrm>
            <a:prstGeom prst="ellipse">
              <a:avLst/>
            </a:prstGeom>
            <a:blipFill>
              <a:blip r:embed="rId3" cstate="screen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椭圆 77"/>
          <p:cNvSpPr/>
          <p:nvPr/>
        </p:nvSpPr>
        <p:spPr>
          <a:xfrm>
            <a:off x="1705103" y="1528014"/>
            <a:ext cx="1773771" cy="177377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83" name="组合 82"/>
          <p:cNvGrpSpPr/>
          <p:nvPr/>
        </p:nvGrpSpPr>
        <p:grpSpPr>
          <a:xfrm>
            <a:off x="7915360" y="1842384"/>
            <a:ext cx="2620431" cy="1109350"/>
            <a:chOff x="8641357" y="2133650"/>
            <a:chExt cx="2620431" cy="1109350"/>
          </a:xfrm>
        </p:grpSpPr>
        <p:sp>
          <p:nvSpPr>
            <p:cNvPr id="91" name="TextBox 90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2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915360" y="3066520"/>
            <a:ext cx="2620431" cy="1109350"/>
            <a:chOff x="8641357" y="2133650"/>
            <a:chExt cx="2620431" cy="1109350"/>
          </a:xfrm>
        </p:grpSpPr>
        <p:sp>
          <p:nvSpPr>
            <p:cNvPr id="95" name="TextBox 94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96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7915360" y="4463108"/>
            <a:ext cx="2620431" cy="1109350"/>
            <a:chOff x="8641357" y="2133650"/>
            <a:chExt cx="2620431" cy="1109350"/>
          </a:xfrm>
        </p:grpSpPr>
        <p:sp>
          <p:nvSpPr>
            <p:cNvPr id="99" name="TextBox 98"/>
            <p:cNvSpPr txBox="1"/>
            <p:nvPr/>
          </p:nvSpPr>
          <p:spPr>
            <a:xfrm>
              <a:off x="8785373" y="26377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00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2" name="椭圆 101"/>
          <p:cNvSpPr/>
          <p:nvPr/>
        </p:nvSpPr>
        <p:spPr>
          <a:xfrm>
            <a:off x="5809555" y="5375484"/>
            <a:ext cx="720080" cy="72008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8" grpId="0" animBg="1"/>
      <p:bldP spid="10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96992" y="189439"/>
            <a:ext cx="5096633" cy="646331"/>
            <a:chOff x="360438" y="189434"/>
            <a:chExt cx="5096633" cy="646332"/>
          </a:xfrm>
        </p:grpSpPr>
        <p:grpSp>
          <p:nvGrpSpPr>
            <p:cNvPr id="6" name="组合 5"/>
            <p:cNvGrpSpPr/>
            <p:nvPr/>
          </p:nvGrpSpPr>
          <p:grpSpPr>
            <a:xfrm>
              <a:off x="2808709" y="368645"/>
              <a:ext cx="2648362" cy="360040"/>
              <a:chOff x="2808709" y="368645"/>
              <a:chExt cx="2648362" cy="360040"/>
            </a:xfrm>
          </p:grpSpPr>
          <p:sp>
            <p:nvSpPr>
              <p:cNvPr id="35" name="Freeform 514"/>
              <p:cNvSpPr>
                <a:spLocks noEditPoints="1"/>
              </p:cNvSpPr>
              <p:nvPr/>
            </p:nvSpPr>
            <p:spPr bwMode="auto">
              <a:xfrm>
                <a:off x="2808709" y="368645"/>
                <a:ext cx="358333" cy="360040"/>
              </a:xfrm>
              <a:custGeom>
                <a:avLst/>
                <a:gdLst>
                  <a:gd name="T0" fmla="*/ 144 w 288"/>
                  <a:gd name="T1" fmla="*/ 0 h 289"/>
                  <a:gd name="T2" fmla="*/ 0 w 288"/>
                  <a:gd name="T3" fmla="*/ 145 h 289"/>
                  <a:gd name="T4" fmla="*/ 144 w 288"/>
                  <a:gd name="T5" fmla="*/ 289 h 289"/>
                  <a:gd name="T6" fmla="*/ 288 w 288"/>
                  <a:gd name="T7" fmla="*/ 145 h 289"/>
                  <a:gd name="T8" fmla="*/ 144 w 288"/>
                  <a:gd name="T9" fmla="*/ 0 h 289"/>
                  <a:gd name="T10" fmla="*/ 208 w 288"/>
                  <a:gd name="T11" fmla="*/ 148 h 289"/>
                  <a:gd name="T12" fmla="*/ 117 w 288"/>
                  <a:gd name="T13" fmla="*/ 239 h 289"/>
                  <a:gd name="T14" fmla="*/ 114 w 288"/>
                  <a:gd name="T15" fmla="*/ 240 h 289"/>
                  <a:gd name="T16" fmla="*/ 111 w 288"/>
                  <a:gd name="T17" fmla="*/ 239 h 289"/>
                  <a:gd name="T18" fmla="*/ 111 w 288"/>
                  <a:gd name="T19" fmla="*/ 239 h 289"/>
                  <a:gd name="T20" fmla="*/ 110 w 288"/>
                  <a:gd name="T21" fmla="*/ 236 h 289"/>
                  <a:gd name="T22" fmla="*/ 110 w 288"/>
                  <a:gd name="T23" fmla="*/ 192 h 289"/>
                  <a:gd name="T24" fmla="*/ 111 w 288"/>
                  <a:gd name="T25" fmla="*/ 189 h 289"/>
                  <a:gd name="T26" fmla="*/ 155 w 288"/>
                  <a:gd name="T27" fmla="*/ 145 h 289"/>
                  <a:gd name="T28" fmla="*/ 111 w 288"/>
                  <a:gd name="T29" fmla="*/ 101 h 289"/>
                  <a:gd name="T30" fmla="*/ 110 w 288"/>
                  <a:gd name="T31" fmla="*/ 98 h 289"/>
                  <a:gd name="T32" fmla="*/ 110 w 288"/>
                  <a:gd name="T33" fmla="*/ 54 h 289"/>
                  <a:gd name="T34" fmla="*/ 111 w 288"/>
                  <a:gd name="T35" fmla="*/ 51 h 289"/>
                  <a:gd name="T36" fmla="*/ 111 w 288"/>
                  <a:gd name="T37" fmla="*/ 51 h 289"/>
                  <a:gd name="T38" fmla="*/ 117 w 288"/>
                  <a:gd name="T39" fmla="*/ 51 h 289"/>
                  <a:gd name="T40" fmla="*/ 208 w 288"/>
                  <a:gd name="T41" fmla="*/ 142 h 289"/>
                  <a:gd name="T42" fmla="*/ 209 w 288"/>
                  <a:gd name="T43" fmla="*/ 145 h 289"/>
                  <a:gd name="T44" fmla="*/ 208 w 288"/>
                  <a:gd name="T45" fmla="*/ 14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8" h="289">
                    <a:moveTo>
                      <a:pt x="144" y="0"/>
                    </a:moveTo>
                    <a:cubicBezTo>
                      <a:pt x="64" y="0"/>
                      <a:pt x="0" y="65"/>
                      <a:pt x="0" y="145"/>
                    </a:cubicBezTo>
                    <a:cubicBezTo>
                      <a:pt x="0" y="224"/>
                      <a:pt x="64" y="289"/>
                      <a:pt x="144" y="289"/>
                    </a:cubicBezTo>
                    <a:cubicBezTo>
                      <a:pt x="224" y="289"/>
                      <a:pt x="288" y="224"/>
                      <a:pt x="288" y="145"/>
                    </a:cubicBezTo>
                    <a:cubicBezTo>
                      <a:pt x="288" y="65"/>
                      <a:pt x="224" y="0"/>
                      <a:pt x="144" y="0"/>
                    </a:cubicBezTo>
                    <a:close/>
                    <a:moveTo>
                      <a:pt x="208" y="148"/>
                    </a:moveTo>
                    <a:cubicBezTo>
                      <a:pt x="117" y="239"/>
                      <a:pt x="117" y="239"/>
                      <a:pt x="117" y="239"/>
                    </a:cubicBezTo>
                    <a:cubicBezTo>
                      <a:pt x="116" y="240"/>
                      <a:pt x="115" y="240"/>
                      <a:pt x="114" y="240"/>
                    </a:cubicBezTo>
                    <a:cubicBezTo>
                      <a:pt x="113" y="240"/>
                      <a:pt x="112" y="240"/>
                      <a:pt x="111" y="239"/>
                    </a:cubicBezTo>
                    <a:cubicBezTo>
                      <a:pt x="111" y="239"/>
                      <a:pt x="111" y="239"/>
                      <a:pt x="111" y="239"/>
                    </a:cubicBezTo>
                    <a:cubicBezTo>
                      <a:pt x="110" y="238"/>
                      <a:pt x="110" y="237"/>
                      <a:pt x="110" y="236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10" y="191"/>
                      <a:pt x="110" y="190"/>
                      <a:pt x="111" y="189"/>
                    </a:cubicBezTo>
                    <a:cubicBezTo>
                      <a:pt x="155" y="145"/>
                      <a:pt x="155" y="145"/>
                      <a:pt x="155" y="145"/>
                    </a:cubicBezTo>
                    <a:cubicBezTo>
                      <a:pt x="111" y="101"/>
                      <a:pt x="111" y="101"/>
                      <a:pt x="111" y="101"/>
                    </a:cubicBezTo>
                    <a:cubicBezTo>
                      <a:pt x="110" y="100"/>
                      <a:pt x="110" y="99"/>
                      <a:pt x="110" y="98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110" y="53"/>
                      <a:pt x="110" y="52"/>
                      <a:pt x="111" y="51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3" y="49"/>
                      <a:pt x="115" y="49"/>
                      <a:pt x="117" y="51"/>
                    </a:cubicBezTo>
                    <a:cubicBezTo>
                      <a:pt x="208" y="142"/>
                      <a:pt x="208" y="142"/>
                      <a:pt x="208" y="142"/>
                    </a:cubicBezTo>
                    <a:cubicBezTo>
                      <a:pt x="209" y="143"/>
                      <a:pt x="209" y="144"/>
                      <a:pt x="209" y="145"/>
                    </a:cubicBezTo>
                    <a:cubicBezTo>
                      <a:pt x="209" y="146"/>
                      <a:pt x="209" y="147"/>
                      <a:pt x="208" y="14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168749" y="405458"/>
                <a:ext cx="2288322" cy="2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1200" dirty="0">
                    <a:solidFill>
                      <a:srgbClr val="0070C0"/>
                    </a:solidFill>
                  </a:rPr>
                  <a:t>Looking to the future 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60438" y="189434"/>
              <a:ext cx="2627437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3600" dirty="0">
                  <a:solidFill>
                    <a:srgbClr val="0070C0"/>
                  </a:solidFill>
                </a:rPr>
                <a:t>展望未来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361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7537750" y="1842383"/>
            <a:ext cx="2620431" cy="400110"/>
            <a:chOff x="8641357" y="2133650"/>
            <a:chExt cx="2620431" cy="400111"/>
          </a:xfrm>
        </p:grpSpPr>
        <p:sp>
          <p:nvSpPr>
            <p:cNvPr id="54" name="Freeform 512"/>
            <p:cNvSpPr/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84483" y="2133650"/>
              <a:ext cx="2477305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7685251" y="2277670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必须清醒地看到前进中的困难与挑战，正视自身存在的差距与不足，以更加坚定的信念、更加饱满的热情、更加务实的作风、更加强大的合力，共同谱写公司发展的新篇章，为集团公司油气主业发展提供强有力的金融服务与支持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152" y="1486682"/>
            <a:ext cx="6766958" cy="44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7244367" y="1954165"/>
            <a:ext cx="2940325" cy="2954117"/>
            <a:chOff x="6128821" y="1388791"/>
            <a:chExt cx="4182529" cy="4202150"/>
          </a:xfrm>
        </p:grpSpPr>
        <p:sp>
          <p:nvSpPr>
            <p:cNvPr id="419" name="Freeform 5"/>
            <p:cNvSpPr/>
            <p:nvPr/>
          </p:nvSpPr>
          <p:spPr bwMode="auto">
            <a:xfrm rot="10800000">
              <a:off x="6128821" y="2486791"/>
              <a:ext cx="2263538" cy="200615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ym typeface="Arial" panose="020B0604020202020204" pitchFamily="34" charset="0"/>
              </a:endParaRPr>
            </a:p>
          </p:txBody>
        </p:sp>
        <p:sp>
          <p:nvSpPr>
            <p:cNvPr id="417" name="Freeform 5"/>
            <p:cNvSpPr/>
            <p:nvPr/>
          </p:nvSpPr>
          <p:spPr bwMode="auto">
            <a:xfrm rot="10800000">
              <a:off x="8047812" y="1388791"/>
              <a:ext cx="2263538" cy="200615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ym typeface="Arial" panose="020B0604020202020204" pitchFamily="34" charset="0"/>
              </a:endParaRPr>
            </a:p>
          </p:txBody>
        </p:sp>
        <p:sp>
          <p:nvSpPr>
            <p:cNvPr id="415" name="Freeform 5"/>
            <p:cNvSpPr/>
            <p:nvPr/>
          </p:nvSpPr>
          <p:spPr bwMode="auto">
            <a:xfrm rot="10800000">
              <a:off x="8047812" y="3584786"/>
              <a:ext cx="2263538" cy="200615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ym typeface="Arial" panose="020B0604020202020204" pitchFamily="34" charset="0"/>
              </a:endParaRPr>
            </a:p>
          </p:txBody>
        </p:sp>
      </p:grpSp>
      <p:sp>
        <p:nvSpPr>
          <p:cNvPr id="421" name="Freeform 5"/>
          <p:cNvSpPr/>
          <p:nvPr/>
        </p:nvSpPr>
        <p:spPr bwMode="auto">
          <a:xfrm rot="10800000">
            <a:off x="7731152" y="1751506"/>
            <a:ext cx="949002" cy="84109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16" tIns="43208" rIns="86416" bIns="432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795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22" name="Freeform 5"/>
          <p:cNvSpPr/>
          <p:nvPr/>
        </p:nvSpPr>
        <p:spPr bwMode="auto">
          <a:xfrm rot="10800000">
            <a:off x="7731152" y="4269844"/>
            <a:ext cx="949002" cy="84109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16" tIns="43208" rIns="86416" bIns="432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795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23" name="Freeform 5"/>
          <p:cNvSpPr/>
          <p:nvPr/>
        </p:nvSpPr>
        <p:spPr bwMode="auto">
          <a:xfrm rot="10800000">
            <a:off x="9919526" y="3012713"/>
            <a:ext cx="949002" cy="84109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9525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16" tIns="43208" rIns="86416" bIns="432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795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424" name="直接连接符 423"/>
          <p:cNvCxnSpPr/>
          <p:nvPr/>
        </p:nvCxnSpPr>
        <p:spPr>
          <a:xfrm>
            <a:off x="10863943" y="3431223"/>
            <a:ext cx="1188244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直接连接符 424"/>
          <p:cNvCxnSpPr/>
          <p:nvPr/>
        </p:nvCxnSpPr>
        <p:spPr>
          <a:xfrm flipV="1">
            <a:off x="6955437" y="5111885"/>
            <a:ext cx="1008937" cy="1747531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直接连接符 425"/>
          <p:cNvCxnSpPr/>
          <p:nvPr/>
        </p:nvCxnSpPr>
        <p:spPr>
          <a:xfrm>
            <a:off x="6798609" y="-251869"/>
            <a:ext cx="1165761" cy="2019159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4" name="组合 433"/>
          <p:cNvGrpSpPr/>
          <p:nvPr/>
        </p:nvGrpSpPr>
        <p:grpSpPr>
          <a:xfrm>
            <a:off x="8059703" y="2042916"/>
            <a:ext cx="303617" cy="258274"/>
            <a:chOff x="6339462" y="3747511"/>
            <a:chExt cx="907547" cy="772010"/>
          </a:xfrm>
          <a:solidFill>
            <a:schemeClr val="accent1"/>
          </a:solidFill>
        </p:grpSpPr>
        <p:sp>
          <p:nvSpPr>
            <p:cNvPr id="435" name="Rectangle 130"/>
            <p:cNvSpPr>
              <a:spLocks noChangeArrowheads="1"/>
            </p:cNvSpPr>
            <p:nvPr/>
          </p:nvSpPr>
          <p:spPr bwMode="auto">
            <a:xfrm>
              <a:off x="6339462" y="4489161"/>
              <a:ext cx="881523" cy="30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36" name="Freeform 131"/>
            <p:cNvSpPr/>
            <p:nvPr/>
          </p:nvSpPr>
          <p:spPr bwMode="auto">
            <a:xfrm>
              <a:off x="6398014" y="4350373"/>
              <a:ext cx="123608" cy="114934"/>
            </a:xfrm>
            <a:custGeom>
              <a:avLst/>
              <a:gdLst>
                <a:gd name="T0" fmla="*/ 43 w 48"/>
                <a:gd name="T1" fmla="*/ 45 h 45"/>
                <a:gd name="T2" fmla="*/ 48 w 48"/>
                <a:gd name="T3" fmla="*/ 39 h 45"/>
                <a:gd name="T4" fmla="*/ 48 w 48"/>
                <a:gd name="T5" fmla="*/ 0 h 45"/>
                <a:gd name="T6" fmla="*/ 0 w 48"/>
                <a:gd name="T7" fmla="*/ 8 h 45"/>
                <a:gd name="T8" fmla="*/ 0 w 48"/>
                <a:gd name="T9" fmla="*/ 39 h 45"/>
                <a:gd name="T10" fmla="*/ 6 w 48"/>
                <a:gd name="T11" fmla="*/ 45 h 45"/>
                <a:gd name="T12" fmla="*/ 43 w 48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5">
                  <a:moveTo>
                    <a:pt x="43" y="45"/>
                  </a:moveTo>
                  <a:cubicBezTo>
                    <a:pt x="46" y="45"/>
                    <a:pt x="48" y="42"/>
                    <a:pt x="48" y="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9" y="5"/>
                    <a:pt x="12" y="7"/>
                    <a:pt x="0" y="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3" y="45"/>
                    <a:pt x="6" y="45"/>
                  </a:cubicBezTo>
                  <a:lnTo>
                    <a:pt x="43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37" name="Freeform 132"/>
            <p:cNvSpPr/>
            <p:nvPr/>
          </p:nvSpPr>
          <p:spPr bwMode="auto">
            <a:xfrm>
              <a:off x="6557403" y="4299411"/>
              <a:ext cx="122524" cy="165896"/>
            </a:xfrm>
            <a:custGeom>
              <a:avLst/>
              <a:gdLst>
                <a:gd name="T0" fmla="*/ 43 w 48"/>
                <a:gd name="T1" fmla="*/ 65 h 65"/>
                <a:gd name="T2" fmla="*/ 48 w 48"/>
                <a:gd name="T3" fmla="*/ 59 h 65"/>
                <a:gd name="T4" fmla="*/ 48 w 48"/>
                <a:gd name="T5" fmla="*/ 0 h 65"/>
                <a:gd name="T6" fmla="*/ 44 w 48"/>
                <a:gd name="T7" fmla="*/ 2 h 65"/>
                <a:gd name="T8" fmla="*/ 0 w 48"/>
                <a:gd name="T9" fmla="*/ 16 h 65"/>
                <a:gd name="T10" fmla="*/ 0 w 48"/>
                <a:gd name="T11" fmla="*/ 59 h 65"/>
                <a:gd name="T12" fmla="*/ 6 w 48"/>
                <a:gd name="T13" fmla="*/ 65 h 65"/>
                <a:gd name="T14" fmla="*/ 43 w 48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65">
                  <a:moveTo>
                    <a:pt x="43" y="65"/>
                  </a:moveTo>
                  <a:cubicBezTo>
                    <a:pt x="46" y="65"/>
                    <a:pt x="48" y="62"/>
                    <a:pt x="48" y="5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1"/>
                    <a:pt x="46" y="1"/>
                    <a:pt x="44" y="2"/>
                  </a:cubicBezTo>
                  <a:cubicBezTo>
                    <a:pt x="29" y="8"/>
                    <a:pt x="14" y="13"/>
                    <a:pt x="0" y="1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3" y="65"/>
                    <a:pt x="6" y="65"/>
                  </a:cubicBezTo>
                  <a:lnTo>
                    <a:pt x="43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38" name="Freeform 133"/>
            <p:cNvSpPr/>
            <p:nvPr/>
          </p:nvSpPr>
          <p:spPr bwMode="auto">
            <a:xfrm>
              <a:off x="6715709" y="4219174"/>
              <a:ext cx="123608" cy="246133"/>
            </a:xfrm>
            <a:custGeom>
              <a:avLst/>
              <a:gdLst>
                <a:gd name="T0" fmla="*/ 43 w 48"/>
                <a:gd name="T1" fmla="*/ 96 h 96"/>
                <a:gd name="T2" fmla="*/ 48 w 48"/>
                <a:gd name="T3" fmla="*/ 90 h 96"/>
                <a:gd name="T4" fmla="*/ 48 w 48"/>
                <a:gd name="T5" fmla="*/ 0 h 96"/>
                <a:gd name="T6" fmla="*/ 0 w 48"/>
                <a:gd name="T7" fmla="*/ 25 h 96"/>
                <a:gd name="T8" fmla="*/ 0 w 48"/>
                <a:gd name="T9" fmla="*/ 90 h 96"/>
                <a:gd name="T10" fmla="*/ 6 w 48"/>
                <a:gd name="T11" fmla="*/ 96 h 96"/>
                <a:gd name="T12" fmla="*/ 43 w 48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96">
                  <a:moveTo>
                    <a:pt x="43" y="96"/>
                  </a:moveTo>
                  <a:cubicBezTo>
                    <a:pt x="46" y="96"/>
                    <a:pt x="48" y="93"/>
                    <a:pt x="48" y="9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10"/>
                    <a:pt x="17" y="18"/>
                    <a:pt x="0" y="2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3" y="96"/>
                    <a:pt x="6" y="96"/>
                  </a:cubicBezTo>
                  <a:lnTo>
                    <a:pt x="43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39" name="Freeform 134"/>
            <p:cNvSpPr/>
            <p:nvPr/>
          </p:nvSpPr>
          <p:spPr bwMode="auto">
            <a:xfrm>
              <a:off x="6875099" y="4100987"/>
              <a:ext cx="123608" cy="364319"/>
            </a:xfrm>
            <a:custGeom>
              <a:avLst/>
              <a:gdLst>
                <a:gd name="T0" fmla="*/ 43 w 48"/>
                <a:gd name="T1" fmla="*/ 142 h 142"/>
                <a:gd name="T2" fmla="*/ 48 w 48"/>
                <a:gd name="T3" fmla="*/ 136 h 142"/>
                <a:gd name="T4" fmla="*/ 48 w 48"/>
                <a:gd name="T5" fmla="*/ 0 h 142"/>
                <a:gd name="T6" fmla="*/ 32 w 48"/>
                <a:gd name="T7" fmla="*/ 14 h 142"/>
                <a:gd name="T8" fmla="*/ 0 w 48"/>
                <a:gd name="T9" fmla="*/ 37 h 142"/>
                <a:gd name="T10" fmla="*/ 0 w 48"/>
                <a:gd name="T11" fmla="*/ 136 h 142"/>
                <a:gd name="T12" fmla="*/ 6 w 48"/>
                <a:gd name="T13" fmla="*/ 142 h 142"/>
                <a:gd name="T14" fmla="*/ 43 w 48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42">
                  <a:moveTo>
                    <a:pt x="43" y="142"/>
                  </a:moveTo>
                  <a:cubicBezTo>
                    <a:pt x="46" y="142"/>
                    <a:pt x="48" y="139"/>
                    <a:pt x="48" y="13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3" y="5"/>
                    <a:pt x="37" y="10"/>
                    <a:pt x="32" y="14"/>
                  </a:cubicBezTo>
                  <a:cubicBezTo>
                    <a:pt x="21" y="23"/>
                    <a:pt x="11" y="30"/>
                    <a:pt x="0" y="37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3" y="142"/>
                    <a:pt x="6" y="142"/>
                  </a:cubicBezTo>
                  <a:lnTo>
                    <a:pt x="43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40" name="Freeform 135"/>
            <p:cNvSpPr/>
            <p:nvPr/>
          </p:nvSpPr>
          <p:spPr bwMode="auto">
            <a:xfrm>
              <a:off x="7034488" y="3927502"/>
              <a:ext cx="122524" cy="537805"/>
            </a:xfrm>
            <a:custGeom>
              <a:avLst/>
              <a:gdLst>
                <a:gd name="T0" fmla="*/ 43 w 48"/>
                <a:gd name="T1" fmla="*/ 210 h 210"/>
                <a:gd name="T2" fmla="*/ 48 w 48"/>
                <a:gd name="T3" fmla="*/ 204 h 210"/>
                <a:gd name="T4" fmla="*/ 48 w 48"/>
                <a:gd name="T5" fmla="*/ 0 h 210"/>
                <a:gd name="T6" fmla="*/ 0 w 48"/>
                <a:gd name="T7" fmla="*/ 56 h 210"/>
                <a:gd name="T8" fmla="*/ 0 w 48"/>
                <a:gd name="T9" fmla="*/ 204 h 210"/>
                <a:gd name="T10" fmla="*/ 6 w 48"/>
                <a:gd name="T11" fmla="*/ 210 h 210"/>
                <a:gd name="T12" fmla="*/ 43 w 48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10">
                  <a:moveTo>
                    <a:pt x="43" y="210"/>
                  </a:moveTo>
                  <a:cubicBezTo>
                    <a:pt x="46" y="210"/>
                    <a:pt x="48" y="207"/>
                    <a:pt x="48" y="20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3" y="20"/>
                    <a:pt x="17" y="39"/>
                    <a:pt x="0" y="5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7"/>
                    <a:pt x="3" y="210"/>
                    <a:pt x="6" y="210"/>
                  </a:cubicBezTo>
                  <a:lnTo>
                    <a:pt x="43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41" name="Freeform 136"/>
            <p:cNvSpPr/>
            <p:nvPr/>
          </p:nvSpPr>
          <p:spPr bwMode="auto">
            <a:xfrm>
              <a:off x="6343800" y="3747511"/>
              <a:ext cx="903209" cy="587682"/>
            </a:xfrm>
            <a:custGeom>
              <a:avLst/>
              <a:gdLst>
                <a:gd name="T0" fmla="*/ 350 w 352"/>
                <a:gd name="T1" fmla="*/ 58 h 229"/>
                <a:gd name="T2" fmla="*/ 335 w 352"/>
                <a:gd name="T3" fmla="*/ 8 h 229"/>
                <a:gd name="T4" fmla="*/ 322 w 352"/>
                <a:gd name="T5" fmla="*/ 2 h 229"/>
                <a:gd name="T6" fmla="*/ 273 w 352"/>
                <a:gd name="T7" fmla="*/ 17 h 229"/>
                <a:gd name="T8" fmla="*/ 266 w 352"/>
                <a:gd name="T9" fmla="*/ 30 h 229"/>
                <a:gd name="T10" fmla="*/ 279 w 352"/>
                <a:gd name="T11" fmla="*/ 36 h 229"/>
                <a:gd name="T12" fmla="*/ 304 w 352"/>
                <a:gd name="T13" fmla="*/ 29 h 229"/>
                <a:gd name="T14" fmla="*/ 219 w 352"/>
                <a:gd name="T15" fmla="*/ 121 h 229"/>
                <a:gd name="T16" fmla="*/ 71 w 352"/>
                <a:gd name="T17" fmla="*/ 194 h 229"/>
                <a:gd name="T18" fmla="*/ 0 w 352"/>
                <a:gd name="T19" fmla="*/ 205 h 229"/>
                <a:gd name="T20" fmla="*/ 0 w 352"/>
                <a:gd name="T21" fmla="*/ 205 h 229"/>
                <a:gd name="T22" fmla="*/ 0 w 352"/>
                <a:gd name="T23" fmla="*/ 229 h 229"/>
                <a:gd name="T24" fmla="*/ 0 w 352"/>
                <a:gd name="T25" fmla="*/ 229 h 229"/>
                <a:gd name="T26" fmla="*/ 125 w 352"/>
                <a:gd name="T27" fmla="*/ 202 h 229"/>
                <a:gd name="T28" fmla="*/ 234 w 352"/>
                <a:gd name="T29" fmla="*/ 139 h 229"/>
                <a:gd name="T30" fmla="*/ 324 w 352"/>
                <a:gd name="T31" fmla="*/ 41 h 229"/>
                <a:gd name="T32" fmla="*/ 331 w 352"/>
                <a:gd name="T33" fmla="*/ 64 h 229"/>
                <a:gd name="T34" fmla="*/ 344 w 352"/>
                <a:gd name="T35" fmla="*/ 70 h 229"/>
                <a:gd name="T36" fmla="*/ 350 w 352"/>
                <a:gd name="T37" fmla="*/ 5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2" h="229">
                  <a:moveTo>
                    <a:pt x="350" y="58"/>
                  </a:moveTo>
                  <a:cubicBezTo>
                    <a:pt x="335" y="8"/>
                    <a:pt x="335" y="8"/>
                    <a:pt x="335" y="8"/>
                  </a:cubicBezTo>
                  <a:cubicBezTo>
                    <a:pt x="333" y="3"/>
                    <a:pt x="327" y="0"/>
                    <a:pt x="322" y="2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68" y="19"/>
                    <a:pt x="265" y="25"/>
                    <a:pt x="266" y="30"/>
                  </a:cubicBezTo>
                  <a:cubicBezTo>
                    <a:pt x="268" y="35"/>
                    <a:pt x="274" y="38"/>
                    <a:pt x="279" y="36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278" y="67"/>
                    <a:pt x="249" y="97"/>
                    <a:pt x="219" y="121"/>
                  </a:cubicBezTo>
                  <a:cubicBezTo>
                    <a:pt x="166" y="163"/>
                    <a:pt x="112" y="184"/>
                    <a:pt x="71" y="194"/>
                  </a:cubicBezTo>
                  <a:cubicBezTo>
                    <a:pt x="29" y="205"/>
                    <a:pt x="1" y="205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3" y="229"/>
                    <a:pt x="56" y="229"/>
                    <a:pt x="125" y="202"/>
                  </a:cubicBezTo>
                  <a:cubicBezTo>
                    <a:pt x="159" y="189"/>
                    <a:pt x="197" y="169"/>
                    <a:pt x="234" y="139"/>
                  </a:cubicBezTo>
                  <a:cubicBezTo>
                    <a:pt x="265" y="114"/>
                    <a:pt x="296" y="82"/>
                    <a:pt x="324" y="41"/>
                  </a:cubicBezTo>
                  <a:cubicBezTo>
                    <a:pt x="331" y="64"/>
                    <a:pt x="331" y="64"/>
                    <a:pt x="331" y="64"/>
                  </a:cubicBezTo>
                  <a:cubicBezTo>
                    <a:pt x="333" y="69"/>
                    <a:pt x="339" y="72"/>
                    <a:pt x="344" y="70"/>
                  </a:cubicBezTo>
                  <a:cubicBezTo>
                    <a:pt x="349" y="69"/>
                    <a:pt x="352" y="63"/>
                    <a:pt x="35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42" name="Freeform 137"/>
            <p:cNvSpPr/>
            <p:nvPr/>
          </p:nvSpPr>
          <p:spPr bwMode="auto">
            <a:xfrm>
              <a:off x="6375243" y="3837506"/>
              <a:ext cx="217941" cy="353477"/>
            </a:xfrm>
            <a:custGeom>
              <a:avLst/>
              <a:gdLst>
                <a:gd name="T0" fmla="*/ 57 w 85"/>
                <a:gd name="T1" fmla="*/ 104 h 138"/>
                <a:gd name="T2" fmla="*/ 45 w 85"/>
                <a:gd name="T3" fmla="*/ 108 h 138"/>
                <a:gd name="T4" fmla="*/ 30 w 85"/>
                <a:gd name="T5" fmla="*/ 105 h 138"/>
                <a:gd name="T6" fmla="*/ 20 w 85"/>
                <a:gd name="T7" fmla="*/ 100 h 138"/>
                <a:gd name="T8" fmla="*/ 19 w 85"/>
                <a:gd name="T9" fmla="*/ 98 h 138"/>
                <a:gd name="T10" fmla="*/ 19 w 85"/>
                <a:gd name="T11" fmla="*/ 98 h 138"/>
                <a:gd name="T12" fmla="*/ 19 w 85"/>
                <a:gd name="T13" fmla="*/ 98 h 138"/>
                <a:gd name="T14" fmla="*/ 19 w 85"/>
                <a:gd name="T15" fmla="*/ 97 h 138"/>
                <a:gd name="T16" fmla="*/ 13 w 85"/>
                <a:gd name="T17" fmla="*/ 94 h 138"/>
                <a:gd name="T18" fmla="*/ 3 w 85"/>
                <a:gd name="T19" fmla="*/ 101 h 138"/>
                <a:gd name="T20" fmla="*/ 3 w 85"/>
                <a:gd name="T21" fmla="*/ 109 h 138"/>
                <a:gd name="T22" fmla="*/ 33 w 85"/>
                <a:gd name="T23" fmla="*/ 125 h 138"/>
                <a:gd name="T24" fmla="*/ 33 w 85"/>
                <a:gd name="T25" fmla="*/ 135 h 138"/>
                <a:gd name="T26" fmla="*/ 36 w 85"/>
                <a:gd name="T27" fmla="*/ 138 h 138"/>
                <a:gd name="T28" fmla="*/ 46 w 85"/>
                <a:gd name="T29" fmla="*/ 138 h 138"/>
                <a:gd name="T30" fmla="*/ 49 w 85"/>
                <a:gd name="T31" fmla="*/ 135 h 138"/>
                <a:gd name="T32" fmla="*/ 49 w 85"/>
                <a:gd name="T33" fmla="*/ 126 h 138"/>
                <a:gd name="T34" fmla="*/ 72 w 85"/>
                <a:gd name="T35" fmla="*/ 118 h 138"/>
                <a:gd name="T36" fmla="*/ 81 w 85"/>
                <a:gd name="T37" fmla="*/ 86 h 138"/>
                <a:gd name="T38" fmla="*/ 49 w 85"/>
                <a:gd name="T39" fmla="*/ 62 h 138"/>
                <a:gd name="T40" fmla="*/ 47 w 85"/>
                <a:gd name="T41" fmla="*/ 61 h 138"/>
                <a:gd name="T42" fmla="*/ 35 w 85"/>
                <a:gd name="T43" fmla="*/ 56 h 138"/>
                <a:gd name="T44" fmla="*/ 34 w 85"/>
                <a:gd name="T45" fmla="*/ 56 h 138"/>
                <a:gd name="T46" fmla="*/ 25 w 85"/>
                <a:gd name="T47" fmla="*/ 49 h 138"/>
                <a:gd name="T48" fmla="*/ 27 w 85"/>
                <a:gd name="T49" fmla="*/ 36 h 138"/>
                <a:gd name="T50" fmla="*/ 41 w 85"/>
                <a:gd name="T51" fmla="*/ 31 h 138"/>
                <a:gd name="T52" fmla="*/ 51 w 85"/>
                <a:gd name="T53" fmla="*/ 32 h 138"/>
                <a:gd name="T54" fmla="*/ 61 w 85"/>
                <a:gd name="T55" fmla="*/ 39 h 138"/>
                <a:gd name="T56" fmla="*/ 62 w 85"/>
                <a:gd name="T57" fmla="*/ 40 h 138"/>
                <a:gd name="T58" fmla="*/ 62 w 85"/>
                <a:gd name="T59" fmla="*/ 40 h 138"/>
                <a:gd name="T60" fmla="*/ 62 w 85"/>
                <a:gd name="T61" fmla="*/ 41 h 138"/>
                <a:gd name="T62" fmla="*/ 68 w 85"/>
                <a:gd name="T63" fmla="*/ 44 h 138"/>
                <a:gd name="T64" fmla="*/ 78 w 85"/>
                <a:gd name="T65" fmla="*/ 38 h 138"/>
                <a:gd name="T66" fmla="*/ 78 w 85"/>
                <a:gd name="T67" fmla="*/ 29 h 138"/>
                <a:gd name="T68" fmla="*/ 56 w 85"/>
                <a:gd name="T69" fmla="*/ 14 h 138"/>
                <a:gd name="T70" fmla="*/ 49 w 85"/>
                <a:gd name="T71" fmla="*/ 13 h 138"/>
                <a:gd name="T72" fmla="*/ 49 w 85"/>
                <a:gd name="T73" fmla="*/ 3 h 138"/>
                <a:gd name="T74" fmla="*/ 46 w 85"/>
                <a:gd name="T75" fmla="*/ 0 h 138"/>
                <a:gd name="T76" fmla="*/ 36 w 85"/>
                <a:gd name="T77" fmla="*/ 0 h 138"/>
                <a:gd name="T78" fmla="*/ 33 w 85"/>
                <a:gd name="T79" fmla="*/ 3 h 138"/>
                <a:gd name="T80" fmla="*/ 33 w 85"/>
                <a:gd name="T81" fmla="*/ 13 h 138"/>
                <a:gd name="T82" fmla="*/ 12 w 85"/>
                <a:gd name="T83" fmla="*/ 24 h 138"/>
                <a:gd name="T84" fmla="*/ 5 w 85"/>
                <a:gd name="T85" fmla="*/ 56 h 138"/>
                <a:gd name="T86" fmla="*/ 17 w 85"/>
                <a:gd name="T87" fmla="*/ 68 h 138"/>
                <a:gd name="T88" fmla="*/ 47 w 85"/>
                <a:gd name="T89" fmla="*/ 83 h 138"/>
                <a:gd name="T90" fmla="*/ 51 w 85"/>
                <a:gd name="T91" fmla="*/ 85 h 138"/>
                <a:gd name="T92" fmla="*/ 59 w 85"/>
                <a:gd name="T93" fmla="*/ 92 h 138"/>
                <a:gd name="T94" fmla="*/ 57 w 85"/>
                <a:gd name="T95" fmla="*/ 10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" h="138">
                  <a:moveTo>
                    <a:pt x="57" y="104"/>
                  </a:moveTo>
                  <a:cubicBezTo>
                    <a:pt x="54" y="107"/>
                    <a:pt x="50" y="108"/>
                    <a:pt x="45" y="108"/>
                  </a:cubicBezTo>
                  <a:cubicBezTo>
                    <a:pt x="40" y="108"/>
                    <a:pt x="35" y="107"/>
                    <a:pt x="30" y="105"/>
                  </a:cubicBezTo>
                  <a:cubicBezTo>
                    <a:pt x="27" y="104"/>
                    <a:pt x="23" y="102"/>
                    <a:pt x="20" y="100"/>
                  </a:cubicBezTo>
                  <a:cubicBezTo>
                    <a:pt x="20" y="99"/>
                    <a:pt x="20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7" y="95"/>
                    <a:pt x="15" y="94"/>
                    <a:pt x="13" y="94"/>
                  </a:cubicBezTo>
                  <a:cubicBezTo>
                    <a:pt x="9" y="94"/>
                    <a:pt x="5" y="97"/>
                    <a:pt x="3" y="101"/>
                  </a:cubicBezTo>
                  <a:cubicBezTo>
                    <a:pt x="1" y="104"/>
                    <a:pt x="1" y="107"/>
                    <a:pt x="3" y="109"/>
                  </a:cubicBezTo>
                  <a:cubicBezTo>
                    <a:pt x="8" y="118"/>
                    <a:pt x="21" y="123"/>
                    <a:pt x="33" y="125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7"/>
                    <a:pt x="35" y="138"/>
                    <a:pt x="36" y="138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47" y="138"/>
                    <a:pt x="49" y="137"/>
                    <a:pt x="49" y="135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59" y="125"/>
                    <a:pt x="67" y="122"/>
                    <a:pt x="72" y="118"/>
                  </a:cubicBezTo>
                  <a:cubicBezTo>
                    <a:pt x="81" y="109"/>
                    <a:pt x="85" y="97"/>
                    <a:pt x="81" y="86"/>
                  </a:cubicBezTo>
                  <a:cubicBezTo>
                    <a:pt x="77" y="74"/>
                    <a:pt x="61" y="67"/>
                    <a:pt x="49" y="6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59"/>
                    <a:pt x="37" y="57"/>
                    <a:pt x="35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0" y="54"/>
                    <a:pt x="27" y="52"/>
                    <a:pt x="25" y="49"/>
                  </a:cubicBezTo>
                  <a:cubicBezTo>
                    <a:pt x="23" y="45"/>
                    <a:pt x="23" y="39"/>
                    <a:pt x="27" y="36"/>
                  </a:cubicBezTo>
                  <a:cubicBezTo>
                    <a:pt x="32" y="32"/>
                    <a:pt x="37" y="31"/>
                    <a:pt x="41" y="31"/>
                  </a:cubicBezTo>
                  <a:cubicBezTo>
                    <a:pt x="44" y="31"/>
                    <a:pt x="48" y="31"/>
                    <a:pt x="51" y="32"/>
                  </a:cubicBezTo>
                  <a:cubicBezTo>
                    <a:pt x="54" y="33"/>
                    <a:pt x="58" y="36"/>
                    <a:pt x="61" y="39"/>
                  </a:cubicBezTo>
                  <a:cubicBezTo>
                    <a:pt x="61" y="39"/>
                    <a:pt x="61" y="39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4" y="43"/>
                    <a:pt x="66" y="44"/>
                    <a:pt x="68" y="44"/>
                  </a:cubicBezTo>
                  <a:cubicBezTo>
                    <a:pt x="72" y="44"/>
                    <a:pt x="76" y="41"/>
                    <a:pt x="78" y="38"/>
                  </a:cubicBezTo>
                  <a:cubicBezTo>
                    <a:pt x="80" y="35"/>
                    <a:pt x="80" y="32"/>
                    <a:pt x="78" y="29"/>
                  </a:cubicBezTo>
                  <a:cubicBezTo>
                    <a:pt x="74" y="22"/>
                    <a:pt x="64" y="17"/>
                    <a:pt x="56" y="14"/>
                  </a:cubicBezTo>
                  <a:cubicBezTo>
                    <a:pt x="54" y="14"/>
                    <a:pt x="51" y="13"/>
                    <a:pt x="49" y="1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1"/>
                    <a:pt x="47" y="0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3" y="1"/>
                    <a:pt x="33" y="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25" y="15"/>
                    <a:pt x="17" y="18"/>
                    <a:pt x="12" y="24"/>
                  </a:cubicBezTo>
                  <a:cubicBezTo>
                    <a:pt x="3" y="32"/>
                    <a:pt x="0" y="45"/>
                    <a:pt x="5" y="56"/>
                  </a:cubicBezTo>
                  <a:cubicBezTo>
                    <a:pt x="8" y="62"/>
                    <a:pt x="12" y="66"/>
                    <a:pt x="17" y="68"/>
                  </a:cubicBezTo>
                  <a:cubicBezTo>
                    <a:pt x="20" y="70"/>
                    <a:pt x="38" y="79"/>
                    <a:pt x="47" y="83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5" y="87"/>
                    <a:pt x="58" y="89"/>
                    <a:pt x="59" y="92"/>
                  </a:cubicBezTo>
                  <a:cubicBezTo>
                    <a:pt x="61" y="96"/>
                    <a:pt x="60" y="102"/>
                    <a:pt x="57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</p:grpSp>
      <p:grpSp>
        <p:nvGrpSpPr>
          <p:cNvPr id="443" name="组合 442"/>
          <p:cNvGrpSpPr/>
          <p:nvPr/>
        </p:nvGrpSpPr>
        <p:grpSpPr>
          <a:xfrm>
            <a:off x="8062201" y="4560896"/>
            <a:ext cx="300352" cy="258999"/>
            <a:chOff x="3548515" y="964154"/>
            <a:chExt cx="897787" cy="774179"/>
          </a:xfrm>
          <a:solidFill>
            <a:schemeClr val="accent2"/>
          </a:solidFill>
        </p:grpSpPr>
        <p:sp>
          <p:nvSpPr>
            <p:cNvPr id="444" name="Freeform 222"/>
            <p:cNvSpPr/>
            <p:nvPr/>
          </p:nvSpPr>
          <p:spPr bwMode="auto">
            <a:xfrm>
              <a:off x="3548515" y="964154"/>
              <a:ext cx="897787" cy="774179"/>
            </a:xfrm>
            <a:custGeom>
              <a:avLst/>
              <a:gdLst>
                <a:gd name="T0" fmla="*/ 28 w 828"/>
                <a:gd name="T1" fmla="*/ 686 h 714"/>
                <a:gd name="T2" fmla="*/ 28 w 828"/>
                <a:gd name="T3" fmla="*/ 605 h 714"/>
                <a:gd name="T4" fmla="*/ 66 w 828"/>
                <a:gd name="T5" fmla="*/ 605 h 714"/>
                <a:gd name="T6" fmla="*/ 66 w 828"/>
                <a:gd name="T7" fmla="*/ 577 h 714"/>
                <a:gd name="T8" fmla="*/ 28 w 828"/>
                <a:gd name="T9" fmla="*/ 577 h 714"/>
                <a:gd name="T10" fmla="*/ 28 w 828"/>
                <a:gd name="T11" fmla="*/ 435 h 714"/>
                <a:gd name="T12" fmla="*/ 66 w 828"/>
                <a:gd name="T13" fmla="*/ 435 h 714"/>
                <a:gd name="T14" fmla="*/ 66 w 828"/>
                <a:gd name="T15" fmla="*/ 407 h 714"/>
                <a:gd name="T16" fmla="*/ 28 w 828"/>
                <a:gd name="T17" fmla="*/ 407 h 714"/>
                <a:gd name="T18" fmla="*/ 28 w 828"/>
                <a:gd name="T19" fmla="*/ 265 h 714"/>
                <a:gd name="T20" fmla="*/ 66 w 828"/>
                <a:gd name="T21" fmla="*/ 265 h 714"/>
                <a:gd name="T22" fmla="*/ 66 w 828"/>
                <a:gd name="T23" fmla="*/ 236 h 714"/>
                <a:gd name="T24" fmla="*/ 28 w 828"/>
                <a:gd name="T25" fmla="*/ 236 h 714"/>
                <a:gd name="T26" fmla="*/ 28 w 828"/>
                <a:gd name="T27" fmla="*/ 94 h 714"/>
                <a:gd name="T28" fmla="*/ 66 w 828"/>
                <a:gd name="T29" fmla="*/ 94 h 714"/>
                <a:gd name="T30" fmla="*/ 66 w 828"/>
                <a:gd name="T31" fmla="*/ 66 h 714"/>
                <a:gd name="T32" fmla="*/ 28 w 828"/>
                <a:gd name="T33" fmla="*/ 66 h 714"/>
                <a:gd name="T34" fmla="*/ 28 w 828"/>
                <a:gd name="T35" fmla="*/ 0 h 714"/>
                <a:gd name="T36" fmla="*/ 0 w 828"/>
                <a:gd name="T37" fmla="*/ 0 h 714"/>
                <a:gd name="T38" fmla="*/ 0 w 828"/>
                <a:gd name="T39" fmla="*/ 714 h 714"/>
                <a:gd name="T40" fmla="*/ 828 w 828"/>
                <a:gd name="T41" fmla="*/ 714 h 714"/>
                <a:gd name="T42" fmla="*/ 828 w 828"/>
                <a:gd name="T43" fmla="*/ 686 h 714"/>
                <a:gd name="T44" fmla="*/ 28 w 828"/>
                <a:gd name="T45" fmla="*/ 68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8" h="714">
                  <a:moveTo>
                    <a:pt x="28" y="686"/>
                  </a:moveTo>
                  <a:lnTo>
                    <a:pt x="28" y="605"/>
                  </a:lnTo>
                  <a:lnTo>
                    <a:pt x="66" y="605"/>
                  </a:lnTo>
                  <a:lnTo>
                    <a:pt x="66" y="577"/>
                  </a:lnTo>
                  <a:lnTo>
                    <a:pt x="28" y="577"/>
                  </a:lnTo>
                  <a:lnTo>
                    <a:pt x="28" y="435"/>
                  </a:lnTo>
                  <a:lnTo>
                    <a:pt x="66" y="435"/>
                  </a:lnTo>
                  <a:lnTo>
                    <a:pt x="66" y="407"/>
                  </a:lnTo>
                  <a:lnTo>
                    <a:pt x="28" y="407"/>
                  </a:lnTo>
                  <a:lnTo>
                    <a:pt x="28" y="265"/>
                  </a:lnTo>
                  <a:lnTo>
                    <a:pt x="66" y="265"/>
                  </a:lnTo>
                  <a:lnTo>
                    <a:pt x="66" y="236"/>
                  </a:lnTo>
                  <a:lnTo>
                    <a:pt x="28" y="236"/>
                  </a:lnTo>
                  <a:lnTo>
                    <a:pt x="28" y="94"/>
                  </a:lnTo>
                  <a:lnTo>
                    <a:pt x="66" y="94"/>
                  </a:lnTo>
                  <a:lnTo>
                    <a:pt x="66" y="66"/>
                  </a:lnTo>
                  <a:lnTo>
                    <a:pt x="28" y="6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714"/>
                  </a:lnTo>
                  <a:lnTo>
                    <a:pt x="828" y="714"/>
                  </a:lnTo>
                  <a:lnTo>
                    <a:pt x="828" y="686"/>
                  </a:lnTo>
                  <a:lnTo>
                    <a:pt x="28" y="6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45" name="Freeform 223"/>
            <p:cNvSpPr/>
            <p:nvPr/>
          </p:nvSpPr>
          <p:spPr bwMode="auto">
            <a:xfrm>
              <a:off x="3681882" y="1381603"/>
              <a:ext cx="125777" cy="303599"/>
            </a:xfrm>
            <a:custGeom>
              <a:avLst/>
              <a:gdLst>
                <a:gd name="T0" fmla="*/ 6 w 49"/>
                <a:gd name="T1" fmla="*/ 118 h 118"/>
                <a:gd name="T2" fmla="*/ 43 w 49"/>
                <a:gd name="T3" fmla="*/ 118 h 118"/>
                <a:gd name="T4" fmla="*/ 49 w 49"/>
                <a:gd name="T5" fmla="*/ 112 h 118"/>
                <a:gd name="T6" fmla="*/ 49 w 49"/>
                <a:gd name="T7" fmla="*/ 6 h 118"/>
                <a:gd name="T8" fmla="*/ 43 w 49"/>
                <a:gd name="T9" fmla="*/ 0 h 118"/>
                <a:gd name="T10" fmla="*/ 6 w 49"/>
                <a:gd name="T11" fmla="*/ 0 h 118"/>
                <a:gd name="T12" fmla="*/ 0 w 49"/>
                <a:gd name="T13" fmla="*/ 6 h 118"/>
                <a:gd name="T14" fmla="*/ 0 w 49"/>
                <a:gd name="T15" fmla="*/ 112 h 118"/>
                <a:gd name="T16" fmla="*/ 6 w 49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18">
                  <a:moveTo>
                    <a:pt x="6" y="118"/>
                  </a:moveTo>
                  <a:cubicBezTo>
                    <a:pt x="43" y="118"/>
                    <a:pt x="43" y="118"/>
                    <a:pt x="43" y="118"/>
                  </a:cubicBezTo>
                  <a:cubicBezTo>
                    <a:pt x="46" y="118"/>
                    <a:pt x="49" y="115"/>
                    <a:pt x="49" y="112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3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5"/>
                    <a:pt x="3" y="118"/>
                    <a:pt x="6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46" name="Freeform 224"/>
            <p:cNvSpPr/>
            <p:nvPr/>
          </p:nvSpPr>
          <p:spPr bwMode="auto">
            <a:xfrm>
              <a:off x="3879222" y="1274259"/>
              <a:ext cx="123608" cy="410944"/>
            </a:xfrm>
            <a:custGeom>
              <a:avLst/>
              <a:gdLst>
                <a:gd name="T0" fmla="*/ 5 w 48"/>
                <a:gd name="T1" fmla="*/ 160 h 160"/>
                <a:gd name="T2" fmla="*/ 43 w 48"/>
                <a:gd name="T3" fmla="*/ 160 h 160"/>
                <a:gd name="T4" fmla="*/ 48 w 48"/>
                <a:gd name="T5" fmla="*/ 154 h 160"/>
                <a:gd name="T6" fmla="*/ 48 w 48"/>
                <a:gd name="T7" fmla="*/ 6 h 160"/>
                <a:gd name="T8" fmla="*/ 43 w 48"/>
                <a:gd name="T9" fmla="*/ 0 h 160"/>
                <a:gd name="T10" fmla="*/ 5 w 48"/>
                <a:gd name="T11" fmla="*/ 0 h 160"/>
                <a:gd name="T12" fmla="*/ 0 w 48"/>
                <a:gd name="T13" fmla="*/ 6 h 160"/>
                <a:gd name="T14" fmla="*/ 0 w 48"/>
                <a:gd name="T15" fmla="*/ 154 h 160"/>
                <a:gd name="T16" fmla="*/ 5 w 48"/>
                <a:gd name="T1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60">
                  <a:moveTo>
                    <a:pt x="5" y="160"/>
                  </a:moveTo>
                  <a:cubicBezTo>
                    <a:pt x="43" y="160"/>
                    <a:pt x="43" y="160"/>
                    <a:pt x="43" y="160"/>
                  </a:cubicBezTo>
                  <a:cubicBezTo>
                    <a:pt x="46" y="160"/>
                    <a:pt x="48" y="157"/>
                    <a:pt x="48" y="154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2"/>
                    <a:pt x="46" y="0"/>
                    <a:pt x="4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60"/>
                    <a:pt x="5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47" name="Freeform 225"/>
            <p:cNvSpPr/>
            <p:nvPr/>
          </p:nvSpPr>
          <p:spPr bwMode="auto">
            <a:xfrm>
              <a:off x="4074393" y="1166915"/>
              <a:ext cx="125777" cy="518288"/>
            </a:xfrm>
            <a:custGeom>
              <a:avLst/>
              <a:gdLst>
                <a:gd name="T0" fmla="*/ 6 w 49"/>
                <a:gd name="T1" fmla="*/ 202 h 202"/>
                <a:gd name="T2" fmla="*/ 43 w 49"/>
                <a:gd name="T3" fmla="*/ 202 h 202"/>
                <a:gd name="T4" fmla="*/ 49 w 49"/>
                <a:gd name="T5" fmla="*/ 196 h 202"/>
                <a:gd name="T6" fmla="*/ 49 w 49"/>
                <a:gd name="T7" fmla="*/ 5 h 202"/>
                <a:gd name="T8" fmla="*/ 43 w 49"/>
                <a:gd name="T9" fmla="*/ 0 h 202"/>
                <a:gd name="T10" fmla="*/ 6 w 49"/>
                <a:gd name="T11" fmla="*/ 0 h 202"/>
                <a:gd name="T12" fmla="*/ 0 w 49"/>
                <a:gd name="T13" fmla="*/ 5 h 202"/>
                <a:gd name="T14" fmla="*/ 0 w 49"/>
                <a:gd name="T15" fmla="*/ 196 h 202"/>
                <a:gd name="T16" fmla="*/ 6 w 49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02">
                  <a:moveTo>
                    <a:pt x="6" y="202"/>
                  </a:moveTo>
                  <a:cubicBezTo>
                    <a:pt x="43" y="202"/>
                    <a:pt x="43" y="202"/>
                    <a:pt x="43" y="202"/>
                  </a:cubicBezTo>
                  <a:cubicBezTo>
                    <a:pt x="46" y="202"/>
                    <a:pt x="49" y="199"/>
                    <a:pt x="49" y="196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9"/>
                    <a:pt x="3" y="202"/>
                    <a:pt x="6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48" name="Freeform 226"/>
            <p:cNvSpPr/>
            <p:nvPr/>
          </p:nvSpPr>
          <p:spPr bwMode="auto">
            <a:xfrm>
              <a:off x="4271732" y="1058486"/>
              <a:ext cx="125777" cy="626716"/>
            </a:xfrm>
            <a:custGeom>
              <a:avLst/>
              <a:gdLst>
                <a:gd name="T0" fmla="*/ 6 w 49"/>
                <a:gd name="T1" fmla="*/ 244 h 244"/>
                <a:gd name="T2" fmla="*/ 43 w 49"/>
                <a:gd name="T3" fmla="*/ 244 h 244"/>
                <a:gd name="T4" fmla="*/ 49 w 49"/>
                <a:gd name="T5" fmla="*/ 238 h 244"/>
                <a:gd name="T6" fmla="*/ 49 w 49"/>
                <a:gd name="T7" fmla="*/ 5 h 244"/>
                <a:gd name="T8" fmla="*/ 43 w 49"/>
                <a:gd name="T9" fmla="*/ 0 h 244"/>
                <a:gd name="T10" fmla="*/ 6 w 49"/>
                <a:gd name="T11" fmla="*/ 0 h 244"/>
                <a:gd name="T12" fmla="*/ 0 w 49"/>
                <a:gd name="T13" fmla="*/ 5 h 244"/>
                <a:gd name="T14" fmla="*/ 0 w 49"/>
                <a:gd name="T15" fmla="*/ 238 h 244"/>
                <a:gd name="T16" fmla="*/ 6 w 49"/>
                <a:gd name="T1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44">
                  <a:moveTo>
                    <a:pt x="6" y="244"/>
                  </a:moveTo>
                  <a:cubicBezTo>
                    <a:pt x="43" y="244"/>
                    <a:pt x="43" y="244"/>
                    <a:pt x="43" y="244"/>
                  </a:cubicBezTo>
                  <a:cubicBezTo>
                    <a:pt x="46" y="244"/>
                    <a:pt x="49" y="241"/>
                    <a:pt x="49" y="23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6" y="0"/>
                    <a:pt x="4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1"/>
                    <a:pt x="3" y="244"/>
                    <a:pt x="6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</p:grpSp>
      <p:grpSp>
        <p:nvGrpSpPr>
          <p:cNvPr id="449" name="组合 448"/>
          <p:cNvGrpSpPr/>
          <p:nvPr/>
        </p:nvGrpSpPr>
        <p:grpSpPr>
          <a:xfrm>
            <a:off x="10240844" y="3302449"/>
            <a:ext cx="300352" cy="257548"/>
            <a:chOff x="3546346" y="2339026"/>
            <a:chExt cx="897787" cy="769842"/>
          </a:xfrm>
          <a:solidFill>
            <a:schemeClr val="accent3"/>
          </a:solidFill>
        </p:grpSpPr>
        <p:sp>
          <p:nvSpPr>
            <p:cNvPr id="450" name="Rectangle 227"/>
            <p:cNvSpPr>
              <a:spLocks noChangeArrowheads="1"/>
            </p:cNvSpPr>
            <p:nvPr/>
          </p:nvSpPr>
          <p:spPr bwMode="auto">
            <a:xfrm>
              <a:off x="3561526" y="3077423"/>
              <a:ext cx="882607" cy="314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51" name="Freeform 228"/>
            <p:cNvSpPr/>
            <p:nvPr/>
          </p:nvSpPr>
          <p:spPr bwMode="auto">
            <a:xfrm>
              <a:off x="3617909" y="2844302"/>
              <a:ext cx="125777" cy="210351"/>
            </a:xfrm>
            <a:custGeom>
              <a:avLst/>
              <a:gdLst>
                <a:gd name="T0" fmla="*/ 6 w 49"/>
                <a:gd name="T1" fmla="*/ 82 h 82"/>
                <a:gd name="T2" fmla="*/ 43 w 49"/>
                <a:gd name="T3" fmla="*/ 82 h 82"/>
                <a:gd name="T4" fmla="*/ 49 w 49"/>
                <a:gd name="T5" fmla="*/ 76 h 82"/>
                <a:gd name="T6" fmla="*/ 49 w 49"/>
                <a:gd name="T7" fmla="*/ 0 h 82"/>
                <a:gd name="T8" fmla="*/ 0 w 49"/>
                <a:gd name="T9" fmla="*/ 49 h 82"/>
                <a:gd name="T10" fmla="*/ 0 w 49"/>
                <a:gd name="T11" fmla="*/ 76 h 82"/>
                <a:gd name="T12" fmla="*/ 6 w 49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2">
                  <a:moveTo>
                    <a:pt x="6" y="82"/>
                  </a:moveTo>
                  <a:cubicBezTo>
                    <a:pt x="43" y="82"/>
                    <a:pt x="43" y="82"/>
                    <a:pt x="43" y="82"/>
                  </a:cubicBezTo>
                  <a:cubicBezTo>
                    <a:pt x="46" y="82"/>
                    <a:pt x="49" y="79"/>
                    <a:pt x="49" y="7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2"/>
                    <a:pt x="6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52" name="Freeform 229"/>
            <p:cNvSpPr/>
            <p:nvPr/>
          </p:nvSpPr>
          <p:spPr bwMode="auto">
            <a:xfrm>
              <a:off x="3779467" y="2682744"/>
              <a:ext cx="122524" cy="371910"/>
            </a:xfrm>
            <a:custGeom>
              <a:avLst/>
              <a:gdLst>
                <a:gd name="T0" fmla="*/ 5 w 48"/>
                <a:gd name="T1" fmla="*/ 145 h 145"/>
                <a:gd name="T2" fmla="*/ 43 w 48"/>
                <a:gd name="T3" fmla="*/ 145 h 145"/>
                <a:gd name="T4" fmla="*/ 48 w 48"/>
                <a:gd name="T5" fmla="*/ 139 h 145"/>
                <a:gd name="T6" fmla="*/ 48 w 48"/>
                <a:gd name="T7" fmla="*/ 0 h 145"/>
                <a:gd name="T8" fmla="*/ 0 w 48"/>
                <a:gd name="T9" fmla="*/ 49 h 145"/>
                <a:gd name="T10" fmla="*/ 0 w 48"/>
                <a:gd name="T11" fmla="*/ 139 h 145"/>
                <a:gd name="T12" fmla="*/ 5 w 48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5">
                  <a:moveTo>
                    <a:pt x="5" y="145"/>
                  </a:moveTo>
                  <a:cubicBezTo>
                    <a:pt x="43" y="145"/>
                    <a:pt x="43" y="145"/>
                    <a:pt x="43" y="145"/>
                  </a:cubicBezTo>
                  <a:cubicBezTo>
                    <a:pt x="46" y="145"/>
                    <a:pt x="48" y="142"/>
                    <a:pt x="48" y="1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2"/>
                    <a:pt x="2" y="145"/>
                    <a:pt x="5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53" name="Freeform 230"/>
            <p:cNvSpPr/>
            <p:nvPr/>
          </p:nvSpPr>
          <p:spPr bwMode="auto">
            <a:xfrm>
              <a:off x="3938857" y="2713104"/>
              <a:ext cx="124693" cy="341550"/>
            </a:xfrm>
            <a:custGeom>
              <a:avLst/>
              <a:gdLst>
                <a:gd name="T0" fmla="*/ 22 w 49"/>
                <a:gd name="T1" fmla="*/ 22 h 133"/>
                <a:gd name="T2" fmla="*/ 0 w 49"/>
                <a:gd name="T3" fmla="*/ 0 h 133"/>
                <a:gd name="T4" fmla="*/ 0 w 49"/>
                <a:gd name="T5" fmla="*/ 127 h 133"/>
                <a:gd name="T6" fmla="*/ 6 w 49"/>
                <a:gd name="T7" fmla="*/ 133 h 133"/>
                <a:gd name="T8" fmla="*/ 43 w 49"/>
                <a:gd name="T9" fmla="*/ 133 h 133"/>
                <a:gd name="T10" fmla="*/ 49 w 49"/>
                <a:gd name="T11" fmla="*/ 127 h 133"/>
                <a:gd name="T12" fmla="*/ 49 w 49"/>
                <a:gd name="T13" fmla="*/ 26 h 133"/>
                <a:gd name="T14" fmla="*/ 38 w 49"/>
                <a:gd name="T15" fmla="*/ 29 h 133"/>
                <a:gd name="T16" fmla="*/ 22 w 49"/>
                <a:gd name="T17" fmla="*/ 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33">
                  <a:moveTo>
                    <a:pt x="22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0"/>
                    <a:pt x="3" y="133"/>
                    <a:pt x="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6" y="133"/>
                    <a:pt x="49" y="130"/>
                    <a:pt x="49" y="1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6" y="28"/>
                    <a:pt x="42" y="29"/>
                    <a:pt x="38" y="29"/>
                  </a:cubicBezTo>
                  <a:cubicBezTo>
                    <a:pt x="32" y="29"/>
                    <a:pt x="27" y="26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54" name="Freeform 231"/>
            <p:cNvSpPr/>
            <p:nvPr/>
          </p:nvSpPr>
          <p:spPr bwMode="auto">
            <a:xfrm>
              <a:off x="4100415" y="2624193"/>
              <a:ext cx="122524" cy="430461"/>
            </a:xfrm>
            <a:custGeom>
              <a:avLst/>
              <a:gdLst>
                <a:gd name="T0" fmla="*/ 5 w 48"/>
                <a:gd name="T1" fmla="*/ 168 h 168"/>
                <a:gd name="T2" fmla="*/ 43 w 48"/>
                <a:gd name="T3" fmla="*/ 168 h 168"/>
                <a:gd name="T4" fmla="*/ 48 w 48"/>
                <a:gd name="T5" fmla="*/ 162 h 168"/>
                <a:gd name="T6" fmla="*/ 48 w 48"/>
                <a:gd name="T7" fmla="*/ 0 h 168"/>
                <a:gd name="T8" fmla="*/ 0 w 48"/>
                <a:gd name="T9" fmla="*/ 48 h 168"/>
                <a:gd name="T10" fmla="*/ 0 w 48"/>
                <a:gd name="T11" fmla="*/ 162 h 168"/>
                <a:gd name="T12" fmla="*/ 5 w 48"/>
                <a:gd name="T1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8">
                  <a:moveTo>
                    <a:pt x="5" y="168"/>
                  </a:moveTo>
                  <a:cubicBezTo>
                    <a:pt x="43" y="168"/>
                    <a:pt x="43" y="168"/>
                    <a:pt x="43" y="168"/>
                  </a:cubicBezTo>
                  <a:cubicBezTo>
                    <a:pt x="46" y="168"/>
                    <a:pt x="48" y="165"/>
                    <a:pt x="48" y="16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5"/>
                    <a:pt x="2" y="168"/>
                    <a:pt x="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55" name="Freeform 232"/>
            <p:cNvSpPr/>
            <p:nvPr/>
          </p:nvSpPr>
          <p:spPr bwMode="auto">
            <a:xfrm>
              <a:off x="4258721" y="2513596"/>
              <a:ext cx="125777" cy="541058"/>
            </a:xfrm>
            <a:custGeom>
              <a:avLst/>
              <a:gdLst>
                <a:gd name="T0" fmla="*/ 29 w 49"/>
                <a:gd name="T1" fmla="*/ 0 h 211"/>
                <a:gd name="T2" fmla="*/ 0 w 49"/>
                <a:gd name="T3" fmla="*/ 29 h 211"/>
                <a:gd name="T4" fmla="*/ 0 w 49"/>
                <a:gd name="T5" fmla="*/ 205 h 211"/>
                <a:gd name="T6" fmla="*/ 6 w 49"/>
                <a:gd name="T7" fmla="*/ 211 h 211"/>
                <a:gd name="T8" fmla="*/ 43 w 49"/>
                <a:gd name="T9" fmla="*/ 211 h 211"/>
                <a:gd name="T10" fmla="*/ 49 w 49"/>
                <a:gd name="T11" fmla="*/ 205 h 211"/>
                <a:gd name="T12" fmla="*/ 49 w 49"/>
                <a:gd name="T13" fmla="*/ 22 h 211"/>
                <a:gd name="T14" fmla="*/ 29 w 49"/>
                <a:gd name="T1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211">
                  <a:moveTo>
                    <a:pt x="29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08"/>
                    <a:pt x="3" y="211"/>
                    <a:pt x="6" y="211"/>
                  </a:cubicBezTo>
                  <a:cubicBezTo>
                    <a:pt x="43" y="211"/>
                    <a:pt x="43" y="211"/>
                    <a:pt x="43" y="211"/>
                  </a:cubicBezTo>
                  <a:cubicBezTo>
                    <a:pt x="46" y="211"/>
                    <a:pt x="49" y="208"/>
                    <a:pt x="49" y="205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38" y="21"/>
                    <a:pt x="29" y="12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56" name="Freeform 233"/>
            <p:cNvSpPr/>
            <p:nvPr/>
          </p:nvSpPr>
          <p:spPr bwMode="auto">
            <a:xfrm>
              <a:off x="3546346" y="2339026"/>
              <a:ext cx="871764" cy="610452"/>
            </a:xfrm>
            <a:custGeom>
              <a:avLst/>
              <a:gdLst>
                <a:gd name="T0" fmla="*/ 20 w 340"/>
                <a:gd name="T1" fmla="*/ 234 h 238"/>
                <a:gd name="T2" fmla="*/ 140 w 340"/>
                <a:gd name="T3" fmla="*/ 113 h 238"/>
                <a:gd name="T4" fmla="*/ 183 w 340"/>
                <a:gd name="T5" fmla="*/ 156 h 238"/>
                <a:gd name="T6" fmla="*/ 199 w 340"/>
                <a:gd name="T7" fmla="*/ 156 h 238"/>
                <a:gd name="T8" fmla="*/ 318 w 340"/>
                <a:gd name="T9" fmla="*/ 37 h 238"/>
                <a:gd name="T10" fmla="*/ 318 w 340"/>
                <a:gd name="T11" fmla="*/ 64 h 238"/>
                <a:gd name="T12" fmla="*/ 329 w 340"/>
                <a:gd name="T13" fmla="*/ 75 h 238"/>
                <a:gd name="T14" fmla="*/ 340 w 340"/>
                <a:gd name="T15" fmla="*/ 64 h 238"/>
                <a:gd name="T16" fmla="*/ 340 w 340"/>
                <a:gd name="T17" fmla="*/ 11 h 238"/>
                <a:gd name="T18" fmla="*/ 337 w 340"/>
                <a:gd name="T19" fmla="*/ 3 h 238"/>
                <a:gd name="T20" fmla="*/ 329 w 340"/>
                <a:gd name="T21" fmla="*/ 0 h 238"/>
                <a:gd name="T22" fmla="*/ 276 w 340"/>
                <a:gd name="T23" fmla="*/ 0 h 238"/>
                <a:gd name="T24" fmla="*/ 265 w 340"/>
                <a:gd name="T25" fmla="*/ 11 h 238"/>
                <a:gd name="T26" fmla="*/ 276 w 340"/>
                <a:gd name="T27" fmla="*/ 22 h 238"/>
                <a:gd name="T28" fmla="*/ 302 w 340"/>
                <a:gd name="T29" fmla="*/ 22 h 238"/>
                <a:gd name="T30" fmla="*/ 191 w 340"/>
                <a:gd name="T31" fmla="*/ 133 h 238"/>
                <a:gd name="T32" fmla="*/ 148 w 340"/>
                <a:gd name="T33" fmla="*/ 90 h 238"/>
                <a:gd name="T34" fmla="*/ 133 w 340"/>
                <a:gd name="T35" fmla="*/ 90 h 238"/>
                <a:gd name="T36" fmla="*/ 4 w 340"/>
                <a:gd name="T37" fmla="*/ 219 h 238"/>
                <a:gd name="T38" fmla="*/ 4 w 340"/>
                <a:gd name="T39" fmla="*/ 234 h 238"/>
                <a:gd name="T40" fmla="*/ 20 w 340"/>
                <a:gd name="T41" fmla="*/ 2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238">
                  <a:moveTo>
                    <a:pt x="20" y="234"/>
                  </a:moveTo>
                  <a:cubicBezTo>
                    <a:pt x="140" y="113"/>
                    <a:pt x="140" y="113"/>
                    <a:pt x="140" y="113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88" y="160"/>
                    <a:pt x="195" y="160"/>
                    <a:pt x="199" y="156"/>
                  </a:cubicBezTo>
                  <a:cubicBezTo>
                    <a:pt x="318" y="37"/>
                    <a:pt x="318" y="37"/>
                    <a:pt x="318" y="37"/>
                  </a:cubicBezTo>
                  <a:cubicBezTo>
                    <a:pt x="318" y="64"/>
                    <a:pt x="318" y="64"/>
                    <a:pt x="318" y="64"/>
                  </a:cubicBezTo>
                  <a:cubicBezTo>
                    <a:pt x="318" y="70"/>
                    <a:pt x="323" y="75"/>
                    <a:pt x="329" y="75"/>
                  </a:cubicBezTo>
                  <a:cubicBezTo>
                    <a:pt x="335" y="75"/>
                    <a:pt x="340" y="70"/>
                    <a:pt x="340" y="64"/>
                  </a:cubicBezTo>
                  <a:cubicBezTo>
                    <a:pt x="340" y="11"/>
                    <a:pt x="340" y="11"/>
                    <a:pt x="340" y="11"/>
                  </a:cubicBezTo>
                  <a:cubicBezTo>
                    <a:pt x="340" y="8"/>
                    <a:pt x="339" y="5"/>
                    <a:pt x="337" y="3"/>
                  </a:cubicBezTo>
                  <a:cubicBezTo>
                    <a:pt x="335" y="1"/>
                    <a:pt x="332" y="0"/>
                    <a:pt x="329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0" y="0"/>
                    <a:pt x="265" y="4"/>
                    <a:pt x="265" y="11"/>
                  </a:cubicBezTo>
                  <a:cubicBezTo>
                    <a:pt x="265" y="17"/>
                    <a:pt x="270" y="22"/>
                    <a:pt x="276" y="22"/>
                  </a:cubicBezTo>
                  <a:cubicBezTo>
                    <a:pt x="302" y="22"/>
                    <a:pt x="302" y="22"/>
                    <a:pt x="302" y="22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48" y="90"/>
                    <a:pt x="148" y="90"/>
                    <a:pt x="148" y="90"/>
                  </a:cubicBezTo>
                  <a:cubicBezTo>
                    <a:pt x="144" y="86"/>
                    <a:pt x="137" y="86"/>
                    <a:pt x="133" y="90"/>
                  </a:cubicBezTo>
                  <a:cubicBezTo>
                    <a:pt x="4" y="219"/>
                    <a:pt x="4" y="219"/>
                    <a:pt x="4" y="219"/>
                  </a:cubicBezTo>
                  <a:cubicBezTo>
                    <a:pt x="0" y="223"/>
                    <a:pt x="0" y="230"/>
                    <a:pt x="4" y="234"/>
                  </a:cubicBezTo>
                  <a:cubicBezTo>
                    <a:pt x="8" y="238"/>
                    <a:pt x="15" y="238"/>
                    <a:pt x="20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</p:grpSp>
      <p:grpSp>
        <p:nvGrpSpPr>
          <p:cNvPr id="457" name="组合 456"/>
          <p:cNvGrpSpPr/>
          <p:nvPr/>
        </p:nvGrpSpPr>
        <p:grpSpPr>
          <a:xfrm>
            <a:off x="9242591" y="2489828"/>
            <a:ext cx="308697" cy="306365"/>
            <a:chOff x="7078908" y="5461438"/>
            <a:chExt cx="430461" cy="427208"/>
          </a:xfrm>
          <a:solidFill>
            <a:schemeClr val="bg1">
              <a:lumMod val="50000"/>
            </a:schemeClr>
          </a:solidFill>
        </p:grpSpPr>
        <p:sp>
          <p:nvSpPr>
            <p:cNvPr id="458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59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</p:grpSp>
      <p:grpSp>
        <p:nvGrpSpPr>
          <p:cNvPr id="460" name="组合 459"/>
          <p:cNvGrpSpPr/>
          <p:nvPr/>
        </p:nvGrpSpPr>
        <p:grpSpPr>
          <a:xfrm>
            <a:off x="7899503" y="3227429"/>
            <a:ext cx="347576" cy="398896"/>
            <a:chOff x="2733098" y="4187405"/>
            <a:chExt cx="484675" cy="556238"/>
          </a:xfrm>
          <a:solidFill>
            <a:schemeClr val="bg1">
              <a:lumMod val="50000"/>
            </a:schemeClr>
          </a:solidFill>
        </p:grpSpPr>
        <p:sp>
          <p:nvSpPr>
            <p:cNvPr id="461" name="Oval 302"/>
            <p:cNvSpPr>
              <a:spLocks noChangeArrowheads="1"/>
            </p:cNvSpPr>
            <p:nvPr/>
          </p:nvSpPr>
          <p:spPr bwMode="auto">
            <a:xfrm>
              <a:off x="2849117" y="4187405"/>
              <a:ext cx="84574" cy="1073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2" name="Freeform 303"/>
            <p:cNvSpPr>
              <a:spLocks noEditPoints="1"/>
            </p:cNvSpPr>
            <p:nvPr/>
          </p:nvSpPr>
          <p:spPr bwMode="auto">
            <a:xfrm>
              <a:off x="2733098" y="4304508"/>
              <a:ext cx="310105" cy="439135"/>
            </a:xfrm>
            <a:custGeom>
              <a:avLst/>
              <a:gdLst>
                <a:gd name="T0" fmla="*/ 121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6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8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3 w 121"/>
                <a:gd name="T33" fmla="*/ 36 h 171"/>
                <a:gd name="T34" fmla="*/ 1 w 121"/>
                <a:gd name="T35" fmla="*/ 48 h 171"/>
                <a:gd name="T36" fmla="*/ 2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5 h 171"/>
                <a:gd name="T44" fmla="*/ 33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4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1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1"/>
                    <a:pt x="42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2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4" y="82"/>
                    <a:pt x="29" y="80"/>
                    <a:pt x="33" y="78"/>
                  </a:cubicBezTo>
                  <a:cubicBezTo>
                    <a:pt x="33" y="82"/>
                    <a:pt x="33" y="86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1" y="161"/>
                    <a:pt x="61" y="148"/>
                    <a:pt x="61" y="134"/>
                  </a:cubicBezTo>
                  <a:cubicBezTo>
                    <a:pt x="58" y="127"/>
                    <a:pt x="56" y="118"/>
                    <a:pt x="56" y="110"/>
                  </a:cubicBezTo>
                  <a:cubicBezTo>
                    <a:pt x="56" y="74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42"/>
                    <a:pt x="74" y="42"/>
                    <a:pt x="74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3" name="Freeform 304"/>
            <p:cNvSpPr/>
            <p:nvPr/>
          </p:nvSpPr>
          <p:spPr bwMode="auto">
            <a:xfrm>
              <a:off x="2897909" y="4668827"/>
              <a:ext cx="60720" cy="74816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4" name="Freeform 305"/>
            <p:cNvSpPr/>
            <p:nvPr/>
          </p:nvSpPr>
          <p:spPr bwMode="auto">
            <a:xfrm>
              <a:off x="3035614" y="4422694"/>
              <a:ext cx="54214" cy="41203"/>
            </a:xfrm>
            <a:custGeom>
              <a:avLst/>
              <a:gdLst>
                <a:gd name="T0" fmla="*/ 43 w 50"/>
                <a:gd name="T1" fmla="*/ 0 h 38"/>
                <a:gd name="T2" fmla="*/ 36 w 50"/>
                <a:gd name="T3" fmla="*/ 0 h 38"/>
                <a:gd name="T4" fmla="*/ 14 w 50"/>
                <a:gd name="T5" fmla="*/ 0 h 38"/>
                <a:gd name="T6" fmla="*/ 7 w 50"/>
                <a:gd name="T7" fmla="*/ 0 h 38"/>
                <a:gd name="T8" fmla="*/ 0 w 50"/>
                <a:gd name="T9" fmla="*/ 38 h 38"/>
                <a:gd name="T10" fmla="*/ 14 w 50"/>
                <a:gd name="T11" fmla="*/ 38 h 38"/>
                <a:gd name="T12" fmla="*/ 36 w 50"/>
                <a:gd name="T13" fmla="*/ 38 h 38"/>
                <a:gd name="T14" fmla="*/ 50 w 50"/>
                <a:gd name="T15" fmla="*/ 38 h 38"/>
                <a:gd name="T16" fmla="*/ 43 w 50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38">
                  <a:moveTo>
                    <a:pt x="43" y="0"/>
                  </a:moveTo>
                  <a:lnTo>
                    <a:pt x="36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38"/>
                  </a:lnTo>
                  <a:lnTo>
                    <a:pt x="14" y="38"/>
                  </a:lnTo>
                  <a:lnTo>
                    <a:pt x="36" y="38"/>
                  </a:lnTo>
                  <a:lnTo>
                    <a:pt x="50" y="38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5" name="Freeform 306"/>
            <p:cNvSpPr/>
            <p:nvPr/>
          </p:nvSpPr>
          <p:spPr bwMode="auto">
            <a:xfrm>
              <a:off x="2964051" y="4430285"/>
              <a:ext cx="61805" cy="59636"/>
            </a:xfrm>
            <a:custGeom>
              <a:avLst/>
              <a:gdLst>
                <a:gd name="T0" fmla="*/ 33 w 57"/>
                <a:gd name="T1" fmla="*/ 0 h 55"/>
                <a:gd name="T2" fmla="*/ 26 w 57"/>
                <a:gd name="T3" fmla="*/ 5 h 55"/>
                <a:gd name="T4" fmla="*/ 7 w 57"/>
                <a:gd name="T5" fmla="*/ 14 h 55"/>
                <a:gd name="T6" fmla="*/ 0 w 57"/>
                <a:gd name="T7" fmla="*/ 19 h 55"/>
                <a:gd name="T8" fmla="*/ 14 w 57"/>
                <a:gd name="T9" fmla="*/ 55 h 55"/>
                <a:gd name="T10" fmla="*/ 28 w 57"/>
                <a:gd name="T11" fmla="*/ 47 h 55"/>
                <a:gd name="T12" fmla="*/ 45 w 57"/>
                <a:gd name="T13" fmla="*/ 38 h 55"/>
                <a:gd name="T14" fmla="*/ 57 w 57"/>
                <a:gd name="T15" fmla="*/ 31 h 55"/>
                <a:gd name="T16" fmla="*/ 33 w 5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33" y="0"/>
                  </a:moveTo>
                  <a:lnTo>
                    <a:pt x="26" y="5"/>
                  </a:lnTo>
                  <a:lnTo>
                    <a:pt x="7" y="14"/>
                  </a:lnTo>
                  <a:lnTo>
                    <a:pt x="0" y="19"/>
                  </a:lnTo>
                  <a:lnTo>
                    <a:pt x="14" y="55"/>
                  </a:lnTo>
                  <a:lnTo>
                    <a:pt x="28" y="47"/>
                  </a:lnTo>
                  <a:lnTo>
                    <a:pt x="45" y="38"/>
                  </a:lnTo>
                  <a:lnTo>
                    <a:pt x="57" y="3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6" name="Freeform 307"/>
            <p:cNvSpPr/>
            <p:nvPr/>
          </p:nvSpPr>
          <p:spPr bwMode="auto">
            <a:xfrm>
              <a:off x="2909837" y="4479077"/>
              <a:ext cx="61805" cy="61805"/>
            </a:xfrm>
            <a:custGeom>
              <a:avLst/>
              <a:gdLst>
                <a:gd name="T0" fmla="*/ 19 w 57"/>
                <a:gd name="T1" fmla="*/ 0 h 57"/>
                <a:gd name="T2" fmla="*/ 15 w 57"/>
                <a:gd name="T3" fmla="*/ 7 h 57"/>
                <a:gd name="T4" fmla="*/ 5 w 57"/>
                <a:gd name="T5" fmla="*/ 26 h 57"/>
                <a:gd name="T6" fmla="*/ 0 w 57"/>
                <a:gd name="T7" fmla="*/ 33 h 57"/>
                <a:gd name="T8" fmla="*/ 31 w 57"/>
                <a:gd name="T9" fmla="*/ 57 h 57"/>
                <a:gd name="T10" fmla="*/ 38 w 57"/>
                <a:gd name="T11" fmla="*/ 45 h 57"/>
                <a:gd name="T12" fmla="*/ 50 w 57"/>
                <a:gd name="T13" fmla="*/ 26 h 57"/>
                <a:gd name="T14" fmla="*/ 57 w 57"/>
                <a:gd name="T15" fmla="*/ 14 h 57"/>
                <a:gd name="T16" fmla="*/ 19 w 57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19" y="0"/>
                  </a:moveTo>
                  <a:lnTo>
                    <a:pt x="15" y="7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31" y="57"/>
                  </a:lnTo>
                  <a:lnTo>
                    <a:pt x="38" y="45"/>
                  </a:lnTo>
                  <a:lnTo>
                    <a:pt x="50" y="26"/>
                  </a:lnTo>
                  <a:lnTo>
                    <a:pt x="57" y="14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7" name="Freeform 308"/>
            <p:cNvSpPr/>
            <p:nvPr/>
          </p:nvSpPr>
          <p:spPr bwMode="auto">
            <a:xfrm>
              <a:off x="2897909" y="4550640"/>
              <a:ext cx="40119" cy="52046"/>
            </a:xfrm>
            <a:custGeom>
              <a:avLst/>
              <a:gdLst>
                <a:gd name="T0" fmla="*/ 0 w 37"/>
                <a:gd name="T1" fmla="*/ 5 h 48"/>
                <a:gd name="T2" fmla="*/ 0 w 37"/>
                <a:gd name="T3" fmla="*/ 14 h 48"/>
                <a:gd name="T4" fmla="*/ 0 w 37"/>
                <a:gd name="T5" fmla="*/ 33 h 48"/>
                <a:gd name="T6" fmla="*/ 0 w 37"/>
                <a:gd name="T7" fmla="*/ 43 h 48"/>
                <a:gd name="T8" fmla="*/ 37 w 37"/>
                <a:gd name="T9" fmla="*/ 48 h 48"/>
                <a:gd name="T10" fmla="*/ 37 w 37"/>
                <a:gd name="T11" fmla="*/ 33 h 48"/>
                <a:gd name="T12" fmla="*/ 37 w 37"/>
                <a:gd name="T13" fmla="*/ 14 h 48"/>
                <a:gd name="T14" fmla="*/ 37 w 37"/>
                <a:gd name="T15" fmla="*/ 0 h 48"/>
                <a:gd name="T16" fmla="*/ 0 w 37"/>
                <a:gd name="T1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0" y="5"/>
                  </a:moveTo>
                  <a:lnTo>
                    <a:pt x="0" y="14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37" y="48"/>
                  </a:lnTo>
                  <a:lnTo>
                    <a:pt x="37" y="33"/>
                  </a:lnTo>
                  <a:lnTo>
                    <a:pt x="37" y="14"/>
                  </a:lnTo>
                  <a:lnTo>
                    <a:pt x="37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8" name="Freeform 309"/>
            <p:cNvSpPr/>
            <p:nvPr/>
          </p:nvSpPr>
          <p:spPr bwMode="auto">
            <a:xfrm>
              <a:off x="2905500" y="4612444"/>
              <a:ext cx="58551" cy="61805"/>
            </a:xfrm>
            <a:custGeom>
              <a:avLst/>
              <a:gdLst>
                <a:gd name="T0" fmla="*/ 0 w 54"/>
                <a:gd name="T1" fmla="*/ 26 h 57"/>
                <a:gd name="T2" fmla="*/ 4 w 54"/>
                <a:gd name="T3" fmla="*/ 33 h 57"/>
                <a:gd name="T4" fmla="*/ 14 w 54"/>
                <a:gd name="T5" fmla="*/ 50 h 57"/>
                <a:gd name="T6" fmla="*/ 19 w 54"/>
                <a:gd name="T7" fmla="*/ 57 h 57"/>
                <a:gd name="T8" fmla="*/ 54 w 54"/>
                <a:gd name="T9" fmla="*/ 43 h 57"/>
                <a:gd name="T10" fmla="*/ 47 w 54"/>
                <a:gd name="T11" fmla="*/ 31 h 57"/>
                <a:gd name="T12" fmla="*/ 37 w 54"/>
                <a:gd name="T13" fmla="*/ 14 h 57"/>
                <a:gd name="T14" fmla="*/ 30 w 54"/>
                <a:gd name="T15" fmla="*/ 0 h 57"/>
                <a:gd name="T16" fmla="*/ 0 w 54"/>
                <a:gd name="T17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7">
                  <a:moveTo>
                    <a:pt x="0" y="26"/>
                  </a:moveTo>
                  <a:lnTo>
                    <a:pt x="4" y="33"/>
                  </a:lnTo>
                  <a:lnTo>
                    <a:pt x="14" y="50"/>
                  </a:lnTo>
                  <a:lnTo>
                    <a:pt x="19" y="57"/>
                  </a:lnTo>
                  <a:lnTo>
                    <a:pt x="54" y="43"/>
                  </a:lnTo>
                  <a:lnTo>
                    <a:pt x="47" y="31"/>
                  </a:lnTo>
                  <a:lnTo>
                    <a:pt x="37" y="14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69" name="Freeform 310"/>
            <p:cNvSpPr/>
            <p:nvPr/>
          </p:nvSpPr>
          <p:spPr bwMode="auto">
            <a:xfrm>
              <a:off x="2954292" y="4668827"/>
              <a:ext cx="60720" cy="58551"/>
            </a:xfrm>
            <a:custGeom>
              <a:avLst/>
              <a:gdLst>
                <a:gd name="T0" fmla="*/ 0 w 56"/>
                <a:gd name="T1" fmla="*/ 35 h 54"/>
                <a:gd name="T2" fmla="*/ 7 w 56"/>
                <a:gd name="T3" fmla="*/ 40 h 54"/>
                <a:gd name="T4" fmla="*/ 26 w 56"/>
                <a:gd name="T5" fmla="*/ 50 h 54"/>
                <a:gd name="T6" fmla="*/ 30 w 56"/>
                <a:gd name="T7" fmla="*/ 54 h 54"/>
                <a:gd name="T8" fmla="*/ 56 w 56"/>
                <a:gd name="T9" fmla="*/ 24 h 54"/>
                <a:gd name="T10" fmla="*/ 45 w 56"/>
                <a:gd name="T11" fmla="*/ 17 h 54"/>
                <a:gd name="T12" fmla="*/ 26 w 56"/>
                <a:gd name="T13" fmla="*/ 7 h 54"/>
                <a:gd name="T14" fmla="*/ 14 w 56"/>
                <a:gd name="T15" fmla="*/ 0 h 54"/>
                <a:gd name="T16" fmla="*/ 0 w 56"/>
                <a:gd name="T1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0" y="35"/>
                  </a:moveTo>
                  <a:lnTo>
                    <a:pt x="7" y="40"/>
                  </a:lnTo>
                  <a:lnTo>
                    <a:pt x="26" y="50"/>
                  </a:lnTo>
                  <a:lnTo>
                    <a:pt x="30" y="54"/>
                  </a:lnTo>
                  <a:lnTo>
                    <a:pt x="56" y="24"/>
                  </a:lnTo>
                  <a:lnTo>
                    <a:pt x="45" y="17"/>
                  </a:lnTo>
                  <a:lnTo>
                    <a:pt x="26" y="7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0" name="Freeform 311"/>
            <p:cNvSpPr/>
            <p:nvPr/>
          </p:nvSpPr>
          <p:spPr bwMode="auto">
            <a:xfrm>
              <a:off x="3022602" y="4699187"/>
              <a:ext cx="54214" cy="44456"/>
            </a:xfrm>
            <a:custGeom>
              <a:avLst/>
              <a:gdLst>
                <a:gd name="T0" fmla="*/ 8 w 50"/>
                <a:gd name="T1" fmla="*/ 41 h 41"/>
                <a:gd name="T2" fmla="*/ 15 w 50"/>
                <a:gd name="T3" fmla="*/ 41 h 41"/>
                <a:gd name="T4" fmla="*/ 36 w 50"/>
                <a:gd name="T5" fmla="*/ 41 h 41"/>
                <a:gd name="T6" fmla="*/ 43 w 50"/>
                <a:gd name="T7" fmla="*/ 41 h 41"/>
                <a:gd name="T8" fmla="*/ 50 w 50"/>
                <a:gd name="T9" fmla="*/ 0 h 41"/>
                <a:gd name="T10" fmla="*/ 36 w 50"/>
                <a:gd name="T11" fmla="*/ 0 h 41"/>
                <a:gd name="T12" fmla="*/ 15 w 50"/>
                <a:gd name="T13" fmla="*/ 0 h 41"/>
                <a:gd name="T14" fmla="*/ 0 w 50"/>
                <a:gd name="T15" fmla="*/ 0 h 41"/>
                <a:gd name="T16" fmla="*/ 8 w 50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1">
                  <a:moveTo>
                    <a:pt x="8" y="41"/>
                  </a:moveTo>
                  <a:lnTo>
                    <a:pt x="15" y="41"/>
                  </a:lnTo>
                  <a:lnTo>
                    <a:pt x="36" y="41"/>
                  </a:lnTo>
                  <a:lnTo>
                    <a:pt x="43" y="41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1" name="Freeform 312"/>
            <p:cNvSpPr/>
            <p:nvPr/>
          </p:nvSpPr>
          <p:spPr bwMode="auto">
            <a:xfrm>
              <a:off x="3087659" y="4674248"/>
              <a:ext cx="60720" cy="58551"/>
            </a:xfrm>
            <a:custGeom>
              <a:avLst/>
              <a:gdLst>
                <a:gd name="T0" fmla="*/ 26 w 56"/>
                <a:gd name="T1" fmla="*/ 54 h 54"/>
                <a:gd name="T2" fmla="*/ 30 w 56"/>
                <a:gd name="T3" fmla="*/ 52 h 54"/>
                <a:gd name="T4" fmla="*/ 49 w 56"/>
                <a:gd name="T5" fmla="*/ 40 h 54"/>
                <a:gd name="T6" fmla="*/ 56 w 56"/>
                <a:gd name="T7" fmla="*/ 38 h 54"/>
                <a:gd name="T8" fmla="*/ 42 w 56"/>
                <a:gd name="T9" fmla="*/ 0 h 54"/>
                <a:gd name="T10" fmla="*/ 30 w 56"/>
                <a:gd name="T11" fmla="*/ 7 h 54"/>
                <a:gd name="T12" fmla="*/ 11 w 56"/>
                <a:gd name="T13" fmla="*/ 19 h 54"/>
                <a:gd name="T14" fmla="*/ 0 w 56"/>
                <a:gd name="T15" fmla="*/ 26 h 54"/>
                <a:gd name="T16" fmla="*/ 26 w 56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4">
                  <a:moveTo>
                    <a:pt x="26" y="54"/>
                  </a:moveTo>
                  <a:lnTo>
                    <a:pt x="30" y="52"/>
                  </a:lnTo>
                  <a:lnTo>
                    <a:pt x="49" y="40"/>
                  </a:lnTo>
                  <a:lnTo>
                    <a:pt x="56" y="38"/>
                  </a:lnTo>
                  <a:lnTo>
                    <a:pt x="42" y="0"/>
                  </a:lnTo>
                  <a:lnTo>
                    <a:pt x="30" y="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2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2" name="Freeform 313"/>
            <p:cNvSpPr/>
            <p:nvPr/>
          </p:nvSpPr>
          <p:spPr bwMode="auto">
            <a:xfrm>
              <a:off x="3144042" y="4625456"/>
              <a:ext cx="58551" cy="58551"/>
            </a:xfrm>
            <a:custGeom>
              <a:avLst/>
              <a:gdLst>
                <a:gd name="T0" fmla="*/ 35 w 54"/>
                <a:gd name="T1" fmla="*/ 54 h 54"/>
                <a:gd name="T2" fmla="*/ 40 w 54"/>
                <a:gd name="T3" fmla="*/ 47 h 54"/>
                <a:gd name="T4" fmla="*/ 49 w 54"/>
                <a:gd name="T5" fmla="*/ 31 h 54"/>
                <a:gd name="T6" fmla="*/ 54 w 54"/>
                <a:gd name="T7" fmla="*/ 23 h 54"/>
                <a:gd name="T8" fmla="*/ 23 w 54"/>
                <a:gd name="T9" fmla="*/ 0 h 54"/>
                <a:gd name="T10" fmla="*/ 16 w 54"/>
                <a:gd name="T11" fmla="*/ 12 h 54"/>
                <a:gd name="T12" fmla="*/ 7 w 54"/>
                <a:gd name="T13" fmla="*/ 28 h 54"/>
                <a:gd name="T14" fmla="*/ 0 w 54"/>
                <a:gd name="T15" fmla="*/ 40 h 54"/>
                <a:gd name="T16" fmla="*/ 35 w 54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4">
                  <a:moveTo>
                    <a:pt x="35" y="54"/>
                  </a:moveTo>
                  <a:lnTo>
                    <a:pt x="40" y="47"/>
                  </a:lnTo>
                  <a:lnTo>
                    <a:pt x="49" y="31"/>
                  </a:lnTo>
                  <a:lnTo>
                    <a:pt x="54" y="23"/>
                  </a:lnTo>
                  <a:lnTo>
                    <a:pt x="23" y="0"/>
                  </a:lnTo>
                  <a:lnTo>
                    <a:pt x="16" y="12"/>
                  </a:lnTo>
                  <a:lnTo>
                    <a:pt x="7" y="28"/>
                  </a:lnTo>
                  <a:lnTo>
                    <a:pt x="0" y="40"/>
                  </a:lnTo>
                  <a:lnTo>
                    <a:pt x="3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3" name="Freeform 314"/>
            <p:cNvSpPr/>
            <p:nvPr/>
          </p:nvSpPr>
          <p:spPr bwMode="auto">
            <a:xfrm>
              <a:off x="3174402" y="4563651"/>
              <a:ext cx="43371" cy="50962"/>
            </a:xfrm>
            <a:custGeom>
              <a:avLst/>
              <a:gdLst>
                <a:gd name="T0" fmla="*/ 40 w 40"/>
                <a:gd name="T1" fmla="*/ 43 h 47"/>
                <a:gd name="T2" fmla="*/ 40 w 40"/>
                <a:gd name="T3" fmla="*/ 33 h 47"/>
                <a:gd name="T4" fmla="*/ 40 w 40"/>
                <a:gd name="T5" fmla="*/ 14 h 47"/>
                <a:gd name="T6" fmla="*/ 40 w 40"/>
                <a:gd name="T7" fmla="*/ 5 h 47"/>
                <a:gd name="T8" fmla="*/ 0 w 40"/>
                <a:gd name="T9" fmla="*/ 0 h 47"/>
                <a:gd name="T10" fmla="*/ 0 w 40"/>
                <a:gd name="T11" fmla="*/ 14 h 47"/>
                <a:gd name="T12" fmla="*/ 0 w 40"/>
                <a:gd name="T13" fmla="*/ 33 h 47"/>
                <a:gd name="T14" fmla="*/ 0 w 40"/>
                <a:gd name="T15" fmla="*/ 47 h 47"/>
                <a:gd name="T16" fmla="*/ 40 w 40"/>
                <a:gd name="T17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40" y="4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0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0" y="47"/>
                  </a:ln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4" name="Freeform 315"/>
            <p:cNvSpPr/>
            <p:nvPr/>
          </p:nvSpPr>
          <p:spPr bwMode="auto">
            <a:xfrm>
              <a:off x="3148379" y="4492088"/>
              <a:ext cx="59636" cy="58551"/>
            </a:xfrm>
            <a:custGeom>
              <a:avLst/>
              <a:gdLst>
                <a:gd name="T0" fmla="*/ 55 w 55"/>
                <a:gd name="T1" fmla="*/ 31 h 54"/>
                <a:gd name="T2" fmla="*/ 52 w 55"/>
                <a:gd name="T3" fmla="*/ 24 h 54"/>
                <a:gd name="T4" fmla="*/ 40 w 55"/>
                <a:gd name="T5" fmla="*/ 7 h 54"/>
                <a:gd name="T6" fmla="*/ 38 w 55"/>
                <a:gd name="T7" fmla="*/ 0 h 54"/>
                <a:gd name="T8" fmla="*/ 0 w 55"/>
                <a:gd name="T9" fmla="*/ 14 h 54"/>
                <a:gd name="T10" fmla="*/ 7 w 55"/>
                <a:gd name="T11" fmla="*/ 26 h 54"/>
                <a:gd name="T12" fmla="*/ 17 w 55"/>
                <a:gd name="T13" fmla="*/ 42 h 54"/>
                <a:gd name="T14" fmla="*/ 24 w 55"/>
                <a:gd name="T15" fmla="*/ 54 h 54"/>
                <a:gd name="T16" fmla="*/ 55 w 55"/>
                <a:gd name="T1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4">
                  <a:moveTo>
                    <a:pt x="55" y="31"/>
                  </a:moveTo>
                  <a:lnTo>
                    <a:pt x="52" y="24"/>
                  </a:lnTo>
                  <a:lnTo>
                    <a:pt x="40" y="7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6"/>
                  </a:lnTo>
                  <a:lnTo>
                    <a:pt x="17" y="42"/>
                  </a:lnTo>
                  <a:lnTo>
                    <a:pt x="24" y="54"/>
                  </a:lnTo>
                  <a:lnTo>
                    <a:pt x="5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5" name="Freeform 316"/>
            <p:cNvSpPr/>
            <p:nvPr/>
          </p:nvSpPr>
          <p:spPr bwMode="auto">
            <a:xfrm>
              <a:off x="3097418" y="4437874"/>
              <a:ext cx="61805" cy="59636"/>
            </a:xfrm>
            <a:custGeom>
              <a:avLst/>
              <a:gdLst>
                <a:gd name="T0" fmla="*/ 57 w 57"/>
                <a:gd name="T1" fmla="*/ 17 h 55"/>
                <a:gd name="T2" fmla="*/ 50 w 57"/>
                <a:gd name="T3" fmla="*/ 14 h 55"/>
                <a:gd name="T4" fmla="*/ 33 w 57"/>
                <a:gd name="T5" fmla="*/ 3 h 55"/>
                <a:gd name="T6" fmla="*/ 26 w 57"/>
                <a:gd name="T7" fmla="*/ 0 h 55"/>
                <a:gd name="T8" fmla="*/ 0 w 57"/>
                <a:gd name="T9" fmla="*/ 31 h 55"/>
                <a:gd name="T10" fmla="*/ 14 w 57"/>
                <a:gd name="T11" fmla="*/ 38 h 55"/>
                <a:gd name="T12" fmla="*/ 31 w 57"/>
                <a:gd name="T13" fmla="*/ 48 h 55"/>
                <a:gd name="T14" fmla="*/ 43 w 57"/>
                <a:gd name="T15" fmla="*/ 55 h 55"/>
                <a:gd name="T16" fmla="*/ 57 w 57"/>
                <a:gd name="T17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5">
                  <a:moveTo>
                    <a:pt x="57" y="17"/>
                  </a:moveTo>
                  <a:lnTo>
                    <a:pt x="50" y="14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0" y="31"/>
                  </a:lnTo>
                  <a:lnTo>
                    <a:pt x="14" y="38"/>
                  </a:lnTo>
                  <a:lnTo>
                    <a:pt x="31" y="48"/>
                  </a:lnTo>
                  <a:lnTo>
                    <a:pt x="43" y="55"/>
                  </a:lnTo>
                  <a:lnTo>
                    <a:pt x="5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6" name="Freeform 317"/>
            <p:cNvSpPr>
              <a:spLocks noEditPoints="1"/>
            </p:cNvSpPr>
            <p:nvPr/>
          </p:nvSpPr>
          <p:spPr bwMode="auto">
            <a:xfrm>
              <a:off x="2926101" y="4448717"/>
              <a:ext cx="263481" cy="266734"/>
            </a:xfrm>
            <a:custGeom>
              <a:avLst/>
              <a:gdLst>
                <a:gd name="T0" fmla="*/ 51 w 103"/>
                <a:gd name="T1" fmla="*/ 104 h 104"/>
                <a:gd name="T2" fmla="*/ 0 w 103"/>
                <a:gd name="T3" fmla="*/ 52 h 104"/>
                <a:gd name="T4" fmla="*/ 51 w 103"/>
                <a:gd name="T5" fmla="*/ 0 h 104"/>
                <a:gd name="T6" fmla="*/ 103 w 103"/>
                <a:gd name="T7" fmla="*/ 52 h 104"/>
                <a:gd name="T8" fmla="*/ 51 w 103"/>
                <a:gd name="T9" fmla="*/ 104 h 104"/>
                <a:gd name="T10" fmla="*/ 51 w 103"/>
                <a:gd name="T11" fmla="*/ 16 h 104"/>
                <a:gd name="T12" fmla="*/ 15 w 103"/>
                <a:gd name="T13" fmla="*/ 52 h 104"/>
                <a:gd name="T14" fmla="*/ 51 w 103"/>
                <a:gd name="T15" fmla="*/ 89 h 104"/>
                <a:gd name="T16" fmla="*/ 87 w 103"/>
                <a:gd name="T17" fmla="*/ 52 h 104"/>
                <a:gd name="T18" fmla="*/ 51 w 103"/>
                <a:gd name="T19" fmla="*/ 1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4">
                  <a:moveTo>
                    <a:pt x="51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1" y="0"/>
                  </a:cubicBezTo>
                  <a:cubicBezTo>
                    <a:pt x="80" y="0"/>
                    <a:pt x="103" y="24"/>
                    <a:pt x="103" y="52"/>
                  </a:cubicBezTo>
                  <a:cubicBezTo>
                    <a:pt x="103" y="81"/>
                    <a:pt x="80" y="104"/>
                    <a:pt x="51" y="104"/>
                  </a:cubicBezTo>
                  <a:close/>
                  <a:moveTo>
                    <a:pt x="51" y="16"/>
                  </a:moveTo>
                  <a:cubicBezTo>
                    <a:pt x="31" y="16"/>
                    <a:pt x="15" y="32"/>
                    <a:pt x="15" y="52"/>
                  </a:cubicBezTo>
                  <a:cubicBezTo>
                    <a:pt x="15" y="73"/>
                    <a:pt x="31" y="89"/>
                    <a:pt x="51" y="89"/>
                  </a:cubicBezTo>
                  <a:cubicBezTo>
                    <a:pt x="71" y="89"/>
                    <a:pt x="87" y="73"/>
                    <a:pt x="87" y="52"/>
                  </a:cubicBezTo>
                  <a:cubicBezTo>
                    <a:pt x="87" y="32"/>
                    <a:pt x="71" y="16"/>
                    <a:pt x="5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77" name="Oval 318"/>
            <p:cNvSpPr>
              <a:spLocks noChangeArrowheads="1"/>
            </p:cNvSpPr>
            <p:nvPr/>
          </p:nvSpPr>
          <p:spPr bwMode="auto">
            <a:xfrm>
              <a:off x="2999832" y="4525702"/>
              <a:ext cx="112766" cy="1127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</p:grpSp>
      <p:grpSp>
        <p:nvGrpSpPr>
          <p:cNvPr id="478" name="组合 477"/>
          <p:cNvGrpSpPr/>
          <p:nvPr/>
        </p:nvGrpSpPr>
        <p:grpSpPr>
          <a:xfrm>
            <a:off x="9209506" y="4037955"/>
            <a:ext cx="359098" cy="308908"/>
            <a:chOff x="3787022" y="1797643"/>
            <a:chExt cx="550817" cy="473832"/>
          </a:xfrm>
        </p:grpSpPr>
        <p:sp>
          <p:nvSpPr>
            <p:cNvPr id="479" name="Oval 217"/>
            <p:cNvSpPr>
              <a:spLocks noChangeArrowheads="1"/>
            </p:cNvSpPr>
            <p:nvPr/>
          </p:nvSpPr>
          <p:spPr bwMode="auto">
            <a:xfrm>
              <a:off x="4007132" y="1931010"/>
              <a:ext cx="108428" cy="135536"/>
            </a:xfrm>
            <a:prstGeom prst="ellipse">
              <a:avLst/>
            </a:pr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0" name="Freeform 218"/>
            <p:cNvSpPr/>
            <p:nvPr/>
          </p:nvSpPr>
          <p:spPr bwMode="auto">
            <a:xfrm>
              <a:off x="4079779" y="2081725"/>
              <a:ext cx="96502" cy="133367"/>
            </a:xfrm>
            <a:custGeom>
              <a:avLst/>
              <a:gdLst>
                <a:gd name="T0" fmla="*/ 36 w 38"/>
                <a:gd name="T1" fmla="*/ 12 h 52"/>
                <a:gd name="T2" fmla="*/ 24 w 38"/>
                <a:gd name="T3" fmla="*/ 1 h 52"/>
                <a:gd name="T4" fmla="*/ 12 w 38"/>
                <a:gd name="T5" fmla="*/ 1 h 52"/>
                <a:gd name="T6" fmla="*/ 20 w 38"/>
                <a:gd name="T7" fmla="*/ 7 h 52"/>
                <a:gd name="T8" fmla="*/ 9 w 38"/>
                <a:gd name="T9" fmla="*/ 13 h 52"/>
                <a:gd name="T10" fmla="*/ 14 w 38"/>
                <a:gd name="T11" fmla="*/ 21 h 52"/>
                <a:gd name="T12" fmla="*/ 0 w 38"/>
                <a:gd name="T13" fmla="*/ 52 h 52"/>
                <a:gd name="T14" fmla="*/ 0 w 38"/>
                <a:gd name="T15" fmla="*/ 52 h 52"/>
                <a:gd name="T16" fmla="*/ 38 w 38"/>
                <a:gd name="T17" fmla="*/ 37 h 52"/>
                <a:gd name="T18" fmla="*/ 36 w 38"/>
                <a:gd name="T19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2">
                  <a:moveTo>
                    <a:pt x="36" y="12"/>
                  </a:moveTo>
                  <a:cubicBezTo>
                    <a:pt x="36" y="5"/>
                    <a:pt x="30" y="0"/>
                    <a:pt x="24" y="1"/>
                  </a:cubicBezTo>
                  <a:cubicBezTo>
                    <a:pt x="24" y="1"/>
                    <a:pt x="19" y="1"/>
                    <a:pt x="12" y="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5" y="51"/>
                    <a:pt x="28" y="45"/>
                    <a:pt x="38" y="37"/>
                  </a:cubicBezTo>
                  <a:lnTo>
                    <a:pt x="36" y="12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1" name="Freeform 219"/>
            <p:cNvSpPr/>
            <p:nvPr/>
          </p:nvSpPr>
          <p:spPr bwMode="auto">
            <a:xfrm>
              <a:off x="3948581" y="2081725"/>
              <a:ext cx="95417" cy="133367"/>
            </a:xfrm>
            <a:custGeom>
              <a:avLst/>
              <a:gdLst>
                <a:gd name="T0" fmla="*/ 23 w 37"/>
                <a:gd name="T1" fmla="*/ 21 h 52"/>
                <a:gd name="T2" fmla="*/ 28 w 37"/>
                <a:gd name="T3" fmla="*/ 13 h 52"/>
                <a:gd name="T4" fmla="*/ 17 w 37"/>
                <a:gd name="T5" fmla="*/ 7 h 52"/>
                <a:gd name="T6" fmla="*/ 25 w 37"/>
                <a:gd name="T7" fmla="*/ 0 h 52"/>
                <a:gd name="T8" fmla="*/ 15 w 37"/>
                <a:gd name="T9" fmla="*/ 1 h 52"/>
                <a:gd name="T10" fmla="*/ 15 w 37"/>
                <a:gd name="T11" fmla="*/ 1 h 52"/>
                <a:gd name="T12" fmla="*/ 2 w 37"/>
                <a:gd name="T13" fmla="*/ 12 h 52"/>
                <a:gd name="T14" fmla="*/ 0 w 37"/>
                <a:gd name="T15" fmla="*/ 37 h 52"/>
                <a:gd name="T16" fmla="*/ 37 w 37"/>
                <a:gd name="T17" fmla="*/ 52 h 52"/>
                <a:gd name="T18" fmla="*/ 37 w 37"/>
                <a:gd name="T19" fmla="*/ 52 h 52"/>
                <a:gd name="T20" fmla="*/ 23 w 37"/>
                <a:gd name="T21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2">
                  <a:moveTo>
                    <a:pt x="23" y="21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9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8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" y="46"/>
                    <a:pt x="23" y="51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23" y="2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2" name="Freeform 220"/>
            <p:cNvSpPr/>
            <p:nvPr/>
          </p:nvSpPr>
          <p:spPr bwMode="auto">
            <a:xfrm>
              <a:off x="4043998" y="2081725"/>
              <a:ext cx="35782" cy="28191"/>
            </a:xfrm>
            <a:custGeom>
              <a:avLst/>
              <a:gdLst>
                <a:gd name="T0" fmla="*/ 28 w 33"/>
                <a:gd name="T1" fmla="*/ 26 h 26"/>
                <a:gd name="T2" fmla="*/ 28 w 33"/>
                <a:gd name="T3" fmla="*/ 26 h 26"/>
                <a:gd name="T4" fmla="*/ 33 w 33"/>
                <a:gd name="T5" fmla="*/ 24 h 26"/>
                <a:gd name="T6" fmla="*/ 28 w 33"/>
                <a:gd name="T7" fmla="*/ 0 h 26"/>
                <a:gd name="T8" fmla="*/ 7 w 33"/>
                <a:gd name="T9" fmla="*/ 0 h 26"/>
                <a:gd name="T10" fmla="*/ 0 w 33"/>
                <a:gd name="T11" fmla="*/ 24 h 26"/>
                <a:gd name="T12" fmla="*/ 4 w 33"/>
                <a:gd name="T13" fmla="*/ 26 h 26"/>
                <a:gd name="T14" fmla="*/ 4 w 33"/>
                <a:gd name="T15" fmla="*/ 26 h 26"/>
                <a:gd name="T16" fmla="*/ 28 w 3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6">
                  <a:moveTo>
                    <a:pt x="28" y="26"/>
                  </a:moveTo>
                  <a:lnTo>
                    <a:pt x="28" y="26"/>
                  </a:lnTo>
                  <a:lnTo>
                    <a:pt x="33" y="24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3" name="Freeform 221"/>
            <p:cNvSpPr/>
            <p:nvPr/>
          </p:nvSpPr>
          <p:spPr bwMode="auto">
            <a:xfrm>
              <a:off x="4043998" y="2109916"/>
              <a:ext cx="35782" cy="108428"/>
            </a:xfrm>
            <a:custGeom>
              <a:avLst/>
              <a:gdLst>
                <a:gd name="T0" fmla="*/ 12 w 14"/>
                <a:gd name="T1" fmla="*/ 0 h 42"/>
                <a:gd name="T2" fmla="*/ 12 w 14"/>
                <a:gd name="T3" fmla="*/ 0 h 42"/>
                <a:gd name="T4" fmla="*/ 2 w 14"/>
                <a:gd name="T5" fmla="*/ 0 h 42"/>
                <a:gd name="T6" fmla="*/ 2 w 14"/>
                <a:gd name="T7" fmla="*/ 0 h 42"/>
                <a:gd name="T8" fmla="*/ 0 w 14"/>
                <a:gd name="T9" fmla="*/ 41 h 42"/>
                <a:gd name="T10" fmla="*/ 0 w 14"/>
                <a:gd name="T11" fmla="*/ 41 h 42"/>
                <a:gd name="T12" fmla="*/ 7 w 14"/>
                <a:gd name="T13" fmla="*/ 42 h 42"/>
                <a:gd name="T14" fmla="*/ 14 w 14"/>
                <a:gd name="T15" fmla="*/ 41 h 42"/>
                <a:gd name="T16" fmla="*/ 14 w 14"/>
                <a:gd name="T17" fmla="*/ 41 h 42"/>
                <a:gd name="T18" fmla="*/ 12 w 14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42"/>
                    <a:pt x="5" y="42"/>
                    <a:pt x="7" y="42"/>
                  </a:cubicBezTo>
                  <a:cubicBezTo>
                    <a:pt x="10" y="42"/>
                    <a:pt x="12" y="42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4" name="Freeform 222"/>
            <p:cNvSpPr/>
            <p:nvPr/>
          </p:nvSpPr>
          <p:spPr bwMode="auto">
            <a:xfrm>
              <a:off x="3826056" y="2032933"/>
              <a:ext cx="460821" cy="238542"/>
            </a:xfrm>
            <a:custGeom>
              <a:avLst/>
              <a:gdLst>
                <a:gd name="T0" fmla="*/ 92 w 180"/>
                <a:gd name="T1" fmla="*/ 93 h 93"/>
                <a:gd name="T2" fmla="*/ 0 w 180"/>
                <a:gd name="T3" fmla="*/ 0 h 93"/>
                <a:gd name="T4" fmla="*/ 23 w 180"/>
                <a:gd name="T5" fmla="*/ 0 h 93"/>
                <a:gd name="T6" fmla="*/ 92 w 180"/>
                <a:gd name="T7" fmla="*/ 70 h 93"/>
                <a:gd name="T8" fmla="*/ 158 w 180"/>
                <a:gd name="T9" fmla="*/ 22 h 93"/>
                <a:gd name="T10" fmla="*/ 180 w 180"/>
                <a:gd name="T11" fmla="*/ 30 h 93"/>
                <a:gd name="T12" fmla="*/ 92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92" y="93"/>
                  </a:moveTo>
                  <a:cubicBezTo>
                    <a:pt x="41" y="93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9"/>
                    <a:pt x="54" y="70"/>
                    <a:pt x="92" y="70"/>
                  </a:cubicBezTo>
                  <a:cubicBezTo>
                    <a:pt x="122" y="70"/>
                    <a:pt x="149" y="51"/>
                    <a:pt x="158" y="22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68" y="67"/>
                    <a:pt x="132" y="93"/>
                    <a:pt x="92" y="93"/>
                  </a:cubicBez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5" name="Freeform 223"/>
            <p:cNvSpPr/>
            <p:nvPr/>
          </p:nvSpPr>
          <p:spPr bwMode="auto">
            <a:xfrm>
              <a:off x="3787022" y="1979802"/>
              <a:ext cx="133367" cy="66142"/>
            </a:xfrm>
            <a:custGeom>
              <a:avLst/>
              <a:gdLst>
                <a:gd name="T0" fmla="*/ 123 w 123"/>
                <a:gd name="T1" fmla="*/ 61 h 61"/>
                <a:gd name="T2" fmla="*/ 62 w 123"/>
                <a:gd name="T3" fmla="*/ 0 h 61"/>
                <a:gd name="T4" fmla="*/ 0 w 123"/>
                <a:gd name="T5" fmla="*/ 61 h 61"/>
                <a:gd name="T6" fmla="*/ 123 w 12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61">
                  <a:moveTo>
                    <a:pt x="123" y="61"/>
                  </a:moveTo>
                  <a:lnTo>
                    <a:pt x="62" y="0"/>
                  </a:lnTo>
                  <a:lnTo>
                    <a:pt x="0" y="61"/>
                  </a:lnTo>
                  <a:lnTo>
                    <a:pt x="123" y="6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6" name="Freeform 224"/>
            <p:cNvSpPr/>
            <p:nvPr/>
          </p:nvSpPr>
          <p:spPr bwMode="auto">
            <a:xfrm>
              <a:off x="3837984" y="1797643"/>
              <a:ext cx="461905" cy="235290"/>
            </a:xfrm>
            <a:custGeom>
              <a:avLst/>
              <a:gdLst>
                <a:gd name="T0" fmla="*/ 180 w 180"/>
                <a:gd name="T1" fmla="*/ 92 h 92"/>
                <a:gd name="T2" fmla="*/ 157 w 180"/>
                <a:gd name="T3" fmla="*/ 92 h 92"/>
                <a:gd name="T4" fmla="*/ 88 w 180"/>
                <a:gd name="T5" fmla="*/ 23 h 92"/>
                <a:gd name="T6" fmla="*/ 21 w 180"/>
                <a:gd name="T7" fmla="*/ 70 h 92"/>
                <a:gd name="T8" fmla="*/ 0 w 180"/>
                <a:gd name="T9" fmla="*/ 63 h 92"/>
                <a:gd name="T10" fmla="*/ 88 w 180"/>
                <a:gd name="T11" fmla="*/ 0 h 92"/>
                <a:gd name="T12" fmla="*/ 180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180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7" y="23"/>
                    <a:pt x="31" y="42"/>
                    <a:pt x="21" y="7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25"/>
                    <a:pt x="48" y="0"/>
                    <a:pt x="88" y="0"/>
                  </a:cubicBezTo>
                  <a:cubicBezTo>
                    <a:pt x="139" y="0"/>
                    <a:pt x="180" y="41"/>
                    <a:pt x="180" y="92"/>
                  </a:cubicBez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  <p:sp>
          <p:nvSpPr>
            <p:cNvPr id="487" name="Freeform 225"/>
            <p:cNvSpPr/>
            <p:nvPr/>
          </p:nvSpPr>
          <p:spPr bwMode="auto">
            <a:xfrm>
              <a:off x="4202303" y="2021005"/>
              <a:ext cx="135536" cy="68310"/>
            </a:xfrm>
            <a:custGeom>
              <a:avLst/>
              <a:gdLst>
                <a:gd name="T0" fmla="*/ 0 w 125"/>
                <a:gd name="T1" fmla="*/ 0 h 63"/>
                <a:gd name="T2" fmla="*/ 64 w 125"/>
                <a:gd name="T3" fmla="*/ 63 h 63"/>
                <a:gd name="T4" fmla="*/ 125 w 125"/>
                <a:gd name="T5" fmla="*/ 0 h 63"/>
                <a:gd name="T6" fmla="*/ 0 w 12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63">
                  <a:moveTo>
                    <a:pt x="0" y="0"/>
                  </a:moveTo>
                  <a:lnTo>
                    <a:pt x="64" y="6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416" tIns="43208" rIns="86416" bIns="43208" numCol="1" anchor="t" anchorCtr="0" compatLnSpc="1"/>
            <a:lstStyle/>
            <a:p>
              <a:endParaRPr lang="zh-CN" altLang="en-US" sz="1795">
                <a:solidFill>
                  <a:srgbClr val="000000"/>
                </a:solidFill>
              </a:endParaRPr>
            </a:p>
          </p:txBody>
        </p:sp>
      </p:grpSp>
      <p:sp>
        <p:nvSpPr>
          <p:cNvPr id="430" name="TextBox 42"/>
          <p:cNvSpPr txBox="1"/>
          <p:nvPr/>
        </p:nvSpPr>
        <p:spPr>
          <a:xfrm>
            <a:off x="944443" y="2945663"/>
            <a:ext cx="5880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5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谢谢您的欣赏</a:t>
            </a:r>
          </a:p>
        </p:txBody>
      </p:sp>
      <p:sp>
        <p:nvSpPr>
          <p:cNvPr id="431" name="文本框 27"/>
          <p:cNvSpPr txBox="1"/>
          <p:nvPr/>
        </p:nvSpPr>
        <p:spPr>
          <a:xfrm>
            <a:off x="768995" y="3870476"/>
            <a:ext cx="6056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造字工房典黑（非商用）常规体" pitchFamily="2" charset="-122"/>
                <a:ea typeface="造字工房典黑（非商用）常规体" pitchFamily="2" charset="-122"/>
              </a:rPr>
              <a:t>THANK YOU FOR WATCHING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造字工房典黑（非商用）常规体" pitchFamily="2" charset="-122"/>
              <a:ea typeface="造字工房典黑（非商用）常规体" pitchFamily="2" charset="-122"/>
            </a:endParaRPr>
          </a:p>
        </p:txBody>
      </p:sp>
      <p:sp>
        <p:nvSpPr>
          <p:cNvPr id="432" name="文本框 20"/>
          <p:cNvSpPr txBox="1"/>
          <p:nvPr/>
        </p:nvSpPr>
        <p:spPr>
          <a:xfrm>
            <a:off x="1826356" y="1869928"/>
            <a:ext cx="4998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dirty="0">
                <a:solidFill>
                  <a:srgbClr val="0070C0"/>
                </a:solidFill>
                <a:latin typeface="ITC Avant Garde Std Md" panose="020B0602020202020204" pitchFamily="34" charset="0"/>
                <a:ea typeface="造字工房典黑（非商用）常规体" pitchFamily="2" charset="-122"/>
              </a:rPr>
              <a:t>2020</a:t>
            </a:r>
            <a:endParaRPr lang="zh-CN" altLang="en-US" sz="8000" dirty="0">
              <a:solidFill>
                <a:srgbClr val="0070C0"/>
              </a:solidFill>
              <a:latin typeface="ITC Avant Garde Std Md" panose="020B0602020202020204" pitchFamily="34" charset="0"/>
              <a:ea typeface="造字工房典黑（非商用）常规体" pitchFamily="2" charset="-122"/>
            </a:endParaRPr>
          </a:p>
        </p:txBody>
      </p:sp>
      <p:sp>
        <p:nvSpPr>
          <p:cNvPr id="433" name="TextBox 1"/>
          <p:cNvSpPr txBox="1"/>
          <p:nvPr/>
        </p:nvSpPr>
        <p:spPr>
          <a:xfrm>
            <a:off x="2282526" y="4332137"/>
            <a:ext cx="45428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新年计划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</a:p>
          <a:p>
            <a:pPr algn="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2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/>
      <p:bldP spid="431" grpId="0"/>
      <p:bldP spid="432" grpId="0"/>
      <p:bldP spid="4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/>
          <p:nvPr/>
        </p:nvSpPr>
        <p:spPr bwMode="auto">
          <a:xfrm rot="10800000">
            <a:off x="5031709" y="1910468"/>
            <a:ext cx="2001982" cy="17743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10905" y="3917802"/>
            <a:ext cx="4373366" cy="880144"/>
            <a:chOff x="7497701" y="1731009"/>
            <a:chExt cx="2177121" cy="879941"/>
          </a:xfrm>
        </p:grpSpPr>
        <p:sp>
          <p:nvSpPr>
            <p:cNvPr id="18" name="文本框 17"/>
            <p:cNvSpPr txBox="1"/>
            <p:nvPr/>
          </p:nvSpPr>
          <p:spPr>
            <a:xfrm>
              <a:off x="7497701" y="1731009"/>
              <a:ext cx="2177121" cy="7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8478" y="2210932"/>
              <a:ext cx="2155566" cy="400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rgbClr val="0070C0"/>
                </a:solidFill>
                <a:latin typeface="ITC Avant Garde Std XLt" panose="020B0302020202020204" pitchFamily="34" charset="0"/>
                <a:ea typeface="方正正黑简体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1291" y="2659088"/>
            <a:ext cx="1787217" cy="1161421"/>
            <a:chOff x="736517" y="2781721"/>
            <a:chExt cx="1787217" cy="1161421"/>
          </a:xfrm>
        </p:grpSpPr>
        <p:sp>
          <p:nvSpPr>
            <p:cNvPr id="23" name="文本框 5"/>
            <p:cNvSpPr txBox="1"/>
            <p:nvPr/>
          </p:nvSpPr>
          <p:spPr>
            <a:xfrm>
              <a:off x="736517" y="2781721"/>
              <a:ext cx="1787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54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36501" y="3573810"/>
              <a:ext cx="13813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zh-CN" altLang="en-US" sz="1800" dirty="0">
                <a:solidFill>
                  <a:srgbClr val="0066CC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126183" y="2267701"/>
            <a:ext cx="1942808" cy="1320196"/>
          </a:xfrm>
          <a:prstGeom prst="rect">
            <a:avLst/>
          </a:prstGeom>
          <a:noFill/>
        </p:spPr>
        <p:txBody>
          <a:bodyPr wrap="square" lIns="88228" tIns="44114" rIns="88228" bIns="44114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0070C0"/>
                </a:solidFill>
                <a:latin typeface="ITC Avant Garde Std Md" panose="020B0602020202020204" pitchFamily="34" charset="0"/>
              </a:rPr>
              <a:t>PART 01</a:t>
            </a:r>
            <a:endParaRPr lang="zh-CN" altLang="en-US" sz="4000" dirty="0">
              <a:solidFill>
                <a:srgbClr val="0070C0"/>
              </a:solidFill>
              <a:latin typeface="ITC Avant Garde Std Md" panose="020B06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99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508"/>
          <p:cNvSpPr/>
          <p:nvPr/>
        </p:nvSpPr>
        <p:spPr bwMode="auto">
          <a:xfrm>
            <a:off x="6886493" y="1674863"/>
            <a:ext cx="85725" cy="85725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0 h 54"/>
              <a:gd name="T4" fmla="*/ 0 w 54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Line 509"/>
          <p:cNvSpPr>
            <a:spLocks noChangeShapeType="1"/>
          </p:cNvSpPr>
          <p:nvPr/>
        </p:nvSpPr>
        <p:spPr bwMode="auto">
          <a:xfrm flipV="1">
            <a:off x="6886493" y="1674863"/>
            <a:ext cx="85725" cy="85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Line 510"/>
          <p:cNvSpPr>
            <a:spLocks noChangeShapeType="1"/>
          </p:cNvSpPr>
          <p:nvPr/>
        </p:nvSpPr>
        <p:spPr bwMode="auto">
          <a:xfrm>
            <a:off x="6886489" y="158913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Line 511"/>
          <p:cNvSpPr>
            <a:spLocks noChangeShapeType="1"/>
          </p:cNvSpPr>
          <p:nvPr/>
        </p:nvSpPr>
        <p:spPr bwMode="auto">
          <a:xfrm>
            <a:off x="6886489" y="158913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886493" y="1413572"/>
            <a:ext cx="3996835" cy="523220"/>
            <a:chOff x="6549939" y="1413570"/>
            <a:chExt cx="3996835" cy="523220"/>
          </a:xfrm>
        </p:grpSpPr>
        <p:sp>
          <p:nvSpPr>
            <p:cNvPr id="29" name="Freeform 512"/>
            <p:cNvSpPr/>
            <p:nvPr/>
          </p:nvSpPr>
          <p:spPr bwMode="auto">
            <a:xfrm>
              <a:off x="6549939" y="1508171"/>
              <a:ext cx="168275" cy="333375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69149" y="1413570"/>
              <a:ext cx="3777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本年度工作概述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59075" y="2373450"/>
            <a:ext cx="8388692" cy="4094383"/>
            <a:chOff x="522525" y="2373446"/>
            <a:chExt cx="8388692" cy="4094383"/>
          </a:xfrm>
        </p:grpSpPr>
        <p:sp>
          <p:nvSpPr>
            <p:cNvPr id="116" name="椭圆 115"/>
            <p:cNvSpPr/>
            <p:nvPr/>
          </p:nvSpPr>
          <p:spPr>
            <a:xfrm>
              <a:off x="522525" y="3698720"/>
              <a:ext cx="1963322" cy="196332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95" name="椭圆 94"/>
            <p:cNvSpPr/>
            <p:nvPr/>
          </p:nvSpPr>
          <p:spPr>
            <a:xfrm>
              <a:off x="5158597" y="4727144"/>
              <a:ext cx="1622005" cy="16232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5158638" y="4725938"/>
              <a:ext cx="1647689" cy="1741891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2905955" y="2373446"/>
              <a:ext cx="2705473" cy="270547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6969921" y="4302455"/>
              <a:ext cx="1920055" cy="192005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3187961" y="2571937"/>
              <a:ext cx="2470961" cy="2612233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00" name="矩形 4"/>
            <p:cNvSpPr/>
            <p:nvPr/>
          </p:nvSpPr>
          <p:spPr>
            <a:xfrm rot="20235757">
              <a:off x="632734" y="3018261"/>
              <a:ext cx="4906010" cy="2395444"/>
            </a:xfrm>
            <a:custGeom>
              <a:avLst/>
              <a:gdLst/>
              <a:ahLst/>
              <a:cxnLst/>
              <a:rect l="l" t="t" r="r" b="b"/>
              <a:pathLst>
                <a:path w="6636810" h="3240537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066028" y="2525792"/>
              <a:ext cx="2371480" cy="2398883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02" name="矩形 4"/>
            <p:cNvSpPr/>
            <p:nvPr/>
          </p:nvSpPr>
          <p:spPr>
            <a:xfrm rot="13415964">
              <a:off x="2927769" y="3437583"/>
              <a:ext cx="4222988" cy="2061947"/>
            </a:xfrm>
            <a:custGeom>
              <a:avLst/>
              <a:gdLst/>
              <a:ahLst/>
              <a:cxnLst/>
              <a:rect l="l" t="t" r="r" b="b"/>
              <a:pathLst>
                <a:path w="6636810" h="3240537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5200785" y="4810044"/>
              <a:ext cx="1497919" cy="1455207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6925888" y="4377640"/>
              <a:ext cx="1985329" cy="1953257"/>
            </a:xfrm>
            <a:prstGeom prst="ellipse">
              <a:avLst/>
            </a:prstGeom>
            <a:gradFill flip="none" rotWithShape="1">
              <a:gsLst>
                <a:gs pos="33000">
                  <a:sysClr val="window" lastClr="FFFFFF">
                    <a:lumMod val="75000"/>
                    <a:shade val="30000"/>
                    <a:satMod val="115000"/>
                  </a:sysClr>
                </a:gs>
                <a:gs pos="100000">
                  <a:sysClr val="window" lastClr="FFFFFF"/>
                </a:gs>
                <a:gs pos="82000">
                  <a:sysClr val="window" lastClr="FFFFFF">
                    <a:lumMod val="75000"/>
                    <a:shade val="100000"/>
                    <a:satMod val="115000"/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05" name="矩形 4"/>
            <p:cNvSpPr/>
            <p:nvPr/>
          </p:nvSpPr>
          <p:spPr>
            <a:xfrm rot="20885534">
              <a:off x="5350475" y="4594109"/>
              <a:ext cx="3426933" cy="1673172"/>
            </a:xfrm>
            <a:custGeom>
              <a:avLst/>
              <a:gdLst/>
              <a:ahLst/>
              <a:cxnLst/>
              <a:rect l="l" t="t" r="r" b="b"/>
              <a:pathLst>
                <a:path w="6636810" h="3240537">
                  <a:moveTo>
                    <a:pt x="5995706" y="329447"/>
                  </a:moveTo>
                  <a:cubicBezTo>
                    <a:pt x="6708608" y="870225"/>
                    <a:pt x="6848141" y="1886532"/>
                    <a:pt x="6307363" y="2599433"/>
                  </a:cubicBezTo>
                  <a:cubicBezTo>
                    <a:pt x="5766586" y="3312335"/>
                    <a:pt x="4750279" y="3451868"/>
                    <a:pt x="4037377" y="2911090"/>
                  </a:cubicBezTo>
                  <a:cubicBezTo>
                    <a:pt x="3834697" y="2757346"/>
                    <a:pt x="3678362" y="2565165"/>
                    <a:pt x="3572521" y="2351592"/>
                  </a:cubicBezTo>
                  <a:cubicBezTo>
                    <a:pt x="3382613" y="2221161"/>
                    <a:pt x="3125137" y="2125355"/>
                    <a:pt x="2835026" y="2089472"/>
                  </a:cubicBezTo>
                  <a:cubicBezTo>
                    <a:pt x="2470925" y="2044438"/>
                    <a:pt x="2133683" y="2103468"/>
                    <a:pt x="1902855" y="2234479"/>
                  </a:cubicBezTo>
                  <a:cubicBezTo>
                    <a:pt x="1508230" y="2603881"/>
                    <a:pt x="893457" y="2645913"/>
                    <a:pt x="448097" y="2308081"/>
                  </a:cubicBezTo>
                  <a:cubicBezTo>
                    <a:pt x="-50183" y="1930106"/>
                    <a:pt x="-147709" y="1219762"/>
                    <a:pt x="230265" y="721482"/>
                  </a:cubicBezTo>
                  <a:cubicBezTo>
                    <a:pt x="608240" y="223202"/>
                    <a:pt x="1318584" y="125676"/>
                    <a:pt x="1816864" y="503651"/>
                  </a:cubicBezTo>
                  <a:cubicBezTo>
                    <a:pt x="1922519" y="583796"/>
                    <a:pt x="2010155" y="678885"/>
                    <a:pt x="2077971" y="784443"/>
                  </a:cubicBezTo>
                  <a:cubicBezTo>
                    <a:pt x="2289760" y="902821"/>
                    <a:pt x="2577725" y="972444"/>
                    <a:pt x="2893769" y="967396"/>
                  </a:cubicBezTo>
                  <a:cubicBezTo>
                    <a:pt x="3168575" y="963007"/>
                    <a:pt x="3420358" y="902868"/>
                    <a:pt x="3617906" y="804590"/>
                  </a:cubicBezTo>
                  <a:cubicBezTo>
                    <a:pt x="3649441" y="748230"/>
                    <a:pt x="3685719" y="693837"/>
                    <a:pt x="3725720" y="641104"/>
                  </a:cubicBezTo>
                  <a:cubicBezTo>
                    <a:pt x="4266498" y="-71797"/>
                    <a:pt x="5282805" y="-211331"/>
                    <a:pt x="5995706" y="32944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35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41003" y="117427"/>
            <a:ext cx="2552118" cy="1081475"/>
            <a:chOff x="504453" y="549474"/>
            <a:chExt cx="2552118" cy="1048226"/>
          </a:xfrm>
        </p:grpSpPr>
        <p:sp>
          <p:nvSpPr>
            <p:cNvPr id="20" name="文本框 5"/>
            <p:cNvSpPr txBox="1"/>
            <p:nvPr/>
          </p:nvSpPr>
          <p:spPr>
            <a:xfrm>
              <a:off x="504453" y="549474"/>
              <a:ext cx="1715205" cy="74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 述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8469" y="1269554"/>
              <a:ext cx="2408102" cy="328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</a:t>
              </a:r>
              <a:endParaRPr lang="zh-CN" altLang="en-US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7010392" y="1989634"/>
            <a:ext cx="43437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公司自成立以来，以“策略先行，经营致胜，管理为本”的商业推广理念，一步一个脚印发展成为东莞同类企业中经营范围最广、在行业内颇具影响力的企业。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94205" y="4234077"/>
            <a:ext cx="1977928" cy="961997"/>
            <a:chOff x="757655" y="4234076"/>
            <a:chExt cx="1977928" cy="961997"/>
          </a:xfrm>
        </p:grpSpPr>
        <p:sp>
          <p:nvSpPr>
            <p:cNvPr id="71" name="文本框 5"/>
            <p:cNvSpPr txBox="1"/>
            <p:nvPr/>
          </p:nvSpPr>
          <p:spPr>
            <a:xfrm>
              <a:off x="757655" y="4234076"/>
              <a:ext cx="1512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98%</a:t>
              </a:r>
              <a:endParaRPr lang="zh-CN" altLang="en-US" sz="4000" dirty="0">
                <a:solidFill>
                  <a:srgbClr val="0066CC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57655" y="4780575"/>
              <a:ext cx="19779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完成年底计划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65%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486693" y="5026170"/>
            <a:ext cx="1512640" cy="1082785"/>
            <a:chOff x="5150143" y="5026164"/>
            <a:chExt cx="1512640" cy="1082784"/>
          </a:xfrm>
        </p:grpSpPr>
        <p:sp>
          <p:nvSpPr>
            <p:cNvPr id="121" name="文本框 5"/>
            <p:cNvSpPr txBox="1"/>
            <p:nvPr/>
          </p:nvSpPr>
          <p:spPr>
            <a:xfrm>
              <a:off x="5150143" y="5026164"/>
              <a:ext cx="1512640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 3</a:t>
              </a:r>
              <a:r>
                <a:rPr lang="zh-CN" altLang="zh-CN" dirty="0"/>
                <a:t>件 </a:t>
              </a:r>
              <a:endParaRPr lang="zh-CN" alt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404463" y="5585728"/>
              <a:ext cx="11526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zh-CN" dirty="0"/>
                <a:t>完成了</a:t>
              </a:r>
              <a:r>
                <a:rPr lang="en-US" altLang="zh-CN" dirty="0"/>
                <a:t>3</a:t>
              </a:r>
              <a:r>
                <a:rPr lang="zh-CN" altLang="zh-CN" dirty="0"/>
                <a:t>件</a:t>
              </a:r>
              <a:endParaRPr lang="en-US" altLang="zh-CN" dirty="0"/>
            </a:p>
            <a:p>
              <a:pPr algn="ctr">
                <a:lnSpc>
                  <a:spcPct val="100000"/>
                </a:lnSpc>
              </a:pPr>
              <a:r>
                <a:rPr lang="zh-CN" altLang="zh-CN" dirty="0"/>
                <a:t>大事</a:t>
              </a:r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30909" y="4666122"/>
            <a:ext cx="2193952" cy="979368"/>
            <a:chOff x="7094359" y="4666124"/>
            <a:chExt cx="2193952" cy="979368"/>
          </a:xfrm>
        </p:grpSpPr>
        <p:sp>
          <p:nvSpPr>
            <p:cNvPr id="122" name="文本框 5"/>
            <p:cNvSpPr txBox="1"/>
            <p:nvPr/>
          </p:nvSpPr>
          <p:spPr>
            <a:xfrm>
              <a:off x="7094359" y="4666124"/>
              <a:ext cx="1512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dirty="0"/>
                <a:t> 奖 </a:t>
              </a:r>
              <a:endParaRPr lang="zh-CN" alt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310383" y="5229994"/>
              <a:ext cx="19779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dirty="0"/>
                <a:t>首次获得某某奖</a:t>
              </a:r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02045" y="3153958"/>
            <a:ext cx="2002214" cy="1045278"/>
            <a:chOff x="3565495" y="3153956"/>
            <a:chExt cx="2002214" cy="1045279"/>
          </a:xfrm>
        </p:grpSpPr>
        <p:sp>
          <p:nvSpPr>
            <p:cNvPr id="120" name="文本框 5"/>
            <p:cNvSpPr txBox="1"/>
            <p:nvPr/>
          </p:nvSpPr>
          <p:spPr>
            <a:xfrm>
              <a:off x="3565495" y="3153956"/>
              <a:ext cx="1512640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9</a:t>
              </a:r>
              <a:r>
                <a:rPr lang="zh-CN" altLang="zh-CN" dirty="0"/>
                <a:t>百万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589781" y="3783737"/>
              <a:ext cx="19779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dirty="0"/>
                <a:t>销售额突破</a:t>
              </a:r>
              <a:r>
                <a:rPr lang="en-US" altLang="zh-CN" dirty="0"/>
                <a:t>500</a:t>
              </a:r>
              <a:r>
                <a:rPr lang="zh-CN" altLang="zh-CN" dirty="0"/>
                <a:t>万 </a:t>
              </a:r>
              <a:endParaRPr lang="zh-CN" altLang="en-US" dirty="0"/>
            </a:p>
          </p:txBody>
        </p:sp>
      </p:grpSp>
      <p:sp>
        <p:nvSpPr>
          <p:cNvPr id="129" name="Freeform 514"/>
          <p:cNvSpPr>
            <a:spLocks noEditPoints="1"/>
          </p:cNvSpPr>
          <p:nvPr/>
        </p:nvSpPr>
        <p:spPr bwMode="auto">
          <a:xfrm>
            <a:off x="2497191" y="333451"/>
            <a:ext cx="358333" cy="360040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508757" y="1101316"/>
            <a:ext cx="6349868" cy="5352816"/>
          </a:xfrm>
          <a:custGeom>
            <a:avLst/>
            <a:gdLst>
              <a:gd name="connsiteX0" fmla="*/ 0 w 7705254"/>
              <a:gd name="connsiteY0" fmla="*/ 0 h 6859588"/>
              <a:gd name="connsiteX1" fmla="*/ 7705254 w 7705254"/>
              <a:gd name="connsiteY1" fmla="*/ 0 h 6859588"/>
              <a:gd name="connsiteX2" fmla="*/ 7705254 w 7705254"/>
              <a:gd name="connsiteY2" fmla="*/ 6859588 h 6859588"/>
              <a:gd name="connsiteX3" fmla="*/ 0 w 7705254"/>
              <a:gd name="connsiteY3" fmla="*/ 6859588 h 6859588"/>
              <a:gd name="connsiteX4" fmla="*/ 0 w 7705254"/>
              <a:gd name="connsiteY4" fmla="*/ 0 h 6859588"/>
              <a:gd name="connsiteX0-1" fmla="*/ 1900238 w 7705254"/>
              <a:gd name="connsiteY0-2" fmla="*/ 0 h 6859588"/>
              <a:gd name="connsiteX1-3" fmla="*/ 7705254 w 7705254"/>
              <a:gd name="connsiteY1-4" fmla="*/ 0 h 6859588"/>
              <a:gd name="connsiteX2-5" fmla="*/ 7705254 w 7705254"/>
              <a:gd name="connsiteY2-6" fmla="*/ 6859588 h 6859588"/>
              <a:gd name="connsiteX3-7" fmla="*/ 0 w 7705254"/>
              <a:gd name="connsiteY3-8" fmla="*/ 6859588 h 6859588"/>
              <a:gd name="connsiteX4-9" fmla="*/ 1900238 w 7705254"/>
              <a:gd name="connsiteY4-10" fmla="*/ 0 h 68595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05254" h="6859588">
                <a:moveTo>
                  <a:pt x="1900238" y="0"/>
                </a:moveTo>
                <a:lnTo>
                  <a:pt x="7705254" y="0"/>
                </a:lnTo>
                <a:lnTo>
                  <a:pt x="7705254" y="6859588"/>
                </a:lnTo>
                <a:lnTo>
                  <a:pt x="0" y="6859588"/>
                </a:lnTo>
                <a:lnTo>
                  <a:pt x="1900238" y="0"/>
                </a:ln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TextBox 117"/>
          <p:cNvSpPr txBox="1"/>
          <p:nvPr/>
        </p:nvSpPr>
        <p:spPr>
          <a:xfrm>
            <a:off x="795292" y="2518658"/>
            <a:ext cx="36058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3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公司自成立以来，以“策略先行，经营致胜，管理为本”的商业推广理念，一步一个脚印发展成为东莞同类企业中经营范围最广、在行业内颇具影响力的企业。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2348" y="189437"/>
            <a:ext cx="3492995" cy="840289"/>
            <a:chOff x="35794" y="490240"/>
            <a:chExt cx="3492995" cy="840289"/>
          </a:xfrm>
        </p:grpSpPr>
        <p:sp>
          <p:nvSpPr>
            <p:cNvPr id="34" name="文本框 5"/>
            <p:cNvSpPr txBox="1"/>
            <p:nvPr/>
          </p:nvSpPr>
          <p:spPr>
            <a:xfrm>
              <a:off x="35794" y="490240"/>
              <a:ext cx="2844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 sz="3600" dirty="0">
                  <a:solidFill>
                    <a:srgbClr val="0070C0"/>
                  </a:solidFill>
                </a:rPr>
                <a:t>公司简介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1577" y="1053530"/>
              <a:ext cx="3057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Company profile </a:t>
              </a:r>
              <a:endParaRPr lang="zh-CN" altLang="en-US" sz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50" name="Freeform 514"/>
          <p:cNvSpPr>
            <a:spLocks noEditPoints="1"/>
          </p:cNvSpPr>
          <p:nvPr/>
        </p:nvSpPr>
        <p:spPr bwMode="auto">
          <a:xfrm>
            <a:off x="2858937" y="381652"/>
            <a:ext cx="358333" cy="360040"/>
          </a:xfrm>
          <a:custGeom>
            <a:avLst/>
            <a:gdLst>
              <a:gd name="T0" fmla="*/ 144 w 288"/>
              <a:gd name="T1" fmla="*/ 0 h 289"/>
              <a:gd name="T2" fmla="*/ 0 w 288"/>
              <a:gd name="T3" fmla="*/ 145 h 289"/>
              <a:gd name="T4" fmla="*/ 144 w 288"/>
              <a:gd name="T5" fmla="*/ 289 h 289"/>
              <a:gd name="T6" fmla="*/ 288 w 288"/>
              <a:gd name="T7" fmla="*/ 145 h 289"/>
              <a:gd name="T8" fmla="*/ 144 w 288"/>
              <a:gd name="T9" fmla="*/ 0 h 289"/>
              <a:gd name="T10" fmla="*/ 208 w 288"/>
              <a:gd name="T11" fmla="*/ 148 h 289"/>
              <a:gd name="T12" fmla="*/ 117 w 288"/>
              <a:gd name="T13" fmla="*/ 239 h 289"/>
              <a:gd name="T14" fmla="*/ 114 w 288"/>
              <a:gd name="T15" fmla="*/ 240 h 289"/>
              <a:gd name="T16" fmla="*/ 111 w 288"/>
              <a:gd name="T17" fmla="*/ 239 h 289"/>
              <a:gd name="T18" fmla="*/ 111 w 288"/>
              <a:gd name="T19" fmla="*/ 239 h 289"/>
              <a:gd name="T20" fmla="*/ 110 w 288"/>
              <a:gd name="T21" fmla="*/ 236 h 289"/>
              <a:gd name="T22" fmla="*/ 110 w 288"/>
              <a:gd name="T23" fmla="*/ 192 h 289"/>
              <a:gd name="T24" fmla="*/ 111 w 288"/>
              <a:gd name="T25" fmla="*/ 189 h 289"/>
              <a:gd name="T26" fmla="*/ 155 w 288"/>
              <a:gd name="T27" fmla="*/ 145 h 289"/>
              <a:gd name="T28" fmla="*/ 111 w 288"/>
              <a:gd name="T29" fmla="*/ 101 h 289"/>
              <a:gd name="T30" fmla="*/ 110 w 288"/>
              <a:gd name="T31" fmla="*/ 98 h 289"/>
              <a:gd name="T32" fmla="*/ 110 w 288"/>
              <a:gd name="T33" fmla="*/ 54 h 289"/>
              <a:gd name="T34" fmla="*/ 111 w 288"/>
              <a:gd name="T35" fmla="*/ 51 h 289"/>
              <a:gd name="T36" fmla="*/ 111 w 288"/>
              <a:gd name="T37" fmla="*/ 51 h 289"/>
              <a:gd name="T38" fmla="*/ 117 w 288"/>
              <a:gd name="T39" fmla="*/ 51 h 289"/>
              <a:gd name="T40" fmla="*/ 208 w 288"/>
              <a:gd name="T41" fmla="*/ 142 h 289"/>
              <a:gd name="T42" fmla="*/ 209 w 288"/>
              <a:gd name="T43" fmla="*/ 145 h 289"/>
              <a:gd name="T44" fmla="*/ 208 w 288"/>
              <a:gd name="T45" fmla="*/ 14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9">
                <a:moveTo>
                  <a:pt x="144" y="0"/>
                </a:moveTo>
                <a:cubicBezTo>
                  <a:pt x="64" y="0"/>
                  <a:pt x="0" y="65"/>
                  <a:pt x="0" y="145"/>
                </a:cubicBezTo>
                <a:cubicBezTo>
                  <a:pt x="0" y="224"/>
                  <a:pt x="64" y="289"/>
                  <a:pt x="144" y="289"/>
                </a:cubicBezTo>
                <a:cubicBezTo>
                  <a:pt x="224" y="289"/>
                  <a:pt x="288" y="224"/>
                  <a:pt x="288" y="145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8" y="148"/>
                </a:moveTo>
                <a:cubicBezTo>
                  <a:pt x="117" y="239"/>
                  <a:pt x="117" y="239"/>
                  <a:pt x="117" y="239"/>
                </a:cubicBezTo>
                <a:cubicBezTo>
                  <a:pt x="116" y="240"/>
                  <a:pt x="115" y="240"/>
                  <a:pt x="114" y="240"/>
                </a:cubicBezTo>
                <a:cubicBezTo>
                  <a:pt x="113" y="240"/>
                  <a:pt x="112" y="240"/>
                  <a:pt x="111" y="239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10" y="238"/>
                  <a:pt x="110" y="237"/>
                  <a:pt x="110" y="236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10" y="191"/>
                  <a:pt x="110" y="190"/>
                  <a:pt x="111" y="189"/>
                </a:cubicBezTo>
                <a:cubicBezTo>
                  <a:pt x="155" y="145"/>
                  <a:pt x="155" y="145"/>
                  <a:pt x="155" y="145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0" y="100"/>
                  <a:pt x="110" y="99"/>
                  <a:pt x="110" y="98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0" y="53"/>
                  <a:pt x="110" y="52"/>
                  <a:pt x="111" y="51"/>
                </a:cubicBezTo>
                <a:cubicBezTo>
                  <a:pt x="111" y="51"/>
                  <a:pt x="111" y="51"/>
                  <a:pt x="111" y="51"/>
                </a:cubicBezTo>
                <a:cubicBezTo>
                  <a:pt x="113" y="49"/>
                  <a:pt x="115" y="49"/>
                  <a:pt x="117" y="51"/>
                </a:cubicBezTo>
                <a:cubicBezTo>
                  <a:pt x="208" y="142"/>
                  <a:pt x="208" y="142"/>
                  <a:pt x="208" y="142"/>
                </a:cubicBezTo>
                <a:cubicBezTo>
                  <a:pt x="209" y="143"/>
                  <a:pt x="209" y="144"/>
                  <a:pt x="209" y="145"/>
                </a:cubicBezTo>
                <a:cubicBezTo>
                  <a:pt x="209" y="146"/>
                  <a:pt x="209" y="147"/>
                  <a:pt x="208" y="1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52972" y="189437"/>
            <a:ext cx="3312368" cy="912297"/>
            <a:chOff x="216421" y="490240"/>
            <a:chExt cx="3312368" cy="912297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520677" y="621482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16421" y="490240"/>
              <a:ext cx="3312368" cy="912297"/>
              <a:chOff x="216421" y="490240"/>
              <a:chExt cx="3312368" cy="91229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71577" y="1125538"/>
                <a:ext cx="30572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1200" dirty="0">
                    <a:solidFill>
                      <a:srgbClr val="0070C0"/>
                    </a:solidFill>
                  </a:rPr>
                  <a:t>Business process </a:t>
                </a:r>
                <a:endParaRPr lang="zh-CN" altLang="en-US" sz="1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6421" y="490240"/>
                <a:ext cx="25531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5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zh-CN" sz="3600" dirty="0">
                    <a:solidFill>
                      <a:srgbClr val="0070C0"/>
                    </a:solidFill>
                  </a:rPr>
                  <a:t>企业历程</a:t>
                </a:r>
              </a:p>
            </p:txBody>
          </p:sp>
        </p:grpSp>
      </p:grpSp>
      <p:cxnSp>
        <p:nvCxnSpPr>
          <p:cNvPr id="75" name="直接连接符 74"/>
          <p:cNvCxnSpPr/>
          <p:nvPr/>
        </p:nvCxnSpPr>
        <p:spPr>
          <a:xfrm>
            <a:off x="169547" y="4061485"/>
            <a:ext cx="12487343" cy="0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251833" y="3717829"/>
            <a:ext cx="829744" cy="718939"/>
            <a:chOff x="915283" y="3589354"/>
            <a:chExt cx="1089794" cy="944262"/>
          </a:xfrm>
        </p:grpSpPr>
        <p:sp>
          <p:nvSpPr>
            <p:cNvPr id="21" name="泪滴形 20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76" name="文本框 5"/>
            <p:cNvSpPr txBox="1"/>
            <p:nvPr/>
          </p:nvSpPr>
          <p:spPr>
            <a:xfrm>
              <a:off x="915283" y="3832225"/>
              <a:ext cx="1089794" cy="485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FF0000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srgbClr val="0066CC"/>
                  </a:solidFill>
                </a:rPr>
                <a:t>2000</a:t>
              </a:r>
              <a:endParaRPr lang="zh-CN" altLang="zh-CN" sz="1800" dirty="0">
                <a:solidFill>
                  <a:srgbClr val="0066CC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913011" y="494762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公司成立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单击此处添加你的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正文详细内容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820883" y="234967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公司处于发展阶段单击此处添加你的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正文详细内容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513411" y="494762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公司转型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单击此处添加你的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正文详细内容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316400" y="234967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公司资产突破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万单击此处添加你的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正文详细内容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031217" y="3717829"/>
            <a:ext cx="829744" cy="718939"/>
            <a:chOff x="2694667" y="3717826"/>
            <a:chExt cx="829744" cy="718939"/>
          </a:xfrm>
        </p:grpSpPr>
        <p:sp>
          <p:nvSpPr>
            <p:cNvPr id="97" name="泪滴形 96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98" name="文本框 5"/>
            <p:cNvSpPr txBox="1"/>
            <p:nvPr/>
          </p:nvSpPr>
          <p:spPr>
            <a:xfrm>
              <a:off x="2694667" y="3902742"/>
              <a:ext cx="82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3399FF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rgbClr val="0066CC"/>
                  </a:solidFill>
                </a:rPr>
                <a:t>2005</a:t>
              </a:r>
              <a:endParaRPr lang="zh-CN" altLang="zh-CN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814577" y="3717829"/>
            <a:ext cx="829744" cy="718939"/>
            <a:chOff x="915283" y="3589354"/>
            <a:chExt cx="1089794" cy="944262"/>
          </a:xfrm>
        </p:grpSpPr>
        <p:sp>
          <p:nvSpPr>
            <p:cNvPr id="100" name="泪滴形 99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01" name="文本框 5"/>
            <p:cNvSpPr txBox="1"/>
            <p:nvPr/>
          </p:nvSpPr>
          <p:spPr>
            <a:xfrm>
              <a:off x="915283" y="3832225"/>
              <a:ext cx="1089794" cy="485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2014</a:t>
              </a:r>
              <a:endParaRPr lang="zh-CN" altLang="zh-CN" dirty="0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8473851" y="3717829"/>
            <a:ext cx="829744" cy="718939"/>
            <a:chOff x="915283" y="3589354"/>
            <a:chExt cx="1089794" cy="944262"/>
          </a:xfrm>
        </p:grpSpPr>
        <p:sp>
          <p:nvSpPr>
            <p:cNvPr id="103" name="泪滴形 102"/>
            <p:cNvSpPr/>
            <p:nvPr/>
          </p:nvSpPr>
          <p:spPr>
            <a:xfrm rot="8100000">
              <a:off x="988049" y="3589354"/>
              <a:ext cx="944262" cy="944262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04" name="文本框 5"/>
            <p:cNvSpPr txBox="1"/>
            <p:nvPr/>
          </p:nvSpPr>
          <p:spPr>
            <a:xfrm>
              <a:off x="915283" y="3832225"/>
              <a:ext cx="1089794" cy="485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2019</a:t>
              </a:r>
              <a:endParaRPr lang="zh-CN" altLang="zh-CN" dirty="0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673651" y="3717829"/>
            <a:ext cx="829744" cy="718939"/>
            <a:chOff x="2694667" y="3717826"/>
            <a:chExt cx="829744" cy="718939"/>
          </a:xfrm>
        </p:grpSpPr>
        <p:sp>
          <p:nvSpPr>
            <p:cNvPr id="106" name="泪滴形 105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07" name="文本框 5"/>
            <p:cNvSpPr txBox="1"/>
            <p:nvPr/>
          </p:nvSpPr>
          <p:spPr>
            <a:xfrm>
              <a:off x="2694667" y="3902742"/>
              <a:ext cx="82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20XX</a:t>
              </a:r>
              <a:endParaRPr lang="zh-CN" altLang="zh-CN" dirty="0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10089695" y="3717829"/>
            <a:ext cx="829744" cy="718939"/>
            <a:chOff x="2694667" y="3717826"/>
            <a:chExt cx="829744" cy="718939"/>
          </a:xfrm>
        </p:grpSpPr>
        <p:sp>
          <p:nvSpPr>
            <p:cNvPr id="109" name="泪滴形 108"/>
            <p:cNvSpPr/>
            <p:nvPr/>
          </p:nvSpPr>
          <p:spPr>
            <a:xfrm rot="-2700000">
              <a:off x="2750069" y="3717826"/>
              <a:ext cx="718939" cy="718939"/>
            </a:xfrm>
            <a:prstGeom prst="teardrop">
              <a:avLst>
                <a:gd name="adj" fmla="val 109259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10" name="文本框 5"/>
            <p:cNvSpPr txBox="1"/>
            <p:nvPr/>
          </p:nvSpPr>
          <p:spPr>
            <a:xfrm>
              <a:off x="2694667" y="3902742"/>
              <a:ext cx="82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8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20XX</a:t>
              </a:r>
              <a:endParaRPr lang="zh-CN" altLang="zh-CN" dirty="0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8185819" y="494762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公司下设分公司单击此处添加你的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正文详细内容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9625979" y="234967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公司正式上市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单击此处添加你的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正文详细内容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4" grpId="0"/>
      <p:bldP spid="95" grpId="0"/>
      <p:bldP spid="111" grpId="0"/>
      <p:bldP spid="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88367" y="117429"/>
            <a:ext cx="5005164" cy="923069"/>
            <a:chOff x="251817" y="490240"/>
            <a:chExt cx="5005164" cy="907186"/>
          </a:xfrm>
        </p:grpSpPr>
        <p:grpSp>
          <p:nvGrpSpPr>
            <p:cNvPr id="2" name="组合 1"/>
            <p:cNvGrpSpPr/>
            <p:nvPr/>
          </p:nvGrpSpPr>
          <p:grpSpPr>
            <a:xfrm>
              <a:off x="251817" y="490240"/>
              <a:ext cx="5005164" cy="907186"/>
              <a:chOff x="251817" y="490240"/>
              <a:chExt cx="5005164" cy="907186"/>
            </a:xfrm>
          </p:grpSpPr>
          <p:sp>
            <p:nvSpPr>
              <p:cNvPr id="34" name="文本框 5"/>
              <p:cNvSpPr txBox="1"/>
              <p:nvPr/>
            </p:nvSpPr>
            <p:spPr>
              <a:xfrm>
                <a:off x="251817" y="490240"/>
                <a:ext cx="4429100" cy="635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5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zh-CN" sz="3600" dirty="0">
                    <a:solidFill>
                      <a:srgbClr val="0070C0"/>
                    </a:solidFill>
                  </a:rPr>
                  <a:t>各项业务完成概况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8469" y="1125538"/>
                <a:ext cx="4608512" cy="27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solidFill>
                      <a:schemeClr val="bg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1200" dirty="0">
                    <a:solidFill>
                      <a:srgbClr val="0070C0"/>
                    </a:solidFill>
                  </a:rPr>
                  <a:t>A profile of the business done </a:t>
                </a:r>
              </a:p>
            </p:txBody>
          </p:sp>
        </p:grpSp>
        <p:sp>
          <p:nvSpPr>
            <p:cNvPr id="14" name="Freeform 514"/>
            <p:cNvSpPr>
              <a:spLocks noEditPoints="1"/>
            </p:cNvSpPr>
            <p:nvPr/>
          </p:nvSpPr>
          <p:spPr bwMode="auto">
            <a:xfrm>
              <a:off x="4682624" y="669451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15" name="图表 14"/>
          <p:cNvGraphicFramePr/>
          <p:nvPr/>
        </p:nvGraphicFramePr>
        <p:xfrm>
          <a:off x="4729439" y="2331674"/>
          <a:ext cx="6463371" cy="4018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927179" y="2331670"/>
            <a:ext cx="2866152" cy="882100"/>
            <a:chOff x="374605" y="2088644"/>
            <a:chExt cx="2866152" cy="882101"/>
          </a:xfrm>
        </p:grpSpPr>
        <p:sp>
          <p:nvSpPr>
            <p:cNvPr id="118" name="TextBox 117"/>
            <p:cNvSpPr txBox="1"/>
            <p:nvPr/>
          </p:nvSpPr>
          <p:spPr>
            <a:xfrm>
              <a:off x="458741" y="2088644"/>
              <a:ext cx="1791602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一季度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8741" y="2493690"/>
              <a:ext cx="2782016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</a:p>
          </p:txBody>
        </p:sp>
        <p:sp>
          <p:nvSpPr>
            <p:cNvPr id="17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27179" y="3213769"/>
            <a:ext cx="2866152" cy="882100"/>
            <a:chOff x="374605" y="2088644"/>
            <a:chExt cx="2866152" cy="882101"/>
          </a:xfrm>
        </p:grpSpPr>
        <p:sp>
          <p:nvSpPr>
            <p:cNvPr id="21" name="TextBox 20"/>
            <p:cNvSpPr txBox="1"/>
            <p:nvPr/>
          </p:nvSpPr>
          <p:spPr>
            <a:xfrm>
              <a:off x="458741" y="2088644"/>
              <a:ext cx="1391008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二季度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8741" y="2493690"/>
              <a:ext cx="2782016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</a:p>
          </p:txBody>
        </p:sp>
        <p:sp>
          <p:nvSpPr>
            <p:cNvPr id="24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27180" y="4149873"/>
            <a:ext cx="3010168" cy="882100"/>
            <a:chOff x="374605" y="2088644"/>
            <a:chExt cx="3010168" cy="882101"/>
          </a:xfrm>
        </p:grpSpPr>
        <p:sp>
          <p:nvSpPr>
            <p:cNvPr id="26" name="TextBox 25"/>
            <p:cNvSpPr txBox="1"/>
            <p:nvPr/>
          </p:nvSpPr>
          <p:spPr>
            <a:xfrm>
              <a:off x="458741" y="2088644"/>
              <a:ext cx="1391008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三季度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741" y="2493690"/>
              <a:ext cx="2926032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</a:p>
          </p:txBody>
        </p:sp>
        <p:sp>
          <p:nvSpPr>
            <p:cNvPr id="28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27180" y="5067974"/>
            <a:ext cx="3010168" cy="882100"/>
            <a:chOff x="374605" y="2088644"/>
            <a:chExt cx="3010168" cy="882101"/>
          </a:xfrm>
        </p:grpSpPr>
        <p:sp>
          <p:nvSpPr>
            <p:cNvPr id="30" name="TextBox 29"/>
            <p:cNvSpPr txBox="1"/>
            <p:nvPr/>
          </p:nvSpPr>
          <p:spPr>
            <a:xfrm>
              <a:off x="458741" y="2088644"/>
              <a:ext cx="1463016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四季度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8741" y="2493690"/>
              <a:ext cx="2926032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</a:p>
          </p:txBody>
        </p:sp>
        <p:sp>
          <p:nvSpPr>
            <p:cNvPr id="32" name="Freeform 512"/>
            <p:cNvSpPr/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组合 256"/>
          <p:cNvGrpSpPr/>
          <p:nvPr/>
        </p:nvGrpSpPr>
        <p:grpSpPr>
          <a:xfrm>
            <a:off x="552971" y="189439"/>
            <a:ext cx="5688632" cy="646331"/>
            <a:chOff x="216421" y="189434"/>
            <a:chExt cx="5688632" cy="646332"/>
          </a:xfrm>
        </p:grpSpPr>
        <p:sp>
          <p:nvSpPr>
            <p:cNvPr id="35" name="Freeform 514"/>
            <p:cNvSpPr>
              <a:spLocks noEditPoints="1"/>
            </p:cNvSpPr>
            <p:nvPr/>
          </p:nvSpPr>
          <p:spPr bwMode="auto">
            <a:xfrm>
              <a:off x="2736701" y="333450"/>
              <a:ext cx="358333" cy="360040"/>
            </a:xfrm>
            <a:custGeom>
              <a:avLst/>
              <a:gdLst>
                <a:gd name="T0" fmla="*/ 144 w 288"/>
                <a:gd name="T1" fmla="*/ 0 h 289"/>
                <a:gd name="T2" fmla="*/ 0 w 288"/>
                <a:gd name="T3" fmla="*/ 145 h 289"/>
                <a:gd name="T4" fmla="*/ 144 w 288"/>
                <a:gd name="T5" fmla="*/ 289 h 289"/>
                <a:gd name="T6" fmla="*/ 288 w 288"/>
                <a:gd name="T7" fmla="*/ 145 h 289"/>
                <a:gd name="T8" fmla="*/ 144 w 288"/>
                <a:gd name="T9" fmla="*/ 0 h 289"/>
                <a:gd name="T10" fmla="*/ 208 w 288"/>
                <a:gd name="T11" fmla="*/ 148 h 289"/>
                <a:gd name="T12" fmla="*/ 117 w 288"/>
                <a:gd name="T13" fmla="*/ 239 h 289"/>
                <a:gd name="T14" fmla="*/ 114 w 288"/>
                <a:gd name="T15" fmla="*/ 240 h 289"/>
                <a:gd name="T16" fmla="*/ 111 w 288"/>
                <a:gd name="T17" fmla="*/ 239 h 289"/>
                <a:gd name="T18" fmla="*/ 111 w 288"/>
                <a:gd name="T19" fmla="*/ 239 h 289"/>
                <a:gd name="T20" fmla="*/ 110 w 288"/>
                <a:gd name="T21" fmla="*/ 236 h 289"/>
                <a:gd name="T22" fmla="*/ 110 w 288"/>
                <a:gd name="T23" fmla="*/ 192 h 289"/>
                <a:gd name="T24" fmla="*/ 111 w 288"/>
                <a:gd name="T25" fmla="*/ 189 h 289"/>
                <a:gd name="T26" fmla="*/ 155 w 288"/>
                <a:gd name="T27" fmla="*/ 145 h 289"/>
                <a:gd name="T28" fmla="*/ 111 w 288"/>
                <a:gd name="T29" fmla="*/ 101 h 289"/>
                <a:gd name="T30" fmla="*/ 110 w 288"/>
                <a:gd name="T31" fmla="*/ 98 h 289"/>
                <a:gd name="T32" fmla="*/ 110 w 288"/>
                <a:gd name="T33" fmla="*/ 54 h 289"/>
                <a:gd name="T34" fmla="*/ 111 w 288"/>
                <a:gd name="T35" fmla="*/ 51 h 289"/>
                <a:gd name="T36" fmla="*/ 111 w 288"/>
                <a:gd name="T37" fmla="*/ 51 h 289"/>
                <a:gd name="T38" fmla="*/ 117 w 288"/>
                <a:gd name="T39" fmla="*/ 51 h 289"/>
                <a:gd name="T40" fmla="*/ 208 w 288"/>
                <a:gd name="T41" fmla="*/ 142 h 289"/>
                <a:gd name="T42" fmla="*/ 209 w 288"/>
                <a:gd name="T43" fmla="*/ 145 h 289"/>
                <a:gd name="T44" fmla="*/ 208 w 288"/>
                <a:gd name="T45" fmla="*/ 14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9">
                  <a:moveTo>
                    <a:pt x="144" y="0"/>
                  </a:moveTo>
                  <a:cubicBezTo>
                    <a:pt x="64" y="0"/>
                    <a:pt x="0" y="65"/>
                    <a:pt x="0" y="145"/>
                  </a:cubicBezTo>
                  <a:cubicBezTo>
                    <a:pt x="0" y="224"/>
                    <a:pt x="64" y="289"/>
                    <a:pt x="144" y="289"/>
                  </a:cubicBezTo>
                  <a:cubicBezTo>
                    <a:pt x="224" y="289"/>
                    <a:pt x="288" y="224"/>
                    <a:pt x="288" y="145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08" y="148"/>
                  </a:moveTo>
                  <a:cubicBezTo>
                    <a:pt x="117" y="239"/>
                    <a:pt x="117" y="239"/>
                    <a:pt x="117" y="239"/>
                  </a:cubicBezTo>
                  <a:cubicBezTo>
                    <a:pt x="116" y="240"/>
                    <a:pt x="115" y="240"/>
                    <a:pt x="114" y="240"/>
                  </a:cubicBezTo>
                  <a:cubicBezTo>
                    <a:pt x="113" y="240"/>
                    <a:pt x="112" y="240"/>
                    <a:pt x="111" y="239"/>
                  </a:cubicBezTo>
                  <a:cubicBezTo>
                    <a:pt x="111" y="239"/>
                    <a:pt x="111" y="239"/>
                    <a:pt x="111" y="239"/>
                  </a:cubicBezTo>
                  <a:cubicBezTo>
                    <a:pt x="110" y="238"/>
                    <a:pt x="110" y="237"/>
                    <a:pt x="110" y="236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10" y="191"/>
                    <a:pt x="110" y="190"/>
                    <a:pt x="111" y="189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0" y="100"/>
                    <a:pt x="110" y="99"/>
                    <a:pt x="110" y="98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3"/>
                    <a:pt x="110" y="52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3" y="49"/>
                    <a:pt x="115" y="49"/>
                    <a:pt x="117" y="5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9" y="143"/>
                    <a:pt x="209" y="144"/>
                    <a:pt x="209" y="145"/>
                  </a:cubicBezTo>
                  <a:cubicBezTo>
                    <a:pt x="209" y="146"/>
                    <a:pt x="209" y="147"/>
                    <a:pt x="208" y="1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40757" y="409871"/>
              <a:ext cx="2664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solidFill>
                    <a:srgbClr val="0070C0"/>
                  </a:solidFill>
                </a:rPr>
                <a:t>The enterprise architecture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6421" y="189434"/>
              <a:ext cx="2681111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5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3600" dirty="0">
                  <a:solidFill>
                    <a:srgbClr val="0070C0"/>
                  </a:solidFill>
                </a:rPr>
                <a:t>企业架构</a:t>
              </a:r>
              <a:endParaRPr lang="zh-CN" altLang="zh-CN" sz="3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6554" y="1125541"/>
            <a:ext cx="11522075" cy="5328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7" name="直接连接符 166"/>
          <p:cNvCxnSpPr/>
          <p:nvPr/>
        </p:nvCxnSpPr>
        <p:spPr>
          <a:xfrm flipH="1">
            <a:off x="2336910" y="3539716"/>
            <a:ext cx="116839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>
            <a:stCxn id="155" idx="2"/>
          </p:cNvCxnSpPr>
          <p:nvPr/>
        </p:nvCxnSpPr>
        <p:spPr>
          <a:xfrm flipH="1">
            <a:off x="5303796" y="2129030"/>
            <a:ext cx="579865" cy="120305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/>
          <p:cNvCxnSpPr>
            <a:stCxn id="150" idx="0"/>
          </p:cNvCxnSpPr>
          <p:nvPr/>
        </p:nvCxnSpPr>
        <p:spPr>
          <a:xfrm flipH="1" flipV="1">
            <a:off x="5233493" y="3717828"/>
            <a:ext cx="643457" cy="138863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 flipH="1">
            <a:off x="7867394" y="4179810"/>
            <a:ext cx="96649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组合 280"/>
          <p:cNvGrpSpPr/>
          <p:nvPr/>
        </p:nvGrpSpPr>
        <p:grpSpPr>
          <a:xfrm>
            <a:off x="7134085" y="2414532"/>
            <a:ext cx="1602128" cy="463531"/>
            <a:chOff x="6797535" y="2414529"/>
            <a:chExt cx="1602128" cy="463531"/>
          </a:xfrm>
        </p:grpSpPr>
        <p:cxnSp>
          <p:nvCxnSpPr>
            <p:cNvPr id="175" name="直接连接符 174"/>
            <p:cNvCxnSpPr/>
            <p:nvPr/>
          </p:nvCxnSpPr>
          <p:spPr>
            <a:xfrm flipH="1">
              <a:off x="6797535" y="2414529"/>
              <a:ext cx="635632" cy="46353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flipH="1">
              <a:off x="7433167" y="2414529"/>
              <a:ext cx="966496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5" name="直接连接符 184"/>
          <p:cNvCxnSpPr>
            <a:endCxn id="104" idx="3"/>
          </p:cNvCxnSpPr>
          <p:nvPr/>
        </p:nvCxnSpPr>
        <p:spPr>
          <a:xfrm flipH="1">
            <a:off x="6590116" y="1890428"/>
            <a:ext cx="2214585" cy="470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0" name="组合 279"/>
          <p:cNvGrpSpPr/>
          <p:nvPr/>
        </p:nvGrpSpPr>
        <p:grpSpPr>
          <a:xfrm>
            <a:off x="6581305" y="1407234"/>
            <a:ext cx="2277496" cy="366379"/>
            <a:chOff x="6219844" y="1349931"/>
            <a:chExt cx="2277496" cy="366379"/>
          </a:xfrm>
        </p:grpSpPr>
        <p:cxnSp>
          <p:nvCxnSpPr>
            <p:cNvPr id="173" name="直接连接符 172"/>
            <p:cNvCxnSpPr/>
            <p:nvPr/>
          </p:nvCxnSpPr>
          <p:spPr>
            <a:xfrm flipH="1">
              <a:off x="6219844" y="1349931"/>
              <a:ext cx="333282" cy="366379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 flipH="1">
              <a:off x="6553125" y="1349931"/>
              <a:ext cx="1944215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组合 281"/>
          <p:cNvGrpSpPr/>
          <p:nvPr/>
        </p:nvGrpSpPr>
        <p:grpSpPr>
          <a:xfrm>
            <a:off x="7867394" y="2846581"/>
            <a:ext cx="954504" cy="120683"/>
            <a:chOff x="7530844" y="2846577"/>
            <a:chExt cx="954504" cy="120683"/>
          </a:xfrm>
        </p:grpSpPr>
        <p:cxnSp>
          <p:nvCxnSpPr>
            <p:cNvPr id="176" name="直接连接符 175"/>
            <p:cNvCxnSpPr/>
            <p:nvPr/>
          </p:nvCxnSpPr>
          <p:spPr>
            <a:xfrm flipH="1">
              <a:off x="7984898" y="2853730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>
              <a:endCxn id="106" idx="3"/>
            </p:cNvCxnSpPr>
            <p:nvPr/>
          </p:nvCxnSpPr>
          <p:spPr>
            <a:xfrm flipH="1">
              <a:off x="7530844" y="2846577"/>
              <a:ext cx="454056" cy="12068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组合 282"/>
          <p:cNvGrpSpPr/>
          <p:nvPr/>
        </p:nvGrpSpPr>
        <p:grpSpPr>
          <a:xfrm>
            <a:off x="7769721" y="3069754"/>
            <a:ext cx="1034979" cy="230776"/>
            <a:chOff x="7433167" y="3069754"/>
            <a:chExt cx="1034979" cy="230776"/>
          </a:xfrm>
        </p:grpSpPr>
        <p:cxnSp>
          <p:nvCxnSpPr>
            <p:cNvPr id="177" name="直接连接符 176"/>
            <p:cNvCxnSpPr/>
            <p:nvPr/>
          </p:nvCxnSpPr>
          <p:spPr>
            <a:xfrm flipH="1">
              <a:off x="8014093" y="3278625"/>
              <a:ext cx="454053" cy="21904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 flipH="1" flipV="1">
              <a:off x="7433167" y="3069754"/>
              <a:ext cx="580928" cy="230776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组合 283"/>
          <p:cNvGrpSpPr/>
          <p:nvPr/>
        </p:nvGrpSpPr>
        <p:grpSpPr>
          <a:xfrm>
            <a:off x="7720057" y="3736898"/>
            <a:ext cx="1113837" cy="412611"/>
            <a:chOff x="7383503" y="3736897"/>
            <a:chExt cx="1113837" cy="412611"/>
          </a:xfrm>
        </p:grpSpPr>
        <p:cxnSp>
          <p:nvCxnSpPr>
            <p:cNvPr id="178" name="直接连接符 177"/>
            <p:cNvCxnSpPr/>
            <p:nvPr/>
          </p:nvCxnSpPr>
          <p:spPr>
            <a:xfrm flipH="1" flipV="1">
              <a:off x="7916415" y="3736897"/>
              <a:ext cx="580925" cy="14098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>
              <a:endCxn id="153" idx="3"/>
            </p:cNvCxnSpPr>
            <p:nvPr/>
          </p:nvCxnSpPr>
          <p:spPr>
            <a:xfrm flipH="1">
              <a:off x="7383503" y="3736897"/>
              <a:ext cx="532913" cy="41261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组合 284"/>
          <p:cNvGrpSpPr/>
          <p:nvPr/>
        </p:nvGrpSpPr>
        <p:grpSpPr>
          <a:xfrm>
            <a:off x="7681765" y="4590291"/>
            <a:ext cx="1140134" cy="256066"/>
            <a:chOff x="7345214" y="4590291"/>
            <a:chExt cx="1140134" cy="256066"/>
          </a:xfrm>
        </p:grpSpPr>
        <p:cxnSp>
          <p:nvCxnSpPr>
            <p:cNvPr id="180" name="直接连接符 179"/>
            <p:cNvCxnSpPr/>
            <p:nvPr/>
          </p:nvCxnSpPr>
          <p:spPr>
            <a:xfrm flipH="1">
              <a:off x="7772468" y="4590291"/>
              <a:ext cx="71288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 flipH="1">
              <a:off x="7345214" y="4590291"/>
              <a:ext cx="427256" cy="256066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组合 285"/>
          <p:cNvGrpSpPr/>
          <p:nvPr/>
        </p:nvGrpSpPr>
        <p:grpSpPr>
          <a:xfrm>
            <a:off x="7697404" y="4858882"/>
            <a:ext cx="1107292" cy="147939"/>
            <a:chOff x="7360854" y="4858878"/>
            <a:chExt cx="1107292" cy="147939"/>
          </a:xfrm>
        </p:grpSpPr>
        <p:cxnSp>
          <p:nvCxnSpPr>
            <p:cNvPr id="181" name="直接连接符 180"/>
            <p:cNvCxnSpPr/>
            <p:nvPr/>
          </p:nvCxnSpPr>
          <p:spPr>
            <a:xfrm flipH="1">
              <a:off x="7984898" y="5006817"/>
              <a:ext cx="483248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flipH="1" flipV="1">
              <a:off x="7360854" y="4858878"/>
              <a:ext cx="653240" cy="147939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组合 277"/>
          <p:cNvGrpSpPr/>
          <p:nvPr/>
        </p:nvGrpSpPr>
        <p:grpSpPr>
          <a:xfrm>
            <a:off x="5292611" y="3516191"/>
            <a:ext cx="1165016" cy="642052"/>
            <a:chOff x="4956061" y="3516191"/>
            <a:chExt cx="1165016" cy="642052"/>
          </a:xfrm>
        </p:grpSpPr>
        <p:cxnSp>
          <p:nvCxnSpPr>
            <p:cNvPr id="170" name="直接连接符 169"/>
            <p:cNvCxnSpPr/>
            <p:nvPr/>
          </p:nvCxnSpPr>
          <p:spPr>
            <a:xfrm flipH="1" flipV="1">
              <a:off x="4956061" y="3516191"/>
              <a:ext cx="664566" cy="642052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连接符 238"/>
            <p:cNvCxnSpPr/>
            <p:nvPr/>
          </p:nvCxnSpPr>
          <p:spPr>
            <a:xfrm flipH="1">
              <a:off x="5620627" y="4158243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组合 278"/>
          <p:cNvGrpSpPr/>
          <p:nvPr/>
        </p:nvGrpSpPr>
        <p:grpSpPr>
          <a:xfrm>
            <a:off x="5233496" y="3586878"/>
            <a:ext cx="1224135" cy="1272000"/>
            <a:chOff x="4896942" y="3586878"/>
            <a:chExt cx="1224135" cy="1272000"/>
          </a:xfrm>
        </p:grpSpPr>
        <p:cxnSp>
          <p:nvCxnSpPr>
            <p:cNvPr id="171" name="直接连接符 170"/>
            <p:cNvCxnSpPr/>
            <p:nvPr/>
          </p:nvCxnSpPr>
          <p:spPr>
            <a:xfrm flipH="1" flipV="1">
              <a:off x="4896942" y="3586878"/>
              <a:ext cx="723685" cy="127200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/>
            <p:nvPr/>
          </p:nvCxnSpPr>
          <p:spPr>
            <a:xfrm flipH="1">
              <a:off x="5620627" y="4858878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组合 276"/>
          <p:cNvGrpSpPr/>
          <p:nvPr/>
        </p:nvGrpSpPr>
        <p:grpSpPr>
          <a:xfrm>
            <a:off x="5163784" y="2967260"/>
            <a:ext cx="1269657" cy="520238"/>
            <a:chOff x="4827231" y="2967259"/>
            <a:chExt cx="1269657" cy="520238"/>
          </a:xfrm>
        </p:grpSpPr>
        <p:cxnSp>
          <p:nvCxnSpPr>
            <p:cNvPr id="238" name="直接连接符 237"/>
            <p:cNvCxnSpPr/>
            <p:nvPr/>
          </p:nvCxnSpPr>
          <p:spPr>
            <a:xfrm flipH="1">
              <a:off x="5596438" y="2972345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/>
            <p:cNvCxnSpPr/>
            <p:nvPr/>
          </p:nvCxnSpPr>
          <p:spPr>
            <a:xfrm flipH="1">
              <a:off x="4827231" y="2967259"/>
              <a:ext cx="769207" cy="520238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组合 257"/>
          <p:cNvGrpSpPr/>
          <p:nvPr/>
        </p:nvGrpSpPr>
        <p:grpSpPr>
          <a:xfrm>
            <a:off x="709868" y="3241896"/>
            <a:ext cx="2076702" cy="547937"/>
            <a:chOff x="373317" y="3241897"/>
            <a:chExt cx="2076702" cy="547938"/>
          </a:xfrm>
        </p:grpSpPr>
        <p:sp>
          <p:nvSpPr>
            <p:cNvPr id="100" name="圆角矩形 99"/>
            <p:cNvSpPr/>
            <p:nvPr/>
          </p:nvSpPr>
          <p:spPr>
            <a:xfrm>
              <a:off x="373317" y="3241897"/>
              <a:ext cx="2076702" cy="50641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48" name="TextBox 152"/>
            <p:cNvSpPr>
              <a:spLocks noChangeArrowheads="1"/>
            </p:cNvSpPr>
            <p:nvPr/>
          </p:nvSpPr>
          <p:spPr bwMode="auto">
            <a:xfrm>
              <a:off x="861887" y="3282003"/>
              <a:ext cx="1099562" cy="507832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zh-CN" altLang="en-US" sz="18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董事会</a:t>
              </a:r>
              <a:endParaRPr lang="zh-CN" altLang="en-US" sz="1800" b="1" kern="0" dirty="0">
                <a:solidFill>
                  <a:srgbClr val="0066C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3234082" y="3241896"/>
            <a:ext cx="2076702" cy="547937"/>
            <a:chOff x="2897532" y="3241897"/>
            <a:chExt cx="2076702" cy="547938"/>
          </a:xfrm>
        </p:grpSpPr>
        <p:sp>
          <p:nvSpPr>
            <p:cNvPr id="101" name="圆角矩形 100"/>
            <p:cNvSpPr/>
            <p:nvPr/>
          </p:nvSpPr>
          <p:spPr>
            <a:xfrm>
              <a:off x="2897532" y="3241897"/>
              <a:ext cx="2076702" cy="50641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49" name="TextBox 152"/>
            <p:cNvSpPr>
              <a:spLocks noChangeArrowheads="1"/>
            </p:cNvSpPr>
            <p:nvPr/>
          </p:nvSpPr>
          <p:spPr bwMode="auto">
            <a:xfrm>
              <a:off x="3339048" y="3282003"/>
              <a:ext cx="1099562" cy="507832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8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总经理</a:t>
              </a:r>
              <a:endParaRPr lang="zh-CN" altLang="en-US" sz="18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6400781" y="4638271"/>
            <a:ext cx="1466617" cy="461665"/>
            <a:chOff x="6064227" y="4638273"/>
            <a:chExt cx="1466617" cy="461665"/>
          </a:xfrm>
        </p:grpSpPr>
        <p:sp>
          <p:nvSpPr>
            <p:cNvPr id="108" name="圆角矩形 107"/>
            <p:cNvSpPr/>
            <p:nvPr/>
          </p:nvSpPr>
          <p:spPr>
            <a:xfrm>
              <a:off x="6064227" y="4680058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2" name="TextBox 152"/>
            <p:cNvSpPr>
              <a:spLocks noChangeArrowheads="1"/>
            </p:cNvSpPr>
            <p:nvPr/>
          </p:nvSpPr>
          <p:spPr bwMode="auto">
            <a:xfrm>
              <a:off x="6283941" y="4638273"/>
              <a:ext cx="1099562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客服部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6400781" y="3918676"/>
            <a:ext cx="1466617" cy="461665"/>
            <a:chOff x="6064227" y="3918676"/>
            <a:chExt cx="1466617" cy="461665"/>
          </a:xfrm>
        </p:grpSpPr>
        <p:sp>
          <p:nvSpPr>
            <p:cNvPr id="107" name="圆角矩形 106"/>
            <p:cNvSpPr/>
            <p:nvPr/>
          </p:nvSpPr>
          <p:spPr>
            <a:xfrm>
              <a:off x="6064227" y="3969086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3" name="TextBox 152"/>
            <p:cNvSpPr>
              <a:spLocks noChangeArrowheads="1"/>
            </p:cNvSpPr>
            <p:nvPr/>
          </p:nvSpPr>
          <p:spPr bwMode="auto">
            <a:xfrm>
              <a:off x="6283941" y="3918676"/>
              <a:ext cx="1099562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销售部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6400781" y="2738029"/>
            <a:ext cx="1466617" cy="461665"/>
            <a:chOff x="6064227" y="2738029"/>
            <a:chExt cx="1466617" cy="461665"/>
          </a:xfrm>
        </p:grpSpPr>
        <p:sp>
          <p:nvSpPr>
            <p:cNvPr id="106" name="圆角矩形 105"/>
            <p:cNvSpPr/>
            <p:nvPr/>
          </p:nvSpPr>
          <p:spPr>
            <a:xfrm>
              <a:off x="6064227" y="2788439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4" name="TextBox 152"/>
            <p:cNvSpPr>
              <a:spLocks noChangeArrowheads="1"/>
            </p:cNvSpPr>
            <p:nvPr/>
          </p:nvSpPr>
          <p:spPr bwMode="auto">
            <a:xfrm>
              <a:off x="6265093" y="2738029"/>
              <a:ext cx="1099562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产品部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6590115" y="5337293"/>
            <a:ext cx="2214585" cy="291258"/>
            <a:chOff x="6253561" y="5337292"/>
            <a:chExt cx="2214585" cy="291258"/>
          </a:xfrm>
        </p:grpSpPr>
        <p:cxnSp>
          <p:nvCxnSpPr>
            <p:cNvPr id="182" name="直接连接符 181"/>
            <p:cNvCxnSpPr/>
            <p:nvPr/>
          </p:nvCxnSpPr>
          <p:spPr>
            <a:xfrm flipH="1">
              <a:off x="6553125" y="5628547"/>
              <a:ext cx="1915021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>
              <a:endCxn id="150" idx="3"/>
            </p:cNvCxnSpPr>
            <p:nvPr/>
          </p:nvCxnSpPr>
          <p:spPr>
            <a:xfrm flipH="1" flipV="1">
              <a:off x="6253561" y="5337292"/>
              <a:ext cx="299566" cy="291258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组合 287"/>
          <p:cNvGrpSpPr/>
          <p:nvPr/>
        </p:nvGrpSpPr>
        <p:grpSpPr>
          <a:xfrm>
            <a:off x="6433441" y="5424414"/>
            <a:ext cx="2371259" cy="696913"/>
            <a:chOff x="6096888" y="5424410"/>
            <a:chExt cx="2371259" cy="696913"/>
          </a:xfrm>
        </p:grpSpPr>
        <p:cxnSp>
          <p:nvCxnSpPr>
            <p:cNvPr id="183" name="直接连接符 182"/>
            <p:cNvCxnSpPr/>
            <p:nvPr/>
          </p:nvCxnSpPr>
          <p:spPr>
            <a:xfrm flipH="1" flipV="1">
              <a:off x="6553125" y="6085720"/>
              <a:ext cx="1915022" cy="35603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/>
            <p:nvPr/>
          </p:nvCxnSpPr>
          <p:spPr>
            <a:xfrm flipH="1" flipV="1">
              <a:off x="6096888" y="5424410"/>
              <a:ext cx="456237" cy="661311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组合 260"/>
          <p:cNvGrpSpPr/>
          <p:nvPr/>
        </p:nvGrpSpPr>
        <p:grpSpPr>
          <a:xfrm>
            <a:off x="5123499" y="5106461"/>
            <a:ext cx="1466617" cy="461665"/>
            <a:chOff x="4786945" y="5106465"/>
            <a:chExt cx="1466617" cy="461665"/>
          </a:xfrm>
        </p:grpSpPr>
        <p:sp>
          <p:nvSpPr>
            <p:cNvPr id="105" name="圆角矩形 104"/>
            <p:cNvSpPr/>
            <p:nvPr/>
          </p:nvSpPr>
          <p:spPr>
            <a:xfrm>
              <a:off x="4786945" y="5156875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0" name="TextBox 152"/>
            <p:cNvSpPr>
              <a:spLocks noChangeArrowheads="1"/>
            </p:cNvSpPr>
            <p:nvPr/>
          </p:nvSpPr>
          <p:spPr bwMode="auto">
            <a:xfrm>
              <a:off x="4827230" y="5106465"/>
              <a:ext cx="1426331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网站运营部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5123499" y="1667365"/>
            <a:ext cx="1466617" cy="461665"/>
            <a:chOff x="4786945" y="1667362"/>
            <a:chExt cx="1466617" cy="461665"/>
          </a:xfrm>
        </p:grpSpPr>
        <p:sp>
          <p:nvSpPr>
            <p:cNvPr id="104" name="圆角矩形 103"/>
            <p:cNvSpPr/>
            <p:nvPr/>
          </p:nvSpPr>
          <p:spPr>
            <a:xfrm>
              <a:off x="4786945" y="1716310"/>
              <a:ext cx="1466617" cy="35764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5" name="TextBox 152"/>
            <p:cNvSpPr>
              <a:spLocks noChangeArrowheads="1"/>
            </p:cNvSpPr>
            <p:nvPr/>
          </p:nvSpPr>
          <p:spPr bwMode="auto">
            <a:xfrm>
              <a:off x="4997326" y="1667362"/>
              <a:ext cx="1099562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财务部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8736213" y="1125540"/>
            <a:ext cx="1249806" cy="461665"/>
            <a:chOff x="8399663" y="1125538"/>
            <a:chExt cx="1249806" cy="461665"/>
          </a:xfrm>
        </p:grpSpPr>
        <p:sp>
          <p:nvSpPr>
            <p:cNvPr id="117" name="圆角矩形 116"/>
            <p:cNvSpPr/>
            <p:nvPr/>
          </p:nvSpPr>
          <p:spPr>
            <a:xfrm>
              <a:off x="8399663" y="1197546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6" name="TextBox 152"/>
            <p:cNvSpPr>
              <a:spLocks noChangeArrowheads="1"/>
            </p:cNvSpPr>
            <p:nvPr/>
          </p:nvSpPr>
          <p:spPr bwMode="auto">
            <a:xfrm>
              <a:off x="8563082" y="112553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会计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8736213" y="1640748"/>
            <a:ext cx="1249806" cy="461665"/>
            <a:chOff x="8399663" y="1640745"/>
            <a:chExt cx="1249806" cy="461665"/>
          </a:xfrm>
        </p:grpSpPr>
        <p:sp>
          <p:nvSpPr>
            <p:cNvPr id="118" name="圆角矩形 117"/>
            <p:cNvSpPr/>
            <p:nvPr/>
          </p:nvSpPr>
          <p:spPr>
            <a:xfrm>
              <a:off x="8399663" y="1701602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7" name="TextBox 152"/>
            <p:cNvSpPr>
              <a:spLocks noChangeArrowheads="1"/>
            </p:cNvSpPr>
            <p:nvPr/>
          </p:nvSpPr>
          <p:spPr bwMode="auto">
            <a:xfrm>
              <a:off x="8563082" y="1640745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出纳</a:t>
              </a:r>
            </a:p>
          </p:txBody>
        </p:sp>
      </p:grpSp>
      <p:grpSp>
        <p:nvGrpSpPr>
          <p:cNvPr id="267" name="组合 266"/>
          <p:cNvGrpSpPr/>
          <p:nvPr/>
        </p:nvGrpSpPr>
        <p:grpSpPr>
          <a:xfrm>
            <a:off x="8736213" y="2134219"/>
            <a:ext cx="1249806" cy="461665"/>
            <a:chOff x="8399663" y="2134218"/>
            <a:chExt cx="1249806" cy="461665"/>
          </a:xfrm>
        </p:grpSpPr>
        <p:sp>
          <p:nvSpPr>
            <p:cNvPr id="119" name="圆角矩形 118"/>
            <p:cNvSpPr/>
            <p:nvPr/>
          </p:nvSpPr>
          <p:spPr>
            <a:xfrm>
              <a:off x="8399663" y="2205658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8" name="TextBox 152"/>
            <p:cNvSpPr>
              <a:spLocks noChangeArrowheads="1"/>
            </p:cNvSpPr>
            <p:nvPr/>
          </p:nvSpPr>
          <p:spPr bwMode="auto">
            <a:xfrm>
              <a:off x="8563082" y="213421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物流部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8736213" y="2580555"/>
            <a:ext cx="1249806" cy="461665"/>
            <a:chOff x="8399663" y="2580554"/>
            <a:chExt cx="1249806" cy="461665"/>
          </a:xfrm>
        </p:grpSpPr>
        <p:sp>
          <p:nvSpPr>
            <p:cNvPr id="120" name="圆角矩形 119"/>
            <p:cNvSpPr/>
            <p:nvPr/>
          </p:nvSpPr>
          <p:spPr>
            <a:xfrm>
              <a:off x="8399663" y="2637706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59" name="TextBox 152"/>
            <p:cNvSpPr>
              <a:spLocks noChangeArrowheads="1"/>
            </p:cNvSpPr>
            <p:nvPr/>
          </p:nvSpPr>
          <p:spPr bwMode="auto">
            <a:xfrm>
              <a:off x="8563082" y="2580554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基地部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>
            <a:off x="8736213" y="2998314"/>
            <a:ext cx="1249806" cy="461665"/>
            <a:chOff x="8399663" y="2998314"/>
            <a:chExt cx="1249806" cy="461665"/>
          </a:xfrm>
        </p:grpSpPr>
        <p:sp>
          <p:nvSpPr>
            <p:cNvPr id="121" name="圆角矩形 120"/>
            <p:cNvSpPr/>
            <p:nvPr/>
          </p:nvSpPr>
          <p:spPr>
            <a:xfrm>
              <a:off x="8399663" y="3069754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60" name="TextBox 152"/>
            <p:cNvSpPr>
              <a:spLocks noChangeArrowheads="1"/>
            </p:cNvSpPr>
            <p:nvPr/>
          </p:nvSpPr>
          <p:spPr bwMode="auto">
            <a:xfrm>
              <a:off x="8563082" y="2998314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质量部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8736213" y="3530949"/>
            <a:ext cx="1249806" cy="461665"/>
            <a:chOff x="8399663" y="3530946"/>
            <a:chExt cx="1249806" cy="461665"/>
          </a:xfrm>
        </p:grpSpPr>
        <p:sp>
          <p:nvSpPr>
            <p:cNvPr id="122" name="圆角矩形 121"/>
            <p:cNvSpPr/>
            <p:nvPr/>
          </p:nvSpPr>
          <p:spPr>
            <a:xfrm>
              <a:off x="8399663" y="3573810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61" name="TextBox 152"/>
            <p:cNvSpPr>
              <a:spLocks noChangeArrowheads="1"/>
            </p:cNvSpPr>
            <p:nvPr/>
          </p:nvSpPr>
          <p:spPr bwMode="auto">
            <a:xfrm>
              <a:off x="8563082" y="3530946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大客户部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8736213" y="4400037"/>
            <a:ext cx="1249806" cy="461665"/>
            <a:chOff x="8399663" y="4400038"/>
            <a:chExt cx="1249806" cy="461665"/>
          </a:xfrm>
        </p:grpSpPr>
        <p:sp>
          <p:nvSpPr>
            <p:cNvPr id="124" name="圆角矩形 123"/>
            <p:cNvSpPr/>
            <p:nvPr/>
          </p:nvSpPr>
          <p:spPr>
            <a:xfrm>
              <a:off x="8399663" y="4437906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62" name="TextBox 152"/>
            <p:cNvSpPr>
              <a:spLocks noChangeArrowheads="1"/>
            </p:cNvSpPr>
            <p:nvPr/>
          </p:nvSpPr>
          <p:spPr bwMode="auto">
            <a:xfrm>
              <a:off x="8563082" y="440003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售前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8736213" y="4783656"/>
            <a:ext cx="1249806" cy="461665"/>
            <a:chOff x="8399663" y="4783658"/>
            <a:chExt cx="1249806" cy="461665"/>
          </a:xfrm>
        </p:grpSpPr>
        <p:sp>
          <p:nvSpPr>
            <p:cNvPr id="125" name="圆角矩形 124"/>
            <p:cNvSpPr/>
            <p:nvPr/>
          </p:nvSpPr>
          <p:spPr>
            <a:xfrm>
              <a:off x="8399663" y="4853215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63" name="TextBox 152"/>
            <p:cNvSpPr>
              <a:spLocks noChangeArrowheads="1"/>
            </p:cNvSpPr>
            <p:nvPr/>
          </p:nvSpPr>
          <p:spPr bwMode="auto">
            <a:xfrm>
              <a:off x="8563082" y="478365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售后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8736213" y="5374007"/>
            <a:ext cx="1249806" cy="461665"/>
            <a:chOff x="8399663" y="5374010"/>
            <a:chExt cx="1249806" cy="461665"/>
          </a:xfrm>
        </p:grpSpPr>
        <p:sp>
          <p:nvSpPr>
            <p:cNvPr id="127" name="圆角矩形 126"/>
            <p:cNvSpPr/>
            <p:nvPr/>
          </p:nvSpPr>
          <p:spPr>
            <a:xfrm>
              <a:off x="8399663" y="5429279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64" name="TextBox 152"/>
            <p:cNvSpPr>
              <a:spLocks noChangeArrowheads="1"/>
            </p:cNvSpPr>
            <p:nvPr/>
          </p:nvSpPr>
          <p:spPr bwMode="auto">
            <a:xfrm>
              <a:off x="8563082" y="5374010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技术部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8736213" y="5863774"/>
            <a:ext cx="1249806" cy="461665"/>
            <a:chOff x="8399663" y="5863778"/>
            <a:chExt cx="1249806" cy="461665"/>
          </a:xfrm>
        </p:grpSpPr>
        <p:sp>
          <p:nvSpPr>
            <p:cNvPr id="126" name="圆角矩形 125"/>
            <p:cNvSpPr/>
            <p:nvPr/>
          </p:nvSpPr>
          <p:spPr>
            <a:xfrm>
              <a:off x="8399663" y="5933335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65" name="TextBox 152"/>
            <p:cNvSpPr>
              <a:spLocks noChangeArrowheads="1"/>
            </p:cNvSpPr>
            <p:nvPr/>
          </p:nvSpPr>
          <p:spPr bwMode="auto">
            <a:xfrm>
              <a:off x="8563082" y="586377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市场部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2" name="组合 271"/>
          <p:cNvGrpSpPr/>
          <p:nvPr/>
        </p:nvGrpSpPr>
        <p:grpSpPr>
          <a:xfrm>
            <a:off x="8736213" y="3950654"/>
            <a:ext cx="1249806" cy="461665"/>
            <a:chOff x="8399663" y="3950651"/>
            <a:chExt cx="1249806" cy="461665"/>
          </a:xfrm>
        </p:grpSpPr>
        <p:sp>
          <p:nvSpPr>
            <p:cNvPr id="123" name="圆角矩形 122"/>
            <p:cNvSpPr/>
            <p:nvPr/>
          </p:nvSpPr>
          <p:spPr>
            <a:xfrm>
              <a:off x="8399663" y="4005858"/>
              <a:ext cx="1249806" cy="30477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66" name="TextBox 152"/>
            <p:cNvSpPr>
              <a:spLocks noChangeArrowheads="1"/>
            </p:cNvSpPr>
            <p:nvPr/>
          </p:nvSpPr>
          <p:spPr bwMode="auto">
            <a:xfrm>
              <a:off x="8563082" y="3950651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defTabSz="913765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rgbClr val="0066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大客户部</a:t>
              </a:r>
              <a:endParaRPr lang="zh-CN" altLang="en-US" sz="1600" b="1" kern="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9" name="组合 288"/>
          <p:cNvGrpSpPr/>
          <p:nvPr/>
        </p:nvGrpSpPr>
        <p:grpSpPr>
          <a:xfrm>
            <a:off x="1255409" y="4569852"/>
            <a:ext cx="2655625" cy="876167"/>
            <a:chOff x="918855" y="4569851"/>
            <a:chExt cx="2655625" cy="876168"/>
          </a:xfrm>
        </p:grpSpPr>
        <p:sp>
          <p:nvSpPr>
            <p:cNvPr id="252" name="TextBox 251"/>
            <p:cNvSpPr txBox="1"/>
            <p:nvPr/>
          </p:nvSpPr>
          <p:spPr>
            <a:xfrm>
              <a:off x="1080517" y="4968964"/>
              <a:ext cx="2133944" cy="47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点击此处添加部门情况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253" name="Freeform 512"/>
            <p:cNvSpPr/>
            <p:nvPr/>
          </p:nvSpPr>
          <p:spPr bwMode="auto">
            <a:xfrm>
              <a:off x="918855" y="4664453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1061982" y="4569851"/>
              <a:ext cx="2512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各部门内容</a:t>
              </a:r>
              <a:endPara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2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015.pptx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1720</Words>
  <Application>Microsoft Office PowerPoint</Application>
  <PresentationFormat>自定义</PresentationFormat>
  <Paragraphs>494</Paragraphs>
  <Slides>36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5" baseType="lpstr">
      <vt:lpstr>Akzidenz-Grotesk BQ Condensed</vt:lpstr>
      <vt:lpstr>ITC Avant Garde Std Md</vt:lpstr>
      <vt:lpstr>ITC Avant Garde Std XLt</vt:lpstr>
      <vt:lpstr>方正中等线简体</vt:lpstr>
      <vt:lpstr>微软雅黑</vt:lpstr>
      <vt:lpstr>造字工房典黑（非商用）常规体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/>
  <cp:revision>3</cp:revision>
  <dcterms:created xsi:type="dcterms:W3CDTF">2017-02-18T07:36:00Z</dcterms:created>
  <dcterms:modified xsi:type="dcterms:W3CDTF">2021-01-06T01:10:39Z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