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5"/>
  </p:notesMasterIdLst>
  <p:handoutMasterIdLst>
    <p:handoutMasterId r:id="rId16"/>
  </p:handoutMasterIdLst>
  <p:sldIdLst>
    <p:sldId id="256" r:id="rId2"/>
    <p:sldId id="257" r:id="rId3"/>
    <p:sldId id="270" r:id="rId4"/>
    <p:sldId id="274" r:id="rId5"/>
    <p:sldId id="275" r:id="rId6"/>
    <p:sldId id="276" r:id="rId7"/>
    <p:sldId id="263" r:id="rId8"/>
    <p:sldId id="279" r:id="rId9"/>
    <p:sldId id="277" r:id="rId10"/>
    <p:sldId id="266" r:id="rId11"/>
    <p:sldId id="278" r:id="rId12"/>
    <p:sldId id="268" r:id="rId13"/>
    <p:sldId id="267" r:id="rId14"/>
  </p:sldIdLst>
  <p:sldSz cx="12192000" cy="6858000"/>
  <p:notesSz cx="6858000" cy="9144000"/>
  <p:embeddedFontLst>
    <p:embeddedFont>
      <p:font typeface="Malgun Gothic" panose="020B0503020000020004" pitchFamily="34" charset="-127"/>
      <p:regular r:id="rId17"/>
      <p:bold r:id="rId18"/>
    </p:embeddedFont>
    <p:embeddedFont>
      <p:font typeface="等线" panose="02010600030101010101" pitchFamily="2" charset="-122"/>
      <p:regular r:id="rId19"/>
      <p:bold r:id="rId20"/>
    </p:embeddedFont>
    <p:embeddedFont>
      <p:font typeface="等线 Light" panose="02010600030101010101" pitchFamily="2" charset="-122"/>
      <p:regular r:id="rId21"/>
    </p:embeddedFont>
    <p:embeddedFont>
      <p:font typeface="方正宋刻本秀楷简体" panose="02000000000000000000" pitchFamily="2" charset="-122"/>
      <p:regular r:id="rId22"/>
    </p:embeddedFont>
    <p:embeddedFont>
      <p:font typeface="微软雅黑" panose="020B0503020204020204" pitchFamily="34" charset="-122"/>
      <p:regular r:id="rId23"/>
      <p:bold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7446">
          <p15:clr>
            <a:srgbClr val="A4A3A4"/>
          </p15:clr>
        </p15:guide>
        <p15:guide id="4" pos="234">
          <p15:clr>
            <a:srgbClr val="A4A3A4"/>
          </p15:clr>
        </p15:guide>
        <p15:guide id="5" orient="horz" pos="232">
          <p15:clr>
            <a:srgbClr val="A4A3A4"/>
          </p15:clr>
        </p15:guide>
        <p15:guide id="6" orient="horz" pos="408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  <a:srgbClr val="CECECE"/>
    <a:srgbClr val="E5E5E5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53" autoAdjust="0"/>
    <p:restoredTop sz="94660"/>
  </p:normalViewPr>
  <p:slideViewPr>
    <p:cSldViewPr snapToGrid="0" showGuides="1">
      <p:cViewPr>
        <p:scale>
          <a:sx n="100" d="100"/>
          <a:sy n="100" d="100"/>
        </p:scale>
        <p:origin x="466" y="552"/>
      </p:cViewPr>
      <p:guideLst>
        <p:guide orient="horz" pos="2160"/>
        <p:guide pos="3840"/>
        <p:guide pos="7446"/>
        <p:guide pos="234"/>
        <p:guide orient="horz" pos="232"/>
        <p:guide orient="horz" pos="408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952" y="8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font" Target="fonts/font4.fntdata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287735806538699E-2"/>
          <c:y val="3.98083386643832E-2"/>
          <c:w val="0.88279371345034097"/>
          <c:h val="0.9203833226712340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ysClr val="window" lastClr="FFFFFF">
                <a:lumMod val="85000"/>
              </a:sysClr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59595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593-462D-ACB3-5B4F989620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工程1</c:v>
                </c:pt>
                <c:pt idx="1">
                  <c:v>工程2</c:v>
                </c:pt>
                <c:pt idx="2">
                  <c:v>工程3</c:v>
                </c:pt>
                <c:pt idx="3">
                  <c:v>工程4</c:v>
                </c:pt>
                <c:pt idx="4">
                  <c:v>工程5</c:v>
                </c:pt>
                <c:pt idx="5">
                  <c:v>工程6</c:v>
                </c:pt>
                <c:pt idx="6">
                  <c:v>工程7</c:v>
                </c:pt>
                <c:pt idx="7">
                  <c:v>工程8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1.92</c:v>
                </c:pt>
                <c:pt idx="1">
                  <c:v>0.5</c:v>
                </c:pt>
                <c:pt idx="2">
                  <c:v>0.88</c:v>
                </c:pt>
                <c:pt idx="3">
                  <c:v>1.8</c:v>
                </c:pt>
                <c:pt idx="4">
                  <c:v>2.2000000000000002</c:v>
                </c:pt>
                <c:pt idx="5">
                  <c:v>4.0999999999999996</c:v>
                </c:pt>
                <c:pt idx="6">
                  <c:v>2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593-462D-ACB3-5B4F989620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17211296"/>
        <c:axId val="1117211624"/>
      </c:barChart>
      <c:catAx>
        <c:axId val="11172112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zh-CN"/>
          </a:p>
        </c:txPr>
        <c:crossAx val="1117211624"/>
        <c:crosses val="autoZero"/>
        <c:auto val="1"/>
        <c:lblAlgn val="ctr"/>
        <c:lblOffset val="100"/>
        <c:noMultiLvlLbl val="0"/>
      </c:catAx>
      <c:valAx>
        <c:axId val="1117211624"/>
        <c:scaling>
          <c:orientation val="minMax"/>
        </c:scaling>
        <c:delete val="1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117211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1050">
          <a:latin typeface="微软雅黑" panose="020B0503020204020204" pitchFamily="34" charset="-122"/>
          <a:ea typeface="微软雅黑" panose="020B0503020204020204" pitchFamily="34" charset="-122"/>
        </a:defRPr>
      </a:pPr>
      <a:endParaRPr lang="zh-CN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7888B5-2765-4ACB-A537-F3F67DDC1273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4A2758-E51B-4A18-9BCB-3B85075366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3107323" y="447040"/>
            <a:ext cx="9084678" cy="5735176"/>
            <a:chOff x="1436" y="359"/>
            <a:chExt cx="6843" cy="4320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1436" y="359"/>
              <a:ext cx="684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" name="Group 205"/>
            <p:cNvGrpSpPr/>
            <p:nvPr/>
          </p:nvGrpSpPr>
          <p:grpSpPr bwMode="auto">
            <a:xfrm>
              <a:off x="3733" y="1650"/>
              <a:ext cx="3111" cy="2845"/>
              <a:chOff x="3733" y="1650"/>
              <a:chExt cx="3111" cy="2845"/>
            </a:xfrm>
          </p:grpSpPr>
          <p:sp>
            <p:nvSpPr>
              <p:cNvPr id="4695" name="Oval 5"/>
              <p:cNvSpPr>
                <a:spLocks noChangeArrowheads="1"/>
              </p:cNvSpPr>
              <p:nvPr/>
            </p:nvSpPr>
            <p:spPr bwMode="auto">
              <a:xfrm>
                <a:off x="5699" y="2424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6" name="Oval 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7" name="Oval 7"/>
              <p:cNvSpPr>
                <a:spLocks noChangeArrowheads="1"/>
              </p:cNvSpPr>
              <p:nvPr/>
            </p:nvSpPr>
            <p:spPr bwMode="auto">
              <a:xfrm>
                <a:off x="5612" y="252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8" name="Oval 8"/>
              <p:cNvSpPr>
                <a:spLocks noChangeArrowheads="1"/>
              </p:cNvSpPr>
              <p:nvPr/>
            </p:nvSpPr>
            <p:spPr bwMode="auto">
              <a:xfrm>
                <a:off x="5691" y="250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9" name="Oval 9"/>
              <p:cNvSpPr>
                <a:spLocks noChangeArrowheads="1"/>
              </p:cNvSpPr>
              <p:nvPr/>
            </p:nvSpPr>
            <p:spPr bwMode="auto">
              <a:xfrm>
                <a:off x="5664" y="254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0" name="Oval 10"/>
              <p:cNvSpPr>
                <a:spLocks noChangeArrowheads="1"/>
              </p:cNvSpPr>
              <p:nvPr/>
            </p:nvSpPr>
            <p:spPr bwMode="auto">
              <a:xfrm>
                <a:off x="5648" y="25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1" name="Oval 11"/>
              <p:cNvSpPr>
                <a:spLocks noChangeArrowheads="1"/>
              </p:cNvSpPr>
              <p:nvPr/>
            </p:nvSpPr>
            <p:spPr bwMode="auto">
              <a:xfrm>
                <a:off x="5620" y="248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2" name="Oval 12"/>
              <p:cNvSpPr>
                <a:spLocks noChangeArrowheads="1"/>
              </p:cNvSpPr>
              <p:nvPr/>
            </p:nvSpPr>
            <p:spPr bwMode="auto">
              <a:xfrm>
                <a:off x="5479" y="243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3" name="Oval 13"/>
              <p:cNvSpPr>
                <a:spLocks noChangeArrowheads="1"/>
              </p:cNvSpPr>
              <p:nvPr/>
            </p:nvSpPr>
            <p:spPr bwMode="auto">
              <a:xfrm>
                <a:off x="5478" y="232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4" name="Oval 14"/>
              <p:cNvSpPr>
                <a:spLocks noChangeArrowheads="1"/>
              </p:cNvSpPr>
              <p:nvPr/>
            </p:nvSpPr>
            <p:spPr bwMode="auto">
              <a:xfrm>
                <a:off x="5447" y="2040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5" name="Oval 15"/>
              <p:cNvSpPr>
                <a:spLocks noChangeArrowheads="1"/>
              </p:cNvSpPr>
              <p:nvPr/>
            </p:nvSpPr>
            <p:spPr bwMode="auto">
              <a:xfrm>
                <a:off x="5816" y="2300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6" name="Oval 16"/>
              <p:cNvSpPr>
                <a:spLocks noChangeArrowheads="1"/>
              </p:cNvSpPr>
              <p:nvPr/>
            </p:nvSpPr>
            <p:spPr bwMode="auto">
              <a:xfrm>
                <a:off x="5800" y="23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7" name="Oval 17"/>
              <p:cNvSpPr>
                <a:spLocks noChangeArrowheads="1"/>
              </p:cNvSpPr>
              <p:nvPr/>
            </p:nvSpPr>
            <p:spPr bwMode="auto">
              <a:xfrm>
                <a:off x="5687" y="261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8" name="Oval 18"/>
              <p:cNvSpPr>
                <a:spLocks noChangeArrowheads="1"/>
              </p:cNvSpPr>
              <p:nvPr/>
            </p:nvSpPr>
            <p:spPr bwMode="auto">
              <a:xfrm>
                <a:off x="5592" y="26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9" name="Oval 19"/>
              <p:cNvSpPr>
                <a:spLocks noChangeArrowheads="1"/>
              </p:cNvSpPr>
              <p:nvPr/>
            </p:nvSpPr>
            <p:spPr bwMode="auto">
              <a:xfrm>
                <a:off x="5546" y="25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0" name="Oval 20"/>
              <p:cNvSpPr>
                <a:spLocks noChangeArrowheads="1"/>
              </p:cNvSpPr>
              <p:nvPr/>
            </p:nvSpPr>
            <p:spPr bwMode="auto">
              <a:xfrm>
                <a:off x="5774" y="248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1" name="Oval 21"/>
              <p:cNvSpPr>
                <a:spLocks noChangeArrowheads="1"/>
              </p:cNvSpPr>
              <p:nvPr/>
            </p:nvSpPr>
            <p:spPr bwMode="auto">
              <a:xfrm>
                <a:off x="5759" y="25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2" name="Oval 22"/>
              <p:cNvSpPr>
                <a:spLocks noChangeArrowheads="1"/>
              </p:cNvSpPr>
              <p:nvPr/>
            </p:nvSpPr>
            <p:spPr bwMode="auto">
              <a:xfrm>
                <a:off x="5500" y="2527"/>
                <a:ext cx="19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3" name="Oval 23"/>
              <p:cNvSpPr>
                <a:spLocks noChangeArrowheads="1"/>
              </p:cNvSpPr>
              <p:nvPr/>
            </p:nvSpPr>
            <p:spPr bwMode="auto">
              <a:xfrm>
                <a:off x="5514" y="24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4" name="Oval 24"/>
              <p:cNvSpPr>
                <a:spLocks noChangeArrowheads="1"/>
              </p:cNvSpPr>
              <p:nvPr/>
            </p:nvSpPr>
            <p:spPr bwMode="auto">
              <a:xfrm>
                <a:off x="6111" y="240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5" name="Oval 25"/>
              <p:cNvSpPr>
                <a:spLocks noChangeArrowheads="1"/>
              </p:cNvSpPr>
              <p:nvPr/>
            </p:nvSpPr>
            <p:spPr bwMode="auto">
              <a:xfrm>
                <a:off x="6425" y="243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6" name="Oval 26"/>
              <p:cNvSpPr>
                <a:spLocks noChangeArrowheads="1"/>
              </p:cNvSpPr>
              <p:nvPr/>
            </p:nvSpPr>
            <p:spPr bwMode="auto">
              <a:xfrm>
                <a:off x="6598" y="226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7" name="Oval 27"/>
              <p:cNvSpPr>
                <a:spLocks noChangeArrowheads="1"/>
              </p:cNvSpPr>
              <p:nvPr/>
            </p:nvSpPr>
            <p:spPr bwMode="auto">
              <a:xfrm>
                <a:off x="6487" y="237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8" name="Oval 28"/>
              <p:cNvSpPr>
                <a:spLocks noChangeArrowheads="1"/>
              </p:cNvSpPr>
              <p:nvPr/>
            </p:nvSpPr>
            <p:spPr bwMode="auto">
              <a:xfrm>
                <a:off x="6366" y="235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9" name="Oval 29"/>
              <p:cNvSpPr>
                <a:spLocks noChangeArrowheads="1"/>
              </p:cNvSpPr>
              <p:nvPr/>
            </p:nvSpPr>
            <p:spPr bwMode="auto">
              <a:xfrm>
                <a:off x="6376" y="24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0" name="Oval 30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1" name="Oval 31"/>
              <p:cNvSpPr>
                <a:spLocks noChangeArrowheads="1"/>
              </p:cNvSpPr>
              <p:nvPr/>
            </p:nvSpPr>
            <p:spPr bwMode="auto">
              <a:xfrm>
                <a:off x="6179" y="220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2" name="Oval 32"/>
              <p:cNvSpPr>
                <a:spLocks noChangeArrowheads="1"/>
              </p:cNvSpPr>
              <p:nvPr/>
            </p:nvSpPr>
            <p:spPr bwMode="auto">
              <a:xfrm>
                <a:off x="6268" y="21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3" name="Oval 33"/>
              <p:cNvSpPr>
                <a:spLocks noChangeArrowheads="1"/>
              </p:cNvSpPr>
              <p:nvPr/>
            </p:nvSpPr>
            <p:spPr bwMode="auto">
              <a:xfrm>
                <a:off x="6048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4" name="Oval 34"/>
              <p:cNvSpPr>
                <a:spLocks noChangeArrowheads="1"/>
              </p:cNvSpPr>
              <p:nvPr/>
            </p:nvSpPr>
            <p:spPr bwMode="auto">
              <a:xfrm>
                <a:off x="6172" y="2315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5" name="Oval 35"/>
              <p:cNvSpPr>
                <a:spLocks noChangeArrowheads="1"/>
              </p:cNvSpPr>
              <p:nvPr/>
            </p:nvSpPr>
            <p:spPr bwMode="auto">
              <a:xfrm>
                <a:off x="6141" y="231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6" name="Oval 36"/>
              <p:cNvSpPr>
                <a:spLocks noChangeArrowheads="1"/>
              </p:cNvSpPr>
              <p:nvPr/>
            </p:nvSpPr>
            <p:spPr bwMode="auto">
              <a:xfrm>
                <a:off x="6293" y="222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7" name="Oval 37"/>
              <p:cNvSpPr>
                <a:spLocks noChangeArrowheads="1"/>
              </p:cNvSpPr>
              <p:nvPr/>
            </p:nvSpPr>
            <p:spPr bwMode="auto">
              <a:xfrm>
                <a:off x="6074" y="211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8" name="Oval 38"/>
              <p:cNvSpPr>
                <a:spLocks noChangeArrowheads="1"/>
              </p:cNvSpPr>
              <p:nvPr/>
            </p:nvSpPr>
            <p:spPr bwMode="auto">
              <a:xfrm>
                <a:off x="5974" y="2304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9" name="Oval 39"/>
              <p:cNvSpPr>
                <a:spLocks noChangeArrowheads="1"/>
              </p:cNvSpPr>
              <p:nvPr/>
            </p:nvSpPr>
            <p:spPr bwMode="auto">
              <a:xfrm>
                <a:off x="6005" y="231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0" name="Oval 40"/>
              <p:cNvSpPr>
                <a:spLocks noChangeArrowheads="1"/>
              </p:cNvSpPr>
              <p:nvPr/>
            </p:nvSpPr>
            <p:spPr bwMode="auto">
              <a:xfrm>
                <a:off x="6083" y="165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1" name="Oval 41"/>
              <p:cNvSpPr>
                <a:spLocks noChangeArrowheads="1"/>
              </p:cNvSpPr>
              <p:nvPr/>
            </p:nvSpPr>
            <p:spPr bwMode="auto">
              <a:xfrm>
                <a:off x="5839" y="224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2" name="Oval 42"/>
              <p:cNvSpPr>
                <a:spLocks noChangeArrowheads="1"/>
              </p:cNvSpPr>
              <p:nvPr/>
            </p:nvSpPr>
            <p:spPr bwMode="auto">
              <a:xfrm>
                <a:off x="5986" y="21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3" name="Oval 43"/>
              <p:cNvSpPr>
                <a:spLocks noChangeArrowheads="1"/>
              </p:cNvSpPr>
              <p:nvPr/>
            </p:nvSpPr>
            <p:spPr bwMode="auto">
              <a:xfrm>
                <a:off x="5965" y="217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4" name="Oval 44"/>
              <p:cNvSpPr>
                <a:spLocks noChangeArrowheads="1"/>
              </p:cNvSpPr>
              <p:nvPr/>
            </p:nvSpPr>
            <p:spPr bwMode="auto">
              <a:xfrm>
                <a:off x="6424" y="2068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5" name="Oval 45"/>
              <p:cNvSpPr>
                <a:spLocks noChangeArrowheads="1"/>
              </p:cNvSpPr>
              <p:nvPr/>
            </p:nvSpPr>
            <p:spPr bwMode="auto">
              <a:xfrm>
                <a:off x="6182" y="21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6" name="Oval 46"/>
              <p:cNvSpPr>
                <a:spLocks noChangeArrowheads="1"/>
              </p:cNvSpPr>
              <p:nvPr/>
            </p:nvSpPr>
            <p:spPr bwMode="auto">
              <a:xfrm>
                <a:off x="6145" y="215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7" name="Oval 47"/>
              <p:cNvSpPr>
                <a:spLocks noChangeArrowheads="1"/>
              </p:cNvSpPr>
              <p:nvPr/>
            </p:nvSpPr>
            <p:spPr bwMode="auto">
              <a:xfrm>
                <a:off x="6373" y="20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8" name="Oval 48"/>
              <p:cNvSpPr>
                <a:spLocks noChangeArrowheads="1"/>
              </p:cNvSpPr>
              <p:nvPr/>
            </p:nvSpPr>
            <p:spPr bwMode="auto">
              <a:xfrm>
                <a:off x="6457" y="23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9" name="Oval 49"/>
              <p:cNvSpPr>
                <a:spLocks noChangeArrowheads="1"/>
              </p:cNvSpPr>
              <p:nvPr/>
            </p:nvSpPr>
            <p:spPr bwMode="auto">
              <a:xfrm>
                <a:off x="6808" y="225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0" name="Oval 50"/>
              <p:cNvSpPr>
                <a:spLocks noChangeArrowheads="1"/>
              </p:cNvSpPr>
              <p:nvPr/>
            </p:nvSpPr>
            <p:spPr bwMode="auto">
              <a:xfrm>
                <a:off x="6831" y="207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1" name="Oval 51"/>
              <p:cNvSpPr>
                <a:spLocks noChangeArrowheads="1"/>
              </p:cNvSpPr>
              <p:nvPr/>
            </p:nvSpPr>
            <p:spPr bwMode="auto">
              <a:xfrm>
                <a:off x="6741" y="20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2" name="Oval 52"/>
              <p:cNvSpPr>
                <a:spLocks noChangeArrowheads="1"/>
              </p:cNvSpPr>
              <p:nvPr/>
            </p:nvSpPr>
            <p:spPr bwMode="auto">
              <a:xfrm>
                <a:off x="6654" y="19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3" name="Oval 53"/>
              <p:cNvSpPr>
                <a:spLocks noChangeArrowheads="1"/>
              </p:cNvSpPr>
              <p:nvPr/>
            </p:nvSpPr>
            <p:spPr bwMode="auto">
              <a:xfrm>
                <a:off x="6707" y="2150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4" name="Oval 54"/>
              <p:cNvSpPr>
                <a:spLocks noChangeArrowheads="1"/>
              </p:cNvSpPr>
              <p:nvPr/>
            </p:nvSpPr>
            <p:spPr bwMode="auto">
              <a:xfrm>
                <a:off x="6641" y="2147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5" name="Oval 55"/>
              <p:cNvSpPr>
                <a:spLocks noChangeArrowheads="1"/>
              </p:cNvSpPr>
              <p:nvPr/>
            </p:nvSpPr>
            <p:spPr bwMode="auto">
              <a:xfrm>
                <a:off x="6830" y="212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6" name="Oval 56"/>
              <p:cNvSpPr>
                <a:spLocks noChangeArrowheads="1"/>
              </p:cNvSpPr>
              <p:nvPr/>
            </p:nvSpPr>
            <p:spPr bwMode="auto">
              <a:xfrm>
                <a:off x="6468" y="2077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7" name="Oval 57"/>
              <p:cNvSpPr>
                <a:spLocks noChangeArrowheads="1"/>
              </p:cNvSpPr>
              <p:nvPr/>
            </p:nvSpPr>
            <p:spPr bwMode="auto">
              <a:xfrm>
                <a:off x="6217" y="200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8" name="Oval 58"/>
              <p:cNvSpPr>
                <a:spLocks noChangeArrowheads="1"/>
              </p:cNvSpPr>
              <p:nvPr/>
            </p:nvSpPr>
            <p:spPr bwMode="auto">
              <a:xfrm>
                <a:off x="6221" y="201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9" name="Oval 59"/>
              <p:cNvSpPr>
                <a:spLocks noChangeArrowheads="1"/>
              </p:cNvSpPr>
              <p:nvPr/>
            </p:nvSpPr>
            <p:spPr bwMode="auto">
              <a:xfrm>
                <a:off x="6332" y="227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0" name="Oval 60"/>
              <p:cNvSpPr>
                <a:spLocks noChangeArrowheads="1"/>
              </p:cNvSpPr>
              <p:nvPr/>
            </p:nvSpPr>
            <p:spPr bwMode="auto">
              <a:xfrm>
                <a:off x="6283" y="243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1" name="Oval 61"/>
              <p:cNvSpPr>
                <a:spLocks noChangeArrowheads="1"/>
              </p:cNvSpPr>
              <p:nvPr/>
            </p:nvSpPr>
            <p:spPr bwMode="auto">
              <a:xfrm>
                <a:off x="6721" y="228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2" name="Oval 62"/>
              <p:cNvSpPr>
                <a:spLocks noChangeArrowheads="1"/>
              </p:cNvSpPr>
              <p:nvPr/>
            </p:nvSpPr>
            <p:spPr bwMode="auto">
              <a:xfrm>
                <a:off x="6641" y="3093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3" name="Oval 63"/>
              <p:cNvSpPr>
                <a:spLocks noChangeArrowheads="1"/>
              </p:cNvSpPr>
              <p:nvPr/>
            </p:nvSpPr>
            <p:spPr bwMode="auto">
              <a:xfrm>
                <a:off x="6647" y="29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4" name="Oval 64"/>
              <p:cNvSpPr>
                <a:spLocks noChangeArrowheads="1"/>
              </p:cNvSpPr>
              <p:nvPr/>
            </p:nvSpPr>
            <p:spPr bwMode="auto">
              <a:xfrm>
                <a:off x="6644" y="29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5" name="Oval 65"/>
              <p:cNvSpPr>
                <a:spLocks noChangeArrowheads="1"/>
              </p:cNvSpPr>
              <p:nvPr/>
            </p:nvSpPr>
            <p:spPr bwMode="auto">
              <a:xfrm>
                <a:off x="6633" y="288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6" name="Oval 66"/>
              <p:cNvSpPr>
                <a:spLocks noChangeArrowheads="1"/>
              </p:cNvSpPr>
              <p:nvPr/>
            </p:nvSpPr>
            <p:spPr bwMode="auto">
              <a:xfrm>
                <a:off x="6623" y="283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7" name="Oval 67"/>
              <p:cNvSpPr>
                <a:spLocks noChangeArrowheads="1"/>
              </p:cNvSpPr>
              <p:nvPr/>
            </p:nvSpPr>
            <p:spPr bwMode="auto">
              <a:xfrm>
                <a:off x="6618" y="2786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8" name="Oval 68"/>
              <p:cNvSpPr>
                <a:spLocks noChangeArrowheads="1"/>
              </p:cNvSpPr>
              <p:nvPr/>
            </p:nvSpPr>
            <p:spPr bwMode="auto">
              <a:xfrm>
                <a:off x="6550" y="3155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9" name="Oval 69"/>
              <p:cNvSpPr>
                <a:spLocks noChangeArrowheads="1"/>
              </p:cNvSpPr>
              <p:nvPr/>
            </p:nvSpPr>
            <p:spPr bwMode="auto">
              <a:xfrm>
                <a:off x="6514" y="31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0" name="Oval 70"/>
              <p:cNvSpPr>
                <a:spLocks noChangeArrowheads="1"/>
              </p:cNvSpPr>
              <p:nvPr/>
            </p:nvSpPr>
            <p:spPr bwMode="auto">
              <a:xfrm>
                <a:off x="6475" y="31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1" name="Oval 71"/>
              <p:cNvSpPr>
                <a:spLocks noChangeArrowheads="1"/>
              </p:cNvSpPr>
              <p:nvPr/>
            </p:nvSpPr>
            <p:spPr bwMode="auto">
              <a:xfrm>
                <a:off x="6466" y="28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2" name="Oval 72"/>
              <p:cNvSpPr>
                <a:spLocks noChangeArrowheads="1"/>
              </p:cNvSpPr>
              <p:nvPr/>
            </p:nvSpPr>
            <p:spPr bwMode="auto">
              <a:xfrm>
                <a:off x="6204" y="27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3" name="Oval 73"/>
              <p:cNvSpPr>
                <a:spLocks noChangeArrowheads="1"/>
              </p:cNvSpPr>
              <p:nvPr/>
            </p:nvSpPr>
            <p:spPr bwMode="auto">
              <a:xfrm>
                <a:off x="6234" y="272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4" name="Oval 74"/>
              <p:cNvSpPr>
                <a:spLocks noChangeArrowheads="1"/>
              </p:cNvSpPr>
              <p:nvPr/>
            </p:nvSpPr>
            <p:spPr bwMode="auto">
              <a:xfrm>
                <a:off x="6259" y="2660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5" name="Oval 75"/>
              <p:cNvSpPr>
                <a:spLocks noChangeArrowheads="1"/>
              </p:cNvSpPr>
              <p:nvPr/>
            </p:nvSpPr>
            <p:spPr bwMode="auto">
              <a:xfrm>
                <a:off x="6278" y="259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6" name="Oval 76"/>
              <p:cNvSpPr>
                <a:spLocks noChangeArrowheads="1"/>
              </p:cNvSpPr>
              <p:nvPr/>
            </p:nvSpPr>
            <p:spPr bwMode="auto">
              <a:xfrm>
                <a:off x="6117" y="281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7" name="Oval 77"/>
              <p:cNvSpPr>
                <a:spLocks noChangeArrowheads="1"/>
              </p:cNvSpPr>
              <p:nvPr/>
            </p:nvSpPr>
            <p:spPr bwMode="auto">
              <a:xfrm>
                <a:off x="539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8" name="Oval 78"/>
              <p:cNvSpPr>
                <a:spLocks noChangeArrowheads="1"/>
              </p:cNvSpPr>
              <p:nvPr/>
            </p:nvSpPr>
            <p:spPr bwMode="auto">
              <a:xfrm>
                <a:off x="5315" y="266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9" name="Oval 79"/>
              <p:cNvSpPr>
                <a:spLocks noChangeArrowheads="1"/>
              </p:cNvSpPr>
              <p:nvPr/>
            </p:nvSpPr>
            <p:spPr bwMode="auto">
              <a:xfrm>
                <a:off x="5441" y="28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0" name="Oval 80"/>
              <p:cNvSpPr>
                <a:spLocks noChangeArrowheads="1"/>
              </p:cNvSpPr>
              <p:nvPr/>
            </p:nvSpPr>
            <p:spPr bwMode="auto">
              <a:xfrm>
                <a:off x="5363" y="27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1" name="Oval 81"/>
              <p:cNvSpPr>
                <a:spLocks noChangeArrowheads="1"/>
              </p:cNvSpPr>
              <p:nvPr/>
            </p:nvSpPr>
            <p:spPr bwMode="auto">
              <a:xfrm>
                <a:off x="5256" y="2595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2" name="Oval 82"/>
              <p:cNvSpPr>
                <a:spLocks noChangeArrowheads="1"/>
              </p:cNvSpPr>
              <p:nvPr/>
            </p:nvSpPr>
            <p:spPr bwMode="auto">
              <a:xfrm>
                <a:off x="5206" y="25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3" name="Oval 83"/>
              <p:cNvSpPr>
                <a:spLocks noChangeArrowheads="1"/>
              </p:cNvSpPr>
              <p:nvPr/>
            </p:nvSpPr>
            <p:spPr bwMode="auto">
              <a:xfrm>
                <a:off x="5612" y="2819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4" name="Oval 84"/>
              <p:cNvSpPr>
                <a:spLocks noChangeArrowheads="1"/>
              </p:cNvSpPr>
              <p:nvPr/>
            </p:nvSpPr>
            <p:spPr bwMode="auto">
              <a:xfrm>
                <a:off x="5453" y="2476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5" name="Oval 85"/>
              <p:cNvSpPr>
                <a:spLocks noChangeArrowheads="1"/>
              </p:cNvSpPr>
              <p:nvPr/>
            </p:nvSpPr>
            <p:spPr bwMode="auto">
              <a:xfrm>
                <a:off x="5309" y="275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6" name="Oval 86"/>
              <p:cNvSpPr>
                <a:spLocks noChangeArrowheads="1"/>
              </p:cNvSpPr>
              <p:nvPr/>
            </p:nvSpPr>
            <p:spPr bwMode="auto">
              <a:xfrm>
                <a:off x="5400" y="2618"/>
                <a:ext cx="9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7" name="Oval 87"/>
              <p:cNvSpPr>
                <a:spLocks noChangeArrowheads="1"/>
              </p:cNvSpPr>
              <p:nvPr/>
            </p:nvSpPr>
            <p:spPr bwMode="auto">
              <a:xfrm>
                <a:off x="5295" y="23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8" name="Oval 88"/>
              <p:cNvSpPr>
                <a:spLocks noChangeArrowheads="1"/>
              </p:cNvSpPr>
              <p:nvPr/>
            </p:nvSpPr>
            <p:spPr bwMode="auto">
              <a:xfrm>
                <a:off x="5445" y="240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9" name="Oval 89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0" name="Oval 90"/>
              <p:cNvSpPr>
                <a:spLocks noChangeArrowheads="1"/>
              </p:cNvSpPr>
              <p:nvPr/>
            </p:nvSpPr>
            <p:spPr bwMode="auto">
              <a:xfrm>
                <a:off x="5846" y="2841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1" name="Oval 91"/>
              <p:cNvSpPr>
                <a:spLocks noChangeArrowheads="1"/>
              </p:cNvSpPr>
              <p:nvPr/>
            </p:nvSpPr>
            <p:spPr bwMode="auto">
              <a:xfrm>
                <a:off x="5557" y="260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2" name="Oval 92"/>
              <p:cNvSpPr>
                <a:spLocks noChangeArrowheads="1"/>
              </p:cNvSpPr>
              <p:nvPr/>
            </p:nvSpPr>
            <p:spPr bwMode="auto">
              <a:xfrm>
                <a:off x="6115" y="271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3" name="Oval 93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4" name="Oval 94"/>
              <p:cNvSpPr>
                <a:spLocks noChangeArrowheads="1"/>
              </p:cNvSpPr>
              <p:nvPr/>
            </p:nvSpPr>
            <p:spPr bwMode="auto">
              <a:xfrm>
                <a:off x="6030" y="285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5" name="Oval 95"/>
              <p:cNvSpPr>
                <a:spLocks noChangeArrowheads="1"/>
              </p:cNvSpPr>
              <p:nvPr/>
            </p:nvSpPr>
            <p:spPr bwMode="auto">
              <a:xfrm>
                <a:off x="5925" y="280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6" name="Oval 96"/>
              <p:cNvSpPr>
                <a:spLocks noChangeArrowheads="1"/>
              </p:cNvSpPr>
              <p:nvPr/>
            </p:nvSpPr>
            <p:spPr bwMode="auto">
              <a:xfrm>
                <a:off x="5842" y="2842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7" name="Oval 97"/>
              <p:cNvSpPr>
                <a:spLocks noChangeArrowheads="1"/>
              </p:cNvSpPr>
              <p:nvPr/>
            </p:nvSpPr>
            <p:spPr bwMode="auto">
              <a:xfrm>
                <a:off x="5724" y="274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8" name="Oval 98"/>
              <p:cNvSpPr>
                <a:spLocks noChangeArrowheads="1"/>
              </p:cNvSpPr>
              <p:nvPr/>
            </p:nvSpPr>
            <p:spPr bwMode="auto">
              <a:xfrm>
                <a:off x="5468" y="239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9" name="Oval 99"/>
              <p:cNvSpPr>
                <a:spLocks noChangeArrowheads="1"/>
              </p:cNvSpPr>
              <p:nvPr/>
            </p:nvSpPr>
            <p:spPr bwMode="auto">
              <a:xfrm>
                <a:off x="5474" y="2262"/>
                <a:ext cx="8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0" name="Oval 100"/>
              <p:cNvSpPr>
                <a:spLocks noChangeArrowheads="1"/>
              </p:cNvSpPr>
              <p:nvPr/>
            </p:nvSpPr>
            <p:spPr bwMode="auto">
              <a:xfrm>
                <a:off x="5314" y="222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1" name="Oval 101"/>
              <p:cNvSpPr>
                <a:spLocks noChangeArrowheads="1"/>
              </p:cNvSpPr>
              <p:nvPr/>
            </p:nvSpPr>
            <p:spPr bwMode="auto">
              <a:xfrm>
                <a:off x="5196" y="238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2" name="Oval 102"/>
              <p:cNvSpPr>
                <a:spLocks noChangeArrowheads="1"/>
              </p:cNvSpPr>
              <p:nvPr/>
            </p:nvSpPr>
            <p:spPr bwMode="auto">
              <a:xfrm>
                <a:off x="5187" y="24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3" name="Oval 103"/>
              <p:cNvSpPr>
                <a:spLocks noChangeArrowheads="1"/>
              </p:cNvSpPr>
              <p:nvPr/>
            </p:nvSpPr>
            <p:spPr bwMode="auto">
              <a:xfrm>
                <a:off x="5234" y="21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4" name="Oval 104"/>
              <p:cNvSpPr>
                <a:spLocks noChangeArrowheads="1"/>
              </p:cNvSpPr>
              <p:nvPr/>
            </p:nvSpPr>
            <p:spPr bwMode="auto">
              <a:xfrm>
                <a:off x="5273" y="236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5" name="Oval 105"/>
              <p:cNvSpPr>
                <a:spLocks noChangeArrowheads="1"/>
              </p:cNvSpPr>
              <p:nvPr/>
            </p:nvSpPr>
            <p:spPr bwMode="auto">
              <a:xfrm>
                <a:off x="5063" y="242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6" name="Oval 106"/>
              <p:cNvSpPr>
                <a:spLocks noChangeArrowheads="1"/>
              </p:cNvSpPr>
              <p:nvPr/>
            </p:nvSpPr>
            <p:spPr bwMode="auto">
              <a:xfrm>
                <a:off x="5140" y="235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7" name="Oval 107"/>
              <p:cNvSpPr>
                <a:spLocks noChangeArrowheads="1"/>
              </p:cNvSpPr>
              <p:nvPr/>
            </p:nvSpPr>
            <p:spPr bwMode="auto">
              <a:xfrm>
                <a:off x="5125" y="23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8" name="Oval 108"/>
              <p:cNvSpPr>
                <a:spLocks noChangeArrowheads="1"/>
              </p:cNvSpPr>
              <p:nvPr/>
            </p:nvSpPr>
            <p:spPr bwMode="auto">
              <a:xfrm>
                <a:off x="4990" y="24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9" name="Oval 109"/>
              <p:cNvSpPr>
                <a:spLocks noChangeArrowheads="1"/>
              </p:cNvSpPr>
              <p:nvPr/>
            </p:nvSpPr>
            <p:spPr bwMode="auto">
              <a:xfrm>
                <a:off x="4919" y="227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0" name="Oval 110"/>
              <p:cNvSpPr>
                <a:spLocks noChangeArrowheads="1"/>
              </p:cNvSpPr>
              <p:nvPr/>
            </p:nvSpPr>
            <p:spPr bwMode="auto">
              <a:xfrm>
                <a:off x="5143" y="2279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1" name="Oval 111"/>
              <p:cNvSpPr>
                <a:spLocks noChangeArrowheads="1"/>
              </p:cNvSpPr>
              <p:nvPr/>
            </p:nvSpPr>
            <p:spPr bwMode="auto">
              <a:xfrm>
                <a:off x="5209" y="20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2" name="Oval 112"/>
              <p:cNvSpPr>
                <a:spLocks noChangeArrowheads="1"/>
              </p:cNvSpPr>
              <p:nvPr/>
            </p:nvSpPr>
            <p:spPr bwMode="auto">
              <a:xfrm>
                <a:off x="5288" y="20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3" name="Oval 113"/>
              <p:cNvSpPr>
                <a:spLocks noChangeArrowheads="1"/>
              </p:cNvSpPr>
              <p:nvPr/>
            </p:nvSpPr>
            <p:spPr bwMode="auto">
              <a:xfrm>
                <a:off x="5185" y="199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4" name="Oval 114"/>
              <p:cNvSpPr>
                <a:spLocks noChangeArrowheads="1"/>
              </p:cNvSpPr>
              <p:nvPr/>
            </p:nvSpPr>
            <p:spPr bwMode="auto">
              <a:xfrm>
                <a:off x="5137" y="210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5" name="Oval 115"/>
              <p:cNvSpPr>
                <a:spLocks noChangeArrowheads="1"/>
              </p:cNvSpPr>
              <p:nvPr/>
            </p:nvSpPr>
            <p:spPr bwMode="auto">
              <a:xfrm>
                <a:off x="4754" y="2535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6" name="Oval 116"/>
              <p:cNvSpPr>
                <a:spLocks noChangeArrowheads="1"/>
              </p:cNvSpPr>
              <p:nvPr/>
            </p:nvSpPr>
            <p:spPr bwMode="auto">
              <a:xfrm>
                <a:off x="4926" y="239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7" name="Oval 117"/>
              <p:cNvSpPr>
                <a:spLocks noChangeArrowheads="1"/>
              </p:cNvSpPr>
              <p:nvPr/>
            </p:nvSpPr>
            <p:spPr bwMode="auto">
              <a:xfrm>
                <a:off x="4818" y="24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8" name="Oval 118"/>
              <p:cNvSpPr>
                <a:spLocks noChangeArrowheads="1"/>
              </p:cNvSpPr>
              <p:nvPr/>
            </p:nvSpPr>
            <p:spPr bwMode="auto">
              <a:xfrm>
                <a:off x="4762" y="259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9" name="Oval 119"/>
              <p:cNvSpPr>
                <a:spLocks noChangeArrowheads="1"/>
              </p:cNvSpPr>
              <p:nvPr/>
            </p:nvSpPr>
            <p:spPr bwMode="auto">
              <a:xfrm>
                <a:off x="4551" y="241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0" name="Oval 120"/>
              <p:cNvSpPr>
                <a:spLocks noChangeArrowheads="1"/>
              </p:cNvSpPr>
              <p:nvPr/>
            </p:nvSpPr>
            <p:spPr bwMode="auto">
              <a:xfrm>
                <a:off x="4535" y="2493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1" name="Oval 121"/>
              <p:cNvSpPr>
                <a:spLocks noChangeArrowheads="1"/>
              </p:cNvSpPr>
              <p:nvPr/>
            </p:nvSpPr>
            <p:spPr bwMode="auto">
              <a:xfrm>
                <a:off x="4537" y="24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2" name="Oval 122"/>
              <p:cNvSpPr>
                <a:spLocks noChangeArrowheads="1"/>
              </p:cNvSpPr>
              <p:nvPr/>
            </p:nvSpPr>
            <p:spPr bwMode="auto">
              <a:xfrm>
                <a:off x="4146" y="270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3" name="Oval 123"/>
              <p:cNvSpPr>
                <a:spLocks noChangeArrowheads="1"/>
              </p:cNvSpPr>
              <p:nvPr/>
            </p:nvSpPr>
            <p:spPr bwMode="auto">
              <a:xfrm>
                <a:off x="4199" y="272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4" name="Oval 124"/>
              <p:cNvSpPr>
                <a:spLocks noChangeArrowheads="1"/>
              </p:cNvSpPr>
              <p:nvPr/>
            </p:nvSpPr>
            <p:spPr bwMode="auto">
              <a:xfrm>
                <a:off x="4287" y="2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5" name="Oval 125"/>
              <p:cNvSpPr>
                <a:spLocks noChangeArrowheads="1"/>
              </p:cNvSpPr>
              <p:nvPr/>
            </p:nvSpPr>
            <p:spPr bwMode="auto">
              <a:xfrm>
                <a:off x="3970" y="31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6" name="Oval 126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7" name="Oval 127"/>
              <p:cNvSpPr>
                <a:spLocks noChangeArrowheads="1"/>
              </p:cNvSpPr>
              <p:nvPr/>
            </p:nvSpPr>
            <p:spPr bwMode="auto">
              <a:xfrm>
                <a:off x="4172" y="292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8" name="Oval 128"/>
              <p:cNvSpPr>
                <a:spLocks noChangeArrowheads="1"/>
              </p:cNvSpPr>
              <p:nvPr/>
            </p:nvSpPr>
            <p:spPr bwMode="auto">
              <a:xfrm>
                <a:off x="4924" y="250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9" name="Oval 129"/>
              <p:cNvSpPr>
                <a:spLocks noChangeArrowheads="1"/>
              </p:cNvSpPr>
              <p:nvPr/>
            </p:nvSpPr>
            <p:spPr bwMode="auto">
              <a:xfrm>
                <a:off x="4634" y="26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0" name="Oval 130"/>
              <p:cNvSpPr>
                <a:spLocks noChangeArrowheads="1"/>
              </p:cNvSpPr>
              <p:nvPr/>
            </p:nvSpPr>
            <p:spPr bwMode="auto">
              <a:xfrm>
                <a:off x="4721" y="264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1" name="Oval 131"/>
              <p:cNvSpPr>
                <a:spLocks noChangeArrowheads="1"/>
              </p:cNvSpPr>
              <p:nvPr/>
            </p:nvSpPr>
            <p:spPr bwMode="auto">
              <a:xfrm>
                <a:off x="4587" y="26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2" name="Oval 132"/>
              <p:cNvSpPr>
                <a:spLocks noChangeArrowheads="1"/>
              </p:cNvSpPr>
              <p:nvPr/>
            </p:nvSpPr>
            <p:spPr bwMode="auto">
              <a:xfrm>
                <a:off x="4594" y="2465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3" name="Oval 133"/>
              <p:cNvSpPr>
                <a:spLocks noChangeArrowheads="1"/>
              </p:cNvSpPr>
              <p:nvPr/>
            </p:nvSpPr>
            <p:spPr bwMode="auto">
              <a:xfrm>
                <a:off x="5295" y="2001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4" name="Oval 134"/>
              <p:cNvSpPr>
                <a:spLocks noChangeArrowheads="1"/>
              </p:cNvSpPr>
              <p:nvPr/>
            </p:nvSpPr>
            <p:spPr bwMode="auto">
              <a:xfrm>
                <a:off x="4849" y="216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5" name="Oval 135"/>
              <p:cNvSpPr>
                <a:spLocks noChangeArrowheads="1"/>
              </p:cNvSpPr>
              <p:nvPr/>
            </p:nvSpPr>
            <p:spPr bwMode="auto">
              <a:xfrm>
                <a:off x="3895" y="3058"/>
                <a:ext cx="20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6" name="Oval 136"/>
              <p:cNvSpPr>
                <a:spLocks noChangeArrowheads="1"/>
              </p:cNvSpPr>
              <p:nvPr/>
            </p:nvSpPr>
            <p:spPr bwMode="auto">
              <a:xfrm>
                <a:off x="3761" y="3083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7" name="Oval 137"/>
              <p:cNvSpPr>
                <a:spLocks noChangeArrowheads="1"/>
              </p:cNvSpPr>
              <p:nvPr/>
            </p:nvSpPr>
            <p:spPr bwMode="auto">
              <a:xfrm>
                <a:off x="3733" y="331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8" name="Oval 138"/>
              <p:cNvSpPr>
                <a:spLocks noChangeArrowheads="1"/>
              </p:cNvSpPr>
              <p:nvPr/>
            </p:nvSpPr>
            <p:spPr bwMode="auto">
              <a:xfrm>
                <a:off x="3909" y="33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9" name="Oval 139"/>
              <p:cNvSpPr>
                <a:spLocks noChangeArrowheads="1"/>
              </p:cNvSpPr>
              <p:nvPr/>
            </p:nvSpPr>
            <p:spPr bwMode="auto">
              <a:xfrm>
                <a:off x="3910" y="33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0" name="Oval 140"/>
              <p:cNvSpPr>
                <a:spLocks noChangeArrowheads="1"/>
              </p:cNvSpPr>
              <p:nvPr/>
            </p:nvSpPr>
            <p:spPr bwMode="auto">
              <a:xfrm>
                <a:off x="3889" y="34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1" name="Oval 141"/>
              <p:cNvSpPr>
                <a:spLocks noChangeArrowheads="1"/>
              </p:cNvSpPr>
              <p:nvPr/>
            </p:nvSpPr>
            <p:spPr bwMode="auto">
              <a:xfrm>
                <a:off x="5926" y="382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2" name="Oval 142"/>
              <p:cNvSpPr>
                <a:spLocks noChangeArrowheads="1"/>
              </p:cNvSpPr>
              <p:nvPr/>
            </p:nvSpPr>
            <p:spPr bwMode="auto">
              <a:xfrm>
                <a:off x="5902" y="36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3" name="Oval 143"/>
              <p:cNvSpPr>
                <a:spLocks noChangeArrowheads="1"/>
              </p:cNvSpPr>
              <p:nvPr/>
            </p:nvSpPr>
            <p:spPr bwMode="auto">
              <a:xfrm>
                <a:off x="6024" y="374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4" name="Oval 144"/>
              <p:cNvSpPr>
                <a:spLocks noChangeArrowheads="1"/>
              </p:cNvSpPr>
              <p:nvPr/>
            </p:nvSpPr>
            <p:spPr bwMode="auto">
              <a:xfrm>
                <a:off x="6022" y="385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5" name="Oval 145"/>
              <p:cNvSpPr>
                <a:spLocks noChangeArrowheads="1"/>
              </p:cNvSpPr>
              <p:nvPr/>
            </p:nvSpPr>
            <p:spPr bwMode="auto">
              <a:xfrm>
                <a:off x="5918" y="39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6" name="Oval 146"/>
              <p:cNvSpPr>
                <a:spLocks noChangeArrowheads="1"/>
              </p:cNvSpPr>
              <p:nvPr/>
            </p:nvSpPr>
            <p:spPr bwMode="auto">
              <a:xfrm>
                <a:off x="6049" y="38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7" name="Oval 147"/>
              <p:cNvSpPr>
                <a:spLocks noChangeArrowheads="1"/>
              </p:cNvSpPr>
              <p:nvPr/>
            </p:nvSpPr>
            <p:spPr bwMode="auto">
              <a:xfrm>
                <a:off x="6067" y="3811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8" name="Oval 148"/>
              <p:cNvSpPr>
                <a:spLocks noChangeArrowheads="1"/>
              </p:cNvSpPr>
              <p:nvPr/>
            </p:nvSpPr>
            <p:spPr bwMode="auto">
              <a:xfrm>
                <a:off x="6106" y="372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9" name="Oval 149"/>
              <p:cNvSpPr>
                <a:spLocks noChangeArrowheads="1"/>
              </p:cNvSpPr>
              <p:nvPr/>
            </p:nvSpPr>
            <p:spPr bwMode="auto">
              <a:xfrm>
                <a:off x="6117" y="356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0" name="Oval 150"/>
              <p:cNvSpPr>
                <a:spLocks noChangeArrowheads="1"/>
              </p:cNvSpPr>
              <p:nvPr/>
            </p:nvSpPr>
            <p:spPr bwMode="auto">
              <a:xfrm>
                <a:off x="6030" y="447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1" name="Oval 151"/>
              <p:cNvSpPr>
                <a:spLocks noChangeArrowheads="1"/>
              </p:cNvSpPr>
              <p:nvPr/>
            </p:nvSpPr>
            <p:spPr bwMode="auto">
              <a:xfrm>
                <a:off x="6102" y="3541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2" name="Oval 152"/>
              <p:cNvSpPr>
                <a:spLocks noChangeArrowheads="1"/>
              </p:cNvSpPr>
              <p:nvPr/>
            </p:nvSpPr>
            <p:spPr bwMode="auto">
              <a:xfrm>
                <a:off x="5975" y="397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3" name="Oval 153"/>
              <p:cNvSpPr>
                <a:spLocks noChangeArrowheads="1"/>
              </p:cNvSpPr>
              <p:nvPr/>
            </p:nvSpPr>
            <p:spPr bwMode="auto">
              <a:xfrm>
                <a:off x="5827" y="4035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4" name="Oval 154"/>
              <p:cNvSpPr>
                <a:spLocks noChangeArrowheads="1"/>
              </p:cNvSpPr>
              <p:nvPr/>
            </p:nvSpPr>
            <p:spPr bwMode="auto">
              <a:xfrm>
                <a:off x="5851" y="389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5" name="Oval 155"/>
              <p:cNvSpPr>
                <a:spLocks noChangeArrowheads="1"/>
              </p:cNvSpPr>
              <p:nvPr/>
            </p:nvSpPr>
            <p:spPr bwMode="auto">
              <a:xfrm>
                <a:off x="5765" y="386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6" name="Oval 156"/>
              <p:cNvSpPr>
                <a:spLocks noChangeArrowheads="1"/>
              </p:cNvSpPr>
              <p:nvPr/>
            </p:nvSpPr>
            <p:spPr bwMode="auto">
              <a:xfrm>
                <a:off x="5893" y="382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7" name="Oval 157"/>
              <p:cNvSpPr>
                <a:spLocks noChangeArrowheads="1"/>
              </p:cNvSpPr>
              <p:nvPr/>
            </p:nvSpPr>
            <p:spPr bwMode="auto">
              <a:xfrm>
                <a:off x="5876" y="378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8" name="Oval 158"/>
              <p:cNvSpPr>
                <a:spLocks noChangeArrowheads="1"/>
              </p:cNvSpPr>
              <p:nvPr/>
            </p:nvSpPr>
            <p:spPr bwMode="auto">
              <a:xfrm>
                <a:off x="5839" y="408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9" name="Oval 159"/>
              <p:cNvSpPr>
                <a:spLocks noChangeArrowheads="1"/>
              </p:cNvSpPr>
              <p:nvPr/>
            </p:nvSpPr>
            <p:spPr bwMode="auto">
              <a:xfrm>
                <a:off x="6104" y="3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0" name="Oval 160"/>
              <p:cNvSpPr>
                <a:spLocks noChangeArrowheads="1"/>
              </p:cNvSpPr>
              <p:nvPr/>
            </p:nvSpPr>
            <p:spPr bwMode="auto">
              <a:xfrm>
                <a:off x="5943" y="35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1" name="Oval 161"/>
              <p:cNvSpPr>
                <a:spLocks noChangeArrowheads="1"/>
              </p:cNvSpPr>
              <p:nvPr/>
            </p:nvSpPr>
            <p:spPr bwMode="auto">
              <a:xfrm>
                <a:off x="6167" y="36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2" name="Oval 162"/>
              <p:cNvSpPr>
                <a:spLocks noChangeArrowheads="1"/>
              </p:cNvSpPr>
              <p:nvPr/>
            </p:nvSpPr>
            <p:spPr bwMode="auto">
              <a:xfrm>
                <a:off x="6159" y="363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3" name="Oval 163"/>
              <p:cNvSpPr>
                <a:spLocks noChangeArrowheads="1"/>
              </p:cNvSpPr>
              <p:nvPr/>
            </p:nvSpPr>
            <p:spPr bwMode="auto">
              <a:xfrm>
                <a:off x="6171" y="349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4" name="Oval 164"/>
              <p:cNvSpPr>
                <a:spLocks noChangeArrowheads="1"/>
              </p:cNvSpPr>
              <p:nvPr/>
            </p:nvSpPr>
            <p:spPr bwMode="auto">
              <a:xfrm>
                <a:off x="6145" y="344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5" name="Oval 165"/>
              <p:cNvSpPr>
                <a:spLocks noChangeArrowheads="1"/>
              </p:cNvSpPr>
              <p:nvPr/>
            </p:nvSpPr>
            <p:spPr bwMode="auto">
              <a:xfrm>
                <a:off x="6002" y="345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6" name="Oval 166"/>
              <p:cNvSpPr>
                <a:spLocks noChangeArrowheads="1"/>
              </p:cNvSpPr>
              <p:nvPr/>
            </p:nvSpPr>
            <p:spPr bwMode="auto">
              <a:xfrm>
                <a:off x="6271" y="385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7" name="Oval 167"/>
              <p:cNvSpPr>
                <a:spLocks noChangeArrowheads="1"/>
              </p:cNvSpPr>
              <p:nvPr/>
            </p:nvSpPr>
            <p:spPr bwMode="auto">
              <a:xfrm>
                <a:off x="6172" y="3645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8" name="Oval 168"/>
              <p:cNvSpPr>
                <a:spLocks noChangeArrowheads="1"/>
              </p:cNvSpPr>
              <p:nvPr/>
            </p:nvSpPr>
            <p:spPr bwMode="auto">
              <a:xfrm>
                <a:off x="6221" y="3656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9" name="Oval 169"/>
              <p:cNvSpPr>
                <a:spLocks noChangeArrowheads="1"/>
              </p:cNvSpPr>
              <p:nvPr/>
            </p:nvSpPr>
            <p:spPr bwMode="auto">
              <a:xfrm>
                <a:off x="6096" y="39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0" name="Oval 170"/>
              <p:cNvSpPr>
                <a:spLocks noChangeArrowheads="1"/>
              </p:cNvSpPr>
              <p:nvPr/>
            </p:nvSpPr>
            <p:spPr bwMode="auto">
              <a:xfrm>
                <a:off x="5872" y="3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1" name="Oval 171"/>
              <p:cNvSpPr>
                <a:spLocks noChangeArrowheads="1"/>
              </p:cNvSpPr>
              <p:nvPr/>
            </p:nvSpPr>
            <p:spPr bwMode="auto">
              <a:xfrm>
                <a:off x="5850" y="36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2" name="Oval 172"/>
              <p:cNvSpPr>
                <a:spLocks noChangeArrowheads="1"/>
              </p:cNvSpPr>
              <p:nvPr/>
            </p:nvSpPr>
            <p:spPr bwMode="auto">
              <a:xfrm>
                <a:off x="5791" y="363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3" name="Oval 173"/>
              <p:cNvSpPr>
                <a:spLocks noChangeArrowheads="1"/>
              </p:cNvSpPr>
              <p:nvPr/>
            </p:nvSpPr>
            <p:spPr bwMode="auto">
              <a:xfrm>
                <a:off x="5823" y="356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4" name="Oval 174"/>
              <p:cNvSpPr>
                <a:spLocks noChangeArrowheads="1"/>
              </p:cNvSpPr>
              <p:nvPr/>
            </p:nvSpPr>
            <p:spPr bwMode="auto">
              <a:xfrm>
                <a:off x="5869" y="343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5" name="Oval 175"/>
              <p:cNvSpPr>
                <a:spLocks noChangeArrowheads="1"/>
              </p:cNvSpPr>
              <p:nvPr/>
            </p:nvSpPr>
            <p:spPr bwMode="auto">
              <a:xfrm>
                <a:off x="5840" y="360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6" name="Oval 176"/>
              <p:cNvSpPr>
                <a:spLocks noChangeArrowheads="1"/>
              </p:cNvSpPr>
              <p:nvPr/>
            </p:nvSpPr>
            <p:spPr bwMode="auto">
              <a:xfrm>
                <a:off x="5817" y="35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7" name="Oval 177"/>
              <p:cNvSpPr>
                <a:spLocks noChangeArrowheads="1"/>
              </p:cNvSpPr>
              <p:nvPr/>
            </p:nvSpPr>
            <p:spPr bwMode="auto">
              <a:xfrm>
                <a:off x="5888" y="3395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8" name="Oval 178"/>
              <p:cNvSpPr>
                <a:spLocks noChangeArrowheads="1"/>
              </p:cNvSpPr>
              <p:nvPr/>
            </p:nvSpPr>
            <p:spPr bwMode="auto">
              <a:xfrm>
                <a:off x="5831" y="380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9" name="Oval 179"/>
              <p:cNvSpPr>
                <a:spLocks noChangeArrowheads="1"/>
              </p:cNvSpPr>
              <p:nvPr/>
            </p:nvSpPr>
            <p:spPr bwMode="auto">
              <a:xfrm>
                <a:off x="5833" y="376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0" name="Oval 180"/>
              <p:cNvSpPr>
                <a:spLocks noChangeArrowheads="1"/>
              </p:cNvSpPr>
              <p:nvPr/>
            </p:nvSpPr>
            <p:spPr bwMode="auto">
              <a:xfrm>
                <a:off x="5940" y="345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1" name="Oval 181"/>
              <p:cNvSpPr>
                <a:spLocks noChangeArrowheads="1"/>
              </p:cNvSpPr>
              <p:nvPr/>
            </p:nvSpPr>
            <p:spPr bwMode="auto">
              <a:xfrm>
                <a:off x="5875" y="329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2" name="Oval 182"/>
              <p:cNvSpPr>
                <a:spLocks noChangeArrowheads="1"/>
              </p:cNvSpPr>
              <p:nvPr/>
            </p:nvSpPr>
            <p:spPr bwMode="auto">
              <a:xfrm>
                <a:off x="5959" y="307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3" name="Oval 183"/>
              <p:cNvSpPr>
                <a:spLocks noChangeArrowheads="1"/>
              </p:cNvSpPr>
              <p:nvPr/>
            </p:nvSpPr>
            <p:spPr bwMode="auto">
              <a:xfrm>
                <a:off x="5987" y="305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4" name="Oval 184"/>
              <p:cNvSpPr>
                <a:spLocks noChangeArrowheads="1"/>
              </p:cNvSpPr>
              <p:nvPr/>
            </p:nvSpPr>
            <p:spPr bwMode="auto">
              <a:xfrm>
                <a:off x="5957" y="307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5" name="Oval 185"/>
              <p:cNvSpPr>
                <a:spLocks noChangeArrowheads="1"/>
              </p:cNvSpPr>
              <p:nvPr/>
            </p:nvSpPr>
            <p:spPr bwMode="auto">
              <a:xfrm>
                <a:off x="6216" y="31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6" name="Oval 186"/>
              <p:cNvSpPr>
                <a:spLocks noChangeArrowheads="1"/>
              </p:cNvSpPr>
              <p:nvPr/>
            </p:nvSpPr>
            <p:spPr bwMode="auto">
              <a:xfrm>
                <a:off x="6215" y="327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7" name="Oval 187"/>
              <p:cNvSpPr>
                <a:spLocks noChangeArrowheads="1"/>
              </p:cNvSpPr>
              <p:nvPr/>
            </p:nvSpPr>
            <p:spPr bwMode="auto">
              <a:xfrm>
                <a:off x="6208" y="333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8" name="Oval 188"/>
              <p:cNvSpPr>
                <a:spLocks noChangeArrowheads="1"/>
              </p:cNvSpPr>
              <p:nvPr/>
            </p:nvSpPr>
            <p:spPr bwMode="auto">
              <a:xfrm>
                <a:off x="6237" y="3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9" name="Oval 189"/>
              <p:cNvSpPr>
                <a:spLocks noChangeArrowheads="1"/>
              </p:cNvSpPr>
              <p:nvPr/>
            </p:nvSpPr>
            <p:spPr bwMode="auto">
              <a:xfrm>
                <a:off x="6239" y="351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0" name="Oval 190"/>
              <p:cNvSpPr>
                <a:spLocks noChangeArrowheads="1"/>
              </p:cNvSpPr>
              <p:nvPr/>
            </p:nvSpPr>
            <p:spPr bwMode="auto">
              <a:xfrm>
                <a:off x="6231" y="345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1" name="Oval 191"/>
              <p:cNvSpPr>
                <a:spLocks noChangeArrowheads="1"/>
              </p:cNvSpPr>
              <p:nvPr/>
            </p:nvSpPr>
            <p:spPr bwMode="auto">
              <a:xfrm>
                <a:off x="6223" y="34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2" name="Oval 192"/>
              <p:cNvSpPr>
                <a:spLocks noChangeArrowheads="1"/>
              </p:cNvSpPr>
              <p:nvPr/>
            </p:nvSpPr>
            <p:spPr bwMode="auto">
              <a:xfrm>
                <a:off x="6168" y="331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3" name="Oval 193"/>
              <p:cNvSpPr>
                <a:spLocks noChangeArrowheads="1"/>
              </p:cNvSpPr>
              <p:nvPr/>
            </p:nvSpPr>
            <p:spPr bwMode="auto">
              <a:xfrm>
                <a:off x="6163" y="32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4" name="Oval 194"/>
              <p:cNvSpPr>
                <a:spLocks noChangeArrowheads="1"/>
              </p:cNvSpPr>
              <p:nvPr/>
            </p:nvSpPr>
            <p:spPr bwMode="auto">
              <a:xfrm>
                <a:off x="6112" y="3165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5" name="Oval 195"/>
              <p:cNvSpPr>
                <a:spLocks noChangeArrowheads="1"/>
              </p:cNvSpPr>
              <p:nvPr/>
            </p:nvSpPr>
            <p:spPr bwMode="auto">
              <a:xfrm>
                <a:off x="6163" y="32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6" name="Oval 196"/>
              <p:cNvSpPr>
                <a:spLocks noChangeArrowheads="1"/>
              </p:cNvSpPr>
              <p:nvPr/>
            </p:nvSpPr>
            <p:spPr bwMode="auto">
              <a:xfrm>
                <a:off x="5941" y="325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7" name="Oval 197"/>
              <p:cNvSpPr>
                <a:spLocks noChangeArrowheads="1"/>
              </p:cNvSpPr>
              <p:nvPr/>
            </p:nvSpPr>
            <p:spPr bwMode="auto">
              <a:xfrm>
                <a:off x="5964" y="31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8" name="Oval 198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9" name="Oval 199"/>
              <p:cNvSpPr>
                <a:spLocks noChangeArrowheads="1"/>
              </p:cNvSpPr>
              <p:nvPr/>
            </p:nvSpPr>
            <p:spPr bwMode="auto">
              <a:xfrm>
                <a:off x="6044" y="312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0" name="Oval 200"/>
              <p:cNvSpPr>
                <a:spLocks noChangeArrowheads="1"/>
              </p:cNvSpPr>
              <p:nvPr/>
            </p:nvSpPr>
            <p:spPr bwMode="auto">
              <a:xfrm>
                <a:off x="6109" y="308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1" name="Oval 201"/>
              <p:cNvSpPr>
                <a:spLocks noChangeArrowheads="1"/>
              </p:cNvSpPr>
              <p:nvPr/>
            </p:nvSpPr>
            <p:spPr bwMode="auto">
              <a:xfrm>
                <a:off x="5950" y="33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2" name="Oval 202"/>
              <p:cNvSpPr>
                <a:spLocks noChangeArrowheads="1"/>
              </p:cNvSpPr>
              <p:nvPr/>
            </p:nvSpPr>
            <p:spPr bwMode="auto">
              <a:xfrm>
                <a:off x="5928" y="34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3" name="Oval 203"/>
              <p:cNvSpPr>
                <a:spLocks noChangeArrowheads="1"/>
              </p:cNvSpPr>
              <p:nvPr/>
            </p:nvSpPr>
            <p:spPr bwMode="auto">
              <a:xfrm>
                <a:off x="5941" y="31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4" name="Oval 204"/>
              <p:cNvSpPr>
                <a:spLocks noChangeArrowheads="1"/>
              </p:cNvSpPr>
              <p:nvPr/>
            </p:nvSpPr>
            <p:spPr bwMode="auto">
              <a:xfrm>
                <a:off x="5909" y="334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Group 406"/>
            <p:cNvGrpSpPr/>
            <p:nvPr/>
          </p:nvGrpSpPr>
          <p:grpSpPr bwMode="auto">
            <a:xfrm>
              <a:off x="3936" y="1413"/>
              <a:ext cx="2883" cy="3035"/>
              <a:chOff x="3936" y="1413"/>
              <a:chExt cx="2883" cy="3035"/>
            </a:xfrm>
          </p:grpSpPr>
          <p:sp>
            <p:nvSpPr>
              <p:cNvPr id="4495" name="Oval 206"/>
              <p:cNvSpPr>
                <a:spLocks noChangeArrowheads="1"/>
              </p:cNvSpPr>
              <p:nvPr/>
            </p:nvSpPr>
            <p:spPr bwMode="auto">
              <a:xfrm>
                <a:off x="5931" y="32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6" name="Oval 207"/>
              <p:cNvSpPr>
                <a:spLocks noChangeArrowheads="1"/>
              </p:cNvSpPr>
              <p:nvPr/>
            </p:nvSpPr>
            <p:spPr bwMode="auto">
              <a:xfrm>
                <a:off x="5997" y="3332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7" name="Oval 208"/>
              <p:cNvSpPr>
                <a:spLocks noChangeArrowheads="1"/>
              </p:cNvSpPr>
              <p:nvPr/>
            </p:nvSpPr>
            <p:spPr bwMode="auto">
              <a:xfrm>
                <a:off x="6015" y="32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8" name="Oval 209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9" name="Oval 210"/>
              <p:cNvSpPr>
                <a:spLocks noChangeArrowheads="1"/>
              </p:cNvSpPr>
              <p:nvPr/>
            </p:nvSpPr>
            <p:spPr bwMode="auto">
              <a:xfrm>
                <a:off x="6048" y="319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0" name="Oval 211"/>
              <p:cNvSpPr>
                <a:spLocks noChangeArrowheads="1"/>
              </p:cNvSpPr>
              <p:nvPr/>
            </p:nvSpPr>
            <p:spPr bwMode="auto">
              <a:xfrm>
                <a:off x="6132" y="32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1" name="Oval 212"/>
              <p:cNvSpPr>
                <a:spLocks noChangeArrowheads="1"/>
              </p:cNvSpPr>
              <p:nvPr/>
            </p:nvSpPr>
            <p:spPr bwMode="auto">
              <a:xfrm>
                <a:off x="6009" y="318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2" name="Oval 213"/>
              <p:cNvSpPr>
                <a:spLocks noChangeArrowheads="1"/>
              </p:cNvSpPr>
              <p:nvPr/>
            </p:nvSpPr>
            <p:spPr bwMode="auto">
              <a:xfrm>
                <a:off x="6217" y="29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3" name="Oval 214"/>
              <p:cNvSpPr>
                <a:spLocks noChangeArrowheads="1"/>
              </p:cNvSpPr>
              <p:nvPr/>
            </p:nvSpPr>
            <p:spPr bwMode="auto">
              <a:xfrm>
                <a:off x="6158" y="319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4" name="Oval 215"/>
              <p:cNvSpPr>
                <a:spLocks noChangeArrowheads="1"/>
              </p:cNvSpPr>
              <p:nvPr/>
            </p:nvSpPr>
            <p:spPr bwMode="auto">
              <a:xfrm>
                <a:off x="6005" y="35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5" name="Oval 216"/>
              <p:cNvSpPr>
                <a:spLocks noChangeArrowheads="1"/>
              </p:cNvSpPr>
              <p:nvPr/>
            </p:nvSpPr>
            <p:spPr bwMode="auto">
              <a:xfrm>
                <a:off x="6049" y="33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6" name="Oval 217"/>
              <p:cNvSpPr>
                <a:spLocks noChangeArrowheads="1"/>
              </p:cNvSpPr>
              <p:nvPr/>
            </p:nvSpPr>
            <p:spPr bwMode="auto">
              <a:xfrm>
                <a:off x="6121" y="340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7" name="Oval 218"/>
              <p:cNvSpPr>
                <a:spLocks noChangeArrowheads="1"/>
              </p:cNvSpPr>
              <p:nvPr/>
            </p:nvSpPr>
            <p:spPr bwMode="auto">
              <a:xfrm>
                <a:off x="6440" y="33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8" name="Oval 219"/>
              <p:cNvSpPr>
                <a:spLocks noChangeArrowheads="1"/>
              </p:cNvSpPr>
              <p:nvPr/>
            </p:nvSpPr>
            <p:spPr bwMode="auto">
              <a:xfrm>
                <a:off x="6169" y="410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9" name="Oval 220"/>
              <p:cNvSpPr>
                <a:spLocks noChangeArrowheads="1"/>
              </p:cNvSpPr>
              <p:nvPr/>
            </p:nvSpPr>
            <p:spPr bwMode="auto">
              <a:xfrm>
                <a:off x="6269" y="326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0" name="Oval 221"/>
              <p:cNvSpPr>
                <a:spLocks noChangeArrowheads="1"/>
              </p:cNvSpPr>
              <p:nvPr/>
            </p:nvSpPr>
            <p:spPr bwMode="auto">
              <a:xfrm>
                <a:off x="6340" y="354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1" name="Oval 222"/>
              <p:cNvSpPr>
                <a:spLocks noChangeArrowheads="1"/>
              </p:cNvSpPr>
              <p:nvPr/>
            </p:nvSpPr>
            <p:spPr bwMode="auto">
              <a:xfrm>
                <a:off x="6376" y="38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2" name="Oval 223"/>
              <p:cNvSpPr>
                <a:spLocks noChangeArrowheads="1"/>
              </p:cNvSpPr>
              <p:nvPr/>
            </p:nvSpPr>
            <p:spPr bwMode="auto">
              <a:xfrm>
                <a:off x="6807" y="141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3" name="Oval 224"/>
              <p:cNvSpPr>
                <a:spLocks noChangeArrowheads="1"/>
              </p:cNvSpPr>
              <p:nvPr/>
            </p:nvSpPr>
            <p:spPr bwMode="auto">
              <a:xfrm>
                <a:off x="5681" y="343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4" name="Oval 225"/>
              <p:cNvSpPr>
                <a:spLocks noChangeArrowheads="1"/>
              </p:cNvSpPr>
              <p:nvPr/>
            </p:nvSpPr>
            <p:spPr bwMode="auto">
              <a:xfrm>
                <a:off x="5558" y="349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5" name="Oval 226"/>
              <p:cNvSpPr>
                <a:spLocks noChangeArrowheads="1"/>
              </p:cNvSpPr>
              <p:nvPr/>
            </p:nvSpPr>
            <p:spPr bwMode="auto">
              <a:xfrm>
                <a:off x="5631" y="3290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6" name="Oval 227"/>
              <p:cNvSpPr>
                <a:spLocks noChangeArrowheads="1"/>
              </p:cNvSpPr>
              <p:nvPr/>
            </p:nvSpPr>
            <p:spPr bwMode="auto">
              <a:xfrm>
                <a:off x="5750" y="360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7" name="Oval 228"/>
              <p:cNvSpPr>
                <a:spLocks noChangeArrowheads="1"/>
              </p:cNvSpPr>
              <p:nvPr/>
            </p:nvSpPr>
            <p:spPr bwMode="auto">
              <a:xfrm>
                <a:off x="5619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8" name="Oval 229"/>
              <p:cNvSpPr>
                <a:spLocks noChangeArrowheads="1"/>
              </p:cNvSpPr>
              <p:nvPr/>
            </p:nvSpPr>
            <p:spPr bwMode="auto">
              <a:xfrm>
                <a:off x="5777" y="368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9" name="Oval 230"/>
              <p:cNvSpPr>
                <a:spLocks noChangeArrowheads="1"/>
              </p:cNvSpPr>
              <p:nvPr/>
            </p:nvSpPr>
            <p:spPr bwMode="auto">
              <a:xfrm>
                <a:off x="5511" y="40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0" name="Oval 231"/>
              <p:cNvSpPr>
                <a:spLocks noChangeArrowheads="1"/>
              </p:cNvSpPr>
              <p:nvPr/>
            </p:nvSpPr>
            <p:spPr bwMode="auto">
              <a:xfrm>
                <a:off x="5756" y="3580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1" name="Oval 232"/>
              <p:cNvSpPr>
                <a:spLocks noChangeArrowheads="1"/>
              </p:cNvSpPr>
              <p:nvPr/>
            </p:nvSpPr>
            <p:spPr bwMode="auto">
              <a:xfrm>
                <a:off x="5763" y="345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2" name="Oval 233"/>
              <p:cNvSpPr>
                <a:spLocks noChangeArrowheads="1"/>
              </p:cNvSpPr>
              <p:nvPr/>
            </p:nvSpPr>
            <p:spPr bwMode="auto">
              <a:xfrm>
                <a:off x="5213" y="404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3" name="Oval 234"/>
              <p:cNvSpPr>
                <a:spLocks noChangeArrowheads="1"/>
              </p:cNvSpPr>
              <p:nvPr/>
            </p:nvSpPr>
            <p:spPr bwMode="auto">
              <a:xfrm>
                <a:off x="5636" y="3436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4" name="Oval 235"/>
              <p:cNvSpPr>
                <a:spLocks noChangeArrowheads="1"/>
              </p:cNvSpPr>
              <p:nvPr/>
            </p:nvSpPr>
            <p:spPr bwMode="auto">
              <a:xfrm>
                <a:off x="5643" y="326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5" name="Oval 236"/>
              <p:cNvSpPr>
                <a:spLocks noChangeArrowheads="1"/>
              </p:cNvSpPr>
              <p:nvPr/>
            </p:nvSpPr>
            <p:spPr bwMode="auto">
              <a:xfrm>
                <a:off x="5746" y="346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6" name="Oval 237"/>
              <p:cNvSpPr>
                <a:spLocks noChangeArrowheads="1"/>
              </p:cNvSpPr>
              <p:nvPr/>
            </p:nvSpPr>
            <p:spPr bwMode="auto">
              <a:xfrm>
                <a:off x="5819" y="31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7" name="Oval 238"/>
              <p:cNvSpPr>
                <a:spLocks noChangeArrowheads="1"/>
              </p:cNvSpPr>
              <p:nvPr/>
            </p:nvSpPr>
            <p:spPr bwMode="auto">
              <a:xfrm>
                <a:off x="6069" y="3290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8" name="Oval 239"/>
              <p:cNvSpPr>
                <a:spLocks noChangeArrowheads="1"/>
              </p:cNvSpPr>
              <p:nvPr/>
            </p:nvSpPr>
            <p:spPr bwMode="auto">
              <a:xfrm>
                <a:off x="6092" y="333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9" name="Oval 240"/>
              <p:cNvSpPr>
                <a:spLocks noChangeArrowheads="1"/>
              </p:cNvSpPr>
              <p:nvPr/>
            </p:nvSpPr>
            <p:spPr bwMode="auto">
              <a:xfrm>
                <a:off x="6081" y="316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0" name="Oval 241"/>
              <p:cNvSpPr>
                <a:spLocks noChangeArrowheads="1"/>
              </p:cNvSpPr>
              <p:nvPr/>
            </p:nvSpPr>
            <p:spPr bwMode="auto">
              <a:xfrm>
                <a:off x="4315" y="331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1" name="Oval 242"/>
              <p:cNvSpPr>
                <a:spLocks noChangeArrowheads="1"/>
              </p:cNvSpPr>
              <p:nvPr/>
            </p:nvSpPr>
            <p:spPr bwMode="auto">
              <a:xfrm>
                <a:off x="4118" y="346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2" name="Oval 243"/>
              <p:cNvSpPr>
                <a:spLocks noChangeArrowheads="1"/>
              </p:cNvSpPr>
              <p:nvPr/>
            </p:nvSpPr>
            <p:spPr bwMode="auto">
              <a:xfrm>
                <a:off x="3956" y="362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3" name="Oval 244"/>
              <p:cNvSpPr>
                <a:spLocks noChangeArrowheads="1"/>
              </p:cNvSpPr>
              <p:nvPr/>
            </p:nvSpPr>
            <p:spPr bwMode="auto">
              <a:xfrm>
                <a:off x="5042" y="29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4" name="Oval 245"/>
              <p:cNvSpPr>
                <a:spLocks noChangeArrowheads="1"/>
              </p:cNvSpPr>
              <p:nvPr/>
            </p:nvSpPr>
            <p:spPr bwMode="auto">
              <a:xfrm>
                <a:off x="4567" y="32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5" name="Oval 246"/>
              <p:cNvSpPr>
                <a:spLocks noChangeArrowheads="1"/>
              </p:cNvSpPr>
              <p:nvPr/>
            </p:nvSpPr>
            <p:spPr bwMode="auto">
              <a:xfrm>
                <a:off x="4033" y="351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6" name="Oval 247"/>
              <p:cNvSpPr>
                <a:spLocks noChangeArrowheads="1"/>
              </p:cNvSpPr>
              <p:nvPr/>
            </p:nvSpPr>
            <p:spPr bwMode="auto">
              <a:xfrm>
                <a:off x="4491" y="4027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7" name="Oval 248"/>
              <p:cNvSpPr>
                <a:spLocks noChangeArrowheads="1"/>
              </p:cNvSpPr>
              <p:nvPr/>
            </p:nvSpPr>
            <p:spPr bwMode="auto">
              <a:xfrm>
                <a:off x="4208" y="39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8" name="Oval 249"/>
              <p:cNvSpPr>
                <a:spLocks noChangeArrowheads="1"/>
              </p:cNvSpPr>
              <p:nvPr/>
            </p:nvSpPr>
            <p:spPr bwMode="auto">
              <a:xfrm>
                <a:off x="4354" y="37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9" name="Oval 250"/>
              <p:cNvSpPr>
                <a:spLocks noChangeArrowheads="1"/>
              </p:cNvSpPr>
              <p:nvPr/>
            </p:nvSpPr>
            <p:spPr bwMode="auto">
              <a:xfrm>
                <a:off x="4646" y="390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0" name="Oval 251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1" name="Oval 252"/>
              <p:cNvSpPr>
                <a:spLocks noChangeArrowheads="1"/>
              </p:cNvSpPr>
              <p:nvPr/>
            </p:nvSpPr>
            <p:spPr bwMode="auto">
              <a:xfrm>
                <a:off x="4075" y="373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2" name="Oval 253"/>
              <p:cNvSpPr>
                <a:spLocks noChangeArrowheads="1"/>
              </p:cNvSpPr>
              <p:nvPr/>
            </p:nvSpPr>
            <p:spPr bwMode="auto">
              <a:xfrm>
                <a:off x="4294" y="41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3" name="Oval 254"/>
              <p:cNvSpPr>
                <a:spLocks noChangeArrowheads="1"/>
              </p:cNvSpPr>
              <p:nvPr/>
            </p:nvSpPr>
            <p:spPr bwMode="auto">
              <a:xfrm>
                <a:off x="4745" y="3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4" name="Oval 255"/>
              <p:cNvSpPr>
                <a:spLocks noChangeArrowheads="1"/>
              </p:cNvSpPr>
              <p:nvPr/>
            </p:nvSpPr>
            <p:spPr bwMode="auto">
              <a:xfrm>
                <a:off x="5252" y="346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5" name="Oval 256"/>
              <p:cNvSpPr>
                <a:spLocks noChangeArrowheads="1"/>
              </p:cNvSpPr>
              <p:nvPr/>
            </p:nvSpPr>
            <p:spPr bwMode="auto">
              <a:xfrm>
                <a:off x="4963" y="3456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6" name="Oval 257"/>
              <p:cNvSpPr>
                <a:spLocks noChangeArrowheads="1"/>
              </p:cNvSpPr>
              <p:nvPr/>
            </p:nvSpPr>
            <p:spPr bwMode="auto">
              <a:xfrm>
                <a:off x="4755" y="372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7" name="Oval 258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8" name="Oval 259"/>
              <p:cNvSpPr>
                <a:spLocks noChangeArrowheads="1"/>
              </p:cNvSpPr>
              <p:nvPr/>
            </p:nvSpPr>
            <p:spPr bwMode="auto">
              <a:xfrm>
                <a:off x="5357" y="340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9" name="Oval 260"/>
              <p:cNvSpPr>
                <a:spLocks noChangeArrowheads="1"/>
              </p:cNvSpPr>
              <p:nvPr/>
            </p:nvSpPr>
            <p:spPr bwMode="auto">
              <a:xfrm>
                <a:off x="5141" y="3371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0" name="Oval 261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1" name="Oval 262"/>
              <p:cNvSpPr>
                <a:spLocks noChangeArrowheads="1"/>
              </p:cNvSpPr>
              <p:nvPr/>
            </p:nvSpPr>
            <p:spPr bwMode="auto">
              <a:xfrm>
                <a:off x="4354" y="377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2" name="Oval 263"/>
              <p:cNvSpPr>
                <a:spLocks noChangeArrowheads="1"/>
              </p:cNvSpPr>
              <p:nvPr/>
            </p:nvSpPr>
            <p:spPr bwMode="auto">
              <a:xfrm>
                <a:off x="4822" y="372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3" name="Oval 264"/>
              <p:cNvSpPr>
                <a:spLocks noChangeArrowheads="1"/>
              </p:cNvSpPr>
              <p:nvPr/>
            </p:nvSpPr>
            <p:spPr bwMode="auto">
              <a:xfrm>
                <a:off x="4434" y="40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4" name="Oval 265"/>
              <p:cNvSpPr>
                <a:spLocks noChangeArrowheads="1"/>
              </p:cNvSpPr>
              <p:nvPr/>
            </p:nvSpPr>
            <p:spPr bwMode="auto">
              <a:xfrm>
                <a:off x="4380" y="3825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5" name="Oval 266"/>
              <p:cNvSpPr>
                <a:spLocks noChangeArrowheads="1"/>
              </p:cNvSpPr>
              <p:nvPr/>
            </p:nvSpPr>
            <p:spPr bwMode="auto">
              <a:xfrm>
                <a:off x="5732" y="155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6" name="Oval 267"/>
              <p:cNvSpPr>
                <a:spLocks noChangeArrowheads="1"/>
              </p:cNvSpPr>
              <p:nvPr/>
            </p:nvSpPr>
            <p:spPr bwMode="auto">
              <a:xfrm>
                <a:off x="5272" y="384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7" name="Oval 268"/>
              <p:cNvSpPr>
                <a:spLocks noChangeArrowheads="1"/>
              </p:cNvSpPr>
              <p:nvPr/>
            </p:nvSpPr>
            <p:spPr bwMode="auto">
              <a:xfrm>
                <a:off x="4754" y="307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8" name="Oval 269"/>
              <p:cNvSpPr>
                <a:spLocks noChangeArrowheads="1"/>
              </p:cNvSpPr>
              <p:nvPr/>
            </p:nvSpPr>
            <p:spPr bwMode="auto">
              <a:xfrm>
                <a:off x="4562" y="3937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9" name="Oval 270"/>
              <p:cNvSpPr>
                <a:spLocks noChangeArrowheads="1"/>
              </p:cNvSpPr>
              <p:nvPr/>
            </p:nvSpPr>
            <p:spPr bwMode="auto">
              <a:xfrm>
                <a:off x="4525" y="338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0" name="Oval 271"/>
              <p:cNvSpPr>
                <a:spLocks noChangeArrowheads="1"/>
              </p:cNvSpPr>
              <p:nvPr/>
            </p:nvSpPr>
            <p:spPr bwMode="auto">
              <a:xfrm>
                <a:off x="4983" y="3371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1" name="Oval 272"/>
              <p:cNvSpPr>
                <a:spLocks noChangeArrowheads="1"/>
              </p:cNvSpPr>
              <p:nvPr/>
            </p:nvSpPr>
            <p:spPr bwMode="auto">
              <a:xfrm>
                <a:off x="4925" y="341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2" name="Oval 273"/>
              <p:cNvSpPr>
                <a:spLocks noChangeArrowheads="1"/>
              </p:cNvSpPr>
              <p:nvPr/>
            </p:nvSpPr>
            <p:spPr bwMode="auto">
              <a:xfrm>
                <a:off x="4976" y="354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3" name="Oval 274"/>
              <p:cNvSpPr>
                <a:spLocks noChangeArrowheads="1"/>
              </p:cNvSpPr>
              <p:nvPr/>
            </p:nvSpPr>
            <p:spPr bwMode="auto">
              <a:xfrm>
                <a:off x="5689" y="357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4" name="Oval 275"/>
              <p:cNvSpPr>
                <a:spLocks noChangeArrowheads="1"/>
              </p:cNvSpPr>
              <p:nvPr/>
            </p:nvSpPr>
            <p:spPr bwMode="auto">
              <a:xfrm>
                <a:off x="5540" y="354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5" name="Oval 276"/>
              <p:cNvSpPr>
                <a:spLocks noChangeArrowheads="1"/>
              </p:cNvSpPr>
              <p:nvPr/>
            </p:nvSpPr>
            <p:spPr bwMode="auto">
              <a:xfrm>
                <a:off x="5373" y="3421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6" name="Oval 277"/>
              <p:cNvSpPr>
                <a:spLocks noChangeArrowheads="1"/>
              </p:cNvSpPr>
              <p:nvPr/>
            </p:nvSpPr>
            <p:spPr bwMode="auto">
              <a:xfrm>
                <a:off x="5476" y="289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7" name="Oval 278"/>
              <p:cNvSpPr>
                <a:spLocks noChangeArrowheads="1"/>
              </p:cNvSpPr>
              <p:nvPr/>
            </p:nvSpPr>
            <p:spPr bwMode="auto">
              <a:xfrm>
                <a:off x="5456" y="294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8" name="Oval 279"/>
              <p:cNvSpPr>
                <a:spLocks noChangeArrowheads="1"/>
              </p:cNvSpPr>
              <p:nvPr/>
            </p:nvSpPr>
            <p:spPr bwMode="auto">
              <a:xfrm>
                <a:off x="5431" y="305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9" name="Oval 280"/>
              <p:cNvSpPr>
                <a:spLocks noChangeArrowheads="1"/>
              </p:cNvSpPr>
              <p:nvPr/>
            </p:nvSpPr>
            <p:spPr bwMode="auto">
              <a:xfrm>
                <a:off x="5350" y="284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0" name="Oval 281"/>
              <p:cNvSpPr>
                <a:spLocks noChangeArrowheads="1"/>
              </p:cNvSpPr>
              <p:nvPr/>
            </p:nvSpPr>
            <p:spPr bwMode="auto">
              <a:xfrm>
                <a:off x="5758" y="29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1" name="Oval 282"/>
              <p:cNvSpPr>
                <a:spLocks noChangeArrowheads="1"/>
              </p:cNvSpPr>
              <p:nvPr/>
            </p:nvSpPr>
            <p:spPr bwMode="auto">
              <a:xfrm>
                <a:off x="5329" y="29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2" name="Oval 283"/>
              <p:cNvSpPr>
                <a:spLocks noChangeArrowheads="1"/>
              </p:cNvSpPr>
              <p:nvPr/>
            </p:nvSpPr>
            <p:spPr bwMode="auto">
              <a:xfrm>
                <a:off x="5541" y="2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3" name="Oval 284"/>
              <p:cNvSpPr>
                <a:spLocks noChangeArrowheads="1"/>
              </p:cNvSpPr>
              <p:nvPr/>
            </p:nvSpPr>
            <p:spPr bwMode="auto">
              <a:xfrm>
                <a:off x="5803" y="287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4" name="Oval 285"/>
              <p:cNvSpPr>
                <a:spLocks noChangeArrowheads="1"/>
              </p:cNvSpPr>
              <p:nvPr/>
            </p:nvSpPr>
            <p:spPr bwMode="auto">
              <a:xfrm>
                <a:off x="5498" y="307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5" name="Oval 286"/>
              <p:cNvSpPr>
                <a:spLocks noChangeArrowheads="1"/>
              </p:cNvSpPr>
              <p:nvPr/>
            </p:nvSpPr>
            <p:spPr bwMode="auto">
              <a:xfrm>
                <a:off x="5389" y="282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6" name="Oval 287"/>
              <p:cNvSpPr>
                <a:spLocks noChangeArrowheads="1"/>
              </p:cNvSpPr>
              <p:nvPr/>
            </p:nvSpPr>
            <p:spPr bwMode="auto">
              <a:xfrm>
                <a:off x="6069" y="2833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7" name="Oval 288"/>
              <p:cNvSpPr>
                <a:spLocks noChangeArrowheads="1"/>
              </p:cNvSpPr>
              <p:nvPr/>
            </p:nvSpPr>
            <p:spPr bwMode="auto">
              <a:xfrm>
                <a:off x="5306" y="282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8" name="Oval 289"/>
              <p:cNvSpPr>
                <a:spLocks noChangeArrowheads="1"/>
              </p:cNvSpPr>
              <p:nvPr/>
            </p:nvSpPr>
            <p:spPr bwMode="auto">
              <a:xfrm>
                <a:off x="5818" y="42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9" name="Oval 290"/>
              <p:cNvSpPr>
                <a:spLocks noChangeArrowheads="1"/>
              </p:cNvSpPr>
              <p:nvPr/>
            </p:nvSpPr>
            <p:spPr bwMode="auto">
              <a:xfrm>
                <a:off x="5234" y="287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0" name="Oval 291"/>
              <p:cNvSpPr>
                <a:spLocks noChangeArrowheads="1"/>
              </p:cNvSpPr>
              <p:nvPr/>
            </p:nvSpPr>
            <p:spPr bwMode="auto">
              <a:xfrm>
                <a:off x="5526" y="3219"/>
                <a:ext cx="16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1" name="Oval 292"/>
              <p:cNvSpPr>
                <a:spLocks noChangeArrowheads="1"/>
              </p:cNvSpPr>
              <p:nvPr/>
            </p:nvSpPr>
            <p:spPr bwMode="auto">
              <a:xfrm>
                <a:off x="5296" y="330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2" name="Oval 293"/>
              <p:cNvSpPr>
                <a:spLocks noChangeArrowheads="1"/>
              </p:cNvSpPr>
              <p:nvPr/>
            </p:nvSpPr>
            <p:spPr bwMode="auto">
              <a:xfrm>
                <a:off x="5275" y="275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3" name="Oval 294"/>
              <p:cNvSpPr>
                <a:spLocks noChangeArrowheads="1"/>
              </p:cNvSpPr>
              <p:nvPr/>
            </p:nvSpPr>
            <p:spPr bwMode="auto">
              <a:xfrm>
                <a:off x="4034" y="383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4" name="Oval 295"/>
              <p:cNvSpPr>
                <a:spLocks noChangeArrowheads="1"/>
              </p:cNvSpPr>
              <p:nvPr/>
            </p:nvSpPr>
            <p:spPr bwMode="auto">
              <a:xfrm>
                <a:off x="4210" y="38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5" name="Oval 296"/>
              <p:cNvSpPr>
                <a:spLocks noChangeArrowheads="1"/>
              </p:cNvSpPr>
              <p:nvPr/>
            </p:nvSpPr>
            <p:spPr bwMode="auto">
              <a:xfrm>
                <a:off x="4605" y="397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6" name="Oval 297"/>
              <p:cNvSpPr>
                <a:spLocks noChangeArrowheads="1"/>
              </p:cNvSpPr>
              <p:nvPr/>
            </p:nvSpPr>
            <p:spPr bwMode="auto">
              <a:xfrm>
                <a:off x="4350" y="4026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7" name="Oval 298"/>
              <p:cNvSpPr>
                <a:spLocks noChangeArrowheads="1"/>
              </p:cNvSpPr>
              <p:nvPr/>
            </p:nvSpPr>
            <p:spPr bwMode="auto">
              <a:xfrm>
                <a:off x="4278" y="405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8" name="Oval 299"/>
              <p:cNvSpPr>
                <a:spLocks noChangeArrowheads="1"/>
              </p:cNvSpPr>
              <p:nvPr/>
            </p:nvSpPr>
            <p:spPr bwMode="auto">
              <a:xfrm>
                <a:off x="4282" y="3912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9" name="Oval 300"/>
              <p:cNvSpPr>
                <a:spLocks noChangeArrowheads="1"/>
              </p:cNvSpPr>
              <p:nvPr/>
            </p:nvSpPr>
            <p:spPr bwMode="auto">
              <a:xfrm>
                <a:off x="6338" y="321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0" name="Oval 301"/>
              <p:cNvSpPr>
                <a:spLocks noChangeArrowheads="1"/>
              </p:cNvSpPr>
              <p:nvPr/>
            </p:nvSpPr>
            <p:spPr bwMode="auto">
              <a:xfrm>
                <a:off x="6374" y="302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1" name="Oval 302"/>
              <p:cNvSpPr>
                <a:spLocks noChangeArrowheads="1"/>
              </p:cNvSpPr>
              <p:nvPr/>
            </p:nvSpPr>
            <p:spPr bwMode="auto">
              <a:xfrm>
                <a:off x="6302" y="286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2" name="Oval 303"/>
              <p:cNvSpPr>
                <a:spLocks noChangeArrowheads="1"/>
              </p:cNvSpPr>
              <p:nvPr/>
            </p:nvSpPr>
            <p:spPr bwMode="auto">
              <a:xfrm>
                <a:off x="6303" y="2996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3" name="Oval 304"/>
              <p:cNvSpPr>
                <a:spLocks noChangeArrowheads="1"/>
              </p:cNvSpPr>
              <p:nvPr/>
            </p:nvSpPr>
            <p:spPr bwMode="auto">
              <a:xfrm>
                <a:off x="6209" y="295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4" name="Oval 305"/>
              <p:cNvSpPr>
                <a:spLocks noChangeArrowheads="1"/>
              </p:cNvSpPr>
              <p:nvPr/>
            </p:nvSpPr>
            <p:spPr bwMode="auto">
              <a:xfrm>
                <a:off x="6378" y="2834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5" name="Oval 306"/>
              <p:cNvSpPr>
                <a:spLocks noChangeArrowheads="1"/>
              </p:cNvSpPr>
              <p:nvPr/>
            </p:nvSpPr>
            <p:spPr bwMode="auto">
              <a:xfrm>
                <a:off x="6242" y="289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6" name="Oval 307"/>
              <p:cNvSpPr>
                <a:spLocks noChangeArrowheads="1"/>
              </p:cNvSpPr>
              <p:nvPr/>
            </p:nvSpPr>
            <p:spPr bwMode="auto">
              <a:xfrm>
                <a:off x="6312" y="27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7" name="Oval 308"/>
              <p:cNvSpPr>
                <a:spLocks noChangeArrowheads="1"/>
              </p:cNvSpPr>
              <p:nvPr/>
            </p:nvSpPr>
            <p:spPr bwMode="auto">
              <a:xfrm>
                <a:off x="6454" y="32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8" name="Oval 309"/>
              <p:cNvSpPr>
                <a:spLocks noChangeArrowheads="1"/>
              </p:cNvSpPr>
              <p:nvPr/>
            </p:nvSpPr>
            <p:spPr bwMode="auto">
              <a:xfrm>
                <a:off x="6429" y="324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9" name="Oval 310"/>
              <p:cNvSpPr>
                <a:spLocks noChangeArrowheads="1"/>
              </p:cNvSpPr>
              <p:nvPr/>
            </p:nvSpPr>
            <p:spPr bwMode="auto">
              <a:xfrm>
                <a:off x="6320" y="320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0" name="Oval 311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1" name="Oval 312"/>
              <p:cNvSpPr>
                <a:spLocks noChangeArrowheads="1"/>
              </p:cNvSpPr>
              <p:nvPr/>
            </p:nvSpPr>
            <p:spPr bwMode="auto">
              <a:xfrm>
                <a:off x="6258" y="294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2" name="Oval 313"/>
              <p:cNvSpPr>
                <a:spLocks noChangeArrowheads="1"/>
              </p:cNvSpPr>
              <p:nvPr/>
            </p:nvSpPr>
            <p:spPr bwMode="auto">
              <a:xfrm>
                <a:off x="6405" y="282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3" name="Oval 314"/>
              <p:cNvSpPr>
                <a:spLocks noChangeArrowheads="1"/>
              </p:cNvSpPr>
              <p:nvPr/>
            </p:nvSpPr>
            <p:spPr bwMode="auto">
              <a:xfrm>
                <a:off x="6310" y="2616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4" name="Oval 315"/>
              <p:cNvSpPr>
                <a:spLocks noChangeArrowheads="1"/>
              </p:cNvSpPr>
              <p:nvPr/>
            </p:nvSpPr>
            <p:spPr bwMode="auto">
              <a:xfrm>
                <a:off x="6303" y="2780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5" name="Oval 316"/>
              <p:cNvSpPr>
                <a:spLocks noChangeArrowheads="1"/>
              </p:cNvSpPr>
              <p:nvPr/>
            </p:nvSpPr>
            <p:spPr bwMode="auto">
              <a:xfrm>
                <a:off x="6345" y="305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6" name="Oval 317"/>
              <p:cNvSpPr>
                <a:spLocks noChangeArrowheads="1"/>
              </p:cNvSpPr>
              <p:nvPr/>
            </p:nvSpPr>
            <p:spPr bwMode="auto">
              <a:xfrm>
                <a:off x="5899" y="220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7" name="Oval 318"/>
              <p:cNvSpPr>
                <a:spLocks noChangeArrowheads="1"/>
              </p:cNvSpPr>
              <p:nvPr/>
            </p:nvSpPr>
            <p:spPr bwMode="auto">
              <a:xfrm>
                <a:off x="5902" y="21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8" name="Oval 319"/>
              <p:cNvSpPr>
                <a:spLocks noChangeArrowheads="1"/>
              </p:cNvSpPr>
              <p:nvPr/>
            </p:nvSpPr>
            <p:spPr bwMode="auto">
              <a:xfrm>
                <a:off x="5923" y="2151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9" name="Oval 320"/>
              <p:cNvSpPr>
                <a:spLocks noChangeArrowheads="1"/>
              </p:cNvSpPr>
              <p:nvPr/>
            </p:nvSpPr>
            <p:spPr bwMode="auto">
              <a:xfrm>
                <a:off x="5932" y="206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0" name="Oval 321"/>
              <p:cNvSpPr>
                <a:spLocks noChangeArrowheads="1"/>
              </p:cNvSpPr>
              <p:nvPr/>
            </p:nvSpPr>
            <p:spPr bwMode="auto">
              <a:xfrm>
                <a:off x="5393" y="230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1" name="Oval 322"/>
              <p:cNvSpPr>
                <a:spLocks noChangeArrowheads="1"/>
              </p:cNvSpPr>
              <p:nvPr/>
            </p:nvSpPr>
            <p:spPr bwMode="auto">
              <a:xfrm>
                <a:off x="5364" y="22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2" name="Oval 323"/>
              <p:cNvSpPr>
                <a:spLocks noChangeArrowheads="1"/>
              </p:cNvSpPr>
              <p:nvPr/>
            </p:nvSpPr>
            <p:spPr bwMode="auto">
              <a:xfrm>
                <a:off x="5678" y="24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3" name="Oval 324"/>
              <p:cNvSpPr>
                <a:spLocks noChangeArrowheads="1"/>
              </p:cNvSpPr>
              <p:nvPr/>
            </p:nvSpPr>
            <p:spPr bwMode="auto">
              <a:xfrm>
                <a:off x="5612" y="239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4" name="Oval 325"/>
              <p:cNvSpPr>
                <a:spLocks noChangeArrowheads="1"/>
              </p:cNvSpPr>
              <p:nvPr/>
            </p:nvSpPr>
            <p:spPr bwMode="auto">
              <a:xfrm>
                <a:off x="5639" y="241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5" name="Oval 326"/>
              <p:cNvSpPr>
                <a:spLocks noChangeArrowheads="1"/>
              </p:cNvSpPr>
              <p:nvPr/>
            </p:nvSpPr>
            <p:spPr bwMode="auto">
              <a:xfrm>
                <a:off x="5893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6" name="Oval 327"/>
              <p:cNvSpPr>
                <a:spLocks noChangeArrowheads="1"/>
              </p:cNvSpPr>
              <p:nvPr/>
            </p:nvSpPr>
            <p:spPr bwMode="auto">
              <a:xfrm>
                <a:off x="5892" y="230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7" name="Oval 328"/>
              <p:cNvSpPr>
                <a:spLocks noChangeArrowheads="1"/>
              </p:cNvSpPr>
              <p:nvPr/>
            </p:nvSpPr>
            <p:spPr bwMode="auto">
              <a:xfrm>
                <a:off x="5967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8" name="Oval 329"/>
              <p:cNvSpPr>
                <a:spLocks noChangeArrowheads="1"/>
              </p:cNvSpPr>
              <p:nvPr/>
            </p:nvSpPr>
            <p:spPr bwMode="auto">
              <a:xfrm>
                <a:off x="6017" y="20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9" name="Oval 330"/>
              <p:cNvSpPr>
                <a:spLocks noChangeArrowheads="1"/>
              </p:cNvSpPr>
              <p:nvPr/>
            </p:nvSpPr>
            <p:spPr bwMode="auto">
              <a:xfrm>
                <a:off x="6470" y="15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0" name="Oval 331"/>
              <p:cNvSpPr>
                <a:spLocks noChangeArrowheads="1"/>
              </p:cNvSpPr>
              <p:nvPr/>
            </p:nvSpPr>
            <p:spPr bwMode="auto">
              <a:xfrm>
                <a:off x="5919" y="226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1" name="Oval 332"/>
              <p:cNvSpPr>
                <a:spLocks noChangeArrowheads="1"/>
              </p:cNvSpPr>
              <p:nvPr/>
            </p:nvSpPr>
            <p:spPr bwMode="auto">
              <a:xfrm>
                <a:off x="6343" y="23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2" name="Oval 333"/>
              <p:cNvSpPr>
                <a:spLocks noChangeArrowheads="1"/>
              </p:cNvSpPr>
              <p:nvPr/>
            </p:nvSpPr>
            <p:spPr bwMode="auto">
              <a:xfrm>
                <a:off x="6262" y="23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3" name="Oval 334"/>
              <p:cNvSpPr>
                <a:spLocks noChangeArrowheads="1"/>
              </p:cNvSpPr>
              <p:nvPr/>
            </p:nvSpPr>
            <p:spPr bwMode="auto">
              <a:xfrm>
                <a:off x="6296" y="222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4" name="Oval 335"/>
              <p:cNvSpPr>
                <a:spLocks noChangeArrowheads="1"/>
              </p:cNvSpPr>
              <p:nvPr/>
            </p:nvSpPr>
            <p:spPr bwMode="auto">
              <a:xfrm>
                <a:off x="6275" y="210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5" name="Oval 336"/>
              <p:cNvSpPr>
                <a:spLocks noChangeArrowheads="1"/>
              </p:cNvSpPr>
              <p:nvPr/>
            </p:nvSpPr>
            <p:spPr bwMode="auto">
              <a:xfrm>
                <a:off x="6244" y="216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6" name="Oval 337"/>
              <p:cNvSpPr>
                <a:spLocks noChangeArrowheads="1"/>
              </p:cNvSpPr>
              <p:nvPr/>
            </p:nvSpPr>
            <p:spPr bwMode="auto">
              <a:xfrm>
                <a:off x="5941" y="20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7" name="Oval 338"/>
              <p:cNvSpPr>
                <a:spLocks noChangeArrowheads="1"/>
              </p:cNvSpPr>
              <p:nvPr/>
            </p:nvSpPr>
            <p:spPr bwMode="auto">
              <a:xfrm>
                <a:off x="6165" y="2051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8" name="Oval 339"/>
              <p:cNvSpPr>
                <a:spLocks noChangeArrowheads="1"/>
              </p:cNvSpPr>
              <p:nvPr/>
            </p:nvSpPr>
            <p:spPr bwMode="auto">
              <a:xfrm>
                <a:off x="6170" y="21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9" name="Oval 340"/>
              <p:cNvSpPr>
                <a:spLocks noChangeArrowheads="1"/>
              </p:cNvSpPr>
              <p:nvPr/>
            </p:nvSpPr>
            <p:spPr bwMode="auto">
              <a:xfrm>
                <a:off x="6085" y="204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0" name="Oval 341"/>
              <p:cNvSpPr>
                <a:spLocks noChangeArrowheads="1"/>
              </p:cNvSpPr>
              <p:nvPr/>
            </p:nvSpPr>
            <p:spPr bwMode="auto">
              <a:xfrm>
                <a:off x="6506" y="218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1" name="Oval 342"/>
              <p:cNvSpPr>
                <a:spLocks noChangeArrowheads="1"/>
              </p:cNvSpPr>
              <p:nvPr/>
            </p:nvSpPr>
            <p:spPr bwMode="auto">
              <a:xfrm>
                <a:off x="6268" y="214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2" name="Oval 343"/>
              <p:cNvSpPr>
                <a:spLocks noChangeArrowheads="1"/>
              </p:cNvSpPr>
              <p:nvPr/>
            </p:nvSpPr>
            <p:spPr bwMode="auto">
              <a:xfrm>
                <a:off x="6480" y="2209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3" name="Oval 344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4" name="Oval 345"/>
              <p:cNvSpPr>
                <a:spLocks noChangeArrowheads="1"/>
              </p:cNvSpPr>
              <p:nvPr/>
            </p:nvSpPr>
            <p:spPr bwMode="auto">
              <a:xfrm>
                <a:off x="6666" y="223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5" name="Oval 346"/>
              <p:cNvSpPr>
                <a:spLocks noChangeArrowheads="1"/>
              </p:cNvSpPr>
              <p:nvPr/>
            </p:nvSpPr>
            <p:spPr bwMode="auto">
              <a:xfrm>
                <a:off x="6273" y="248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6" name="Oval 347"/>
              <p:cNvSpPr>
                <a:spLocks noChangeArrowheads="1"/>
              </p:cNvSpPr>
              <p:nvPr/>
            </p:nvSpPr>
            <p:spPr bwMode="auto">
              <a:xfrm>
                <a:off x="6376" y="24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7" name="Oval 348"/>
              <p:cNvSpPr>
                <a:spLocks noChangeArrowheads="1"/>
              </p:cNvSpPr>
              <p:nvPr/>
            </p:nvSpPr>
            <p:spPr bwMode="auto">
              <a:xfrm>
                <a:off x="6627" y="210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8" name="Oval 349"/>
              <p:cNvSpPr>
                <a:spLocks noChangeArrowheads="1"/>
              </p:cNvSpPr>
              <p:nvPr/>
            </p:nvSpPr>
            <p:spPr bwMode="auto">
              <a:xfrm>
                <a:off x="6645" y="26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9" name="Oval 350"/>
              <p:cNvSpPr>
                <a:spLocks noChangeArrowheads="1"/>
              </p:cNvSpPr>
              <p:nvPr/>
            </p:nvSpPr>
            <p:spPr bwMode="auto">
              <a:xfrm>
                <a:off x="6582" y="235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0" name="Oval 351"/>
              <p:cNvSpPr>
                <a:spLocks noChangeArrowheads="1"/>
              </p:cNvSpPr>
              <p:nvPr/>
            </p:nvSpPr>
            <p:spPr bwMode="auto">
              <a:xfrm>
                <a:off x="6548" y="264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1" name="Oval 352"/>
              <p:cNvSpPr>
                <a:spLocks noChangeArrowheads="1"/>
              </p:cNvSpPr>
              <p:nvPr/>
            </p:nvSpPr>
            <p:spPr bwMode="auto">
              <a:xfrm>
                <a:off x="6642" y="287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2" name="Oval 353"/>
              <p:cNvSpPr>
                <a:spLocks noChangeArrowheads="1"/>
              </p:cNvSpPr>
              <p:nvPr/>
            </p:nvSpPr>
            <p:spPr bwMode="auto">
              <a:xfrm>
                <a:off x="6573" y="294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3" name="Oval 354"/>
              <p:cNvSpPr>
                <a:spLocks noChangeArrowheads="1"/>
              </p:cNvSpPr>
              <p:nvPr/>
            </p:nvSpPr>
            <p:spPr bwMode="auto">
              <a:xfrm>
                <a:off x="6571" y="2727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4" name="Oval 355"/>
              <p:cNvSpPr>
                <a:spLocks noChangeArrowheads="1"/>
              </p:cNvSpPr>
              <p:nvPr/>
            </p:nvSpPr>
            <p:spPr bwMode="auto">
              <a:xfrm>
                <a:off x="6376" y="288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5" name="Oval 356"/>
              <p:cNvSpPr>
                <a:spLocks noChangeArrowheads="1"/>
              </p:cNvSpPr>
              <p:nvPr/>
            </p:nvSpPr>
            <p:spPr bwMode="auto">
              <a:xfrm>
                <a:off x="6270" y="28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6" name="Oval 357"/>
              <p:cNvSpPr>
                <a:spLocks noChangeArrowheads="1"/>
              </p:cNvSpPr>
              <p:nvPr/>
            </p:nvSpPr>
            <p:spPr bwMode="auto">
              <a:xfrm>
                <a:off x="6394" y="2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7" name="Oval 358"/>
              <p:cNvSpPr>
                <a:spLocks noChangeArrowheads="1"/>
              </p:cNvSpPr>
              <p:nvPr/>
            </p:nvSpPr>
            <p:spPr bwMode="auto">
              <a:xfrm>
                <a:off x="6273" y="2732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8" name="Oval 359"/>
              <p:cNvSpPr>
                <a:spLocks noChangeArrowheads="1"/>
              </p:cNvSpPr>
              <p:nvPr/>
            </p:nvSpPr>
            <p:spPr bwMode="auto">
              <a:xfrm>
                <a:off x="6445" y="286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9" name="Oval 360"/>
              <p:cNvSpPr>
                <a:spLocks noChangeArrowheads="1"/>
              </p:cNvSpPr>
              <p:nvPr/>
            </p:nvSpPr>
            <p:spPr bwMode="auto">
              <a:xfrm>
                <a:off x="6004" y="29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0" name="Oval 361"/>
              <p:cNvSpPr>
                <a:spLocks noChangeArrowheads="1"/>
              </p:cNvSpPr>
              <p:nvPr/>
            </p:nvSpPr>
            <p:spPr bwMode="auto">
              <a:xfrm>
                <a:off x="6146" y="292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1" name="Oval 362"/>
              <p:cNvSpPr>
                <a:spLocks noChangeArrowheads="1"/>
              </p:cNvSpPr>
              <p:nvPr/>
            </p:nvSpPr>
            <p:spPr bwMode="auto">
              <a:xfrm>
                <a:off x="6207" y="298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2" name="Oval 363"/>
              <p:cNvSpPr>
                <a:spLocks noChangeArrowheads="1"/>
              </p:cNvSpPr>
              <p:nvPr/>
            </p:nvSpPr>
            <p:spPr bwMode="auto">
              <a:xfrm>
                <a:off x="6079" y="44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3" name="Oval 364"/>
              <p:cNvSpPr>
                <a:spLocks noChangeArrowheads="1"/>
              </p:cNvSpPr>
              <p:nvPr/>
            </p:nvSpPr>
            <p:spPr bwMode="auto">
              <a:xfrm>
                <a:off x="5714" y="409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4" name="Oval 365"/>
              <p:cNvSpPr>
                <a:spLocks noChangeArrowheads="1"/>
              </p:cNvSpPr>
              <p:nvPr/>
            </p:nvSpPr>
            <p:spPr bwMode="auto">
              <a:xfrm>
                <a:off x="6287" y="290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5" name="Oval 366"/>
              <p:cNvSpPr>
                <a:spLocks noChangeArrowheads="1"/>
              </p:cNvSpPr>
              <p:nvPr/>
            </p:nvSpPr>
            <p:spPr bwMode="auto">
              <a:xfrm>
                <a:off x="5944" y="3007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6" name="Oval 367"/>
              <p:cNvSpPr>
                <a:spLocks noChangeArrowheads="1"/>
              </p:cNvSpPr>
              <p:nvPr/>
            </p:nvSpPr>
            <p:spPr bwMode="auto">
              <a:xfrm>
                <a:off x="6145" y="2993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7" name="Oval 368"/>
              <p:cNvSpPr>
                <a:spLocks noChangeArrowheads="1"/>
              </p:cNvSpPr>
              <p:nvPr/>
            </p:nvSpPr>
            <p:spPr bwMode="auto">
              <a:xfrm>
                <a:off x="5359" y="314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8" name="Oval 369"/>
              <p:cNvSpPr>
                <a:spLocks noChangeArrowheads="1"/>
              </p:cNvSpPr>
              <p:nvPr/>
            </p:nvSpPr>
            <p:spPr bwMode="auto">
              <a:xfrm>
                <a:off x="6408" y="314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9" name="Oval 370"/>
              <p:cNvSpPr>
                <a:spLocks noChangeArrowheads="1"/>
              </p:cNvSpPr>
              <p:nvPr/>
            </p:nvSpPr>
            <p:spPr bwMode="auto">
              <a:xfrm>
                <a:off x="5701" y="310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0" name="Oval 371"/>
              <p:cNvSpPr>
                <a:spLocks noChangeArrowheads="1"/>
              </p:cNvSpPr>
              <p:nvPr/>
            </p:nvSpPr>
            <p:spPr bwMode="auto">
              <a:xfrm>
                <a:off x="6650" y="338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1" name="Oval 372"/>
              <p:cNvSpPr>
                <a:spLocks noChangeArrowheads="1"/>
              </p:cNvSpPr>
              <p:nvPr/>
            </p:nvSpPr>
            <p:spPr bwMode="auto">
              <a:xfrm>
                <a:off x="6295" y="306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2" name="Oval 373"/>
              <p:cNvSpPr>
                <a:spLocks noChangeArrowheads="1"/>
              </p:cNvSpPr>
              <p:nvPr/>
            </p:nvSpPr>
            <p:spPr bwMode="auto">
              <a:xfrm>
                <a:off x="5838" y="37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3" name="Oval 374"/>
              <p:cNvSpPr>
                <a:spLocks noChangeArrowheads="1"/>
              </p:cNvSpPr>
              <p:nvPr/>
            </p:nvSpPr>
            <p:spPr bwMode="auto">
              <a:xfrm>
                <a:off x="5938" y="343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4" name="Oval 375"/>
              <p:cNvSpPr>
                <a:spLocks noChangeArrowheads="1"/>
              </p:cNvSpPr>
              <p:nvPr/>
            </p:nvSpPr>
            <p:spPr bwMode="auto">
              <a:xfrm>
                <a:off x="5970" y="346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5" name="Oval 376"/>
              <p:cNvSpPr>
                <a:spLocks noChangeArrowheads="1"/>
              </p:cNvSpPr>
              <p:nvPr/>
            </p:nvSpPr>
            <p:spPr bwMode="auto">
              <a:xfrm>
                <a:off x="5796" y="34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6" name="Oval 377"/>
              <p:cNvSpPr>
                <a:spLocks noChangeArrowheads="1"/>
              </p:cNvSpPr>
              <p:nvPr/>
            </p:nvSpPr>
            <p:spPr bwMode="auto">
              <a:xfrm>
                <a:off x="5778" y="350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7" name="Oval 378"/>
              <p:cNvSpPr>
                <a:spLocks noChangeArrowheads="1"/>
              </p:cNvSpPr>
              <p:nvPr/>
            </p:nvSpPr>
            <p:spPr bwMode="auto">
              <a:xfrm>
                <a:off x="5794" y="343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8" name="Oval 379"/>
              <p:cNvSpPr>
                <a:spLocks noChangeArrowheads="1"/>
              </p:cNvSpPr>
              <p:nvPr/>
            </p:nvSpPr>
            <p:spPr bwMode="auto">
              <a:xfrm>
                <a:off x="6408" y="362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9" name="Oval 380"/>
              <p:cNvSpPr>
                <a:spLocks noChangeArrowheads="1"/>
              </p:cNvSpPr>
              <p:nvPr/>
            </p:nvSpPr>
            <p:spPr bwMode="auto">
              <a:xfrm>
                <a:off x="6226" y="3689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0" name="Oval 381"/>
              <p:cNvSpPr>
                <a:spLocks noChangeArrowheads="1"/>
              </p:cNvSpPr>
              <p:nvPr/>
            </p:nvSpPr>
            <p:spPr bwMode="auto">
              <a:xfrm>
                <a:off x="6271" y="370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1" name="Oval 382"/>
              <p:cNvSpPr>
                <a:spLocks noChangeArrowheads="1"/>
              </p:cNvSpPr>
              <p:nvPr/>
            </p:nvSpPr>
            <p:spPr bwMode="auto">
              <a:xfrm>
                <a:off x="5543" y="3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2" name="Oval 383"/>
              <p:cNvSpPr>
                <a:spLocks noChangeArrowheads="1"/>
              </p:cNvSpPr>
              <p:nvPr/>
            </p:nvSpPr>
            <p:spPr bwMode="auto">
              <a:xfrm>
                <a:off x="5225" y="37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3" name="Oval 384"/>
              <p:cNvSpPr>
                <a:spLocks noChangeArrowheads="1"/>
              </p:cNvSpPr>
              <p:nvPr/>
            </p:nvSpPr>
            <p:spPr bwMode="auto">
              <a:xfrm>
                <a:off x="4716" y="395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4" name="Oval 385"/>
              <p:cNvSpPr>
                <a:spLocks noChangeArrowheads="1"/>
              </p:cNvSpPr>
              <p:nvPr/>
            </p:nvSpPr>
            <p:spPr bwMode="auto">
              <a:xfrm>
                <a:off x="5496" y="39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5" name="Oval 386"/>
              <p:cNvSpPr>
                <a:spLocks noChangeArrowheads="1"/>
              </p:cNvSpPr>
              <p:nvPr/>
            </p:nvSpPr>
            <p:spPr bwMode="auto">
              <a:xfrm>
                <a:off x="5528" y="346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6" name="Oval 387"/>
              <p:cNvSpPr>
                <a:spLocks noChangeArrowheads="1"/>
              </p:cNvSpPr>
              <p:nvPr/>
            </p:nvSpPr>
            <p:spPr bwMode="auto">
              <a:xfrm>
                <a:off x="5629" y="313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7" name="Oval 388"/>
              <p:cNvSpPr>
                <a:spLocks noChangeArrowheads="1"/>
              </p:cNvSpPr>
              <p:nvPr/>
            </p:nvSpPr>
            <p:spPr bwMode="auto">
              <a:xfrm>
                <a:off x="5301" y="314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8" name="Oval 389"/>
              <p:cNvSpPr>
                <a:spLocks noChangeArrowheads="1"/>
              </p:cNvSpPr>
              <p:nvPr/>
            </p:nvSpPr>
            <p:spPr bwMode="auto">
              <a:xfrm>
                <a:off x="5307" y="34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9" name="Oval 390"/>
              <p:cNvSpPr>
                <a:spLocks noChangeArrowheads="1"/>
              </p:cNvSpPr>
              <p:nvPr/>
            </p:nvSpPr>
            <p:spPr bwMode="auto">
              <a:xfrm>
                <a:off x="5332" y="3353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0" name="Oval 391"/>
              <p:cNvSpPr>
                <a:spLocks noChangeArrowheads="1"/>
              </p:cNvSpPr>
              <p:nvPr/>
            </p:nvSpPr>
            <p:spPr bwMode="auto">
              <a:xfrm>
                <a:off x="5286" y="3155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1" name="Oval 392"/>
              <p:cNvSpPr>
                <a:spLocks noChangeArrowheads="1"/>
              </p:cNvSpPr>
              <p:nvPr/>
            </p:nvSpPr>
            <p:spPr bwMode="auto">
              <a:xfrm>
                <a:off x="5128" y="35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2" name="Oval 393"/>
              <p:cNvSpPr>
                <a:spLocks noChangeArrowheads="1"/>
              </p:cNvSpPr>
              <p:nvPr/>
            </p:nvSpPr>
            <p:spPr bwMode="auto">
              <a:xfrm>
                <a:off x="4859" y="373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3" name="Oval 394"/>
              <p:cNvSpPr>
                <a:spLocks noChangeArrowheads="1"/>
              </p:cNvSpPr>
              <p:nvPr/>
            </p:nvSpPr>
            <p:spPr bwMode="auto">
              <a:xfrm>
                <a:off x="4731" y="3635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4" name="Oval 395"/>
              <p:cNvSpPr>
                <a:spLocks noChangeArrowheads="1"/>
              </p:cNvSpPr>
              <p:nvPr/>
            </p:nvSpPr>
            <p:spPr bwMode="auto">
              <a:xfrm>
                <a:off x="5032" y="345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5" name="Oval 396"/>
              <p:cNvSpPr>
                <a:spLocks noChangeArrowheads="1"/>
              </p:cNvSpPr>
              <p:nvPr/>
            </p:nvSpPr>
            <p:spPr bwMode="auto">
              <a:xfrm>
                <a:off x="5185" y="339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6" name="Oval 397"/>
              <p:cNvSpPr>
                <a:spLocks noChangeArrowheads="1"/>
              </p:cNvSpPr>
              <p:nvPr/>
            </p:nvSpPr>
            <p:spPr bwMode="auto">
              <a:xfrm>
                <a:off x="5065" y="339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7" name="Oval 398"/>
              <p:cNvSpPr>
                <a:spLocks noChangeArrowheads="1"/>
              </p:cNvSpPr>
              <p:nvPr/>
            </p:nvSpPr>
            <p:spPr bwMode="auto">
              <a:xfrm>
                <a:off x="5064" y="340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8" name="Oval 399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9" name="Oval 400"/>
              <p:cNvSpPr>
                <a:spLocks noChangeArrowheads="1"/>
              </p:cNvSpPr>
              <p:nvPr/>
            </p:nvSpPr>
            <p:spPr bwMode="auto">
              <a:xfrm>
                <a:off x="3936" y="3726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0" name="Oval 401"/>
              <p:cNvSpPr>
                <a:spLocks noChangeArrowheads="1"/>
              </p:cNvSpPr>
              <p:nvPr/>
            </p:nvSpPr>
            <p:spPr bwMode="auto">
              <a:xfrm>
                <a:off x="4010" y="375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1" name="Oval 402"/>
              <p:cNvSpPr>
                <a:spLocks noChangeArrowheads="1"/>
              </p:cNvSpPr>
              <p:nvPr/>
            </p:nvSpPr>
            <p:spPr bwMode="auto">
              <a:xfrm>
                <a:off x="4144" y="37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2" name="Oval 403"/>
              <p:cNvSpPr>
                <a:spLocks noChangeArrowheads="1"/>
              </p:cNvSpPr>
              <p:nvPr/>
            </p:nvSpPr>
            <p:spPr bwMode="auto">
              <a:xfrm>
                <a:off x="4131" y="352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3" name="Oval 404"/>
              <p:cNvSpPr>
                <a:spLocks noChangeArrowheads="1"/>
              </p:cNvSpPr>
              <p:nvPr/>
            </p:nvSpPr>
            <p:spPr bwMode="auto">
              <a:xfrm>
                <a:off x="4094" y="38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4" name="Oval 405"/>
              <p:cNvSpPr>
                <a:spLocks noChangeArrowheads="1"/>
              </p:cNvSpPr>
              <p:nvPr/>
            </p:nvSpPr>
            <p:spPr bwMode="auto">
              <a:xfrm>
                <a:off x="4265" y="353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Group 607"/>
            <p:cNvGrpSpPr/>
            <p:nvPr/>
          </p:nvGrpSpPr>
          <p:grpSpPr bwMode="auto">
            <a:xfrm>
              <a:off x="3636" y="1490"/>
              <a:ext cx="3190" cy="2782"/>
              <a:chOff x="3636" y="1490"/>
              <a:chExt cx="3190" cy="2782"/>
            </a:xfrm>
          </p:grpSpPr>
          <p:sp>
            <p:nvSpPr>
              <p:cNvPr id="4295" name="Oval 407"/>
              <p:cNvSpPr>
                <a:spLocks noChangeArrowheads="1"/>
              </p:cNvSpPr>
              <p:nvPr/>
            </p:nvSpPr>
            <p:spPr bwMode="auto">
              <a:xfrm>
                <a:off x="4287" y="371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6" name="Oval 408"/>
              <p:cNvSpPr>
                <a:spLocks noChangeArrowheads="1"/>
              </p:cNvSpPr>
              <p:nvPr/>
            </p:nvSpPr>
            <p:spPr bwMode="auto">
              <a:xfrm>
                <a:off x="4826" y="34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7" name="Oval 409"/>
              <p:cNvSpPr>
                <a:spLocks noChangeArrowheads="1"/>
              </p:cNvSpPr>
              <p:nvPr/>
            </p:nvSpPr>
            <p:spPr bwMode="auto">
              <a:xfrm>
                <a:off x="5072" y="348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8" name="Oval 410"/>
              <p:cNvSpPr>
                <a:spLocks noChangeArrowheads="1"/>
              </p:cNvSpPr>
              <p:nvPr/>
            </p:nvSpPr>
            <p:spPr bwMode="auto">
              <a:xfrm>
                <a:off x="5190" y="339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9" name="Oval 411"/>
              <p:cNvSpPr>
                <a:spLocks noChangeArrowheads="1"/>
              </p:cNvSpPr>
              <p:nvPr/>
            </p:nvSpPr>
            <p:spPr bwMode="auto">
              <a:xfrm>
                <a:off x="5770" y="154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0" name="Oval 412"/>
              <p:cNvSpPr>
                <a:spLocks noChangeArrowheads="1"/>
              </p:cNvSpPr>
              <p:nvPr/>
            </p:nvSpPr>
            <p:spPr bwMode="auto">
              <a:xfrm>
                <a:off x="4860" y="383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1" name="Oval 413"/>
              <p:cNvSpPr>
                <a:spLocks noChangeArrowheads="1"/>
              </p:cNvSpPr>
              <p:nvPr/>
            </p:nvSpPr>
            <p:spPr bwMode="auto">
              <a:xfrm>
                <a:off x="4764" y="3192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2" name="Oval 414"/>
              <p:cNvSpPr>
                <a:spLocks noChangeArrowheads="1"/>
              </p:cNvSpPr>
              <p:nvPr/>
            </p:nvSpPr>
            <p:spPr bwMode="auto">
              <a:xfrm>
                <a:off x="4675" y="39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3" name="Oval 415"/>
              <p:cNvSpPr>
                <a:spLocks noChangeArrowheads="1"/>
              </p:cNvSpPr>
              <p:nvPr/>
            </p:nvSpPr>
            <p:spPr bwMode="auto">
              <a:xfrm>
                <a:off x="5728" y="1490"/>
                <a:ext cx="11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4" name="Oval 416"/>
              <p:cNvSpPr>
                <a:spLocks noChangeArrowheads="1"/>
              </p:cNvSpPr>
              <p:nvPr/>
            </p:nvSpPr>
            <p:spPr bwMode="auto">
              <a:xfrm>
                <a:off x="4882" y="311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5" name="Oval 417"/>
              <p:cNvSpPr>
                <a:spLocks noChangeArrowheads="1"/>
              </p:cNvSpPr>
              <p:nvPr/>
            </p:nvSpPr>
            <p:spPr bwMode="auto">
              <a:xfrm>
                <a:off x="4592" y="322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6" name="Oval 418"/>
              <p:cNvSpPr>
                <a:spLocks noChangeArrowheads="1"/>
              </p:cNvSpPr>
              <p:nvPr/>
            </p:nvSpPr>
            <p:spPr bwMode="auto">
              <a:xfrm>
                <a:off x="5235" y="408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7" name="Oval 419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8" name="Oval 420"/>
              <p:cNvSpPr>
                <a:spLocks noChangeArrowheads="1"/>
              </p:cNvSpPr>
              <p:nvPr/>
            </p:nvSpPr>
            <p:spPr bwMode="auto">
              <a:xfrm>
                <a:off x="4452" y="402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9" name="Oval 421"/>
              <p:cNvSpPr>
                <a:spLocks noChangeArrowheads="1"/>
              </p:cNvSpPr>
              <p:nvPr/>
            </p:nvSpPr>
            <p:spPr bwMode="auto">
              <a:xfrm>
                <a:off x="5357" y="34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0" name="Oval 422"/>
              <p:cNvSpPr>
                <a:spLocks noChangeArrowheads="1"/>
              </p:cNvSpPr>
              <p:nvPr/>
            </p:nvSpPr>
            <p:spPr bwMode="auto">
              <a:xfrm>
                <a:off x="5215" y="34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1" name="Oval 423"/>
              <p:cNvSpPr>
                <a:spLocks noChangeArrowheads="1"/>
              </p:cNvSpPr>
              <p:nvPr/>
            </p:nvSpPr>
            <p:spPr bwMode="auto">
              <a:xfrm>
                <a:off x="4509" y="36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2" name="Oval 424"/>
              <p:cNvSpPr>
                <a:spLocks noChangeArrowheads="1"/>
              </p:cNvSpPr>
              <p:nvPr/>
            </p:nvSpPr>
            <p:spPr bwMode="auto">
              <a:xfrm>
                <a:off x="4954" y="352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3" name="Oval 425"/>
              <p:cNvSpPr>
                <a:spLocks noChangeArrowheads="1"/>
              </p:cNvSpPr>
              <p:nvPr/>
            </p:nvSpPr>
            <p:spPr bwMode="auto">
              <a:xfrm>
                <a:off x="4385" y="4087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4" name="Oval 426"/>
              <p:cNvSpPr>
                <a:spLocks noChangeArrowheads="1"/>
              </p:cNvSpPr>
              <p:nvPr/>
            </p:nvSpPr>
            <p:spPr bwMode="auto">
              <a:xfrm>
                <a:off x="4558" y="379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5" name="Oval 427"/>
              <p:cNvSpPr>
                <a:spLocks noChangeArrowheads="1"/>
              </p:cNvSpPr>
              <p:nvPr/>
            </p:nvSpPr>
            <p:spPr bwMode="auto">
              <a:xfrm>
                <a:off x="3646" y="326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6" name="Oval 428"/>
              <p:cNvSpPr>
                <a:spLocks noChangeArrowheads="1"/>
              </p:cNvSpPr>
              <p:nvPr/>
            </p:nvSpPr>
            <p:spPr bwMode="auto">
              <a:xfrm>
                <a:off x="4759" y="248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7" name="Oval 429"/>
              <p:cNvSpPr>
                <a:spLocks noChangeArrowheads="1"/>
              </p:cNvSpPr>
              <p:nvPr/>
            </p:nvSpPr>
            <p:spPr bwMode="auto">
              <a:xfrm>
                <a:off x="4966" y="23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8" name="Oval 430"/>
              <p:cNvSpPr>
                <a:spLocks noChangeArrowheads="1"/>
              </p:cNvSpPr>
              <p:nvPr/>
            </p:nvSpPr>
            <p:spPr bwMode="auto">
              <a:xfrm>
                <a:off x="4454" y="276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9" name="Oval 431"/>
              <p:cNvSpPr>
                <a:spLocks noChangeArrowheads="1"/>
              </p:cNvSpPr>
              <p:nvPr/>
            </p:nvSpPr>
            <p:spPr bwMode="auto">
              <a:xfrm>
                <a:off x="4489" y="264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0" name="Oval 432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1" name="Oval 433"/>
              <p:cNvSpPr>
                <a:spLocks noChangeArrowheads="1"/>
              </p:cNvSpPr>
              <p:nvPr/>
            </p:nvSpPr>
            <p:spPr bwMode="auto">
              <a:xfrm>
                <a:off x="4861" y="22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2" name="Oval 434"/>
              <p:cNvSpPr>
                <a:spLocks noChangeArrowheads="1"/>
              </p:cNvSpPr>
              <p:nvPr/>
            </p:nvSpPr>
            <p:spPr bwMode="auto">
              <a:xfrm>
                <a:off x="4921" y="206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3" name="Oval 435"/>
              <p:cNvSpPr>
                <a:spLocks noChangeArrowheads="1"/>
              </p:cNvSpPr>
              <p:nvPr/>
            </p:nvSpPr>
            <p:spPr bwMode="auto">
              <a:xfrm>
                <a:off x="4975" y="204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4" name="Oval 436"/>
              <p:cNvSpPr>
                <a:spLocks noChangeArrowheads="1"/>
              </p:cNvSpPr>
              <p:nvPr/>
            </p:nvSpPr>
            <p:spPr bwMode="auto">
              <a:xfrm>
                <a:off x="5031" y="2011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5" name="Oval 437"/>
              <p:cNvSpPr>
                <a:spLocks noChangeArrowheads="1"/>
              </p:cNvSpPr>
              <p:nvPr/>
            </p:nvSpPr>
            <p:spPr bwMode="auto">
              <a:xfrm>
                <a:off x="4794" y="22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6" name="Oval 438"/>
              <p:cNvSpPr>
                <a:spLocks noChangeArrowheads="1"/>
              </p:cNvSpPr>
              <p:nvPr/>
            </p:nvSpPr>
            <p:spPr bwMode="auto">
              <a:xfrm>
                <a:off x="5193" y="225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7" name="Oval 439"/>
              <p:cNvSpPr>
                <a:spLocks noChangeArrowheads="1"/>
              </p:cNvSpPr>
              <p:nvPr/>
            </p:nvSpPr>
            <p:spPr bwMode="auto">
              <a:xfrm>
                <a:off x="5218" y="217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8" name="Oval 440"/>
              <p:cNvSpPr>
                <a:spLocks noChangeArrowheads="1"/>
              </p:cNvSpPr>
              <p:nvPr/>
            </p:nvSpPr>
            <p:spPr bwMode="auto">
              <a:xfrm>
                <a:off x="5132" y="22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9" name="Oval 441"/>
              <p:cNvSpPr>
                <a:spLocks noChangeArrowheads="1"/>
              </p:cNvSpPr>
              <p:nvPr/>
            </p:nvSpPr>
            <p:spPr bwMode="auto">
              <a:xfrm>
                <a:off x="5064" y="224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0" name="Oval 442"/>
              <p:cNvSpPr>
                <a:spLocks noChangeArrowheads="1"/>
              </p:cNvSpPr>
              <p:nvPr/>
            </p:nvSpPr>
            <p:spPr bwMode="auto">
              <a:xfrm>
                <a:off x="4949" y="2284"/>
                <a:ext cx="15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1" name="Oval 443"/>
              <p:cNvSpPr>
                <a:spLocks noChangeArrowheads="1"/>
              </p:cNvSpPr>
              <p:nvPr/>
            </p:nvSpPr>
            <p:spPr bwMode="auto">
              <a:xfrm>
                <a:off x="4827" y="231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2" name="Oval 444"/>
              <p:cNvSpPr>
                <a:spLocks noChangeArrowheads="1"/>
              </p:cNvSpPr>
              <p:nvPr/>
            </p:nvSpPr>
            <p:spPr bwMode="auto">
              <a:xfrm>
                <a:off x="4667" y="23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3" name="Oval 445"/>
              <p:cNvSpPr>
                <a:spLocks noChangeArrowheads="1"/>
              </p:cNvSpPr>
              <p:nvPr/>
            </p:nvSpPr>
            <p:spPr bwMode="auto">
              <a:xfrm>
                <a:off x="3903" y="313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4" name="Oval 446"/>
              <p:cNvSpPr>
                <a:spLocks noChangeArrowheads="1"/>
              </p:cNvSpPr>
              <p:nvPr/>
            </p:nvSpPr>
            <p:spPr bwMode="auto">
              <a:xfrm>
                <a:off x="4045" y="2849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5" name="Oval 447"/>
              <p:cNvSpPr>
                <a:spLocks noChangeArrowheads="1"/>
              </p:cNvSpPr>
              <p:nvPr/>
            </p:nvSpPr>
            <p:spPr bwMode="auto">
              <a:xfrm>
                <a:off x="4131" y="267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6" name="Oval 448"/>
              <p:cNvSpPr>
                <a:spLocks noChangeArrowheads="1"/>
              </p:cNvSpPr>
              <p:nvPr/>
            </p:nvSpPr>
            <p:spPr bwMode="auto">
              <a:xfrm>
                <a:off x="4212" y="261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7" name="Oval 449"/>
              <p:cNvSpPr>
                <a:spLocks noChangeArrowheads="1"/>
              </p:cNvSpPr>
              <p:nvPr/>
            </p:nvSpPr>
            <p:spPr bwMode="auto">
              <a:xfrm>
                <a:off x="4206" y="259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8" name="Oval 450"/>
              <p:cNvSpPr>
                <a:spLocks noChangeArrowheads="1"/>
              </p:cNvSpPr>
              <p:nvPr/>
            </p:nvSpPr>
            <p:spPr bwMode="auto">
              <a:xfrm>
                <a:off x="453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9" name="Oval 451"/>
              <p:cNvSpPr>
                <a:spLocks noChangeArrowheads="1"/>
              </p:cNvSpPr>
              <p:nvPr/>
            </p:nvSpPr>
            <p:spPr bwMode="auto">
              <a:xfrm>
                <a:off x="4434" y="257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0" name="Oval 452"/>
              <p:cNvSpPr>
                <a:spLocks noChangeArrowheads="1"/>
              </p:cNvSpPr>
              <p:nvPr/>
            </p:nvSpPr>
            <p:spPr bwMode="auto">
              <a:xfrm>
                <a:off x="5055" y="239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1" name="Oval 453"/>
              <p:cNvSpPr>
                <a:spLocks noChangeArrowheads="1"/>
              </p:cNvSpPr>
              <p:nvPr/>
            </p:nvSpPr>
            <p:spPr bwMode="auto">
              <a:xfrm>
                <a:off x="4998" y="24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2" name="Oval 454"/>
              <p:cNvSpPr>
                <a:spLocks noChangeArrowheads="1"/>
              </p:cNvSpPr>
              <p:nvPr/>
            </p:nvSpPr>
            <p:spPr bwMode="auto">
              <a:xfrm>
                <a:off x="5251" y="231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3" name="Oval 455"/>
              <p:cNvSpPr>
                <a:spLocks noChangeArrowheads="1"/>
              </p:cNvSpPr>
              <p:nvPr/>
            </p:nvSpPr>
            <p:spPr bwMode="auto">
              <a:xfrm>
                <a:off x="5682" y="316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4" name="Oval 456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5" name="Oval 457"/>
              <p:cNvSpPr>
                <a:spLocks noChangeArrowheads="1"/>
              </p:cNvSpPr>
              <p:nvPr/>
            </p:nvSpPr>
            <p:spPr bwMode="auto">
              <a:xfrm>
                <a:off x="5824" y="30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6" name="Oval 458"/>
              <p:cNvSpPr>
                <a:spLocks noChangeArrowheads="1"/>
              </p:cNvSpPr>
              <p:nvPr/>
            </p:nvSpPr>
            <p:spPr bwMode="auto">
              <a:xfrm>
                <a:off x="5763" y="328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7" name="Oval 459"/>
              <p:cNvSpPr>
                <a:spLocks noChangeArrowheads="1"/>
              </p:cNvSpPr>
              <p:nvPr/>
            </p:nvSpPr>
            <p:spPr bwMode="auto">
              <a:xfrm>
                <a:off x="577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8" name="Oval 460"/>
              <p:cNvSpPr>
                <a:spLocks noChangeArrowheads="1"/>
              </p:cNvSpPr>
              <p:nvPr/>
            </p:nvSpPr>
            <p:spPr bwMode="auto">
              <a:xfrm>
                <a:off x="5958" y="299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9" name="Oval 461"/>
              <p:cNvSpPr>
                <a:spLocks noChangeArrowheads="1"/>
              </p:cNvSpPr>
              <p:nvPr/>
            </p:nvSpPr>
            <p:spPr bwMode="auto">
              <a:xfrm>
                <a:off x="6333" y="321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0" name="Oval 462"/>
              <p:cNvSpPr>
                <a:spLocks noChangeArrowheads="1"/>
              </p:cNvSpPr>
              <p:nvPr/>
            </p:nvSpPr>
            <p:spPr bwMode="auto">
              <a:xfrm>
                <a:off x="6266" y="31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1" name="Oval 463"/>
              <p:cNvSpPr>
                <a:spLocks noChangeArrowheads="1"/>
              </p:cNvSpPr>
              <p:nvPr/>
            </p:nvSpPr>
            <p:spPr bwMode="auto">
              <a:xfrm>
                <a:off x="6189" y="30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2" name="Oval 464"/>
              <p:cNvSpPr>
                <a:spLocks noChangeArrowheads="1"/>
              </p:cNvSpPr>
              <p:nvPr/>
            </p:nvSpPr>
            <p:spPr bwMode="auto">
              <a:xfrm>
                <a:off x="6273" y="330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3" name="Oval 465"/>
              <p:cNvSpPr>
                <a:spLocks noChangeArrowheads="1"/>
              </p:cNvSpPr>
              <p:nvPr/>
            </p:nvSpPr>
            <p:spPr bwMode="auto">
              <a:xfrm>
                <a:off x="6310" y="327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4" name="Oval 466"/>
              <p:cNvSpPr>
                <a:spLocks noChangeArrowheads="1"/>
              </p:cNvSpPr>
              <p:nvPr/>
            </p:nvSpPr>
            <p:spPr bwMode="auto">
              <a:xfrm>
                <a:off x="6345" y="333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5" name="Oval 467"/>
              <p:cNvSpPr>
                <a:spLocks noChangeArrowheads="1"/>
              </p:cNvSpPr>
              <p:nvPr/>
            </p:nvSpPr>
            <p:spPr bwMode="auto">
              <a:xfrm>
                <a:off x="6330" y="321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6" name="Oval 468"/>
              <p:cNvSpPr>
                <a:spLocks noChangeArrowheads="1"/>
              </p:cNvSpPr>
              <p:nvPr/>
            </p:nvSpPr>
            <p:spPr bwMode="auto">
              <a:xfrm>
                <a:off x="6216" y="376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7" name="Oval 469"/>
              <p:cNvSpPr>
                <a:spLocks noChangeArrowheads="1"/>
              </p:cNvSpPr>
              <p:nvPr/>
            </p:nvSpPr>
            <p:spPr bwMode="auto">
              <a:xfrm>
                <a:off x="6254" y="365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8" name="Oval 470"/>
              <p:cNvSpPr>
                <a:spLocks noChangeArrowheads="1"/>
              </p:cNvSpPr>
              <p:nvPr/>
            </p:nvSpPr>
            <p:spPr bwMode="auto">
              <a:xfrm>
                <a:off x="6232" y="39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9" name="Oval 471"/>
              <p:cNvSpPr>
                <a:spLocks noChangeArrowheads="1"/>
              </p:cNvSpPr>
              <p:nvPr/>
            </p:nvSpPr>
            <p:spPr bwMode="auto">
              <a:xfrm>
                <a:off x="6299" y="358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0" name="Oval 472"/>
              <p:cNvSpPr>
                <a:spLocks noChangeArrowheads="1"/>
              </p:cNvSpPr>
              <p:nvPr/>
            </p:nvSpPr>
            <p:spPr bwMode="auto">
              <a:xfrm>
                <a:off x="6284" y="347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1" name="Oval 473"/>
              <p:cNvSpPr>
                <a:spLocks noChangeArrowheads="1"/>
              </p:cNvSpPr>
              <p:nvPr/>
            </p:nvSpPr>
            <p:spPr bwMode="auto">
              <a:xfrm>
                <a:off x="6262" y="33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2" name="Oval 474"/>
              <p:cNvSpPr>
                <a:spLocks noChangeArrowheads="1"/>
              </p:cNvSpPr>
              <p:nvPr/>
            </p:nvSpPr>
            <p:spPr bwMode="auto">
              <a:xfrm>
                <a:off x="6208" y="3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3" name="Oval 475"/>
              <p:cNvSpPr>
                <a:spLocks noChangeArrowheads="1"/>
              </p:cNvSpPr>
              <p:nvPr/>
            </p:nvSpPr>
            <p:spPr bwMode="auto">
              <a:xfrm>
                <a:off x="5957" y="401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4" name="Oval 476"/>
              <p:cNvSpPr>
                <a:spLocks noChangeArrowheads="1"/>
              </p:cNvSpPr>
              <p:nvPr/>
            </p:nvSpPr>
            <p:spPr bwMode="auto">
              <a:xfrm>
                <a:off x="5897" y="410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5" name="Oval 477"/>
              <p:cNvSpPr>
                <a:spLocks noChangeArrowheads="1"/>
              </p:cNvSpPr>
              <p:nvPr/>
            </p:nvSpPr>
            <p:spPr bwMode="auto">
              <a:xfrm>
                <a:off x="5835" y="411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6" name="Oval 478"/>
              <p:cNvSpPr>
                <a:spLocks noChangeArrowheads="1"/>
              </p:cNvSpPr>
              <p:nvPr/>
            </p:nvSpPr>
            <p:spPr bwMode="auto">
              <a:xfrm>
                <a:off x="5783" y="410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7" name="Oval 479"/>
              <p:cNvSpPr>
                <a:spLocks noChangeArrowheads="1"/>
              </p:cNvSpPr>
              <p:nvPr/>
            </p:nvSpPr>
            <p:spPr bwMode="auto">
              <a:xfrm>
                <a:off x="5749" y="405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8" name="Oval 480"/>
              <p:cNvSpPr>
                <a:spLocks noChangeArrowheads="1"/>
              </p:cNvSpPr>
              <p:nvPr/>
            </p:nvSpPr>
            <p:spPr bwMode="auto">
              <a:xfrm>
                <a:off x="5724" y="4030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9" name="Oval 481"/>
              <p:cNvSpPr>
                <a:spLocks noChangeArrowheads="1"/>
              </p:cNvSpPr>
              <p:nvPr/>
            </p:nvSpPr>
            <p:spPr bwMode="auto">
              <a:xfrm>
                <a:off x="5731" y="392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0" name="Oval 482"/>
              <p:cNvSpPr>
                <a:spLocks noChangeArrowheads="1"/>
              </p:cNvSpPr>
              <p:nvPr/>
            </p:nvSpPr>
            <p:spPr bwMode="auto">
              <a:xfrm>
                <a:off x="6216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1" name="Oval 483"/>
              <p:cNvSpPr>
                <a:spLocks noChangeArrowheads="1"/>
              </p:cNvSpPr>
              <p:nvPr/>
            </p:nvSpPr>
            <p:spPr bwMode="auto">
              <a:xfrm>
                <a:off x="6277" y="402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2" name="Oval 484"/>
              <p:cNvSpPr>
                <a:spLocks noChangeArrowheads="1"/>
              </p:cNvSpPr>
              <p:nvPr/>
            </p:nvSpPr>
            <p:spPr bwMode="auto">
              <a:xfrm>
                <a:off x="5469" y="3554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3" name="Oval 485"/>
              <p:cNvSpPr>
                <a:spLocks noChangeArrowheads="1"/>
              </p:cNvSpPr>
              <p:nvPr/>
            </p:nvSpPr>
            <p:spPr bwMode="auto">
              <a:xfrm>
                <a:off x="4822" y="3904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4" name="Oval 486"/>
              <p:cNvSpPr>
                <a:spLocks noChangeArrowheads="1"/>
              </p:cNvSpPr>
              <p:nvPr/>
            </p:nvSpPr>
            <p:spPr bwMode="auto">
              <a:xfrm>
                <a:off x="5553" y="327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5" name="Oval 487"/>
              <p:cNvSpPr>
                <a:spLocks noChangeArrowheads="1"/>
              </p:cNvSpPr>
              <p:nvPr/>
            </p:nvSpPr>
            <p:spPr bwMode="auto">
              <a:xfrm>
                <a:off x="5901" y="301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6" name="Oval 488"/>
              <p:cNvSpPr>
                <a:spLocks noChangeArrowheads="1"/>
              </p:cNvSpPr>
              <p:nvPr/>
            </p:nvSpPr>
            <p:spPr bwMode="auto">
              <a:xfrm>
                <a:off x="5747" y="311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7" name="Oval 489"/>
              <p:cNvSpPr>
                <a:spLocks noChangeArrowheads="1"/>
              </p:cNvSpPr>
              <p:nvPr/>
            </p:nvSpPr>
            <p:spPr bwMode="auto">
              <a:xfrm>
                <a:off x="590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8" name="Oval 490"/>
              <p:cNvSpPr>
                <a:spLocks noChangeArrowheads="1"/>
              </p:cNvSpPr>
              <p:nvPr/>
            </p:nvSpPr>
            <p:spPr bwMode="auto">
              <a:xfrm>
                <a:off x="6042" y="299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9" name="Oval 491"/>
              <p:cNvSpPr>
                <a:spLocks noChangeArrowheads="1"/>
              </p:cNvSpPr>
              <p:nvPr/>
            </p:nvSpPr>
            <p:spPr bwMode="auto">
              <a:xfrm>
                <a:off x="5518" y="3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0" name="Oval 492"/>
              <p:cNvSpPr>
                <a:spLocks noChangeArrowheads="1"/>
              </p:cNvSpPr>
              <p:nvPr/>
            </p:nvSpPr>
            <p:spPr bwMode="auto">
              <a:xfrm>
                <a:off x="5522" y="343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1" name="Oval 493"/>
              <p:cNvSpPr>
                <a:spLocks noChangeArrowheads="1"/>
              </p:cNvSpPr>
              <p:nvPr/>
            </p:nvSpPr>
            <p:spPr bwMode="auto">
              <a:xfrm>
                <a:off x="5627" y="34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2" name="Oval 494"/>
              <p:cNvSpPr>
                <a:spLocks noChangeArrowheads="1"/>
              </p:cNvSpPr>
              <p:nvPr/>
            </p:nvSpPr>
            <p:spPr bwMode="auto">
              <a:xfrm>
                <a:off x="5551" y="29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3" name="Oval 495"/>
              <p:cNvSpPr>
                <a:spLocks noChangeArrowheads="1"/>
              </p:cNvSpPr>
              <p:nvPr/>
            </p:nvSpPr>
            <p:spPr bwMode="auto">
              <a:xfrm>
                <a:off x="5923" y="281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4" name="Oval 496"/>
              <p:cNvSpPr>
                <a:spLocks noChangeArrowheads="1"/>
              </p:cNvSpPr>
              <p:nvPr/>
            </p:nvSpPr>
            <p:spPr bwMode="auto">
              <a:xfrm>
                <a:off x="5628" y="290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5" name="Oval 497"/>
              <p:cNvSpPr>
                <a:spLocks noChangeArrowheads="1"/>
              </p:cNvSpPr>
              <p:nvPr/>
            </p:nvSpPr>
            <p:spPr bwMode="auto">
              <a:xfrm>
                <a:off x="5967" y="245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6" name="Oval 498"/>
              <p:cNvSpPr>
                <a:spLocks noChangeArrowheads="1"/>
              </p:cNvSpPr>
              <p:nvPr/>
            </p:nvSpPr>
            <p:spPr bwMode="auto">
              <a:xfrm>
                <a:off x="6295" y="396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7" name="Oval 499"/>
              <p:cNvSpPr>
                <a:spLocks noChangeArrowheads="1"/>
              </p:cNvSpPr>
              <p:nvPr/>
            </p:nvSpPr>
            <p:spPr bwMode="auto">
              <a:xfrm>
                <a:off x="5628" y="26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8" name="Oval 500"/>
              <p:cNvSpPr>
                <a:spLocks noChangeArrowheads="1"/>
              </p:cNvSpPr>
              <p:nvPr/>
            </p:nvSpPr>
            <p:spPr bwMode="auto">
              <a:xfrm>
                <a:off x="6388" y="371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9" name="Oval 501"/>
              <p:cNvSpPr>
                <a:spLocks noChangeArrowheads="1"/>
              </p:cNvSpPr>
              <p:nvPr/>
            </p:nvSpPr>
            <p:spPr bwMode="auto">
              <a:xfrm>
                <a:off x="6222" y="255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0" name="Oval 502"/>
              <p:cNvSpPr>
                <a:spLocks noChangeArrowheads="1"/>
              </p:cNvSpPr>
              <p:nvPr/>
            </p:nvSpPr>
            <p:spPr bwMode="auto">
              <a:xfrm>
                <a:off x="6330" y="24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1" name="Oval 503"/>
              <p:cNvSpPr>
                <a:spLocks noChangeArrowheads="1"/>
              </p:cNvSpPr>
              <p:nvPr/>
            </p:nvSpPr>
            <p:spPr bwMode="auto">
              <a:xfrm>
                <a:off x="6115" y="266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2" name="Oval 504"/>
              <p:cNvSpPr>
                <a:spLocks noChangeArrowheads="1"/>
              </p:cNvSpPr>
              <p:nvPr/>
            </p:nvSpPr>
            <p:spPr bwMode="auto">
              <a:xfrm>
                <a:off x="6160" y="244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3" name="Oval 505"/>
              <p:cNvSpPr>
                <a:spLocks noChangeArrowheads="1"/>
              </p:cNvSpPr>
              <p:nvPr/>
            </p:nvSpPr>
            <p:spPr bwMode="auto">
              <a:xfrm>
                <a:off x="5657" y="3879"/>
                <a:ext cx="15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4" name="Oval 506"/>
              <p:cNvSpPr>
                <a:spLocks noChangeArrowheads="1"/>
              </p:cNvSpPr>
              <p:nvPr/>
            </p:nvSpPr>
            <p:spPr bwMode="auto">
              <a:xfrm>
                <a:off x="6142" y="2537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5" name="Oval 507"/>
              <p:cNvSpPr>
                <a:spLocks noChangeArrowheads="1"/>
              </p:cNvSpPr>
              <p:nvPr/>
            </p:nvSpPr>
            <p:spPr bwMode="auto">
              <a:xfrm>
                <a:off x="5216" y="276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6" name="Oval 508"/>
              <p:cNvSpPr>
                <a:spLocks noChangeArrowheads="1"/>
              </p:cNvSpPr>
              <p:nvPr/>
            </p:nvSpPr>
            <p:spPr bwMode="auto">
              <a:xfrm>
                <a:off x="5352" y="22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7" name="Oval 509"/>
              <p:cNvSpPr>
                <a:spLocks noChangeArrowheads="1"/>
              </p:cNvSpPr>
              <p:nvPr/>
            </p:nvSpPr>
            <p:spPr bwMode="auto">
              <a:xfrm>
                <a:off x="5816" y="332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8" name="Oval 510"/>
              <p:cNvSpPr>
                <a:spLocks noChangeArrowheads="1"/>
              </p:cNvSpPr>
              <p:nvPr/>
            </p:nvSpPr>
            <p:spPr bwMode="auto">
              <a:xfrm>
                <a:off x="5776" y="4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9" name="Oval 511"/>
              <p:cNvSpPr>
                <a:spLocks noChangeArrowheads="1"/>
              </p:cNvSpPr>
              <p:nvPr/>
            </p:nvSpPr>
            <p:spPr bwMode="auto">
              <a:xfrm>
                <a:off x="5648" y="392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0" name="Oval 512"/>
              <p:cNvSpPr>
                <a:spLocks noChangeArrowheads="1"/>
              </p:cNvSpPr>
              <p:nvPr/>
            </p:nvSpPr>
            <p:spPr bwMode="auto">
              <a:xfrm>
                <a:off x="5842" y="2917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1" name="Oval 513"/>
              <p:cNvSpPr>
                <a:spLocks noChangeArrowheads="1"/>
              </p:cNvSpPr>
              <p:nvPr/>
            </p:nvSpPr>
            <p:spPr bwMode="auto">
              <a:xfrm>
                <a:off x="5736" y="31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2" name="Oval 514"/>
              <p:cNvSpPr>
                <a:spLocks noChangeArrowheads="1"/>
              </p:cNvSpPr>
              <p:nvPr/>
            </p:nvSpPr>
            <p:spPr bwMode="auto">
              <a:xfrm>
                <a:off x="5958" y="289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3" name="Oval 515"/>
              <p:cNvSpPr>
                <a:spLocks noChangeArrowheads="1"/>
              </p:cNvSpPr>
              <p:nvPr/>
            </p:nvSpPr>
            <p:spPr bwMode="auto">
              <a:xfrm>
                <a:off x="6652" y="382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4" name="Oval 516"/>
              <p:cNvSpPr>
                <a:spLocks noChangeArrowheads="1"/>
              </p:cNvSpPr>
              <p:nvPr/>
            </p:nvSpPr>
            <p:spPr bwMode="auto">
              <a:xfrm>
                <a:off x="6126" y="298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5" name="Oval 517"/>
              <p:cNvSpPr>
                <a:spLocks noChangeArrowheads="1"/>
              </p:cNvSpPr>
              <p:nvPr/>
            </p:nvSpPr>
            <p:spPr bwMode="auto">
              <a:xfrm>
                <a:off x="5870" y="272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6" name="Oval 518"/>
              <p:cNvSpPr>
                <a:spLocks noChangeArrowheads="1"/>
              </p:cNvSpPr>
              <p:nvPr/>
            </p:nvSpPr>
            <p:spPr bwMode="auto">
              <a:xfrm>
                <a:off x="6292" y="300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7" name="Oval 519"/>
              <p:cNvSpPr>
                <a:spLocks noChangeArrowheads="1"/>
              </p:cNvSpPr>
              <p:nvPr/>
            </p:nvSpPr>
            <p:spPr bwMode="auto">
              <a:xfrm>
                <a:off x="6362" y="310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8" name="Oval 520"/>
              <p:cNvSpPr>
                <a:spLocks noChangeArrowheads="1"/>
              </p:cNvSpPr>
              <p:nvPr/>
            </p:nvSpPr>
            <p:spPr bwMode="auto">
              <a:xfrm>
                <a:off x="6431" y="303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9" name="Oval 521"/>
              <p:cNvSpPr>
                <a:spLocks noChangeArrowheads="1"/>
              </p:cNvSpPr>
              <p:nvPr/>
            </p:nvSpPr>
            <p:spPr bwMode="auto">
              <a:xfrm>
                <a:off x="6438" y="28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0" name="Oval 522"/>
              <p:cNvSpPr>
                <a:spLocks noChangeArrowheads="1"/>
              </p:cNvSpPr>
              <p:nvPr/>
            </p:nvSpPr>
            <p:spPr bwMode="auto">
              <a:xfrm>
                <a:off x="6413" y="297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1" name="Oval 523"/>
              <p:cNvSpPr>
                <a:spLocks noChangeArrowheads="1"/>
              </p:cNvSpPr>
              <p:nvPr/>
            </p:nvSpPr>
            <p:spPr bwMode="auto">
              <a:xfrm>
                <a:off x="6546" y="304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2" name="Oval 524"/>
              <p:cNvSpPr>
                <a:spLocks noChangeArrowheads="1"/>
              </p:cNvSpPr>
              <p:nvPr/>
            </p:nvSpPr>
            <p:spPr bwMode="auto">
              <a:xfrm>
                <a:off x="6547" y="266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3" name="Oval 525"/>
              <p:cNvSpPr>
                <a:spLocks noChangeArrowheads="1"/>
              </p:cNvSpPr>
              <p:nvPr/>
            </p:nvSpPr>
            <p:spPr bwMode="auto">
              <a:xfrm>
                <a:off x="6522" y="277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4" name="Oval 526"/>
              <p:cNvSpPr>
                <a:spLocks noChangeArrowheads="1"/>
              </p:cNvSpPr>
              <p:nvPr/>
            </p:nvSpPr>
            <p:spPr bwMode="auto">
              <a:xfrm>
                <a:off x="6526" y="27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5" name="Oval 527"/>
              <p:cNvSpPr>
                <a:spLocks noChangeArrowheads="1"/>
              </p:cNvSpPr>
              <p:nvPr/>
            </p:nvSpPr>
            <p:spPr bwMode="auto">
              <a:xfrm>
                <a:off x="6480" y="257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6" name="Oval 528"/>
              <p:cNvSpPr>
                <a:spLocks noChangeArrowheads="1"/>
              </p:cNvSpPr>
              <p:nvPr/>
            </p:nvSpPr>
            <p:spPr bwMode="auto">
              <a:xfrm>
                <a:off x="6440" y="268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7" name="Oval 529"/>
              <p:cNvSpPr>
                <a:spLocks noChangeArrowheads="1"/>
              </p:cNvSpPr>
              <p:nvPr/>
            </p:nvSpPr>
            <p:spPr bwMode="auto">
              <a:xfrm>
                <a:off x="6421" y="2787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8" name="Oval 530"/>
              <p:cNvSpPr>
                <a:spLocks noChangeArrowheads="1"/>
              </p:cNvSpPr>
              <p:nvPr/>
            </p:nvSpPr>
            <p:spPr bwMode="auto">
              <a:xfrm>
                <a:off x="6550" y="251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9" name="Oval 531"/>
              <p:cNvSpPr>
                <a:spLocks noChangeArrowheads="1"/>
              </p:cNvSpPr>
              <p:nvPr/>
            </p:nvSpPr>
            <p:spPr bwMode="auto">
              <a:xfrm>
                <a:off x="6732" y="2237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0" name="Oval 532"/>
              <p:cNvSpPr>
                <a:spLocks noChangeArrowheads="1"/>
              </p:cNvSpPr>
              <p:nvPr/>
            </p:nvSpPr>
            <p:spPr bwMode="auto">
              <a:xfrm>
                <a:off x="6588" y="277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1" name="Oval 533"/>
              <p:cNvSpPr>
                <a:spLocks noChangeArrowheads="1"/>
              </p:cNvSpPr>
              <p:nvPr/>
            </p:nvSpPr>
            <p:spPr bwMode="auto">
              <a:xfrm>
                <a:off x="6573" y="294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2" name="Oval 534"/>
              <p:cNvSpPr>
                <a:spLocks noChangeArrowheads="1"/>
              </p:cNvSpPr>
              <p:nvPr/>
            </p:nvSpPr>
            <p:spPr bwMode="auto">
              <a:xfrm>
                <a:off x="6572" y="28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3" name="Oval 535"/>
              <p:cNvSpPr>
                <a:spLocks noChangeArrowheads="1"/>
              </p:cNvSpPr>
              <p:nvPr/>
            </p:nvSpPr>
            <p:spPr bwMode="auto">
              <a:xfrm>
                <a:off x="6613" y="272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4" name="Oval 536"/>
              <p:cNvSpPr>
                <a:spLocks noChangeArrowheads="1"/>
              </p:cNvSpPr>
              <p:nvPr/>
            </p:nvSpPr>
            <p:spPr bwMode="auto">
              <a:xfrm>
                <a:off x="6570" y="271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5" name="Oval 537"/>
              <p:cNvSpPr>
                <a:spLocks noChangeArrowheads="1"/>
              </p:cNvSpPr>
              <p:nvPr/>
            </p:nvSpPr>
            <p:spPr bwMode="auto">
              <a:xfrm>
                <a:off x="4924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6" name="Oval 538"/>
              <p:cNvSpPr>
                <a:spLocks noChangeArrowheads="1"/>
              </p:cNvSpPr>
              <p:nvPr/>
            </p:nvSpPr>
            <p:spPr bwMode="auto">
              <a:xfrm>
                <a:off x="4866" y="238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7" name="Oval 539"/>
              <p:cNvSpPr>
                <a:spLocks noChangeArrowheads="1"/>
              </p:cNvSpPr>
              <p:nvPr/>
            </p:nvSpPr>
            <p:spPr bwMode="auto">
              <a:xfrm>
                <a:off x="5231" y="296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8" name="Oval 540"/>
              <p:cNvSpPr>
                <a:spLocks noChangeArrowheads="1"/>
              </p:cNvSpPr>
              <p:nvPr/>
            </p:nvSpPr>
            <p:spPr bwMode="auto">
              <a:xfrm>
                <a:off x="5741" y="42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9" name="Oval 541"/>
              <p:cNvSpPr>
                <a:spLocks noChangeArrowheads="1"/>
              </p:cNvSpPr>
              <p:nvPr/>
            </p:nvSpPr>
            <p:spPr bwMode="auto">
              <a:xfrm>
                <a:off x="6444" y="349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0" name="Oval 542"/>
              <p:cNvSpPr>
                <a:spLocks noChangeArrowheads="1"/>
              </p:cNvSpPr>
              <p:nvPr/>
            </p:nvSpPr>
            <p:spPr bwMode="auto">
              <a:xfrm>
                <a:off x="6426" y="331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1" name="Oval 543"/>
              <p:cNvSpPr>
                <a:spLocks noChangeArrowheads="1"/>
              </p:cNvSpPr>
              <p:nvPr/>
            </p:nvSpPr>
            <p:spPr bwMode="auto">
              <a:xfrm>
                <a:off x="6346" y="38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2" name="Oval 544"/>
              <p:cNvSpPr>
                <a:spLocks noChangeArrowheads="1"/>
              </p:cNvSpPr>
              <p:nvPr/>
            </p:nvSpPr>
            <p:spPr bwMode="auto">
              <a:xfrm>
                <a:off x="6408" y="354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3" name="Oval 545"/>
              <p:cNvSpPr>
                <a:spLocks noChangeArrowheads="1"/>
              </p:cNvSpPr>
              <p:nvPr/>
            </p:nvSpPr>
            <p:spPr bwMode="auto">
              <a:xfrm>
                <a:off x="6444" y="30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4" name="Oval 546"/>
              <p:cNvSpPr>
                <a:spLocks noChangeArrowheads="1"/>
              </p:cNvSpPr>
              <p:nvPr/>
            </p:nvSpPr>
            <p:spPr bwMode="auto">
              <a:xfrm>
                <a:off x="6389" y="292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5" name="Oval 547"/>
              <p:cNvSpPr>
                <a:spLocks noChangeArrowheads="1"/>
              </p:cNvSpPr>
              <p:nvPr/>
            </p:nvSpPr>
            <p:spPr bwMode="auto">
              <a:xfrm>
                <a:off x="6800" y="21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6" name="Oval 548"/>
              <p:cNvSpPr>
                <a:spLocks noChangeArrowheads="1"/>
              </p:cNvSpPr>
              <p:nvPr/>
            </p:nvSpPr>
            <p:spPr bwMode="auto">
              <a:xfrm>
                <a:off x="6678" y="160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7" name="Oval 549"/>
              <p:cNvSpPr>
                <a:spLocks noChangeArrowheads="1"/>
              </p:cNvSpPr>
              <p:nvPr/>
            </p:nvSpPr>
            <p:spPr bwMode="auto">
              <a:xfrm>
                <a:off x="6482" y="220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8" name="Oval 550"/>
              <p:cNvSpPr>
                <a:spLocks noChangeArrowheads="1"/>
              </p:cNvSpPr>
              <p:nvPr/>
            </p:nvSpPr>
            <p:spPr bwMode="auto">
              <a:xfrm>
                <a:off x="6604" y="2218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9" name="Oval 551"/>
              <p:cNvSpPr>
                <a:spLocks noChangeArrowheads="1"/>
              </p:cNvSpPr>
              <p:nvPr/>
            </p:nvSpPr>
            <p:spPr bwMode="auto">
              <a:xfrm>
                <a:off x="6271" y="214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0" name="Oval 552"/>
              <p:cNvSpPr>
                <a:spLocks noChangeArrowheads="1"/>
              </p:cNvSpPr>
              <p:nvPr/>
            </p:nvSpPr>
            <p:spPr bwMode="auto">
              <a:xfrm>
                <a:off x="6299" y="20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1" name="Oval 553"/>
              <p:cNvSpPr>
                <a:spLocks noChangeArrowheads="1"/>
              </p:cNvSpPr>
              <p:nvPr/>
            </p:nvSpPr>
            <p:spPr bwMode="auto">
              <a:xfrm>
                <a:off x="6557" y="298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2" name="Oval 554"/>
              <p:cNvSpPr>
                <a:spLocks noChangeArrowheads="1"/>
              </p:cNvSpPr>
              <p:nvPr/>
            </p:nvSpPr>
            <p:spPr bwMode="auto">
              <a:xfrm>
                <a:off x="3841" y="33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3" name="Oval 555"/>
              <p:cNvSpPr>
                <a:spLocks noChangeArrowheads="1"/>
              </p:cNvSpPr>
              <p:nvPr/>
            </p:nvSpPr>
            <p:spPr bwMode="auto">
              <a:xfrm>
                <a:off x="3636" y="33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4" name="Oval 556"/>
              <p:cNvSpPr>
                <a:spLocks noChangeArrowheads="1"/>
              </p:cNvSpPr>
              <p:nvPr/>
            </p:nvSpPr>
            <p:spPr bwMode="auto">
              <a:xfrm>
                <a:off x="4146" y="2909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5" name="Oval 557"/>
              <p:cNvSpPr>
                <a:spLocks noChangeArrowheads="1"/>
              </p:cNvSpPr>
              <p:nvPr/>
            </p:nvSpPr>
            <p:spPr bwMode="auto">
              <a:xfrm>
                <a:off x="3937" y="3128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6" name="Oval 558"/>
              <p:cNvSpPr>
                <a:spLocks noChangeArrowheads="1"/>
              </p:cNvSpPr>
              <p:nvPr/>
            </p:nvSpPr>
            <p:spPr bwMode="auto">
              <a:xfrm>
                <a:off x="4161" y="284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7" name="Oval 559"/>
              <p:cNvSpPr>
                <a:spLocks noChangeArrowheads="1"/>
              </p:cNvSpPr>
              <p:nvPr/>
            </p:nvSpPr>
            <p:spPr bwMode="auto">
              <a:xfrm>
                <a:off x="4057" y="3062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8" name="Oval 560"/>
              <p:cNvSpPr>
                <a:spLocks noChangeArrowheads="1"/>
              </p:cNvSpPr>
              <p:nvPr/>
            </p:nvSpPr>
            <p:spPr bwMode="auto">
              <a:xfrm>
                <a:off x="4165" y="2860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9" name="Oval 561"/>
              <p:cNvSpPr>
                <a:spLocks noChangeArrowheads="1"/>
              </p:cNvSpPr>
              <p:nvPr/>
            </p:nvSpPr>
            <p:spPr bwMode="auto">
              <a:xfrm>
                <a:off x="3830" y="228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0" name="Oval 562"/>
              <p:cNvSpPr>
                <a:spLocks noChangeArrowheads="1"/>
              </p:cNvSpPr>
              <p:nvPr/>
            </p:nvSpPr>
            <p:spPr bwMode="auto">
              <a:xfrm>
                <a:off x="4507" y="256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1" name="Oval 563"/>
              <p:cNvSpPr>
                <a:spLocks noChangeArrowheads="1"/>
              </p:cNvSpPr>
              <p:nvPr/>
            </p:nvSpPr>
            <p:spPr bwMode="auto">
              <a:xfrm>
                <a:off x="4762" y="2332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2" name="Oval 564"/>
              <p:cNvSpPr>
                <a:spLocks noChangeArrowheads="1"/>
              </p:cNvSpPr>
              <p:nvPr/>
            </p:nvSpPr>
            <p:spPr bwMode="auto">
              <a:xfrm>
                <a:off x="4993" y="346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3" name="Oval 565"/>
              <p:cNvSpPr>
                <a:spLocks noChangeArrowheads="1"/>
              </p:cNvSpPr>
              <p:nvPr/>
            </p:nvSpPr>
            <p:spPr bwMode="auto">
              <a:xfrm>
                <a:off x="4210" y="404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4" name="Oval 566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5" name="Oval 567"/>
              <p:cNvSpPr>
                <a:spLocks noChangeArrowheads="1"/>
              </p:cNvSpPr>
              <p:nvPr/>
            </p:nvSpPr>
            <p:spPr bwMode="auto">
              <a:xfrm>
                <a:off x="4715" y="375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6" name="Oval 568"/>
              <p:cNvSpPr>
                <a:spLocks noChangeArrowheads="1"/>
              </p:cNvSpPr>
              <p:nvPr/>
            </p:nvSpPr>
            <p:spPr bwMode="auto">
              <a:xfrm>
                <a:off x="4482" y="369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7" name="Oval 569"/>
              <p:cNvSpPr>
                <a:spLocks noChangeArrowheads="1"/>
              </p:cNvSpPr>
              <p:nvPr/>
            </p:nvSpPr>
            <p:spPr bwMode="auto">
              <a:xfrm>
                <a:off x="4467" y="392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8" name="Oval 570"/>
              <p:cNvSpPr>
                <a:spLocks noChangeArrowheads="1"/>
              </p:cNvSpPr>
              <p:nvPr/>
            </p:nvSpPr>
            <p:spPr bwMode="auto">
              <a:xfrm>
                <a:off x="4472" y="37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9" name="Oval 571"/>
              <p:cNvSpPr>
                <a:spLocks noChangeArrowheads="1"/>
              </p:cNvSpPr>
              <p:nvPr/>
            </p:nvSpPr>
            <p:spPr bwMode="auto">
              <a:xfrm>
                <a:off x="4640" y="3705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0" name="Oval 572"/>
              <p:cNvSpPr>
                <a:spLocks noChangeArrowheads="1"/>
              </p:cNvSpPr>
              <p:nvPr/>
            </p:nvSpPr>
            <p:spPr bwMode="auto">
              <a:xfrm>
                <a:off x="4432" y="3885"/>
                <a:ext cx="17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1" name="Oval 573"/>
              <p:cNvSpPr>
                <a:spLocks noChangeArrowheads="1"/>
              </p:cNvSpPr>
              <p:nvPr/>
            </p:nvSpPr>
            <p:spPr bwMode="auto">
              <a:xfrm>
                <a:off x="5704" y="3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2" name="Oval 574"/>
              <p:cNvSpPr>
                <a:spLocks noChangeArrowheads="1"/>
              </p:cNvSpPr>
              <p:nvPr/>
            </p:nvSpPr>
            <p:spPr bwMode="auto">
              <a:xfrm>
                <a:off x="5777" y="380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3" name="Oval 575"/>
              <p:cNvSpPr>
                <a:spLocks noChangeArrowheads="1"/>
              </p:cNvSpPr>
              <p:nvPr/>
            </p:nvSpPr>
            <p:spPr bwMode="auto">
              <a:xfrm>
                <a:off x="5783" y="37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4" name="Oval 576"/>
              <p:cNvSpPr>
                <a:spLocks noChangeArrowheads="1"/>
              </p:cNvSpPr>
              <p:nvPr/>
            </p:nvSpPr>
            <p:spPr bwMode="auto">
              <a:xfrm>
                <a:off x="5665" y="359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5" name="Oval 577"/>
              <p:cNvSpPr>
                <a:spLocks noChangeArrowheads="1"/>
              </p:cNvSpPr>
              <p:nvPr/>
            </p:nvSpPr>
            <p:spPr bwMode="auto">
              <a:xfrm>
                <a:off x="5568" y="373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6" name="Oval 578"/>
              <p:cNvSpPr>
                <a:spLocks noChangeArrowheads="1"/>
              </p:cNvSpPr>
              <p:nvPr/>
            </p:nvSpPr>
            <p:spPr bwMode="auto">
              <a:xfrm>
                <a:off x="5647" y="3598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7" name="Oval 579"/>
              <p:cNvSpPr>
                <a:spLocks noChangeArrowheads="1"/>
              </p:cNvSpPr>
              <p:nvPr/>
            </p:nvSpPr>
            <p:spPr bwMode="auto">
              <a:xfrm>
                <a:off x="5745" y="367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8" name="Oval 580"/>
              <p:cNvSpPr>
                <a:spLocks noChangeArrowheads="1"/>
              </p:cNvSpPr>
              <p:nvPr/>
            </p:nvSpPr>
            <p:spPr bwMode="auto">
              <a:xfrm>
                <a:off x="5441" y="357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9" name="Oval 581"/>
              <p:cNvSpPr>
                <a:spLocks noChangeArrowheads="1"/>
              </p:cNvSpPr>
              <p:nvPr/>
            </p:nvSpPr>
            <p:spPr bwMode="auto">
              <a:xfrm>
                <a:off x="5455" y="365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0" name="Oval 582"/>
              <p:cNvSpPr>
                <a:spLocks noChangeArrowheads="1"/>
              </p:cNvSpPr>
              <p:nvPr/>
            </p:nvSpPr>
            <p:spPr bwMode="auto">
              <a:xfrm>
                <a:off x="5698" y="368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1" name="Oval 583"/>
              <p:cNvSpPr>
                <a:spLocks noChangeArrowheads="1"/>
              </p:cNvSpPr>
              <p:nvPr/>
            </p:nvSpPr>
            <p:spPr bwMode="auto">
              <a:xfrm>
                <a:off x="5403" y="35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2" name="Oval 584"/>
              <p:cNvSpPr>
                <a:spLocks noChangeArrowheads="1"/>
              </p:cNvSpPr>
              <p:nvPr/>
            </p:nvSpPr>
            <p:spPr bwMode="auto">
              <a:xfrm>
                <a:off x="5815" y="36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3" name="Oval 585"/>
              <p:cNvSpPr>
                <a:spLocks noChangeArrowheads="1"/>
              </p:cNvSpPr>
              <p:nvPr/>
            </p:nvSpPr>
            <p:spPr bwMode="auto">
              <a:xfrm>
                <a:off x="5744" y="3731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4" name="Oval 586"/>
              <p:cNvSpPr>
                <a:spLocks noChangeArrowheads="1"/>
              </p:cNvSpPr>
              <p:nvPr/>
            </p:nvSpPr>
            <p:spPr bwMode="auto">
              <a:xfrm>
                <a:off x="5554" y="361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5" name="Oval 587"/>
              <p:cNvSpPr>
                <a:spLocks noChangeArrowheads="1"/>
              </p:cNvSpPr>
              <p:nvPr/>
            </p:nvSpPr>
            <p:spPr bwMode="auto">
              <a:xfrm>
                <a:off x="5625" y="352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6" name="Oval 588"/>
              <p:cNvSpPr>
                <a:spLocks noChangeArrowheads="1"/>
              </p:cNvSpPr>
              <p:nvPr/>
            </p:nvSpPr>
            <p:spPr bwMode="auto">
              <a:xfrm>
                <a:off x="6111" y="249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7" name="Oval 589"/>
              <p:cNvSpPr>
                <a:spLocks noChangeArrowheads="1"/>
              </p:cNvSpPr>
              <p:nvPr/>
            </p:nvSpPr>
            <p:spPr bwMode="auto">
              <a:xfrm>
                <a:off x="6683" y="255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8" name="Oval 590"/>
              <p:cNvSpPr>
                <a:spLocks noChangeArrowheads="1"/>
              </p:cNvSpPr>
              <p:nvPr/>
            </p:nvSpPr>
            <p:spPr bwMode="auto">
              <a:xfrm>
                <a:off x="6658" y="2505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9" name="Oval 591"/>
              <p:cNvSpPr>
                <a:spLocks noChangeArrowheads="1"/>
              </p:cNvSpPr>
              <p:nvPr/>
            </p:nvSpPr>
            <p:spPr bwMode="auto">
              <a:xfrm>
                <a:off x="6738" y="23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0" name="Oval 592"/>
              <p:cNvSpPr>
                <a:spLocks noChangeArrowheads="1"/>
              </p:cNvSpPr>
              <p:nvPr/>
            </p:nvSpPr>
            <p:spPr bwMode="auto">
              <a:xfrm>
                <a:off x="6496" y="26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1" name="Oval 593"/>
              <p:cNvSpPr>
                <a:spLocks noChangeArrowheads="1"/>
              </p:cNvSpPr>
              <p:nvPr/>
            </p:nvSpPr>
            <p:spPr bwMode="auto">
              <a:xfrm>
                <a:off x="6477" y="199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2" name="Oval 594"/>
              <p:cNvSpPr>
                <a:spLocks noChangeArrowheads="1"/>
              </p:cNvSpPr>
              <p:nvPr/>
            </p:nvSpPr>
            <p:spPr bwMode="auto">
              <a:xfrm>
                <a:off x="6727" y="2476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3" name="Oval 595"/>
              <p:cNvSpPr>
                <a:spLocks noChangeArrowheads="1"/>
              </p:cNvSpPr>
              <p:nvPr/>
            </p:nvSpPr>
            <p:spPr bwMode="auto">
              <a:xfrm>
                <a:off x="6812" y="23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4" name="Oval 596"/>
              <p:cNvSpPr>
                <a:spLocks noChangeArrowheads="1"/>
              </p:cNvSpPr>
              <p:nvPr/>
            </p:nvSpPr>
            <p:spPr bwMode="auto">
              <a:xfrm>
                <a:off x="6792" y="2053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5" name="Oval 597"/>
              <p:cNvSpPr>
                <a:spLocks noChangeArrowheads="1"/>
              </p:cNvSpPr>
              <p:nvPr/>
            </p:nvSpPr>
            <p:spPr bwMode="auto">
              <a:xfrm>
                <a:off x="6697" y="195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6" name="Oval 598"/>
              <p:cNvSpPr>
                <a:spLocks noChangeArrowheads="1"/>
              </p:cNvSpPr>
              <p:nvPr/>
            </p:nvSpPr>
            <p:spPr bwMode="auto">
              <a:xfrm>
                <a:off x="6160" y="190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7" name="Oval 599"/>
              <p:cNvSpPr>
                <a:spLocks noChangeArrowheads="1"/>
              </p:cNvSpPr>
              <p:nvPr/>
            </p:nvSpPr>
            <p:spPr bwMode="auto">
              <a:xfrm>
                <a:off x="6073" y="2001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8" name="Oval 600"/>
              <p:cNvSpPr>
                <a:spLocks noChangeArrowheads="1"/>
              </p:cNvSpPr>
              <p:nvPr/>
            </p:nvSpPr>
            <p:spPr bwMode="auto">
              <a:xfrm>
                <a:off x="6076" y="16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9" name="Oval 601"/>
              <p:cNvSpPr>
                <a:spLocks noChangeArrowheads="1"/>
              </p:cNvSpPr>
              <p:nvPr/>
            </p:nvSpPr>
            <p:spPr bwMode="auto">
              <a:xfrm>
                <a:off x="5975" y="1864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0" name="Oval 602"/>
              <p:cNvSpPr>
                <a:spLocks noChangeArrowheads="1"/>
              </p:cNvSpPr>
              <p:nvPr/>
            </p:nvSpPr>
            <p:spPr bwMode="auto">
              <a:xfrm>
                <a:off x="6128" y="2030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1" name="Oval 603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2" name="Oval 604"/>
              <p:cNvSpPr>
                <a:spLocks noChangeArrowheads="1"/>
              </p:cNvSpPr>
              <p:nvPr/>
            </p:nvSpPr>
            <p:spPr bwMode="auto">
              <a:xfrm>
                <a:off x="5257" y="1913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3" name="Oval 605"/>
              <p:cNvSpPr>
                <a:spLocks noChangeArrowheads="1"/>
              </p:cNvSpPr>
              <p:nvPr/>
            </p:nvSpPr>
            <p:spPr bwMode="auto">
              <a:xfrm>
                <a:off x="5325" y="18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4" name="Oval 606"/>
              <p:cNvSpPr>
                <a:spLocks noChangeArrowheads="1"/>
              </p:cNvSpPr>
              <p:nvPr/>
            </p:nvSpPr>
            <p:spPr bwMode="auto">
              <a:xfrm>
                <a:off x="5835" y="34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Group 808"/>
            <p:cNvGrpSpPr/>
            <p:nvPr/>
          </p:nvGrpSpPr>
          <p:grpSpPr bwMode="auto">
            <a:xfrm>
              <a:off x="2122" y="810"/>
              <a:ext cx="5532" cy="3638"/>
              <a:chOff x="2122" y="810"/>
              <a:chExt cx="5532" cy="3638"/>
            </a:xfrm>
          </p:grpSpPr>
          <p:sp>
            <p:nvSpPr>
              <p:cNvPr id="4095" name="Oval 608"/>
              <p:cNvSpPr>
                <a:spLocks noChangeArrowheads="1"/>
              </p:cNvSpPr>
              <p:nvPr/>
            </p:nvSpPr>
            <p:spPr bwMode="auto">
              <a:xfrm>
                <a:off x="5642" y="35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6" name="Oval 609"/>
              <p:cNvSpPr>
                <a:spLocks noChangeArrowheads="1"/>
              </p:cNvSpPr>
              <p:nvPr/>
            </p:nvSpPr>
            <p:spPr bwMode="auto">
              <a:xfrm>
                <a:off x="5918" y="3341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7" name="Oval 610"/>
              <p:cNvSpPr>
                <a:spLocks noChangeArrowheads="1"/>
              </p:cNvSpPr>
              <p:nvPr/>
            </p:nvSpPr>
            <p:spPr bwMode="auto">
              <a:xfrm>
                <a:off x="5838" y="31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8" name="Oval 611"/>
              <p:cNvSpPr>
                <a:spLocks noChangeArrowheads="1"/>
              </p:cNvSpPr>
              <p:nvPr/>
            </p:nvSpPr>
            <p:spPr bwMode="auto">
              <a:xfrm>
                <a:off x="5450" y="400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9" name="Oval 612"/>
              <p:cNvSpPr>
                <a:spLocks noChangeArrowheads="1"/>
              </p:cNvSpPr>
              <p:nvPr/>
            </p:nvSpPr>
            <p:spPr bwMode="auto">
              <a:xfrm>
                <a:off x="5984" y="443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0" name="Oval 613"/>
              <p:cNvSpPr>
                <a:spLocks noChangeArrowheads="1"/>
              </p:cNvSpPr>
              <p:nvPr/>
            </p:nvSpPr>
            <p:spPr bwMode="auto">
              <a:xfrm>
                <a:off x="5468" y="405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1" name="Oval 614"/>
              <p:cNvSpPr>
                <a:spLocks noChangeArrowheads="1"/>
              </p:cNvSpPr>
              <p:nvPr/>
            </p:nvSpPr>
            <p:spPr bwMode="auto">
              <a:xfrm>
                <a:off x="5820" y="267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2" name="Oval 615"/>
              <p:cNvSpPr>
                <a:spLocks noChangeArrowheads="1"/>
              </p:cNvSpPr>
              <p:nvPr/>
            </p:nvSpPr>
            <p:spPr bwMode="auto">
              <a:xfrm>
                <a:off x="5789" y="26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3" name="Oval 616"/>
              <p:cNvSpPr>
                <a:spLocks noChangeArrowheads="1"/>
              </p:cNvSpPr>
              <p:nvPr/>
            </p:nvSpPr>
            <p:spPr bwMode="auto">
              <a:xfrm>
                <a:off x="5509" y="38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4" name="Oval 617"/>
              <p:cNvSpPr>
                <a:spLocks noChangeArrowheads="1"/>
              </p:cNvSpPr>
              <p:nvPr/>
            </p:nvSpPr>
            <p:spPr bwMode="auto">
              <a:xfrm>
                <a:off x="6215" y="406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5" name="Oval 618"/>
              <p:cNvSpPr>
                <a:spLocks noChangeArrowheads="1"/>
              </p:cNvSpPr>
              <p:nvPr/>
            </p:nvSpPr>
            <p:spPr bwMode="auto">
              <a:xfrm>
                <a:off x="6061" y="272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6" name="Oval 619"/>
              <p:cNvSpPr>
                <a:spLocks noChangeArrowheads="1"/>
              </p:cNvSpPr>
              <p:nvPr/>
            </p:nvSpPr>
            <p:spPr bwMode="auto">
              <a:xfrm>
                <a:off x="6017" y="2470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7" name="Oval 620"/>
              <p:cNvSpPr>
                <a:spLocks noChangeArrowheads="1"/>
              </p:cNvSpPr>
              <p:nvPr/>
            </p:nvSpPr>
            <p:spPr bwMode="auto">
              <a:xfrm>
                <a:off x="6016" y="2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8" name="Oval 621"/>
              <p:cNvSpPr>
                <a:spLocks noChangeArrowheads="1"/>
              </p:cNvSpPr>
              <p:nvPr/>
            </p:nvSpPr>
            <p:spPr bwMode="auto">
              <a:xfrm>
                <a:off x="6043" y="228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9" name="Oval 622"/>
              <p:cNvSpPr>
                <a:spLocks noChangeArrowheads="1"/>
              </p:cNvSpPr>
              <p:nvPr/>
            </p:nvSpPr>
            <p:spPr bwMode="auto">
              <a:xfrm>
                <a:off x="5880" y="2445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0" name="Oval 623"/>
              <p:cNvSpPr>
                <a:spLocks noChangeArrowheads="1"/>
              </p:cNvSpPr>
              <p:nvPr/>
            </p:nvSpPr>
            <p:spPr bwMode="auto">
              <a:xfrm>
                <a:off x="6320" y="263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1" name="Oval 624"/>
              <p:cNvSpPr>
                <a:spLocks noChangeArrowheads="1"/>
              </p:cNvSpPr>
              <p:nvPr/>
            </p:nvSpPr>
            <p:spPr bwMode="auto">
              <a:xfrm>
                <a:off x="6356" y="246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2" name="Oval 625"/>
              <p:cNvSpPr>
                <a:spLocks noChangeArrowheads="1"/>
              </p:cNvSpPr>
              <p:nvPr/>
            </p:nvSpPr>
            <p:spPr bwMode="auto">
              <a:xfrm>
                <a:off x="5336" y="25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3" name="Oval 626"/>
              <p:cNvSpPr>
                <a:spLocks noChangeArrowheads="1"/>
              </p:cNvSpPr>
              <p:nvPr/>
            </p:nvSpPr>
            <p:spPr bwMode="auto">
              <a:xfrm>
                <a:off x="5641" y="277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4" name="Oval 627"/>
              <p:cNvSpPr>
                <a:spLocks noChangeArrowheads="1"/>
              </p:cNvSpPr>
              <p:nvPr/>
            </p:nvSpPr>
            <p:spPr bwMode="auto">
              <a:xfrm>
                <a:off x="5259" y="245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5" name="Oval 628"/>
              <p:cNvSpPr>
                <a:spLocks noChangeArrowheads="1"/>
              </p:cNvSpPr>
              <p:nvPr/>
            </p:nvSpPr>
            <p:spPr bwMode="auto">
              <a:xfrm>
                <a:off x="5058" y="2946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6" name="Oval 629"/>
              <p:cNvSpPr>
                <a:spLocks noChangeArrowheads="1"/>
              </p:cNvSpPr>
              <p:nvPr/>
            </p:nvSpPr>
            <p:spPr bwMode="auto">
              <a:xfrm>
                <a:off x="5522" y="22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7" name="Oval 630"/>
              <p:cNvSpPr>
                <a:spLocks noChangeArrowheads="1"/>
              </p:cNvSpPr>
              <p:nvPr/>
            </p:nvSpPr>
            <p:spPr bwMode="auto">
              <a:xfrm>
                <a:off x="5478" y="21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8" name="Oval 631"/>
              <p:cNvSpPr>
                <a:spLocks noChangeArrowheads="1"/>
              </p:cNvSpPr>
              <p:nvPr/>
            </p:nvSpPr>
            <p:spPr bwMode="auto">
              <a:xfrm>
                <a:off x="5540" y="225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9" name="Oval 632"/>
              <p:cNvSpPr>
                <a:spLocks noChangeArrowheads="1"/>
              </p:cNvSpPr>
              <p:nvPr/>
            </p:nvSpPr>
            <p:spPr bwMode="auto">
              <a:xfrm>
                <a:off x="5548" y="23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0" name="Oval 633"/>
              <p:cNvSpPr>
                <a:spLocks noChangeArrowheads="1"/>
              </p:cNvSpPr>
              <p:nvPr/>
            </p:nvSpPr>
            <p:spPr bwMode="auto">
              <a:xfrm>
                <a:off x="5563" y="244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1" name="Oval 634"/>
              <p:cNvSpPr>
                <a:spLocks noChangeArrowheads="1"/>
              </p:cNvSpPr>
              <p:nvPr/>
            </p:nvSpPr>
            <p:spPr bwMode="auto">
              <a:xfrm>
                <a:off x="5476" y="2366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2" name="Oval 635"/>
              <p:cNvSpPr>
                <a:spLocks noChangeArrowheads="1"/>
              </p:cNvSpPr>
              <p:nvPr/>
            </p:nvSpPr>
            <p:spPr bwMode="auto">
              <a:xfrm>
                <a:off x="5458" y="23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3" name="Oval 636"/>
              <p:cNvSpPr>
                <a:spLocks noChangeArrowheads="1"/>
              </p:cNvSpPr>
              <p:nvPr/>
            </p:nvSpPr>
            <p:spPr bwMode="auto">
              <a:xfrm>
                <a:off x="5413" y="21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4" name="Oval 637"/>
              <p:cNvSpPr>
                <a:spLocks noChangeArrowheads="1"/>
              </p:cNvSpPr>
              <p:nvPr/>
            </p:nvSpPr>
            <p:spPr bwMode="auto">
              <a:xfrm>
                <a:off x="5608" y="210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5" name="Oval 638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6" name="Oval 639"/>
              <p:cNvSpPr>
                <a:spLocks noChangeArrowheads="1"/>
              </p:cNvSpPr>
              <p:nvPr/>
            </p:nvSpPr>
            <p:spPr bwMode="auto">
              <a:xfrm>
                <a:off x="5619" y="196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7" name="Oval 640"/>
              <p:cNvSpPr>
                <a:spLocks noChangeArrowheads="1"/>
              </p:cNvSpPr>
              <p:nvPr/>
            </p:nvSpPr>
            <p:spPr bwMode="auto">
              <a:xfrm>
                <a:off x="5583" y="2126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8" name="Oval 641"/>
              <p:cNvSpPr>
                <a:spLocks noChangeArrowheads="1"/>
              </p:cNvSpPr>
              <p:nvPr/>
            </p:nvSpPr>
            <p:spPr bwMode="auto">
              <a:xfrm>
                <a:off x="5540" y="206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9" name="Oval 642"/>
              <p:cNvSpPr>
                <a:spLocks noChangeArrowheads="1"/>
              </p:cNvSpPr>
              <p:nvPr/>
            </p:nvSpPr>
            <p:spPr bwMode="auto">
              <a:xfrm>
                <a:off x="5758" y="19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0" name="Oval 643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1" name="Oval 644"/>
              <p:cNvSpPr>
                <a:spLocks noChangeArrowheads="1"/>
              </p:cNvSpPr>
              <p:nvPr/>
            </p:nvSpPr>
            <p:spPr bwMode="auto">
              <a:xfrm>
                <a:off x="5728" y="216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2" name="Oval 64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3" name="Oval 646"/>
              <p:cNvSpPr>
                <a:spLocks noChangeArrowheads="1"/>
              </p:cNvSpPr>
              <p:nvPr/>
            </p:nvSpPr>
            <p:spPr bwMode="auto">
              <a:xfrm>
                <a:off x="5510" y="200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4" name="Oval 647"/>
              <p:cNvSpPr>
                <a:spLocks noChangeArrowheads="1"/>
              </p:cNvSpPr>
              <p:nvPr/>
            </p:nvSpPr>
            <p:spPr bwMode="auto">
              <a:xfrm>
                <a:off x="5830" y="214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5" name="Oval 648"/>
              <p:cNvSpPr>
                <a:spLocks noChangeArrowheads="1"/>
              </p:cNvSpPr>
              <p:nvPr/>
            </p:nvSpPr>
            <p:spPr bwMode="auto">
              <a:xfrm>
                <a:off x="5807" y="2040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6" name="Oval 649"/>
              <p:cNvSpPr>
                <a:spLocks noChangeArrowheads="1"/>
              </p:cNvSpPr>
              <p:nvPr/>
            </p:nvSpPr>
            <p:spPr bwMode="auto">
              <a:xfrm>
                <a:off x="5871" y="206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7" name="Oval 650"/>
              <p:cNvSpPr>
                <a:spLocks noChangeArrowheads="1"/>
              </p:cNvSpPr>
              <p:nvPr/>
            </p:nvSpPr>
            <p:spPr bwMode="auto">
              <a:xfrm>
                <a:off x="5515" y="201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8" name="Oval 651"/>
              <p:cNvSpPr>
                <a:spLocks noChangeArrowheads="1"/>
              </p:cNvSpPr>
              <p:nvPr/>
            </p:nvSpPr>
            <p:spPr bwMode="auto">
              <a:xfrm>
                <a:off x="5577" y="201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9" name="Oval 652"/>
              <p:cNvSpPr>
                <a:spLocks noChangeArrowheads="1"/>
              </p:cNvSpPr>
              <p:nvPr/>
            </p:nvSpPr>
            <p:spPr bwMode="auto">
              <a:xfrm>
                <a:off x="5732" y="20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0" name="Oval 653"/>
              <p:cNvSpPr>
                <a:spLocks noChangeArrowheads="1"/>
              </p:cNvSpPr>
              <p:nvPr/>
            </p:nvSpPr>
            <p:spPr bwMode="auto">
              <a:xfrm>
                <a:off x="5490" y="210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1" name="Oval 654"/>
              <p:cNvSpPr>
                <a:spLocks noChangeArrowheads="1"/>
              </p:cNvSpPr>
              <p:nvPr/>
            </p:nvSpPr>
            <p:spPr bwMode="auto">
              <a:xfrm>
                <a:off x="5484" y="252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2" name="Oval 655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3" name="Oval 656"/>
              <p:cNvSpPr>
                <a:spLocks noChangeArrowheads="1"/>
              </p:cNvSpPr>
              <p:nvPr/>
            </p:nvSpPr>
            <p:spPr bwMode="auto">
              <a:xfrm>
                <a:off x="5429" y="225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4" name="Oval 657"/>
              <p:cNvSpPr>
                <a:spLocks noChangeArrowheads="1"/>
              </p:cNvSpPr>
              <p:nvPr/>
            </p:nvSpPr>
            <p:spPr bwMode="auto">
              <a:xfrm>
                <a:off x="5632" y="21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5" name="Oval 658"/>
              <p:cNvSpPr>
                <a:spLocks noChangeArrowheads="1"/>
              </p:cNvSpPr>
              <p:nvPr/>
            </p:nvSpPr>
            <p:spPr bwMode="auto">
              <a:xfrm>
                <a:off x="5596" y="2284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6" name="Oval 659"/>
              <p:cNvSpPr>
                <a:spLocks noChangeArrowheads="1"/>
              </p:cNvSpPr>
              <p:nvPr/>
            </p:nvSpPr>
            <p:spPr bwMode="auto">
              <a:xfrm>
                <a:off x="5857" y="20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7" name="Oval 660"/>
              <p:cNvSpPr>
                <a:spLocks noChangeArrowheads="1"/>
              </p:cNvSpPr>
              <p:nvPr/>
            </p:nvSpPr>
            <p:spPr bwMode="auto">
              <a:xfrm>
                <a:off x="5828" y="202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8" name="Oval 661"/>
              <p:cNvSpPr>
                <a:spLocks noChangeArrowheads="1"/>
              </p:cNvSpPr>
              <p:nvPr/>
            </p:nvSpPr>
            <p:spPr bwMode="auto">
              <a:xfrm>
                <a:off x="5858" y="189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9" name="Oval 662"/>
              <p:cNvSpPr>
                <a:spLocks noChangeArrowheads="1"/>
              </p:cNvSpPr>
              <p:nvPr/>
            </p:nvSpPr>
            <p:spPr bwMode="auto">
              <a:xfrm>
                <a:off x="5965" y="1928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0" name="Oval 663"/>
              <p:cNvSpPr>
                <a:spLocks noChangeArrowheads="1"/>
              </p:cNvSpPr>
              <p:nvPr/>
            </p:nvSpPr>
            <p:spPr bwMode="auto">
              <a:xfrm>
                <a:off x="5827" y="195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1" name="Oval 664"/>
              <p:cNvSpPr>
                <a:spLocks noChangeArrowheads="1"/>
              </p:cNvSpPr>
              <p:nvPr/>
            </p:nvSpPr>
            <p:spPr bwMode="auto">
              <a:xfrm>
                <a:off x="5893" y="196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2" name="Oval 665"/>
              <p:cNvSpPr>
                <a:spLocks noChangeArrowheads="1"/>
              </p:cNvSpPr>
              <p:nvPr/>
            </p:nvSpPr>
            <p:spPr bwMode="auto">
              <a:xfrm>
                <a:off x="5789" y="17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3" name="Oval 666"/>
              <p:cNvSpPr>
                <a:spLocks noChangeArrowheads="1"/>
              </p:cNvSpPr>
              <p:nvPr/>
            </p:nvSpPr>
            <p:spPr bwMode="auto">
              <a:xfrm>
                <a:off x="5491" y="1754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4" name="Oval 667"/>
              <p:cNvSpPr>
                <a:spLocks noChangeArrowheads="1"/>
              </p:cNvSpPr>
              <p:nvPr/>
            </p:nvSpPr>
            <p:spPr bwMode="auto">
              <a:xfrm>
                <a:off x="5730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5" name="Oval 668"/>
              <p:cNvSpPr>
                <a:spLocks noChangeArrowheads="1"/>
              </p:cNvSpPr>
              <p:nvPr/>
            </p:nvSpPr>
            <p:spPr bwMode="auto">
              <a:xfrm>
                <a:off x="5632" y="17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6" name="Oval 669"/>
              <p:cNvSpPr>
                <a:spLocks noChangeArrowheads="1"/>
              </p:cNvSpPr>
              <p:nvPr/>
            </p:nvSpPr>
            <p:spPr bwMode="auto">
              <a:xfrm>
                <a:off x="5566" y="1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7" name="Oval 670"/>
              <p:cNvSpPr>
                <a:spLocks noChangeArrowheads="1"/>
              </p:cNvSpPr>
              <p:nvPr/>
            </p:nvSpPr>
            <p:spPr bwMode="auto">
              <a:xfrm>
                <a:off x="5499" y="180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8" name="Oval 671"/>
              <p:cNvSpPr>
                <a:spLocks noChangeArrowheads="1"/>
              </p:cNvSpPr>
              <p:nvPr/>
            </p:nvSpPr>
            <p:spPr bwMode="auto">
              <a:xfrm>
                <a:off x="5355" y="19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9" name="Oval 672"/>
              <p:cNvSpPr>
                <a:spLocks noChangeArrowheads="1"/>
              </p:cNvSpPr>
              <p:nvPr/>
            </p:nvSpPr>
            <p:spPr bwMode="auto">
              <a:xfrm>
                <a:off x="5402" y="206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0" name="Oval 673"/>
              <p:cNvSpPr>
                <a:spLocks noChangeArrowheads="1"/>
              </p:cNvSpPr>
              <p:nvPr/>
            </p:nvSpPr>
            <p:spPr bwMode="auto">
              <a:xfrm>
                <a:off x="5387" y="200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1" name="Oval 674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2" name="Oval 675"/>
              <p:cNvSpPr>
                <a:spLocks noChangeArrowheads="1"/>
              </p:cNvSpPr>
              <p:nvPr/>
            </p:nvSpPr>
            <p:spPr bwMode="auto">
              <a:xfrm>
                <a:off x="5440" y="19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3" name="Oval 676"/>
              <p:cNvSpPr>
                <a:spLocks noChangeArrowheads="1"/>
              </p:cNvSpPr>
              <p:nvPr/>
            </p:nvSpPr>
            <p:spPr bwMode="auto">
              <a:xfrm>
                <a:off x="5553" y="200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4" name="Oval 677"/>
              <p:cNvSpPr>
                <a:spLocks noChangeArrowheads="1"/>
              </p:cNvSpPr>
              <p:nvPr/>
            </p:nvSpPr>
            <p:spPr bwMode="auto">
              <a:xfrm>
                <a:off x="5554" y="1882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5" name="Oval 678"/>
              <p:cNvSpPr>
                <a:spLocks noChangeArrowheads="1"/>
              </p:cNvSpPr>
              <p:nvPr/>
            </p:nvSpPr>
            <p:spPr bwMode="auto">
              <a:xfrm>
                <a:off x="5510" y="190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6" name="Oval 679"/>
              <p:cNvSpPr>
                <a:spLocks noChangeArrowheads="1"/>
              </p:cNvSpPr>
              <p:nvPr/>
            </p:nvSpPr>
            <p:spPr bwMode="auto">
              <a:xfrm>
                <a:off x="5504" y="195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7" name="Oval 680"/>
              <p:cNvSpPr>
                <a:spLocks noChangeArrowheads="1"/>
              </p:cNvSpPr>
              <p:nvPr/>
            </p:nvSpPr>
            <p:spPr bwMode="auto">
              <a:xfrm>
                <a:off x="5468" y="2043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8" name="Oval 681"/>
              <p:cNvSpPr>
                <a:spLocks noChangeArrowheads="1"/>
              </p:cNvSpPr>
              <p:nvPr/>
            </p:nvSpPr>
            <p:spPr bwMode="auto">
              <a:xfrm>
                <a:off x="5423" y="194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9" name="Oval 682"/>
              <p:cNvSpPr>
                <a:spLocks noChangeArrowheads="1"/>
              </p:cNvSpPr>
              <p:nvPr/>
            </p:nvSpPr>
            <p:spPr bwMode="auto">
              <a:xfrm>
                <a:off x="5652" y="19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0" name="Oval 683"/>
              <p:cNvSpPr>
                <a:spLocks noChangeArrowheads="1"/>
              </p:cNvSpPr>
              <p:nvPr/>
            </p:nvSpPr>
            <p:spPr bwMode="auto">
              <a:xfrm>
                <a:off x="5552" y="19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1" name="Oval 684"/>
              <p:cNvSpPr>
                <a:spLocks noChangeArrowheads="1"/>
              </p:cNvSpPr>
              <p:nvPr/>
            </p:nvSpPr>
            <p:spPr bwMode="auto">
              <a:xfrm>
                <a:off x="5869" y="1868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2" name="Oval 685"/>
              <p:cNvSpPr>
                <a:spLocks noChangeArrowheads="1"/>
              </p:cNvSpPr>
              <p:nvPr/>
            </p:nvSpPr>
            <p:spPr bwMode="auto">
              <a:xfrm>
                <a:off x="5962" y="195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3" name="Oval 686"/>
              <p:cNvSpPr>
                <a:spLocks noChangeArrowheads="1"/>
              </p:cNvSpPr>
              <p:nvPr/>
            </p:nvSpPr>
            <p:spPr bwMode="auto">
              <a:xfrm>
                <a:off x="5897" y="182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4" name="Oval 687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5" name="Oval 688"/>
              <p:cNvSpPr>
                <a:spLocks noChangeArrowheads="1"/>
              </p:cNvSpPr>
              <p:nvPr/>
            </p:nvSpPr>
            <p:spPr bwMode="auto">
              <a:xfrm>
                <a:off x="5790" y="186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6" name="Oval 689"/>
              <p:cNvSpPr>
                <a:spLocks noChangeArrowheads="1"/>
              </p:cNvSpPr>
              <p:nvPr/>
            </p:nvSpPr>
            <p:spPr bwMode="auto">
              <a:xfrm>
                <a:off x="5787" y="18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7" name="Oval 690"/>
              <p:cNvSpPr>
                <a:spLocks noChangeArrowheads="1"/>
              </p:cNvSpPr>
              <p:nvPr/>
            </p:nvSpPr>
            <p:spPr bwMode="auto">
              <a:xfrm>
                <a:off x="5715" y="179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8" name="Oval 691"/>
              <p:cNvSpPr>
                <a:spLocks noChangeArrowheads="1"/>
              </p:cNvSpPr>
              <p:nvPr/>
            </p:nvSpPr>
            <p:spPr bwMode="auto">
              <a:xfrm>
                <a:off x="5685" y="187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9" name="Oval 692"/>
              <p:cNvSpPr>
                <a:spLocks noChangeArrowheads="1"/>
              </p:cNvSpPr>
              <p:nvPr/>
            </p:nvSpPr>
            <p:spPr bwMode="auto">
              <a:xfrm>
                <a:off x="5835" y="2229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0" name="Oval 693"/>
              <p:cNvSpPr>
                <a:spLocks noChangeArrowheads="1"/>
              </p:cNvSpPr>
              <p:nvPr/>
            </p:nvSpPr>
            <p:spPr bwMode="auto">
              <a:xfrm>
                <a:off x="5853" y="228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1" name="Oval 694"/>
              <p:cNvSpPr>
                <a:spLocks noChangeArrowheads="1"/>
              </p:cNvSpPr>
              <p:nvPr/>
            </p:nvSpPr>
            <p:spPr bwMode="auto">
              <a:xfrm>
                <a:off x="5745" y="171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2" name="Oval 695"/>
              <p:cNvSpPr>
                <a:spLocks noChangeArrowheads="1"/>
              </p:cNvSpPr>
              <p:nvPr/>
            </p:nvSpPr>
            <p:spPr bwMode="auto">
              <a:xfrm>
                <a:off x="5719" y="165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3" name="Oval 696"/>
              <p:cNvSpPr>
                <a:spLocks noChangeArrowheads="1"/>
              </p:cNvSpPr>
              <p:nvPr/>
            </p:nvSpPr>
            <p:spPr bwMode="auto">
              <a:xfrm>
                <a:off x="5635" y="164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4" name="Oval 697"/>
              <p:cNvSpPr>
                <a:spLocks noChangeArrowheads="1"/>
              </p:cNvSpPr>
              <p:nvPr/>
            </p:nvSpPr>
            <p:spPr bwMode="auto">
              <a:xfrm>
                <a:off x="5505" y="168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5" name="Oval 698"/>
              <p:cNvSpPr>
                <a:spLocks noChangeArrowheads="1"/>
              </p:cNvSpPr>
              <p:nvPr/>
            </p:nvSpPr>
            <p:spPr bwMode="auto">
              <a:xfrm>
                <a:off x="5676" y="168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6" name="Oval 699"/>
              <p:cNvSpPr>
                <a:spLocks noChangeArrowheads="1"/>
              </p:cNvSpPr>
              <p:nvPr/>
            </p:nvSpPr>
            <p:spPr bwMode="auto">
              <a:xfrm>
                <a:off x="5438" y="174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7" name="Oval 700"/>
              <p:cNvSpPr>
                <a:spLocks noChangeArrowheads="1"/>
              </p:cNvSpPr>
              <p:nvPr/>
            </p:nvSpPr>
            <p:spPr bwMode="auto">
              <a:xfrm>
                <a:off x="5386" y="1834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8" name="Oval 701"/>
              <p:cNvSpPr>
                <a:spLocks noChangeArrowheads="1"/>
              </p:cNvSpPr>
              <p:nvPr/>
            </p:nvSpPr>
            <p:spPr bwMode="auto">
              <a:xfrm>
                <a:off x="5408" y="1788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9" name="Oval 702"/>
              <p:cNvSpPr>
                <a:spLocks noChangeArrowheads="1"/>
              </p:cNvSpPr>
              <p:nvPr/>
            </p:nvSpPr>
            <p:spPr bwMode="auto">
              <a:xfrm>
                <a:off x="5545" y="1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0" name="Oval 703"/>
              <p:cNvSpPr>
                <a:spLocks noChangeArrowheads="1"/>
              </p:cNvSpPr>
              <p:nvPr/>
            </p:nvSpPr>
            <p:spPr bwMode="auto">
              <a:xfrm>
                <a:off x="5749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1" name="Oval 704"/>
              <p:cNvSpPr>
                <a:spLocks noChangeArrowheads="1"/>
              </p:cNvSpPr>
              <p:nvPr/>
            </p:nvSpPr>
            <p:spPr bwMode="auto">
              <a:xfrm>
                <a:off x="5815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2" name="Oval 705"/>
              <p:cNvSpPr>
                <a:spLocks noChangeArrowheads="1"/>
              </p:cNvSpPr>
              <p:nvPr/>
            </p:nvSpPr>
            <p:spPr bwMode="auto">
              <a:xfrm>
                <a:off x="5728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3" name="Oval 706"/>
              <p:cNvSpPr>
                <a:spLocks noChangeArrowheads="1"/>
              </p:cNvSpPr>
              <p:nvPr/>
            </p:nvSpPr>
            <p:spPr bwMode="auto">
              <a:xfrm>
                <a:off x="5791" y="219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4" name="Oval 707"/>
              <p:cNvSpPr>
                <a:spLocks noChangeArrowheads="1"/>
              </p:cNvSpPr>
              <p:nvPr/>
            </p:nvSpPr>
            <p:spPr bwMode="auto">
              <a:xfrm>
                <a:off x="5691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5" name="Oval 708"/>
              <p:cNvSpPr>
                <a:spLocks noChangeArrowheads="1"/>
              </p:cNvSpPr>
              <p:nvPr/>
            </p:nvSpPr>
            <p:spPr bwMode="auto">
              <a:xfrm>
                <a:off x="5750" y="224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6" name="Oval 709"/>
              <p:cNvSpPr>
                <a:spLocks noChangeArrowheads="1"/>
              </p:cNvSpPr>
              <p:nvPr/>
            </p:nvSpPr>
            <p:spPr bwMode="auto">
              <a:xfrm>
                <a:off x="5751" y="217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7" name="Oval 710"/>
              <p:cNvSpPr>
                <a:spLocks noChangeArrowheads="1"/>
              </p:cNvSpPr>
              <p:nvPr/>
            </p:nvSpPr>
            <p:spPr bwMode="auto">
              <a:xfrm>
                <a:off x="5714" y="23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8" name="Oval 711"/>
              <p:cNvSpPr>
                <a:spLocks noChangeArrowheads="1"/>
              </p:cNvSpPr>
              <p:nvPr/>
            </p:nvSpPr>
            <p:spPr bwMode="auto">
              <a:xfrm>
                <a:off x="5593" y="222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9" name="Oval 712"/>
              <p:cNvSpPr>
                <a:spLocks noChangeArrowheads="1"/>
              </p:cNvSpPr>
              <p:nvPr/>
            </p:nvSpPr>
            <p:spPr bwMode="auto">
              <a:xfrm>
                <a:off x="5640" y="2240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0" name="Oval 713"/>
              <p:cNvSpPr>
                <a:spLocks noChangeArrowheads="1"/>
              </p:cNvSpPr>
              <p:nvPr/>
            </p:nvSpPr>
            <p:spPr bwMode="auto">
              <a:xfrm>
                <a:off x="5518" y="233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1" name="Oval 714"/>
              <p:cNvSpPr>
                <a:spLocks noChangeArrowheads="1"/>
              </p:cNvSpPr>
              <p:nvPr/>
            </p:nvSpPr>
            <p:spPr bwMode="auto">
              <a:xfrm>
                <a:off x="5704" y="233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2" name="Oval 715"/>
              <p:cNvSpPr>
                <a:spLocks noChangeArrowheads="1"/>
              </p:cNvSpPr>
              <p:nvPr/>
            </p:nvSpPr>
            <p:spPr bwMode="auto">
              <a:xfrm>
                <a:off x="5675" y="23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3" name="Oval 716"/>
              <p:cNvSpPr>
                <a:spLocks noChangeArrowheads="1"/>
              </p:cNvSpPr>
              <p:nvPr/>
            </p:nvSpPr>
            <p:spPr bwMode="auto">
              <a:xfrm>
                <a:off x="5746" y="231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4" name="Oval 717"/>
              <p:cNvSpPr>
                <a:spLocks noChangeArrowheads="1"/>
              </p:cNvSpPr>
              <p:nvPr/>
            </p:nvSpPr>
            <p:spPr bwMode="auto">
              <a:xfrm>
                <a:off x="5639" y="2311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5" name="Oval 718"/>
              <p:cNvSpPr>
                <a:spLocks noChangeArrowheads="1"/>
              </p:cNvSpPr>
              <p:nvPr/>
            </p:nvSpPr>
            <p:spPr bwMode="auto">
              <a:xfrm>
                <a:off x="5452" y="2452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6" name="Oval 719"/>
              <p:cNvSpPr>
                <a:spLocks noChangeArrowheads="1"/>
              </p:cNvSpPr>
              <p:nvPr/>
            </p:nvSpPr>
            <p:spPr bwMode="auto">
              <a:xfrm>
                <a:off x="5621" y="2589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7" name="Oval 720"/>
              <p:cNvSpPr>
                <a:spLocks noChangeArrowheads="1"/>
              </p:cNvSpPr>
              <p:nvPr/>
            </p:nvSpPr>
            <p:spPr bwMode="auto">
              <a:xfrm>
                <a:off x="5838" y="240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8" name="Oval 721"/>
              <p:cNvSpPr>
                <a:spLocks noChangeArrowheads="1"/>
              </p:cNvSpPr>
              <p:nvPr/>
            </p:nvSpPr>
            <p:spPr bwMode="auto">
              <a:xfrm>
                <a:off x="5855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9" name="Oval 722"/>
              <p:cNvSpPr>
                <a:spLocks noChangeArrowheads="1"/>
              </p:cNvSpPr>
              <p:nvPr/>
            </p:nvSpPr>
            <p:spPr bwMode="auto">
              <a:xfrm>
                <a:off x="6055" y="13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0" name="Oval 723"/>
              <p:cNvSpPr>
                <a:spLocks noChangeArrowheads="1"/>
              </p:cNvSpPr>
              <p:nvPr/>
            </p:nvSpPr>
            <p:spPr bwMode="auto">
              <a:xfrm>
                <a:off x="5828" y="249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1" name="Oval 724"/>
              <p:cNvSpPr>
                <a:spLocks noChangeArrowheads="1"/>
              </p:cNvSpPr>
              <p:nvPr/>
            </p:nvSpPr>
            <p:spPr bwMode="auto">
              <a:xfrm>
                <a:off x="5768" y="2560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2" name="Oval 725"/>
              <p:cNvSpPr>
                <a:spLocks noChangeArrowheads="1"/>
              </p:cNvSpPr>
              <p:nvPr/>
            </p:nvSpPr>
            <p:spPr bwMode="auto">
              <a:xfrm>
                <a:off x="5728" y="2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3" name="Oval 726"/>
              <p:cNvSpPr>
                <a:spLocks noChangeArrowheads="1"/>
              </p:cNvSpPr>
              <p:nvPr/>
            </p:nvSpPr>
            <p:spPr bwMode="auto">
              <a:xfrm>
                <a:off x="5560" y="18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4" name="Oval 727"/>
              <p:cNvSpPr>
                <a:spLocks noChangeArrowheads="1"/>
              </p:cNvSpPr>
              <p:nvPr/>
            </p:nvSpPr>
            <p:spPr bwMode="auto">
              <a:xfrm>
                <a:off x="5532" y="18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5" name="Oval 728"/>
              <p:cNvSpPr>
                <a:spLocks noChangeArrowheads="1"/>
              </p:cNvSpPr>
              <p:nvPr/>
            </p:nvSpPr>
            <p:spPr bwMode="auto">
              <a:xfrm>
                <a:off x="5469" y="22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6" name="Oval 729"/>
              <p:cNvSpPr>
                <a:spLocks noChangeArrowheads="1"/>
              </p:cNvSpPr>
              <p:nvPr/>
            </p:nvSpPr>
            <p:spPr bwMode="auto">
              <a:xfrm>
                <a:off x="5540" y="209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7" name="Oval 730"/>
              <p:cNvSpPr>
                <a:spLocks noChangeArrowheads="1"/>
              </p:cNvSpPr>
              <p:nvPr/>
            </p:nvSpPr>
            <p:spPr bwMode="auto">
              <a:xfrm>
                <a:off x="5669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8" name="Oval 731"/>
              <p:cNvSpPr>
                <a:spLocks noChangeArrowheads="1"/>
              </p:cNvSpPr>
              <p:nvPr/>
            </p:nvSpPr>
            <p:spPr bwMode="auto">
              <a:xfrm>
                <a:off x="5757" y="21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9" name="Oval 732"/>
              <p:cNvSpPr>
                <a:spLocks noChangeArrowheads="1"/>
              </p:cNvSpPr>
              <p:nvPr/>
            </p:nvSpPr>
            <p:spPr bwMode="auto">
              <a:xfrm>
                <a:off x="5601" y="210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0" name="Oval 733"/>
              <p:cNvSpPr>
                <a:spLocks noChangeArrowheads="1"/>
              </p:cNvSpPr>
              <p:nvPr/>
            </p:nvSpPr>
            <p:spPr bwMode="auto">
              <a:xfrm>
                <a:off x="5490" y="2066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1" name="Oval 734"/>
              <p:cNvSpPr>
                <a:spLocks noChangeArrowheads="1"/>
              </p:cNvSpPr>
              <p:nvPr/>
            </p:nvSpPr>
            <p:spPr bwMode="auto">
              <a:xfrm>
                <a:off x="5928" y="18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2" name="Oval 735"/>
              <p:cNvSpPr>
                <a:spLocks noChangeArrowheads="1"/>
              </p:cNvSpPr>
              <p:nvPr/>
            </p:nvSpPr>
            <p:spPr bwMode="auto">
              <a:xfrm>
                <a:off x="5849" y="173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3" name="Oval 736"/>
              <p:cNvSpPr>
                <a:spLocks noChangeArrowheads="1"/>
              </p:cNvSpPr>
              <p:nvPr/>
            </p:nvSpPr>
            <p:spPr bwMode="auto">
              <a:xfrm>
                <a:off x="5654" y="2444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4" name="Oval 737"/>
              <p:cNvSpPr>
                <a:spLocks noChangeArrowheads="1"/>
              </p:cNvSpPr>
              <p:nvPr/>
            </p:nvSpPr>
            <p:spPr bwMode="auto">
              <a:xfrm>
                <a:off x="5598" y="23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5" name="Oval 738"/>
              <p:cNvSpPr>
                <a:spLocks noChangeArrowheads="1"/>
              </p:cNvSpPr>
              <p:nvPr/>
            </p:nvSpPr>
            <p:spPr bwMode="auto">
              <a:xfrm>
                <a:off x="5747" y="23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6" name="Oval 739"/>
              <p:cNvSpPr>
                <a:spLocks noChangeArrowheads="1"/>
              </p:cNvSpPr>
              <p:nvPr/>
            </p:nvSpPr>
            <p:spPr bwMode="auto">
              <a:xfrm>
                <a:off x="5623" y="224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7" name="Oval 740"/>
              <p:cNvSpPr>
                <a:spLocks noChangeArrowheads="1"/>
              </p:cNvSpPr>
              <p:nvPr/>
            </p:nvSpPr>
            <p:spPr bwMode="auto">
              <a:xfrm>
                <a:off x="5591" y="225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8" name="Oval 741"/>
              <p:cNvSpPr>
                <a:spLocks noChangeArrowheads="1"/>
              </p:cNvSpPr>
              <p:nvPr/>
            </p:nvSpPr>
            <p:spPr bwMode="auto">
              <a:xfrm>
                <a:off x="5704" y="21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9" name="Oval 742"/>
              <p:cNvSpPr>
                <a:spLocks noChangeArrowheads="1"/>
              </p:cNvSpPr>
              <p:nvPr/>
            </p:nvSpPr>
            <p:spPr bwMode="auto">
              <a:xfrm>
                <a:off x="5564" y="219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0" name="Oval 743"/>
              <p:cNvSpPr>
                <a:spLocks noChangeArrowheads="1"/>
              </p:cNvSpPr>
              <p:nvPr/>
            </p:nvSpPr>
            <p:spPr bwMode="auto">
              <a:xfrm>
                <a:off x="5625" y="2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1" name="Oval 744"/>
              <p:cNvSpPr>
                <a:spLocks noChangeArrowheads="1"/>
              </p:cNvSpPr>
              <p:nvPr/>
            </p:nvSpPr>
            <p:spPr bwMode="auto">
              <a:xfrm>
                <a:off x="5349" y="199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2" name="Oval 745"/>
              <p:cNvSpPr>
                <a:spLocks noChangeArrowheads="1"/>
              </p:cNvSpPr>
              <p:nvPr/>
            </p:nvSpPr>
            <p:spPr bwMode="auto">
              <a:xfrm>
                <a:off x="5347" y="216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3" name="Oval 746"/>
              <p:cNvSpPr>
                <a:spLocks noChangeArrowheads="1"/>
              </p:cNvSpPr>
              <p:nvPr/>
            </p:nvSpPr>
            <p:spPr bwMode="auto">
              <a:xfrm>
                <a:off x="5421" y="219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4" name="Oval 747"/>
              <p:cNvSpPr>
                <a:spLocks noChangeArrowheads="1"/>
              </p:cNvSpPr>
              <p:nvPr/>
            </p:nvSpPr>
            <p:spPr bwMode="auto">
              <a:xfrm>
                <a:off x="5369" y="215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5" name="Oval 748"/>
              <p:cNvSpPr>
                <a:spLocks noChangeArrowheads="1"/>
              </p:cNvSpPr>
              <p:nvPr/>
            </p:nvSpPr>
            <p:spPr bwMode="auto">
              <a:xfrm>
                <a:off x="6959" y="375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6" name="Oval 749"/>
              <p:cNvSpPr>
                <a:spLocks noChangeArrowheads="1"/>
              </p:cNvSpPr>
              <p:nvPr/>
            </p:nvSpPr>
            <p:spPr bwMode="auto">
              <a:xfrm>
                <a:off x="6428" y="324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7" name="Oval 750"/>
              <p:cNvSpPr>
                <a:spLocks noChangeArrowheads="1"/>
              </p:cNvSpPr>
              <p:nvPr/>
            </p:nvSpPr>
            <p:spPr bwMode="auto">
              <a:xfrm>
                <a:off x="6834" y="13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8" name="Oval 751"/>
              <p:cNvSpPr>
                <a:spLocks noChangeArrowheads="1"/>
              </p:cNvSpPr>
              <p:nvPr/>
            </p:nvSpPr>
            <p:spPr bwMode="auto">
              <a:xfrm>
                <a:off x="6565" y="340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9" name="Oval 752"/>
              <p:cNvSpPr>
                <a:spLocks noChangeArrowheads="1"/>
              </p:cNvSpPr>
              <p:nvPr/>
            </p:nvSpPr>
            <p:spPr bwMode="auto">
              <a:xfrm>
                <a:off x="7476" y="3887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0" name="Oval 753"/>
              <p:cNvSpPr>
                <a:spLocks noChangeArrowheads="1"/>
              </p:cNvSpPr>
              <p:nvPr/>
            </p:nvSpPr>
            <p:spPr bwMode="auto">
              <a:xfrm>
                <a:off x="7082" y="3442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1" name="Oval 754"/>
              <p:cNvSpPr>
                <a:spLocks noChangeArrowheads="1"/>
              </p:cNvSpPr>
              <p:nvPr/>
            </p:nvSpPr>
            <p:spPr bwMode="auto">
              <a:xfrm>
                <a:off x="7526" y="3484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2" name="Oval 755"/>
              <p:cNvSpPr>
                <a:spLocks noChangeArrowheads="1"/>
              </p:cNvSpPr>
              <p:nvPr/>
            </p:nvSpPr>
            <p:spPr bwMode="auto">
              <a:xfrm>
                <a:off x="6917" y="107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3" name="Oval 756"/>
              <p:cNvSpPr>
                <a:spLocks noChangeArrowheads="1"/>
              </p:cNvSpPr>
              <p:nvPr/>
            </p:nvSpPr>
            <p:spPr bwMode="auto">
              <a:xfrm>
                <a:off x="6688" y="15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4" name="Oval 757"/>
              <p:cNvSpPr>
                <a:spLocks noChangeArrowheads="1"/>
              </p:cNvSpPr>
              <p:nvPr/>
            </p:nvSpPr>
            <p:spPr bwMode="auto">
              <a:xfrm>
                <a:off x="6492" y="386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5" name="Oval 758"/>
              <p:cNvSpPr>
                <a:spLocks noChangeArrowheads="1"/>
              </p:cNvSpPr>
              <p:nvPr/>
            </p:nvSpPr>
            <p:spPr bwMode="auto">
              <a:xfrm>
                <a:off x="7632" y="35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6" name="Oval 759"/>
              <p:cNvSpPr>
                <a:spLocks noChangeArrowheads="1"/>
              </p:cNvSpPr>
              <p:nvPr/>
            </p:nvSpPr>
            <p:spPr bwMode="auto">
              <a:xfrm>
                <a:off x="7103" y="286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7" name="Oval 760"/>
              <p:cNvSpPr>
                <a:spLocks noChangeArrowheads="1"/>
              </p:cNvSpPr>
              <p:nvPr/>
            </p:nvSpPr>
            <p:spPr bwMode="auto">
              <a:xfrm>
                <a:off x="6921" y="11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8" name="Oval 761"/>
              <p:cNvSpPr>
                <a:spLocks noChangeArrowheads="1"/>
              </p:cNvSpPr>
              <p:nvPr/>
            </p:nvSpPr>
            <p:spPr bwMode="auto">
              <a:xfrm>
                <a:off x="6743" y="307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9" name="Oval 762"/>
              <p:cNvSpPr>
                <a:spLocks noChangeArrowheads="1"/>
              </p:cNvSpPr>
              <p:nvPr/>
            </p:nvSpPr>
            <p:spPr bwMode="auto">
              <a:xfrm>
                <a:off x="6939" y="361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0" name="Oval 763"/>
              <p:cNvSpPr>
                <a:spLocks noChangeArrowheads="1"/>
              </p:cNvSpPr>
              <p:nvPr/>
            </p:nvSpPr>
            <p:spPr bwMode="auto">
              <a:xfrm>
                <a:off x="6848" y="349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1" name="Oval 764"/>
              <p:cNvSpPr>
                <a:spLocks noChangeArrowheads="1"/>
              </p:cNvSpPr>
              <p:nvPr/>
            </p:nvSpPr>
            <p:spPr bwMode="auto">
              <a:xfrm>
                <a:off x="6745" y="3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2" name="Oval 765"/>
              <p:cNvSpPr>
                <a:spLocks noChangeArrowheads="1"/>
              </p:cNvSpPr>
              <p:nvPr/>
            </p:nvSpPr>
            <p:spPr bwMode="auto">
              <a:xfrm>
                <a:off x="6318" y="4008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3" name="Oval 766"/>
              <p:cNvSpPr>
                <a:spLocks noChangeArrowheads="1"/>
              </p:cNvSpPr>
              <p:nvPr/>
            </p:nvSpPr>
            <p:spPr bwMode="auto">
              <a:xfrm>
                <a:off x="5042" y="40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4" name="Oval 767"/>
              <p:cNvSpPr>
                <a:spLocks noChangeArrowheads="1"/>
              </p:cNvSpPr>
              <p:nvPr/>
            </p:nvSpPr>
            <p:spPr bwMode="auto">
              <a:xfrm>
                <a:off x="7154" y="252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5" name="Oval 768"/>
              <p:cNvSpPr>
                <a:spLocks noChangeArrowheads="1"/>
              </p:cNvSpPr>
              <p:nvPr/>
            </p:nvSpPr>
            <p:spPr bwMode="auto">
              <a:xfrm>
                <a:off x="6762" y="379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6" name="Oval 769"/>
              <p:cNvSpPr>
                <a:spLocks noChangeArrowheads="1"/>
              </p:cNvSpPr>
              <p:nvPr/>
            </p:nvSpPr>
            <p:spPr bwMode="auto">
              <a:xfrm>
                <a:off x="6631" y="366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7" name="Oval 770"/>
              <p:cNvSpPr>
                <a:spLocks noChangeArrowheads="1"/>
              </p:cNvSpPr>
              <p:nvPr/>
            </p:nvSpPr>
            <p:spPr bwMode="auto">
              <a:xfrm>
                <a:off x="7161" y="409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8" name="Oval 771"/>
              <p:cNvSpPr>
                <a:spLocks noChangeArrowheads="1"/>
              </p:cNvSpPr>
              <p:nvPr/>
            </p:nvSpPr>
            <p:spPr bwMode="auto">
              <a:xfrm>
                <a:off x="7224" y="334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9" name="Oval 772"/>
              <p:cNvSpPr>
                <a:spLocks noChangeArrowheads="1"/>
              </p:cNvSpPr>
              <p:nvPr/>
            </p:nvSpPr>
            <p:spPr bwMode="auto">
              <a:xfrm>
                <a:off x="7334" y="287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0" name="Oval 773"/>
              <p:cNvSpPr>
                <a:spLocks noChangeArrowheads="1"/>
              </p:cNvSpPr>
              <p:nvPr/>
            </p:nvSpPr>
            <p:spPr bwMode="auto">
              <a:xfrm>
                <a:off x="7225" y="356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1" name="Oval 774"/>
              <p:cNvSpPr>
                <a:spLocks noChangeArrowheads="1"/>
              </p:cNvSpPr>
              <p:nvPr/>
            </p:nvSpPr>
            <p:spPr bwMode="auto">
              <a:xfrm>
                <a:off x="7335" y="38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2" name="Oval 775"/>
              <p:cNvSpPr>
                <a:spLocks noChangeArrowheads="1"/>
              </p:cNvSpPr>
              <p:nvPr/>
            </p:nvSpPr>
            <p:spPr bwMode="auto">
              <a:xfrm>
                <a:off x="6560" y="393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3" name="Oval 776"/>
              <p:cNvSpPr>
                <a:spLocks noChangeArrowheads="1"/>
              </p:cNvSpPr>
              <p:nvPr/>
            </p:nvSpPr>
            <p:spPr bwMode="auto">
              <a:xfrm>
                <a:off x="7013" y="365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4" name="Oval 777"/>
              <p:cNvSpPr>
                <a:spLocks noChangeArrowheads="1"/>
              </p:cNvSpPr>
              <p:nvPr/>
            </p:nvSpPr>
            <p:spPr bwMode="auto">
              <a:xfrm>
                <a:off x="6690" y="298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5" name="Oval 778"/>
              <p:cNvSpPr>
                <a:spLocks noChangeArrowheads="1"/>
              </p:cNvSpPr>
              <p:nvPr/>
            </p:nvSpPr>
            <p:spPr bwMode="auto">
              <a:xfrm>
                <a:off x="7635" y="30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6" name="Oval 779"/>
              <p:cNvSpPr>
                <a:spLocks noChangeArrowheads="1"/>
              </p:cNvSpPr>
              <p:nvPr/>
            </p:nvSpPr>
            <p:spPr bwMode="auto">
              <a:xfrm>
                <a:off x="7431" y="263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7" name="Oval 780"/>
              <p:cNvSpPr>
                <a:spLocks noChangeArrowheads="1"/>
              </p:cNvSpPr>
              <p:nvPr/>
            </p:nvSpPr>
            <p:spPr bwMode="auto">
              <a:xfrm>
                <a:off x="3827" y="229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8" name="Oval 781"/>
              <p:cNvSpPr>
                <a:spLocks noChangeArrowheads="1"/>
              </p:cNvSpPr>
              <p:nvPr/>
            </p:nvSpPr>
            <p:spPr bwMode="auto">
              <a:xfrm>
                <a:off x="7133" y="140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9" name="Oval 782"/>
              <p:cNvSpPr>
                <a:spLocks noChangeArrowheads="1"/>
              </p:cNvSpPr>
              <p:nvPr/>
            </p:nvSpPr>
            <p:spPr bwMode="auto">
              <a:xfrm>
                <a:off x="7058" y="114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0" name="Oval 783"/>
              <p:cNvSpPr>
                <a:spLocks noChangeArrowheads="1"/>
              </p:cNvSpPr>
              <p:nvPr/>
            </p:nvSpPr>
            <p:spPr bwMode="auto">
              <a:xfrm>
                <a:off x="5909" y="810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1" name="Oval 784"/>
              <p:cNvSpPr>
                <a:spLocks noChangeArrowheads="1"/>
              </p:cNvSpPr>
              <p:nvPr/>
            </p:nvSpPr>
            <p:spPr bwMode="auto">
              <a:xfrm>
                <a:off x="7286" y="130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2" name="Oval 785"/>
              <p:cNvSpPr>
                <a:spLocks noChangeArrowheads="1"/>
              </p:cNvSpPr>
              <p:nvPr/>
            </p:nvSpPr>
            <p:spPr bwMode="auto">
              <a:xfrm>
                <a:off x="7398" y="13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3" name="Oval 786"/>
              <p:cNvSpPr>
                <a:spLocks noChangeArrowheads="1"/>
              </p:cNvSpPr>
              <p:nvPr/>
            </p:nvSpPr>
            <p:spPr bwMode="auto">
              <a:xfrm>
                <a:off x="4747" y="191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4" name="Oval 787"/>
              <p:cNvSpPr>
                <a:spLocks noChangeArrowheads="1"/>
              </p:cNvSpPr>
              <p:nvPr/>
            </p:nvSpPr>
            <p:spPr bwMode="auto">
              <a:xfrm>
                <a:off x="4172" y="230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5" name="Oval 788"/>
              <p:cNvSpPr>
                <a:spLocks noChangeArrowheads="1"/>
              </p:cNvSpPr>
              <p:nvPr/>
            </p:nvSpPr>
            <p:spPr bwMode="auto">
              <a:xfrm>
                <a:off x="7038" y="322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6" name="Oval 789"/>
              <p:cNvSpPr>
                <a:spLocks noChangeArrowheads="1"/>
              </p:cNvSpPr>
              <p:nvPr/>
            </p:nvSpPr>
            <p:spPr bwMode="auto">
              <a:xfrm>
                <a:off x="4528" y="1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7" name="Oval 790"/>
              <p:cNvSpPr>
                <a:spLocks noChangeArrowheads="1"/>
              </p:cNvSpPr>
              <p:nvPr/>
            </p:nvSpPr>
            <p:spPr bwMode="auto">
              <a:xfrm>
                <a:off x="6476" y="16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8" name="Oval 791"/>
              <p:cNvSpPr>
                <a:spLocks noChangeArrowheads="1"/>
              </p:cNvSpPr>
              <p:nvPr/>
            </p:nvSpPr>
            <p:spPr bwMode="auto">
              <a:xfrm>
                <a:off x="3168" y="337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9" name="Oval 792"/>
              <p:cNvSpPr>
                <a:spLocks noChangeArrowheads="1"/>
              </p:cNvSpPr>
              <p:nvPr/>
            </p:nvSpPr>
            <p:spPr bwMode="auto">
              <a:xfrm>
                <a:off x="6950" y="118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0" name="Oval 793"/>
              <p:cNvSpPr>
                <a:spLocks noChangeArrowheads="1"/>
              </p:cNvSpPr>
              <p:nvPr/>
            </p:nvSpPr>
            <p:spPr bwMode="auto">
              <a:xfrm>
                <a:off x="7342" y="13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1" name="Oval 794"/>
              <p:cNvSpPr>
                <a:spLocks noChangeArrowheads="1"/>
              </p:cNvSpPr>
              <p:nvPr/>
            </p:nvSpPr>
            <p:spPr bwMode="auto">
              <a:xfrm>
                <a:off x="7585" y="285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2" name="Oval 795"/>
              <p:cNvSpPr>
                <a:spLocks noChangeArrowheads="1"/>
              </p:cNvSpPr>
              <p:nvPr/>
            </p:nvSpPr>
            <p:spPr bwMode="auto">
              <a:xfrm>
                <a:off x="7135" y="12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3" name="Oval 796"/>
              <p:cNvSpPr>
                <a:spLocks noChangeArrowheads="1"/>
              </p:cNvSpPr>
              <p:nvPr/>
            </p:nvSpPr>
            <p:spPr bwMode="auto">
              <a:xfrm>
                <a:off x="3528" y="197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4" name="Oval 797"/>
              <p:cNvSpPr>
                <a:spLocks noChangeArrowheads="1"/>
              </p:cNvSpPr>
              <p:nvPr/>
            </p:nvSpPr>
            <p:spPr bwMode="auto">
              <a:xfrm>
                <a:off x="3538" y="216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5" name="Oval 798"/>
              <p:cNvSpPr>
                <a:spLocks noChangeArrowheads="1"/>
              </p:cNvSpPr>
              <p:nvPr/>
            </p:nvSpPr>
            <p:spPr bwMode="auto">
              <a:xfrm>
                <a:off x="4609" y="16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6" name="Oval 799"/>
              <p:cNvSpPr>
                <a:spLocks noChangeArrowheads="1"/>
              </p:cNvSpPr>
              <p:nvPr/>
            </p:nvSpPr>
            <p:spPr bwMode="auto">
              <a:xfrm>
                <a:off x="7110" y="139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7" name="Oval 800"/>
              <p:cNvSpPr>
                <a:spLocks noChangeArrowheads="1"/>
              </p:cNvSpPr>
              <p:nvPr/>
            </p:nvSpPr>
            <p:spPr bwMode="auto">
              <a:xfrm>
                <a:off x="2122" y="1301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8" name="Oval 801"/>
              <p:cNvSpPr>
                <a:spLocks noChangeArrowheads="1"/>
              </p:cNvSpPr>
              <p:nvPr/>
            </p:nvSpPr>
            <p:spPr bwMode="auto">
              <a:xfrm>
                <a:off x="3658" y="1990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9" name="Oval 802"/>
              <p:cNvSpPr>
                <a:spLocks noChangeArrowheads="1"/>
              </p:cNvSpPr>
              <p:nvPr/>
            </p:nvSpPr>
            <p:spPr bwMode="auto">
              <a:xfrm>
                <a:off x="7223" y="291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0" name="Oval 803"/>
              <p:cNvSpPr>
                <a:spLocks noChangeArrowheads="1"/>
              </p:cNvSpPr>
              <p:nvPr/>
            </p:nvSpPr>
            <p:spPr bwMode="auto">
              <a:xfrm>
                <a:off x="6962" y="2521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1" name="Oval 804"/>
              <p:cNvSpPr>
                <a:spLocks noChangeArrowheads="1"/>
              </p:cNvSpPr>
              <p:nvPr/>
            </p:nvSpPr>
            <p:spPr bwMode="auto">
              <a:xfrm>
                <a:off x="6908" y="2288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2" name="Oval 805"/>
              <p:cNvSpPr>
                <a:spLocks noChangeArrowheads="1"/>
              </p:cNvSpPr>
              <p:nvPr/>
            </p:nvSpPr>
            <p:spPr bwMode="auto">
              <a:xfrm>
                <a:off x="6922" y="214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3" name="Oval 806"/>
              <p:cNvSpPr>
                <a:spLocks noChangeArrowheads="1"/>
              </p:cNvSpPr>
              <p:nvPr/>
            </p:nvSpPr>
            <p:spPr bwMode="auto">
              <a:xfrm>
                <a:off x="5666" y="135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4" name="Oval 807"/>
              <p:cNvSpPr>
                <a:spLocks noChangeArrowheads="1"/>
              </p:cNvSpPr>
              <p:nvPr/>
            </p:nvSpPr>
            <p:spPr bwMode="auto">
              <a:xfrm>
                <a:off x="6336" y="125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Group 1009"/>
            <p:cNvGrpSpPr/>
            <p:nvPr/>
          </p:nvGrpSpPr>
          <p:grpSpPr bwMode="auto">
            <a:xfrm>
              <a:off x="2197" y="836"/>
              <a:ext cx="5197" cy="3798"/>
              <a:chOff x="2197" y="836"/>
              <a:chExt cx="5197" cy="3798"/>
            </a:xfrm>
          </p:grpSpPr>
          <p:sp>
            <p:nvSpPr>
              <p:cNvPr id="3895" name="Oval 809"/>
              <p:cNvSpPr>
                <a:spLocks noChangeArrowheads="1"/>
              </p:cNvSpPr>
              <p:nvPr/>
            </p:nvSpPr>
            <p:spPr bwMode="auto">
              <a:xfrm>
                <a:off x="5673" y="12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6" name="Oval 810"/>
              <p:cNvSpPr>
                <a:spLocks noChangeArrowheads="1"/>
              </p:cNvSpPr>
              <p:nvPr/>
            </p:nvSpPr>
            <p:spPr bwMode="auto">
              <a:xfrm>
                <a:off x="6531" y="1598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7" name="Oval 811"/>
              <p:cNvSpPr>
                <a:spLocks noChangeArrowheads="1"/>
              </p:cNvSpPr>
              <p:nvPr/>
            </p:nvSpPr>
            <p:spPr bwMode="auto">
              <a:xfrm>
                <a:off x="7033" y="250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8" name="Oval 812"/>
              <p:cNvSpPr>
                <a:spLocks noChangeArrowheads="1"/>
              </p:cNvSpPr>
              <p:nvPr/>
            </p:nvSpPr>
            <p:spPr bwMode="auto">
              <a:xfrm>
                <a:off x="6645" y="156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9" name="Oval 813"/>
              <p:cNvSpPr>
                <a:spLocks noChangeArrowheads="1"/>
              </p:cNvSpPr>
              <p:nvPr/>
            </p:nvSpPr>
            <p:spPr bwMode="auto">
              <a:xfrm>
                <a:off x="7119" y="1734"/>
                <a:ext cx="24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0" name="Oval 814"/>
              <p:cNvSpPr>
                <a:spLocks noChangeArrowheads="1"/>
              </p:cNvSpPr>
              <p:nvPr/>
            </p:nvSpPr>
            <p:spPr bwMode="auto">
              <a:xfrm>
                <a:off x="6475" y="36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1" name="Oval 815"/>
              <p:cNvSpPr>
                <a:spLocks noChangeArrowheads="1"/>
              </p:cNvSpPr>
              <p:nvPr/>
            </p:nvSpPr>
            <p:spPr bwMode="auto">
              <a:xfrm>
                <a:off x="6688" y="347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2" name="Oval 816"/>
              <p:cNvSpPr>
                <a:spLocks noChangeArrowheads="1"/>
              </p:cNvSpPr>
              <p:nvPr/>
            </p:nvSpPr>
            <p:spPr bwMode="auto">
              <a:xfrm>
                <a:off x="6582" y="334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3" name="Oval 817"/>
              <p:cNvSpPr>
                <a:spLocks noChangeArrowheads="1"/>
              </p:cNvSpPr>
              <p:nvPr/>
            </p:nvSpPr>
            <p:spPr bwMode="auto">
              <a:xfrm>
                <a:off x="6537" y="322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4" name="Oval 818"/>
              <p:cNvSpPr>
                <a:spLocks noChangeArrowheads="1"/>
              </p:cNvSpPr>
              <p:nvPr/>
            </p:nvSpPr>
            <p:spPr bwMode="auto">
              <a:xfrm>
                <a:off x="6976" y="327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5" name="Oval 819"/>
              <p:cNvSpPr>
                <a:spLocks noChangeArrowheads="1"/>
              </p:cNvSpPr>
              <p:nvPr/>
            </p:nvSpPr>
            <p:spPr bwMode="auto">
              <a:xfrm>
                <a:off x="5950" y="34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6" name="Oval 820"/>
              <p:cNvSpPr>
                <a:spLocks noChangeArrowheads="1"/>
              </p:cNvSpPr>
              <p:nvPr/>
            </p:nvSpPr>
            <p:spPr bwMode="auto">
              <a:xfrm>
                <a:off x="6808" y="3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7" name="Oval 821"/>
              <p:cNvSpPr>
                <a:spLocks noChangeArrowheads="1"/>
              </p:cNvSpPr>
              <p:nvPr/>
            </p:nvSpPr>
            <p:spPr bwMode="auto">
              <a:xfrm>
                <a:off x="6961" y="350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8" name="Oval 822"/>
              <p:cNvSpPr>
                <a:spLocks noChangeArrowheads="1"/>
              </p:cNvSpPr>
              <p:nvPr/>
            </p:nvSpPr>
            <p:spPr bwMode="auto">
              <a:xfrm>
                <a:off x="6298" y="366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9" name="Oval 823"/>
              <p:cNvSpPr>
                <a:spLocks noChangeArrowheads="1"/>
              </p:cNvSpPr>
              <p:nvPr/>
            </p:nvSpPr>
            <p:spPr bwMode="auto">
              <a:xfrm>
                <a:off x="6792" y="1350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0" name="Oval 824"/>
              <p:cNvSpPr>
                <a:spLocks noChangeArrowheads="1"/>
              </p:cNvSpPr>
              <p:nvPr/>
            </p:nvSpPr>
            <p:spPr bwMode="auto">
              <a:xfrm>
                <a:off x="6764" y="3408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1" name="Oval 825"/>
              <p:cNvSpPr>
                <a:spLocks noChangeArrowheads="1"/>
              </p:cNvSpPr>
              <p:nvPr/>
            </p:nvSpPr>
            <p:spPr bwMode="auto">
              <a:xfrm>
                <a:off x="6958" y="11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2" name="Oval 826"/>
              <p:cNvSpPr>
                <a:spLocks noChangeArrowheads="1"/>
              </p:cNvSpPr>
              <p:nvPr/>
            </p:nvSpPr>
            <p:spPr bwMode="auto">
              <a:xfrm>
                <a:off x="5556" y="1276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3" name="Oval 827"/>
              <p:cNvSpPr>
                <a:spLocks noChangeArrowheads="1"/>
              </p:cNvSpPr>
              <p:nvPr/>
            </p:nvSpPr>
            <p:spPr bwMode="auto">
              <a:xfrm>
                <a:off x="7368" y="26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4" name="Oval 828"/>
              <p:cNvSpPr>
                <a:spLocks noChangeArrowheads="1"/>
              </p:cNvSpPr>
              <p:nvPr/>
            </p:nvSpPr>
            <p:spPr bwMode="auto">
              <a:xfrm>
                <a:off x="7374" y="32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5" name="Oval 829"/>
              <p:cNvSpPr>
                <a:spLocks noChangeArrowheads="1"/>
              </p:cNvSpPr>
              <p:nvPr/>
            </p:nvSpPr>
            <p:spPr bwMode="auto">
              <a:xfrm>
                <a:off x="4786" y="30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6" name="Oval 830"/>
              <p:cNvSpPr>
                <a:spLocks noChangeArrowheads="1"/>
              </p:cNvSpPr>
              <p:nvPr/>
            </p:nvSpPr>
            <p:spPr bwMode="auto">
              <a:xfrm>
                <a:off x="4204" y="324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7" name="Oval 831"/>
              <p:cNvSpPr>
                <a:spLocks noChangeArrowheads="1"/>
              </p:cNvSpPr>
              <p:nvPr/>
            </p:nvSpPr>
            <p:spPr bwMode="auto">
              <a:xfrm>
                <a:off x="3796" y="287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8" name="Oval 832"/>
              <p:cNvSpPr>
                <a:spLocks noChangeArrowheads="1"/>
              </p:cNvSpPr>
              <p:nvPr/>
            </p:nvSpPr>
            <p:spPr bwMode="auto">
              <a:xfrm>
                <a:off x="4460" y="3205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9" name="Oval 833"/>
              <p:cNvSpPr>
                <a:spLocks noChangeArrowheads="1"/>
              </p:cNvSpPr>
              <p:nvPr/>
            </p:nvSpPr>
            <p:spPr bwMode="auto">
              <a:xfrm>
                <a:off x="3795" y="25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0" name="Oval 834"/>
              <p:cNvSpPr>
                <a:spLocks noChangeArrowheads="1"/>
              </p:cNvSpPr>
              <p:nvPr/>
            </p:nvSpPr>
            <p:spPr bwMode="auto">
              <a:xfrm>
                <a:off x="3598" y="223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1" name="Oval 835"/>
              <p:cNvSpPr>
                <a:spLocks noChangeArrowheads="1"/>
              </p:cNvSpPr>
              <p:nvPr/>
            </p:nvSpPr>
            <p:spPr bwMode="auto">
              <a:xfrm>
                <a:off x="3646" y="22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2" name="Oval 836"/>
              <p:cNvSpPr>
                <a:spLocks noChangeArrowheads="1"/>
              </p:cNvSpPr>
              <p:nvPr/>
            </p:nvSpPr>
            <p:spPr bwMode="auto">
              <a:xfrm>
                <a:off x="3720" y="247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3" name="Oval 837"/>
              <p:cNvSpPr>
                <a:spLocks noChangeArrowheads="1"/>
              </p:cNvSpPr>
              <p:nvPr/>
            </p:nvSpPr>
            <p:spPr bwMode="auto">
              <a:xfrm>
                <a:off x="3894" y="2606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4" name="Oval 838"/>
              <p:cNvSpPr>
                <a:spLocks noChangeArrowheads="1"/>
              </p:cNvSpPr>
              <p:nvPr/>
            </p:nvSpPr>
            <p:spPr bwMode="auto">
              <a:xfrm>
                <a:off x="4040" y="3284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5" name="Oval 839"/>
              <p:cNvSpPr>
                <a:spLocks noChangeArrowheads="1"/>
              </p:cNvSpPr>
              <p:nvPr/>
            </p:nvSpPr>
            <p:spPr bwMode="auto">
              <a:xfrm>
                <a:off x="4013" y="298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6" name="Freeform 840"/>
              <p:cNvSpPr/>
              <p:nvPr/>
            </p:nvSpPr>
            <p:spPr bwMode="auto">
              <a:xfrm>
                <a:off x="3823" y="2577"/>
                <a:ext cx="1123" cy="169"/>
              </a:xfrm>
              <a:custGeom>
                <a:avLst/>
                <a:gdLst>
                  <a:gd name="T0" fmla="*/ 8 w 1063"/>
                  <a:gd name="T1" fmla="*/ 156 h 160"/>
                  <a:gd name="T2" fmla="*/ 4 w 1063"/>
                  <a:gd name="T3" fmla="*/ 160 h 160"/>
                  <a:gd name="T4" fmla="*/ 0 w 1063"/>
                  <a:gd name="T5" fmla="*/ 156 h 160"/>
                  <a:gd name="T6" fmla="*/ 1061 w 1063"/>
                  <a:gd name="T7" fmla="*/ 0 h 160"/>
                  <a:gd name="T8" fmla="*/ 8 w 1063"/>
                  <a:gd name="T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3" h="160">
                    <a:moveTo>
                      <a:pt x="8" y="156"/>
                    </a:move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cubicBezTo>
                      <a:pt x="0" y="154"/>
                      <a:pt x="1059" y="0"/>
                      <a:pt x="1061" y="0"/>
                    </a:cubicBezTo>
                    <a:cubicBezTo>
                      <a:pt x="1063" y="0"/>
                      <a:pt x="8" y="154"/>
                      <a:pt x="8" y="1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7" name="Oval 841"/>
              <p:cNvSpPr>
                <a:spLocks noChangeArrowheads="1"/>
              </p:cNvSpPr>
              <p:nvPr/>
            </p:nvSpPr>
            <p:spPr bwMode="auto">
              <a:xfrm>
                <a:off x="4581" y="2934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8" name="Oval 842"/>
              <p:cNvSpPr>
                <a:spLocks noChangeArrowheads="1"/>
              </p:cNvSpPr>
              <p:nvPr/>
            </p:nvSpPr>
            <p:spPr bwMode="auto">
              <a:xfrm>
                <a:off x="3839" y="295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9" name="Oval 843"/>
              <p:cNvSpPr>
                <a:spLocks noChangeArrowheads="1"/>
              </p:cNvSpPr>
              <p:nvPr/>
            </p:nvSpPr>
            <p:spPr bwMode="auto">
              <a:xfrm>
                <a:off x="3725" y="257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0" name="Oval 844"/>
              <p:cNvSpPr>
                <a:spLocks noChangeArrowheads="1"/>
              </p:cNvSpPr>
              <p:nvPr/>
            </p:nvSpPr>
            <p:spPr bwMode="auto">
              <a:xfrm>
                <a:off x="4034" y="24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1" name="Oval 845"/>
              <p:cNvSpPr>
                <a:spLocks noChangeArrowheads="1"/>
              </p:cNvSpPr>
              <p:nvPr/>
            </p:nvSpPr>
            <p:spPr bwMode="auto">
              <a:xfrm>
                <a:off x="3667" y="308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2" name="Oval 846"/>
              <p:cNvSpPr>
                <a:spLocks noChangeArrowheads="1"/>
              </p:cNvSpPr>
              <p:nvPr/>
            </p:nvSpPr>
            <p:spPr bwMode="auto">
              <a:xfrm>
                <a:off x="4518" y="326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3" name="Oval 847"/>
              <p:cNvSpPr>
                <a:spLocks noChangeArrowheads="1"/>
              </p:cNvSpPr>
              <p:nvPr/>
            </p:nvSpPr>
            <p:spPr bwMode="auto">
              <a:xfrm>
                <a:off x="4002" y="23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4" name="Oval 848"/>
              <p:cNvSpPr>
                <a:spLocks noChangeArrowheads="1"/>
              </p:cNvSpPr>
              <p:nvPr/>
            </p:nvSpPr>
            <p:spPr bwMode="auto">
              <a:xfrm>
                <a:off x="4386" y="25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5" name="Oval 849"/>
              <p:cNvSpPr>
                <a:spLocks noChangeArrowheads="1"/>
              </p:cNvSpPr>
              <p:nvPr/>
            </p:nvSpPr>
            <p:spPr bwMode="auto">
              <a:xfrm>
                <a:off x="4215" y="331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6" name="Oval 850"/>
              <p:cNvSpPr>
                <a:spLocks noChangeArrowheads="1"/>
              </p:cNvSpPr>
              <p:nvPr/>
            </p:nvSpPr>
            <p:spPr bwMode="auto">
              <a:xfrm>
                <a:off x="4193" y="336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7" name="Oval 851"/>
              <p:cNvSpPr>
                <a:spLocks noChangeArrowheads="1"/>
              </p:cNvSpPr>
              <p:nvPr/>
            </p:nvSpPr>
            <p:spPr bwMode="auto">
              <a:xfrm>
                <a:off x="3390" y="33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8" name="Oval 852"/>
              <p:cNvSpPr>
                <a:spLocks noChangeArrowheads="1"/>
              </p:cNvSpPr>
              <p:nvPr/>
            </p:nvSpPr>
            <p:spPr bwMode="auto">
              <a:xfrm>
                <a:off x="4582" y="313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9" name="Oval 853"/>
              <p:cNvSpPr>
                <a:spLocks noChangeArrowheads="1"/>
              </p:cNvSpPr>
              <p:nvPr/>
            </p:nvSpPr>
            <p:spPr bwMode="auto">
              <a:xfrm>
                <a:off x="3874" y="24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0" name="Oval 854"/>
              <p:cNvSpPr>
                <a:spLocks noChangeArrowheads="1"/>
              </p:cNvSpPr>
              <p:nvPr/>
            </p:nvSpPr>
            <p:spPr bwMode="auto">
              <a:xfrm>
                <a:off x="4614" y="3319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1" name="Oval 855"/>
              <p:cNvSpPr>
                <a:spLocks noChangeArrowheads="1"/>
              </p:cNvSpPr>
              <p:nvPr/>
            </p:nvSpPr>
            <p:spPr bwMode="auto">
              <a:xfrm>
                <a:off x="3778" y="3133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2" name="Oval 856"/>
              <p:cNvSpPr>
                <a:spLocks noChangeArrowheads="1"/>
              </p:cNvSpPr>
              <p:nvPr/>
            </p:nvSpPr>
            <p:spPr bwMode="auto">
              <a:xfrm>
                <a:off x="3515" y="3131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3" name="Oval 857"/>
              <p:cNvSpPr>
                <a:spLocks noChangeArrowheads="1"/>
              </p:cNvSpPr>
              <p:nvPr/>
            </p:nvSpPr>
            <p:spPr bwMode="auto">
              <a:xfrm>
                <a:off x="4333" y="3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4" name="Oval 858"/>
              <p:cNvSpPr>
                <a:spLocks noChangeArrowheads="1"/>
              </p:cNvSpPr>
              <p:nvPr/>
            </p:nvSpPr>
            <p:spPr bwMode="auto">
              <a:xfrm>
                <a:off x="4027" y="320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5" name="Oval 859"/>
              <p:cNvSpPr>
                <a:spLocks noChangeArrowheads="1"/>
              </p:cNvSpPr>
              <p:nvPr/>
            </p:nvSpPr>
            <p:spPr bwMode="auto">
              <a:xfrm>
                <a:off x="4418" y="332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6" name="Oval 860"/>
              <p:cNvSpPr>
                <a:spLocks noChangeArrowheads="1"/>
              </p:cNvSpPr>
              <p:nvPr/>
            </p:nvSpPr>
            <p:spPr bwMode="auto">
              <a:xfrm>
                <a:off x="3969" y="3356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7" name="Oval 861"/>
              <p:cNvSpPr>
                <a:spLocks noChangeArrowheads="1"/>
              </p:cNvSpPr>
              <p:nvPr/>
            </p:nvSpPr>
            <p:spPr bwMode="auto">
              <a:xfrm>
                <a:off x="4276" y="3785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8" name="Oval 862"/>
              <p:cNvSpPr>
                <a:spLocks noChangeArrowheads="1"/>
              </p:cNvSpPr>
              <p:nvPr/>
            </p:nvSpPr>
            <p:spPr bwMode="auto">
              <a:xfrm>
                <a:off x="4121" y="322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9" name="Oval 863"/>
              <p:cNvSpPr>
                <a:spLocks noChangeArrowheads="1"/>
              </p:cNvSpPr>
              <p:nvPr/>
            </p:nvSpPr>
            <p:spPr bwMode="auto">
              <a:xfrm>
                <a:off x="4713" y="312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0" name="Oval 864"/>
              <p:cNvSpPr>
                <a:spLocks noChangeArrowheads="1"/>
              </p:cNvSpPr>
              <p:nvPr/>
            </p:nvSpPr>
            <p:spPr bwMode="auto">
              <a:xfrm>
                <a:off x="4240" y="29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1" name="Oval 865"/>
              <p:cNvSpPr>
                <a:spLocks noChangeArrowheads="1"/>
              </p:cNvSpPr>
              <p:nvPr/>
            </p:nvSpPr>
            <p:spPr bwMode="auto">
              <a:xfrm>
                <a:off x="4164" y="37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2" name="Oval 866"/>
              <p:cNvSpPr>
                <a:spLocks noChangeArrowheads="1"/>
              </p:cNvSpPr>
              <p:nvPr/>
            </p:nvSpPr>
            <p:spPr bwMode="auto">
              <a:xfrm>
                <a:off x="4170" y="3448"/>
                <a:ext cx="22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3" name="Oval 867"/>
              <p:cNvSpPr>
                <a:spLocks noChangeArrowheads="1"/>
              </p:cNvSpPr>
              <p:nvPr/>
            </p:nvSpPr>
            <p:spPr bwMode="auto">
              <a:xfrm>
                <a:off x="4128" y="3331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4" name="Oval 868"/>
              <p:cNvSpPr>
                <a:spLocks noChangeArrowheads="1"/>
              </p:cNvSpPr>
              <p:nvPr/>
            </p:nvSpPr>
            <p:spPr bwMode="auto">
              <a:xfrm>
                <a:off x="4466" y="338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5" name="Oval 869"/>
              <p:cNvSpPr>
                <a:spLocks noChangeArrowheads="1"/>
              </p:cNvSpPr>
              <p:nvPr/>
            </p:nvSpPr>
            <p:spPr bwMode="auto">
              <a:xfrm>
                <a:off x="4226" y="2745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6" name="Oval 870"/>
              <p:cNvSpPr>
                <a:spLocks noChangeArrowheads="1"/>
              </p:cNvSpPr>
              <p:nvPr/>
            </p:nvSpPr>
            <p:spPr bwMode="auto">
              <a:xfrm>
                <a:off x="5046" y="278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7" name="Oval 871"/>
              <p:cNvSpPr>
                <a:spLocks noChangeArrowheads="1"/>
              </p:cNvSpPr>
              <p:nvPr/>
            </p:nvSpPr>
            <p:spPr bwMode="auto">
              <a:xfrm>
                <a:off x="4396" y="321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8" name="Oval 872"/>
              <p:cNvSpPr>
                <a:spLocks noChangeArrowheads="1"/>
              </p:cNvSpPr>
              <p:nvPr/>
            </p:nvSpPr>
            <p:spPr bwMode="auto">
              <a:xfrm>
                <a:off x="4149" y="3808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9" name="Oval 873"/>
              <p:cNvSpPr>
                <a:spLocks noChangeArrowheads="1"/>
              </p:cNvSpPr>
              <p:nvPr/>
            </p:nvSpPr>
            <p:spPr bwMode="auto">
              <a:xfrm>
                <a:off x="4434" y="305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0" name="Oval 874"/>
              <p:cNvSpPr>
                <a:spLocks noChangeArrowheads="1"/>
              </p:cNvSpPr>
              <p:nvPr/>
            </p:nvSpPr>
            <p:spPr bwMode="auto">
              <a:xfrm>
                <a:off x="5115" y="16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1" name="Oval 875"/>
              <p:cNvSpPr>
                <a:spLocks noChangeArrowheads="1"/>
              </p:cNvSpPr>
              <p:nvPr/>
            </p:nvSpPr>
            <p:spPr bwMode="auto">
              <a:xfrm>
                <a:off x="2197" y="255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2" name="Oval 876"/>
              <p:cNvSpPr>
                <a:spLocks noChangeArrowheads="1"/>
              </p:cNvSpPr>
              <p:nvPr/>
            </p:nvSpPr>
            <p:spPr bwMode="auto">
              <a:xfrm>
                <a:off x="5194" y="1939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3" name="Oval 877"/>
              <p:cNvSpPr>
                <a:spLocks noChangeArrowheads="1"/>
              </p:cNvSpPr>
              <p:nvPr/>
            </p:nvSpPr>
            <p:spPr bwMode="auto">
              <a:xfrm>
                <a:off x="3371" y="252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4" name="Oval 878"/>
              <p:cNvSpPr>
                <a:spLocks noChangeArrowheads="1"/>
              </p:cNvSpPr>
              <p:nvPr/>
            </p:nvSpPr>
            <p:spPr bwMode="auto">
              <a:xfrm>
                <a:off x="2765" y="19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5" name="Oval 879"/>
              <p:cNvSpPr>
                <a:spLocks noChangeArrowheads="1"/>
              </p:cNvSpPr>
              <p:nvPr/>
            </p:nvSpPr>
            <p:spPr bwMode="auto">
              <a:xfrm>
                <a:off x="3709" y="235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6" name="Oval 880"/>
              <p:cNvSpPr>
                <a:spLocks noChangeArrowheads="1"/>
              </p:cNvSpPr>
              <p:nvPr/>
            </p:nvSpPr>
            <p:spPr bwMode="auto">
              <a:xfrm>
                <a:off x="3810" y="234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7" name="Oval 881"/>
              <p:cNvSpPr>
                <a:spLocks noChangeArrowheads="1"/>
              </p:cNvSpPr>
              <p:nvPr/>
            </p:nvSpPr>
            <p:spPr bwMode="auto">
              <a:xfrm>
                <a:off x="3542" y="2293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8" name="Oval 882"/>
              <p:cNvSpPr>
                <a:spLocks noChangeArrowheads="1"/>
              </p:cNvSpPr>
              <p:nvPr/>
            </p:nvSpPr>
            <p:spPr bwMode="auto">
              <a:xfrm>
                <a:off x="4107" y="22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9" name="Oval 883"/>
              <p:cNvSpPr>
                <a:spLocks noChangeArrowheads="1"/>
              </p:cNvSpPr>
              <p:nvPr/>
            </p:nvSpPr>
            <p:spPr bwMode="auto">
              <a:xfrm>
                <a:off x="3182" y="236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0" name="Oval 884"/>
              <p:cNvSpPr>
                <a:spLocks noChangeArrowheads="1"/>
              </p:cNvSpPr>
              <p:nvPr/>
            </p:nvSpPr>
            <p:spPr bwMode="auto">
              <a:xfrm>
                <a:off x="4882" y="2544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1" name="Oval 885"/>
              <p:cNvSpPr>
                <a:spLocks noChangeArrowheads="1"/>
              </p:cNvSpPr>
              <p:nvPr/>
            </p:nvSpPr>
            <p:spPr bwMode="auto">
              <a:xfrm>
                <a:off x="7312" y="2573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2" name="Oval 886"/>
              <p:cNvSpPr>
                <a:spLocks noChangeArrowheads="1"/>
              </p:cNvSpPr>
              <p:nvPr/>
            </p:nvSpPr>
            <p:spPr bwMode="auto">
              <a:xfrm>
                <a:off x="3698" y="3662"/>
                <a:ext cx="22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3" name="Oval 887"/>
              <p:cNvSpPr>
                <a:spLocks noChangeArrowheads="1"/>
              </p:cNvSpPr>
              <p:nvPr/>
            </p:nvSpPr>
            <p:spPr bwMode="auto">
              <a:xfrm>
                <a:off x="2316" y="243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4" name="Oval 888"/>
              <p:cNvSpPr>
                <a:spLocks noChangeArrowheads="1"/>
              </p:cNvSpPr>
              <p:nvPr/>
            </p:nvSpPr>
            <p:spPr bwMode="auto">
              <a:xfrm>
                <a:off x="2313" y="256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5" name="Oval 889"/>
              <p:cNvSpPr>
                <a:spLocks noChangeArrowheads="1"/>
              </p:cNvSpPr>
              <p:nvPr/>
            </p:nvSpPr>
            <p:spPr bwMode="auto">
              <a:xfrm>
                <a:off x="2865" y="324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6" name="Oval 890"/>
              <p:cNvSpPr>
                <a:spLocks noChangeArrowheads="1"/>
              </p:cNvSpPr>
              <p:nvPr/>
            </p:nvSpPr>
            <p:spPr bwMode="auto">
              <a:xfrm>
                <a:off x="2843" y="31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7" name="Oval 891"/>
              <p:cNvSpPr>
                <a:spLocks noChangeArrowheads="1"/>
              </p:cNvSpPr>
              <p:nvPr/>
            </p:nvSpPr>
            <p:spPr bwMode="auto">
              <a:xfrm>
                <a:off x="5877" y="14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8" name="Oval 892"/>
              <p:cNvSpPr>
                <a:spLocks noChangeArrowheads="1"/>
              </p:cNvSpPr>
              <p:nvPr/>
            </p:nvSpPr>
            <p:spPr bwMode="auto">
              <a:xfrm>
                <a:off x="3183" y="253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9" name="Oval 893"/>
              <p:cNvSpPr>
                <a:spLocks noChangeArrowheads="1"/>
              </p:cNvSpPr>
              <p:nvPr/>
            </p:nvSpPr>
            <p:spPr bwMode="auto">
              <a:xfrm>
                <a:off x="6020" y="16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0" name="Oval 894"/>
              <p:cNvSpPr>
                <a:spLocks noChangeArrowheads="1"/>
              </p:cNvSpPr>
              <p:nvPr/>
            </p:nvSpPr>
            <p:spPr bwMode="auto">
              <a:xfrm>
                <a:off x="5899" y="134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1" name="Oval 895"/>
              <p:cNvSpPr>
                <a:spLocks noChangeArrowheads="1"/>
              </p:cNvSpPr>
              <p:nvPr/>
            </p:nvSpPr>
            <p:spPr bwMode="auto">
              <a:xfrm>
                <a:off x="4077" y="222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2" name="Oval 896"/>
              <p:cNvSpPr>
                <a:spLocks noChangeArrowheads="1"/>
              </p:cNvSpPr>
              <p:nvPr/>
            </p:nvSpPr>
            <p:spPr bwMode="auto">
              <a:xfrm>
                <a:off x="5636" y="1225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3" name="Oval 897"/>
              <p:cNvSpPr>
                <a:spLocks noChangeArrowheads="1"/>
              </p:cNvSpPr>
              <p:nvPr/>
            </p:nvSpPr>
            <p:spPr bwMode="auto">
              <a:xfrm>
                <a:off x="5967" y="14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4" name="Oval 898"/>
              <p:cNvSpPr>
                <a:spLocks noChangeArrowheads="1"/>
              </p:cNvSpPr>
              <p:nvPr/>
            </p:nvSpPr>
            <p:spPr bwMode="auto">
              <a:xfrm>
                <a:off x="2657" y="387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5" name="Oval 899"/>
              <p:cNvSpPr>
                <a:spLocks noChangeArrowheads="1"/>
              </p:cNvSpPr>
              <p:nvPr/>
            </p:nvSpPr>
            <p:spPr bwMode="auto">
              <a:xfrm>
                <a:off x="2277" y="33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6" name="Oval 900"/>
              <p:cNvSpPr>
                <a:spLocks noChangeArrowheads="1"/>
              </p:cNvSpPr>
              <p:nvPr/>
            </p:nvSpPr>
            <p:spPr bwMode="auto">
              <a:xfrm>
                <a:off x="5421" y="3698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7" name="Oval 901"/>
              <p:cNvSpPr>
                <a:spLocks noChangeArrowheads="1"/>
              </p:cNvSpPr>
              <p:nvPr/>
            </p:nvSpPr>
            <p:spPr bwMode="auto">
              <a:xfrm>
                <a:off x="5267" y="4041"/>
                <a:ext cx="23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8" name="Oval 902"/>
              <p:cNvSpPr>
                <a:spLocks noChangeArrowheads="1"/>
              </p:cNvSpPr>
              <p:nvPr/>
            </p:nvSpPr>
            <p:spPr bwMode="auto">
              <a:xfrm>
                <a:off x="2617" y="26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9" name="Oval 903"/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0" name="Oval 904"/>
              <p:cNvSpPr>
                <a:spLocks noChangeArrowheads="1"/>
              </p:cNvSpPr>
              <p:nvPr/>
            </p:nvSpPr>
            <p:spPr bwMode="auto">
              <a:xfrm>
                <a:off x="3352" y="344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1" name="Oval 905"/>
              <p:cNvSpPr>
                <a:spLocks noChangeArrowheads="1"/>
              </p:cNvSpPr>
              <p:nvPr/>
            </p:nvSpPr>
            <p:spPr bwMode="auto">
              <a:xfrm>
                <a:off x="4777" y="277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2" name="Oval 906"/>
              <p:cNvSpPr>
                <a:spLocks noChangeArrowheads="1"/>
              </p:cNvSpPr>
              <p:nvPr/>
            </p:nvSpPr>
            <p:spPr bwMode="auto">
              <a:xfrm>
                <a:off x="5911" y="87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3" name="Oval 907"/>
              <p:cNvSpPr>
                <a:spLocks noChangeArrowheads="1"/>
              </p:cNvSpPr>
              <p:nvPr/>
            </p:nvSpPr>
            <p:spPr bwMode="auto">
              <a:xfrm>
                <a:off x="5982" y="83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4" name="Oval 908"/>
              <p:cNvSpPr>
                <a:spLocks noChangeArrowheads="1"/>
              </p:cNvSpPr>
              <p:nvPr/>
            </p:nvSpPr>
            <p:spPr bwMode="auto">
              <a:xfrm>
                <a:off x="3849" y="28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5" name="Oval 909"/>
              <p:cNvSpPr>
                <a:spLocks noChangeArrowheads="1"/>
              </p:cNvSpPr>
              <p:nvPr/>
            </p:nvSpPr>
            <p:spPr bwMode="auto">
              <a:xfrm>
                <a:off x="5604" y="462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6" name="Oval 910"/>
              <p:cNvSpPr>
                <a:spLocks noChangeArrowheads="1"/>
              </p:cNvSpPr>
              <p:nvPr/>
            </p:nvSpPr>
            <p:spPr bwMode="auto">
              <a:xfrm>
                <a:off x="6166" y="385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7" name="Oval 911"/>
              <p:cNvSpPr>
                <a:spLocks noChangeArrowheads="1"/>
              </p:cNvSpPr>
              <p:nvPr/>
            </p:nvSpPr>
            <p:spPr bwMode="auto">
              <a:xfrm>
                <a:off x="5417" y="394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8" name="Oval 912"/>
              <p:cNvSpPr>
                <a:spLocks noChangeArrowheads="1"/>
              </p:cNvSpPr>
              <p:nvPr/>
            </p:nvSpPr>
            <p:spPr bwMode="auto">
              <a:xfrm>
                <a:off x="5520" y="339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9" name="Oval 913"/>
              <p:cNvSpPr>
                <a:spLocks noChangeArrowheads="1"/>
              </p:cNvSpPr>
              <p:nvPr/>
            </p:nvSpPr>
            <p:spPr bwMode="auto">
              <a:xfrm>
                <a:off x="4555" y="400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0" name="Oval 914"/>
              <p:cNvSpPr>
                <a:spLocks noChangeArrowheads="1"/>
              </p:cNvSpPr>
              <p:nvPr/>
            </p:nvSpPr>
            <p:spPr bwMode="auto">
              <a:xfrm>
                <a:off x="5408" y="364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1" name="Oval 915"/>
              <p:cNvSpPr>
                <a:spLocks noChangeArrowheads="1"/>
              </p:cNvSpPr>
              <p:nvPr/>
            </p:nvSpPr>
            <p:spPr bwMode="auto">
              <a:xfrm>
                <a:off x="5908" y="354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2" name="Oval 916"/>
              <p:cNvSpPr>
                <a:spLocks noChangeArrowheads="1"/>
              </p:cNvSpPr>
              <p:nvPr/>
            </p:nvSpPr>
            <p:spPr bwMode="auto">
              <a:xfrm>
                <a:off x="5209" y="3810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3" name="Freeform 917"/>
              <p:cNvSpPr/>
              <p:nvPr/>
            </p:nvSpPr>
            <p:spPr bwMode="auto">
              <a:xfrm>
                <a:off x="5570" y="2203"/>
                <a:ext cx="61" cy="57"/>
              </a:xfrm>
              <a:custGeom>
                <a:avLst/>
                <a:gdLst>
                  <a:gd name="T0" fmla="*/ 2 w 58"/>
                  <a:gd name="T1" fmla="*/ 2 h 54"/>
                  <a:gd name="T2" fmla="*/ 1 w 58"/>
                  <a:gd name="T3" fmla="*/ 3 h 54"/>
                  <a:gd name="T4" fmla="*/ 53 w 58"/>
                  <a:gd name="T5" fmla="*/ 44 h 54"/>
                  <a:gd name="T6" fmla="*/ 29 w 58"/>
                  <a:gd name="T7" fmla="*/ 50 h 54"/>
                  <a:gd name="T8" fmla="*/ 3 w 58"/>
                  <a:gd name="T9" fmla="*/ 1 h 54"/>
                  <a:gd name="T10" fmla="*/ 2 w 58"/>
                  <a:gd name="T11" fmla="*/ 2 h 54"/>
                  <a:gd name="T12" fmla="*/ 1 w 58"/>
                  <a:gd name="T13" fmla="*/ 3 h 54"/>
                  <a:gd name="T14" fmla="*/ 2 w 58"/>
                  <a:gd name="T15" fmla="*/ 2 h 54"/>
                  <a:gd name="T16" fmla="*/ 0 w 58"/>
                  <a:gd name="T17" fmla="*/ 3 h 54"/>
                  <a:gd name="T18" fmla="*/ 27 w 58"/>
                  <a:gd name="T19" fmla="*/ 53 h 54"/>
                  <a:gd name="T20" fmla="*/ 29 w 58"/>
                  <a:gd name="T21" fmla="*/ 54 h 54"/>
                  <a:gd name="T22" fmla="*/ 56 w 58"/>
                  <a:gd name="T23" fmla="*/ 46 h 54"/>
                  <a:gd name="T24" fmla="*/ 58 w 58"/>
                  <a:gd name="T25" fmla="*/ 45 h 54"/>
                  <a:gd name="T26" fmla="*/ 57 w 58"/>
                  <a:gd name="T27" fmla="*/ 43 h 54"/>
                  <a:gd name="T28" fmla="*/ 2 w 58"/>
                  <a:gd name="T29" fmla="*/ 1 h 54"/>
                  <a:gd name="T30" fmla="*/ 1 w 58"/>
                  <a:gd name="T31" fmla="*/ 1 h 54"/>
                  <a:gd name="T32" fmla="*/ 0 w 58"/>
                  <a:gd name="T33" fmla="*/ 3 h 54"/>
                  <a:gd name="T34" fmla="*/ 2 w 58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54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4"/>
                      <a:pt x="28" y="54"/>
                      <a:pt x="29" y="54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4" name="Freeform 918"/>
              <p:cNvSpPr/>
              <p:nvPr/>
            </p:nvSpPr>
            <p:spPr bwMode="auto">
              <a:xfrm>
                <a:off x="5528" y="2203"/>
                <a:ext cx="103" cy="49"/>
              </a:xfrm>
              <a:custGeom>
                <a:avLst/>
                <a:gdLst>
                  <a:gd name="T0" fmla="*/ 2 w 98"/>
                  <a:gd name="T1" fmla="*/ 23 h 46"/>
                  <a:gd name="T2" fmla="*/ 2 w 98"/>
                  <a:gd name="T3" fmla="*/ 24 h 46"/>
                  <a:gd name="T4" fmla="*/ 96 w 98"/>
                  <a:gd name="T5" fmla="*/ 46 h 46"/>
                  <a:gd name="T6" fmla="*/ 97 w 98"/>
                  <a:gd name="T7" fmla="*/ 45 h 46"/>
                  <a:gd name="T8" fmla="*/ 97 w 98"/>
                  <a:gd name="T9" fmla="*/ 43 h 46"/>
                  <a:gd name="T10" fmla="*/ 42 w 98"/>
                  <a:gd name="T11" fmla="*/ 1 h 46"/>
                  <a:gd name="T12" fmla="*/ 41 w 98"/>
                  <a:gd name="T13" fmla="*/ 1 h 46"/>
                  <a:gd name="T14" fmla="*/ 1 w 98"/>
                  <a:gd name="T15" fmla="*/ 22 h 46"/>
                  <a:gd name="T16" fmla="*/ 0 w 98"/>
                  <a:gd name="T17" fmla="*/ 23 h 46"/>
                  <a:gd name="T18" fmla="*/ 2 w 98"/>
                  <a:gd name="T19" fmla="*/ 24 h 46"/>
                  <a:gd name="T20" fmla="*/ 2 w 98"/>
                  <a:gd name="T21" fmla="*/ 23 h 46"/>
                  <a:gd name="T22" fmla="*/ 3 w 98"/>
                  <a:gd name="T23" fmla="*/ 24 h 46"/>
                  <a:gd name="T24" fmla="*/ 41 w 98"/>
                  <a:gd name="T25" fmla="*/ 4 h 46"/>
                  <a:gd name="T26" fmla="*/ 90 w 98"/>
                  <a:gd name="T27" fmla="*/ 42 h 46"/>
                  <a:gd name="T28" fmla="*/ 2 w 98"/>
                  <a:gd name="T29" fmla="*/ 21 h 46"/>
                  <a:gd name="T30" fmla="*/ 2 w 98"/>
                  <a:gd name="T31" fmla="*/ 23 h 46"/>
                  <a:gd name="T32" fmla="*/ 3 w 98"/>
                  <a:gd name="T33" fmla="*/ 24 h 46"/>
                  <a:gd name="T34" fmla="*/ 2 w 98"/>
                  <a:gd name="T3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6"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7" y="46"/>
                      <a:pt x="97" y="45"/>
                    </a:cubicBezTo>
                    <a:cubicBezTo>
                      <a:pt x="98" y="45"/>
                      <a:pt x="98" y="44"/>
                      <a:pt x="97" y="4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0" y="42"/>
                      <a:pt x="90" y="42"/>
                      <a:pt x="90" y="4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5" name="Freeform 919"/>
              <p:cNvSpPr/>
              <p:nvPr/>
            </p:nvSpPr>
            <p:spPr bwMode="auto">
              <a:xfrm>
                <a:off x="5570" y="2112"/>
                <a:ext cx="71" cy="95"/>
              </a:xfrm>
              <a:custGeom>
                <a:avLst/>
                <a:gdLst>
                  <a:gd name="T0" fmla="*/ 38 w 67"/>
                  <a:gd name="T1" fmla="*/ 1 h 90"/>
                  <a:gd name="T2" fmla="*/ 37 w 67"/>
                  <a:gd name="T3" fmla="*/ 2 h 90"/>
                  <a:gd name="T4" fmla="*/ 63 w 67"/>
                  <a:gd name="T5" fmla="*/ 58 h 90"/>
                  <a:gd name="T6" fmla="*/ 4 w 67"/>
                  <a:gd name="T7" fmla="*/ 86 h 90"/>
                  <a:gd name="T8" fmla="*/ 40 w 67"/>
                  <a:gd name="T9" fmla="*/ 2 h 90"/>
                  <a:gd name="T10" fmla="*/ 38 w 67"/>
                  <a:gd name="T11" fmla="*/ 1 h 90"/>
                  <a:gd name="T12" fmla="*/ 37 w 67"/>
                  <a:gd name="T13" fmla="*/ 2 h 90"/>
                  <a:gd name="T14" fmla="*/ 38 w 67"/>
                  <a:gd name="T15" fmla="*/ 1 h 90"/>
                  <a:gd name="T16" fmla="*/ 37 w 67"/>
                  <a:gd name="T17" fmla="*/ 1 h 90"/>
                  <a:gd name="T18" fmla="*/ 0 w 67"/>
                  <a:gd name="T19" fmla="*/ 88 h 90"/>
                  <a:gd name="T20" fmla="*/ 0 w 67"/>
                  <a:gd name="T21" fmla="*/ 90 h 90"/>
                  <a:gd name="T22" fmla="*/ 2 w 67"/>
                  <a:gd name="T23" fmla="*/ 90 h 90"/>
                  <a:gd name="T24" fmla="*/ 66 w 67"/>
                  <a:gd name="T25" fmla="*/ 60 h 90"/>
                  <a:gd name="T26" fmla="*/ 67 w 67"/>
                  <a:gd name="T27" fmla="*/ 59 h 90"/>
                  <a:gd name="T28" fmla="*/ 67 w 67"/>
                  <a:gd name="T29" fmla="*/ 58 h 90"/>
                  <a:gd name="T30" fmla="*/ 39 w 67"/>
                  <a:gd name="T31" fmla="*/ 1 h 90"/>
                  <a:gd name="T32" fmla="*/ 38 w 67"/>
                  <a:gd name="T33" fmla="*/ 0 h 90"/>
                  <a:gd name="T34" fmla="*/ 37 w 67"/>
                  <a:gd name="T35" fmla="*/ 1 h 90"/>
                  <a:gd name="T36" fmla="*/ 38 w 67"/>
                  <a:gd name="T37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90">
                    <a:moveTo>
                      <a:pt x="38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6" name="Freeform 920"/>
              <p:cNvSpPr/>
              <p:nvPr/>
            </p:nvSpPr>
            <p:spPr bwMode="auto">
              <a:xfrm>
                <a:off x="5474" y="2166"/>
                <a:ext cx="58" cy="72"/>
              </a:xfrm>
              <a:custGeom>
                <a:avLst/>
                <a:gdLst>
                  <a:gd name="T0" fmla="*/ 12 w 55"/>
                  <a:gd name="T1" fmla="*/ 2 h 68"/>
                  <a:gd name="T2" fmla="*/ 10 w 55"/>
                  <a:gd name="T3" fmla="*/ 3 h 68"/>
                  <a:gd name="T4" fmla="*/ 50 w 55"/>
                  <a:gd name="T5" fmla="*/ 57 h 68"/>
                  <a:gd name="T6" fmla="*/ 4 w 55"/>
                  <a:gd name="T7" fmla="*/ 64 h 68"/>
                  <a:gd name="T8" fmla="*/ 13 w 55"/>
                  <a:gd name="T9" fmla="*/ 2 h 68"/>
                  <a:gd name="T10" fmla="*/ 12 w 55"/>
                  <a:gd name="T11" fmla="*/ 2 h 68"/>
                  <a:gd name="T12" fmla="*/ 10 w 55"/>
                  <a:gd name="T13" fmla="*/ 3 h 68"/>
                  <a:gd name="T14" fmla="*/ 12 w 55"/>
                  <a:gd name="T15" fmla="*/ 2 h 68"/>
                  <a:gd name="T16" fmla="*/ 10 w 55"/>
                  <a:gd name="T17" fmla="*/ 2 h 68"/>
                  <a:gd name="T18" fmla="*/ 1 w 55"/>
                  <a:gd name="T19" fmla="*/ 66 h 68"/>
                  <a:gd name="T20" fmla="*/ 1 w 55"/>
                  <a:gd name="T21" fmla="*/ 67 h 68"/>
                  <a:gd name="T22" fmla="*/ 2 w 55"/>
                  <a:gd name="T23" fmla="*/ 68 h 68"/>
                  <a:gd name="T24" fmla="*/ 53 w 55"/>
                  <a:gd name="T25" fmla="*/ 59 h 68"/>
                  <a:gd name="T26" fmla="*/ 54 w 55"/>
                  <a:gd name="T27" fmla="*/ 59 h 68"/>
                  <a:gd name="T28" fmla="*/ 54 w 55"/>
                  <a:gd name="T29" fmla="*/ 57 h 68"/>
                  <a:gd name="T30" fmla="*/ 13 w 55"/>
                  <a:gd name="T31" fmla="*/ 1 h 68"/>
                  <a:gd name="T32" fmla="*/ 11 w 55"/>
                  <a:gd name="T33" fmla="*/ 1 h 68"/>
                  <a:gd name="T34" fmla="*/ 10 w 55"/>
                  <a:gd name="T35" fmla="*/ 2 h 68"/>
                  <a:gd name="T36" fmla="*/ 12 w 55"/>
                  <a:gd name="T37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8">
                    <a:moveTo>
                      <a:pt x="12" y="2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8"/>
                      <a:pt x="2" y="68"/>
                      <a:pt x="2" y="6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5" y="58"/>
                      <a:pt x="54" y="57"/>
                      <a:pt x="54" y="57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7" name="Freeform 921"/>
              <p:cNvSpPr/>
              <p:nvPr/>
            </p:nvSpPr>
            <p:spPr bwMode="auto">
              <a:xfrm>
                <a:off x="5754" y="2198"/>
                <a:ext cx="91" cy="39"/>
              </a:xfrm>
              <a:custGeom>
                <a:avLst/>
                <a:gdLst>
                  <a:gd name="T0" fmla="*/ 44 w 86"/>
                  <a:gd name="T1" fmla="*/ 1 h 37"/>
                  <a:gd name="T2" fmla="*/ 43 w 86"/>
                  <a:gd name="T3" fmla="*/ 0 h 37"/>
                  <a:gd name="T4" fmla="*/ 1 w 86"/>
                  <a:gd name="T5" fmla="*/ 30 h 37"/>
                  <a:gd name="T6" fmla="*/ 0 w 86"/>
                  <a:gd name="T7" fmla="*/ 32 h 37"/>
                  <a:gd name="T8" fmla="*/ 2 w 86"/>
                  <a:gd name="T9" fmla="*/ 33 h 37"/>
                  <a:gd name="T10" fmla="*/ 84 w 86"/>
                  <a:gd name="T11" fmla="*/ 37 h 37"/>
                  <a:gd name="T12" fmla="*/ 86 w 86"/>
                  <a:gd name="T13" fmla="*/ 36 h 37"/>
                  <a:gd name="T14" fmla="*/ 85 w 86"/>
                  <a:gd name="T15" fmla="*/ 35 h 37"/>
                  <a:gd name="T16" fmla="*/ 45 w 86"/>
                  <a:gd name="T17" fmla="*/ 0 h 37"/>
                  <a:gd name="T18" fmla="*/ 43 w 86"/>
                  <a:gd name="T19" fmla="*/ 0 h 37"/>
                  <a:gd name="T20" fmla="*/ 44 w 86"/>
                  <a:gd name="T21" fmla="*/ 1 h 37"/>
                  <a:gd name="T22" fmla="*/ 43 w 86"/>
                  <a:gd name="T23" fmla="*/ 2 h 37"/>
                  <a:gd name="T24" fmla="*/ 80 w 86"/>
                  <a:gd name="T25" fmla="*/ 34 h 37"/>
                  <a:gd name="T26" fmla="*/ 6 w 86"/>
                  <a:gd name="T27" fmla="*/ 30 h 37"/>
                  <a:gd name="T28" fmla="*/ 45 w 86"/>
                  <a:gd name="T29" fmla="*/ 3 h 37"/>
                  <a:gd name="T30" fmla="*/ 44 w 86"/>
                  <a:gd name="T31" fmla="*/ 1 h 37"/>
                  <a:gd name="T32" fmla="*/ 43 w 86"/>
                  <a:gd name="T33" fmla="*/ 2 h 37"/>
                  <a:gd name="T34" fmla="*/ 44 w 86"/>
                  <a:gd name="T3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7">
                    <a:moveTo>
                      <a:pt x="44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1" y="33"/>
                      <a:pt x="1" y="33"/>
                      <a:pt x="2" y="33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7"/>
                      <a:pt x="85" y="37"/>
                      <a:pt x="86" y="36"/>
                    </a:cubicBezTo>
                    <a:cubicBezTo>
                      <a:pt x="86" y="36"/>
                      <a:pt x="86" y="35"/>
                      <a:pt x="85" y="35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8" name="Freeform 922"/>
              <p:cNvSpPr/>
              <p:nvPr/>
            </p:nvSpPr>
            <p:spPr bwMode="auto">
              <a:xfrm>
                <a:off x="5698" y="2202"/>
                <a:ext cx="59" cy="54"/>
              </a:xfrm>
              <a:custGeom>
                <a:avLst/>
                <a:gdLst>
                  <a:gd name="T0" fmla="*/ 14 w 56"/>
                  <a:gd name="T1" fmla="*/ 1 h 51"/>
                  <a:gd name="T2" fmla="*/ 14 w 56"/>
                  <a:gd name="T3" fmla="*/ 3 h 51"/>
                  <a:gd name="T4" fmla="*/ 52 w 56"/>
                  <a:gd name="T5" fmla="*/ 27 h 51"/>
                  <a:gd name="T6" fmla="*/ 4 w 56"/>
                  <a:gd name="T7" fmla="*/ 47 h 51"/>
                  <a:gd name="T8" fmla="*/ 16 w 56"/>
                  <a:gd name="T9" fmla="*/ 2 h 51"/>
                  <a:gd name="T10" fmla="*/ 14 w 56"/>
                  <a:gd name="T11" fmla="*/ 1 h 51"/>
                  <a:gd name="T12" fmla="*/ 14 w 56"/>
                  <a:gd name="T13" fmla="*/ 3 h 51"/>
                  <a:gd name="T14" fmla="*/ 14 w 56"/>
                  <a:gd name="T15" fmla="*/ 1 h 51"/>
                  <a:gd name="T16" fmla="*/ 13 w 56"/>
                  <a:gd name="T17" fmla="*/ 1 h 51"/>
                  <a:gd name="T18" fmla="*/ 0 w 56"/>
                  <a:gd name="T19" fmla="*/ 49 h 51"/>
                  <a:gd name="T20" fmla="*/ 0 w 56"/>
                  <a:gd name="T21" fmla="*/ 51 h 51"/>
                  <a:gd name="T22" fmla="*/ 2 w 56"/>
                  <a:gd name="T23" fmla="*/ 51 h 51"/>
                  <a:gd name="T24" fmla="*/ 55 w 56"/>
                  <a:gd name="T25" fmla="*/ 29 h 51"/>
                  <a:gd name="T26" fmla="*/ 56 w 56"/>
                  <a:gd name="T27" fmla="*/ 28 h 51"/>
                  <a:gd name="T28" fmla="*/ 56 w 56"/>
                  <a:gd name="T29" fmla="*/ 26 h 51"/>
                  <a:gd name="T30" fmla="*/ 15 w 56"/>
                  <a:gd name="T31" fmla="*/ 0 h 51"/>
                  <a:gd name="T32" fmla="*/ 14 w 56"/>
                  <a:gd name="T33" fmla="*/ 0 h 51"/>
                  <a:gd name="T34" fmla="*/ 13 w 56"/>
                  <a:gd name="T35" fmla="*/ 1 h 51"/>
                  <a:gd name="T36" fmla="*/ 14 w 56"/>
                  <a:gd name="T3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1">
                    <a:moveTo>
                      <a:pt x="14" y="1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9" name="Freeform 923"/>
              <p:cNvSpPr/>
              <p:nvPr/>
            </p:nvSpPr>
            <p:spPr bwMode="auto">
              <a:xfrm>
                <a:off x="5394" y="1755"/>
                <a:ext cx="117" cy="90"/>
              </a:xfrm>
              <a:custGeom>
                <a:avLst/>
                <a:gdLst>
                  <a:gd name="T0" fmla="*/ 48 w 110"/>
                  <a:gd name="T1" fmla="*/ 2 h 86"/>
                  <a:gd name="T2" fmla="*/ 47 w 110"/>
                  <a:gd name="T3" fmla="*/ 1 h 86"/>
                  <a:gd name="T4" fmla="*/ 0 w 110"/>
                  <a:gd name="T5" fmla="*/ 84 h 86"/>
                  <a:gd name="T6" fmla="*/ 0 w 110"/>
                  <a:gd name="T7" fmla="*/ 86 h 86"/>
                  <a:gd name="T8" fmla="*/ 2 w 110"/>
                  <a:gd name="T9" fmla="*/ 86 h 86"/>
                  <a:gd name="T10" fmla="*/ 108 w 110"/>
                  <a:gd name="T11" fmla="*/ 54 h 86"/>
                  <a:gd name="T12" fmla="*/ 109 w 110"/>
                  <a:gd name="T13" fmla="*/ 53 h 86"/>
                  <a:gd name="T14" fmla="*/ 109 w 110"/>
                  <a:gd name="T15" fmla="*/ 52 h 86"/>
                  <a:gd name="T16" fmla="*/ 49 w 110"/>
                  <a:gd name="T17" fmla="*/ 1 h 86"/>
                  <a:gd name="T18" fmla="*/ 48 w 110"/>
                  <a:gd name="T19" fmla="*/ 0 h 86"/>
                  <a:gd name="T20" fmla="*/ 47 w 110"/>
                  <a:gd name="T21" fmla="*/ 1 h 86"/>
                  <a:gd name="T22" fmla="*/ 48 w 110"/>
                  <a:gd name="T23" fmla="*/ 2 h 86"/>
                  <a:gd name="T24" fmla="*/ 47 w 110"/>
                  <a:gd name="T25" fmla="*/ 3 h 86"/>
                  <a:gd name="T26" fmla="*/ 105 w 110"/>
                  <a:gd name="T27" fmla="*/ 52 h 86"/>
                  <a:gd name="T28" fmla="*/ 4 w 110"/>
                  <a:gd name="T29" fmla="*/ 82 h 86"/>
                  <a:gd name="T30" fmla="*/ 49 w 110"/>
                  <a:gd name="T31" fmla="*/ 3 h 86"/>
                  <a:gd name="T32" fmla="*/ 48 w 110"/>
                  <a:gd name="T33" fmla="*/ 2 h 86"/>
                  <a:gd name="T34" fmla="*/ 47 w 110"/>
                  <a:gd name="T35" fmla="*/ 3 h 86"/>
                  <a:gd name="T36" fmla="*/ 48 w 110"/>
                  <a:gd name="T37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6">
                    <a:moveTo>
                      <a:pt x="48" y="2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6"/>
                    </a:cubicBezTo>
                    <a:cubicBezTo>
                      <a:pt x="0" y="86"/>
                      <a:pt x="1" y="86"/>
                      <a:pt x="2" y="86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9" y="54"/>
                      <a:pt x="109" y="54"/>
                      <a:pt x="109" y="53"/>
                    </a:cubicBezTo>
                    <a:cubicBezTo>
                      <a:pt x="110" y="53"/>
                      <a:pt x="109" y="52"/>
                      <a:pt x="109" y="5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2"/>
                      <a:pt x="48" y="2"/>
                      <a:pt x="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0" name="Freeform 924"/>
              <p:cNvSpPr/>
              <p:nvPr/>
            </p:nvSpPr>
            <p:spPr bwMode="auto">
              <a:xfrm>
                <a:off x="5550" y="1689"/>
                <a:ext cx="93" cy="42"/>
              </a:xfrm>
              <a:custGeom>
                <a:avLst/>
                <a:gdLst>
                  <a:gd name="T0" fmla="*/ 21 w 88"/>
                  <a:gd name="T1" fmla="*/ 39 h 40"/>
                  <a:gd name="T2" fmla="*/ 22 w 88"/>
                  <a:gd name="T3" fmla="*/ 40 h 40"/>
                  <a:gd name="T4" fmla="*/ 87 w 88"/>
                  <a:gd name="T5" fmla="*/ 30 h 40"/>
                  <a:gd name="T6" fmla="*/ 88 w 88"/>
                  <a:gd name="T7" fmla="*/ 28 h 40"/>
                  <a:gd name="T8" fmla="*/ 87 w 88"/>
                  <a:gd name="T9" fmla="*/ 27 h 40"/>
                  <a:gd name="T10" fmla="*/ 2 w 88"/>
                  <a:gd name="T11" fmla="*/ 1 h 40"/>
                  <a:gd name="T12" fmla="*/ 0 w 88"/>
                  <a:gd name="T13" fmla="*/ 1 h 40"/>
                  <a:gd name="T14" fmla="*/ 0 w 88"/>
                  <a:gd name="T15" fmla="*/ 3 h 40"/>
                  <a:gd name="T16" fmla="*/ 20 w 88"/>
                  <a:gd name="T17" fmla="*/ 39 h 40"/>
                  <a:gd name="T18" fmla="*/ 22 w 88"/>
                  <a:gd name="T19" fmla="*/ 40 h 40"/>
                  <a:gd name="T20" fmla="*/ 21 w 88"/>
                  <a:gd name="T21" fmla="*/ 39 h 40"/>
                  <a:gd name="T22" fmla="*/ 23 w 88"/>
                  <a:gd name="T23" fmla="*/ 38 h 40"/>
                  <a:gd name="T24" fmla="*/ 5 w 88"/>
                  <a:gd name="T25" fmla="*/ 5 h 40"/>
                  <a:gd name="T26" fmla="*/ 80 w 88"/>
                  <a:gd name="T27" fmla="*/ 28 h 40"/>
                  <a:gd name="T28" fmla="*/ 21 w 88"/>
                  <a:gd name="T29" fmla="*/ 37 h 40"/>
                  <a:gd name="T30" fmla="*/ 21 w 88"/>
                  <a:gd name="T31" fmla="*/ 39 h 40"/>
                  <a:gd name="T32" fmla="*/ 23 w 88"/>
                  <a:gd name="T33" fmla="*/ 38 h 40"/>
                  <a:gd name="T34" fmla="*/ 21 w 88"/>
                  <a:gd name="T3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40">
                    <a:moveTo>
                      <a:pt x="21" y="39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8"/>
                      <a:pt x="88" y="27"/>
                      <a:pt x="87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1" y="39"/>
                      <a:pt x="21" y="39"/>
                      <a:pt x="2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1" name="Freeform 925"/>
              <p:cNvSpPr/>
              <p:nvPr/>
            </p:nvSpPr>
            <p:spPr bwMode="auto">
              <a:xfrm>
                <a:off x="5393" y="1755"/>
                <a:ext cx="109" cy="90"/>
              </a:xfrm>
              <a:custGeom>
                <a:avLst/>
                <a:gdLst>
                  <a:gd name="T0" fmla="*/ 101 w 103"/>
                  <a:gd name="T1" fmla="*/ 8 h 86"/>
                  <a:gd name="T2" fmla="*/ 100 w 103"/>
                  <a:gd name="T3" fmla="*/ 7 h 86"/>
                  <a:gd name="T4" fmla="*/ 7 w 103"/>
                  <a:gd name="T5" fmla="*/ 79 h 86"/>
                  <a:gd name="T6" fmla="*/ 50 w 103"/>
                  <a:gd name="T7" fmla="*/ 4 h 86"/>
                  <a:gd name="T8" fmla="*/ 101 w 103"/>
                  <a:gd name="T9" fmla="*/ 10 h 86"/>
                  <a:gd name="T10" fmla="*/ 101 w 103"/>
                  <a:gd name="T11" fmla="*/ 8 h 86"/>
                  <a:gd name="T12" fmla="*/ 100 w 103"/>
                  <a:gd name="T13" fmla="*/ 7 h 86"/>
                  <a:gd name="T14" fmla="*/ 101 w 103"/>
                  <a:gd name="T15" fmla="*/ 8 h 86"/>
                  <a:gd name="T16" fmla="*/ 102 w 103"/>
                  <a:gd name="T17" fmla="*/ 7 h 86"/>
                  <a:gd name="T18" fmla="*/ 49 w 103"/>
                  <a:gd name="T19" fmla="*/ 0 h 86"/>
                  <a:gd name="T20" fmla="*/ 48 w 103"/>
                  <a:gd name="T21" fmla="*/ 1 h 86"/>
                  <a:gd name="T22" fmla="*/ 1 w 103"/>
                  <a:gd name="T23" fmla="*/ 84 h 86"/>
                  <a:gd name="T24" fmla="*/ 1 w 103"/>
                  <a:gd name="T25" fmla="*/ 86 h 86"/>
                  <a:gd name="T26" fmla="*/ 3 w 103"/>
                  <a:gd name="T27" fmla="*/ 86 h 86"/>
                  <a:gd name="T28" fmla="*/ 102 w 103"/>
                  <a:gd name="T29" fmla="*/ 9 h 86"/>
                  <a:gd name="T30" fmla="*/ 103 w 103"/>
                  <a:gd name="T31" fmla="*/ 8 h 86"/>
                  <a:gd name="T32" fmla="*/ 102 w 103"/>
                  <a:gd name="T33" fmla="*/ 7 h 86"/>
                  <a:gd name="T34" fmla="*/ 101 w 103"/>
                  <a:gd name="T3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8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1"/>
                      <a:pt x="48" y="1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6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3" y="9"/>
                      <a:pt x="103" y="8"/>
                      <a:pt x="103" y="8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1" y="8"/>
                      <a:pt x="101" y="8"/>
                      <a:pt x="10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2" name="Freeform 926"/>
              <p:cNvSpPr/>
              <p:nvPr/>
            </p:nvSpPr>
            <p:spPr bwMode="auto">
              <a:xfrm>
                <a:off x="5547" y="2104"/>
                <a:ext cx="94" cy="71"/>
              </a:xfrm>
              <a:custGeom>
                <a:avLst/>
                <a:gdLst>
                  <a:gd name="T0" fmla="*/ 2 w 89"/>
                  <a:gd name="T1" fmla="*/ 2 h 67"/>
                  <a:gd name="T2" fmla="*/ 1 w 89"/>
                  <a:gd name="T3" fmla="*/ 3 h 67"/>
                  <a:gd name="T4" fmla="*/ 87 w 89"/>
                  <a:gd name="T5" fmla="*/ 67 h 67"/>
                  <a:gd name="T6" fmla="*/ 88 w 89"/>
                  <a:gd name="T7" fmla="*/ 67 h 67"/>
                  <a:gd name="T8" fmla="*/ 89 w 89"/>
                  <a:gd name="T9" fmla="*/ 65 h 67"/>
                  <a:gd name="T10" fmla="*/ 61 w 89"/>
                  <a:gd name="T11" fmla="*/ 8 h 67"/>
                  <a:gd name="T12" fmla="*/ 60 w 89"/>
                  <a:gd name="T13" fmla="*/ 7 h 67"/>
                  <a:gd name="T14" fmla="*/ 2 w 89"/>
                  <a:gd name="T15" fmla="*/ 0 h 67"/>
                  <a:gd name="T16" fmla="*/ 0 w 89"/>
                  <a:gd name="T17" fmla="*/ 1 h 67"/>
                  <a:gd name="T18" fmla="*/ 1 w 89"/>
                  <a:gd name="T19" fmla="*/ 3 h 67"/>
                  <a:gd name="T20" fmla="*/ 2 w 89"/>
                  <a:gd name="T21" fmla="*/ 2 h 67"/>
                  <a:gd name="T22" fmla="*/ 2 w 89"/>
                  <a:gd name="T23" fmla="*/ 3 h 67"/>
                  <a:gd name="T24" fmla="*/ 59 w 89"/>
                  <a:gd name="T25" fmla="*/ 10 h 67"/>
                  <a:gd name="T26" fmla="*/ 83 w 89"/>
                  <a:gd name="T27" fmla="*/ 61 h 67"/>
                  <a:gd name="T28" fmla="*/ 3 w 89"/>
                  <a:gd name="T29" fmla="*/ 0 h 67"/>
                  <a:gd name="T30" fmla="*/ 2 w 89"/>
                  <a:gd name="T31" fmla="*/ 2 h 67"/>
                  <a:gd name="T32" fmla="*/ 2 w 89"/>
                  <a:gd name="T33" fmla="*/ 3 h 67"/>
                  <a:gd name="T34" fmla="*/ 2 w 89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67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8" y="67"/>
                      <a:pt x="88" y="67"/>
                    </a:cubicBezTo>
                    <a:cubicBezTo>
                      <a:pt x="89" y="66"/>
                      <a:pt x="89" y="65"/>
                      <a:pt x="89" y="65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3" name="Freeform 927"/>
              <p:cNvSpPr/>
              <p:nvPr/>
            </p:nvSpPr>
            <p:spPr bwMode="auto">
              <a:xfrm>
                <a:off x="5397" y="2002"/>
                <a:ext cx="50" cy="116"/>
              </a:xfrm>
              <a:custGeom>
                <a:avLst/>
                <a:gdLst>
                  <a:gd name="T0" fmla="*/ 1 w 48"/>
                  <a:gd name="T1" fmla="*/ 11 h 110"/>
                  <a:gd name="T2" fmla="*/ 0 w 48"/>
                  <a:gd name="T3" fmla="*/ 12 h 110"/>
                  <a:gd name="T4" fmla="*/ 21 w 48"/>
                  <a:gd name="T5" fmla="*/ 109 h 110"/>
                  <a:gd name="T6" fmla="*/ 22 w 48"/>
                  <a:gd name="T7" fmla="*/ 110 h 110"/>
                  <a:gd name="T8" fmla="*/ 24 w 48"/>
                  <a:gd name="T9" fmla="*/ 109 h 110"/>
                  <a:gd name="T10" fmla="*/ 48 w 48"/>
                  <a:gd name="T11" fmla="*/ 2 h 110"/>
                  <a:gd name="T12" fmla="*/ 48 w 48"/>
                  <a:gd name="T13" fmla="*/ 0 h 110"/>
                  <a:gd name="T14" fmla="*/ 46 w 48"/>
                  <a:gd name="T15" fmla="*/ 0 h 110"/>
                  <a:gd name="T16" fmla="*/ 1 w 48"/>
                  <a:gd name="T17" fmla="*/ 10 h 110"/>
                  <a:gd name="T18" fmla="*/ 0 w 48"/>
                  <a:gd name="T19" fmla="*/ 12 h 110"/>
                  <a:gd name="T20" fmla="*/ 1 w 48"/>
                  <a:gd name="T21" fmla="*/ 11 h 110"/>
                  <a:gd name="T22" fmla="*/ 2 w 48"/>
                  <a:gd name="T23" fmla="*/ 13 h 110"/>
                  <a:gd name="T24" fmla="*/ 45 w 48"/>
                  <a:gd name="T25" fmla="*/ 3 h 110"/>
                  <a:gd name="T26" fmla="*/ 22 w 48"/>
                  <a:gd name="T27" fmla="*/ 102 h 110"/>
                  <a:gd name="T28" fmla="*/ 3 w 48"/>
                  <a:gd name="T29" fmla="*/ 11 h 110"/>
                  <a:gd name="T30" fmla="*/ 1 w 48"/>
                  <a:gd name="T31" fmla="*/ 11 h 110"/>
                  <a:gd name="T32" fmla="*/ 2 w 48"/>
                  <a:gd name="T33" fmla="*/ 13 h 110"/>
                  <a:gd name="T34" fmla="*/ 1 w 48"/>
                  <a:gd name="T35" fmla="*/ 1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10">
                    <a:moveTo>
                      <a:pt x="1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09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1"/>
                      <a:pt x="1" y="11"/>
                      <a:pt x="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4" name="Freeform 928"/>
              <p:cNvSpPr/>
              <p:nvPr/>
            </p:nvSpPr>
            <p:spPr bwMode="auto">
              <a:xfrm>
                <a:off x="5376" y="2115"/>
                <a:ext cx="54" cy="86"/>
              </a:xfrm>
              <a:custGeom>
                <a:avLst/>
                <a:gdLst>
                  <a:gd name="T0" fmla="*/ 2 w 51"/>
                  <a:gd name="T1" fmla="*/ 42 h 82"/>
                  <a:gd name="T2" fmla="*/ 1 w 51"/>
                  <a:gd name="T3" fmla="*/ 44 h 82"/>
                  <a:gd name="T4" fmla="*/ 48 w 51"/>
                  <a:gd name="T5" fmla="*/ 82 h 82"/>
                  <a:gd name="T6" fmla="*/ 50 w 51"/>
                  <a:gd name="T7" fmla="*/ 82 h 82"/>
                  <a:gd name="T8" fmla="*/ 51 w 51"/>
                  <a:gd name="T9" fmla="*/ 81 h 82"/>
                  <a:gd name="T10" fmla="*/ 43 w 51"/>
                  <a:gd name="T11" fmla="*/ 1 h 82"/>
                  <a:gd name="T12" fmla="*/ 42 w 51"/>
                  <a:gd name="T13" fmla="*/ 0 h 82"/>
                  <a:gd name="T14" fmla="*/ 40 w 51"/>
                  <a:gd name="T15" fmla="*/ 1 h 82"/>
                  <a:gd name="T16" fmla="*/ 1 w 51"/>
                  <a:gd name="T17" fmla="*/ 41 h 82"/>
                  <a:gd name="T18" fmla="*/ 0 w 51"/>
                  <a:gd name="T19" fmla="*/ 42 h 82"/>
                  <a:gd name="T20" fmla="*/ 1 w 51"/>
                  <a:gd name="T21" fmla="*/ 44 h 82"/>
                  <a:gd name="T22" fmla="*/ 2 w 51"/>
                  <a:gd name="T23" fmla="*/ 42 h 82"/>
                  <a:gd name="T24" fmla="*/ 3 w 51"/>
                  <a:gd name="T25" fmla="*/ 43 h 82"/>
                  <a:gd name="T26" fmla="*/ 40 w 51"/>
                  <a:gd name="T27" fmla="*/ 5 h 82"/>
                  <a:gd name="T28" fmla="*/ 47 w 51"/>
                  <a:gd name="T29" fmla="*/ 77 h 82"/>
                  <a:gd name="T30" fmla="*/ 3 w 51"/>
                  <a:gd name="T31" fmla="*/ 41 h 82"/>
                  <a:gd name="T32" fmla="*/ 2 w 51"/>
                  <a:gd name="T33" fmla="*/ 42 h 82"/>
                  <a:gd name="T34" fmla="*/ 3 w 51"/>
                  <a:gd name="T35" fmla="*/ 43 h 82"/>
                  <a:gd name="T36" fmla="*/ 2 w 51"/>
                  <a:gd name="T37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82">
                    <a:moveTo>
                      <a:pt x="2" y="42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9" y="82"/>
                      <a:pt x="49" y="82"/>
                      <a:pt x="50" y="82"/>
                    </a:cubicBezTo>
                    <a:cubicBezTo>
                      <a:pt x="50" y="82"/>
                      <a:pt x="51" y="81"/>
                      <a:pt x="51" y="8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5" name="Freeform 929"/>
              <p:cNvSpPr/>
              <p:nvPr/>
            </p:nvSpPr>
            <p:spPr bwMode="auto">
              <a:xfrm>
                <a:off x="5630" y="2317"/>
                <a:ext cx="53" cy="65"/>
              </a:xfrm>
              <a:custGeom>
                <a:avLst/>
                <a:gdLst>
                  <a:gd name="T0" fmla="*/ 2 w 50"/>
                  <a:gd name="T1" fmla="*/ 59 h 61"/>
                  <a:gd name="T2" fmla="*/ 2 w 50"/>
                  <a:gd name="T3" fmla="*/ 61 h 61"/>
                  <a:gd name="T4" fmla="*/ 48 w 50"/>
                  <a:gd name="T5" fmla="*/ 55 h 61"/>
                  <a:gd name="T6" fmla="*/ 50 w 50"/>
                  <a:gd name="T7" fmla="*/ 54 h 61"/>
                  <a:gd name="T8" fmla="*/ 50 w 50"/>
                  <a:gd name="T9" fmla="*/ 52 h 61"/>
                  <a:gd name="T10" fmla="*/ 16 w 50"/>
                  <a:gd name="T11" fmla="*/ 1 h 61"/>
                  <a:gd name="T12" fmla="*/ 15 w 50"/>
                  <a:gd name="T13" fmla="*/ 0 h 61"/>
                  <a:gd name="T14" fmla="*/ 13 w 50"/>
                  <a:gd name="T15" fmla="*/ 1 h 61"/>
                  <a:gd name="T16" fmla="*/ 1 w 50"/>
                  <a:gd name="T17" fmla="*/ 59 h 61"/>
                  <a:gd name="T18" fmla="*/ 1 w 50"/>
                  <a:gd name="T19" fmla="*/ 60 h 61"/>
                  <a:gd name="T20" fmla="*/ 2 w 50"/>
                  <a:gd name="T21" fmla="*/ 61 h 61"/>
                  <a:gd name="T22" fmla="*/ 2 w 50"/>
                  <a:gd name="T23" fmla="*/ 59 h 61"/>
                  <a:gd name="T24" fmla="*/ 3 w 50"/>
                  <a:gd name="T25" fmla="*/ 59 h 61"/>
                  <a:gd name="T26" fmla="*/ 16 w 50"/>
                  <a:gd name="T27" fmla="*/ 5 h 61"/>
                  <a:gd name="T28" fmla="*/ 46 w 50"/>
                  <a:gd name="T29" fmla="*/ 52 h 61"/>
                  <a:gd name="T30" fmla="*/ 2 w 50"/>
                  <a:gd name="T31" fmla="*/ 58 h 61"/>
                  <a:gd name="T32" fmla="*/ 2 w 50"/>
                  <a:gd name="T33" fmla="*/ 59 h 61"/>
                  <a:gd name="T34" fmla="*/ 3 w 50"/>
                  <a:gd name="T35" fmla="*/ 59 h 61"/>
                  <a:gd name="T36" fmla="*/ 2 w 50"/>
                  <a:gd name="T37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2" y="59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5"/>
                      <a:pt x="49" y="54"/>
                      <a:pt x="50" y="54"/>
                    </a:cubicBezTo>
                    <a:cubicBezTo>
                      <a:pt x="50" y="53"/>
                      <a:pt x="50" y="53"/>
                      <a:pt x="50" y="5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1" y="60"/>
                      <a:pt x="1" y="60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6" name="Freeform 930"/>
              <p:cNvSpPr/>
              <p:nvPr/>
            </p:nvSpPr>
            <p:spPr bwMode="auto">
              <a:xfrm>
                <a:off x="5599" y="2619"/>
                <a:ext cx="100" cy="32"/>
              </a:xfrm>
              <a:custGeom>
                <a:avLst/>
                <a:gdLst>
                  <a:gd name="T0" fmla="*/ 35 w 94"/>
                  <a:gd name="T1" fmla="*/ 29 h 30"/>
                  <a:gd name="T2" fmla="*/ 36 w 94"/>
                  <a:gd name="T3" fmla="*/ 30 h 30"/>
                  <a:gd name="T4" fmla="*/ 93 w 94"/>
                  <a:gd name="T5" fmla="*/ 10 h 30"/>
                  <a:gd name="T6" fmla="*/ 94 w 94"/>
                  <a:gd name="T7" fmla="*/ 9 h 30"/>
                  <a:gd name="T8" fmla="*/ 93 w 94"/>
                  <a:gd name="T9" fmla="*/ 7 h 30"/>
                  <a:gd name="T10" fmla="*/ 2 w 94"/>
                  <a:gd name="T11" fmla="*/ 0 h 30"/>
                  <a:gd name="T12" fmla="*/ 0 w 94"/>
                  <a:gd name="T13" fmla="*/ 1 h 30"/>
                  <a:gd name="T14" fmla="*/ 1 w 94"/>
                  <a:gd name="T15" fmla="*/ 3 h 30"/>
                  <a:gd name="T16" fmla="*/ 34 w 94"/>
                  <a:gd name="T17" fmla="*/ 30 h 30"/>
                  <a:gd name="T18" fmla="*/ 36 w 94"/>
                  <a:gd name="T19" fmla="*/ 30 h 30"/>
                  <a:gd name="T20" fmla="*/ 35 w 94"/>
                  <a:gd name="T21" fmla="*/ 29 h 30"/>
                  <a:gd name="T22" fmla="*/ 36 w 94"/>
                  <a:gd name="T23" fmla="*/ 28 h 30"/>
                  <a:gd name="T24" fmla="*/ 6 w 94"/>
                  <a:gd name="T25" fmla="*/ 3 h 30"/>
                  <a:gd name="T26" fmla="*/ 85 w 94"/>
                  <a:gd name="T27" fmla="*/ 10 h 30"/>
                  <a:gd name="T28" fmla="*/ 35 w 94"/>
                  <a:gd name="T29" fmla="*/ 27 h 30"/>
                  <a:gd name="T30" fmla="*/ 35 w 94"/>
                  <a:gd name="T31" fmla="*/ 29 h 30"/>
                  <a:gd name="T32" fmla="*/ 36 w 94"/>
                  <a:gd name="T33" fmla="*/ 28 h 30"/>
                  <a:gd name="T34" fmla="*/ 35 w 94"/>
                  <a:gd name="T3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30">
                    <a:moveTo>
                      <a:pt x="35" y="29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4" y="10"/>
                      <a:pt x="94" y="9"/>
                      <a:pt x="94" y="9"/>
                    </a:cubicBezTo>
                    <a:cubicBezTo>
                      <a:pt x="94" y="8"/>
                      <a:pt x="93" y="7"/>
                      <a:pt x="93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9"/>
                      <a:pt x="35" y="29"/>
                      <a:pt x="35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7" name="Freeform 931"/>
              <p:cNvSpPr/>
              <p:nvPr/>
            </p:nvSpPr>
            <p:spPr bwMode="auto">
              <a:xfrm>
                <a:off x="5599" y="2596"/>
                <a:ext cx="40" cy="55"/>
              </a:xfrm>
              <a:custGeom>
                <a:avLst/>
                <a:gdLst>
                  <a:gd name="T0" fmla="*/ 28 w 37"/>
                  <a:gd name="T1" fmla="*/ 1 h 52"/>
                  <a:gd name="T2" fmla="*/ 27 w 37"/>
                  <a:gd name="T3" fmla="*/ 2 h 52"/>
                  <a:gd name="T4" fmla="*/ 33 w 37"/>
                  <a:gd name="T5" fmla="*/ 47 h 52"/>
                  <a:gd name="T6" fmla="*/ 4 w 37"/>
                  <a:gd name="T7" fmla="*/ 23 h 52"/>
                  <a:gd name="T8" fmla="*/ 29 w 37"/>
                  <a:gd name="T9" fmla="*/ 3 h 52"/>
                  <a:gd name="T10" fmla="*/ 28 w 37"/>
                  <a:gd name="T11" fmla="*/ 1 h 52"/>
                  <a:gd name="T12" fmla="*/ 27 w 37"/>
                  <a:gd name="T13" fmla="*/ 2 h 52"/>
                  <a:gd name="T14" fmla="*/ 28 w 37"/>
                  <a:gd name="T15" fmla="*/ 1 h 52"/>
                  <a:gd name="T16" fmla="*/ 27 w 37"/>
                  <a:gd name="T17" fmla="*/ 0 h 52"/>
                  <a:gd name="T18" fmla="*/ 1 w 37"/>
                  <a:gd name="T19" fmla="*/ 22 h 52"/>
                  <a:gd name="T20" fmla="*/ 0 w 37"/>
                  <a:gd name="T21" fmla="*/ 23 h 52"/>
                  <a:gd name="T22" fmla="*/ 1 w 37"/>
                  <a:gd name="T23" fmla="*/ 25 h 52"/>
                  <a:gd name="T24" fmla="*/ 34 w 37"/>
                  <a:gd name="T25" fmla="*/ 52 h 52"/>
                  <a:gd name="T26" fmla="*/ 36 w 37"/>
                  <a:gd name="T27" fmla="*/ 52 h 52"/>
                  <a:gd name="T28" fmla="*/ 37 w 37"/>
                  <a:gd name="T29" fmla="*/ 51 h 52"/>
                  <a:gd name="T30" fmla="*/ 30 w 37"/>
                  <a:gd name="T31" fmla="*/ 1 h 52"/>
                  <a:gd name="T32" fmla="*/ 29 w 37"/>
                  <a:gd name="T33" fmla="*/ 0 h 52"/>
                  <a:gd name="T34" fmla="*/ 27 w 37"/>
                  <a:gd name="T35" fmla="*/ 0 h 52"/>
                  <a:gd name="T36" fmla="*/ 28 w 37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52">
                    <a:moveTo>
                      <a:pt x="28" y="1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7" y="51"/>
                      <a:pt x="37" y="5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8" y="1"/>
                      <a:pt x="28" y="1"/>
                      <a:pt x="2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8" name="Freeform 932"/>
              <p:cNvSpPr/>
              <p:nvPr/>
            </p:nvSpPr>
            <p:spPr bwMode="auto">
              <a:xfrm>
                <a:off x="5696" y="2545"/>
                <a:ext cx="81" cy="85"/>
              </a:xfrm>
              <a:custGeom>
                <a:avLst/>
                <a:gdLst>
                  <a:gd name="T0" fmla="*/ 75 w 77"/>
                  <a:gd name="T1" fmla="*/ 22 h 80"/>
                  <a:gd name="T2" fmla="*/ 74 w 77"/>
                  <a:gd name="T3" fmla="*/ 20 h 80"/>
                  <a:gd name="T4" fmla="*/ 5 w 77"/>
                  <a:gd name="T5" fmla="*/ 74 h 80"/>
                  <a:gd name="T6" fmla="*/ 37 w 77"/>
                  <a:gd name="T7" fmla="*/ 4 h 80"/>
                  <a:gd name="T8" fmla="*/ 74 w 77"/>
                  <a:gd name="T9" fmla="*/ 23 h 80"/>
                  <a:gd name="T10" fmla="*/ 75 w 77"/>
                  <a:gd name="T11" fmla="*/ 22 h 80"/>
                  <a:gd name="T12" fmla="*/ 74 w 77"/>
                  <a:gd name="T13" fmla="*/ 20 h 80"/>
                  <a:gd name="T14" fmla="*/ 75 w 77"/>
                  <a:gd name="T15" fmla="*/ 22 h 80"/>
                  <a:gd name="T16" fmla="*/ 76 w 77"/>
                  <a:gd name="T17" fmla="*/ 20 h 80"/>
                  <a:gd name="T18" fmla="*/ 37 w 77"/>
                  <a:gd name="T19" fmla="*/ 1 h 80"/>
                  <a:gd name="T20" fmla="*/ 36 w 77"/>
                  <a:gd name="T21" fmla="*/ 1 h 80"/>
                  <a:gd name="T22" fmla="*/ 35 w 77"/>
                  <a:gd name="T23" fmla="*/ 1 h 80"/>
                  <a:gd name="T24" fmla="*/ 0 w 77"/>
                  <a:gd name="T25" fmla="*/ 78 h 80"/>
                  <a:gd name="T26" fmla="*/ 1 w 77"/>
                  <a:gd name="T27" fmla="*/ 80 h 80"/>
                  <a:gd name="T28" fmla="*/ 3 w 77"/>
                  <a:gd name="T29" fmla="*/ 80 h 80"/>
                  <a:gd name="T30" fmla="*/ 76 w 77"/>
                  <a:gd name="T31" fmla="*/ 23 h 80"/>
                  <a:gd name="T32" fmla="*/ 76 w 77"/>
                  <a:gd name="T33" fmla="*/ 21 h 80"/>
                  <a:gd name="T34" fmla="*/ 76 w 77"/>
                  <a:gd name="T35" fmla="*/ 20 h 80"/>
                  <a:gd name="T36" fmla="*/ 75 w 77"/>
                  <a:gd name="T37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80">
                    <a:moveTo>
                      <a:pt x="75" y="22"/>
                    </a:moveTo>
                    <a:cubicBezTo>
                      <a:pt x="74" y="20"/>
                      <a:pt x="74" y="20"/>
                      <a:pt x="74" y="20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0"/>
                    </a:cubicBezTo>
                    <a:cubicBezTo>
                      <a:pt x="1" y="80"/>
                      <a:pt x="2" y="80"/>
                      <a:pt x="3" y="80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2"/>
                      <a:pt x="77" y="22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2"/>
                      <a:pt x="75" y="22"/>
                      <a:pt x="75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9" name="Freeform 933"/>
              <p:cNvSpPr/>
              <p:nvPr/>
            </p:nvSpPr>
            <p:spPr bwMode="auto">
              <a:xfrm>
                <a:off x="5453" y="2417"/>
                <a:ext cx="71" cy="69"/>
              </a:xfrm>
              <a:custGeom>
                <a:avLst/>
                <a:gdLst>
                  <a:gd name="T0" fmla="*/ 2 w 68"/>
                  <a:gd name="T1" fmla="*/ 1 h 66"/>
                  <a:gd name="T2" fmla="*/ 0 w 68"/>
                  <a:gd name="T3" fmla="*/ 2 h 66"/>
                  <a:gd name="T4" fmla="*/ 6 w 68"/>
                  <a:gd name="T5" fmla="*/ 65 h 66"/>
                  <a:gd name="T6" fmla="*/ 7 w 68"/>
                  <a:gd name="T7" fmla="*/ 66 h 66"/>
                  <a:gd name="T8" fmla="*/ 8 w 68"/>
                  <a:gd name="T9" fmla="*/ 66 h 66"/>
                  <a:gd name="T10" fmla="*/ 67 w 68"/>
                  <a:gd name="T11" fmla="*/ 60 h 66"/>
                  <a:gd name="T12" fmla="*/ 68 w 68"/>
                  <a:gd name="T13" fmla="*/ 59 h 66"/>
                  <a:gd name="T14" fmla="*/ 68 w 68"/>
                  <a:gd name="T15" fmla="*/ 57 h 66"/>
                  <a:gd name="T16" fmla="*/ 3 w 68"/>
                  <a:gd name="T17" fmla="*/ 0 h 66"/>
                  <a:gd name="T18" fmla="*/ 1 w 68"/>
                  <a:gd name="T19" fmla="*/ 0 h 66"/>
                  <a:gd name="T20" fmla="*/ 0 w 68"/>
                  <a:gd name="T21" fmla="*/ 2 h 66"/>
                  <a:gd name="T22" fmla="*/ 2 w 68"/>
                  <a:gd name="T23" fmla="*/ 1 h 66"/>
                  <a:gd name="T24" fmla="*/ 1 w 68"/>
                  <a:gd name="T25" fmla="*/ 3 h 66"/>
                  <a:gd name="T26" fmla="*/ 63 w 68"/>
                  <a:gd name="T27" fmla="*/ 57 h 66"/>
                  <a:gd name="T28" fmla="*/ 9 w 68"/>
                  <a:gd name="T29" fmla="*/ 63 h 66"/>
                  <a:gd name="T30" fmla="*/ 3 w 68"/>
                  <a:gd name="T31" fmla="*/ 1 h 66"/>
                  <a:gd name="T32" fmla="*/ 2 w 68"/>
                  <a:gd name="T33" fmla="*/ 1 h 66"/>
                  <a:gd name="T34" fmla="*/ 1 w 68"/>
                  <a:gd name="T35" fmla="*/ 3 h 66"/>
                  <a:gd name="T36" fmla="*/ 2 w 68"/>
                  <a:gd name="T3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6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7" y="66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8" y="59"/>
                      <a:pt x="68" y="59"/>
                    </a:cubicBezTo>
                    <a:cubicBezTo>
                      <a:pt x="68" y="58"/>
                      <a:pt x="68" y="57"/>
                      <a:pt x="68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0" name="Freeform 934"/>
              <p:cNvSpPr/>
              <p:nvPr/>
            </p:nvSpPr>
            <p:spPr bwMode="auto">
              <a:xfrm>
                <a:off x="5453" y="2370"/>
                <a:ext cx="30" cy="116"/>
              </a:xfrm>
              <a:custGeom>
                <a:avLst/>
                <a:gdLst>
                  <a:gd name="T0" fmla="*/ 28 w 29"/>
                  <a:gd name="T1" fmla="*/ 2 h 110"/>
                  <a:gd name="T2" fmla="*/ 26 w 29"/>
                  <a:gd name="T3" fmla="*/ 2 h 110"/>
                  <a:gd name="T4" fmla="*/ 8 w 29"/>
                  <a:gd name="T5" fmla="*/ 98 h 110"/>
                  <a:gd name="T6" fmla="*/ 3 w 29"/>
                  <a:gd name="T7" fmla="*/ 46 h 110"/>
                  <a:gd name="T8" fmla="*/ 29 w 29"/>
                  <a:gd name="T9" fmla="*/ 3 h 110"/>
                  <a:gd name="T10" fmla="*/ 28 w 29"/>
                  <a:gd name="T11" fmla="*/ 2 h 110"/>
                  <a:gd name="T12" fmla="*/ 26 w 29"/>
                  <a:gd name="T13" fmla="*/ 2 h 110"/>
                  <a:gd name="T14" fmla="*/ 28 w 29"/>
                  <a:gd name="T15" fmla="*/ 2 h 110"/>
                  <a:gd name="T16" fmla="*/ 26 w 29"/>
                  <a:gd name="T17" fmla="*/ 1 h 110"/>
                  <a:gd name="T18" fmla="*/ 0 w 29"/>
                  <a:gd name="T19" fmla="*/ 45 h 110"/>
                  <a:gd name="T20" fmla="*/ 0 w 29"/>
                  <a:gd name="T21" fmla="*/ 46 h 110"/>
                  <a:gd name="T22" fmla="*/ 6 w 29"/>
                  <a:gd name="T23" fmla="*/ 109 h 110"/>
                  <a:gd name="T24" fmla="*/ 8 w 29"/>
                  <a:gd name="T25" fmla="*/ 110 h 110"/>
                  <a:gd name="T26" fmla="*/ 9 w 29"/>
                  <a:gd name="T27" fmla="*/ 109 h 110"/>
                  <a:gd name="T28" fmla="*/ 29 w 29"/>
                  <a:gd name="T29" fmla="*/ 2 h 110"/>
                  <a:gd name="T30" fmla="*/ 28 w 29"/>
                  <a:gd name="T31" fmla="*/ 1 h 110"/>
                  <a:gd name="T32" fmla="*/ 26 w 29"/>
                  <a:gd name="T33" fmla="*/ 1 h 110"/>
                  <a:gd name="T34" fmla="*/ 28 w 29"/>
                  <a:gd name="T35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10">
                    <a:moveTo>
                      <a:pt x="28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7" y="110"/>
                      <a:pt x="8" y="110"/>
                    </a:cubicBezTo>
                    <a:cubicBezTo>
                      <a:pt x="8" y="110"/>
                      <a:pt x="9" y="109"/>
                      <a:pt x="9" y="109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7" y="1"/>
                      <a:pt x="26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1" name="Freeform 935"/>
              <p:cNvSpPr/>
              <p:nvPr/>
            </p:nvSpPr>
            <p:spPr bwMode="auto">
              <a:xfrm>
                <a:off x="5399" y="2256"/>
                <a:ext cx="88" cy="74"/>
              </a:xfrm>
              <a:custGeom>
                <a:avLst/>
                <a:gdLst>
                  <a:gd name="T0" fmla="*/ 37 w 84"/>
                  <a:gd name="T1" fmla="*/ 2 h 70"/>
                  <a:gd name="T2" fmla="*/ 36 w 84"/>
                  <a:gd name="T3" fmla="*/ 1 h 70"/>
                  <a:gd name="T4" fmla="*/ 1 w 84"/>
                  <a:gd name="T5" fmla="*/ 50 h 70"/>
                  <a:gd name="T6" fmla="*/ 1 w 84"/>
                  <a:gd name="T7" fmla="*/ 51 h 70"/>
                  <a:gd name="T8" fmla="*/ 2 w 84"/>
                  <a:gd name="T9" fmla="*/ 52 h 70"/>
                  <a:gd name="T10" fmla="*/ 82 w 84"/>
                  <a:gd name="T11" fmla="*/ 70 h 70"/>
                  <a:gd name="T12" fmla="*/ 83 w 84"/>
                  <a:gd name="T13" fmla="*/ 69 h 70"/>
                  <a:gd name="T14" fmla="*/ 83 w 84"/>
                  <a:gd name="T15" fmla="*/ 67 h 70"/>
                  <a:gd name="T16" fmla="*/ 38 w 84"/>
                  <a:gd name="T17" fmla="*/ 1 h 70"/>
                  <a:gd name="T18" fmla="*/ 37 w 84"/>
                  <a:gd name="T19" fmla="*/ 0 h 70"/>
                  <a:gd name="T20" fmla="*/ 36 w 84"/>
                  <a:gd name="T21" fmla="*/ 1 h 70"/>
                  <a:gd name="T22" fmla="*/ 37 w 84"/>
                  <a:gd name="T23" fmla="*/ 2 h 70"/>
                  <a:gd name="T24" fmla="*/ 36 w 84"/>
                  <a:gd name="T25" fmla="*/ 3 h 70"/>
                  <a:gd name="T26" fmla="*/ 79 w 84"/>
                  <a:gd name="T27" fmla="*/ 66 h 70"/>
                  <a:gd name="T28" fmla="*/ 5 w 84"/>
                  <a:gd name="T29" fmla="*/ 50 h 70"/>
                  <a:gd name="T30" fmla="*/ 38 w 84"/>
                  <a:gd name="T31" fmla="*/ 3 h 70"/>
                  <a:gd name="T32" fmla="*/ 37 w 84"/>
                  <a:gd name="T33" fmla="*/ 2 h 70"/>
                  <a:gd name="T34" fmla="*/ 36 w 84"/>
                  <a:gd name="T35" fmla="*/ 3 h 70"/>
                  <a:gd name="T36" fmla="*/ 37 w 84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0">
                    <a:moveTo>
                      <a:pt x="37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2" y="70"/>
                      <a:pt x="83" y="70"/>
                      <a:pt x="83" y="69"/>
                    </a:cubicBezTo>
                    <a:cubicBezTo>
                      <a:pt x="84" y="69"/>
                      <a:pt x="84" y="68"/>
                      <a:pt x="83" y="67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2" name="Freeform 936"/>
              <p:cNvSpPr/>
              <p:nvPr/>
            </p:nvSpPr>
            <p:spPr bwMode="auto">
              <a:xfrm>
                <a:off x="5399" y="2256"/>
                <a:ext cx="84" cy="118"/>
              </a:xfrm>
              <a:custGeom>
                <a:avLst/>
                <a:gdLst>
                  <a:gd name="T0" fmla="*/ 79 w 80"/>
                  <a:gd name="T1" fmla="*/ 110 h 112"/>
                  <a:gd name="T2" fmla="*/ 80 w 80"/>
                  <a:gd name="T3" fmla="*/ 109 h 112"/>
                  <a:gd name="T4" fmla="*/ 38 w 80"/>
                  <a:gd name="T5" fmla="*/ 1 h 112"/>
                  <a:gd name="T6" fmla="*/ 37 w 80"/>
                  <a:gd name="T7" fmla="*/ 0 h 112"/>
                  <a:gd name="T8" fmla="*/ 36 w 80"/>
                  <a:gd name="T9" fmla="*/ 1 h 112"/>
                  <a:gd name="T10" fmla="*/ 1 w 80"/>
                  <a:gd name="T11" fmla="*/ 50 h 112"/>
                  <a:gd name="T12" fmla="*/ 1 w 80"/>
                  <a:gd name="T13" fmla="*/ 52 h 112"/>
                  <a:gd name="T14" fmla="*/ 78 w 80"/>
                  <a:gd name="T15" fmla="*/ 111 h 112"/>
                  <a:gd name="T16" fmla="*/ 80 w 80"/>
                  <a:gd name="T17" fmla="*/ 111 h 112"/>
                  <a:gd name="T18" fmla="*/ 80 w 80"/>
                  <a:gd name="T19" fmla="*/ 109 h 112"/>
                  <a:gd name="T20" fmla="*/ 79 w 80"/>
                  <a:gd name="T21" fmla="*/ 110 h 112"/>
                  <a:gd name="T22" fmla="*/ 80 w 80"/>
                  <a:gd name="T23" fmla="*/ 109 h 112"/>
                  <a:gd name="T24" fmla="*/ 4 w 80"/>
                  <a:gd name="T25" fmla="*/ 50 h 112"/>
                  <a:gd name="T26" fmla="*/ 37 w 80"/>
                  <a:gd name="T27" fmla="*/ 5 h 112"/>
                  <a:gd name="T28" fmla="*/ 77 w 80"/>
                  <a:gd name="T29" fmla="*/ 110 h 112"/>
                  <a:gd name="T30" fmla="*/ 79 w 80"/>
                  <a:gd name="T31" fmla="*/ 110 h 112"/>
                  <a:gd name="T32" fmla="*/ 80 w 80"/>
                  <a:gd name="T33" fmla="*/ 109 h 112"/>
                  <a:gd name="T34" fmla="*/ 79 w 80"/>
                  <a:gd name="T35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12">
                    <a:moveTo>
                      <a:pt x="79" y="110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2"/>
                      <a:pt x="79" y="112"/>
                      <a:pt x="80" y="111"/>
                    </a:cubicBezTo>
                    <a:cubicBezTo>
                      <a:pt x="80" y="111"/>
                      <a:pt x="80" y="110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3" name="Freeform 937"/>
              <p:cNvSpPr/>
              <p:nvPr/>
            </p:nvSpPr>
            <p:spPr bwMode="auto">
              <a:xfrm>
                <a:off x="5453" y="2363"/>
                <a:ext cx="104" cy="57"/>
              </a:xfrm>
              <a:custGeom>
                <a:avLst/>
                <a:gdLst>
                  <a:gd name="T0" fmla="*/ 97 w 99"/>
                  <a:gd name="T1" fmla="*/ 2 h 54"/>
                  <a:gd name="T2" fmla="*/ 97 w 99"/>
                  <a:gd name="T3" fmla="*/ 1 h 54"/>
                  <a:gd name="T4" fmla="*/ 6 w 99"/>
                  <a:gd name="T5" fmla="*/ 49 h 54"/>
                  <a:gd name="T6" fmla="*/ 29 w 99"/>
                  <a:gd name="T7" fmla="*/ 10 h 54"/>
                  <a:gd name="T8" fmla="*/ 97 w 99"/>
                  <a:gd name="T9" fmla="*/ 3 h 54"/>
                  <a:gd name="T10" fmla="*/ 97 w 99"/>
                  <a:gd name="T11" fmla="*/ 2 h 54"/>
                  <a:gd name="T12" fmla="*/ 97 w 99"/>
                  <a:gd name="T13" fmla="*/ 1 h 54"/>
                  <a:gd name="T14" fmla="*/ 97 w 99"/>
                  <a:gd name="T15" fmla="*/ 2 h 54"/>
                  <a:gd name="T16" fmla="*/ 97 w 99"/>
                  <a:gd name="T17" fmla="*/ 0 h 54"/>
                  <a:gd name="T18" fmla="*/ 28 w 99"/>
                  <a:gd name="T19" fmla="*/ 7 h 54"/>
                  <a:gd name="T20" fmla="*/ 26 w 99"/>
                  <a:gd name="T21" fmla="*/ 8 h 54"/>
                  <a:gd name="T22" fmla="*/ 0 w 99"/>
                  <a:gd name="T23" fmla="*/ 52 h 54"/>
                  <a:gd name="T24" fmla="*/ 0 w 99"/>
                  <a:gd name="T25" fmla="*/ 53 h 54"/>
                  <a:gd name="T26" fmla="*/ 2 w 99"/>
                  <a:gd name="T27" fmla="*/ 54 h 54"/>
                  <a:gd name="T28" fmla="*/ 98 w 99"/>
                  <a:gd name="T29" fmla="*/ 3 h 54"/>
                  <a:gd name="T30" fmla="*/ 99 w 99"/>
                  <a:gd name="T31" fmla="*/ 1 h 54"/>
                  <a:gd name="T32" fmla="*/ 97 w 99"/>
                  <a:gd name="T33" fmla="*/ 0 h 54"/>
                  <a:gd name="T34" fmla="*/ 97 w 99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54">
                    <a:moveTo>
                      <a:pt x="97" y="2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8"/>
                      <a:pt x="26" y="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2"/>
                      <a:pt x="99" y="1"/>
                    </a:cubicBezTo>
                    <a:cubicBezTo>
                      <a:pt x="99" y="1"/>
                      <a:pt x="98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4" name="Freeform 938"/>
              <p:cNvSpPr/>
              <p:nvPr/>
            </p:nvSpPr>
            <p:spPr bwMode="auto">
              <a:xfrm>
                <a:off x="5399" y="2308"/>
                <a:ext cx="88" cy="112"/>
              </a:xfrm>
              <a:custGeom>
                <a:avLst/>
                <a:gdLst>
                  <a:gd name="T0" fmla="*/ 82 w 84"/>
                  <a:gd name="T1" fmla="*/ 19 h 106"/>
                  <a:gd name="T2" fmla="*/ 81 w 84"/>
                  <a:gd name="T3" fmla="*/ 19 h 106"/>
                  <a:gd name="T4" fmla="*/ 52 w 84"/>
                  <a:gd name="T5" fmla="*/ 101 h 106"/>
                  <a:gd name="T6" fmla="*/ 5 w 84"/>
                  <a:gd name="T7" fmla="*/ 4 h 106"/>
                  <a:gd name="T8" fmla="*/ 82 w 84"/>
                  <a:gd name="T9" fmla="*/ 21 h 106"/>
                  <a:gd name="T10" fmla="*/ 82 w 84"/>
                  <a:gd name="T11" fmla="*/ 19 h 106"/>
                  <a:gd name="T12" fmla="*/ 81 w 84"/>
                  <a:gd name="T13" fmla="*/ 19 h 106"/>
                  <a:gd name="T14" fmla="*/ 82 w 84"/>
                  <a:gd name="T15" fmla="*/ 19 h 106"/>
                  <a:gd name="T16" fmla="*/ 82 w 84"/>
                  <a:gd name="T17" fmla="*/ 18 h 106"/>
                  <a:gd name="T18" fmla="*/ 2 w 84"/>
                  <a:gd name="T19" fmla="*/ 0 h 106"/>
                  <a:gd name="T20" fmla="*/ 1 w 84"/>
                  <a:gd name="T21" fmla="*/ 1 h 106"/>
                  <a:gd name="T22" fmla="*/ 1 w 84"/>
                  <a:gd name="T23" fmla="*/ 2 h 106"/>
                  <a:gd name="T24" fmla="*/ 51 w 84"/>
                  <a:gd name="T25" fmla="*/ 105 h 106"/>
                  <a:gd name="T26" fmla="*/ 53 w 84"/>
                  <a:gd name="T27" fmla="*/ 106 h 106"/>
                  <a:gd name="T28" fmla="*/ 54 w 84"/>
                  <a:gd name="T29" fmla="*/ 105 h 106"/>
                  <a:gd name="T30" fmla="*/ 83 w 84"/>
                  <a:gd name="T31" fmla="*/ 20 h 106"/>
                  <a:gd name="T32" fmla="*/ 83 w 84"/>
                  <a:gd name="T33" fmla="*/ 19 h 106"/>
                  <a:gd name="T34" fmla="*/ 82 w 84"/>
                  <a:gd name="T35" fmla="*/ 18 h 106"/>
                  <a:gd name="T36" fmla="*/ 82 w 84"/>
                  <a:gd name="T3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6">
                    <a:moveTo>
                      <a:pt x="82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6"/>
                      <a:pt x="52" y="106"/>
                      <a:pt x="53" y="106"/>
                    </a:cubicBezTo>
                    <a:cubicBezTo>
                      <a:pt x="53" y="106"/>
                      <a:pt x="54" y="105"/>
                      <a:pt x="54" y="105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83" y="18"/>
                      <a:pt x="83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5" name="Freeform 939"/>
              <p:cNvSpPr/>
              <p:nvPr/>
            </p:nvSpPr>
            <p:spPr bwMode="auto">
              <a:xfrm>
                <a:off x="5860" y="2293"/>
                <a:ext cx="43" cy="123"/>
              </a:xfrm>
              <a:custGeom>
                <a:avLst/>
                <a:gdLst>
                  <a:gd name="T0" fmla="*/ 39 w 41"/>
                  <a:gd name="T1" fmla="*/ 18 h 116"/>
                  <a:gd name="T2" fmla="*/ 38 w 41"/>
                  <a:gd name="T3" fmla="*/ 17 h 116"/>
                  <a:gd name="T4" fmla="*/ 3 w 41"/>
                  <a:gd name="T5" fmla="*/ 106 h 116"/>
                  <a:gd name="T6" fmla="*/ 6 w 41"/>
                  <a:gd name="T7" fmla="*/ 3 h 116"/>
                  <a:gd name="T8" fmla="*/ 39 w 41"/>
                  <a:gd name="T9" fmla="*/ 19 h 116"/>
                  <a:gd name="T10" fmla="*/ 39 w 41"/>
                  <a:gd name="T11" fmla="*/ 18 h 116"/>
                  <a:gd name="T12" fmla="*/ 38 w 41"/>
                  <a:gd name="T13" fmla="*/ 17 h 116"/>
                  <a:gd name="T14" fmla="*/ 39 w 41"/>
                  <a:gd name="T15" fmla="*/ 18 h 116"/>
                  <a:gd name="T16" fmla="*/ 40 w 41"/>
                  <a:gd name="T17" fmla="*/ 17 h 116"/>
                  <a:gd name="T18" fmla="*/ 5 w 41"/>
                  <a:gd name="T19" fmla="*/ 0 h 116"/>
                  <a:gd name="T20" fmla="*/ 4 w 41"/>
                  <a:gd name="T21" fmla="*/ 0 h 116"/>
                  <a:gd name="T22" fmla="*/ 3 w 41"/>
                  <a:gd name="T23" fmla="*/ 1 h 116"/>
                  <a:gd name="T24" fmla="*/ 0 w 41"/>
                  <a:gd name="T25" fmla="*/ 115 h 116"/>
                  <a:gd name="T26" fmla="*/ 1 w 41"/>
                  <a:gd name="T27" fmla="*/ 116 h 116"/>
                  <a:gd name="T28" fmla="*/ 3 w 41"/>
                  <a:gd name="T29" fmla="*/ 115 h 116"/>
                  <a:gd name="T30" fmla="*/ 41 w 41"/>
                  <a:gd name="T31" fmla="*/ 19 h 116"/>
                  <a:gd name="T32" fmla="*/ 40 w 41"/>
                  <a:gd name="T33" fmla="*/ 17 h 116"/>
                  <a:gd name="T34" fmla="*/ 39 w 41"/>
                  <a:gd name="T35" fmla="*/ 1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16">
                    <a:moveTo>
                      <a:pt x="39" y="18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1" y="116"/>
                      <a:pt x="1" y="116"/>
                    </a:cubicBezTo>
                    <a:cubicBezTo>
                      <a:pt x="2" y="116"/>
                      <a:pt x="3" y="116"/>
                      <a:pt x="3" y="115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7"/>
                      <a:pt x="40" y="17"/>
                    </a:cubicBezTo>
                    <a:cubicBezTo>
                      <a:pt x="39" y="18"/>
                      <a:pt x="39" y="18"/>
                      <a:pt x="39" y="1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6" name="Freeform 940"/>
              <p:cNvSpPr/>
              <p:nvPr/>
            </p:nvSpPr>
            <p:spPr bwMode="auto">
              <a:xfrm>
                <a:off x="5807" y="2310"/>
                <a:ext cx="96" cy="106"/>
              </a:xfrm>
              <a:custGeom>
                <a:avLst/>
                <a:gdLst>
                  <a:gd name="T0" fmla="*/ 1 w 91"/>
                  <a:gd name="T1" fmla="*/ 90 h 100"/>
                  <a:gd name="T2" fmla="*/ 1 w 91"/>
                  <a:gd name="T3" fmla="*/ 91 h 100"/>
                  <a:gd name="T4" fmla="*/ 51 w 91"/>
                  <a:gd name="T5" fmla="*/ 100 h 100"/>
                  <a:gd name="T6" fmla="*/ 53 w 91"/>
                  <a:gd name="T7" fmla="*/ 99 h 100"/>
                  <a:gd name="T8" fmla="*/ 91 w 91"/>
                  <a:gd name="T9" fmla="*/ 3 h 100"/>
                  <a:gd name="T10" fmla="*/ 90 w 91"/>
                  <a:gd name="T11" fmla="*/ 1 h 100"/>
                  <a:gd name="T12" fmla="*/ 88 w 91"/>
                  <a:gd name="T13" fmla="*/ 1 h 100"/>
                  <a:gd name="T14" fmla="*/ 0 w 91"/>
                  <a:gd name="T15" fmla="*/ 89 h 100"/>
                  <a:gd name="T16" fmla="*/ 0 w 91"/>
                  <a:gd name="T17" fmla="*/ 90 h 100"/>
                  <a:gd name="T18" fmla="*/ 1 w 91"/>
                  <a:gd name="T19" fmla="*/ 91 h 100"/>
                  <a:gd name="T20" fmla="*/ 1 w 91"/>
                  <a:gd name="T21" fmla="*/ 90 h 100"/>
                  <a:gd name="T22" fmla="*/ 2 w 91"/>
                  <a:gd name="T23" fmla="*/ 91 h 100"/>
                  <a:gd name="T24" fmla="*/ 85 w 91"/>
                  <a:gd name="T25" fmla="*/ 8 h 100"/>
                  <a:gd name="T26" fmla="*/ 51 w 91"/>
                  <a:gd name="T27" fmla="*/ 97 h 100"/>
                  <a:gd name="T28" fmla="*/ 2 w 91"/>
                  <a:gd name="T29" fmla="*/ 88 h 100"/>
                  <a:gd name="T30" fmla="*/ 1 w 91"/>
                  <a:gd name="T31" fmla="*/ 90 h 100"/>
                  <a:gd name="T32" fmla="*/ 2 w 91"/>
                  <a:gd name="T33" fmla="*/ 91 h 100"/>
                  <a:gd name="T34" fmla="*/ 1 w 91"/>
                  <a:gd name="T35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100">
                    <a:moveTo>
                      <a:pt x="1" y="90"/>
                    </a:moveTo>
                    <a:cubicBezTo>
                      <a:pt x="1" y="91"/>
                      <a:pt x="1" y="91"/>
                      <a:pt x="1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2" y="100"/>
                      <a:pt x="53" y="100"/>
                      <a:pt x="53" y="99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2"/>
                      <a:pt x="91" y="1"/>
                      <a:pt x="90" y="1"/>
                    </a:cubicBezTo>
                    <a:cubicBezTo>
                      <a:pt x="89" y="0"/>
                      <a:pt x="89" y="0"/>
                      <a:pt x="88" y="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0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0"/>
                      <a:pt x="1" y="90"/>
                      <a:pt x="1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7" name="Freeform 941"/>
              <p:cNvSpPr/>
              <p:nvPr/>
            </p:nvSpPr>
            <p:spPr bwMode="auto">
              <a:xfrm>
                <a:off x="5773" y="2498"/>
                <a:ext cx="64" cy="72"/>
              </a:xfrm>
              <a:custGeom>
                <a:avLst/>
                <a:gdLst>
                  <a:gd name="T0" fmla="*/ 59 w 61"/>
                  <a:gd name="T1" fmla="*/ 7 h 68"/>
                  <a:gd name="T2" fmla="*/ 58 w 61"/>
                  <a:gd name="T3" fmla="*/ 6 h 68"/>
                  <a:gd name="T4" fmla="*/ 4 w 61"/>
                  <a:gd name="T5" fmla="*/ 62 h 68"/>
                  <a:gd name="T6" fmla="*/ 12 w 61"/>
                  <a:gd name="T7" fmla="*/ 3 h 68"/>
                  <a:gd name="T8" fmla="*/ 59 w 61"/>
                  <a:gd name="T9" fmla="*/ 8 h 68"/>
                  <a:gd name="T10" fmla="*/ 59 w 61"/>
                  <a:gd name="T11" fmla="*/ 7 h 68"/>
                  <a:gd name="T12" fmla="*/ 58 w 61"/>
                  <a:gd name="T13" fmla="*/ 6 h 68"/>
                  <a:gd name="T14" fmla="*/ 59 w 61"/>
                  <a:gd name="T15" fmla="*/ 7 h 68"/>
                  <a:gd name="T16" fmla="*/ 60 w 61"/>
                  <a:gd name="T17" fmla="*/ 5 h 68"/>
                  <a:gd name="T18" fmla="*/ 11 w 61"/>
                  <a:gd name="T19" fmla="*/ 0 h 68"/>
                  <a:gd name="T20" fmla="*/ 10 w 61"/>
                  <a:gd name="T21" fmla="*/ 1 h 68"/>
                  <a:gd name="T22" fmla="*/ 0 w 61"/>
                  <a:gd name="T23" fmla="*/ 66 h 68"/>
                  <a:gd name="T24" fmla="*/ 1 w 61"/>
                  <a:gd name="T25" fmla="*/ 68 h 68"/>
                  <a:gd name="T26" fmla="*/ 3 w 61"/>
                  <a:gd name="T27" fmla="*/ 68 h 68"/>
                  <a:gd name="T28" fmla="*/ 61 w 61"/>
                  <a:gd name="T29" fmla="*/ 8 h 68"/>
                  <a:gd name="T30" fmla="*/ 61 w 61"/>
                  <a:gd name="T31" fmla="*/ 6 h 68"/>
                  <a:gd name="T32" fmla="*/ 60 w 61"/>
                  <a:gd name="T33" fmla="*/ 5 h 68"/>
                  <a:gd name="T34" fmla="*/ 59 w 61"/>
                  <a:gd name="T35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68">
                    <a:moveTo>
                      <a:pt x="59" y="7"/>
                    </a:moveTo>
                    <a:cubicBezTo>
                      <a:pt x="58" y="6"/>
                      <a:pt x="58" y="6"/>
                      <a:pt x="58" y="6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2" y="68"/>
                      <a:pt x="3" y="68"/>
                      <a:pt x="3" y="6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1" y="6"/>
                    </a:cubicBezTo>
                    <a:cubicBezTo>
                      <a:pt x="61" y="6"/>
                      <a:pt x="60" y="5"/>
                      <a:pt x="60" y="5"/>
                    </a:cubicBezTo>
                    <a:cubicBezTo>
                      <a:pt x="59" y="7"/>
                      <a:pt x="59" y="7"/>
                      <a:pt x="59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8" name="Freeform 942"/>
              <p:cNvSpPr/>
              <p:nvPr/>
            </p:nvSpPr>
            <p:spPr bwMode="auto">
              <a:xfrm>
                <a:off x="5783" y="2412"/>
                <a:ext cx="80" cy="94"/>
              </a:xfrm>
              <a:custGeom>
                <a:avLst/>
                <a:gdLst>
                  <a:gd name="T0" fmla="*/ 74 w 75"/>
                  <a:gd name="T1" fmla="*/ 2 h 89"/>
                  <a:gd name="T2" fmla="*/ 72 w 75"/>
                  <a:gd name="T3" fmla="*/ 1 h 89"/>
                  <a:gd name="T4" fmla="*/ 48 w 75"/>
                  <a:gd name="T5" fmla="*/ 86 h 89"/>
                  <a:gd name="T6" fmla="*/ 4 w 75"/>
                  <a:gd name="T7" fmla="*/ 81 h 89"/>
                  <a:gd name="T8" fmla="*/ 75 w 75"/>
                  <a:gd name="T9" fmla="*/ 3 h 89"/>
                  <a:gd name="T10" fmla="*/ 74 w 75"/>
                  <a:gd name="T11" fmla="*/ 2 h 89"/>
                  <a:gd name="T12" fmla="*/ 72 w 75"/>
                  <a:gd name="T13" fmla="*/ 1 h 89"/>
                  <a:gd name="T14" fmla="*/ 74 w 75"/>
                  <a:gd name="T15" fmla="*/ 2 h 89"/>
                  <a:gd name="T16" fmla="*/ 72 w 75"/>
                  <a:gd name="T17" fmla="*/ 1 h 89"/>
                  <a:gd name="T18" fmla="*/ 0 w 75"/>
                  <a:gd name="T19" fmla="*/ 81 h 89"/>
                  <a:gd name="T20" fmla="*/ 0 w 75"/>
                  <a:gd name="T21" fmla="*/ 83 h 89"/>
                  <a:gd name="T22" fmla="*/ 1 w 75"/>
                  <a:gd name="T23" fmla="*/ 84 h 89"/>
                  <a:gd name="T24" fmla="*/ 49 w 75"/>
                  <a:gd name="T25" fmla="*/ 89 h 89"/>
                  <a:gd name="T26" fmla="*/ 51 w 75"/>
                  <a:gd name="T27" fmla="*/ 88 h 89"/>
                  <a:gd name="T28" fmla="*/ 75 w 75"/>
                  <a:gd name="T29" fmla="*/ 2 h 89"/>
                  <a:gd name="T30" fmla="*/ 74 w 75"/>
                  <a:gd name="T31" fmla="*/ 1 h 89"/>
                  <a:gd name="T32" fmla="*/ 72 w 75"/>
                  <a:gd name="T33" fmla="*/ 1 h 89"/>
                  <a:gd name="T34" fmla="*/ 74 w 75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89">
                    <a:moveTo>
                      <a:pt x="74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3"/>
                    </a:cubicBezTo>
                    <a:cubicBezTo>
                      <a:pt x="0" y="83"/>
                      <a:pt x="0" y="84"/>
                      <a:pt x="1" y="84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0" y="89"/>
                      <a:pt x="51" y="89"/>
                      <a:pt x="51" y="88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1"/>
                      <a:pt x="74" y="1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9" name="Freeform 943"/>
              <p:cNvSpPr/>
              <p:nvPr/>
            </p:nvSpPr>
            <p:spPr bwMode="auto">
              <a:xfrm>
                <a:off x="5615" y="2506"/>
                <a:ext cx="86" cy="48"/>
              </a:xfrm>
              <a:custGeom>
                <a:avLst/>
                <a:gdLst>
                  <a:gd name="T0" fmla="*/ 2 w 81"/>
                  <a:gd name="T1" fmla="*/ 21 h 45"/>
                  <a:gd name="T2" fmla="*/ 1 w 81"/>
                  <a:gd name="T3" fmla="*/ 23 h 45"/>
                  <a:gd name="T4" fmla="*/ 53 w 81"/>
                  <a:gd name="T5" fmla="*/ 45 h 45"/>
                  <a:gd name="T6" fmla="*/ 55 w 81"/>
                  <a:gd name="T7" fmla="*/ 44 h 45"/>
                  <a:gd name="T8" fmla="*/ 81 w 81"/>
                  <a:gd name="T9" fmla="*/ 2 h 45"/>
                  <a:gd name="T10" fmla="*/ 80 w 81"/>
                  <a:gd name="T11" fmla="*/ 0 h 45"/>
                  <a:gd name="T12" fmla="*/ 79 w 81"/>
                  <a:gd name="T13" fmla="*/ 0 h 45"/>
                  <a:gd name="T14" fmla="*/ 2 w 81"/>
                  <a:gd name="T15" fmla="*/ 20 h 45"/>
                  <a:gd name="T16" fmla="*/ 0 w 81"/>
                  <a:gd name="T17" fmla="*/ 21 h 45"/>
                  <a:gd name="T18" fmla="*/ 1 w 81"/>
                  <a:gd name="T19" fmla="*/ 23 h 45"/>
                  <a:gd name="T20" fmla="*/ 2 w 81"/>
                  <a:gd name="T21" fmla="*/ 21 h 45"/>
                  <a:gd name="T22" fmla="*/ 2 w 81"/>
                  <a:gd name="T23" fmla="*/ 23 h 45"/>
                  <a:gd name="T24" fmla="*/ 76 w 81"/>
                  <a:gd name="T25" fmla="*/ 4 h 45"/>
                  <a:gd name="T26" fmla="*/ 53 w 81"/>
                  <a:gd name="T27" fmla="*/ 41 h 45"/>
                  <a:gd name="T28" fmla="*/ 2 w 81"/>
                  <a:gd name="T29" fmla="*/ 20 h 45"/>
                  <a:gd name="T30" fmla="*/ 2 w 81"/>
                  <a:gd name="T31" fmla="*/ 21 h 45"/>
                  <a:gd name="T32" fmla="*/ 2 w 81"/>
                  <a:gd name="T33" fmla="*/ 23 h 45"/>
                  <a:gd name="T34" fmla="*/ 2 w 81"/>
                  <a:gd name="T3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5">
                    <a:moveTo>
                      <a:pt x="2" y="21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5"/>
                      <a:pt x="55" y="45"/>
                      <a:pt x="55" y="44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20"/>
                      <a:pt x="0" y="21"/>
                    </a:cubicBezTo>
                    <a:cubicBezTo>
                      <a:pt x="0" y="22"/>
                      <a:pt x="1" y="22"/>
                      <a:pt x="1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0" name="Freeform 944"/>
              <p:cNvSpPr/>
              <p:nvPr/>
            </p:nvSpPr>
            <p:spPr bwMode="auto">
              <a:xfrm>
                <a:off x="5615" y="2493"/>
                <a:ext cx="58" cy="61"/>
              </a:xfrm>
              <a:custGeom>
                <a:avLst/>
                <a:gdLst>
                  <a:gd name="T0" fmla="*/ 9 w 55"/>
                  <a:gd name="T1" fmla="*/ 2 h 58"/>
                  <a:gd name="T2" fmla="*/ 8 w 55"/>
                  <a:gd name="T3" fmla="*/ 3 h 58"/>
                  <a:gd name="T4" fmla="*/ 49 w 55"/>
                  <a:gd name="T5" fmla="*/ 53 h 58"/>
                  <a:gd name="T6" fmla="*/ 4 w 55"/>
                  <a:gd name="T7" fmla="*/ 33 h 58"/>
                  <a:gd name="T8" fmla="*/ 11 w 55"/>
                  <a:gd name="T9" fmla="*/ 2 h 58"/>
                  <a:gd name="T10" fmla="*/ 9 w 55"/>
                  <a:gd name="T11" fmla="*/ 2 h 58"/>
                  <a:gd name="T12" fmla="*/ 8 w 55"/>
                  <a:gd name="T13" fmla="*/ 3 h 58"/>
                  <a:gd name="T14" fmla="*/ 9 w 55"/>
                  <a:gd name="T15" fmla="*/ 2 h 58"/>
                  <a:gd name="T16" fmla="*/ 8 w 55"/>
                  <a:gd name="T17" fmla="*/ 1 h 58"/>
                  <a:gd name="T18" fmla="*/ 0 w 55"/>
                  <a:gd name="T19" fmla="*/ 34 h 58"/>
                  <a:gd name="T20" fmla="*/ 1 w 55"/>
                  <a:gd name="T21" fmla="*/ 36 h 58"/>
                  <a:gd name="T22" fmla="*/ 53 w 55"/>
                  <a:gd name="T23" fmla="*/ 58 h 58"/>
                  <a:gd name="T24" fmla="*/ 55 w 55"/>
                  <a:gd name="T25" fmla="*/ 57 h 58"/>
                  <a:gd name="T26" fmla="*/ 55 w 55"/>
                  <a:gd name="T27" fmla="*/ 55 h 58"/>
                  <a:gd name="T28" fmla="*/ 11 w 55"/>
                  <a:gd name="T29" fmla="*/ 1 h 58"/>
                  <a:gd name="T30" fmla="*/ 9 w 55"/>
                  <a:gd name="T31" fmla="*/ 0 h 58"/>
                  <a:gd name="T32" fmla="*/ 8 w 55"/>
                  <a:gd name="T33" fmla="*/ 1 h 58"/>
                  <a:gd name="T34" fmla="*/ 9 w 55"/>
                  <a:gd name="T3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9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5" y="58"/>
                      <a:pt x="55" y="57"/>
                    </a:cubicBezTo>
                    <a:cubicBezTo>
                      <a:pt x="55" y="57"/>
                      <a:pt x="55" y="56"/>
                      <a:pt x="55" y="5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1" name="Freeform 945"/>
              <p:cNvSpPr/>
              <p:nvPr/>
            </p:nvSpPr>
            <p:spPr bwMode="auto">
              <a:xfrm>
                <a:off x="5508" y="2527"/>
                <a:ext cx="112" cy="52"/>
              </a:xfrm>
              <a:custGeom>
                <a:avLst/>
                <a:gdLst>
                  <a:gd name="T0" fmla="*/ 2 w 106"/>
                  <a:gd name="T1" fmla="*/ 9 h 49"/>
                  <a:gd name="T2" fmla="*/ 1 w 106"/>
                  <a:gd name="T3" fmla="*/ 10 h 49"/>
                  <a:gd name="T4" fmla="*/ 44 w 106"/>
                  <a:gd name="T5" fmla="*/ 48 h 49"/>
                  <a:gd name="T6" fmla="*/ 46 w 106"/>
                  <a:gd name="T7" fmla="*/ 48 h 49"/>
                  <a:gd name="T8" fmla="*/ 105 w 106"/>
                  <a:gd name="T9" fmla="*/ 2 h 49"/>
                  <a:gd name="T10" fmla="*/ 105 w 106"/>
                  <a:gd name="T11" fmla="*/ 1 h 49"/>
                  <a:gd name="T12" fmla="*/ 104 w 106"/>
                  <a:gd name="T13" fmla="*/ 0 h 49"/>
                  <a:gd name="T14" fmla="*/ 2 w 106"/>
                  <a:gd name="T15" fmla="*/ 8 h 49"/>
                  <a:gd name="T16" fmla="*/ 1 w 106"/>
                  <a:gd name="T17" fmla="*/ 9 h 49"/>
                  <a:gd name="T18" fmla="*/ 1 w 106"/>
                  <a:gd name="T19" fmla="*/ 10 h 49"/>
                  <a:gd name="T20" fmla="*/ 2 w 106"/>
                  <a:gd name="T21" fmla="*/ 9 h 49"/>
                  <a:gd name="T22" fmla="*/ 2 w 106"/>
                  <a:gd name="T23" fmla="*/ 11 h 49"/>
                  <a:gd name="T24" fmla="*/ 99 w 106"/>
                  <a:gd name="T25" fmla="*/ 3 h 49"/>
                  <a:gd name="T26" fmla="*/ 45 w 106"/>
                  <a:gd name="T27" fmla="*/ 45 h 49"/>
                  <a:gd name="T28" fmla="*/ 3 w 106"/>
                  <a:gd name="T29" fmla="*/ 8 h 49"/>
                  <a:gd name="T30" fmla="*/ 2 w 106"/>
                  <a:gd name="T31" fmla="*/ 9 h 49"/>
                  <a:gd name="T32" fmla="*/ 2 w 106"/>
                  <a:gd name="T33" fmla="*/ 11 h 49"/>
                  <a:gd name="T34" fmla="*/ 2 w 106"/>
                  <a:gd name="T35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49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9"/>
                      <a:pt x="45" y="49"/>
                      <a:pt x="46" y="48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6" y="1"/>
                      <a:pt x="105" y="1"/>
                    </a:cubicBezTo>
                    <a:cubicBezTo>
                      <a:pt x="105" y="0"/>
                      <a:pt x="104" y="0"/>
                      <a:pt x="104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2" name="Freeform 946"/>
              <p:cNvSpPr/>
              <p:nvPr/>
            </p:nvSpPr>
            <p:spPr bwMode="auto">
              <a:xfrm>
                <a:off x="5508" y="2477"/>
                <a:ext cx="49" cy="102"/>
              </a:xfrm>
              <a:custGeom>
                <a:avLst/>
                <a:gdLst>
                  <a:gd name="T0" fmla="*/ 15 w 47"/>
                  <a:gd name="T1" fmla="*/ 1 h 97"/>
                  <a:gd name="T2" fmla="*/ 13 w 47"/>
                  <a:gd name="T3" fmla="*/ 2 h 97"/>
                  <a:gd name="T4" fmla="*/ 42 w 47"/>
                  <a:gd name="T5" fmla="*/ 91 h 97"/>
                  <a:gd name="T6" fmla="*/ 4 w 47"/>
                  <a:gd name="T7" fmla="*/ 57 h 97"/>
                  <a:gd name="T8" fmla="*/ 16 w 47"/>
                  <a:gd name="T9" fmla="*/ 2 h 97"/>
                  <a:gd name="T10" fmla="*/ 15 w 47"/>
                  <a:gd name="T11" fmla="*/ 1 h 97"/>
                  <a:gd name="T12" fmla="*/ 13 w 47"/>
                  <a:gd name="T13" fmla="*/ 2 h 97"/>
                  <a:gd name="T14" fmla="*/ 15 w 47"/>
                  <a:gd name="T15" fmla="*/ 1 h 97"/>
                  <a:gd name="T16" fmla="*/ 13 w 47"/>
                  <a:gd name="T17" fmla="*/ 1 h 97"/>
                  <a:gd name="T18" fmla="*/ 1 w 47"/>
                  <a:gd name="T19" fmla="*/ 57 h 97"/>
                  <a:gd name="T20" fmla="*/ 1 w 47"/>
                  <a:gd name="T21" fmla="*/ 58 h 97"/>
                  <a:gd name="T22" fmla="*/ 44 w 47"/>
                  <a:gd name="T23" fmla="*/ 96 h 97"/>
                  <a:gd name="T24" fmla="*/ 46 w 47"/>
                  <a:gd name="T25" fmla="*/ 97 h 97"/>
                  <a:gd name="T26" fmla="*/ 46 w 47"/>
                  <a:gd name="T27" fmla="*/ 95 h 97"/>
                  <a:gd name="T28" fmla="*/ 16 w 47"/>
                  <a:gd name="T29" fmla="*/ 1 h 97"/>
                  <a:gd name="T30" fmla="*/ 15 w 47"/>
                  <a:gd name="T31" fmla="*/ 0 h 97"/>
                  <a:gd name="T32" fmla="*/ 13 w 47"/>
                  <a:gd name="T33" fmla="*/ 1 h 97"/>
                  <a:gd name="T34" fmla="*/ 15 w 47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97">
                    <a:moveTo>
                      <a:pt x="15" y="1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7"/>
                      <a:pt x="1" y="58"/>
                      <a:pt x="1" y="58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7"/>
                      <a:pt x="45" y="97"/>
                      <a:pt x="46" y="97"/>
                    </a:cubicBezTo>
                    <a:cubicBezTo>
                      <a:pt x="46" y="96"/>
                      <a:pt x="47" y="95"/>
                      <a:pt x="46" y="9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5" y="1"/>
                      <a:pt x="15" y="1"/>
                      <a:pt x="1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3" name="Freeform 947"/>
              <p:cNvSpPr/>
              <p:nvPr/>
            </p:nvSpPr>
            <p:spPr bwMode="auto">
              <a:xfrm>
                <a:off x="5646" y="2372"/>
                <a:ext cx="62" cy="63"/>
              </a:xfrm>
              <a:custGeom>
                <a:avLst/>
                <a:gdLst>
                  <a:gd name="T0" fmla="*/ 2 w 59"/>
                  <a:gd name="T1" fmla="*/ 51 h 59"/>
                  <a:gd name="T2" fmla="*/ 2 w 59"/>
                  <a:gd name="T3" fmla="*/ 52 h 59"/>
                  <a:gd name="T4" fmla="*/ 57 w 59"/>
                  <a:gd name="T5" fmla="*/ 58 h 59"/>
                  <a:gd name="T6" fmla="*/ 59 w 59"/>
                  <a:gd name="T7" fmla="*/ 58 h 59"/>
                  <a:gd name="T8" fmla="*/ 59 w 59"/>
                  <a:gd name="T9" fmla="*/ 56 h 59"/>
                  <a:gd name="T10" fmla="*/ 35 w 59"/>
                  <a:gd name="T11" fmla="*/ 1 h 59"/>
                  <a:gd name="T12" fmla="*/ 33 w 59"/>
                  <a:gd name="T13" fmla="*/ 0 h 59"/>
                  <a:gd name="T14" fmla="*/ 32 w 59"/>
                  <a:gd name="T15" fmla="*/ 0 h 59"/>
                  <a:gd name="T16" fmla="*/ 1 w 59"/>
                  <a:gd name="T17" fmla="*/ 50 h 59"/>
                  <a:gd name="T18" fmla="*/ 1 w 59"/>
                  <a:gd name="T19" fmla="*/ 51 h 59"/>
                  <a:gd name="T20" fmla="*/ 2 w 59"/>
                  <a:gd name="T21" fmla="*/ 52 h 59"/>
                  <a:gd name="T22" fmla="*/ 2 w 59"/>
                  <a:gd name="T23" fmla="*/ 51 h 59"/>
                  <a:gd name="T24" fmla="*/ 3 w 59"/>
                  <a:gd name="T25" fmla="*/ 51 h 59"/>
                  <a:gd name="T26" fmla="*/ 33 w 59"/>
                  <a:gd name="T27" fmla="*/ 4 h 59"/>
                  <a:gd name="T28" fmla="*/ 55 w 59"/>
                  <a:gd name="T29" fmla="*/ 55 h 59"/>
                  <a:gd name="T30" fmla="*/ 2 w 59"/>
                  <a:gd name="T31" fmla="*/ 49 h 59"/>
                  <a:gd name="T32" fmla="*/ 2 w 59"/>
                  <a:gd name="T33" fmla="*/ 51 h 59"/>
                  <a:gd name="T34" fmla="*/ 3 w 59"/>
                  <a:gd name="T35" fmla="*/ 51 h 59"/>
                  <a:gd name="T36" fmla="*/ 2 w 59"/>
                  <a:gd name="T37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9">
                    <a:moveTo>
                      <a:pt x="2" y="51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1"/>
                      <a:pt x="2" y="51"/>
                      <a:pt x="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4" name="Freeform 948"/>
              <p:cNvSpPr/>
              <p:nvPr/>
            </p:nvSpPr>
            <p:spPr bwMode="auto">
              <a:xfrm>
                <a:off x="5630" y="2342"/>
                <a:ext cx="85" cy="40"/>
              </a:xfrm>
              <a:custGeom>
                <a:avLst/>
                <a:gdLst>
                  <a:gd name="T0" fmla="*/ 78 w 80"/>
                  <a:gd name="T1" fmla="*/ 1 h 38"/>
                  <a:gd name="T2" fmla="*/ 77 w 80"/>
                  <a:gd name="T3" fmla="*/ 0 h 38"/>
                  <a:gd name="T4" fmla="*/ 1 w 80"/>
                  <a:gd name="T5" fmla="*/ 35 h 38"/>
                  <a:gd name="T6" fmla="*/ 1 w 80"/>
                  <a:gd name="T7" fmla="*/ 37 h 38"/>
                  <a:gd name="T8" fmla="*/ 2 w 80"/>
                  <a:gd name="T9" fmla="*/ 38 h 38"/>
                  <a:gd name="T10" fmla="*/ 48 w 80"/>
                  <a:gd name="T11" fmla="*/ 32 h 38"/>
                  <a:gd name="T12" fmla="*/ 49 w 80"/>
                  <a:gd name="T13" fmla="*/ 31 h 38"/>
                  <a:gd name="T14" fmla="*/ 79 w 80"/>
                  <a:gd name="T15" fmla="*/ 2 h 38"/>
                  <a:gd name="T16" fmla="*/ 79 w 80"/>
                  <a:gd name="T17" fmla="*/ 0 h 38"/>
                  <a:gd name="T18" fmla="*/ 77 w 80"/>
                  <a:gd name="T19" fmla="*/ 0 h 38"/>
                  <a:gd name="T20" fmla="*/ 78 w 80"/>
                  <a:gd name="T21" fmla="*/ 1 h 38"/>
                  <a:gd name="T22" fmla="*/ 77 w 80"/>
                  <a:gd name="T23" fmla="*/ 0 h 38"/>
                  <a:gd name="T24" fmla="*/ 48 w 80"/>
                  <a:gd name="T25" fmla="*/ 29 h 38"/>
                  <a:gd name="T26" fmla="*/ 11 w 80"/>
                  <a:gd name="T27" fmla="*/ 33 h 38"/>
                  <a:gd name="T28" fmla="*/ 79 w 80"/>
                  <a:gd name="T29" fmla="*/ 3 h 38"/>
                  <a:gd name="T30" fmla="*/ 78 w 80"/>
                  <a:gd name="T31" fmla="*/ 1 h 38"/>
                  <a:gd name="T32" fmla="*/ 77 w 80"/>
                  <a:gd name="T33" fmla="*/ 0 h 38"/>
                  <a:gd name="T34" fmla="*/ 78 w 80"/>
                  <a:gd name="T3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38">
                    <a:moveTo>
                      <a:pt x="78" y="1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0" y="1"/>
                      <a:pt x="79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5" name="Freeform 949"/>
              <p:cNvSpPr/>
              <p:nvPr/>
            </p:nvSpPr>
            <p:spPr bwMode="auto">
              <a:xfrm>
                <a:off x="5627" y="2249"/>
                <a:ext cx="74" cy="72"/>
              </a:xfrm>
              <a:custGeom>
                <a:avLst/>
                <a:gdLst>
                  <a:gd name="T0" fmla="*/ 68 w 70"/>
                  <a:gd name="T1" fmla="*/ 5 h 68"/>
                  <a:gd name="T2" fmla="*/ 67 w 70"/>
                  <a:gd name="T3" fmla="*/ 5 h 68"/>
                  <a:gd name="T4" fmla="*/ 19 w 70"/>
                  <a:gd name="T5" fmla="*/ 63 h 68"/>
                  <a:gd name="T6" fmla="*/ 4 w 70"/>
                  <a:gd name="T7" fmla="*/ 3 h 68"/>
                  <a:gd name="T8" fmla="*/ 68 w 70"/>
                  <a:gd name="T9" fmla="*/ 7 h 68"/>
                  <a:gd name="T10" fmla="*/ 68 w 70"/>
                  <a:gd name="T11" fmla="*/ 5 h 68"/>
                  <a:gd name="T12" fmla="*/ 67 w 70"/>
                  <a:gd name="T13" fmla="*/ 5 h 68"/>
                  <a:gd name="T14" fmla="*/ 68 w 70"/>
                  <a:gd name="T15" fmla="*/ 5 h 68"/>
                  <a:gd name="T16" fmla="*/ 69 w 70"/>
                  <a:gd name="T17" fmla="*/ 4 h 68"/>
                  <a:gd name="T18" fmla="*/ 2 w 70"/>
                  <a:gd name="T19" fmla="*/ 0 h 68"/>
                  <a:gd name="T20" fmla="*/ 1 w 70"/>
                  <a:gd name="T21" fmla="*/ 1 h 68"/>
                  <a:gd name="T22" fmla="*/ 1 w 70"/>
                  <a:gd name="T23" fmla="*/ 2 h 68"/>
                  <a:gd name="T24" fmla="*/ 16 w 70"/>
                  <a:gd name="T25" fmla="*/ 67 h 68"/>
                  <a:gd name="T26" fmla="*/ 18 w 70"/>
                  <a:gd name="T27" fmla="*/ 68 h 68"/>
                  <a:gd name="T28" fmla="*/ 19 w 70"/>
                  <a:gd name="T29" fmla="*/ 67 h 68"/>
                  <a:gd name="T30" fmla="*/ 70 w 70"/>
                  <a:gd name="T31" fmla="*/ 6 h 68"/>
                  <a:gd name="T32" fmla="*/ 70 w 70"/>
                  <a:gd name="T33" fmla="*/ 5 h 68"/>
                  <a:gd name="T34" fmla="*/ 69 w 70"/>
                  <a:gd name="T35" fmla="*/ 4 h 68"/>
                  <a:gd name="T36" fmla="*/ 68 w 70"/>
                  <a:gd name="T37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8">
                    <a:moveTo>
                      <a:pt x="68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8" y="68"/>
                      <a:pt x="19" y="68"/>
                      <a:pt x="19" y="6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8" y="5"/>
                      <a:pt x="68" y="5"/>
                      <a:pt x="68" y="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6" name="Freeform 950"/>
              <p:cNvSpPr/>
              <p:nvPr/>
            </p:nvSpPr>
            <p:spPr bwMode="auto">
              <a:xfrm>
                <a:off x="5644" y="2253"/>
                <a:ext cx="57" cy="122"/>
              </a:xfrm>
              <a:custGeom>
                <a:avLst/>
                <a:gdLst>
                  <a:gd name="T0" fmla="*/ 35 w 54"/>
                  <a:gd name="T1" fmla="*/ 114 h 116"/>
                  <a:gd name="T2" fmla="*/ 37 w 54"/>
                  <a:gd name="T3" fmla="*/ 113 h 116"/>
                  <a:gd name="T4" fmla="*/ 4 w 54"/>
                  <a:gd name="T5" fmla="*/ 63 h 116"/>
                  <a:gd name="T6" fmla="*/ 50 w 54"/>
                  <a:gd name="T7" fmla="*/ 7 h 116"/>
                  <a:gd name="T8" fmla="*/ 34 w 54"/>
                  <a:gd name="T9" fmla="*/ 114 h 116"/>
                  <a:gd name="T10" fmla="*/ 35 w 54"/>
                  <a:gd name="T11" fmla="*/ 114 h 116"/>
                  <a:gd name="T12" fmla="*/ 37 w 54"/>
                  <a:gd name="T13" fmla="*/ 113 h 116"/>
                  <a:gd name="T14" fmla="*/ 35 w 54"/>
                  <a:gd name="T15" fmla="*/ 114 h 116"/>
                  <a:gd name="T16" fmla="*/ 37 w 54"/>
                  <a:gd name="T17" fmla="*/ 115 h 116"/>
                  <a:gd name="T18" fmla="*/ 54 w 54"/>
                  <a:gd name="T19" fmla="*/ 2 h 116"/>
                  <a:gd name="T20" fmla="*/ 53 w 54"/>
                  <a:gd name="T21" fmla="*/ 0 h 116"/>
                  <a:gd name="T22" fmla="*/ 51 w 54"/>
                  <a:gd name="T23" fmla="*/ 1 h 116"/>
                  <a:gd name="T24" fmla="*/ 1 w 54"/>
                  <a:gd name="T25" fmla="*/ 62 h 116"/>
                  <a:gd name="T26" fmla="*/ 1 w 54"/>
                  <a:gd name="T27" fmla="*/ 63 h 116"/>
                  <a:gd name="T28" fmla="*/ 34 w 54"/>
                  <a:gd name="T29" fmla="*/ 115 h 116"/>
                  <a:gd name="T30" fmla="*/ 36 w 54"/>
                  <a:gd name="T31" fmla="*/ 116 h 116"/>
                  <a:gd name="T32" fmla="*/ 37 w 54"/>
                  <a:gd name="T33" fmla="*/ 115 h 116"/>
                  <a:gd name="T34" fmla="*/ 35 w 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16">
                    <a:moveTo>
                      <a:pt x="35" y="114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2" y="0"/>
                      <a:pt x="52" y="0"/>
                      <a:pt x="51" y="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2"/>
                      <a:pt x="0" y="63"/>
                      <a:pt x="1" y="63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4" y="116"/>
                      <a:pt x="35" y="116"/>
                      <a:pt x="36" y="116"/>
                    </a:cubicBezTo>
                    <a:cubicBezTo>
                      <a:pt x="36" y="116"/>
                      <a:pt x="37" y="115"/>
                      <a:pt x="37" y="115"/>
                    </a:cubicBezTo>
                    <a:cubicBezTo>
                      <a:pt x="35" y="114"/>
                      <a:pt x="35" y="114"/>
                      <a:pt x="35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7" name="Freeform 951"/>
              <p:cNvSpPr/>
              <p:nvPr/>
            </p:nvSpPr>
            <p:spPr bwMode="auto">
              <a:xfrm>
                <a:off x="5627" y="2545"/>
                <a:ext cx="109" cy="54"/>
              </a:xfrm>
              <a:custGeom>
                <a:avLst/>
                <a:gdLst>
                  <a:gd name="T0" fmla="*/ 43 w 103"/>
                  <a:gd name="T1" fmla="*/ 6 h 51"/>
                  <a:gd name="T2" fmla="*/ 42 w 103"/>
                  <a:gd name="T3" fmla="*/ 5 h 51"/>
                  <a:gd name="T4" fmla="*/ 1 w 103"/>
                  <a:gd name="T5" fmla="*/ 48 h 51"/>
                  <a:gd name="T6" fmla="*/ 1 w 103"/>
                  <a:gd name="T7" fmla="*/ 50 h 51"/>
                  <a:gd name="T8" fmla="*/ 3 w 103"/>
                  <a:gd name="T9" fmla="*/ 51 h 51"/>
                  <a:gd name="T10" fmla="*/ 102 w 103"/>
                  <a:gd name="T11" fmla="*/ 3 h 51"/>
                  <a:gd name="T12" fmla="*/ 103 w 103"/>
                  <a:gd name="T13" fmla="*/ 2 h 51"/>
                  <a:gd name="T14" fmla="*/ 101 w 103"/>
                  <a:gd name="T15" fmla="*/ 0 h 51"/>
                  <a:gd name="T16" fmla="*/ 43 w 103"/>
                  <a:gd name="T17" fmla="*/ 5 h 51"/>
                  <a:gd name="T18" fmla="*/ 42 w 103"/>
                  <a:gd name="T19" fmla="*/ 5 h 51"/>
                  <a:gd name="T20" fmla="*/ 43 w 103"/>
                  <a:gd name="T21" fmla="*/ 6 h 51"/>
                  <a:gd name="T22" fmla="*/ 43 w 103"/>
                  <a:gd name="T23" fmla="*/ 8 h 51"/>
                  <a:gd name="T24" fmla="*/ 93 w 103"/>
                  <a:gd name="T25" fmla="*/ 4 h 51"/>
                  <a:gd name="T26" fmla="*/ 9 w 103"/>
                  <a:gd name="T27" fmla="*/ 45 h 51"/>
                  <a:gd name="T28" fmla="*/ 44 w 103"/>
                  <a:gd name="T29" fmla="*/ 7 h 51"/>
                  <a:gd name="T30" fmla="*/ 43 w 103"/>
                  <a:gd name="T31" fmla="*/ 6 h 51"/>
                  <a:gd name="T32" fmla="*/ 43 w 103"/>
                  <a:gd name="T33" fmla="*/ 8 h 51"/>
                  <a:gd name="T34" fmla="*/ 43 w 103"/>
                  <a:gd name="T35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1">
                    <a:moveTo>
                      <a:pt x="43" y="6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1" y="51"/>
                      <a:pt x="2" y="51"/>
                      <a:pt x="3" y="51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3" y="2"/>
                      <a:pt x="103" y="2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6"/>
                      <a:pt x="43" y="6"/>
                      <a:pt x="43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8" name="Freeform 952"/>
              <p:cNvSpPr/>
              <p:nvPr/>
            </p:nvSpPr>
            <p:spPr bwMode="auto">
              <a:xfrm>
                <a:off x="5634" y="2551"/>
                <a:ext cx="65" cy="100"/>
              </a:xfrm>
              <a:custGeom>
                <a:avLst/>
                <a:gdLst>
                  <a:gd name="T0" fmla="*/ 60 w 61"/>
                  <a:gd name="T1" fmla="*/ 74 h 95"/>
                  <a:gd name="T2" fmla="*/ 61 w 61"/>
                  <a:gd name="T3" fmla="*/ 73 h 95"/>
                  <a:gd name="T4" fmla="*/ 37 w 61"/>
                  <a:gd name="T5" fmla="*/ 1 h 95"/>
                  <a:gd name="T6" fmla="*/ 36 w 61"/>
                  <a:gd name="T7" fmla="*/ 0 h 95"/>
                  <a:gd name="T8" fmla="*/ 34 w 61"/>
                  <a:gd name="T9" fmla="*/ 1 h 95"/>
                  <a:gd name="T10" fmla="*/ 1 w 61"/>
                  <a:gd name="T11" fmla="*/ 93 h 95"/>
                  <a:gd name="T12" fmla="*/ 1 w 61"/>
                  <a:gd name="T13" fmla="*/ 95 h 95"/>
                  <a:gd name="T14" fmla="*/ 3 w 61"/>
                  <a:gd name="T15" fmla="*/ 95 h 95"/>
                  <a:gd name="T16" fmla="*/ 60 w 61"/>
                  <a:gd name="T17" fmla="*/ 75 h 95"/>
                  <a:gd name="T18" fmla="*/ 61 w 61"/>
                  <a:gd name="T19" fmla="*/ 73 h 95"/>
                  <a:gd name="T20" fmla="*/ 60 w 61"/>
                  <a:gd name="T21" fmla="*/ 74 h 95"/>
                  <a:gd name="T22" fmla="*/ 59 w 61"/>
                  <a:gd name="T23" fmla="*/ 72 h 95"/>
                  <a:gd name="T24" fmla="*/ 5 w 61"/>
                  <a:gd name="T25" fmla="*/ 91 h 95"/>
                  <a:gd name="T26" fmla="*/ 36 w 61"/>
                  <a:gd name="T27" fmla="*/ 6 h 95"/>
                  <a:gd name="T28" fmla="*/ 58 w 61"/>
                  <a:gd name="T29" fmla="*/ 74 h 95"/>
                  <a:gd name="T30" fmla="*/ 60 w 61"/>
                  <a:gd name="T31" fmla="*/ 74 h 95"/>
                  <a:gd name="T32" fmla="*/ 59 w 61"/>
                  <a:gd name="T33" fmla="*/ 72 h 95"/>
                  <a:gd name="T34" fmla="*/ 60 w 61"/>
                  <a:gd name="T35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95">
                    <a:moveTo>
                      <a:pt x="60" y="74"/>
                    </a:moveTo>
                    <a:cubicBezTo>
                      <a:pt x="61" y="73"/>
                      <a:pt x="61" y="73"/>
                      <a:pt x="61" y="7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2" y="95"/>
                      <a:pt x="3" y="9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60" y="74"/>
                      <a:pt x="60" y="74"/>
                      <a:pt x="60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9" name="Freeform 953"/>
              <p:cNvSpPr/>
              <p:nvPr/>
            </p:nvSpPr>
            <p:spPr bwMode="auto">
              <a:xfrm>
                <a:off x="5553" y="2527"/>
                <a:ext cx="78" cy="72"/>
              </a:xfrm>
              <a:custGeom>
                <a:avLst/>
                <a:gdLst>
                  <a:gd name="T0" fmla="*/ 2 w 74"/>
                  <a:gd name="T1" fmla="*/ 47 h 68"/>
                  <a:gd name="T2" fmla="*/ 2 w 74"/>
                  <a:gd name="T3" fmla="*/ 49 h 68"/>
                  <a:gd name="T4" fmla="*/ 72 w 74"/>
                  <a:gd name="T5" fmla="*/ 68 h 68"/>
                  <a:gd name="T6" fmla="*/ 73 w 74"/>
                  <a:gd name="T7" fmla="*/ 68 h 68"/>
                  <a:gd name="T8" fmla="*/ 74 w 74"/>
                  <a:gd name="T9" fmla="*/ 66 h 68"/>
                  <a:gd name="T10" fmla="*/ 62 w 74"/>
                  <a:gd name="T11" fmla="*/ 1 h 68"/>
                  <a:gd name="T12" fmla="*/ 61 w 74"/>
                  <a:gd name="T13" fmla="*/ 0 h 68"/>
                  <a:gd name="T14" fmla="*/ 60 w 74"/>
                  <a:gd name="T15" fmla="*/ 0 h 68"/>
                  <a:gd name="T16" fmla="*/ 1 w 74"/>
                  <a:gd name="T17" fmla="*/ 46 h 68"/>
                  <a:gd name="T18" fmla="*/ 0 w 74"/>
                  <a:gd name="T19" fmla="*/ 48 h 68"/>
                  <a:gd name="T20" fmla="*/ 2 w 74"/>
                  <a:gd name="T21" fmla="*/ 49 h 68"/>
                  <a:gd name="T22" fmla="*/ 2 w 74"/>
                  <a:gd name="T23" fmla="*/ 47 h 68"/>
                  <a:gd name="T24" fmla="*/ 3 w 74"/>
                  <a:gd name="T25" fmla="*/ 48 h 68"/>
                  <a:gd name="T26" fmla="*/ 60 w 74"/>
                  <a:gd name="T27" fmla="*/ 4 h 68"/>
                  <a:gd name="T28" fmla="*/ 70 w 74"/>
                  <a:gd name="T29" fmla="*/ 64 h 68"/>
                  <a:gd name="T30" fmla="*/ 2 w 74"/>
                  <a:gd name="T31" fmla="*/ 46 h 68"/>
                  <a:gd name="T32" fmla="*/ 2 w 74"/>
                  <a:gd name="T33" fmla="*/ 47 h 68"/>
                  <a:gd name="T34" fmla="*/ 3 w 74"/>
                  <a:gd name="T35" fmla="*/ 48 h 68"/>
                  <a:gd name="T36" fmla="*/ 2 w 74"/>
                  <a:gd name="T3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8">
                    <a:moveTo>
                      <a:pt x="2" y="47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3" y="68"/>
                      <a:pt x="73" y="68"/>
                    </a:cubicBezTo>
                    <a:cubicBezTo>
                      <a:pt x="73" y="67"/>
                      <a:pt x="74" y="67"/>
                      <a:pt x="74" y="66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7"/>
                      <a:pt x="0" y="48"/>
                    </a:cubicBezTo>
                    <a:cubicBezTo>
                      <a:pt x="1" y="48"/>
                      <a:pt x="1" y="49"/>
                      <a:pt x="2" y="49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7"/>
                      <a:pt x="2" y="47"/>
                      <a:pt x="2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0" name="Freeform 954"/>
              <p:cNvSpPr/>
              <p:nvPr/>
            </p:nvSpPr>
            <p:spPr bwMode="auto">
              <a:xfrm>
                <a:off x="5842" y="2119"/>
                <a:ext cx="69" cy="118"/>
              </a:xfrm>
              <a:custGeom>
                <a:avLst/>
                <a:gdLst>
                  <a:gd name="T0" fmla="*/ 65 w 66"/>
                  <a:gd name="T1" fmla="*/ 1 h 112"/>
                  <a:gd name="T2" fmla="*/ 63 w 66"/>
                  <a:gd name="T3" fmla="*/ 1 h 112"/>
                  <a:gd name="T4" fmla="*/ 61 w 66"/>
                  <a:gd name="T5" fmla="*/ 88 h 112"/>
                  <a:gd name="T6" fmla="*/ 5 w 66"/>
                  <a:gd name="T7" fmla="*/ 108 h 112"/>
                  <a:gd name="T8" fmla="*/ 66 w 66"/>
                  <a:gd name="T9" fmla="*/ 2 h 112"/>
                  <a:gd name="T10" fmla="*/ 65 w 66"/>
                  <a:gd name="T11" fmla="*/ 1 h 112"/>
                  <a:gd name="T12" fmla="*/ 63 w 66"/>
                  <a:gd name="T13" fmla="*/ 1 h 112"/>
                  <a:gd name="T14" fmla="*/ 65 w 66"/>
                  <a:gd name="T15" fmla="*/ 1 h 112"/>
                  <a:gd name="T16" fmla="*/ 64 w 66"/>
                  <a:gd name="T17" fmla="*/ 1 h 112"/>
                  <a:gd name="T18" fmla="*/ 0 w 66"/>
                  <a:gd name="T19" fmla="*/ 110 h 112"/>
                  <a:gd name="T20" fmla="*/ 0 w 66"/>
                  <a:gd name="T21" fmla="*/ 112 h 112"/>
                  <a:gd name="T22" fmla="*/ 2 w 66"/>
                  <a:gd name="T23" fmla="*/ 112 h 112"/>
                  <a:gd name="T24" fmla="*/ 63 w 66"/>
                  <a:gd name="T25" fmla="*/ 91 h 112"/>
                  <a:gd name="T26" fmla="*/ 64 w 66"/>
                  <a:gd name="T27" fmla="*/ 89 h 112"/>
                  <a:gd name="T28" fmla="*/ 66 w 66"/>
                  <a:gd name="T29" fmla="*/ 1 h 112"/>
                  <a:gd name="T30" fmla="*/ 65 w 66"/>
                  <a:gd name="T31" fmla="*/ 0 h 112"/>
                  <a:gd name="T32" fmla="*/ 64 w 66"/>
                  <a:gd name="T33" fmla="*/ 1 h 112"/>
                  <a:gd name="T34" fmla="*/ 65 w 66"/>
                  <a:gd name="T35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2">
                    <a:moveTo>
                      <a:pt x="65" y="1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1" y="112"/>
                      <a:pt x="1" y="112"/>
                      <a:pt x="2" y="11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4" y="90"/>
                      <a:pt x="64" y="90"/>
                      <a:pt x="64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1" name="Freeform 955"/>
              <p:cNvSpPr/>
              <p:nvPr/>
            </p:nvSpPr>
            <p:spPr bwMode="auto">
              <a:xfrm>
                <a:off x="5364" y="1842"/>
                <a:ext cx="83" cy="163"/>
              </a:xfrm>
              <a:custGeom>
                <a:avLst/>
                <a:gdLst>
                  <a:gd name="T0" fmla="*/ 1 w 79"/>
                  <a:gd name="T1" fmla="*/ 130 h 154"/>
                  <a:gd name="T2" fmla="*/ 3 w 79"/>
                  <a:gd name="T3" fmla="*/ 130 h 154"/>
                  <a:gd name="T4" fmla="*/ 30 w 79"/>
                  <a:gd name="T5" fmla="*/ 7 h 154"/>
                  <a:gd name="T6" fmla="*/ 76 w 79"/>
                  <a:gd name="T7" fmla="*/ 150 h 154"/>
                  <a:gd name="T8" fmla="*/ 2 w 79"/>
                  <a:gd name="T9" fmla="*/ 128 h 154"/>
                  <a:gd name="T10" fmla="*/ 1 w 79"/>
                  <a:gd name="T11" fmla="*/ 130 h 154"/>
                  <a:gd name="T12" fmla="*/ 3 w 79"/>
                  <a:gd name="T13" fmla="*/ 130 h 154"/>
                  <a:gd name="T14" fmla="*/ 1 w 79"/>
                  <a:gd name="T15" fmla="*/ 130 h 154"/>
                  <a:gd name="T16" fmla="*/ 1 w 79"/>
                  <a:gd name="T17" fmla="*/ 131 h 154"/>
                  <a:gd name="T18" fmla="*/ 77 w 79"/>
                  <a:gd name="T19" fmla="*/ 154 h 154"/>
                  <a:gd name="T20" fmla="*/ 79 w 79"/>
                  <a:gd name="T21" fmla="*/ 153 h 154"/>
                  <a:gd name="T22" fmla="*/ 79 w 79"/>
                  <a:gd name="T23" fmla="*/ 152 h 154"/>
                  <a:gd name="T24" fmla="*/ 32 w 79"/>
                  <a:gd name="T25" fmla="*/ 1 h 154"/>
                  <a:gd name="T26" fmla="*/ 30 w 79"/>
                  <a:gd name="T27" fmla="*/ 0 h 154"/>
                  <a:gd name="T28" fmla="*/ 29 w 79"/>
                  <a:gd name="T29" fmla="*/ 1 h 154"/>
                  <a:gd name="T30" fmla="*/ 0 w 79"/>
                  <a:gd name="T31" fmla="*/ 129 h 154"/>
                  <a:gd name="T32" fmla="*/ 1 w 79"/>
                  <a:gd name="T33" fmla="*/ 131 h 154"/>
                  <a:gd name="T34" fmla="*/ 1 w 79"/>
                  <a:gd name="T35" fmla="*/ 1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54">
                    <a:moveTo>
                      <a:pt x="1" y="130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76" y="150"/>
                      <a:pt x="76" y="150"/>
                      <a:pt x="76" y="15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77" y="154"/>
                      <a:pt x="77" y="154"/>
                      <a:pt x="77" y="154"/>
                    </a:cubicBezTo>
                    <a:cubicBezTo>
                      <a:pt x="78" y="154"/>
                      <a:pt x="78" y="154"/>
                      <a:pt x="79" y="153"/>
                    </a:cubicBezTo>
                    <a:cubicBezTo>
                      <a:pt x="79" y="153"/>
                      <a:pt x="79" y="152"/>
                      <a:pt x="79" y="15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1" y="130"/>
                      <a:pt x="1" y="130"/>
                      <a:pt x="1" y="1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2" name="Freeform 956"/>
              <p:cNvSpPr/>
              <p:nvPr/>
            </p:nvSpPr>
            <p:spPr bwMode="auto">
              <a:xfrm>
                <a:off x="5877" y="1824"/>
                <a:ext cx="98" cy="113"/>
              </a:xfrm>
              <a:custGeom>
                <a:avLst/>
                <a:gdLst>
                  <a:gd name="T0" fmla="*/ 56 w 92"/>
                  <a:gd name="T1" fmla="*/ 1 h 107"/>
                  <a:gd name="T2" fmla="*/ 55 w 92"/>
                  <a:gd name="T3" fmla="*/ 2 h 107"/>
                  <a:gd name="T4" fmla="*/ 88 w 92"/>
                  <a:gd name="T5" fmla="*/ 102 h 107"/>
                  <a:gd name="T6" fmla="*/ 4 w 92"/>
                  <a:gd name="T7" fmla="*/ 50 h 107"/>
                  <a:gd name="T8" fmla="*/ 57 w 92"/>
                  <a:gd name="T9" fmla="*/ 3 h 107"/>
                  <a:gd name="T10" fmla="*/ 56 w 92"/>
                  <a:gd name="T11" fmla="*/ 1 h 107"/>
                  <a:gd name="T12" fmla="*/ 55 w 92"/>
                  <a:gd name="T13" fmla="*/ 2 h 107"/>
                  <a:gd name="T14" fmla="*/ 56 w 92"/>
                  <a:gd name="T15" fmla="*/ 1 h 107"/>
                  <a:gd name="T16" fmla="*/ 55 w 92"/>
                  <a:gd name="T17" fmla="*/ 0 h 107"/>
                  <a:gd name="T18" fmla="*/ 0 w 92"/>
                  <a:gd name="T19" fmla="*/ 49 h 107"/>
                  <a:gd name="T20" fmla="*/ 0 w 92"/>
                  <a:gd name="T21" fmla="*/ 50 h 107"/>
                  <a:gd name="T22" fmla="*/ 0 w 92"/>
                  <a:gd name="T23" fmla="*/ 51 h 107"/>
                  <a:gd name="T24" fmla="*/ 90 w 92"/>
                  <a:gd name="T25" fmla="*/ 107 h 107"/>
                  <a:gd name="T26" fmla="*/ 92 w 92"/>
                  <a:gd name="T27" fmla="*/ 107 h 107"/>
                  <a:gd name="T28" fmla="*/ 92 w 92"/>
                  <a:gd name="T29" fmla="*/ 105 h 107"/>
                  <a:gd name="T30" fmla="*/ 57 w 92"/>
                  <a:gd name="T31" fmla="*/ 1 h 107"/>
                  <a:gd name="T32" fmla="*/ 56 w 92"/>
                  <a:gd name="T33" fmla="*/ 0 h 107"/>
                  <a:gd name="T34" fmla="*/ 55 w 92"/>
                  <a:gd name="T35" fmla="*/ 0 h 107"/>
                  <a:gd name="T36" fmla="*/ 56 w 92"/>
                  <a:gd name="T37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56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90" y="107"/>
                      <a:pt x="90" y="107"/>
                      <a:pt x="90" y="107"/>
                    </a:cubicBezTo>
                    <a:cubicBezTo>
                      <a:pt x="90" y="107"/>
                      <a:pt x="91" y="107"/>
                      <a:pt x="92" y="107"/>
                    </a:cubicBezTo>
                    <a:cubicBezTo>
                      <a:pt x="92" y="106"/>
                      <a:pt x="92" y="106"/>
                      <a:pt x="92" y="105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3" name="Freeform 957"/>
              <p:cNvSpPr/>
              <p:nvPr/>
            </p:nvSpPr>
            <p:spPr bwMode="auto">
              <a:xfrm>
                <a:off x="5902" y="1824"/>
                <a:ext cx="73" cy="151"/>
              </a:xfrm>
              <a:custGeom>
                <a:avLst/>
                <a:gdLst>
                  <a:gd name="T0" fmla="*/ 2 w 69"/>
                  <a:gd name="T1" fmla="*/ 141 h 143"/>
                  <a:gd name="T2" fmla="*/ 3 w 69"/>
                  <a:gd name="T3" fmla="*/ 141 h 143"/>
                  <a:gd name="T4" fmla="*/ 33 w 69"/>
                  <a:gd name="T5" fmla="*/ 7 h 143"/>
                  <a:gd name="T6" fmla="*/ 66 w 69"/>
                  <a:gd name="T7" fmla="*/ 105 h 143"/>
                  <a:gd name="T8" fmla="*/ 1 w 69"/>
                  <a:gd name="T9" fmla="*/ 140 h 143"/>
                  <a:gd name="T10" fmla="*/ 2 w 69"/>
                  <a:gd name="T11" fmla="*/ 141 h 143"/>
                  <a:gd name="T12" fmla="*/ 3 w 69"/>
                  <a:gd name="T13" fmla="*/ 141 h 143"/>
                  <a:gd name="T14" fmla="*/ 2 w 69"/>
                  <a:gd name="T15" fmla="*/ 141 h 143"/>
                  <a:gd name="T16" fmla="*/ 2 w 69"/>
                  <a:gd name="T17" fmla="*/ 142 h 143"/>
                  <a:gd name="T18" fmla="*/ 68 w 69"/>
                  <a:gd name="T19" fmla="*/ 107 h 143"/>
                  <a:gd name="T20" fmla="*/ 69 w 69"/>
                  <a:gd name="T21" fmla="*/ 105 h 143"/>
                  <a:gd name="T22" fmla="*/ 34 w 69"/>
                  <a:gd name="T23" fmla="*/ 1 h 143"/>
                  <a:gd name="T24" fmla="*/ 33 w 69"/>
                  <a:gd name="T25" fmla="*/ 0 h 143"/>
                  <a:gd name="T26" fmla="*/ 32 w 69"/>
                  <a:gd name="T27" fmla="*/ 1 h 143"/>
                  <a:gd name="T28" fmla="*/ 0 w 69"/>
                  <a:gd name="T29" fmla="*/ 141 h 143"/>
                  <a:gd name="T30" fmla="*/ 1 w 69"/>
                  <a:gd name="T31" fmla="*/ 142 h 143"/>
                  <a:gd name="T32" fmla="*/ 2 w 69"/>
                  <a:gd name="T33" fmla="*/ 142 h 143"/>
                  <a:gd name="T34" fmla="*/ 2 w 69"/>
                  <a:gd name="T35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143">
                    <a:moveTo>
                      <a:pt x="2" y="141"/>
                    </a:moveTo>
                    <a:cubicBezTo>
                      <a:pt x="3" y="141"/>
                      <a:pt x="3" y="141"/>
                      <a:pt x="3" y="141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9" y="106"/>
                      <a:pt x="69" y="106"/>
                      <a:pt x="69" y="105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1"/>
                      <a:pt x="0" y="142"/>
                      <a:pt x="1" y="142"/>
                    </a:cubicBezTo>
                    <a:cubicBezTo>
                      <a:pt x="1" y="143"/>
                      <a:pt x="2" y="143"/>
                      <a:pt x="2" y="142"/>
                    </a:cubicBezTo>
                    <a:cubicBezTo>
                      <a:pt x="2" y="141"/>
                      <a:pt x="2" y="141"/>
                      <a:pt x="2" y="14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4" name="Freeform 958"/>
              <p:cNvSpPr/>
              <p:nvPr/>
            </p:nvSpPr>
            <p:spPr bwMode="auto">
              <a:xfrm>
                <a:off x="5842" y="2234"/>
                <a:ext cx="88" cy="80"/>
              </a:xfrm>
              <a:custGeom>
                <a:avLst/>
                <a:gdLst>
                  <a:gd name="T0" fmla="*/ 83 w 84"/>
                  <a:gd name="T1" fmla="*/ 39 h 76"/>
                  <a:gd name="T2" fmla="*/ 81 w 84"/>
                  <a:gd name="T3" fmla="*/ 38 h 76"/>
                  <a:gd name="T4" fmla="*/ 56 w 84"/>
                  <a:gd name="T5" fmla="*/ 72 h 76"/>
                  <a:gd name="T6" fmla="*/ 6 w 84"/>
                  <a:gd name="T7" fmla="*/ 6 h 76"/>
                  <a:gd name="T8" fmla="*/ 82 w 84"/>
                  <a:gd name="T9" fmla="*/ 40 h 76"/>
                  <a:gd name="T10" fmla="*/ 83 w 84"/>
                  <a:gd name="T11" fmla="*/ 39 h 76"/>
                  <a:gd name="T12" fmla="*/ 81 w 84"/>
                  <a:gd name="T13" fmla="*/ 38 h 76"/>
                  <a:gd name="T14" fmla="*/ 83 w 84"/>
                  <a:gd name="T15" fmla="*/ 39 h 76"/>
                  <a:gd name="T16" fmla="*/ 83 w 84"/>
                  <a:gd name="T17" fmla="*/ 37 h 76"/>
                  <a:gd name="T18" fmla="*/ 2 w 84"/>
                  <a:gd name="T19" fmla="*/ 0 h 76"/>
                  <a:gd name="T20" fmla="*/ 0 w 84"/>
                  <a:gd name="T21" fmla="*/ 1 h 76"/>
                  <a:gd name="T22" fmla="*/ 0 w 84"/>
                  <a:gd name="T23" fmla="*/ 3 h 76"/>
                  <a:gd name="T24" fmla="*/ 55 w 84"/>
                  <a:gd name="T25" fmla="*/ 75 h 76"/>
                  <a:gd name="T26" fmla="*/ 56 w 84"/>
                  <a:gd name="T27" fmla="*/ 76 h 76"/>
                  <a:gd name="T28" fmla="*/ 57 w 84"/>
                  <a:gd name="T29" fmla="*/ 75 h 76"/>
                  <a:gd name="T30" fmla="*/ 84 w 84"/>
                  <a:gd name="T31" fmla="*/ 40 h 76"/>
                  <a:gd name="T32" fmla="*/ 84 w 84"/>
                  <a:gd name="T33" fmla="*/ 38 h 76"/>
                  <a:gd name="T34" fmla="*/ 83 w 84"/>
                  <a:gd name="T35" fmla="*/ 37 h 76"/>
                  <a:gd name="T36" fmla="*/ 83 w 84"/>
                  <a:gd name="T37" fmla="*/ 3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6">
                    <a:moveTo>
                      <a:pt x="83" y="39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7" y="76"/>
                      <a:pt x="57" y="75"/>
                      <a:pt x="57" y="75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39"/>
                      <a:pt x="84" y="39"/>
                      <a:pt x="84" y="38"/>
                    </a:cubicBezTo>
                    <a:cubicBezTo>
                      <a:pt x="84" y="38"/>
                      <a:pt x="84" y="37"/>
                      <a:pt x="83" y="37"/>
                    </a:cubicBezTo>
                    <a:cubicBezTo>
                      <a:pt x="83" y="39"/>
                      <a:pt x="83" y="39"/>
                      <a:pt x="83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5" name="Freeform 959"/>
              <p:cNvSpPr/>
              <p:nvPr/>
            </p:nvSpPr>
            <p:spPr bwMode="auto">
              <a:xfrm>
                <a:off x="5906" y="2212"/>
                <a:ext cx="70" cy="64"/>
              </a:xfrm>
              <a:custGeom>
                <a:avLst/>
                <a:gdLst>
                  <a:gd name="T0" fmla="*/ 2 w 66"/>
                  <a:gd name="T1" fmla="*/ 1 h 61"/>
                  <a:gd name="T2" fmla="*/ 0 w 66"/>
                  <a:gd name="T3" fmla="*/ 2 h 61"/>
                  <a:gd name="T4" fmla="*/ 20 w 66"/>
                  <a:gd name="T5" fmla="*/ 60 h 61"/>
                  <a:gd name="T6" fmla="*/ 22 w 66"/>
                  <a:gd name="T7" fmla="*/ 61 h 61"/>
                  <a:gd name="T8" fmla="*/ 65 w 66"/>
                  <a:gd name="T9" fmla="*/ 47 h 61"/>
                  <a:gd name="T10" fmla="*/ 66 w 66"/>
                  <a:gd name="T11" fmla="*/ 46 h 61"/>
                  <a:gd name="T12" fmla="*/ 65 w 66"/>
                  <a:gd name="T13" fmla="*/ 45 h 61"/>
                  <a:gd name="T14" fmla="*/ 3 w 66"/>
                  <a:gd name="T15" fmla="*/ 0 h 61"/>
                  <a:gd name="T16" fmla="*/ 1 w 66"/>
                  <a:gd name="T17" fmla="*/ 0 h 61"/>
                  <a:gd name="T18" fmla="*/ 0 w 66"/>
                  <a:gd name="T19" fmla="*/ 2 h 61"/>
                  <a:gd name="T20" fmla="*/ 2 w 66"/>
                  <a:gd name="T21" fmla="*/ 1 h 61"/>
                  <a:gd name="T22" fmla="*/ 1 w 66"/>
                  <a:gd name="T23" fmla="*/ 2 h 61"/>
                  <a:gd name="T24" fmla="*/ 61 w 66"/>
                  <a:gd name="T25" fmla="*/ 45 h 61"/>
                  <a:gd name="T26" fmla="*/ 23 w 66"/>
                  <a:gd name="T27" fmla="*/ 58 h 61"/>
                  <a:gd name="T28" fmla="*/ 3 w 66"/>
                  <a:gd name="T29" fmla="*/ 1 h 61"/>
                  <a:gd name="T30" fmla="*/ 2 w 66"/>
                  <a:gd name="T31" fmla="*/ 1 h 61"/>
                  <a:gd name="T32" fmla="*/ 1 w 66"/>
                  <a:gd name="T33" fmla="*/ 2 h 61"/>
                  <a:gd name="T34" fmla="*/ 2 w 66"/>
                  <a:gd name="T3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61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6" y="47"/>
                      <a:pt x="66" y="46"/>
                    </a:cubicBezTo>
                    <a:cubicBezTo>
                      <a:pt x="66" y="46"/>
                      <a:pt x="65" y="45"/>
                      <a:pt x="65" y="4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6" name="Freeform 960"/>
              <p:cNvSpPr/>
              <p:nvPr/>
            </p:nvSpPr>
            <p:spPr bwMode="auto">
              <a:xfrm>
                <a:off x="5357" y="2217"/>
                <a:ext cx="83" cy="42"/>
              </a:xfrm>
              <a:custGeom>
                <a:avLst/>
                <a:gdLst>
                  <a:gd name="T0" fmla="*/ 14 w 78"/>
                  <a:gd name="T1" fmla="*/ 1 h 40"/>
                  <a:gd name="T2" fmla="*/ 13 w 78"/>
                  <a:gd name="T3" fmla="*/ 1 h 40"/>
                  <a:gd name="T4" fmla="*/ 1 w 78"/>
                  <a:gd name="T5" fmla="*/ 27 h 40"/>
                  <a:gd name="T6" fmla="*/ 1 w 78"/>
                  <a:gd name="T7" fmla="*/ 29 h 40"/>
                  <a:gd name="T8" fmla="*/ 2 w 78"/>
                  <a:gd name="T9" fmla="*/ 29 h 40"/>
                  <a:gd name="T10" fmla="*/ 76 w 78"/>
                  <a:gd name="T11" fmla="*/ 40 h 40"/>
                  <a:gd name="T12" fmla="*/ 77 w 78"/>
                  <a:gd name="T13" fmla="*/ 39 h 40"/>
                  <a:gd name="T14" fmla="*/ 77 w 78"/>
                  <a:gd name="T15" fmla="*/ 38 h 40"/>
                  <a:gd name="T16" fmla="*/ 15 w 78"/>
                  <a:gd name="T17" fmla="*/ 0 h 40"/>
                  <a:gd name="T18" fmla="*/ 14 w 78"/>
                  <a:gd name="T19" fmla="*/ 0 h 40"/>
                  <a:gd name="T20" fmla="*/ 13 w 78"/>
                  <a:gd name="T21" fmla="*/ 1 h 40"/>
                  <a:gd name="T22" fmla="*/ 14 w 78"/>
                  <a:gd name="T23" fmla="*/ 1 h 40"/>
                  <a:gd name="T24" fmla="*/ 13 w 78"/>
                  <a:gd name="T25" fmla="*/ 2 h 40"/>
                  <a:gd name="T26" fmla="*/ 69 w 78"/>
                  <a:gd name="T27" fmla="*/ 36 h 40"/>
                  <a:gd name="T28" fmla="*/ 4 w 78"/>
                  <a:gd name="T29" fmla="*/ 27 h 40"/>
                  <a:gd name="T30" fmla="*/ 15 w 78"/>
                  <a:gd name="T31" fmla="*/ 2 h 40"/>
                  <a:gd name="T32" fmla="*/ 14 w 78"/>
                  <a:gd name="T33" fmla="*/ 1 h 40"/>
                  <a:gd name="T34" fmla="*/ 13 w 78"/>
                  <a:gd name="T35" fmla="*/ 2 h 40"/>
                  <a:gd name="T36" fmla="*/ 14 w 78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40">
                    <a:moveTo>
                      <a:pt x="14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7" y="40"/>
                      <a:pt x="77" y="39"/>
                    </a:cubicBezTo>
                    <a:cubicBezTo>
                      <a:pt x="78" y="39"/>
                      <a:pt x="77" y="38"/>
                      <a:pt x="77" y="3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7" name="Freeform 961"/>
              <p:cNvSpPr/>
              <p:nvPr/>
            </p:nvSpPr>
            <p:spPr bwMode="auto">
              <a:xfrm>
                <a:off x="5528" y="2203"/>
                <a:ext cx="45" cy="63"/>
              </a:xfrm>
              <a:custGeom>
                <a:avLst/>
                <a:gdLst>
                  <a:gd name="T0" fmla="*/ 20 w 43"/>
                  <a:gd name="T1" fmla="*/ 58 h 59"/>
                  <a:gd name="T2" fmla="*/ 21 w 43"/>
                  <a:gd name="T3" fmla="*/ 58 h 59"/>
                  <a:gd name="T4" fmla="*/ 43 w 43"/>
                  <a:gd name="T5" fmla="*/ 2 h 59"/>
                  <a:gd name="T6" fmla="*/ 43 w 43"/>
                  <a:gd name="T7" fmla="*/ 1 h 59"/>
                  <a:gd name="T8" fmla="*/ 41 w 43"/>
                  <a:gd name="T9" fmla="*/ 1 h 59"/>
                  <a:gd name="T10" fmla="*/ 1 w 43"/>
                  <a:gd name="T11" fmla="*/ 22 h 59"/>
                  <a:gd name="T12" fmla="*/ 1 w 43"/>
                  <a:gd name="T13" fmla="*/ 24 h 59"/>
                  <a:gd name="T14" fmla="*/ 18 w 43"/>
                  <a:gd name="T15" fmla="*/ 58 h 59"/>
                  <a:gd name="T16" fmla="*/ 20 w 43"/>
                  <a:gd name="T17" fmla="*/ 59 h 59"/>
                  <a:gd name="T18" fmla="*/ 21 w 43"/>
                  <a:gd name="T19" fmla="*/ 58 h 59"/>
                  <a:gd name="T20" fmla="*/ 20 w 43"/>
                  <a:gd name="T21" fmla="*/ 58 h 59"/>
                  <a:gd name="T22" fmla="*/ 21 w 43"/>
                  <a:gd name="T23" fmla="*/ 57 h 59"/>
                  <a:gd name="T24" fmla="*/ 4 w 43"/>
                  <a:gd name="T25" fmla="*/ 24 h 59"/>
                  <a:gd name="T26" fmla="*/ 39 w 43"/>
                  <a:gd name="T27" fmla="*/ 5 h 59"/>
                  <a:gd name="T28" fmla="*/ 18 w 43"/>
                  <a:gd name="T29" fmla="*/ 57 h 59"/>
                  <a:gd name="T30" fmla="*/ 20 w 43"/>
                  <a:gd name="T31" fmla="*/ 58 h 59"/>
                  <a:gd name="T32" fmla="*/ 21 w 43"/>
                  <a:gd name="T33" fmla="*/ 57 h 59"/>
                  <a:gd name="T34" fmla="*/ 20 w 43"/>
                  <a:gd name="T35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9">
                    <a:moveTo>
                      <a:pt x="20" y="58"/>
                    </a:moveTo>
                    <a:cubicBezTo>
                      <a:pt x="21" y="58"/>
                      <a:pt x="21" y="58"/>
                      <a:pt x="21" y="58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3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59"/>
                      <a:pt x="20" y="59"/>
                    </a:cubicBezTo>
                    <a:cubicBezTo>
                      <a:pt x="20" y="59"/>
                      <a:pt x="21" y="59"/>
                      <a:pt x="21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8"/>
                      <a:pt x="20" y="58"/>
                      <a:pt x="20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8" name="Freeform 962"/>
              <p:cNvSpPr/>
              <p:nvPr/>
            </p:nvSpPr>
            <p:spPr bwMode="auto">
              <a:xfrm>
                <a:off x="5426" y="2198"/>
                <a:ext cx="105" cy="40"/>
              </a:xfrm>
              <a:custGeom>
                <a:avLst/>
                <a:gdLst>
                  <a:gd name="T0" fmla="*/ 47 w 99"/>
                  <a:gd name="T1" fmla="*/ 36 h 38"/>
                  <a:gd name="T2" fmla="*/ 48 w 99"/>
                  <a:gd name="T3" fmla="*/ 35 h 38"/>
                  <a:gd name="T4" fmla="*/ 9 w 99"/>
                  <a:gd name="T5" fmla="*/ 5 h 38"/>
                  <a:gd name="T6" fmla="*/ 91 w 99"/>
                  <a:gd name="T7" fmla="*/ 28 h 38"/>
                  <a:gd name="T8" fmla="*/ 47 w 99"/>
                  <a:gd name="T9" fmla="*/ 35 h 38"/>
                  <a:gd name="T10" fmla="*/ 47 w 99"/>
                  <a:gd name="T11" fmla="*/ 36 h 38"/>
                  <a:gd name="T12" fmla="*/ 48 w 99"/>
                  <a:gd name="T13" fmla="*/ 35 h 38"/>
                  <a:gd name="T14" fmla="*/ 47 w 99"/>
                  <a:gd name="T15" fmla="*/ 36 h 38"/>
                  <a:gd name="T16" fmla="*/ 47 w 99"/>
                  <a:gd name="T17" fmla="*/ 38 h 38"/>
                  <a:gd name="T18" fmla="*/ 98 w 99"/>
                  <a:gd name="T19" fmla="*/ 29 h 38"/>
                  <a:gd name="T20" fmla="*/ 99 w 99"/>
                  <a:gd name="T21" fmla="*/ 28 h 38"/>
                  <a:gd name="T22" fmla="*/ 98 w 99"/>
                  <a:gd name="T23" fmla="*/ 26 h 38"/>
                  <a:gd name="T24" fmla="*/ 3 w 99"/>
                  <a:gd name="T25" fmla="*/ 0 h 38"/>
                  <a:gd name="T26" fmla="*/ 1 w 99"/>
                  <a:gd name="T27" fmla="*/ 1 h 38"/>
                  <a:gd name="T28" fmla="*/ 1 w 99"/>
                  <a:gd name="T29" fmla="*/ 3 h 38"/>
                  <a:gd name="T30" fmla="*/ 46 w 99"/>
                  <a:gd name="T31" fmla="*/ 37 h 38"/>
                  <a:gd name="T32" fmla="*/ 47 w 99"/>
                  <a:gd name="T33" fmla="*/ 38 h 38"/>
                  <a:gd name="T34" fmla="*/ 47 w 99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38">
                    <a:moveTo>
                      <a:pt x="47" y="36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8"/>
                    </a:cubicBezTo>
                    <a:cubicBezTo>
                      <a:pt x="99" y="27"/>
                      <a:pt x="99" y="27"/>
                      <a:pt x="98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7" y="36"/>
                      <a:pt x="47" y="36"/>
                      <a:pt x="47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9" name="Freeform 963"/>
              <p:cNvSpPr/>
              <p:nvPr/>
            </p:nvSpPr>
            <p:spPr bwMode="auto">
              <a:xfrm>
                <a:off x="5357" y="2198"/>
                <a:ext cx="83" cy="61"/>
              </a:xfrm>
              <a:custGeom>
                <a:avLst/>
                <a:gdLst>
                  <a:gd name="T0" fmla="*/ 2 w 78"/>
                  <a:gd name="T1" fmla="*/ 46 h 58"/>
                  <a:gd name="T2" fmla="*/ 3 w 78"/>
                  <a:gd name="T3" fmla="*/ 47 h 58"/>
                  <a:gd name="T4" fmla="*/ 66 w 78"/>
                  <a:gd name="T5" fmla="*/ 4 h 58"/>
                  <a:gd name="T6" fmla="*/ 74 w 78"/>
                  <a:gd name="T7" fmla="*/ 55 h 58"/>
                  <a:gd name="T8" fmla="*/ 2 w 78"/>
                  <a:gd name="T9" fmla="*/ 45 h 58"/>
                  <a:gd name="T10" fmla="*/ 2 w 78"/>
                  <a:gd name="T11" fmla="*/ 46 h 58"/>
                  <a:gd name="T12" fmla="*/ 3 w 78"/>
                  <a:gd name="T13" fmla="*/ 47 h 58"/>
                  <a:gd name="T14" fmla="*/ 2 w 78"/>
                  <a:gd name="T15" fmla="*/ 46 h 58"/>
                  <a:gd name="T16" fmla="*/ 2 w 78"/>
                  <a:gd name="T17" fmla="*/ 47 h 58"/>
                  <a:gd name="T18" fmla="*/ 76 w 78"/>
                  <a:gd name="T19" fmla="*/ 58 h 58"/>
                  <a:gd name="T20" fmla="*/ 77 w 78"/>
                  <a:gd name="T21" fmla="*/ 58 h 58"/>
                  <a:gd name="T22" fmla="*/ 77 w 78"/>
                  <a:gd name="T23" fmla="*/ 57 h 58"/>
                  <a:gd name="T24" fmla="*/ 69 w 78"/>
                  <a:gd name="T25" fmla="*/ 2 h 58"/>
                  <a:gd name="T26" fmla="*/ 68 w 78"/>
                  <a:gd name="T27" fmla="*/ 0 h 58"/>
                  <a:gd name="T28" fmla="*/ 66 w 78"/>
                  <a:gd name="T29" fmla="*/ 1 h 58"/>
                  <a:gd name="T30" fmla="*/ 1 w 78"/>
                  <a:gd name="T31" fmla="*/ 45 h 58"/>
                  <a:gd name="T32" fmla="*/ 1 w 78"/>
                  <a:gd name="T33" fmla="*/ 46 h 58"/>
                  <a:gd name="T34" fmla="*/ 2 w 78"/>
                  <a:gd name="T35" fmla="*/ 47 h 58"/>
                  <a:gd name="T36" fmla="*/ 2 w 78"/>
                  <a:gd name="T37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58">
                    <a:moveTo>
                      <a:pt x="2" y="46"/>
                    </a:moveTo>
                    <a:cubicBezTo>
                      <a:pt x="3" y="47"/>
                      <a:pt x="3" y="47"/>
                      <a:pt x="3" y="4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7" y="58"/>
                      <a:pt x="77" y="58"/>
                    </a:cubicBezTo>
                    <a:cubicBezTo>
                      <a:pt x="77" y="58"/>
                      <a:pt x="78" y="57"/>
                      <a:pt x="77" y="57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8" y="1"/>
                      <a:pt x="68" y="0"/>
                    </a:cubicBezTo>
                    <a:cubicBezTo>
                      <a:pt x="67" y="0"/>
                      <a:pt x="67" y="0"/>
                      <a:pt x="66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0" name="Freeform 964"/>
              <p:cNvSpPr/>
              <p:nvPr/>
            </p:nvSpPr>
            <p:spPr bwMode="auto">
              <a:xfrm>
                <a:off x="5436" y="2235"/>
                <a:ext cx="114" cy="31"/>
              </a:xfrm>
              <a:custGeom>
                <a:avLst/>
                <a:gdLst>
                  <a:gd name="T0" fmla="*/ 38 w 108"/>
                  <a:gd name="T1" fmla="*/ 1 h 29"/>
                  <a:gd name="T2" fmla="*/ 37 w 108"/>
                  <a:gd name="T3" fmla="*/ 0 h 29"/>
                  <a:gd name="T4" fmla="*/ 1 w 108"/>
                  <a:gd name="T5" fmla="*/ 21 h 29"/>
                  <a:gd name="T6" fmla="*/ 0 w 108"/>
                  <a:gd name="T7" fmla="*/ 22 h 29"/>
                  <a:gd name="T8" fmla="*/ 2 w 108"/>
                  <a:gd name="T9" fmla="*/ 23 h 29"/>
                  <a:gd name="T10" fmla="*/ 107 w 108"/>
                  <a:gd name="T11" fmla="*/ 29 h 29"/>
                  <a:gd name="T12" fmla="*/ 108 w 108"/>
                  <a:gd name="T13" fmla="*/ 28 h 29"/>
                  <a:gd name="T14" fmla="*/ 107 w 108"/>
                  <a:gd name="T15" fmla="*/ 26 h 29"/>
                  <a:gd name="T16" fmla="*/ 39 w 108"/>
                  <a:gd name="T17" fmla="*/ 0 h 29"/>
                  <a:gd name="T18" fmla="*/ 37 w 108"/>
                  <a:gd name="T19" fmla="*/ 0 h 29"/>
                  <a:gd name="T20" fmla="*/ 38 w 108"/>
                  <a:gd name="T21" fmla="*/ 1 h 29"/>
                  <a:gd name="T22" fmla="*/ 37 w 108"/>
                  <a:gd name="T23" fmla="*/ 3 h 29"/>
                  <a:gd name="T24" fmla="*/ 97 w 108"/>
                  <a:gd name="T25" fmla="*/ 26 h 29"/>
                  <a:gd name="T26" fmla="*/ 7 w 108"/>
                  <a:gd name="T27" fmla="*/ 21 h 29"/>
                  <a:gd name="T28" fmla="*/ 39 w 108"/>
                  <a:gd name="T29" fmla="*/ 3 h 29"/>
                  <a:gd name="T30" fmla="*/ 38 w 108"/>
                  <a:gd name="T31" fmla="*/ 1 h 29"/>
                  <a:gd name="T32" fmla="*/ 37 w 108"/>
                  <a:gd name="T33" fmla="*/ 3 h 29"/>
                  <a:gd name="T34" fmla="*/ 38 w 108"/>
                  <a:gd name="T3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29">
                    <a:moveTo>
                      <a:pt x="38" y="1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8" y="29"/>
                      <a:pt x="108" y="28"/>
                    </a:cubicBezTo>
                    <a:cubicBezTo>
                      <a:pt x="108" y="27"/>
                      <a:pt x="108" y="26"/>
                      <a:pt x="107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1" name="Freeform 965"/>
              <p:cNvSpPr/>
              <p:nvPr/>
            </p:nvSpPr>
            <p:spPr bwMode="auto">
              <a:xfrm>
                <a:off x="5754" y="2198"/>
                <a:ext cx="47" cy="57"/>
              </a:xfrm>
              <a:custGeom>
                <a:avLst/>
                <a:gdLst>
                  <a:gd name="T0" fmla="*/ 4 w 45"/>
                  <a:gd name="T1" fmla="*/ 52 h 54"/>
                  <a:gd name="T2" fmla="*/ 6 w 45"/>
                  <a:gd name="T3" fmla="*/ 53 h 54"/>
                  <a:gd name="T4" fmla="*/ 45 w 45"/>
                  <a:gd name="T5" fmla="*/ 2 h 54"/>
                  <a:gd name="T6" fmla="*/ 45 w 45"/>
                  <a:gd name="T7" fmla="*/ 0 h 54"/>
                  <a:gd name="T8" fmla="*/ 43 w 45"/>
                  <a:gd name="T9" fmla="*/ 0 h 54"/>
                  <a:gd name="T10" fmla="*/ 1 w 45"/>
                  <a:gd name="T11" fmla="*/ 30 h 54"/>
                  <a:gd name="T12" fmla="*/ 0 w 45"/>
                  <a:gd name="T13" fmla="*/ 32 h 54"/>
                  <a:gd name="T14" fmla="*/ 3 w 45"/>
                  <a:gd name="T15" fmla="*/ 53 h 54"/>
                  <a:gd name="T16" fmla="*/ 4 w 45"/>
                  <a:gd name="T17" fmla="*/ 54 h 54"/>
                  <a:gd name="T18" fmla="*/ 6 w 45"/>
                  <a:gd name="T19" fmla="*/ 53 h 54"/>
                  <a:gd name="T20" fmla="*/ 4 w 45"/>
                  <a:gd name="T21" fmla="*/ 52 h 54"/>
                  <a:gd name="T22" fmla="*/ 6 w 45"/>
                  <a:gd name="T23" fmla="*/ 52 h 54"/>
                  <a:gd name="T24" fmla="*/ 3 w 45"/>
                  <a:gd name="T25" fmla="*/ 32 h 54"/>
                  <a:gd name="T26" fmla="*/ 36 w 45"/>
                  <a:gd name="T27" fmla="*/ 9 h 54"/>
                  <a:gd name="T28" fmla="*/ 3 w 45"/>
                  <a:gd name="T29" fmla="*/ 51 h 54"/>
                  <a:gd name="T30" fmla="*/ 4 w 45"/>
                  <a:gd name="T31" fmla="*/ 52 h 54"/>
                  <a:gd name="T32" fmla="*/ 6 w 45"/>
                  <a:gd name="T33" fmla="*/ 52 h 54"/>
                  <a:gd name="T34" fmla="*/ 4 w 45"/>
                  <a:gd name="T3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54">
                    <a:moveTo>
                      <a:pt x="4" y="52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1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5" y="54"/>
                      <a:pt x="6" y="53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4" y="52"/>
                      <a:pt x="4" y="52"/>
                      <a:pt x="4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2" name="Freeform 966"/>
              <p:cNvSpPr/>
              <p:nvPr/>
            </p:nvSpPr>
            <p:spPr bwMode="auto">
              <a:xfrm>
                <a:off x="5757" y="2234"/>
                <a:ext cx="109" cy="62"/>
              </a:xfrm>
              <a:custGeom>
                <a:avLst/>
                <a:gdLst>
                  <a:gd name="T0" fmla="*/ 101 w 103"/>
                  <a:gd name="T1" fmla="*/ 57 h 59"/>
                  <a:gd name="T2" fmla="*/ 103 w 103"/>
                  <a:gd name="T3" fmla="*/ 57 h 59"/>
                  <a:gd name="T4" fmla="*/ 83 w 103"/>
                  <a:gd name="T5" fmla="*/ 1 h 59"/>
                  <a:gd name="T6" fmla="*/ 81 w 103"/>
                  <a:gd name="T7" fmla="*/ 0 h 59"/>
                  <a:gd name="T8" fmla="*/ 1 w 103"/>
                  <a:gd name="T9" fmla="*/ 17 h 59"/>
                  <a:gd name="T10" fmla="*/ 0 w 103"/>
                  <a:gd name="T11" fmla="*/ 18 h 59"/>
                  <a:gd name="T12" fmla="*/ 1 w 103"/>
                  <a:gd name="T13" fmla="*/ 20 h 59"/>
                  <a:gd name="T14" fmla="*/ 101 w 103"/>
                  <a:gd name="T15" fmla="*/ 58 h 59"/>
                  <a:gd name="T16" fmla="*/ 102 w 103"/>
                  <a:gd name="T17" fmla="*/ 58 h 59"/>
                  <a:gd name="T18" fmla="*/ 103 w 103"/>
                  <a:gd name="T19" fmla="*/ 57 h 59"/>
                  <a:gd name="T20" fmla="*/ 101 w 103"/>
                  <a:gd name="T21" fmla="*/ 57 h 59"/>
                  <a:gd name="T22" fmla="*/ 102 w 103"/>
                  <a:gd name="T23" fmla="*/ 56 h 59"/>
                  <a:gd name="T24" fmla="*/ 7 w 103"/>
                  <a:gd name="T25" fmla="*/ 19 h 59"/>
                  <a:gd name="T26" fmla="*/ 80 w 103"/>
                  <a:gd name="T27" fmla="*/ 3 h 59"/>
                  <a:gd name="T28" fmla="*/ 100 w 103"/>
                  <a:gd name="T29" fmla="*/ 58 h 59"/>
                  <a:gd name="T30" fmla="*/ 101 w 103"/>
                  <a:gd name="T31" fmla="*/ 57 h 59"/>
                  <a:gd name="T32" fmla="*/ 102 w 103"/>
                  <a:gd name="T33" fmla="*/ 56 h 59"/>
                  <a:gd name="T34" fmla="*/ 101 w 103"/>
                  <a:gd name="T3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9">
                    <a:moveTo>
                      <a:pt x="101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0"/>
                      <a:pt x="81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9"/>
                      <a:pt x="102" y="59"/>
                      <a:pt x="102" y="58"/>
                    </a:cubicBezTo>
                    <a:cubicBezTo>
                      <a:pt x="103" y="58"/>
                      <a:pt x="103" y="57"/>
                      <a:pt x="103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1" y="57"/>
                      <a:pt x="101" y="57"/>
                      <a:pt x="101" y="5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3" name="Freeform 967"/>
              <p:cNvSpPr/>
              <p:nvPr/>
            </p:nvSpPr>
            <p:spPr bwMode="auto">
              <a:xfrm>
                <a:off x="5698" y="2202"/>
                <a:ext cx="62" cy="54"/>
              </a:xfrm>
              <a:custGeom>
                <a:avLst/>
                <a:gdLst>
                  <a:gd name="T0" fmla="*/ 1 w 59"/>
                  <a:gd name="T1" fmla="*/ 49 h 51"/>
                  <a:gd name="T2" fmla="*/ 2 w 59"/>
                  <a:gd name="T3" fmla="*/ 51 h 51"/>
                  <a:gd name="T4" fmla="*/ 57 w 59"/>
                  <a:gd name="T5" fmla="*/ 50 h 51"/>
                  <a:gd name="T6" fmla="*/ 59 w 59"/>
                  <a:gd name="T7" fmla="*/ 49 h 51"/>
                  <a:gd name="T8" fmla="*/ 58 w 59"/>
                  <a:gd name="T9" fmla="*/ 47 h 51"/>
                  <a:gd name="T10" fmla="*/ 15 w 59"/>
                  <a:gd name="T11" fmla="*/ 0 h 51"/>
                  <a:gd name="T12" fmla="*/ 14 w 59"/>
                  <a:gd name="T13" fmla="*/ 0 h 51"/>
                  <a:gd name="T14" fmla="*/ 13 w 59"/>
                  <a:gd name="T15" fmla="*/ 1 h 51"/>
                  <a:gd name="T16" fmla="*/ 0 w 59"/>
                  <a:gd name="T17" fmla="*/ 49 h 51"/>
                  <a:gd name="T18" fmla="*/ 0 w 59"/>
                  <a:gd name="T19" fmla="*/ 50 h 51"/>
                  <a:gd name="T20" fmla="*/ 2 w 59"/>
                  <a:gd name="T21" fmla="*/ 51 h 51"/>
                  <a:gd name="T22" fmla="*/ 1 w 59"/>
                  <a:gd name="T23" fmla="*/ 49 h 51"/>
                  <a:gd name="T24" fmla="*/ 3 w 59"/>
                  <a:gd name="T25" fmla="*/ 50 h 51"/>
                  <a:gd name="T26" fmla="*/ 15 w 59"/>
                  <a:gd name="T27" fmla="*/ 4 h 51"/>
                  <a:gd name="T28" fmla="*/ 54 w 59"/>
                  <a:gd name="T29" fmla="*/ 47 h 51"/>
                  <a:gd name="T30" fmla="*/ 1 w 59"/>
                  <a:gd name="T31" fmla="*/ 48 h 51"/>
                  <a:gd name="T32" fmla="*/ 1 w 59"/>
                  <a:gd name="T33" fmla="*/ 49 h 51"/>
                  <a:gd name="T34" fmla="*/ 3 w 59"/>
                  <a:gd name="T35" fmla="*/ 50 h 51"/>
                  <a:gd name="T36" fmla="*/ 1 w 59"/>
                  <a:gd name="T37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1">
                    <a:moveTo>
                      <a:pt x="1" y="49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8" y="4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49"/>
                      <a:pt x="1" y="49"/>
                      <a:pt x="1" y="4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4" name="Freeform 968"/>
              <p:cNvSpPr/>
              <p:nvPr/>
            </p:nvSpPr>
            <p:spPr bwMode="auto">
              <a:xfrm>
                <a:off x="5908" y="2075"/>
                <a:ext cx="34" cy="83"/>
              </a:xfrm>
              <a:custGeom>
                <a:avLst/>
                <a:gdLst>
                  <a:gd name="T0" fmla="*/ 19 w 32"/>
                  <a:gd name="T1" fmla="*/ 78 h 79"/>
                  <a:gd name="T2" fmla="*/ 21 w 32"/>
                  <a:gd name="T3" fmla="*/ 78 h 79"/>
                  <a:gd name="T4" fmla="*/ 32 w 32"/>
                  <a:gd name="T5" fmla="*/ 2 h 79"/>
                  <a:gd name="T6" fmla="*/ 31 w 32"/>
                  <a:gd name="T7" fmla="*/ 0 h 79"/>
                  <a:gd name="T8" fmla="*/ 29 w 32"/>
                  <a:gd name="T9" fmla="*/ 1 h 79"/>
                  <a:gd name="T10" fmla="*/ 1 w 32"/>
                  <a:gd name="T11" fmla="*/ 43 h 79"/>
                  <a:gd name="T12" fmla="*/ 1 w 32"/>
                  <a:gd name="T13" fmla="*/ 44 h 79"/>
                  <a:gd name="T14" fmla="*/ 18 w 32"/>
                  <a:gd name="T15" fmla="*/ 78 h 79"/>
                  <a:gd name="T16" fmla="*/ 20 w 32"/>
                  <a:gd name="T17" fmla="*/ 79 h 79"/>
                  <a:gd name="T18" fmla="*/ 21 w 32"/>
                  <a:gd name="T19" fmla="*/ 78 h 79"/>
                  <a:gd name="T20" fmla="*/ 19 w 32"/>
                  <a:gd name="T21" fmla="*/ 78 h 79"/>
                  <a:gd name="T22" fmla="*/ 21 w 32"/>
                  <a:gd name="T23" fmla="*/ 77 h 79"/>
                  <a:gd name="T24" fmla="*/ 4 w 32"/>
                  <a:gd name="T25" fmla="*/ 43 h 79"/>
                  <a:gd name="T26" fmla="*/ 28 w 32"/>
                  <a:gd name="T27" fmla="*/ 8 h 79"/>
                  <a:gd name="T28" fmla="*/ 18 w 32"/>
                  <a:gd name="T29" fmla="*/ 78 h 79"/>
                  <a:gd name="T30" fmla="*/ 19 w 32"/>
                  <a:gd name="T31" fmla="*/ 78 h 79"/>
                  <a:gd name="T32" fmla="*/ 21 w 32"/>
                  <a:gd name="T33" fmla="*/ 77 h 79"/>
                  <a:gd name="T34" fmla="*/ 19 w 32"/>
                  <a:gd name="T35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79">
                    <a:moveTo>
                      <a:pt x="19" y="78"/>
                    </a:moveTo>
                    <a:cubicBezTo>
                      <a:pt x="21" y="78"/>
                      <a:pt x="21" y="78"/>
                      <a:pt x="21" y="7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1" y="79"/>
                      <a:pt x="21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19" y="78"/>
                      <a:pt x="19" y="78"/>
                      <a:pt x="19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5" name="Freeform 969"/>
              <p:cNvSpPr/>
              <p:nvPr/>
            </p:nvSpPr>
            <p:spPr bwMode="auto">
              <a:xfrm>
                <a:off x="5845" y="2155"/>
                <a:ext cx="85" cy="81"/>
              </a:xfrm>
              <a:custGeom>
                <a:avLst/>
                <a:gdLst>
                  <a:gd name="T0" fmla="*/ 60 w 81"/>
                  <a:gd name="T1" fmla="*/ 55 h 77"/>
                  <a:gd name="T2" fmla="*/ 61 w 81"/>
                  <a:gd name="T3" fmla="*/ 56 h 77"/>
                  <a:gd name="T4" fmla="*/ 81 w 81"/>
                  <a:gd name="T5" fmla="*/ 2 h 77"/>
                  <a:gd name="T6" fmla="*/ 80 w 81"/>
                  <a:gd name="T7" fmla="*/ 0 h 77"/>
                  <a:gd name="T8" fmla="*/ 78 w 81"/>
                  <a:gd name="T9" fmla="*/ 1 h 77"/>
                  <a:gd name="T10" fmla="*/ 1 w 81"/>
                  <a:gd name="T11" fmla="*/ 74 h 77"/>
                  <a:gd name="T12" fmla="*/ 1 w 81"/>
                  <a:gd name="T13" fmla="*/ 76 h 77"/>
                  <a:gd name="T14" fmla="*/ 2 w 81"/>
                  <a:gd name="T15" fmla="*/ 77 h 77"/>
                  <a:gd name="T16" fmla="*/ 60 w 81"/>
                  <a:gd name="T17" fmla="*/ 57 h 77"/>
                  <a:gd name="T18" fmla="*/ 61 w 81"/>
                  <a:gd name="T19" fmla="*/ 56 h 77"/>
                  <a:gd name="T20" fmla="*/ 60 w 81"/>
                  <a:gd name="T21" fmla="*/ 55 h 77"/>
                  <a:gd name="T22" fmla="*/ 59 w 81"/>
                  <a:gd name="T23" fmla="*/ 54 h 77"/>
                  <a:gd name="T24" fmla="*/ 8 w 81"/>
                  <a:gd name="T25" fmla="*/ 72 h 77"/>
                  <a:gd name="T26" fmla="*/ 76 w 81"/>
                  <a:gd name="T27" fmla="*/ 7 h 77"/>
                  <a:gd name="T28" fmla="*/ 58 w 81"/>
                  <a:gd name="T29" fmla="*/ 55 h 77"/>
                  <a:gd name="T30" fmla="*/ 60 w 81"/>
                  <a:gd name="T31" fmla="*/ 55 h 77"/>
                  <a:gd name="T32" fmla="*/ 59 w 81"/>
                  <a:gd name="T33" fmla="*/ 54 h 77"/>
                  <a:gd name="T34" fmla="*/ 60 w 81"/>
                  <a:gd name="T35" fmla="*/ 5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77">
                    <a:moveTo>
                      <a:pt x="60" y="55"/>
                    </a:moveTo>
                    <a:cubicBezTo>
                      <a:pt x="61" y="56"/>
                      <a:pt x="61" y="56"/>
                      <a:pt x="61" y="56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7"/>
                      <a:pt x="2" y="77"/>
                      <a:pt x="2" y="7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0" y="55"/>
                      <a:pt x="60" y="55"/>
                      <a:pt x="60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6" name="Freeform 970"/>
              <p:cNvSpPr/>
              <p:nvPr/>
            </p:nvSpPr>
            <p:spPr bwMode="auto">
              <a:xfrm>
                <a:off x="5906" y="2175"/>
                <a:ext cx="66" cy="101"/>
              </a:xfrm>
              <a:custGeom>
                <a:avLst/>
                <a:gdLst>
                  <a:gd name="T0" fmla="*/ 60 w 62"/>
                  <a:gd name="T1" fmla="*/ 2 h 96"/>
                  <a:gd name="T2" fmla="*/ 59 w 62"/>
                  <a:gd name="T3" fmla="*/ 1 h 96"/>
                  <a:gd name="T4" fmla="*/ 22 w 62"/>
                  <a:gd name="T5" fmla="*/ 90 h 96"/>
                  <a:gd name="T6" fmla="*/ 4 w 62"/>
                  <a:gd name="T7" fmla="*/ 37 h 96"/>
                  <a:gd name="T8" fmla="*/ 61 w 62"/>
                  <a:gd name="T9" fmla="*/ 3 h 96"/>
                  <a:gd name="T10" fmla="*/ 60 w 62"/>
                  <a:gd name="T11" fmla="*/ 2 h 96"/>
                  <a:gd name="T12" fmla="*/ 59 w 62"/>
                  <a:gd name="T13" fmla="*/ 1 h 96"/>
                  <a:gd name="T14" fmla="*/ 60 w 62"/>
                  <a:gd name="T15" fmla="*/ 2 h 96"/>
                  <a:gd name="T16" fmla="*/ 59 w 62"/>
                  <a:gd name="T17" fmla="*/ 0 h 96"/>
                  <a:gd name="T18" fmla="*/ 1 w 62"/>
                  <a:gd name="T19" fmla="*/ 35 h 96"/>
                  <a:gd name="T20" fmla="*/ 0 w 62"/>
                  <a:gd name="T21" fmla="*/ 37 h 96"/>
                  <a:gd name="T22" fmla="*/ 20 w 62"/>
                  <a:gd name="T23" fmla="*/ 95 h 96"/>
                  <a:gd name="T24" fmla="*/ 22 w 62"/>
                  <a:gd name="T25" fmla="*/ 96 h 96"/>
                  <a:gd name="T26" fmla="*/ 23 w 62"/>
                  <a:gd name="T27" fmla="*/ 95 h 96"/>
                  <a:gd name="T28" fmla="*/ 61 w 62"/>
                  <a:gd name="T29" fmla="*/ 2 h 96"/>
                  <a:gd name="T30" fmla="*/ 61 w 62"/>
                  <a:gd name="T31" fmla="*/ 1 h 96"/>
                  <a:gd name="T32" fmla="*/ 59 w 62"/>
                  <a:gd name="T33" fmla="*/ 0 h 96"/>
                  <a:gd name="T34" fmla="*/ 60 w 62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6">
                    <a:moveTo>
                      <a:pt x="60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6"/>
                      <a:pt x="21" y="96"/>
                      <a:pt x="22" y="96"/>
                    </a:cubicBezTo>
                    <a:cubicBezTo>
                      <a:pt x="22" y="96"/>
                      <a:pt x="23" y="96"/>
                      <a:pt x="23" y="95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60" y="2"/>
                      <a:pt x="60" y="2"/>
                      <a:pt x="6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7" name="Freeform 971"/>
              <p:cNvSpPr/>
              <p:nvPr/>
            </p:nvSpPr>
            <p:spPr bwMode="auto">
              <a:xfrm>
                <a:off x="5927" y="2075"/>
                <a:ext cx="45" cy="103"/>
              </a:xfrm>
              <a:custGeom>
                <a:avLst/>
                <a:gdLst>
                  <a:gd name="T0" fmla="*/ 1 w 42"/>
                  <a:gd name="T1" fmla="*/ 78 h 98"/>
                  <a:gd name="T2" fmla="*/ 1 w 42"/>
                  <a:gd name="T3" fmla="*/ 79 h 98"/>
                  <a:gd name="T4" fmla="*/ 39 w 42"/>
                  <a:gd name="T5" fmla="*/ 98 h 98"/>
                  <a:gd name="T6" fmla="*/ 41 w 42"/>
                  <a:gd name="T7" fmla="*/ 98 h 98"/>
                  <a:gd name="T8" fmla="*/ 42 w 42"/>
                  <a:gd name="T9" fmla="*/ 96 h 98"/>
                  <a:gd name="T10" fmla="*/ 14 w 42"/>
                  <a:gd name="T11" fmla="*/ 1 h 98"/>
                  <a:gd name="T12" fmla="*/ 12 w 42"/>
                  <a:gd name="T13" fmla="*/ 0 h 98"/>
                  <a:gd name="T14" fmla="*/ 11 w 42"/>
                  <a:gd name="T15" fmla="*/ 1 h 98"/>
                  <a:gd name="T16" fmla="*/ 0 w 42"/>
                  <a:gd name="T17" fmla="*/ 78 h 98"/>
                  <a:gd name="T18" fmla="*/ 1 w 42"/>
                  <a:gd name="T19" fmla="*/ 79 h 98"/>
                  <a:gd name="T20" fmla="*/ 1 w 42"/>
                  <a:gd name="T21" fmla="*/ 78 h 98"/>
                  <a:gd name="T22" fmla="*/ 3 w 42"/>
                  <a:gd name="T23" fmla="*/ 78 h 98"/>
                  <a:gd name="T24" fmla="*/ 13 w 42"/>
                  <a:gd name="T25" fmla="*/ 8 h 98"/>
                  <a:gd name="T26" fmla="*/ 38 w 42"/>
                  <a:gd name="T27" fmla="*/ 94 h 98"/>
                  <a:gd name="T28" fmla="*/ 2 w 42"/>
                  <a:gd name="T29" fmla="*/ 76 h 98"/>
                  <a:gd name="T30" fmla="*/ 1 w 42"/>
                  <a:gd name="T31" fmla="*/ 78 h 98"/>
                  <a:gd name="T32" fmla="*/ 3 w 42"/>
                  <a:gd name="T33" fmla="*/ 78 h 98"/>
                  <a:gd name="T34" fmla="*/ 1 w 42"/>
                  <a:gd name="T35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98">
                    <a:moveTo>
                      <a:pt x="1" y="78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7"/>
                      <a:pt x="42" y="97"/>
                      <a:pt x="42" y="96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9"/>
                      <a:pt x="1" y="7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" y="78"/>
                      <a:pt x="1" y="78"/>
                      <a:pt x="1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8" name="Freeform 972"/>
              <p:cNvSpPr/>
              <p:nvPr/>
            </p:nvSpPr>
            <p:spPr bwMode="auto">
              <a:xfrm>
                <a:off x="5675" y="2095"/>
                <a:ext cx="89" cy="91"/>
              </a:xfrm>
              <a:custGeom>
                <a:avLst/>
                <a:gdLst>
                  <a:gd name="T0" fmla="*/ 81 w 85"/>
                  <a:gd name="T1" fmla="*/ 86 h 87"/>
                  <a:gd name="T2" fmla="*/ 82 w 85"/>
                  <a:gd name="T3" fmla="*/ 86 h 87"/>
                  <a:gd name="T4" fmla="*/ 85 w 85"/>
                  <a:gd name="T5" fmla="*/ 15 h 87"/>
                  <a:gd name="T6" fmla="*/ 84 w 85"/>
                  <a:gd name="T7" fmla="*/ 14 h 87"/>
                  <a:gd name="T8" fmla="*/ 2 w 85"/>
                  <a:gd name="T9" fmla="*/ 1 h 87"/>
                  <a:gd name="T10" fmla="*/ 0 w 85"/>
                  <a:gd name="T11" fmla="*/ 1 h 87"/>
                  <a:gd name="T12" fmla="*/ 0 w 85"/>
                  <a:gd name="T13" fmla="*/ 3 h 87"/>
                  <a:gd name="T14" fmla="*/ 79 w 85"/>
                  <a:gd name="T15" fmla="*/ 87 h 87"/>
                  <a:gd name="T16" fmla="*/ 81 w 85"/>
                  <a:gd name="T17" fmla="*/ 87 h 87"/>
                  <a:gd name="T18" fmla="*/ 82 w 85"/>
                  <a:gd name="T19" fmla="*/ 86 h 87"/>
                  <a:gd name="T20" fmla="*/ 81 w 85"/>
                  <a:gd name="T21" fmla="*/ 86 h 87"/>
                  <a:gd name="T22" fmla="*/ 82 w 85"/>
                  <a:gd name="T23" fmla="*/ 85 h 87"/>
                  <a:gd name="T24" fmla="*/ 5 w 85"/>
                  <a:gd name="T25" fmla="*/ 4 h 87"/>
                  <a:gd name="T26" fmla="*/ 82 w 85"/>
                  <a:gd name="T27" fmla="*/ 17 h 87"/>
                  <a:gd name="T28" fmla="*/ 79 w 85"/>
                  <a:gd name="T29" fmla="*/ 86 h 87"/>
                  <a:gd name="T30" fmla="*/ 81 w 85"/>
                  <a:gd name="T31" fmla="*/ 86 h 87"/>
                  <a:gd name="T32" fmla="*/ 82 w 85"/>
                  <a:gd name="T33" fmla="*/ 85 h 87"/>
                  <a:gd name="T34" fmla="*/ 81 w 85"/>
                  <a:gd name="T3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7">
                    <a:moveTo>
                      <a:pt x="81" y="86"/>
                    </a:moveTo>
                    <a:cubicBezTo>
                      <a:pt x="82" y="86"/>
                      <a:pt x="82" y="86"/>
                      <a:pt x="82" y="86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5" y="14"/>
                      <a:pt x="84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1" y="87"/>
                      <a:pt x="81" y="87"/>
                    </a:cubicBezTo>
                    <a:cubicBezTo>
                      <a:pt x="82" y="87"/>
                      <a:pt x="82" y="86"/>
                      <a:pt x="82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1" y="86"/>
                      <a:pt x="81" y="86"/>
                      <a:pt x="81" y="8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9" name="Freeform 973"/>
              <p:cNvSpPr/>
              <p:nvPr/>
            </p:nvSpPr>
            <p:spPr bwMode="auto">
              <a:xfrm>
                <a:off x="5603" y="2317"/>
                <a:ext cx="80" cy="58"/>
              </a:xfrm>
              <a:custGeom>
                <a:avLst/>
                <a:gdLst>
                  <a:gd name="T0" fmla="*/ 2 w 76"/>
                  <a:gd name="T1" fmla="*/ 22 h 55"/>
                  <a:gd name="T2" fmla="*/ 2 w 76"/>
                  <a:gd name="T3" fmla="*/ 23 h 55"/>
                  <a:gd name="T4" fmla="*/ 40 w 76"/>
                  <a:gd name="T5" fmla="*/ 3 h 55"/>
                  <a:gd name="T6" fmla="*/ 70 w 76"/>
                  <a:gd name="T7" fmla="*/ 50 h 55"/>
                  <a:gd name="T8" fmla="*/ 2 w 76"/>
                  <a:gd name="T9" fmla="*/ 20 h 55"/>
                  <a:gd name="T10" fmla="*/ 2 w 76"/>
                  <a:gd name="T11" fmla="*/ 22 h 55"/>
                  <a:gd name="T12" fmla="*/ 2 w 76"/>
                  <a:gd name="T13" fmla="*/ 23 h 55"/>
                  <a:gd name="T14" fmla="*/ 2 w 76"/>
                  <a:gd name="T15" fmla="*/ 22 h 55"/>
                  <a:gd name="T16" fmla="*/ 1 w 76"/>
                  <a:gd name="T17" fmla="*/ 23 h 55"/>
                  <a:gd name="T18" fmla="*/ 74 w 76"/>
                  <a:gd name="T19" fmla="*/ 55 h 55"/>
                  <a:gd name="T20" fmla="*/ 75 w 76"/>
                  <a:gd name="T21" fmla="*/ 54 h 55"/>
                  <a:gd name="T22" fmla="*/ 76 w 76"/>
                  <a:gd name="T23" fmla="*/ 52 h 55"/>
                  <a:gd name="T24" fmla="*/ 42 w 76"/>
                  <a:gd name="T25" fmla="*/ 1 h 55"/>
                  <a:gd name="T26" fmla="*/ 40 w 76"/>
                  <a:gd name="T27" fmla="*/ 0 h 55"/>
                  <a:gd name="T28" fmla="*/ 1 w 76"/>
                  <a:gd name="T29" fmla="*/ 20 h 55"/>
                  <a:gd name="T30" fmla="*/ 0 w 76"/>
                  <a:gd name="T31" fmla="*/ 22 h 55"/>
                  <a:gd name="T32" fmla="*/ 1 w 76"/>
                  <a:gd name="T33" fmla="*/ 23 h 55"/>
                  <a:gd name="T34" fmla="*/ 2 w 76"/>
                  <a:gd name="T35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55">
                    <a:moveTo>
                      <a:pt x="2" y="22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5" y="55"/>
                      <a:pt x="75" y="54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0" name="Freeform 974"/>
              <p:cNvSpPr/>
              <p:nvPr/>
            </p:nvSpPr>
            <p:spPr bwMode="auto">
              <a:xfrm>
                <a:off x="5617" y="2379"/>
                <a:ext cx="33" cy="48"/>
              </a:xfrm>
              <a:custGeom>
                <a:avLst/>
                <a:gdLst>
                  <a:gd name="T0" fmla="*/ 29 w 31"/>
                  <a:gd name="T1" fmla="*/ 45 h 46"/>
                  <a:gd name="T2" fmla="*/ 30 w 31"/>
                  <a:gd name="T3" fmla="*/ 43 h 46"/>
                  <a:gd name="T4" fmla="*/ 3 w 31"/>
                  <a:gd name="T5" fmla="*/ 25 h 46"/>
                  <a:gd name="T6" fmla="*/ 14 w 31"/>
                  <a:gd name="T7" fmla="*/ 5 h 46"/>
                  <a:gd name="T8" fmla="*/ 27 w 31"/>
                  <a:gd name="T9" fmla="*/ 45 h 46"/>
                  <a:gd name="T10" fmla="*/ 29 w 31"/>
                  <a:gd name="T11" fmla="*/ 45 h 46"/>
                  <a:gd name="T12" fmla="*/ 30 w 31"/>
                  <a:gd name="T13" fmla="*/ 43 h 46"/>
                  <a:gd name="T14" fmla="*/ 29 w 31"/>
                  <a:gd name="T15" fmla="*/ 45 h 46"/>
                  <a:gd name="T16" fmla="*/ 30 w 31"/>
                  <a:gd name="T17" fmla="*/ 44 h 46"/>
                  <a:gd name="T18" fmla="*/ 15 w 31"/>
                  <a:gd name="T19" fmla="*/ 1 h 46"/>
                  <a:gd name="T20" fmla="*/ 14 w 31"/>
                  <a:gd name="T21" fmla="*/ 0 h 46"/>
                  <a:gd name="T22" fmla="*/ 13 w 31"/>
                  <a:gd name="T23" fmla="*/ 0 h 46"/>
                  <a:gd name="T24" fmla="*/ 0 w 31"/>
                  <a:gd name="T25" fmla="*/ 24 h 46"/>
                  <a:gd name="T26" fmla="*/ 0 w 31"/>
                  <a:gd name="T27" fmla="*/ 26 h 46"/>
                  <a:gd name="T28" fmla="*/ 28 w 31"/>
                  <a:gd name="T29" fmla="*/ 46 h 46"/>
                  <a:gd name="T30" fmla="*/ 30 w 31"/>
                  <a:gd name="T31" fmla="*/ 46 h 46"/>
                  <a:gd name="T32" fmla="*/ 30 w 31"/>
                  <a:gd name="T33" fmla="*/ 44 h 46"/>
                  <a:gd name="T34" fmla="*/ 29 w 31"/>
                  <a:gd name="T35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6">
                    <a:moveTo>
                      <a:pt x="29" y="45"/>
                    </a:moveTo>
                    <a:cubicBezTo>
                      <a:pt x="30" y="43"/>
                      <a:pt x="30" y="43"/>
                      <a:pt x="30" y="4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1" y="45"/>
                      <a:pt x="30" y="44"/>
                    </a:cubicBezTo>
                    <a:cubicBezTo>
                      <a:pt x="29" y="45"/>
                      <a:pt x="29" y="45"/>
                      <a:pt x="29" y="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1" name="Freeform 975"/>
              <p:cNvSpPr/>
              <p:nvPr/>
            </p:nvSpPr>
            <p:spPr bwMode="auto">
              <a:xfrm>
                <a:off x="5554" y="2338"/>
                <a:ext cx="67" cy="69"/>
              </a:xfrm>
              <a:custGeom>
                <a:avLst/>
                <a:gdLst>
                  <a:gd name="T0" fmla="*/ 1 w 63"/>
                  <a:gd name="T1" fmla="*/ 25 h 65"/>
                  <a:gd name="T2" fmla="*/ 1 w 63"/>
                  <a:gd name="T3" fmla="*/ 26 h 65"/>
                  <a:gd name="T4" fmla="*/ 61 w 63"/>
                  <a:gd name="T5" fmla="*/ 64 h 65"/>
                  <a:gd name="T6" fmla="*/ 62 w 63"/>
                  <a:gd name="T7" fmla="*/ 64 h 65"/>
                  <a:gd name="T8" fmla="*/ 63 w 63"/>
                  <a:gd name="T9" fmla="*/ 63 h 65"/>
                  <a:gd name="T10" fmla="*/ 49 w 63"/>
                  <a:gd name="T11" fmla="*/ 1 h 65"/>
                  <a:gd name="T12" fmla="*/ 48 w 63"/>
                  <a:gd name="T13" fmla="*/ 0 h 65"/>
                  <a:gd name="T14" fmla="*/ 47 w 63"/>
                  <a:gd name="T15" fmla="*/ 0 h 65"/>
                  <a:gd name="T16" fmla="*/ 1 w 63"/>
                  <a:gd name="T17" fmla="*/ 24 h 65"/>
                  <a:gd name="T18" fmla="*/ 0 w 63"/>
                  <a:gd name="T19" fmla="*/ 25 h 65"/>
                  <a:gd name="T20" fmla="*/ 1 w 63"/>
                  <a:gd name="T21" fmla="*/ 26 h 65"/>
                  <a:gd name="T22" fmla="*/ 1 w 63"/>
                  <a:gd name="T23" fmla="*/ 25 h 65"/>
                  <a:gd name="T24" fmla="*/ 2 w 63"/>
                  <a:gd name="T25" fmla="*/ 26 h 65"/>
                  <a:gd name="T26" fmla="*/ 47 w 63"/>
                  <a:gd name="T27" fmla="*/ 4 h 65"/>
                  <a:gd name="T28" fmla="*/ 59 w 63"/>
                  <a:gd name="T29" fmla="*/ 60 h 65"/>
                  <a:gd name="T30" fmla="*/ 2 w 63"/>
                  <a:gd name="T31" fmla="*/ 24 h 65"/>
                  <a:gd name="T32" fmla="*/ 1 w 63"/>
                  <a:gd name="T33" fmla="*/ 25 h 65"/>
                  <a:gd name="T34" fmla="*/ 2 w 63"/>
                  <a:gd name="T35" fmla="*/ 26 h 65"/>
                  <a:gd name="T36" fmla="*/ 1 w 63"/>
                  <a:gd name="T37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65">
                    <a:moveTo>
                      <a:pt x="1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2" y="65"/>
                      <a:pt x="62" y="64"/>
                    </a:cubicBezTo>
                    <a:cubicBezTo>
                      <a:pt x="63" y="64"/>
                      <a:pt x="63" y="63"/>
                      <a:pt x="63" y="6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5"/>
                      <a:pt x="1" y="25"/>
                      <a:pt x="1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2" name="Freeform 976"/>
              <p:cNvSpPr/>
              <p:nvPr/>
            </p:nvSpPr>
            <p:spPr bwMode="auto">
              <a:xfrm>
                <a:off x="5547" y="2257"/>
                <a:ext cx="59" cy="85"/>
              </a:xfrm>
              <a:custGeom>
                <a:avLst/>
                <a:gdLst>
                  <a:gd name="T0" fmla="*/ 50 w 56"/>
                  <a:gd name="T1" fmla="*/ 1 h 80"/>
                  <a:gd name="T2" fmla="*/ 50 w 56"/>
                  <a:gd name="T3" fmla="*/ 0 h 80"/>
                  <a:gd name="T4" fmla="*/ 2 w 56"/>
                  <a:gd name="T5" fmla="*/ 5 h 80"/>
                  <a:gd name="T6" fmla="*/ 0 w 56"/>
                  <a:gd name="T7" fmla="*/ 6 h 80"/>
                  <a:gd name="T8" fmla="*/ 0 w 56"/>
                  <a:gd name="T9" fmla="*/ 8 h 80"/>
                  <a:gd name="T10" fmla="*/ 53 w 56"/>
                  <a:gd name="T11" fmla="*/ 79 h 80"/>
                  <a:gd name="T12" fmla="*/ 55 w 56"/>
                  <a:gd name="T13" fmla="*/ 80 h 80"/>
                  <a:gd name="T14" fmla="*/ 56 w 56"/>
                  <a:gd name="T15" fmla="*/ 79 h 80"/>
                  <a:gd name="T16" fmla="*/ 52 w 56"/>
                  <a:gd name="T17" fmla="*/ 1 h 80"/>
                  <a:gd name="T18" fmla="*/ 51 w 56"/>
                  <a:gd name="T19" fmla="*/ 0 h 80"/>
                  <a:gd name="T20" fmla="*/ 50 w 56"/>
                  <a:gd name="T21" fmla="*/ 0 h 80"/>
                  <a:gd name="T22" fmla="*/ 50 w 56"/>
                  <a:gd name="T23" fmla="*/ 1 h 80"/>
                  <a:gd name="T24" fmla="*/ 49 w 56"/>
                  <a:gd name="T25" fmla="*/ 1 h 80"/>
                  <a:gd name="T26" fmla="*/ 53 w 56"/>
                  <a:gd name="T27" fmla="*/ 74 h 80"/>
                  <a:gd name="T28" fmla="*/ 4 w 56"/>
                  <a:gd name="T29" fmla="*/ 8 h 80"/>
                  <a:gd name="T30" fmla="*/ 50 w 56"/>
                  <a:gd name="T31" fmla="*/ 3 h 80"/>
                  <a:gd name="T32" fmla="*/ 50 w 56"/>
                  <a:gd name="T33" fmla="*/ 1 h 80"/>
                  <a:gd name="T34" fmla="*/ 49 w 56"/>
                  <a:gd name="T35" fmla="*/ 1 h 80"/>
                  <a:gd name="T36" fmla="*/ 50 w 56"/>
                  <a:gd name="T37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80">
                    <a:moveTo>
                      <a:pt x="50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0" y="1"/>
                      <a:pt x="5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3" name="Freeform 977"/>
              <p:cNvSpPr/>
              <p:nvPr/>
            </p:nvSpPr>
            <p:spPr bwMode="auto">
              <a:xfrm>
                <a:off x="5521" y="2451"/>
                <a:ext cx="106" cy="45"/>
              </a:xfrm>
              <a:custGeom>
                <a:avLst/>
                <a:gdLst>
                  <a:gd name="T0" fmla="*/ 2 w 100"/>
                  <a:gd name="T1" fmla="*/ 25 h 42"/>
                  <a:gd name="T2" fmla="*/ 2 w 100"/>
                  <a:gd name="T3" fmla="*/ 27 h 42"/>
                  <a:gd name="T4" fmla="*/ 44 w 100"/>
                  <a:gd name="T5" fmla="*/ 4 h 42"/>
                  <a:gd name="T6" fmla="*/ 92 w 100"/>
                  <a:gd name="T7" fmla="*/ 38 h 42"/>
                  <a:gd name="T8" fmla="*/ 2 w 100"/>
                  <a:gd name="T9" fmla="*/ 24 h 42"/>
                  <a:gd name="T10" fmla="*/ 2 w 100"/>
                  <a:gd name="T11" fmla="*/ 25 h 42"/>
                  <a:gd name="T12" fmla="*/ 2 w 100"/>
                  <a:gd name="T13" fmla="*/ 27 h 42"/>
                  <a:gd name="T14" fmla="*/ 2 w 100"/>
                  <a:gd name="T15" fmla="*/ 25 h 42"/>
                  <a:gd name="T16" fmla="*/ 1 w 100"/>
                  <a:gd name="T17" fmla="*/ 27 h 42"/>
                  <a:gd name="T18" fmla="*/ 98 w 100"/>
                  <a:gd name="T19" fmla="*/ 42 h 42"/>
                  <a:gd name="T20" fmla="*/ 100 w 100"/>
                  <a:gd name="T21" fmla="*/ 41 h 42"/>
                  <a:gd name="T22" fmla="*/ 99 w 100"/>
                  <a:gd name="T23" fmla="*/ 39 h 42"/>
                  <a:gd name="T24" fmla="*/ 45 w 100"/>
                  <a:gd name="T25" fmla="*/ 1 h 42"/>
                  <a:gd name="T26" fmla="*/ 44 w 100"/>
                  <a:gd name="T27" fmla="*/ 0 h 42"/>
                  <a:gd name="T28" fmla="*/ 1 w 100"/>
                  <a:gd name="T29" fmla="*/ 24 h 42"/>
                  <a:gd name="T30" fmla="*/ 0 w 100"/>
                  <a:gd name="T31" fmla="*/ 25 h 42"/>
                  <a:gd name="T32" fmla="*/ 1 w 100"/>
                  <a:gd name="T33" fmla="*/ 27 h 42"/>
                  <a:gd name="T34" fmla="*/ 2 w 100"/>
                  <a:gd name="T35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2">
                    <a:moveTo>
                      <a:pt x="2" y="25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42"/>
                      <a:pt x="100" y="42"/>
                      <a:pt x="100" y="41"/>
                    </a:cubicBezTo>
                    <a:cubicBezTo>
                      <a:pt x="100" y="41"/>
                      <a:pt x="100" y="40"/>
                      <a:pt x="99" y="39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1" y="27"/>
                      <a:pt x="1" y="27"/>
                    </a:cubicBezTo>
                    <a:cubicBezTo>
                      <a:pt x="2" y="25"/>
                      <a:pt x="2" y="25"/>
                      <a:pt x="2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4" name="Freeform 978"/>
              <p:cNvSpPr/>
              <p:nvPr/>
            </p:nvSpPr>
            <p:spPr bwMode="auto">
              <a:xfrm>
                <a:off x="5783" y="2403"/>
                <a:ext cx="54" cy="103"/>
              </a:xfrm>
              <a:custGeom>
                <a:avLst/>
                <a:gdLst>
                  <a:gd name="T0" fmla="*/ 1 w 51"/>
                  <a:gd name="T1" fmla="*/ 91 h 98"/>
                  <a:gd name="T2" fmla="*/ 3 w 51"/>
                  <a:gd name="T3" fmla="*/ 91 h 98"/>
                  <a:gd name="T4" fmla="*/ 23 w 51"/>
                  <a:gd name="T5" fmla="*/ 8 h 98"/>
                  <a:gd name="T6" fmla="*/ 47 w 51"/>
                  <a:gd name="T7" fmla="*/ 95 h 98"/>
                  <a:gd name="T8" fmla="*/ 1 w 51"/>
                  <a:gd name="T9" fmla="*/ 90 h 98"/>
                  <a:gd name="T10" fmla="*/ 1 w 51"/>
                  <a:gd name="T11" fmla="*/ 91 h 98"/>
                  <a:gd name="T12" fmla="*/ 3 w 51"/>
                  <a:gd name="T13" fmla="*/ 91 h 98"/>
                  <a:gd name="T14" fmla="*/ 1 w 51"/>
                  <a:gd name="T15" fmla="*/ 91 h 98"/>
                  <a:gd name="T16" fmla="*/ 1 w 51"/>
                  <a:gd name="T17" fmla="*/ 93 h 98"/>
                  <a:gd name="T18" fmla="*/ 49 w 51"/>
                  <a:gd name="T19" fmla="*/ 98 h 98"/>
                  <a:gd name="T20" fmla="*/ 51 w 51"/>
                  <a:gd name="T21" fmla="*/ 98 h 98"/>
                  <a:gd name="T22" fmla="*/ 51 w 51"/>
                  <a:gd name="T23" fmla="*/ 96 h 98"/>
                  <a:gd name="T24" fmla="*/ 25 w 51"/>
                  <a:gd name="T25" fmla="*/ 1 h 98"/>
                  <a:gd name="T26" fmla="*/ 23 w 51"/>
                  <a:gd name="T27" fmla="*/ 0 h 98"/>
                  <a:gd name="T28" fmla="*/ 22 w 51"/>
                  <a:gd name="T29" fmla="*/ 1 h 98"/>
                  <a:gd name="T30" fmla="*/ 0 w 51"/>
                  <a:gd name="T31" fmla="*/ 91 h 98"/>
                  <a:gd name="T32" fmla="*/ 0 w 51"/>
                  <a:gd name="T33" fmla="*/ 92 h 98"/>
                  <a:gd name="T34" fmla="*/ 1 w 51"/>
                  <a:gd name="T35" fmla="*/ 93 h 98"/>
                  <a:gd name="T36" fmla="*/ 1 w 51"/>
                  <a:gd name="T37" fmla="*/ 9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8">
                    <a:moveTo>
                      <a:pt x="1" y="91"/>
                    </a:moveTo>
                    <a:cubicBezTo>
                      <a:pt x="3" y="91"/>
                      <a:pt x="3" y="91"/>
                      <a:pt x="3" y="91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50" y="98"/>
                      <a:pt x="50" y="98"/>
                      <a:pt x="51" y="98"/>
                    </a:cubicBezTo>
                    <a:cubicBezTo>
                      <a:pt x="51" y="97"/>
                      <a:pt x="51" y="97"/>
                      <a:pt x="51" y="9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0" y="92"/>
                      <a:pt x="1" y="93"/>
                      <a:pt x="1" y="93"/>
                    </a:cubicBezTo>
                    <a:cubicBezTo>
                      <a:pt x="1" y="91"/>
                      <a:pt x="1" y="91"/>
                      <a:pt x="1" y="9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5" name="Freeform 979"/>
              <p:cNvSpPr/>
              <p:nvPr/>
            </p:nvSpPr>
            <p:spPr bwMode="auto">
              <a:xfrm>
                <a:off x="5698" y="2430"/>
                <a:ext cx="89" cy="80"/>
              </a:xfrm>
              <a:custGeom>
                <a:avLst/>
                <a:gdLst>
                  <a:gd name="T0" fmla="*/ 8 w 84"/>
                  <a:gd name="T1" fmla="*/ 2 h 75"/>
                  <a:gd name="T2" fmla="*/ 7 w 84"/>
                  <a:gd name="T3" fmla="*/ 2 h 75"/>
                  <a:gd name="T4" fmla="*/ 0 w 84"/>
                  <a:gd name="T5" fmla="*/ 73 h 75"/>
                  <a:gd name="T6" fmla="*/ 0 w 84"/>
                  <a:gd name="T7" fmla="*/ 74 h 75"/>
                  <a:gd name="T8" fmla="*/ 1 w 84"/>
                  <a:gd name="T9" fmla="*/ 75 h 75"/>
                  <a:gd name="T10" fmla="*/ 82 w 84"/>
                  <a:gd name="T11" fmla="*/ 67 h 75"/>
                  <a:gd name="T12" fmla="*/ 84 w 84"/>
                  <a:gd name="T13" fmla="*/ 66 h 75"/>
                  <a:gd name="T14" fmla="*/ 83 w 84"/>
                  <a:gd name="T15" fmla="*/ 64 h 75"/>
                  <a:gd name="T16" fmla="*/ 9 w 84"/>
                  <a:gd name="T17" fmla="*/ 1 h 75"/>
                  <a:gd name="T18" fmla="*/ 8 w 84"/>
                  <a:gd name="T19" fmla="*/ 1 h 75"/>
                  <a:gd name="T20" fmla="*/ 7 w 84"/>
                  <a:gd name="T21" fmla="*/ 2 h 75"/>
                  <a:gd name="T22" fmla="*/ 8 w 84"/>
                  <a:gd name="T23" fmla="*/ 2 h 75"/>
                  <a:gd name="T24" fmla="*/ 7 w 84"/>
                  <a:gd name="T25" fmla="*/ 3 h 75"/>
                  <a:gd name="T26" fmla="*/ 78 w 84"/>
                  <a:gd name="T27" fmla="*/ 64 h 75"/>
                  <a:gd name="T28" fmla="*/ 3 w 84"/>
                  <a:gd name="T29" fmla="*/ 71 h 75"/>
                  <a:gd name="T30" fmla="*/ 10 w 84"/>
                  <a:gd name="T31" fmla="*/ 2 h 75"/>
                  <a:gd name="T32" fmla="*/ 8 w 84"/>
                  <a:gd name="T33" fmla="*/ 2 h 75"/>
                  <a:gd name="T34" fmla="*/ 7 w 84"/>
                  <a:gd name="T35" fmla="*/ 3 h 75"/>
                  <a:gd name="T36" fmla="*/ 8 w 84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5"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6"/>
                      <a:pt x="84" y="66"/>
                    </a:cubicBezTo>
                    <a:cubicBezTo>
                      <a:pt x="84" y="65"/>
                      <a:pt x="84" y="64"/>
                      <a:pt x="83" y="6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6" name="Freeform 980"/>
              <p:cNvSpPr/>
              <p:nvPr/>
            </p:nvSpPr>
            <p:spPr bwMode="auto">
              <a:xfrm>
                <a:off x="5628" y="2202"/>
                <a:ext cx="112" cy="79"/>
              </a:xfrm>
              <a:custGeom>
                <a:avLst/>
                <a:gdLst>
                  <a:gd name="T0" fmla="*/ 104 w 106"/>
                  <a:gd name="T1" fmla="*/ 73 h 75"/>
                  <a:gd name="T2" fmla="*/ 106 w 106"/>
                  <a:gd name="T3" fmla="*/ 73 h 75"/>
                  <a:gd name="T4" fmla="*/ 82 w 106"/>
                  <a:gd name="T5" fmla="*/ 1 h 75"/>
                  <a:gd name="T6" fmla="*/ 81 w 106"/>
                  <a:gd name="T7" fmla="*/ 0 h 75"/>
                  <a:gd name="T8" fmla="*/ 80 w 106"/>
                  <a:gd name="T9" fmla="*/ 0 h 75"/>
                  <a:gd name="T10" fmla="*/ 0 w 106"/>
                  <a:gd name="T11" fmla="*/ 44 h 75"/>
                  <a:gd name="T12" fmla="*/ 0 w 106"/>
                  <a:gd name="T13" fmla="*/ 46 h 75"/>
                  <a:gd name="T14" fmla="*/ 1 w 106"/>
                  <a:gd name="T15" fmla="*/ 47 h 75"/>
                  <a:gd name="T16" fmla="*/ 104 w 106"/>
                  <a:gd name="T17" fmla="*/ 75 h 75"/>
                  <a:gd name="T18" fmla="*/ 105 w 106"/>
                  <a:gd name="T19" fmla="*/ 74 h 75"/>
                  <a:gd name="T20" fmla="*/ 106 w 106"/>
                  <a:gd name="T21" fmla="*/ 73 h 75"/>
                  <a:gd name="T22" fmla="*/ 104 w 106"/>
                  <a:gd name="T23" fmla="*/ 73 h 75"/>
                  <a:gd name="T24" fmla="*/ 105 w 106"/>
                  <a:gd name="T25" fmla="*/ 72 h 75"/>
                  <a:gd name="T26" fmla="*/ 5 w 106"/>
                  <a:gd name="T27" fmla="*/ 45 h 75"/>
                  <a:gd name="T28" fmla="*/ 80 w 106"/>
                  <a:gd name="T29" fmla="*/ 4 h 75"/>
                  <a:gd name="T30" fmla="*/ 103 w 106"/>
                  <a:gd name="T31" fmla="*/ 74 h 75"/>
                  <a:gd name="T32" fmla="*/ 104 w 106"/>
                  <a:gd name="T33" fmla="*/ 73 h 75"/>
                  <a:gd name="T34" fmla="*/ 105 w 106"/>
                  <a:gd name="T35" fmla="*/ 72 h 75"/>
                  <a:gd name="T36" fmla="*/ 104 w 106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75">
                    <a:moveTo>
                      <a:pt x="104" y="73"/>
                    </a:moveTo>
                    <a:cubicBezTo>
                      <a:pt x="106" y="73"/>
                      <a:pt x="106" y="73"/>
                      <a:pt x="106" y="73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6"/>
                      <a:pt x="0" y="47"/>
                      <a:pt x="1" y="47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104" y="75"/>
                      <a:pt x="105" y="75"/>
                      <a:pt x="105" y="74"/>
                    </a:cubicBezTo>
                    <a:cubicBezTo>
                      <a:pt x="106" y="74"/>
                      <a:pt x="106" y="73"/>
                      <a:pt x="106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3"/>
                      <a:pt x="104" y="73"/>
                      <a:pt x="104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7" name="Freeform 981"/>
              <p:cNvSpPr/>
              <p:nvPr/>
            </p:nvSpPr>
            <p:spPr bwMode="auto">
              <a:xfrm>
                <a:off x="5737" y="2198"/>
                <a:ext cx="108" cy="83"/>
              </a:xfrm>
              <a:custGeom>
                <a:avLst/>
                <a:gdLst>
                  <a:gd name="T0" fmla="*/ 100 w 102"/>
                  <a:gd name="T1" fmla="*/ 36 h 79"/>
                  <a:gd name="T2" fmla="*/ 100 w 102"/>
                  <a:gd name="T3" fmla="*/ 34 h 79"/>
                  <a:gd name="T4" fmla="*/ 6 w 102"/>
                  <a:gd name="T5" fmla="*/ 74 h 79"/>
                  <a:gd name="T6" fmla="*/ 60 w 102"/>
                  <a:gd name="T7" fmla="*/ 3 h 79"/>
                  <a:gd name="T8" fmla="*/ 99 w 102"/>
                  <a:gd name="T9" fmla="*/ 37 h 79"/>
                  <a:gd name="T10" fmla="*/ 100 w 102"/>
                  <a:gd name="T11" fmla="*/ 36 h 79"/>
                  <a:gd name="T12" fmla="*/ 100 w 102"/>
                  <a:gd name="T13" fmla="*/ 34 h 79"/>
                  <a:gd name="T14" fmla="*/ 100 w 102"/>
                  <a:gd name="T15" fmla="*/ 36 h 79"/>
                  <a:gd name="T16" fmla="*/ 101 w 102"/>
                  <a:gd name="T17" fmla="*/ 35 h 79"/>
                  <a:gd name="T18" fmla="*/ 61 w 102"/>
                  <a:gd name="T19" fmla="*/ 0 h 79"/>
                  <a:gd name="T20" fmla="*/ 59 w 102"/>
                  <a:gd name="T21" fmla="*/ 0 h 79"/>
                  <a:gd name="T22" fmla="*/ 58 w 102"/>
                  <a:gd name="T23" fmla="*/ 0 h 79"/>
                  <a:gd name="T24" fmla="*/ 0 w 102"/>
                  <a:gd name="T25" fmla="*/ 76 h 79"/>
                  <a:gd name="T26" fmla="*/ 0 w 102"/>
                  <a:gd name="T27" fmla="*/ 78 h 79"/>
                  <a:gd name="T28" fmla="*/ 2 w 102"/>
                  <a:gd name="T29" fmla="*/ 79 h 79"/>
                  <a:gd name="T30" fmla="*/ 101 w 102"/>
                  <a:gd name="T31" fmla="*/ 37 h 79"/>
                  <a:gd name="T32" fmla="*/ 102 w 102"/>
                  <a:gd name="T33" fmla="*/ 36 h 79"/>
                  <a:gd name="T34" fmla="*/ 101 w 102"/>
                  <a:gd name="T35" fmla="*/ 35 h 79"/>
                  <a:gd name="T36" fmla="*/ 100 w 102"/>
                  <a:gd name="T37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9">
                    <a:moveTo>
                      <a:pt x="100" y="36"/>
                    </a:moveTo>
                    <a:cubicBezTo>
                      <a:pt x="100" y="34"/>
                      <a:pt x="100" y="34"/>
                      <a:pt x="100" y="3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8"/>
                      <a:pt x="0" y="78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37"/>
                      <a:pt x="102" y="36"/>
                      <a:pt x="102" y="36"/>
                    </a:cubicBezTo>
                    <a:cubicBezTo>
                      <a:pt x="102" y="35"/>
                      <a:pt x="102" y="35"/>
                      <a:pt x="101" y="35"/>
                    </a:cubicBezTo>
                    <a:cubicBezTo>
                      <a:pt x="100" y="36"/>
                      <a:pt x="100" y="36"/>
                      <a:pt x="100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8" name="Freeform 982"/>
              <p:cNvSpPr/>
              <p:nvPr/>
            </p:nvSpPr>
            <p:spPr bwMode="auto">
              <a:xfrm>
                <a:off x="5900" y="2212"/>
                <a:ext cx="30" cy="102"/>
              </a:xfrm>
              <a:custGeom>
                <a:avLst/>
                <a:gdLst>
                  <a:gd name="T0" fmla="*/ 1 w 29"/>
                  <a:gd name="T1" fmla="*/ 95 h 97"/>
                  <a:gd name="T2" fmla="*/ 3 w 29"/>
                  <a:gd name="T3" fmla="*/ 95 h 97"/>
                  <a:gd name="T4" fmla="*/ 9 w 29"/>
                  <a:gd name="T5" fmla="*/ 9 h 97"/>
                  <a:gd name="T6" fmla="*/ 26 w 29"/>
                  <a:gd name="T7" fmla="*/ 59 h 97"/>
                  <a:gd name="T8" fmla="*/ 0 w 29"/>
                  <a:gd name="T9" fmla="*/ 94 h 97"/>
                  <a:gd name="T10" fmla="*/ 1 w 29"/>
                  <a:gd name="T11" fmla="*/ 95 h 97"/>
                  <a:gd name="T12" fmla="*/ 3 w 29"/>
                  <a:gd name="T13" fmla="*/ 95 h 97"/>
                  <a:gd name="T14" fmla="*/ 1 w 29"/>
                  <a:gd name="T15" fmla="*/ 95 h 97"/>
                  <a:gd name="T16" fmla="*/ 2 w 29"/>
                  <a:gd name="T17" fmla="*/ 96 h 97"/>
                  <a:gd name="T18" fmla="*/ 29 w 29"/>
                  <a:gd name="T19" fmla="*/ 61 h 97"/>
                  <a:gd name="T20" fmla="*/ 29 w 29"/>
                  <a:gd name="T21" fmla="*/ 59 h 97"/>
                  <a:gd name="T22" fmla="*/ 9 w 29"/>
                  <a:gd name="T23" fmla="*/ 1 h 97"/>
                  <a:gd name="T24" fmla="*/ 8 w 29"/>
                  <a:gd name="T25" fmla="*/ 0 h 97"/>
                  <a:gd name="T26" fmla="*/ 6 w 29"/>
                  <a:gd name="T27" fmla="*/ 1 h 97"/>
                  <a:gd name="T28" fmla="*/ 0 w 29"/>
                  <a:gd name="T29" fmla="*/ 95 h 97"/>
                  <a:gd name="T30" fmla="*/ 1 w 29"/>
                  <a:gd name="T31" fmla="*/ 96 h 97"/>
                  <a:gd name="T32" fmla="*/ 2 w 29"/>
                  <a:gd name="T33" fmla="*/ 96 h 97"/>
                  <a:gd name="T34" fmla="*/ 1 w 29"/>
                  <a:gd name="T35" fmla="*/ 9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7">
                    <a:moveTo>
                      <a:pt x="1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0"/>
                      <a:pt x="29" y="60"/>
                      <a:pt x="29" y="5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1" y="96"/>
                    </a:cubicBezTo>
                    <a:cubicBezTo>
                      <a:pt x="1" y="97"/>
                      <a:pt x="2" y="96"/>
                      <a:pt x="2" y="96"/>
                    </a:cubicBezTo>
                    <a:cubicBezTo>
                      <a:pt x="1" y="95"/>
                      <a:pt x="1" y="95"/>
                      <a:pt x="1" y="9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9" name="Freeform 983"/>
              <p:cNvSpPr/>
              <p:nvPr/>
            </p:nvSpPr>
            <p:spPr bwMode="auto">
              <a:xfrm>
                <a:off x="5753" y="2307"/>
                <a:ext cx="74" cy="67"/>
              </a:xfrm>
              <a:custGeom>
                <a:avLst/>
                <a:gdLst>
                  <a:gd name="T0" fmla="*/ 2 w 70"/>
                  <a:gd name="T1" fmla="*/ 13 h 64"/>
                  <a:gd name="T2" fmla="*/ 2 w 70"/>
                  <a:gd name="T3" fmla="*/ 14 h 64"/>
                  <a:gd name="T4" fmla="*/ 64 w 70"/>
                  <a:gd name="T5" fmla="*/ 4 h 64"/>
                  <a:gd name="T6" fmla="*/ 5 w 70"/>
                  <a:gd name="T7" fmla="*/ 59 h 64"/>
                  <a:gd name="T8" fmla="*/ 3 w 70"/>
                  <a:gd name="T9" fmla="*/ 13 h 64"/>
                  <a:gd name="T10" fmla="*/ 2 w 70"/>
                  <a:gd name="T11" fmla="*/ 13 h 64"/>
                  <a:gd name="T12" fmla="*/ 2 w 70"/>
                  <a:gd name="T13" fmla="*/ 14 h 64"/>
                  <a:gd name="T14" fmla="*/ 2 w 70"/>
                  <a:gd name="T15" fmla="*/ 13 h 64"/>
                  <a:gd name="T16" fmla="*/ 0 w 70"/>
                  <a:gd name="T17" fmla="*/ 13 h 64"/>
                  <a:gd name="T18" fmla="*/ 2 w 70"/>
                  <a:gd name="T19" fmla="*/ 63 h 64"/>
                  <a:gd name="T20" fmla="*/ 3 w 70"/>
                  <a:gd name="T21" fmla="*/ 64 h 64"/>
                  <a:gd name="T22" fmla="*/ 5 w 70"/>
                  <a:gd name="T23" fmla="*/ 64 h 64"/>
                  <a:gd name="T24" fmla="*/ 69 w 70"/>
                  <a:gd name="T25" fmla="*/ 3 h 64"/>
                  <a:gd name="T26" fmla="*/ 70 w 70"/>
                  <a:gd name="T27" fmla="*/ 1 h 64"/>
                  <a:gd name="T28" fmla="*/ 68 w 70"/>
                  <a:gd name="T29" fmla="*/ 0 h 64"/>
                  <a:gd name="T30" fmla="*/ 2 w 70"/>
                  <a:gd name="T31" fmla="*/ 11 h 64"/>
                  <a:gd name="T32" fmla="*/ 0 w 70"/>
                  <a:gd name="T33" fmla="*/ 13 h 64"/>
                  <a:gd name="T34" fmla="*/ 2 w 70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4">
                    <a:moveTo>
                      <a:pt x="2" y="13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3" y="64"/>
                      <a:pt x="3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0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0" name="Freeform 984"/>
              <p:cNvSpPr/>
              <p:nvPr/>
            </p:nvSpPr>
            <p:spPr bwMode="auto">
              <a:xfrm>
                <a:off x="5807" y="2307"/>
                <a:ext cx="51" cy="109"/>
              </a:xfrm>
              <a:custGeom>
                <a:avLst/>
                <a:gdLst>
                  <a:gd name="T0" fmla="*/ 1 w 49"/>
                  <a:gd name="T1" fmla="*/ 93 h 103"/>
                  <a:gd name="T2" fmla="*/ 3 w 49"/>
                  <a:gd name="T3" fmla="*/ 93 h 103"/>
                  <a:gd name="T4" fmla="*/ 18 w 49"/>
                  <a:gd name="T5" fmla="*/ 8 h 103"/>
                  <a:gd name="T6" fmla="*/ 45 w 49"/>
                  <a:gd name="T7" fmla="*/ 99 h 103"/>
                  <a:gd name="T8" fmla="*/ 2 w 49"/>
                  <a:gd name="T9" fmla="*/ 91 h 103"/>
                  <a:gd name="T10" fmla="*/ 1 w 49"/>
                  <a:gd name="T11" fmla="*/ 93 h 103"/>
                  <a:gd name="T12" fmla="*/ 3 w 49"/>
                  <a:gd name="T13" fmla="*/ 93 h 103"/>
                  <a:gd name="T14" fmla="*/ 1 w 49"/>
                  <a:gd name="T15" fmla="*/ 93 h 103"/>
                  <a:gd name="T16" fmla="*/ 1 w 49"/>
                  <a:gd name="T17" fmla="*/ 94 h 103"/>
                  <a:gd name="T18" fmla="*/ 47 w 49"/>
                  <a:gd name="T19" fmla="*/ 103 h 103"/>
                  <a:gd name="T20" fmla="*/ 49 w 49"/>
                  <a:gd name="T21" fmla="*/ 102 h 103"/>
                  <a:gd name="T22" fmla="*/ 49 w 49"/>
                  <a:gd name="T23" fmla="*/ 101 h 103"/>
                  <a:gd name="T24" fmla="*/ 19 w 49"/>
                  <a:gd name="T25" fmla="*/ 2 h 103"/>
                  <a:gd name="T26" fmla="*/ 17 w 49"/>
                  <a:gd name="T27" fmla="*/ 0 h 103"/>
                  <a:gd name="T28" fmla="*/ 16 w 49"/>
                  <a:gd name="T29" fmla="*/ 2 h 103"/>
                  <a:gd name="T30" fmla="*/ 0 w 49"/>
                  <a:gd name="T31" fmla="*/ 93 h 103"/>
                  <a:gd name="T32" fmla="*/ 1 w 49"/>
                  <a:gd name="T33" fmla="*/ 94 h 103"/>
                  <a:gd name="T34" fmla="*/ 1 w 49"/>
                  <a:gd name="T35" fmla="*/ 9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03">
                    <a:moveTo>
                      <a:pt x="1" y="93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2"/>
                      <a:pt x="49" y="102"/>
                    </a:cubicBezTo>
                    <a:cubicBezTo>
                      <a:pt x="49" y="102"/>
                      <a:pt x="49" y="101"/>
                      <a:pt x="49" y="10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3"/>
                      <a:pt x="1" y="93"/>
                      <a:pt x="1" y="9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1" name="Freeform 985"/>
              <p:cNvSpPr/>
              <p:nvPr/>
            </p:nvSpPr>
            <p:spPr bwMode="auto">
              <a:xfrm>
                <a:off x="5753" y="2318"/>
                <a:ext cx="57" cy="88"/>
              </a:xfrm>
              <a:custGeom>
                <a:avLst/>
                <a:gdLst>
                  <a:gd name="T0" fmla="*/ 2 w 54"/>
                  <a:gd name="T1" fmla="*/ 2 h 83"/>
                  <a:gd name="T2" fmla="*/ 1 w 54"/>
                  <a:gd name="T3" fmla="*/ 2 h 83"/>
                  <a:gd name="T4" fmla="*/ 48 w 54"/>
                  <a:gd name="T5" fmla="*/ 77 h 83"/>
                  <a:gd name="T6" fmla="*/ 5 w 54"/>
                  <a:gd name="T7" fmla="*/ 51 h 83"/>
                  <a:gd name="T8" fmla="*/ 3 w 54"/>
                  <a:gd name="T9" fmla="*/ 2 h 83"/>
                  <a:gd name="T10" fmla="*/ 2 w 54"/>
                  <a:gd name="T11" fmla="*/ 2 h 83"/>
                  <a:gd name="T12" fmla="*/ 1 w 54"/>
                  <a:gd name="T13" fmla="*/ 2 h 83"/>
                  <a:gd name="T14" fmla="*/ 2 w 54"/>
                  <a:gd name="T15" fmla="*/ 2 h 83"/>
                  <a:gd name="T16" fmla="*/ 0 w 54"/>
                  <a:gd name="T17" fmla="*/ 2 h 83"/>
                  <a:gd name="T18" fmla="*/ 2 w 54"/>
                  <a:gd name="T19" fmla="*/ 52 h 83"/>
                  <a:gd name="T20" fmla="*/ 3 w 54"/>
                  <a:gd name="T21" fmla="*/ 53 h 83"/>
                  <a:gd name="T22" fmla="*/ 52 w 54"/>
                  <a:gd name="T23" fmla="*/ 83 h 83"/>
                  <a:gd name="T24" fmla="*/ 53 w 54"/>
                  <a:gd name="T25" fmla="*/ 83 h 83"/>
                  <a:gd name="T26" fmla="*/ 54 w 54"/>
                  <a:gd name="T27" fmla="*/ 81 h 83"/>
                  <a:gd name="T28" fmla="*/ 3 w 54"/>
                  <a:gd name="T29" fmla="*/ 1 h 83"/>
                  <a:gd name="T30" fmla="*/ 2 w 54"/>
                  <a:gd name="T31" fmla="*/ 0 h 83"/>
                  <a:gd name="T32" fmla="*/ 0 w 54"/>
                  <a:gd name="T33" fmla="*/ 2 h 83"/>
                  <a:gd name="T34" fmla="*/ 2 w 54"/>
                  <a:gd name="T3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3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3"/>
                      <a:pt x="53" y="83"/>
                    </a:cubicBezTo>
                    <a:cubicBezTo>
                      <a:pt x="54" y="82"/>
                      <a:pt x="54" y="82"/>
                      <a:pt x="54" y="8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2" name="Freeform 986"/>
              <p:cNvSpPr/>
              <p:nvPr/>
            </p:nvSpPr>
            <p:spPr bwMode="auto">
              <a:xfrm>
                <a:off x="4973" y="2020"/>
                <a:ext cx="171" cy="96"/>
              </a:xfrm>
              <a:custGeom>
                <a:avLst/>
                <a:gdLst>
                  <a:gd name="T0" fmla="*/ 65 w 162"/>
                  <a:gd name="T1" fmla="*/ 2 h 91"/>
                  <a:gd name="T2" fmla="*/ 65 w 162"/>
                  <a:gd name="T3" fmla="*/ 1 h 91"/>
                  <a:gd name="T4" fmla="*/ 1 w 162"/>
                  <a:gd name="T5" fmla="*/ 28 h 91"/>
                  <a:gd name="T6" fmla="*/ 0 w 162"/>
                  <a:gd name="T7" fmla="*/ 29 h 91"/>
                  <a:gd name="T8" fmla="*/ 1 w 162"/>
                  <a:gd name="T9" fmla="*/ 30 h 91"/>
                  <a:gd name="T10" fmla="*/ 160 w 162"/>
                  <a:gd name="T11" fmla="*/ 91 h 91"/>
                  <a:gd name="T12" fmla="*/ 162 w 162"/>
                  <a:gd name="T13" fmla="*/ 91 h 91"/>
                  <a:gd name="T14" fmla="*/ 162 w 162"/>
                  <a:gd name="T15" fmla="*/ 89 h 91"/>
                  <a:gd name="T16" fmla="*/ 66 w 162"/>
                  <a:gd name="T17" fmla="*/ 1 h 91"/>
                  <a:gd name="T18" fmla="*/ 65 w 162"/>
                  <a:gd name="T19" fmla="*/ 1 h 91"/>
                  <a:gd name="T20" fmla="*/ 65 w 162"/>
                  <a:gd name="T21" fmla="*/ 2 h 91"/>
                  <a:gd name="T22" fmla="*/ 64 w 162"/>
                  <a:gd name="T23" fmla="*/ 3 h 91"/>
                  <a:gd name="T24" fmla="*/ 154 w 162"/>
                  <a:gd name="T25" fmla="*/ 86 h 91"/>
                  <a:gd name="T26" fmla="*/ 6 w 162"/>
                  <a:gd name="T27" fmla="*/ 29 h 91"/>
                  <a:gd name="T28" fmla="*/ 66 w 162"/>
                  <a:gd name="T29" fmla="*/ 3 h 91"/>
                  <a:gd name="T30" fmla="*/ 65 w 162"/>
                  <a:gd name="T31" fmla="*/ 2 h 91"/>
                  <a:gd name="T32" fmla="*/ 64 w 162"/>
                  <a:gd name="T33" fmla="*/ 3 h 91"/>
                  <a:gd name="T34" fmla="*/ 65 w 162"/>
                  <a:gd name="T35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91">
                    <a:moveTo>
                      <a:pt x="65" y="2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60" y="91"/>
                      <a:pt x="160" y="91"/>
                      <a:pt x="160" y="91"/>
                    </a:cubicBezTo>
                    <a:cubicBezTo>
                      <a:pt x="161" y="91"/>
                      <a:pt x="161" y="91"/>
                      <a:pt x="162" y="91"/>
                    </a:cubicBezTo>
                    <a:cubicBezTo>
                      <a:pt x="162" y="90"/>
                      <a:pt x="162" y="89"/>
                      <a:pt x="162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5" y="0"/>
                      <a:pt x="65" y="1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154" y="86"/>
                      <a:pt x="154" y="86"/>
                      <a:pt x="154" y="86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3" name="Freeform 987"/>
              <p:cNvSpPr/>
              <p:nvPr/>
            </p:nvSpPr>
            <p:spPr bwMode="auto">
              <a:xfrm>
                <a:off x="4859" y="2020"/>
                <a:ext cx="185" cy="152"/>
              </a:xfrm>
              <a:custGeom>
                <a:avLst/>
                <a:gdLst>
                  <a:gd name="T0" fmla="*/ 1 w 175"/>
                  <a:gd name="T1" fmla="*/ 143 h 144"/>
                  <a:gd name="T2" fmla="*/ 2 w 175"/>
                  <a:gd name="T3" fmla="*/ 144 h 144"/>
                  <a:gd name="T4" fmla="*/ 174 w 175"/>
                  <a:gd name="T5" fmla="*/ 3 h 144"/>
                  <a:gd name="T6" fmla="*/ 175 w 175"/>
                  <a:gd name="T7" fmla="*/ 1 h 144"/>
                  <a:gd name="T8" fmla="*/ 173 w 175"/>
                  <a:gd name="T9" fmla="*/ 1 h 144"/>
                  <a:gd name="T10" fmla="*/ 116 w 175"/>
                  <a:gd name="T11" fmla="*/ 28 h 144"/>
                  <a:gd name="T12" fmla="*/ 116 w 175"/>
                  <a:gd name="T13" fmla="*/ 28 h 144"/>
                  <a:gd name="T14" fmla="*/ 0 w 175"/>
                  <a:gd name="T15" fmla="*/ 141 h 144"/>
                  <a:gd name="T16" fmla="*/ 0 w 175"/>
                  <a:gd name="T17" fmla="*/ 144 h 144"/>
                  <a:gd name="T18" fmla="*/ 2 w 175"/>
                  <a:gd name="T19" fmla="*/ 144 h 144"/>
                  <a:gd name="T20" fmla="*/ 1 w 175"/>
                  <a:gd name="T21" fmla="*/ 143 h 144"/>
                  <a:gd name="T22" fmla="*/ 2 w 175"/>
                  <a:gd name="T23" fmla="*/ 144 h 144"/>
                  <a:gd name="T24" fmla="*/ 118 w 175"/>
                  <a:gd name="T25" fmla="*/ 30 h 144"/>
                  <a:gd name="T26" fmla="*/ 163 w 175"/>
                  <a:gd name="T27" fmla="*/ 9 h 144"/>
                  <a:gd name="T28" fmla="*/ 0 w 175"/>
                  <a:gd name="T29" fmla="*/ 141 h 144"/>
                  <a:gd name="T30" fmla="*/ 1 w 175"/>
                  <a:gd name="T31" fmla="*/ 143 h 144"/>
                  <a:gd name="T32" fmla="*/ 2 w 175"/>
                  <a:gd name="T33" fmla="*/ 144 h 144"/>
                  <a:gd name="T34" fmla="*/ 1 w 175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144">
                    <a:moveTo>
                      <a:pt x="1" y="143"/>
                    </a:moveTo>
                    <a:cubicBezTo>
                      <a:pt x="2" y="144"/>
                      <a:pt x="2" y="144"/>
                      <a:pt x="2" y="144"/>
                    </a:cubicBezTo>
                    <a:cubicBezTo>
                      <a:pt x="174" y="3"/>
                      <a:pt x="174" y="3"/>
                      <a:pt x="174" y="3"/>
                    </a:cubicBezTo>
                    <a:cubicBezTo>
                      <a:pt x="175" y="3"/>
                      <a:pt x="175" y="2"/>
                      <a:pt x="175" y="1"/>
                    </a:cubicBezTo>
                    <a:cubicBezTo>
                      <a:pt x="174" y="1"/>
                      <a:pt x="173" y="0"/>
                      <a:pt x="173" y="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2"/>
                      <a:pt x="0" y="143"/>
                      <a:pt x="0" y="144"/>
                    </a:cubicBezTo>
                    <a:cubicBezTo>
                      <a:pt x="1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4" name="Freeform 988"/>
              <p:cNvSpPr/>
              <p:nvPr/>
            </p:nvSpPr>
            <p:spPr bwMode="auto">
              <a:xfrm>
                <a:off x="5624" y="2466"/>
                <a:ext cx="112" cy="84"/>
              </a:xfrm>
              <a:custGeom>
                <a:avLst/>
                <a:gdLst>
                  <a:gd name="T0" fmla="*/ 59 w 106"/>
                  <a:gd name="T1" fmla="*/ 2 h 79"/>
                  <a:gd name="T2" fmla="*/ 58 w 106"/>
                  <a:gd name="T3" fmla="*/ 1 h 79"/>
                  <a:gd name="T4" fmla="*/ 1 w 106"/>
                  <a:gd name="T5" fmla="*/ 25 h 79"/>
                  <a:gd name="T6" fmla="*/ 0 w 106"/>
                  <a:gd name="T7" fmla="*/ 27 h 79"/>
                  <a:gd name="T8" fmla="*/ 1 w 106"/>
                  <a:gd name="T9" fmla="*/ 28 h 79"/>
                  <a:gd name="T10" fmla="*/ 104 w 106"/>
                  <a:gd name="T11" fmla="*/ 78 h 79"/>
                  <a:gd name="T12" fmla="*/ 105 w 106"/>
                  <a:gd name="T13" fmla="*/ 78 h 79"/>
                  <a:gd name="T14" fmla="*/ 105 w 106"/>
                  <a:gd name="T15" fmla="*/ 76 h 79"/>
                  <a:gd name="T16" fmla="*/ 60 w 106"/>
                  <a:gd name="T17" fmla="*/ 1 h 79"/>
                  <a:gd name="T18" fmla="*/ 58 w 106"/>
                  <a:gd name="T19" fmla="*/ 1 h 79"/>
                  <a:gd name="T20" fmla="*/ 59 w 106"/>
                  <a:gd name="T21" fmla="*/ 2 h 79"/>
                  <a:gd name="T22" fmla="*/ 58 w 106"/>
                  <a:gd name="T23" fmla="*/ 3 h 79"/>
                  <a:gd name="T24" fmla="*/ 100 w 106"/>
                  <a:gd name="T25" fmla="*/ 73 h 79"/>
                  <a:gd name="T26" fmla="*/ 5 w 106"/>
                  <a:gd name="T27" fmla="*/ 27 h 79"/>
                  <a:gd name="T28" fmla="*/ 60 w 106"/>
                  <a:gd name="T29" fmla="*/ 3 h 79"/>
                  <a:gd name="T30" fmla="*/ 59 w 106"/>
                  <a:gd name="T31" fmla="*/ 2 h 79"/>
                  <a:gd name="T32" fmla="*/ 58 w 106"/>
                  <a:gd name="T33" fmla="*/ 3 h 79"/>
                  <a:gd name="T34" fmla="*/ 59 w 106"/>
                  <a:gd name="T35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79">
                    <a:moveTo>
                      <a:pt x="59" y="2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4" y="79"/>
                      <a:pt x="105" y="78"/>
                      <a:pt x="105" y="78"/>
                    </a:cubicBezTo>
                    <a:cubicBezTo>
                      <a:pt x="106" y="77"/>
                      <a:pt x="106" y="77"/>
                      <a:pt x="105" y="76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0"/>
                      <a:pt x="59" y="0"/>
                      <a:pt x="58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2"/>
                      <a:pt x="59" y="2"/>
                      <a:pt x="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5" name="Freeform 989"/>
              <p:cNvSpPr/>
              <p:nvPr/>
            </p:nvSpPr>
            <p:spPr bwMode="auto">
              <a:xfrm>
                <a:off x="5733" y="2498"/>
                <a:ext cx="104" cy="52"/>
              </a:xfrm>
              <a:custGeom>
                <a:avLst/>
                <a:gdLst>
                  <a:gd name="T0" fmla="*/ 49 w 99"/>
                  <a:gd name="T1" fmla="*/ 1 h 49"/>
                  <a:gd name="T2" fmla="*/ 48 w 99"/>
                  <a:gd name="T3" fmla="*/ 0 h 49"/>
                  <a:gd name="T4" fmla="*/ 0 w 99"/>
                  <a:gd name="T5" fmla="*/ 46 h 49"/>
                  <a:gd name="T6" fmla="*/ 0 w 99"/>
                  <a:gd name="T7" fmla="*/ 48 h 49"/>
                  <a:gd name="T8" fmla="*/ 2 w 99"/>
                  <a:gd name="T9" fmla="*/ 48 h 49"/>
                  <a:gd name="T10" fmla="*/ 98 w 99"/>
                  <a:gd name="T11" fmla="*/ 8 h 49"/>
                  <a:gd name="T12" fmla="*/ 99 w 99"/>
                  <a:gd name="T13" fmla="*/ 6 h 49"/>
                  <a:gd name="T14" fmla="*/ 98 w 99"/>
                  <a:gd name="T15" fmla="*/ 5 h 49"/>
                  <a:gd name="T16" fmla="*/ 49 w 99"/>
                  <a:gd name="T17" fmla="*/ 0 h 49"/>
                  <a:gd name="T18" fmla="*/ 48 w 99"/>
                  <a:gd name="T19" fmla="*/ 0 h 49"/>
                  <a:gd name="T20" fmla="*/ 49 w 99"/>
                  <a:gd name="T21" fmla="*/ 1 h 49"/>
                  <a:gd name="T22" fmla="*/ 49 w 99"/>
                  <a:gd name="T23" fmla="*/ 3 h 49"/>
                  <a:gd name="T24" fmla="*/ 92 w 99"/>
                  <a:gd name="T25" fmla="*/ 7 h 49"/>
                  <a:gd name="T26" fmla="*/ 8 w 99"/>
                  <a:gd name="T27" fmla="*/ 42 h 49"/>
                  <a:gd name="T28" fmla="*/ 50 w 99"/>
                  <a:gd name="T29" fmla="*/ 2 h 49"/>
                  <a:gd name="T30" fmla="*/ 49 w 99"/>
                  <a:gd name="T31" fmla="*/ 1 h 49"/>
                  <a:gd name="T32" fmla="*/ 49 w 99"/>
                  <a:gd name="T33" fmla="*/ 3 h 49"/>
                  <a:gd name="T34" fmla="*/ 49 w 99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49">
                    <a:moveTo>
                      <a:pt x="49" y="1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8"/>
                      <a:pt x="1" y="49"/>
                      <a:pt x="2" y="4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9" y="8"/>
                      <a:pt x="99" y="7"/>
                      <a:pt x="99" y="6"/>
                    </a:cubicBezTo>
                    <a:cubicBezTo>
                      <a:pt x="99" y="6"/>
                      <a:pt x="98" y="5"/>
                      <a:pt x="98" y="5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0"/>
                      <a:pt x="48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9" y="1"/>
                      <a:pt x="4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6" name="Freeform 990"/>
              <p:cNvSpPr/>
              <p:nvPr/>
            </p:nvSpPr>
            <p:spPr bwMode="auto">
              <a:xfrm>
                <a:off x="5624" y="2424"/>
                <a:ext cx="77" cy="86"/>
              </a:xfrm>
              <a:custGeom>
                <a:avLst/>
                <a:gdLst>
                  <a:gd name="T0" fmla="*/ 23 w 73"/>
                  <a:gd name="T1" fmla="*/ 2 h 81"/>
                  <a:gd name="T2" fmla="*/ 21 w 73"/>
                  <a:gd name="T3" fmla="*/ 1 h 81"/>
                  <a:gd name="T4" fmla="*/ 0 w 73"/>
                  <a:gd name="T5" fmla="*/ 66 h 81"/>
                  <a:gd name="T6" fmla="*/ 0 w 73"/>
                  <a:gd name="T7" fmla="*/ 67 h 81"/>
                  <a:gd name="T8" fmla="*/ 1 w 73"/>
                  <a:gd name="T9" fmla="*/ 68 h 81"/>
                  <a:gd name="T10" fmla="*/ 71 w 73"/>
                  <a:gd name="T11" fmla="*/ 81 h 81"/>
                  <a:gd name="T12" fmla="*/ 73 w 73"/>
                  <a:gd name="T13" fmla="*/ 80 h 81"/>
                  <a:gd name="T14" fmla="*/ 73 w 73"/>
                  <a:gd name="T15" fmla="*/ 78 h 81"/>
                  <a:gd name="T16" fmla="*/ 24 w 73"/>
                  <a:gd name="T17" fmla="*/ 1 h 81"/>
                  <a:gd name="T18" fmla="*/ 23 w 73"/>
                  <a:gd name="T19" fmla="*/ 0 h 81"/>
                  <a:gd name="T20" fmla="*/ 21 w 73"/>
                  <a:gd name="T21" fmla="*/ 1 h 81"/>
                  <a:gd name="T22" fmla="*/ 23 w 73"/>
                  <a:gd name="T23" fmla="*/ 2 h 81"/>
                  <a:gd name="T24" fmla="*/ 22 w 73"/>
                  <a:gd name="T25" fmla="*/ 2 h 81"/>
                  <a:gd name="T26" fmla="*/ 68 w 73"/>
                  <a:gd name="T27" fmla="*/ 77 h 81"/>
                  <a:gd name="T28" fmla="*/ 3 w 73"/>
                  <a:gd name="T29" fmla="*/ 65 h 81"/>
                  <a:gd name="T30" fmla="*/ 24 w 73"/>
                  <a:gd name="T31" fmla="*/ 2 h 81"/>
                  <a:gd name="T32" fmla="*/ 23 w 73"/>
                  <a:gd name="T33" fmla="*/ 2 h 81"/>
                  <a:gd name="T34" fmla="*/ 22 w 73"/>
                  <a:gd name="T35" fmla="*/ 2 h 81"/>
                  <a:gd name="T36" fmla="*/ 23 w 73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1">
                    <a:moveTo>
                      <a:pt x="23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7" name="Freeform 991"/>
              <p:cNvSpPr/>
              <p:nvPr/>
            </p:nvSpPr>
            <p:spPr bwMode="auto">
              <a:xfrm>
                <a:off x="5397" y="2012"/>
                <a:ext cx="79" cy="106"/>
              </a:xfrm>
              <a:custGeom>
                <a:avLst/>
                <a:gdLst>
                  <a:gd name="T0" fmla="*/ 74 w 75"/>
                  <a:gd name="T1" fmla="*/ 35 h 100"/>
                  <a:gd name="T2" fmla="*/ 74 w 75"/>
                  <a:gd name="T3" fmla="*/ 34 h 100"/>
                  <a:gd name="T4" fmla="*/ 2 w 75"/>
                  <a:gd name="T5" fmla="*/ 0 h 100"/>
                  <a:gd name="T6" fmla="*/ 0 w 75"/>
                  <a:gd name="T7" fmla="*/ 0 h 100"/>
                  <a:gd name="T8" fmla="*/ 0 w 75"/>
                  <a:gd name="T9" fmla="*/ 2 h 100"/>
                  <a:gd name="T10" fmla="*/ 21 w 75"/>
                  <a:gd name="T11" fmla="*/ 99 h 100"/>
                  <a:gd name="T12" fmla="*/ 22 w 75"/>
                  <a:gd name="T13" fmla="*/ 100 h 100"/>
                  <a:gd name="T14" fmla="*/ 24 w 75"/>
                  <a:gd name="T15" fmla="*/ 100 h 100"/>
                  <a:gd name="T16" fmla="*/ 75 w 75"/>
                  <a:gd name="T17" fmla="*/ 36 h 100"/>
                  <a:gd name="T18" fmla="*/ 75 w 75"/>
                  <a:gd name="T19" fmla="*/ 35 h 100"/>
                  <a:gd name="T20" fmla="*/ 74 w 75"/>
                  <a:gd name="T21" fmla="*/ 34 h 100"/>
                  <a:gd name="T22" fmla="*/ 74 w 75"/>
                  <a:gd name="T23" fmla="*/ 35 h 100"/>
                  <a:gd name="T24" fmla="*/ 72 w 75"/>
                  <a:gd name="T25" fmla="*/ 34 h 100"/>
                  <a:gd name="T26" fmla="*/ 23 w 75"/>
                  <a:gd name="T27" fmla="*/ 95 h 100"/>
                  <a:gd name="T28" fmla="*/ 3 w 75"/>
                  <a:gd name="T29" fmla="*/ 4 h 100"/>
                  <a:gd name="T30" fmla="*/ 73 w 75"/>
                  <a:gd name="T31" fmla="*/ 36 h 100"/>
                  <a:gd name="T32" fmla="*/ 74 w 75"/>
                  <a:gd name="T33" fmla="*/ 35 h 100"/>
                  <a:gd name="T34" fmla="*/ 72 w 75"/>
                  <a:gd name="T35" fmla="*/ 34 h 100"/>
                  <a:gd name="T36" fmla="*/ 74 w 75"/>
                  <a:gd name="T37" fmla="*/ 3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0">
                    <a:moveTo>
                      <a:pt x="74" y="35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100"/>
                      <a:pt x="22" y="100"/>
                      <a:pt x="22" y="100"/>
                    </a:cubicBezTo>
                    <a:cubicBezTo>
                      <a:pt x="23" y="100"/>
                      <a:pt x="23" y="100"/>
                      <a:pt x="24" y="100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5"/>
                      <a:pt x="74" y="35"/>
                      <a:pt x="74" y="3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8" name="Freeform 992"/>
              <p:cNvSpPr/>
              <p:nvPr/>
            </p:nvSpPr>
            <p:spPr bwMode="auto">
              <a:xfrm>
                <a:off x="5690" y="1836"/>
                <a:ext cx="106" cy="49"/>
              </a:xfrm>
              <a:custGeom>
                <a:avLst/>
                <a:gdLst>
                  <a:gd name="T0" fmla="*/ 44 w 100"/>
                  <a:gd name="T1" fmla="*/ 2 h 46"/>
                  <a:gd name="T2" fmla="*/ 43 w 100"/>
                  <a:gd name="T3" fmla="*/ 1 h 46"/>
                  <a:gd name="T4" fmla="*/ 0 w 100"/>
                  <a:gd name="T5" fmla="*/ 43 h 46"/>
                  <a:gd name="T6" fmla="*/ 0 w 100"/>
                  <a:gd name="T7" fmla="*/ 45 h 46"/>
                  <a:gd name="T8" fmla="*/ 2 w 100"/>
                  <a:gd name="T9" fmla="*/ 46 h 46"/>
                  <a:gd name="T10" fmla="*/ 99 w 100"/>
                  <a:gd name="T11" fmla="*/ 32 h 46"/>
                  <a:gd name="T12" fmla="*/ 100 w 100"/>
                  <a:gd name="T13" fmla="*/ 31 h 46"/>
                  <a:gd name="T14" fmla="*/ 99 w 100"/>
                  <a:gd name="T15" fmla="*/ 30 h 46"/>
                  <a:gd name="T16" fmla="*/ 44 w 100"/>
                  <a:gd name="T17" fmla="*/ 1 h 46"/>
                  <a:gd name="T18" fmla="*/ 43 w 100"/>
                  <a:gd name="T19" fmla="*/ 1 h 46"/>
                  <a:gd name="T20" fmla="*/ 44 w 100"/>
                  <a:gd name="T21" fmla="*/ 2 h 46"/>
                  <a:gd name="T22" fmla="*/ 43 w 100"/>
                  <a:gd name="T23" fmla="*/ 3 h 46"/>
                  <a:gd name="T24" fmla="*/ 94 w 100"/>
                  <a:gd name="T25" fmla="*/ 30 h 46"/>
                  <a:gd name="T26" fmla="*/ 6 w 100"/>
                  <a:gd name="T27" fmla="*/ 42 h 46"/>
                  <a:gd name="T28" fmla="*/ 45 w 100"/>
                  <a:gd name="T29" fmla="*/ 3 h 46"/>
                  <a:gd name="T30" fmla="*/ 44 w 100"/>
                  <a:gd name="T31" fmla="*/ 2 h 46"/>
                  <a:gd name="T32" fmla="*/ 43 w 100"/>
                  <a:gd name="T33" fmla="*/ 3 h 46"/>
                  <a:gd name="T34" fmla="*/ 44 w 100"/>
                  <a:gd name="T3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6">
                    <a:moveTo>
                      <a:pt x="44" y="2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1" y="46"/>
                      <a:pt x="2" y="46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9" name="Freeform 993"/>
              <p:cNvSpPr/>
              <p:nvPr/>
            </p:nvSpPr>
            <p:spPr bwMode="auto">
              <a:xfrm>
                <a:off x="5752" y="1723"/>
                <a:ext cx="105" cy="54"/>
              </a:xfrm>
              <a:custGeom>
                <a:avLst/>
                <a:gdLst>
                  <a:gd name="T0" fmla="*/ 2 w 100"/>
                  <a:gd name="T1" fmla="*/ 2 h 51"/>
                  <a:gd name="T2" fmla="*/ 2 w 100"/>
                  <a:gd name="T3" fmla="*/ 3 h 51"/>
                  <a:gd name="T4" fmla="*/ 94 w 100"/>
                  <a:gd name="T5" fmla="*/ 21 h 51"/>
                  <a:gd name="T6" fmla="*/ 46 w 100"/>
                  <a:gd name="T7" fmla="*/ 47 h 51"/>
                  <a:gd name="T8" fmla="*/ 3 w 100"/>
                  <a:gd name="T9" fmla="*/ 1 h 51"/>
                  <a:gd name="T10" fmla="*/ 2 w 100"/>
                  <a:gd name="T11" fmla="*/ 2 h 51"/>
                  <a:gd name="T12" fmla="*/ 2 w 100"/>
                  <a:gd name="T13" fmla="*/ 3 h 51"/>
                  <a:gd name="T14" fmla="*/ 2 w 100"/>
                  <a:gd name="T15" fmla="*/ 2 h 51"/>
                  <a:gd name="T16" fmla="*/ 1 w 100"/>
                  <a:gd name="T17" fmla="*/ 3 h 51"/>
                  <a:gd name="T18" fmla="*/ 44 w 100"/>
                  <a:gd name="T19" fmla="*/ 50 h 51"/>
                  <a:gd name="T20" fmla="*/ 46 w 100"/>
                  <a:gd name="T21" fmla="*/ 51 h 51"/>
                  <a:gd name="T22" fmla="*/ 99 w 100"/>
                  <a:gd name="T23" fmla="*/ 22 h 51"/>
                  <a:gd name="T24" fmla="*/ 100 w 100"/>
                  <a:gd name="T25" fmla="*/ 21 h 51"/>
                  <a:gd name="T26" fmla="*/ 98 w 100"/>
                  <a:gd name="T27" fmla="*/ 19 h 51"/>
                  <a:gd name="T28" fmla="*/ 2 w 100"/>
                  <a:gd name="T29" fmla="*/ 0 h 51"/>
                  <a:gd name="T30" fmla="*/ 1 w 100"/>
                  <a:gd name="T31" fmla="*/ 1 h 51"/>
                  <a:gd name="T32" fmla="*/ 1 w 100"/>
                  <a:gd name="T33" fmla="*/ 3 h 51"/>
                  <a:gd name="T34" fmla="*/ 2 w 100"/>
                  <a:gd name="T35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51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1"/>
                      <a:pt x="45" y="51"/>
                      <a:pt x="46" y="51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100" y="21"/>
                      <a:pt x="100" y="21"/>
                    </a:cubicBezTo>
                    <a:cubicBezTo>
                      <a:pt x="100" y="20"/>
                      <a:pt x="99" y="19"/>
                      <a:pt x="98" y="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0" name="Freeform 994"/>
              <p:cNvSpPr/>
              <p:nvPr/>
            </p:nvSpPr>
            <p:spPr bwMode="auto">
              <a:xfrm>
                <a:off x="5642" y="1651"/>
                <a:ext cx="88" cy="47"/>
              </a:xfrm>
              <a:custGeom>
                <a:avLst/>
                <a:gdLst>
                  <a:gd name="T0" fmla="*/ 81 w 83"/>
                  <a:gd name="T1" fmla="*/ 11 h 44"/>
                  <a:gd name="T2" fmla="*/ 80 w 83"/>
                  <a:gd name="T3" fmla="*/ 9 h 44"/>
                  <a:gd name="T4" fmla="*/ 40 w 83"/>
                  <a:gd name="T5" fmla="*/ 40 h 44"/>
                  <a:gd name="T6" fmla="*/ 6 w 83"/>
                  <a:gd name="T7" fmla="*/ 3 h 44"/>
                  <a:gd name="T8" fmla="*/ 81 w 83"/>
                  <a:gd name="T9" fmla="*/ 12 h 44"/>
                  <a:gd name="T10" fmla="*/ 81 w 83"/>
                  <a:gd name="T11" fmla="*/ 11 h 44"/>
                  <a:gd name="T12" fmla="*/ 80 w 83"/>
                  <a:gd name="T13" fmla="*/ 9 h 44"/>
                  <a:gd name="T14" fmla="*/ 81 w 83"/>
                  <a:gd name="T15" fmla="*/ 11 h 44"/>
                  <a:gd name="T16" fmla="*/ 81 w 83"/>
                  <a:gd name="T17" fmla="*/ 9 h 44"/>
                  <a:gd name="T18" fmla="*/ 2 w 83"/>
                  <a:gd name="T19" fmla="*/ 0 h 44"/>
                  <a:gd name="T20" fmla="*/ 1 w 83"/>
                  <a:gd name="T21" fmla="*/ 1 h 44"/>
                  <a:gd name="T22" fmla="*/ 1 w 83"/>
                  <a:gd name="T23" fmla="*/ 2 h 44"/>
                  <a:gd name="T24" fmla="*/ 39 w 83"/>
                  <a:gd name="T25" fmla="*/ 43 h 44"/>
                  <a:gd name="T26" fmla="*/ 41 w 83"/>
                  <a:gd name="T27" fmla="*/ 43 h 44"/>
                  <a:gd name="T28" fmla="*/ 82 w 83"/>
                  <a:gd name="T29" fmla="*/ 12 h 44"/>
                  <a:gd name="T30" fmla="*/ 83 w 83"/>
                  <a:gd name="T31" fmla="*/ 10 h 44"/>
                  <a:gd name="T32" fmla="*/ 81 w 83"/>
                  <a:gd name="T33" fmla="*/ 9 h 44"/>
                  <a:gd name="T34" fmla="*/ 81 w 83"/>
                  <a:gd name="T35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4">
                    <a:moveTo>
                      <a:pt x="81" y="11"/>
                    </a:moveTo>
                    <a:cubicBezTo>
                      <a:pt x="80" y="9"/>
                      <a:pt x="80" y="9"/>
                      <a:pt x="80" y="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40" y="44"/>
                      <a:pt x="41" y="4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1"/>
                      <a:pt x="83" y="11"/>
                      <a:pt x="83" y="10"/>
                    </a:cubicBezTo>
                    <a:cubicBezTo>
                      <a:pt x="82" y="10"/>
                      <a:pt x="82" y="9"/>
                      <a:pt x="81" y="9"/>
                    </a:cubicBezTo>
                    <a:lnTo>
                      <a:pt x="8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1" name="Freeform 995"/>
              <p:cNvSpPr/>
              <p:nvPr/>
            </p:nvSpPr>
            <p:spPr bwMode="auto">
              <a:xfrm>
                <a:off x="5571" y="1651"/>
                <a:ext cx="74" cy="80"/>
              </a:xfrm>
              <a:custGeom>
                <a:avLst/>
                <a:gdLst>
                  <a:gd name="T0" fmla="*/ 1 w 70"/>
                  <a:gd name="T1" fmla="*/ 75 h 76"/>
                  <a:gd name="T2" fmla="*/ 3 w 70"/>
                  <a:gd name="T3" fmla="*/ 76 h 76"/>
                  <a:gd name="T4" fmla="*/ 67 w 70"/>
                  <a:gd name="T5" fmla="*/ 5 h 76"/>
                  <a:gd name="T6" fmla="*/ 65 w 70"/>
                  <a:gd name="T7" fmla="*/ 63 h 76"/>
                  <a:gd name="T8" fmla="*/ 1 w 70"/>
                  <a:gd name="T9" fmla="*/ 73 h 76"/>
                  <a:gd name="T10" fmla="*/ 1 w 70"/>
                  <a:gd name="T11" fmla="*/ 75 h 76"/>
                  <a:gd name="T12" fmla="*/ 3 w 70"/>
                  <a:gd name="T13" fmla="*/ 76 h 76"/>
                  <a:gd name="T14" fmla="*/ 1 w 70"/>
                  <a:gd name="T15" fmla="*/ 75 h 76"/>
                  <a:gd name="T16" fmla="*/ 2 w 70"/>
                  <a:gd name="T17" fmla="*/ 76 h 76"/>
                  <a:gd name="T18" fmla="*/ 67 w 70"/>
                  <a:gd name="T19" fmla="*/ 66 h 76"/>
                  <a:gd name="T20" fmla="*/ 68 w 70"/>
                  <a:gd name="T21" fmla="*/ 64 h 76"/>
                  <a:gd name="T22" fmla="*/ 70 w 70"/>
                  <a:gd name="T23" fmla="*/ 1 h 76"/>
                  <a:gd name="T24" fmla="*/ 69 w 70"/>
                  <a:gd name="T25" fmla="*/ 0 h 76"/>
                  <a:gd name="T26" fmla="*/ 68 w 70"/>
                  <a:gd name="T27" fmla="*/ 0 h 76"/>
                  <a:gd name="T28" fmla="*/ 0 w 70"/>
                  <a:gd name="T29" fmla="*/ 74 h 76"/>
                  <a:gd name="T30" fmla="*/ 0 w 70"/>
                  <a:gd name="T31" fmla="*/ 75 h 76"/>
                  <a:gd name="T32" fmla="*/ 2 w 70"/>
                  <a:gd name="T33" fmla="*/ 76 h 76"/>
                  <a:gd name="T34" fmla="*/ 1 w 70"/>
                  <a:gd name="T3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6">
                    <a:moveTo>
                      <a:pt x="1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5"/>
                      <a:pt x="68" y="6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1" y="76"/>
                      <a:pt x="2" y="76"/>
                    </a:cubicBezTo>
                    <a:cubicBezTo>
                      <a:pt x="1" y="75"/>
                      <a:pt x="1" y="75"/>
                      <a:pt x="1" y="7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2" name="Freeform 996"/>
              <p:cNvSpPr/>
              <p:nvPr/>
            </p:nvSpPr>
            <p:spPr bwMode="auto">
              <a:xfrm>
                <a:off x="5519" y="1825"/>
                <a:ext cx="50" cy="90"/>
              </a:xfrm>
              <a:custGeom>
                <a:avLst/>
                <a:gdLst>
                  <a:gd name="T0" fmla="*/ 1 w 47"/>
                  <a:gd name="T1" fmla="*/ 83 h 85"/>
                  <a:gd name="T2" fmla="*/ 2 w 47"/>
                  <a:gd name="T3" fmla="*/ 84 h 85"/>
                  <a:gd name="T4" fmla="*/ 44 w 47"/>
                  <a:gd name="T5" fmla="*/ 8 h 85"/>
                  <a:gd name="T6" fmla="*/ 41 w 47"/>
                  <a:gd name="T7" fmla="*/ 62 h 85"/>
                  <a:gd name="T8" fmla="*/ 1 w 47"/>
                  <a:gd name="T9" fmla="*/ 82 h 85"/>
                  <a:gd name="T10" fmla="*/ 1 w 47"/>
                  <a:gd name="T11" fmla="*/ 83 h 85"/>
                  <a:gd name="T12" fmla="*/ 2 w 47"/>
                  <a:gd name="T13" fmla="*/ 84 h 85"/>
                  <a:gd name="T14" fmla="*/ 1 w 47"/>
                  <a:gd name="T15" fmla="*/ 83 h 85"/>
                  <a:gd name="T16" fmla="*/ 2 w 47"/>
                  <a:gd name="T17" fmla="*/ 84 h 85"/>
                  <a:gd name="T18" fmla="*/ 43 w 47"/>
                  <a:gd name="T19" fmla="*/ 64 h 85"/>
                  <a:gd name="T20" fmla="*/ 44 w 47"/>
                  <a:gd name="T21" fmla="*/ 63 h 85"/>
                  <a:gd name="T22" fmla="*/ 47 w 47"/>
                  <a:gd name="T23" fmla="*/ 1 h 85"/>
                  <a:gd name="T24" fmla="*/ 46 w 47"/>
                  <a:gd name="T25" fmla="*/ 0 h 85"/>
                  <a:gd name="T26" fmla="*/ 44 w 47"/>
                  <a:gd name="T27" fmla="*/ 0 h 85"/>
                  <a:gd name="T28" fmla="*/ 0 w 47"/>
                  <a:gd name="T29" fmla="*/ 82 h 85"/>
                  <a:gd name="T30" fmla="*/ 0 w 47"/>
                  <a:gd name="T31" fmla="*/ 84 h 85"/>
                  <a:gd name="T32" fmla="*/ 2 w 47"/>
                  <a:gd name="T33" fmla="*/ 84 h 85"/>
                  <a:gd name="T34" fmla="*/ 1 w 47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85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44" y="64"/>
                      <a:pt x="44" y="63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0"/>
                      <a:pt x="46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5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3" name="Freeform 997"/>
              <p:cNvSpPr/>
              <p:nvPr/>
            </p:nvSpPr>
            <p:spPr bwMode="auto">
              <a:xfrm>
                <a:off x="5040" y="2001"/>
                <a:ext cx="155" cy="115"/>
              </a:xfrm>
              <a:custGeom>
                <a:avLst/>
                <a:gdLst>
                  <a:gd name="T0" fmla="*/ 144 w 146"/>
                  <a:gd name="T1" fmla="*/ 2 h 109"/>
                  <a:gd name="T2" fmla="*/ 143 w 146"/>
                  <a:gd name="T3" fmla="*/ 1 h 109"/>
                  <a:gd name="T4" fmla="*/ 96 w 146"/>
                  <a:gd name="T5" fmla="*/ 105 h 109"/>
                  <a:gd name="T6" fmla="*/ 5 w 146"/>
                  <a:gd name="T7" fmla="*/ 21 h 109"/>
                  <a:gd name="T8" fmla="*/ 145 w 146"/>
                  <a:gd name="T9" fmla="*/ 3 h 109"/>
                  <a:gd name="T10" fmla="*/ 144 w 146"/>
                  <a:gd name="T11" fmla="*/ 2 h 109"/>
                  <a:gd name="T12" fmla="*/ 143 w 146"/>
                  <a:gd name="T13" fmla="*/ 1 h 109"/>
                  <a:gd name="T14" fmla="*/ 144 w 146"/>
                  <a:gd name="T15" fmla="*/ 2 h 109"/>
                  <a:gd name="T16" fmla="*/ 144 w 146"/>
                  <a:gd name="T17" fmla="*/ 0 h 109"/>
                  <a:gd name="T18" fmla="*/ 1 w 146"/>
                  <a:gd name="T19" fmla="*/ 19 h 109"/>
                  <a:gd name="T20" fmla="*/ 0 w 146"/>
                  <a:gd name="T21" fmla="*/ 20 h 109"/>
                  <a:gd name="T22" fmla="*/ 0 w 146"/>
                  <a:gd name="T23" fmla="*/ 21 h 109"/>
                  <a:gd name="T24" fmla="*/ 96 w 146"/>
                  <a:gd name="T25" fmla="*/ 109 h 109"/>
                  <a:gd name="T26" fmla="*/ 97 w 146"/>
                  <a:gd name="T27" fmla="*/ 109 h 109"/>
                  <a:gd name="T28" fmla="*/ 98 w 146"/>
                  <a:gd name="T29" fmla="*/ 108 h 109"/>
                  <a:gd name="T30" fmla="*/ 146 w 146"/>
                  <a:gd name="T31" fmla="*/ 2 h 109"/>
                  <a:gd name="T32" fmla="*/ 146 w 146"/>
                  <a:gd name="T33" fmla="*/ 1 h 109"/>
                  <a:gd name="T34" fmla="*/ 144 w 146"/>
                  <a:gd name="T35" fmla="*/ 0 h 109"/>
                  <a:gd name="T36" fmla="*/ 144 w 146"/>
                  <a:gd name="T3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9">
                    <a:moveTo>
                      <a:pt x="144" y="2"/>
                    </a:moveTo>
                    <a:cubicBezTo>
                      <a:pt x="143" y="1"/>
                      <a:pt x="143" y="1"/>
                      <a:pt x="143" y="1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7" y="109"/>
                    </a:cubicBezTo>
                    <a:cubicBezTo>
                      <a:pt x="97" y="109"/>
                      <a:pt x="98" y="109"/>
                      <a:pt x="98" y="108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1"/>
                      <a:pt x="146" y="1"/>
                    </a:cubicBezTo>
                    <a:cubicBezTo>
                      <a:pt x="145" y="0"/>
                      <a:pt x="145" y="0"/>
                      <a:pt x="144" y="0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4" name="Freeform 998"/>
              <p:cNvSpPr/>
              <p:nvPr/>
            </p:nvSpPr>
            <p:spPr bwMode="auto">
              <a:xfrm>
                <a:off x="5191" y="2001"/>
                <a:ext cx="105" cy="78"/>
              </a:xfrm>
              <a:custGeom>
                <a:avLst/>
                <a:gdLst>
                  <a:gd name="T0" fmla="*/ 97 w 99"/>
                  <a:gd name="T1" fmla="*/ 71 h 74"/>
                  <a:gd name="T2" fmla="*/ 97 w 99"/>
                  <a:gd name="T3" fmla="*/ 69 h 74"/>
                  <a:gd name="T4" fmla="*/ 23 w 99"/>
                  <a:gd name="T5" fmla="*/ 71 h 74"/>
                  <a:gd name="T6" fmla="*/ 4 w 99"/>
                  <a:gd name="T7" fmla="*/ 5 h 74"/>
                  <a:gd name="T8" fmla="*/ 97 w 99"/>
                  <a:gd name="T9" fmla="*/ 72 h 74"/>
                  <a:gd name="T10" fmla="*/ 97 w 99"/>
                  <a:gd name="T11" fmla="*/ 71 h 74"/>
                  <a:gd name="T12" fmla="*/ 97 w 99"/>
                  <a:gd name="T13" fmla="*/ 69 h 74"/>
                  <a:gd name="T14" fmla="*/ 97 w 99"/>
                  <a:gd name="T15" fmla="*/ 71 h 74"/>
                  <a:gd name="T16" fmla="*/ 98 w 99"/>
                  <a:gd name="T17" fmla="*/ 69 h 74"/>
                  <a:gd name="T18" fmla="*/ 2 w 99"/>
                  <a:gd name="T19" fmla="*/ 0 h 74"/>
                  <a:gd name="T20" fmla="*/ 0 w 99"/>
                  <a:gd name="T21" fmla="*/ 0 h 74"/>
                  <a:gd name="T22" fmla="*/ 0 w 99"/>
                  <a:gd name="T23" fmla="*/ 2 h 74"/>
                  <a:gd name="T24" fmla="*/ 20 w 99"/>
                  <a:gd name="T25" fmla="*/ 73 h 74"/>
                  <a:gd name="T26" fmla="*/ 22 w 99"/>
                  <a:gd name="T27" fmla="*/ 74 h 74"/>
                  <a:gd name="T28" fmla="*/ 97 w 99"/>
                  <a:gd name="T29" fmla="*/ 72 h 74"/>
                  <a:gd name="T30" fmla="*/ 99 w 99"/>
                  <a:gd name="T31" fmla="*/ 71 h 74"/>
                  <a:gd name="T32" fmla="*/ 98 w 99"/>
                  <a:gd name="T33" fmla="*/ 69 h 74"/>
                  <a:gd name="T34" fmla="*/ 97 w 99"/>
                  <a:gd name="T35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74">
                    <a:moveTo>
                      <a:pt x="97" y="71"/>
                    </a:moveTo>
                    <a:cubicBezTo>
                      <a:pt x="97" y="69"/>
                      <a:pt x="97" y="69"/>
                      <a:pt x="97" y="69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2" y="74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8" y="72"/>
                      <a:pt x="99" y="72"/>
                      <a:pt x="99" y="71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7" y="71"/>
                      <a:pt x="97" y="71"/>
                      <a:pt x="97" y="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5" name="Freeform 999"/>
              <p:cNvSpPr/>
              <p:nvPr/>
            </p:nvSpPr>
            <p:spPr bwMode="auto">
              <a:xfrm>
                <a:off x="5191" y="2001"/>
                <a:ext cx="116" cy="78"/>
              </a:xfrm>
              <a:custGeom>
                <a:avLst/>
                <a:gdLst>
                  <a:gd name="T0" fmla="*/ 107 w 109"/>
                  <a:gd name="T1" fmla="*/ 9 h 74"/>
                  <a:gd name="T2" fmla="*/ 106 w 109"/>
                  <a:gd name="T3" fmla="*/ 8 h 74"/>
                  <a:gd name="T4" fmla="*/ 22 w 109"/>
                  <a:gd name="T5" fmla="*/ 70 h 74"/>
                  <a:gd name="T6" fmla="*/ 3 w 109"/>
                  <a:gd name="T7" fmla="*/ 3 h 74"/>
                  <a:gd name="T8" fmla="*/ 107 w 109"/>
                  <a:gd name="T9" fmla="*/ 11 h 74"/>
                  <a:gd name="T10" fmla="*/ 107 w 109"/>
                  <a:gd name="T11" fmla="*/ 9 h 74"/>
                  <a:gd name="T12" fmla="*/ 106 w 109"/>
                  <a:gd name="T13" fmla="*/ 8 h 74"/>
                  <a:gd name="T14" fmla="*/ 107 w 109"/>
                  <a:gd name="T15" fmla="*/ 9 h 74"/>
                  <a:gd name="T16" fmla="*/ 107 w 109"/>
                  <a:gd name="T17" fmla="*/ 8 h 74"/>
                  <a:gd name="T18" fmla="*/ 1 w 109"/>
                  <a:gd name="T19" fmla="*/ 0 h 74"/>
                  <a:gd name="T20" fmla="*/ 0 w 109"/>
                  <a:gd name="T21" fmla="*/ 1 h 74"/>
                  <a:gd name="T22" fmla="*/ 0 w 109"/>
                  <a:gd name="T23" fmla="*/ 2 h 74"/>
                  <a:gd name="T24" fmla="*/ 20 w 109"/>
                  <a:gd name="T25" fmla="*/ 73 h 74"/>
                  <a:gd name="T26" fmla="*/ 21 w 109"/>
                  <a:gd name="T27" fmla="*/ 74 h 74"/>
                  <a:gd name="T28" fmla="*/ 23 w 109"/>
                  <a:gd name="T29" fmla="*/ 74 h 74"/>
                  <a:gd name="T30" fmla="*/ 108 w 109"/>
                  <a:gd name="T31" fmla="*/ 10 h 74"/>
                  <a:gd name="T32" fmla="*/ 109 w 109"/>
                  <a:gd name="T33" fmla="*/ 9 h 74"/>
                  <a:gd name="T34" fmla="*/ 107 w 109"/>
                  <a:gd name="T35" fmla="*/ 8 h 74"/>
                  <a:gd name="T36" fmla="*/ 107 w 109"/>
                  <a:gd name="T37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74">
                    <a:moveTo>
                      <a:pt x="107" y="9"/>
                    </a:moveTo>
                    <a:cubicBezTo>
                      <a:pt x="106" y="8"/>
                      <a:pt x="106" y="8"/>
                      <a:pt x="106" y="8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4"/>
                      <a:pt x="22" y="74"/>
                      <a:pt x="23" y="74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9" y="9"/>
                      <a:pt x="109" y="9"/>
                    </a:cubicBezTo>
                    <a:cubicBezTo>
                      <a:pt x="108" y="8"/>
                      <a:pt x="108" y="8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6" name="Freeform 1000"/>
              <p:cNvSpPr/>
              <p:nvPr/>
            </p:nvSpPr>
            <p:spPr bwMode="auto">
              <a:xfrm>
                <a:off x="5506" y="1809"/>
                <a:ext cx="63" cy="85"/>
              </a:xfrm>
              <a:custGeom>
                <a:avLst/>
                <a:gdLst>
                  <a:gd name="T0" fmla="*/ 2 w 59"/>
                  <a:gd name="T1" fmla="*/ 2 h 81"/>
                  <a:gd name="T2" fmla="*/ 1 w 59"/>
                  <a:gd name="T3" fmla="*/ 3 h 81"/>
                  <a:gd name="T4" fmla="*/ 53 w 59"/>
                  <a:gd name="T5" fmla="*/ 80 h 81"/>
                  <a:gd name="T6" fmla="*/ 55 w 59"/>
                  <a:gd name="T7" fmla="*/ 80 h 81"/>
                  <a:gd name="T8" fmla="*/ 56 w 59"/>
                  <a:gd name="T9" fmla="*/ 79 h 81"/>
                  <a:gd name="T10" fmla="*/ 59 w 59"/>
                  <a:gd name="T11" fmla="*/ 17 h 81"/>
                  <a:gd name="T12" fmla="*/ 58 w 59"/>
                  <a:gd name="T13" fmla="*/ 16 h 81"/>
                  <a:gd name="T14" fmla="*/ 2 w 59"/>
                  <a:gd name="T15" fmla="*/ 0 h 81"/>
                  <a:gd name="T16" fmla="*/ 1 w 59"/>
                  <a:gd name="T17" fmla="*/ 1 h 81"/>
                  <a:gd name="T18" fmla="*/ 1 w 59"/>
                  <a:gd name="T19" fmla="*/ 3 h 81"/>
                  <a:gd name="T20" fmla="*/ 2 w 59"/>
                  <a:gd name="T21" fmla="*/ 2 h 81"/>
                  <a:gd name="T22" fmla="*/ 2 w 59"/>
                  <a:gd name="T23" fmla="*/ 3 h 81"/>
                  <a:gd name="T24" fmla="*/ 56 w 59"/>
                  <a:gd name="T25" fmla="*/ 18 h 81"/>
                  <a:gd name="T26" fmla="*/ 53 w 59"/>
                  <a:gd name="T27" fmla="*/ 74 h 81"/>
                  <a:gd name="T28" fmla="*/ 3 w 59"/>
                  <a:gd name="T29" fmla="*/ 1 h 81"/>
                  <a:gd name="T30" fmla="*/ 2 w 59"/>
                  <a:gd name="T31" fmla="*/ 2 h 81"/>
                  <a:gd name="T32" fmla="*/ 2 w 59"/>
                  <a:gd name="T33" fmla="*/ 3 h 81"/>
                  <a:gd name="T34" fmla="*/ 2 w 59"/>
                  <a:gd name="T35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8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4" y="81"/>
                      <a:pt x="55" y="80"/>
                    </a:cubicBezTo>
                    <a:cubicBezTo>
                      <a:pt x="55" y="80"/>
                      <a:pt x="56" y="80"/>
                      <a:pt x="56" y="79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7" name="Freeform 1001"/>
              <p:cNvSpPr/>
              <p:nvPr/>
            </p:nvSpPr>
            <p:spPr bwMode="auto">
              <a:xfrm>
                <a:off x="5040" y="2020"/>
                <a:ext cx="104" cy="199"/>
              </a:xfrm>
              <a:custGeom>
                <a:avLst/>
                <a:gdLst>
                  <a:gd name="T0" fmla="*/ 93 w 98"/>
                  <a:gd name="T1" fmla="*/ 188 h 189"/>
                  <a:gd name="T2" fmla="*/ 95 w 98"/>
                  <a:gd name="T3" fmla="*/ 187 h 189"/>
                  <a:gd name="T4" fmla="*/ 6 w 98"/>
                  <a:gd name="T5" fmla="*/ 9 h 189"/>
                  <a:gd name="T6" fmla="*/ 95 w 98"/>
                  <a:gd name="T7" fmla="*/ 90 h 189"/>
                  <a:gd name="T8" fmla="*/ 92 w 98"/>
                  <a:gd name="T9" fmla="*/ 188 h 189"/>
                  <a:gd name="T10" fmla="*/ 93 w 98"/>
                  <a:gd name="T11" fmla="*/ 188 h 189"/>
                  <a:gd name="T12" fmla="*/ 95 w 98"/>
                  <a:gd name="T13" fmla="*/ 187 h 189"/>
                  <a:gd name="T14" fmla="*/ 93 w 98"/>
                  <a:gd name="T15" fmla="*/ 188 h 189"/>
                  <a:gd name="T16" fmla="*/ 95 w 98"/>
                  <a:gd name="T17" fmla="*/ 188 h 189"/>
                  <a:gd name="T18" fmla="*/ 98 w 98"/>
                  <a:gd name="T19" fmla="*/ 90 h 189"/>
                  <a:gd name="T20" fmla="*/ 98 w 98"/>
                  <a:gd name="T21" fmla="*/ 89 h 189"/>
                  <a:gd name="T22" fmla="*/ 2 w 98"/>
                  <a:gd name="T23" fmla="*/ 1 h 189"/>
                  <a:gd name="T24" fmla="*/ 0 w 98"/>
                  <a:gd name="T25" fmla="*/ 1 h 189"/>
                  <a:gd name="T26" fmla="*/ 0 w 98"/>
                  <a:gd name="T27" fmla="*/ 3 h 189"/>
                  <a:gd name="T28" fmla="*/ 92 w 98"/>
                  <a:gd name="T29" fmla="*/ 189 h 189"/>
                  <a:gd name="T30" fmla="*/ 94 w 98"/>
                  <a:gd name="T31" fmla="*/ 189 h 189"/>
                  <a:gd name="T32" fmla="*/ 95 w 98"/>
                  <a:gd name="T33" fmla="*/ 188 h 189"/>
                  <a:gd name="T34" fmla="*/ 93 w 98"/>
                  <a:gd name="T35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89">
                    <a:moveTo>
                      <a:pt x="93" y="188"/>
                    </a:moveTo>
                    <a:cubicBezTo>
                      <a:pt x="95" y="187"/>
                      <a:pt x="95" y="187"/>
                      <a:pt x="95" y="18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7"/>
                      <a:pt x="95" y="187"/>
                      <a:pt x="95" y="187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92" y="189"/>
                      <a:pt x="92" y="189"/>
                      <a:pt x="92" y="189"/>
                    </a:cubicBezTo>
                    <a:cubicBezTo>
                      <a:pt x="92" y="189"/>
                      <a:pt x="93" y="189"/>
                      <a:pt x="94" y="189"/>
                    </a:cubicBezTo>
                    <a:cubicBezTo>
                      <a:pt x="94" y="189"/>
                      <a:pt x="95" y="189"/>
                      <a:pt x="95" y="188"/>
                    </a:cubicBezTo>
                    <a:cubicBezTo>
                      <a:pt x="93" y="188"/>
                      <a:pt x="93" y="188"/>
                      <a:pt x="93" y="1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8" name="Freeform 1002"/>
              <p:cNvSpPr/>
              <p:nvPr/>
            </p:nvSpPr>
            <p:spPr bwMode="auto">
              <a:xfrm>
                <a:off x="5063" y="2392"/>
                <a:ext cx="142" cy="74"/>
              </a:xfrm>
              <a:custGeom>
                <a:avLst/>
                <a:gdLst>
                  <a:gd name="T0" fmla="*/ 2 w 135"/>
                  <a:gd name="T1" fmla="*/ 12 h 70"/>
                  <a:gd name="T2" fmla="*/ 1 w 135"/>
                  <a:gd name="T3" fmla="*/ 13 h 70"/>
                  <a:gd name="T4" fmla="*/ 124 w 135"/>
                  <a:gd name="T5" fmla="*/ 69 h 70"/>
                  <a:gd name="T6" fmla="*/ 126 w 135"/>
                  <a:gd name="T7" fmla="*/ 69 h 70"/>
                  <a:gd name="T8" fmla="*/ 126 w 135"/>
                  <a:gd name="T9" fmla="*/ 68 h 70"/>
                  <a:gd name="T10" fmla="*/ 135 w 135"/>
                  <a:gd name="T11" fmla="*/ 2 h 70"/>
                  <a:gd name="T12" fmla="*/ 135 w 135"/>
                  <a:gd name="T13" fmla="*/ 0 h 70"/>
                  <a:gd name="T14" fmla="*/ 133 w 135"/>
                  <a:gd name="T15" fmla="*/ 0 h 70"/>
                  <a:gd name="T16" fmla="*/ 2 w 135"/>
                  <a:gd name="T17" fmla="*/ 11 h 70"/>
                  <a:gd name="T18" fmla="*/ 0 w 135"/>
                  <a:gd name="T19" fmla="*/ 12 h 70"/>
                  <a:gd name="T20" fmla="*/ 1 w 135"/>
                  <a:gd name="T21" fmla="*/ 13 h 70"/>
                  <a:gd name="T22" fmla="*/ 2 w 135"/>
                  <a:gd name="T23" fmla="*/ 12 h 70"/>
                  <a:gd name="T24" fmla="*/ 2 w 135"/>
                  <a:gd name="T25" fmla="*/ 14 h 70"/>
                  <a:gd name="T26" fmla="*/ 132 w 135"/>
                  <a:gd name="T27" fmla="*/ 3 h 70"/>
                  <a:gd name="T28" fmla="*/ 124 w 135"/>
                  <a:gd name="T29" fmla="*/ 66 h 70"/>
                  <a:gd name="T30" fmla="*/ 3 w 135"/>
                  <a:gd name="T31" fmla="*/ 11 h 70"/>
                  <a:gd name="T32" fmla="*/ 2 w 135"/>
                  <a:gd name="T33" fmla="*/ 12 h 70"/>
                  <a:gd name="T34" fmla="*/ 2 w 135"/>
                  <a:gd name="T35" fmla="*/ 14 h 70"/>
                  <a:gd name="T36" fmla="*/ 2 w 135"/>
                  <a:gd name="T37" fmla="*/ 1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70">
                    <a:moveTo>
                      <a:pt x="2" y="12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70"/>
                      <a:pt x="125" y="70"/>
                      <a:pt x="126" y="69"/>
                    </a:cubicBezTo>
                    <a:cubicBezTo>
                      <a:pt x="126" y="69"/>
                      <a:pt x="126" y="69"/>
                      <a:pt x="126" y="68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1"/>
                      <a:pt x="135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9" name="Freeform 1003"/>
              <p:cNvSpPr/>
              <p:nvPr/>
            </p:nvSpPr>
            <p:spPr bwMode="auto">
              <a:xfrm>
                <a:off x="5063" y="2324"/>
                <a:ext cx="133" cy="142"/>
              </a:xfrm>
              <a:custGeom>
                <a:avLst/>
                <a:gdLst>
                  <a:gd name="T0" fmla="*/ 65 w 126"/>
                  <a:gd name="T1" fmla="*/ 2 h 135"/>
                  <a:gd name="T2" fmla="*/ 64 w 126"/>
                  <a:gd name="T3" fmla="*/ 2 h 135"/>
                  <a:gd name="T4" fmla="*/ 122 w 126"/>
                  <a:gd name="T5" fmla="*/ 130 h 135"/>
                  <a:gd name="T6" fmla="*/ 4 w 126"/>
                  <a:gd name="T7" fmla="*/ 77 h 135"/>
                  <a:gd name="T8" fmla="*/ 66 w 126"/>
                  <a:gd name="T9" fmla="*/ 3 h 135"/>
                  <a:gd name="T10" fmla="*/ 65 w 126"/>
                  <a:gd name="T11" fmla="*/ 2 h 135"/>
                  <a:gd name="T12" fmla="*/ 64 w 126"/>
                  <a:gd name="T13" fmla="*/ 2 h 135"/>
                  <a:gd name="T14" fmla="*/ 65 w 126"/>
                  <a:gd name="T15" fmla="*/ 2 h 135"/>
                  <a:gd name="T16" fmla="*/ 64 w 126"/>
                  <a:gd name="T17" fmla="*/ 1 h 135"/>
                  <a:gd name="T18" fmla="*/ 1 w 126"/>
                  <a:gd name="T19" fmla="*/ 76 h 135"/>
                  <a:gd name="T20" fmla="*/ 0 w 126"/>
                  <a:gd name="T21" fmla="*/ 77 h 135"/>
                  <a:gd name="T22" fmla="*/ 1 w 126"/>
                  <a:gd name="T23" fmla="*/ 78 h 135"/>
                  <a:gd name="T24" fmla="*/ 124 w 126"/>
                  <a:gd name="T25" fmla="*/ 134 h 135"/>
                  <a:gd name="T26" fmla="*/ 126 w 126"/>
                  <a:gd name="T27" fmla="*/ 134 h 135"/>
                  <a:gd name="T28" fmla="*/ 126 w 126"/>
                  <a:gd name="T29" fmla="*/ 132 h 135"/>
                  <a:gd name="T30" fmla="*/ 67 w 126"/>
                  <a:gd name="T31" fmla="*/ 1 h 135"/>
                  <a:gd name="T32" fmla="*/ 65 w 126"/>
                  <a:gd name="T33" fmla="*/ 0 h 135"/>
                  <a:gd name="T34" fmla="*/ 64 w 126"/>
                  <a:gd name="T35" fmla="*/ 1 h 135"/>
                  <a:gd name="T36" fmla="*/ 65 w 126"/>
                  <a:gd name="T37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35">
                    <a:moveTo>
                      <a:pt x="65" y="2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5" y="135"/>
                      <a:pt x="125" y="134"/>
                      <a:pt x="126" y="134"/>
                    </a:cubicBezTo>
                    <a:cubicBezTo>
                      <a:pt x="126" y="134"/>
                      <a:pt x="126" y="133"/>
                      <a:pt x="126" y="13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0" name="Freeform 1004"/>
              <p:cNvSpPr/>
              <p:nvPr/>
            </p:nvSpPr>
            <p:spPr bwMode="auto">
              <a:xfrm>
                <a:off x="5069" y="2216"/>
                <a:ext cx="72" cy="111"/>
              </a:xfrm>
              <a:custGeom>
                <a:avLst/>
                <a:gdLst>
                  <a:gd name="T0" fmla="*/ 66 w 68"/>
                  <a:gd name="T1" fmla="*/ 2 h 105"/>
                  <a:gd name="T2" fmla="*/ 66 w 68"/>
                  <a:gd name="T3" fmla="*/ 1 h 105"/>
                  <a:gd name="T4" fmla="*/ 1 w 68"/>
                  <a:gd name="T5" fmla="*/ 36 h 105"/>
                  <a:gd name="T6" fmla="*/ 0 w 68"/>
                  <a:gd name="T7" fmla="*/ 38 h 105"/>
                  <a:gd name="T8" fmla="*/ 1 w 68"/>
                  <a:gd name="T9" fmla="*/ 39 h 105"/>
                  <a:gd name="T10" fmla="*/ 58 w 68"/>
                  <a:gd name="T11" fmla="*/ 105 h 105"/>
                  <a:gd name="T12" fmla="*/ 60 w 68"/>
                  <a:gd name="T13" fmla="*/ 105 h 105"/>
                  <a:gd name="T14" fmla="*/ 61 w 68"/>
                  <a:gd name="T15" fmla="*/ 104 h 105"/>
                  <a:gd name="T16" fmla="*/ 68 w 68"/>
                  <a:gd name="T17" fmla="*/ 2 h 105"/>
                  <a:gd name="T18" fmla="*/ 67 w 68"/>
                  <a:gd name="T19" fmla="*/ 1 h 105"/>
                  <a:gd name="T20" fmla="*/ 66 w 68"/>
                  <a:gd name="T21" fmla="*/ 1 h 105"/>
                  <a:gd name="T22" fmla="*/ 66 w 68"/>
                  <a:gd name="T23" fmla="*/ 2 h 105"/>
                  <a:gd name="T24" fmla="*/ 65 w 68"/>
                  <a:gd name="T25" fmla="*/ 2 h 105"/>
                  <a:gd name="T26" fmla="*/ 58 w 68"/>
                  <a:gd name="T27" fmla="*/ 100 h 105"/>
                  <a:gd name="T28" fmla="*/ 4 w 68"/>
                  <a:gd name="T29" fmla="*/ 38 h 105"/>
                  <a:gd name="T30" fmla="*/ 67 w 68"/>
                  <a:gd name="T31" fmla="*/ 3 h 105"/>
                  <a:gd name="T32" fmla="*/ 66 w 68"/>
                  <a:gd name="T33" fmla="*/ 2 h 105"/>
                  <a:gd name="T34" fmla="*/ 65 w 68"/>
                  <a:gd name="T35" fmla="*/ 2 h 105"/>
                  <a:gd name="T36" fmla="*/ 66 w 68"/>
                  <a:gd name="T37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5">
                    <a:moveTo>
                      <a:pt x="66" y="2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8" y="105"/>
                      <a:pt x="59" y="105"/>
                      <a:pt x="60" y="105"/>
                    </a:cubicBezTo>
                    <a:cubicBezTo>
                      <a:pt x="60" y="105"/>
                      <a:pt x="61" y="104"/>
                      <a:pt x="61" y="104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1" name="Freeform 1005"/>
              <p:cNvSpPr/>
              <p:nvPr/>
            </p:nvSpPr>
            <p:spPr bwMode="auto">
              <a:xfrm>
                <a:off x="5069" y="2216"/>
                <a:ext cx="133" cy="49"/>
              </a:xfrm>
              <a:custGeom>
                <a:avLst/>
                <a:gdLst>
                  <a:gd name="T0" fmla="*/ 124 w 126"/>
                  <a:gd name="T1" fmla="*/ 44 h 46"/>
                  <a:gd name="T2" fmla="*/ 124 w 126"/>
                  <a:gd name="T3" fmla="*/ 43 h 46"/>
                  <a:gd name="T4" fmla="*/ 7 w 126"/>
                  <a:gd name="T5" fmla="*/ 37 h 46"/>
                  <a:gd name="T6" fmla="*/ 66 w 126"/>
                  <a:gd name="T7" fmla="*/ 4 h 46"/>
                  <a:gd name="T8" fmla="*/ 123 w 126"/>
                  <a:gd name="T9" fmla="*/ 46 h 46"/>
                  <a:gd name="T10" fmla="*/ 124 w 126"/>
                  <a:gd name="T11" fmla="*/ 44 h 46"/>
                  <a:gd name="T12" fmla="*/ 124 w 126"/>
                  <a:gd name="T13" fmla="*/ 43 h 46"/>
                  <a:gd name="T14" fmla="*/ 124 w 126"/>
                  <a:gd name="T15" fmla="*/ 44 h 46"/>
                  <a:gd name="T16" fmla="*/ 125 w 126"/>
                  <a:gd name="T17" fmla="*/ 43 h 46"/>
                  <a:gd name="T18" fmla="*/ 67 w 126"/>
                  <a:gd name="T19" fmla="*/ 1 h 46"/>
                  <a:gd name="T20" fmla="*/ 66 w 126"/>
                  <a:gd name="T21" fmla="*/ 1 h 46"/>
                  <a:gd name="T22" fmla="*/ 1 w 126"/>
                  <a:gd name="T23" fmla="*/ 36 h 46"/>
                  <a:gd name="T24" fmla="*/ 0 w 126"/>
                  <a:gd name="T25" fmla="*/ 38 h 46"/>
                  <a:gd name="T26" fmla="*/ 2 w 126"/>
                  <a:gd name="T27" fmla="*/ 39 h 46"/>
                  <a:gd name="T28" fmla="*/ 124 w 126"/>
                  <a:gd name="T29" fmla="*/ 46 h 46"/>
                  <a:gd name="T30" fmla="*/ 125 w 126"/>
                  <a:gd name="T31" fmla="*/ 45 h 46"/>
                  <a:gd name="T32" fmla="*/ 125 w 126"/>
                  <a:gd name="T33" fmla="*/ 43 h 46"/>
                  <a:gd name="T34" fmla="*/ 124 w 126"/>
                  <a:gd name="T3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46">
                    <a:moveTo>
                      <a:pt x="124" y="44"/>
                    </a:moveTo>
                    <a:cubicBezTo>
                      <a:pt x="124" y="43"/>
                      <a:pt x="124" y="43"/>
                      <a:pt x="124" y="4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9"/>
                      <a:pt x="1" y="39"/>
                      <a:pt x="2" y="39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5" y="46"/>
                      <a:pt x="125" y="46"/>
                      <a:pt x="125" y="45"/>
                    </a:cubicBezTo>
                    <a:cubicBezTo>
                      <a:pt x="126" y="44"/>
                      <a:pt x="125" y="44"/>
                      <a:pt x="125" y="43"/>
                    </a:cubicBezTo>
                    <a:cubicBezTo>
                      <a:pt x="124" y="44"/>
                      <a:pt x="124" y="44"/>
                      <a:pt x="124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2" name="Freeform 1006"/>
              <p:cNvSpPr/>
              <p:nvPr/>
            </p:nvSpPr>
            <p:spPr bwMode="auto">
              <a:xfrm>
                <a:off x="4798" y="2169"/>
                <a:ext cx="130" cy="128"/>
              </a:xfrm>
              <a:custGeom>
                <a:avLst/>
                <a:gdLst>
                  <a:gd name="T0" fmla="*/ 2 w 123"/>
                  <a:gd name="T1" fmla="*/ 121 h 122"/>
                  <a:gd name="T2" fmla="*/ 3 w 123"/>
                  <a:gd name="T3" fmla="*/ 121 h 122"/>
                  <a:gd name="T4" fmla="*/ 58 w 123"/>
                  <a:gd name="T5" fmla="*/ 5 h 122"/>
                  <a:gd name="T6" fmla="*/ 119 w 123"/>
                  <a:gd name="T7" fmla="*/ 110 h 122"/>
                  <a:gd name="T8" fmla="*/ 1 w 123"/>
                  <a:gd name="T9" fmla="*/ 119 h 122"/>
                  <a:gd name="T10" fmla="*/ 2 w 123"/>
                  <a:gd name="T11" fmla="*/ 121 h 122"/>
                  <a:gd name="T12" fmla="*/ 3 w 123"/>
                  <a:gd name="T13" fmla="*/ 121 h 122"/>
                  <a:gd name="T14" fmla="*/ 2 w 123"/>
                  <a:gd name="T15" fmla="*/ 121 h 122"/>
                  <a:gd name="T16" fmla="*/ 2 w 123"/>
                  <a:gd name="T17" fmla="*/ 122 h 122"/>
                  <a:gd name="T18" fmla="*/ 122 w 123"/>
                  <a:gd name="T19" fmla="*/ 113 h 122"/>
                  <a:gd name="T20" fmla="*/ 123 w 123"/>
                  <a:gd name="T21" fmla="*/ 112 h 122"/>
                  <a:gd name="T22" fmla="*/ 123 w 123"/>
                  <a:gd name="T23" fmla="*/ 111 h 122"/>
                  <a:gd name="T24" fmla="*/ 59 w 123"/>
                  <a:gd name="T25" fmla="*/ 1 h 122"/>
                  <a:gd name="T26" fmla="*/ 58 w 123"/>
                  <a:gd name="T27" fmla="*/ 0 h 122"/>
                  <a:gd name="T28" fmla="*/ 57 w 123"/>
                  <a:gd name="T29" fmla="*/ 1 h 122"/>
                  <a:gd name="T30" fmla="*/ 0 w 123"/>
                  <a:gd name="T31" fmla="*/ 120 h 122"/>
                  <a:gd name="T32" fmla="*/ 0 w 123"/>
                  <a:gd name="T33" fmla="*/ 122 h 122"/>
                  <a:gd name="T34" fmla="*/ 2 w 123"/>
                  <a:gd name="T35" fmla="*/ 122 h 122"/>
                  <a:gd name="T36" fmla="*/ 2 w 123"/>
                  <a:gd name="T37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2">
                    <a:moveTo>
                      <a:pt x="2" y="121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3"/>
                      <a:pt x="123" y="113"/>
                      <a:pt x="123" y="112"/>
                    </a:cubicBezTo>
                    <a:cubicBezTo>
                      <a:pt x="123" y="112"/>
                      <a:pt x="123" y="111"/>
                      <a:pt x="123" y="11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7" y="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" y="122"/>
                      <a:pt x="1" y="122"/>
                      <a:pt x="2" y="122"/>
                    </a:cubicBezTo>
                    <a:cubicBezTo>
                      <a:pt x="2" y="121"/>
                      <a:pt x="2" y="121"/>
                      <a:pt x="2" y="1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3" name="Freeform 1007"/>
              <p:cNvSpPr/>
              <p:nvPr/>
            </p:nvSpPr>
            <p:spPr bwMode="auto">
              <a:xfrm>
                <a:off x="5198" y="2176"/>
                <a:ext cx="126" cy="89"/>
              </a:xfrm>
              <a:custGeom>
                <a:avLst/>
                <a:gdLst>
                  <a:gd name="T0" fmla="*/ 26 w 119"/>
                  <a:gd name="T1" fmla="*/ 2 h 84"/>
                  <a:gd name="T2" fmla="*/ 24 w 119"/>
                  <a:gd name="T3" fmla="*/ 2 h 84"/>
                  <a:gd name="T4" fmla="*/ 1 w 119"/>
                  <a:gd name="T5" fmla="*/ 82 h 84"/>
                  <a:gd name="T6" fmla="*/ 1 w 119"/>
                  <a:gd name="T7" fmla="*/ 83 h 84"/>
                  <a:gd name="T8" fmla="*/ 2 w 119"/>
                  <a:gd name="T9" fmla="*/ 84 h 84"/>
                  <a:gd name="T10" fmla="*/ 118 w 119"/>
                  <a:gd name="T11" fmla="*/ 57 h 84"/>
                  <a:gd name="T12" fmla="*/ 119 w 119"/>
                  <a:gd name="T13" fmla="*/ 55 h 84"/>
                  <a:gd name="T14" fmla="*/ 118 w 119"/>
                  <a:gd name="T15" fmla="*/ 54 h 84"/>
                  <a:gd name="T16" fmla="*/ 26 w 119"/>
                  <a:gd name="T17" fmla="*/ 1 h 84"/>
                  <a:gd name="T18" fmla="*/ 25 w 119"/>
                  <a:gd name="T19" fmla="*/ 1 h 84"/>
                  <a:gd name="T20" fmla="*/ 24 w 119"/>
                  <a:gd name="T21" fmla="*/ 2 h 84"/>
                  <a:gd name="T22" fmla="*/ 26 w 119"/>
                  <a:gd name="T23" fmla="*/ 2 h 84"/>
                  <a:gd name="T24" fmla="*/ 25 w 119"/>
                  <a:gd name="T25" fmla="*/ 3 h 84"/>
                  <a:gd name="T26" fmla="*/ 113 w 119"/>
                  <a:gd name="T27" fmla="*/ 54 h 84"/>
                  <a:gd name="T28" fmla="*/ 4 w 119"/>
                  <a:gd name="T29" fmla="*/ 80 h 84"/>
                  <a:gd name="T30" fmla="*/ 27 w 119"/>
                  <a:gd name="T31" fmla="*/ 2 h 84"/>
                  <a:gd name="T32" fmla="*/ 26 w 119"/>
                  <a:gd name="T33" fmla="*/ 2 h 84"/>
                  <a:gd name="T34" fmla="*/ 25 w 119"/>
                  <a:gd name="T35" fmla="*/ 3 h 84"/>
                  <a:gd name="T36" fmla="*/ 26 w 119"/>
                  <a:gd name="T3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4">
                    <a:moveTo>
                      <a:pt x="26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1" y="84"/>
                      <a:pt x="2" y="84"/>
                      <a:pt x="2" y="84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9" y="56"/>
                      <a:pt x="119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4" name="Freeform 1008"/>
              <p:cNvSpPr/>
              <p:nvPr/>
            </p:nvSpPr>
            <p:spPr bwMode="auto">
              <a:xfrm>
                <a:off x="4538" y="2372"/>
                <a:ext cx="141" cy="169"/>
              </a:xfrm>
              <a:custGeom>
                <a:avLst/>
                <a:gdLst>
                  <a:gd name="T0" fmla="*/ 132 w 133"/>
                  <a:gd name="T1" fmla="*/ 2 h 160"/>
                  <a:gd name="T2" fmla="*/ 131 w 133"/>
                  <a:gd name="T3" fmla="*/ 1 h 160"/>
                  <a:gd name="T4" fmla="*/ 3 w 133"/>
                  <a:gd name="T5" fmla="*/ 154 h 160"/>
                  <a:gd name="T6" fmla="*/ 5 w 133"/>
                  <a:gd name="T7" fmla="*/ 100 h 160"/>
                  <a:gd name="T8" fmla="*/ 133 w 133"/>
                  <a:gd name="T9" fmla="*/ 3 h 160"/>
                  <a:gd name="T10" fmla="*/ 132 w 133"/>
                  <a:gd name="T11" fmla="*/ 2 h 160"/>
                  <a:gd name="T12" fmla="*/ 131 w 133"/>
                  <a:gd name="T13" fmla="*/ 1 h 160"/>
                  <a:gd name="T14" fmla="*/ 132 w 133"/>
                  <a:gd name="T15" fmla="*/ 2 h 160"/>
                  <a:gd name="T16" fmla="*/ 131 w 133"/>
                  <a:gd name="T17" fmla="*/ 1 h 160"/>
                  <a:gd name="T18" fmla="*/ 2 w 133"/>
                  <a:gd name="T19" fmla="*/ 98 h 160"/>
                  <a:gd name="T20" fmla="*/ 2 w 133"/>
                  <a:gd name="T21" fmla="*/ 99 h 160"/>
                  <a:gd name="T22" fmla="*/ 0 w 133"/>
                  <a:gd name="T23" fmla="*/ 159 h 160"/>
                  <a:gd name="T24" fmla="*/ 1 w 133"/>
                  <a:gd name="T25" fmla="*/ 160 h 160"/>
                  <a:gd name="T26" fmla="*/ 3 w 133"/>
                  <a:gd name="T27" fmla="*/ 160 h 160"/>
                  <a:gd name="T28" fmla="*/ 133 w 133"/>
                  <a:gd name="T29" fmla="*/ 3 h 160"/>
                  <a:gd name="T30" fmla="*/ 133 w 133"/>
                  <a:gd name="T31" fmla="*/ 1 h 160"/>
                  <a:gd name="T32" fmla="*/ 131 w 133"/>
                  <a:gd name="T33" fmla="*/ 1 h 160"/>
                  <a:gd name="T34" fmla="*/ 132 w 133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160">
                    <a:moveTo>
                      <a:pt x="132" y="2"/>
                    </a:moveTo>
                    <a:cubicBezTo>
                      <a:pt x="131" y="1"/>
                      <a:pt x="131" y="1"/>
                      <a:pt x="131" y="1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59"/>
                      <a:pt x="0" y="160"/>
                      <a:pt x="1" y="160"/>
                    </a:cubicBezTo>
                    <a:cubicBezTo>
                      <a:pt x="2" y="160"/>
                      <a:pt x="2" y="160"/>
                      <a:pt x="3" y="16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3641" y="1867"/>
              <a:ext cx="3197" cy="2246"/>
              <a:chOff x="3641" y="1867"/>
              <a:chExt cx="3197" cy="2246"/>
            </a:xfrm>
          </p:grpSpPr>
          <p:sp>
            <p:nvSpPr>
              <p:cNvPr id="3695" name="Freeform 1010"/>
              <p:cNvSpPr/>
              <p:nvPr/>
            </p:nvSpPr>
            <p:spPr bwMode="auto">
              <a:xfrm>
                <a:off x="4540" y="2372"/>
                <a:ext cx="230" cy="122"/>
              </a:xfrm>
              <a:custGeom>
                <a:avLst/>
                <a:gdLst>
                  <a:gd name="T0" fmla="*/ 215 w 217"/>
                  <a:gd name="T1" fmla="*/ 113 h 115"/>
                  <a:gd name="T2" fmla="*/ 215 w 217"/>
                  <a:gd name="T3" fmla="*/ 112 h 115"/>
                  <a:gd name="T4" fmla="*/ 5 w 217"/>
                  <a:gd name="T5" fmla="*/ 98 h 115"/>
                  <a:gd name="T6" fmla="*/ 130 w 217"/>
                  <a:gd name="T7" fmla="*/ 4 h 115"/>
                  <a:gd name="T8" fmla="*/ 214 w 217"/>
                  <a:gd name="T9" fmla="*/ 114 h 115"/>
                  <a:gd name="T10" fmla="*/ 215 w 217"/>
                  <a:gd name="T11" fmla="*/ 113 h 115"/>
                  <a:gd name="T12" fmla="*/ 215 w 217"/>
                  <a:gd name="T13" fmla="*/ 112 h 115"/>
                  <a:gd name="T14" fmla="*/ 215 w 217"/>
                  <a:gd name="T15" fmla="*/ 113 h 115"/>
                  <a:gd name="T16" fmla="*/ 216 w 217"/>
                  <a:gd name="T17" fmla="*/ 112 h 115"/>
                  <a:gd name="T18" fmla="*/ 131 w 217"/>
                  <a:gd name="T19" fmla="*/ 1 h 115"/>
                  <a:gd name="T20" fmla="*/ 129 w 217"/>
                  <a:gd name="T21" fmla="*/ 1 h 115"/>
                  <a:gd name="T22" fmla="*/ 0 w 217"/>
                  <a:gd name="T23" fmla="*/ 98 h 115"/>
                  <a:gd name="T24" fmla="*/ 0 w 217"/>
                  <a:gd name="T25" fmla="*/ 100 h 115"/>
                  <a:gd name="T26" fmla="*/ 1 w 217"/>
                  <a:gd name="T27" fmla="*/ 101 h 115"/>
                  <a:gd name="T28" fmla="*/ 215 w 217"/>
                  <a:gd name="T29" fmla="*/ 115 h 115"/>
                  <a:gd name="T30" fmla="*/ 216 w 217"/>
                  <a:gd name="T31" fmla="*/ 114 h 115"/>
                  <a:gd name="T32" fmla="*/ 216 w 217"/>
                  <a:gd name="T33" fmla="*/ 112 h 115"/>
                  <a:gd name="T34" fmla="*/ 215 w 217"/>
                  <a:gd name="T35" fmla="*/ 1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115">
                    <a:moveTo>
                      <a:pt x="215" y="113"/>
                    </a:moveTo>
                    <a:cubicBezTo>
                      <a:pt x="215" y="112"/>
                      <a:pt x="215" y="112"/>
                      <a:pt x="215" y="112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214" y="114"/>
                      <a:pt x="214" y="114"/>
                      <a:pt x="214" y="114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5" y="112"/>
                      <a:pt x="215" y="112"/>
                      <a:pt x="215" y="112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6" y="112"/>
                      <a:pt x="216" y="112"/>
                      <a:pt x="216" y="11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0" y="0"/>
                      <a:pt x="130" y="0"/>
                      <a:pt x="129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0" y="101"/>
                      <a:pt x="1" y="101"/>
                      <a:pt x="1" y="101"/>
                    </a:cubicBezTo>
                    <a:cubicBezTo>
                      <a:pt x="215" y="115"/>
                      <a:pt x="215" y="115"/>
                      <a:pt x="215" y="115"/>
                    </a:cubicBezTo>
                    <a:cubicBezTo>
                      <a:pt x="216" y="115"/>
                      <a:pt x="216" y="114"/>
                      <a:pt x="216" y="114"/>
                    </a:cubicBezTo>
                    <a:cubicBezTo>
                      <a:pt x="217" y="113"/>
                      <a:pt x="217" y="113"/>
                      <a:pt x="216" y="112"/>
                    </a:cubicBezTo>
                    <a:cubicBezTo>
                      <a:pt x="215" y="113"/>
                      <a:pt x="215" y="113"/>
                      <a:pt x="215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6" name="Freeform 1011"/>
              <p:cNvSpPr/>
              <p:nvPr/>
            </p:nvSpPr>
            <p:spPr bwMode="auto">
              <a:xfrm>
                <a:off x="4392" y="2538"/>
                <a:ext cx="149" cy="46"/>
              </a:xfrm>
              <a:custGeom>
                <a:avLst/>
                <a:gdLst>
                  <a:gd name="T0" fmla="*/ 50 w 141"/>
                  <a:gd name="T1" fmla="*/ 42 h 44"/>
                  <a:gd name="T2" fmla="*/ 50 w 141"/>
                  <a:gd name="T3" fmla="*/ 43 h 44"/>
                  <a:gd name="T4" fmla="*/ 140 w 141"/>
                  <a:gd name="T5" fmla="*/ 3 h 44"/>
                  <a:gd name="T6" fmla="*/ 141 w 141"/>
                  <a:gd name="T7" fmla="*/ 1 h 44"/>
                  <a:gd name="T8" fmla="*/ 140 w 141"/>
                  <a:gd name="T9" fmla="*/ 0 h 44"/>
                  <a:gd name="T10" fmla="*/ 2 w 141"/>
                  <a:gd name="T11" fmla="*/ 1 h 44"/>
                  <a:gd name="T12" fmla="*/ 0 w 141"/>
                  <a:gd name="T13" fmla="*/ 2 h 44"/>
                  <a:gd name="T14" fmla="*/ 1 w 141"/>
                  <a:gd name="T15" fmla="*/ 4 h 44"/>
                  <a:gd name="T16" fmla="*/ 49 w 141"/>
                  <a:gd name="T17" fmla="*/ 43 h 44"/>
                  <a:gd name="T18" fmla="*/ 50 w 141"/>
                  <a:gd name="T19" fmla="*/ 43 h 44"/>
                  <a:gd name="T20" fmla="*/ 50 w 141"/>
                  <a:gd name="T21" fmla="*/ 42 h 44"/>
                  <a:gd name="T22" fmla="*/ 50 w 141"/>
                  <a:gd name="T23" fmla="*/ 41 h 44"/>
                  <a:gd name="T24" fmla="*/ 6 w 141"/>
                  <a:gd name="T25" fmla="*/ 4 h 44"/>
                  <a:gd name="T26" fmla="*/ 132 w 141"/>
                  <a:gd name="T27" fmla="*/ 3 h 44"/>
                  <a:gd name="T28" fmla="*/ 49 w 141"/>
                  <a:gd name="T29" fmla="*/ 41 h 44"/>
                  <a:gd name="T30" fmla="*/ 50 w 141"/>
                  <a:gd name="T31" fmla="*/ 42 h 44"/>
                  <a:gd name="T32" fmla="*/ 50 w 141"/>
                  <a:gd name="T33" fmla="*/ 41 h 44"/>
                  <a:gd name="T34" fmla="*/ 50 w 141"/>
                  <a:gd name="T3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44">
                    <a:moveTo>
                      <a:pt x="50" y="42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1" y="3"/>
                      <a:pt x="141" y="2"/>
                      <a:pt x="141" y="1"/>
                    </a:cubicBezTo>
                    <a:cubicBezTo>
                      <a:pt x="141" y="1"/>
                      <a:pt x="140" y="0"/>
                      <a:pt x="14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50" y="44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7" name="Freeform 1012"/>
              <p:cNvSpPr/>
              <p:nvPr/>
            </p:nvSpPr>
            <p:spPr bwMode="auto">
              <a:xfrm>
                <a:off x="4824" y="2428"/>
                <a:ext cx="185" cy="91"/>
              </a:xfrm>
              <a:custGeom>
                <a:avLst/>
                <a:gdLst>
                  <a:gd name="T0" fmla="*/ 104 w 175"/>
                  <a:gd name="T1" fmla="*/ 85 h 86"/>
                  <a:gd name="T2" fmla="*/ 106 w 175"/>
                  <a:gd name="T3" fmla="*/ 86 h 86"/>
                  <a:gd name="T4" fmla="*/ 175 w 175"/>
                  <a:gd name="T5" fmla="*/ 2 h 86"/>
                  <a:gd name="T6" fmla="*/ 175 w 175"/>
                  <a:gd name="T7" fmla="*/ 1 h 86"/>
                  <a:gd name="T8" fmla="*/ 174 w 175"/>
                  <a:gd name="T9" fmla="*/ 0 h 86"/>
                  <a:gd name="T10" fmla="*/ 1 w 175"/>
                  <a:gd name="T11" fmla="*/ 17 h 86"/>
                  <a:gd name="T12" fmla="*/ 0 w 175"/>
                  <a:gd name="T13" fmla="*/ 18 h 86"/>
                  <a:gd name="T14" fmla="*/ 1 w 175"/>
                  <a:gd name="T15" fmla="*/ 20 h 86"/>
                  <a:gd name="T16" fmla="*/ 104 w 175"/>
                  <a:gd name="T17" fmla="*/ 86 h 86"/>
                  <a:gd name="T18" fmla="*/ 106 w 175"/>
                  <a:gd name="T19" fmla="*/ 86 h 86"/>
                  <a:gd name="T20" fmla="*/ 104 w 175"/>
                  <a:gd name="T21" fmla="*/ 85 h 86"/>
                  <a:gd name="T22" fmla="*/ 105 w 175"/>
                  <a:gd name="T23" fmla="*/ 83 h 86"/>
                  <a:gd name="T24" fmla="*/ 6 w 175"/>
                  <a:gd name="T25" fmla="*/ 20 h 86"/>
                  <a:gd name="T26" fmla="*/ 170 w 175"/>
                  <a:gd name="T27" fmla="*/ 3 h 86"/>
                  <a:gd name="T28" fmla="*/ 103 w 175"/>
                  <a:gd name="T29" fmla="*/ 84 h 86"/>
                  <a:gd name="T30" fmla="*/ 104 w 175"/>
                  <a:gd name="T31" fmla="*/ 85 h 86"/>
                  <a:gd name="T32" fmla="*/ 105 w 175"/>
                  <a:gd name="T33" fmla="*/ 83 h 86"/>
                  <a:gd name="T34" fmla="*/ 104 w 175"/>
                  <a:gd name="T3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86">
                    <a:moveTo>
                      <a:pt x="104" y="85"/>
                    </a:moveTo>
                    <a:cubicBezTo>
                      <a:pt x="106" y="86"/>
                      <a:pt x="106" y="86"/>
                      <a:pt x="106" y="86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5" y="2"/>
                      <a:pt x="175" y="1"/>
                      <a:pt x="175" y="1"/>
                    </a:cubicBezTo>
                    <a:cubicBezTo>
                      <a:pt x="175" y="0"/>
                      <a:pt x="174" y="0"/>
                      <a:pt x="174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4" y="86"/>
                      <a:pt x="105" y="86"/>
                      <a:pt x="106" y="86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4" y="85"/>
                      <a:pt x="104" y="85"/>
                      <a:pt x="104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8" name="Freeform 1013"/>
              <p:cNvSpPr/>
              <p:nvPr/>
            </p:nvSpPr>
            <p:spPr bwMode="auto">
              <a:xfrm>
                <a:off x="4824" y="2285"/>
                <a:ext cx="112" cy="234"/>
              </a:xfrm>
              <a:custGeom>
                <a:avLst/>
                <a:gdLst>
                  <a:gd name="T0" fmla="*/ 98 w 106"/>
                  <a:gd name="T1" fmla="*/ 2 h 222"/>
                  <a:gd name="T2" fmla="*/ 96 w 106"/>
                  <a:gd name="T3" fmla="*/ 1 h 222"/>
                  <a:gd name="T4" fmla="*/ 0 w 106"/>
                  <a:gd name="T5" fmla="*/ 154 h 222"/>
                  <a:gd name="T6" fmla="*/ 1 w 106"/>
                  <a:gd name="T7" fmla="*/ 156 h 222"/>
                  <a:gd name="T8" fmla="*/ 104 w 106"/>
                  <a:gd name="T9" fmla="*/ 222 h 222"/>
                  <a:gd name="T10" fmla="*/ 105 w 106"/>
                  <a:gd name="T11" fmla="*/ 222 h 222"/>
                  <a:gd name="T12" fmla="*/ 106 w 106"/>
                  <a:gd name="T13" fmla="*/ 221 h 222"/>
                  <a:gd name="T14" fmla="*/ 99 w 106"/>
                  <a:gd name="T15" fmla="*/ 2 h 222"/>
                  <a:gd name="T16" fmla="*/ 98 w 106"/>
                  <a:gd name="T17" fmla="*/ 0 h 222"/>
                  <a:gd name="T18" fmla="*/ 96 w 106"/>
                  <a:gd name="T19" fmla="*/ 1 h 222"/>
                  <a:gd name="T20" fmla="*/ 98 w 106"/>
                  <a:gd name="T21" fmla="*/ 2 h 222"/>
                  <a:gd name="T22" fmla="*/ 96 w 106"/>
                  <a:gd name="T23" fmla="*/ 2 h 222"/>
                  <a:gd name="T24" fmla="*/ 103 w 106"/>
                  <a:gd name="T25" fmla="*/ 218 h 222"/>
                  <a:gd name="T26" fmla="*/ 4 w 106"/>
                  <a:gd name="T27" fmla="*/ 154 h 222"/>
                  <a:gd name="T28" fmla="*/ 99 w 106"/>
                  <a:gd name="T29" fmla="*/ 3 h 222"/>
                  <a:gd name="T30" fmla="*/ 98 w 106"/>
                  <a:gd name="T31" fmla="*/ 2 h 222"/>
                  <a:gd name="T32" fmla="*/ 96 w 106"/>
                  <a:gd name="T33" fmla="*/ 2 h 222"/>
                  <a:gd name="T34" fmla="*/ 98 w 106"/>
                  <a:gd name="T35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22">
                    <a:moveTo>
                      <a:pt x="98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5"/>
                      <a:pt x="1" y="156"/>
                    </a:cubicBezTo>
                    <a:cubicBezTo>
                      <a:pt x="104" y="222"/>
                      <a:pt x="104" y="222"/>
                      <a:pt x="104" y="222"/>
                    </a:cubicBezTo>
                    <a:cubicBezTo>
                      <a:pt x="104" y="222"/>
                      <a:pt x="105" y="222"/>
                      <a:pt x="105" y="222"/>
                    </a:cubicBezTo>
                    <a:cubicBezTo>
                      <a:pt x="106" y="222"/>
                      <a:pt x="106" y="221"/>
                      <a:pt x="106" y="221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0"/>
                      <a:pt x="98" y="0"/>
                    </a:cubicBezTo>
                    <a:cubicBezTo>
                      <a:pt x="97" y="0"/>
                      <a:pt x="97" y="0"/>
                      <a:pt x="96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03" y="218"/>
                      <a:pt x="103" y="218"/>
                      <a:pt x="103" y="218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8" y="2"/>
                      <a:pt x="98" y="2"/>
                      <a:pt x="9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9" name="Freeform 1014"/>
              <p:cNvSpPr/>
              <p:nvPr/>
            </p:nvSpPr>
            <p:spPr bwMode="auto">
              <a:xfrm>
                <a:off x="5212" y="2530"/>
                <a:ext cx="133" cy="139"/>
              </a:xfrm>
              <a:custGeom>
                <a:avLst/>
                <a:gdLst>
                  <a:gd name="T0" fmla="*/ 105 w 126"/>
                  <a:gd name="T1" fmla="*/ 131 h 132"/>
                  <a:gd name="T2" fmla="*/ 106 w 126"/>
                  <a:gd name="T3" fmla="*/ 130 h 132"/>
                  <a:gd name="T4" fmla="*/ 7 w 126"/>
                  <a:gd name="T5" fmla="*/ 5 h 132"/>
                  <a:gd name="T6" fmla="*/ 123 w 126"/>
                  <a:gd name="T7" fmla="*/ 49 h 132"/>
                  <a:gd name="T8" fmla="*/ 104 w 126"/>
                  <a:gd name="T9" fmla="*/ 130 h 132"/>
                  <a:gd name="T10" fmla="*/ 105 w 126"/>
                  <a:gd name="T11" fmla="*/ 131 h 132"/>
                  <a:gd name="T12" fmla="*/ 106 w 126"/>
                  <a:gd name="T13" fmla="*/ 130 h 132"/>
                  <a:gd name="T14" fmla="*/ 105 w 126"/>
                  <a:gd name="T15" fmla="*/ 131 h 132"/>
                  <a:gd name="T16" fmla="*/ 107 w 126"/>
                  <a:gd name="T17" fmla="*/ 131 h 132"/>
                  <a:gd name="T18" fmla="*/ 126 w 126"/>
                  <a:gd name="T19" fmla="*/ 48 h 132"/>
                  <a:gd name="T20" fmla="*/ 125 w 126"/>
                  <a:gd name="T21" fmla="*/ 46 h 132"/>
                  <a:gd name="T22" fmla="*/ 3 w 126"/>
                  <a:gd name="T23" fmla="*/ 0 h 132"/>
                  <a:gd name="T24" fmla="*/ 1 w 126"/>
                  <a:gd name="T25" fmla="*/ 1 h 132"/>
                  <a:gd name="T26" fmla="*/ 1 w 126"/>
                  <a:gd name="T27" fmla="*/ 3 h 132"/>
                  <a:gd name="T28" fmla="*/ 104 w 126"/>
                  <a:gd name="T29" fmla="*/ 132 h 132"/>
                  <a:gd name="T30" fmla="*/ 105 w 126"/>
                  <a:gd name="T31" fmla="*/ 132 h 132"/>
                  <a:gd name="T32" fmla="*/ 107 w 126"/>
                  <a:gd name="T33" fmla="*/ 131 h 132"/>
                  <a:gd name="T34" fmla="*/ 105 w 126"/>
                  <a:gd name="T35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05" y="131"/>
                    </a:moveTo>
                    <a:cubicBezTo>
                      <a:pt x="106" y="130"/>
                      <a:pt x="106" y="130"/>
                      <a:pt x="106" y="13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7"/>
                      <a:pt x="126" y="46"/>
                      <a:pt x="125" y="4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4" y="132"/>
                      <a:pt x="105" y="132"/>
                      <a:pt x="105" y="132"/>
                    </a:cubicBezTo>
                    <a:cubicBezTo>
                      <a:pt x="106" y="132"/>
                      <a:pt x="106" y="132"/>
                      <a:pt x="107" y="131"/>
                    </a:cubicBezTo>
                    <a:cubicBezTo>
                      <a:pt x="105" y="131"/>
                      <a:pt x="105" y="131"/>
                      <a:pt x="105" y="13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0" name="Freeform 1015"/>
              <p:cNvSpPr/>
              <p:nvPr/>
            </p:nvSpPr>
            <p:spPr bwMode="auto">
              <a:xfrm>
                <a:off x="5212" y="2457"/>
                <a:ext cx="113" cy="212"/>
              </a:xfrm>
              <a:custGeom>
                <a:avLst/>
                <a:gdLst>
                  <a:gd name="T0" fmla="*/ 51 w 107"/>
                  <a:gd name="T1" fmla="*/ 1 h 201"/>
                  <a:gd name="T2" fmla="*/ 50 w 107"/>
                  <a:gd name="T3" fmla="*/ 0 h 201"/>
                  <a:gd name="T4" fmla="*/ 1 w 107"/>
                  <a:gd name="T5" fmla="*/ 70 h 201"/>
                  <a:gd name="T6" fmla="*/ 1 w 107"/>
                  <a:gd name="T7" fmla="*/ 72 h 201"/>
                  <a:gd name="T8" fmla="*/ 104 w 107"/>
                  <a:gd name="T9" fmla="*/ 201 h 201"/>
                  <a:gd name="T10" fmla="*/ 106 w 107"/>
                  <a:gd name="T11" fmla="*/ 201 h 201"/>
                  <a:gd name="T12" fmla="*/ 107 w 107"/>
                  <a:gd name="T13" fmla="*/ 199 h 201"/>
                  <a:gd name="T14" fmla="*/ 52 w 107"/>
                  <a:gd name="T15" fmla="*/ 1 h 201"/>
                  <a:gd name="T16" fmla="*/ 51 w 107"/>
                  <a:gd name="T17" fmla="*/ 0 h 201"/>
                  <a:gd name="T18" fmla="*/ 50 w 107"/>
                  <a:gd name="T19" fmla="*/ 0 h 201"/>
                  <a:gd name="T20" fmla="*/ 51 w 107"/>
                  <a:gd name="T21" fmla="*/ 1 h 201"/>
                  <a:gd name="T22" fmla="*/ 49 w 107"/>
                  <a:gd name="T23" fmla="*/ 2 h 201"/>
                  <a:gd name="T24" fmla="*/ 102 w 107"/>
                  <a:gd name="T25" fmla="*/ 193 h 201"/>
                  <a:gd name="T26" fmla="*/ 4 w 107"/>
                  <a:gd name="T27" fmla="*/ 71 h 201"/>
                  <a:gd name="T28" fmla="*/ 52 w 107"/>
                  <a:gd name="T29" fmla="*/ 2 h 201"/>
                  <a:gd name="T30" fmla="*/ 51 w 107"/>
                  <a:gd name="T31" fmla="*/ 1 h 201"/>
                  <a:gd name="T32" fmla="*/ 49 w 107"/>
                  <a:gd name="T33" fmla="*/ 2 h 201"/>
                  <a:gd name="T34" fmla="*/ 51 w 107"/>
                  <a:gd name="T35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01">
                    <a:moveTo>
                      <a:pt x="51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0"/>
                      <a:pt x="0" y="71"/>
                      <a:pt x="1" y="72"/>
                    </a:cubicBezTo>
                    <a:cubicBezTo>
                      <a:pt x="104" y="201"/>
                      <a:pt x="104" y="201"/>
                      <a:pt x="104" y="201"/>
                    </a:cubicBezTo>
                    <a:cubicBezTo>
                      <a:pt x="104" y="201"/>
                      <a:pt x="105" y="201"/>
                      <a:pt x="106" y="201"/>
                    </a:cubicBezTo>
                    <a:cubicBezTo>
                      <a:pt x="106" y="201"/>
                      <a:pt x="107" y="200"/>
                      <a:pt x="107" y="19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102" y="193"/>
                      <a:pt x="102" y="193"/>
                      <a:pt x="102" y="193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1" name="Freeform 1016"/>
              <p:cNvSpPr/>
              <p:nvPr/>
            </p:nvSpPr>
            <p:spPr bwMode="auto">
              <a:xfrm>
                <a:off x="5193" y="2462"/>
                <a:ext cx="152" cy="119"/>
              </a:xfrm>
              <a:custGeom>
                <a:avLst/>
                <a:gdLst>
                  <a:gd name="T0" fmla="*/ 2 w 144"/>
                  <a:gd name="T1" fmla="*/ 2 h 113"/>
                  <a:gd name="T2" fmla="*/ 0 w 144"/>
                  <a:gd name="T3" fmla="*/ 2 h 113"/>
                  <a:gd name="T4" fmla="*/ 19 w 144"/>
                  <a:gd name="T5" fmla="*/ 66 h 113"/>
                  <a:gd name="T6" fmla="*/ 20 w 144"/>
                  <a:gd name="T7" fmla="*/ 67 h 113"/>
                  <a:gd name="T8" fmla="*/ 142 w 144"/>
                  <a:gd name="T9" fmla="*/ 113 h 113"/>
                  <a:gd name="T10" fmla="*/ 144 w 144"/>
                  <a:gd name="T11" fmla="*/ 112 h 113"/>
                  <a:gd name="T12" fmla="*/ 143 w 144"/>
                  <a:gd name="T13" fmla="*/ 110 h 113"/>
                  <a:gd name="T14" fmla="*/ 3 w 144"/>
                  <a:gd name="T15" fmla="*/ 1 h 113"/>
                  <a:gd name="T16" fmla="*/ 1 w 144"/>
                  <a:gd name="T17" fmla="*/ 1 h 113"/>
                  <a:gd name="T18" fmla="*/ 0 w 144"/>
                  <a:gd name="T19" fmla="*/ 2 h 113"/>
                  <a:gd name="T20" fmla="*/ 2 w 144"/>
                  <a:gd name="T21" fmla="*/ 2 h 113"/>
                  <a:gd name="T22" fmla="*/ 1 w 144"/>
                  <a:gd name="T23" fmla="*/ 3 h 113"/>
                  <a:gd name="T24" fmla="*/ 134 w 144"/>
                  <a:gd name="T25" fmla="*/ 107 h 113"/>
                  <a:gd name="T26" fmla="*/ 21 w 144"/>
                  <a:gd name="T27" fmla="*/ 65 h 113"/>
                  <a:gd name="T28" fmla="*/ 3 w 144"/>
                  <a:gd name="T29" fmla="*/ 2 h 113"/>
                  <a:gd name="T30" fmla="*/ 2 w 144"/>
                  <a:gd name="T31" fmla="*/ 2 h 113"/>
                  <a:gd name="T32" fmla="*/ 1 w 144"/>
                  <a:gd name="T33" fmla="*/ 3 h 113"/>
                  <a:gd name="T34" fmla="*/ 2 w 144"/>
                  <a:gd name="T3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113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42" y="113"/>
                      <a:pt x="143" y="113"/>
                      <a:pt x="144" y="112"/>
                    </a:cubicBezTo>
                    <a:cubicBezTo>
                      <a:pt x="144" y="112"/>
                      <a:pt x="144" y="111"/>
                      <a:pt x="143" y="1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2" name="Freeform 1017"/>
              <p:cNvSpPr/>
              <p:nvPr/>
            </p:nvSpPr>
            <p:spPr bwMode="auto">
              <a:xfrm>
                <a:off x="5202" y="2368"/>
                <a:ext cx="80" cy="92"/>
              </a:xfrm>
              <a:custGeom>
                <a:avLst/>
                <a:gdLst>
                  <a:gd name="T0" fmla="*/ 74 w 76"/>
                  <a:gd name="T1" fmla="*/ 1 h 87"/>
                  <a:gd name="T2" fmla="*/ 74 w 76"/>
                  <a:gd name="T3" fmla="*/ 0 h 87"/>
                  <a:gd name="T4" fmla="*/ 1 w 76"/>
                  <a:gd name="T5" fmla="*/ 23 h 87"/>
                  <a:gd name="T6" fmla="*/ 0 w 76"/>
                  <a:gd name="T7" fmla="*/ 24 h 87"/>
                  <a:gd name="T8" fmla="*/ 0 w 76"/>
                  <a:gd name="T9" fmla="*/ 26 h 87"/>
                  <a:gd name="T10" fmla="*/ 59 w 76"/>
                  <a:gd name="T11" fmla="*/ 86 h 87"/>
                  <a:gd name="T12" fmla="*/ 60 w 76"/>
                  <a:gd name="T13" fmla="*/ 87 h 87"/>
                  <a:gd name="T14" fmla="*/ 61 w 76"/>
                  <a:gd name="T15" fmla="*/ 85 h 87"/>
                  <a:gd name="T16" fmla="*/ 76 w 76"/>
                  <a:gd name="T17" fmla="*/ 1 h 87"/>
                  <a:gd name="T18" fmla="*/ 75 w 76"/>
                  <a:gd name="T19" fmla="*/ 0 h 87"/>
                  <a:gd name="T20" fmla="*/ 74 w 76"/>
                  <a:gd name="T21" fmla="*/ 0 h 87"/>
                  <a:gd name="T22" fmla="*/ 74 w 76"/>
                  <a:gd name="T23" fmla="*/ 1 h 87"/>
                  <a:gd name="T24" fmla="*/ 73 w 76"/>
                  <a:gd name="T25" fmla="*/ 1 h 87"/>
                  <a:gd name="T26" fmla="*/ 59 w 76"/>
                  <a:gd name="T27" fmla="*/ 82 h 87"/>
                  <a:gd name="T28" fmla="*/ 4 w 76"/>
                  <a:gd name="T29" fmla="*/ 25 h 87"/>
                  <a:gd name="T30" fmla="*/ 75 w 76"/>
                  <a:gd name="T31" fmla="*/ 3 h 87"/>
                  <a:gd name="T32" fmla="*/ 74 w 76"/>
                  <a:gd name="T33" fmla="*/ 1 h 87"/>
                  <a:gd name="T34" fmla="*/ 73 w 76"/>
                  <a:gd name="T35" fmla="*/ 1 h 87"/>
                  <a:gd name="T36" fmla="*/ 74 w 76"/>
                  <a:gd name="T37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7">
                    <a:moveTo>
                      <a:pt x="74" y="1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0"/>
                      <a:pt x="75" y="0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3" name="Freeform 1018"/>
              <p:cNvSpPr/>
              <p:nvPr/>
            </p:nvSpPr>
            <p:spPr bwMode="auto">
              <a:xfrm>
                <a:off x="4798" y="2285"/>
                <a:ext cx="269" cy="122"/>
              </a:xfrm>
              <a:custGeom>
                <a:avLst/>
                <a:gdLst>
                  <a:gd name="T0" fmla="*/ 252 w 254"/>
                  <a:gd name="T1" fmla="*/ 114 h 116"/>
                  <a:gd name="T2" fmla="*/ 253 w 254"/>
                  <a:gd name="T3" fmla="*/ 113 h 116"/>
                  <a:gd name="T4" fmla="*/ 8 w 254"/>
                  <a:gd name="T5" fmla="*/ 12 h 116"/>
                  <a:gd name="T6" fmla="*/ 121 w 254"/>
                  <a:gd name="T7" fmla="*/ 3 h 116"/>
                  <a:gd name="T8" fmla="*/ 251 w 254"/>
                  <a:gd name="T9" fmla="*/ 115 h 116"/>
                  <a:gd name="T10" fmla="*/ 252 w 254"/>
                  <a:gd name="T11" fmla="*/ 114 h 116"/>
                  <a:gd name="T12" fmla="*/ 253 w 254"/>
                  <a:gd name="T13" fmla="*/ 113 h 116"/>
                  <a:gd name="T14" fmla="*/ 252 w 254"/>
                  <a:gd name="T15" fmla="*/ 114 h 116"/>
                  <a:gd name="T16" fmla="*/ 253 w 254"/>
                  <a:gd name="T17" fmla="*/ 113 h 116"/>
                  <a:gd name="T18" fmla="*/ 123 w 254"/>
                  <a:gd name="T19" fmla="*/ 1 h 116"/>
                  <a:gd name="T20" fmla="*/ 122 w 254"/>
                  <a:gd name="T21" fmla="*/ 0 h 116"/>
                  <a:gd name="T22" fmla="*/ 1 w 254"/>
                  <a:gd name="T23" fmla="*/ 9 h 116"/>
                  <a:gd name="T24" fmla="*/ 0 w 254"/>
                  <a:gd name="T25" fmla="*/ 11 h 116"/>
                  <a:gd name="T26" fmla="*/ 1 w 254"/>
                  <a:gd name="T27" fmla="*/ 12 h 116"/>
                  <a:gd name="T28" fmla="*/ 251 w 254"/>
                  <a:gd name="T29" fmla="*/ 115 h 116"/>
                  <a:gd name="T30" fmla="*/ 253 w 254"/>
                  <a:gd name="T31" fmla="*/ 115 h 116"/>
                  <a:gd name="T32" fmla="*/ 253 w 254"/>
                  <a:gd name="T33" fmla="*/ 113 h 116"/>
                  <a:gd name="T34" fmla="*/ 252 w 2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16">
                    <a:moveTo>
                      <a:pt x="252" y="114"/>
                    </a:moveTo>
                    <a:cubicBezTo>
                      <a:pt x="253" y="113"/>
                      <a:pt x="253" y="113"/>
                      <a:pt x="253" y="1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6"/>
                      <a:pt x="253" y="115"/>
                      <a:pt x="253" y="115"/>
                    </a:cubicBezTo>
                    <a:cubicBezTo>
                      <a:pt x="254" y="114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4" name="Freeform 1019"/>
              <p:cNvSpPr/>
              <p:nvPr/>
            </p:nvSpPr>
            <p:spPr bwMode="auto">
              <a:xfrm>
                <a:off x="4540" y="2446"/>
                <a:ext cx="287" cy="48"/>
              </a:xfrm>
              <a:custGeom>
                <a:avLst/>
                <a:gdLst>
                  <a:gd name="T0" fmla="*/ 270 w 271"/>
                  <a:gd name="T1" fmla="*/ 2 h 45"/>
                  <a:gd name="T2" fmla="*/ 269 w 271"/>
                  <a:gd name="T3" fmla="*/ 0 h 45"/>
                  <a:gd name="T4" fmla="*/ 215 w 271"/>
                  <a:gd name="T5" fmla="*/ 42 h 45"/>
                  <a:gd name="T6" fmla="*/ 19 w 271"/>
                  <a:gd name="T7" fmla="*/ 29 h 45"/>
                  <a:gd name="T8" fmla="*/ 270 w 271"/>
                  <a:gd name="T9" fmla="*/ 3 h 45"/>
                  <a:gd name="T10" fmla="*/ 270 w 271"/>
                  <a:gd name="T11" fmla="*/ 2 h 45"/>
                  <a:gd name="T12" fmla="*/ 269 w 271"/>
                  <a:gd name="T13" fmla="*/ 0 h 45"/>
                  <a:gd name="T14" fmla="*/ 270 w 271"/>
                  <a:gd name="T15" fmla="*/ 2 h 45"/>
                  <a:gd name="T16" fmla="*/ 269 w 271"/>
                  <a:gd name="T17" fmla="*/ 0 h 45"/>
                  <a:gd name="T18" fmla="*/ 1 w 271"/>
                  <a:gd name="T19" fmla="*/ 28 h 45"/>
                  <a:gd name="T20" fmla="*/ 0 w 271"/>
                  <a:gd name="T21" fmla="*/ 30 h 45"/>
                  <a:gd name="T22" fmla="*/ 1 w 271"/>
                  <a:gd name="T23" fmla="*/ 31 h 45"/>
                  <a:gd name="T24" fmla="*/ 215 w 271"/>
                  <a:gd name="T25" fmla="*/ 45 h 45"/>
                  <a:gd name="T26" fmla="*/ 216 w 271"/>
                  <a:gd name="T27" fmla="*/ 44 h 45"/>
                  <a:gd name="T28" fmla="*/ 270 w 271"/>
                  <a:gd name="T29" fmla="*/ 3 h 45"/>
                  <a:gd name="T30" fmla="*/ 271 w 271"/>
                  <a:gd name="T31" fmla="*/ 1 h 45"/>
                  <a:gd name="T32" fmla="*/ 269 w 271"/>
                  <a:gd name="T33" fmla="*/ 0 h 45"/>
                  <a:gd name="T34" fmla="*/ 270 w 271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45">
                    <a:moveTo>
                      <a:pt x="270" y="2"/>
                    </a:moveTo>
                    <a:cubicBezTo>
                      <a:pt x="269" y="0"/>
                      <a:pt x="269" y="0"/>
                      <a:pt x="269" y="0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215" y="45"/>
                      <a:pt x="215" y="45"/>
                      <a:pt x="215" y="45"/>
                    </a:cubicBezTo>
                    <a:cubicBezTo>
                      <a:pt x="215" y="45"/>
                      <a:pt x="216" y="45"/>
                      <a:pt x="216" y="44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1" y="2"/>
                      <a:pt x="271" y="2"/>
                      <a:pt x="271" y="1"/>
                    </a:cubicBezTo>
                    <a:cubicBezTo>
                      <a:pt x="271" y="0"/>
                      <a:pt x="270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5" name="Freeform 1020"/>
              <p:cNvSpPr/>
              <p:nvPr/>
            </p:nvSpPr>
            <p:spPr bwMode="auto">
              <a:xfrm>
                <a:off x="4592" y="2540"/>
                <a:ext cx="171" cy="137"/>
              </a:xfrm>
              <a:custGeom>
                <a:avLst/>
                <a:gdLst>
                  <a:gd name="T0" fmla="*/ 131 w 162"/>
                  <a:gd name="T1" fmla="*/ 108 h 130"/>
                  <a:gd name="T2" fmla="*/ 131 w 162"/>
                  <a:gd name="T3" fmla="*/ 107 h 130"/>
                  <a:gd name="T4" fmla="*/ 7 w 162"/>
                  <a:gd name="T5" fmla="*/ 126 h 130"/>
                  <a:gd name="T6" fmla="*/ 157 w 162"/>
                  <a:gd name="T7" fmla="*/ 6 h 130"/>
                  <a:gd name="T8" fmla="*/ 130 w 162"/>
                  <a:gd name="T9" fmla="*/ 108 h 130"/>
                  <a:gd name="T10" fmla="*/ 131 w 162"/>
                  <a:gd name="T11" fmla="*/ 108 h 130"/>
                  <a:gd name="T12" fmla="*/ 131 w 162"/>
                  <a:gd name="T13" fmla="*/ 107 h 130"/>
                  <a:gd name="T14" fmla="*/ 131 w 162"/>
                  <a:gd name="T15" fmla="*/ 108 h 130"/>
                  <a:gd name="T16" fmla="*/ 132 w 162"/>
                  <a:gd name="T17" fmla="*/ 109 h 130"/>
                  <a:gd name="T18" fmla="*/ 161 w 162"/>
                  <a:gd name="T19" fmla="*/ 2 h 130"/>
                  <a:gd name="T20" fmla="*/ 161 w 162"/>
                  <a:gd name="T21" fmla="*/ 0 h 130"/>
                  <a:gd name="T22" fmla="*/ 159 w 162"/>
                  <a:gd name="T23" fmla="*/ 0 h 130"/>
                  <a:gd name="T24" fmla="*/ 0 w 162"/>
                  <a:gd name="T25" fmla="*/ 127 h 130"/>
                  <a:gd name="T26" fmla="*/ 0 w 162"/>
                  <a:gd name="T27" fmla="*/ 129 h 130"/>
                  <a:gd name="T28" fmla="*/ 2 w 162"/>
                  <a:gd name="T29" fmla="*/ 130 h 130"/>
                  <a:gd name="T30" fmla="*/ 131 w 162"/>
                  <a:gd name="T31" fmla="*/ 110 h 130"/>
                  <a:gd name="T32" fmla="*/ 132 w 162"/>
                  <a:gd name="T33" fmla="*/ 109 h 130"/>
                  <a:gd name="T34" fmla="*/ 131 w 162"/>
                  <a:gd name="T35" fmla="*/ 10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30">
                    <a:moveTo>
                      <a:pt x="131" y="108"/>
                    </a:moveTo>
                    <a:cubicBezTo>
                      <a:pt x="131" y="107"/>
                      <a:pt x="131" y="107"/>
                      <a:pt x="131" y="107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2" y="1"/>
                      <a:pt x="161" y="1"/>
                      <a:pt x="161" y="0"/>
                    </a:cubicBezTo>
                    <a:cubicBezTo>
                      <a:pt x="160" y="0"/>
                      <a:pt x="160" y="0"/>
                      <a:pt x="159" y="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8"/>
                      <a:pt x="0" y="129"/>
                    </a:cubicBezTo>
                    <a:cubicBezTo>
                      <a:pt x="0" y="129"/>
                      <a:pt x="1" y="130"/>
                      <a:pt x="2" y="130"/>
                    </a:cubicBezTo>
                    <a:cubicBezTo>
                      <a:pt x="131" y="110"/>
                      <a:pt x="131" y="110"/>
                      <a:pt x="131" y="110"/>
                    </a:cubicBezTo>
                    <a:cubicBezTo>
                      <a:pt x="132" y="110"/>
                      <a:pt x="132" y="109"/>
                      <a:pt x="132" y="109"/>
                    </a:cubicBezTo>
                    <a:cubicBezTo>
                      <a:pt x="131" y="108"/>
                      <a:pt x="131" y="108"/>
                      <a:pt x="131" y="10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6" name="Freeform 1021"/>
              <p:cNvSpPr/>
              <p:nvPr/>
            </p:nvSpPr>
            <p:spPr bwMode="auto">
              <a:xfrm>
                <a:off x="4538" y="2538"/>
                <a:ext cx="195" cy="139"/>
              </a:xfrm>
              <a:custGeom>
                <a:avLst/>
                <a:gdLst>
                  <a:gd name="T0" fmla="*/ 2 w 184"/>
                  <a:gd name="T1" fmla="*/ 2 h 132"/>
                  <a:gd name="T2" fmla="*/ 0 w 184"/>
                  <a:gd name="T3" fmla="*/ 2 h 132"/>
                  <a:gd name="T4" fmla="*/ 51 w 184"/>
                  <a:gd name="T5" fmla="*/ 131 h 132"/>
                  <a:gd name="T6" fmla="*/ 53 w 184"/>
                  <a:gd name="T7" fmla="*/ 132 h 132"/>
                  <a:gd name="T8" fmla="*/ 182 w 184"/>
                  <a:gd name="T9" fmla="*/ 112 h 132"/>
                  <a:gd name="T10" fmla="*/ 183 w 184"/>
                  <a:gd name="T11" fmla="*/ 111 h 132"/>
                  <a:gd name="T12" fmla="*/ 183 w 184"/>
                  <a:gd name="T13" fmla="*/ 109 h 132"/>
                  <a:gd name="T14" fmla="*/ 2 w 184"/>
                  <a:gd name="T15" fmla="*/ 0 h 132"/>
                  <a:gd name="T16" fmla="*/ 1 w 184"/>
                  <a:gd name="T17" fmla="*/ 1 h 132"/>
                  <a:gd name="T18" fmla="*/ 0 w 184"/>
                  <a:gd name="T19" fmla="*/ 2 h 132"/>
                  <a:gd name="T20" fmla="*/ 2 w 184"/>
                  <a:gd name="T21" fmla="*/ 2 h 132"/>
                  <a:gd name="T22" fmla="*/ 1 w 184"/>
                  <a:gd name="T23" fmla="*/ 3 h 132"/>
                  <a:gd name="T24" fmla="*/ 178 w 184"/>
                  <a:gd name="T25" fmla="*/ 109 h 132"/>
                  <a:gd name="T26" fmla="*/ 53 w 184"/>
                  <a:gd name="T27" fmla="*/ 129 h 132"/>
                  <a:gd name="T28" fmla="*/ 3 w 184"/>
                  <a:gd name="T29" fmla="*/ 1 h 132"/>
                  <a:gd name="T30" fmla="*/ 2 w 184"/>
                  <a:gd name="T31" fmla="*/ 2 h 132"/>
                  <a:gd name="T32" fmla="*/ 1 w 184"/>
                  <a:gd name="T33" fmla="*/ 3 h 132"/>
                  <a:gd name="T34" fmla="*/ 2 w 184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1" y="131"/>
                      <a:pt x="52" y="132"/>
                      <a:pt x="53" y="132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83" y="112"/>
                      <a:pt x="183" y="111"/>
                      <a:pt x="183" y="111"/>
                    </a:cubicBezTo>
                    <a:cubicBezTo>
                      <a:pt x="184" y="110"/>
                      <a:pt x="183" y="109"/>
                      <a:pt x="183" y="10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7" name="Freeform 1022"/>
              <p:cNvSpPr/>
              <p:nvPr/>
            </p:nvSpPr>
            <p:spPr bwMode="auto">
              <a:xfrm>
                <a:off x="4759" y="2491"/>
                <a:ext cx="177" cy="52"/>
              </a:xfrm>
              <a:custGeom>
                <a:avLst/>
                <a:gdLst>
                  <a:gd name="T0" fmla="*/ 165 w 167"/>
                  <a:gd name="T1" fmla="*/ 26 h 50"/>
                  <a:gd name="T2" fmla="*/ 165 w 167"/>
                  <a:gd name="T3" fmla="*/ 24 h 50"/>
                  <a:gd name="T4" fmla="*/ 4 w 167"/>
                  <a:gd name="T5" fmla="*/ 47 h 50"/>
                  <a:gd name="T6" fmla="*/ 9 w 167"/>
                  <a:gd name="T7" fmla="*/ 3 h 50"/>
                  <a:gd name="T8" fmla="*/ 165 w 167"/>
                  <a:gd name="T9" fmla="*/ 27 h 50"/>
                  <a:gd name="T10" fmla="*/ 165 w 167"/>
                  <a:gd name="T11" fmla="*/ 26 h 50"/>
                  <a:gd name="T12" fmla="*/ 165 w 167"/>
                  <a:gd name="T13" fmla="*/ 24 h 50"/>
                  <a:gd name="T14" fmla="*/ 165 w 167"/>
                  <a:gd name="T15" fmla="*/ 26 h 50"/>
                  <a:gd name="T16" fmla="*/ 166 w 167"/>
                  <a:gd name="T17" fmla="*/ 24 h 50"/>
                  <a:gd name="T18" fmla="*/ 8 w 167"/>
                  <a:gd name="T19" fmla="*/ 0 h 50"/>
                  <a:gd name="T20" fmla="*/ 7 w 167"/>
                  <a:gd name="T21" fmla="*/ 0 h 50"/>
                  <a:gd name="T22" fmla="*/ 7 w 167"/>
                  <a:gd name="T23" fmla="*/ 1 h 50"/>
                  <a:gd name="T24" fmla="*/ 1 w 167"/>
                  <a:gd name="T25" fmla="*/ 48 h 50"/>
                  <a:gd name="T26" fmla="*/ 1 w 167"/>
                  <a:gd name="T27" fmla="*/ 50 h 50"/>
                  <a:gd name="T28" fmla="*/ 2 w 167"/>
                  <a:gd name="T29" fmla="*/ 50 h 50"/>
                  <a:gd name="T30" fmla="*/ 166 w 167"/>
                  <a:gd name="T31" fmla="*/ 27 h 50"/>
                  <a:gd name="T32" fmla="*/ 167 w 167"/>
                  <a:gd name="T33" fmla="*/ 26 h 50"/>
                  <a:gd name="T34" fmla="*/ 166 w 167"/>
                  <a:gd name="T35" fmla="*/ 24 h 50"/>
                  <a:gd name="T36" fmla="*/ 165 w 167"/>
                  <a:gd name="T37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7" h="50">
                    <a:moveTo>
                      <a:pt x="165" y="26"/>
                    </a:moveTo>
                    <a:cubicBezTo>
                      <a:pt x="165" y="24"/>
                      <a:pt x="165" y="24"/>
                      <a:pt x="165" y="2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6" y="27"/>
                      <a:pt x="167" y="26"/>
                      <a:pt x="167" y="26"/>
                    </a:cubicBezTo>
                    <a:cubicBezTo>
                      <a:pt x="167" y="25"/>
                      <a:pt x="166" y="24"/>
                      <a:pt x="166" y="24"/>
                    </a:cubicBezTo>
                    <a:cubicBezTo>
                      <a:pt x="165" y="26"/>
                      <a:pt x="165" y="26"/>
                      <a:pt x="165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8" name="Freeform 1023"/>
              <p:cNvSpPr/>
              <p:nvPr/>
            </p:nvSpPr>
            <p:spPr bwMode="auto">
              <a:xfrm>
                <a:off x="4925" y="2285"/>
                <a:ext cx="142" cy="146"/>
              </a:xfrm>
              <a:custGeom>
                <a:avLst/>
                <a:gdLst>
                  <a:gd name="T0" fmla="*/ 78 w 134"/>
                  <a:gd name="T1" fmla="*/ 137 h 139"/>
                  <a:gd name="T2" fmla="*/ 79 w 134"/>
                  <a:gd name="T3" fmla="*/ 137 h 139"/>
                  <a:gd name="T4" fmla="*/ 7 w 134"/>
                  <a:gd name="T5" fmla="*/ 8 h 139"/>
                  <a:gd name="T6" fmla="*/ 129 w 134"/>
                  <a:gd name="T7" fmla="*/ 114 h 139"/>
                  <a:gd name="T8" fmla="*/ 77 w 134"/>
                  <a:gd name="T9" fmla="*/ 136 h 139"/>
                  <a:gd name="T10" fmla="*/ 78 w 134"/>
                  <a:gd name="T11" fmla="*/ 137 h 139"/>
                  <a:gd name="T12" fmla="*/ 79 w 134"/>
                  <a:gd name="T13" fmla="*/ 137 h 139"/>
                  <a:gd name="T14" fmla="*/ 78 w 134"/>
                  <a:gd name="T15" fmla="*/ 137 h 139"/>
                  <a:gd name="T16" fmla="*/ 78 w 134"/>
                  <a:gd name="T17" fmla="*/ 139 h 139"/>
                  <a:gd name="T18" fmla="*/ 133 w 134"/>
                  <a:gd name="T19" fmla="*/ 115 h 139"/>
                  <a:gd name="T20" fmla="*/ 133 w 134"/>
                  <a:gd name="T21" fmla="*/ 114 h 139"/>
                  <a:gd name="T22" fmla="*/ 133 w 134"/>
                  <a:gd name="T23" fmla="*/ 113 h 139"/>
                  <a:gd name="T24" fmla="*/ 3 w 134"/>
                  <a:gd name="T25" fmla="*/ 1 h 139"/>
                  <a:gd name="T26" fmla="*/ 1 w 134"/>
                  <a:gd name="T27" fmla="*/ 1 h 139"/>
                  <a:gd name="T28" fmla="*/ 0 w 134"/>
                  <a:gd name="T29" fmla="*/ 2 h 139"/>
                  <a:gd name="T30" fmla="*/ 76 w 134"/>
                  <a:gd name="T31" fmla="*/ 138 h 139"/>
                  <a:gd name="T32" fmla="*/ 78 w 134"/>
                  <a:gd name="T33" fmla="*/ 139 h 139"/>
                  <a:gd name="T34" fmla="*/ 78 w 134"/>
                  <a:gd name="T35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39">
                    <a:moveTo>
                      <a:pt x="78" y="137"/>
                    </a:moveTo>
                    <a:cubicBezTo>
                      <a:pt x="79" y="137"/>
                      <a:pt x="79" y="137"/>
                      <a:pt x="79" y="13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5"/>
                      <a:pt x="133" y="114"/>
                    </a:cubicBezTo>
                    <a:cubicBezTo>
                      <a:pt x="134" y="114"/>
                      <a:pt x="133" y="113"/>
                      <a:pt x="133" y="11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7" y="139"/>
                      <a:pt x="78" y="139"/>
                      <a:pt x="78" y="139"/>
                    </a:cubicBezTo>
                    <a:cubicBezTo>
                      <a:pt x="78" y="137"/>
                      <a:pt x="78" y="137"/>
                      <a:pt x="78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9" name="Freeform 1024"/>
              <p:cNvSpPr/>
              <p:nvPr/>
            </p:nvSpPr>
            <p:spPr bwMode="auto">
              <a:xfrm>
                <a:off x="4249" y="2745"/>
                <a:ext cx="216" cy="218"/>
              </a:xfrm>
              <a:custGeom>
                <a:avLst/>
                <a:gdLst>
                  <a:gd name="T0" fmla="*/ 204 w 205"/>
                  <a:gd name="T1" fmla="*/ 24 h 207"/>
                  <a:gd name="T2" fmla="*/ 203 w 205"/>
                  <a:gd name="T3" fmla="*/ 23 h 207"/>
                  <a:gd name="T4" fmla="*/ 4 w 205"/>
                  <a:gd name="T5" fmla="*/ 201 h 207"/>
                  <a:gd name="T6" fmla="*/ 44 w 205"/>
                  <a:gd name="T7" fmla="*/ 3 h 207"/>
                  <a:gd name="T8" fmla="*/ 204 w 205"/>
                  <a:gd name="T9" fmla="*/ 25 h 207"/>
                  <a:gd name="T10" fmla="*/ 204 w 205"/>
                  <a:gd name="T11" fmla="*/ 24 h 207"/>
                  <a:gd name="T12" fmla="*/ 203 w 205"/>
                  <a:gd name="T13" fmla="*/ 23 h 207"/>
                  <a:gd name="T14" fmla="*/ 204 w 205"/>
                  <a:gd name="T15" fmla="*/ 24 h 207"/>
                  <a:gd name="T16" fmla="*/ 204 w 205"/>
                  <a:gd name="T17" fmla="*/ 23 h 207"/>
                  <a:gd name="T18" fmla="*/ 43 w 205"/>
                  <a:gd name="T19" fmla="*/ 0 h 207"/>
                  <a:gd name="T20" fmla="*/ 42 w 205"/>
                  <a:gd name="T21" fmla="*/ 1 h 207"/>
                  <a:gd name="T22" fmla="*/ 0 w 205"/>
                  <a:gd name="T23" fmla="*/ 205 h 207"/>
                  <a:gd name="T24" fmla="*/ 1 w 205"/>
                  <a:gd name="T25" fmla="*/ 207 h 207"/>
                  <a:gd name="T26" fmla="*/ 3 w 205"/>
                  <a:gd name="T27" fmla="*/ 207 h 207"/>
                  <a:gd name="T28" fmla="*/ 205 w 205"/>
                  <a:gd name="T29" fmla="*/ 25 h 207"/>
                  <a:gd name="T30" fmla="*/ 205 w 205"/>
                  <a:gd name="T31" fmla="*/ 24 h 207"/>
                  <a:gd name="T32" fmla="*/ 204 w 205"/>
                  <a:gd name="T33" fmla="*/ 23 h 207"/>
                  <a:gd name="T34" fmla="*/ 204 w 205"/>
                  <a:gd name="T35" fmla="*/ 2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07">
                    <a:moveTo>
                      <a:pt x="204" y="24"/>
                    </a:moveTo>
                    <a:cubicBezTo>
                      <a:pt x="203" y="23"/>
                      <a:pt x="203" y="23"/>
                      <a:pt x="203" y="23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6"/>
                      <a:pt x="0" y="206"/>
                      <a:pt x="1" y="207"/>
                    </a:cubicBezTo>
                    <a:cubicBezTo>
                      <a:pt x="1" y="207"/>
                      <a:pt x="2" y="207"/>
                      <a:pt x="3" y="207"/>
                    </a:cubicBezTo>
                    <a:cubicBezTo>
                      <a:pt x="205" y="25"/>
                      <a:pt x="205" y="25"/>
                      <a:pt x="205" y="25"/>
                    </a:cubicBezTo>
                    <a:cubicBezTo>
                      <a:pt x="205" y="25"/>
                      <a:pt x="205" y="24"/>
                      <a:pt x="205" y="24"/>
                    </a:cubicBezTo>
                    <a:cubicBezTo>
                      <a:pt x="205" y="23"/>
                      <a:pt x="205" y="23"/>
                      <a:pt x="204" y="23"/>
                    </a:cubicBezTo>
                    <a:cubicBezTo>
                      <a:pt x="204" y="24"/>
                      <a:pt x="204" y="24"/>
                      <a:pt x="204" y="2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0" name="Freeform 1025"/>
              <p:cNvSpPr/>
              <p:nvPr/>
            </p:nvSpPr>
            <p:spPr bwMode="auto">
              <a:xfrm>
                <a:off x="4148" y="2768"/>
                <a:ext cx="318" cy="195"/>
              </a:xfrm>
              <a:custGeom>
                <a:avLst/>
                <a:gdLst>
                  <a:gd name="T0" fmla="*/ 2 w 301"/>
                  <a:gd name="T1" fmla="*/ 136 h 185"/>
                  <a:gd name="T2" fmla="*/ 1 w 301"/>
                  <a:gd name="T3" fmla="*/ 138 h 185"/>
                  <a:gd name="T4" fmla="*/ 96 w 301"/>
                  <a:gd name="T5" fmla="*/ 185 h 185"/>
                  <a:gd name="T6" fmla="*/ 98 w 301"/>
                  <a:gd name="T7" fmla="*/ 185 h 185"/>
                  <a:gd name="T8" fmla="*/ 300 w 301"/>
                  <a:gd name="T9" fmla="*/ 3 h 185"/>
                  <a:gd name="T10" fmla="*/ 300 w 301"/>
                  <a:gd name="T11" fmla="*/ 1 h 185"/>
                  <a:gd name="T12" fmla="*/ 298 w 301"/>
                  <a:gd name="T13" fmla="*/ 1 h 185"/>
                  <a:gd name="T14" fmla="*/ 1 w 301"/>
                  <a:gd name="T15" fmla="*/ 135 h 185"/>
                  <a:gd name="T16" fmla="*/ 0 w 301"/>
                  <a:gd name="T17" fmla="*/ 136 h 185"/>
                  <a:gd name="T18" fmla="*/ 1 w 301"/>
                  <a:gd name="T19" fmla="*/ 138 h 185"/>
                  <a:gd name="T20" fmla="*/ 2 w 301"/>
                  <a:gd name="T21" fmla="*/ 136 h 185"/>
                  <a:gd name="T22" fmla="*/ 2 w 301"/>
                  <a:gd name="T23" fmla="*/ 138 h 185"/>
                  <a:gd name="T24" fmla="*/ 291 w 301"/>
                  <a:gd name="T25" fmla="*/ 7 h 185"/>
                  <a:gd name="T26" fmla="*/ 96 w 301"/>
                  <a:gd name="T27" fmla="*/ 182 h 185"/>
                  <a:gd name="T28" fmla="*/ 2 w 301"/>
                  <a:gd name="T29" fmla="*/ 135 h 185"/>
                  <a:gd name="T30" fmla="*/ 2 w 301"/>
                  <a:gd name="T31" fmla="*/ 136 h 185"/>
                  <a:gd name="T32" fmla="*/ 2 w 301"/>
                  <a:gd name="T33" fmla="*/ 138 h 185"/>
                  <a:gd name="T34" fmla="*/ 2 w 301"/>
                  <a:gd name="T35" fmla="*/ 13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185">
                    <a:moveTo>
                      <a:pt x="2" y="136"/>
                    </a:moveTo>
                    <a:cubicBezTo>
                      <a:pt x="1" y="138"/>
                      <a:pt x="1" y="138"/>
                      <a:pt x="1" y="138"/>
                    </a:cubicBezTo>
                    <a:cubicBezTo>
                      <a:pt x="96" y="185"/>
                      <a:pt x="96" y="185"/>
                      <a:pt x="96" y="185"/>
                    </a:cubicBezTo>
                    <a:cubicBezTo>
                      <a:pt x="96" y="185"/>
                      <a:pt x="97" y="185"/>
                      <a:pt x="98" y="185"/>
                    </a:cubicBezTo>
                    <a:cubicBezTo>
                      <a:pt x="300" y="3"/>
                      <a:pt x="300" y="3"/>
                      <a:pt x="300" y="3"/>
                    </a:cubicBezTo>
                    <a:cubicBezTo>
                      <a:pt x="300" y="3"/>
                      <a:pt x="301" y="2"/>
                      <a:pt x="300" y="1"/>
                    </a:cubicBezTo>
                    <a:cubicBezTo>
                      <a:pt x="300" y="1"/>
                      <a:pt x="299" y="0"/>
                      <a:pt x="298" y="1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0" y="136"/>
                      <a:pt x="0" y="136"/>
                    </a:cubicBezTo>
                    <a:cubicBezTo>
                      <a:pt x="0" y="137"/>
                      <a:pt x="1" y="138"/>
                      <a:pt x="1" y="138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91" y="7"/>
                      <a:pt x="291" y="7"/>
                      <a:pt x="291" y="7"/>
                    </a:cubicBezTo>
                    <a:cubicBezTo>
                      <a:pt x="96" y="182"/>
                      <a:pt x="96" y="182"/>
                      <a:pt x="96" y="182"/>
                    </a:cubicBezTo>
                    <a:cubicBezTo>
                      <a:pt x="2" y="135"/>
                      <a:pt x="2" y="135"/>
                      <a:pt x="2" y="135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6"/>
                      <a:pt x="2" y="136"/>
                      <a:pt x="2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1" name="Freeform 1026"/>
              <p:cNvSpPr/>
              <p:nvPr/>
            </p:nvSpPr>
            <p:spPr bwMode="auto">
              <a:xfrm>
                <a:off x="4462" y="2655"/>
                <a:ext cx="133" cy="117"/>
              </a:xfrm>
              <a:custGeom>
                <a:avLst/>
                <a:gdLst>
                  <a:gd name="T0" fmla="*/ 124 w 126"/>
                  <a:gd name="T1" fmla="*/ 19 h 111"/>
                  <a:gd name="T2" fmla="*/ 123 w 126"/>
                  <a:gd name="T3" fmla="*/ 18 h 111"/>
                  <a:gd name="T4" fmla="*/ 4 w 126"/>
                  <a:gd name="T5" fmla="*/ 105 h 111"/>
                  <a:gd name="T6" fmla="*/ 33 w 126"/>
                  <a:gd name="T7" fmla="*/ 3 h 111"/>
                  <a:gd name="T8" fmla="*/ 124 w 126"/>
                  <a:gd name="T9" fmla="*/ 21 h 111"/>
                  <a:gd name="T10" fmla="*/ 124 w 126"/>
                  <a:gd name="T11" fmla="*/ 19 h 111"/>
                  <a:gd name="T12" fmla="*/ 123 w 126"/>
                  <a:gd name="T13" fmla="*/ 18 h 111"/>
                  <a:gd name="T14" fmla="*/ 124 w 126"/>
                  <a:gd name="T15" fmla="*/ 19 h 111"/>
                  <a:gd name="T16" fmla="*/ 125 w 126"/>
                  <a:gd name="T17" fmla="*/ 18 h 111"/>
                  <a:gd name="T18" fmla="*/ 33 w 126"/>
                  <a:gd name="T19" fmla="*/ 0 h 111"/>
                  <a:gd name="T20" fmla="*/ 31 w 126"/>
                  <a:gd name="T21" fmla="*/ 1 h 111"/>
                  <a:gd name="T22" fmla="*/ 0 w 126"/>
                  <a:gd name="T23" fmla="*/ 109 h 111"/>
                  <a:gd name="T24" fmla="*/ 1 w 126"/>
                  <a:gd name="T25" fmla="*/ 110 h 111"/>
                  <a:gd name="T26" fmla="*/ 3 w 126"/>
                  <a:gd name="T27" fmla="*/ 110 h 111"/>
                  <a:gd name="T28" fmla="*/ 125 w 126"/>
                  <a:gd name="T29" fmla="*/ 20 h 111"/>
                  <a:gd name="T30" fmla="*/ 126 w 126"/>
                  <a:gd name="T31" fmla="*/ 19 h 111"/>
                  <a:gd name="T32" fmla="*/ 125 w 126"/>
                  <a:gd name="T33" fmla="*/ 18 h 111"/>
                  <a:gd name="T34" fmla="*/ 124 w 126"/>
                  <a:gd name="T35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11">
                    <a:moveTo>
                      <a:pt x="124" y="19"/>
                    </a:moveTo>
                    <a:cubicBezTo>
                      <a:pt x="123" y="18"/>
                      <a:pt x="123" y="18"/>
                      <a:pt x="123" y="1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1" y="110"/>
                    </a:cubicBezTo>
                    <a:cubicBezTo>
                      <a:pt x="2" y="111"/>
                      <a:pt x="2" y="111"/>
                      <a:pt x="3" y="11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6" y="20"/>
                      <a:pt x="126" y="20"/>
                      <a:pt x="126" y="19"/>
                    </a:cubicBezTo>
                    <a:cubicBezTo>
                      <a:pt x="126" y="18"/>
                      <a:pt x="125" y="18"/>
                      <a:pt x="125" y="18"/>
                    </a:cubicBezTo>
                    <a:cubicBezTo>
                      <a:pt x="124" y="19"/>
                      <a:pt x="124" y="19"/>
                      <a:pt x="124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2" name="Freeform 1027"/>
              <p:cNvSpPr/>
              <p:nvPr/>
            </p:nvSpPr>
            <p:spPr bwMode="auto">
              <a:xfrm>
                <a:off x="4139" y="2620"/>
                <a:ext cx="157" cy="128"/>
              </a:xfrm>
              <a:custGeom>
                <a:avLst/>
                <a:gdLst>
                  <a:gd name="T0" fmla="*/ 79 w 149"/>
                  <a:gd name="T1" fmla="*/ 2 h 121"/>
                  <a:gd name="T2" fmla="*/ 78 w 149"/>
                  <a:gd name="T3" fmla="*/ 0 h 121"/>
                  <a:gd name="T4" fmla="*/ 1 w 149"/>
                  <a:gd name="T5" fmla="*/ 64 h 121"/>
                  <a:gd name="T6" fmla="*/ 1 w 149"/>
                  <a:gd name="T7" fmla="*/ 65 h 121"/>
                  <a:gd name="T8" fmla="*/ 1 w 149"/>
                  <a:gd name="T9" fmla="*/ 66 h 121"/>
                  <a:gd name="T10" fmla="*/ 146 w 149"/>
                  <a:gd name="T11" fmla="*/ 121 h 121"/>
                  <a:gd name="T12" fmla="*/ 148 w 149"/>
                  <a:gd name="T13" fmla="*/ 120 h 121"/>
                  <a:gd name="T14" fmla="*/ 148 w 149"/>
                  <a:gd name="T15" fmla="*/ 119 h 121"/>
                  <a:gd name="T16" fmla="*/ 81 w 149"/>
                  <a:gd name="T17" fmla="*/ 1 h 121"/>
                  <a:gd name="T18" fmla="*/ 80 w 149"/>
                  <a:gd name="T19" fmla="*/ 0 h 121"/>
                  <a:gd name="T20" fmla="*/ 78 w 149"/>
                  <a:gd name="T21" fmla="*/ 0 h 121"/>
                  <a:gd name="T22" fmla="*/ 79 w 149"/>
                  <a:gd name="T23" fmla="*/ 2 h 121"/>
                  <a:gd name="T24" fmla="*/ 78 w 149"/>
                  <a:gd name="T25" fmla="*/ 2 h 121"/>
                  <a:gd name="T26" fmla="*/ 144 w 149"/>
                  <a:gd name="T27" fmla="*/ 116 h 121"/>
                  <a:gd name="T28" fmla="*/ 5 w 149"/>
                  <a:gd name="T29" fmla="*/ 64 h 121"/>
                  <a:gd name="T30" fmla="*/ 80 w 149"/>
                  <a:gd name="T31" fmla="*/ 3 h 121"/>
                  <a:gd name="T32" fmla="*/ 79 w 149"/>
                  <a:gd name="T33" fmla="*/ 2 h 121"/>
                  <a:gd name="T34" fmla="*/ 78 w 149"/>
                  <a:gd name="T35" fmla="*/ 2 h 121"/>
                  <a:gd name="T36" fmla="*/ 79 w 149"/>
                  <a:gd name="T37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21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46" y="121"/>
                      <a:pt x="146" y="121"/>
                      <a:pt x="146" y="121"/>
                    </a:cubicBezTo>
                    <a:cubicBezTo>
                      <a:pt x="147" y="121"/>
                      <a:pt x="148" y="121"/>
                      <a:pt x="148" y="120"/>
                    </a:cubicBezTo>
                    <a:cubicBezTo>
                      <a:pt x="149" y="120"/>
                      <a:pt x="149" y="119"/>
                      <a:pt x="148" y="119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3" name="Freeform 1028"/>
              <p:cNvSpPr/>
              <p:nvPr/>
            </p:nvSpPr>
            <p:spPr bwMode="auto">
              <a:xfrm>
                <a:off x="3766" y="3068"/>
                <a:ext cx="140" cy="78"/>
              </a:xfrm>
              <a:custGeom>
                <a:avLst/>
                <a:gdLst>
                  <a:gd name="T0" fmla="*/ 131 w 133"/>
                  <a:gd name="T1" fmla="*/ 1 h 74"/>
                  <a:gd name="T2" fmla="*/ 131 w 133"/>
                  <a:gd name="T3" fmla="*/ 0 h 74"/>
                  <a:gd name="T4" fmla="*/ 2 w 133"/>
                  <a:gd name="T5" fmla="*/ 18 h 74"/>
                  <a:gd name="T6" fmla="*/ 1 w 133"/>
                  <a:gd name="T7" fmla="*/ 19 h 74"/>
                  <a:gd name="T8" fmla="*/ 0 w 133"/>
                  <a:gd name="T9" fmla="*/ 20 h 74"/>
                  <a:gd name="T10" fmla="*/ 22 w 133"/>
                  <a:gd name="T11" fmla="*/ 73 h 74"/>
                  <a:gd name="T12" fmla="*/ 23 w 133"/>
                  <a:gd name="T13" fmla="*/ 74 h 74"/>
                  <a:gd name="T14" fmla="*/ 24 w 133"/>
                  <a:gd name="T15" fmla="*/ 73 h 74"/>
                  <a:gd name="T16" fmla="*/ 132 w 133"/>
                  <a:gd name="T17" fmla="*/ 2 h 74"/>
                  <a:gd name="T18" fmla="*/ 133 w 133"/>
                  <a:gd name="T19" fmla="*/ 1 h 74"/>
                  <a:gd name="T20" fmla="*/ 131 w 133"/>
                  <a:gd name="T21" fmla="*/ 0 h 74"/>
                  <a:gd name="T22" fmla="*/ 131 w 133"/>
                  <a:gd name="T23" fmla="*/ 1 h 74"/>
                  <a:gd name="T24" fmla="*/ 131 w 133"/>
                  <a:gd name="T25" fmla="*/ 0 h 74"/>
                  <a:gd name="T26" fmla="*/ 24 w 133"/>
                  <a:gd name="T27" fmla="*/ 70 h 74"/>
                  <a:gd name="T28" fmla="*/ 4 w 133"/>
                  <a:gd name="T29" fmla="*/ 21 h 74"/>
                  <a:gd name="T30" fmla="*/ 132 w 133"/>
                  <a:gd name="T31" fmla="*/ 3 h 74"/>
                  <a:gd name="T32" fmla="*/ 131 w 133"/>
                  <a:gd name="T33" fmla="*/ 1 h 74"/>
                  <a:gd name="T34" fmla="*/ 131 w 133"/>
                  <a:gd name="T35" fmla="*/ 0 h 74"/>
                  <a:gd name="T36" fmla="*/ 131 w 133"/>
                  <a:gd name="T3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74">
                    <a:moveTo>
                      <a:pt x="131" y="1"/>
                    </a:moveTo>
                    <a:cubicBezTo>
                      <a:pt x="131" y="0"/>
                      <a:pt x="131" y="0"/>
                      <a:pt x="131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3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4" y="7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3" y="0"/>
                      <a:pt x="132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4" name="Freeform 1029"/>
              <p:cNvSpPr/>
              <p:nvPr/>
            </p:nvSpPr>
            <p:spPr bwMode="auto">
              <a:xfrm>
                <a:off x="3896" y="3338"/>
                <a:ext cx="81" cy="113"/>
              </a:xfrm>
              <a:custGeom>
                <a:avLst/>
                <a:gdLst>
                  <a:gd name="T0" fmla="*/ 75 w 77"/>
                  <a:gd name="T1" fmla="*/ 23 h 107"/>
                  <a:gd name="T2" fmla="*/ 74 w 77"/>
                  <a:gd name="T3" fmla="*/ 22 h 107"/>
                  <a:gd name="T4" fmla="*/ 4 w 77"/>
                  <a:gd name="T5" fmla="*/ 100 h 107"/>
                  <a:gd name="T6" fmla="*/ 22 w 77"/>
                  <a:gd name="T7" fmla="*/ 4 h 107"/>
                  <a:gd name="T8" fmla="*/ 74 w 77"/>
                  <a:gd name="T9" fmla="*/ 25 h 107"/>
                  <a:gd name="T10" fmla="*/ 75 w 77"/>
                  <a:gd name="T11" fmla="*/ 23 h 107"/>
                  <a:gd name="T12" fmla="*/ 74 w 77"/>
                  <a:gd name="T13" fmla="*/ 22 h 107"/>
                  <a:gd name="T14" fmla="*/ 75 w 77"/>
                  <a:gd name="T15" fmla="*/ 23 h 107"/>
                  <a:gd name="T16" fmla="*/ 76 w 77"/>
                  <a:gd name="T17" fmla="*/ 22 h 107"/>
                  <a:gd name="T18" fmla="*/ 22 w 77"/>
                  <a:gd name="T19" fmla="*/ 0 h 107"/>
                  <a:gd name="T20" fmla="*/ 21 w 77"/>
                  <a:gd name="T21" fmla="*/ 1 h 107"/>
                  <a:gd name="T22" fmla="*/ 20 w 77"/>
                  <a:gd name="T23" fmla="*/ 2 h 107"/>
                  <a:gd name="T24" fmla="*/ 0 w 77"/>
                  <a:gd name="T25" fmla="*/ 105 h 107"/>
                  <a:gd name="T26" fmla="*/ 1 w 77"/>
                  <a:gd name="T27" fmla="*/ 106 h 107"/>
                  <a:gd name="T28" fmla="*/ 2 w 77"/>
                  <a:gd name="T29" fmla="*/ 106 h 107"/>
                  <a:gd name="T30" fmla="*/ 76 w 77"/>
                  <a:gd name="T31" fmla="*/ 24 h 107"/>
                  <a:gd name="T32" fmla="*/ 76 w 77"/>
                  <a:gd name="T33" fmla="*/ 23 h 107"/>
                  <a:gd name="T34" fmla="*/ 76 w 77"/>
                  <a:gd name="T35" fmla="*/ 22 h 107"/>
                  <a:gd name="T36" fmla="*/ 75 w 77"/>
                  <a:gd name="T37" fmla="*/ 2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07">
                    <a:moveTo>
                      <a:pt x="75" y="23"/>
                    </a:moveTo>
                    <a:cubicBezTo>
                      <a:pt x="74" y="22"/>
                      <a:pt x="74" y="22"/>
                      <a:pt x="74" y="22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6"/>
                      <a:pt x="1" y="106"/>
                    </a:cubicBezTo>
                    <a:cubicBezTo>
                      <a:pt x="1" y="107"/>
                      <a:pt x="2" y="106"/>
                      <a:pt x="2" y="106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7" y="24"/>
                      <a:pt x="76" y="23"/>
                    </a:cubicBezTo>
                    <a:cubicBezTo>
                      <a:pt x="76" y="23"/>
                      <a:pt x="76" y="22"/>
                      <a:pt x="76" y="22"/>
                    </a:cubicBezTo>
                    <a:cubicBezTo>
                      <a:pt x="75" y="23"/>
                      <a:pt x="75" y="23"/>
                      <a:pt x="7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5" name="Freeform 1030"/>
              <p:cNvSpPr/>
              <p:nvPr/>
            </p:nvSpPr>
            <p:spPr bwMode="auto">
              <a:xfrm>
                <a:off x="3975" y="3068"/>
                <a:ext cx="93" cy="152"/>
              </a:xfrm>
              <a:custGeom>
                <a:avLst/>
                <a:gdLst>
                  <a:gd name="T0" fmla="*/ 86 w 88"/>
                  <a:gd name="T1" fmla="*/ 1 h 144"/>
                  <a:gd name="T2" fmla="*/ 85 w 88"/>
                  <a:gd name="T3" fmla="*/ 1 h 144"/>
                  <a:gd name="T4" fmla="*/ 58 w 88"/>
                  <a:gd name="T5" fmla="*/ 139 h 144"/>
                  <a:gd name="T6" fmla="*/ 4 w 88"/>
                  <a:gd name="T7" fmla="*/ 97 h 144"/>
                  <a:gd name="T8" fmla="*/ 87 w 88"/>
                  <a:gd name="T9" fmla="*/ 2 h 144"/>
                  <a:gd name="T10" fmla="*/ 86 w 88"/>
                  <a:gd name="T11" fmla="*/ 1 h 144"/>
                  <a:gd name="T12" fmla="*/ 85 w 88"/>
                  <a:gd name="T13" fmla="*/ 1 h 144"/>
                  <a:gd name="T14" fmla="*/ 86 w 88"/>
                  <a:gd name="T15" fmla="*/ 1 h 144"/>
                  <a:gd name="T16" fmla="*/ 85 w 88"/>
                  <a:gd name="T17" fmla="*/ 1 h 144"/>
                  <a:gd name="T18" fmla="*/ 0 w 88"/>
                  <a:gd name="T19" fmla="*/ 96 h 144"/>
                  <a:gd name="T20" fmla="*/ 0 w 88"/>
                  <a:gd name="T21" fmla="*/ 97 h 144"/>
                  <a:gd name="T22" fmla="*/ 1 w 88"/>
                  <a:gd name="T23" fmla="*/ 98 h 144"/>
                  <a:gd name="T24" fmla="*/ 58 w 88"/>
                  <a:gd name="T25" fmla="*/ 143 h 144"/>
                  <a:gd name="T26" fmla="*/ 60 w 88"/>
                  <a:gd name="T27" fmla="*/ 143 h 144"/>
                  <a:gd name="T28" fmla="*/ 61 w 88"/>
                  <a:gd name="T29" fmla="*/ 142 h 144"/>
                  <a:gd name="T30" fmla="*/ 88 w 88"/>
                  <a:gd name="T31" fmla="*/ 2 h 144"/>
                  <a:gd name="T32" fmla="*/ 87 w 88"/>
                  <a:gd name="T33" fmla="*/ 0 h 144"/>
                  <a:gd name="T34" fmla="*/ 85 w 88"/>
                  <a:gd name="T35" fmla="*/ 1 h 144"/>
                  <a:gd name="T36" fmla="*/ 86 w 88"/>
                  <a:gd name="T37" fmla="*/ 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44">
                    <a:moveTo>
                      <a:pt x="86" y="1"/>
                    </a:moveTo>
                    <a:cubicBezTo>
                      <a:pt x="85" y="1"/>
                      <a:pt x="85" y="1"/>
                      <a:pt x="85" y="1"/>
                    </a:cubicBezTo>
                    <a:cubicBezTo>
                      <a:pt x="58" y="139"/>
                      <a:pt x="58" y="139"/>
                      <a:pt x="58" y="139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1" y="98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59" y="143"/>
                      <a:pt x="59" y="144"/>
                      <a:pt x="60" y="143"/>
                    </a:cubicBezTo>
                    <a:cubicBezTo>
                      <a:pt x="60" y="143"/>
                      <a:pt x="61" y="143"/>
                      <a:pt x="61" y="14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6" y="0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6" name="Freeform 1031"/>
              <p:cNvSpPr/>
              <p:nvPr/>
            </p:nvSpPr>
            <p:spPr bwMode="auto">
              <a:xfrm>
                <a:off x="3903" y="2858"/>
                <a:ext cx="165" cy="213"/>
              </a:xfrm>
              <a:custGeom>
                <a:avLst/>
                <a:gdLst>
                  <a:gd name="T0" fmla="*/ 144 w 156"/>
                  <a:gd name="T1" fmla="*/ 2 h 202"/>
                  <a:gd name="T2" fmla="*/ 142 w 156"/>
                  <a:gd name="T3" fmla="*/ 2 h 202"/>
                  <a:gd name="T4" fmla="*/ 153 w 156"/>
                  <a:gd name="T5" fmla="*/ 199 h 202"/>
                  <a:gd name="T6" fmla="*/ 4 w 156"/>
                  <a:gd name="T7" fmla="*/ 199 h 202"/>
                  <a:gd name="T8" fmla="*/ 145 w 156"/>
                  <a:gd name="T9" fmla="*/ 3 h 202"/>
                  <a:gd name="T10" fmla="*/ 144 w 156"/>
                  <a:gd name="T11" fmla="*/ 2 h 202"/>
                  <a:gd name="T12" fmla="*/ 142 w 156"/>
                  <a:gd name="T13" fmla="*/ 2 h 202"/>
                  <a:gd name="T14" fmla="*/ 144 w 156"/>
                  <a:gd name="T15" fmla="*/ 2 h 202"/>
                  <a:gd name="T16" fmla="*/ 142 w 156"/>
                  <a:gd name="T17" fmla="*/ 1 h 202"/>
                  <a:gd name="T18" fmla="*/ 0 w 156"/>
                  <a:gd name="T19" fmla="*/ 199 h 202"/>
                  <a:gd name="T20" fmla="*/ 0 w 156"/>
                  <a:gd name="T21" fmla="*/ 201 h 202"/>
                  <a:gd name="T22" fmla="*/ 1 w 156"/>
                  <a:gd name="T23" fmla="*/ 202 h 202"/>
                  <a:gd name="T24" fmla="*/ 154 w 156"/>
                  <a:gd name="T25" fmla="*/ 202 h 202"/>
                  <a:gd name="T26" fmla="*/ 155 w 156"/>
                  <a:gd name="T27" fmla="*/ 202 h 202"/>
                  <a:gd name="T28" fmla="*/ 156 w 156"/>
                  <a:gd name="T29" fmla="*/ 200 h 202"/>
                  <a:gd name="T30" fmla="*/ 145 w 156"/>
                  <a:gd name="T31" fmla="*/ 2 h 202"/>
                  <a:gd name="T32" fmla="*/ 144 w 156"/>
                  <a:gd name="T33" fmla="*/ 0 h 202"/>
                  <a:gd name="T34" fmla="*/ 142 w 156"/>
                  <a:gd name="T35" fmla="*/ 1 h 202"/>
                  <a:gd name="T36" fmla="*/ 144 w 156"/>
                  <a:gd name="T3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02">
                    <a:moveTo>
                      <a:pt x="144" y="2"/>
                    </a:moveTo>
                    <a:cubicBezTo>
                      <a:pt x="142" y="2"/>
                      <a:pt x="142" y="2"/>
                      <a:pt x="142" y="2"/>
                    </a:cubicBezTo>
                    <a:cubicBezTo>
                      <a:pt x="153" y="199"/>
                      <a:pt x="153" y="199"/>
                      <a:pt x="153" y="199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1"/>
                      <a:pt x="142" y="1"/>
                      <a:pt x="142" y="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0"/>
                      <a:pt x="0" y="200"/>
                      <a:pt x="0" y="201"/>
                    </a:cubicBezTo>
                    <a:cubicBezTo>
                      <a:pt x="0" y="201"/>
                      <a:pt x="1" y="202"/>
                      <a:pt x="1" y="202"/>
                    </a:cubicBezTo>
                    <a:cubicBezTo>
                      <a:pt x="154" y="202"/>
                      <a:pt x="154" y="202"/>
                      <a:pt x="154" y="202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6" y="201"/>
                      <a:pt x="156" y="201"/>
                      <a:pt x="156" y="200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5" y="1"/>
                      <a:pt x="145" y="0"/>
                      <a:pt x="144" y="0"/>
                    </a:cubicBezTo>
                    <a:cubicBezTo>
                      <a:pt x="143" y="0"/>
                      <a:pt x="143" y="0"/>
                      <a:pt x="142" y="1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7" name="Freeform 1032"/>
              <p:cNvSpPr/>
              <p:nvPr/>
            </p:nvSpPr>
            <p:spPr bwMode="auto">
              <a:xfrm>
                <a:off x="3846" y="3338"/>
                <a:ext cx="131" cy="27"/>
              </a:xfrm>
              <a:custGeom>
                <a:avLst/>
                <a:gdLst>
                  <a:gd name="T0" fmla="*/ 2 w 124"/>
                  <a:gd name="T1" fmla="*/ 21 h 25"/>
                  <a:gd name="T2" fmla="*/ 2 w 124"/>
                  <a:gd name="T3" fmla="*/ 23 h 25"/>
                  <a:gd name="T4" fmla="*/ 122 w 124"/>
                  <a:gd name="T5" fmla="*/ 25 h 25"/>
                  <a:gd name="T6" fmla="*/ 123 w 124"/>
                  <a:gd name="T7" fmla="*/ 24 h 25"/>
                  <a:gd name="T8" fmla="*/ 123 w 124"/>
                  <a:gd name="T9" fmla="*/ 22 h 25"/>
                  <a:gd name="T10" fmla="*/ 69 w 124"/>
                  <a:gd name="T11" fmla="*/ 0 h 25"/>
                  <a:gd name="T12" fmla="*/ 68 w 124"/>
                  <a:gd name="T13" fmla="*/ 0 h 25"/>
                  <a:gd name="T14" fmla="*/ 1 w 124"/>
                  <a:gd name="T15" fmla="*/ 20 h 25"/>
                  <a:gd name="T16" fmla="*/ 0 w 124"/>
                  <a:gd name="T17" fmla="*/ 21 h 25"/>
                  <a:gd name="T18" fmla="*/ 2 w 124"/>
                  <a:gd name="T19" fmla="*/ 23 h 25"/>
                  <a:gd name="T20" fmla="*/ 2 w 124"/>
                  <a:gd name="T21" fmla="*/ 21 h 25"/>
                  <a:gd name="T22" fmla="*/ 2 w 124"/>
                  <a:gd name="T23" fmla="*/ 23 h 25"/>
                  <a:gd name="T24" fmla="*/ 68 w 124"/>
                  <a:gd name="T25" fmla="*/ 3 h 25"/>
                  <a:gd name="T26" fmla="*/ 114 w 124"/>
                  <a:gd name="T27" fmla="*/ 22 h 25"/>
                  <a:gd name="T28" fmla="*/ 2 w 124"/>
                  <a:gd name="T29" fmla="*/ 20 h 25"/>
                  <a:gd name="T30" fmla="*/ 2 w 124"/>
                  <a:gd name="T31" fmla="*/ 21 h 25"/>
                  <a:gd name="T32" fmla="*/ 2 w 124"/>
                  <a:gd name="T33" fmla="*/ 23 h 25"/>
                  <a:gd name="T34" fmla="*/ 2 w 124"/>
                  <a:gd name="T3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25">
                    <a:moveTo>
                      <a:pt x="2" y="21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3" y="25"/>
                      <a:pt x="123" y="24"/>
                      <a:pt x="123" y="24"/>
                    </a:cubicBezTo>
                    <a:cubicBezTo>
                      <a:pt x="124" y="23"/>
                      <a:pt x="123" y="22"/>
                      <a:pt x="123" y="2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8" name="Freeform 1033"/>
              <p:cNvSpPr/>
              <p:nvPr/>
            </p:nvSpPr>
            <p:spPr bwMode="auto">
              <a:xfrm>
                <a:off x="3903" y="3067"/>
                <a:ext cx="75" cy="105"/>
              </a:xfrm>
              <a:custGeom>
                <a:avLst/>
                <a:gdLst>
                  <a:gd name="T0" fmla="*/ 10 w 71"/>
                  <a:gd name="T1" fmla="*/ 77 h 100"/>
                  <a:gd name="T2" fmla="*/ 11 w 71"/>
                  <a:gd name="T3" fmla="*/ 77 h 100"/>
                  <a:gd name="T4" fmla="*/ 4 w 71"/>
                  <a:gd name="T5" fmla="*/ 8 h 100"/>
                  <a:gd name="T6" fmla="*/ 66 w 71"/>
                  <a:gd name="T7" fmla="*/ 95 h 100"/>
                  <a:gd name="T8" fmla="*/ 10 w 71"/>
                  <a:gd name="T9" fmla="*/ 76 h 100"/>
                  <a:gd name="T10" fmla="*/ 10 w 71"/>
                  <a:gd name="T11" fmla="*/ 77 h 100"/>
                  <a:gd name="T12" fmla="*/ 11 w 71"/>
                  <a:gd name="T13" fmla="*/ 77 h 100"/>
                  <a:gd name="T14" fmla="*/ 10 w 71"/>
                  <a:gd name="T15" fmla="*/ 77 h 100"/>
                  <a:gd name="T16" fmla="*/ 9 w 71"/>
                  <a:gd name="T17" fmla="*/ 79 h 100"/>
                  <a:gd name="T18" fmla="*/ 69 w 71"/>
                  <a:gd name="T19" fmla="*/ 100 h 100"/>
                  <a:gd name="T20" fmla="*/ 71 w 71"/>
                  <a:gd name="T21" fmla="*/ 99 h 100"/>
                  <a:gd name="T22" fmla="*/ 71 w 71"/>
                  <a:gd name="T23" fmla="*/ 97 h 100"/>
                  <a:gd name="T24" fmla="*/ 3 w 71"/>
                  <a:gd name="T25" fmla="*/ 1 h 100"/>
                  <a:gd name="T26" fmla="*/ 1 w 71"/>
                  <a:gd name="T27" fmla="*/ 1 h 100"/>
                  <a:gd name="T28" fmla="*/ 0 w 71"/>
                  <a:gd name="T29" fmla="*/ 2 h 100"/>
                  <a:gd name="T30" fmla="*/ 8 w 71"/>
                  <a:gd name="T31" fmla="*/ 78 h 100"/>
                  <a:gd name="T32" fmla="*/ 9 w 71"/>
                  <a:gd name="T33" fmla="*/ 79 h 100"/>
                  <a:gd name="T34" fmla="*/ 10 w 71"/>
                  <a:gd name="T35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00">
                    <a:moveTo>
                      <a:pt x="10" y="77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1" y="99"/>
                    </a:cubicBezTo>
                    <a:cubicBezTo>
                      <a:pt x="71" y="99"/>
                      <a:pt x="71" y="98"/>
                      <a:pt x="71" y="9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10" y="77"/>
                      <a:pt x="10" y="77"/>
                      <a:pt x="1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9" name="Freeform 1034"/>
              <p:cNvSpPr/>
              <p:nvPr/>
            </p:nvSpPr>
            <p:spPr bwMode="auto">
              <a:xfrm>
                <a:off x="3641" y="3266"/>
                <a:ext cx="101" cy="71"/>
              </a:xfrm>
              <a:custGeom>
                <a:avLst/>
                <a:gdLst>
                  <a:gd name="T0" fmla="*/ 10 w 96"/>
                  <a:gd name="T1" fmla="*/ 2 h 67"/>
                  <a:gd name="T2" fmla="*/ 8 w 96"/>
                  <a:gd name="T3" fmla="*/ 2 h 67"/>
                  <a:gd name="T4" fmla="*/ 0 w 96"/>
                  <a:gd name="T5" fmla="*/ 66 h 67"/>
                  <a:gd name="T6" fmla="*/ 0 w 96"/>
                  <a:gd name="T7" fmla="*/ 67 h 67"/>
                  <a:gd name="T8" fmla="*/ 1 w 96"/>
                  <a:gd name="T9" fmla="*/ 67 h 67"/>
                  <a:gd name="T10" fmla="*/ 95 w 96"/>
                  <a:gd name="T11" fmla="*/ 51 h 67"/>
                  <a:gd name="T12" fmla="*/ 96 w 96"/>
                  <a:gd name="T13" fmla="*/ 50 h 67"/>
                  <a:gd name="T14" fmla="*/ 95 w 96"/>
                  <a:gd name="T15" fmla="*/ 48 h 67"/>
                  <a:gd name="T16" fmla="*/ 11 w 96"/>
                  <a:gd name="T17" fmla="*/ 1 h 67"/>
                  <a:gd name="T18" fmla="*/ 9 w 96"/>
                  <a:gd name="T19" fmla="*/ 1 h 67"/>
                  <a:gd name="T20" fmla="*/ 8 w 96"/>
                  <a:gd name="T21" fmla="*/ 2 h 67"/>
                  <a:gd name="T22" fmla="*/ 10 w 96"/>
                  <a:gd name="T23" fmla="*/ 2 h 67"/>
                  <a:gd name="T24" fmla="*/ 9 w 96"/>
                  <a:gd name="T25" fmla="*/ 3 h 67"/>
                  <a:gd name="T26" fmla="*/ 90 w 96"/>
                  <a:gd name="T27" fmla="*/ 49 h 67"/>
                  <a:gd name="T28" fmla="*/ 3 w 96"/>
                  <a:gd name="T29" fmla="*/ 64 h 67"/>
                  <a:gd name="T30" fmla="*/ 11 w 96"/>
                  <a:gd name="T31" fmla="*/ 2 h 67"/>
                  <a:gd name="T32" fmla="*/ 10 w 96"/>
                  <a:gd name="T33" fmla="*/ 2 h 67"/>
                  <a:gd name="T34" fmla="*/ 9 w 96"/>
                  <a:gd name="T35" fmla="*/ 3 h 67"/>
                  <a:gd name="T36" fmla="*/ 10 w 96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7">
                    <a:moveTo>
                      <a:pt x="10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0"/>
                      <a:pt x="96" y="50"/>
                    </a:cubicBezTo>
                    <a:cubicBezTo>
                      <a:pt x="96" y="49"/>
                      <a:pt x="96" y="48"/>
                      <a:pt x="95" y="4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0" name="Freeform 1035"/>
              <p:cNvSpPr/>
              <p:nvPr/>
            </p:nvSpPr>
            <p:spPr bwMode="auto">
              <a:xfrm>
                <a:off x="5369" y="2707"/>
                <a:ext cx="181" cy="107"/>
              </a:xfrm>
              <a:custGeom>
                <a:avLst/>
                <a:gdLst>
                  <a:gd name="T0" fmla="*/ 1 w 171"/>
                  <a:gd name="T1" fmla="*/ 2 h 101"/>
                  <a:gd name="T2" fmla="*/ 0 w 171"/>
                  <a:gd name="T3" fmla="*/ 2 h 101"/>
                  <a:gd name="T4" fmla="*/ 73 w 171"/>
                  <a:gd name="T5" fmla="*/ 100 h 101"/>
                  <a:gd name="T6" fmla="*/ 74 w 171"/>
                  <a:gd name="T7" fmla="*/ 101 h 101"/>
                  <a:gd name="T8" fmla="*/ 169 w 171"/>
                  <a:gd name="T9" fmla="*/ 100 h 101"/>
                  <a:gd name="T10" fmla="*/ 171 w 171"/>
                  <a:gd name="T11" fmla="*/ 99 h 101"/>
                  <a:gd name="T12" fmla="*/ 170 w 171"/>
                  <a:gd name="T13" fmla="*/ 98 h 101"/>
                  <a:gd name="T14" fmla="*/ 2 w 171"/>
                  <a:gd name="T15" fmla="*/ 0 h 101"/>
                  <a:gd name="T16" fmla="*/ 0 w 171"/>
                  <a:gd name="T17" fmla="*/ 1 h 101"/>
                  <a:gd name="T18" fmla="*/ 0 w 171"/>
                  <a:gd name="T19" fmla="*/ 2 h 101"/>
                  <a:gd name="T20" fmla="*/ 1 w 171"/>
                  <a:gd name="T21" fmla="*/ 2 h 101"/>
                  <a:gd name="T22" fmla="*/ 0 w 171"/>
                  <a:gd name="T23" fmla="*/ 3 h 101"/>
                  <a:gd name="T24" fmla="*/ 164 w 171"/>
                  <a:gd name="T25" fmla="*/ 98 h 101"/>
                  <a:gd name="T26" fmla="*/ 75 w 171"/>
                  <a:gd name="T27" fmla="*/ 98 h 101"/>
                  <a:gd name="T28" fmla="*/ 2 w 171"/>
                  <a:gd name="T29" fmla="*/ 1 h 101"/>
                  <a:gd name="T30" fmla="*/ 1 w 171"/>
                  <a:gd name="T31" fmla="*/ 2 h 101"/>
                  <a:gd name="T32" fmla="*/ 0 w 171"/>
                  <a:gd name="T33" fmla="*/ 3 h 101"/>
                  <a:gd name="T34" fmla="*/ 1 w 171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01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169" y="100"/>
                      <a:pt x="169" y="100"/>
                      <a:pt x="169" y="100"/>
                    </a:cubicBezTo>
                    <a:cubicBezTo>
                      <a:pt x="170" y="100"/>
                      <a:pt x="171" y="100"/>
                      <a:pt x="171" y="99"/>
                    </a:cubicBezTo>
                    <a:cubicBezTo>
                      <a:pt x="171" y="99"/>
                      <a:pt x="171" y="98"/>
                      <a:pt x="170" y="9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1" name="Freeform 1036"/>
              <p:cNvSpPr/>
              <p:nvPr/>
            </p:nvSpPr>
            <p:spPr bwMode="auto">
              <a:xfrm>
                <a:off x="5369" y="2678"/>
                <a:ext cx="80" cy="136"/>
              </a:xfrm>
              <a:custGeom>
                <a:avLst/>
                <a:gdLst>
                  <a:gd name="T0" fmla="*/ 29 w 76"/>
                  <a:gd name="T1" fmla="*/ 2 h 128"/>
                  <a:gd name="T2" fmla="*/ 28 w 76"/>
                  <a:gd name="T3" fmla="*/ 0 h 128"/>
                  <a:gd name="T4" fmla="*/ 0 w 76"/>
                  <a:gd name="T5" fmla="*/ 28 h 128"/>
                  <a:gd name="T6" fmla="*/ 0 w 76"/>
                  <a:gd name="T7" fmla="*/ 29 h 128"/>
                  <a:gd name="T8" fmla="*/ 73 w 76"/>
                  <a:gd name="T9" fmla="*/ 127 h 128"/>
                  <a:gd name="T10" fmla="*/ 75 w 76"/>
                  <a:gd name="T11" fmla="*/ 128 h 128"/>
                  <a:gd name="T12" fmla="*/ 76 w 76"/>
                  <a:gd name="T13" fmla="*/ 126 h 128"/>
                  <a:gd name="T14" fmla="*/ 30 w 76"/>
                  <a:gd name="T15" fmla="*/ 1 h 128"/>
                  <a:gd name="T16" fmla="*/ 29 w 76"/>
                  <a:gd name="T17" fmla="*/ 0 h 128"/>
                  <a:gd name="T18" fmla="*/ 28 w 76"/>
                  <a:gd name="T19" fmla="*/ 0 h 128"/>
                  <a:gd name="T20" fmla="*/ 29 w 76"/>
                  <a:gd name="T21" fmla="*/ 2 h 128"/>
                  <a:gd name="T22" fmla="*/ 27 w 76"/>
                  <a:gd name="T23" fmla="*/ 2 h 128"/>
                  <a:gd name="T24" fmla="*/ 69 w 76"/>
                  <a:gd name="T25" fmla="*/ 117 h 128"/>
                  <a:gd name="T26" fmla="*/ 3 w 76"/>
                  <a:gd name="T27" fmla="*/ 29 h 128"/>
                  <a:gd name="T28" fmla="*/ 30 w 76"/>
                  <a:gd name="T29" fmla="*/ 3 h 128"/>
                  <a:gd name="T30" fmla="*/ 29 w 76"/>
                  <a:gd name="T31" fmla="*/ 2 h 128"/>
                  <a:gd name="T32" fmla="*/ 27 w 76"/>
                  <a:gd name="T33" fmla="*/ 2 h 128"/>
                  <a:gd name="T34" fmla="*/ 29 w 76"/>
                  <a:gd name="T35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28">
                    <a:moveTo>
                      <a:pt x="29" y="2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8"/>
                      <a:pt x="74" y="128"/>
                      <a:pt x="75" y="128"/>
                    </a:cubicBezTo>
                    <a:cubicBezTo>
                      <a:pt x="76" y="127"/>
                      <a:pt x="76" y="127"/>
                      <a:pt x="76" y="126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29" y="2"/>
                      <a:pt x="2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2" name="Freeform 1037"/>
              <p:cNvSpPr/>
              <p:nvPr/>
            </p:nvSpPr>
            <p:spPr bwMode="auto">
              <a:xfrm>
                <a:off x="5547" y="2782"/>
                <a:ext cx="103" cy="47"/>
              </a:xfrm>
              <a:custGeom>
                <a:avLst/>
                <a:gdLst>
                  <a:gd name="T0" fmla="*/ 96 w 98"/>
                  <a:gd name="T1" fmla="*/ 2 h 45"/>
                  <a:gd name="T2" fmla="*/ 95 w 98"/>
                  <a:gd name="T3" fmla="*/ 1 h 45"/>
                  <a:gd name="T4" fmla="*/ 69 w 98"/>
                  <a:gd name="T5" fmla="*/ 42 h 45"/>
                  <a:gd name="T6" fmla="*/ 8 w 98"/>
                  <a:gd name="T7" fmla="*/ 28 h 45"/>
                  <a:gd name="T8" fmla="*/ 97 w 98"/>
                  <a:gd name="T9" fmla="*/ 3 h 45"/>
                  <a:gd name="T10" fmla="*/ 96 w 98"/>
                  <a:gd name="T11" fmla="*/ 2 h 45"/>
                  <a:gd name="T12" fmla="*/ 95 w 98"/>
                  <a:gd name="T13" fmla="*/ 1 h 45"/>
                  <a:gd name="T14" fmla="*/ 96 w 98"/>
                  <a:gd name="T15" fmla="*/ 2 h 45"/>
                  <a:gd name="T16" fmla="*/ 96 w 98"/>
                  <a:gd name="T17" fmla="*/ 0 h 45"/>
                  <a:gd name="T18" fmla="*/ 1 w 98"/>
                  <a:gd name="T19" fmla="*/ 27 h 45"/>
                  <a:gd name="T20" fmla="*/ 0 w 98"/>
                  <a:gd name="T21" fmla="*/ 28 h 45"/>
                  <a:gd name="T22" fmla="*/ 1 w 98"/>
                  <a:gd name="T23" fmla="*/ 29 h 45"/>
                  <a:gd name="T24" fmla="*/ 69 w 98"/>
                  <a:gd name="T25" fmla="*/ 45 h 45"/>
                  <a:gd name="T26" fmla="*/ 71 w 98"/>
                  <a:gd name="T27" fmla="*/ 44 h 45"/>
                  <a:gd name="T28" fmla="*/ 98 w 98"/>
                  <a:gd name="T29" fmla="*/ 2 h 45"/>
                  <a:gd name="T30" fmla="*/ 97 w 98"/>
                  <a:gd name="T31" fmla="*/ 1 h 45"/>
                  <a:gd name="T32" fmla="*/ 96 w 98"/>
                  <a:gd name="T33" fmla="*/ 0 h 45"/>
                  <a:gd name="T34" fmla="*/ 96 w 98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5">
                    <a:moveTo>
                      <a:pt x="96" y="2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5"/>
                      <a:pt x="70" y="45"/>
                      <a:pt x="71" y="44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1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2"/>
                      <a:pt x="96" y="2"/>
                      <a:pt x="9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3" name="Freeform 1038"/>
              <p:cNvSpPr/>
              <p:nvPr/>
            </p:nvSpPr>
            <p:spPr bwMode="auto">
              <a:xfrm>
                <a:off x="5794" y="2679"/>
                <a:ext cx="86" cy="52"/>
              </a:xfrm>
              <a:custGeom>
                <a:avLst/>
                <a:gdLst>
                  <a:gd name="T0" fmla="*/ 33 w 81"/>
                  <a:gd name="T1" fmla="*/ 1 h 49"/>
                  <a:gd name="T2" fmla="*/ 32 w 81"/>
                  <a:gd name="T3" fmla="*/ 0 h 49"/>
                  <a:gd name="T4" fmla="*/ 0 w 81"/>
                  <a:gd name="T5" fmla="*/ 15 h 49"/>
                  <a:gd name="T6" fmla="*/ 0 w 81"/>
                  <a:gd name="T7" fmla="*/ 16 h 49"/>
                  <a:gd name="T8" fmla="*/ 1 w 81"/>
                  <a:gd name="T9" fmla="*/ 17 h 49"/>
                  <a:gd name="T10" fmla="*/ 79 w 81"/>
                  <a:gd name="T11" fmla="*/ 49 h 49"/>
                  <a:gd name="T12" fmla="*/ 81 w 81"/>
                  <a:gd name="T13" fmla="*/ 49 h 49"/>
                  <a:gd name="T14" fmla="*/ 81 w 81"/>
                  <a:gd name="T15" fmla="*/ 47 h 49"/>
                  <a:gd name="T16" fmla="*/ 34 w 81"/>
                  <a:gd name="T17" fmla="*/ 0 h 49"/>
                  <a:gd name="T18" fmla="*/ 32 w 81"/>
                  <a:gd name="T19" fmla="*/ 0 h 49"/>
                  <a:gd name="T20" fmla="*/ 33 w 81"/>
                  <a:gd name="T21" fmla="*/ 1 h 49"/>
                  <a:gd name="T22" fmla="*/ 32 w 81"/>
                  <a:gd name="T23" fmla="*/ 2 h 49"/>
                  <a:gd name="T24" fmla="*/ 73 w 81"/>
                  <a:gd name="T25" fmla="*/ 43 h 49"/>
                  <a:gd name="T26" fmla="*/ 5 w 81"/>
                  <a:gd name="T27" fmla="*/ 16 h 49"/>
                  <a:gd name="T28" fmla="*/ 33 w 81"/>
                  <a:gd name="T29" fmla="*/ 3 h 49"/>
                  <a:gd name="T30" fmla="*/ 33 w 81"/>
                  <a:gd name="T31" fmla="*/ 1 h 49"/>
                  <a:gd name="T32" fmla="*/ 32 w 81"/>
                  <a:gd name="T33" fmla="*/ 2 h 49"/>
                  <a:gd name="T34" fmla="*/ 33 w 81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9">
                    <a:moveTo>
                      <a:pt x="33" y="1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1" y="49"/>
                      <a:pt x="81" y="49"/>
                    </a:cubicBezTo>
                    <a:cubicBezTo>
                      <a:pt x="81" y="48"/>
                      <a:pt x="81" y="47"/>
                      <a:pt x="81" y="4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4" name="Freeform 1039"/>
              <p:cNvSpPr/>
              <p:nvPr/>
            </p:nvSpPr>
            <p:spPr bwMode="auto">
              <a:xfrm>
                <a:off x="6363" y="2359"/>
                <a:ext cx="102" cy="119"/>
              </a:xfrm>
              <a:custGeom>
                <a:avLst/>
                <a:gdLst>
                  <a:gd name="T0" fmla="*/ 2 w 97"/>
                  <a:gd name="T1" fmla="*/ 112 h 113"/>
                  <a:gd name="T2" fmla="*/ 3 w 97"/>
                  <a:gd name="T3" fmla="*/ 113 h 113"/>
                  <a:gd name="T4" fmla="*/ 97 w 97"/>
                  <a:gd name="T5" fmla="*/ 8 h 113"/>
                  <a:gd name="T6" fmla="*/ 97 w 97"/>
                  <a:gd name="T7" fmla="*/ 7 h 113"/>
                  <a:gd name="T8" fmla="*/ 96 w 97"/>
                  <a:gd name="T9" fmla="*/ 6 h 113"/>
                  <a:gd name="T10" fmla="*/ 11 w 97"/>
                  <a:gd name="T11" fmla="*/ 0 h 113"/>
                  <a:gd name="T12" fmla="*/ 10 w 97"/>
                  <a:gd name="T13" fmla="*/ 1 h 113"/>
                  <a:gd name="T14" fmla="*/ 0 w 97"/>
                  <a:gd name="T15" fmla="*/ 111 h 113"/>
                  <a:gd name="T16" fmla="*/ 1 w 97"/>
                  <a:gd name="T17" fmla="*/ 113 h 113"/>
                  <a:gd name="T18" fmla="*/ 3 w 97"/>
                  <a:gd name="T19" fmla="*/ 113 h 113"/>
                  <a:gd name="T20" fmla="*/ 2 w 97"/>
                  <a:gd name="T21" fmla="*/ 112 h 113"/>
                  <a:gd name="T22" fmla="*/ 3 w 97"/>
                  <a:gd name="T23" fmla="*/ 112 h 113"/>
                  <a:gd name="T24" fmla="*/ 13 w 97"/>
                  <a:gd name="T25" fmla="*/ 3 h 113"/>
                  <a:gd name="T26" fmla="*/ 92 w 97"/>
                  <a:gd name="T27" fmla="*/ 8 h 113"/>
                  <a:gd name="T28" fmla="*/ 1 w 97"/>
                  <a:gd name="T29" fmla="*/ 111 h 113"/>
                  <a:gd name="T30" fmla="*/ 2 w 97"/>
                  <a:gd name="T31" fmla="*/ 112 h 113"/>
                  <a:gd name="T32" fmla="*/ 3 w 97"/>
                  <a:gd name="T33" fmla="*/ 112 h 113"/>
                  <a:gd name="T34" fmla="*/ 2 w 97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13">
                    <a:moveTo>
                      <a:pt x="2" y="112"/>
                    </a:moveTo>
                    <a:cubicBezTo>
                      <a:pt x="3" y="113"/>
                      <a:pt x="3" y="113"/>
                      <a:pt x="3" y="113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7"/>
                      <a:pt x="97" y="7"/>
                    </a:cubicBezTo>
                    <a:cubicBezTo>
                      <a:pt x="97" y="6"/>
                      <a:pt x="96" y="6"/>
                      <a:pt x="96" y="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3" y="11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2"/>
                      <a:pt x="2" y="1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5" name="Freeform 1040"/>
              <p:cNvSpPr/>
              <p:nvPr/>
            </p:nvSpPr>
            <p:spPr bwMode="auto">
              <a:xfrm>
                <a:off x="6291" y="2364"/>
                <a:ext cx="174" cy="114"/>
              </a:xfrm>
              <a:custGeom>
                <a:avLst/>
                <a:gdLst>
                  <a:gd name="T0" fmla="*/ 2 w 165"/>
                  <a:gd name="T1" fmla="*/ 80 h 108"/>
                  <a:gd name="T2" fmla="*/ 2 w 165"/>
                  <a:gd name="T3" fmla="*/ 81 h 108"/>
                  <a:gd name="T4" fmla="*/ 157 w 165"/>
                  <a:gd name="T5" fmla="*/ 7 h 108"/>
                  <a:gd name="T6" fmla="*/ 69 w 165"/>
                  <a:gd name="T7" fmla="*/ 105 h 108"/>
                  <a:gd name="T8" fmla="*/ 2 w 165"/>
                  <a:gd name="T9" fmla="*/ 78 h 108"/>
                  <a:gd name="T10" fmla="*/ 2 w 165"/>
                  <a:gd name="T11" fmla="*/ 80 h 108"/>
                  <a:gd name="T12" fmla="*/ 2 w 165"/>
                  <a:gd name="T13" fmla="*/ 81 h 108"/>
                  <a:gd name="T14" fmla="*/ 2 w 165"/>
                  <a:gd name="T15" fmla="*/ 80 h 108"/>
                  <a:gd name="T16" fmla="*/ 1 w 165"/>
                  <a:gd name="T17" fmla="*/ 81 h 108"/>
                  <a:gd name="T18" fmla="*/ 69 w 165"/>
                  <a:gd name="T19" fmla="*/ 108 h 108"/>
                  <a:gd name="T20" fmla="*/ 71 w 165"/>
                  <a:gd name="T21" fmla="*/ 108 h 108"/>
                  <a:gd name="T22" fmla="*/ 165 w 165"/>
                  <a:gd name="T23" fmla="*/ 3 h 108"/>
                  <a:gd name="T24" fmla="*/ 165 w 165"/>
                  <a:gd name="T25" fmla="*/ 1 h 108"/>
                  <a:gd name="T26" fmla="*/ 163 w 165"/>
                  <a:gd name="T27" fmla="*/ 1 h 108"/>
                  <a:gd name="T28" fmla="*/ 1 w 165"/>
                  <a:gd name="T29" fmla="*/ 78 h 108"/>
                  <a:gd name="T30" fmla="*/ 0 w 165"/>
                  <a:gd name="T31" fmla="*/ 80 h 108"/>
                  <a:gd name="T32" fmla="*/ 1 w 165"/>
                  <a:gd name="T33" fmla="*/ 81 h 108"/>
                  <a:gd name="T34" fmla="*/ 2 w 165"/>
                  <a:gd name="T35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5" h="108">
                    <a:moveTo>
                      <a:pt x="2" y="80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1" y="108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2"/>
                      <a:pt x="165" y="1"/>
                    </a:cubicBezTo>
                    <a:cubicBezTo>
                      <a:pt x="164" y="1"/>
                      <a:pt x="164" y="0"/>
                      <a:pt x="163" y="1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0" y="79"/>
                      <a:pt x="0" y="80"/>
                    </a:cubicBezTo>
                    <a:cubicBezTo>
                      <a:pt x="0" y="80"/>
                      <a:pt x="1" y="81"/>
                      <a:pt x="1" y="81"/>
                    </a:cubicBezTo>
                    <a:cubicBezTo>
                      <a:pt x="2" y="80"/>
                      <a:pt x="2" y="80"/>
                      <a:pt x="2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6" name="Freeform 1041"/>
              <p:cNvSpPr/>
              <p:nvPr/>
            </p:nvSpPr>
            <p:spPr bwMode="auto">
              <a:xfrm>
                <a:off x="6170" y="2013"/>
                <a:ext cx="137" cy="70"/>
              </a:xfrm>
              <a:custGeom>
                <a:avLst/>
                <a:gdLst>
                  <a:gd name="T0" fmla="*/ 2 w 129"/>
                  <a:gd name="T1" fmla="*/ 43 h 66"/>
                  <a:gd name="T2" fmla="*/ 3 w 129"/>
                  <a:gd name="T3" fmla="*/ 44 h 66"/>
                  <a:gd name="T4" fmla="*/ 53 w 129"/>
                  <a:gd name="T5" fmla="*/ 3 h 66"/>
                  <a:gd name="T6" fmla="*/ 122 w 129"/>
                  <a:gd name="T7" fmla="*/ 62 h 66"/>
                  <a:gd name="T8" fmla="*/ 2 w 129"/>
                  <a:gd name="T9" fmla="*/ 41 h 66"/>
                  <a:gd name="T10" fmla="*/ 2 w 129"/>
                  <a:gd name="T11" fmla="*/ 43 h 66"/>
                  <a:gd name="T12" fmla="*/ 3 w 129"/>
                  <a:gd name="T13" fmla="*/ 44 h 66"/>
                  <a:gd name="T14" fmla="*/ 2 w 129"/>
                  <a:gd name="T15" fmla="*/ 43 h 66"/>
                  <a:gd name="T16" fmla="*/ 2 w 129"/>
                  <a:gd name="T17" fmla="*/ 44 h 66"/>
                  <a:gd name="T18" fmla="*/ 127 w 129"/>
                  <a:gd name="T19" fmla="*/ 66 h 66"/>
                  <a:gd name="T20" fmla="*/ 129 w 129"/>
                  <a:gd name="T21" fmla="*/ 65 h 66"/>
                  <a:gd name="T22" fmla="*/ 128 w 129"/>
                  <a:gd name="T23" fmla="*/ 63 h 66"/>
                  <a:gd name="T24" fmla="*/ 54 w 129"/>
                  <a:gd name="T25" fmla="*/ 0 h 66"/>
                  <a:gd name="T26" fmla="*/ 52 w 129"/>
                  <a:gd name="T27" fmla="*/ 0 h 66"/>
                  <a:gd name="T28" fmla="*/ 1 w 129"/>
                  <a:gd name="T29" fmla="*/ 42 h 66"/>
                  <a:gd name="T30" fmla="*/ 0 w 129"/>
                  <a:gd name="T31" fmla="*/ 43 h 66"/>
                  <a:gd name="T32" fmla="*/ 2 w 129"/>
                  <a:gd name="T33" fmla="*/ 44 h 66"/>
                  <a:gd name="T34" fmla="*/ 2 w 129"/>
                  <a:gd name="T35" fmla="*/ 4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66">
                    <a:moveTo>
                      <a:pt x="2" y="43"/>
                    </a:moveTo>
                    <a:cubicBezTo>
                      <a:pt x="3" y="44"/>
                      <a:pt x="3" y="44"/>
                      <a:pt x="3" y="4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6"/>
                      <a:pt x="129" y="66"/>
                      <a:pt x="129" y="65"/>
                    </a:cubicBezTo>
                    <a:cubicBezTo>
                      <a:pt x="129" y="64"/>
                      <a:pt x="129" y="64"/>
                      <a:pt x="128" y="63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7" name="Freeform 1042"/>
              <p:cNvSpPr/>
              <p:nvPr/>
            </p:nvSpPr>
            <p:spPr bwMode="auto">
              <a:xfrm>
                <a:off x="6022" y="2047"/>
                <a:ext cx="151" cy="56"/>
              </a:xfrm>
              <a:custGeom>
                <a:avLst/>
                <a:gdLst>
                  <a:gd name="T0" fmla="*/ 2 w 143"/>
                  <a:gd name="T1" fmla="*/ 52 h 53"/>
                  <a:gd name="T2" fmla="*/ 2 w 143"/>
                  <a:gd name="T3" fmla="*/ 53 h 53"/>
                  <a:gd name="T4" fmla="*/ 142 w 143"/>
                  <a:gd name="T5" fmla="*/ 12 h 53"/>
                  <a:gd name="T6" fmla="*/ 143 w 143"/>
                  <a:gd name="T7" fmla="*/ 11 h 53"/>
                  <a:gd name="T8" fmla="*/ 142 w 143"/>
                  <a:gd name="T9" fmla="*/ 9 h 53"/>
                  <a:gd name="T10" fmla="*/ 64 w 143"/>
                  <a:gd name="T11" fmla="*/ 0 h 53"/>
                  <a:gd name="T12" fmla="*/ 63 w 143"/>
                  <a:gd name="T13" fmla="*/ 1 h 53"/>
                  <a:gd name="T14" fmla="*/ 1 w 143"/>
                  <a:gd name="T15" fmla="*/ 50 h 53"/>
                  <a:gd name="T16" fmla="*/ 0 w 143"/>
                  <a:gd name="T17" fmla="*/ 52 h 53"/>
                  <a:gd name="T18" fmla="*/ 2 w 143"/>
                  <a:gd name="T19" fmla="*/ 53 h 53"/>
                  <a:gd name="T20" fmla="*/ 2 w 143"/>
                  <a:gd name="T21" fmla="*/ 52 h 53"/>
                  <a:gd name="T22" fmla="*/ 2 w 143"/>
                  <a:gd name="T23" fmla="*/ 53 h 53"/>
                  <a:gd name="T24" fmla="*/ 64 w 143"/>
                  <a:gd name="T25" fmla="*/ 4 h 53"/>
                  <a:gd name="T26" fmla="*/ 134 w 143"/>
                  <a:gd name="T27" fmla="*/ 12 h 53"/>
                  <a:gd name="T28" fmla="*/ 1 w 143"/>
                  <a:gd name="T29" fmla="*/ 50 h 53"/>
                  <a:gd name="T30" fmla="*/ 2 w 143"/>
                  <a:gd name="T31" fmla="*/ 52 h 53"/>
                  <a:gd name="T32" fmla="*/ 2 w 143"/>
                  <a:gd name="T33" fmla="*/ 53 h 53"/>
                  <a:gd name="T34" fmla="*/ 2 w 143"/>
                  <a:gd name="T35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53">
                    <a:moveTo>
                      <a:pt x="2" y="52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42" y="12"/>
                      <a:pt x="142" y="12"/>
                      <a:pt x="142" y="12"/>
                    </a:cubicBezTo>
                    <a:cubicBezTo>
                      <a:pt x="143" y="12"/>
                      <a:pt x="143" y="12"/>
                      <a:pt x="143" y="11"/>
                    </a:cubicBezTo>
                    <a:cubicBezTo>
                      <a:pt x="143" y="10"/>
                      <a:pt x="143" y="10"/>
                      <a:pt x="142" y="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1"/>
                      <a:pt x="63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8" name="Freeform 1043"/>
              <p:cNvSpPr/>
              <p:nvPr/>
            </p:nvSpPr>
            <p:spPr bwMode="auto">
              <a:xfrm>
                <a:off x="6088" y="2013"/>
                <a:ext cx="139" cy="97"/>
              </a:xfrm>
              <a:custGeom>
                <a:avLst/>
                <a:gdLst>
                  <a:gd name="T0" fmla="*/ 2 w 132"/>
                  <a:gd name="T1" fmla="*/ 34 h 92"/>
                  <a:gd name="T2" fmla="*/ 2 w 132"/>
                  <a:gd name="T3" fmla="*/ 35 h 92"/>
                  <a:gd name="T4" fmla="*/ 128 w 132"/>
                  <a:gd name="T5" fmla="*/ 3 h 92"/>
                  <a:gd name="T6" fmla="*/ 96 w 132"/>
                  <a:gd name="T7" fmla="*/ 88 h 92"/>
                  <a:gd name="T8" fmla="*/ 3 w 132"/>
                  <a:gd name="T9" fmla="*/ 33 h 92"/>
                  <a:gd name="T10" fmla="*/ 2 w 132"/>
                  <a:gd name="T11" fmla="*/ 34 h 92"/>
                  <a:gd name="T12" fmla="*/ 2 w 132"/>
                  <a:gd name="T13" fmla="*/ 35 h 92"/>
                  <a:gd name="T14" fmla="*/ 2 w 132"/>
                  <a:gd name="T15" fmla="*/ 34 h 92"/>
                  <a:gd name="T16" fmla="*/ 1 w 132"/>
                  <a:gd name="T17" fmla="*/ 35 h 92"/>
                  <a:gd name="T18" fmla="*/ 96 w 132"/>
                  <a:gd name="T19" fmla="*/ 91 h 92"/>
                  <a:gd name="T20" fmla="*/ 97 w 132"/>
                  <a:gd name="T21" fmla="*/ 91 h 92"/>
                  <a:gd name="T22" fmla="*/ 98 w 132"/>
                  <a:gd name="T23" fmla="*/ 91 h 92"/>
                  <a:gd name="T24" fmla="*/ 132 w 132"/>
                  <a:gd name="T25" fmla="*/ 2 h 92"/>
                  <a:gd name="T26" fmla="*/ 132 w 132"/>
                  <a:gd name="T27" fmla="*/ 0 h 92"/>
                  <a:gd name="T28" fmla="*/ 130 w 132"/>
                  <a:gd name="T29" fmla="*/ 0 h 92"/>
                  <a:gd name="T30" fmla="*/ 2 w 132"/>
                  <a:gd name="T31" fmla="*/ 33 h 92"/>
                  <a:gd name="T32" fmla="*/ 0 w 132"/>
                  <a:gd name="T33" fmla="*/ 34 h 92"/>
                  <a:gd name="T34" fmla="*/ 1 w 132"/>
                  <a:gd name="T35" fmla="*/ 35 h 92"/>
                  <a:gd name="T36" fmla="*/ 2 w 132"/>
                  <a:gd name="T3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92">
                    <a:moveTo>
                      <a:pt x="2" y="34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96" y="92"/>
                      <a:pt x="97" y="92"/>
                      <a:pt x="97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1"/>
                      <a:pt x="132" y="1"/>
                      <a:pt x="132" y="0"/>
                    </a:cubicBezTo>
                    <a:cubicBezTo>
                      <a:pt x="131" y="0"/>
                      <a:pt x="131" y="0"/>
                      <a:pt x="130" y="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1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4"/>
                      <a:pt x="2" y="34"/>
                      <a:pt x="2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9" name="Freeform 1044"/>
              <p:cNvSpPr/>
              <p:nvPr/>
            </p:nvSpPr>
            <p:spPr bwMode="auto">
              <a:xfrm>
                <a:off x="6170" y="2013"/>
                <a:ext cx="214" cy="48"/>
              </a:xfrm>
              <a:custGeom>
                <a:avLst/>
                <a:gdLst>
                  <a:gd name="T0" fmla="*/ 200 w 202"/>
                  <a:gd name="T1" fmla="*/ 34 h 45"/>
                  <a:gd name="T2" fmla="*/ 200 w 202"/>
                  <a:gd name="T3" fmla="*/ 32 h 45"/>
                  <a:gd name="T4" fmla="*/ 6 w 202"/>
                  <a:gd name="T5" fmla="*/ 41 h 45"/>
                  <a:gd name="T6" fmla="*/ 53 w 202"/>
                  <a:gd name="T7" fmla="*/ 3 h 45"/>
                  <a:gd name="T8" fmla="*/ 200 w 202"/>
                  <a:gd name="T9" fmla="*/ 35 h 45"/>
                  <a:gd name="T10" fmla="*/ 200 w 202"/>
                  <a:gd name="T11" fmla="*/ 34 h 45"/>
                  <a:gd name="T12" fmla="*/ 200 w 202"/>
                  <a:gd name="T13" fmla="*/ 32 h 45"/>
                  <a:gd name="T14" fmla="*/ 200 w 202"/>
                  <a:gd name="T15" fmla="*/ 34 h 45"/>
                  <a:gd name="T16" fmla="*/ 200 w 202"/>
                  <a:gd name="T17" fmla="*/ 32 h 45"/>
                  <a:gd name="T18" fmla="*/ 53 w 202"/>
                  <a:gd name="T19" fmla="*/ 0 h 45"/>
                  <a:gd name="T20" fmla="*/ 52 w 202"/>
                  <a:gd name="T21" fmla="*/ 0 h 45"/>
                  <a:gd name="T22" fmla="*/ 1 w 202"/>
                  <a:gd name="T23" fmla="*/ 42 h 45"/>
                  <a:gd name="T24" fmla="*/ 0 w 202"/>
                  <a:gd name="T25" fmla="*/ 44 h 45"/>
                  <a:gd name="T26" fmla="*/ 2 w 202"/>
                  <a:gd name="T27" fmla="*/ 44 h 45"/>
                  <a:gd name="T28" fmla="*/ 200 w 202"/>
                  <a:gd name="T29" fmla="*/ 35 h 45"/>
                  <a:gd name="T30" fmla="*/ 202 w 202"/>
                  <a:gd name="T31" fmla="*/ 34 h 45"/>
                  <a:gd name="T32" fmla="*/ 200 w 202"/>
                  <a:gd name="T33" fmla="*/ 32 h 45"/>
                  <a:gd name="T34" fmla="*/ 200 w 202"/>
                  <a:gd name="T35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45">
                    <a:moveTo>
                      <a:pt x="200" y="34"/>
                    </a:moveTo>
                    <a:cubicBezTo>
                      <a:pt x="200" y="32"/>
                      <a:pt x="200" y="32"/>
                      <a:pt x="200" y="3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4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1" y="35"/>
                      <a:pt x="201" y="34"/>
                      <a:pt x="202" y="34"/>
                    </a:cubicBezTo>
                    <a:cubicBezTo>
                      <a:pt x="202" y="33"/>
                      <a:pt x="201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0" name="Freeform 1045"/>
              <p:cNvSpPr/>
              <p:nvPr/>
            </p:nvSpPr>
            <p:spPr bwMode="auto">
              <a:xfrm>
                <a:off x="6475" y="1996"/>
                <a:ext cx="188" cy="91"/>
              </a:xfrm>
              <a:custGeom>
                <a:avLst/>
                <a:gdLst>
                  <a:gd name="T0" fmla="*/ 176 w 178"/>
                  <a:gd name="T1" fmla="*/ 1 h 86"/>
                  <a:gd name="T2" fmla="*/ 176 w 178"/>
                  <a:gd name="T3" fmla="*/ 0 h 86"/>
                  <a:gd name="T4" fmla="*/ 8 w 178"/>
                  <a:gd name="T5" fmla="*/ 2 h 86"/>
                  <a:gd name="T6" fmla="*/ 7 w 178"/>
                  <a:gd name="T7" fmla="*/ 3 h 86"/>
                  <a:gd name="T8" fmla="*/ 1 w 178"/>
                  <a:gd name="T9" fmla="*/ 84 h 86"/>
                  <a:gd name="T10" fmla="*/ 1 w 178"/>
                  <a:gd name="T11" fmla="*/ 86 h 86"/>
                  <a:gd name="T12" fmla="*/ 3 w 178"/>
                  <a:gd name="T13" fmla="*/ 86 h 86"/>
                  <a:gd name="T14" fmla="*/ 177 w 178"/>
                  <a:gd name="T15" fmla="*/ 3 h 86"/>
                  <a:gd name="T16" fmla="*/ 178 w 178"/>
                  <a:gd name="T17" fmla="*/ 1 h 86"/>
                  <a:gd name="T18" fmla="*/ 176 w 178"/>
                  <a:gd name="T19" fmla="*/ 0 h 86"/>
                  <a:gd name="T20" fmla="*/ 176 w 178"/>
                  <a:gd name="T21" fmla="*/ 1 h 86"/>
                  <a:gd name="T22" fmla="*/ 176 w 178"/>
                  <a:gd name="T23" fmla="*/ 0 h 86"/>
                  <a:gd name="T24" fmla="*/ 4 w 178"/>
                  <a:gd name="T25" fmla="*/ 82 h 86"/>
                  <a:gd name="T26" fmla="*/ 9 w 178"/>
                  <a:gd name="T27" fmla="*/ 5 h 86"/>
                  <a:gd name="T28" fmla="*/ 176 w 178"/>
                  <a:gd name="T29" fmla="*/ 3 h 86"/>
                  <a:gd name="T30" fmla="*/ 176 w 178"/>
                  <a:gd name="T31" fmla="*/ 1 h 86"/>
                  <a:gd name="T32" fmla="*/ 176 w 178"/>
                  <a:gd name="T33" fmla="*/ 0 h 86"/>
                  <a:gd name="T34" fmla="*/ 176 w 178"/>
                  <a:gd name="T35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86">
                    <a:moveTo>
                      <a:pt x="176" y="1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2" y="86"/>
                      <a:pt x="3" y="86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8" y="2"/>
                      <a:pt x="178" y="2"/>
                      <a:pt x="178" y="1"/>
                    </a:cubicBezTo>
                    <a:cubicBezTo>
                      <a:pt x="178" y="0"/>
                      <a:pt x="177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1" name="Freeform 1046"/>
              <p:cNvSpPr/>
              <p:nvPr/>
            </p:nvSpPr>
            <p:spPr bwMode="auto">
              <a:xfrm>
                <a:off x="6380" y="1996"/>
                <a:ext cx="283" cy="54"/>
              </a:xfrm>
              <a:custGeom>
                <a:avLst/>
                <a:gdLst>
                  <a:gd name="T0" fmla="*/ 2 w 268"/>
                  <a:gd name="T1" fmla="*/ 50 h 51"/>
                  <a:gd name="T2" fmla="*/ 2 w 268"/>
                  <a:gd name="T3" fmla="*/ 51 h 51"/>
                  <a:gd name="T4" fmla="*/ 267 w 268"/>
                  <a:gd name="T5" fmla="*/ 3 h 51"/>
                  <a:gd name="T6" fmla="*/ 268 w 268"/>
                  <a:gd name="T7" fmla="*/ 1 h 51"/>
                  <a:gd name="T8" fmla="*/ 266 w 268"/>
                  <a:gd name="T9" fmla="*/ 0 h 51"/>
                  <a:gd name="T10" fmla="*/ 98 w 268"/>
                  <a:gd name="T11" fmla="*/ 2 h 51"/>
                  <a:gd name="T12" fmla="*/ 97 w 268"/>
                  <a:gd name="T13" fmla="*/ 2 h 51"/>
                  <a:gd name="T14" fmla="*/ 1 w 268"/>
                  <a:gd name="T15" fmla="*/ 48 h 51"/>
                  <a:gd name="T16" fmla="*/ 1 w 268"/>
                  <a:gd name="T17" fmla="*/ 50 h 51"/>
                  <a:gd name="T18" fmla="*/ 2 w 268"/>
                  <a:gd name="T19" fmla="*/ 51 h 51"/>
                  <a:gd name="T20" fmla="*/ 2 w 268"/>
                  <a:gd name="T21" fmla="*/ 50 h 51"/>
                  <a:gd name="T22" fmla="*/ 3 w 268"/>
                  <a:gd name="T23" fmla="*/ 51 h 51"/>
                  <a:gd name="T24" fmla="*/ 98 w 268"/>
                  <a:gd name="T25" fmla="*/ 5 h 51"/>
                  <a:gd name="T26" fmla="*/ 249 w 268"/>
                  <a:gd name="T27" fmla="*/ 3 h 51"/>
                  <a:gd name="T28" fmla="*/ 2 w 268"/>
                  <a:gd name="T29" fmla="*/ 48 h 51"/>
                  <a:gd name="T30" fmla="*/ 2 w 268"/>
                  <a:gd name="T31" fmla="*/ 50 h 51"/>
                  <a:gd name="T32" fmla="*/ 3 w 268"/>
                  <a:gd name="T33" fmla="*/ 51 h 51"/>
                  <a:gd name="T34" fmla="*/ 2 w 268"/>
                  <a:gd name="T35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8" h="51">
                    <a:moveTo>
                      <a:pt x="2" y="50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8" y="3"/>
                      <a:pt x="268" y="2"/>
                      <a:pt x="268" y="1"/>
                    </a:cubicBezTo>
                    <a:cubicBezTo>
                      <a:pt x="268" y="0"/>
                      <a:pt x="267" y="0"/>
                      <a:pt x="266" y="0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0" y="49"/>
                      <a:pt x="1" y="50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249" y="3"/>
                      <a:pt x="249" y="3"/>
                      <a:pt x="249" y="3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2" name="Freeform 1047"/>
              <p:cNvSpPr/>
              <p:nvPr/>
            </p:nvSpPr>
            <p:spPr bwMode="auto">
              <a:xfrm>
                <a:off x="6660" y="1965"/>
                <a:ext cx="142" cy="99"/>
              </a:xfrm>
              <a:custGeom>
                <a:avLst/>
                <a:gdLst>
                  <a:gd name="T0" fmla="*/ 44 w 135"/>
                  <a:gd name="T1" fmla="*/ 2 h 94"/>
                  <a:gd name="T2" fmla="*/ 43 w 135"/>
                  <a:gd name="T3" fmla="*/ 0 h 94"/>
                  <a:gd name="T4" fmla="*/ 1 w 135"/>
                  <a:gd name="T5" fmla="*/ 30 h 94"/>
                  <a:gd name="T6" fmla="*/ 0 w 135"/>
                  <a:gd name="T7" fmla="*/ 31 h 94"/>
                  <a:gd name="T8" fmla="*/ 1 w 135"/>
                  <a:gd name="T9" fmla="*/ 33 h 94"/>
                  <a:gd name="T10" fmla="*/ 133 w 135"/>
                  <a:gd name="T11" fmla="*/ 94 h 94"/>
                  <a:gd name="T12" fmla="*/ 135 w 135"/>
                  <a:gd name="T13" fmla="*/ 93 h 94"/>
                  <a:gd name="T14" fmla="*/ 135 w 135"/>
                  <a:gd name="T15" fmla="*/ 91 h 94"/>
                  <a:gd name="T16" fmla="*/ 45 w 135"/>
                  <a:gd name="T17" fmla="*/ 1 h 94"/>
                  <a:gd name="T18" fmla="*/ 43 w 135"/>
                  <a:gd name="T19" fmla="*/ 0 h 94"/>
                  <a:gd name="T20" fmla="*/ 44 w 135"/>
                  <a:gd name="T21" fmla="*/ 2 h 94"/>
                  <a:gd name="T22" fmla="*/ 43 w 135"/>
                  <a:gd name="T23" fmla="*/ 3 h 94"/>
                  <a:gd name="T24" fmla="*/ 127 w 135"/>
                  <a:gd name="T25" fmla="*/ 87 h 94"/>
                  <a:gd name="T26" fmla="*/ 4 w 135"/>
                  <a:gd name="T27" fmla="*/ 31 h 94"/>
                  <a:gd name="T28" fmla="*/ 45 w 135"/>
                  <a:gd name="T29" fmla="*/ 3 h 94"/>
                  <a:gd name="T30" fmla="*/ 44 w 135"/>
                  <a:gd name="T31" fmla="*/ 2 h 94"/>
                  <a:gd name="T32" fmla="*/ 43 w 135"/>
                  <a:gd name="T33" fmla="*/ 3 h 94"/>
                  <a:gd name="T34" fmla="*/ 44 w 135"/>
                  <a:gd name="T35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94">
                    <a:moveTo>
                      <a:pt x="44" y="2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1" y="33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3" y="94"/>
                      <a:pt x="134" y="94"/>
                      <a:pt x="135" y="93"/>
                    </a:cubicBezTo>
                    <a:cubicBezTo>
                      <a:pt x="135" y="92"/>
                      <a:pt x="135" y="92"/>
                      <a:pt x="135" y="9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3" name="Freeform 1048"/>
              <p:cNvSpPr/>
              <p:nvPr/>
            </p:nvSpPr>
            <p:spPr bwMode="auto">
              <a:xfrm>
                <a:off x="6738" y="2127"/>
                <a:ext cx="100" cy="190"/>
              </a:xfrm>
              <a:custGeom>
                <a:avLst/>
                <a:gdLst>
                  <a:gd name="T0" fmla="*/ 93 w 95"/>
                  <a:gd name="T1" fmla="*/ 2 h 180"/>
                  <a:gd name="T2" fmla="*/ 92 w 95"/>
                  <a:gd name="T3" fmla="*/ 2 h 180"/>
                  <a:gd name="T4" fmla="*/ 76 w 95"/>
                  <a:gd name="T5" fmla="*/ 176 h 180"/>
                  <a:gd name="T6" fmla="*/ 4 w 95"/>
                  <a:gd name="T7" fmla="*/ 112 h 180"/>
                  <a:gd name="T8" fmla="*/ 95 w 95"/>
                  <a:gd name="T9" fmla="*/ 3 h 180"/>
                  <a:gd name="T10" fmla="*/ 93 w 95"/>
                  <a:gd name="T11" fmla="*/ 2 h 180"/>
                  <a:gd name="T12" fmla="*/ 92 w 95"/>
                  <a:gd name="T13" fmla="*/ 2 h 180"/>
                  <a:gd name="T14" fmla="*/ 93 w 95"/>
                  <a:gd name="T15" fmla="*/ 2 h 180"/>
                  <a:gd name="T16" fmla="*/ 92 w 95"/>
                  <a:gd name="T17" fmla="*/ 1 h 180"/>
                  <a:gd name="T18" fmla="*/ 1 w 95"/>
                  <a:gd name="T19" fmla="*/ 111 h 180"/>
                  <a:gd name="T20" fmla="*/ 1 w 95"/>
                  <a:gd name="T21" fmla="*/ 113 h 180"/>
                  <a:gd name="T22" fmla="*/ 76 w 95"/>
                  <a:gd name="T23" fmla="*/ 180 h 180"/>
                  <a:gd name="T24" fmla="*/ 77 w 95"/>
                  <a:gd name="T25" fmla="*/ 180 h 180"/>
                  <a:gd name="T26" fmla="*/ 78 w 95"/>
                  <a:gd name="T27" fmla="*/ 179 h 180"/>
                  <a:gd name="T28" fmla="*/ 95 w 95"/>
                  <a:gd name="T29" fmla="*/ 2 h 180"/>
                  <a:gd name="T30" fmla="*/ 94 w 95"/>
                  <a:gd name="T31" fmla="*/ 1 h 180"/>
                  <a:gd name="T32" fmla="*/ 92 w 95"/>
                  <a:gd name="T33" fmla="*/ 1 h 180"/>
                  <a:gd name="T34" fmla="*/ 93 w 95"/>
                  <a:gd name="T35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180">
                    <a:moveTo>
                      <a:pt x="93" y="2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76" y="180"/>
                      <a:pt x="76" y="180"/>
                      <a:pt x="76" y="180"/>
                    </a:cubicBezTo>
                    <a:cubicBezTo>
                      <a:pt x="76" y="180"/>
                      <a:pt x="77" y="180"/>
                      <a:pt x="77" y="180"/>
                    </a:cubicBezTo>
                    <a:cubicBezTo>
                      <a:pt x="78" y="180"/>
                      <a:pt x="78" y="179"/>
                      <a:pt x="78" y="17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3" y="0"/>
                      <a:pt x="93" y="0"/>
                      <a:pt x="92" y="1"/>
                    </a:cubicBezTo>
                    <a:cubicBezTo>
                      <a:pt x="93" y="2"/>
                      <a:pt x="93" y="2"/>
                      <a:pt x="9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4" name="Freeform 1049"/>
              <p:cNvSpPr/>
              <p:nvPr/>
            </p:nvSpPr>
            <p:spPr bwMode="auto">
              <a:xfrm>
                <a:off x="6481" y="1965"/>
                <a:ext cx="227" cy="142"/>
              </a:xfrm>
              <a:custGeom>
                <a:avLst/>
                <a:gdLst>
                  <a:gd name="T0" fmla="*/ 142 w 215"/>
                  <a:gd name="T1" fmla="*/ 133 h 135"/>
                  <a:gd name="T2" fmla="*/ 143 w 215"/>
                  <a:gd name="T3" fmla="*/ 134 h 135"/>
                  <a:gd name="T4" fmla="*/ 214 w 215"/>
                  <a:gd name="T5" fmla="*/ 2 h 135"/>
                  <a:gd name="T6" fmla="*/ 214 w 215"/>
                  <a:gd name="T7" fmla="*/ 1 h 135"/>
                  <a:gd name="T8" fmla="*/ 213 w 215"/>
                  <a:gd name="T9" fmla="*/ 0 h 135"/>
                  <a:gd name="T10" fmla="*/ 2 w 215"/>
                  <a:gd name="T11" fmla="*/ 32 h 135"/>
                  <a:gd name="T12" fmla="*/ 1 w 215"/>
                  <a:gd name="T13" fmla="*/ 33 h 135"/>
                  <a:gd name="T14" fmla="*/ 1 w 215"/>
                  <a:gd name="T15" fmla="*/ 35 h 135"/>
                  <a:gd name="T16" fmla="*/ 141 w 215"/>
                  <a:gd name="T17" fmla="*/ 135 h 135"/>
                  <a:gd name="T18" fmla="*/ 143 w 215"/>
                  <a:gd name="T19" fmla="*/ 135 h 135"/>
                  <a:gd name="T20" fmla="*/ 143 w 215"/>
                  <a:gd name="T21" fmla="*/ 134 h 135"/>
                  <a:gd name="T22" fmla="*/ 142 w 215"/>
                  <a:gd name="T23" fmla="*/ 133 h 135"/>
                  <a:gd name="T24" fmla="*/ 143 w 215"/>
                  <a:gd name="T25" fmla="*/ 132 h 135"/>
                  <a:gd name="T26" fmla="*/ 6 w 215"/>
                  <a:gd name="T27" fmla="*/ 34 h 135"/>
                  <a:gd name="T28" fmla="*/ 210 w 215"/>
                  <a:gd name="T29" fmla="*/ 4 h 135"/>
                  <a:gd name="T30" fmla="*/ 141 w 215"/>
                  <a:gd name="T31" fmla="*/ 133 h 135"/>
                  <a:gd name="T32" fmla="*/ 142 w 215"/>
                  <a:gd name="T33" fmla="*/ 133 h 135"/>
                  <a:gd name="T34" fmla="*/ 143 w 215"/>
                  <a:gd name="T35" fmla="*/ 132 h 135"/>
                  <a:gd name="T36" fmla="*/ 142 w 215"/>
                  <a:gd name="T37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5" h="135">
                    <a:moveTo>
                      <a:pt x="142" y="133"/>
                    </a:moveTo>
                    <a:cubicBezTo>
                      <a:pt x="143" y="134"/>
                      <a:pt x="143" y="134"/>
                      <a:pt x="143" y="134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5" y="2"/>
                      <a:pt x="215" y="1"/>
                      <a:pt x="214" y="1"/>
                    </a:cubicBezTo>
                    <a:cubicBezTo>
                      <a:pt x="214" y="0"/>
                      <a:pt x="213" y="0"/>
                      <a:pt x="213" y="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2" y="135"/>
                      <a:pt x="142" y="135"/>
                      <a:pt x="143" y="135"/>
                    </a:cubicBezTo>
                    <a:cubicBezTo>
                      <a:pt x="143" y="135"/>
                      <a:pt x="143" y="135"/>
                      <a:pt x="143" y="134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210" y="4"/>
                      <a:pt x="210" y="4"/>
                      <a:pt x="210" y="4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2" y="133"/>
                      <a:pt x="142" y="133"/>
                      <a:pt x="142" y="13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5" name="Freeform 1050"/>
              <p:cNvSpPr/>
              <p:nvPr/>
            </p:nvSpPr>
            <p:spPr bwMode="auto">
              <a:xfrm>
                <a:off x="6148" y="2323"/>
                <a:ext cx="146" cy="133"/>
              </a:xfrm>
              <a:custGeom>
                <a:avLst/>
                <a:gdLst>
                  <a:gd name="T0" fmla="*/ 1 w 138"/>
                  <a:gd name="T1" fmla="*/ 2 h 126"/>
                  <a:gd name="T2" fmla="*/ 0 w 138"/>
                  <a:gd name="T3" fmla="*/ 2 h 126"/>
                  <a:gd name="T4" fmla="*/ 17 w 138"/>
                  <a:gd name="T5" fmla="*/ 125 h 126"/>
                  <a:gd name="T6" fmla="*/ 19 w 138"/>
                  <a:gd name="T7" fmla="*/ 126 h 126"/>
                  <a:gd name="T8" fmla="*/ 137 w 138"/>
                  <a:gd name="T9" fmla="*/ 120 h 126"/>
                  <a:gd name="T10" fmla="*/ 138 w 138"/>
                  <a:gd name="T11" fmla="*/ 119 h 126"/>
                  <a:gd name="T12" fmla="*/ 138 w 138"/>
                  <a:gd name="T13" fmla="*/ 117 h 126"/>
                  <a:gd name="T14" fmla="*/ 2 w 138"/>
                  <a:gd name="T15" fmla="*/ 1 h 126"/>
                  <a:gd name="T16" fmla="*/ 0 w 138"/>
                  <a:gd name="T17" fmla="*/ 1 h 126"/>
                  <a:gd name="T18" fmla="*/ 0 w 138"/>
                  <a:gd name="T19" fmla="*/ 2 h 126"/>
                  <a:gd name="T20" fmla="*/ 1 w 138"/>
                  <a:gd name="T21" fmla="*/ 2 h 126"/>
                  <a:gd name="T22" fmla="*/ 0 w 138"/>
                  <a:gd name="T23" fmla="*/ 3 h 126"/>
                  <a:gd name="T24" fmla="*/ 133 w 138"/>
                  <a:gd name="T25" fmla="*/ 117 h 126"/>
                  <a:gd name="T26" fmla="*/ 20 w 138"/>
                  <a:gd name="T27" fmla="*/ 123 h 126"/>
                  <a:gd name="T28" fmla="*/ 3 w 138"/>
                  <a:gd name="T29" fmla="*/ 2 h 126"/>
                  <a:gd name="T30" fmla="*/ 1 w 138"/>
                  <a:gd name="T31" fmla="*/ 2 h 126"/>
                  <a:gd name="T32" fmla="*/ 0 w 138"/>
                  <a:gd name="T33" fmla="*/ 3 h 126"/>
                  <a:gd name="T34" fmla="*/ 1 w 138"/>
                  <a:gd name="T35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26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9" y="126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0"/>
                      <a:pt x="138" y="120"/>
                      <a:pt x="138" y="119"/>
                    </a:cubicBezTo>
                    <a:cubicBezTo>
                      <a:pt x="138" y="118"/>
                      <a:pt x="138" y="118"/>
                      <a:pt x="138" y="1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6" name="Freeform 1051"/>
              <p:cNvSpPr/>
              <p:nvPr/>
            </p:nvSpPr>
            <p:spPr bwMode="auto">
              <a:xfrm>
                <a:off x="6022" y="2452"/>
                <a:ext cx="147" cy="97"/>
              </a:xfrm>
              <a:custGeom>
                <a:avLst/>
                <a:gdLst>
                  <a:gd name="T0" fmla="*/ 122 w 139"/>
                  <a:gd name="T1" fmla="*/ 90 h 91"/>
                  <a:gd name="T2" fmla="*/ 123 w 139"/>
                  <a:gd name="T3" fmla="*/ 89 h 91"/>
                  <a:gd name="T4" fmla="*/ 6 w 139"/>
                  <a:gd name="T5" fmla="*/ 25 h 91"/>
                  <a:gd name="T6" fmla="*/ 136 w 139"/>
                  <a:gd name="T7" fmla="*/ 4 h 91"/>
                  <a:gd name="T8" fmla="*/ 121 w 139"/>
                  <a:gd name="T9" fmla="*/ 90 h 91"/>
                  <a:gd name="T10" fmla="*/ 122 w 139"/>
                  <a:gd name="T11" fmla="*/ 90 h 91"/>
                  <a:gd name="T12" fmla="*/ 123 w 139"/>
                  <a:gd name="T13" fmla="*/ 89 h 91"/>
                  <a:gd name="T14" fmla="*/ 122 w 139"/>
                  <a:gd name="T15" fmla="*/ 90 h 91"/>
                  <a:gd name="T16" fmla="*/ 124 w 139"/>
                  <a:gd name="T17" fmla="*/ 90 h 91"/>
                  <a:gd name="T18" fmla="*/ 139 w 139"/>
                  <a:gd name="T19" fmla="*/ 2 h 91"/>
                  <a:gd name="T20" fmla="*/ 139 w 139"/>
                  <a:gd name="T21" fmla="*/ 1 h 91"/>
                  <a:gd name="T22" fmla="*/ 138 w 139"/>
                  <a:gd name="T23" fmla="*/ 0 h 91"/>
                  <a:gd name="T24" fmla="*/ 1 w 139"/>
                  <a:gd name="T25" fmla="*/ 23 h 91"/>
                  <a:gd name="T26" fmla="*/ 0 w 139"/>
                  <a:gd name="T27" fmla="*/ 24 h 91"/>
                  <a:gd name="T28" fmla="*/ 1 w 139"/>
                  <a:gd name="T29" fmla="*/ 25 h 91"/>
                  <a:gd name="T30" fmla="*/ 122 w 139"/>
                  <a:gd name="T31" fmla="*/ 91 h 91"/>
                  <a:gd name="T32" fmla="*/ 123 w 139"/>
                  <a:gd name="T33" fmla="*/ 91 h 91"/>
                  <a:gd name="T34" fmla="*/ 124 w 139"/>
                  <a:gd name="T35" fmla="*/ 90 h 91"/>
                  <a:gd name="T36" fmla="*/ 122 w 139"/>
                  <a:gd name="T3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91">
                    <a:moveTo>
                      <a:pt x="122" y="90"/>
                    </a:moveTo>
                    <a:cubicBezTo>
                      <a:pt x="123" y="89"/>
                      <a:pt x="123" y="89"/>
                      <a:pt x="123" y="8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9" y="0"/>
                      <a:pt x="138" y="0"/>
                      <a:pt x="138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122" y="91"/>
                      <a:pt x="122" y="91"/>
                      <a:pt x="122" y="91"/>
                    </a:cubicBezTo>
                    <a:cubicBezTo>
                      <a:pt x="122" y="91"/>
                      <a:pt x="123" y="91"/>
                      <a:pt x="123" y="91"/>
                    </a:cubicBezTo>
                    <a:cubicBezTo>
                      <a:pt x="123" y="91"/>
                      <a:pt x="124" y="91"/>
                      <a:pt x="124" y="90"/>
                    </a:cubicBezTo>
                    <a:cubicBezTo>
                      <a:pt x="122" y="90"/>
                      <a:pt x="122" y="90"/>
                      <a:pt x="122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7" name="Freeform 1052"/>
              <p:cNvSpPr/>
              <p:nvPr/>
            </p:nvSpPr>
            <p:spPr bwMode="auto">
              <a:xfrm>
                <a:off x="6022" y="2381"/>
                <a:ext cx="131" cy="169"/>
              </a:xfrm>
              <a:custGeom>
                <a:avLst/>
                <a:gdLst>
                  <a:gd name="T0" fmla="*/ 3 w 124"/>
                  <a:gd name="T1" fmla="*/ 2 h 160"/>
                  <a:gd name="T2" fmla="*/ 1 w 124"/>
                  <a:gd name="T3" fmla="*/ 2 h 160"/>
                  <a:gd name="T4" fmla="*/ 0 w 124"/>
                  <a:gd name="T5" fmla="*/ 92 h 160"/>
                  <a:gd name="T6" fmla="*/ 1 w 124"/>
                  <a:gd name="T7" fmla="*/ 93 h 160"/>
                  <a:gd name="T8" fmla="*/ 122 w 124"/>
                  <a:gd name="T9" fmla="*/ 159 h 160"/>
                  <a:gd name="T10" fmla="*/ 123 w 124"/>
                  <a:gd name="T11" fmla="*/ 159 h 160"/>
                  <a:gd name="T12" fmla="*/ 124 w 124"/>
                  <a:gd name="T13" fmla="*/ 157 h 160"/>
                  <a:gd name="T14" fmla="*/ 4 w 124"/>
                  <a:gd name="T15" fmla="*/ 1 h 160"/>
                  <a:gd name="T16" fmla="*/ 2 w 124"/>
                  <a:gd name="T17" fmla="*/ 0 h 160"/>
                  <a:gd name="T18" fmla="*/ 1 w 124"/>
                  <a:gd name="T19" fmla="*/ 2 h 160"/>
                  <a:gd name="T20" fmla="*/ 3 w 124"/>
                  <a:gd name="T21" fmla="*/ 2 h 160"/>
                  <a:gd name="T22" fmla="*/ 1 w 124"/>
                  <a:gd name="T23" fmla="*/ 3 h 160"/>
                  <a:gd name="T24" fmla="*/ 117 w 124"/>
                  <a:gd name="T25" fmla="*/ 153 h 160"/>
                  <a:gd name="T26" fmla="*/ 3 w 124"/>
                  <a:gd name="T27" fmla="*/ 91 h 160"/>
                  <a:gd name="T28" fmla="*/ 4 w 124"/>
                  <a:gd name="T29" fmla="*/ 2 h 160"/>
                  <a:gd name="T30" fmla="*/ 3 w 124"/>
                  <a:gd name="T31" fmla="*/ 2 h 160"/>
                  <a:gd name="T32" fmla="*/ 1 w 124"/>
                  <a:gd name="T33" fmla="*/ 3 h 160"/>
                  <a:gd name="T34" fmla="*/ 3 w 124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60">
                    <a:moveTo>
                      <a:pt x="3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22" y="159"/>
                      <a:pt x="122" y="159"/>
                      <a:pt x="122" y="159"/>
                    </a:cubicBezTo>
                    <a:cubicBezTo>
                      <a:pt x="122" y="160"/>
                      <a:pt x="123" y="159"/>
                      <a:pt x="123" y="159"/>
                    </a:cubicBezTo>
                    <a:cubicBezTo>
                      <a:pt x="124" y="158"/>
                      <a:pt x="124" y="158"/>
                      <a:pt x="124" y="15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8" name="Freeform 1053"/>
              <p:cNvSpPr/>
              <p:nvPr/>
            </p:nvSpPr>
            <p:spPr bwMode="auto">
              <a:xfrm>
                <a:off x="6166" y="2357"/>
                <a:ext cx="210" cy="99"/>
              </a:xfrm>
              <a:custGeom>
                <a:avLst/>
                <a:gdLst>
                  <a:gd name="T0" fmla="*/ 197 w 199"/>
                  <a:gd name="T1" fmla="*/ 2 h 93"/>
                  <a:gd name="T2" fmla="*/ 197 w 199"/>
                  <a:gd name="T3" fmla="*/ 1 h 93"/>
                  <a:gd name="T4" fmla="*/ 1 w 199"/>
                  <a:gd name="T5" fmla="*/ 90 h 93"/>
                  <a:gd name="T6" fmla="*/ 0 w 199"/>
                  <a:gd name="T7" fmla="*/ 92 h 93"/>
                  <a:gd name="T8" fmla="*/ 2 w 199"/>
                  <a:gd name="T9" fmla="*/ 93 h 93"/>
                  <a:gd name="T10" fmla="*/ 120 w 199"/>
                  <a:gd name="T11" fmla="*/ 87 h 93"/>
                  <a:gd name="T12" fmla="*/ 121 w 199"/>
                  <a:gd name="T13" fmla="*/ 87 h 93"/>
                  <a:gd name="T14" fmla="*/ 198 w 199"/>
                  <a:gd name="T15" fmla="*/ 3 h 93"/>
                  <a:gd name="T16" fmla="*/ 198 w 199"/>
                  <a:gd name="T17" fmla="*/ 1 h 93"/>
                  <a:gd name="T18" fmla="*/ 197 w 199"/>
                  <a:gd name="T19" fmla="*/ 1 h 93"/>
                  <a:gd name="T20" fmla="*/ 197 w 199"/>
                  <a:gd name="T21" fmla="*/ 2 h 93"/>
                  <a:gd name="T22" fmla="*/ 196 w 199"/>
                  <a:gd name="T23" fmla="*/ 1 h 93"/>
                  <a:gd name="T24" fmla="*/ 119 w 199"/>
                  <a:gd name="T25" fmla="*/ 84 h 93"/>
                  <a:gd name="T26" fmla="*/ 10 w 199"/>
                  <a:gd name="T27" fmla="*/ 90 h 93"/>
                  <a:gd name="T28" fmla="*/ 198 w 199"/>
                  <a:gd name="T29" fmla="*/ 3 h 93"/>
                  <a:gd name="T30" fmla="*/ 197 w 199"/>
                  <a:gd name="T31" fmla="*/ 2 h 93"/>
                  <a:gd name="T32" fmla="*/ 196 w 199"/>
                  <a:gd name="T33" fmla="*/ 1 h 93"/>
                  <a:gd name="T34" fmla="*/ 197 w 199"/>
                  <a:gd name="T3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93">
                    <a:moveTo>
                      <a:pt x="197" y="2"/>
                    </a:moveTo>
                    <a:cubicBezTo>
                      <a:pt x="197" y="1"/>
                      <a:pt x="197" y="1"/>
                      <a:pt x="197" y="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87"/>
                      <a:pt x="121" y="87"/>
                      <a:pt x="121" y="87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9" y="3"/>
                      <a:pt x="199" y="2"/>
                      <a:pt x="198" y="1"/>
                    </a:cubicBezTo>
                    <a:cubicBezTo>
                      <a:pt x="198" y="1"/>
                      <a:pt x="197" y="0"/>
                      <a:pt x="197" y="1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2"/>
                      <a:pt x="197" y="2"/>
                      <a:pt x="1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9" name="Freeform 1054"/>
              <p:cNvSpPr/>
              <p:nvPr/>
            </p:nvSpPr>
            <p:spPr bwMode="auto">
              <a:xfrm>
                <a:off x="6148" y="2323"/>
                <a:ext cx="124" cy="133"/>
              </a:xfrm>
              <a:custGeom>
                <a:avLst/>
                <a:gdLst>
                  <a:gd name="T0" fmla="*/ 115 w 117"/>
                  <a:gd name="T1" fmla="*/ 6 h 126"/>
                  <a:gd name="T2" fmla="*/ 114 w 117"/>
                  <a:gd name="T3" fmla="*/ 5 h 126"/>
                  <a:gd name="T4" fmla="*/ 20 w 117"/>
                  <a:gd name="T5" fmla="*/ 121 h 126"/>
                  <a:gd name="T6" fmla="*/ 3 w 117"/>
                  <a:gd name="T7" fmla="*/ 3 h 126"/>
                  <a:gd name="T8" fmla="*/ 115 w 117"/>
                  <a:gd name="T9" fmla="*/ 8 h 126"/>
                  <a:gd name="T10" fmla="*/ 115 w 117"/>
                  <a:gd name="T11" fmla="*/ 6 h 126"/>
                  <a:gd name="T12" fmla="*/ 114 w 117"/>
                  <a:gd name="T13" fmla="*/ 5 h 126"/>
                  <a:gd name="T14" fmla="*/ 115 w 117"/>
                  <a:gd name="T15" fmla="*/ 6 h 126"/>
                  <a:gd name="T16" fmla="*/ 116 w 117"/>
                  <a:gd name="T17" fmla="*/ 5 h 126"/>
                  <a:gd name="T18" fmla="*/ 1 w 117"/>
                  <a:gd name="T19" fmla="*/ 0 h 126"/>
                  <a:gd name="T20" fmla="*/ 0 w 117"/>
                  <a:gd name="T21" fmla="*/ 1 h 126"/>
                  <a:gd name="T22" fmla="*/ 0 w 117"/>
                  <a:gd name="T23" fmla="*/ 2 h 126"/>
                  <a:gd name="T24" fmla="*/ 17 w 117"/>
                  <a:gd name="T25" fmla="*/ 125 h 126"/>
                  <a:gd name="T26" fmla="*/ 18 w 117"/>
                  <a:gd name="T27" fmla="*/ 126 h 126"/>
                  <a:gd name="T28" fmla="*/ 20 w 117"/>
                  <a:gd name="T29" fmla="*/ 126 h 126"/>
                  <a:gd name="T30" fmla="*/ 117 w 117"/>
                  <a:gd name="T31" fmla="*/ 7 h 126"/>
                  <a:gd name="T32" fmla="*/ 117 w 117"/>
                  <a:gd name="T33" fmla="*/ 6 h 126"/>
                  <a:gd name="T34" fmla="*/ 116 w 117"/>
                  <a:gd name="T35" fmla="*/ 5 h 126"/>
                  <a:gd name="T36" fmla="*/ 115 w 117"/>
                  <a:gd name="T37" fmla="*/ 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26">
                    <a:moveTo>
                      <a:pt x="115" y="6"/>
                    </a:moveTo>
                    <a:cubicBezTo>
                      <a:pt x="114" y="5"/>
                      <a:pt x="114" y="5"/>
                      <a:pt x="114" y="5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8" y="126"/>
                    </a:cubicBezTo>
                    <a:cubicBezTo>
                      <a:pt x="19" y="126"/>
                      <a:pt x="20" y="126"/>
                      <a:pt x="20" y="12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7" y="6"/>
                    </a:cubicBezTo>
                    <a:cubicBezTo>
                      <a:pt x="117" y="5"/>
                      <a:pt x="116" y="5"/>
                      <a:pt x="116" y="5"/>
                    </a:cubicBezTo>
                    <a:cubicBezTo>
                      <a:pt x="115" y="6"/>
                      <a:pt x="115" y="6"/>
                      <a:pt x="115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0" name="Freeform 1055"/>
              <p:cNvSpPr/>
              <p:nvPr/>
            </p:nvSpPr>
            <p:spPr bwMode="auto">
              <a:xfrm>
                <a:off x="6176" y="2106"/>
                <a:ext cx="105" cy="89"/>
              </a:xfrm>
              <a:custGeom>
                <a:avLst/>
                <a:gdLst>
                  <a:gd name="T0" fmla="*/ 1 w 100"/>
                  <a:gd name="T1" fmla="*/ 83 h 84"/>
                  <a:gd name="T2" fmla="*/ 2 w 100"/>
                  <a:gd name="T3" fmla="*/ 84 h 84"/>
                  <a:gd name="T4" fmla="*/ 99 w 100"/>
                  <a:gd name="T5" fmla="*/ 45 h 84"/>
                  <a:gd name="T6" fmla="*/ 100 w 100"/>
                  <a:gd name="T7" fmla="*/ 43 h 84"/>
                  <a:gd name="T8" fmla="*/ 99 w 100"/>
                  <a:gd name="T9" fmla="*/ 42 h 84"/>
                  <a:gd name="T10" fmla="*/ 14 w 100"/>
                  <a:gd name="T11" fmla="*/ 1 h 84"/>
                  <a:gd name="T12" fmla="*/ 13 w 100"/>
                  <a:gd name="T13" fmla="*/ 1 h 84"/>
                  <a:gd name="T14" fmla="*/ 12 w 100"/>
                  <a:gd name="T15" fmla="*/ 2 h 84"/>
                  <a:gd name="T16" fmla="*/ 0 w 100"/>
                  <a:gd name="T17" fmla="*/ 82 h 84"/>
                  <a:gd name="T18" fmla="*/ 0 w 100"/>
                  <a:gd name="T19" fmla="*/ 84 h 84"/>
                  <a:gd name="T20" fmla="*/ 2 w 100"/>
                  <a:gd name="T21" fmla="*/ 84 h 84"/>
                  <a:gd name="T22" fmla="*/ 1 w 100"/>
                  <a:gd name="T23" fmla="*/ 83 h 84"/>
                  <a:gd name="T24" fmla="*/ 3 w 100"/>
                  <a:gd name="T25" fmla="*/ 83 h 84"/>
                  <a:gd name="T26" fmla="*/ 15 w 100"/>
                  <a:gd name="T27" fmla="*/ 4 h 84"/>
                  <a:gd name="T28" fmla="*/ 95 w 100"/>
                  <a:gd name="T29" fmla="*/ 43 h 84"/>
                  <a:gd name="T30" fmla="*/ 1 w 100"/>
                  <a:gd name="T31" fmla="*/ 81 h 84"/>
                  <a:gd name="T32" fmla="*/ 1 w 100"/>
                  <a:gd name="T33" fmla="*/ 83 h 84"/>
                  <a:gd name="T34" fmla="*/ 3 w 100"/>
                  <a:gd name="T35" fmla="*/ 83 h 84"/>
                  <a:gd name="T36" fmla="*/ 1 w 100"/>
                  <a:gd name="T3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100" y="44"/>
                      <a:pt x="100" y="43"/>
                    </a:cubicBezTo>
                    <a:cubicBezTo>
                      <a:pt x="100" y="43"/>
                      <a:pt x="100" y="42"/>
                      <a:pt x="99" y="4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3"/>
                      <a:pt x="0" y="84"/>
                    </a:cubicBezTo>
                    <a:cubicBezTo>
                      <a:pt x="1" y="84"/>
                      <a:pt x="1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1" name="Freeform 1056"/>
              <p:cNvSpPr/>
              <p:nvPr/>
            </p:nvSpPr>
            <p:spPr bwMode="auto">
              <a:xfrm>
                <a:off x="6054" y="2192"/>
                <a:ext cx="125" cy="135"/>
              </a:xfrm>
              <a:custGeom>
                <a:avLst/>
                <a:gdLst>
                  <a:gd name="T0" fmla="*/ 1 w 118"/>
                  <a:gd name="T1" fmla="*/ 60 h 128"/>
                  <a:gd name="T2" fmla="*/ 2 w 118"/>
                  <a:gd name="T3" fmla="*/ 61 h 128"/>
                  <a:gd name="T4" fmla="*/ 114 w 118"/>
                  <a:gd name="T5" fmla="*/ 4 h 128"/>
                  <a:gd name="T6" fmla="*/ 89 w 118"/>
                  <a:gd name="T7" fmla="*/ 123 h 128"/>
                  <a:gd name="T8" fmla="*/ 2 w 118"/>
                  <a:gd name="T9" fmla="*/ 58 h 128"/>
                  <a:gd name="T10" fmla="*/ 1 w 118"/>
                  <a:gd name="T11" fmla="*/ 60 h 128"/>
                  <a:gd name="T12" fmla="*/ 2 w 118"/>
                  <a:gd name="T13" fmla="*/ 61 h 128"/>
                  <a:gd name="T14" fmla="*/ 1 w 118"/>
                  <a:gd name="T15" fmla="*/ 60 h 128"/>
                  <a:gd name="T16" fmla="*/ 0 w 118"/>
                  <a:gd name="T17" fmla="*/ 61 h 128"/>
                  <a:gd name="T18" fmla="*/ 89 w 118"/>
                  <a:gd name="T19" fmla="*/ 127 h 128"/>
                  <a:gd name="T20" fmla="*/ 91 w 118"/>
                  <a:gd name="T21" fmla="*/ 127 h 128"/>
                  <a:gd name="T22" fmla="*/ 92 w 118"/>
                  <a:gd name="T23" fmla="*/ 126 h 128"/>
                  <a:gd name="T24" fmla="*/ 118 w 118"/>
                  <a:gd name="T25" fmla="*/ 2 h 128"/>
                  <a:gd name="T26" fmla="*/ 117 w 118"/>
                  <a:gd name="T27" fmla="*/ 0 h 128"/>
                  <a:gd name="T28" fmla="*/ 115 w 118"/>
                  <a:gd name="T29" fmla="*/ 0 h 128"/>
                  <a:gd name="T30" fmla="*/ 1 w 118"/>
                  <a:gd name="T31" fmla="*/ 58 h 128"/>
                  <a:gd name="T32" fmla="*/ 0 w 118"/>
                  <a:gd name="T33" fmla="*/ 59 h 128"/>
                  <a:gd name="T34" fmla="*/ 0 w 118"/>
                  <a:gd name="T35" fmla="*/ 61 h 128"/>
                  <a:gd name="T36" fmla="*/ 1 w 118"/>
                  <a:gd name="T37" fmla="*/ 6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28">
                    <a:moveTo>
                      <a:pt x="1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0" y="127"/>
                      <a:pt x="90" y="128"/>
                      <a:pt x="91" y="127"/>
                    </a:cubicBezTo>
                    <a:cubicBezTo>
                      <a:pt x="91" y="127"/>
                      <a:pt x="92" y="127"/>
                      <a:pt x="92" y="126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7" y="1"/>
                      <a:pt x="117" y="0"/>
                    </a:cubicBezTo>
                    <a:cubicBezTo>
                      <a:pt x="117" y="0"/>
                      <a:pt x="116" y="0"/>
                      <a:pt x="115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1" y="60"/>
                      <a:pt x="1" y="60"/>
                      <a:pt x="1" y="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2" name="Freeform 1057"/>
              <p:cNvSpPr/>
              <p:nvPr/>
            </p:nvSpPr>
            <p:spPr bwMode="auto">
              <a:xfrm>
                <a:off x="6174" y="2080"/>
                <a:ext cx="133" cy="115"/>
              </a:xfrm>
              <a:custGeom>
                <a:avLst/>
                <a:gdLst>
                  <a:gd name="T0" fmla="*/ 123 w 125"/>
                  <a:gd name="T1" fmla="*/ 1 h 109"/>
                  <a:gd name="T2" fmla="*/ 122 w 125"/>
                  <a:gd name="T3" fmla="*/ 1 h 109"/>
                  <a:gd name="T4" fmla="*/ 98 w 125"/>
                  <a:gd name="T5" fmla="*/ 67 h 109"/>
                  <a:gd name="T6" fmla="*/ 10 w 125"/>
                  <a:gd name="T7" fmla="*/ 103 h 109"/>
                  <a:gd name="T8" fmla="*/ 124 w 125"/>
                  <a:gd name="T9" fmla="*/ 2 h 109"/>
                  <a:gd name="T10" fmla="*/ 123 w 125"/>
                  <a:gd name="T11" fmla="*/ 1 h 109"/>
                  <a:gd name="T12" fmla="*/ 122 w 125"/>
                  <a:gd name="T13" fmla="*/ 1 h 109"/>
                  <a:gd name="T14" fmla="*/ 123 w 125"/>
                  <a:gd name="T15" fmla="*/ 1 h 109"/>
                  <a:gd name="T16" fmla="*/ 122 w 125"/>
                  <a:gd name="T17" fmla="*/ 0 h 109"/>
                  <a:gd name="T18" fmla="*/ 1 w 125"/>
                  <a:gd name="T19" fmla="*/ 106 h 109"/>
                  <a:gd name="T20" fmla="*/ 1 w 125"/>
                  <a:gd name="T21" fmla="*/ 108 h 109"/>
                  <a:gd name="T22" fmla="*/ 3 w 125"/>
                  <a:gd name="T23" fmla="*/ 109 h 109"/>
                  <a:gd name="T24" fmla="*/ 100 w 125"/>
                  <a:gd name="T25" fmla="*/ 70 h 109"/>
                  <a:gd name="T26" fmla="*/ 101 w 125"/>
                  <a:gd name="T27" fmla="*/ 69 h 109"/>
                  <a:gd name="T28" fmla="*/ 125 w 125"/>
                  <a:gd name="T29" fmla="*/ 2 h 109"/>
                  <a:gd name="T30" fmla="*/ 124 w 125"/>
                  <a:gd name="T31" fmla="*/ 0 h 109"/>
                  <a:gd name="T32" fmla="*/ 122 w 125"/>
                  <a:gd name="T33" fmla="*/ 0 h 109"/>
                  <a:gd name="T34" fmla="*/ 123 w 125"/>
                  <a:gd name="T35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09">
                    <a:moveTo>
                      <a:pt x="123" y="1"/>
                    </a:moveTo>
                    <a:cubicBezTo>
                      <a:pt x="122" y="1"/>
                      <a:pt x="122" y="1"/>
                      <a:pt x="122" y="1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0" y="108"/>
                      <a:pt x="1" y="108"/>
                    </a:cubicBezTo>
                    <a:cubicBezTo>
                      <a:pt x="1" y="109"/>
                      <a:pt x="2" y="109"/>
                      <a:pt x="3" y="10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9"/>
                      <a:pt x="101" y="69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5" y="1"/>
                      <a:pt x="125" y="0"/>
                      <a:pt x="124" y="0"/>
                    </a:cubicBezTo>
                    <a:cubicBezTo>
                      <a:pt x="124" y="0"/>
                      <a:pt x="123" y="0"/>
                      <a:pt x="122" y="0"/>
                    </a:cubicBezTo>
                    <a:cubicBezTo>
                      <a:pt x="123" y="1"/>
                      <a:pt x="123" y="1"/>
                      <a:pt x="12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3" name="Freeform 1058"/>
              <p:cNvSpPr/>
              <p:nvPr/>
            </p:nvSpPr>
            <p:spPr bwMode="auto">
              <a:xfrm>
                <a:off x="6303" y="2047"/>
                <a:ext cx="176" cy="40"/>
              </a:xfrm>
              <a:custGeom>
                <a:avLst/>
                <a:gdLst>
                  <a:gd name="T0" fmla="*/ 164 w 166"/>
                  <a:gd name="T1" fmla="*/ 36 h 38"/>
                  <a:gd name="T2" fmla="*/ 165 w 166"/>
                  <a:gd name="T3" fmla="*/ 35 h 38"/>
                  <a:gd name="T4" fmla="*/ 75 w 166"/>
                  <a:gd name="T5" fmla="*/ 0 h 38"/>
                  <a:gd name="T6" fmla="*/ 73 w 166"/>
                  <a:gd name="T7" fmla="*/ 0 h 38"/>
                  <a:gd name="T8" fmla="*/ 1 w 166"/>
                  <a:gd name="T9" fmla="*/ 31 h 38"/>
                  <a:gd name="T10" fmla="*/ 0 w 166"/>
                  <a:gd name="T11" fmla="*/ 33 h 38"/>
                  <a:gd name="T12" fmla="*/ 1 w 166"/>
                  <a:gd name="T13" fmla="*/ 34 h 38"/>
                  <a:gd name="T14" fmla="*/ 164 w 166"/>
                  <a:gd name="T15" fmla="*/ 38 h 38"/>
                  <a:gd name="T16" fmla="*/ 165 w 166"/>
                  <a:gd name="T17" fmla="*/ 37 h 38"/>
                  <a:gd name="T18" fmla="*/ 165 w 166"/>
                  <a:gd name="T19" fmla="*/ 35 h 38"/>
                  <a:gd name="T20" fmla="*/ 164 w 166"/>
                  <a:gd name="T21" fmla="*/ 36 h 38"/>
                  <a:gd name="T22" fmla="*/ 164 w 166"/>
                  <a:gd name="T23" fmla="*/ 35 h 38"/>
                  <a:gd name="T24" fmla="*/ 8 w 166"/>
                  <a:gd name="T25" fmla="*/ 31 h 38"/>
                  <a:gd name="T26" fmla="*/ 74 w 166"/>
                  <a:gd name="T27" fmla="*/ 3 h 38"/>
                  <a:gd name="T28" fmla="*/ 163 w 166"/>
                  <a:gd name="T29" fmla="*/ 38 h 38"/>
                  <a:gd name="T30" fmla="*/ 164 w 166"/>
                  <a:gd name="T31" fmla="*/ 36 h 38"/>
                  <a:gd name="T32" fmla="*/ 164 w 166"/>
                  <a:gd name="T33" fmla="*/ 35 h 38"/>
                  <a:gd name="T34" fmla="*/ 164 w 166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" h="38">
                    <a:moveTo>
                      <a:pt x="164" y="36"/>
                    </a:moveTo>
                    <a:cubicBezTo>
                      <a:pt x="165" y="35"/>
                      <a:pt x="165" y="35"/>
                      <a:pt x="165" y="3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6" y="36"/>
                      <a:pt x="165" y="35"/>
                      <a:pt x="165" y="35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36"/>
                      <a:pt x="164" y="36"/>
                      <a:pt x="164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4" name="Freeform 1059"/>
              <p:cNvSpPr/>
              <p:nvPr/>
            </p:nvSpPr>
            <p:spPr bwMode="auto">
              <a:xfrm>
                <a:off x="6799" y="2061"/>
                <a:ext cx="39" cy="256"/>
              </a:xfrm>
              <a:custGeom>
                <a:avLst/>
                <a:gdLst>
                  <a:gd name="T0" fmla="*/ 1 w 37"/>
                  <a:gd name="T1" fmla="*/ 1 h 243"/>
                  <a:gd name="T2" fmla="*/ 0 w 37"/>
                  <a:gd name="T3" fmla="*/ 2 h 243"/>
                  <a:gd name="T4" fmla="*/ 34 w 37"/>
                  <a:gd name="T5" fmla="*/ 65 h 243"/>
                  <a:gd name="T6" fmla="*/ 19 w 37"/>
                  <a:gd name="T7" fmla="*/ 224 h 243"/>
                  <a:gd name="T8" fmla="*/ 3 w 37"/>
                  <a:gd name="T9" fmla="*/ 1 h 243"/>
                  <a:gd name="T10" fmla="*/ 1 w 37"/>
                  <a:gd name="T11" fmla="*/ 1 h 243"/>
                  <a:gd name="T12" fmla="*/ 0 w 37"/>
                  <a:gd name="T13" fmla="*/ 2 h 243"/>
                  <a:gd name="T14" fmla="*/ 1 w 37"/>
                  <a:gd name="T15" fmla="*/ 1 h 243"/>
                  <a:gd name="T16" fmla="*/ 0 w 37"/>
                  <a:gd name="T17" fmla="*/ 1 h 243"/>
                  <a:gd name="T18" fmla="*/ 17 w 37"/>
                  <a:gd name="T19" fmla="*/ 242 h 243"/>
                  <a:gd name="T20" fmla="*/ 19 w 37"/>
                  <a:gd name="T21" fmla="*/ 243 h 243"/>
                  <a:gd name="T22" fmla="*/ 20 w 37"/>
                  <a:gd name="T23" fmla="*/ 242 h 243"/>
                  <a:gd name="T24" fmla="*/ 37 w 37"/>
                  <a:gd name="T25" fmla="*/ 65 h 243"/>
                  <a:gd name="T26" fmla="*/ 37 w 37"/>
                  <a:gd name="T27" fmla="*/ 64 h 243"/>
                  <a:gd name="T28" fmla="*/ 3 w 37"/>
                  <a:gd name="T29" fmla="*/ 0 h 243"/>
                  <a:gd name="T30" fmla="*/ 1 w 37"/>
                  <a:gd name="T31" fmla="*/ 0 h 243"/>
                  <a:gd name="T32" fmla="*/ 0 w 37"/>
                  <a:gd name="T33" fmla="*/ 1 h 243"/>
                  <a:gd name="T34" fmla="*/ 1 w 37"/>
                  <a:gd name="T35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24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3"/>
                      <a:pt x="18" y="243"/>
                      <a:pt x="19" y="243"/>
                    </a:cubicBezTo>
                    <a:cubicBezTo>
                      <a:pt x="19" y="243"/>
                      <a:pt x="20" y="243"/>
                      <a:pt x="20" y="242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5" name="Freeform 1060"/>
              <p:cNvSpPr/>
              <p:nvPr/>
            </p:nvSpPr>
            <p:spPr bwMode="auto">
              <a:xfrm>
                <a:off x="6462" y="2275"/>
                <a:ext cx="147" cy="107"/>
              </a:xfrm>
              <a:custGeom>
                <a:avLst/>
                <a:gdLst>
                  <a:gd name="T0" fmla="*/ 137 w 139"/>
                  <a:gd name="T1" fmla="*/ 2 h 101"/>
                  <a:gd name="T2" fmla="*/ 136 w 139"/>
                  <a:gd name="T3" fmla="*/ 1 h 101"/>
                  <a:gd name="T4" fmla="*/ 30 w 139"/>
                  <a:gd name="T5" fmla="*/ 98 h 101"/>
                  <a:gd name="T6" fmla="*/ 5 w 139"/>
                  <a:gd name="T7" fmla="*/ 86 h 101"/>
                  <a:gd name="T8" fmla="*/ 138 w 139"/>
                  <a:gd name="T9" fmla="*/ 3 h 101"/>
                  <a:gd name="T10" fmla="*/ 137 w 139"/>
                  <a:gd name="T11" fmla="*/ 2 h 101"/>
                  <a:gd name="T12" fmla="*/ 136 w 139"/>
                  <a:gd name="T13" fmla="*/ 1 h 101"/>
                  <a:gd name="T14" fmla="*/ 137 w 139"/>
                  <a:gd name="T15" fmla="*/ 2 h 101"/>
                  <a:gd name="T16" fmla="*/ 137 w 139"/>
                  <a:gd name="T17" fmla="*/ 1 h 101"/>
                  <a:gd name="T18" fmla="*/ 1 w 139"/>
                  <a:gd name="T19" fmla="*/ 85 h 101"/>
                  <a:gd name="T20" fmla="*/ 0 w 139"/>
                  <a:gd name="T21" fmla="*/ 86 h 101"/>
                  <a:gd name="T22" fmla="*/ 1 w 139"/>
                  <a:gd name="T23" fmla="*/ 87 h 101"/>
                  <a:gd name="T24" fmla="*/ 30 w 139"/>
                  <a:gd name="T25" fmla="*/ 101 h 101"/>
                  <a:gd name="T26" fmla="*/ 32 w 139"/>
                  <a:gd name="T27" fmla="*/ 101 h 101"/>
                  <a:gd name="T28" fmla="*/ 138 w 139"/>
                  <a:gd name="T29" fmla="*/ 3 h 101"/>
                  <a:gd name="T30" fmla="*/ 139 w 139"/>
                  <a:gd name="T31" fmla="*/ 1 h 101"/>
                  <a:gd name="T32" fmla="*/ 137 w 139"/>
                  <a:gd name="T33" fmla="*/ 1 h 101"/>
                  <a:gd name="T34" fmla="*/ 137 w 139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01">
                    <a:moveTo>
                      <a:pt x="137" y="2"/>
                    </a:moveTo>
                    <a:cubicBezTo>
                      <a:pt x="136" y="1"/>
                      <a:pt x="136" y="1"/>
                      <a:pt x="136" y="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6" y="1"/>
                      <a:pt x="136" y="1"/>
                      <a:pt x="136" y="1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0" y="87"/>
                      <a:pt x="1" y="87"/>
                      <a:pt x="1" y="8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1" y="101"/>
                      <a:pt x="32" y="10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2"/>
                      <a:pt x="139" y="1"/>
                    </a:cubicBezTo>
                    <a:cubicBezTo>
                      <a:pt x="138" y="0"/>
                      <a:pt x="137" y="0"/>
                      <a:pt x="137" y="1"/>
                    </a:cubicBezTo>
                    <a:cubicBezTo>
                      <a:pt x="137" y="2"/>
                      <a:pt x="137" y="2"/>
                      <a:pt x="1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6" name="Freeform 1061"/>
              <p:cNvSpPr/>
              <p:nvPr/>
            </p:nvSpPr>
            <p:spPr bwMode="auto">
              <a:xfrm>
                <a:off x="6610" y="2153"/>
                <a:ext cx="105" cy="97"/>
              </a:xfrm>
              <a:custGeom>
                <a:avLst/>
                <a:gdLst>
                  <a:gd name="T0" fmla="*/ 97 w 99"/>
                  <a:gd name="T1" fmla="*/ 2 h 92"/>
                  <a:gd name="T2" fmla="*/ 96 w 99"/>
                  <a:gd name="T3" fmla="*/ 1 h 92"/>
                  <a:gd name="T4" fmla="*/ 60 w 99"/>
                  <a:gd name="T5" fmla="*/ 88 h 92"/>
                  <a:gd name="T6" fmla="*/ 4 w 99"/>
                  <a:gd name="T7" fmla="*/ 69 h 92"/>
                  <a:gd name="T8" fmla="*/ 98 w 99"/>
                  <a:gd name="T9" fmla="*/ 3 h 92"/>
                  <a:gd name="T10" fmla="*/ 97 w 99"/>
                  <a:gd name="T11" fmla="*/ 2 h 92"/>
                  <a:gd name="T12" fmla="*/ 96 w 99"/>
                  <a:gd name="T13" fmla="*/ 1 h 92"/>
                  <a:gd name="T14" fmla="*/ 97 w 99"/>
                  <a:gd name="T15" fmla="*/ 2 h 92"/>
                  <a:gd name="T16" fmla="*/ 97 w 99"/>
                  <a:gd name="T17" fmla="*/ 0 h 92"/>
                  <a:gd name="T18" fmla="*/ 0 w 99"/>
                  <a:gd name="T19" fmla="*/ 68 h 92"/>
                  <a:gd name="T20" fmla="*/ 0 w 99"/>
                  <a:gd name="T21" fmla="*/ 69 h 92"/>
                  <a:gd name="T22" fmla="*/ 1 w 99"/>
                  <a:gd name="T23" fmla="*/ 70 h 92"/>
                  <a:gd name="T24" fmla="*/ 60 w 99"/>
                  <a:gd name="T25" fmla="*/ 91 h 92"/>
                  <a:gd name="T26" fmla="*/ 62 w 99"/>
                  <a:gd name="T27" fmla="*/ 90 h 92"/>
                  <a:gd name="T28" fmla="*/ 99 w 99"/>
                  <a:gd name="T29" fmla="*/ 2 h 92"/>
                  <a:gd name="T30" fmla="*/ 98 w 99"/>
                  <a:gd name="T31" fmla="*/ 0 h 92"/>
                  <a:gd name="T32" fmla="*/ 97 w 99"/>
                  <a:gd name="T33" fmla="*/ 0 h 92"/>
                  <a:gd name="T34" fmla="*/ 97 w 99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2">
                    <a:moveTo>
                      <a:pt x="97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1" y="92"/>
                      <a:pt x="62" y="91"/>
                      <a:pt x="62" y="90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7" name="Freeform 1062"/>
              <p:cNvSpPr/>
              <p:nvPr/>
            </p:nvSpPr>
            <p:spPr bwMode="auto">
              <a:xfrm>
                <a:off x="6630" y="2104"/>
                <a:ext cx="85" cy="145"/>
              </a:xfrm>
              <a:custGeom>
                <a:avLst/>
                <a:gdLst>
                  <a:gd name="T0" fmla="*/ 1 w 80"/>
                  <a:gd name="T1" fmla="*/ 1 h 137"/>
                  <a:gd name="T2" fmla="*/ 0 w 80"/>
                  <a:gd name="T3" fmla="*/ 3 h 137"/>
                  <a:gd name="T4" fmla="*/ 77 w 80"/>
                  <a:gd name="T5" fmla="*/ 48 h 137"/>
                  <a:gd name="T6" fmla="*/ 42 w 80"/>
                  <a:gd name="T7" fmla="*/ 131 h 137"/>
                  <a:gd name="T8" fmla="*/ 3 w 80"/>
                  <a:gd name="T9" fmla="*/ 1 h 137"/>
                  <a:gd name="T10" fmla="*/ 1 w 80"/>
                  <a:gd name="T11" fmla="*/ 1 h 137"/>
                  <a:gd name="T12" fmla="*/ 0 w 80"/>
                  <a:gd name="T13" fmla="*/ 3 h 137"/>
                  <a:gd name="T14" fmla="*/ 1 w 80"/>
                  <a:gd name="T15" fmla="*/ 1 h 137"/>
                  <a:gd name="T16" fmla="*/ 0 w 80"/>
                  <a:gd name="T17" fmla="*/ 2 h 137"/>
                  <a:gd name="T18" fmla="*/ 40 w 80"/>
                  <a:gd name="T19" fmla="*/ 136 h 137"/>
                  <a:gd name="T20" fmla="*/ 42 w 80"/>
                  <a:gd name="T21" fmla="*/ 137 h 137"/>
                  <a:gd name="T22" fmla="*/ 43 w 80"/>
                  <a:gd name="T23" fmla="*/ 136 h 137"/>
                  <a:gd name="T24" fmla="*/ 80 w 80"/>
                  <a:gd name="T25" fmla="*/ 48 h 137"/>
                  <a:gd name="T26" fmla="*/ 79 w 80"/>
                  <a:gd name="T27" fmla="*/ 46 h 137"/>
                  <a:gd name="T28" fmla="*/ 2 w 80"/>
                  <a:gd name="T29" fmla="*/ 0 h 137"/>
                  <a:gd name="T30" fmla="*/ 0 w 80"/>
                  <a:gd name="T31" fmla="*/ 0 h 137"/>
                  <a:gd name="T32" fmla="*/ 0 w 80"/>
                  <a:gd name="T33" fmla="*/ 2 h 137"/>
                  <a:gd name="T34" fmla="*/ 1 w 80"/>
                  <a:gd name="T3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37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1" y="137"/>
                      <a:pt x="41" y="137"/>
                      <a:pt x="42" y="137"/>
                    </a:cubicBezTo>
                    <a:cubicBezTo>
                      <a:pt x="42" y="137"/>
                      <a:pt x="43" y="137"/>
                      <a:pt x="43" y="136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7"/>
                      <a:pt x="79" y="4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8" name="Freeform 1063"/>
              <p:cNvSpPr/>
              <p:nvPr/>
            </p:nvSpPr>
            <p:spPr bwMode="auto">
              <a:xfrm>
                <a:off x="6486" y="2104"/>
                <a:ext cx="147" cy="124"/>
              </a:xfrm>
              <a:custGeom>
                <a:avLst/>
                <a:gdLst>
                  <a:gd name="T0" fmla="*/ 118 w 139"/>
                  <a:gd name="T1" fmla="*/ 115 h 117"/>
                  <a:gd name="T2" fmla="*/ 118 w 139"/>
                  <a:gd name="T3" fmla="*/ 113 h 117"/>
                  <a:gd name="T4" fmla="*/ 6 w 139"/>
                  <a:gd name="T5" fmla="*/ 103 h 117"/>
                  <a:gd name="T6" fmla="*/ 135 w 139"/>
                  <a:gd name="T7" fmla="*/ 5 h 117"/>
                  <a:gd name="T8" fmla="*/ 117 w 139"/>
                  <a:gd name="T9" fmla="*/ 115 h 117"/>
                  <a:gd name="T10" fmla="*/ 118 w 139"/>
                  <a:gd name="T11" fmla="*/ 115 h 117"/>
                  <a:gd name="T12" fmla="*/ 118 w 139"/>
                  <a:gd name="T13" fmla="*/ 113 h 117"/>
                  <a:gd name="T14" fmla="*/ 118 w 139"/>
                  <a:gd name="T15" fmla="*/ 115 h 117"/>
                  <a:gd name="T16" fmla="*/ 120 w 139"/>
                  <a:gd name="T17" fmla="*/ 115 h 117"/>
                  <a:gd name="T18" fmla="*/ 139 w 139"/>
                  <a:gd name="T19" fmla="*/ 2 h 117"/>
                  <a:gd name="T20" fmla="*/ 138 w 139"/>
                  <a:gd name="T21" fmla="*/ 0 h 117"/>
                  <a:gd name="T22" fmla="*/ 136 w 139"/>
                  <a:gd name="T23" fmla="*/ 0 h 117"/>
                  <a:gd name="T24" fmla="*/ 1 w 139"/>
                  <a:gd name="T25" fmla="*/ 103 h 117"/>
                  <a:gd name="T26" fmla="*/ 0 w 139"/>
                  <a:gd name="T27" fmla="*/ 105 h 117"/>
                  <a:gd name="T28" fmla="*/ 2 w 139"/>
                  <a:gd name="T29" fmla="*/ 106 h 117"/>
                  <a:gd name="T30" fmla="*/ 118 w 139"/>
                  <a:gd name="T31" fmla="*/ 116 h 117"/>
                  <a:gd name="T32" fmla="*/ 120 w 139"/>
                  <a:gd name="T33" fmla="*/ 115 h 117"/>
                  <a:gd name="T34" fmla="*/ 118 w 139"/>
                  <a:gd name="T35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17">
                    <a:moveTo>
                      <a:pt x="118" y="115"/>
                    </a:moveTo>
                    <a:cubicBezTo>
                      <a:pt x="118" y="113"/>
                      <a:pt x="118" y="113"/>
                      <a:pt x="118" y="11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4"/>
                      <a:pt x="0" y="104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9" y="117"/>
                      <a:pt x="119" y="116"/>
                      <a:pt x="120" y="115"/>
                    </a:cubicBezTo>
                    <a:cubicBezTo>
                      <a:pt x="118" y="115"/>
                      <a:pt x="118" y="115"/>
                      <a:pt x="11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9" name="Freeform 1064"/>
              <p:cNvSpPr/>
              <p:nvPr/>
            </p:nvSpPr>
            <p:spPr bwMode="auto">
              <a:xfrm>
                <a:off x="6606" y="2223"/>
                <a:ext cx="70" cy="56"/>
              </a:xfrm>
              <a:custGeom>
                <a:avLst/>
                <a:gdLst>
                  <a:gd name="T0" fmla="*/ 65 w 66"/>
                  <a:gd name="T1" fmla="*/ 23 h 53"/>
                  <a:gd name="T2" fmla="*/ 64 w 66"/>
                  <a:gd name="T3" fmla="*/ 21 h 53"/>
                  <a:gd name="T4" fmla="*/ 3 w 66"/>
                  <a:gd name="T5" fmla="*/ 49 h 53"/>
                  <a:gd name="T6" fmla="*/ 6 w 66"/>
                  <a:gd name="T7" fmla="*/ 4 h 53"/>
                  <a:gd name="T8" fmla="*/ 64 w 66"/>
                  <a:gd name="T9" fmla="*/ 24 h 53"/>
                  <a:gd name="T10" fmla="*/ 65 w 66"/>
                  <a:gd name="T11" fmla="*/ 23 h 53"/>
                  <a:gd name="T12" fmla="*/ 64 w 66"/>
                  <a:gd name="T13" fmla="*/ 21 h 53"/>
                  <a:gd name="T14" fmla="*/ 65 w 66"/>
                  <a:gd name="T15" fmla="*/ 23 h 53"/>
                  <a:gd name="T16" fmla="*/ 65 w 66"/>
                  <a:gd name="T17" fmla="*/ 21 h 53"/>
                  <a:gd name="T18" fmla="*/ 6 w 66"/>
                  <a:gd name="T19" fmla="*/ 1 h 53"/>
                  <a:gd name="T20" fmla="*/ 4 w 66"/>
                  <a:gd name="T21" fmla="*/ 1 h 53"/>
                  <a:gd name="T22" fmla="*/ 4 w 66"/>
                  <a:gd name="T23" fmla="*/ 2 h 53"/>
                  <a:gd name="T24" fmla="*/ 0 w 66"/>
                  <a:gd name="T25" fmla="*/ 51 h 53"/>
                  <a:gd name="T26" fmla="*/ 0 w 66"/>
                  <a:gd name="T27" fmla="*/ 52 h 53"/>
                  <a:gd name="T28" fmla="*/ 2 w 66"/>
                  <a:gd name="T29" fmla="*/ 52 h 53"/>
                  <a:gd name="T30" fmla="*/ 65 w 66"/>
                  <a:gd name="T31" fmla="*/ 24 h 53"/>
                  <a:gd name="T32" fmla="*/ 66 w 66"/>
                  <a:gd name="T33" fmla="*/ 23 h 53"/>
                  <a:gd name="T34" fmla="*/ 65 w 66"/>
                  <a:gd name="T35" fmla="*/ 21 h 53"/>
                  <a:gd name="T36" fmla="*/ 65 w 66"/>
                  <a:gd name="T3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53">
                    <a:moveTo>
                      <a:pt x="65" y="23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4"/>
                      <a:pt x="66" y="23"/>
                      <a:pt x="66" y="23"/>
                    </a:cubicBezTo>
                    <a:cubicBezTo>
                      <a:pt x="66" y="22"/>
                      <a:pt x="66" y="22"/>
                      <a:pt x="65" y="21"/>
                    </a:cubicBezTo>
                    <a:cubicBezTo>
                      <a:pt x="65" y="23"/>
                      <a:pt x="65" y="23"/>
                      <a:pt x="6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0" name="Freeform 1065"/>
              <p:cNvSpPr/>
              <p:nvPr/>
            </p:nvSpPr>
            <p:spPr bwMode="auto">
              <a:xfrm>
                <a:off x="6610" y="2153"/>
                <a:ext cx="131" cy="95"/>
              </a:xfrm>
              <a:custGeom>
                <a:avLst/>
                <a:gdLst>
                  <a:gd name="T0" fmla="*/ 123 w 124"/>
                  <a:gd name="T1" fmla="*/ 88 h 90"/>
                  <a:gd name="T2" fmla="*/ 123 w 124"/>
                  <a:gd name="T3" fmla="*/ 87 h 90"/>
                  <a:gd name="T4" fmla="*/ 5 w 124"/>
                  <a:gd name="T5" fmla="*/ 68 h 90"/>
                  <a:gd name="T6" fmla="*/ 97 w 124"/>
                  <a:gd name="T7" fmla="*/ 4 h 90"/>
                  <a:gd name="T8" fmla="*/ 121 w 124"/>
                  <a:gd name="T9" fmla="*/ 89 h 90"/>
                  <a:gd name="T10" fmla="*/ 123 w 124"/>
                  <a:gd name="T11" fmla="*/ 88 h 90"/>
                  <a:gd name="T12" fmla="*/ 123 w 124"/>
                  <a:gd name="T13" fmla="*/ 87 h 90"/>
                  <a:gd name="T14" fmla="*/ 123 w 124"/>
                  <a:gd name="T15" fmla="*/ 88 h 90"/>
                  <a:gd name="T16" fmla="*/ 124 w 124"/>
                  <a:gd name="T17" fmla="*/ 88 h 90"/>
                  <a:gd name="T18" fmla="*/ 99 w 124"/>
                  <a:gd name="T19" fmla="*/ 1 h 90"/>
                  <a:gd name="T20" fmla="*/ 98 w 124"/>
                  <a:gd name="T21" fmla="*/ 0 h 90"/>
                  <a:gd name="T22" fmla="*/ 97 w 124"/>
                  <a:gd name="T23" fmla="*/ 0 h 90"/>
                  <a:gd name="T24" fmla="*/ 0 w 124"/>
                  <a:gd name="T25" fmla="*/ 68 h 90"/>
                  <a:gd name="T26" fmla="*/ 0 w 124"/>
                  <a:gd name="T27" fmla="*/ 69 h 90"/>
                  <a:gd name="T28" fmla="*/ 1 w 124"/>
                  <a:gd name="T29" fmla="*/ 70 h 90"/>
                  <a:gd name="T30" fmla="*/ 123 w 124"/>
                  <a:gd name="T31" fmla="*/ 90 h 90"/>
                  <a:gd name="T32" fmla="*/ 124 w 124"/>
                  <a:gd name="T33" fmla="*/ 89 h 90"/>
                  <a:gd name="T34" fmla="*/ 124 w 124"/>
                  <a:gd name="T35" fmla="*/ 88 h 90"/>
                  <a:gd name="T36" fmla="*/ 123 w 124"/>
                  <a:gd name="T37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90">
                    <a:moveTo>
                      <a:pt x="123" y="88"/>
                    </a:moveTo>
                    <a:cubicBezTo>
                      <a:pt x="123" y="87"/>
                      <a:pt x="123" y="87"/>
                      <a:pt x="123" y="8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8" y="0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90"/>
                      <a:pt x="124" y="90"/>
                      <a:pt x="124" y="89"/>
                    </a:cubicBezTo>
                    <a:cubicBezTo>
                      <a:pt x="124" y="89"/>
                      <a:pt x="124" y="88"/>
                      <a:pt x="124" y="88"/>
                    </a:cubicBezTo>
                    <a:cubicBezTo>
                      <a:pt x="123" y="88"/>
                      <a:pt x="123" y="88"/>
                      <a:pt x="123" y="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1" name="Freeform 1066"/>
              <p:cNvSpPr/>
              <p:nvPr/>
            </p:nvSpPr>
            <p:spPr bwMode="auto">
              <a:xfrm>
                <a:off x="6630" y="2061"/>
                <a:ext cx="172" cy="95"/>
              </a:xfrm>
              <a:custGeom>
                <a:avLst/>
                <a:gdLst>
                  <a:gd name="T0" fmla="*/ 161 w 163"/>
                  <a:gd name="T1" fmla="*/ 1 h 90"/>
                  <a:gd name="T2" fmla="*/ 161 w 163"/>
                  <a:gd name="T3" fmla="*/ 0 h 90"/>
                  <a:gd name="T4" fmla="*/ 1 w 163"/>
                  <a:gd name="T5" fmla="*/ 41 h 90"/>
                  <a:gd name="T6" fmla="*/ 0 w 163"/>
                  <a:gd name="T7" fmla="*/ 42 h 90"/>
                  <a:gd name="T8" fmla="*/ 0 w 163"/>
                  <a:gd name="T9" fmla="*/ 44 h 90"/>
                  <a:gd name="T10" fmla="*/ 78 w 163"/>
                  <a:gd name="T11" fmla="*/ 90 h 90"/>
                  <a:gd name="T12" fmla="*/ 80 w 163"/>
                  <a:gd name="T13" fmla="*/ 90 h 90"/>
                  <a:gd name="T14" fmla="*/ 163 w 163"/>
                  <a:gd name="T15" fmla="*/ 2 h 90"/>
                  <a:gd name="T16" fmla="*/ 163 w 163"/>
                  <a:gd name="T17" fmla="*/ 0 h 90"/>
                  <a:gd name="T18" fmla="*/ 161 w 163"/>
                  <a:gd name="T19" fmla="*/ 0 h 90"/>
                  <a:gd name="T20" fmla="*/ 161 w 163"/>
                  <a:gd name="T21" fmla="*/ 1 h 90"/>
                  <a:gd name="T22" fmla="*/ 160 w 163"/>
                  <a:gd name="T23" fmla="*/ 0 h 90"/>
                  <a:gd name="T24" fmla="*/ 78 w 163"/>
                  <a:gd name="T25" fmla="*/ 87 h 90"/>
                  <a:gd name="T26" fmla="*/ 5 w 163"/>
                  <a:gd name="T27" fmla="*/ 43 h 90"/>
                  <a:gd name="T28" fmla="*/ 162 w 163"/>
                  <a:gd name="T29" fmla="*/ 3 h 90"/>
                  <a:gd name="T30" fmla="*/ 161 w 163"/>
                  <a:gd name="T31" fmla="*/ 1 h 90"/>
                  <a:gd name="T32" fmla="*/ 160 w 163"/>
                  <a:gd name="T33" fmla="*/ 0 h 90"/>
                  <a:gd name="T34" fmla="*/ 161 w 163"/>
                  <a:gd name="T35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90">
                    <a:moveTo>
                      <a:pt x="161" y="1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0"/>
                      <a:pt x="79" y="90"/>
                      <a:pt x="80" y="90"/>
                    </a:cubicBezTo>
                    <a:cubicBezTo>
                      <a:pt x="163" y="2"/>
                      <a:pt x="163" y="2"/>
                      <a:pt x="163" y="2"/>
                    </a:cubicBezTo>
                    <a:cubicBezTo>
                      <a:pt x="163" y="2"/>
                      <a:pt x="163" y="1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2" name="Freeform 1067"/>
              <p:cNvSpPr/>
              <p:nvPr/>
            </p:nvSpPr>
            <p:spPr bwMode="auto">
              <a:xfrm>
                <a:off x="6630" y="2061"/>
                <a:ext cx="208" cy="70"/>
              </a:xfrm>
              <a:custGeom>
                <a:avLst/>
                <a:gdLst>
                  <a:gd name="T0" fmla="*/ 195 w 197"/>
                  <a:gd name="T1" fmla="*/ 65 h 66"/>
                  <a:gd name="T2" fmla="*/ 196 w 197"/>
                  <a:gd name="T3" fmla="*/ 63 h 66"/>
                  <a:gd name="T4" fmla="*/ 9 w 197"/>
                  <a:gd name="T5" fmla="*/ 42 h 66"/>
                  <a:gd name="T6" fmla="*/ 161 w 197"/>
                  <a:gd name="T7" fmla="*/ 3 h 66"/>
                  <a:gd name="T8" fmla="*/ 194 w 197"/>
                  <a:gd name="T9" fmla="*/ 66 h 66"/>
                  <a:gd name="T10" fmla="*/ 195 w 197"/>
                  <a:gd name="T11" fmla="*/ 65 h 66"/>
                  <a:gd name="T12" fmla="*/ 196 w 197"/>
                  <a:gd name="T13" fmla="*/ 63 h 66"/>
                  <a:gd name="T14" fmla="*/ 195 w 197"/>
                  <a:gd name="T15" fmla="*/ 65 h 66"/>
                  <a:gd name="T16" fmla="*/ 197 w 197"/>
                  <a:gd name="T17" fmla="*/ 64 h 66"/>
                  <a:gd name="T18" fmla="*/ 163 w 197"/>
                  <a:gd name="T19" fmla="*/ 0 h 66"/>
                  <a:gd name="T20" fmla="*/ 161 w 197"/>
                  <a:gd name="T21" fmla="*/ 0 h 66"/>
                  <a:gd name="T22" fmla="*/ 1 w 197"/>
                  <a:gd name="T23" fmla="*/ 41 h 66"/>
                  <a:gd name="T24" fmla="*/ 0 w 197"/>
                  <a:gd name="T25" fmla="*/ 43 h 66"/>
                  <a:gd name="T26" fmla="*/ 1 w 197"/>
                  <a:gd name="T27" fmla="*/ 44 h 66"/>
                  <a:gd name="T28" fmla="*/ 195 w 197"/>
                  <a:gd name="T29" fmla="*/ 66 h 66"/>
                  <a:gd name="T30" fmla="*/ 197 w 197"/>
                  <a:gd name="T31" fmla="*/ 66 h 66"/>
                  <a:gd name="T32" fmla="*/ 197 w 197"/>
                  <a:gd name="T33" fmla="*/ 64 h 66"/>
                  <a:gd name="T34" fmla="*/ 195 w 197"/>
                  <a:gd name="T35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66">
                    <a:moveTo>
                      <a:pt x="195" y="65"/>
                    </a:moveTo>
                    <a:cubicBezTo>
                      <a:pt x="196" y="63"/>
                      <a:pt x="196" y="63"/>
                      <a:pt x="196" y="6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95" y="66"/>
                      <a:pt x="195" y="66"/>
                      <a:pt x="195" y="66"/>
                    </a:cubicBezTo>
                    <a:cubicBezTo>
                      <a:pt x="196" y="66"/>
                      <a:pt x="196" y="66"/>
                      <a:pt x="197" y="66"/>
                    </a:cubicBezTo>
                    <a:cubicBezTo>
                      <a:pt x="197" y="65"/>
                      <a:pt x="197" y="65"/>
                      <a:pt x="197" y="64"/>
                    </a:cubicBezTo>
                    <a:cubicBezTo>
                      <a:pt x="195" y="65"/>
                      <a:pt x="195" y="65"/>
                      <a:pt x="195" y="6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3" name="Freeform 1068"/>
              <p:cNvSpPr/>
              <p:nvPr/>
            </p:nvSpPr>
            <p:spPr bwMode="auto">
              <a:xfrm>
                <a:off x="6735" y="2314"/>
                <a:ext cx="85" cy="173"/>
              </a:xfrm>
              <a:custGeom>
                <a:avLst/>
                <a:gdLst>
                  <a:gd name="T0" fmla="*/ 12 w 81"/>
                  <a:gd name="T1" fmla="*/ 51 h 164"/>
                  <a:gd name="T2" fmla="*/ 10 w 81"/>
                  <a:gd name="T3" fmla="*/ 51 h 164"/>
                  <a:gd name="T4" fmla="*/ 0 w 81"/>
                  <a:gd name="T5" fmla="*/ 162 h 164"/>
                  <a:gd name="T6" fmla="*/ 1 w 81"/>
                  <a:gd name="T7" fmla="*/ 163 h 164"/>
                  <a:gd name="T8" fmla="*/ 3 w 81"/>
                  <a:gd name="T9" fmla="*/ 163 h 164"/>
                  <a:gd name="T10" fmla="*/ 81 w 81"/>
                  <a:gd name="T11" fmla="*/ 2 h 164"/>
                  <a:gd name="T12" fmla="*/ 81 w 81"/>
                  <a:gd name="T13" fmla="*/ 1 h 164"/>
                  <a:gd name="T14" fmla="*/ 79 w 81"/>
                  <a:gd name="T15" fmla="*/ 0 h 164"/>
                  <a:gd name="T16" fmla="*/ 11 w 81"/>
                  <a:gd name="T17" fmla="*/ 50 h 164"/>
                  <a:gd name="T18" fmla="*/ 10 w 81"/>
                  <a:gd name="T19" fmla="*/ 51 h 164"/>
                  <a:gd name="T20" fmla="*/ 12 w 81"/>
                  <a:gd name="T21" fmla="*/ 51 h 164"/>
                  <a:gd name="T22" fmla="*/ 13 w 81"/>
                  <a:gd name="T23" fmla="*/ 52 h 164"/>
                  <a:gd name="T24" fmla="*/ 76 w 81"/>
                  <a:gd name="T25" fmla="*/ 6 h 164"/>
                  <a:gd name="T26" fmla="*/ 4 w 81"/>
                  <a:gd name="T27" fmla="*/ 154 h 164"/>
                  <a:gd name="T28" fmla="*/ 13 w 81"/>
                  <a:gd name="T29" fmla="*/ 51 h 164"/>
                  <a:gd name="T30" fmla="*/ 12 w 81"/>
                  <a:gd name="T31" fmla="*/ 51 h 164"/>
                  <a:gd name="T32" fmla="*/ 13 w 81"/>
                  <a:gd name="T33" fmla="*/ 52 h 164"/>
                  <a:gd name="T34" fmla="*/ 12 w 81"/>
                  <a:gd name="T35" fmla="*/ 5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64">
                    <a:moveTo>
                      <a:pt x="12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0" y="163"/>
                      <a:pt x="1" y="163"/>
                    </a:cubicBezTo>
                    <a:cubicBezTo>
                      <a:pt x="2" y="164"/>
                      <a:pt x="2" y="163"/>
                      <a:pt x="3" y="16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4" name="Freeform 1069"/>
              <p:cNvSpPr/>
              <p:nvPr/>
            </p:nvSpPr>
            <p:spPr bwMode="auto">
              <a:xfrm>
                <a:off x="6650" y="2483"/>
                <a:ext cx="88" cy="138"/>
              </a:xfrm>
              <a:custGeom>
                <a:avLst/>
                <a:gdLst>
                  <a:gd name="T0" fmla="*/ 2 w 83"/>
                  <a:gd name="T1" fmla="*/ 129 h 131"/>
                  <a:gd name="T2" fmla="*/ 3 w 83"/>
                  <a:gd name="T3" fmla="*/ 130 h 131"/>
                  <a:gd name="T4" fmla="*/ 18 w 83"/>
                  <a:gd name="T5" fmla="*/ 32 h 131"/>
                  <a:gd name="T6" fmla="*/ 77 w 83"/>
                  <a:gd name="T7" fmla="*/ 5 h 131"/>
                  <a:gd name="T8" fmla="*/ 0 w 83"/>
                  <a:gd name="T9" fmla="*/ 129 h 131"/>
                  <a:gd name="T10" fmla="*/ 2 w 83"/>
                  <a:gd name="T11" fmla="*/ 129 h 131"/>
                  <a:gd name="T12" fmla="*/ 3 w 83"/>
                  <a:gd name="T13" fmla="*/ 130 h 131"/>
                  <a:gd name="T14" fmla="*/ 2 w 83"/>
                  <a:gd name="T15" fmla="*/ 129 h 131"/>
                  <a:gd name="T16" fmla="*/ 3 w 83"/>
                  <a:gd name="T17" fmla="*/ 130 h 131"/>
                  <a:gd name="T18" fmla="*/ 83 w 83"/>
                  <a:gd name="T19" fmla="*/ 3 h 131"/>
                  <a:gd name="T20" fmla="*/ 83 w 83"/>
                  <a:gd name="T21" fmla="*/ 1 h 131"/>
                  <a:gd name="T22" fmla="*/ 81 w 83"/>
                  <a:gd name="T23" fmla="*/ 1 h 131"/>
                  <a:gd name="T24" fmla="*/ 16 w 83"/>
                  <a:gd name="T25" fmla="*/ 30 h 131"/>
                  <a:gd name="T26" fmla="*/ 15 w 83"/>
                  <a:gd name="T27" fmla="*/ 31 h 131"/>
                  <a:gd name="T28" fmla="*/ 0 w 83"/>
                  <a:gd name="T29" fmla="*/ 129 h 131"/>
                  <a:gd name="T30" fmla="*/ 1 w 83"/>
                  <a:gd name="T31" fmla="*/ 131 h 131"/>
                  <a:gd name="T32" fmla="*/ 3 w 83"/>
                  <a:gd name="T33" fmla="*/ 130 h 131"/>
                  <a:gd name="T34" fmla="*/ 2 w 83"/>
                  <a:gd name="T35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1">
                    <a:moveTo>
                      <a:pt x="2" y="129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1"/>
                      <a:pt x="81" y="0"/>
                      <a:pt x="81" y="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5" name="Freeform 1070"/>
              <p:cNvSpPr/>
              <p:nvPr/>
            </p:nvSpPr>
            <p:spPr bwMode="auto">
              <a:xfrm>
                <a:off x="6579" y="2618"/>
                <a:ext cx="74" cy="113"/>
              </a:xfrm>
              <a:custGeom>
                <a:avLst/>
                <a:gdLst>
                  <a:gd name="T0" fmla="*/ 40 w 70"/>
                  <a:gd name="T1" fmla="*/ 105 h 107"/>
                  <a:gd name="T2" fmla="*/ 40 w 70"/>
                  <a:gd name="T3" fmla="*/ 104 h 107"/>
                  <a:gd name="T4" fmla="*/ 4 w 70"/>
                  <a:gd name="T5" fmla="*/ 103 h 107"/>
                  <a:gd name="T6" fmla="*/ 65 w 70"/>
                  <a:gd name="T7" fmla="*/ 10 h 107"/>
                  <a:gd name="T8" fmla="*/ 38 w 70"/>
                  <a:gd name="T9" fmla="*/ 105 h 107"/>
                  <a:gd name="T10" fmla="*/ 40 w 70"/>
                  <a:gd name="T11" fmla="*/ 105 h 107"/>
                  <a:gd name="T12" fmla="*/ 40 w 70"/>
                  <a:gd name="T13" fmla="*/ 104 h 107"/>
                  <a:gd name="T14" fmla="*/ 40 w 70"/>
                  <a:gd name="T15" fmla="*/ 105 h 107"/>
                  <a:gd name="T16" fmla="*/ 41 w 70"/>
                  <a:gd name="T17" fmla="*/ 106 h 107"/>
                  <a:gd name="T18" fmla="*/ 70 w 70"/>
                  <a:gd name="T19" fmla="*/ 2 h 107"/>
                  <a:gd name="T20" fmla="*/ 69 w 70"/>
                  <a:gd name="T21" fmla="*/ 0 h 107"/>
                  <a:gd name="T22" fmla="*/ 67 w 70"/>
                  <a:gd name="T23" fmla="*/ 1 h 107"/>
                  <a:gd name="T24" fmla="*/ 0 w 70"/>
                  <a:gd name="T25" fmla="*/ 104 h 107"/>
                  <a:gd name="T26" fmla="*/ 0 w 70"/>
                  <a:gd name="T27" fmla="*/ 105 h 107"/>
                  <a:gd name="T28" fmla="*/ 1 w 70"/>
                  <a:gd name="T29" fmla="*/ 106 h 107"/>
                  <a:gd name="T30" fmla="*/ 40 w 70"/>
                  <a:gd name="T31" fmla="*/ 107 h 107"/>
                  <a:gd name="T32" fmla="*/ 41 w 70"/>
                  <a:gd name="T33" fmla="*/ 106 h 107"/>
                  <a:gd name="T34" fmla="*/ 40 w 70"/>
                  <a:gd name="T35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107">
                    <a:moveTo>
                      <a:pt x="40" y="105"/>
                    </a:moveTo>
                    <a:cubicBezTo>
                      <a:pt x="40" y="104"/>
                      <a:pt x="40" y="104"/>
                      <a:pt x="40" y="104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7" y="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0" y="106"/>
                      <a:pt x="1" y="106"/>
                      <a:pt x="1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1" y="107"/>
                      <a:pt x="41" y="106"/>
                    </a:cubicBezTo>
                    <a:cubicBezTo>
                      <a:pt x="40" y="105"/>
                      <a:pt x="40" y="105"/>
                      <a:pt x="40" y="10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6" name="Freeform 1071"/>
              <p:cNvSpPr/>
              <p:nvPr/>
            </p:nvSpPr>
            <p:spPr bwMode="auto">
              <a:xfrm>
                <a:off x="6554" y="2669"/>
                <a:ext cx="69" cy="62"/>
              </a:xfrm>
              <a:custGeom>
                <a:avLst/>
                <a:gdLst>
                  <a:gd name="T0" fmla="*/ 1 w 65"/>
                  <a:gd name="T1" fmla="*/ 2 h 59"/>
                  <a:gd name="T2" fmla="*/ 0 w 65"/>
                  <a:gd name="T3" fmla="*/ 3 h 59"/>
                  <a:gd name="T4" fmla="*/ 24 w 65"/>
                  <a:gd name="T5" fmla="*/ 57 h 59"/>
                  <a:gd name="T6" fmla="*/ 25 w 65"/>
                  <a:gd name="T7" fmla="*/ 58 h 59"/>
                  <a:gd name="T8" fmla="*/ 64 w 65"/>
                  <a:gd name="T9" fmla="*/ 59 h 59"/>
                  <a:gd name="T10" fmla="*/ 65 w 65"/>
                  <a:gd name="T11" fmla="*/ 58 h 59"/>
                  <a:gd name="T12" fmla="*/ 65 w 65"/>
                  <a:gd name="T13" fmla="*/ 56 h 59"/>
                  <a:gd name="T14" fmla="*/ 2 w 65"/>
                  <a:gd name="T15" fmla="*/ 1 h 59"/>
                  <a:gd name="T16" fmla="*/ 0 w 65"/>
                  <a:gd name="T17" fmla="*/ 1 h 59"/>
                  <a:gd name="T18" fmla="*/ 0 w 65"/>
                  <a:gd name="T19" fmla="*/ 3 h 59"/>
                  <a:gd name="T20" fmla="*/ 1 w 65"/>
                  <a:gd name="T21" fmla="*/ 2 h 59"/>
                  <a:gd name="T22" fmla="*/ 0 w 65"/>
                  <a:gd name="T23" fmla="*/ 3 h 59"/>
                  <a:gd name="T24" fmla="*/ 60 w 65"/>
                  <a:gd name="T25" fmla="*/ 56 h 59"/>
                  <a:gd name="T26" fmla="*/ 26 w 65"/>
                  <a:gd name="T27" fmla="*/ 55 h 59"/>
                  <a:gd name="T28" fmla="*/ 3 w 65"/>
                  <a:gd name="T29" fmla="*/ 1 h 59"/>
                  <a:gd name="T30" fmla="*/ 1 w 65"/>
                  <a:gd name="T31" fmla="*/ 2 h 59"/>
                  <a:gd name="T32" fmla="*/ 0 w 65"/>
                  <a:gd name="T33" fmla="*/ 3 h 59"/>
                  <a:gd name="T34" fmla="*/ 1 w 65"/>
                  <a:gd name="T3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59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5" y="59"/>
                      <a:pt x="65" y="58"/>
                    </a:cubicBezTo>
                    <a:cubicBezTo>
                      <a:pt x="65" y="57"/>
                      <a:pt x="65" y="57"/>
                      <a:pt x="65" y="5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7" name="Freeform 1072"/>
              <p:cNvSpPr/>
              <p:nvPr/>
            </p:nvSpPr>
            <p:spPr bwMode="auto">
              <a:xfrm>
                <a:off x="6488" y="2520"/>
                <a:ext cx="70" cy="153"/>
              </a:xfrm>
              <a:custGeom>
                <a:avLst/>
                <a:gdLst>
                  <a:gd name="T0" fmla="*/ 1 w 66"/>
                  <a:gd name="T1" fmla="*/ 59 h 145"/>
                  <a:gd name="T2" fmla="*/ 2 w 66"/>
                  <a:gd name="T3" fmla="*/ 60 h 145"/>
                  <a:gd name="T4" fmla="*/ 63 w 66"/>
                  <a:gd name="T5" fmla="*/ 5 h 145"/>
                  <a:gd name="T6" fmla="*/ 62 w 66"/>
                  <a:gd name="T7" fmla="*/ 138 h 145"/>
                  <a:gd name="T8" fmla="*/ 3 w 66"/>
                  <a:gd name="T9" fmla="*/ 58 h 145"/>
                  <a:gd name="T10" fmla="*/ 1 w 66"/>
                  <a:gd name="T11" fmla="*/ 59 h 145"/>
                  <a:gd name="T12" fmla="*/ 2 w 66"/>
                  <a:gd name="T13" fmla="*/ 60 h 145"/>
                  <a:gd name="T14" fmla="*/ 1 w 66"/>
                  <a:gd name="T15" fmla="*/ 59 h 145"/>
                  <a:gd name="T16" fmla="*/ 0 w 66"/>
                  <a:gd name="T17" fmla="*/ 60 h 145"/>
                  <a:gd name="T18" fmla="*/ 62 w 66"/>
                  <a:gd name="T19" fmla="*/ 144 h 145"/>
                  <a:gd name="T20" fmla="*/ 64 w 66"/>
                  <a:gd name="T21" fmla="*/ 144 h 145"/>
                  <a:gd name="T22" fmla="*/ 65 w 66"/>
                  <a:gd name="T23" fmla="*/ 143 h 145"/>
                  <a:gd name="T24" fmla="*/ 66 w 66"/>
                  <a:gd name="T25" fmla="*/ 2 h 145"/>
                  <a:gd name="T26" fmla="*/ 65 w 66"/>
                  <a:gd name="T27" fmla="*/ 0 h 145"/>
                  <a:gd name="T28" fmla="*/ 63 w 66"/>
                  <a:gd name="T29" fmla="*/ 1 h 145"/>
                  <a:gd name="T30" fmla="*/ 0 w 66"/>
                  <a:gd name="T31" fmla="*/ 58 h 145"/>
                  <a:gd name="T32" fmla="*/ 0 w 66"/>
                  <a:gd name="T33" fmla="*/ 60 h 145"/>
                  <a:gd name="T34" fmla="*/ 1 w 66"/>
                  <a:gd name="T35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45">
                    <a:moveTo>
                      <a:pt x="1" y="59"/>
                    </a:moveTo>
                    <a:cubicBezTo>
                      <a:pt x="2" y="60"/>
                      <a:pt x="2" y="60"/>
                      <a:pt x="2" y="60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3" y="144"/>
                      <a:pt x="63" y="145"/>
                      <a:pt x="64" y="144"/>
                    </a:cubicBezTo>
                    <a:cubicBezTo>
                      <a:pt x="64" y="144"/>
                      <a:pt x="65" y="144"/>
                      <a:pt x="65" y="14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4" y="0"/>
                      <a:pt x="64" y="0"/>
                      <a:pt x="63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8" name="Freeform 1073"/>
              <p:cNvSpPr/>
              <p:nvPr/>
            </p:nvSpPr>
            <p:spPr bwMode="auto">
              <a:xfrm>
                <a:off x="6429" y="2690"/>
                <a:ext cx="108" cy="109"/>
              </a:xfrm>
              <a:custGeom>
                <a:avLst/>
                <a:gdLst>
                  <a:gd name="T0" fmla="*/ 18 w 102"/>
                  <a:gd name="T1" fmla="*/ 2 h 103"/>
                  <a:gd name="T2" fmla="*/ 17 w 102"/>
                  <a:gd name="T3" fmla="*/ 1 h 103"/>
                  <a:gd name="T4" fmla="*/ 0 w 102"/>
                  <a:gd name="T5" fmla="*/ 101 h 103"/>
                  <a:gd name="T6" fmla="*/ 0 w 102"/>
                  <a:gd name="T7" fmla="*/ 102 h 103"/>
                  <a:gd name="T8" fmla="*/ 1 w 102"/>
                  <a:gd name="T9" fmla="*/ 103 h 103"/>
                  <a:gd name="T10" fmla="*/ 101 w 102"/>
                  <a:gd name="T11" fmla="*/ 95 h 103"/>
                  <a:gd name="T12" fmla="*/ 102 w 102"/>
                  <a:gd name="T13" fmla="*/ 94 h 103"/>
                  <a:gd name="T14" fmla="*/ 102 w 102"/>
                  <a:gd name="T15" fmla="*/ 92 h 103"/>
                  <a:gd name="T16" fmla="*/ 19 w 102"/>
                  <a:gd name="T17" fmla="*/ 1 h 103"/>
                  <a:gd name="T18" fmla="*/ 18 w 102"/>
                  <a:gd name="T19" fmla="*/ 0 h 103"/>
                  <a:gd name="T20" fmla="*/ 17 w 102"/>
                  <a:gd name="T21" fmla="*/ 1 h 103"/>
                  <a:gd name="T22" fmla="*/ 18 w 102"/>
                  <a:gd name="T23" fmla="*/ 2 h 103"/>
                  <a:gd name="T24" fmla="*/ 17 w 102"/>
                  <a:gd name="T25" fmla="*/ 3 h 103"/>
                  <a:gd name="T26" fmla="*/ 98 w 102"/>
                  <a:gd name="T27" fmla="*/ 92 h 103"/>
                  <a:gd name="T28" fmla="*/ 3 w 102"/>
                  <a:gd name="T29" fmla="*/ 99 h 103"/>
                  <a:gd name="T30" fmla="*/ 20 w 102"/>
                  <a:gd name="T31" fmla="*/ 2 h 103"/>
                  <a:gd name="T32" fmla="*/ 18 w 102"/>
                  <a:gd name="T33" fmla="*/ 2 h 103"/>
                  <a:gd name="T34" fmla="*/ 17 w 102"/>
                  <a:gd name="T35" fmla="*/ 3 h 103"/>
                  <a:gd name="T36" fmla="*/ 18 w 102"/>
                  <a:gd name="T3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3">
                    <a:moveTo>
                      <a:pt x="18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2"/>
                      <a:pt x="1" y="103"/>
                      <a:pt x="1" y="103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3"/>
                      <a:pt x="102" y="93"/>
                      <a:pt x="102" y="9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9" name="Freeform 1074"/>
              <p:cNvSpPr/>
              <p:nvPr/>
            </p:nvSpPr>
            <p:spPr bwMode="auto">
              <a:xfrm>
                <a:off x="6579" y="2727"/>
                <a:ext cx="51" cy="72"/>
              </a:xfrm>
              <a:custGeom>
                <a:avLst/>
                <a:gdLst>
                  <a:gd name="T0" fmla="*/ 47 w 48"/>
                  <a:gd name="T1" fmla="*/ 66 h 68"/>
                  <a:gd name="T2" fmla="*/ 48 w 48"/>
                  <a:gd name="T3" fmla="*/ 66 h 68"/>
                  <a:gd name="T4" fmla="*/ 4 w 48"/>
                  <a:gd name="T5" fmla="*/ 3 h 68"/>
                  <a:gd name="T6" fmla="*/ 38 w 48"/>
                  <a:gd name="T7" fmla="*/ 4 h 68"/>
                  <a:gd name="T8" fmla="*/ 45 w 48"/>
                  <a:gd name="T9" fmla="*/ 67 h 68"/>
                  <a:gd name="T10" fmla="*/ 47 w 48"/>
                  <a:gd name="T11" fmla="*/ 66 h 68"/>
                  <a:gd name="T12" fmla="*/ 48 w 48"/>
                  <a:gd name="T13" fmla="*/ 66 h 68"/>
                  <a:gd name="T14" fmla="*/ 47 w 48"/>
                  <a:gd name="T15" fmla="*/ 66 h 68"/>
                  <a:gd name="T16" fmla="*/ 48 w 48"/>
                  <a:gd name="T17" fmla="*/ 66 h 68"/>
                  <a:gd name="T18" fmla="*/ 41 w 48"/>
                  <a:gd name="T19" fmla="*/ 2 h 68"/>
                  <a:gd name="T20" fmla="*/ 40 w 48"/>
                  <a:gd name="T21" fmla="*/ 1 h 68"/>
                  <a:gd name="T22" fmla="*/ 1 w 48"/>
                  <a:gd name="T23" fmla="*/ 0 h 68"/>
                  <a:gd name="T24" fmla="*/ 0 w 48"/>
                  <a:gd name="T25" fmla="*/ 1 h 68"/>
                  <a:gd name="T26" fmla="*/ 0 w 48"/>
                  <a:gd name="T27" fmla="*/ 2 h 68"/>
                  <a:gd name="T28" fmla="*/ 46 w 48"/>
                  <a:gd name="T29" fmla="*/ 67 h 68"/>
                  <a:gd name="T30" fmla="*/ 47 w 48"/>
                  <a:gd name="T31" fmla="*/ 68 h 68"/>
                  <a:gd name="T32" fmla="*/ 48 w 48"/>
                  <a:gd name="T33" fmla="*/ 66 h 68"/>
                  <a:gd name="T34" fmla="*/ 47 w 48"/>
                  <a:gd name="T35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68">
                    <a:moveTo>
                      <a:pt x="47" y="66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48" y="68"/>
                      <a:pt x="48" y="67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0" name="Freeform 1075"/>
              <p:cNvSpPr/>
              <p:nvPr/>
            </p:nvSpPr>
            <p:spPr bwMode="auto">
              <a:xfrm>
                <a:off x="6554" y="3053"/>
                <a:ext cx="94" cy="112"/>
              </a:xfrm>
              <a:custGeom>
                <a:avLst/>
                <a:gdLst>
                  <a:gd name="T0" fmla="*/ 88 w 89"/>
                  <a:gd name="T1" fmla="*/ 44 h 106"/>
                  <a:gd name="T2" fmla="*/ 87 w 89"/>
                  <a:gd name="T3" fmla="*/ 43 h 106"/>
                  <a:gd name="T4" fmla="*/ 6 w 89"/>
                  <a:gd name="T5" fmla="*/ 102 h 106"/>
                  <a:gd name="T6" fmla="*/ 3 w 89"/>
                  <a:gd name="T7" fmla="*/ 4 h 106"/>
                  <a:gd name="T8" fmla="*/ 87 w 89"/>
                  <a:gd name="T9" fmla="*/ 45 h 106"/>
                  <a:gd name="T10" fmla="*/ 88 w 89"/>
                  <a:gd name="T11" fmla="*/ 44 h 106"/>
                  <a:gd name="T12" fmla="*/ 87 w 89"/>
                  <a:gd name="T13" fmla="*/ 43 h 106"/>
                  <a:gd name="T14" fmla="*/ 88 w 89"/>
                  <a:gd name="T15" fmla="*/ 44 h 106"/>
                  <a:gd name="T16" fmla="*/ 88 w 89"/>
                  <a:gd name="T17" fmla="*/ 43 h 106"/>
                  <a:gd name="T18" fmla="*/ 2 w 89"/>
                  <a:gd name="T19" fmla="*/ 0 h 106"/>
                  <a:gd name="T20" fmla="*/ 1 w 89"/>
                  <a:gd name="T21" fmla="*/ 0 h 106"/>
                  <a:gd name="T22" fmla="*/ 0 w 89"/>
                  <a:gd name="T23" fmla="*/ 1 h 106"/>
                  <a:gd name="T24" fmla="*/ 3 w 89"/>
                  <a:gd name="T25" fmla="*/ 105 h 106"/>
                  <a:gd name="T26" fmla="*/ 4 w 89"/>
                  <a:gd name="T27" fmla="*/ 106 h 106"/>
                  <a:gd name="T28" fmla="*/ 5 w 89"/>
                  <a:gd name="T29" fmla="*/ 106 h 106"/>
                  <a:gd name="T30" fmla="*/ 88 w 89"/>
                  <a:gd name="T31" fmla="*/ 45 h 106"/>
                  <a:gd name="T32" fmla="*/ 89 w 89"/>
                  <a:gd name="T33" fmla="*/ 44 h 106"/>
                  <a:gd name="T34" fmla="*/ 88 w 89"/>
                  <a:gd name="T35" fmla="*/ 43 h 106"/>
                  <a:gd name="T36" fmla="*/ 88 w 89"/>
                  <a:gd name="T37" fmla="*/ 4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6">
                    <a:moveTo>
                      <a:pt x="88" y="44"/>
                    </a:moveTo>
                    <a:cubicBezTo>
                      <a:pt x="87" y="43"/>
                      <a:pt x="87" y="43"/>
                      <a:pt x="87" y="43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105"/>
                      <a:pt x="3" y="106"/>
                      <a:pt x="4" y="106"/>
                    </a:cubicBezTo>
                    <a:cubicBezTo>
                      <a:pt x="4" y="106"/>
                      <a:pt x="5" y="106"/>
                      <a:pt x="5" y="10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3"/>
                      <a:pt x="89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1" name="Freeform 1076"/>
              <p:cNvSpPr/>
              <p:nvPr/>
            </p:nvSpPr>
            <p:spPr bwMode="auto">
              <a:xfrm>
                <a:off x="6557" y="2995"/>
                <a:ext cx="98" cy="170"/>
              </a:xfrm>
              <a:custGeom>
                <a:avLst/>
                <a:gdLst>
                  <a:gd name="T0" fmla="*/ 91 w 93"/>
                  <a:gd name="T1" fmla="*/ 1 h 161"/>
                  <a:gd name="T2" fmla="*/ 90 w 93"/>
                  <a:gd name="T3" fmla="*/ 1 h 161"/>
                  <a:gd name="T4" fmla="*/ 83 w 93"/>
                  <a:gd name="T5" fmla="*/ 98 h 161"/>
                  <a:gd name="T6" fmla="*/ 6 w 93"/>
                  <a:gd name="T7" fmla="*/ 154 h 161"/>
                  <a:gd name="T8" fmla="*/ 92 w 93"/>
                  <a:gd name="T9" fmla="*/ 2 h 161"/>
                  <a:gd name="T10" fmla="*/ 91 w 93"/>
                  <a:gd name="T11" fmla="*/ 1 h 161"/>
                  <a:gd name="T12" fmla="*/ 90 w 93"/>
                  <a:gd name="T13" fmla="*/ 1 h 161"/>
                  <a:gd name="T14" fmla="*/ 91 w 93"/>
                  <a:gd name="T15" fmla="*/ 1 h 161"/>
                  <a:gd name="T16" fmla="*/ 90 w 93"/>
                  <a:gd name="T17" fmla="*/ 1 h 161"/>
                  <a:gd name="T18" fmla="*/ 0 w 93"/>
                  <a:gd name="T19" fmla="*/ 159 h 161"/>
                  <a:gd name="T20" fmla="*/ 0 w 93"/>
                  <a:gd name="T21" fmla="*/ 161 h 161"/>
                  <a:gd name="T22" fmla="*/ 2 w 93"/>
                  <a:gd name="T23" fmla="*/ 161 h 161"/>
                  <a:gd name="T24" fmla="*/ 85 w 93"/>
                  <a:gd name="T25" fmla="*/ 100 h 161"/>
                  <a:gd name="T26" fmla="*/ 86 w 93"/>
                  <a:gd name="T27" fmla="*/ 99 h 161"/>
                  <a:gd name="T28" fmla="*/ 93 w 93"/>
                  <a:gd name="T29" fmla="*/ 2 h 161"/>
                  <a:gd name="T30" fmla="*/ 92 w 93"/>
                  <a:gd name="T31" fmla="*/ 0 h 161"/>
                  <a:gd name="T32" fmla="*/ 90 w 93"/>
                  <a:gd name="T33" fmla="*/ 1 h 161"/>
                  <a:gd name="T34" fmla="*/ 91 w 93"/>
                  <a:gd name="T35" fmla="*/ 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161">
                    <a:moveTo>
                      <a:pt x="91" y="1"/>
                    </a:moveTo>
                    <a:cubicBezTo>
                      <a:pt x="90" y="1"/>
                      <a:pt x="90" y="1"/>
                      <a:pt x="90" y="1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0" y="160"/>
                      <a:pt x="0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6" y="100"/>
                      <a:pt x="86" y="100"/>
                      <a:pt x="86" y="99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1"/>
                      <a:pt x="92" y="0"/>
                      <a:pt x="92" y="0"/>
                    </a:cubicBezTo>
                    <a:cubicBezTo>
                      <a:pt x="91" y="0"/>
                      <a:pt x="90" y="0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2" name="Freeform 1077"/>
              <p:cNvSpPr/>
              <p:nvPr/>
            </p:nvSpPr>
            <p:spPr bwMode="auto">
              <a:xfrm>
                <a:off x="6580" y="2840"/>
                <a:ext cx="72" cy="112"/>
              </a:xfrm>
              <a:custGeom>
                <a:avLst/>
                <a:gdLst>
                  <a:gd name="T0" fmla="*/ 47 w 68"/>
                  <a:gd name="T1" fmla="*/ 2 h 106"/>
                  <a:gd name="T2" fmla="*/ 46 w 68"/>
                  <a:gd name="T3" fmla="*/ 2 h 106"/>
                  <a:gd name="T4" fmla="*/ 64 w 68"/>
                  <a:gd name="T5" fmla="*/ 98 h 106"/>
                  <a:gd name="T6" fmla="*/ 4 w 68"/>
                  <a:gd name="T7" fmla="*/ 21 h 106"/>
                  <a:gd name="T8" fmla="*/ 48 w 68"/>
                  <a:gd name="T9" fmla="*/ 3 h 106"/>
                  <a:gd name="T10" fmla="*/ 47 w 68"/>
                  <a:gd name="T11" fmla="*/ 2 h 106"/>
                  <a:gd name="T12" fmla="*/ 46 w 68"/>
                  <a:gd name="T13" fmla="*/ 2 h 106"/>
                  <a:gd name="T14" fmla="*/ 47 w 68"/>
                  <a:gd name="T15" fmla="*/ 2 h 106"/>
                  <a:gd name="T16" fmla="*/ 46 w 68"/>
                  <a:gd name="T17" fmla="*/ 0 h 106"/>
                  <a:gd name="T18" fmla="*/ 1 w 68"/>
                  <a:gd name="T19" fmla="*/ 19 h 106"/>
                  <a:gd name="T20" fmla="*/ 0 w 68"/>
                  <a:gd name="T21" fmla="*/ 20 h 106"/>
                  <a:gd name="T22" fmla="*/ 1 w 68"/>
                  <a:gd name="T23" fmla="*/ 21 h 106"/>
                  <a:gd name="T24" fmla="*/ 65 w 68"/>
                  <a:gd name="T25" fmla="*/ 105 h 106"/>
                  <a:gd name="T26" fmla="*/ 67 w 68"/>
                  <a:gd name="T27" fmla="*/ 106 h 106"/>
                  <a:gd name="T28" fmla="*/ 68 w 68"/>
                  <a:gd name="T29" fmla="*/ 104 h 106"/>
                  <a:gd name="T30" fmla="*/ 49 w 68"/>
                  <a:gd name="T31" fmla="*/ 2 h 106"/>
                  <a:gd name="T32" fmla="*/ 48 w 68"/>
                  <a:gd name="T33" fmla="*/ 1 h 106"/>
                  <a:gd name="T34" fmla="*/ 46 w 68"/>
                  <a:gd name="T35" fmla="*/ 0 h 106"/>
                  <a:gd name="T36" fmla="*/ 47 w 6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6">
                    <a:moveTo>
                      <a:pt x="47" y="2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6"/>
                      <a:pt x="66" y="106"/>
                      <a:pt x="67" y="106"/>
                    </a:cubicBezTo>
                    <a:cubicBezTo>
                      <a:pt x="68" y="105"/>
                      <a:pt x="68" y="105"/>
                      <a:pt x="68" y="10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ubicBezTo>
                      <a:pt x="47" y="2"/>
                      <a:pt x="47" y="2"/>
                      <a:pt x="4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3" name="Freeform 1078"/>
              <p:cNvSpPr/>
              <p:nvPr/>
            </p:nvSpPr>
            <p:spPr bwMode="auto">
              <a:xfrm>
                <a:off x="6534" y="2787"/>
                <a:ext cx="96" cy="76"/>
              </a:xfrm>
              <a:custGeom>
                <a:avLst/>
                <a:gdLst>
                  <a:gd name="T0" fmla="*/ 2 w 91"/>
                  <a:gd name="T1" fmla="*/ 1 h 72"/>
                  <a:gd name="T2" fmla="*/ 0 w 91"/>
                  <a:gd name="T3" fmla="*/ 2 h 72"/>
                  <a:gd name="T4" fmla="*/ 45 w 91"/>
                  <a:gd name="T5" fmla="*/ 71 h 72"/>
                  <a:gd name="T6" fmla="*/ 46 w 91"/>
                  <a:gd name="T7" fmla="*/ 72 h 72"/>
                  <a:gd name="T8" fmla="*/ 47 w 91"/>
                  <a:gd name="T9" fmla="*/ 71 h 72"/>
                  <a:gd name="T10" fmla="*/ 91 w 91"/>
                  <a:gd name="T11" fmla="*/ 10 h 72"/>
                  <a:gd name="T12" fmla="*/ 91 w 91"/>
                  <a:gd name="T13" fmla="*/ 9 h 72"/>
                  <a:gd name="T14" fmla="*/ 90 w 91"/>
                  <a:gd name="T15" fmla="*/ 8 h 72"/>
                  <a:gd name="T16" fmla="*/ 2 w 91"/>
                  <a:gd name="T17" fmla="*/ 0 h 72"/>
                  <a:gd name="T18" fmla="*/ 0 w 91"/>
                  <a:gd name="T19" fmla="*/ 1 h 72"/>
                  <a:gd name="T20" fmla="*/ 0 w 91"/>
                  <a:gd name="T21" fmla="*/ 2 h 72"/>
                  <a:gd name="T22" fmla="*/ 2 w 91"/>
                  <a:gd name="T23" fmla="*/ 1 h 72"/>
                  <a:gd name="T24" fmla="*/ 2 w 91"/>
                  <a:gd name="T25" fmla="*/ 3 h 72"/>
                  <a:gd name="T26" fmla="*/ 87 w 91"/>
                  <a:gd name="T27" fmla="*/ 11 h 72"/>
                  <a:gd name="T28" fmla="*/ 46 w 91"/>
                  <a:gd name="T29" fmla="*/ 67 h 72"/>
                  <a:gd name="T30" fmla="*/ 3 w 91"/>
                  <a:gd name="T31" fmla="*/ 1 h 72"/>
                  <a:gd name="T32" fmla="*/ 2 w 91"/>
                  <a:gd name="T33" fmla="*/ 1 h 72"/>
                  <a:gd name="T34" fmla="*/ 2 w 91"/>
                  <a:gd name="T35" fmla="*/ 3 h 72"/>
                  <a:gd name="T36" fmla="*/ 2 w 91"/>
                  <a:gd name="T37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2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9"/>
                      <a:pt x="91" y="9"/>
                    </a:cubicBezTo>
                    <a:cubicBezTo>
                      <a:pt x="91" y="8"/>
                      <a:pt x="91" y="8"/>
                      <a:pt x="90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4" name="Freeform 1079"/>
              <p:cNvSpPr/>
              <p:nvPr/>
            </p:nvSpPr>
            <p:spPr bwMode="auto">
              <a:xfrm>
                <a:off x="6384" y="2796"/>
                <a:ext cx="62" cy="102"/>
              </a:xfrm>
              <a:custGeom>
                <a:avLst/>
                <a:gdLst>
                  <a:gd name="T0" fmla="*/ 44 w 59"/>
                  <a:gd name="T1" fmla="*/ 1 h 97"/>
                  <a:gd name="T2" fmla="*/ 43 w 59"/>
                  <a:gd name="T3" fmla="*/ 2 h 97"/>
                  <a:gd name="T4" fmla="*/ 55 w 59"/>
                  <a:gd name="T5" fmla="*/ 46 h 97"/>
                  <a:gd name="T6" fmla="*/ 6 w 59"/>
                  <a:gd name="T7" fmla="*/ 89 h 97"/>
                  <a:gd name="T8" fmla="*/ 46 w 59"/>
                  <a:gd name="T9" fmla="*/ 2 h 97"/>
                  <a:gd name="T10" fmla="*/ 44 w 59"/>
                  <a:gd name="T11" fmla="*/ 1 h 97"/>
                  <a:gd name="T12" fmla="*/ 43 w 59"/>
                  <a:gd name="T13" fmla="*/ 2 h 97"/>
                  <a:gd name="T14" fmla="*/ 44 w 59"/>
                  <a:gd name="T15" fmla="*/ 1 h 97"/>
                  <a:gd name="T16" fmla="*/ 43 w 59"/>
                  <a:gd name="T17" fmla="*/ 0 h 97"/>
                  <a:gd name="T18" fmla="*/ 0 w 59"/>
                  <a:gd name="T19" fmla="*/ 94 h 97"/>
                  <a:gd name="T20" fmla="*/ 1 w 59"/>
                  <a:gd name="T21" fmla="*/ 96 h 97"/>
                  <a:gd name="T22" fmla="*/ 3 w 59"/>
                  <a:gd name="T23" fmla="*/ 96 h 97"/>
                  <a:gd name="T24" fmla="*/ 58 w 59"/>
                  <a:gd name="T25" fmla="*/ 48 h 97"/>
                  <a:gd name="T26" fmla="*/ 59 w 59"/>
                  <a:gd name="T27" fmla="*/ 46 h 97"/>
                  <a:gd name="T28" fmla="*/ 46 w 59"/>
                  <a:gd name="T29" fmla="*/ 1 h 97"/>
                  <a:gd name="T30" fmla="*/ 44 w 59"/>
                  <a:gd name="T31" fmla="*/ 0 h 97"/>
                  <a:gd name="T32" fmla="*/ 43 w 59"/>
                  <a:gd name="T33" fmla="*/ 0 h 97"/>
                  <a:gd name="T34" fmla="*/ 44 w 59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97">
                    <a:moveTo>
                      <a:pt x="44" y="1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1" y="97"/>
                      <a:pt x="2" y="97"/>
                      <a:pt x="3" y="96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7"/>
                      <a:pt x="59" y="47"/>
                      <a:pt x="59" y="46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5" name="Freeform 1080"/>
              <p:cNvSpPr/>
              <p:nvPr/>
            </p:nvSpPr>
            <p:spPr bwMode="auto">
              <a:xfrm>
                <a:off x="6421" y="2981"/>
                <a:ext cx="136" cy="98"/>
              </a:xfrm>
              <a:custGeom>
                <a:avLst/>
                <a:gdLst>
                  <a:gd name="T0" fmla="*/ 30 w 129"/>
                  <a:gd name="T1" fmla="*/ 90 h 92"/>
                  <a:gd name="T2" fmla="*/ 31 w 129"/>
                  <a:gd name="T3" fmla="*/ 92 h 92"/>
                  <a:gd name="T4" fmla="*/ 128 w 129"/>
                  <a:gd name="T5" fmla="*/ 71 h 92"/>
                  <a:gd name="T6" fmla="*/ 129 w 129"/>
                  <a:gd name="T7" fmla="*/ 69 h 92"/>
                  <a:gd name="T8" fmla="*/ 128 w 129"/>
                  <a:gd name="T9" fmla="*/ 68 h 92"/>
                  <a:gd name="T10" fmla="*/ 3 w 129"/>
                  <a:gd name="T11" fmla="*/ 0 h 92"/>
                  <a:gd name="T12" fmla="*/ 1 w 129"/>
                  <a:gd name="T13" fmla="*/ 1 h 92"/>
                  <a:gd name="T14" fmla="*/ 0 w 129"/>
                  <a:gd name="T15" fmla="*/ 2 h 92"/>
                  <a:gd name="T16" fmla="*/ 29 w 129"/>
                  <a:gd name="T17" fmla="*/ 91 h 92"/>
                  <a:gd name="T18" fmla="*/ 31 w 129"/>
                  <a:gd name="T19" fmla="*/ 92 h 92"/>
                  <a:gd name="T20" fmla="*/ 30 w 129"/>
                  <a:gd name="T21" fmla="*/ 90 h 92"/>
                  <a:gd name="T22" fmla="*/ 32 w 129"/>
                  <a:gd name="T23" fmla="*/ 90 h 92"/>
                  <a:gd name="T24" fmla="*/ 4 w 129"/>
                  <a:gd name="T25" fmla="*/ 5 h 92"/>
                  <a:gd name="T26" fmla="*/ 123 w 129"/>
                  <a:gd name="T27" fmla="*/ 69 h 92"/>
                  <a:gd name="T28" fmla="*/ 30 w 129"/>
                  <a:gd name="T29" fmla="*/ 89 h 92"/>
                  <a:gd name="T30" fmla="*/ 30 w 129"/>
                  <a:gd name="T31" fmla="*/ 90 h 92"/>
                  <a:gd name="T32" fmla="*/ 32 w 129"/>
                  <a:gd name="T33" fmla="*/ 90 h 92"/>
                  <a:gd name="T34" fmla="*/ 30 w 129"/>
                  <a:gd name="T35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92">
                    <a:moveTo>
                      <a:pt x="30" y="90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9" y="70"/>
                      <a:pt x="129" y="70"/>
                      <a:pt x="129" y="69"/>
                    </a:cubicBezTo>
                    <a:cubicBezTo>
                      <a:pt x="129" y="69"/>
                      <a:pt x="129" y="68"/>
                      <a:pt x="128" y="6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30" y="92"/>
                      <a:pt x="31" y="92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0" y="90"/>
                      <a:pt x="30" y="90"/>
                      <a:pt x="30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6" name="Freeform 1081"/>
              <p:cNvSpPr/>
              <p:nvPr/>
            </p:nvSpPr>
            <p:spPr bwMode="auto">
              <a:xfrm>
                <a:off x="6482" y="3138"/>
                <a:ext cx="78" cy="43"/>
              </a:xfrm>
              <a:custGeom>
                <a:avLst/>
                <a:gdLst>
                  <a:gd name="T0" fmla="*/ 2 w 74"/>
                  <a:gd name="T1" fmla="*/ 1 h 41"/>
                  <a:gd name="T2" fmla="*/ 1 w 74"/>
                  <a:gd name="T3" fmla="*/ 2 h 41"/>
                  <a:gd name="T4" fmla="*/ 38 w 74"/>
                  <a:gd name="T5" fmla="*/ 41 h 41"/>
                  <a:gd name="T6" fmla="*/ 40 w 74"/>
                  <a:gd name="T7" fmla="*/ 41 h 41"/>
                  <a:gd name="T8" fmla="*/ 73 w 74"/>
                  <a:gd name="T9" fmla="*/ 26 h 41"/>
                  <a:gd name="T10" fmla="*/ 74 w 74"/>
                  <a:gd name="T11" fmla="*/ 25 h 41"/>
                  <a:gd name="T12" fmla="*/ 73 w 74"/>
                  <a:gd name="T13" fmla="*/ 23 h 41"/>
                  <a:gd name="T14" fmla="*/ 2 w 74"/>
                  <a:gd name="T15" fmla="*/ 0 h 41"/>
                  <a:gd name="T16" fmla="*/ 1 w 74"/>
                  <a:gd name="T17" fmla="*/ 0 h 41"/>
                  <a:gd name="T18" fmla="*/ 1 w 74"/>
                  <a:gd name="T19" fmla="*/ 2 h 41"/>
                  <a:gd name="T20" fmla="*/ 2 w 74"/>
                  <a:gd name="T21" fmla="*/ 1 h 41"/>
                  <a:gd name="T22" fmla="*/ 1 w 74"/>
                  <a:gd name="T23" fmla="*/ 3 h 41"/>
                  <a:gd name="T24" fmla="*/ 68 w 74"/>
                  <a:gd name="T25" fmla="*/ 25 h 41"/>
                  <a:gd name="T26" fmla="*/ 40 w 74"/>
                  <a:gd name="T27" fmla="*/ 38 h 41"/>
                  <a:gd name="T28" fmla="*/ 3 w 74"/>
                  <a:gd name="T29" fmla="*/ 0 h 41"/>
                  <a:gd name="T30" fmla="*/ 2 w 74"/>
                  <a:gd name="T31" fmla="*/ 1 h 41"/>
                  <a:gd name="T32" fmla="*/ 1 w 74"/>
                  <a:gd name="T33" fmla="*/ 3 h 41"/>
                  <a:gd name="T34" fmla="*/ 2 w 74"/>
                  <a:gd name="T3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41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4" y="24"/>
                      <a:pt x="74" y="23"/>
                      <a:pt x="73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7" name="Freeform 1082"/>
              <p:cNvSpPr/>
              <p:nvPr/>
            </p:nvSpPr>
            <p:spPr bwMode="auto">
              <a:xfrm>
                <a:off x="6442" y="2787"/>
                <a:ext cx="188" cy="59"/>
              </a:xfrm>
              <a:custGeom>
                <a:avLst/>
                <a:gdLst>
                  <a:gd name="T0" fmla="*/ 89 w 178"/>
                  <a:gd name="T1" fmla="*/ 1 h 56"/>
                  <a:gd name="T2" fmla="*/ 88 w 178"/>
                  <a:gd name="T3" fmla="*/ 0 h 56"/>
                  <a:gd name="T4" fmla="*/ 1 w 178"/>
                  <a:gd name="T5" fmla="*/ 53 h 56"/>
                  <a:gd name="T6" fmla="*/ 1 w 178"/>
                  <a:gd name="T7" fmla="*/ 55 h 56"/>
                  <a:gd name="T8" fmla="*/ 2 w 178"/>
                  <a:gd name="T9" fmla="*/ 56 h 56"/>
                  <a:gd name="T10" fmla="*/ 177 w 178"/>
                  <a:gd name="T11" fmla="*/ 11 h 56"/>
                  <a:gd name="T12" fmla="*/ 178 w 178"/>
                  <a:gd name="T13" fmla="*/ 9 h 56"/>
                  <a:gd name="T14" fmla="*/ 177 w 178"/>
                  <a:gd name="T15" fmla="*/ 8 h 56"/>
                  <a:gd name="T16" fmla="*/ 89 w 178"/>
                  <a:gd name="T17" fmla="*/ 0 h 56"/>
                  <a:gd name="T18" fmla="*/ 88 w 178"/>
                  <a:gd name="T19" fmla="*/ 0 h 56"/>
                  <a:gd name="T20" fmla="*/ 89 w 178"/>
                  <a:gd name="T21" fmla="*/ 1 h 56"/>
                  <a:gd name="T22" fmla="*/ 89 w 178"/>
                  <a:gd name="T23" fmla="*/ 3 h 56"/>
                  <a:gd name="T24" fmla="*/ 168 w 178"/>
                  <a:gd name="T25" fmla="*/ 10 h 56"/>
                  <a:gd name="T26" fmla="*/ 11 w 178"/>
                  <a:gd name="T27" fmla="*/ 51 h 56"/>
                  <a:gd name="T28" fmla="*/ 89 w 178"/>
                  <a:gd name="T29" fmla="*/ 3 h 56"/>
                  <a:gd name="T30" fmla="*/ 89 w 178"/>
                  <a:gd name="T31" fmla="*/ 1 h 56"/>
                  <a:gd name="T32" fmla="*/ 89 w 178"/>
                  <a:gd name="T33" fmla="*/ 3 h 56"/>
                  <a:gd name="T34" fmla="*/ 89 w 178"/>
                  <a:gd name="T3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56">
                    <a:moveTo>
                      <a:pt x="89" y="1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0" y="54"/>
                      <a:pt x="1" y="55"/>
                    </a:cubicBezTo>
                    <a:cubicBezTo>
                      <a:pt x="1" y="56"/>
                      <a:pt x="2" y="56"/>
                      <a:pt x="2" y="56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8" y="11"/>
                      <a:pt x="178" y="10"/>
                      <a:pt x="178" y="9"/>
                    </a:cubicBezTo>
                    <a:cubicBezTo>
                      <a:pt x="178" y="9"/>
                      <a:pt x="178" y="8"/>
                      <a:pt x="177" y="8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8" name="Freeform 1083"/>
              <p:cNvSpPr/>
              <p:nvPr/>
            </p:nvSpPr>
            <p:spPr bwMode="auto">
              <a:xfrm>
                <a:off x="6429" y="2669"/>
                <a:ext cx="128" cy="130"/>
              </a:xfrm>
              <a:custGeom>
                <a:avLst/>
                <a:gdLst>
                  <a:gd name="T0" fmla="*/ 119 w 121"/>
                  <a:gd name="T1" fmla="*/ 2 h 123"/>
                  <a:gd name="T2" fmla="*/ 118 w 121"/>
                  <a:gd name="T3" fmla="*/ 1 h 123"/>
                  <a:gd name="T4" fmla="*/ 4 w 121"/>
                  <a:gd name="T5" fmla="*/ 117 h 123"/>
                  <a:gd name="T6" fmla="*/ 19 w 121"/>
                  <a:gd name="T7" fmla="*/ 23 h 123"/>
                  <a:gd name="T8" fmla="*/ 120 w 121"/>
                  <a:gd name="T9" fmla="*/ 3 h 123"/>
                  <a:gd name="T10" fmla="*/ 119 w 121"/>
                  <a:gd name="T11" fmla="*/ 2 h 123"/>
                  <a:gd name="T12" fmla="*/ 118 w 121"/>
                  <a:gd name="T13" fmla="*/ 1 h 123"/>
                  <a:gd name="T14" fmla="*/ 119 w 121"/>
                  <a:gd name="T15" fmla="*/ 2 h 123"/>
                  <a:gd name="T16" fmla="*/ 119 w 121"/>
                  <a:gd name="T17" fmla="*/ 0 h 123"/>
                  <a:gd name="T18" fmla="*/ 18 w 121"/>
                  <a:gd name="T19" fmla="*/ 20 h 123"/>
                  <a:gd name="T20" fmla="*/ 17 w 121"/>
                  <a:gd name="T21" fmla="*/ 21 h 123"/>
                  <a:gd name="T22" fmla="*/ 0 w 121"/>
                  <a:gd name="T23" fmla="*/ 121 h 123"/>
                  <a:gd name="T24" fmla="*/ 1 w 121"/>
                  <a:gd name="T25" fmla="*/ 122 h 123"/>
                  <a:gd name="T26" fmla="*/ 2 w 121"/>
                  <a:gd name="T27" fmla="*/ 122 h 123"/>
                  <a:gd name="T28" fmla="*/ 120 w 121"/>
                  <a:gd name="T29" fmla="*/ 3 h 123"/>
                  <a:gd name="T30" fmla="*/ 121 w 121"/>
                  <a:gd name="T31" fmla="*/ 1 h 123"/>
                  <a:gd name="T32" fmla="*/ 119 w 121"/>
                  <a:gd name="T33" fmla="*/ 0 h 123"/>
                  <a:gd name="T34" fmla="*/ 119 w 121"/>
                  <a:gd name="T35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3">
                    <a:moveTo>
                      <a:pt x="119" y="2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0" y="122"/>
                      <a:pt x="1" y="122"/>
                    </a:cubicBezTo>
                    <a:cubicBezTo>
                      <a:pt x="1" y="123"/>
                      <a:pt x="2" y="123"/>
                      <a:pt x="2" y="1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1" y="3"/>
                      <a:pt x="121" y="2"/>
                      <a:pt x="121" y="1"/>
                    </a:cubicBezTo>
                    <a:cubicBezTo>
                      <a:pt x="120" y="1"/>
                      <a:pt x="120" y="0"/>
                      <a:pt x="119" y="0"/>
                    </a:cubicBezTo>
                    <a:cubicBezTo>
                      <a:pt x="119" y="2"/>
                      <a:pt x="119" y="2"/>
                      <a:pt x="1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9" name="Freeform 1084"/>
              <p:cNvSpPr/>
              <p:nvPr/>
            </p:nvSpPr>
            <p:spPr bwMode="auto">
              <a:xfrm>
                <a:off x="6579" y="2840"/>
                <a:ext cx="76" cy="158"/>
              </a:xfrm>
              <a:custGeom>
                <a:avLst/>
                <a:gdLst>
                  <a:gd name="T0" fmla="*/ 2 w 72"/>
                  <a:gd name="T1" fmla="*/ 110 h 150"/>
                  <a:gd name="T2" fmla="*/ 1 w 72"/>
                  <a:gd name="T3" fmla="*/ 111 h 150"/>
                  <a:gd name="T4" fmla="*/ 69 w 72"/>
                  <a:gd name="T5" fmla="*/ 150 h 150"/>
                  <a:gd name="T6" fmla="*/ 71 w 72"/>
                  <a:gd name="T7" fmla="*/ 150 h 150"/>
                  <a:gd name="T8" fmla="*/ 72 w 72"/>
                  <a:gd name="T9" fmla="*/ 148 h 150"/>
                  <a:gd name="T10" fmla="*/ 50 w 72"/>
                  <a:gd name="T11" fmla="*/ 2 h 150"/>
                  <a:gd name="T12" fmla="*/ 48 w 72"/>
                  <a:gd name="T13" fmla="*/ 0 h 150"/>
                  <a:gd name="T14" fmla="*/ 47 w 72"/>
                  <a:gd name="T15" fmla="*/ 1 h 150"/>
                  <a:gd name="T16" fmla="*/ 1 w 72"/>
                  <a:gd name="T17" fmla="*/ 109 h 150"/>
                  <a:gd name="T18" fmla="*/ 1 w 72"/>
                  <a:gd name="T19" fmla="*/ 111 h 150"/>
                  <a:gd name="T20" fmla="*/ 2 w 72"/>
                  <a:gd name="T21" fmla="*/ 110 h 150"/>
                  <a:gd name="T22" fmla="*/ 3 w 72"/>
                  <a:gd name="T23" fmla="*/ 111 h 150"/>
                  <a:gd name="T24" fmla="*/ 47 w 72"/>
                  <a:gd name="T25" fmla="*/ 7 h 150"/>
                  <a:gd name="T26" fmla="*/ 68 w 72"/>
                  <a:gd name="T27" fmla="*/ 146 h 150"/>
                  <a:gd name="T28" fmla="*/ 3 w 72"/>
                  <a:gd name="T29" fmla="*/ 109 h 150"/>
                  <a:gd name="T30" fmla="*/ 2 w 72"/>
                  <a:gd name="T31" fmla="*/ 110 h 150"/>
                  <a:gd name="T32" fmla="*/ 3 w 72"/>
                  <a:gd name="T33" fmla="*/ 111 h 150"/>
                  <a:gd name="T34" fmla="*/ 2 w 72"/>
                  <a:gd name="T35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" h="150">
                    <a:moveTo>
                      <a:pt x="2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50"/>
                      <a:pt x="70" y="150"/>
                      <a:pt x="71" y="150"/>
                    </a:cubicBezTo>
                    <a:cubicBezTo>
                      <a:pt x="71" y="149"/>
                      <a:pt x="72" y="149"/>
                      <a:pt x="72" y="14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1"/>
                      <a:pt x="47" y="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68" y="146"/>
                      <a:pt x="68" y="146"/>
                      <a:pt x="68" y="146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0" name="Freeform 1085"/>
              <p:cNvSpPr/>
              <p:nvPr/>
            </p:nvSpPr>
            <p:spPr bwMode="auto">
              <a:xfrm>
                <a:off x="5830" y="2998"/>
                <a:ext cx="137" cy="86"/>
              </a:xfrm>
              <a:custGeom>
                <a:avLst/>
                <a:gdLst>
                  <a:gd name="T0" fmla="*/ 128 w 130"/>
                  <a:gd name="T1" fmla="*/ 2 h 81"/>
                  <a:gd name="T2" fmla="*/ 128 w 130"/>
                  <a:gd name="T3" fmla="*/ 0 h 81"/>
                  <a:gd name="T4" fmla="*/ 1 w 130"/>
                  <a:gd name="T5" fmla="*/ 66 h 81"/>
                  <a:gd name="T6" fmla="*/ 0 w 130"/>
                  <a:gd name="T7" fmla="*/ 67 h 81"/>
                  <a:gd name="T8" fmla="*/ 2 w 130"/>
                  <a:gd name="T9" fmla="*/ 68 h 81"/>
                  <a:gd name="T10" fmla="*/ 128 w 130"/>
                  <a:gd name="T11" fmla="*/ 81 h 81"/>
                  <a:gd name="T12" fmla="*/ 129 w 130"/>
                  <a:gd name="T13" fmla="*/ 81 h 81"/>
                  <a:gd name="T14" fmla="*/ 130 w 130"/>
                  <a:gd name="T15" fmla="*/ 80 h 81"/>
                  <a:gd name="T16" fmla="*/ 130 w 130"/>
                  <a:gd name="T17" fmla="*/ 2 h 81"/>
                  <a:gd name="T18" fmla="*/ 129 w 130"/>
                  <a:gd name="T19" fmla="*/ 0 h 81"/>
                  <a:gd name="T20" fmla="*/ 128 w 130"/>
                  <a:gd name="T21" fmla="*/ 0 h 81"/>
                  <a:gd name="T22" fmla="*/ 128 w 130"/>
                  <a:gd name="T23" fmla="*/ 2 h 81"/>
                  <a:gd name="T24" fmla="*/ 127 w 130"/>
                  <a:gd name="T25" fmla="*/ 2 h 81"/>
                  <a:gd name="T26" fmla="*/ 127 w 130"/>
                  <a:gd name="T27" fmla="*/ 78 h 81"/>
                  <a:gd name="T28" fmla="*/ 7 w 130"/>
                  <a:gd name="T29" fmla="*/ 66 h 81"/>
                  <a:gd name="T30" fmla="*/ 129 w 130"/>
                  <a:gd name="T31" fmla="*/ 3 h 81"/>
                  <a:gd name="T32" fmla="*/ 128 w 130"/>
                  <a:gd name="T33" fmla="*/ 2 h 81"/>
                  <a:gd name="T34" fmla="*/ 127 w 130"/>
                  <a:gd name="T35" fmla="*/ 2 h 81"/>
                  <a:gd name="T36" fmla="*/ 128 w 130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81">
                    <a:moveTo>
                      <a:pt x="128" y="2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9" y="81"/>
                      <a:pt x="129" y="81"/>
                    </a:cubicBezTo>
                    <a:cubicBezTo>
                      <a:pt x="130" y="81"/>
                      <a:pt x="130" y="80"/>
                      <a:pt x="130" y="8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1"/>
                      <a:pt x="130" y="1"/>
                      <a:pt x="129" y="0"/>
                    </a:cubicBezTo>
                    <a:cubicBezTo>
                      <a:pt x="129" y="0"/>
                      <a:pt x="128" y="0"/>
                      <a:pt x="128" y="0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8" y="2"/>
                      <a:pt x="128" y="2"/>
                      <a:pt x="1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1" name="Freeform 1086"/>
              <p:cNvSpPr/>
              <p:nvPr/>
            </p:nvSpPr>
            <p:spPr bwMode="auto">
              <a:xfrm>
                <a:off x="5638" y="3175"/>
                <a:ext cx="143" cy="124"/>
              </a:xfrm>
              <a:custGeom>
                <a:avLst/>
                <a:gdLst>
                  <a:gd name="T0" fmla="*/ 52 w 136"/>
                  <a:gd name="T1" fmla="*/ 3 h 118"/>
                  <a:gd name="T2" fmla="*/ 50 w 136"/>
                  <a:gd name="T3" fmla="*/ 2 h 118"/>
                  <a:gd name="T4" fmla="*/ 0 w 136"/>
                  <a:gd name="T5" fmla="*/ 115 h 118"/>
                  <a:gd name="T6" fmla="*/ 1 w 136"/>
                  <a:gd name="T7" fmla="*/ 117 h 118"/>
                  <a:gd name="T8" fmla="*/ 2 w 136"/>
                  <a:gd name="T9" fmla="*/ 117 h 118"/>
                  <a:gd name="T10" fmla="*/ 135 w 136"/>
                  <a:gd name="T11" fmla="*/ 3 h 118"/>
                  <a:gd name="T12" fmla="*/ 136 w 136"/>
                  <a:gd name="T13" fmla="*/ 1 h 118"/>
                  <a:gd name="T14" fmla="*/ 134 w 136"/>
                  <a:gd name="T15" fmla="*/ 0 h 118"/>
                  <a:gd name="T16" fmla="*/ 52 w 136"/>
                  <a:gd name="T17" fmla="*/ 1 h 118"/>
                  <a:gd name="T18" fmla="*/ 50 w 136"/>
                  <a:gd name="T19" fmla="*/ 2 h 118"/>
                  <a:gd name="T20" fmla="*/ 52 w 136"/>
                  <a:gd name="T21" fmla="*/ 3 h 118"/>
                  <a:gd name="T22" fmla="*/ 52 w 136"/>
                  <a:gd name="T23" fmla="*/ 4 h 118"/>
                  <a:gd name="T24" fmla="*/ 130 w 136"/>
                  <a:gd name="T25" fmla="*/ 4 h 118"/>
                  <a:gd name="T26" fmla="*/ 6 w 136"/>
                  <a:gd name="T27" fmla="*/ 111 h 118"/>
                  <a:gd name="T28" fmla="*/ 53 w 136"/>
                  <a:gd name="T29" fmla="*/ 3 h 118"/>
                  <a:gd name="T30" fmla="*/ 52 w 136"/>
                  <a:gd name="T31" fmla="*/ 3 h 118"/>
                  <a:gd name="T32" fmla="*/ 52 w 136"/>
                  <a:gd name="T33" fmla="*/ 4 h 118"/>
                  <a:gd name="T34" fmla="*/ 52 w 136"/>
                  <a:gd name="T35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18">
                    <a:moveTo>
                      <a:pt x="52" y="3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7"/>
                      <a:pt x="1" y="117"/>
                    </a:cubicBezTo>
                    <a:cubicBezTo>
                      <a:pt x="1" y="118"/>
                      <a:pt x="2" y="118"/>
                      <a:pt x="2" y="117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2" name="Freeform 1087"/>
              <p:cNvSpPr/>
              <p:nvPr/>
            </p:nvSpPr>
            <p:spPr bwMode="auto">
              <a:xfrm>
                <a:off x="5690" y="3175"/>
                <a:ext cx="91" cy="117"/>
              </a:xfrm>
              <a:custGeom>
                <a:avLst/>
                <a:gdLst>
                  <a:gd name="T0" fmla="*/ 78 w 86"/>
                  <a:gd name="T1" fmla="*/ 109 h 111"/>
                  <a:gd name="T2" fmla="*/ 80 w 86"/>
                  <a:gd name="T3" fmla="*/ 108 h 111"/>
                  <a:gd name="T4" fmla="*/ 5 w 86"/>
                  <a:gd name="T5" fmla="*/ 4 h 111"/>
                  <a:gd name="T6" fmla="*/ 83 w 86"/>
                  <a:gd name="T7" fmla="*/ 4 h 111"/>
                  <a:gd name="T8" fmla="*/ 77 w 86"/>
                  <a:gd name="T9" fmla="*/ 109 h 111"/>
                  <a:gd name="T10" fmla="*/ 78 w 86"/>
                  <a:gd name="T11" fmla="*/ 109 h 111"/>
                  <a:gd name="T12" fmla="*/ 80 w 86"/>
                  <a:gd name="T13" fmla="*/ 108 h 111"/>
                  <a:gd name="T14" fmla="*/ 78 w 86"/>
                  <a:gd name="T15" fmla="*/ 109 h 111"/>
                  <a:gd name="T16" fmla="*/ 80 w 86"/>
                  <a:gd name="T17" fmla="*/ 109 h 111"/>
                  <a:gd name="T18" fmla="*/ 86 w 86"/>
                  <a:gd name="T19" fmla="*/ 2 h 111"/>
                  <a:gd name="T20" fmla="*/ 85 w 86"/>
                  <a:gd name="T21" fmla="*/ 1 h 111"/>
                  <a:gd name="T22" fmla="*/ 84 w 86"/>
                  <a:gd name="T23" fmla="*/ 0 h 111"/>
                  <a:gd name="T24" fmla="*/ 2 w 86"/>
                  <a:gd name="T25" fmla="*/ 1 h 111"/>
                  <a:gd name="T26" fmla="*/ 0 w 86"/>
                  <a:gd name="T27" fmla="*/ 2 h 111"/>
                  <a:gd name="T28" fmla="*/ 1 w 86"/>
                  <a:gd name="T29" fmla="*/ 4 h 111"/>
                  <a:gd name="T30" fmla="*/ 77 w 86"/>
                  <a:gd name="T31" fmla="*/ 110 h 111"/>
                  <a:gd name="T32" fmla="*/ 79 w 86"/>
                  <a:gd name="T33" fmla="*/ 111 h 111"/>
                  <a:gd name="T34" fmla="*/ 80 w 86"/>
                  <a:gd name="T35" fmla="*/ 109 h 111"/>
                  <a:gd name="T36" fmla="*/ 78 w 86"/>
                  <a:gd name="T3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8" y="10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1"/>
                      <a:pt x="85" y="1"/>
                    </a:cubicBezTo>
                    <a:cubicBezTo>
                      <a:pt x="85" y="1"/>
                      <a:pt x="85" y="0"/>
                      <a:pt x="8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8" y="111"/>
                      <a:pt x="78" y="111"/>
                      <a:pt x="79" y="111"/>
                    </a:cubicBezTo>
                    <a:cubicBezTo>
                      <a:pt x="79" y="110"/>
                      <a:pt x="80" y="110"/>
                      <a:pt x="80" y="109"/>
                    </a:cubicBezTo>
                    <a:cubicBezTo>
                      <a:pt x="78" y="109"/>
                      <a:pt x="78" y="109"/>
                      <a:pt x="78" y="10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3" name="Freeform 1088"/>
              <p:cNvSpPr/>
              <p:nvPr/>
            </p:nvSpPr>
            <p:spPr bwMode="auto">
              <a:xfrm>
                <a:off x="5690" y="3067"/>
                <a:ext cx="144" cy="112"/>
              </a:xfrm>
              <a:custGeom>
                <a:avLst/>
                <a:gdLst>
                  <a:gd name="T0" fmla="*/ 134 w 136"/>
                  <a:gd name="T1" fmla="*/ 2 h 106"/>
                  <a:gd name="T2" fmla="*/ 133 w 136"/>
                  <a:gd name="T3" fmla="*/ 1 h 106"/>
                  <a:gd name="T4" fmla="*/ 83 w 136"/>
                  <a:gd name="T5" fmla="*/ 103 h 106"/>
                  <a:gd name="T6" fmla="*/ 6 w 136"/>
                  <a:gd name="T7" fmla="*/ 103 h 106"/>
                  <a:gd name="T8" fmla="*/ 135 w 136"/>
                  <a:gd name="T9" fmla="*/ 3 h 106"/>
                  <a:gd name="T10" fmla="*/ 134 w 136"/>
                  <a:gd name="T11" fmla="*/ 2 h 106"/>
                  <a:gd name="T12" fmla="*/ 133 w 136"/>
                  <a:gd name="T13" fmla="*/ 1 h 106"/>
                  <a:gd name="T14" fmla="*/ 134 w 136"/>
                  <a:gd name="T15" fmla="*/ 2 h 106"/>
                  <a:gd name="T16" fmla="*/ 133 w 136"/>
                  <a:gd name="T17" fmla="*/ 1 h 106"/>
                  <a:gd name="T18" fmla="*/ 1 w 136"/>
                  <a:gd name="T19" fmla="*/ 104 h 106"/>
                  <a:gd name="T20" fmla="*/ 0 w 136"/>
                  <a:gd name="T21" fmla="*/ 105 h 106"/>
                  <a:gd name="T22" fmla="*/ 2 w 136"/>
                  <a:gd name="T23" fmla="*/ 106 h 106"/>
                  <a:gd name="T24" fmla="*/ 84 w 136"/>
                  <a:gd name="T25" fmla="*/ 105 h 106"/>
                  <a:gd name="T26" fmla="*/ 86 w 136"/>
                  <a:gd name="T27" fmla="*/ 105 h 106"/>
                  <a:gd name="T28" fmla="*/ 135 w 136"/>
                  <a:gd name="T29" fmla="*/ 2 h 106"/>
                  <a:gd name="T30" fmla="*/ 135 w 136"/>
                  <a:gd name="T31" fmla="*/ 1 h 106"/>
                  <a:gd name="T32" fmla="*/ 133 w 136"/>
                  <a:gd name="T33" fmla="*/ 1 h 106"/>
                  <a:gd name="T34" fmla="*/ 134 w 136"/>
                  <a:gd name="T35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06">
                    <a:moveTo>
                      <a:pt x="134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4" name="Freeform 1089"/>
              <p:cNvSpPr/>
              <p:nvPr/>
            </p:nvSpPr>
            <p:spPr bwMode="auto">
              <a:xfrm>
                <a:off x="6049" y="3003"/>
                <a:ext cx="148" cy="97"/>
              </a:xfrm>
              <a:custGeom>
                <a:avLst/>
                <a:gdLst>
                  <a:gd name="T0" fmla="*/ 2 w 140"/>
                  <a:gd name="T1" fmla="*/ 2 h 92"/>
                  <a:gd name="T2" fmla="*/ 1 w 140"/>
                  <a:gd name="T3" fmla="*/ 3 h 92"/>
                  <a:gd name="T4" fmla="*/ 135 w 140"/>
                  <a:gd name="T5" fmla="*/ 56 h 92"/>
                  <a:gd name="T6" fmla="*/ 67 w 140"/>
                  <a:gd name="T7" fmla="*/ 88 h 92"/>
                  <a:gd name="T8" fmla="*/ 3 w 140"/>
                  <a:gd name="T9" fmla="*/ 1 h 92"/>
                  <a:gd name="T10" fmla="*/ 2 w 140"/>
                  <a:gd name="T11" fmla="*/ 2 h 92"/>
                  <a:gd name="T12" fmla="*/ 1 w 140"/>
                  <a:gd name="T13" fmla="*/ 3 h 92"/>
                  <a:gd name="T14" fmla="*/ 2 w 140"/>
                  <a:gd name="T15" fmla="*/ 2 h 92"/>
                  <a:gd name="T16" fmla="*/ 1 w 140"/>
                  <a:gd name="T17" fmla="*/ 3 h 92"/>
                  <a:gd name="T18" fmla="*/ 65 w 140"/>
                  <a:gd name="T19" fmla="*/ 91 h 92"/>
                  <a:gd name="T20" fmla="*/ 67 w 140"/>
                  <a:gd name="T21" fmla="*/ 91 h 92"/>
                  <a:gd name="T22" fmla="*/ 140 w 140"/>
                  <a:gd name="T23" fmla="*/ 57 h 92"/>
                  <a:gd name="T24" fmla="*/ 140 w 140"/>
                  <a:gd name="T25" fmla="*/ 56 h 92"/>
                  <a:gd name="T26" fmla="*/ 139 w 140"/>
                  <a:gd name="T27" fmla="*/ 54 h 92"/>
                  <a:gd name="T28" fmla="*/ 3 w 140"/>
                  <a:gd name="T29" fmla="*/ 0 h 92"/>
                  <a:gd name="T30" fmla="*/ 1 w 140"/>
                  <a:gd name="T31" fmla="*/ 1 h 92"/>
                  <a:gd name="T32" fmla="*/ 1 w 140"/>
                  <a:gd name="T33" fmla="*/ 3 h 92"/>
                  <a:gd name="T34" fmla="*/ 2 w 140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92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1"/>
                      <a:pt x="67" y="92"/>
                      <a:pt x="67" y="91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57"/>
                      <a:pt x="140" y="56"/>
                      <a:pt x="140" y="56"/>
                    </a:cubicBezTo>
                    <a:cubicBezTo>
                      <a:pt x="140" y="55"/>
                      <a:pt x="140" y="55"/>
                      <a:pt x="139" y="5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5" name="Freeform 1090"/>
              <p:cNvSpPr/>
              <p:nvPr/>
            </p:nvSpPr>
            <p:spPr bwMode="auto">
              <a:xfrm>
                <a:off x="5964" y="3003"/>
                <a:ext cx="233" cy="81"/>
              </a:xfrm>
              <a:custGeom>
                <a:avLst/>
                <a:gdLst>
                  <a:gd name="T0" fmla="*/ 1 w 220"/>
                  <a:gd name="T1" fmla="*/ 76 h 77"/>
                  <a:gd name="T2" fmla="*/ 1 w 220"/>
                  <a:gd name="T3" fmla="*/ 77 h 77"/>
                  <a:gd name="T4" fmla="*/ 219 w 220"/>
                  <a:gd name="T5" fmla="*/ 57 h 77"/>
                  <a:gd name="T6" fmla="*/ 220 w 220"/>
                  <a:gd name="T7" fmla="*/ 56 h 77"/>
                  <a:gd name="T8" fmla="*/ 219 w 220"/>
                  <a:gd name="T9" fmla="*/ 54 h 77"/>
                  <a:gd name="T10" fmla="*/ 83 w 220"/>
                  <a:gd name="T11" fmla="*/ 0 h 77"/>
                  <a:gd name="T12" fmla="*/ 81 w 220"/>
                  <a:gd name="T13" fmla="*/ 1 h 77"/>
                  <a:gd name="T14" fmla="*/ 0 w 220"/>
                  <a:gd name="T15" fmla="*/ 75 h 77"/>
                  <a:gd name="T16" fmla="*/ 0 w 220"/>
                  <a:gd name="T17" fmla="*/ 77 h 77"/>
                  <a:gd name="T18" fmla="*/ 1 w 220"/>
                  <a:gd name="T19" fmla="*/ 77 h 77"/>
                  <a:gd name="T20" fmla="*/ 1 w 220"/>
                  <a:gd name="T21" fmla="*/ 76 h 77"/>
                  <a:gd name="T22" fmla="*/ 2 w 220"/>
                  <a:gd name="T23" fmla="*/ 77 h 77"/>
                  <a:gd name="T24" fmla="*/ 82 w 220"/>
                  <a:gd name="T25" fmla="*/ 3 h 77"/>
                  <a:gd name="T26" fmla="*/ 213 w 220"/>
                  <a:gd name="T27" fmla="*/ 55 h 77"/>
                  <a:gd name="T28" fmla="*/ 1 w 220"/>
                  <a:gd name="T29" fmla="*/ 74 h 77"/>
                  <a:gd name="T30" fmla="*/ 1 w 220"/>
                  <a:gd name="T31" fmla="*/ 76 h 77"/>
                  <a:gd name="T32" fmla="*/ 2 w 220"/>
                  <a:gd name="T33" fmla="*/ 77 h 77"/>
                  <a:gd name="T34" fmla="*/ 1 w 220"/>
                  <a:gd name="T3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0" h="77">
                    <a:moveTo>
                      <a:pt x="1" y="76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20" y="57"/>
                      <a:pt x="220" y="57"/>
                      <a:pt x="220" y="56"/>
                    </a:cubicBezTo>
                    <a:cubicBezTo>
                      <a:pt x="220" y="55"/>
                      <a:pt x="220" y="55"/>
                      <a:pt x="219" y="5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6"/>
                      <a:pt x="1" y="76"/>
                      <a:pt x="1" y="7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6" name="Freeform 1091"/>
              <p:cNvSpPr/>
              <p:nvPr/>
            </p:nvSpPr>
            <p:spPr bwMode="auto">
              <a:xfrm>
                <a:off x="5964" y="2998"/>
                <a:ext cx="157" cy="102"/>
              </a:xfrm>
              <a:custGeom>
                <a:avLst/>
                <a:gdLst>
                  <a:gd name="T0" fmla="*/ 1 w 148"/>
                  <a:gd name="T1" fmla="*/ 2 h 96"/>
                  <a:gd name="T2" fmla="*/ 1 w 148"/>
                  <a:gd name="T3" fmla="*/ 3 h 96"/>
                  <a:gd name="T4" fmla="*/ 81 w 148"/>
                  <a:gd name="T5" fmla="*/ 7 h 96"/>
                  <a:gd name="T6" fmla="*/ 141 w 148"/>
                  <a:gd name="T7" fmla="*/ 88 h 96"/>
                  <a:gd name="T8" fmla="*/ 2 w 148"/>
                  <a:gd name="T9" fmla="*/ 0 h 96"/>
                  <a:gd name="T10" fmla="*/ 1 w 148"/>
                  <a:gd name="T11" fmla="*/ 2 h 96"/>
                  <a:gd name="T12" fmla="*/ 1 w 148"/>
                  <a:gd name="T13" fmla="*/ 3 h 96"/>
                  <a:gd name="T14" fmla="*/ 1 w 148"/>
                  <a:gd name="T15" fmla="*/ 2 h 96"/>
                  <a:gd name="T16" fmla="*/ 1 w 148"/>
                  <a:gd name="T17" fmla="*/ 3 h 96"/>
                  <a:gd name="T18" fmla="*/ 146 w 148"/>
                  <a:gd name="T19" fmla="*/ 95 h 96"/>
                  <a:gd name="T20" fmla="*/ 148 w 148"/>
                  <a:gd name="T21" fmla="*/ 95 h 96"/>
                  <a:gd name="T22" fmla="*/ 148 w 148"/>
                  <a:gd name="T23" fmla="*/ 93 h 96"/>
                  <a:gd name="T24" fmla="*/ 83 w 148"/>
                  <a:gd name="T25" fmla="*/ 5 h 96"/>
                  <a:gd name="T26" fmla="*/ 82 w 148"/>
                  <a:gd name="T27" fmla="*/ 4 h 96"/>
                  <a:gd name="T28" fmla="*/ 1 w 148"/>
                  <a:gd name="T29" fmla="*/ 0 h 96"/>
                  <a:gd name="T30" fmla="*/ 0 w 148"/>
                  <a:gd name="T31" fmla="*/ 1 h 96"/>
                  <a:gd name="T32" fmla="*/ 1 w 148"/>
                  <a:gd name="T33" fmla="*/ 3 h 96"/>
                  <a:gd name="T34" fmla="*/ 1 w 148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" h="96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6"/>
                      <a:pt x="147" y="96"/>
                      <a:pt x="148" y="95"/>
                    </a:cubicBezTo>
                    <a:cubicBezTo>
                      <a:pt x="148" y="94"/>
                      <a:pt x="148" y="94"/>
                      <a:pt x="148" y="9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4"/>
                      <a:pt x="83" y="4"/>
                      <a:pt x="8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7" name="Freeform 1092"/>
              <p:cNvSpPr/>
              <p:nvPr/>
            </p:nvSpPr>
            <p:spPr bwMode="auto">
              <a:xfrm>
                <a:off x="5632" y="3295"/>
                <a:ext cx="59" cy="154"/>
              </a:xfrm>
              <a:custGeom>
                <a:avLst/>
                <a:gdLst>
                  <a:gd name="T0" fmla="*/ 6 w 56"/>
                  <a:gd name="T1" fmla="*/ 2 h 146"/>
                  <a:gd name="T2" fmla="*/ 5 w 56"/>
                  <a:gd name="T3" fmla="*/ 2 h 146"/>
                  <a:gd name="T4" fmla="*/ 0 w 56"/>
                  <a:gd name="T5" fmla="*/ 139 h 146"/>
                  <a:gd name="T6" fmla="*/ 1 w 56"/>
                  <a:gd name="T7" fmla="*/ 140 h 146"/>
                  <a:gd name="T8" fmla="*/ 54 w 56"/>
                  <a:gd name="T9" fmla="*/ 146 h 146"/>
                  <a:gd name="T10" fmla="*/ 56 w 56"/>
                  <a:gd name="T11" fmla="*/ 145 h 146"/>
                  <a:gd name="T12" fmla="*/ 56 w 56"/>
                  <a:gd name="T13" fmla="*/ 144 h 146"/>
                  <a:gd name="T14" fmla="*/ 8 w 56"/>
                  <a:gd name="T15" fmla="*/ 2 h 146"/>
                  <a:gd name="T16" fmla="*/ 6 w 56"/>
                  <a:gd name="T17" fmla="*/ 1 h 146"/>
                  <a:gd name="T18" fmla="*/ 5 w 56"/>
                  <a:gd name="T19" fmla="*/ 2 h 146"/>
                  <a:gd name="T20" fmla="*/ 6 w 56"/>
                  <a:gd name="T21" fmla="*/ 2 h 146"/>
                  <a:gd name="T22" fmla="*/ 5 w 56"/>
                  <a:gd name="T23" fmla="*/ 3 h 146"/>
                  <a:gd name="T24" fmla="*/ 52 w 56"/>
                  <a:gd name="T25" fmla="*/ 142 h 146"/>
                  <a:gd name="T26" fmla="*/ 3 w 56"/>
                  <a:gd name="T27" fmla="*/ 137 h 146"/>
                  <a:gd name="T28" fmla="*/ 8 w 56"/>
                  <a:gd name="T29" fmla="*/ 2 h 146"/>
                  <a:gd name="T30" fmla="*/ 6 w 56"/>
                  <a:gd name="T31" fmla="*/ 2 h 146"/>
                  <a:gd name="T32" fmla="*/ 5 w 56"/>
                  <a:gd name="T33" fmla="*/ 3 h 146"/>
                  <a:gd name="T34" fmla="*/ 6 w 56"/>
                  <a:gd name="T35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46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6" y="145"/>
                    </a:cubicBezTo>
                    <a:cubicBezTo>
                      <a:pt x="56" y="145"/>
                      <a:pt x="56" y="144"/>
                      <a:pt x="56" y="14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8" name="Freeform 1093"/>
              <p:cNvSpPr/>
              <p:nvPr/>
            </p:nvSpPr>
            <p:spPr bwMode="auto">
              <a:xfrm>
                <a:off x="5632" y="3289"/>
                <a:ext cx="143" cy="154"/>
              </a:xfrm>
              <a:custGeom>
                <a:avLst/>
                <a:gdLst>
                  <a:gd name="T0" fmla="*/ 133 w 135"/>
                  <a:gd name="T1" fmla="*/ 1 h 146"/>
                  <a:gd name="T2" fmla="*/ 133 w 135"/>
                  <a:gd name="T3" fmla="*/ 0 h 146"/>
                  <a:gd name="T4" fmla="*/ 6 w 135"/>
                  <a:gd name="T5" fmla="*/ 7 h 146"/>
                  <a:gd name="T6" fmla="*/ 5 w 135"/>
                  <a:gd name="T7" fmla="*/ 8 h 146"/>
                  <a:gd name="T8" fmla="*/ 0 w 135"/>
                  <a:gd name="T9" fmla="*/ 145 h 146"/>
                  <a:gd name="T10" fmla="*/ 1 w 135"/>
                  <a:gd name="T11" fmla="*/ 146 h 146"/>
                  <a:gd name="T12" fmla="*/ 3 w 135"/>
                  <a:gd name="T13" fmla="*/ 146 h 146"/>
                  <a:gd name="T14" fmla="*/ 134 w 135"/>
                  <a:gd name="T15" fmla="*/ 2 h 146"/>
                  <a:gd name="T16" fmla="*/ 135 w 135"/>
                  <a:gd name="T17" fmla="*/ 1 h 146"/>
                  <a:gd name="T18" fmla="*/ 133 w 135"/>
                  <a:gd name="T19" fmla="*/ 0 h 146"/>
                  <a:gd name="T20" fmla="*/ 133 w 135"/>
                  <a:gd name="T21" fmla="*/ 1 h 146"/>
                  <a:gd name="T22" fmla="*/ 132 w 135"/>
                  <a:gd name="T23" fmla="*/ 0 h 146"/>
                  <a:gd name="T24" fmla="*/ 3 w 135"/>
                  <a:gd name="T25" fmla="*/ 141 h 146"/>
                  <a:gd name="T26" fmla="*/ 8 w 135"/>
                  <a:gd name="T27" fmla="*/ 9 h 146"/>
                  <a:gd name="T28" fmla="*/ 133 w 135"/>
                  <a:gd name="T29" fmla="*/ 3 h 146"/>
                  <a:gd name="T30" fmla="*/ 133 w 135"/>
                  <a:gd name="T31" fmla="*/ 1 h 146"/>
                  <a:gd name="T32" fmla="*/ 132 w 135"/>
                  <a:gd name="T33" fmla="*/ 0 h 146"/>
                  <a:gd name="T34" fmla="*/ 133 w 135"/>
                  <a:gd name="T35" fmla="*/ 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46">
                    <a:moveTo>
                      <a:pt x="133" y="1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6"/>
                      <a:pt x="1" y="146"/>
                    </a:cubicBezTo>
                    <a:cubicBezTo>
                      <a:pt x="1" y="146"/>
                      <a:pt x="2" y="146"/>
                      <a:pt x="3" y="146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5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1"/>
                      <a:pt x="133" y="1"/>
                      <a:pt x="1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9" name="Freeform 1094"/>
              <p:cNvSpPr/>
              <p:nvPr/>
            </p:nvSpPr>
            <p:spPr bwMode="auto">
              <a:xfrm>
                <a:off x="6273" y="3140"/>
                <a:ext cx="69" cy="148"/>
              </a:xfrm>
              <a:custGeom>
                <a:avLst/>
                <a:gdLst>
                  <a:gd name="T0" fmla="*/ 1 w 65"/>
                  <a:gd name="T1" fmla="*/ 1 h 140"/>
                  <a:gd name="T2" fmla="*/ 0 w 65"/>
                  <a:gd name="T3" fmla="*/ 2 h 140"/>
                  <a:gd name="T4" fmla="*/ 62 w 65"/>
                  <a:gd name="T5" fmla="*/ 80 h 140"/>
                  <a:gd name="T6" fmla="*/ 45 w 65"/>
                  <a:gd name="T7" fmla="*/ 133 h 140"/>
                  <a:gd name="T8" fmla="*/ 3 w 65"/>
                  <a:gd name="T9" fmla="*/ 1 h 140"/>
                  <a:gd name="T10" fmla="*/ 1 w 65"/>
                  <a:gd name="T11" fmla="*/ 1 h 140"/>
                  <a:gd name="T12" fmla="*/ 0 w 65"/>
                  <a:gd name="T13" fmla="*/ 2 h 140"/>
                  <a:gd name="T14" fmla="*/ 1 w 65"/>
                  <a:gd name="T15" fmla="*/ 1 h 140"/>
                  <a:gd name="T16" fmla="*/ 0 w 65"/>
                  <a:gd name="T17" fmla="*/ 2 h 140"/>
                  <a:gd name="T18" fmla="*/ 43 w 65"/>
                  <a:gd name="T19" fmla="*/ 139 h 140"/>
                  <a:gd name="T20" fmla="*/ 45 w 65"/>
                  <a:gd name="T21" fmla="*/ 140 h 140"/>
                  <a:gd name="T22" fmla="*/ 46 w 65"/>
                  <a:gd name="T23" fmla="*/ 139 h 140"/>
                  <a:gd name="T24" fmla="*/ 65 w 65"/>
                  <a:gd name="T25" fmla="*/ 80 h 140"/>
                  <a:gd name="T26" fmla="*/ 65 w 65"/>
                  <a:gd name="T27" fmla="*/ 79 h 140"/>
                  <a:gd name="T28" fmla="*/ 2 w 65"/>
                  <a:gd name="T29" fmla="*/ 0 h 140"/>
                  <a:gd name="T30" fmla="*/ 1 w 65"/>
                  <a:gd name="T31" fmla="*/ 0 h 140"/>
                  <a:gd name="T32" fmla="*/ 0 w 65"/>
                  <a:gd name="T33" fmla="*/ 2 h 140"/>
                  <a:gd name="T34" fmla="*/ 1 w 65"/>
                  <a:gd name="T3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140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4" y="140"/>
                      <a:pt x="45" y="140"/>
                    </a:cubicBezTo>
                    <a:cubicBezTo>
                      <a:pt x="45" y="140"/>
                      <a:pt x="46" y="139"/>
                      <a:pt x="46" y="13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79"/>
                      <a:pt x="65" y="7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0" name="Freeform 1095"/>
              <p:cNvSpPr/>
              <p:nvPr/>
            </p:nvSpPr>
            <p:spPr bwMode="auto">
              <a:xfrm>
                <a:off x="6194" y="3060"/>
                <a:ext cx="82" cy="138"/>
              </a:xfrm>
              <a:custGeom>
                <a:avLst/>
                <a:gdLst>
                  <a:gd name="T0" fmla="*/ 2 w 78"/>
                  <a:gd name="T1" fmla="*/ 2 h 131"/>
                  <a:gd name="T2" fmla="*/ 1 w 78"/>
                  <a:gd name="T3" fmla="*/ 3 h 131"/>
                  <a:gd name="T4" fmla="*/ 74 w 78"/>
                  <a:gd name="T5" fmla="*/ 77 h 131"/>
                  <a:gd name="T6" fmla="*/ 29 w 78"/>
                  <a:gd name="T7" fmla="*/ 126 h 131"/>
                  <a:gd name="T8" fmla="*/ 3 w 78"/>
                  <a:gd name="T9" fmla="*/ 1 h 131"/>
                  <a:gd name="T10" fmla="*/ 2 w 78"/>
                  <a:gd name="T11" fmla="*/ 2 h 131"/>
                  <a:gd name="T12" fmla="*/ 1 w 78"/>
                  <a:gd name="T13" fmla="*/ 3 h 131"/>
                  <a:gd name="T14" fmla="*/ 2 w 78"/>
                  <a:gd name="T15" fmla="*/ 2 h 131"/>
                  <a:gd name="T16" fmla="*/ 0 w 78"/>
                  <a:gd name="T17" fmla="*/ 2 h 131"/>
                  <a:gd name="T18" fmla="*/ 27 w 78"/>
                  <a:gd name="T19" fmla="*/ 130 h 131"/>
                  <a:gd name="T20" fmla="*/ 28 w 78"/>
                  <a:gd name="T21" fmla="*/ 131 h 131"/>
                  <a:gd name="T22" fmla="*/ 30 w 78"/>
                  <a:gd name="T23" fmla="*/ 130 h 131"/>
                  <a:gd name="T24" fmla="*/ 77 w 78"/>
                  <a:gd name="T25" fmla="*/ 78 h 131"/>
                  <a:gd name="T26" fmla="*/ 77 w 78"/>
                  <a:gd name="T27" fmla="*/ 76 h 131"/>
                  <a:gd name="T28" fmla="*/ 3 w 78"/>
                  <a:gd name="T29" fmla="*/ 1 h 131"/>
                  <a:gd name="T30" fmla="*/ 1 w 78"/>
                  <a:gd name="T31" fmla="*/ 0 h 131"/>
                  <a:gd name="T32" fmla="*/ 0 w 78"/>
                  <a:gd name="T33" fmla="*/ 2 h 131"/>
                  <a:gd name="T34" fmla="*/ 2 w 78"/>
                  <a:gd name="T35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7" y="130"/>
                      <a:pt x="28" y="131"/>
                      <a:pt x="28" y="131"/>
                    </a:cubicBezTo>
                    <a:cubicBezTo>
                      <a:pt x="29" y="131"/>
                      <a:pt x="29" y="131"/>
                      <a:pt x="30" y="13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1" name="Freeform 1096"/>
              <p:cNvSpPr/>
              <p:nvPr/>
            </p:nvSpPr>
            <p:spPr bwMode="auto">
              <a:xfrm>
                <a:off x="6011" y="3403"/>
                <a:ext cx="121" cy="67"/>
              </a:xfrm>
              <a:custGeom>
                <a:avLst/>
                <a:gdLst>
                  <a:gd name="T0" fmla="*/ 113 w 115"/>
                  <a:gd name="T1" fmla="*/ 13 h 64"/>
                  <a:gd name="T2" fmla="*/ 113 w 115"/>
                  <a:gd name="T3" fmla="*/ 12 h 64"/>
                  <a:gd name="T4" fmla="*/ 45 w 115"/>
                  <a:gd name="T5" fmla="*/ 0 h 64"/>
                  <a:gd name="T6" fmla="*/ 43 w 115"/>
                  <a:gd name="T7" fmla="*/ 1 h 64"/>
                  <a:gd name="T8" fmla="*/ 0 w 115"/>
                  <a:gd name="T9" fmla="*/ 61 h 64"/>
                  <a:gd name="T10" fmla="*/ 0 w 115"/>
                  <a:gd name="T11" fmla="*/ 63 h 64"/>
                  <a:gd name="T12" fmla="*/ 2 w 115"/>
                  <a:gd name="T13" fmla="*/ 63 h 64"/>
                  <a:gd name="T14" fmla="*/ 114 w 115"/>
                  <a:gd name="T15" fmla="*/ 15 h 64"/>
                  <a:gd name="T16" fmla="*/ 114 w 115"/>
                  <a:gd name="T17" fmla="*/ 13 h 64"/>
                  <a:gd name="T18" fmla="*/ 113 w 115"/>
                  <a:gd name="T19" fmla="*/ 12 h 64"/>
                  <a:gd name="T20" fmla="*/ 113 w 115"/>
                  <a:gd name="T21" fmla="*/ 13 h 64"/>
                  <a:gd name="T22" fmla="*/ 112 w 115"/>
                  <a:gd name="T23" fmla="*/ 12 h 64"/>
                  <a:gd name="T24" fmla="*/ 6 w 115"/>
                  <a:gd name="T25" fmla="*/ 58 h 64"/>
                  <a:gd name="T26" fmla="*/ 45 w 115"/>
                  <a:gd name="T27" fmla="*/ 3 h 64"/>
                  <a:gd name="T28" fmla="*/ 113 w 115"/>
                  <a:gd name="T29" fmla="*/ 15 h 64"/>
                  <a:gd name="T30" fmla="*/ 113 w 115"/>
                  <a:gd name="T31" fmla="*/ 13 h 64"/>
                  <a:gd name="T32" fmla="*/ 112 w 115"/>
                  <a:gd name="T33" fmla="*/ 12 h 64"/>
                  <a:gd name="T34" fmla="*/ 113 w 115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64">
                    <a:moveTo>
                      <a:pt x="113" y="13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5" y="14"/>
                      <a:pt x="114" y="13"/>
                    </a:cubicBezTo>
                    <a:cubicBezTo>
                      <a:pt x="114" y="13"/>
                      <a:pt x="114" y="12"/>
                      <a:pt x="113" y="12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3"/>
                      <a:pt x="113" y="13"/>
                      <a:pt x="113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2" name="Freeform 1097"/>
              <p:cNvSpPr/>
              <p:nvPr/>
            </p:nvSpPr>
            <p:spPr bwMode="auto">
              <a:xfrm>
                <a:off x="6056" y="3403"/>
                <a:ext cx="127" cy="99"/>
              </a:xfrm>
              <a:custGeom>
                <a:avLst/>
                <a:gdLst>
                  <a:gd name="T0" fmla="*/ 118 w 120"/>
                  <a:gd name="T1" fmla="*/ 92 h 94"/>
                  <a:gd name="T2" fmla="*/ 119 w 120"/>
                  <a:gd name="T3" fmla="*/ 91 h 94"/>
                  <a:gd name="T4" fmla="*/ 7 w 120"/>
                  <a:gd name="T5" fmla="*/ 4 h 94"/>
                  <a:gd name="T6" fmla="*/ 69 w 120"/>
                  <a:gd name="T7" fmla="*/ 15 h 94"/>
                  <a:gd name="T8" fmla="*/ 117 w 120"/>
                  <a:gd name="T9" fmla="*/ 93 h 94"/>
                  <a:gd name="T10" fmla="*/ 118 w 120"/>
                  <a:gd name="T11" fmla="*/ 92 h 94"/>
                  <a:gd name="T12" fmla="*/ 119 w 120"/>
                  <a:gd name="T13" fmla="*/ 91 h 94"/>
                  <a:gd name="T14" fmla="*/ 118 w 120"/>
                  <a:gd name="T15" fmla="*/ 92 h 94"/>
                  <a:gd name="T16" fmla="*/ 120 w 120"/>
                  <a:gd name="T17" fmla="*/ 91 h 94"/>
                  <a:gd name="T18" fmla="*/ 71 w 120"/>
                  <a:gd name="T19" fmla="*/ 13 h 94"/>
                  <a:gd name="T20" fmla="*/ 70 w 120"/>
                  <a:gd name="T21" fmla="*/ 12 h 94"/>
                  <a:gd name="T22" fmla="*/ 2 w 120"/>
                  <a:gd name="T23" fmla="*/ 0 h 94"/>
                  <a:gd name="T24" fmla="*/ 0 w 120"/>
                  <a:gd name="T25" fmla="*/ 1 h 94"/>
                  <a:gd name="T26" fmla="*/ 0 w 120"/>
                  <a:gd name="T27" fmla="*/ 3 h 94"/>
                  <a:gd name="T28" fmla="*/ 117 w 120"/>
                  <a:gd name="T29" fmla="*/ 93 h 94"/>
                  <a:gd name="T30" fmla="*/ 119 w 120"/>
                  <a:gd name="T31" fmla="*/ 93 h 94"/>
                  <a:gd name="T32" fmla="*/ 120 w 120"/>
                  <a:gd name="T33" fmla="*/ 91 h 94"/>
                  <a:gd name="T34" fmla="*/ 118 w 120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94">
                    <a:moveTo>
                      <a:pt x="118" y="92"/>
                    </a:moveTo>
                    <a:cubicBezTo>
                      <a:pt x="119" y="91"/>
                      <a:pt x="119" y="91"/>
                      <a:pt x="119" y="9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2"/>
                      <a:pt x="71" y="12"/>
                      <a:pt x="70" y="1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4"/>
                      <a:pt x="119" y="94"/>
                      <a:pt x="119" y="93"/>
                    </a:cubicBezTo>
                    <a:cubicBezTo>
                      <a:pt x="120" y="93"/>
                      <a:pt x="120" y="92"/>
                      <a:pt x="120" y="91"/>
                    </a:cubicBezTo>
                    <a:cubicBezTo>
                      <a:pt x="118" y="92"/>
                      <a:pt x="118" y="92"/>
                      <a:pt x="118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3" name="Freeform 1098"/>
              <p:cNvSpPr/>
              <p:nvPr/>
            </p:nvSpPr>
            <p:spPr bwMode="auto">
              <a:xfrm>
                <a:off x="6108" y="3499"/>
                <a:ext cx="75" cy="140"/>
              </a:xfrm>
              <a:custGeom>
                <a:avLst/>
                <a:gdLst>
                  <a:gd name="T0" fmla="*/ 55 w 71"/>
                  <a:gd name="T1" fmla="*/ 132 h 133"/>
                  <a:gd name="T2" fmla="*/ 57 w 71"/>
                  <a:gd name="T3" fmla="*/ 132 h 133"/>
                  <a:gd name="T4" fmla="*/ 71 w 71"/>
                  <a:gd name="T5" fmla="*/ 1 h 133"/>
                  <a:gd name="T6" fmla="*/ 70 w 71"/>
                  <a:gd name="T7" fmla="*/ 0 h 133"/>
                  <a:gd name="T8" fmla="*/ 68 w 71"/>
                  <a:gd name="T9" fmla="*/ 0 h 133"/>
                  <a:gd name="T10" fmla="*/ 1 w 71"/>
                  <a:gd name="T11" fmla="*/ 45 h 133"/>
                  <a:gd name="T12" fmla="*/ 1 w 71"/>
                  <a:gd name="T13" fmla="*/ 47 h 133"/>
                  <a:gd name="T14" fmla="*/ 54 w 71"/>
                  <a:gd name="T15" fmla="*/ 132 h 133"/>
                  <a:gd name="T16" fmla="*/ 56 w 71"/>
                  <a:gd name="T17" fmla="*/ 133 h 133"/>
                  <a:gd name="T18" fmla="*/ 57 w 71"/>
                  <a:gd name="T19" fmla="*/ 132 h 133"/>
                  <a:gd name="T20" fmla="*/ 55 w 71"/>
                  <a:gd name="T21" fmla="*/ 132 h 133"/>
                  <a:gd name="T22" fmla="*/ 57 w 71"/>
                  <a:gd name="T23" fmla="*/ 131 h 133"/>
                  <a:gd name="T24" fmla="*/ 4 w 71"/>
                  <a:gd name="T25" fmla="*/ 47 h 133"/>
                  <a:gd name="T26" fmla="*/ 67 w 71"/>
                  <a:gd name="T27" fmla="*/ 4 h 133"/>
                  <a:gd name="T28" fmla="*/ 54 w 71"/>
                  <a:gd name="T29" fmla="*/ 131 h 133"/>
                  <a:gd name="T30" fmla="*/ 55 w 71"/>
                  <a:gd name="T31" fmla="*/ 132 h 133"/>
                  <a:gd name="T32" fmla="*/ 57 w 71"/>
                  <a:gd name="T33" fmla="*/ 131 h 133"/>
                  <a:gd name="T34" fmla="*/ 55 w 71"/>
                  <a:gd name="T3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33">
                    <a:moveTo>
                      <a:pt x="55" y="132"/>
                    </a:moveTo>
                    <a:cubicBezTo>
                      <a:pt x="57" y="132"/>
                      <a:pt x="57" y="132"/>
                      <a:pt x="57" y="13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0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7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5" y="133"/>
                      <a:pt x="55" y="133"/>
                      <a:pt x="56" y="133"/>
                    </a:cubicBezTo>
                    <a:cubicBezTo>
                      <a:pt x="56" y="133"/>
                      <a:pt x="57" y="132"/>
                      <a:pt x="57" y="132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5" y="132"/>
                      <a:pt x="55" y="132"/>
                      <a:pt x="55" y="1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4" name="Freeform 1099"/>
              <p:cNvSpPr/>
              <p:nvPr/>
            </p:nvSpPr>
            <p:spPr bwMode="auto">
              <a:xfrm>
                <a:off x="5974" y="3403"/>
                <a:ext cx="85" cy="118"/>
              </a:xfrm>
              <a:custGeom>
                <a:avLst/>
                <a:gdLst>
                  <a:gd name="T0" fmla="*/ 79 w 81"/>
                  <a:gd name="T1" fmla="*/ 2 h 112"/>
                  <a:gd name="T2" fmla="*/ 78 w 81"/>
                  <a:gd name="T3" fmla="*/ 0 h 112"/>
                  <a:gd name="T4" fmla="*/ 1 w 81"/>
                  <a:gd name="T5" fmla="*/ 66 h 112"/>
                  <a:gd name="T6" fmla="*/ 1 w 81"/>
                  <a:gd name="T7" fmla="*/ 68 h 112"/>
                  <a:gd name="T8" fmla="*/ 35 w 81"/>
                  <a:gd name="T9" fmla="*/ 112 h 112"/>
                  <a:gd name="T10" fmla="*/ 36 w 81"/>
                  <a:gd name="T11" fmla="*/ 112 h 112"/>
                  <a:gd name="T12" fmla="*/ 38 w 81"/>
                  <a:gd name="T13" fmla="*/ 111 h 112"/>
                  <a:gd name="T14" fmla="*/ 81 w 81"/>
                  <a:gd name="T15" fmla="*/ 2 h 112"/>
                  <a:gd name="T16" fmla="*/ 80 w 81"/>
                  <a:gd name="T17" fmla="*/ 0 h 112"/>
                  <a:gd name="T18" fmla="*/ 78 w 81"/>
                  <a:gd name="T19" fmla="*/ 0 h 112"/>
                  <a:gd name="T20" fmla="*/ 79 w 81"/>
                  <a:gd name="T21" fmla="*/ 2 h 112"/>
                  <a:gd name="T22" fmla="*/ 78 w 81"/>
                  <a:gd name="T23" fmla="*/ 1 h 112"/>
                  <a:gd name="T24" fmla="*/ 36 w 81"/>
                  <a:gd name="T25" fmla="*/ 108 h 112"/>
                  <a:gd name="T26" fmla="*/ 4 w 81"/>
                  <a:gd name="T27" fmla="*/ 68 h 112"/>
                  <a:gd name="T28" fmla="*/ 80 w 81"/>
                  <a:gd name="T29" fmla="*/ 3 h 112"/>
                  <a:gd name="T30" fmla="*/ 79 w 81"/>
                  <a:gd name="T31" fmla="*/ 2 h 112"/>
                  <a:gd name="T32" fmla="*/ 78 w 81"/>
                  <a:gd name="T33" fmla="*/ 1 h 112"/>
                  <a:gd name="T34" fmla="*/ 79 w 81"/>
                  <a:gd name="T35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12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0" y="68"/>
                      <a:pt x="1" y="68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7" y="112"/>
                      <a:pt x="37" y="112"/>
                      <a:pt x="38" y="11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5" name="Freeform 1100"/>
              <p:cNvSpPr/>
              <p:nvPr/>
            </p:nvSpPr>
            <p:spPr bwMode="auto">
              <a:xfrm>
                <a:off x="5948" y="3466"/>
                <a:ext cx="66" cy="111"/>
              </a:xfrm>
              <a:custGeom>
                <a:avLst/>
                <a:gdLst>
                  <a:gd name="T0" fmla="*/ 61 w 62"/>
                  <a:gd name="T1" fmla="*/ 2 h 105"/>
                  <a:gd name="T2" fmla="*/ 59 w 62"/>
                  <a:gd name="T3" fmla="*/ 1 h 105"/>
                  <a:gd name="T4" fmla="*/ 6 w 62"/>
                  <a:gd name="T5" fmla="*/ 94 h 105"/>
                  <a:gd name="T6" fmla="*/ 27 w 62"/>
                  <a:gd name="T7" fmla="*/ 9 h 105"/>
                  <a:gd name="T8" fmla="*/ 61 w 62"/>
                  <a:gd name="T9" fmla="*/ 3 h 105"/>
                  <a:gd name="T10" fmla="*/ 61 w 62"/>
                  <a:gd name="T11" fmla="*/ 2 h 105"/>
                  <a:gd name="T12" fmla="*/ 59 w 62"/>
                  <a:gd name="T13" fmla="*/ 1 h 105"/>
                  <a:gd name="T14" fmla="*/ 61 w 62"/>
                  <a:gd name="T15" fmla="*/ 2 h 105"/>
                  <a:gd name="T16" fmla="*/ 60 w 62"/>
                  <a:gd name="T17" fmla="*/ 1 h 105"/>
                  <a:gd name="T18" fmla="*/ 26 w 62"/>
                  <a:gd name="T19" fmla="*/ 6 h 105"/>
                  <a:gd name="T20" fmla="*/ 24 w 62"/>
                  <a:gd name="T21" fmla="*/ 7 h 105"/>
                  <a:gd name="T22" fmla="*/ 0 w 62"/>
                  <a:gd name="T23" fmla="*/ 103 h 105"/>
                  <a:gd name="T24" fmla="*/ 1 w 62"/>
                  <a:gd name="T25" fmla="*/ 105 h 105"/>
                  <a:gd name="T26" fmla="*/ 3 w 62"/>
                  <a:gd name="T27" fmla="*/ 105 h 105"/>
                  <a:gd name="T28" fmla="*/ 62 w 62"/>
                  <a:gd name="T29" fmla="*/ 3 h 105"/>
                  <a:gd name="T30" fmla="*/ 62 w 62"/>
                  <a:gd name="T31" fmla="*/ 1 h 105"/>
                  <a:gd name="T32" fmla="*/ 60 w 62"/>
                  <a:gd name="T33" fmla="*/ 1 h 105"/>
                  <a:gd name="T34" fmla="*/ 61 w 62"/>
                  <a:gd name="T35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05">
                    <a:moveTo>
                      <a:pt x="61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7"/>
                      <a:pt x="24" y="7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5"/>
                      <a:pt x="1" y="105"/>
                    </a:cubicBezTo>
                    <a:cubicBezTo>
                      <a:pt x="2" y="105"/>
                      <a:pt x="3" y="105"/>
                      <a:pt x="3" y="105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1"/>
                    </a:cubicBezTo>
                    <a:cubicBezTo>
                      <a:pt x="62" y="1"/>
                      <a:pt x="61" y="0"/>
                      <a:pt x="60" y="1"/>
                    </a:cubicBezTo>
                    <a:cubicBezTo>
                      <a:pt x="61" y="2"/>
                      <a:pt x="61" y="2"/>
                      <a:pt x="6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6" name="Freeform 1101"/>
              <p:cNvSpPr/>
              <p:nvPr/>
            </p:nvSpPr>
            <p:spPr bwMode="auto">
              <a:xfrm>
                <a:off x="6011" y="3415"/>
                <a:ext cx="121" cy="134"/>
              </a:xfrm>
              <a:custGeom>
                <a:avLst/>
                <a:gdLst>
                  <a:gd name="T0" fmla="*/ 94 w 115"/>
                  <a:gd name="T1" fmla="*/ 125 h 127"/>
                  <a:gd name="T2" fmla="*/ 95 w 115"/>
                  <a:gd name="T3" fmla="*/ 124 h 127"/>
                  <a:gd name="T4" fmla="*/ 4 w 115"/>
                  <a:gd name="T5" fmla="*/ 98 h 127"/>
                  <a:gd name="T6" fmla="*/ 111 w 115"/>
                  <a:gd name="T7" fmla="*/ 5 h 127"/>
                  <a:gd name="T8" fmla="*/ 93 w 115"/>
                  <a:gd name="T9" fmla="*/ 125 h 127"/>
                  <a:gd name="T10" fmla="*/ 94 w 115"/>
                  <a:gd name="T11" fmla="*/ 125 h 127"/>
                  <a:gd name="T12" fmla="*/ 95 w 115"/>
                  <a:gd name="T13" fmla="*/ 124 h 127"/>
                  <a:gd name="T14" fmla="*/ 94 w 115"/>
                  <a:gd name="T15" fmla="*/ 125 h 127"/>
                  <a:gd name="T16" fmla="*/ 96 w 115"/>
                  <a:gd name="T17" fmla="*/ 125 h 127"/>
                  <a:gd name="T18" fmla="*/ 114 w 115"/>
                  <a:gd name="T19" fmla="*/ 2 h 127"/>
                  <a:gd name="T20" fmla="*/ 114 w 115"/>
                  <a:gd name="T21" fmla="*/ 0 h 127"/>
                  <a:gd name="T22" fmla="*/ 112 w 115"/>
                  <a:gd name="T23" fmla="*/ 0 h 127"/>
                  <a:gd name="T24" fmla="*/ 0 w 115"/>
                  <a:gd name="T25" fmla="*/ 98 h 127"/>
                  <a:gd name="T26" fmla="*/ 0 w 115"/>
                  <a:gd name="T27" fmla="*/ 99 h 127"/>
                  <a:gd name="T28" fmla="*/ 1 w 115"/>
                  <a:gd name="T29" fmla="*/ 100 h 127"/>
                  <a:gd name="T30" fmla="*/ 94 w 115"/>
                  <a:gd name="T31" fmla="*/ 127 h 127"/>
                  <a:gd name="T32" fmla="*/ 95 w 115"/>
                  <a:gd name="T33" fmla="*/ 127 h 127"/>
                  <a:gd name="T34" fmla="*/ 96 w 115"/>
                  <a:gd name="T35" fmla="*/ 125 h 127"/>
                  <a:gd name="T36" fmla="*/ 94 w 115"/>
                  <a:gd name="T37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27">
                    <a:moveTo>
                      <a:pt x="94" y="125"/>
                    </a:moveTo>
                    <a:cubicBezTo>
                      <a:pt x="95" y="124"/>
                      <a:pt x="95" y="124"/>
                      <a:pt x="95" y="124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5" y="1"/>
                      <a:pt x="114" y="0"/>
                      <a:pt x="114" y="0"/>
                    </a:cubicBezTo>
                    <a:cubicBezTo>
                      <a:pt x="113" y="0"/>
                      <a:pt x="112" y="0"/>
                      <a:pt x="112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1" y="100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4" y="127"/>
                      <a:pt x="95" y="127"/>
                      <a:pt x="95" y="127"/>
                    </a:cubicBezTo>
                    <a:cubicBezTo>
                      <a:pt x="95" y="126"/>
                      <a:pt x="96" y="126"/>
                      <a:pt x="96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7" name="Freeform 1102"/>
              <p:cNvSpPr/>
              <p:nvPr/>
            </p:nvSpPr>
            <p:spPr bwMode="auto">
              <a:xfrm>
                <a:off x="5910" y="3518"/>
                <a:ext cx="104" cy="121"/>
              </a:xfrm>
              <a:custGeom>
                <a:avLst/>
                <a:gdLst>
                  <a:gd name="T0" fmla="*/ 4 w 98"/>
                  <a:gd name="T1" fmla="*/ 32 h 115"/>
                  <a:gd name="T2" fmla="*/ 3 w 98"/>
                  <a:gd name="T3" fmla="*/ 32 h 115"/>
                  <a:gd name="T4" fmla="*/ 0 w 98"/>
                  <a:gd name="T5" fmla="*/ 114 h 115"/>
                  <a:gd name="T6" fmla="*/ 1 w 98"/>
                  <a:gd name="T7" fmla="*/ 115 h 115"/>
                  <a:gd name="T8" fmla="*/ 2 w 98"/>
                  <a:gd name="T9" fmla="*/ 115 h 115"/>
                  <a:gd name="T10" fmla="*/ 97 w 98"/>
                  <a:gd name="T11" fmla="*/ 3 h 115"/>
                  <a:gd name="T12" fmla="*/ 97 w 98"/>
                  <a:gd name="T13" fmla="*/ 1 h 115"/>
                  <a:gd name="T14" fmla="*/ 96 w 98"/>
                  <a:gd name="T15" fmla="*/ 0 h 115"/>
                  <a:gd name="T16" fmla="*/ 4 w 98"/>
                  <a:gd name="T17" fmla="*/ 31 h 115"/>
                  <a:gd name="T18" fmla="*/ 3 w 98"/>
                  <a:gd name="T19" fmla="*/ 32 h 115"/>
                  <a:gd name="T20" fmla="*/ 4 w 98"/>
                  <a:gd name="T21" fmla="*/ 32 h 115"/>
                  <a:gd name="T22" fmla="*/ 5 w 98"/>
                  <a:gd name="T23" fmla="*/ 33 h 115"/>
                  <a:gd name="T24" fmla="*/ 92 w 98"/>
                  <a:gd name="T25" fmla="*/ 5 h 115"/>
                  <a:gd name="T26" fmla="*/ 3 w 98"/>
                  <a:gd name="T27" fmla="*/ 110 h 115"/>
                  <a:gd name="T28" fmla="*/ 6 w 98"/>
                  <a:gd name="T29" fmla="*/ 32 h 115"/>
                  <a:gd name="T30" fmla="*/ 4 w 98"/>
                  <a:gd name="T31" fmla="*/ 32 h 115"/>
                  <a:gd name="T32" fmla="*/ 5 w 98"/>
                  <a:gd name="T33" fmla="*/ 33 h 115"/>
                  <a:gd name="T34" fmla="*/ 4 w 98"/>
                  <a:gd name="T35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15">
                    <a:moveTo>
                      <a:pt x="4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2"/>
                      <a:pt x="98" y="2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8" name="Freeform 1103"/>
              <p:cNvSpPr/>
              <p:nvPr/>
            </p:nvSpPr>
            <p:spPr bwMode="auto">
              <a:xfrm>
                <a:off x="5913" y="3472"/>
                <a:ext cx="64" cy="105"/>
              </a:xfrm>
              <a:custGeom>
                <a:avLst/>
                <a:gdLst>
                  <a:gd name="T0" fmla="*/ 59 w 60"/>
                  <a:gd name="T1" fmla="*/ 1 h 99"/>
                  <a:gd name="T2" fmla="*/ 58 w 60"/>
                  <a:gd name="T3" fmla="*/ 1 h 99"/>
                  <a:gd name="T4" fmla="*/ 0 w 60"/>
                  <a:gd name="T5" fmla="*/ 74 h 99"/>
                  <a:gd name="T6" fmla="*/ 0 w 60"/>
                  <a:gd name="T7" fmla="*/ 75 h 99"/>
                  <a:gd name="T8" fmla="*/ 1 w 60"/>
                  <a:gd name="T9" fmla="*/ 76 h 99"/>
                  <a:gd name="T10" fmla="*/ 34 w 60"/>
                  <a:gd name="T11" fmla="*/ 99 h 99"/>
                  <a:gd name="T12" fmla="*/ 35 w 60"/>
                  <a:gd name="T13" fmla="*/ 99 h 99"/>
                  <a:gd name="T14" fmla="*/ 36 w 60"/>
                  <a:gd name="T15" fmla="*/ 98 h 99"/>
                  <a:gd name="T16" fmla="*/ 60 w 60"/>
                  <a:gd name="T17" fmla="*/ 2 h 99"/>
                  <a:gd name="T18" fmla="*/ 60 w 60"/>
                  <a:gd name="T19" fmla="*/ 0 h 99"/>
                  <a:gd name="T20" fmla="*/ 58 w 60"/>
                  <a:gd name="T21" fmla="*/ 1 h 99"/>
                  <a:gd name="T22" fmla="*/ 59 w 60"/>
                  <a:gd name="T23" fmla="*/ 1 h 99"/>
                  <a:gd name="T24" fmla="*/ 57 w 60"/>
                  <a:gd name="T25" fmla="*/ 1 h 99"/>
                  <a:gd name="T26" fmla="*/ 34 w 60"/>
                  <a:gd name="T27" fmla="*/ 95 h 99"/>
                  <a:gd name="T28" fmla="*/ 4 w 60"/>
                  <a:gd name="T29" fmla="*/ 75 h 99"/>
                  <a:gd name="T30" fmla="*/ 60 w 60"/>
                  <a:gd name="T31" fmla="*/ 2 h 99"/>
                  <a:gd name="T32" fmla="*/ 59 w 60"/>
                  <a:gd name="T33" fmla="*/ 1 h 99"/>
                  <a:gd name="T34" fmla="*/ 57 w 60"/>
                  <a:gd name="T35" fmla="*/ 1 h 99"/>
                  <a:gd name="T36" fmla="*/ 59 w 60"/>
                  <a:gd name="T37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9">
                    <a:moveTo>
                      <a:pt x="59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5" y="99"/>
                      <a:pt x="35" y="99"/>
                    </a:cubicBezTo>
                    <a:cubicBezTo>
                      <a:pt x="36" y="99"/>
                      <a:pt x="36" y="99"/>
                      <a:pt x="36" y="9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59" y="0"/>
                      <a:pt x="58" y="0"/>
                      <a:pt x="58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9" y="1"/>
                      <a:pt x="59" y="1"/>
                      <a:pt x="5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9" name="Freeform 1104"/>
              <p:cNvSpPr/>
              <p:nvPr/>
            </p:nvSpPr>
            <p:spPr bwMode="auto">
              <a:xfrm>
                <a:off x="5728" y="3934"/>
                <a:ext cx="109" cy="112"/>
              </a:xfrm>
              <a:custGeom>
                <a:avLst/>
                <a:gdLst>
                  <a:gd name="T0" fmla="*/ 11 w 103"/>
                  <a:gd name="T1" fmla="*/ 2 h 106"/>
                  <a:gd name="T2" fmla="*/ 10 w 103"/>
                  <a:gd name="T3" fmla="*/ 1 h 106"/>
                  <a:gd name="T4" fmla="*/ 0 w 103"/>
                  <a:gd name="T5" fmla="*/ 96 h 106"/>
                  <a:gd name="T6" fmla="*/ 0 w 103"/>
                  <a:gd name="T7" fmla="*/ 97 h 106"/>
                  <a:gd name="T8" fmla="*/ 1 w 103"/>
                  <a:gd name="T9" fmla="*/ 98 h 106"/>
                  <a:gd name="T10" fmla="*/ 101 w 103"/>
                  <a:gd name="T11" fmla="*/ 106 h 106"/>
                  <a:gd name="T12" fmla="*/ 102 w 103"/>
                  <a:gd name="T13" fmla="*/ 105 h 106"/>
                  <a:gd name="T14" fmla="*/ 102 w 103"/>
                  <a:gd name="T15" fmla="*/ 104 h 106"/>
                  <a:gd name="T16" fmla="*/ 12 w 103"/>
                  <a:gd name="T17" fmla="*/ 1 h 106"/>
                  <a:gd name="T18" fmla="*/ 11 w 103"/>
                  <a:gd name="T19" fmla="*/ 0 h 106"/>
                  <a:gd name="T20" fmla="*/ 10 w 103"/>
                  <a:gd name="T21" fmla="*/ 1 h 106"/>
                  <a:gd name="T22" fmla="*/ 11 w 103"/>
                  <a:gd name="T23" fmla="*/ 2 h 106"/>
                  <a:gd name="T24" fmla="*/ 10 w 103"/>
                  <a:gd name="T25" fmla="*/ 3 h 106"/>
                  <a:gd name="T26" fmla="*/ 98 w 103"/>
                  <a:gd name="T27" fmla="*/ 103 h 106"/>
                  <a:gd name="T28" fmla="*/ 3 w 103"/>
                  <a:gd name="T29" fmla="*/ 95 h 106"/>
                  <a:gd name="T30" fmla="*/ 13 w 103"/>
                  <a:gd name="T31" fmla="*/ 2 h 106"/>
                  <a:gd name="T32" fmla="*/ 11 w 103"/>
                  <a:gd name="T33" fmla="*/ 2 h 106"/>
                  <a:gd name="T34" fmla="*/ 10 w 103"/>
                  <a:gd name="T35" fmla="*/ 3 h 106"/>
                  <a:gd name="T36" fmla="*/ 11 w 103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06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3" y="105"/>
                      <a:pt x="103" y="104"/>
                      <a:pt x="102" y="10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0" name="Freeform 1105"/>
              <p:cNvSpPr/>
              <p:nvPr/>
            </p:nvSpPr>
            <p:spPr bwMode="auto">
              <a:xfrm>
                <a:off x="5790" y="4042"/>
                <a:ext cx="119" cy="71"/>
              </a:xfrm>
              <a:custGeom>
                <a:avLst/>
                <a:gdLst>
                  <a:gd name="T0" fmla="*/ 1 w 113"/>
                  <a:gd name="T1" fmla="*/ 66 h 67"/>
                  <a:gd name="T2" fmla="*/ 1 w 113"/>
                  <a:gd name="T3" fmla="*/ 67 h 67"/>
                  <a:gd name="T4" fmla="*/ 111 w 113"/>
                  <a:gd name="T5" fmla="*/ 67 h 67"/>
                  <a:gd name="T6" fmla="*/ 112 w 113"/>
                  <a:gd name="T7" fmla="*/ 66 h 67"/>
                  <a:gd name="T8" fmla="*/ 112 w 113"/>
                  <a:gd name="T9" fmla="*/ 65 h 67"/>
                  <a:gd name="T10" fmla="*/ 44 w 113"/>
                  <a:gd name="T11" fmla="*/ 1 h 67"/>
                  <a:gd name="T12" fmla="*/ 43 w 113"/>
                  <a:gd name="T13" fmla="*/ 0 h 67"/>
                  <a:gd name="T14" fmla="*/ 42 w 113"/>
                  <a:gd name="T15" fmla="*/ 1 h 67"/>
                  <a:gd name="T16" fmla="*/ 0 w 113"/>
                  <a:gd name="T17" fmla="*/ 65 h 67"/>
                  <a:gd name="T18" fmla="*/ 0 w 113"/>
                  <a:gd name="T19" fmla="*/ 66 h 67"/>
                  <a:gd name="T20" fmla="*/ 1 w 113"/>
                  <a:gd name="T21" fmla="*/ 67 h 67"/>
                  <a:gd name="T22" fmla="*/ 1 w 113"/>
                  <a:gd name="T23" fmla="*/ 66 h 67"/>
                  <a:gd name="T24" fmla="*/ 2 w 113"/>
                  <a:gd name="T25" fmla="*/ 67 h 67"/>
                  <a:gd name="T26" fmla="*/ 43 w 113"/>
                  <a:gd name="T27" fmla="*/ 4 h 67"/>
                  <a:gd name="T28" fmla="*/ 107 w 113"/>
                  <a:gd name="T29" fmla="*/ 64 h 67"/>
                  <a:gd name="T30" fmla="*/ 1 w 113"/>
                  <a:gd name="T31" fmla="*/ 64 h 67"/>
                  <a:gd name="T32" fmla="*/ 1 w 113"/>
                  <a:gd name="T33" fmla="*/ 66 h 67"/>
                  <a:gd name="T34" fmla="*/ 2 w 113"/>
                  <a:gd name="T35" fmla="*/ 67 h 67"/>
                  <a:gd name="T36" fmla="*/ 1 w 113"/>
                  <a:gd name="T37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7">
                    <a:moveTo>
                      <a:pt x="1" y="66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2" y="67"/>
                      <a:pt x="112" y="67"/>
                      <a:pt x="112" y="66"/>
                    </a:cubicBezTo>
                    <a:cubicBezTo>
                      <a:pt x="113" y="66"/>
                      <a:pt x="113" y="65"/>
                      <a:pt x="112" y="65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6"/>
                      <a:pt x="1" y="66"/>
                      <a:pt x="1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1" name="Freeform 1106"/>
              <p:cNvSpPr/>
              <p:nvPr/>
            </p:nvSpPr>
            <p:spPr bwMode="auto">
              <a:xfrm>
                <a:off x="5757" y="4062"/>
                <a:ext cx="152" cy="51"/>
              </a:xfrm>
              <a:custGeom>
                <a:avLst/>
                <a:gdLst>
                  <a:gd name="T0" fmla="*/ 1 w 144"/>
                  <a:gd name="T1" fmla="*/ 2 h 48"/>
                  <a:gd name="T2" fmla="*/ 0 w 144"/>
                  <a:gd name="T3" fmla="*/ 3 h 48"/>
                  <a:gd name="T4" fmla="*/ 31 w 144"/>
                  <a:gd name="T5" fmla="*/ 48 h 48"/>
                  <a:gd name="T6" fmla="*/ 32 w 144"/>
                  <a:gd name="T7" fmla="*/ 48 h 48"/>
                  <a:gd name="T8" fmla="*/ 142 w 144"/>
                  <a:gd name="T9" fmla="*/ 48 h 48"/>
                  <a:gd name="T10" fmla="*/ 144 w 144"/>
                  <a:gd name="T11" fmla="*/ 47 h 48"/>
                  <a:gd name="T12" fmla="*/ 143 w 144"/>
                  <a:gd name="T13" fmla="*/ 45 h 48"/>
                  <a:gd name="T14" fmla="*/ 2 w 144"/>
                  <a:gd name="T15" fmla="*/ 1 h 48"/>
                  <a:gd name="T16" fmla="*/ 0 w 144"/>
                  <a:gd name="T17" fmla="*/ 1 h 48"/>
                  <a:gd name="T18" fmla="*/ 0 w 144"/>
                  <a:gd name="T19" fmla="*/ 3 h 48"/>
                  <a:gd name="T20" fmla="*/ 1 w 144"/>
                  <a:gd name="T21" fmla="*/ 2 h 48"/>
                  <a:gd name="T22" fmla="*/ 1 w 144"/>
                  <a:gd name="T23" fmla="*/ 4 h 48"/>
                  <a:gd name="T24" fmla="*/ 132 w 144"/>
                  <a:gd name="T25" fmla="*/ 45 h 48"/>
                  <a:gd name="T26" fmla="*/ 33 w 144"/>
                  <a:gd name="T27" fmla="*/ 45 h 48"/>
                  <a:gd name="T28" fmla="*/ 2 w 144"/>
                  <a:gd name="T29" fmla="*/ 1 h 48"/>
                  <a:gd name="T30" fmla="*/ 1 w 144"/>
                  <a:gd name="T31" fmla="*/ 2 h 48"/>
                  <a:gd name="T32" fmla="*/ 1 w 144"/>
                  <a:gd name="T33" fmla="*/ 4 h 48"/>
                  <a:gd name="T34" fmla="*/ 1 w 144"/>
                  <a:gd name="T35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48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2" y="48"/>
                      <a:pt x="3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3" y="48"/>
                      <a:pt x="143" y="48"/>
                      <a:pt x="144" y="47"/>
                    </a:cubicBezTo>
                    <a:cubicBezTo>
                      <a:pt x="144" y="46"/>
                      <a:pt x="143" y="45"/>
                      <a:pt x="14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2" name="Freeform 1107"/>
              <p:cNvSpPr/>
              <p:nvPr/>
            </p:nvSpPr>
            <p:spPr bwMode="auto">
              <a:xfrm>
                <a:off x="5935" y="3820"/>
                <a:ext cx="143" cy="46"/>
              </a:xfrm>
              <a:custGeom>
                <a:avLst/>
                <a:gdLst>
                  <a:gd name="T0" fmla="*/ 135 w 136"/>
                  <a:gd name="T1" fmla="*/ 2 h 44"/>
                  <a:gd name="T2" fmla="*/ 133 w 136"/>
                  <a:gd name="T3" fmla="*/ 1 h 44"/>
                  <a:gd name="T4" fmla="*/ 114 w 136"/>
                  <a:gd name="T5" fmla="*/ 41 h 44"/>
                  <a:gd name="T6" fmla="*/ 10 w 136"/>
                  <a:gd name="T7" fmla="*/ 12 h 44"/>
                  <a:gd name="T8" fmla="*/ 135 w 136"/>
                  <a:gd name="T9" fmla="*/ 3 h 44"/>
                  <a:gd name="T10" fmla="*/ 135 w 136"/>
                  <a:gd name="T11" fmla="*/ 2 h 44"/>
                  <a:gd name="T12" fmla="*/ 133 w 136"/>
                  <a:gd name="T13" fmla="*/ 1 h 44"/>
                  <a:gd name="T14" fmla="*/ 135 w 136"/>
                  <a:gd name="T15" fmla="*/ 2 h 44"/>
                  <a:gd name="T16" fmla="*/ 134 w 136"/>
                  <a:gd name="T17" fmla="*/ 0 h 44"/>
                  <a:gd name="T18" fmla="*/ 1 w 136"/>
                  <a:gd name="T19" fmla="*/ 10 h 44"/>
                  <a:gd name="T20" fmla="*/ 0 w 136"/>
                  <a:gd name="T21" fmla="*/ 11 h 44"/>
                  <a:gd name="T22" fmla="*/ 1 w 136"/>
                  <a:gd name="T23" fmla="*/ 13 h 44"/>
                  <a:gd name="T24" fmla="*/ 115 w 136"/>
                  <a:gd name="T25" fmla="*/ 44 h 44"/>
                  <a:gd name="T26" fmla="*/ 116 w 136"/>
                  <a:gd name="T27" fmla="*/ 43 h 44"/>
                  <a:gd name="T28" fmla="*/ 136 w 136"/>
                  <a:gd name="T29" fmla="*/ 2 h 44"/>
                  <a:gd name="T30" fmla="*/ 136 w 136"/>
                  <a:gd name="T31" fmla="*/ 1 h 44"/>
                  <a:gd name="T32" fmla="*/ 134 w 136"/>
                  <a:gd name="T33" fmla="*/ 0 h 44"/>
                  <a:gd name="T34" fmla="*/ 135 w 136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44">
                    <a:moveTo>
                      <a:pt x="135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6" y="44"/>
                      <a:pt x="116" y="4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6" y="1"/>
                      <a:pt x="136" y="1"/>
                    </a:cubicBezTo>
                    <a:cubicBezTo>
                      <a:pt x="135" y="0"/>
                      <a:pt x="135" y="0"/>
                      <a:pt x="134" y="0"/>
                    </a:cubicBezTo>
                    <a:cubicBezTo>
                      <a:pt x="135" y="2"/>
                      <a:pt x="135" y="2"/>
                      <a:pt x="13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3" name="Freeform 1108"/>
              <p:cNvSpPr/>
              <p:nvPr/>
            </p:nvSpPr>
            <p:spPr bwMode="auto">
              <a:xfrm>
                <a:off x="6075" y="3636"/>
                <a:ext cx="104" cy="187"/>
              </a:xfrm>
              <a:custGeom>
                <a:avLst/>
                <a:gdLst>
                  <a:gd name="T0" fmla="*/ 97 w 98"/>
                  <a:gd name="T1" fmla="*/ 46 h 177"/>
                  <a:gd name="T2" fmla="*/ 98 w 98"/>
                  <a:gd name="T3" fmla="*/ 46 h 177"/>
                  <a:gd name="T4" fmla="*/ 88 w 98"/>
                  <a:gd name="T5" fmla="*/ 1 h 177"/>
                  <a:gd name="T6" fmla="*/ 87 w 98"/>
                  <a:gd name="T7" fmla="*/ 0 h 177"/>
                  <a:gd name="T8" fmla="*/ 85 w 98"/>
                  <a:gd name="T9" fmla="*/ 1 h 177"/>
                  <a:gd name="T10" fmla="*/ 0 w 98"/>
                  <a:gd name="T11" fmla="*/ 175 h 177"/>
                  <a:gd name="T12" fmla="*/ 1 w 98"/>
                  <a:gd name="T13" fmla="*/ 177 h 177"/>
                  <a:gd name="T14" fmla="*/ 3 w 98"/>
                  <a:gd name="T15" fmla="*/ 176 h 177"/>
                  <a:gd name="T16" fmla="*/ 98 w 98"/>
                  <a:gd name="T17" fmla="*/ 47 h 177"/>
                  <a:gd name="T18" fmla="*/ 98 w 98"/>
                  <a:gd name="T19" fmla="*/ 46 h 177"/>
                  <a:gd name="T20" fmla="*/ 97 w 98"/>
                  <a:gd name="T21" fmla="*/ 46 h 177"/>
                  <a:gd name="T22" fmla="*/ 95 w 98"/>
                  <a:gd name="T23" fmla="*/ 45 h 177"/>
                  <a:gd name="T24" fmla="*/ 10 w 98"/>
                  <a:gd name="T25" fmla="*/ 161 h 177"/>
                  <a:gd name="T26" fmla="*/ 86 w 98"/>
                  <a:gd name="T27" fmla="*/ 6 h 177"/>
                  <a:gd name="T28" fmla="*/ 95 w 98"/>
                  <a:gd name="T29" fmla="*/ 47 h 177"/>
                  <a:gd name="T30" fmla="*/ 97 w 98"/>
                  <a:gd name="T31" fmla="*/ 46 h 177"/>
                  <a:gd name="T32" fmla="*/ 95 w 98"/>
                  <a:gd name="T33" fmla="*/ 45 h 177"/>
                  <a:gd name="T34" fmla="*/ 97 w 98"/>
                  <a:gd name="T35" fmla="*/ 4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77">
                    <a:moveTo>
                      <a:pt x="97" y="46"/>
                    </a:moveTo>
                    <a:cubicBezTo>
                      <a:pt x="98" y="46"/>
                      <a:pt x="98" y="46"/>
                      <a:pt x="98" y="46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5" y="0"/>
                      <a:pt x="85" y="1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6"/>
                      <a:pt x="0" y="176"/>
                      <a:pt x="1" y="177"/>
                    </a:cubicBezTo>
                    <a:cubicBezTo>
                      <a:pt x="1" y="177"/>
                      <a:pt x="2" y="177"/>
                      <a:pt x="3" y="17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46"/>
                      <a:pt x="97" y="46"/>
                      <a:pt x="97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4" name="Freeform 1109"/>
              <p:cNvSpPr/>
              <p:nvPr/>
            </p:nvSpPr>
            <p:spPr bwMode="auto">
              <a:xfrm>
                <a:off x="6033" y="3683"/>
                <a:ext cx="146" cy="140"/>
              </a:xfrm>
              <a:custGeom>
                <a:avLst/>
                <a:gdLst>
                  <a:gd name="T0" fmla="*/ 2 w 138"/>
                  <a:gd name="T1" fmla="*/ 68 h 132"/>
                  <a:gd name="T2" fmla="*/ 1 w 138"/>
                  <a:gd name="T3" fmla="*/ 68 h 132"/>
                  <a:gd name="T4" fmla="*/ 40 w 138"/>
                  <a:gd name="T5" fmla="*/ 131 h 132"/>
                  <a:gd name="T6" fmla="*/ 41 w 138"/>
                  <a:gd name="T7" fmla="*/ 132 h 132"/>
                  <a:gd name="T8" fmla="*/ 43 w 138"/>
                  <a:gd name="T9" fmla="*/ 131 h 132"/>
                  <a:gd name="T10" fmla="*/ 138 w 138"/>
                  <a:gd name="T11" fmla="*/ 2 h 132"/>
                  <a:gd name="T12" fmla="*/ 138 w 138"/>
                  <a:gd name="T13" fmla="*/ 0 h 132"/>
                  <a:gd name="T14" fmla="*/ 136 w 138"/>
                  <a:gd name="T15" fmla="*/ 0 h 132"/>
                  <a:gd name="T16" fmla="*/ 1 w 138"/>
                  <a:gd name="T17" fmla="*/ 66 h 132"/>
                  <a:gd name="T18" fmla="*/ 0 w 138"/>
                  <a:gd name="T19" fmla="*/ 67 h 132"/>
                  <a:gd name="T20" fmla="*/ 1 w 138"/>
                  <a:gd name="T21" fmla="*/ 68 h 132"/>
                  <a:gd name="T22" fmla="*/ 2 w 138"/>
                  <a:gd name="T23" fmla="*/ 68 h 132"/>
                  <a:gd name="T24" fmla="*/ 3 w 138"/>
                  <a:gd name="T25" fmla="*/ 69 h 132"/>
                  <a:gd name="T26" fmla="*/ 132 w 138"/>
                  <a:gd name="T27" fmla="*/ 5 h 132"/>
                  <a:gd name="T28" fmla="*/ 42 w 138"/>
                  <a:gd name="T29" fmla="*/ 128 h 132"/>
                  <a:gd name="T30" fmla="*/ 3 w 138"/>
                  <a:gd name="T31" fmla="*/ 67 h 132"/>
                  <a:gd name="T32" fmla="*/ 2 w 138"/>
                  <a:gd name="T33" fmla="*/ 68 h 132"/>
                  <a:gd name="T34" fmla="*/ 3 w 138"/>
                  <a:gd name="T35" fmla="*/ 69 h 132"/>
                  <a:gd name="T36" fmla="*/ 2 w 138"/>
                  <a:gd name="T37" fmla="*/ 6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8" h="132">
                    <a:moveTo>
                      <a:pt x="2" y="68"/>
                    </a:moveTo>
                    <a:cubicBezTo>
                      <a:pt x="1" y="68"/>
                      <a:pt x="1" y="68"/>
                      <a:pt x="1" y="68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2" y="132"/>
                      <a:pt x="42" y="132"/>
                      <a:pt x="43" y="131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1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7"/>
                      <a:pt x="0" y="67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2" y="68"/>
                      <a:pt x="2" y="68"/>
                      <a:pt x="2" y="6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5" name="Freeform 1110"/>
              <p:cNvSpPr/>
              <p:nvPr/>
            </p:nvSpPr>
            <p:spPr bwMode="auto">
              <a:xfrm>
                <a:off x="5837" y="3636"/>
                <a:ext cx="101" cy="197"/>
              </a:xfrm>
              <a:custGeom>
                <a:avLst/>
                <a:gdLst>
                  <a:gd name="T0" fmla="*/ 70 w 95"/>
                  <a:gd name="T1" fmla="*/ 2 h 187"/>
                  <a:gd name="T2" fmla="*/ 69 w 95"/>
                  <a:gd name="T3" fmla="*/ 1 h 187"/>
                  <a:gd name="T4" fmla="*/ 1 w 95"/>
                  <a:gd name="T5" fmla="*/ 168 h 187"/>
                  <a:gd name="T6" fmla="*/ 1 w 95"/>
                  <a:gd name="T7" fmla="*/ 170 h 187"/>
                  <a:gd name="T8" fmla="*/ 2 w 95"/>
                  <a:gd name="T9" fmla="*/ 171 h 187"/>
                  <a:gd name="T10" fmla="*/ 93 w 95"/>
                  <a:gd name="T11" fmla="*/ 187 h 187"/>
                  <a:gd name="T12" fmla="*/ 94 w 95"/>
                  <a:gd name="T13" fmla="*/ 187 h 187"/>
                  <a:gd name="T14" fmla="*/ 95 w 95"/>
                  <a:gd name="T15" fmla="*/ 185 h 187"/>
                  <a:gd name="T16" fmla="*/ 72 w 95"/>
                  <a:gd name="T17" fmla="*/ 2 h 187"/>
                  <a:gd name="T18" fmla="*/ 70 w 95"/>
                  <a:gd name="T19" fmla="*/ 0 h 187"/>
                  <a:gd name="T20" fmla="*/ 69 w 95"/>
                  <a:gd name="T21" fmla="*/ 1 h 187"/>
                  <a:gd name="T22" fmla="*/ 70 w 95"/>
                  <a:gd name="T23" fmla="*/ 2 h 187"/>
                  <a:gd name="T24" fmla="*/ 69 w 95"/>
                  <a:gd name="T25" fmla="*/ 2 h 187"/>
                  <a:gd name="T26" fmla="*/ 92 w 95"/>
                  <a:gd name="T27" fmla="*/ 184 h 187"/>
                  <a:gd name="T28" fmla="*/ 4 w 95"/>
                  <a:gd name="T29" fmla="*/ 168 h 187"/>
                  <a:gd name="T30" fmla="*/ 72 w 95"/>
                  <a:gd name="T31" fmla="*/ 2 h 187"/>
                  <a:gd name="T32" fmla="*/ 70 w 95"/>
                  <a:gd name="T33" fmla="*/ 2 h 187"/>
                  <a:gd name="T34" fmla="*/ 69 w 95"/>
                  <a:gd name="T35" fmla="*/ 2 h 187"/>
                  <a:gd name="T36" fmla="*/ 70 w 95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87">
                    <a:moveTo>
                      <a:pt x="70" y="2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69"/>
                      <a:pt x="1" y="170"/>
                    </a:cubicBezTo>
                    <a:cubicBezTo>
                      <a:pt x="1" y="170"/>
                      <a:pt x="1" y="170"/>
                      <a:pt x="2" y="171"/>
                    </a:cubicBezTo>
                    <a:cubicBezTo>
                      <a:pt x="93" y="187"/>
                      <a:pt x="93" y="187"/>
                      <a:pt x="93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5" y="186"/>
                      <a:pt x="95" y="186"/>
                      <a:pt x="95" y="18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69" y="1"/>
                      <a:pt x="69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70" y="2"/>
                      <a:pt x="70" y="2"/>
                      <a:pt x="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6" name="Freeform 1111"/>
              <p:cNvSpPr/>
              <p:nvPr/>
            </p:nvSpPr>
            <p:spPr bwMode="auto">
              <a:xfrm>
                <a:off x="5837" y="3636"/>
                <a:ext cx="200" cy="180"/>
              </a:xfrm>
              <a:custGeom>
                <a:avLst/>
                <a:gdLst>
                  <a:gd name="T0" fmla="*/ 187 w 189"/>
                  <a:gd name="T1" fmla="*/ 113 h 171"/>
                  <a:gd name="T2" fmla="*/ 188 w 189"/>
                  <a:gd name="T3" fmla="*/ 112 h 171"/>
                  <a:gd name="T4" fmla="*/ 71 w 189"/>
                  <a:gd name="T5" fmla="*/ 1 h 171"/>
                  <a:gd name="T6" fmla="*/ 70 w 189"/>
                  <a:gd name="T7" fmla="*/ 0 h 171"/>
                  <a:gd name="T8" fmla="*/ 69 w 189"/>
                  <a:gd name="T9" fmla="*/ 1 h 171"/>
                  <a:gd name="T10" fmla="*/ 1 w 189"/>
                  <a:gd name="T11" fmla="*/ 168 h 171"/>
                  <a:gd name="T12" fmla="*/ 1 w 189"/>
                  <a:gd name="T13" fmla="*/ 170 h 171"/>
                  <a:gd name="T14" fmla="*/ 2 w 189"/>
                  <a:gd name="T15" fmla="*/ 170 h 171"/>
                  <a:gd name="T16" fmla="*/ 187 w 189"/>
                  <a:gd name="T17" fmla="*/ 114 h 171"/>
                  <a:gd name="T18" fmla="*/ 188 w 189"/>
                  <a:gd name="T19" fmla="*/ 113 h 171"/>
                  <a:gd name="T20" fmla="*/ 188 w 189"/>
                  <a:gd name="T21" fmla="*/ 112 h 171"/>
                  <a:gd name="T22" fmla="*/ 187 w 189"/>
                  <a:gd name="T23" fmla="*/ 113 h 171"/>
                  <a:gd name="T24" fmla="*/ 186 w 189"/>
                  <a:gd name="T25" fmla="*/ 111 h 171"/>
                  <a:gd name="T26" fmla="*/ 5 w 189"/>
                  <a:gd name="T27" fmla="*/ 167 h 171"/>
                  <a:gd name="T28" fmla="*/ 71 w 189"/>
                  <a:gd name="T29" fmla="*/ 4 h 171"/>
                  <a:gd name="T30" fmla="*/ 186 w 189"/>
                  <a:gd name="T31" fmla="*/ 114 h 171"/>
                  <a:gd name="T32" fmla="*/ 187 w 189"/>
                  <a:gd name="T33" fmla="*/ 113 h 171"/>
                  <a:gd name="T34" fmla="*/ 186 w 189"/>
                  <a:gd name="T35" fmla="*/ 111 h 171"/>
                  <a:gd name="T36" fmla="*/ 187 w 189"/>
                  <a:gd name="T37" fmla="*/ 11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71">
                    <a:moveTo>
                      <a:pt x="187" y="113"/>
                    </a:moveTo>
                    <a:cubicBezTo>
                      <a:pt x="188" y="112"/>
                      <a:pt x="188" y="112"/>
                      <a:pt x="188" y="11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0"/>
                      <a:pt x="70" y="0"/>
                      <a:pt x="70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70"/>
                      <a:pt x="1" y="170"/>
                    </a:cubicBezTo>
                    <a:cubicBezTo>
                      <a:pt x="1" y="170"/>
                      <a:pt x="2" y="171"/>
                      <a:pt x="2" y="170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8" y="114"/>
                      <a:pt x="188" y="114"/>
                      <a:pt x="188" y="113"/>
                    </a:cubicBezTo>
                    <a:cubicBezTo>
                      <a:pt x="189" y="112"/>
                      <a:pt x="188" y="112"/>
                      <a:pt x="188" y="112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3"/>
                      <a:pt x="187" y="113"/>
                      <a:pt x="187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7" name="Freeform 1112"/>
              <p:cNvSpPr/>
              <p:nvPr/>
            </p:nvSpPr>
            <p:spPr bwMode="auto">
              <a:xfrm>
                <a:off x="6033" y="3546"/>
                <a:ext cx="146" cy="210"/>
              </a:xfrm>
              <a:custGeom>
                <a:avLst/>
                <a:gdLst>
                  <a:gd name="T0" fmla="*/ 73 w 138"/>
                  <a:gd name="T1" fmla="*/ 1 h 199"/>
                  <a:gd name="T2" fmla="*/ 72 w 138"/>
                  <a:gd name="T3" fmla="*/ 1 h 199"/>
                  <a:gd name="T4" fmla="*/ 1 w 138"/>
                  <a:gd name="T5" fmla="*/ 197 h 199"/>
                  <a:gd name="T6" fmla="*/ 1 w 138"/>
                  <a:gd name="T7" fmla="*/ 199 h 199"/>
                  <a:gd name="T8" fmla="*/ 3 w 138"/>
                  <a:gd name="T9" fmla="*/ 199 h 199"/>
                  <a:gd name="T10" fmla="*/ 137 w 138"/>
                  <a:gd name="T11" fmla="*/ 133 h 199"/>
                  <a:gd name="T12" fmla="*/ 138 w 138"/>
                  <a:gd name="T13" fmla="*/ 131 h 199"/>
                  <a:gd name="T14" fmla="*/ 74 w 138"/>
                  <a:gd name="T15" fmla="*/ 1 h 199"/>
                  <a:gd name="T16" fmla="*/ 73 w 138"/>
                  <a:gd name="T17" fmla="*/ 0 h 199"/>
                  <a:gd name="T18" fmla="*/ 72 w 138"/>
                  <a:gd name="T19" fmla="*/ 1 h 199"/>
                  <a:gd name="T20" fmla="*/ 73 w 138"/>
                  <a:gd name="T21" fmla="*/ 1 h 199"/>
                  <a:gd name="T22" fmla="*/ 72 w 138"/>
                  <a:gd name="T23" fmla="*/ 2 h 199"/>
                  <a:gd name="T24" fmla="*/ 135 w 138"/>
                  <a:gd name="T25" fmla="*/ 131 h 199"/>
                  <a:gd name="T26" fmla="*/ 5 w 138"/>
                  <a:gd name="T27" fmla="*/ 195 h 199"/>
                  <a:gd name="T28" fmla="*/ 75 w 138"/>
                  <a:gd name="T29" fmla="*/ 2 h 199"/>
                  <a:gd name="T30" fmla="*/ 73 w 138"/>
                  <a:gd name="T31" fmla="*/ 1 h 199"/>
                  <a:gd name="T32" fmla="*/ 72 w 138"/>
                  <a:gd name="T33" fmla="*/ 2 h 199"/>
                  <a:gd name="T34" fmla="*/ 73 w 138"/>
                  <a:gd name="T35" fmla="*/ 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99">
                    <a:moveTo>
                      <a:pt x="73" y="1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0" y="198"/>
                      <a:pt x="0" y="198"/>
                      <a:pt x="1" y="199"/>
                    </a:cubicBezTo>
                    <a:cubicBezTo>
                      <a:pt x="1" y="199"/>
                      <a:pt x="2" y="199"/>
                      <a:pt x="3" y="199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2"/>
                      <a:pt x="138" y="131"/>
                      <a:pt x="138" y="13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35" y="131"/>
                      <a:pt x="135" y="131"/>
                      <a:pt x="135" y="131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1"/>
                      <a:pt x="73" y="1"/>
                      <a:pt x="7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8" name="Freeform 1113"/>
              <p:cNvSpPr/>
              <p:nvPr/>
            </p:nvSpPr>
            <p:spPr bwMode="auto">
              <a:xfrm>
                <a:off x="5910" y="3546"/>
                <a:ext cx="269" cy="141"/>
              </a:xfrm>
              <a:custGeom>
                <a:avLst/>
                <a:gdLst>
                  <a:gd name="T0" fmla="*/ 1 w 254"/>
                  <a:gd name="T1" fmla="*/ 87 h 133"/>
                  <a:gd name="T2" fmla="*/ 2 w 254"/>
                  <a:gd name="T3" fmla="*/ 88 h 133"/>
                  <a:gd name="T4" fmla="*/ 188 w 254"/>
                  <a:gd name="T5" fmla="*/ 3 h 133"/>
                  <a:gd name="T6" fmla="*/ 250 w 254"/>
                  <a:gd name="T7" fmla="*/ 129 h 133"/>
                  <a:gd name="T8" fmla="*/ 1 w 254"/>
                  <a:gd name="T9" fmla="*/ 85 h 133"/>
                  <a:gd name="T10" fmla="*/ 1 w 254"/>
                  <a:gd name="T11" fmla="*/ 87 h 133"/>
                  <a:gd name="T12" fmla="*/ 2 w 254"/>
                  <a:gd name="T13" fmla="*/ 88 h 133"/>
                  <a:gd name="T14" fmla="*/ 1 w 254"/>
                  <a:gd name="T15" fmla="*/ 87 h 133"/>
                  <a:gd name="T16" fmla="*/ 1 w 254"/>
                  <a:gd name="T17" fmla="*/ 88 h 133"/>
                  <a:gd name="T18" fmla="*/ 252 w 254"/>
                  <a:gd name="T19" fmla="*/ 133 h 133"/>
                  <a:gd name="T20" fmla="*/ 254 w 254"/>
                  <a:gd name="T21" fmla="*/ 132 h 133"/>
                  <a:gd name="T22" fmla="*/ 254 w 254"/>
                  <a:gd name="T23" fmla="*/ 131 h 133"/>
                  <a:gd name="T24" fmla="*/ 190 w 254"/>
                  <a:gd name="T25" fmla="*/ 1 h 133"/>
                  <a:gd name="T26" fmla="*/ 188 w 254"/>
                  <a:gd name="T27" fmla="*/ 0 h 133"/>
                  <a:gd name="T28" fmla="*/ 1 w 254"/>
                  <a:gd name="T29" fmla="*/ 85 h 133"/>
                  <a:gd name="T30" fmla="*/ 0 w 254"/>
                  <a:gd name="T31" fmla="*/ 87 h 133"/>
                  <a:gd name="T32" fmla="*/ 1 w 254"/>
                  <a:gd name="T33" fmla="*/ 88 h 133"/>
                  <a:gd name="T34" fmla="*/ 1 w 254"/>
                  <a:gd name="T35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33">
                    <a:moveTo>
                      <a:pt x="1" y="87"/>
                    </a:moveTo>
                    <a:cubicBezTo>
                      <a:pt x="2" y="88"/>
                      <a:pt x="2" y="88"/>
                      <a:pt x="2" y="88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252" y="133"/>
                      <a:pt x="252" y="133"/>
                      <a:pt x="252" y="133"/>
                    </a:cubicBezTo>
                    <a:cubicBezTo>
                      <a:pt x="253" y="133"/>
                      <a:pt x="254" y="133"/>
                      <a:pt x="254" y="132"/>
                    </a:cubicBezTo>
                    <a:cubicBezTo>
                      <a:pt x="254" y="132"/>
                      <a:pt x="254" y="131"/>
                      <a:pt x="254" y="131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89" y="0"/>
                      <a:pt x="188" y="0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8"/>
                      <a:pt x="0" y="88"/>
                      <a:pt x="1" y="88"/>
                    </a:cubicBezTo>
                    <a:cubicBezTo>
                      <a:pt x="1" y="87"/>
                      <a:pt x="1" y="87"/>
                      <a:pt x="1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9" name="Freeform 1114"/>
              <p:cNvSpPr/>
              <p:nvPr/>
            </p:nvSpPr>
            <p:spPr bwMode="auto">
              <a:xfrm>
                <a:off x="6011" y="3499"/>
                <a:ext cx="172" cy="188"/>
              </a:xfrm>
              <a:custGeom>
                <a:avLst/>
                <a:gdLst>
                  <a:gd name="T0" fmla="*/ 161 w 163"/>
                  <a:gd name="T1" fmla="*/ 1 h 178"/>
                  <a:gd name="T2" fmla="*/ 160 w 163"/>
                  <a:gd name="T3" fmla="*/ 1 h 178"/>
                  <a:gd name="T4" fmla="*/ 156 w 163"/>
                  <a:gd name="T5" fmla="*/ 173 h 178"/>
                  <a:gd name="T6" fmla="*/ 5 w 163"/>
                  <a:gd name="T7" fmla="*/ 21 h 178"/>
                  <a:gd name="T8" fmla="*/ 162 w 163"/>
                  <a:gd name="T9" fmla="*/ 3 h 178"/>
                  <a:gd name="T10" fmla="*/ 161 w 163"/>
                  <a:gd name="T11" fmla="*/ 1 h 178"/>
                  <a:gd name="T12" fmla="*/ 160 w 163"/>
                  <a:gd name="T13" fmla="*/ 1 h 178"/>
                  <a:gd name="T14" fmla="*/ 161 w 163"/>
                  <a:gd name="T15" fmla="*/ 1 h 178"/>
                  <a:gd name="T16" fmla="*/ 161 w 163"/>
                  <a:gd name="T17" fmla="*/ 0 h 178"/>
                  <a:gd name="T18" fmla="*/ 1 w 163"/>
                  <a:gd name="T19" fmla="*/ 18 h 178"/>
                  <a:gd name="T20" fmla="*/ 0 w 163"/>
                  <a:gd name="T21" fmla="*/ 19 h 178"/>
                  <a:gd name="T22" fmla="*/ 0 w 163"/>
                  <a:gd name="T23" fmla="*/ 21 h 178"/>
                  <a:gd name="T24" fmla="*/ 157 w 163"/>
                  <a:gd name="T25" fmla="*/ 177 h 178"/>
                  <a:gd name="T26" fmla="*/ 158 w 163"/>
                  <a:gd name="T27" fmla="*/ 178 h 178"/>
                  <a:gd name="T28" fmla="*/ 159 w 163"/>
                  <a:gd name="T29" fmla="*/ 176 h 178"/>
                  <a:gd name="T30" fmla="*/ 163 w 163"/>
                  <a:gd name="T31" fmla="*/ 1 h 178"/>
                  <a:gd name="T32" fmla="*/ 162 w 163"/>
                  <a:gd name="T33" fmla="*/ 0 h 178"/>
                  <a:gd name="T34" fmla="*/ 161 w 163"/>
                  <a:gd name="T35" fmla="*/ 0 h 178"/>
                  <a:gd name="T36" fmla="*/ 161 w 163"/>
                  <a:gd name="T37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" h="178">
                    <a:moveTo>
                      <a:pt x="161" y="1"/>
                    </a:moveTo>
                    <a:cubicBezTo>
                      <a:pt x="160" y="1"/>
                      <a:pt x="160" y="1"/>
                      <a:pt x="160" y="1"/>
                    </a:cubicBezTo>
                    <a:cubicBezTo>
                      <a:pt x="156" y="173"/>
                      <a:pt x="156" y="173"/>
                      <a:pt x="156" y="17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78"/>
                      <a:pt x="158" y="178"/>
                      <a:pt x="158" y="178"/>
                    </a:cubicBezTo>
                    <a:cubicBezTo>
                      <a:pt x="159" y="177"/>
                      <a:pt x="159" y="177"/>
                      <a:pt x="159" y="176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0"/>
                      <a:pt x="162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0" name="Freeform 1115"/>
              <p:cNvSpPr/>
              <p:nvPr/>
            </p:nvSpPr>
            <p:spPr bwMode="auto">
              <a:xfrm>
                <a:off x="5858" y="3830"/>
                <a:ext cx="80" cy="167"/>
              </a:xfrm>
              <a:custGeom>
                <a:avLst/>
                <a:gdLst>
                  <a:gd name="T0" fmla="*/ 73 w 75"/>
                  <a:gd name="T1" fmla="*/ 2 h 158"/>
                  <a:gd name="T2" fmla="*/ 72 w 75"/>
                  <a:gd name="T3" fmla="*/ 1 h 158"/>
                  <a:gd name="T4" fmla="*/ 1 w 75"/>
                  <a:gd name="T5" fmla="*/ 65 h 158"/>
                  <a:gd name="T6" fmla="*/ 0 w 75"/>
                  <a:gd name="T7" fmla="*/ 67 h 158"/>
                  <a:gd name="T8" fmla="*/ 62 w 75"/>
                  <a:gd name="T9" fmla="*/ 157 h 158"/>
                  <a:gd name="T10" fmla="*/ 63 w 75"/>
                  <a:gd name="T11" fmla="*/ 158 h 158"/>
                  <a:gd name="T12" fmla="*/ 64 w 75"/>
                  <a:gd name="T13" fmla="*/ 157 h 158"/>
                  <a:gd name="T14" fmla="*/ 75 w 75"/>
                  <a:gd name="T15" fmla="*/ 2 h 158"/>
                  <a:gd name="T16" fmla="*/ 74 w 75"/>
                  <a:gd name="T17" fmla="*/ 0 h 158"/>
                  <a:gd name="T18" fmla="*/ 72 w 75"/>
                  <a:gd name="T19" fmla="*/ 1 h 158"/>
                  <a:gd name="T20" fmla="*/ 73 w 75"/>
                  <a:gd name="T21" fmla="*/ 2 h 158"/>
                  <a:gd name="T22" fmla="*/ 72 w 75"/>
                  <a:gd name="T23" fmla="*/ 2 h 158"/>
                  <a:gd name="T24" fmla="*/ 62 w 75"/>
                  <a:gd name="T25" fmla="*/ 152 h 158"/>
                  <a:gd name="T26" fmla="*/ 4 w 75"/>
                  <a:gd name="T27" fmla="*/ 66 h 158"/>
                  <a:gd name="T28" fmla="*/ 74 w 75"/>
                  <a:gd name="T29" fmla="*/ 3 h 158"/>
                  <a:gd name="T30" fmla="*/ 73 w 75"/>
                  <a:gd name="T31" fmla="*/ 2 h 158"/>
                  <a:gd name="T32" fmla="*/ 72 w 75"/>
                  <a:gd name="T33" fmla="*/ 2 h 158"/>
                  <a:gd name="T34" fmla="*/ 73 w 75"/>
                  <a:gd name="T35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58">
                    <a:moveTo>
                      <a:pt x="73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8"/>
                      <a:pt x="63" y="158"/>
                      <a:pt x="63" y="158"/>
                    </a:cubicBezTo>
                    <a:cubicBezTo>
                      <a:pt x="64" y="158"/>
                      <a:pt x="64" y="157"/>
                      <a:pt x="64" y="157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"/>
                      <a:pt x="75" y="1"/>
                      <a:pt x="74" y="0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2" y="152"/>
                      <a:pt x="62" y="152"/>
                      <a:pt x="62" y="15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1" name="Freeform 1116"/>
              <p:cNvSpPr/>
              <p:nvPr/>
            </p:nvSpPr>
            <p:spPr bwMode="auto">
              <a:xfrm>
                <a:off x="5858" y="3863"/>
                <a:ext cx="200" cy="134"/>
              </a:xfrm>
              <a:custGeom>
                <a:avLst/>
                <a:gdLst>
                  <a:gd name="T0" fmla="*/ 187 w 189"/>
                  <a:gd name="T1" fmla="*/ 2 h 127"/>
                  <a:gd name="T2" fmla="*/ 187 w 189"/>
                  <a:gd name="T3" fmla="*/ 0 h 127"/>
                  <a:gd name="T4" fmla="*/ 1 w 189"/>
                  <a:gd name="T5" fmla="*/ 33 h 127"/>
                  <a:gd name="T6" fmla="*/ 0 w 189"/>
                  <a:gd name="T7" fmla="*/ 34 h 127"/>
                  <a:gd name="T8" fmla="*/ 0 w 189"/>
                  <a:gd name="T9" fmla="*/ 36 h 127"/>
                  <a:gd name="T10" fmla="*/ 62 w 189"/>
                  <a:gd name="T11" fmla="*/ 126 h 127"/>
                  <a:gd name="T12" fmla="*/ 63 w 189"/>
                  <a:gd name="T13" fmla="*/ 127 h 127"/>
                  <a:gd name="T14" fmla="*/ 64 w 189"/>
                  <a:gd name="T15" fmla="*/ 127 h 127"/>
                  <a:gd name="T16" fmla="*/ 188 w 189"/>
                  <a:gd name="T17" fmla="*/ 3 h 127"/>
                  <a:gd name="T18" fmla="*/ 188 w 189"/>
                  <a:gd name="T19" fmla="*/ 1 h 127"/>
                  <a:gd name="T20" fmla="*/ 187 w 189"/>
                  <a:gd name="T21" fmla="*/ 0 h 127"/>
                  <a:gd name="T22" fmla="*/ 187 w 189"/>
                  <a:gd name="T23" fmla="*/ 2 h 127"/>
                  <a:gd name="T24" fmla="*/ 186 w 189"/>
                  <a:gd name="T25" fmla="*/ 1 h 127"/>
                  <a:gd name="T26" fmla="*/ 63 w 189"/>
                  <a:gd name="T27" fmla="*/ 123 h 127"/>
                  <a:gd name="T28" fmla="*/ 4 w 189"/>
                  <a:gd name="T29" fmla="*/ 36 h 127"/>
                  <a:gd name="T30" fmla="*/ 187 w 189"/>
                  <a:gd name="T31" fmla="*/ 3 h 127"/>
                  <a:gd name="T32" fmla="*/ 187 w 189"/>
                  <a:gd name="T33" fmla="*/ 2 h 127"/>
                  <a:gd name="T34" fmla="*/ 186 w 189"/>
                  <a:gd name="T35" fmla="*/ 1 h 127"/>
                  <a:gd name="T36" fmla="*/ 187 w 189"/>
                  <a:gd name="T37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27">
                    <a:moveTo>
                      <a:pt x="187" y="2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0" y="34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7"/>
                      <a:pt x="62" y="127"/>
                      <a:pt x="63" y="127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9" y="2"/>
                      <a:pt x="188" y="1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2"/>
                      <a:pt x="187" y="2"/>
                      <a:pt x="18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2" name="Freeform 1117"/>
              <p:cNvSpPr/>
              <p:nvPr/>
            </p:nvSpPr>
            <p:spPr bwMode="auto">
              <a:xfrm>
                <a:off x="5906" y="3980"/>
                <a:ext cx="78" cy="133"/>
              </a:xfrm>
              <a:custGeom>
                <a:avLst/>
                <a:gdLst>
                  <a:gd name="T0" fmla="*/ 1 w 74"/>
                  <a:gd name="T1" fmla="*/ 125 h 126"/>
                  <a:gd name="T2" fmla="*/ 3 w 74"/>
                  <a:gd name="T3" fmla="*/ 125 h 126"/>
                  <a:gd name="T4" fmla="*/ 19 w 74"/>
                  <a:gd name="T5" fmla="*/ 16 h 126"/>
                  <a:gd name="T6" fmla="*/ 69 w 74"/>
                  <a:gd name="T7" fmla="*/ 4 h 126"/>
                  <a:gd name="T8" fmla="*/ 0 w 74"/>
                  <a:gd name="T9" fmla="*/ 124 h 126"/>
                  <a:gd name="T10" fmla="*/ 1 w 74"/>
                  <a:gd name="T11" fmla="*/ 125 h 126"/>
                  <a:gd name="T12" fmla="*/ 3 w 74"/>
                  <a:gd name="T13" fmla="*/ 125 h 126"/>
                  <a:gd name="T14" fmla="*/ 1 w 74"/>
                  <a:gd name="T15" fmla="*/ 125 h 126"/>
                  <a:gd name="T16" fmla="*/ 2 w 74"/>
                  <a:gd name="T17" fmla="*/ 125 h 126"/>
                  <a:gd name="T18" fmla="*/ 73 w 74"/>
                  <a:gd name="T19" fmla="*/ 2 h 126"/>
                  <a:gd name="T20" fmla="*/ 73 w 74"/>
                  <a:gd name="T21" fmla="*/ 1 h 126"/>
                  <a:gd name="T22" fmla="*/ 72 w 74"/>
                  <a:gd name="T23" fmla="*/ 0 h 126"/>
                  <a:gd name="T24" fmla="*/ 18 w 74"/>
                  <a:gd name="T25" fmla="*/ 13 h 126"/>
                  <a:gd name="T26" fmla="*/ 16 w 74"/>
                  <a:gd name="T27" fmla="*/ 14 h 126"/>
                  <a:gd name="T28" fmla="*/ 0 w 74"/>
                  <a:gd name="T29" fmla="*/ 124 h 126"/>
                  <a:gd name="T30" fmla="*/ 1 w 74"/>
                  <a:gd name="T31" fmla="*/ 126 h 126"/>
                  <a:gd name="T32" fmla="*/ 2 w 74"/>
                  <a:gd name="T33" fmla="*/ 125 h 126"/>
                  <a:gd name="T34" fmla="*/ 1 w 74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126">
                    <a:moveTo>
                      <a:pt x="1" y="125"/>
                    </a:moveTo>
                    <a:cubicBezTo>
                      <a:pt x="3" y="125"/>
                      <a:pt x="3" y="125"/>
                      <a:pt x="3" y="12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6" y="14"/>
                      <a:pt x="16" y="1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6"/>
                      <a:pt x="2" y="126"/>
                      <a:pt x="2" y="125"/>
                    </a:cubicBezTo>
                    <a:cubicBezTo>
                      <a:pt x="1" y="125"/>
                      <a:pt x="1" y="125"/>
                      <a:pt x="1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3" name="Freeform 1118"/>
              <p:cNvSpPr/>
              <p:nvPr/>
            </p:nvSpPr>
            <p:spPr bwMode="auto">
              <a:xfrm>
                <a:off x="5935" y="3830"/>
                <a:ext cx="123" cy="153"/>
              </a:xfrm>
              <a:custGeom>
                <a:avLst/>
                <a:gdLst>
                  <a:gd name="T0" fmla="*/ 1 w 117"/>
                  <a:gd name="T1" fmla="*/ 2 h 145"/>
                  <a:gd name="T2" fmla="*/ 0 w 117"/>
                  <a:gd name="T3" fmla="*/ 2 h 145"/>
                  <a:gd name="T4" fmla="*/ 44 w 117"/>
                  <a:gd name="T5" fmla="*/ 144 h 145"/>
                  <a:gd name="T6" fmla="*/ 45 w 117"/>
                  <a:gd name="T7" fmla="*/ 145 h 145"/>
                  <a:gd name="T8" fmla="*/ 46 w 117"/>
                  <a:gd name="T9" fmla="*/ 144 h 145"/>
                  <a:gd name="T10" fmla="*/ 116 w 117"/>
                  <a:gd name="T11" fmla="*/ 34 h 145"/>
                  <a:gd name="T12" fmla="*/ 116 w 117"/>
                  <a:gd name="T13" fmla="*/ 32 h 145"/>
                  <a:gd name="T14" fmla="*/ 115 w 117"/>
                  <a:gd name="T15" fmla="*/ 31 h 145"/>
                  <a:gd name="T16" fmla="*/ 2 w 117"/>
                  <a:gd name="T17" fmla="*/ 0 h 145"/>
                  <a:gd name="T18" fmla="*/ 0 w 117"/>
                  <a:gd name="T19" fmla="*/ 1 h 145"/>
                  <a:gd name="T20" fmla="*/ 0 w 117"/>
                  <a:gd name="T21" fmla="*/ 2 h 145"/>
                  <a:gd name="T22" fmla="*/ 1 w 117"/>
                  <a:gd name="T23" fmla="*/ 2 h 145"/>
                  <a:gd name="T24" fmla="*/ 1 w 117"/>
                  <a:gd name="T25" fmla="*/ 3 h 145"/>
                  <a:gd name="T26" fmla="*/ 113 w 117"/>
                  <a:gd name="T27" fmla="*/ 34 h 145"/>
                  <a:gd name="T28" fmla="*/ 46 w 117"/>
                  <a:gd name="T29" fmla="*/ 140 h 145"/>
                  <a:gd name="T30" fmla="*/ 3 w 117"/>
                  <a:gd name="T31" fmla="*/ 1 h 145"/>
                  <a:gd name="T32" fmla="*/ 1 w 117"/>
                  <a:gd name="T33" fmla="*/ 2 h 145"/>
                  <a:gd name="T34" fmla="*/ 1 w 117"/>
                  <a:gd name="T35" fmla="*/ 3 h 145"/>
                  <a:gd name="T36" fmla="*/ 1 w 117"/>
                  <a:gd name="T3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45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5"/>
                      <a:pt x="44" y="145"/>
                      <a:pt x="45" y="145"/>
                    </a:cubicBezTo>
                    <a:cubicBezTo>
                      <a:pt x="46" y="145"/>
                      <a:pt x="46" y="145"/>
                      <a:pt x="46" y="14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6" y="32"/>
                    </a:cubicBezTo>
                    <a:cubicBezTo>
                      <a:pt x="116" y="32"/>
                      <a:pt x="116" y="31"/>
                      <a:pt x="115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4" name="Freeform 1119"/>
              <p:cNvSpPr/>
              <p:nvPr/>
            </p:nvSpPr>
            <p:spPr bwMode="auto">
              <a:xfrm>
                <a:off x="5728" y="3898"/>
                <a:ext cx="134" cy="139"/>
              </a:xfrm>
              <a:custGeom>
                <a:avLst/>
                <a:gdLst>
                  <a:gd name="T0" fmla="*/ 11 w 126"/>
                  <a:gd name="T1" fmla="*/ 36 h 132"/>
                  <a:gd name="T2" fmla="*/ 12 w 126"/>
                  <a:gd name="T3" fmla="*/ 37 h 132"/>
                  <a:gd name="T4" fmla="*/ 120 w 126"/>
                  <a:gd name="T5" fmla="*/ 5 h 132"/>
                  <a:gd name="T6" fmla="*/ 3 w 126"/>
                  <a:gd name="T7" fmla="*/ 126 h 132"/>
                  <a:gd name="T8" fmla="*/ 13 w 126"/>
                  <a:gd name="T9" fmla="*/ 36 h 132"/>
                  <a:gd name="T10" fmla="*/ 11 w 126"/>
                  <a:gd name="T11" fmla="*/ 36 h 132"/>
                  <a:gd name="T12" fmla="*/ 12 w 126"/>
                  <a:gd name="T13" fmla="*/ 37 h 132"/>
                  <a:gd name="T14" fmla="*/ 11 w 126"/>
                  <a:gd name="T15" fmla="*/ 36 h 132"/>
                  <a:gd name="T16" fmla="*/ 10 w 126"/>
                  <a:gd name="T17" fmla="*/ 35 h 132"/>
                  <a:gd name="T18" fmla="*/ 0 w 126"/>
                  <a:gd name="T19" fmla="*/ 130 h 132"/>
                  <a:gd name="T20" fmla="*/ 1 w 126"/>
                  <a:gd name="T21" fmla="*/ 132 h 132"/>
                  <a:gd name="T22" fmla="*/ 3 w 126"/>
                  <a:gd name="T23" fmla="*/ 131 h 132"/>
                  <a:gd name="T24" fmla="*/ 126 w 126"/>
                  <a:gd name="T25" fmla="*/ 3 h 132"/>
                  <a:gd name="T26" fmla="*/ 126 w 126"/>
                  <a:gd name="T27" fmla="*/ 1 h 132"/>
                  <a:gd name="T28" fmla="*/ 124 w 126"/>
                  <a:gd name="T29" fmla="*/ 0 h 132"/>
                  <a:gd name="T30" fmla="*/ 11 w 126"/>
                  <a:gd name="T31" fmla="*/ 34 h 132"/>
                  <a:gd name="T32" fmla="*/ 10 w 126"/>
                  <a:gd name="T33" fmla="*/ 35 h 132"/>
                  <a:gd name="T34" fmla="*/ 11 w 126"/>
                  <a:gd name="T35" fmla="*/ 3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1" y="36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1"/>
                      <a:pt x="0" y="131"/>
                      <a:pt x="1" y="132"/>
                    </a:cubicBezTo>
                    <a:cubicBezTo>
                      <a:pt x="1" y="132"/>
                      <a:pt x="2" y="132"/>
                      <a:pt x="3" y="131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2"/>
                      <a:pt x="126" y="2"/>
                      <a:pt x="126" y="1"/>
                    </a:cubicBezTo>
                    <a:cubicBezTo>
                      <a:pt x="126" y="0"/>
                      <a:pt x="125" y="0"/>
                      <a:pt x="124" y="0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1" y="36"/>
                      <a:pt x="11" y="36"/>
                      <a:pt x="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5" name="Freeform 1120"/>
              <p:cNvSpPr/>
              <p:nvPr/>
            </p:nvSpPr>
            <p:spPr bwMode="auto">
              <a:xfrm>
                <a:off x="5728" y="3812"/>
                <a:ext cx="114" cy="225"/>
              </a:xfrm>
              <a:custGeom>
                <a:avLst/>
                <a:gdLst>
                  <a:gd name="T0" fmla="*/ 105 w 107"/>
                  <a:gd name="T1" fmla="*/ 2 h 213"/>
                  <a:gd name="T2" fmla="*/ 104 w 107"/>
                  <a:gd name="T3" fmla="*/ 1 h 213"/>
                  <a:gd name="T4" fmla="*/ 4 w 107"/>
                  <a:gd name="T5" fmla="*/ 203 h 213"/>
                  <a:gd name="T6" fmla="*/ 13 w 107"/>
                  <a:gd name="T7" fmla="*/ 117 h 213"/>
                  <a:gd name="T8" fmla="*/ 106 w 107"/>
                  <a:gd name="T9" fmla="*/ 3 h 213"/>
                  <a:gd name="T10" fmla="*/ 105 w 107"/>
                  <a:gd name="T11" fmla="*/ 2 h 213"/>
                  <a:gd name="T12" fmla="*/ 104 w 107"/>
                  <a:gd name="T13" fmla="*/ 1 h 213"/>
                  <a:gd name="T14" fmla="*/ 105 w 107"/>
                  <a:gd name="T15" fmla="*/ 2 h 213"/>
                  <a:gd name="T16" fmla="*/ 104 w 107"/>
                  <a:gd name="T17" fmla="*/ 1 h 213"/>
                  <a:gd name="T18" fmla="*/ 10 w 107"/>
                  <a:gd name="T19" fmla="*/ 116 h 213"/>
                  <a:gd name="T20" fmla="*/ 10 w 107"/>
                  <a:gd name="T21" fmla="*/ 116 h 213"/>
                  <a:gd name="T22" fmla="*/ 0 w 107"/>
                  <a:gd name="T23" fmla="*/ 211 h 213"/>
                  <a:gd name="T24" fmla="*/ 1 w 107"/>
                  <a:gd name="T25" fmla="*/ 213 h 213"/>
                  <a:gd name="T26" fmla="*/ 3 w 107"/>
                  <a:gd name="T27" fmla="*/ 212 h 213"/>
                  <a:gd name="T28" fmla="*/ 106 w 107"/>
                  <a:gd name="T29" fmla="*/ 3 h 213"/>
                  <a:gd name="T30" fmla="*/ 106 w 107"/>
                  <a:gd name="T31" fmla="*/ 1 h 213"/>
                  <a:gd name="T32" fmla="*/ 104 w 107"/>
                  <a:gd name="T33" fmla="*/ 1 h 213"/>
                  <a:gd name="T34" fmla="*/ 105 w 107"/>
                  <a:gd name="T35" fmla="*/ 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13">
                    <a:moveTo>
                      <a:pt x="105" y="2"/>
                    </a:moveTo>
                    <a:cubicBezTo>
                      <a:pt x="104" y="1"/>
                      <a:pt x="104" y="1"/>
                      <a:pt x="104" y="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1" y="213"/>
                    </a:cubicBezTo>
                    <a:cubicBezTo>
                      <a:pt x="2" y="213"/>
                      <a:pt x="3" y="213"/>
                      <a:pt x="3" y="212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7" y="2"/>
                      <a:pt x="107" y="1"/>
                      <a:pt x="106" y="1"/>
                    </a:cubicBezTo>
                    <a:cubicBezTo>
                      <a:pt x="105" y="0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6" name="Freeform 1121"/>
              <p:cNvSpPr/>
              <p:nvPr/>
            </p:nvSpPr>
            <p:spPr bwMode="auto">
              <a:xfrm>
                <a:off x="5728" y="4034"/>
                <a:ext cx="109" cy="33"/>
              </a:xfrm>
              <a:custGeom>
                <a:avLst/>
                <a:gdLst>
                  <a:gd name="T0" fmla="*/ 28 w 103"/>
                  <a:gd name="T1" fmla="*/ 29 h 31"/>
                  <a:gd name="T2" fmla="*/ 29 w 103"/>
                  <a:gd name="T3" fmla="*/ 28 h 31"/>
                  <a:gd name="T4" fmla="*/ 5 w 103"/>
                  <a:gd name="T5" fmla="*/ 3 h 31"/>
                  <a:gd name="T6" fmla="*/ 92 w 103"/>
                  <a:gd name="T7" fmla="*/ 10 h 31"/>
                  <a:gd name="T8" fmla="*/ 28 w 103"/>
                  <a:gd name="T9" fmla="*/ 28 h 31"/>
                  <a:gd name="T10" fmla="*/ 28 w 103"/>
                  <a:gd name="T11" fmla="*/ 29 h 31"/>
                  <a:gd name="T12" fmla="*/ 29 w 103"/>
                  <a:gd name="T13" fmla="*/ 28 h 31"/>
                  <a:gd name="T14" fmla="*/ 28 w 103"/>
                  <a:gd name="T15" fmla="*/ 29 h 31"/>
                  <a:gd name="T16" fmla="*/ 29 w 103"/>
                  <a:gd name="T17" fmla="*/ 31 h 31"/>
                  <a:gd name="T18" fmla="*/ 101 w 103"/>
                  <a:gd name="T19" fmla="*/ 11 h 31"/>
                  <a:gd name="T20" fmla="*/ 103 w 103"/>
                  <a:gd name="T21" fmla="*/ 9 h 31"/>
                  <a:gd name="T22" fmla="*/ 101 w 103"/>
                  <a:gd name="T23" fmla="*/ 8 h 31"/>
                  <a:gd name="T24" fmla="*/ 2 w 103"/>
                  <a:gd name="T25" fmla="*/ 0 h 31"/>
                  <a:gd name="T26" fmla="*/ 0 w 103"/>
                  <a:gd name="T27" fmla="*/ 1 h 31"/>
                  <a:gd name="T28" fmla="*/ 0 w 103"/>
                  <a:gd name="T29" fmla="*/ 2 h 31"/>
                  <a:gd name="T30" fmla="*/ 27 w 103"/>
                  <a:gd name="T31" fmla="*/ 30 h 31"/>
                  <a:gd name="T32" fmla="*/ 29 w 103"/>
                  <a:gd name="T33" fmla="*/ 31 h 31"/>
                  <a:gd name="T34" fmla="*/ 28 w 103"/>
                  <a:gd name="T3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31">
                    <a:moveTo>
                      <a:pt x="28" y="29"/>
                    </a:moveTo>
                    <a:cubicBezTo>
                      <a:pt x="29" y="28"/>
                      <a:pt x="29" y="28"/>
                      <a:pt x="29" y="2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11"/>
                      <a:pt x="103" y="10"/>
                      <a:pt x="103" y="9"/>
                    </a:cubicBezTo>
                    <a:cubicBezTo>
                      <a:pt x="103" y="9"/>
                      <a:pt x="102" y="8"/>
                      <a:pt x="101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7" name="Freeform 1122"/>
              <p:cNvSpPr/>
              <p:nvPr/>
            </p:nvSpPr>
            <p:spPr bwMode="auto">
              <a:xfrm>
                <a:off x="5834" y="3980"/>
                <a:ext cx="150" cy="133"/>
              </a:xfrm>
              <a:custGeom>
                <a:avLst/>
                <a:gdLst>
                  <a:gd name="T0" fmla="*/ 69 w 142"/>
                  <a:gd name="T1" fmla="*/ 125 h 126"/>
                  <a:gd name="T2" fmla="*/ 70 w 142"/>
                  <a:gd name="T3" fmla="*/ 124 h 126"/>
                  <a:gd name="T4" fmla="*/ 4 w 142"/>
                  <a:gd name="T5" fmla="*/ 61 h 126"/>
                  <a:gd name="T6" fmla="*/ 137 w 142"/>
                  <a:gd name="T7" fmla="*/ 5 h 126"/>
                  <a:gd name="T8" fmla="*/ 68 w 142"/>
                  <a:gd name="T9" fmla="*/ 124 h 126"/>
                  <a:gd name="T10" fmla="*/ 69 w 142"/>
                  <a:gd name="T11" fmla="*/ 125 h 126"/>
                  <a:gd name="T12" fmla="*/ 70 w 142"/>
                  <a:gd name="T13" fmla="*/ 124 h 126"/>
                  <a:gd name="T14" fmla="*/ 69 w 142"/>
                  <a:gd name="T15" fmla="*/ 125 h 126"/>
                  <a:gd name="T16" fmla="*/ 70 w 142"/>
                  <a:gd name="T17" fmla="*/ 125 h 126"/>
                  <a:gd name="T18" fmla="*/ 141 w 142"/>
                  <a:gd name="T19" fmla="*/ 2 h 126"/>
                  <a:gd name="T20" fmla="*/ 141 w 142"/>
                  <a:gd name="T21" fmla="*/ 1 h 126"/>
                  <a:gd name="T22" fmla="*/ 140 w 142"/>
                  <a:gd name="T23" fmla="*/ 0 h 126"/>
                  <a:gd name="T24" fmla="*/ 1 w 142"/>
                  <a:gd name="T25" fmla="*/ 59 h 126"/>
                  <a:gd name="T26" fmla="*/ 0 w 142"/>
                  <a:gd name="T27" fmla="*/ 60 h 126"/>
                  <a:gd name="T28" fmla="*/ 0 w 142"/>
                  <a:gd name="T29" fmla="*/ 62 h 126"/>
                  <a:gd name="T30" fmla="*/ 68 w 142"/>
                  <a:gd name="T31" fmla="*/ 126 h 126"/>
                  <a:gd name="T32" fmla="*/ 69 w 142"/>
                  <a:gd name="T33" fmla="*/ 126 h 126"/>
                  <a:gd name="T34" fmla="*/ 70 w 142"/>
                  <a:gd name="T35" fmla="*/ 125 h 126"/>
                  <a:gd name="T36" fmla="*/ 69 w 142"/>
                  <a:gd name="T3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126">
                    <a:moveTo>
                      <a:pt x="69" y="125"/>
                    </a:moveTo>
                    <a:cubicBezTo>
                      <a:pt x="70" y="124"/>
                      <a:pt x="70" y="124"/>
                      <a:pt x="70" y="12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2" y="2"/>
                      <a:pt x="142" y="1"/>
                      <a:pt x="141" y="1"/>
                    </a:cubicBezTo>
                    <a:cubicBezTo>
                      <a:pt x="141" y="0"/>
                      <a:pt x="140" y="0"/>
                      <a:pt x="140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6"/>
                      <a:pt x="69" y="126"/>
                      <a:pt x="69" y="126"/>
                    </a:cubicBezTo>
                    <a:cubicBezTo>
                      <a:pt x="70" y="126"/>
                      <a:pt x="70" y="126"/>
                      <a:pt x="70" y="125"/>
                    </a:cubicBezTo>
                    <a:cubicBezTo>
                      <a:pt x="69" y="125"/>
                      <a:pt x="69" y="125"/>
                      <a:pt x="69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8" name="Freeform 1123"/>
              <p:cNvSpPr/>
              <p:nvPr/>
            </p:nvSpPr>
            <p:spPr bwMode="auto">
              <a:xfrm>
                <a:off x="5909" y="3574"/>
                <a:ext cx="128" cy="182"/>
              </a:xfrm>
              <a:custGeom>
                <a:avLst/>
                <a:gdLst>
                  <a:gd name="T0" fmla="*/ 39 w 121"/>
                  <a:gd name="T1" fmla="*/ 2 h 173"/>
                  <a:gd name="T2" fmla="*/ 38 w 121"/>
                  <a:gd name="T3" fmla="*/ 1 h 173"/>
                  <a:gd name="T4" fmla="*/ 1 w 121"/>
                  <a:gd name="T5" fmla="*/ 60 h 173"/>
                  <a:gd name="T6" fmla="*/ 1 w 121"/>
                  <a:gd name="T7" fmla="*/ 62 h 173"/>
                  <a:gd name="T8" fmla="*/ 118 w 121"/>
                  <a:gd name="T9" fmla="*/ 173 h 173"/>
                  <a:gd name="T10" fmla="*/ 120 w 121"/>
                  <a:gd name="T11" fmla="*/ 173 h 173"/>
                  <a:gd name="T12" fmla="*/ 120 w 121"/>
                  <a:gd name="T13" fmla="*/ 171 h 173"/>
                  <a:gd name="T14" fmla="*/ 40 w 121"/>
                  <a:gd name="T15" fmla="*/ 1 h 173"/>
                  <a:gd name="T16" fmla="*/ 39 w 121"/>
                  <a:gd name="T17" fmla="*/ 0 h 173"/>
                  <a:gd name="T18" fmla="*/ 38 w 121"/>
                  <a:gd name="T19" fmla="*/ 1 h 173"/>
                  <a:gd name="T20" fmla="*/ 39 w 121"/>
                  <a:gd name="T21" fmla="*/ 2 h 173"/>
                  <a:gd name="T22" fmla="*/ 37 w 121"/>
                  <a:gd name="T23" fmla="*/ 2 h 173"/>
                  <a:gd name="T24" fmla="*/ 114 w 121"/>
                  <a:gd name="T25" fmla="*/ 165 h 173"/>
                  <a:gd name="T26" fmla="*/ 4 w 121"/>
                  <a:gd name="T27" fmla="*/ 61 h 173"/>
                  <a:gd name="T28" fmla="*/ 40 w 121"/>
                  <a:gd name="T29" fmla="*/ 3 h 173"/>
                  <a:gd name="T30" fmla="*/ 39 w 121"/>
                  <a:gd name="T31" fmla="*/ 2 h 173"/>
                  <a:gd name="T32" fmla="*/ 37 w 121"/>
                  <a:gd name="T33" fmla="*/ 2 h 173"/>
                  <a:gd name="T34" fmla="*/ 39 w 121"/>
                  <a:gd name="T3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73">
                    <a:moveTo>
                      <a:pt x="39" y="2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9" y="173"/>
                      <a:pt x="120" y="173"/>
                    </a:cubicBezTo>
                    <a:cubicBezTo>
                      <a:pt x="120" y="172"/>
                      <a:pt x="121" y="172"/>
                      <a:pt x="120" y="17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39" y="2"/>
                      <a:pt x="3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9" name="Freeform 1124"/>
              <p:cNvSpPr/>
              <p:nvPr/>
            </p:nvSpPr>
            <p:spPr bwMode="auto">
              <a:xfrm>
                <a:off x="6011" y="3466"/>
                <a:ext cx="172" cy="84"/>
              </a:xfrm>
              <a:custGeom>
                <a:avLst/>
                <a:gdLst>
                  <a:gd name="T0" fmla="*/ 92 w 163"/>
                  <a:gd name="T1" fmla="*/ 78 h 80"/>
                  <a:gd name="T2" fmla="*/ 93 w 163"/>
                  <a:gd name="T3" fmla="*/ 77 h 80"/>
                  <a:gd name="T4" fmla="*/ 7 w 163"/>
                  <a:gd name="T5" fmla="*/ 5 h 80"/>
                  <a:gd name="T6" fmla="*/ 157 w 163"/>
                  <a:gd name="T7" fmla="*/ 33 h 80"/>
                  <a:gd name="T8" fmla="*/ 91 w 163"/>
                  <a:gd name="T9" fmla="*/ 77 h 80"/>
                  <a:gd name="T10" fmla="*/ 92 w 163"/>
                  <a:gd name="T11" fmla="*/ 78 h 80"/>
                  <a:gd name="T12" fmla="*/ 93 w 163"/>
                  <a:gd name="T13" fmla="*/ 77 h 80"/>
                  <a:gd name="T14" fmla="*/ 92 w 163"/>
                  <a:gd name="T15" fmla="*/ 78 h 80"/>
                  <a:gd name="T16" fmla="*/ 93 w 163"/>
                  <a:gd name="T17" fmla="*/ 79 h 80"/>
                  <a:gd name="T18" fmla="*/ 162 w 163"/>
                  <a:gd name="T19" fmla="*/ 33 h 80"/>
                  <a:gd name="T20" fmla="*/ 163 w 163"/>
                  <a:gd name="T21" fmla="*/ 32 h 80"/>
                  <a:gd name="T22" fmla="*/ 162 w 163"/>
                  <a:gd name="T23" fmla="*/ 31 h 80"/>
                  <a:gd name="T24" fmla="*/ 2 w 163"/>
                  <a:gd name="T25" fmla="*/ 1 h 80"/>
                  <a:gd name="T26" fmla="*/ 0 w 163"/>
                  <a:gd name="T27" fmla="*/ 1 h 80"/>
                  <a:gd name="T28" fmla="*/ 1 w 163"/>
                  <a:gd name="T29" fmla="*/ 3 h 80"/>
                  <a:gd name="T30" fmla="*/ 91 w 163"/>
                  <a:gd name="T31" fmla="*/ 79 h 80"/>
                  <a:gd name="T32" fmla="*/ 93 w 163"/>
                  <a:gd name="T33" fmla="*/ 79 h 80"/>
                  <a:gd name="T34" fmla="*/ 92 w 163"/>
                  <a:gd name="T35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80">
                    <a:moveTo>
                      <a:pt x="92" y="78"/>
                    </a:moveTo>
                    <a:cubicBezTo>
                      <a:pt x="93" y="77"/>
                      <a:pt x="93" y="77"/>
                      <a:pt x="93" y="7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63" y="33"/>
                      <a:pt x="163" y="32"/>
                      <a:pt x="163" y="32"/>
                    </a:cubicBezTo>
                    <a:cubicBezTo>
                      <a:pt x="163" y="31"/>
                      <a:pt x="162" y="31"/>
                      <a:pt x="162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2" y="80"/>
                      <a:pt x="93" y="80"/>
                      <a:pt x="93" y="79"/>
                    </a:cubicBezTo>
                    <a:cubicBezTo>
                      <a:pt x="92" y="78"/>
                      <a:pt x="92" y="78"/>
                      <a:pt x="92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0" name="Freeform 1125"/>
              <p:cNvSpPr/>
              <p:nvPr/>
            </p:nvSpPr>
            <p:spPr bwMode="auto">
              <a:xfrm>
                <a:off x="5950" y="3168"/>
                <a:ext cx="72" cy="105"/>
              </a:xfrm>
              <a:custGeom>
                <a:avLst/>
                <a:gdLst>
                  <a:gd name="T0" fmla="*/ 19 w 68"/>
                  <a:gd name="T1" fmla="*/ 2 h 99"/>
                  <a:gd name="T2" fmla="*/ 18 w 68"/>
                  <a:gd name="T3" fmla="*/ 2 h 99"/>
                  <a:gd name="T4" fmla="*/ 0 w 68"/>
                  <a:gd name="T5" fmla="*/ 87 h 99"/>
                  <a:gd name="T6" fmla="*/ 0 w 68"/>
                  <a:gd name="T7" fmla="*/ 88 h 99"/>
                  <a:gd name="T8" fmla="*/ 1 w 68"/>
                  <a:gd name="T9" fmla="*/ 89 h 99"/>
                  <a:gd name="T10" fmla="*/ 66 w 68"/>
                  <a:gd name="T11" fmla="*/ 99 h 99"/>
                  <a:gd name="T12" fmla="*/ 68 w 68"/>
                  <a:gd name="T13" fmla="*/ 99 h 99"/>
                  <a:gd name="T14" fmla="*/ 68 w 68"/>
                  <a:gd name="T15" fmla="*/ 97 h 99"/>
                  <a:gd name="T16" fmla="*/ 20 w 68"/>
                  <a:gd name="T17" fmla="*/ 1 h 99"/>
                  <a:gd name="T18" fmla="*/ 19 w 68"/>
                  <a:gd name="T19" fmla="*/ 0 h 99"/>
                  <a:gd name="T20" fmla="*/ 18 w 68"/>
                  <a:gd name="T21" fmla="*/ 2 h 99"/>
                  <a:gd name="T22" fmla="*/ 19 w 68"/>
                  <a:gd name="T23" fmla="*/ 2 h 99"/>
                  <a:gd name="T24" fmla="*/ 18 w 68"/>
                  <a:gd name="T25" fmla="*/ 3 h 99"/>
                  <a:gd name="T26" fmla="*/ 64 w 68"/>
                  <a:gd name="T27" fmla="*/ 96 h 99"/>
                  <a:gd name="T28" fmla="*/ 3 w 68"/>
                  <a:gd name="T29" fmla="*/ 86 h 99"/>
                  <a:gd name="T30" fmla="*/ 21 w 68"/>
                  <a:gd name="T31" fmla="*/ 2 h 99"/>
                  <a:gd name="T32" fmla="*/ 19 w 68"/>
                  <a:gd name="T33" fmla="*/ 2 h 99"/>
                  <a:gd name="T34" fmla="*/ 18 w 68"/>
                  <a:gd name="T35" fmla="*/ 3 h 99"/>
                  <a:gd name="T36" fmla="*/ 19 w 68"/>
                  <a:gd name="T37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9">
                    <a:moveTo>
                      <a:pt x="19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0" y="88"/>
                      <a:pt x="1" y="89"/>
                      <a:pt x="1" y="8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8"/>
                      <a:pt x="68" y="97"/>
                      <a:pt x="68" y="9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1" name="Freeform 1126"/>
              <p:cNvSpPr/>
              <p:nvPr/>
            </p:nvSpPr>
            <p:spPr bwMode="auto">
              <a:xfrm>
                <a:off x="6216" y="3278"/>
                <a:ext cx="55" cy="106"/>
              </a:xfrm>
              <a:custGeom>
                <a:avLst/>
                <a:gdLst>
                  <a:gd name="T0" fmla="*/ 7 w 52"/>
                  <a:gd name="T1" fmla="*/ 1 h 100"/>
                  <a:gd name="T2" fmla="*/ 5 w 52"/>
                  <a:gd name="T3" fmla="*/ 1 h 100"/>
                  <a:gd name="T4" fmla="*/ 0 w 52"/>
                  <a:gd name="T5" fmla="*/ 99 h 100"/>
                  <a:gd name="T6" fmla="*/ 1 w 52"/>
                  <a:gd name="T7" fmla="*/ 100 h 100"/>
                  <a:gd name="T8" fmla="*/ 2 w 52"/>
                  <a:gd name="T9" fmla="*/ 100 h 100"/>
                  <a:gd name="T10" fmla="*/ 52 w 52"/>
                  <a:gd name="T11" fmla="*/ 76 h 100"/>
                  <a:gd name="T12" fmla="*/ 52 w 52"/>
                  <a:gd name="T13" fmla="*/ 75 h 100"/>
                  <a:gd name="T14" fmla="*/ 52 w 52"/>
                  <a:gd name="T15" fmla="*/ 74 h 100"/>
                  <a:gd name="T16" fmla="*/ 8 w 52"/>
                  <a:gd name="T17" fmla="*/ 1 h 100"/>
                  <a:gd name="T18" fmla="*/ 7 w 52"/>
                  <a:gd name="T19" fmla="*/ 0 h 100"/>
                  <a:gd name="T20" fmla="*/ 5 w 52"/>
                  <a:gd name="T21" fmla="*/ 1 h 100"/>
                  <a:gd name="T22" fmla="*/ 7 w 52"/>
                  <a:gd name="T23" fmla="*/ 1 h 100"/>
                  <a:gd name="T24" fmla="*/ 6 w 52"/>
                  <a:gd name="T25" fmla="*/ 2 h 100"/>
                  <a:gd name="T26" fmla="*/ 49 w 52"/>
                  <a:gd name="T27" fmla="*/ 74 h 100"/>
                  <a:gd name="T28" fmla="*/ 3 w 52"/>
                  <a:gd name="T29" fmla="*/ 96 h 100"/>
                  <a:gd name="T30" fmla="*/ 8 w 52"/>
                  <a:gd name="T31" fmla="*/ 1 h 100"/>
                  <a:gd name="T32" fmla="*/ 7 w 52"/>
                  <a:gd name="T33" fmla="*/ 1 h 100"/>
                  <a:gd name="T34" fmla="*/ 6 w 52"/>
                  <a:gd name="T35" fmla="*/ 2 h 100"/>
                  <a:gd name="T36" fmla="*/ 7 w 52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0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1" y="100"/>
                      <a:pt x="1" y="100"/>
                    </a:cubicBezTo>
                    <a:cubicBezTo>
                      <a:pt x="1" y="100"/>
                      <a:pt x="2" y="100"/>
                      <a:pt x="2" y="100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2" y="75"/>
                    </a:cubicBezTo>
                    <a:cubicBezTo>
                      <a:pt x="52" y="75"/>
                      <a:pt x="52" y="74"/>
                      <a:pt x="52" y="7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2" name="Freeform 1127"/>
              <p:cNvSpPr/>
              <p:nvPr/>
            </p:nvSpPr>
            <p:spPr bwMode="auto">
              <a:xfrm>
                <a:off x="5950" y="3129"/>
                <a:ext cx="103" cy="133"/>
              </a:xfrm>
              <a:custGeom>
                <a:avLst/>
                <a:gdLst>
                  <a:gd name="T0" fmla="*/ 19 w 97"/>
                  <a:gd name="T1" fmla="*/ 39 h 126"/>
                  <a:gd name="T2" fmla="*/ 20 w 97"/>
                  <a:gd name="T3" fmla="*/ 40 h 126"/>
                  <a:gd name="T4" fmla="*/ 90 w 97"/>
                  <a:gd name="T5" fmla="*/ 6 h 126"/>
                  <a:gd name="T6" fmla="*/ 4 w 97"/>
                  <a:gd name="T7" fmla="*/ 118 h 126"/>
                  <a:gd name="T8" fmla="*/ 21 w 97"/>
                  <a:gd name="T9" fmla="*/ 39 h 126"/>
                  <a:gd name="T10" fmla="*/ 19 w 97"/>
                  <a:gd name="T11" fmla="*/ 39 h 126"/>
                  <a:gd name="T12" fmla="*/ 20 w 97"/>
                  <a:gd name="T13" fmla="*/ 40 h 126"/>
                  <a:gd name="T14" fmla="*/ 19 w 97"/>
                  <a:gd name="T15" fmla="*/ 39 h 126"/>
                  <a:gd name="T16" fmla="*/ 18 w 97"/>
                  <a:gd name="T17" fmla="*/ 39 h 126"/>
                  <a:gd name="T18" fmla="*/ 0 w 97"/>
                  <a:gd name="T19" fmla="*/ 124 h 126"/>
                  <a:gd name="T20" fmla="*/ 1 w 97"/>
                  <a:gd name="T21" fmla="*/ 125 h 126"/>
                  <a:gd name="T22" fmla="*/ 3 w 97"/>
                  <a:gd name="T23" fmla="*/ 125 h 126"/>
                  <a:gd name="T24" fmla="*/ 96 w 97"/>
                  <a:gd name="T25" fmla="*/ 3 h 126"/>
                  <a:gd name="T26" fmla="*/ 96 w 97"/>
                  <a:gd name="T27" fmla="*/ 1 h 126"/>
                  <a:gd name="T28" fmla="*/ 94 w 97"/>
                  <a:gd name="T29" fmla="*/ 1 h 126"/>
                  <a:gd name="T30" fmla="*/ 18 w 97"/>
                  <a:gd name="T31" fmla="*/ 38 h 126"/>
                  <a:gd name="T32" fmla="*/ 18 w 97"/>
                  <a:gd name="T33" fmla="*/ 39 h 126"/>
                  <a:gd name="T34" fmla="*/ 19 w 97"/>
                  <a:gd name="T35" fmla="*/ 3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26">
                    <a:moveTo>
                      <a:pt x="19" y="39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5"/>
                      <a:pt x="1" y="125"/>
                    </a:cubicBezTo>
                    <a:cubicBezTo>
                      <a:pt x="1" y="126"/>
                      <a:pt x="2" y="126"/>
                      <a:pt x="3" y="125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7" y="2"/>
                      <a:pt x="97" y="2"/>
                      <a:pt x="96" y="1"/>
                    </a:cubicBezTo>
                    <a:cubicBezTo>
                      <a:pt x="96" y="0"/>
                      <a:pt x="95" y="0"/>
                      <a:pt x="94" y="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3" name="Freeform 1128"/>
              <p:cNvSpPr/>
              <p:nvPr/>
            </p:nvSpPr>
            <p:spPr bwMode="auto">
              <a:xfrm>
                <a:off x="6049" y="3003"/>
                <a:ext cx="72" cy="130"/>
              </a:xfrm>
              <a:custGeom>
                <a:avLst/>
                <a:gdLst>
                  <a:gd name="T0" fmla="*/ 2 w 68"/>
                  <a:gd name="T1" fmla="*/ 2 h 124"/>
                  <a:gd name="T2" fmla="*/ 0 w 68"/>
                  <a:gd name="T3" fmla="*/ 2 h 124"/>
                  <a:gd name="T4" fmla="*/ 0 w 68"/>
                  <a:gd name="T5" fmla="*/ 122 h 124"/>
                  <a:gd name="T6" fmla="*/ 1 w 68"/>
                  <a:gd name="T7" fmla="*/ 123 h 124"/>
                  <a:gd name="T8" fmla="*/ 3 w 68"/>
                  <a:gd name="T9" fmla="*/ 123 h 124"/>
                  <a:gd name="T10" fmla="*/ 67 w 68"/>
                  <a:gd name="T11" fmla="*/ 91 h 124"/>
                  <a:gd name="T12" fmla="*/ 68 w 68"/>
                  <a:gd name="T13" fmla="*/ 90 h 124"/>
                  <a:gd name="T14" fmla="*/ 68 w 68"/>
                  <a:gd name="T15" fmla="*/ 89 h 124"/>
                  <a:gd name="T16" fmla="*/ 3 w 68"/>
                  <a:gd name="T17" fmla="*/ 1 h 124"/>
                  <a:gd name="T18" fmla="*/ 2 w 68"/>
                  <a:gd name="T19" fmla="*/ 0 h 124"/>
                  <a:gd name="T20" fmla="*/ 0 w 68"/>
                  <a:gd name="T21" fmla="*/ 2 h 124"/>
                  <a:gd name="T22" fmla="*/ 2 w 68"/>
                  <a:gd name="T23" fmla="*/ 2 h 124"/>
                  <a:gd name="T24" fmla="*/ 1 w 68"/>
                  <a:gd name="T25" fmla="*/ 3 h 124"/>
                  <a:gd name="T26" fmla="*/ 64 w 68"/>
                  <a:gd name="T27" fmla="*/ 89 h 124"/>
                  <a:gd name="T28" fmla="*/ 3 w 68"/>
                  <a:gd name="T29" fmla="*/ 120 h 124"/>
                  <a:gd name="T30" fmla="*/ 3 w 68"/>
                  <a:gd name="T31" fmla="*/ 2 h 124"/>
                  <a:gd name="T32" fmla="*/ 2 w 68"/>
                  <a:gd name="T33" fmla="*/ 2 h 124"/>
                  <a:gd name="T34" fmla="*/ 1 w 68"/>
                  <a:gd name="T35" fmla="*/ 3 h 124"/>
                  <a:gd name="T36" fmla="*/ 2 w 68"/>
                  <a:gd name="T37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24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3"/>
                      <a:pt x="1" y="123"/>
                    </a:cubicBezTo>
                    <a:cubicBezTo>
                      <a:pt x="2" y="124"/>
                      <a:pt x="2" y="124"/>
                      <a:pt x="3" y="123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8" y="90"/>
                      <a:pt x="68" y="89"/>
                      <a:pt x="68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4" name="Freeform 1129"/>
              <p:cNvSpPr/>
              <p:nvPr/>
            </p:nvSpPr>
            <p:spPr bwMode="auto">
              <a:xfrm>
                <a:off x="6049" y="2999"/>
                <a:ext cx="105" cy="101"/>
              </a:xfrm>
              <a:custGeom>
                <a:avLst/>
                <a:gdLst>
                  <a:gd name="T0" fmla="*/ 98 w 100"/>
                  <a:gd name="T1" fmla="*/ 1 h 95"/>
                  <a:gd name="T2" fmla="*/ 97 w 100"/>
                  <a:gd name="T3" fmla="*/ 1 h 95"/>
                  <a:gd name="T4" fmla="*/ 66 w 100"/>
                  <a:gd name="T5" fmla="*/ 90 h 95"/>
                  <a:gd name="T6" fmla="*/ 5 w 100"/>
                  <a:gd name="T7" fmla="*/ 6 h 95"/>
                  <a:gd name="T8" fmla="*/ 98 w 100"/>
                  <a:gd name="T9" fmla="*/ 3 h 95"/>
                  <a:gd name="T10" fmla="*/ 98 w 100"/>
                  <a:gd name="T11" fmla="*/ 1 h 95"/>
                  <a:gd name="T12" fmla="*/ 97 w 100"/>
                  <a:gd name="T13" fmla="*/ 1 h 95"/>
                  <a:gd name="T14" fmla="*/ 98 w 100"/>
                  <a:gd name="T15" fmla="*/ 1 h 95"/>
                  <a:gd name="T16" fmla="*/ 98 w 100"/>
                  <a:gd name="T17" fmla="*/ 0 h 95"/>
                  <a:gd name="T18" fmla="*/ 2 w 100"/>
                  <a:gd name="T19" fmla="*/ 3 h 95"/>
                  <a:gd name="T20" fmla="*/ 1 w 100"/>
                  <a:gd name="T21" fmla="*/ 4 h 95"/>
                  <a:gd name="T22" fmla="*/ 1 w 100"/>
                  <a:gd name="T23" fmla="*/ 6 h 95"/>
                  <a:gd name="T24" fmla="*/ 65 w 100"/>
                  <a:gd name="T25" fmla="*/ 94 h 95"/>
                  <a:gd name="T26" fmla="*/ 67 w 100"/>
                  <a:gd name="T27" fmla="*/ 94 h 95"/>
                  <a:gd name="T28" fmla="*/ 68 w 100"/>
                  <a:gd name="T29" fmla="*/ 93 h 95"/>
                  <a:gd name="T30" fmla="*/ 100 w 100"/>
                  <a:gd name="T31" fmla="*/ 2 h 95"/>
                  <a:gd name="T32" fmla="*/ 100 w 100"/>
                  <a:gd name="T33" fmla="*/ 1 h 95"/>
                  <a:gd name="T34" fmla="*/ 98 w 100"/>
                  <a:gd name="T35" fmla="*/ 0 h 95"/>
                  <a:gd name="T36" fmla="*/ 98 w 100"/>
                  <a:gd name="T3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5">
                    <a:moveTo>
                      <a:pt x="98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6" y="94"/>
                      <a:pt x="66" y="95"/>
                      <a:pt x="67" y="94"/>
                    </a:cubicBezTo>
                    <a:cubicBezTo>
                      <a:pt x="67" y="94"/>
                      <a:pt x="68" y="94"/>
                      <a:pt x="68" y="9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5" name="Freeform 1130"/>
              <p:cNvSpPr/>
              <p:nvPr/>
            </p:nvSpPr>
            <p:spPr bwMode="auto">
              <a:xfrm>
                <a:off x="6117" y="2999"/>
                <a:ext cx="80" cy="101"/>
              </a:xfrm>
              <a:custGeom>
                <a:avLst/>
                <a:gdLst>
                  <a:gd name="T0" fmla="*/ 74 w 75"/>
                  <a:gd name="T1" fmla="*/ 59 h 95"/>
                  <a:gd name="T2" fmla="*/ 73 w 75"/>
                  <a:gd name="T3" fmla="*/ 57 h 95"/>
                  <a:gd name="T4" fmla="*/ 4 w 75"/>
                  <a:gd name="T5" fmla="*/ 90 h 95"/>
                  <a:gd name="T6" fmla="*/ 34 w 75"/>
                  <a:gd name="T7" fmla="*/ 5 h 95"/>
                  <a:gd name="T8" fmla="*/ 73 w 75"/>
                  <a:gd name="T9" fmla="*/ 60 h 95"/>
                  <a:gd name="T10" fmla="*/ 74 w 75"/>
                  <a:gd name="T11" fmla="*/ 59 h 95"/>
                  <a:gd name="T12" fmla="*/ 73 w 75"/>
                  <a:gd name="T13" fmla="*/ 57 h 95"/>
                  <a:gd name="T14" fmla="*/ 74 w 75"/>
                  <a:gd name="T15" fmla="*/ 59 h 95"/>
                  <a:gd name="T16" fmla="*/ 75 w 75"/>
                  <a:gd name="T17" fmla="*/ 58 h 95"/>
                  <a:gd name="T18" fmla="*/ 35 w 75"/>
                  <a:gd name="T19" fmla="*/ 1 h 95"/>
                  <a:gd name="T20" fmla="*/ 33 w 75"/>
                  <a:gd name="T21" fmla="*/ 0 h 95"/>
                  <a:gd name="T22" fmla="*/ 32 w 75"/>
                  <a:gd name="T23" fmla="*/ 1 h 95"/>
                  <a:gd name="T24" fmla="*/ 0 w 75"/>
                  <a:gd name="T25" fmla="*/ 92 h 95"/>
                  <a:gd name="T26" fmla="*/ 1 w 75"/>
                  <a:gd name="T27" fmla="*/ 94 h 95"/>
                  <a:gd name="T28" fmla="*/ 2 w 75"/>
                  <a:gd name="T29" fmla="*/ 94 h 95"/>
                  <a:gd name="T30" fmla="*/ 75 w 75"/>
                  <a:gd name="T31" fmla="*/ 60 h 95"/>
                  <a:gd name="T32" fmla="*/ 75 w 75"/>
                  <a:gd name="T33" fmla="*/ 59 h 95"/>
                  <a:gd name="T34" fmla="*/ 75 w 75"/>
                  <a:gd name="T35" fmla="*/ 58 h 95"/>
                  <a:gd name="T36" fmla="*/ 74 w 75"/>
                  <a:gd name="T37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95">
                    <a:moveTo>
                      <a:pt x="74" y="59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5"/>
                      <a:pt x="2" y="95"/>
                      <a:pt x="2" y="94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0"/>
                      <a:pt x="75" y="59"/>
                    </a:cubicBezTo>
                    <a:cubicBezTo>
                      <a:pt x="75" y="59"/>
                      <a:pt x="75" y="58"/>
                      <a:pt x="75" y="58"/>
                    </a:cubicBezTo>
                    <a:cubicBezTo>
                      <a:pt x="74" y="59"/>
                      <a:pt x="74" y="59"/>
                      <a:pt x="74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6" name="Freeform 1131"/>
              <p:cNvSpPr/>
              <p:nvPr/>
            </p:nvSpPr>
            <p:spPr bwMode="auto">
              <a:xfrm>
                <a:off x="6168" y="3195"/>
                <a:ext cx="57" cy="86"/>
              </a:xfrm>
              <a:custGeom>
                <a:avLst/>
                <a:gdLst>
                  <a:gd name="T0" fmla="*/ 53 w 54"/>
                  <a:gd name="T1" fmla="*/ 1 h 82"/>
                  <a:gd name="T2" fmla="*/ 51 w 54"/>
                  <a:gd name="T3" fmla="*/ 1 h 82"/>
                  <a:gd name="T4" fmla="*/ 50 w 54"/>
                  <a:gd name="T5" fmla="*/ 77 h 82"/>
                  <a:gd name="T6" fmla="*/ 4 w 54"/>
                  <a:gd name="T7" fmla="*/ 46 h 82"/>
                  <a:gd name="T8" fmla="*/ 54 w 54"/>
                  <a:gd name="T9" fmla="*/ 3 h 82"/>
                  <a:gd name="T10" fmla="*/ 53 w 54"/>
                  <a:gd name="T11" fmla="*/ 1 h 82"/>
                  <a:gd name="T12" fmla="*/ 51 w 54"/>
                  <a:gd name="T13" fmla="*/ 1 h 82"/>
                  <a:gd name="T14" fmla="*/ 53 w 54"/>
                  <a:gd name="T15" fmla="*/ 1 h 82"/>
                  <a:gd name="T16" fmla="*/ 52 w 54"/>
                  <a:gd name="T17" fmla="*/ 0 h 82"/>
                  <a:gd name="T18" fmla="*/ 1 w 54"/>
                  <a:gd name="T19" fmla="*/ 45 h 82"/>
                  <a:gd name="T20" fmla="*/ 0 w 54"/>
                  <a:gd name="T21" fmla="*/ 46 h 82"/>
                  <a:gd name="T22" fmla="*/ 1 w 54"/>
                  <a:gd name="T23" fmla="*/ 47 h 82"/>
                  <a:gd name="T24" fmla="*/ 51 w 54"/>
                  <a:gd name="T25" fmla="*/ 82 h 82"/>
                  <a:gd name="T26" fmla="*/ 53 w 54"/>
                  <a:gd name="T27" fmla="*/ 82 h 82"/>
                  <a:gd name="T28" fmla="*/ 53 w 54"/>
                  <a:gd name="T29" fmla="*/ 80 h 82"/>
                  <a:gd name="T30" fmla="*/ 54 w 54"/>
                  <a:gd name="T31" fmla="*/ 1 h 82"/>
                  <a:gd name="T32" fmla="*/ 53 w 54"/>
                  <a:gd name="T33" fmla="*/ 0 h 82"/>
                  <a:gd name="T34" fmla="*/ 52 w 54"/>
                  <a:gd name="T35" fmla="*/ 0 h 82"/>
                  <a:gd name="T36" fmla="*/ 53 w 54"/>
                  <a:gd name="T3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82">
                    <a:moveTo>
                      <a:pt x="53" y="1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2" y="82"/>
                      <a:pt x="52" y="82"/>
                      <a:pt x="53" y="82"/>
                    </a:cubicBezTo>
                    <a:cubicBezTo>
                      <a:pt x="53" y="81"/>
                      <a:pt x="53" y="81"/>
                      <a:pt x="53" y="8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3" y="1"/>
                      <a:pt x="53" y="1"/>
                      <a:pt x="5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7" name="Freeform 1132"/>
              <p:cNvSpPr/>
              <p:nvPr/>
            </p:nvSpPr>
            <p:spPr bwMode="auto">
              <a:xfrm>
                <a:off x="6168" y="3195"/>
                <a:ext cx="107" cy="75"/>
              </a:xfrm>
              <a:custGeom>
                <a:avLst/>
                <a:gdLst>
                  <a:gd name="T0" fmla="*/ 99 w 101"/>
                  <a:gd name="T1" fmla="*/ 70 h 71"/>
                  <a:gd name="T2" fmla="*/ 101 w 101"/>
                  <a:gd name="T3" fmla="*/ 69 h 71"/>
                  <a:gd name="T4" fmla="*/ 54 w 101"/>
                  <a:gd name="T5" fmla="*/ 1 h 71"/>
                  <a:gd name="T6" fmla="*/ 53 w 101"/>
                  <a:gd name="T7" fmla="*/ 0 h 71"/>
                  <a:gd name="T8" fmla="*/ 52 w 101"/>
                  <a:gd name="T9" fmla="*/ 0 h 71"/>
                  <a:gd name="T10" fmla="*/ 1 w 101"/>
                  <a:gd name="T11" fmla="*/ 45 h 71"/>
                  <a:gd name="T12" fmla="*/ 0 w 101"/>
                  <a:gd name="T13" fmla="*/ 47 h 71"/>
                  <a:gd name="T14" fmla="*/ 1 w 101"/>
                  <a:gd name="T15" fmla="*/ 48 h 71"/>
                  <a:gd name="T16" fmla="*/ 99 w 101"/>
                  <a:gd name="T17" fmla="*/ 71 h 71"/>
                  <a:gd name="T18" fmla="*/ 101 w 101"/>
                  <a:gd name="T19" fmla="*/ 71 h 71"/>
                  <a:gd name="T20" fmla="*/ 101 w 101"/>
                  <a:gd name="T21" fmla="*/ 69 h 71"/>
                  <a:gd name="T22" fmla="*/ 99 w 101"/>
                  <a:gd name="T23" fmla="*/ 70 h 71"/>
                  <a:gd name="T24" fmla="*/ 100 w 101"/>
                  <a:gd name="T25" fmla="*/ 68 h 71"/>
                  <a:gd name="T26" fmla="*/ 5 w 101"/>
                  <a:gd name="T27" fmla="*/ 45 h 71"/>
                  <a:gd name="T28" fmla="*/ 52 w 101"/>
                  <a:gd name="T29" fmla="*/ 4 h 71"/>
                  <a:gd name="T30" fmla="*/ 98 w 101"/>
                  <a:gd name="T31" fmla="*/ 71 h 71"/>
                  <a:gd name="T32" fmla="*/ 99 w 101"/>
                  <a:gd name="T33" fmla="*/ 70 h 71"/>
                  <a:gd name="T34" fmla="*/ 100 w 101"/>
                  <a:gd name="T35" fmla="*/ 68 h 71"/>
                  <a:gd name="T36" fmla="*/ 99 w 101"/>
                  <a:gd name="T37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71">
                    <a:moveTo>
                      <a:pt x="99" y="70"/>
                    </a:moveTo>
                    <a:cubicBezTo>
                      <a:pt x="101" y="69"/>
                      <a:pt x="101" y="69"/>
                      <a:pt x="101" y="69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7"/>
                    </a:cubicBezTo>
                    <a:cubicBezTo>
                      <a:pt x="0" y="47"/>
                      <a:pt x="1" y="47"/>
                      <a:pt x="1" y="48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1"/>
                      <a:pt x="101" y="71"/>
                    </a:cubicBezTo>
                    <a:cubicBezTo>
                      <a:pt x="101" y="70"/>
                      <a:pt x="101" y="69"/>
                      <a:pt x="101" y="69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70"/>
                      <a:pt x="99" y="70"/>
                      <a:pt x="99" y="7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8" name="Freeform 1133"/>
              <p:cNvSpPr/>
              <p:nvPr/>
            </p:nvSpPr>
            <p:spPr bwMode="auto">
              <a:xfrm>
                <a:off x="6216" y="3266"/>
                <a:ext cx="56" cy="118"/>
              </a:xfrm>
              <a:custGeom>
                <a:avLst/>
                <a:gdLst>
                  <a:gd name="T0" fmla="*/ 2 w 53"/>
                  <a:gd name="T1" fmla="*/ 110 h 111"/>
                  <a:gd name="T2" fmla="*/ 3 w 53"/>
                  <a:gd name="T3" fmla="*/ 110 h 111"/>
                  <a:gd name="T4" fmla="*/ 53 w 53"/>
                  <a:gd name="T5" fmla="*/ 2 h 111"/>
                  <a:gd name="T6" fmla="*/ 53 w 53"/>
                  <a:gd name="T7" fmla="*/ 0 h 111"/>
                  <a:gd name="T8" fmla="*/ 51 w 53"/>
                  <a:gd name="T9" fmla="*/ 0 h 111"/>
                  <a:gd name="T10" fmla="*/ 7 w 53"/>
                  <a:gd name="T11" fmla="*/ 11 h 111"/>
                  <a:gd name="T12" fmla="*/ 5 w 53"/>
                  <a:gd name="T13" fmla="*/ 12 h 111"/>
                  <a:gd name="T14" fmla="*/ 0 w 53"/>
                  <a:gd name="T15" fmla="*/ 110 h 111"/>
                  <a:gd name="T16" fmla="*/ 1 w 53"/>
                  <a:gd name="T17" fmla="*/ 111 h 111"/>
                  <a:gd name="T18" fmla="*/ 3 w 53"/>
                  <a:gd name="T19" fmla="*/ 110 h 111"/>
                  <a:gd name="T20" fmla="*/ 2 w 53"/>
                  <a:gd name="T21" fmla="*/ 110 h 111"/>
                  <a:gd name="T22" fmla="*/ 3 w 53"/>
                  <a:gd name="T23" fmla="*/ 110 h 111"/>
                  <a:gd name="T24" fmla="*/ 8 w 53"/>
                  <a:gd name="T25" fmla="*/ 13 h 111"/>
                  <a:gd name="T26" fmla="*/ 49 w 53"/>
                  <a:gd name="T27" fmla="*/ 3 h 111"/>
                  <a:gd name="T28" fmla="*/ 0 w 53"/>
                  <a:gd name="T29" fmla="*/ 109 h 111"/>
                  <a:gd name="T30" fmla="*/ 2 w 53"/>
                  <a:gd name="T31" fmla="*/ 110 h 111"/>
                  <a:gd name="T32" fmla="*/ 3 w 53"/>
                  <a:gd name="T33" fmla="*/ 110 h 111"/>
                  <a:gd name="T34" fmla="*/ 2 w 53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11">
                    <a:moveTo>
                      <a:pt x="2" y="110"/>
                    </a:moveTo>
                    <a:cubicBezTo>
                      <a:pt x="3" y="110"/>
                      <a:pt x="3" y="110"/>
                      <a:pt x="3" y="11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9" name="Freeform 1134"/>
              <p:cNvSpPr/>
              <p:nvPr/>
            </p:nvSpPr>
            <p:spPr bwMode="auto">
              <a:xfrm>
                <a:off x="6057" y="3175"/>
                <a:ext cx="114" cy="70"/>
              </a:xfrm>
              <a:custGeom>
                <a:avLst/>
                <a:gdLst>
                  <a:gd name="T0" fmla="*/ 62 w 108"/>
                  <a:gd name="T1" fmla="*/ 2 h 67"/>
                  <a:gd name="T2" fmla="*/ 61 w 108"/>
                  <a:gd name="T3" fmla="*/ 2 h 67"/>
                  <a:gd name="T4" fmla="*/ 103 w 108"/>
                  <a:gd name="T5" fmla="*/ 62 h 67"/>
                  <a:gd name="T6" fmla="*/ 6 w 108"/>
                  <a:gd name="T7" fmla="*/ 26 h 67"/>
                  <a:gd name="T8" fmla="*/ 62 w 108"/>
                  <a:gd name="T9" fmla="*/ 3 h 67"/>
                  <a:gd name="T10" fmla="*/ 62 w 108"/>
                  <a:gd name="T11" fmla="*/ 2 h 67"/>
                  <a:gd name="T12" fmla="*/ 61 w 108"/>
                  <a:gd name="T13" fmla="*/ 2 h 67"/>
                  <a:gd name="T14" fmla="*/ 62 w 108"/>
                  <a:gd name="T15" fmla="*/ 2 h 67"/>
                  <a:gd name="T16" fmla="*/ 61 w 108"/>
                  <a:gd name="T17" fmla="*/ 0 h 67"/>
                  <a:gd name="T18" fmla="*/ 1 w 108"/>
                  <a:gd name="T19" fmla="*/ 25 h 67"/>
                  <a:gd name="T20" fmla="*/ 0 w 108"/>
                  <a:gd name="T21" fmla="*/ 26 h 67"/>
                  <a:gd name="T22" fmla="*/ 1 w 108"/>
                  <a:gd name="T23" fmla="*/ 28 h 67"/>
                  <a:gd name="T24" fmla="*/ 106 w 108"/>
                  <a:gd name="T25" fmla="*/ 67 h 67"/>
                  <a:gd name="T26" fmla="*/ 108 w 108"/>
                  <a:gd name="T27" fmla="*/ 66 h 67"/>
                  <a:gd name="T28" fmla="*/ 108 w 108"/>
                  <a:gd name="T29" fmla="*/ 64 h 67"/>
                  <a:gd name="T30" fmla="*/ 63 w 108"/>
                  <a:gd name="T31" fmla="*/ 1 h 67"/>
                  <a:gd name="T32" fmla="*/ 61 w 108"/>
                  <a:gd name="T33" fmla="*/ 0 h 67"/>
                  <a:gd name="T34" fmla="*/ 62 w 108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67">
                    <a:moveTo>
                      <a:pt x="62" y="2"/>
                    </a:moveTo>
                    <a:cubicBezTo>
                      <a:pt x="61" y="2"/>
                      <a:pt x="61" y="2"/>
                      <a:pt x="61" y="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07" y="67"/>
                      <a:pt x="108" y="67"/>
                      <a:pt x="108" y="66"/>
                    </a:cubicBezTo>
                    <a:cubicBezTo>
                      <a:pt x="108" y="66"/>
                      <a:pt x="108" y="65"/>
                      <a:pt x="108" y="64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2" y="0"/>
                      <a:pt x="61" y="0"/>
                    </a:cubicBezTo>
                    <a:cubicBezTo>
                      <a:pt x="62" y="2"/>
                      <a:pt x="62" y="2"/>
                      <a:pt x="6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0" name="Freeform 1135"/>
              <p:cNvSpPr/>
              <p:nvPr/>
            </p:nvSpPr>
            <p:spPr bwMode="auto">
              <a:xfrm>
                <a:off x="5969" y="3129"/>
                <a:ext cx="91" cy="75"/>
              </a:xfrm>
              <a:custGeom>
                <a:avLst/>
                <a:gdLst>
                  <a:gd name="T0" fmla="*/ 1 w 86"/>
                  <a:gd name="T1" fmla="*/ 39 h 71"/>
                  <a:gd name="T2" fmla="*/ 1 w 86"/>
                  <a:gd name="T3" fmla="*/ 40 h 71"/>
                  <a:gd name="T4" fmla="*/ 84 w 86"/>
                  <a:gd name="T5" fmla="*/ 71 h 71"/>
                  <a:gd name="T6" fmla="*/ 86 w 86"/>
                  <a:gd name="T7" fmla="*/ 70 h 71"/>
                  <a:gd name="T8" fmla="*/ 86 w 86"/>
                  <a:gd name="T9" fmla="*/ 69 h 71"/>
                  <a:gd name="T10" fmla="*/ 78 w 86"/>
                  <a:gd name="T11" fmla="*/ 2 h 71"/>
                  <a:gd name="T12" fmla="*/ 78 w 86"/>
                  <a:gd name="T13" fmla="*/ 1 h 71"/>
                  <a:gd name="T14" fmla="*/ 76 w 86"/>
                  <a:gd name="T15" fmla="*/ 1 h 71"/>
                  <a:gd name="T16" fmla="*/ 0 w 86"/>
                  <a:gd name="T17" fmla="*/ 38 h 71"/>
                  <a:gd name="T18" fmla="*/ 0 w 86"/>
                  <a:gd name="T19" fmla="*/ 39 h 71"/>
                  <a:gd name="T20" fmla="*/ 1 w 86"/>
                  <a:gd name="T21" fmla="*/ 40 h 71"/>
                  <a:gd name="T22" fmla="*/ 1 w 86"/>
                  <a:gd name="T23" fmla="*/ 39 h 71"/>
                  <a:gd name="T24" fmla="*/ 2 w 86"/>
                  <a:gd name="T25" fmla="*/ 40 h 71"/>
                  <a:gd name="T26" fmla="*/ 76 w 86"/>
                  <a:gd name="T27" fmla="*/ 4 h 71"/>
                  <a:gd name="T28" fmla="*/ 83 w 86"/>
                  <a:gd name="T29" fmla="*/ 67 h 71"/>
                  <a:gd name="T30" fmla="*/ 2 w 86"/>
                  <a:gd name="T31" fmla="*/ 38 h 71"/>
                  <a:gd name="T32" fmla="*/ 1 w 86"/>
                  <a:gd name="T33" fmla="*/ 39 h 71"/>
                  <a:gd name="T34" fmla="*/ 2 w 86"/>
                  <a:gd name="T35" fmla="*/ 40 h 71"/>
                  <a:gd name="T36" fmla="*/ 1 w 86"/>
                  <a:gd name="T37" fmla="*/ 3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71">
                    <a:moveTo>
                      <a:pt x="1" y="39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0"/>
                    </a:cubicBezTo>
                    <a:cubicBezTo>
                      <a:pt x="86" y="70"/>
                      <a:pt x="86" y="70"/>
                      <a:pt x="86" y="69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6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39"/>
                      <a:pt x="1" y="39"/>
                      <a:pt x="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1" name="Freeform 1136"/>
              <p:cNvSpPr/>
              <p:nvPr/>
            </p:nvSpPr>
            <p:spPr bwMode="auto">
              <a:xfrm>
                <a:off x="6049" y="3095"/>
                <a:ext cx="75" cy="83"/>
              </a:xfrm>
              <a:custGeom>
                <a:avLst/>
                <a:gdLst>
                  <a:gd name="T0" fmla="*/ 70 w 71"/>
                  <a:gd name="T1" fmla="*/ 77 h 78"/>
                  <a:gd name="T2" fmla="*/ 71 w 71"/>
                  <a:gd name="T3" fmla="*/ 75 h 78"/>
                  <a:gd name="T4" fmla="*/ 5 w 71"/>
                  <a:gd name="T5" fmla="*/ 34 h 78"/>
                  <a:gd name="T6" fmla="*/ 65 w 71"/>
                  <a:gd name="T7" fmla="*/ 4 h 78"/>
                  <a:gd name="T8" fmla="*/ 68 w 71"/>
                  <a:gd name="T9" fmla="*/ 77 h 78"/>
                  <a:gd name="T10" fmla="*/ 70 w 71"/>
                  <a:gd name="T11" fmla="*/ 77 h 78"/>
                  <a:gd name="T12" fmla="*/ 71 w 71"/>
                  <a:gd name="T13" fmla="*/ 75 h 78"/>
                  <a:gd name="T14" fmla="*/ 70 w 71"/>
                  <a:gd name="T15" fmla="*/ 77 h 78"/>
                  <a:gd name="T16" fmla="*/ 71 w 71"/>
                  <a:gd name="T17" fmla="*/ 76 h 78"/>
                  <a:gd name="T18" fmla="*/ 68 w 71"/>
                  <a:gd name="T19" fmla="*/ 2 h 78"/>
                  <a:gd name="T20" fmla="*/ 67 w 71"/>
                  <a:gd name="T21" fmla="*/ 1 h 78"/>
                  <a:gd name="T22" fmla="*/ 66 w 71"/>
                  <a:gd name="T23" fmla="*/ 1 h 78"/>
                  <a:gd name="T24" fmla="*/ 1 w 71"/>
                  <a:gd name="T25" fmla="*/ 33 h 78"/>
                  <a:gd name="T26" fmla="*/ 0 w 71"/>
                  <a:gd name="T27" fmla="*/ 34 h 78"/>
                  <a:gd name="T28" fmla="*/ 1 w 71"/>
                  <a:gd name="T29" fmla="*/ 35 h 78"/>
                  <a:gd name="T30" fmla="*/ 69 w 71"/>
                  <a:gd name="T31" fmla="*/ 78 h 78"/>
                  <a:gd name="T32" fmla="*/ 71 w 71"/>
                  <a:gd name="T33" fmla="*/ 78 h 78"/>
                  <a:gd name="T34" fmla="*/ 71 w 71"/>
                  <a:gd name="T35" fmla="*/ 76 h 78"/>
                  <a:gd name="T36" fmla="*/ 70 w 71"/>
                  <a:gd name="T3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78">
                    <a:moveTo>
                      <a:pt x="70" y="77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1" y="78"/>
                      <a:pt x="71" y="77"/>
                      <a:pt x="71" y="76"/>
                    </a:cubicBezTo>
                    <a:cubicBezTo>
                      <a:pt x="70" y="77"/>
                      <a:pt x="70" y="77"/>
                      <a:pt x="7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2" name="Freeform 1137"/>
              <p:cNvSpPr/>
              <p:nvPr/>
            </p:nvSpPr>
            <p:spPr bwMode="auto">
              <a:xfrm>
                <a:off x="6117" y="3060"/>
                <a:ext cx="159" cy="83"/>
              </a:xfrm>
              <a:custGeom>
                <a:avLst/>
                <a:gdLst>
                  <a:gd name="T0" fmla="*/ 148 w 150"/>
                  <a:gd name="T1" fmla="*/ 77 h 79"/>
                  <a:gd name="T2" fmla="*/ 149 w 150"/>
                  <a:gd name="T3" fmla="*/ 76 h 79"/>
                  <a:gd name="T4" fmla="*/ 6 w 150"/>
                  <a:gd name="T5" fmla="*/ 36 h 79"/>
                  <a:gd name="T6" fmla="*/ 74 w 150"/>
                  <a:gd name="T7" fmla="*/ 4 h 79"/>
                  <a:gd name="T8" fmla="*/ 147 w 150"/>
                  <a:gd name="T9" fmla="*/ 78 h 79"/>
                  <a:gd name="T10" fmla="*/ 148 w 150"/>
                  <a:gd name="T11" fmla="*/ 77 h 79"/>
                  <a:gd name="T12" fmla="*/ 149 w 150"/>
                  <a:gd name="T13" fmla="*/ 76 h 79"/>
                  <a:gd name="T14" fmla="*/ 148 w 150"/>
                  <a:gd name="T15" fmla="*/ 77 h 79"/>
                  <a:gd name="T16" fmla="*/ 149 w 150"/>
                  <a:gd name="T17" fmla="*/ 76 h 79"/>
                  <a:gd name="T18" fmla="*/ 75 w 150"/>
                  <a:gd name="T19" fmla="*/ 1 h 79"/>
                  <a:gd name="T20" fmla="*/ 73 w 150"/>
                  <a:gd name="T21" fmla="*/ 0 h 79"/>
                  <a:gd name="T22" fmla="*/ 1 w 150"/>
                  <a:gd name="T23" fmla="*/ 35 h 79"/>
                  <a:gd name="T24" fmla="*/ 0 w 150"/>
                  <a:gd name="T25" fmla="*/ 36 h 79"/>
                  <a:gd name="T26" fmla="*/ 1 w 150"/>
                  <a:gd name="T27" fmla="*/ 37 h 79"/>
                  <a:gd name="T28" fmla="*/ 148 w 150"/>
                  <a:gd name="T29" fmla="*/ 79 h 79"/>
                  <a:gd name="T30" fmla="*/ 150 w 150"/>
                  <a:gd name="T31" fmla="*/ 78 h 79"/>
                  <a:gd name="T32" fmla="*/ 149 w 150"/>
                  <a:gd name="T33" fmla="*/ 76 h 79"/>
                  <a:gd name="T34" fmla="*/ 148 w 150"/>
                  <a:gd name="T35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79">
                    <a:moveTo>
                      <a:pt x="148" y="77"/>
                    </a:moveTo>
                    <a:cubicBezTo>
                      <a:pt x="149" y="76"/>
                      <a:pt x="149" y="76"/>
                      <a:pt x="149" y="7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147" y="78"/>
                      <a:pt x="147" y="78"/>
                      <a:pt x="147" y="78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9" y="79"/>
                      <a:pt x="150" y="78"/>
                    </a:cubicBezTo>
                    <a:cubicBezTo>
                      <a:pt x="150" y="77"/>
                      <a:pt x="150" y="77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3" name="Freeform 1138"/>
              <p:cNvSpPr/>
              <p:nvPr/>
            </p:nvSpPr>
            <p:spPr bwMode="auto">
              <a:xfrm>
                <a:off x="6232" y="3526"/>
                <a:ext cx="77" cy="171"/>
              </a:xfrm>
              <a:custGeom>
                <a:avLst/>
                <a:gdLst>
                  <a:gd name="T0" fmla="*/ 2 w 73"/>
                  <a:gd name="T1" fmla="*/ 160 h 162"/>
                  <a:gd name="T2" fmla="*/ 3 w 73"/>
                  <a:gd name="T3" fmla="*/ 161 h 162"/>
                  <a:gd name="T4" fmla="*/ 72 w 73"/>
                  <a:gd name="T5" fmla="*/ 59 h 162"/>
                  <a:gd name="T6" fmla="*/ 72 w 73"/>
                  <a:gd name="T7" fmla="*/ 57 h 162"/>
                  <a:gd name="T8" fmla="*/ 16 w 73"/>
                  <a:gd name="T9" fmla="*/ 0 h 162"/>
                  <a:gd name="T10" fmla="*/ 14 w 73"/>
                  <a:gd name="T11" fmla="*/ 0 h 162"/>
                  <a:gd name="T12" fmla="*/ 13 w 73"/>
                  <a:gd name="T13" fmla="*/ 1 h 162"/>
                  <a:gd name="T14" fmla="*/ 0 w 73"/>
                  <a:gd name="T15" fmla="*/ 160 h 162"/>
                  <a:gd name="T16" fmla="*/ 1 w 73"/>
                  <a:gd name="T17" fmla="*/ 162 h 162"/>
                  <a:gd name="T18" fmla="*/ 3 w 73"/>
                  <a:gd name="T19" fmla="*/ 161 h 162"/>
                  <a:gd name="T20" fmla="*/ 2 w 73"/>
                  <a:gd name="T21" fmla="*/ 160 h 162"/>
                  <a:gd name="T22" fmla="*/ 3 w 73"/>
                  <a:gd name="T23" fmla="*/ 160 h 162"/>
                  <a:gd name="T24" fmla="*/ 16 w 73"/>
                  <a:gd name="T25" fmla="*/ 4 h 162"/>
                  <a:gd name="T26" fmla="*/ 69 w 73"/>
                  <a:gd name="T27" fmla="*/ 58 h 162"/>
                  <a:gd name="T28" fmla="*/ 0 w 73"/>
                  <a:gd name="T29" fmla="*/ 159 h 162"/>
                  <a:gd name="T30" fmla="*/ 2 w 73"/>
                  <a:gd name="T31" fmla="*/ 160 h 162"/>
                  <a:gd name="T32" fmla="*/ 3 w 73"/>
                  <a:gd name="T33" fmla="*/ 160 h 162"/>
                  <a:gd name="T34" fmla="*/ 2 w 73"/>
                  <a:gd name="T35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162">
                    <a:moveTo>
                      <a:pt x="2" y="160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1" y="162"/>
                    </a:cubicBezTo>
                    <a:cubicBezTo>
                      <a:pt x="2" y="162"/>
                      <a:pt x="2" y="162"/>
                      <a:pt x="3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4" name="Freeform 1139"/>
              <p:cNvSpPr/>
              <p:nvPr/>
            </p:nvSpPr>
            <p:spPr bwMode="auto">
              <a:xfrm>
                <a:off x="6228" y="3355"/>
                <a:ext cx="67" cy="130"/>
              </a:xfrm>
              <a:custGeom>
                <a:avLst/>
                <a:gdLst>
                  <a:gd name="T0" fmla="*/ 62 w 63"/>
                  <a:gd name="T1" fmla="*/ 122 h 123"/>
                  <a:gd name="T2" fmla="*/ 63 w 63"/>
                  <a:gd name="T3" fmla="*/ 121 h 123"/>
                  <a:gd name="T4" fmla="*/ 3 w 63"/>
                  <a:gd name="T5" fmla="*/ 59 h 123"/>
                  <a:gd name="T6" fmla="*/ 38 w 63"/>
                  <a:gd name="T7" fmla="*/ 6 h 123"/>
                  <a:gd name="T8" fmla="*/ 60 w 63"/>
                  <a:gd name="T9" fmla="*/ 122 h 123"/>
                  <a:gd name="T10" fmla="*/ 62 w 63"/>
                  <a:gd name="T11" fmla="*/ 122 h 123"/>
                  <a:gd name="T12" fmla="*/ 63 w 63"/>
                  <a:gd name="T13" fmla="*/ 121 h 123"/>
                  <a:gd name="T14" fmla="*/ 62 w 63"/>
                  <a:gd name="T15" fmla="*/ 122 h 123"/>
                  <a:gd name="T16" fmla="*/ 63 w 63"/>
                  <a:gd name="T17" fmla="*/ 121 h 123"/>
                  <a:gd name="T18" fmla="*/ 40 w 63"/>
                  <a:gd name="T19" fmla="*/ 2 h 123"/>
                  <a:gd name="T20" fmla="*/ 39 w 63"/>
                  <a:gd name="T21" fmla="*/ 0 h 123"/>
                  <a:gd name="T22" fmla="*/ 38 w 63"/>
                  <a:gd name="T23" fmla="*/ 1 h 123"/>
                  <a:gd name="T24" fmla="*/ 0 w 63"/>
                  <a:gd name="T25" fmla="*/ 58 h 123"/>
                  <a:gd name="T26" fmla="*/ 0 w 63"/>
                  <a:gd name="T27" fmla="*/ 60 h 123"/>
                  <a:gd name="T28" fmla="*/ 61 w 63"/>
                  <a:gd name="T29" fmla="*/ 123 h 123"/>
                  <a:gd name="T30" fmla="*/ 63 w 63"/>
                  <a:gd name="T31" fmla="*/ 123 h 123"/>
                  <a:gd name="T32" fmla="*/ 63 w 63"/>
                  <a:gd name="T33" fmla="*/ 121 h 123"/>
                  <a:gd name="T34" fmla="*/ 62 w 63"/>
                  <a:gd name="T3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123">
                    <a:moveTo>
                      <a:pt x="62" y="122"/>
                    </a:moveTo>
                    <a:cubicBezTo>
                      <a:pt x="63" y="121"/>
                      <a:pt x="63" y="121"/>
                      <a:pt x="63" y="121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60" y="122"/>
                      <a:pt x="60" y="122"/>
                      <a:pt x="60" y="122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3"/>
                      <a:pt x="62" y="123"/>
                      <a:pt x="63" y="123"/>
                    </a:cubicBezTo>
                    <a:cubicBezTo>
                      <a:pt x="63" y="123"/>
                      <a:pt x="63" y="122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5" name="Freeform 1140"/>
              <p:cNvSpPr/>
              <p:nvPr/>
            </p:nvSpPr>
            <p:spPr bwMode="auto">
              <a:xfrm>
                <a:off x="6245" y="3355"/>
                <a:ext cx="50" cy="174"/>
              </a:xfrm>
              <a:custGeom>
                <a:avLst/>
                <a:gdLst>
                  <a:gd name="T0" fmla="*/ 2 w 47"/>
                  <a:gd name="T1" fmla="*/ 163 h 165"/>
                  <a:gd name="T2" fmla="*/ 3 w 47"/>
                  <a:gd name="T3" fmla="*/ 163 h 165"/>
                  <a:gd name="T4" fmla="*/ 23 w 47"/>
                  <a:gd name="T5" fmla="*/ 11 h 165"/>
                  <a:gd name="T6" fmla="*/ 44 w 47"/>
                  <a:gd name="T7" fmla="*/ 121 h 165"/>
                  <a:gd name="T8" fmla="*/ 1 w 47"/>
                  <a:gd name="T9" fmla="*/ 162 h 165"/>
                  <a:gd name="T10" fmla="*/ 2 w 47"/>
                  <a:gd name="T11" fmla="*/ 163 h 165"/>
                  <a:gd name="T12" fmla="*/ 3 w 47"/>
                  <a:gd name="T13" fmla="*/ 163 h 165"/>
                  <a:gd name="T14" fmla="*/ 2 w 47"/>
                  <a:gd name="T15" fmla="*/ 163 h 165"/>
                  <a:gd name="T16" fmla="*/ 3 w 47"/>
                  <a:gd name="T17" fmla="*/ 164 h 165"/>
                  <a:gd name="T18" fmla="*/ 47 w 47"/>
                  <a:gd name="T19" fmla="*/ 123 h 165"/>
                  <a:gd name="T20" fmla="*/ 47 w 47"/>
                  <a:gd name="T21" fmla="*/ 121 h 165"/>
                  <a:gd name="T22" fmla="*/ 24 w 47"/>
                  <a:gd name="T23" fmla="*/ 2 h 165"/>
                  <a:gd name="T24" fmla="*/ 23 w 47"/>
                  <a:gd name="T25" fmla="*/ 0 h 165"/>
                  <a:gd name="T26" fmla="*/ 21 w 47"/>
                  <a:gd name="T27" fmla="*/ 2 h 165"/>
                  <a:gd name="T28" fmla="*/ 0 w 47"/>
                  <a:gd name="T29" fmla="*/ 163 h 165"/>
                  <a:gd name="T30" fmla="*/ 1 w 47"/>
                  <a:gd name="T31" fmla="*/ 164 h 165"/>
                  <a:gd name="T32" fmla="*/ 3 w 47"/>
                  <a:gd name="T33" fmla="*/ 164 h 165"/>
                  <a:gd name="T34" fmla="*/ 2 w 47"/>
                  <a:gd name="T35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165">
                    <a:moveTo>
                      <a:pt x="2" y="163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4"/>
                      <a:pt x="3" y="164"/>
                      <a:pt x="3" y="164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2"/>
                      <a:pt x="47" y="122"/>
                      <a:pt x="47" y="12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0"/>
                      <a:pt x="23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4"/>
                      <a:pt x="1" y="164"/>
                      <a:pt x="1" y="164"/>
                    </a:cubicBezTo>
                    <a:cubicBezTo>
                      <a:pt x="2" y="165"/>
                      <a:pt x="2" y="165"/>
                      <a:pt x="3" y="164"/>
                    </a:cubicBezTo>
                    <a:cubicBezTo>
                      <a:pt x="2" y="163"/>
                      <a:pt x="2" y="163"/>
                      <a:pt x="2" y="1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6" name="Freeform 1141"/>
              <p:cNvSpPr/>
              <p:nvPr/>
            </p:nvSpPr>
            <p:spPr bwMode="auto">
              <a:xfrm>
                <a:off x="6222" y="3585"/>
                <a:ext cx="87" cy="112"/>
              </a:xfrm>
              <a:custGeom>
                <a:avLst/>
                <a:gdLst>
                  <a:gd name="T0" fmla="*/ 2 w 82"/>
                  <a:gd name="T1" fmla="*/ 39 h 106"/>
                  <a:gd name="T2" fmla="*/ 0 w 82"/>
                  <a:gd name="T3" fmla="*/ 39 h 106"/>
                  <a:gd name="T4" fmla="*/ 9 w 82"/>
                  <a:gd name="T5" fmla="*/ 104 h 106"/>
                  <a:gd name="T6" fmla="*/ 10 w 82"/>
                  <a:gd name="T7" fmla="*/ 106 h 106"/>
                  <a:gd name="T8" fmla="*/ 12 w 82"/>
                  <a:gd name="T9" fmla="*/ 105 h 106"/>
                  <a:gd name="T10" fmla="*/ 81 w 82"/>
                  <a:gd name="T11" fmla="*/ 3 h 106"/>
                  <a:gd name="T12" fmla="*/ 81 w 82"/>
                  <a:gd name="T13" fmla="*/ 1 h 106"/>
                  <a:gd name="T14" fmla="*/ 79 w 82"/>
                  <a:gd name="T15" fmla="*/ 1 h 106"/>
                  <a:gd name="T16" fmla="*/ 1 w 82"/>
                  <a:gd name="T17" fmla="*/ 38 h 106"/>
                  <a:gd name="T18" fmla="*/ 0 w 82"/>
                  <a:gd name="T19" fmla="*/ 39 h 106"/>
                  <a:gd name="T20" fmla="*/ 2 w 82"/>
                  <a:gd name="T21" fmla="*/ 39 h 106"/>
                  <a:gd name="T22" fmla="*/ 3 w 82"/>
                  <a:gd name="T23" fmla="*/ 40 h 106"/>
                  <a:gd name="T24" fmla="*/ 76 w 82"/>
                  <a:gd name="T25" fmla="*/ 6 h 106"/>
                  <a:gd name="T26" fmla="*/ 11 w 82"/>
                  <a:gd name="T27" fmla="*/ 100 h 106"/>
                  <a:gd name="T28" fmla="*/ 3 w 82"/>
                  <a:gd name="T29" fmla="*/ 39 h 106"/>
                  <a:gd name="T30" fmla="*/ 2 w 82"/>
                  <a:gd name="T31" fmla="*/ 39 h 106"/>
                  <a:gd name="T32" fmla="*/ 3 w 82"/>
                  <a:gd name="T33" fmla="*/ 40 h 106"/>
                  <a:gd name="T34" fmla="*/ 2 w 82"/>
                  <a:gd name="T35" fmla="*/ 3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6">
                    <a:moveTo>
                      <a:pt x="2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05"/>
                      <a:pt x="10" y="105"/>
                      <a:pt x="10" y="106"/>
                    </a:cubicBezTo>
                    <a:cubicBezTo>
                      <a:pt x="11" y="106"/>
                      <a:pt x="11" y="106"/>
                      <a:pt x="12" y="10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2"/>
                      <a:pt x="82" y="2"/>
                      <a:pt x="81" y="1"/>
                    </a:cubicBezTo>
                    <a:cubicBezTo>
                      <a:pt x="81" y="1"/>
                      <a:pt x="80" y="0"/>
                      <a:pt x="79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9"/>
                      <a:pt x="2" y="39"/>
                      <a:pt x="2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7" name="Freeform 1142"/>
              <p:cNvSpPr/>
              <p:nvPr/>
            </p:nvSpPr>
            <p:spPr bwMode="auto">
              <a:xfrm>
                <a:off x="5883" y="3259"/>
                <a:ext cx="71" cy="101"/>
              </a:xfrm>
              <a:custGeom>
                <a:avLst/>
                <a:gdLst>
                  <a:gd name="T0" fmla="*/ 2 w 67"/>
                  <a:gd name="T1" fmla="*/ 44 h 96"/>
                  <a:gd name="T2" fmla="*/ 1 w 67"/>
                  <a:gd name="T3" fmla="*/ 45 h 96"/>
                  <a:gd name="T4" fmla="*/ 32 w 67"/>
                  <a:gd name="T5" fmla="*/ 95 h 96"/>
                  <a:gd name="T6" fmla="*/ 34 w 67"/>
                  <a:gd name="T7" fmla="*/ 95 h 96"/>
                  <a:gd name="T8" fmla="*/ 35 w 67"/>
                  <a:gd name="T9" fmla="*/ 94 h 96"/>
                  <a:gd name="T10" fmla="*/ 67 w 67"/>
                  <a:gd name="T11" fmla="*/ 2 h 96"/>
                  <a:gd name="T12" fmla="*/ 66 w 67"/>
                  <a:gd name="T13" fmla="*/ 0 h 96"/>
                  <a:gd name="T14" fmla="*/ 64 w 67"/>
                  <a:gd name="T15" fmla="*/ 0 h 96"/>
                  <a:gd name="T16" fmla="*/ 1 w 67"/>
                  <a:gd name="T17" fmla="*/ 43 h 96"/>
                  <a:gd name="T18" fmla="*/ 1 w 67"/>
                  <a:gd name="T19" fmla="*/ 45 h 96"/>
                  <a:gd name="T20" fmla="*/ 2 w 67"/>
                  <a:gd name="T21" fmla="*/ 44 h 96"/>
                  <a:gd name="T22" fmla="*/ 3 w 67"/>
                  <a:gd name="T23" fmla="*/ 45 h 96"/>
                  <a:gd name="T24" fmla="*/ 62 w 67"/>
                  <a:gd name="T25" fmla="*/ 5 h 96"/>
                  <a:gd name="T26" fmla="*/ 33 w 67"/>
                  <a:gd name="T27" fmla="*/ 91 h 96"/>
                  <a:gd name="T28" fmla="*/ 3 w 67"/>
                  <a:gd name="T29" fmla="*/ 43 h 96"/>
                  <a:gd name="T30" fmla="*/ 2 w 67"/>
                  <a:gd name="T31" fmla="*/ 44 h 96"/>
                  <a:gd name="T32" fmla="*/ 3 w 67"/>
                  <a:gd name="T33" fmla="*/ 45 h 96"/>
                  <a:gd name="T34" fmla="*/ 2 w 67"/>
                  <a:gd name="T35" fmla="*/ 4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6">
                    <a:moveTo>
                      <a:pt x="2" y="44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3" y="95"/>
                      <a:pt x="33" y="96"/>
                      <a:pt x="34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4"/>
                      <a:pt x="2" y="44"/>
                      <a:pt x="2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8" name="Freeform 1143"/>
              <p:cNvSpPr/>
              <p:nvPr/>
            </p:nvSpPr>
            <p:spPr bwMode="auto">
              <a:xfrm>
                <a:off x="5883" y="3168"/>
                <a:ext cx="90" cy="140"/>
              </a:xfrm>
              <a:custGeom>
                <a:avLst/>
                <a:gdLst>
                  <a:gd name="T0" fmla="*/ 25 w 85"/>
                  <a:gd name="T1" fmla="*/ 8 h 132"/>
                  <a:gd name="T2" fmla="*/ 23 w 85"/>
                  <a:gd name="T3" fmla="*/ 8 h 132"/>
                  <a:gd name="T4" fmla="*/ 1 w 85"/>
                  <a:gd name="T5" fmla="*/ 130 h 132"/>
                  <a:gd name="T6" fmla="*/ 2 w 85"/>
                  <a:gd name="T7" fmla="*/ 131 h 132"/>
                  <a:gd name="T8" fmla="*/ 3 w 85"/>
                  <a:gd name="T9" fmla="*/ 131 h 132"/>
                  <a:gd name="T10" fmla="*/ 84 w 85"/>
                  <a:gd name="T11" fmla="*/ 3 h 132"/>
                  <a:gd name="T12" fmla="*/ 84 w 85"/>
                  <a:gd name="T13" fmla="*/ 1 h 132"/>
                  <a:gd name="T14" fmla="*/ 83 w 85"/>
                  <a:gd name="T15" fmla="*/ 0 h 132"/>
                  <a:gd name="T16" fmla="*/ 25 w 85"/>
                  <a:gd name="T17" fmla="*/ 7 h 132"/>
                  <a:gd name="T18" fmla="*/ 23 w 85"/>
                  <a:gd name="T19" fmla="*/ 8 h 132"/>
                  <a:gd name="T20" fmla="*/ 25 w 85"/>
                  <a:gd name="T21" fmla="*/ 8 h 132"/>
                  <a:gd name="T22" fmla="*/ 25 w 85"/>
                  <a:gd name="T23" fmla="*/ 10 h 132"/>
                  <a:gd name="T24" fmla="*/ 80 w 85"/>
                  <a:gd name="T25" fmla="*/ 4 h 132"/>
                  <a:gd name="T26" fmla="*/ 5 w 85"/>
                  <a:gd name="T27" fmla="*/ 123 h 132"/>
                  <a:gd name="T28" fmla="*/ 26 w 85"/>
                  <a:gd name="T29" fmla="*/ 9 h 132"/>
                  <a:gd name="T30" fmla="*/ 25 w 85"/>
                  <a:gd name="T31" fmla="*/ 8 h 132"/>
                  <a:gd name="T32" fmla="*/ 25 w 85"/>
                  <a:gd name="T33" fmla="*/ 10 h 132"/>
                  <a:gd name="T34" fmla="*/ 25 w 85"/>
                  <a:gd name="T35" fmla="*/ 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5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1" y="131"/>
                      <a:pt x="2" y="131"/>
                    </a:cubicBezTo>
                    <a:cubicBezTo>
                      <a:pt x="2" y="132"/>
                      <a:pt x="3" y="131"/>
                      <a:pt x="3" y="131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5" y="2"/>
                      <a:pt x="85" y="2"/>
                      <a:pt x="84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3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8"/>
                      <a:pt x="25" y="8"/>
                      <a:pt x="25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9" name="Freeform 1144"/>
              <p:cNvSpPr/>
              <p:nvPr/>
            </p:nvSpPr>
            <p:spPr bwMode="auto">
              <a:xfrm>
                <a:off x="5907" y="3168"/>
                <a:ext cx="66" cy="94"/>
              </a:xfrm>
              <a:custGeom>
                <a:avLst/>
                <a:gdLst>
                  <a:gd name="T0" fmla="*/ 42 w 62"/>
                  <a:gd name="T1" fmla="*/ 87 h 89"/>
                  <a:gd name="T2" fmla="*/ 44 w 62"/>
                  <a:gd name="T3" fmla="*/ 86 h 89"/>
                  <a:gd name="T4" fmla="*/ 4 w 62"/>
                  <a:gd name="T5" fmla="*/ 10 h 89"/>
                  <a:gd name="T6" fmla="*/ 58 w 62"/>
                  <a:gd name="T7" fmla="*/ 4 h 89"/>
                  <a:gd name="T8" fmla="*/ 41 w 62"/>
                  <a:gd name="T9" fmla="*/ 87 h 89"/>
                  <a:gd name="T10" fmla="*/ 42 w 62"/>
                  <a:gd name="T11" fmla="*/ 87 h 89"/>
                  <a:gd name="T12" fmla="*/ 44 w 62"/>
                  <a:gd name="T13" fmla="*/ 86 h 89"/>
                  <a:gd name="T14" fmla="*/ 42 w 62"/>
                  <a:gd name="T15" fmla="*/ 87 h 89"/>
                  <a:gd name="T16" fmla="*/ 44 w 62"/>
                  <a:gd name="T17" fmla="*/ 87 h 89"/>
                  <a:gd name="T18" fmla="*/ 62 w 62"/>
                  <a:gd name="T19" fmla="*/ 2 h 89"/>
                  <a:gd name="T20" fmla="*/ 61 w 62"/>
                  <a:gd name="T21" fmla="*/ 1 h 89"/>
                  <a:gd name="T22" fmla="*/ 60 w 62"/>
                  <a:gd name="T23" fmla="*/ 0 h 89"/>
                  <a:gd name="T24" fmla="*/ 2 w 62"/>
                  <a:gd name="T25" fmla="*/ 7 h 89"/>
                  <a:gd name="T26" fmla="*/ 1 w 62"/>
                  <a:gd name="T27" fmla="*/ 8 h 89"/>
                  <a:gd name="T28" fmla="*/ 1 w 62"/>
                  <a:gd name="T29" fmla="*/ 9 h 89"/>
                  <a:gd name="T30" fmla="*/ 41 w 62"/>
                  <a:gd name="T31" fmla="*/ 88 h 89"/>
                  <a:gd name="T32" fmla="*/ 43 w 62"/>
                  <a:gd name="T33" fmla="*/ 89 h 89"/>
                  <a:gd name="T34" fmla="*/ 44 w 62"/>
                  <a:gd name="T35" fmla="*/ 87 h 89"/>
                  <a:gd name="T36" fmla="*/ 42 w 62"/>
                  <a:gd name="T3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89">
                    <a:moveTo>
                      <a:pt x="42" y="87"/>
                    </a:moveTo>
                    <a:cubicBezTo>
                      <a:pt x="44" y="86"/>
                      <a:pt x="44" y="86"/>
                      <a:pt x="44" y="8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1"/>
                      <a:pt x="60" y="0"/>
                      <a:pt x="6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2" y="89"/>
                      <a:pt x="43" y="89"/>
                    </a:cubicBezTo>
                    <a:cubicBezTo>
                      <a:pt x="43" y="89"/>
                      <a:pt x="44" y="88"/>
                      <a:pt x="44" y="87"/>
                    </a:cubicBezTo>
                    <a:cubicBezTo>
                      <a:pt x="42" y="87"/>
                      <a:pt x="42" y="87"/>
                      <a:pt x="42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0" name="Freeform 1145"/>
              <p:cNvSpPr/>
              <p:nvPr/>
            </p:nvSpPr>
            <p:spPr bwMode="auto">
              <a:xfrm>
                <a:off x="5783" y="3437"/>
                <a:ext cx="97" cy="75"/>
              </a:xfrm>
              <a:custGeom>
                <a:avLst/>
                <a:gdLst>
                  <a:gd name="T0" fmla="*/ 16 w 91"/>
                  <a:gd name="T1" fmla="*/ 1 h 71"/>
                  <a:gd name="T2" fmla="*/ 14 w 91"/>
                  <a:gd name="T3" fmla="*/ 1 h 71"/>
                  <a:gd name="T4" fmla="*/ 0 w 91"/>
                  <a:gd name="T5" fmla="*/ 69 h 71"/>
                  <a:gd name="T6" fmla="*/ 1 w 91"/>
                  <a:gd name="T7" fmla="*/ 70 h 71"/>
                  <a:gd name="T8" fmla="*/ 3 w 91"/>
                  <a:gd name="T9" fmla="*/ 70 h 71"/>
                  <a:gd name="T10" fmla="*/ 90 w 91"/>
                  <a:gd name="T11" fmla="*/ 11 h 71"/>
                  <a:gd name="T12" fmla="*/ 91 w 91"/>
                  <a:gd name="T13" fmla="*/ 10 h 71"/>
                  <a:gd name="T14" fmla="*/ 89 w 91"/>
                  <a:gd name="T15" fmla="*/ 9 h 71"/>
                  <a:gd name="T16" fmla="*/ 16 w 91"/>
                  <a:gd name="T17" fmla="*/ 0 h 71"/>
                  <a:gd name="T18" fmla="*/ 14 w 91"/>
                  <a:gd name="T19" fmla="*/ 1 h 71"/>
                  <a:gd name="T20" fmla="*/ 16 w 91"/>
                  <a:gd name="T21" fmla="*/ 1 h 71"/>
                  <a:gd name="T22" fmla="*/ 16 w 91"/>
                  <a:gd name="T23" fmla="*/ 3 h 71"/>
                  <a:gd name="T24" fmla="*/ 85 w 91"/>
                  <a:gd name="T25" fmla="*/ 11 h 71"/>
                  <a:gd name="T26" fmla="*/ 4 w 91"/>
                  <a:gd name="T27" fmla="*/ 66 h 71"/>
                  <a:gd name="T28" fmla="*/ 17 w 91"/>
                  <a:gd name="T29" fmla="*/ 2 h 71"/>
                  <a:gd name="T30" fmla="*/ 16 w 91"/>
                  <a:gd name="T31" fmla="*/ 1 h 71"/>
                  <a:gd name="T32" fmla="*/ 16 w 91"/>
                  <a:gd name="T33" fmla="*/ 3 h 71"/>
                  <a:gd name="T34" fmla="*/ 16 w 91"/>
                  <a:gd name="T3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71">
                    <a:moveTo>
                      <a:pt x="16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1" y="70"/>
                      <a:pt x="1" y="70"/>
                    </a:cubicBezTo>
                    <a:cubicBezTo>
                      <a:pt x="2" y="71"/>
                      <a:pt x="2" y="71"/>
                      <a:pt x="3" y="7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1" y="11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89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1" name="Freeform 1146"/>
              <p:cNvSpPr/>
              <p:nvPr/>
            </p:nvSpPr>
            <p:spPr bwMode="auto">
              <a:xfrm>
                <a:off x="5783" y="3437"/>
                <a:ext cx="43" cy="90"/>
              </a:xfrm>
              <a:custGeom>
                <a:avLst/>
                <a:gdLst>
                  <a:gd name="T0" fmla="*/ 38 w 40"/>
                  <a:gd name="T1" fmla="*/ 83 h 85"/>
                  <a:gd name="T2" fmla="*/ 39 w 40"/>
                  <a:gd name="T3" fmla="*/ 82 h 85"/>
                  <a:gd name="T4" fmla="*/ 4 w 40"/>
                  <a:gd name="T5" fmla="*/ 68 h 85"/>
                  <a:gd name="T6" fmla="*/ 16 w 40"/>
                  <a:gd name="T7" fmla="*/ 8 h 85"/>
                  <a:gd name="T8" fmla="*/ 37 w 40"/>
                  <a:gd name="T9" fmla="*/ 84 h 85"/>
                  <a:gd name="T10" fmla="*/ 38 w 40"/>
                  <a:gd name="T11" fmla="*/ 83 h 85"/>
                  <a:gd name="T12" fmla="*/ 39 w 40"/>
                  <a:gd name="T13" fmla="*/ 82 h 85"/>
                  <a:gd name="T14" fmla="*/ 38 w 40"/>
                  <a:gd name="T15" fmla="*/ 83 h 85"/>
                  <a:gd name="T16" fmla="*/ 40 w 40"/>
                  <a:gd name="T17" fmla="*/ 83 h 85"/>
                  <a:gd name="T18" fmla="*/ 17 w 40"/>
                  <a:gd name="T19" fmla="*/ 1 h 85"/>
                  <a:gd name="T20" fmla="*/ 16 w 40"/>
                  <a:gd name="T21" fmla="*/ 0 h 85"/>
                  <a:gd name="T22" fmla="*/ 14 w 40"/>
                  <a:gd name="T23" fmla="*/ 1 h 85"/>
                  <a:gd name="T24" fmla="*/ 0 w 40"/>
                  <a:gd name="T25" fmla="*/ 69 h 85"/>
                  <a:gd name="T26" fmla="*/ 1 w 40"/>
                  <a:gd name="T27" fmla="*/ 71 h 85"/>
                  <a:gd name="T28" fmla="*/ 38 w 40"/>
                  <a:gd name="T29" fmla="*/ 85 h 85"/>
                  <a:gd name="T30" fmla="*/ 39 w 40"/>
                  <a:gd name="T31" fmla="*/ 85 h 85"/>
                  <a:gd name="T32" fmla="*/ 40 w 40"/>
                  <a:gd name="T33" fmla="*/ 83 h 85"/>
                  <a:gd name="T34" fmla="*/ 38 w 40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85">
                    <a:moveTo>
                      <a:pt x="38" y="83"/>
                    </a:moveTo>
                    <a:cubicBezTo>
                      <a:pt x="39" y="82"/>
                      <a:pt x="39" y="82"/>
                      <a:pt x="39" y="82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1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9" y="85"/>
                      <a:pt x="39" y="85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38" y="83"/>
                      <a:pt x="38" y="83"/>
                      <a:pt x="38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2" name="Freeform 1147"/>
              <p:cNvSpPr/>
              <p:nvPr/>
            </p:nvSpPr>
            <p:spPr bwMode="auto">
              <a:xfrm>
                <a:off x="5798" y="3404"/>
                <a:ext cx="101" cy="46"/>
              </a:xfrm>
              <a:custGeom>
                <a:avLst/>
                <a:gdLst>
                  <a:gd name="T0" fmla="*/ 94 w 95"/>
                  <a:gd name="T1" fmla="*/ 2 h 44"/>
                  <a:gd name="T2" fmla="*/ 92 w 95"/>
                  <a:gd name="T3" fmla="*/ 1 h 44"/>
                  <a:gd name="T4" fmla="*/ 74 w 95"/>
                  <a:gd name="T5" fmla="*/ 40 h 44"/>
                  <a:gd name="T6" fmla="*/ 9 w 95"/>
                  <a:gd name="T7" fmla="*/ 33 h 44"/>
                  <a:gd name="T8" fmla="*/ 94 w 95"/>
                  <a:gd name="T9" fmla="*/ 3 h 44"/>
                  <a:gd name="T10" fmla="*/ 94 w 95"/>
                  <a:gd name="T11" fmla="*/ 2 h 44"/>
                  <a:gd name="T12" fmla="*/ 92 w 95"/>
                  <a:gd name="T13" fmla="*/ 1 h 44"/>
                  <a:gd name="T14" fmla="*/ 94 w 95"/>
                  <a:gd name="T15" fmla="*/ 2 h 44"/>
                  <a:gd name="T16" fmla="*/ 93 w 95"/>
                  <a:gd name="T17" fmla="*/ 0 h 44"/>
                  <a:gd name="T18" fmla="*/ 1 w 95"/>
                  <a:gd name="T19" fmla="*/ 32 h 44"/>
                  <a:gd name="T20" fmla="*/ 0 w 95"/>
                  <a:gd name="T21" fmla="*/ 34 h 44"/>
                  <a:gd name="T22" fmla="*/ 2 w 95"/>
                  <a:gd name="T23" fmla="*/ 35 h 44"/>
                  <a:gd name="T24" fmla="*/ 75 w 95"/>
                  <a:gd name="T25" fmla="*/ 44 h 44"/>
                  <a:gd name="T26" fmla="*/ 77 w 95"/>
                  <a:gd name="T27" fmla="*/ 43 h 44"/>
                  <a:gd name="T28" fmla="*/ 95 w 95"/>
                  <a:gd name="T29" fmla="*/ 2 h 44"/>
                  <a:gd name="T30" fmla="*/ 95 w 95"/>
                  <a:gd name="T31" fmla="*/ 1 h 44"/>
                  <a:gd name="T32" fmla="*/ 93 w 95"/>
                  <a:gd name="T33" fmla="*/ 0 h 44"/>
                  <a:gd name="T34" fmla="*/ 94 w 95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4" y="2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4"/>
                      <a:pt x="76" y="43"/>
                      <a:pt x="77" y="43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1"/>
                      <a:pt x="95" y="1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4" y="2"/>
                      <a:pt x="94" y="2"/>
                      <a:pt x="9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3" name="Freeform 1148"/>
              <p:cNvSpPr/>
              <p:nvPr/>
            </p:nvSpPr>
            <p:spPr bwMode="auto">
              <a:xfrm>
                <a:off x="5783" y="3509"/>
                <a:ext cx="51" cy="135"/>
              </a:xfrm>
              <a:custGeom>
                <a:avLst/>
                <a:gdLst>
                  <a:gd name="T0" fmla="*/ 16 w 48"/>
                  <a:gd name="T1" fmla="*/ 126 h 128"/>
                  <a:gd name="T2" fmla="*/ 18 w 48"/>
                  <a:gd name="T3" fmla="*/ 127 h 128"/>
                  <a:gd name="T4" fmla="*/ 47 w 48"/>
                  <a:gd name="T5" fmla="*/ 58 h 128"/>
                  <a:gd name="T6" fmla="*/ 47 w 48"/>
                  <a:gd name="T7" fmla="*/ 57 h 128"/>
                  <a:gd name="T8" fmla="*/ 3 w 48"/>
                  <a:gd name="T9" fmla="*/ 0 h 128"/>
                  <a:gd name="T10" fmla="*/ 1 w 48"/>
                  <a:gd name="T11" fmla="*/ 0 h 128"/>
                  <a:gd name="T12" fmla="*/ 0 w 48"/>
                  <a:gd name="T13" fmla="*/ 1 h 128"/>
                  <a:gd name="T14" fmla="*/ 15 w 48"/>
                  <a:gd name="T15" fmla="*/ 127 h 128"/>
                  <a:gd name="T16" fmla="*/ 16 w 48"/>
                  <a:gd name="T17" fmla="*/ 128 h 128"/>
                  <a:gd name="T18" fmla="*/ 18 w 48"/>
                  <a:gd name="T19" fmla="*/ 127 h 128"/>
                  <a:gd name="T20" fmla="*/ 16 w 48"/>
                  <a:gd name="T21" fmla="*/ 126 h 128"/>
                  <a:gd name="T22" fmla="*/ 18 w 48"/>
                  <a:gd name="T23" fmla="*/ 126 h 128"/>
                  <a:gd name="T24" fmla="*/ 4 w 48"/>
                  <a:gd name="T25" fmla="*/ 6 h 128"/>
                  <a:gd name="T26" fmla="*/ 44 w 48"/>
                  <a:gd name="T27" fmla="*/ 58 h 128"/>
                  <a:gd name="T28" fmla="*/ 15 w 48"/>
                  <a:gd name="T29" fmla="*/ 126 h 128"/>
                  <a:gd name="T30" fmla="*/ 16 w 48"/>
                  <a:gd name="T31" fmla="*/ 126 h 128"/>
                  <a:gd name="T32" fmla="*/ 18 w 48"/>
                  <a:gd name="T33" fmla="*/ 126 h 128"/>
                  <a:gd name="T34" fmla="*/ 16 w 48"/>
                  <a:gd name="T35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28">
                    <a:moveTo>
                      <a:pt x="16" y="126"/>
                    </a:moveTo>
                    <a:cubicBezTo>
                      <a:pt x="18" y="127"/>
                      <a:pt x="18" y="127"/>
                      <a:pt x="18" y="12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8"/>
                      <a:pt x="47" y="57"/>
                      <a:pt x="47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7"/>
                      <a:pt x="15" y="128"/>
                      <a:pt x="16" y="128"/>
                    </a:cubicBezTo>
                    <a:cubicBezTo>
                      <a:pt x="17" y="128"/>
                      <a:pt x="17" y="128"/>
                      <a:pt x="18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6" y="126"/>
                      <a:pt x="16" y="126"/>
                      <a:pt x="16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4" name="Freeform 1149"/>
              <p:cNvSpPr/>
              <p:nvPr/>
            </p:nvSpPr>
            <p:spPr bwMode="auto">
              <a:xfrm>
                <a:off x="5895" y="3356"/>
                <a:ext cx="64" cy="64"/>
              </a:xfrm>
              <a:custGeom>
                <a:avLst/>
                <a:gdLst>
                  <a:gd name="T0" fmla="*/ 22 w 60"/>
                  <a:gd name="T1" fmla="*/ 2 h 60"/>
                  <a:gd name="T2" fmla="*/ 20 w 60"/>
                  <a:gd name="T3" fmla="*/ 3 h 60"/>
                  <a:gd name="T4" fmla="*/ 55 w 60"/>
                  <a:gd name="T5" fmla="*/ 56 h 60"/>
                  <a:gd name="T6" fmla="*/ 4 w 60"/>
                  <a:gd name="T7" fmla="*/ 46 h 60"/>
                  <a:gd name="T8" fmla="*/ 23 w 60"/>
                  <a:gd name="T9" fmla="*/ 3 h 60"/>
                  <a:gd name="T10" fmla="*/ 22 w 60"/>
                  <a:gd name="T11" fmla="*/ 2 h 60"/>
                  <a:gd name="T12" fmla="*/ 20 w 60"/>
                  <a:gd name="T13" fmla="*/ 3 h 60"/>
                  <a:gd name="T14" fmla="*/ 22 w 60"/>
                  <a:gd name="T15" fmla="*/ 2 h 60"/>
                  <a:gd name="T16" fmla="*/ 20 w 60"/>
                  <a:gd name="T17" fmla="*/ 1 h 60"/>
                  <a:gd name="T18" fmla="*/ 0 w 60"/>
                  <a:gd name="T19" fmla="*/ 46 h 60"/>
                  <a:gd name="T20" fmla="*/ 0 w 60"/>
                  <a:gd name="T21" fmla="*/ 47 h 60"/>
                  <a:gd name="T22" fmla="*/ 1 w 60"/>
                  <a:gd name="T23" fmla="*/ 48 h 60"/>
                  <a:gd name="T24" fmla="*/ 58 w 60"/>
                  <a:gd name="T25" fmla="*/ 60 h 60"/>
                  <a:gd name="T26" fmla="*/ 59 w 60"/>
                  <a:gd name="T27" fmla="*/ 60 h 60"/>
                  <a:gd name="T28" fmla="*/ 59 w 60"/>
                  <a:gd name="T29" fmla="*/ 58 h 60"/>
                  <a:gd name="T30" fmla="*/ 23 w 60"/>
                  <a:gd name="T31" fmla="*/ 1 h 60"/>
                  <a:gd name="T32" fmla="*/ 22 w 60"/>
                  <a:gd name="T33" fmla="*/ 1 h 60"/>
                  <a:gd name="T34" fmla="*/ 20 w 60"/>
                  <a:gd name="T35" fmla="*/ 1 h 60"/>
                  <a:gd name="T36" fmla="*/ 22 w 60"/>
                  <a:gd name="T3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0">
                    <a:moveTo>
                      <a:pt x="22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9" y="60"/>
                      <a:pt x="59" y="60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5" name="Freeform 1150"/>
              <p:cNvSpPr/>
              <p:nvPr/>
            </p:nvSpPr>
            <p:spPr bwMode="auto">
              <a:xfrm>
                <a:off x="5917" y="3270"/>
                <a:ext cx="105" cy="90"/>
              </a:xfrm>
              <a:custGeom>
                <a:avLst/>
                <a:gdLst>
                  <a:gd name="T0" fmla="*/ 83 w 100"/>
                  <a:gd name="T1" fmla="*/ 66 h 86"/>
                  <a:gd name="T2" fmla="*/ 83 w 100"/>
                  <a:gd name="T3" fmla="*/ 65 h 86"/>
                  <a:gd name="T4" fmla="*/ 7 w 100"/>
                  <a:gd name="T5" fmla="*/ 81 h 86"/>
                  <a:gd name="T6" fmla="*/ 96 w 100"/>
                  <a:gd name="T7" fmla="*/ 6 h 86"/>
                  <a:gd name="T8" fmla="*/ 81 w 100"/>
                  <a:gd name="T9" fmla="*/ 66 h 86"/>
                  <a:gd name="T10" fmla="*/ 83 w 100"/>
                  <a:gd name="T11" fmla="*/ 66 h 86"/>
                  <a:gd name="T12" fmla="*/ 83 w 100"/>
                  <a:gd name="T13" fmla="*/ 65 h 86"/>
                  <a:gd name="T14" fmla="*/ 83 w 100"/>
                  <a:gd name="T15" fmla="*/ 66 h 86"/>
                  <a:gd name="T16" fmla="*/ 84 w 100"/>
                  <a:gd name="T17" fmla="*/ 66 h 86"/>
                  <a:gd name="T18" fmla="*/ 100 w 100"/>
                  <a:gd name="T19" fmla="*/ 2 h 86"/>
                  <a:gd name="T20" fmla="*/ 99 w 100"/>
                  <a:gd name="T21" fmla="*/ 0 h 86"/>
                  <a:gd name="T22" fmla="*/ 98 w 100"/>
                  <a:gd name="T23" fmla="*/ 0 h 86"/>
                  <a:gd name="T24" fmla="*/ 1 w 100"/>
                  <a:gd name="T25" fmla="*/ 83 h 86"/>
                  <a:gd name="T26" fmla="*/ 0 w 100"/>
                  <a:gd name="T27" fmla="*/ 85 h 86"/>
                  <a:gd name="T28" fmla="*/ 2 w 100"/>
                  <a:gd name="T29" fmla="*/ 85 h 86"/>
                  <a:gd name="T30" fmla="*/ 83 w 100"/>
                  <a:gd name="T31" fmla="*/ 67 h 86"/>
                  <a:gd name="T32" fmla="*/ 84 w 100"/>
                  <a:gd name="T33" fmla="*/ 66 h 86"/>
                  <a:gd name="T34" fmla="*/ 83 w 100"/>
                  <a:gd name="T35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86">
                    <a:moveTo>
                      <a:pt x="83" y="66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3"/>
                      <a:pt x="0" y="84"/>
                      <a:pt x="0" y="85"/>
                    </a:cubicBezTo>
                    <a:cubicBezTo>
                      <a:pt x="1" y="85"/>
                      <a:pt x="1" y="86"/>
                      <a:pt x="2" y="85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3" y="66"/>
                      <a:pt x="83" y="66"/>
                      <a:pt x="83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6" name="Freeform 1151"/>
              <p:cNvSpPr/>
              <p:nvPr/>
            </p:nvSpPr>
            <p:spPr bwMode="auto">
              <a:xfrm>
                <a:off x="6019" y="3175"/>
                <a:ext cx="105" cy="122"/>
              </a:xfrm>
              <a:custGeom>
                <a:avLst/>
                <a:gdLst>
                  <a:gd name="T0" fmla="*/ 52 w 99"/>
                  <a:gd name="T1" fmla="*/ 114 h 116"/>
                  <a:gd name="T2" fmla="*/ 53 w 99"/>
                  <a:gd name="T3" fmla="*/ 113 h 116"/>
                  <a:gd name="T4" fmla="*/ 4 w 99"/>
                  <a:gd name="T5" fmla="*/ 91 h 116"/>
                  <a:gd name="T6" fmla="*/ 94 w 99"/>
                  <a:gd name="T7" fmla="*/ 7 h 116"/>
                  <a:gd name="T8" fmla="*/ 51 w 99"/>
                  <a:gd name="T9" fmla="*/ 114 h 116"/>
                  <a:gd name="T10" fmla="*/ 52 w 99"/>
                  <a:gd name="T11" fmla="*/ 114 h 116"/>
                  <a:gd name="T12" fmla="*/ 53 w 99"/>
                  <a:gd name="T13" fmla="*/ 113 h 116"/>
                  <a:gd name="T14" fmla="*/ 52 w 99"/>
                  <a:gd name="T15" fmla="*/ 114 h 116"/>
                  <a:gd name="T16" fmla="*/ 54 w 99"/>
                  <a:gd name="T17" fmla="*/ 115 h 116"/>
                  <a:gd name="T18" fmla="*/ 99 w 99"/>
                  <a:gd name="T19" fmla="*/ 2 h 116"/>
                  <a:gd name="T20" fmla="*/ 99 w 99"/>
                  <a:gd name="T21" fmla="*/ 0 h 116"/>
                  <a:gd name="T22" fmla="*/ 97 w 99"/>
                  <a:gd name="T23" fmla="*/ 0 h 116"/>
                  <a:gd name="T24" fmla="*/ 1 w 99"/>
                  <a:gd name="T25" fmla="*/ 91 h 116"/>
                  <a:gd name="T26" fmla="*/ 0 w 99"/>
                  <a:gd name="T27" fmla="*/ 92 h 116"/>
                  <a:gd name="T28" fmla="*/ 1 w 99"/>
                  <a:gd name="T29" fmla="*/ 93 h 116"/>
                  <a:gd name="T30" fmla="*/ 52 w 99"/>
                  <a:gd name="T31" fmla="*/ 116 h 116"/>
                  <a:gd name="T32" fmla="*/ 53 w 99"/>
                  <a:gd name="T33" fmla="*/ 116 h 116"/>
                  <a:gd name="T34" fmla="*/ 54 w 99"/>
                  <a:gd name="T35" fmla="*/ 115 h 116"/>
                  <a:gd name="T36" fmla="*/ 52 w 99"/>
                  <a:gd name="T37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16">
                    <a:moveTo>
                      <a:pt x="52" y="114"/>
                    </a:moveTo>
                    <a:cubicBezTo>
                      <a:pt x="53" y="113"/>
                      <a:pt x="53" y="113"/>
                      <a:pt x="53" y="113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4" y="115"/>
                      <a:pt x="54" y="115"/>
                      <a:pt x="54" y="115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1"/>
                      <a:pt x="99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3" y="116"/>
                    </a:cubicBezTo>
                    <a:cubicBezTo>
                      <a:pt x="53" y="116"/>
                      <a:pt x="54" y="115"/>
                      <a:pt x="54" y="115"/>
                    </a:cubicBezTo>
                    <a:cubicBezTo>
                      <a:pt x="52" y="114"/>
                      <a:pt x="52" y="114"/>
                      <a:pt x="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7" name="Freeform 1152"/>
              <p:cNvSpPr/>
              <p:nvPr/>
            </p:nvSpPr>
            <p:spPr bwMode="auto">
              <a:xfrm>
                <a:off x="5799" y="3524"/>
                <a:ext cx="57" cy="146"/>
              </a:xfrm>
              <a:custGeom>
                <a:avLst/>
                <a:gdLst>
                  <a:gd name="T0" fmla="*/ 53 w 54"/>
                  <a:gd name="T1" fmla="*/ 137 h 138"/>
                  <a:gd name="T2" fmla="*/ 54 w 54"/>
                  <a:gd name="T3" fmla="*/ 135 h 138"/>
                  <a:gd name="T4" fmla="*/ 3 w 54"/>
                  <a:gd name="T5" fmla="*/ 111 h 138"/>
                  <a:gd name="T6" fmla="*/ 24 w 54"/>
                  <a:gd name="T7" fmla="*/ 9 h 138"/>
                  <a:gd name="T8" fmla="*/ 51 w 54"/>
                  <a:gd name="T9" fmla="*/ 137 h 138"/>
                  <a:gd name="T10" fmla="*/ 53 w 54"/>
                  <a:gd name="T11" fmla="*/ 137 h 138"/>
                  <a:gd name="T12" fmla="*/ 54 w 54"/>
                  <a:gd name="T13" fmla="*/ 135 h 138"/>
                  <a:gd name="T14" fmla="*/ 53 w 54"/>
                  <a:gd name="T15" fmla="*/ 137 h 138"/>
                  <a:gd name="T16" fmla="*/ 54 w 54"/>
                  <a:gd name="T17" fmla="*/ 136 h 138"/>
                  <a:gd name="T18" fmla="*/ 25 w 54"/>
                  <a:gd name="T19" fmla="*/ 1 h 138"/>
                  <a:gd name="T20" fmla="*/ 23 w 54"/>
                  <a:gd name="T21" fmla="*/ 0 h 138"/>
                  <a:gd name="T22" fmla="*/ 22 w 54"/>
                  <a:gd name="T23" fmla="*/ 1 h 138"/>
                  <a:gd name="T24" fmla="*/ 0 w 54"/>
                  <a:gd name="T25" fmla="*/ 112 h 138"/>
                  <a:gd name="T26" fmla="*/ 1 w 54"/>
                  <a:gd name="T27" fmla="*/ 114 h 138"/>
                  <a:gd name="T28" fmla="*/ 52 w 54"/>
                  <a:gd name="T29" fmla="*/ 138 h 138"/>
                  <a:gd name="T30" fmla="*/ 54 w 54"/>
                  <a:gd name="T31" fmla="*/ 138 h 138"/>
                  <a:gd name="T32" fmla="*/ 54 w 54"/>
                  <a:gd name="T33" fmla="*/ 136 h 138"/>
                  <a:gd name="T34" fmla="*/ 53 w 54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38">
                    <a:moveTo>
                      <a:pt x="53" y="137"/>
                    </a:moveTo>
                    <a:cubicBezTo>
                      <a:pt x="54" y="135"/>
                      <a:pt x="54" y="135"/>
                      <a:pt x="54" y="135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0"/>
                      <a:pt x="22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0" y="113"/>
                      <a:pt x="1" y="114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8"/>
                      <a:pt x="53" y="138"/>
                      <a:pt x="54" y="138"/>
                    </a:cubicBezTo>
                    <a:cubicBezTo>
                      <a:pt x="54" y="137"/>
                      <a:pt x="54" y="137"/>
                      <a:pt x="54" y="136"/>
                    </a:cubicBezTo>
                    <a:cubicBezTo>
                      <a:pt x="53" y="137"/>
                      <a:pt x="53" y="137"/>
                      <a:pt x="53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8" name="Freeform 1153"/>
              <p:cNvSpPr/>
              <p:nvPr/>
            </p:nvSpPr>
            <p:spPr bwMode="auto">
              <a:xfrm>
                <a:off x="5917" y="3356"/>
                <a:ext cx="42" cy="111"/>
              </a:xfrm>
              <a:custGeom>
                <a:avLst/>
                <a:gdLst>
                  <a:gd name="T0" fmla="*/ 30 w 40"/>
                  <a:gd name="T1" fmla="*/ 103 h 105"/>
                  <a:gd name="T2" fmla="*/ 31 w 40"/>
                  <a:gd name="T3" fmla="*/ 103 h 105"/>
                  <a:gd name="T4" fmla="*/ 6 w 40"/>
                  <a:gd name="T5" fmla="*/ 11 h 105"/>
                  <a:gd name="T6" fmla="*/ 37 w 40"/>
                  <a:gd name="T7" fmla="*/ 59 h 105"/>
                  <a:gd name="T8" fmla="*/ 28 w 40"/>
                  <a:gd name="T9" fmla="*/ 103 h 105"/>
                  <a:gd name="T10" fmla="*/ 30 w 40"/>
                  <a:gd name="T11" fmla="*/ 103 h 105"/>
                  <a:gd name="T12" fmla="*/ 31 w 40"/>
                  <a:gd name="T13" fmla="*/ 103 h 105"/>
                  <a:gd name="T14" fmla="*/ 30 w 40"/>
                  <a:gd name="T15" fmla="*/ 103 h 105"/>
                  <a:gd name="T16" fmla="*/ 31 w 40"/>
                  <a:gd name="T17" fmla="*/ 104 h 105"/>
                  <a:gd name="T18" fmla="*/ 40 w 40"/>
                  <a:gd name="T19" fmla="*/ 59 h 105"/>
                  <a:gd name="T20" fmla="*/ 39 w 40"/>
                  <a:gd name="T21" fmla="*/ 58 h 105"/>
                  <a:gd name="T22" fmla="*/ 3 w 40"/>
                  <a:gd name="T23" fmla="*/ 1 h 105"/>
                  <a:gd name="T24" fmla="*/ 1 w 40"/>
                  <a:gd name="T25" fmla="*/ 1 h 105"/>
                  <a:gd name="T26" fmla="*/ 0 w 40"/>
                  <a:gd name="T27" fmla="*/ 2 h 105"/>
                  <a:gd name="T28" fmla="*/ 28 w 40"/>
                  <a:gd name="T29" fmla="*/ 104 h 105"/>
                  <a:gd name="T30" fmla="*/ 30 w 40"/>
                  <a:gd name="T31" fmla="*/ 105 h 105"/>
                  <a:gd name="T32" fmla="*/ 31 w 40"/>
                  <a:gd name="T33" fmla="*/ 104 h 105"/>
                  <a:gd name="T34" fmla="*/ 30 w 40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05">
                    <a:moveTo>
                      <a:pt x="30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9" y="105"/>
                      <a:pt x="30" y="105"/>
                    </a:cubicBezTo>
                    <a:cubicBezTo>
                      <a:pt x="30" y="105"/>
                      <a:pt x="31" y="104"/>
                      <a:pt x="31" y="104"/>
                    </a:cubicBezTo>
                    <a:cubicBezTo>
                      <a:pt x="30" y="103"/>
                      <a:pt x="30" y="103"/>
                      <a:pt x="3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9" name="Freeform 1154"/>
              <p:cNvSpPr/>
              <p:nvPr/>
            </p:nvSpPr>
            <p:spPr bwMode="auto">
              <a:xfrm>
                <a:off x="6174" y="3325"/>
                <a:ext cx="97" cy="59"/>
              </a:xfrm>
              <a:custGeom>
                <a:avLst/>
                <a:gdLst>
                  <a:gd name="T0" fmla="*/ 1 w 91"/>
                  <a:gd name="T1" fmla="*/ 2 h 56"/>
                  <a:gd name="T2" fmla="*/ 0 w 91"/>
                  <a:gd name="T3" fmla="*/ 3 h 56"/>
                  <a:gd name="T4" fmla="*/ 40 w 91"/>
                  <a:gd name="T5" fmla="*/ 56 h 56"/>
                  <a:gd name="T6" fmla="*/ 41 w 91"/>
                  <a:gd name="T7" fmla="*/ 56 h 56"/>
                  <a:gd name="T8" fmla="*/ 91 w 91"/>
                  <a:gd name="T9" fmla="*/ 32 h 56"/>
                  <a:gd name="T10" fmla="*/ 91 w 91"/>
                  <a:gd name="T11" fmla="*/ 31 h 56"/>
                  <a:gd name="T12" fmla="*/ 90 w 91"/>
                  <a:gd name="T13" fmla="*/ 29 h 56"/>
                  <a:gd name="T14" fmla="*/ 2 w 91"/>
                  <a:gd name="T15" fmla="*/ 0 h 56"/>
                  <a:gd name="T16" fmla="*/ 0 w 91"/>
                  <a:gd name="T17" fmla="*/ 1 h 56"/>
                  <a:gd name="T18" fmla="*/ 0 w 91"/>
                  <a:gd name="T19" fmla="*/ 3 h 56"/>
                  <a:gd name="T20" fmla="*/ 1 w 91"/>
                  <a:gd name="T21" fmla="*/ 2 h 56"/>
                  <a:gd name="T22" fmla="*/ 1 w 91"/>
                  <a:gd name="T23" fmla="*/ 3 h 56"/>
                  <a:gd name="T24" fmla="*/ 86 w 91"/>
                  <a:gd name="T25" fmla="*/ 31 h 56"/>
                  <a:gd name="T26" fmla="*/ 41 w 91"/>
                  <a:gd name="T27" fmla="*/ 53 h 56"/>
                  <a:gd name="T28" fmla="*/ 3 w 91"/>
                  <a:gd name="T29" fmla="*/ 1 h 56"/>
                  <a:gd name="T30" fmla="*/ 1 w 91"/>
                  <a:gd name="T31" fmla="*/ 2 h 56"/>
                  <a:gd name="T32" fmla="*/ 1 w 91"/>
                  <a:gd name="T33" fmla="*/ 3 h 56"/>
                  <a:gd name="T34" fmla="*/ 1 w 91"/>
                  <a:gd name="T3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56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1" y="56"/>
                      <a:pt x="41" y="56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1"/>
                      <a:pt x="91" y="31"/>
                    </a:cubicBezTo>
                    <a:cubicBezTo>
                      <a:pt x="91" y="30"/>
                      <a:pt x="91" y="30"/>
                      <a:pt x="90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0" name="Freeform 1155"/>
              <p:cNvSpPr/>
              <p:nvPr/>
            </p:nvSpPr>
            <p:spPr bwMode="auto">
              <a:xfrm>
                <a:off x="5907" y="2998"/>
                <a:ext cx="60" cy="181"/>
              </a:xfrm>
              <a:custGeom>
                <a:avLst/>
                <a:gdLst>
                  <a:gd name="T0" fmla="*/ 2 w 57"/>
                  <a:gd name="T1" fmla="*/ 169 h 171"/>
                  <a:gd name="T2" fmla="*/ 3 w 57"/>
                  <a:gd name="T3" fmla="*/ 170 h 171"/>
                  <a:gd name="T4" fmla="*/ 54 w 57"/>
                  <a:gd name="T5" fmla="*/ 11 h 171"/>
                  <a:gd name="T6" fmla="*/ 54 w 57"/>
                  <a:gd name="T7" fmla="*/ 79 h 171"/>
                  <a:gd name="T8" fmla="*/ 1 w 57"/>
                  <a:gd name="T9" fmla="*/ 169 h 171"/>
                  <a:gd name="T10" fmla="*/ 2 w 57"/>
                  <a:gd name="T11" fmla="*/ 169 h 171"/>
                  <a:gd name="T12" fmla="*/ 3 w 57"/>
                  <a:gd name="T13" fmla="*/ 170 h 171"/>
                  <a:gd name="T14" fmla="*/ 2 w 57"/>
                  <a:gd name="T15" fmla="*/ 169 h 171"/>
                  <a:gd name="T16" fmla="*/ 3 w 57"/>
                  <a:gd name="T17" fmla="*/ 170 h 171"/>
                  <a:gd name="T18" fmla="*/ 57 w 57"/>
                  <a:gd name="T19" fmla="*/ 81 h 171"/>
                  <a:gd name="T20" fmla="*/ 57 w 57"/>
                  <a:gd name="T21" fmla="*/ 80 h 171"/>
                  <a:gd name="T22" fmla="*/ 57 w 57"/>
                  <a:gd name="T23" fmla="*/ 2 h 171"/>
                  <a:gd name="T24" fmla="*/ 56 w 57"/>
                  <a:gd name="T25" fmla="*/ 0 h 171"/>
                  <a:gd name="T26" fmla="*/ 54 w 57"/>
                  <a:gd name="T27" fmla="*/ 1 h 171"/>
                  <a:gd name="T28" fmla="*/ 0 w 57"/>
                  <a:gd name="T29" fmla="*/ 169 h 171"/>
                  <a:gd name="T30" fmla="*/ 1 w 57"/>
                  <a:gd name="T31" fmla="*/ 171 h 171"/>
                  <a:gd name="T32" fmla="*/ 3 w 57"/>
                  <a:gd name="T33" fmla="*/ 170 h 171"/>
                  <a:gd name="T34" fmla="*/ 2 w 57"/>
                  <a:gd name="T35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171">
                    <a:moveTo>
                      <a:pt x="2" y="169"/>
                    </a:moveTo>
                    <a:cubicBezTo>
                      <a:pt x="3" y="170"/>
                      <a:pt x="3" y="170"/>
                      <a:pt x="3" y="17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0"/>
                      <a:pt x="56" y="0"/>
                    </a:cubicBezTo>
                    <a:cubicBezTo>
                      <a:pt x="55" y="0"/>
                      <a:pt x="54" y="0"/>
                      <a:pt x="54" y="1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1" y="170"/>
                      <a:pt x="1" y="171"/>
                    </a:cubicBezTo>
                    <a:cubicBezTo>
                      <a:pt x="2" y="171"/>
                      <a:pt x="3" y="171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1" name="Freeform 1156"/>
              <p:cNvSpPr/>
              <p:nvPr/>
            </p:nvSpPr>
            <p:spPr bwMode="auto">
              <a:xfrm>
                <a:off x="5632" y="3446"/>
                <a:ext cx="63" cy="136"/>
              </a:xfrm>
              <a:custGeom>
                <a:avLst/>
                <a:gdLst>
                  <a:gd name="T0" fmla="*/ 2 w 59"/>
                  <a:gd name="T1" fmla="*/ 84 h 129"/>
                  <a:gd name="T2" fmla="*/ 1 w 59"/>
                  <a:gd name="T3" fmla="*/ 85 h 129"/>
                  <a:gd name="T4" fmla="*/ 56 w 59"/>
                  <a:gd name="T5" fmla="*/ 128 h 129"/>
                  <a:gd name="T6" fmla="*/ 58 w 59"/>
                  <a:gd name="T7" fmla="*/ 129 h 129"/>
                  <a:gd name="T8" fmla="*/ 59 w 59"/>
                  <a:gd name="T9" fmla="*/ 127 h 129"/>
                  <a:gd name="T10" fmla="*/ 56 w 59"/>
                  <a:gd name="T11" fmla="*/ 1 h 129"/>
                  <a:gd name="T12" fmla="*/ 55 w 59"/>
                  <a:gd name="T13" fmla="*/ 0 h 129"/>
                  <a:gd name="T14" fmla="*/ 53 w 59"/>
                  <a:gd name="T15" fmla="*/ 0 h 129"/>
                  <a:gd name="T16" fmla="*/ 1 w 59"/>
                  <a:gd name="T17" fmla="*/ 83 h 129"/>
                  <a:gd name="T18" fmla="*/ 1 w 59"/>
                  <a:gd name="T19" fmla="*/ 85 h 129"/>
                  <a:gd name="T20" fmla="*/ 2 w 59"/>
                  <a:gd name="T21" fmla="*/ 84 h 129"/>
                  <a:gd name="T22" fmla="*/ 3 w 59"/>
                  <a:gd name="T23" fmla="*/ 84 h 129"/>
                  <a:gd name="T24" fmla="*/ 53 w 59"/>
                  <a:gd name="T25" fmla="*/ 6 h 129"/>
                  <a:gd name="T26" fmla="*/ 56 w 59"/>
                  <a:gd name="T27" fmla="*/ 124 h 129"/>
                  <a:gd name="T28" fmla="*/ 3 w 59"/>
                  <a:gd name="T29" fmla="*/ 83 h 129"/>
                  <a:gd name="T30" fmla="*/ 2 w 59"/>
                  <a:gd name="T31" fmla="*/ 84 h 129"/>
                  <a:gd name="T32" fmla="*/ 3 w 59"/>
                  <a:gd name="T33" fmla="*/ 84 h 129"/>
                  <a:gd name="T34" fmla="*/ 2 w 59"/>
                  <a:gd name="T35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29">
                    <a:moveTo>
                      <a:pt x="2" y="84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7" y="129"/>
                      <a:pt x="57" y="129"/>
                      <a:pt x="58" y="129"/>
                    </a:cubicBezTo>
                    <a:cubicBezTo>
                      <a:pt x="58" y="128"/>
                      <a:pt x="59" y="128"/>
                      <a:pt x="59" y="12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4"/>
                      <a:pt x="0" y="84"/>
                      <a:pt x="1" y="85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2" y="84"/>
                      <a:pt x="2" y="84"/>
                      <a:pt x="2" y="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2" name="Freeform 1157"/>
              <p:cNvSpPr/>
              <p:nvPr/>
            </p:nvSpPr>
            <p:spPr bwMode="auto">
              <a:xfrm>
                <a:off x="5690" y="3067"/>
                <a:ext cx="220" cy="112"/>
              </a:xfrm>
              <a:custGeom>
                <a:avLst/>
                <a:gdLst>
                  <a:gd name="T0" fmla="*/ 134 w 208"/>
                  <a:gd name="T1" fmla="*/ 2 h 106"/>
                  <a:gd name="T2" fmla="*/ 133 w 208"/>
                  <a:gd name="T3" fmla="*/ 3 h 106"/>
                  <a:gd name="T4" fmla="*/ 204 w 208"/>
                  <a:gd name="T5" fmla="*/ 103 h 106"/>
                  <a:gd name="T6" fmla="*/ 6 w 208"/>
                  <a:gd name="T7" fmla="*/ 103 h 106"/>
                  <a:gd name="T8" fmla="*/ 135 w 208"/>
                  <a:gd name="T9" fmla="*/ 3 h 106"/>
                  <a:gd name="T10" fmla="*/ 134 w 208"/>
                  <a:gd name="T11" fmla="*/ 2 h 106"/>
                  <a:gd name="T12" fmla="*/ 133 w 208"/>
                  <a:gd name="T13" fmla="*/ 3 h 106"/>
                  <a:gd name="T14" fmla="*/ 134 w 208"/>
                  <a:gd name="T15" fmla="*/ 2 h 106"/>
                  <a:gd name="T16" fmla="*/ 133 w 208"/>
                  <a:gd name="T17" fmla="*/ 1 h 106"/>
                  <a:gd name="T18" fmla="*/ 1 w 208"/>
                  <a:gd name="T19" fmla="*/ 104 h 106"/>
                  <a:gd name="T20" fmla="*/ 0 w 208"/>
                  <a:gd name="T21" fmla="*/ 105 h 106"/>
                  <a:gd name="T22" fmla="*/ 2 w 208"/>
                  <a:gd name="T23" fmla="*/ 106 h 106"/>
                  <a:gd name="T24" fmla="*/ 207 w 208"/>
                  <a:gd name="T25" fmla="*/ 106 h 106"/>
                  <a:gd name="T26" fmla="*/ 208 w 208"/>
                  <a:gd name="T27" fmla="*/ 105 h 106"/>
                  <a:gd name="T28" fmla="*/ 208 w 208"/>
                  <a:gd name="T29" fmla="*/ 103 h 106"/>
                  <a:gd name="T30" fmla="*/ 135 w 208"/>
                  <a:gd name="T31" fmla="*/ 1 h 106"/>
                  <a:gd name="T32" fmla="*/ 134 w 208"/>
                  <a:gd name="T33" fmla="*/ 0 h 106"/>
                  <a:gd name="T34" fmla="*/ 133 w 208"/>
                  <a:gd name="T35" fmla="*/ 1 h 106"/>
                  <a:gd name="T36" fmla="*/ 134 w 20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106">
                    <a:moveTo>
                      <a:pt x="134" y="2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204" y="103"/>
                      <a:pt x="204" y="103"/>
                      <a:pt x="204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207" y="106"/>
                      <a:pt x="207" y="106"/>
                      <a:pt x="207" y="106"/>
                    </a:cubicBezTo>
                    <a:cubicBezTo>
                      <a:pt x="207" y="106"/>
                      <a:pt x="208" y="106"/>
                      <a:pt x="208" y="105"/>
                    </a:cubicBezTo>
                    <a:cubicBezTo>
                      <a:pt x="208" y="105"/>
                      <a:pt x="208" y="104"/>
                      <a:pt x="208" y="103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134" y="0"/>
                      <a:pt x="133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3" name="Freeform 1158"/>
              <p:cNvSpPr/>
              <p:nvPr/>
            </p:nvSpPr>
            <p:spPr bwMode="auto">
              <a:xfrm>
                <a:off x="6073" y="3242"/>
                <a:ext cx="105" cy="86"/>
              </a:xfrm>
              <a:custGeom>
                <a:avLst/>
                <a:gdLst>
                  <a:gd name="T0" fmla="*/ 97 w 99"/>
                  <a:gd name="T1" fmla="*/ 80 h 81"/>
                  <a:gd name="T2" fmla="*/ 98 w 99"/>
                  <a:gd name="T3" fmla="*/ 78 h 81"/>
                  <a:gd name="T4" fmla="*/ 5 w 99"/>
                  <a:gd name="T5" fmla="*/ 50 h 81"/>
                  <a:gd name="T6" fmla="*/ 90 w 99"/>
                  <a:gd name="T7" fmla="*/ 4 h 81"/>
                  <a:gd name="T8" fmla="*/ 96 w 99"/>
                  <a:gd name="T9" fmla="*/ 80 h 81"/>
                  <a:gd name="T10" fmla="*/ 97 w 99"/>
                  <a:gd name="T11" fmla="*/ 80 h 81"/>
                  <a:gd name="T12" fmla="*/ 98 w 99"/>
                  <a:gd name="T13" fmla="*/ 78 h 81"/>
                  <a:gd name="T14" fmla="*/ 97 w 99"/>
                  <a:gd name="T15" fmla="*/ 80 h 81"/>
                  <a:gd name="T16" fmla="*/ 99 w 99"/>
                  <a:gd name="T17" fmla="*/ 80 h 81"/>
                  <a:gd name="T18" fmla="*/ 93 w 99"/>
                  <a:gd name="T19" fmla="*/ 1 h 81"/>
                  <a:gd name="T20" fmla="*/ 92 w 99"/>
                  <a:gd name="T21" fmla="*/ 0 h 81"/>
                  <a:gd name="T22" fmla="*/ 91 w 99"/>
                  <a:gd name="T23" fmla="*/ 0 h 81"/>
                  <a:gd name="T24" fmla="*/ 1 w 99"/>
                  <a:gd name="T25" fmla="*/ 49 h 81"/>
                  <a:gd name="T26" fmla="*/ 0 w 99"/>
                  <a:gd name="T27" fmla="*/ 51 h 81"/>
                  <a:gd name="T28" fmla="*/ 1 w 99"/>
                  <a:gd name="T29" fmla="*/ 52 h 81"/>
                  <a:gd name="T30" fmla="*/ 97 w 99"/>
                  <a:gd name="T31" fmla="*/ 81 h 81"/>
                  <a:gd name="T32" fmla="*/ 98 w 99"/>
                  <a:gd name="T33" fmla="*/ 81 h 81"/>
                  <a:gd name="T34" fmla="*/ 99 w 99"/>
                  <a:gd name="T35" fmla="*/ 80 h 81"/>
                  <a:gd name="T36" fmla="*/ 97 w 99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81">
                    <a:moveTo>
                      <a:pt x="97" y="80"/>
                    </a:moveTo>
                    <a:cubicBezTo>
                      <a:pt x="98" y="78"/>
                      <a:pt x="98" y="78"/>
                      <a:pt x="98" y="7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2" y="0"/>
                    </a:cubicBezTo>
                    <a:cubicBezTo>
                      <a:pt x="92" y="0"/>
                      <a:pt x="91" y="0"/>
                      <a:pt x="91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0" y="51"/>
                      <a:pt x="0" y="52"/>
                      <a:pt x="1" y="5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1"/>
                      <a:pt x="98" y="81"/>
                      <a:pt x="98" y="81"/>
                    </a:cubicBezTo>
                    <a:cubicBezTo>
                      <a:pt x="99" y="81"/>
                      <a:pt x="99" y="80"/>
                      <a:pt x="99" y="80"/>
                    </a:cubicBezTo>
                    <a:cubicBezTo>
                      <a:pt x="97" y="80"/>
                      <a:pt x="97" y="80"/>
                      <a:pt x="97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4" name="Freeform 1159"/>
              <p:cNvSpPr/>
              <p:nvPr/>
            </p:nvSpPr>
            <p:spPr bwMode="auto">
              <a:xfrm>
                <a:off x="5838" y="3667"/>
                <a:ext cx="100" cy="166"/>
              </a:xfrm>
              <a:custGeom>
                <a:avLst/>
                <a:gdLst>
                  <a:gd name="T0" fmla="*/ 1 w 94"/>
                  <a:gd name="T1" fmla="*/ 96 h 158"/>
                  <a:gd name="T2" fmla="*/ 3 w 94"/>
                  <a:gd name="T3" fmla="*/ 96 h 158"/>
                  <a:gd name="T4" fmla="*/ 17 w 94"/>
                  <a:gd name="T5" fmla="*/ 7 h 158"/>
                  <a:gd name="T6" fmla="*/ 89 w 94"/>
                  <a:gd name="T7" fmla="*/ 152 h 158"/>
                  <a:gd name="T8" fmla="*/ 2 w 94"/>
                  <a:gd name="T9" fmla="*/ 95 h 158"/>
                  <a:gd name="T10" fmla="*/ 1 w 94"/>
                  <a:gd name="T11" fmla="*/ 96 h 158"/>
                  <a:gd name="T12" fmla="*/ 3 w 94"/>
                  <a:gd name="T13" fmla="*/ 96 h 158"/>
                  <a:gd name="T14" fmla="*/ 1 w 94"/>
                  <a:gd name="T15" fmla="*/ 96 h 158"/>
                  <a:gd name="T16" fmla="*/ 1 w 94"/>
                  <a:gd name="T17" fmla="*/ 97 h 158"/>
                  <a:gd name="T18" fmla="*/ 92 w 94"/>
                  <a:gd name="T19" fmla="*/ 158 h 158"/>
                  <a:gd name="T20" fmla="*/ 93 w 94"/>
                  <a:gd name="T21" fmla="*/ 158 h 158"/>
                  <a:gd name="T22" fmla="*/ 94 w 94"/>
                  <a:gd name="T23" fmla="*/ 156 h 158"/>
                  <a:gd name="T24" fmla="*/ 17 w 94"/>
                  <a:gd name="T25" fmla="*/ 1 h 158"/>
                  <a:gd name="T26" fmla="*/ 16 w 94"/>
                  <a:gd name="T27" fmla="*/ 0 h 158"/>
                  <a:gd name="T28" fmla="*/ 14 w 94"/>
                  <a:gd name="T29" fmla="*/ 1 h 158"/>
                  <a:gd name="T30" fmla="*/ 0 w 94"/>
                  <a:gd name="T31" fmla="*/ 96 h 158"/>
                  <a:gd name="T32" fmla="*/ 1 w 94"/>
                  <a:gd name="T33" fmla="*/ 97 h 158"/>
                  <a:gd name="T34" fmla="*/ 1 w 94"/>
                  <a:gd name="T35" fmla="*/ 9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158">
                    <a:moveTo>
                      <a:pt x="1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3" y="158"/>
                      <a:pt x="93" y="158"/>
                    </a:cubicBezTo>
                    <a:cubicBezTo>
                      <a:pt x="94" y="157"/>
                      <a:pt x="94" y="157"/>
                      <a:pt x="94" y="15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5" name="Freeform 1160"/>
              <p:cNvSpPr/>
              <p:nvPr/>
            </p:nvSpPr>
            <p:spPr bwMode="auto">
              <a:xfrm>
                <a:off x="6110" y="3624"/>
                <a:ext cx="125" cy="106"/>
              </a:xfrm>
              <a:custGeom>
                <a:avLst/>
                <a:gdLst>
                  <a:gd name="T0" fmla="*/ 2 w 118"/>
                  <a:gd name="T1" fmla="*/ 98 h 100"/>
                  <a:gd name="T2" fmla="*/ 2 w 118"/>
                  <a:gd name="T3" fmla="*/ 99 h 100"/>
                  <a:gd name="T4" fmla="*/ 117 w 118"/>
                  <a:gd name="T5" fmla="*/ 69 h 100"/>
                  <a:gd name="T6" fmla="*/ 118 w 118"/>
                  <a:gd name="T7" fmla="*/ 67 h 100"/>
                  <a:gd name="T8" fmla="*/ 109 w 118"/>
                  <a:gd name="T9" fmla="*/ 2 h 100"/>
                  <a:gd name="T10" fmla="*/ 108 w 118"/>
                  <a:gd name="T11" fmla="*/ 1 h 100"/>
                  <a:gd name="T12" fmla="*/ 107 w 118"/>
                  <a:gd name="T13" fmla="*/ 1 h 100"/>
                  <a:gd name="T14" fmla="*/ 1 w 118"/>
                  <a:gd name="T15" fmla="*/ 97 h 100"/>
                  <a:gd name="T16" fmla="*/ 0 w 118"/>
                  <a:gd name="T17" fmla="*/ 99 h 100"/>
                  <a:gd name="T18" fmla="*/ 2 w 118"/>
                  <a:gd name="T19" fmla="*/ 99 h 100"/>
                  <a:gd name="T20" fmla="*/ 2 w 118"/>
                  <a:gd name="T21" fmla="*/ 98 h 100"/>
                  <a:gd name="T22" fmla="*/ 3 w 118"/>
                  <a:gd name="T23" fmla="*/ 99 h 100"/>
                  <a:gd name="T24" fmla="*/ 107 w 118"/>
                  <a:gd name="T25" fmla="*/ 5 h 100"/>
                  <a:gd name="T26" fmla="*/ 115 w 118"/>
                  <a:gd name="T27" fmla="*/ 66 h 100"/>
                  <a:gd name="T28" fmla="*/ 1 w 118"/>
                  <a:gd name="T29" fmla="*/ 96 h 100"/>
                  <a:gd name="T30" fmla="*/ 2 w 118"/>
                  <a:gd name="T31" fmla="*/ 98 h 100"/>
                  <a:gd name="T32" fmla="*/ 3 w 118"/>
                  <a:gd name="T33" fmla="*/ 99 h 100"/>
                  <a:gd name="T34" fmla="*/ 2 w 118"/>
                  <a:gd name="T3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00">
                    <a:moveTo>
                      <a:pt x="2" y="98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8" y="68"/>
                      <a:pt x="118" y="68"/>
                      <a:pt x="118" y="67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0"/>
                      <a:pt x="107" y="0"/>
                      <a:pt x="107" y="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8"/>
                      <a:pt x="0" y="99"/>
                    </a:cubicBezTo>
                    <a:cubicBezTo>
                      <a:pt x="1" y="99"/>
                      <a:pt x="1" y="100"/>
                      <a:pt x="2" y="99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" y="98"/>
                      <a:pt x="2" y="98"/>
                      <a:pt x="2" y="9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6" name="Freeform 1161"/>
              <p:cNvSpPr/>
              <p:nvPr/>
            </p:nvSpPr>
            <p:spPr bwMode="auto">
              <a:xfrm>
                <a:off x="6216" y="3284"/>
                <a:ext cx="105" cy="100"/>
              </a:xfrm>
              <a:custGeom>
                <a:avLst/>
                <a:gdLst>
                  <a:gd name="T0" fmla="*/ 99 w 100"/>
                  <a:gd name="T1" fmla="*/ 1 h 94"/>
                  <a:gd name="T2" fmla="*/ 97 w 100"/>
                  <a:gd name="T3" fmla="*/ 1 h 94"/>
                  <a:gd name="T4" fmla="*/ 50 w 100"/>
                  <a:gd name="T5" fmla="*/ 68 h 94"/>
                  <a:gd name="T6" fmla="*/ 10 w 100"/>
                  <a:gd name="T7" fmla="*/ 87 h 94"/>
                  <a:gd name="T8" fmla="*/ 100 w 100"/>
                  <a:gd name="T9" fmla="*/ 3 h 94"/>
                  <a:gd name="T10" fmla="*/ 99 w 100"/>
                  <a:gd name="T11" fmla="*/ 1 h 94"/>
                  <a:gd name="T12" fmla="*/ 97 w 100"/>
                  <a:gd name="T13" fmla="*/ 1 h 94"/>
                  <a:gd name="T14" fmla="*/ 99 w 100"/>
                  <a:gd name="T15" fmla="*/ 1 h 94"/>
                  <a:gd name="T16" fmla="*/ 98 w 100"/>
                  <a:gd name="T17" fmla="*/ 0 h 94"/>
                  <a:gd name="T18" fmla="*/ 1 w 100"/>
                  <a:gd name="T19" fmla="*/ 92 h 94"/>
                  <a:gd name="T20" fmla="*/ 1 w 100"/>
                  <a:gd name="T21" fmla="*/ 93 h 94"/>
                  <a:gd name="T22" fmla="*/ 2 w 100"/>
                  <a:gd name="T23" fmla="*/ 94 h 94"/>
                  <a:gd name="T24" fmla="*/ 52 w 100"/>
                  <a:gd name="T25" fmla="*/ 70 h 94"/>
                  <a:gd name="T26" fmla="*/ 52 w 100"/>
                  <a:gd name="T27" fmla="*/ 70 h 94"/>
                  <a:gd name="T28" fmla="*/ 100 w 100"/>
                  <a:gd name="T29" fmla="*/ 2 h 94"/>
                  <a:gd name="T30" fmla="*/ 100 w 100"/>
                  <a:gd name="T31" fmla="*/ 0 h 94"/>
                  <a:gd name="T32" fmla="*/ 98 w 100"/>
                  <a:gd name="T33" fmla="*/ 0 h 94"/>
                  <a:gd name="T34" fmla="*/ 99 w 100"/>
                  <a:gd name="T35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94">
                    <a:moveTo>
                      <a:pt x="99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7" name="Freeform 1162"/>
              <p:cNvSpPr/>
              <p:nvPr/>
            </p:nvSpPr>
            <p:spPr bwMode="auto">
              <a:xfrm>
                <a:off x="5653" y="3579"/>
                <a:ext cx="104" cy="36"/>
              </a:xfrm>
              <a:custGeom>
                <a:avLst/>
                <a:gdLst>
                  <a:gd name="T0" fmla="*/ 96 w 98"/>
                  <a:gd name="T1" fmla="*/ 32 h 34"/>
                  <a:gd name="T2" fmla="*/ 96 w 98"/>
                  <a:gd name="T3" fmla="*/ 31 h 34"/>
                  <a:gd name="T4" fmla="*/ 6 w 98"/>
                  <a:gd name="T5" fmla="*/ 26 h 34"/>
                  <a:gd name="T6" fmla="*/ 37 w 98"/>
                  <a:gd name="T7" fmla="*/ 3 h 34"/>
                  <a:gd name="T8" fmla="*/ 96 w 98"/>
                  <a:gd name="T9" fmla="*/ 33 h 34"/>
                  <a:gd name="T10" fmla="*/ 96 w 98"/>
                  <a:gd name="T11" fmla="*/ 32 h 34"/>
                  <a:gd name="T12" fmla="*/ 96 w 98"/>
                  <a:gd name="T13" fmla="*/ 31 h 34"/>
                  <a:gd name="T14" fmla="*/ 96 w 98"/>
                  <a:gd name="T15" fmla="*/ 32 h 34"/>
                  <a:gd name="T16" fmla="*/ 97 w 98"/>
                  <a:gd name="T17" fmla="*/ 31 h 34"/>
                  <a:gd name="T18" fmla="*/ 38 w 98"/>
                  <a:gd name="T19" fmla="*/ 0 h 34"/>
                  <a:gd name="T20" fmla="*/ 36 w 98"/>
                  <a:gd name="T21" fmla="*/ 0 h 34"/>
                  <a:gd name="T22" fmla="*/ 1 w 98"/>
                  <a:gd name="T23" fmla="*/ 26 h 34"/>
                  <a:gd name="T24" fmla="*/ 1 w 98"/>
                  <a:gd name="T25" fmla="*/ 27 h 34"/>
                  <a:gd name="T26" fmla="*/ 2 w 98"/>
                  <a:gd name="T27" fmla="*/ 28 h 34"/>
                  <a:gd name="T28" fmla="*/ 96 w 98"/>
                  <a:gd name="T29" fmla="*/ 34 h 34"/>
                  <a:gd name="T30" fmla="*/ 98 w 98"/>
                  <a:gd name="T31" fmla="*/ 32 h 34"/>
                  <a:gd name="T32" fmla="*/ 97 w 98"/>
                  <a:gd name="T33" fmla="*/ 31 h 34"/>
                  <a:gd name="T34" fmla="*/ 96 w 98"/>
                  <a:gd name="T3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34">
                    <a:moveTo>
                      <a:pt x="96" y="32"/>
                    </a:moveTo>
                    <a:cubicBezTo>
                      <a:pt x="96" y="31"/>
                      <a:pt x="96" y="31"/>
                      <a:pt x="96" y="3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8" y="32"/>
                      <a:pt x="98" y="31"/>
                      <a:pt x="97" y="31"/>
                    </a:cubicBezTo>
                    <a:cubicBezTo>
                      <a:pt x="96" y="32"/>
                      <a:pt x="96" y="32"/>
                      <a:pt x="96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8" name="Freeform 1163"/>
              <p:cNvSpPr/>
              <p:nvPr/>
            </p:nvSpPr>
            <p:spPr bwMode="auto">
              <a:xfrm>
                <a:off x="5632" y="3532"/>
                <a:ext cx="125" cy="83"/>
              </a:xfrm>
              <a:custGeom>
                <a:avLst/>
                <a:gdLst>
                  <a:gd name="T0" fmla="*/ 2 w 118"/>
                  <a:gd name="T1" fmla="*/ 2 h 78"/>
                  <a:gd name="T2" fmla="*/ 1 w 118"/>
                  <a:gd name="T3" fmla="*/ 2 h 78"/>
                  <a:gd name="T4" fmla="*/ 21 w 118"/>
                  <a:gd name="T5" fmla="*/ 71 h 78"/>
                  <a:gd name="T6" fmla="*/ 22 w 118"/>
                  <a:gd name="T7" fmla="*/ 72 h 78"/>
                  <a:gd name="T8" fmla="*/ 116 w 118"/>
                  <a:gd name="T9" fmla="*/ 78 h 78"/>
                  <a:gd name="T10" fmla="*/ 118 w 118"/>
                  <a:gd name="T11" fmla="*/ 77 h 78"/>
                  <a:gd name="T12" fmla="*/ 117 w 118"/>
                  <a:gd name="T13" fmla="*/ 75 h 78"/>
                  <a:gd name="T14" fmla="*/ 3 w 118"/>
                  <a:gd name="T15" fmla="*/ 0 h 78"/>
                  <a:gd name="T16" fmla="*/ 1 w 118"/>
                  <a:gd name="T17" fmla="*/ 0 h 78"/>
                  <a:gd name="T18" fmla="*/ 1 w 118"/>
                  <a:gd name="T19" fmla="*/ 2 h 78"/>
                  <a:gd name="T20" fmla="*/ 2 w 118"/>
                  <a:gd name="T21" fmla="*/ 2 h 78"/>
                  <a:gd name="T22" fmla="*/ 1 w 118"/>
                  <a:gd name="T23" fmla="*/ 3 h 78"/>
                  <a:gd name="T24" fmla="*/ 111 w 118"/>
                  <a:gd name="T25" fmla="*/ 74 h 78"/>
                  <a:gd name="T26" fmla="*/ 23 w 118"/>
                  <a:gd name="T27" fmla="*/ 69 h 78"/>
                  <a:gd name="T28" fmla="*/ 3 w 118"/>
                  <a:gd name="T29" fmla="*/ 1 h 78"/>
                  <a:gd name="T30" fmla="*/ 2 w 118"/>
                  <a:gd name="T31" fmla="*/ 2 h 78"/>
                  <a:gd name="T32" fmla="*/ 1 w 118"/>
                  <a:gd name="T33" fmla="*/ 3 h 78"/>
                  <a:gd name="T34" fmla="*/ 2 w 118"/>
                  <a:gd name="T3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78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8"/>
                      <a:pt x="117" y="77"/>
                      <a:pt x="118" y="77"/>
                    </a:cubicBezTo>
                    <a:cubicBezTo>
                      <a:pt x="118" y="76"/>
                      <a:pt x="118" y="75"/>
                      <a:pt x="117" y="7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9" name="Freeform 1164"/>
              <p:cNvSpPr/>
              <p:nvPr/>
            </p:nvSpPr>
            <p:spPr bwMode="auto">
              <a:xfrm>
                <a:off x="5691" y="3579"/>
                <a:ext cx="66" cy="99"/>
              </a:xfrm>
              <a:custGeom>
                <a:avLst/>
                <a:gdLst>
                  <a:gd name="T0" fmla="*/ 57 w 62"/>
                  <a:gd name="T1" fmla="*/ 92 h 94"/>
                  <a:gd name="T2" fmla="*/ 59 w 62"/>
                  <a:gd name="T3" fmla="*/ 91 h 94"/>
                  <a:gd name="T4" fmla="*/ 5 w 62"/>
                  <a:gd name="T5" fmla="*/ 5 h 94"/>
                  <a:gd name="T6" fmla="*/ 59 w 62"/>
                  <a:gd name="T7" fmla="*/ 33 h 94"/>
                  <a:gd name="T8" fmla="*/ 56 w 62"/>
                  <a:gd name="T9" fmla="*/ 92 h 94"/>
                  <a:gd name="T10" fmla="*/ 57 w 62"/>
                  <a:gd name="T11" fmla="*/ 92 h 94"/>
                  <a:gd name="T12" fmla="*/ 59 w 62"/>
                  <a:gd name="T13" fmla="*/ 91 h 94"/>
                  <a:gd name="T14" fmla="*/ 57 w 62"/>
                  <a:gd name="T15" fmla="*/ 92 h 94"/>
                  <a:gd name="T16" fmla="*/ 59 w 62"/>
                  <a:gd name="T17" fmla="*/ 92 h 94"/>
                  <a:gd name="T18" fmla="*/ 62 w 62"/>
                  <a:gd name="T19" fmla="*/ 32 h 94"/>
                  <a:gd name="T20" fmla="*/ 61 w 62"/>
                  <a:gd name="T21" fmla="*/ 31 h 94"/>
                  <a:gd name="T22" fmla="*/ 2 w 62"/>
                  <a:gd name="T23" fmla="*/ 0 h 94"/>
                  <a:gd name="T24" fmla="*/ 0 w 62"/>
                  <a:gd name="T25" fmla="*/ 0 h 94"/>
                  <a:gd name="T26" fmla="*/ 0 w 62"/>
                  <a:gd name="T27" fmla="*/ 2 h 94"/>
                  <a:gd name="T28" fmla="*/ 56 w 62"/>
                  <a:gd name="T29" fmla="*/ 93 h 94"/>
                  <a:gd name="T30" fmla="*/ 58 w 62"/>
                  <a:gd name="T31" fmla="*/ 94 h 94"/>
                  <a:gd name="T32" fmla="*/ 59 w 62"/>
                  <a:gd name="T33" fmla="*/ 92 h 94"/>
                  <a:gd name="T34" fmla="*/ 57 w 62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4">
                    <a:moveTo>
                      <a:pt x="57" y="92"/>
                    </a:moveTo>
                    <a:cubicBezTo>
                      <a:pt x="59" y="91"/>
                      <a:pt x="59" y="91"/>
                      <a:pt x="59" y="9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1" y="31"/>
                      <a:pt x="61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8" y="94"/>
                      <a:pt x="59" y="93"/>
                      <a:pt x="59" y="92"/>
                    </a:cubicBezTo>
                    <a:cubicBezTo>
                      <a:pt x="57" y="92"/>
                      <a:pt x="57" y="92"/>
                      <a:pt x="57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0" name="Freeform 1165"/>
              <p:cNvSpPr/>
              <p:nvPr/>
            </p:nvSpPr>
            <p:spPr bwMode="auto">
              <a:xfrm>
                <a:off x="4179" y="3323"/>
                <a:ext cx="299" cy="137"/>
              </a:xfrm>
              <a:custGeom>
                <a:avLst/>
                <a:gdLst>
                  <a:gd name="T0" fmla="*/ 2 w 283"/>
                  <a:gd name="T1" fmla="*/ 128 h 129"/>
                  <a:gd name="T2" fmla="*/ 3 w 283"/>
                  <a:gd name="T3" fmla="*/ 129 h 129"/>
                  <a:gd name="T4" fmla="*/ 138 w 283"/>
                  <a:gd name="T5" fmla="*/ 4 h 129"/>
                  <a:gd name="T6" fmla="*/ 276 w 283"/>
                  <a:gd name="T7" fmla="*/ 69 h 129"/>
                  <a:gd name="T8" fmla="*/ 2 w 283"/>
                  <a:gd name="T9" fmla="*/ 126 h 129"/>
                  <a:gd name="T10" fmla="*/ 2 w 283"/>
                  <a:gd name="T11" fmla="*/ 128 h 129"/>
                  <a:gd name="T12" fmla="*/ 3 w 283"/>
                  <a:gd name="T13" fmla="*/ 129 h 129"/>
                  <a:gd name="T14" fmla="*/ 2 w 283"/>
                  <a:gd name="T15" fmla="*/ 128 h 129"/>
                  <a:gd name="T16" fmla="*/ 2 w 283"/>
                  <a:gd name="T17" fmla="*/ 129 h 129"/>
                  <a:gd name="T18" fmla="*/ 281 w 283"/>
                  <a:gd name="T19" fmla="*/ 71 h 129"/>
                  <a:gd name="T20" fmla="*/ 283 w 283"/>
                  <a:gd name="T21" fmla="*/ 70 h 129"/>
                  <a:gd name="T22" fmla="*/ 282 w 283"/>
                  <a:gd name="T23" fmla="*/ 68 h 129"/>
                  <a:gd name="T24" fmla="*/ 138 w 283"/>
                  <a:gd name="T25" fmla="*/ 0 h 129"/>
                  <a:gd name="T26" fmla="*/ 136 w 283"/>
                  <a:gd name="T27" fmla="*/ 1 h 129"/>
                  <a:gd name="T28" fmla="*/ 1 w 283"/>
                  <a:gd name="T29" fmla="*/ 127 h 129"/>
                  <a:gd name="T30" fmla="*/ 1 w 283"/>
                  <a:gd name="T31" fmla="*/ 129 h 129"/>
                  <a:gd name="T32" fmla="*/ 2 w 283"/>
                  <a:gd name="T33" fmla="*/ 129 h 129"/>
                  <a:gd name="T34" fmla="*/ 2 w 283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129">
                    <a:moveTo>
                      <a:pt x="2" y="128"/>
                    </a:moveTo>
                    <a:cubicBezTo>
                      <a:pt x="3" y="129"/>
                      <a:pt x="3" y="129"/>
                      <a:pt x="3" y="129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2" y="71"/>
                      <a:pt x="283" y="71"/>
                      <a:pt x="283" y="70"/>
                    </a:cubicBezTo>
                    <a:cubicBezTo>
                      <a:pt x="283" y="69"/>
                      <a:pt x="282" y="69"/>
                      <a:pt x="282" y="68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0" y="127"/>
                      <a:pt x="0" y="128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2" y="128"/>
                      <a:pt x="2" y="128"/>
                      <a:pt x="2" y="1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1" name="Freeform 1166"/>
              <p:cNvSpPr/>
              <p:nvPr/>
            </p:nvSpPr>
            <p:spPr bwMode="auto">
              <a:xfrm>
                <a:off x="3941" y="3635"/>
                <a:ext cx="104" cy="207"/>
              </a:xfrm>
              <a:custGeom>
                <a:avLst/>
                <a:gdLst>
                  <a:gd name="T0" fmla="*/ 22 w 98"/>
                  <a:gd name="T1" fmla="*/ 2 h 196"/>
                  <a:gd name="T2" fmla="*/ 21 w 98"/>
                  <a:gd name="T3" fmla="*/ 2 h 196"/>
                  <a:gd name="T4" fmla="*/ 1 w 98"/>
                  <a:gd name="T5" fmla="*/ 92 h 196"/>
                  <a:gd name="T6" fmla="*/ 1 w 98"/>
                  <a:gd name="T7" fmla="*/ 94 h 196"/>
                  <a:gd name="T8" fmla="*/ 96 w 98"/>
                  <a:gd name="T9" fmla="*/ 196 h 196"/>
                  <a:gd name="T10" fmla="*/ 97 w 98"/>
                  <a:gd name="T11" fmla="*/ 196 h 196"/>
                  <a:gd name="T12" fmla="*/ 98 w 98"/>
                  <a:gd name="T13" fmla="*/ 194 h 196"/>
                  <a:gd name="T14" fmla="*/ 23 w 98"/>
                  <a:gd name="T15" fmla="*/ 1 h 196"/>
                  <a:gd name="T16" fmla="*/ 22 w 98"/>
                  <a:gd name="T17" fmla="*/ 0 h 196"/>
                  <a:gd name="T18" fmla="*/ 21 w 98"/>
                  <a:gd name="T19" fmla="*/ 2 h 196"/>
                  <a:gd name="T20" fmla="*/ 22 w 98"/>
                  <a:gd name="T21" fmla="*/ 2 h 196"/>
                  <a:gd name="T22" fmla="*/ 21 w 98"/>
                  <a:gd name="T23" fmla="*/ 2 h 196"/>
                  <a:gd name="T24" fmla="*/ 92 w 98"/>
                  <a:gd name="T25" fmla="*/ 188 h 196"/>
                  <a:gd name="T26" fmla="*/ 4 w 98"/>
                  <a:gd name="T27" fmla="*/ 92 h 196"/>
                  <a:gd name="T28" fmla="*/ 23 w 98"/>
                  <a:gd name="T29" fmla="*/ 2 h 196"/>
                  <a:gd name="T30" fmla="*/ 22 w 98"/>
                  <a:gd name="T31" fmla="*/ 2 h 196"/>
                  <a:gd name="T32" fmla="*/ 21 w 98"/>
                  <a:gd name="T33" fmla="*/ 2 h 196"/>
                  <a:gd name="T34" fmla="*/ 22 w 98"/>
                  <a:gd name="T35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96">
                    <a:moveTo>
                      <a:pt x="22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1" y="93"/>
                      <a:pt x="1" y="94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96" y="196"/>
                      <a:pt x="97" y="196"/>
                      <a:pt x="97" y="196"/>
                    </a:cubicBezTo>
                    <a:cubicBezTo>
                      <a:pt x="98" y="196"/>
                      <a:pt x="98" y="195"/>
                      <a:pt x="98" y="19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2" name="Freeform 1167"/>
              <p:cNvSpPr/>
              <p:nvPr/>
            </p:nvSpPr>
            <p:spPr bwMode="auto">
              <a:xfrm>
                <a:off x="4589" y="3032"/>
                <a:ext cx="205" cy="112"/>
              </a:xfrm>
              <a:custGeom>
                <a:avLst/>
                <a:gdLst>
                  <a:gd name="T0" fmla="*/ 1 w 194"/>
                  <a:gd name="T1" fmla="*/ 104 h 106"/>
                  <a:gd name="T2" fmla="*/ 2 w 194"/>
                  <a:gd name="T3" fmla="*/ 106 h 106"/>
                  <a:gd name="T4" fmla="*/ 188 w 194"/>
                  <a:gd name="T5" fmla="*/ 6 h 106"/>
                  <a:gd name="T6" fmla="*/ 124 w 194"/>
                  <a:gd name="T7" fmla="*/ 96 h 106"/>
                  <a:gd name="T8" fmla="*/ 1 w 194"/>
                  <a:gd name="T9" fmla="*/ 103 h 106"/>
                  <a:gd name="T10" fmla="*/ 1 w 194"/>
                  <a:gd name="T11" fmla="*/ 104 h 106"/>
                  <a:gd name="T12" fmla="*/ 2 w 194"/>
                  <a:gd name="T13" fmla="*/ 106 h 106"/>
                  <a:gd name="T14" fmla="*/ 1 w 194"/>
                  <a:gd name="T15" fmla="*/ 104 h 106"/>
                  <a:gd name="T16" fmla="*/ 2 w 194"/>
                  <a:gd name="T17" fmla="*/ 106 h 106"/>
                  <a:gd name="T18" fmla="*/ 125 w 194"/>
                  <a:gd name="T19" fmla="*/ 99 h 106"/>
                  <a:gd name="T20" fmla="*/ 126 w 194"/>
                  <a:gd name="T21" fmla="*/ 99 h 106"/>
                  <a:gd name="T22" fmla="*/ 194 w 194"/>
                  <a:gd name="T23" fmla="*/ 2 h 106"/>
                  <a:gd name="T24" fmla="*/ 194 w 194"/>
                  <a:gd name="T25" fmla="*/ 1 h 106"/>
                  <a:gd name="T26" fmla="*/ 192 w 194"/>
                  <a:gd name="T27" fmla="*/ 0 h 106"/>
                  <a:gd name="T28" fmla="*/ 1 w 194"/>
                  <a:gd name="T29" fmla="*/ 103 h 106"/>
                  <a:gd name="T30" fmla="*/ 0 w 194"/>
                  <a:gd name="T31" fmla="*/ 105 h 106"/>
                  <a:gd name="T32" fmla="*/ 2 w 194"/>
                  <a:gd name="T33" fmla="*/ 106 h 106"/>
                  <a:gd name="T34" fmla="*/ 1 w 194"/>
                  <a:gd name="T3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06">
                    <a:moveTo>
                      <a:pt x="1" y="104"/>
                    </a:moveTo>
                    <a:cubicBezTo>
                      <a:pt x="2" y="106"/>
                      <a:pt x="2" y="106"/>
                      <a:pt x="2" y="10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6" y="99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2"/>
                      <a:pt x="194" y="1"/>
                      <a:pt x="194" y="1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3" name="Freeform 1168"/>
              <p:cNvSpPr/>
              <p:nvPr/>
            </p:nvSpPr>
            <p:spPr bwMode="auto">
              <a:xfrm>
                <a:off x="5197" y="3312"/>
                <a:ext cx="118" cy="98"/>
              </a:xfrm>
              <a:custGeom>
                <a:avLst/>
                <a:gdLst>
                  <a:gd name="T0" fmla="*/ 2 w 112"/>
                  <a:gd name="T1" fmla="*/ 89 h 93"/>
                  <a:gd name="T2" fmla="*/ 2 w 112"/>
                  <a:gd name="T3" fmla="*/ 90 h 93"/>
                  <a:gd name="T4" fmla="*/ 110 w 112"/>
                  <a:gd name="T5" fmla="*/ 93 h 93"/>
                  <a:gd name="T6" fmla="*/ 111 w 112"/>
                  <a:gd name="T7" fmla="*/ 93 h 93"/>
                  <a:gd name="T8" fmla="*/ 112 w 112"/>
                  <a:gd name="T9" fmla="*/ 91 h 93"/>
                  <a:gd name="T10" fmla="*/ 103 w 112"/>
                  <a:gd name="T11" fmla="*/ 1 h 93"/>
                  <a:gd name="T12" fmla="*/ 102 w 112"/>
                  <a:gd name="T13" fmla="*/ 0 h 93"/>
                  <a:gd name="T14" fmla="*/ 100 w 112"/>
                  <a:gd name="T15" fmla="*/ 0 h 93"/>
                  <a:gd name="T16" fmla="*/ 1 w 112"/>
                  <a:gd name="T17" fmla="*/ 88 h 93"/>
                  <a:gd name="T18" fmla="*/ 1 w 112"/>
                  <a:gd name="T19" fmla="*/ 89 h 93"/>
                  <a:gd name="T20" fmla="*/ 2 w 112"/>
                  <a:gd name="T21" fmla="*/ 90 h 93"/>
                  <a:gd name="T22" fmla="*/ 2 w 112"/>
                  <a:gd name="T23" fmla="*/ 89 h 93"/>
                  <a:gd name="T24" fmla="*/ 3 w 112"/>
                  <a:gd name="T25" fmla="*/ 90 h 93"/>
                  <a:gd name="T26" fmla="*/ 100 w 112"/>
                  <a:gd name="T27" fmla="*/ 5 h 93"/>
                  <a:gd name="T28" fmla="*/ 109 w 112"/>
                  <a:gd name="T29" fmla="*/ 90 h 93"/>
                  <a:gd name="T30" fmla="*/ 2 w 112"/>
                  <a:gd name="T31" fmla="*/ 87 h 93"/>
                  <a:gd name="T32" fmla="*/ 2 w 112"/>
                  <a:gd name="T33" fmla="*/ 89 h 93"/>
                  <a:gd name="T34" fmla="*/ 3 w 112"/>
                  <a:gd name="T35" fmla="*/ 90 h 93"/>
                  <a:gd name="T36" fmla="*/ 2 w 112"/>
                  <a:gd name="T3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3">
                    <a:moveTo>
                      <a:pt x="2" y="89"/>
                    </a:moveTo>
                    <a:cubicBezTo>
                      <a:pt x="2" y="90"/>
                      <a:pt x="2" y="90"/>
                      <a:pt x="2" y="90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2" y="92"/>
                      <a:pt x="112" y="92"/>
                      <a:pt x="112" y="9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2" y="1"/>
                      <a:pt x="102" y="0"/>
                      <a:pt x="102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0" y="89"/>
                      <a:pt x="1" y="89"/>
                    </a:cubicBezTo>
                    <a:cubicBezTo>
                      <a:pt x="1" y="90"/>
                      <a:pt x="1" y="90"/>
                      <a:pt x="2" y="90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9" y="90"/>
                      <a:pt x="109" y="90"/>
                      <a:pt x="109" y="90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4" name="Freeform 1169"/>
              <p:cNvSpPr/>
              <p:nvPr/>
            </p:nvSpPr>
            <p:spPr bwMode="auto">
              <a:xfrm>
                <a:off x="5065" y="2884"/>
                <a:ext cx="178" cy="94"/>
              </a:xfrm>
              <a:custGeom>
                <a:avLst/>
                <a:gdLst>
                  <a:gd name="T0" fmla="*/ 168 w 169"/>
                  <a:gd name="T1" fmla="*/ 2 h 89"/>
                  <a:gd name="T2" fmla="*/ 166 w 169"/>
                  <a:gd name="T3" fmla="*/ 2 h 89"/>
                  <a:gd name="T4" fmla="*/ 165 w 169"/>
                  <a:gd name="T5" fmla="*/ 86 h 89"/>
                  <a:gd name="T6" fmla="*/ 8 w 169"/>
                  <a:gd name="T7" fmla="*/ 65 h 89"/>
                  <a:gd name="T8" fmla="*/ 168 w 169"/>
                  <a:gd name="T9" fmla="*/ 3 h 89"/>
                  <a:gd name="T10" fmla="*/ 168 w 169"/>
                  <a:gd name="T11" fmla="*/ 2 h 89"/>
                  <a:gd name="T12" fmla="*/ 166 w 169"/>
                  <a:gd name="T13" fmla="*/ 2 h 89"/>
                  <a:gd name="T14" fmla="*/ 168 w 169"/>
                  <a:gd name="T15" fmla="*/ 2 h 89"/>
                  <a:gd name="T16" fmla="*/ 167 w 169"/>
                  <a:gd name="T17" fmla="*/ 1 h 89"/>
                  <a:gd name="T18" fmla="*/ 1 w 169"/>
                  <a:gd name="T19" fmla="*/ 64 h 89"/>
                  <a:gd name="T20" fmla="*/ 1 w 169"/>
                  <a:gd name="T21" fmla="*/ 66 h 89"/>
                  <a:gd name="T22" fmla="*/ 2 w 169"/>
                  <a:gd name="T23" fmla="*/ 67 h 89"/>
                  <a:gd name="T24" fmla="*/ 166 w 169"/>
                  <a:gd name="T25" fmla="*/ 89 h 89"/>
                  <a:gd name="T26" fmla="*/ 167 w 169"/>
                  <a:gd name="T27" fmla="*/ 89 h 89"/>
                  <a:gd name="T28" fmla="*/ 168 w 169"/>
                  <a:gd name="T29" fmla="*/ 88 h 89"/>
                  <a:gd name="T30" fmla="*/ 169 w 169"/>
                  <a:gd name="T31" fmla="*/ 2 h 89"/>
                  <a:gd name="T32" fmla="*/ 168 w 169"/>
                  <a:gd name="T33" fmla="*/ 1 h 89"/>
                  <a:gd name="T34" fmla="*/ 167 w 169"/>
                  <a:gd name="T35" fmla="*/ 1 h 89"/>
                  <a:gd name="T36" fmla="*/ 168 w 169"/>
                  <a:gd name="T37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89">
                    <a:moveTo>
                      <a:pt x="168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6"/>
                    </a:cubicBezTo>
                    <a:cubicBezTo>
                      <a:pt x="1" y="66"/>
                      <a:pt x="1" y="67"/>
                      <a:pt x="2" y="67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7" y="89"/>
                      <a:pt x="167" y="89"/>
                    </a:cubicBezTo>
                    <a:cubicBezTo>
                      <a:pt x="167" y="88"/>
                      <a:pt x="168" y="88"/>
                      <a:pt x="168" y="88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8" y="1"/>
                    </a:cubicBezTo>
                    <a:cubicBezTo>
                      <a:pt x="168" y="1"/>
                      <a:pt x="168" y="0"/>
                      <a:pt x="167" y="1"/>
                    </a:cubicBezTo>
                    <a:cubicBezTo>
                      <a:pt x="168" y="2"/>
                      <a:pt x="168" y="2"/>
                      <a:pt x="1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5" name="Freeform 1170"/>
              <p:cNvSpPr/>
              <p:nvPr/>
            </p:nvSpPr>
            <p:spPr bwMode="auto">
              <a:xfrm>
                <a:off x="4479" y="3698"/>
                <a:ext cx="275" cy="107"/>
              </a:xfrm>
              <a:custGeom>
                <a:avLst/>
                <a:gdLst>
                  <a:gd name="T0" fmla="*/ 259 w 260"/>
                  <a:gd name="T1" fmla="*/ 2 h 101"/>
                  <a:gd name="T2" fmla="*/ 258 w 260"/>
                  <a:gd name="T3" fmla="*/ 0 h 101"/>
                  <a:gd name="T4" fmla="*/ 1 w 260"/>
                  <a:gd name="T5" fmla="*/ 47 h 101"/>
                  <a:gd name="T6" fmla="*/ 0 w 260"/>
                  <a:gd name="T7" fmla="*/ 48 h 101"/>
                  <a:gd name="T8" fmla="*/ 1 w 260"/>
                  <a:gd name="T9" fmla="*/ 50 h 101"/>
                  <a:gd name="T10" fmla="*/ 83 w 260"/>
                  <a:gd name="T11" fmla="*/ 101 h 101"/>
                  <a:gd name="T12" fmla="*/ 84 w 260"/>
                  <a:gd name="T13" fmla="*/ 101 h 101"/>
                  <a:gd name="T14" fmla="*/ 259 w 260"/>
                  <a:gd name="T15" fmla="*/ 3 h 101"/>
                  <a:gd name="T16" fmla="*/ 260 w 260"/>
                  <a:gd name="T17" fmla="*/ 1 h 101"/>
                  <a:gd name="T18" fmla="*/ 258 w 260"/>
                  <a:gd name="T19" fmla="*/ 0 h 101"/>
                  <a:gd name="T20" fmla="*/ 259 w 260"/>
                  <a:gd name="T21" fmla="*/ 2 h 101"/>
                  <a:gd name="T22" fmla="*/ 258 w 260"/>
                  <a:gd name="T23" fmla="*/ 0 h 101"/>
                  <a:gd name="T24" fmla="*/ 84 w 260"/>
                  <a:gd name="T25" fmla="*/ 98 h 101"/>
                  <a:gd name="T26" fmla="*/ 6 w 260"/>
                  <a:gd name="T27" fmla="*/ 49 h 101"/>
                  <a:gd name="T28" fmla="*/ 259 w 260"/>
                  <a:gd name="T29" fmla="*/ 3 h 101"/>
                  <a:gd name="T30" fmla="*/ 259 w 260"/>
                  <a:gd name="T31" fmla="*/ 2 h 101"/>
                  <a:gd name="T32" fmla="*/ 258 w 260"/>
                  <a:gd name="T33" fmla="*/ 0 h 101"/>
                  <a:gd name="T34" fmla="*/ 259 w 260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01">
                    <a:moveTo>
                      <a:pt x="259" y="2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4" y="101"/>
                      <a:pt x="84" y="101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60" y="3"/>
                      <a:pt x="260" y="2"/>
                      <a:pt x="260" y="1"/>
                    </a:cubicBezTo>
                    <a:cubicBezTo>
                      <a:pt x="260" y="1"/>
                      <a:pt x="259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6" name="Freeform 1171"/>
              <p:cNvSpPr/>
              <p:nvPr/>
            </p:nvSpPr>
            <p:spPr bwMode="auto">
              <a:xfrm>
                <a:off x="4294" y="3636"/>
                <a:ext cx="225" cy="115"/>
              </a:xfrm>
              <a:custGeom>
                <a:avLst/>
                <a:gdLst>
                  <a:gd name="T0" fmla="*/ 211 w 213"/>
                  <a:gd name="T1" fmla="*/ 2 h 109"/>
                  <a:gd name="T2" fmla="*/ 210 w 213"/>
                  <a:gd name="T3" fmla="*/ 1 h 109"/>
                  <a:gd name="T4" fmla="*/ 176 w 213"/>
                  <a:gd name="T5" fmla="*/ 106 h 109"/>
                  <a:gd name="T6" fmla="*/ 7 w 213"/>
                  <a:gd name="T7" fmla="*/ 84 h 109"/>
                  <a:gd name="T8" fmla="*/ 212 w 213"/>
                  <a:gd name="T9" fmla="*/ 3 h 109"/>
                  <a:gd name="T10" fmla="*/ 211 w 213"/>
                  <a:gd name="T11" fmla="*/ 2 h 109"/>
                  <a:gd name="T12" fmla="*/ 210 w 213"/>
                  <a:gd name="T13" fmla="*/ 1 h 109"/>
                  <a:gd name="T14" fmla="*/ 211 w 213"/>
                  <a:gd name="T15" fmla="*/ 2 h 109"/>
                  <a:gd name="T16" fmla="*/ 211 w 213"/>
                  <a:gd name="T17" fmla="*/ 0 h 109"/>
                  <a:gd name="T18" fmla="*/ 1 w 213"/>
                  <a:gd name="T19" fmla="*/ 84 h 109"/>
                  <a:gd name="T20" fmla="*/ 0 w 213"/>
                  <a:gd name="T21" fmla="*/ 85 h 109"/>
                  <a:gd name="T22" fmla="*/ 1 w 213"/>
                  <a:gd name="T23" fmla="*/ 86 h 109"/>
                  <a:gd name="T24" fmla="*/ 176 w 213"/>
                  <a:gd name="T25" fmla="*/ 109 h 109"/>
                  <a:gd name="T26" fmla="*/ 178 w 213"/>
                  <a:gd name="T27" fmla="*/ 108 h 109"/>
                  <a:gd name="T28" fmla="*/ 213 w 213"/>
                  <a:gd name="T29" fmla="*/ 2 h 109"/>
                  <a:gd name="T30" fmla="*/ 212 w 213"/>
                  <a:gd name="T31" fmla="*/ 1 h 109"/>
                  <a:gd name="T32" fmla="*/ 211 w 213"/>
                  <a:gd name="T33" fmla="*/ 0 h 109"/>
                  <a:gd name="T34" fmla="*/ 211 w 213"/>
                  <a:gd name="T35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09">
                    <a:moveTo>
                      <a:pt x="211" y="2"/>
                    </a:moveTo>
                    <a:cubicBezTo>
                      <a:pt x="210" y="1"/>
                      <a:pt x="210" y="1"/>
                      <a:pt x="210" y="1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176" y="109"/>
                      <a:pt x="176" y="109"/>
                      <a:pt x="176" y="109"/>
                    </a:cubicBezTo>
                    <a:cubicBezTo>
                      <a:pt x="177" y="109"/>
                      <a:pt x="178" y="109"/>
                      <a:pt x="178" y="108"/>
                    </a:cubicBezTo>
                    <a:cubicBezTo>
                      <a:pt x="213" y="2"/>
                      <a:pt x="213" y="2"/>
                      <a:pt x="213" y="2"/>
                    </a:cubicBezTo>
                    <a:cubicBezTo>
                      <a:pt x="213" y="2"/>
                      <a:pt x="213" y="1"/>
                      <a:pt x="212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211" y="2"/>
                      <a:pt x="211" y="2"/>
                      <a:pt x="2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7" name="Freeform 1172"/>
              <p:cNvSpPr/>
              <p:nvPr/>
            </p:nvSpPr>
            <p:spPr bwMode="auto">
              <a:xfrm>
                <a:off x="4479" y="3636"/>
                <a:ext cx="90" cy="169"/>
              </a:xfrm>
              <a:custGeom>
                <a:avLst/>
                <a:gdLst>
                  <a:gd name="T0" fmla="*/ 83 w 85"/>
                  <a:gd name="T1" fmla="*/ 158 h 160"/>
                  <a:gd name="T2" fmla="*/ 84 w 85"/>
                  <a:gd name="T3" fmla="*/ 157 h 160"/>
                  <a:gd name="T4" fmla="*/ 3 w 85"/>
                  <a:gd name="T5" fmla="*/ 107 h 160"/>
                  <a:gd name="T6" fmla="*/ 36 w 85"/>
                  <a:gd name="T7" fmla="*/ 7 h 160"/>
                  <a:gd name="T8" fmla="*/ 82 w 85"/>
                  <a:gd name="T9" fmla="*/ 159 h 160"/>
                  <a:gd name="T10" fmla="*/ 83 w 85"/>
                  <a:gd name="T11" fmla="*/ 158 h 160"/>
                  <a:gd name="T12" fmla="*/ 84 w 85"/>
                  <a:gd name="T13" fmla="*/ 157 h 160"/>
                  <a:gd name="T14" fmla="*/ 83 w 85"/>
                  <a:gd name="T15" fmla="*/ 158 h 160"/>
                  <a:gd name="T16" fmla="*/ 85 w 85"/>
                  <a:gd name="T17" fmla="*/ 158 h 160"/>
                  <a:gd name="T18" fmla="*/ 38 w 85"/>
                  <a:gd name="T19" fmla="*/ 1 h 160"/>
                  <a:gd name="T20" fmla="*/ 36 w 85"/>
                  <a:gd name="T21" fmla="*/ 0 h 160"/>
                  <a:gd name="T22" fmla="*/ 35 w 85"/>
                  <a:gd name="T23" fmla="*/ 1 h 160"/>
                  <a:gd name="T24" fmla="*/ 0 w 85"/>
                  <a:gd name="T25" fmla="*/ 107 h 160"/>
                  <a:gd name="T26" fmla="*/ 1 w 85"/>
                  <a:gd name="T27" fmla="*/ 109 h 160"/>
                  <a:gd name="T28" fmla="*/ 83 w 85"/>
                  <a:gd name="T29" fmla="*/ 160 h 160"/>
                  <a:gd name="T30" fmla="*/ 84 w 85"/>
                  <a:gd name="T31" fmla="*/ 160 h 160"/>
                  <a:gd name="T32" fmla="*/ 85 w 85"/>
                  <a:gd name="T33" fmla="*/ 158 h 160"/>
                  <a:gd name="T34" fmla="*/ 83 w 85"/>
                  <a:gd name="T35" fmla="*/ 15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60">
                    <a:moveTo>
                      <a:pt x="83" y="158"/>
                    </a:moveTo>
                    <a:cubicBezTo>
                      <a:pt x="84" y="157"/>
                      <a:pt x="84" y="157"/>
                      <a:pt x="84" y="15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6" y="0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09"/>
                      <a:pt x="1" y="109"/>
                    </a:cubicBezTo>
                    <a:cubicBezTo>
                      <a:pt x="83" y="160"/>
                      <a:pt x="83" y="160"/>
                      <a:pt x="83" y="160"/>
                    </a:cubicBezTo>
                    <a:cubicBezTo>
                      <a:pt x="83" y="160"/>
                      <a:pt x="84" y="160"/>
                      <a:pt x="84" y="160"/>
                    </a:cubicBezTo>
                    <a:cubicBezTo>
                      <a:pt x="85" y="159"/>
                      <a:pt x="85" y="159"/>
                      <a:pt x="85" y="158"/>
                    </a:cubicBezTo>
                    <a:cubicBezTo>
                      <a:pt x="83" y="158"/>
                      <a:pt x="83" y="158"/>
                      <a:pt x="83" y="1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8" name="Freeform 1173"/>
              <p:cNvSpPr/>
              <p:nvPr/>
            </p:nvSpPr>
            <p:spPr bwMode="auto">
              <a:xfrm>
                <a:off x="4179" y="3323"/>
                <a:ext cx="147" cy="216"/>
              </a:xfrm>
              <a:custGeom>
                <a:avLst/>
                <a:gdLst>
                  <a:gd name="T0" fmla="*/ 87 w 139"/>
                  <a:gd name="T1" fmla="*/ 203 h 204"/>
                  <a:gd name="T2" fmla="*/ 89 w 139"/>
                  <a:gd name="T3" fmla="*/ 203 h 204"/>
                  <a:gd name="T4" fmla="*/ 139 w 139"/>
                  <a:gd name="T5" fmla="*/ 2 h 204"/>
                  <a:gd name="T6" fmla="*/ 138 w 139"/>
                  <a:gd name="T7" fmla="*/ 0 h 204"/>
                  <a:gd name="T8" fmla="*/ 136 w 139"/>
                  <a:gd name="T9" fmla="*/ 1 h 204"/>
                  <a:gd name="T10" fmla="*/ 1 w 139"/>
                  <a:gd name="T11" fmla="*/ 127 h 204"/>
                  <a:gd name="T12" fmla="*/ 0 w 139"/>
                  <a:gd name="T13" fmla="*/ 128 h 204"/>
                  <a:gd name="T14" fmla="*/ 1 w 139"/>
                  <a:gd name="T15" fmla="*/ 129 h 204"/>
                  <a:gd name="T16" fmla="*/ 86 w 139"/>
                  <a:gd name="T17" fmla="*/ 204 h 204"/>
                  <a:gd name="T18" fmla="*/ 88 w 139"/>
                  <a:gd name="T19" fmla="*/ 204 h 204"/>
                  <a:gd name="T20" fmla="*/ 89 w 139"/>
                  <a:gd name="T21" fmla="*/ 203 h 204"/>
                  <a:gd name="T22" fmla="*/ 87 w 139"/>
                  <a:gd name="T23" fmla="*/ 203 h 204"/>
                  <a:gd name="T24" fmla="*/ 88 w 139"/>
                  <a:gd name="T25" fmla="*/ 202 h 204"/>
                  <a:gd name="T26" fmla="*/ 4 w 139"/>
                  <a:gd name="T27" fmla="*/ 128 h 204"/>
                  <a:gd name="T28" fmla="*/ 135 w 139"/>
                  <a:gd name="T29" fmla="*/ 6 h 204"/>
                  <a:gd name="T30" fmla="*/ 86 w 139"/>
                  <a:gd name="T31" fmla="*/ 203 h 204"/>
                  <a:gd name="T32" fmla="*/ 87 w 139"/>
                  <a:gd name="T33" fmla="*/ 203 h 204"/>
                  <a:gd name="T34" fmla="*/ 88 w 139"/>
                  <a:gd name="T35" fmla="*/ 202 h 204"/>
                  <a:gd name="T36" fmla="*/ 87 w 139"/>
                  <a:gd name="T37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204">
                    <a:moveTo>
                      <a:pt x="87" y="203"/>
                    </a:moveTo>
                    <a:cubicBezTo>
                      <a:pt x="89" y="203"/>
                      <a:pt x="89" y="203"/>
                      <a:pt x="89" y="20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9" y="1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0" y="127"/>
                      <a:pt x="0" y="128"/>
                    </a:cubicBezTo>
                    <a:cubicBezTo>
                      <a:pt x="0" y="128"/>
                      <a:pt x="1" y="129"/>
                      <a:pt x="1" y="129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7" y="204"/>
                      <a:pt x="87" y="204"/>
                      <a:pt x="88" y="204"/>
                    </a:cubicBezTo>
                    <a:cubicBezTo>
                      <a:pt x="88" y="204"/>
                      <a:pt x="89" y="204"/>
                      <a:pt x="89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86" y="203"/>
                      <a:pt x="86" y="203"/>
                      <a:pt x="86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87" y="203"/>
                      <a:pt x="87" y="203"/>
                      <a:pt x="87" y="2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9" name="Freeform 1174"/>
              <p:cNvSpPr/>
              <p:nvPr/>
            </p:nvSpPr>
            <p:spPr bwMode="auto">
              <a:xfrm>
                <a:off x="4217" y="4030"/>
                <a:ext cx="142" cy="80"/>
              </a:xfrm>
              <a:custGeom>
                <a:avLst/>
                <a:gdLst>
                  <a:gd name="T0" fmla="*/ 1 w 134"/>
                  <a:gd name="T1" fmla="*/ 20 h 76"/>
                  <a:gd name="T2" fmla="*/ 0 w 134"/>
                  <a:gd name="T3" fmla="*/ 22 h 76"/>
                  <a:gd name="T4" fmla="*/ 78 w 134"/>
                  <a:gd name="T5" fmla="*/ 75 h 76"/>
                  <a:gd name="T6" fmla="*/ 80 w 134"/>
                  <a:gd name="T7" fmla="*/ 75 h 76"/>
                  <a:gd name="T8" fmla="*/ 133 w 134"/>
                  <a:gd name="T9" fmla="*/ 3 h 76"/>
                  <a:gd name="T10" fmla="*/ 133 w 134"/>
                  <a:gd name="T11" fmla="*/ 1 h 76"/>
                  <a:gd name="T12" fmla="*/ 132 w 134"/>
                  <a:gd name="T13" fmla="*/ 0 h 76"/>
                  <a:gd name="T14" fmla="*/ 1 w 134"/>
                  <a:gd name="T15" fmla="*/ 19 h 76"/>
                  <a:gd name="T16" fmla="*/ 0 w 134"/>
                  <a:gd name="T17" fmla="*/ 20 h 76"/>
                  <a:gd name="T18" fmla="*/ 0 w 134"/>
                  <a:gd name="T19" fmla="*/ 22 h 76"/>
                  <a:gd name="T20" fmla="*/ 1 w 134"/>
                  <a:gd name="T21" fmla="*/ 20 h 76"/>
                  <a:gd name="T22" fmla="*/ 2 w 134"/>
                  <a:gd name="T23" fmla="*/ 22 h 76"/>
                  <a:gd name="T24" fmla="*/ 129 w 134"/>
                  <a:gd name="T25" fmla="*/ 4 h 76"/>
                  <a:gd name="T26" fmla="*/ 79 w 134"/>
                  <a:gd name="T27" fmla="*/ 72 h 76"/>
                  <a:gd name="T28" fmla="*/ 2 w 134"/>
                  <a:gd name="T29" fmla="*/ 19 h 76"/>
                  <a:gd name="T30" fmla="*/ 1 w 134"/>
                  <a:gd name="T31" fmla="*/ 20 h 76"/>
                  <a:gd name="T32" fmla="*/ 2 w 134"/>
                  <a:gd name="T33" fmla="*/ 22 h 76"/>
                  <a:gd name="T34" fmla="*/ 1 w 134"/>
                  <a:gd name="T35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76">
                    <a:moveTo>
                      <a:pt x="1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80" y="76"/>
                      <a:pt x="80" y="75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3" y="1"/>
                    </a:cubicBezTo>
                    <a:cubicBezTo>
                      <a:pt x="133" y="1"/>
                      <a:pt x="133" y="0"/>
                      <a:pt x="132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0"/>
                      <a:pt x="1" y="20"/>
                      <a:pt x="1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0" name="Freeform 1175"/>
              <p:cNvSpPr/>
              <p:nvPr/>
            </p:nvSpPr>
            <p:spPr bwMode="auto">
              <a:xfrm>
                <a:off x="4213" y="3971"/>
                <a:ext cx="90" cy="139"/>
              </a:xfrm>
              <a:custGeom>
                <a:avLst/>
                <a:gdLst>
                  <a:gd name="T0" fmla="*/ 2 w 85"/>
                  <a:gd name="T1" fmla="*/ 2 h 132"/>
                  <a:gd name="T2" fmla="*/ 0 w 85"/>
                  <a:gd name="T3" fmla="*/ 2 h 132"/>
                  <a:gd name="T4" fmla="*/ 4 w 85"/>
                  <a:gd name="T5" fmla="*/ 76 h 132"/>
                  <a:gd name="T6" fmla="*/ 4 w 85"/>
                  <a:gd name="T7" fmla="*/ 78 h 132"/>
                  <a:gd name="T8" fmla="*/ 82 w 85"/>
                  <a:gd name="T9" fmla="*/ 131 h 132"/>
                  <a:gd name="T10" fmla="*/ 84 w 85"/>
                  <a:gd name="T11" fmla="*/ 131 h 132"/>
                  <a:gd name="T12" fmla="*/ 84 w 85"/>
                  <a:gd name="T13" fmla="*/ 129 h 132"/>
                  <a:gd name="T14" fmla="*/ 3 w 85"/>
                  <a:gd name="T15" fmla="*/ 1 h 132"/>
                  <a:gd name="T16" fmla="*/ 1 w 85"/>
                  <a:gd name="T17" fmla="*/ 0 h 132"/>
                  <a:gd name="T18" fmla="*/ 0 w 85"/>
                  <a:gd name="T19" fmla="*/ 2 h 132"/>
                  <a:gd name="T20" fmla="*/ 2 w 85"/>
                  <a:gd name="T21" fmla="*/ 2 h 132"/>
                  <a:gd name="T22" fmla="*/ 0 w 85"/>
                  <a:gd name="T23" fmla="*/ 3 h 132"/>
                  <a:gd name="T24" fmla="*/ 78 w 85"/>
                  <a:gd name="T25" fmla="*/ 125 h 132"/>
                  <a:gd name="T26" fmla="*/ 7 w 85"/>
                  <a:gd name="T27" fmla="*/ 76 h 132"/>
                  <a:gd name="T28" fmla="*/ 3 w 85"/>
                  <a:gd name="T29" fmla="*/ 2 h 132"/>
                  <a:gd name="T30" fmla="*/ 2 w 85"/>
                  <a:gd name="T31" fmla="*/ 2 h 132"/>
                  <a:gd name="T32" fmla="*/ 0 w 85"/>
                  <a:gd name="T33" fmla="*/ 3 h 132"/>
                  <a:gd name="T34" fmla="*/ 2 w 85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7"/>
                      <a:pt x="4" y="78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3" y="132"/>
                      <a:pt x="84" y="132"/>
                      <a:pt x="84" y="131"/>
                    </a:cubicBezTo>
                    <a:cubicBezTo>
                      <a:pt x="85" y="131"/>
                      <a:pt x="85" y="130"/>
                      <a:pt x="84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1" name="Freeform 1176"/>
              <p:cNvSpPr/>
              <p:nvPr/>
            </p:nvSpPr>
            <p:spPr bwMode="auto">
              <a:xfrm>
                <a:off x="4612" y="3917"/>
                <a:ext cx="113" cy="63"/>
              </a:xfrm>
              <a:custGeom>
                <a:avLst/>
                <a:gdLst>
                  <a:gd name="T0" fmla="*/ 105 w 107"/>
                  <a:gd name="T1" fmla="*/ 38 h 60"/>
                  <a:gd name="T2" fmla="*/ 105 w 107"/>
                  <a:gd name="T3" fmla="*/ 36 h 60"/>
                  <a:gd name="T4" fmla="*/ 5 w 107"/>
                  <a:gd name="T5" fmla="*/ 57 h 60"/>
                  <a:gd name="T6" fmla="*/ 41 w 107"/>
                  <a:gd name="T7" fmla="*/ 3 h 60"/>
                  <a:gd name="T8" fmla="*/ 104 w 107"/>
                  <a:gd name="T9" fmla="*/ 39 h 60"/>
                  <a:gd name="T10" fmla="*/ 105 w 107"/>
                  <a:gd name="T11" fmla="*/ 38 h 60"/>
                  <a:gd name="T12" fmla="*/ 105 w 107"/>
                  <a:gd name="T13" fmla="*/ 36 h 60"/>
                  <a:gd name="T14" fmla="*/ 105 w 107"/>
                  <a:gd name="T15" fmla="*/ 38 h 60"/>
                  <a:gd name="T16" fmla="*/ 106 w 107"/>
                  <a:gd name="T17" fmla="*/ 37 h 60"/>
                  <a:gd name="T18" fmla="*/ 41 w 107"/>
                  <a:gd name="T19" fmla="*/ 0 h 60"/>
                  <a:gd name="T20" fmla="*/ 39 w 107"/>
                  <a:gd name="T21" fmla="*/ 1 h 60"/>
                  <a:gd name="T22" fmla="*/ 0 w 107"/>
                  <a:gd name="T23" fmla="*/ 58 h 60"/>
                  <a:gd name="T24" fmla="*/ 0 w 107"/>
                  <a:gd name="T25" fmla="*/ 60 h 60"/>
                  <a:gd name="T26" fmla="*/ 2 w 107"/>
                  <a:gd name="T27" fmla="*/ 60 h 60"/>
                  <a:gd name="T28" fmla="*/ 105 w 107"/>
                  <a:gd name="T29" fmla="*/ 39 h 60"/>
                  <a:gd name="T30" fmla="*/ 107 w 107"/>
                  <a:gd name="T31" fmla="*/ 38 h 60"/>
                  <a:gd name="T32" fmla="*/ 106 w 107"/>
                  <a:gd name="T33" fmla="*/ 37 h 60"/>
                  <a:gd name="T34" fmla="*/ 105 w 107"/>
                  <a:gd name="T35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60">
                    <a:moveTo>
                      <a:pt x="105" y="38"/>
                    </a:moveTo>
                    <a:cubicBezTo>
                      <a:pt x="105" y="36"/>
                      <a:pt x="105" y="36"/>
                      <a:pt x="105" y="3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9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7" y="38"/>
                    </a:cubicBezTo>
                    <a:cubicBezTo>
                      <a:pt x="107" y="38"/>
                      <a:pt x="106" y="37"/>
                      <a:pt x="106" y="37"/>
                    </a:cubicBezTo>
                    <a:cubicBezTo>
                      <a:pt x="105" y="38"/>
                      <a:pt x="105" y="38"/>
                      <a:pt x="105" y="3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2" name="Freeform 1177"/>
              <p:cNvSpPr/>
              <p:nvPr/>
            </p:nvSpPr>
            <p:spPr bwMode="auto">
              <a:xfrm>
                <a:off x="4355" y="4030"/>
                <a:ext cx="145" cy="40"/>
              </a:xfrm>
              <a:custGeom>
                <a:avLst/>
                <a:gdLst>
                  <a:gd name="T0" fmla="*/ 82 w 137"/>
                  <a:gd name="T1" fmla="*/ 37 h 38"/>
                  <a:gd name="T2" fmla="*/ 83 w 137"/>
                  <a:gd name="T3" fmla="*/ 38 h 38"/>
                  <a:gd name="T4" fmla="*/ 137 w 137"/>
                  <a:gd name="T5" fmla="*/ 6 h 38"/>
                  <a:gd name="T6" fmla="*/ 137 w 137"/>
                  <a:gd name="T7" fmla="*/ 4 h 38"/>
                  <a:gd name="T8" fmla="*/ 136 w 137"/>
                  <a:gd name="T9" fmla="*/ 3 h 38"/>
                  <a:gd name="T10" fmla="*/ 1 w 137"/>
                  <a:gd name="T11" fmla="*/ 0 h 38"/>
                  <a:gd name="T12" fmla="*/ 0 w 137"/>
                  <a:gd name="T13" fmla="*/ 1 h 38"/>
                  <a:gd name="T14" fmla="*/ 1 w 137"/>
                  <a:gd name="T15" fmla="*/ 3 h 38"/>
                  <a:gd name="T16" fmla="*/ 82 w 137"/>
                  <a:gd name="T17" fmla="*/ 38 h 38"/>
                  <a:gd name="T18" fmla="*/ 83 w 137"/>
                  <a:gd name="T19" fmla="*/ 38 h 38"/>
                  <a:gd name="T20" fmla="*/ 82 w 137"/>
                  <a:gd name="T21" fmla="*/ 37 h 38"/>
                  <a:gd name="T22" fmla="*/ 83 w 137"/>
                  <a:gd name="T23" fmla="*/ 35 h 38"/>
                  <a:gd name="T24" fmla="*/ 9 w 137"/>
                  <a:gd name="T25" fmla="*/ 3 h 38"/>
                  <a:gd name="T26" fmla="*/ 131 w 137"/>
                  <a:gd name="T27" fmla="*/ 6 h 38"/>
                  <a:gd name="T28" fmla="*/ 81 w 137"/>
                  <a:gd name="T29" fmla="*/ 36 h 38"/>
                  <a:gd name="T30" fmla="*/ 82 w 137"/>
                  <a:gd name="T31" fmla="*/ 37 h 38"/>
                  <a:gd name="T32" fmla="*/ 83 w 137"/>
                  <a:gd name="T33" fmla="*/ 35 h 38"/>
                  <a:gd name="T34" fmla="*/ 82 w 137"/>
                  <a:gd name="T3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" h="38">
                    <a:moveTo>
                      <a:pt x="82" y="37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5"/>
                      <a:pt x="137" y="4"/>
                    </a:cubicBezTo>
                    <a:cubicBezTo>
                      <a:pt x="137" y="3"/>
                      <a:pt x="137" y="3"/>
                      <a:pt x="13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8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2" y="37"/>
                      <a:pt x="82" y="37"/>
                      <a:pt x="82" y="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3" name="Freeform 1178"/>
              <p:cNvSpPr/>
              <p:nvPr/>
            </p:nvSpPr>
            <p:spPr bwMode="auto">
              <a:xfrm>
                <a:off x="4653" y="3909"/>
                <a:ext cx="177" cy="50"/>
              </a:xfrm>
              <a:custGeom>
                <a:avLst/>
                <a:gdLst>
                  <a:gd name="T0" fmla="*/ 1 w 167"/>
                  <a:gd name="T1" fmla="*/ 8 h 47"/>
                  <a:gd name="T2" fmla="*/ 0 w 167"/>
                  <a:gd name="T3" fmla="*/ 10 h 47"/>
                  <a:gd name="T4" fmla="*/ 65 w 167"/>
                  <a:gd name="T5" fmla="*/ 46 h 47"/>
                  <a:gd name="T6" fmla="*/ 67 w 167"/>
                  <a:gd name="T7" fmla="*/ 46 h 47"/>
                  <a:gd name="T8" fmla="*/ 166 w 167"/>
                  <a:gd name="T9" fmla="*/ 3 h 47"/>
                  <a:gd name="T10" fmla="*/ 167 w 167"/>
                  <a:gd name="T11" fmla="*/ 1 h 47"/>
                  <a:gd name="T12" fmla="*/ 165 w 167"/>
                  <a:gd name="T13" fmla="*/ 0 h 47"/>
                  <a:gd name="T14" fmla="*/ 1 w 167"/>
                  <a:gd name="T15" fmla="*/ 7 h 47"/>
                  <a:gd name="T16" fmla="*/ 0 w 167"/>
                  <a:gd name="T17" fmla="*/ 8 h 47"/>
                  <a:gd name="T18" fmla="*/ 0 w 167"/>
                  <a:gd name="T19" fmla="*/ 10 h 47"/>
                  <a:gd name="T20" fmla="*/ 1 w 167"/>
                  <a:gd name="T21" fmla="*/ 8 h 47"/>
                  <a:gd name="T22" fmla="*/ 1 w 167"/>
                  <a:gd name="T23" fmla="*/ 10 h 47"/>
                  <a:gd name="T24" fmla="*/ 157 w 167"/>
                  <a:gd name="T25" fmla="*/ 3 h 47"/>
                  <a:gd name="T26" fmla="*/ 66 w 167"/>
                  <a:gd name="T27" fmla="*/ 43 h 47"/>
                  <a:gd name="T28" fmla="*/ 2 w 167"/>
                  <a:gd name="T29" fmla="*/ 7 h 47"/>
                  <a:gd name="T30" fmla="*/ 1 w 167"/>
                  <a:gd name="T31" fmla="*/ 8 h 47"/>
                  <a:gd name="T32" fmla="*/ 1 w 167"/>
                  <a:gd name="T33" fmla="*/ 10 h 47"/>
                  <a:gd name="T34" fmla="*/ 1 w 167"/>
                  <a:gd name="T3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47"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6" y="46"/>
                      <a:pt x="66" y="47"/>
                      <a:pt x="67" y="46"/>
                    </a:cubicBezTo>
                    <a:cubicBezTo>
                      <a:pt x="166" y="3"/>
                      <a:pt x="166" y="3"/>
                      <a:pt x="166" y="3"/>
                    </a:cubicBezTo>
                    <a:cubicBezTo>
                      <a:pt x="167" y="2"/>
                      <a:pt x="167" y="2"/>
                      <a:pt x="167" y="1"/>
                    </a:cubicBezTo>
                    <a:cubicBezTo>
                      <a:pt x="167" y="0"/>
                      <a:pt x="166" y="0"/>
                      <a:pt x="165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4" name="Freeform 1179"/>
              <p:cNvSpPr/>
              <p:nvPr/>
            </p:nvSpPr>
            <p:spPr bwMode="auto">
              <a:xfrm>
                <a:off x="4827" y="3744"/>
                <a:ext cx="42" cy="169"/>
              </a:xfrm>
              <a:custGeom>
                <a:avLst/>
                <a:gdLst>
                  <a:gd name="T0" fmla="*/ 39 w 40"/>
                  <a:gd name="T1" fmla="*/ 94 h 160"/>
                  <a:gd name="T2" fmla="*/ 40 w 40"/>
                  <a:gd name="T3" fmla="*/ 94 h 160"/>
                  <a:gd name="T4" fmla="*/ 40 w 40"/>
                  <a:gd name="T5" fmla="*/ 2 h 160"/>
                  <a:gd name="T6" fmla="*/ 39 w 40"/>
                  <a:gd name="T7" fmla="*/ 0 h 160"/>
                  <a:gd name="T8" fmla="*/ 38 w 40"/>
                  <a:gd name="T9" fmla="*/ 1 h 160"/>
                  <a:gd name="T10" fmla="*/ 0 w 40"/>
                  <a:gd name="T11" fmla="*/ 158 h 160"/>
                  <a:gd name="T12" fmla="*/ 1 w 40"/>
                  <a:gd name="T13" fmla="*/ 160 h 160"/>
                  <a:gd name="T14" fmla="*/ 3 w 40"/>
                  <a:gd name="T15" fmla="*/ 159 h 160"/>
                  <a:gd name="T16" fmla="*/ 40 w 40"/>
                  <a:gd name="T17" fmla="*/ 95 h 160"/>
                  <a:gd name="T18" fmla="*/ 40 w 40"/>
                  <a:gd name="T19" fmla="*/ 94 h 160"/>
                  <a:gd name="T20" fmla="*/ 39 w 40"/>
                  <a:gd name="T21" fmla="*/ 94 h 160"/>
                  <a:gd name="T22" fmla="*/ 38 w 40"/>
                  <a:gd name="T23" fmla="*/ 94 h 160"/>
                  <a:gd name="T24" fmla="*/ 5 w 40"/>
                  <a:gd name="T25" fmla="*/ 149 h 160"/>
                  <a:gd name="T26" fmla="*/ 37 w 40"/>
                  <a:gd name="T27" fmla="*/ 14 h 160"/>
                  <a:gd name="T28" fmla="*/ 37 w 40"/>
                  <a:gd name="T29" fmla="*/ 94 h 160"/>
                  <a:gd name="T30" fmla="*/ 39 w 40"/>
                  <a:gd name="T31" fmla="*/ 94 h 160"/>
                  <a:gd name="T32" fmla="*/ 38 w 40"/>
                  <a:gd name="T33" fmla="*/ 94 h 160"/>
                  <a:gd name="T34" fmla="*/ 39 w 40"/>
                  <a:gd name="T35" fmla="*/ 9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60">
                    <a:moveTo>
                      <a:pt x="39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1" y="160"/>
                    </a:cubicBezTo>
                    <a:cubicBezTo>
                      <a:pt x="1" y="160"/>
                      <a:pt x="2" y="160"/>
                      <a:pt x="3" y="159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9" y="94"/>
                      <a:pt x="39" y="94"/>
                      <a:pt x="39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5" name="Freeform 1180"/>
              <p:cNvSpPr/>
              <p:nvPr/>
            </p:nvSpPr>
            <p:spPr bwMode="auto">
              <a:xfrm>
                <a:off x="4439" y="3892"/>
                <a:ext cx="61" cy="178"/>
              </a:xfrm>
              <a:custGeom>
                <a:avLst/>
                <a:gdLst>
                  <a:gd name="T0" fmla="*/ 1 w 58"/>
                  <a:gd name="T1" fmla="*/ 2 h 168"/>
                  <a:gd name="T2" fmla="*/ 0 w 58"/>
                  <a:gd name="T3" fmla="*/ 2 h 168"/>
                  <a:gd name="T4" fmla="*/ 2 w 58"/>
                  <a:gd name="T5" fmla="*/ 167 h 168"/>
                  <a:gd name="T6" fmla="*/ 3 w 58"/>
                  <a:gd name="T7" fmla="*/ 168 h 168"/>
                  <a:gd name="T8" fmla="*/ 4 w 58"/>
                  <a:gd name="T9" fmla="*/ 168 h 168"/>
                  <a:gd name="T10" fmla="*/ 58 w 58"/>
                  <a:gd name="T11" fmla="*/ 136 h 168"/>
                  <a:gd name="T12" fmla="*/ 58 w 58"/>
                  <a:gd name="T13" fmla="*/ 134 h 168"/>
                  <a:gd name="T14" fmla="*/ 3 w 58"/>
                  <a:gd name="T15" fmla="*/ 1 h 168"/>
                  <a:gd name="T16" fmla="*/ 1 w 58"/>
                  <a:gd name="T17" fmla="*/ 1 h 168"/>
                  <a:gd name="T18" fmla="*/ 0 w 58"/>
                  <a:gd name="T19" fmla="*/ 2 h 168"/>
                  <a:gd name="T20" fmla="*/ 1 w 58"/>
                  <a:gd name="T21" fmla="*/ 2 h 168"/>
                  <a:gd name="T22" fmla="*/ 0 w 58"/>
                  <a:gd name="T23" fmla="*/ 3 h 168"/>
                  <a:gd name="T24" fmla="*/ 55 w 58"/>
                  <a:gd name="T25" fmla="*/ 134 h 168"/>
                  <a:gd name="T26" fmla="*/ 5 w 58"/>
                  <a:gd name="T27" fmla="*/ 164 h 168"/>
                  <a:gd name="T28" fmla="*/ 3 w 58"/>
                  <a:gd name="T29" fmla="*/ 2 h 168"/>
                  <a:gd name="T30" fmla="*/ 1 w 58"/>
                  <a:gd name="T31" fmla="*/ 2 h 168"/>
                  <a:gd name="T32" fmla="*/ 0 w 58"/>
                  <a:gd name="T33" fmla="*/ 3 h 168"/>
                  <a:gd name="T34" fmla="*/ 1 w 58"/>
                  <a:gd name="T35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68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8"/>
                      <a:pt x="3" y="168"/>
                    </a:cubicBezTo>
                    <a:cubicBezTo>
                      <a:pt x="3" y="168"/>
                      <a:pt x="4" y="168"/>
                      <a:pt x="4" y="168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58" y="135"/>
                      <a:pt x="58" y="134"/>
                      <a:pt x="58" y="13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6" name="Freeform 1181"/>
              <p:cNvSpPr/>
              <p:nvPr/>
            </p:nvSpPr>
            <p:spPr bwMode="auto">
              <a:xfrm>
                <a:off x="4497" y="3941"/>
                <a:ext cx="118" cy="95"/>
              </a:xfrm>
              <a:custGeom>
                <a:avLst/>
                <a:gdLst>
                  <a:gd name="T0" fmla="*/ 111 w 112"/>
                  <a:gd name="T1" fmla="*/ 36 h 90"/>
                  <a:gd name="T2" fmla="*/ 110 w 112"/>
                  <a:gd name="T3" fmla="*/ 34 h 90"/>
                  <a:gd name="T4" fmla="*/ 7 w 112"/>
                  <a:gd name="T5" fmla="*/ 84 h 90"/>
                  <a:gd name="T6" fmla="*/ 67 w 112"/>
                  <a:gd name="T7" fmla="*/ 4 h 90"/>
                  <a:gd name="T8" fmla="*/ 110 w 112"/>
                  <a:gd name="T9" fmla="*/ 37 h 90"/>
                  <a:gd name="T10" fmla="*/ 111 w 112"/>
                  <a:gd name="T11" fmla="*/ 36 h 90"/>
                  <a:gd name="T12" fmla="*/ 110 w 112"/>
                  <a:gd name="T13" fmla="*/ 34 h 90"/>
                  <a:gd name="T14" fmla="*/ 111 w 112"/>
                  <a:gd name="T15" fmla="*/ 36 h 90"/>
                  <a:gd name="T16" fmla="*/ 111 w 112"/>
                  <a:gd name="T17" fmla="*/ 35 h 90"/>
                  <a:gd name="T18" fmla="*/ 67 w 112"/>
                  <a:gd name="T19" fmla="*/ 1 h 90"/>
                  <a:gd name="T20" fmla="*/ 66 w 112"/>
                  <a:gd name="T21" fmla="*/ 1 h 90"/>
                  <a:gd name="T22" fmla="*/ 65 w 112"/>
                  <a:gd name="T23" fmla="*/ 1 h 90"/>
                  <a:gd name="T24" fmla="*/ 1 w 112"/>
                  <a:gd name="T25" fmla="*/ 87 h 90"/>
                  <a:gd name="T26" fmla="*/ 1 w 112"/>
                  <a:gd name="T27" fmla="*/ 89 h 90"/>
                  <a:gd name="T28" fmla="*/ 2 w 112"/>
                  <a:gd name="T29" fmla="*/ 90 h 90"/>
                  <a:gd name="T30" fmla="*/ 111 w 112"/>
                  <a:gd name="T31" fmla="*/ 37 h 90"/>
                  <a:gd name="T32" fmla="*/ 112 w 112"/>
                  <a:gd name="T33" fmla="*/ 36 h 90"/>
                  <a:gd name="T34" fmla="*/ 111 w 112"/>
                  <a:gd name="T35" fmla="*/ 35 h 90"/>
                  <a:gd name="T36" fmla="*/ 111 w 112"/>
                  <a:gd name="T37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0">
                    <a:moveTo>
                      <a:pt x="111" y="36"/>
                    </a:moveTo>
                    <a:cubicBezTo>
                      <a:pt x="110" y="34"/>
                      <a:pt x="110" y="34"/>
                      <a:pt x="110" y="3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6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2" y="37"/>
                      <a:pt x="112" y="36"/>
                      <a:pt x="112" y="36"/>
                    </a:cubicBezTo>
                    <a:cubicBezTo>
                      <a:pt x="112" y="35"/>
                      <a:pt x="112" y="35"/>
                      <a:pt x="111" y="35"/>
                    </a:cubicBezTo>
                    <a:cubicBezTo>
                      <a:pt x="111" y="36"/>
                      <a:pt x="111" y="36"/>
                      <a:pt x="1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7" name="Freeform 1182"/>
              <p:cNvSpPr/>
              <p:nvPr/>
            </p:nvSpPr>
            <p:spPr bwMode="auto">
              <a:xfrm>
                <a:off x="4294" y="3636"/>
                <a:ext cx="225" cy="146"/>
              </a:xfrm>
              <a:custGeom>
                <a:avLst/>
                <a:gdLst>
                  <a:gd name="T0" fmla="*/ 64 w 213"/>
                  <a:gd name="T1" fmla="*/ 136 h 138"/>
                  <a:gd name="T2" fmla="*/ 65 w 213"/>
                  <a:gd name="T3" fmla="*/ 137 h 138"/>
                  <a:gd name="T4" fmla="*/ 212 w 213"/>
                  <a:gd name="T5" fmla="*/ 3 h 138"/>
                  <a:gd name="T6" fmla="*/ 213 w 213"/>
                  <a:gd name="T7" fmla="*/ 1 h 138"/>
                  <a:gd name="T8" fmla="*/ 211 w 213"/>
                  <a:gd name="T9" fmla="*/ 0 h 138"/>
                  <a:gd name="T10" fmla="*/ 1 w 213"/>
                  <a:gd name="T11" fmla="*/ 84 h 138"/>
                  <a:gd name="T12" fmla="*/ 0 w 213"/>
                  <a:gd name="T13" fmla="*/ 85 h 138"/>
                  <a:gd name="T14" fmla="*/ 0 w 213"/>
                  <a:gd name="T15" fmla="*/ 86 h 138"/>
                  <a:gd name="T16" fmla="*/ 64 w 213"/>
                  <a:gd name="T17" fmla="*/ 137 h 138"/>
                  <a:gd name="T18" fmla="*/ 65 w 213"/>
                  <a:gd name="T19" fmla="*/ 137 h 138"/>
                  <a:gd name="T20" fmla="*/ 64 w 213"/>
                  <a:gd name="T21" fmla="*/ 136 h 138"/>
                  <a:gd name="T22" fmla="*/ 65 w 213"/>
                  <a:gd name="T23" fmla="*/ 135 h 138"/>
                  <a:gd name="T24" fmla="*/ 4 w 213"/>
                  <a:gd name="T25" fmla="*/ 85 h 138"/>
                  <a:gd name="T26" fmla="*/ 204 w 213"/>
                  <a:gd name="T27" fmla="*/ 6 h 138"/>
                  <a:gd name="T28" fmla="*/ 63 w 213"/>
                  <a:gd name="T29" fmla="*/ 135 h 138"/>
                  <a:gd name="T30" fmla="*/ 64 w 213"/>
                  <a:gd name="T31" fmla="*/ 136 h 138"/>
                  <a:gd name="T32" fmla="*/ 65 w 213"/>
                  <a:gd name="T33" fmla="*/ 135 h 138"/>
                  <a:gd name="T34" fmla="*/ 64 w 213"/>
                  <a:gd name="T35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38">
                    <a:moveTo>
                      <a:pt x="64" y="136"/>
                    </a:moveTo>
                    <a:cubicBezTo>
                      <a:pt x="65" y="137"/>
                      <a:pt x="65" y="137"/>
                      <a:pt x="65" y="137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3" y="2"/>
                      <a:pt x="213" y="2"/>
                      <a:pt x="213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4" y="138"/>
                      <a:pt x="65" y="138"/>
                      <a:pt x="65" y="137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04" y="6"/>
                      <a:pt x="204" y="6"/>
                      <a:pt x="204" y="6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64" y="136"/>
                      <a:pt x="64" y="136"/>
                      <a:pt x="64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8" name="Freeform 1183"/>
              <p:cNvSpPr/>
              <p:nvPr/>
            </p:nvSpPr>
            <p:spPr bwMode="auto">
              <a:xfrm>
                <a:off x="4361" y="3748"/>
                <a:ext cx="208" cy="57"/>
              </a:xfrm>
              <a:custGeom>
                <a:avLst/>
                <a:gdLst>
                  <a:gd name="T0" fmla="*/ 1 w 197"/>
                  <a:gd name="T1" fmla="*/ 30 h 54"/>
                  <a:gd name="T2" fmla="*/ 2 w 197"/>
                  <a:gd name="T3" fmla="*/ 32 h 54"/>
                  <a:gd name="T4" fmla="*/ 113 w 197"/>
                  <a:gd name="T5" fmla="*/ 3 h 54"/>
                  <a:gd name="T6" fmla="*/ 189 w 197"/>
                  <a:gd name="T7" fmla="*/ 50 h 54"/>
                  <a:gd name="T8" fmla="*/ 2 w 197"/>
                  <a:gd name="T9" fmla="*/ 29 h 54"/>
                  <a:gd name="T10" fmla="*/ 1 w 197"/>
                  <a:gd name="T11" fmla="*/ 30 h 54"/>
                  <a:gd name="T12" fmla="*/ 2 w 197"/>
                  <a:gd name="T13" fmla="*/ 32 h 54"/>
                  <a:gd name="T14" fmla="*/ 1 w 197"/>
                  <a:gd name="T15" fmla="*/ 30 h 54"/>
                  <a:gd name="T16" fmla="*/ 1 w 197"/>
                  <a:gd name="T17" fmla="*/ 32 h 54"/>
                  <a:gd name="T18" fmla="*/ 195 w 197"/>
                  <a:gd name="T19" fmla="*/ 54 h 54"/>
                  <a:gd name="T20" fmla="*/ 197 w 197"/>
                  <a:gd name="T21" fmla="*/ 53 h 54"/>
                  <a:gd name="T22" fmla="*/ 196 w 197"/>
                  <a:gd name="T23" fmla="*/ 51 h 54"/>
                  <a:gd name="T24" fmla="*/ 114 w 197"/>
                  <a:gd name="T25" fmla="*/ 0 h 54"/>
                  <a:gd name="T26" fmla="*/ 113 w 197"/>
                  <a:gd name="T27" fmla="*/ 0 h 54"/>
                  <a:gd name="T28" fmla="*/ 1 w 197"/>
                  <a:gd name="T29" fmla="*/ 29 h 54"/>
                  <a:gd name="T30" fmla="*/ 0 w 197"/>
                  <a:gd name="T31" fmla="*/ 30 h 54"/>
                  <a:gd name="T32" fmla="*/ 1 w 197"/>
                  <a:gd name="T33" fmla="*/ 32 h 54"/>
                  <a:gd name="T34" fmla="*/ 1 w 197"/>
                  <a:gd name="T35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54">
                    <a:moveTo>
                      <a:pt x="1" y="3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89" y="50"/>
                      <a:pt x="189" y="50"/>
                      <a:pt x="189" y="5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6" y="54"/>
                      <a:pt x="197" y="54"/>
                      <a:pt x="197" y="53"/>
                    </a:cubicBezTo>
                    <a:cubicBezTo>
                      <a:pt x="197" y="52"/>
                      <a:pt x="197" y="52"/>
                      <a:pt x="196" y="5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1" y="30"/>
                      <a:pt x="1" y="30"/>
                      <a:pt x="1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9" name="Freeform 1184"/>
              <p:cNvSpPr/>
              <p:nvPr/>
            </p:nvSpPr>
            <p:spPr bwMode="auto">
              <a:xfrm>
                <a:off x="5462" y="2894"/>
                <a:ext cx="98" cy="57"/>
              </a:xfrm>
              <a:custGeom>
                <a:avLst/>
                <a:gdLst>
                  <a:gd name="T0" fmla="*/ 19 w 93"/>
                  <a:gd name="T1" fmla="*/ 2 h 54"/>
                  <a:gd name="T2" fmla="*/ 17 w 93"/>
                  <a:gd name="T3" fmla="*/ 1 h 54"/>
                  <a:gd name="T4" fmla="*/ 1 w 93"/>
                  <a:gd name="T5" fmla="*/ 52 h 54"/>
                  <a:gd name="T6" fmla="*/ 1 w 93"/>
                  <a:gd name="T7" fmla="*/ 54 h 54"/>
                  <a:gd name="T8" fmla="*/ 2 w 93"/>
                  <a:gd name="T9" fmla="*/ 54 h 54"/>
                  <a:gd name="T10" fmla="*/ 92 w 93"/>
                  <a:gd name="T11" fmla="*/ 35 h 54"/>
                  <a:gd name="T12" fmla="*/ 93 w 93"/>
                  <a:gd name="T13" fmla="*/ 33 h 54"/>
                  <a:gd name="T14" fmla="*/ 92 w 93"/>
                  <a:gd name="T15" fmla="*/ 32 h 54"/>
                  <a:gd name="T16" fmla="*/ 19 w 93"/>
                  <a:gd name="T17" fmla="*/ 0 h 54"/>
                  <a:gd name="T18" fmla="*/ 18 w 93"/>
                  <a:gd name="T19" fmla="*/ 0 h 54"/>
                  <a:gd name="T20" fmla="*/ 17 w 93"/>
                  <a:gd name="T21" fmla="*/ 1 h 54"/>
                  <a:gd name="T22" fmla="*/ 19 w 93"/>
                  <a:gd name="T23" fmla="*/ 2 h 54"/>
                  <a:gd name="T24" fmla="*/ 18 w 93"/>
                  <a:gd name="T25" fmla="*/ 3 h 54"/>
                  <a:gd name="T26" fmla="*/ 86 w 93"/>
                  <a:gd name="T27" fmla="*/ 33 h 54"/>
                  <a:gd name="T28" fmla="*/ 4 w 93"/>
                  <a:gd name="T29" fmla="*/ 51 h 54"/>
                  <a:gd name="T30" fmla="*/ 20 w 93"/>
                  <a:gd name="T31" fmla="*/ 2 h 54"/>
                  <a:gd name="T32" fmla="*/ 19 w 93"/>
                  <a:gd name="T33" fmla="*/ 2 h 54"/>
                  <a:gd name="T34" fmla="*/ 18 w 93"/>
                  <a:gd name="T35" fmla="*/ 3 h 54"/>
                  <a:gd name="T36" fmla="*/ 19 w 93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4">
                    <a:moveTo>
                      <a:pt x="19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93" y="34"/>
                      <a:pt x="93" y="33"/>
                    </a:cubicBezTo>
                    <a:cubicBezTo>
                      <a:pt x="93" y="33"/>
                      <a:pt x="92" y="32"/>
                      <a:pt x="92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0" name="Freeform 1185"/>
              <p:cNvSpPr/>
              <p:nvPr/>
            </p:nvSpPr>
            <p:spPr bwMode="auto">
              <a:xfrm>
                <a:off x="5557" y="2826"/>
                <a:ext cx="81" cy="105"/>
              </a:xfrm>
              <a:custGeom>
                <a:avLst/>
                <a:gdLst>
                  <a:gd name="T0" fmla="*/ 74 w 76"/>
                  <a:gd name="T1" fmla="*/ 77 h 99"/>
                  <a:gd name="T2" fmla="*/ 76 w 76"/>
                  <a:gd name="T3" fmla="*/ 77 h 99"/>
                  <a:gd name="T4" fmla="*/ 61 w 76"/>
                  <a:gd name="T5" fmla="*/ 1 h 99"/>
                  <a:gd name="T6" fmla="*/ 60 w 76"/>
                  <a:gd name="T7" fmla="*/ 0 h 99"/>
                  <a:gd name="T8" fmla="*/ 58 w 76"/>
                  <a:gd name="T9" fmla="*/ 0 h 99"/>
                  <a:gd name="T10" fmla="*/ 0 w 76"/>
                  <a:gd name="T11" fmla="*/ 96 h 99"/>
                  <a:gd name="T12" fmla="*/ 0 w 76"/>
                  <a:gd name="T13" fmla="*/ 98 h 99"/>
                  <a:gd name="T14" fmla="*/ 2 w 76"/>
                  <a:gd name="T15" fmla="*/ 99 h 99"/>
                  <a:gd name="T16" fmla="*/ 75 w 76"/>
                  <a:gd name="T17" fmla="*/ 79 h 99"/>
                  <a:gd name="T18" fmla="*/ 76 w 76"/>
                  <a:gd name="T19" fmla="*/ 77 h 99"/>
                  <a:gd name="T20" fmla="*/ 74 w 76"/>
                  <a:gd name="T21" fmla="*/ 77 h 99"/>
                  <a:gd name="T22" fmla="*/ 74 w 76"/>
                  <a:gd name="T23" fmla="*/ 76 h 99"/>
                  <a:gd name="T24" fmla="*/ 4 w 76"/>
                  <a:gd name="T25" fmla="*/ 95 h 99"/>
                  <a:gd name="T26" fmla="*/ 59 w 76"/>
                  <a:gd name="T27" fmla="*/ 5 h 99"/>
                  <a:gd name="T28" fmla="*/ 73 w 76"/>
                  <a:gd name="T29" fmla="*/ 78 h 99"/>
                  <a:gd name="T30" fmla="*/ 74 w 76"/>
                  <a:gd name="T31" fmla="*/ 77 h 99"/>
                  <a:gd name="T32" fmla="*/ 74 w 76"/>
                  <a:gd name="T33" fmla="*/ 76 h 99"/>
                  <a:gd name="T34" fmla="*/ 74 w 76"/>
                  <a:gd name="T35" fmla="*/ 7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99">
                    <a:moveTo>
                      <a:pt x="74" y="77"/>
                    </a:moveTo>
                    <a:cubicBezTo>
                      <a:pt x="76" y="77"/>
                      <a:pt x="76" y="77"/>
                      <a:pt x="76" y="77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8"/>
                      <a:pt x="0" y="98"/>
                    </a:cubicBezTo>
                    <a:cubicBezTo>
                      <a:pt x="0" y="99"/>
                      <a:pt x="1" y="99"/>
                      <a:pt x="2" y="9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6" y="78"/>
                      <a:pt x="76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7"/>
                      <a:pt x="74" y="77"/>
                      <a:pt x="74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1" name="Freeform 1186"/>
              <p:cNvSpPr/>
              <p:nvPr/>
            </p:nvSpPr>
            <p:spPr bwMode="auto">
              <a:xfrm>
                <a:off x="5240" y="2828"/>
                <a:ext cx="243" cy="69"/>
              </a:xfrm>
              <a:custGeom>
                <a:avLst/>
                <a:gdLst>
                  <a:gd name="T0" fmla="*/ 68 w 230"/>
                  <a:gd name="T1" fmla="*/ 1 h 65"/>
                  <a:gd name="T2" fmla="*/ 67 w 230"/>
                  <a:gd name="T3" fmla="*/ 0 h 65"/>
                  <a:gd name="T4" fmla="*/ 1 w 230"/>
                  <a:gd name="T5" fmla="*/ 54 h 65"/>
                  <a:gd name="T6" fmla="*/ 0 w 230"/>
                  <a:gd name="T7" fmla="*/ 56 h 65"/>
                  <a:gd name="T8" fmla="*/ 2 w 230"/>
                  <a:gd name="T9" fmla="*/ 57 h 65"/>
                  <a:gd name="T10" fmla="*/ 229 w 230"/>
                  <a:gd name="T11" fmla="*/ 65 h 65"/>
                  <a:gd name="T12" fmla="*/ 230 w 230"/>
                  <a:gd name="T13" fmla="*/ 64 h 65"/>
                  <a:gd name="T14" fmla="*/ 229 w 230"/>
                  <a:gd name="T15" fmla="*/ 62 h 65"/>
                  <a:gd name="T16" fmla="*/ 68 w 230"/>
                  <a:gd name="T17" fmla="*/ 0 h 65"/>
                  <a:gd name="T18" fmla="*/ 67 w 230"/>
                  <a:gd name="T19" fmla="*/ 0 h 65"/>
                  <a:gd name="T20" fmla="*/ 68 w 230"/>
                  <a:gd name="T21" fmla="*/ 1 h 65"/>
                  <a:gd name="T22" fmla="*/ 67 w 230"/>
                  <a:gd name="T23" fmla="*/ 3 h 65"/>
                  <a:gd name="T24" fmla="*/ 220 w 230"/>
                  <a:gd name="T25" fmla="*/ 62 h 65"/>
                  <a:gd name="T26" fmla="*/ 6 w 230"/>
                  <a:gd name="T27" fmla="*/ 54 h 65"/>
                  <a:gd name="T28" fmla="*/ 69 w 230"/>
                  <a:gd name="T29" fmla="*/ 3 h 65"/>
                  <a:gd name="T30" fmla="*/ 68 w 230"/>
                  <a:gd name="T31" fmla="*/ 1 h 65"/>
                  <a:gd name="T32" fmla="*/ 67 w 230"/>
                  <a:gd name="T33" fmla="*/ 3 h 65"/>
                  <a:gd name="T34" fmla="*/ 68 w 230"/>
                  <a:gd name="T3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65">
                    <a:moveTo>
                      <a:pt x="68" y="1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6"/>
                    </a:cubicBezTo>
                    <a:cubicBezTo>
                      <a:pt x="0" y="56"/>
                      <a:pt x="1" y="57"/>
                      <a:pt x="2" y="57"/>
                    </a:cubicBezTo>
                    <a:cubicBezTo>
                      <a:pt x="229" y="65"/>
                      <a:pt x="229" y="65"/>
                      <a:pt x="229" y="65"/>
                    </a:cubicBezTo>
                    <a:cubicBezTo>
                      <a:pt x="230" y="65"/>
                      <a:pt x="230" y="65"/>
                      <a:pt x="230" y="64"/>
                    </a:cubicBezTo>
                    <a:cubicBezTo>
                      <a:pt x="230" y="63"/>
                      <a:pt x="230" y="63"/>
                      <a:pt x="229" y="6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1"/>
                      <a:pt x="68" y="1"/>
                      <a:pt x="6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2" name="Freeform 1187"/>
              <p:cNvSpPr/>
              <p:nvPr/>
            </p:nvSpPr>
            <p:spPr bwMode="auto">
              <a:xfrm>
                <a:off x="5446" y="2810"/>
                <a:ext cx="37" cy="141"/>
              </a:xfrm>
              <a:custGeom>
                <a:avLst/>
                <a:gdLst>
                  <a:gd name="T0" fmla="*/ 1 w 35"/>
                  <a:gd name="T1" fmla="*/ 1 h 133"/>
                  <a:gd name="T2" fmla="*/ 0 w 35"/>
                  <a:gd name="T3" fmla="*/ 2 h 133"/>
                  <a:gd name="T4" fmla="*/ 15 w 35"/>
                  <a:gd name="T5" fmla="*/ 132 h 133"/>
                  <a:gd name="T6" fmla="*/ 17 w 35"/>
                  <a:gd name="T7" fmla="*/ 133 h 133"/>
                  <a:gd name="T8" fmla="*/ 18 w 35"/>
                  <a:gd name="T9" fmla="*/ 132 h 133"/>
                  <a:gd name="T10" fmla="*/ 35 w 35"/>
                  <a:gd name="T11" fmla="*/ 81 h 133"/>
                  <a:gd name="T12" fmla="*/ 35 w 35"/>
                  <a:gd name="T13" fmla="*/ 80 h 133"/>
                  <a:gd name="T14" fmla="*/ 3 w 35"/>
                  <a:gd name="T15" fmla="*/ 1 h 133"/>
                  <a:gd name="T16" fmla="*/ 1 w 35"/>
                  <a:gd name="T17" fmla="*/ 0 h 133"/>
                  <a:gd name="T18" fmla="*/ 0 w 35"/>
                  <a:gd name="T19" fmla="*/ 2 h 133"/>
                  <a:gd name="T20" fmla="*/ 1 w 35"/>
                  <a:gd name="T21" fmla="*/ 1 h 133"/>
                  <a:gd name="T22" fmla="*/ 0 w 35"/>
                  <a:gd name="T23" fmla="*/ 2 h 133"/>
                  <a:gd name="T24" fmla="*/ 32 w 35"/>
                  <a:gd name="T25" fmla="*/ 81 h 133"/>
                  <a:gd name="T26" fmla="*/ 18 w 35"/>
                  <a:gd name="T27" fmla="*/ 125 h 133"/>
                  <a:gd name="T28" fmla="*/ 3 w 35"/>
                  <a:gd name="T29" fmla="*/ 1 h 133"/>
                  <a:gd name="T30" fmla="*/ 1 w 35"/>
                  <a:gd name="T31" fmla="*/ 1 h 133"/>
                  <a:gd name="T32" fmla="*/ 0 w 35"/>
                  <a:gd name="T33" fmla="*/ 2 h 133"/>
                  <a:gd name="T34" fmla="*/ 1 w 35"/>
                  <a:gd name="T3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3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3"/>
                      <a:pt x="16" y="133"/>
                      <a:pt x="17" y="133"/>
                    </a:cubicBezTo>
                    <a:cubicBezTo>
                      <a:pt x="17" y="133"/>
                      <a:pt x="18" y="133"/>
                      <a:pt x="18" y="132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3" name="Freeform 1188"/>
              <p:cNvSpPr/>
              <p:nvPr/>
            </p:nvSpPr>
            <p:spPr bwMode="auto">
              <a:xfrm>
                <a:off x="5310" y="2707"/>
                <a:ext cx="62" cy="125"/>
              </a:xfrm>
              <a:custGeom>
                <a:avLst/>
                <a:gdLst>
                  <a:gd name="T0" fmla="*/ 6 w 59"/>
                  <a:gd name="T1" fmla="*/ 56 h 118"/>
                  <a:gd name="T2" fmla="*/ 5 w 59"/>
                  <a:gd name="T3" fmla="*/ 56 h 118"/>
                  <a:gd name="T4" fmla="*/ 0 w 59"/>
                  <a:gd name="T5" fmla="*/ 116 h 118"/>
                  <a:gd name="T6" fmla="*/ 2 w 59"/>
                  <a:gd name="T7" fmla="*/ 118 h 118"/>
                  <a:gd name="T8" fmla="*/ 3 w 59"/>
                  <a:gd name="T9" fmla="*/ 117 h 118"/>
                  <a:gd name="T10" fmla="*/ 59 w 59"/>
                  <a:gd name="T11" fmla="*/ 2 h 118"/>
                  <a:gd name="T12" fmla="*/ 58 w 59"/>
                  <a:gd name="T13" fmla="*/ 0 h 118"/>
                  <a:gd name="T14" fmla="*/ 56 w 59"/>
                  <a:gd name="T15" fmla="*/ 1 h 118"/>
                  <a:gd name="T16" fmla="*/ 5 w 59"/>
                  <a:gd name="T17" fmla="*/ 55 h 118"/>
                  <a:gd name="T18" fmla="*/ 5 w 59"/>
                  <a:gd name="T19" fmla="*/ 56 h 118"/>
                  <a:gd name="T20" fmla="*/ 6 w 59"/>
                  <a:gd name="T21" fmla="*/ 56 h 118"/>
                  <a:gd name="T22" fmla="*/ 7 w 59"/>
                  <a:gd name="T23" fmla="*/ 57 h 118"/>
                  <a:gd name="T24" fmla="*/ 52 w 59"/>
                  <a:gd name="T25" fmla="*/ 10 h 118"/>
                  <a:gd name="T26" fmla="*/ 4 w 59"/>
                  <a:gd name="T27" fmla="*/ 109 h 118"/>
                  <a:gd name="T28" fmla="*/ 8 w 59"/>
                  <a:gd name="T29" fmla="*/ 56 h 118"/>
                  <a:gd name="T30" fmla="*/ 6 w 59"/>
                  <a:gd name="T31" fmla="*/ 56 h 118"/>
                  <a:gd name="T32" fmla="*/ 7 w 59"/>
                  <a:gd name="T33" fmla="*/ 57 h 118"/>
                  <a:gd name="T34" fmla="*/ 6 w 59"/>
                  <a:gd name="T35" fmla="*/ 5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18">
                    <a:moveTo>
                      <a:pt x="6" y="56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1" y="118"/>
                      <a:pt x="2" y="118"/>
                    </a:cubicBezTo>
                    <a:cubicBezTo>
                      <a:pt x="2" y="118"/>
                      <a:pt x="3" y="118"/>
                      <a:pt x="3" y="117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1"/>
                      <a:pt x="58" y="0"/>
                    </a:cubicBezTo>
                    <a:cubicBezTo>
                      <a:pt x="57" y="0"/>
                      <a:pt x="57" y="0"/>
                      <a:pt x="56" y="1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4" name="Freeform 1189"/>
              <p:cNvSpPr/>
              <p:nvPr/>
            </p:nvSpPr>
            <p:spPr bwMode="auto">
              <a:xfrm>
                <a:off x="5310" y="2678"/>
                <a:ext cx="139" cy="154"/>
              </a:xfrm>
              <a:custGeom>
                <a:avLst/>
                <a:gdLst>
                  <a:gd name="T0" fmla="*/ 130 w 132"/>
                  <a:gd name="T1" fmla="*/ 126 h 145"/>
                  <a:gd name="T2" fmla="*/ 130 w 132"/>
                  <a:gd name="T3" fmla="*/ 125 h 145"/>
                  <a:gd name="T4" fmla="*/ 5 w 132"/>
                  <a:gd name="T5" fmla="*/ 142 h 145"/>
                  <a:gd name="T6" fmla="*/ 84 w 132"/>
                  <a:gd name="T7" fmla="*/ 5 h 145"/>
                  <a:gd name="T8" fmla="*/ 129 w 132"/>
                  <a:gd name="T9" fmla="*/ 127 h 145"/>
                  <a:gd name="T10" fmla="*/ 130 w 132"/>
                  <a:gd name="T11" fmla="*/ 126 h 145"/>
                  <a:gd name="T12" fmla="*/ 130 w 132"/>
                  <a:gd name="T13" fmla="*/ 125 h 145"/>
                  <a:gd name="T14" fmla="*/ 130 w 132"/>
                  <a:gd name="T15" fmla="*/ 126 h 145"/>
                  <a:gd name="T16" fmla="*/ 132 w 132"/>
                  <a:gd name="T17" fmla="*/ 126 h 145"/>
                  <a:gd name="T18" fmla="*/ 86 w 132"/>
                  <a:gd name="T19" fmla="*/ 1 h 145"/>
                  <a:gd name="T20" fmla="*/ 85 w 132"/>
                  <a:gd name="T21" fmla="*/ 0 h 145"/>
                  <a:gd name="T22" fmla="*/ 83 w 132"/>
                  <a:gd name="T23" fmla="*/ 1 h 145"/>
                  <a:gd name="T24" fmla="*/ 1 w 132"/>
                  <a:gd name="T25" fmla="*/ 143 h 145"/>
                  <a:gd name="T26" fmla="*/ 1 w 132"/>
                  <a:gd name="T27" fmla="*/ 144 h 145"/>
                  <a:gd name="T28" fmla="*/ 2 w 132"/>
                  <a:gd name="T29" fmla="*/ 145 h 145"/>
                  <a:gd name="T30" fmla="*/ 131 w 132"/>
                  <a:gd name="T31" fmla="*/ 128 h 145"/>
                  <a:gd name="T32" fmla="*/ 132 w 132"/>
                  <a:gd name="T33" fmla="*/ 127 h 145"/>
                  <a:gd name="T34" fmla="*/ 132 w 132"/>
                  <a:gd name="T35" fmla="*/ 126 h 145"/>
                  <a:gd name="T36" fmla="*/ 130 w 132"/>
                  <a:gd name="T37" fmla="*/ 12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45">
                    <a:moveTo>
                      <a:pt x="130" y="126"/>
                    </a:moveTo>
                    <a:cubicBezTo>
                      <a:pt x="130" y="125"/>
                      <a:pt x="130" y="125"/>
                      <a:pt x="130" y="125"/>
                    </a:cubicBezTo>
                    <a:cubicBezTo>
                      <a:pt x="5" y="142"/>
                      <a:pt x="5" y="142"/>
                      <a:pt x="5" y="142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5"/>
                      <a:pt x="130" y="125"/>
                      <a:pt x="130" y="125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4" y="0"/>
                      <a:pt x="84" y="0"/>
                      <a:pt x="83" y="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0" y="143"/>
                      <a:pt x="0" y="144"/>
                      <a:pt x="1" y="144"/>
                    </a:cubicBezTo>
                    <a:cubicBezTo>
                      <a:pt x="1" y="145"/>
                      <a:pt x="2" y="145"/>
                      <a:pt x="2" y="145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8"/>
                      <a:pt x="131" y="128"/>
                      <a:pt x="132" y="127"/>
                    </a:cubicBezTo>
                    <a:cubicBezTo>
                      <a:pt x="132" y="127"/>
                      <a:pt x="132" y="126"/>
                      <a:pt x="132" y="126"/>
                    </a:cubicBezTo>
                    <a:cubicBezTo>
                      <a:pt x="130" y="126"/>
                      <a:pt x="130" y="126"/>
                      <a:pt x="130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5" name="Freeform 1190"/>
              <p:cNvSpPr/>
              <p:nvPr/>
            </p:nvSpPr>
            <p:spPr bwMode="auto">
              <a:xfrm>
                <a:off x="5365" y="3153"/>
                <a:ext cx="198" cy="131"/>
              </a:xfrm>
              <a:custGeom>
                <a:avLst/>
                <a:gdLst>
                  <a:gd name="T0" fmla="*/ 1 w 187"/>
                  <a:gd name="T1" fmla="*/ 2 h 124"/>
                  <a:gd name="T2" fmla="*/ 1 w 187"/>
                  <a:gd name="T3" fmla="*/ 3 h 124"/>
                  <a:gd name="T4" fmla="*/ 159 w 187"/>
                  <a:gd name="T5" fmla="*/ 72 h 124"/>
                  <a:gd name="T6" fmla="*/ 182 w 187"/>
                  <a:gd name="T7" fmla="*/ 119 h 124"/>
                  <a:gd name="T8" fmla="*/ 2 w 187"/>
                  <a:gd name="T9" fmla="*/ 0 h 124"/>
                  <a:gd name="T10" fmla="*/ 1 w 187"/>
                  <a:gd name="T11" fmla="*/ 2 h 124"/>
                  <a:gd name="T12" fmla="*/ 1 w 187"/>
                  <a:gd name="T13" fmla="*/ 3 h 124"/>
                  <a:gd name="T14" fmla="*/ 1 w 187"/>
                  <a:gd name="T15" fmla="*/ 2 h 124"/>
                  <a:gd name="T16" fmla="*/ 1 w 187"/>
                  <a:gd name="T17" fmla="*/ 3 h 124"/>
                  <a:gd name="T18" fmla="*/ 185 w 187"/>
                  <a:gd name="T19" fmla="*/ 124 h 124"/>
                  <a:gd name="T20" fmla="*/ 187 w 187"/>
                  <a:gd name="T21" fmla="*/ 124 h 124"/>
                  <a:gd name="T22" fmla="*/ 187 w 187"/>
                  <a:gd name="T23" fmla="*/ 122 h 124"/>
                  <a:gd name="T24" fmla="*/ 161 w 187"/>
                  <a:gd name="T25" fmla="*/ 70 h 124"/>
                  <a:gd name="T26" fmla="*/ 161 w 187"/>
                  <a:gd name="T27" fmla="*/ 69 h 124"/>
                  <a:gd name="T28" fmla="*/ 2 w 187"/>
                  <a:gd name="T29" fmla="*/ 0 h 124"/>
                  <a:gd name="T30" fmla="*/ 0 w 187"/>
                  <a:gd name="T31" fmla="*/ 1 h 124"/>
                  <a:gd name="T32" fmla="*/ 1 w 187"/>
                  <a:gd name="T33" fmla="*/ 3 h 124"/>
                  <a:gd name="T34" fmla="*/ 1 w 187"/>
                  <a:gd name="T35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2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82" y="119"/>
                      <a:pt x="182" y="119"/>
                      <a:pt x="182" y="1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6" y="124"/>
                      <a:pt x="187" y="124"/>
                    </a:cubicBezTo>
                    <a:cubicBezTo>
                      <a:pt x="187" y="124"/>
                      <a:pt x="187" y="123"/>
                      <a:pt x="187" y="122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6" name="Freeform 1191"/>
              <p:cNvSpPr/>
              <p:nvPr/>
            </p:nvSpPr>
            <p:spPr bwMode="auto">
              <a:xfrm>
                <a:off x="5524" y="3399"/>
                <a:ext cx="111" cy="49"/>
              </a:xfrm>
              <a:custGeom>
                <a:avLst/>
                <a:gdLst>
                  <a:gd name="T0" fmla="*/ 2 w 105"/>
                  <a:gd name="T1" fmla="*/ 1 h 46"/>
                  <a:gd name="T2" fmla="*/ 0 w 105"/>
                  <a:gd name="T3" fmla="*/ 1 h 46"/>
                  <a:gd name="T4" fmla="*/ 4 w 105"/>
                  <a:gd name="T5" fmla="*/ 45 h 46"/>
                  <a:gd name="T6" fmla="*/ 6 w 105"/>
                  <a:gd name="T7" fmla="*/ 46 h 46"/>
                  <a:gd name="T8" fmla="*/ 104 w 105"/>
                  <a:gd name="T9" fmla="*/ 41 h 46"/>
                  <a:gd name="T10" fmla="*/ 105 w 105"/>
                  <a:gd name="T11" fmla="*/ 40 h 46"/>
                  <a:gd name="T12" fmla="*/ 104 w 105"/>
                  <a:gd name="T13" fmla="*/ 38 h 46"/>
                  <a:gd name="T14" fmla="*/ 2 w 105"/>
                  <a:gd name="T15" fmla="*/ 0 h 46"/>
                  <a:gd name="T16" fmla="*/ 1 w 105"/>
                  <a:gd name="T17" fmla="*/ 0 h 46"/>
                  <a:gd name="T18" fmla="*/ 0 w 105"/>
                  <a:gd name="T19" fmla="*/ 1 h 46"/>
                  <a:gd name="T20" fmla="*/ 2 w 105"/>
                  <a:gd name="T21" fmla="*/ 1 h 46"/>
                  <a:gd name="T22" fmla="*/ 1 w 105"/>
                  <a:gd name="T23" fmla="*/ 3 h 46"/>
                  <a:gd name="T24" fmla="*/ 96 w 105"/>
                  <a:gd name="T25" fmla="*/ 39 h 46"/>
                  <a:gd name="T26" fmla="*/ 7 w 105"/>
                  <a:gd name="T27" fmla="*/ 43 h 46"/>
                  <a:gd name="T28" fmla="*/ 3 w 105"/>
                  <a:gd name="T29" fmla="*/ 1 h 46"/>
                  <a:gd name="T30" fmla="*/ 2 w 105"/>
                  <a:gd name="T31" fmla="*/ 1 h 46"/>
                  <a:gd name="T32" fmla="*/ 1 w 105"/>
                  <a:gd name="T33" fmla="*/ 3 h 46"/>
                  <a:gd name="T34" fmla="*/ 2 w 105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46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5" y="41"/>
                      <a:pt x="105" y="40"/>
                    </a:cubicBezTo>
                    <a:cubicBezTo>
                      <a:pt x="105" y="39"/>
                      <a:pt x="105" y="39"/>
                      <a:pt x="104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7" name="Freeform 1192"/>
              <p:cNvSpPr/>
              <p:nvPr/>
            </p:nvSpPr>
            <p:spPr bwMode="auto">
              <a:xfrm>
                <a:off x="5849" y="2818"/>
                <a:ext cx="115" cy="86"/>
              </a:xfrm>
              <a:custGeom>
                <a:avLst/>
                <a:gdLst>
                  <a:gd name="T0" fmla="*/ 77 w 109"/>
                  <a:gd name="T1" fmla="*/ 2 h 82"/>
                  <a:gd name="T2" fmla="*/ 76 w 109"/>
                  <a:gd name="T3" fmla="*/ 1 h 82"/>
                  <a:gd name="T4" fmla="*/ 1 w 109"/>
                  <a:gd name="T5" fmla="*/ 30 h 82"/>
                  <a:gd name="T6" fmla="*/ 0 w 109"/>
                  <a:gd name="T7" fmla="*/ 31 h 82"/>
                  <a:gd name="T8" fmla="*/ 1 w 109"/>
                  <a:gd name="T9" fmla="*/ 32 h 82"/>
                  <a:gd name="T10" fmla="*/ 106 w 109"/>
                  <a:gd name="T11" fmla="*/ 81 h 82"/>
                  <a:gd name="T12" fmla="*/ 108 w 109"/>
                  <a:gd name="T13" fmla="*/ 81 h 82"/>
                  <a:gd name="T14" fmla="*/ 108 w 109"/>
                  <a:gd name="T15" fmla="*/ 80 h 82"/>
                  <a:gd name="T16" fmla="*/ 78 w 109"/>
                  <a:gd name="T17" fmla="*/ 1 h 82"/>
                  <a:gd name="T18" fmla="*/ 76 w 109"/>
                  <a:gd name="T19" fmla="*/ 1 h 82"/>
                  <a:gd name="T20" fmla="*/ 77 w 109"/>
                  <a:gd name="T21" fmla="*/ 2 h 82"/>
                  <a:gd name="T22" fmla="*/ 75 w 109"/>
                  <a:gd name="T23" fmla="*/ 2 h 82"/>
                  <a:gd name="T24" fmla="*/ 104 w 109"/>
                  <a:gd name="T25" fmla="*/ 77 h 82"/>
                  <a:gd name="T26" fmla="*/ 5 w 109"/>
                  <a:gd name="T27" fmla="*/ 31 h 82"/>
                  <a:gd name="T28" fmla="*/ 77 w 109"/>
                  <a:gd name="T29" fmla="*/ 3 h 82"/>
                  <a:gd name="T30" fmla="*/ 77 w 109"/>
                  <a:gd name="T31" fmla="*/ 2 h 82"/>
                  <a:gd name="T32" fmla="*/ 75 w 109"/>
                  <a:gd name="T33" fmla="*/ 2 h 82"/>
                  <a:gd name="T34" fmla="*/ 77 w 109"/>
                  <a:gd name="T35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82">
                    <a:moveTo>
                      <a:pt x="77" y="2"/>
                    </a:moveTo>
                    <a:cubicBezTo>
                      <a:pt x="76" y="1"/>
                      <a:pt x="76" y="1"/>
                      <a:pt x="76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7" y="82"/>
                      <a:pt x="108" y="82"/>
                      <a:pt x="108" y="81"/>
                    </a:cubicBezTo>
                    <a:cubicBezTo>
                      <a:pt x="108" y="81"/>
                      <a:pt x="109" y="80"/>
                      <a:pt x="108" y="8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7" y="0"/>
                      <a:pt x="76" y="1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8" name="Freeform 1193"/>
              <p:cNvSpPr/>
              <p:nvPr/>
            </p:nvSpPr>
            <p:spPr bwMode="auto">
              <a:xfrm>
                <a:off x="6124" y="2797"/>
                <a:ext cx="126" cy="107"/>
              </a:xfrm>
              <a:custGeom>
                <a:avLst/>
                <a:gdLst>
                  <a:gd name="T0" fmla="*/ 2 w 119"/>
                  <a:gd name="T1" fmla="*/ 26 h 102"/>
                  <a:gd name="T2" fmla="*/ 1 w 119"/>
                  <a:gd name="T3" fmla="*/ 28 h 102"/>
                  <a:gd name="T4" fmla="*/ 117 w 119"/>
                  <a:gd name="T5" fmla="*/ 102 h 102"/>
                  <a:gd name="T6" fmla="*/ 119 w 119"/>
                  <a:gd name="T7" fmla="*/ 102 h 102"/>
                  <a:gd name="T8" fmla="*/ 119 w 119"/>
                  <a:gd name="T9" fmla="*/ 100 h 102"/>
                  <a:gd name="T10" fmla="*/ 84 w 119"/>
                  <a:gd name="T11" fmla="*/ 1 h 102"/>
                  <a:gd name="T12" fmla="*/ 82 w 119"/>
                  <a:gd name="T13" fmla="*/ 0 h 102"/>
                  <a:gd name="T14" fmla="*/ 1 w 119"/>
                  <a:gd name="T15" fmla="*/ 25 h 102"/>
                  <a:gd name="T16" fmla="*/ 0 w 119"/>
                  <a:gd name="T17" fmla="*/ 26 h 102"/>
                  <a:gd name="T18" fmla="*/ 1 w 119"/>
                  <a:gd name="T19" fmla="*/ 28 h 102"/>
                  <a:gd name="T20" fmla="*/ 2 w 119"/>
                  <a:gd name="T21" fmla="*/ 26 h 102"/>
                  <a:gd name="T22" fmla="*/ 2 w 119"/>
                  <a:gd name="T23" fmla="*/ 28 h 102"/>
                  <a:gd name="T24" fmla="*/ 82 w 119"/>
                  <a:gd name="T25" fmla="*/ 4 h 102"/>
                  <a:gd name="T26" fmla="*/ 115 w 119"/>
                  <a:gd name="T27" fmla="*/ 97 h 102"/>
                  <a:gd name="T28" fmla="*/ 3 w 119"/>
                  <a:gd name="T29" fmla="*/ 25 h 102"/>
                  <a:gd name="T30" fmla="*/ 2 w 119"/>
                  <a:gd name="T31" fmla="*/ 26 h 102"/>
                  <a:gd name="T32" fmla="*/ 2 w 119"/>
                  <a:gd name="T33" fmla="*/ 28 h 102"/>
                  <a:gd name="T34" fmla="*/ 2 w 119"/>
                  <a:gd name="T35" fmla="*/ 2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102"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8" y="102"/>
                      <a:pt x="118" y="102"/>
                      <a:pt x="119" y="102"/>
                    </a:cubicBezTo>
                    <a:cubicBezTo>
                      <a:pt x="119" y="101"/>
                      <a:pt x="119" y="101"/>
                      <a:pt x="119" y="100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3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2" y="26"/>
                      <a:pt x="2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9" name="Freeform 1194"/>
              <p:cNvSpPr/>
              <p:nvPr/>
            </p:nvSpPr>
            <p:spPr bwMode="auto">
              <a:xfrm>
                <a:off x="5634" y="2849"/>
                <a:ext cx="218" cy="119"/>
              </a:xfrm>
              <a:custGeom>
                <a:avLst/>
                <a:gdLst>
                  <a:gd name="T0" fmla="*/ 1 w 206"/>
                  <a:gd name="T1" fmla="*/ 55 h 112"/>
                  <a:gd name="T2" fmla="*/ 1 w 206"/>
                  <a:gd name="T3" fmla="*/ 57 h 112"/>
                  <a:gd name="T4" fmla="*/ 124 w 206"/>
                  <a:gd name="T5" fmla="*/ 111 h 112"/>
                  <a:gd name="T6" fmla="*/ 126 w 206"/>
                  <a:gd name="T7" fmla="*/ 111 h 112"/>
                  <a:gd name="T8" fmla="*/ 205 w 206"/>
                  <a:gd name="T9" fmla="*/ 2 h 112"/>
                  <a:gd name="T10" fmla="*/ 205 w 206"/>
                  <a:gd name="T11" fmla="*/ 0 h 112"/>
                  <a:gd name="T12" fmla="*/ 204 w 206"/>
                  <a:gd name="T13" fmla="*/ 0 h 112"/>
                  <a:gd name="T14" fmla="*/ 1 w 206"/>
                  <a:gd name="T15" fmla="*/ 54 h 112"/>
                  <a:gd name="T16" fmla="*/ 0 w 206"/>
                  <a:gd name="T17" fmla="*/ 55 h 112"/>
                  <a:gd name="T18" fmla="*/ 1 w 206"/>
                  <a:gd name="T19" fmla="*/ 57 h 112"/>
                  <a:gd name="T20" fmla="*/ 1 w 206"/>
                  <a:gd name="T21" fmla="*/ 55 h 112"/>
                  <a:gd name="T22" fmla="*/ 2 w 206"/>
                  <a:gd name="T23" fmla="*/ 57 h 112"/>
                  <a:gd name="T24" fmla="*/ 200 w 206"/>
                  <a:gd name="T25" fmla="*/ 4 h 112"/>
                  <a:gd name="T26" fmla="*/ 125 w 206"/>
                  <a:gd name="T27" fmla="*/ 108 h 112"/>
                  <a:gd name="T28" fmla="*/ 2 w 206"/>
                  <a:gd name="T29" fmla="*/ 54 h 112"/>
                  <a:gd name="T30" fmla="*/ 1 w 206"/>
                  <a:gd name="T31" fmla="*/ 55 h 112"/>
                  <a:gd name="T32" fmla="*/ 2 w 206"/>
                  <a:gd name="T33" fmla="*/ 57 h 112"/>
                  <a:gd name="T34" fmla="*/ 1 w 206"/>
                  <a:gd name="T35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112">
                    <a:moveTo>
                      <a:pt x="1" y="55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5" y="112"/>
                      <a:pt x="126" y="112"/>
                      <a:pt x="126" y="111"/>
                    </a:cubicBezTo>
                    <a:cubicBezTo>
                      <a:pt x="205" y="2"/>
                      <a:pt x="205" y="2"/>
                      <a:pt x="205" y="2"/>
                    </a:cubicBezTo>
                    <a:cubicBezTo>
                      <a:pt x="206" y="1"/>
                      <a:pt x="206" y="1"/>
                      <a:pt x="205" y="0"/>
                    </a:cubicBezTo>
                    <a:cubicBezTo>
                      <a:pt x="205" y="0"/>
                      <a:pt x="204" y="0"/>
                      <a:pt x="204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5"/>
                    </a:cubicBezTo>
                    <a:cubicBezTo>
                      <a:pt x="0" y="56"/>
                      <a:pt x="0" y="56"/>
                      <a:pt x="1" y="57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5"/>
                      <a:pt x="1" y="55"/>
                      <a:pt x="1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0" name="Freeform 1195"/>
              <p:cNvSpPr/>
              <p:nvPr/>
            </p:nvSpPr>
            <p:spPr bwMode="auto">
              <a:xfrm>
                <a:off x="6122" y="2667"/>
                <a:ext cx="147" cy="67"/>
              </a:xfrm>
              <a:custGeom>
                <a:avLst/>
                <a:gdLst>
                  <a:gd name="T0" fmla="*/ 1 w 139"/>
                  <a:gd name="T1" fmla="*/ 4 h 64"/>
                  <a:gd name="T2" fmla="*/ 0 w 139"/>
                  <a:gd name="T3" fmla="*/ 6 h 64"/>
                  <a:gd name="T4" fmla="*/ 110 w 139"/>
                  <a:gd name="T5" fmla="*/ 64 h 64"/>
                  <a:gd name="T6" fmla="*/ 112 w 139"/>
                  <a:gd name="T7" fmla="*/ 64 h 64"/>
                  <a:gd name="T8" fmla="*/ 113 w 139"/>
                  <a:gd name="T9" fmla="*/ 63 h 64"/>
                  <a:gd name="T10" fmla="*/ 139 w 139"/>
                  <a:gd name="T11" fmla="*/ 2 h 64"/>
                  <a:gd name="T12" fmla="*/ 138 w 139"/>
                  <a:gd name="T13" fmla="*/ 1 h 64"/>
                  <a:gd name="T14" fmla="*/ 137 w 139"/>
                  <a:gd name="T15" fmla="*/ 0 h 64"/>
                  <a:gd name="T16" fmla="*/ 1 w 139"/>
                  <a:gd name="T17" fmla="*/ 3 h 64"/>
                  <a:gd name="T18" fmla="*/ 0 w 139"/>
                  <a:gd name="T19" fmla="*/ 4 h 64"/>
                  <a:gd name="T20" fmla="*/ 0 w 139"/>
                  <a:gd name="T21" fmla="*/ 6 h 64"/>
                  <a:gd name="T22" fmla="*/ 1 w 139"/>
                  <a:gd name="T23" fmla="*/ 4 h 64"/>
                  <a:gd name="T24" fmla="*/ 1 w 139"/>
                  <a:gd name="T25" fmla="*/ 6 h 64"/>
                  <a:gd name="T26" fmla="*/ 135 w 139"/>
                  <a:gd name="T27" fmla="*/ 3 h 64"/>
                  <a:gd name="T28" fmla="*/ 110 w 139"/>
                  <a:gd name="T29" fmla="*/ 61 h 64"/>
                  <a:gd name="T30" fmla="*/ 2 w 139"/>
                  <a:gd name="T31" fmla="*/ 3 h 64"/>
                  <a:gd name="T32" fmla="*/ 1 w 139"/>
                  <a:gd name="T33" fmla="*/ 4 h 64"/>
                  <a:gd name="T34" fmla="*/ 1 w 139"/>
                  <a:gd name="T35" fmla="*/ 6 h 64"/>
                  <a:gd name="T36" fmla="*/ 1 w 139"/>
                  <a:gd name="T3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64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4"/>
                      <a:pt x="111" y="64"/>
                      <a:pt x="112" y="64"/>
                    </a:cubicBezTo>
                    <a:cubicBezTo>
                      <a:pt x="112" y="64"/>
                      <a:pt x="112" y="64"/>
                      <a:pt x="113" y="6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8" y="1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1" name="Freeform 1196"/>
              <p:cNvSpPr/>
              <p:nvPr/>
            </p:nvSpPr>
            <p:spPr bwMode="auto">
              <a:xfrm>
                <a:off x="6122" y="2545"/>
                <a:ext cx="119" cy="189"/>
              </a:xfrm>
              <a:custGeom>
                <a:avLst/>
                <a:gdLst>
                  <a:gd name="T0" fmla="*/ 28 w 113"/>
                  <a:gd name="T1" fmla="*/ 2 h 179"/>
                  <a:gd name="T2" fmla="*/ 27 w 113"/>
                  <a:gd name="T3" fmla="*/ 2 h 179"/>
                  <a:gd name="T4" fmla="*/ 0 w 113"/>
                  <a:gd name="T5" fmla="*/ 119 h 179"/>
                  <a:gd name="T6" fmla="*/ 0 w 113"/>
                  <a:gd name="T7" fmla="*/ 121 h 179"/>
                  <a:gd name="T8" fmla="*/ 110 w 113"/>
                  <a:gd name="T9" fmla="*/ 179 h 179"/>
                  <a:gd name="T10" fmla="*/ 112 w 113"/>
                  <a:gd name="T11" fmla="*/ 179 h 179"/>
                  <a:gd name="T12" fmla="*/ 113 w 113"/>
                  <a:gd name="T13" fmla="*/ 177 h 179"/>
                  <a:gd name="T14" fmla="*/ 30 w 113"/>
                  <a:gd name="T15" fmla="*/ 1 h 179"/>
                  <a:gd name="T16" fmla="*/ 28 w 113"/>
                  <a:gd name="T17" fmla="*/ 0 h 179"/>
                  <a:gd name="T18" fmla="*/ 27 w 113"/>
                  <a:gd name="T19" fmla="*/ 2 h 179"/>
                  <a:gd name="T20" fmla="*/ 28 w 113"/>
                  <a:gd name="T21" fmla="*/ 2 h 179"/>
                  <a:gd name="T22" fmla="*/ 27 w 113"/>
                  <a:gd name="T23" fmla="*/ 3 h 179"/>
                  <a:gd name="T24" fmla="*/ 108 w 113"/>
                  <a:gd name="T25" fmla="*/ 174 h 179"/>
                  <a:gd name="T26" fmla="*/ 3 w 113"/>
                  <a:gd name="T27" fmla="*/ 119 h 179"/>
                  <a:gd name="T28" fmla="*/ 30 w 113"/>
                  <a:gd name="T29" fmla="*/ 2 h 179"/>
                  <a:gd name="T30" fmla="*/ 28 w 113"/>
                  <a:gd name="T31" fmla="*/ 2 h 179"/>
                  <a:gd name="T32" fmla="*/ 27 w 113"/>
                  <a:gd name="T33" fmla="*/ 3 h 179"/>
                  <a:gd name="T34" fmla="*/ 28 w 113"/>
                  <a:gd name="T35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79">
                    <a:moveTo>
                      <a:pt x="28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0"/>
                      <a:pt x="0" y="120"/>
                      <a:pt x="0" y="121"/>
                    </a:cubicBezTo>
                    <a:cubicBezTo>
                      <a:pt x="110" y="179"/>
                      <a:pt x="110" y="179"/>
                      <a:pt x="110" y="179"/>
                    </a:cubicBezTo>
                    <a:cubicBezTo>
                      <a:pt x="111" y="179"/>
                      <a:pt x="112" y="179"/>
                      <a:pt x="112" y="179"/>
                    </a:cubicBezTo>
                    <a:cubicBezTo>
                      <a:pt x="113" y="178"/>
                      <a:pt x="113" y="178"/>
                      <a:pt x="113" y="177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7" y="1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2" name="Freeform 1197"/>
              <p:cNvSpPr/>
              <p:nvPr/>
            </p:nvSpPr>
            <p:spPr bwMode="auto">
              <a:xfrm>
                <a:off x="6229" y="2492"/>
                <a:ext cx="59" cy="114"/>
              </a:xfrm>
              <a:custGeom>
                <a:avLst/>
                <a:gdLst>
                  <a:gd name="T0" fmla="*/ 2 w 55"/>
                  <a:gd name="T1" fmla="*/ 66 h 108"/>
                  <a:gd name="T2" fmla="*/ 3 w 55"/>
                  <a:gd name="T3" fmla="*/ 67 h 108"/>
                  <a:gd name="T4" fmla="*/ 45 w 55"/>
                  <a:gd name="T5" fmla="*/ 6 h 108"/>
                  <a:gd name="T6" fmla="*/ 52 w 55"/>
                  <a:gd name="T7" fmla="*/ 103 h 108"/>
                  <a:gd name="T8" fmla="*/ 3 w 55"/>
                  <a:gd name="T9" fmla="*/ 65 h 108"/>
                  <a:gd name="T10" fmla="*/ 2 w 55"/>
                  <a:gd name="T11" fmla="*/ 66 h 108"/>
                  <a:gd name="T12" fmla="*/ 3 w 55"/>
                  <a:gd name="T13" fmla="*/ 67 h 108"/>
                  <a:gd name="T14" fmla="*/ 2 w 55"/>
                  <a:gd name="T15" fmla="*/ 66 h 108"/>
                  <a:gd name="T16" fmla="*/ 1 w 55"/>
                  <a:gd name="T17" fmla="*/ 67 h 108"/>
                  <a:gd name="T18" fmla="*/ 53 w 55"/>
                  <a:gd name="T19" fmla="*/ 108 h 108"/>
                  <a:gd name="T20" fmla="*/ 55 w 55"/>
                  <a:gd name="T21" fmla="*/ 108 h 108"/>
                  <a:gd name="T22" fmla="*/ 55 w 55"/>
                  <a:gd name="T23" fmla="*/ 106 h 108"/>
                  <a:gd name="T24" fmla="*/ 48 w 55"/>
                  <a:gd name="T25" fmla="*/ 1 h 108"/>
                  <a:gd name="T26" fmla="*/ 47 w 55"/>
                  <a:gd name="T27" fmla="*/ 0 h 108"/>
                  <a:gd name="T28" fmla="*/ 45 w 55"/>
                  <a:gd name="T29" fmla="*/ 1 h 108"/>
                  <a:gd name="T30" fmla="*/ 1 w 55"/>
                  <a:gd name="T31" fmla="*/ 65 h 108"/>
                  <a:gd name="T32" fmla="*/ 1 w 55"/>
                  <a:gd name="T33" fmla="*/ 67 h 108"/>
                  <a:gd name="T34" fmla="*/ 2 w 55"/>
                  <a:gd name="T35" fmla="*/ 6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108">
                    <a:moveTo>
                      <a:pt x="2" y="66"/>
                    </a:moveTo>
                    <a:cubicBezTo>
                      <a:pt x="3" y="67"/>
                      <a:pt x="3" y="67"/>
                      <a:pt x="3" y="6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3" y="108"/>
                      <a:pt x="54" y="108"/>
                      <a:pt x="55" y="108"/>
                    </a:cubicBezTo>
                    <a:cubicBezTo>
                      <a:pt x="55" y="108"/>
                      <a:pt x="55" y="107"/>
                      <a:pt x="55" y="106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0"/>
                      <a:pt x="45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6"/>
                      <a:pt x="0" y="67"/>
                      <a:pt x="1" y="67"/>
                    </a:cubicBezTo>
                    <a:cubicBezTo>
                      <a:pt x="2" y="66"/>
                      <a:pt x="2" y="66"/>
                      <a:pt x="2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3" name="Freeform 1198"/>
              <p:cNvSpPr/>
              <p:nvPr/>
            </p:nvSpPr>
            <p:spPr bwMode="auto">
              <a:xfrm>
                <a:off x="6222" y="2998"/>
                <a:ext cx="83" cy="75"/>
              </a:xfrm>
              <a:custGeom>
                <a:avLst/>
                <a:gdLst>
                  <a:gd name="T0" fmla="*/ 72 w 78"/>
                  <a:gd name="T1" fmla="*/ 14 h 71"/>
                  <a:gd name="T2" fmla="*/ 73 w 78"/>
                  <a:gd name="T3" fmla="*/ 12 h 71"/>
                  <a:gd name="T4" fmla="*/ 1 w 78"/>
                  <a:gd name="T5" fmla="*/ 0 h 71"/>
                  <a:gd name="T6" fmla="*/ 0 w 78"/>
                  <a:gd name="T7" fmla="*/ 1 h 71"/>
                  <a:gd name="T8" fmla="*/ 0 w 78"/>
                  <a:gd name="T9" fmla="*/ 3 h 71"/>
                  <a:gd name="T10" fmla="*/ 75 w 78"/>
                  <a:gd name="T11" fmla="*/ 71 h 71"/>
                  <a:gd name="T12" fmla="*/ 77 w 78"/>
                  <a:gd name="T13" fmla="*/ 71 h 71"/>
                  <a:gd name="T14" fmla="*/ 78 w 78"/>
                  <a:gd name="T15" fmla="*/ 69 h 71"/>
                  <a:gd name="T16" fmla="*/ 74 w 78"/>
                  <a:gd name="T17" fmla="*/ 14 h 71"/>
                  <a:gd name="T18" fmla="*/ 73 w 78"/>
                  <a:gd name="T19" fmla="*/ 12 h 71"/>
                  <a:gd name="T20" fmla="*/ 72 w 78"/>
                  <a:gd name="T21" fmla="*/ 14 h 71"/>
                  <a:gd name="T22" fmla="*/ 71 w 78"/>
                  <a:gd name="T23" fmla="*/ 14 h 71"/>
                  <a:gd name="T24" fmla="*/ 75 w 78"/>
                  <a:gd name="T25" fmla="*/ 66 h 71"/>
                  <a:gd name="T26" fmla="*/ 6 w 78"/>
                  <a:gd name="T27" fmla="*/ 4 h 71"/>
                  <a:gd name="T28" fmla="*/ 72 w 78"/>
                  <a:gd name="T29" fmla="*/ 15 h 71"/>
                  <a:gd name="T30" fmla="*/ 72 w 78"/>
                  <a:gd name="T31" fmla="*/ 14 h 71"/>
                  <a:gd name="T32" fmla="*/ 71 w 78"/>
                  <a:gd name="T33" fmla="*/ 14 h 71"/>
                  <a:gd name="T34" fmla="*/ 72 w 78"/>
                  <a:gd name="T35" fmla="*/ 1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71">
                    <a:moveTo>
                      <a:pt x="72" y="14"/>
                    </a:moveTo>
                    <a:cubicBezTo>
                      <a:pt x="73" y="12"/>
                      <a:pt x="73" y="12"/>
                      <a:pt x="73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1"/>
                      <a:pt x="77" y="71"/>
                    </a:cubicBezTo>
                    <a:cubicBezTo>
                      <a:pt x="78" y="71"/>
                      <a:pt x="78" y="70"/>
                      <a:pt x="78" y="6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3" y="13"/>
                      <a:pt x="73" y="12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4" name="Freeform 1199"/>
              <p:cNvSpPr/>
              <p:nvPr/>
            </p:nvSpPr>
            <p:spPr bwMode="auto">
              <a:xfrm>
                <a:off x="6222" y="2901"/>
                <a:ext cx="83" cy="172"/>
              </a:xfrm>
              <a:custGeom>
                <a:avLst/>
                <a:gdLst>
                  <a:gd name="T0" fmla="*/ 25 w 78"/>
                  <a:gd name="T1" fmla="*/ 2 h 163"/>
                  <a:gd name="T2" fmla="*/ 23 w 78"/>
                  <a:gd name="T3" fmla="*/ 1 h 163"/>
                  <a:gd name="T4" fmla="*/ 0 w 78"/>
                  <a:gd name="T5" fmla="*/ 93 h 163"/>
                  <a:gd name="T6" fmla="*/ 0 w 78"/>
                  <a:gd name="T7" fmla="*/ 95 h 163"/>
                  <a:gd name="T8" fmla="*/ 75 w 78"/>
                  <a:gd name="T9" fmla="*/ 163 h 163"/>
                  <a:gd name="T10" fmla="*/ 77 w 78"/>
                  <a:gd name="T11" fmla="*/ 163 h 163"/>
                  <a:gd name="T12" fmla="*/ 78 w 78"/>
                  <a:gd name="T13" fmla="*/ 161 h 163"/>
                  <a:gd name="T14" fmla="*/ 26 w 78"/>
                  <a:gd name="T15" fmla="*/ 1 h 163"/>
                  <a:gd name="T16" fmla="*/ 25 w 78"/>
                  <a:gd name="T17" fmla="*/ 0 h 163"/>
                  <a:gd name="T18" fmla="*/ 23 w 78"/>
                  <a:gd name="T19" fmla="*/ 1 h 163"/>
                  <a:gd name="T20" fmla="*/ 25 w 78"/>
                  <a:gd name="T21" fmla="*/ 2 h 163"/>
                  <a:gd name="T22" fmla="*/ 23 w 78"/>
                  <a:gd name="T23" fmla="*/ 2 h 163"/>
                  <a:gd name="T24" fmla="*/ 73 w 78"/>
                  <a:gd name="T25" fmla="*/ 157 h 163"/>
                  <a:gd name="T26" fmla="*/ 3 w 78"/>
                  <a:gd name="T27" fmla="*/ 93 h 163"/>
                  <a:gd name="T28" fmla="*/ 26 w 78"/>
                  <a:gd name="T29" fmla="*/ 2 h 163"/>
                  <a:gd name="T30" fmla="*/ 25 w 78"/>
                  <a:gd name="T31" fmla="*/ 2 h 163"/>
                  <a:gd name="T32" fmla="*/ 23 w 78"/>
                  <a:gd name="T33" fmla="*/ 2 h 163"/>
                  <a:gd name="T34" fmla="*/ 25 w 78"/>
                  <a:gd name="T3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63">
                    <a:moveTo>
                      <a:pt x="25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75" y="163"/>
                      <a:pt x="75" y="163"/>
                      <a:pt x="75" y="163"/>
                    </a:cubicBezTo>
                    <a:cubicBezTo>
                      <a:pt x="76" y="163"/>
                      <a:pt x="77" y="163"/>
                      <a:pt x="77" y="163"/>
                    </a:cubicBezTo>
                    <a:cubicBezTo>
                      <a:pt x="78" y="162"/>
                      <a:pt x="78" y="162"/>
                      <a:pt x="78" y="16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73" y="157"/>
                      <a:pt x="73" y="157"/>
                      <a:pt x="73" y="157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5" name="Freeform 1200"/>
              <p:cNvSpPr/>
              <p:nvPr/>
            </p:nvSpPr>
            <p:spPr bwMode="auto">
              <a:xfrm>
                <a:off x="6124" y="2797"/>
                <a:ext cx="154" cy="29"/>
              </a:xfrm>
              <a:custGeom>
                <a:avLst/>
                <a:gdLst>
                  <a:gd name="T0" fmla="*/ 145 w 146"/>
                  <a:gd name="T1" fmla="*/ 14 h 28"/>
                  <a:gd name="T2" fmla="*/ 145 w 146"/>
                  <a:gd name="T3" fmla="*/ 13 h 28"/>
                  <a:gd name="T4" fmla="*/ 16 w 146"/>
                  <a:gd name="T5" fmla="*/ 24 h 28"/>
                  <a:gd name="T6" fmla="*/ 83 w 146"/>
                  <a:gd name="T7" fmla="*/ 3 h 28"/>
                  <a:gd name="T8" fmla="*/ 144 w 146"/>
                  <a:gd name="T9" fmla="*/ 16 h 28"/>
                  <a:gd name="T10" fmla="*/ 145 w 146"/>
                  <a:gd name="T11" fmla="*/ 14 h 28"/>
                  <a:gd name="T12" fmla="*/ 145 w 146"/>
                  <a:gd name="T13" fmla="*/ 13 h 28"/>
                  <a:gd name="T14" fmla="*/ 145 w 146"/>
                  <a:gd name="T15" fmla="*/ 14 h 28"/>
                  <a:gd name="T16" fmla="*/ 145 w 146"/>
                  <a:gd name="T17" fmla="*/ 13 h 28"/>
                  <a:gd name="T18" fmla="*/ 83 w 146"/>
                  <a:gd name="T19" fmla="*/ 0 h 28"/>
                  <a:gd name="T20" fmla="*/ 82 w 146"/>
                  <a:gd name="T21" fmla="*/ 0 h 28"/>
                  <a:gd name="T22" fmla="*/ 1 w 146"/>
                  <a:gd name="T23" fmla="*/ 25 h 28"/>
                  <a:gd name="T24" fmla="*/ 0 w 146"/>
                  <a:gd name="T25" fmla="*/ 27 h 28"/>
                  <a:gd name="T26" fmla="*/ 2 w 146"/>
                  <a:gd name="T27" fmla="*/ 28 h 28"/>
                  <a:gd name="T28" fmla="*/ 145 w 146"/>
                  <a:gd name="T29" fmla="*/ 16 h 28"/>
                  <a:gd name="T30" fmla="*/ 146 w 146"/>
                  <a:gd name="T31" fmla="*/ 14 h 28"/>
                  <a:gd name="T32" fmla="*/ 145 w 146"/>
                  <a:gd name="T33" fmla="*/ 13 h 28"/>
                  <a:gd name="T34" fmla="*/ 145 w 146"/>
                  <a:gd name="T3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28">
                    <a:moveTo>
                      <a:pt x="145" y="14"/>
                    </a:moveTo>
                    <a:cubicBezTo>
                      <a:pt x="145" y="13"/>
                      <a:pt x="145" y="13"/>
                      <a:pt x="145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6" y="16"/>
                      <a:pt x="146" y="15"/>
                      <a:pt x="146" y="14"/>
                    </a:cubicBezTo>
                    <a:cubicBezTo>
                      <a:pt x="146" y="14"/>
                      <a:pt x="146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6" name="Freeform 1201"/>
              <p:cNvSpPr/>
              <p:nvPr/>
            </p:nvSpPr>
            <p:spPr bwMode="auto">
              <a:xfrm>
                <a:off x="6238" y="2730"/>
                <a:ext cx="81" cy="84"/>
              </a:xfrm>
              <a:custGeom>
                <a:avLst/>
                <a:gdLst>
                  <a:gd name="T0" fmla="*/ 76 w 77"/>
                  <a:gd name="T1" fmla="*/ 2 h 79"/>
                  <a:gd name="T2" fmla="*/ 74 w 77"/>
                  <a:gd name="T3" fmla="*/ 1 h 79"/>
                  <a:gd name="T4" fmla="*/ 37 w 77"/>
                  <a:gd name="T5" fmla="*/ 74 h 79"/>
                  <a:gd name="T6" fmla="*/ 4 w 77"/>
                  <a:gd name="T7" fmla="*/ 4 h 79"/>
                  <a:gd name="T8" fmla="*/ 76 w 77"/>
                  <a:gd name="T9" fmla="*/ 3 h 79"/>
                  <a:gd name="T10" fmla="*/ 76 w 77"/>
                  <a:gd name="T11" fmla="*/ 2 h 79"/>
                  <a:gd name="T12" fmla="*/ 74 w 77"/>
                  <a:gd name="T13" fmla="*/ 1 h 79"/>
                  <a:gd name="T14" fmla="*/ 76 w 77"/>
                  <a:gd name="T15" fmla="*/ 2 h 79"/>
                  <a:gd name="T16" fmla="*/ 76 w 77"/>
                  <a:gd name="T17" fmla="*/ 0 h 79"/>
                  <a:gd name="T18" fmla="*/ 1 w 77"/>
                  <a:gd name="T19" fmla="*/ 1 h 79"/>
                  <a:gd name="T20" fmla="*/ 0 w 77"/>
                  <a:gd name="T21" fmla="*/ 2 h 79"/>
                  <a:gd name="T22" fmla="*/ 0 w 77"/>
                  <a:gd name="T23" fmla="*/ 3 h 79"/>
                  <a:gd name="T24" fmla="*/ 35 w 77"/>
                  <a:gd name="T25" fmla="*/ 78 h 79"/>
                  <a:gd name="T26" fmla="*/ 37 w 77"/>
                  <a:gd name="T27" fmla="*/ 79 h 79"/>
                  <a:gd name="T28" fmla="*/ 38 w 77"/>
                  <a:gd name="T29" fmla="*/ 78 h 79"/>
                  <a:gd name="T30" fmla="*/ 77 w 77"/>
                  <a:gd name="T31" fmla="*/ 2 h 79"/>
                  <a:gd name="T32" fmla="*/ 77 w 77"/>
                  <a:gd name="T33" fmla="*/ 1 h 79"/>
                  <a:gd name="T34" fmla="*/ 76 w 77"/>
                  <a:gd name="T35" fmla="*/ 0 h 79"/>
                  <a:gd name="T36" fmla="*/ 76 w 77"/>
                  <a:gd name="T37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9">
                    <a:moveTo>
                      <a:pt x="76" y="2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6" y="79"/>
                      <a:pt x="36" y="79"/>
                      <a:pt x="37" y="79"/>
                    </a:cubicBezTo>
                    <a:cubicBezTo>
                      <a:pt x="37" y="79"/>
                      <a:pt x="38" y="79"/>
                      <a:pt x="38" y="78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1"/>
                      <a:pt x="77" y="1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7" name="Freeform 1202"/>
              <p:cNvSpPr/>
              <p:nvPr/>
            </p:nvSpPr>
            <p:spPr bwMode="auto">
              <a:xfrm>
                <a:off x="5301" y="3153"/>
                <a:ext cx="234" cy="162"/>
              </a:xfrm>
              <a:custGeom>
                <a:avLst/>
                <a:gdLst>
                  <a:gd name="T0" fmla="*/ 2 w 221"/>
                  <a:gd name="T1" fmla="*/ 151 h 153"/>
                  <a:gd name="T2" fmla="*/ 3 w 221"/>
                  <a:gd name="T3" fmla="*/ 152 h 153"/>
                  <a:gd name="T4" fmla="*/ 62 w 221"/>
                  <a:gd name="T5" fmla="*/ 4 h 153"/>
                  <a:gd name="T6" fmla="*/ 216 w 221"/>
                  <a:gd name="T7" fmla="*/ 70 h 153"/>
                  <a:gd name="T8" fmla="*/ 2 w 221"/>
                  <a:gd name="T9" fmla="*/ 150 h 153"/>
                  <a:gd name="T10" fmla="*/ 2 w 221"/>
                  <a:gd name="T11" fmla="*/ 151 h 153"/>
                  <a:gd name="T12" fmla="*/ 3 w 221"/>
                  <a:gd name="T13" fmla="*/ 152 h 153"/>
                  <a:gd name="T14" fmla="*/ 2 w 221"/>
                  <a:gd name="T15" fmla="*/ 151 h 153"/>
                  <a:gd name="T16" fmla="*/ 3 w 221"/>
                  <a:gd name="T17" fmla="*/ 153 h 153"/>
                  <a:gd name="T18" fmla="*/ 220 w 221"/>
                  <a:gd name="T19" fmla="*/ 72 h 153"/>
                  <a:gd name="T20" fmla="*/ 221 w 221"/>
                  <a:gd name="T21" fmla="*/ 71 h 153"/>
                  <a:gd name="T22" fmla="*/ 221 w 221"/>
                  <a:gd name="T23" fmla="*/ 69 h 153"/>
                  <a:gd name="T24" fmla="*/ 62 w 221"/>
                  <a:gd name="T25" fmla="*/ 0 h 153"/>
                  <a:gd name="T26" fmla="*/ 61 w 221"/>
                  <a:gd name="T27" fmla="*/ 0 h 153"/>
                  <a:gd name="T28" fmla="*/ 60 w 221"/>
                  <a:gd name="T29" fmla="*/ 1 h 153"/>
                  <a:gd name="T30" fmla="*/ 1 w 221"/>
                  <a:gd name="T31" fmla="*/ 151 h 153"/>
                  <a:gd name="T32" fmla="*/ 1 w 221"/>
                  <a:gd name="T33" fmla="*/ 152 h 153"/>
                  <a:gd name="T34" fmla="*/ 3 w 221"/>
                  <a:gd name="T35" fmla="*/ 153 h 153"/>
                  <a:gd name="T36" fmla="*/ 2 w 221"/>
                  <a:gd name="T37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1" h="153">
                    <a:moveTo>
                      <a:pt x="2" y="151"/>
                    </a:moveTo>
                    <a:cubicBezTo>
                      <a:pt x="3" y="152"/>
                      <a:pt x="3" y="152"/>
                      <a:pt x="3" y="152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216" y="70"/>
                      <a:pt x="216" y="70"/>
                      <a:pt x="216" y="7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1" y="72"/>
                      <a:pt x="221" y="71"/>
                      <a:pt x="221" y="71"/>
                    </a:cubicBezTo>
                    <a:cubicBezTo>
                      <a:pt x="221" y="70"/>
                      <a:pt x="221" y="69"/>
                      <a:pt x="221" y="69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1"/>
                      <a:pt x="60" y="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0" y="151"/>
                      <a:pt x="1" y="152"/>
                      <a:pt x="1" y="152"/>
                    </a:cubicBezTo>
                    <a:cubicBezTo>
                      <a:pt x="1" y="153"/>
                      <a:pt x="2" y="153"/>
                      <a:pt x="3" y="153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8" name="Freeform 1203"/>
              <p:cNvSpPr/>
              <p:nvPr/>
            </p:nvSpPr>
            <p:spPr bwMode="auto">
              <a:xfrm>
                <a:off x="5675" y="2038"/>
                <a:ext cx="86" cy="148"/>
              </a:xfrm>
              <a:custGeom>
                <a:avLst/>
                <a:gdLst>
                  <a:gd name="T0" fmla="*/ 62 w 82"/>
                  <a:gd name="T1" fmla="*/ 1 h 141"/>
                  <a:gd name="T2" fmla="*/ 61 w 82"/>
                  <a:gd name="T3" fmla="*/ 0 h 141"/>
                  <a:gd name="T4" fmla="*/ 0 w 82"/>
                  <a:gd name="T5" fmla="*/ 55 h 141"/>
                  <a:gd name="T6" fmla="*/ 0 w 82"/>
                  <a:gd name="T7" fmla="*/ 56 h 141"/>
                  <a:gd name="T8" fmla="*/ 0 w 82"/>
                  <a:gd name="T9" fmla="*/ 57 h 141"/>
                  <a:gd name="T10" fmla="*/ 79 w 82"/>
                  <a:gd name="T11" fmla="*/ 141 h 141"/>
                  <a:gd name="T12" fmla="*/ 81 w 82"/>
                  <a:gd name="T13" fmla="*/ 141 h 141"/>
                  <a:gd name="T14" fmla="*/ 82 w 82"/>
                  <a:gd name="T15" fmla="*/ 140 h 141"/>
                  <a:gd name="T16" fmla="*/ 63 w 82"/>
                  <a:gd name="T17" fmla="*/ 1 h 141"/>
                  <a:gd name="T18" fmla="*/ 62 w 82"/>
                  <a:gd name="T19" fmla="*/ 0 h 141"/>
                  <a:gd name="T20" fmla="*/ 61 w 82"/>
                  <a:gd name="T21" fmla="*/ 0 h 141"/>
                  <a:gd name="T22" fmla="*/ 62 w 82"/>
                  <a:gd name="T23" fmla="*/ 1 h 141"/>
                  <a:gd name="T24" fmla="*/ 60 w 82"/>
                  <a:gd name="T25" fmla="*/ 1 h 141"/>
                  <a:gd name="T26" fmla="*/ 78 w 82"/>
                  <a:gd name="T27" fmla="*/ 135 h 141"/>
                  <a:gd name="T28" fmla="*/ 3 w 82"/>
                  <a:gd name="T29" fmla="*/ 56 h 141"/>
                  <a:gd name="T30" fmla="*/ 63 w 82"/>
                  <a:gd name="T31" fmla="*/ 2 h 141"/>
                  <a:gd name="T32" fmla="*/ 62 w 82"/>
                  <a:gd name="T33" fmla="*/ 1 h 141"/>
                  <a:gd name="T34" fmla="*/ 60 w 82"/>
                  <a:gd name="T35" fmla="*/ 1 h 141"/>
                  <a:gd name="T36" fmla="*/ 62 w 82"/>
                  <a:gd name="T3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141">
                    <a:moveTo>
                      <a:pt x="62" y="1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80" y="141"/>
                      <a:pt x="81" y="141"/>
                      <a:pt x="81" y="141"/>
                    </a:cubicBezTo>
                    <a:cubicBezTo>
                      <a:pt x="82" y="141"/>
                      <a:pt x="82" y="140"/>
                      <a:pt x="82" y="14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2" y="1"/>
                      <a:pt x="62" y="1"/>
                      <a:pt x="6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9" name="Freeform 1204"/>
              <p:cNvSpPr/>
              <p:nvPr/>
            </p:nvSpPr>
            <p:spPr bwMode="auto">
              <a:xfrm>
                <a:off x="5738" y="1963"/>
                <a:ext cx="100" cy="78"/>
              </a:xfrm>
              <a:custGeom>
                <a:avLst/>
                <a:gdLst>
                  <a:gd name="T0" fmla="*/ 94 w 95"/>
                  <a:gd name="T1" fmla="*/ 69 h 74"/>
                  <a:gd name="T2" fmla="*/ 95 w 95"/>
                  <a:gd name="T3" fmla="*/ 69 h 74"/>
                  <a:gd name="T4" fmla="*/ 94 w 95"/>
                  <a:gd name="T5" fmla="*/ 1 h 74"/>
                  <a:gd name="T6" fmla="*/ 93 w 95"/>
                  <a:gd name="T7" fmla="*/ 0 h 74"/>
                  <a:gd name="T8" fmla="*/ 91 w 95"/>
                  <a:gd name="T9" fmla="*/ 0 h 74"/>
                  <a:gd name="T10" fmla="*/ 1 w 95"/>
                  <a:gd name="T11" fmla="*/ 71 h 74"/>
                  <a:gd name="T12" fmla="*/ 0 w 95"/>
                  <a:gd name="T13" fmla="*/ 73 h 74"/>
                  <a:gd name="T14" fmla="*/ 2 w 95"/>
                  <a:gd name="T15" fmla="*/ 74 h 74"/>
                  <a:gd name="T16" fmla="*/ 94 w 95"/>
                  <a:gd name="T17" fmla="*/ 70 h 74"/>
                  <a:gd name="T18" fmla="*/ 95 w 95"/>
                  <a:gd name="T19" fmla="*/ 69 h 74"/>
                  <a:gd name="T20" fmla="*/ 94 w 95"/>
                  <a:gd name="T21" fmla="*/ 69 h 74"/>
                  <a:gd name="T22" fmla="*/ 94 w 95"/>
                  <a:gd name="T23" fmla="*/ 67 h 74"/>
                  <a:gd name="T24" fmla="*/ 6 w 95"/>
                  <a:gd name="T25" fmla="*/ 70 h 74"/>
                  <a:gd name="T26" fmla="*/ 91 w 95"/>
                  <a:gd name="T27" fmla="*/ 4 h 74"/>
                  <a:gd name="T28" fmla="*/ 92 w 95"/>
                  <a:gd name="T29" fmla="*/ 69 h 74"/>
                  <a:gd name="T30" fmla="*/ 94 w 95"/>
                  <a:gd name="T31" fmla="*/ 69 h 74"/>
                  <a:gd name="T32" fmla="*/ 94 w 95"/>
                  <a:gd name="T33" fmla="*/ 67 h 74"/>
                  <a:gd name="T34" fmla="*/ 94 w 95"/>
                  <a:gd name="T35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74">
                    <a:moveTo>
                      <a:pt x="94" y="69"/>
                    </a:move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0"/>
                      <a:pt x="92" y="0"/>
                      <a:pt x="91" y="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1"/>
                      <a:pt x="0" y="72"/>
                      <a:pt x="0" y="73"/>
                    </a:cubicBezTo>
                    <a:cubicBezTo>
                      <a:pt x="1" y="73"/>
                      <a:pt x="1" y="74"/>
                      <a:pt x="2" y="74"/>
                    </a:cubicBezTo>
                    <a:cubicBezTo>
                      <a:pt x="94" y="70"/>
                      <a:pt x="94" y="70"/>
                      <a:pt x="94" y="70"/>
                    </a:cubicBezTo>
                    <a:cubicBezTo>
                      <a:pt x="95" y="70"/>
                      <a:pt x="95" y="69"/>
                      <a:pt x="95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9"/>
                      <a:pt x="94" y="69"/>
                      <a:pt x="94" y="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0" name="Freeform 1205"/>
              <p:cNvSpPr/>
              <p:nvPr/>
            </p:nvSpPr>
            <p:spPr bwMode="auto">
              <a:xfrm>
                <a:off x="5793" y="1867"/>
                <a:ext cx="88" cy="99"/>
              </a:xfrm>
              <a:custGeom>
                <a:avLst/>
                <a:gdLst>
                  <a:gd name="T0" fmla="*/ 2 w 83"/>
                  <a:gd name="T1" fmla="*/ 2 h 94"/>
                  <a:gd name="T2" fmla="*/ 0 w 83"/>
                  <a:gd name="T3" fmla="*/ 3 h 94"/>
                  <a:gd name="T4" fmla="*/ 39 w 83"/>
                  <a:gd name="T5" fmla="*/ 93 h 94"/>
                  <a:gd name="T6" fmla="*/ 40 w 83"/>
                  <a:gd name="T7" fmla="*/ 94 h 94"/>
                  <a:gd name="T8" fmla="*/ 41 w 83"/>
                  <a:gd name="T9" fmla="*/ 93 h 94"/>
                  <a:gd name="T10" fmla="*/ 82 w 83"/>
                  <a:gd name="T11" fmla="*/ 11 h 94"/>
                  <a:gd name="T12" fmla="*/ 82 w 83"/>
                  <a:gd name="T13" fmla="*/ 9 h 94"/>
                  <a:gd name="T14" fmla="*/ 81 w 83"/>
                  <a:gd name="T15" fmla="*/ 9 h 94"/>
                  <a:gd name="T16" fmla="*/ 2 w 83"/>
                  <a:gd name="T17" fmla="*/ 0 h 94"/>
                  <a:gd name="T18" fmla="*/ 1 w 83"/>
                  <a:gd name="T19" fmla="*/ 1 h 94"/>
                  <a:gd name="T20" fmla="*/ 0 w 83"/>
                  <a:gd name="T21" fmla="*/ 3 h 94"/>
                  <a:gd name="T22" fmla="*/ 2 w 83"/>
                  <a:gd name="T23" fmla="*/ 2 h 94"/>
                  <a:gd name="T24" fmla="*/ 2 w 83"/>
                  <a:gd name="T25" fmla="*/ 3 h 94"/>
                  <a:gd name="T26" fmla="*/ 79 w 83"/>
                  <a:gd name="T27" fmla="*/ 11 h 94"/>
                  <a:gd name="T28" fmla="*/ 40 w 83"/>
                  <a:gd name="T29" fmla="*/ 89 h 94"/>
                  <a:gd name="T30" fmla="*/ 3 w 83"/>
                  <a:gd name="T31" fmla="*/ 1 h 94"/>
                  <a:gd name="T32" fmla="*/ 2 w 83"/>
                  <a:gd name="T33" fmla="*/ 2 h 94"/>
                  <a:gd name="T34" fmla="*/ 2 w 83"/>
                  <a:gd name="T35" fmla="*/ 3 h 94"/>
                  <a:gd name="T36" fmla="*/ 2 w 83"/>
                  <a:gd name="T37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94">
                    <a:moveTo>
                      <a:pt x="2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0" y="94"/>
                    </a:cubicBezTo>
                    <a:cubicBezTo>
                      <a:pt x="41" y="94"/>
                      <a:pt x="41" y="94"/>
                      <a:pt x="41" y="9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3" y="10"/>
                      <a:pt x="83" y="10"/>
                      <a:pt x="82" y="9"/>
                    </a:cubicBezTo>
                    <a:cubicBezTo>
                      <a:pt x="82" y="9"/>
                      <a:pt x="82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1" name="Freeform 1206"/>
              <p:cNvSpPr/>
              <p:nvPr/>
            </p:nvSpPr>
            <p:spPr bwMode="auto">
              <a:xfrm>
                <a:off x="5835" y="1971"/>
                <a:ext cx="107" cy="107"/>
              </a:xfrm>
              <a:custGeom>
                <a:avLst/>
                <a:gdLst>
                  <a:gd name="T0" fmla="*/ 99 w 101"/>
                  <a:gd name="T1" fmla="*/ 99 h 101"/>
                  <a:gd name="T2" fmla="*/ 100 w 101"/>
                  <a:gd name="T3" fmla="*/ 98 h 101"/>
                  <a:gd name="T4" fmla="*/ 4 w 101"/>
                  <a:gd name="T5" fmla="*/ 60 h 101"/>
                  <a:gd name="T6" fmla="*/ 64 w 101"/>
                  <a:gd name="T7" fmla="*/ 5 h 101"/>
                  <a:gd name="T8" fmla="*/ 98 w 101"/>
                  <a:gd name="T9" fmla="*/ 100 h 101"/>
                  <a:gd name="T10" fmla="*/ 99 w 101"/>
                  <a:gd name="T11" fmla="*/ 99 h 101"/>
                  <a:gd name="T12" fmla="*/ 100 w 101"/>
                  <a:gd name="T13" fmla="*/ 98 h 101"/>
                  <a:gd name="T14" fmla="*/ 99 w 101"/>
                  <a:gd name="T15" fmla="*/ 99 h 101"/>
                  <a:gd name="T16" fmla="*/ 101 w 101"/>
                  <a:gd name="T17" fmla="*/ 99 h 101"/>
                  <a:gd name="T18" fmla="*/ 66 w 101"/>
                  <a:gd name="T19" fmla="*/ 2 h 101"/>
                  <a:gd name="T20" fmla="*/ 65 w 101"/>
                  <a:gd name="T21" fmla="*/ 1 h 101"/>
                  <a:gd name="T22" fmla="*/ 64 w 101"/>
                  <a:gd name="T23" fmla="*/ 1 h 101"/>
                  <a:gd name="T24" fmla="*/ 1 w 101"/>
                  <a:gd name="T25" fmla="*/ 59 h 101"/>
                  <a:gd name="T26" fmla="*/ 0 w 101"/>
                  <a:gd name="T27" fmla="*/ 61 h 101"/>
                  <a:gd name="T28" fmla="*/ 1 w 101"/>
                  <a:gd name="T29" fmla="*/ 62 h 101"/>
                  <a:gd name="T30" fmla="*/ 99 w 101"/>
                  <a:gd name="T31" fmla="*/ 101 h 101"/>
                  <a:gd name="T32" fmla="*/ 100 w 101"/>
                  <a:gd name="T33" fmla="*/ 100 h 101"/>
                  <a:gd name="T34" fmla="*/ 101 w 101"/>
                  <a:gd name="T35" fmla="*/ 99 h 101"/>
                  <a:gd name="T36" fmla="*/ 99 w 101"/>
                  <a:gd name="T37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01">
                    <a:moveTo>
                      <a:pt x="99" y="99"/>
                    </a:moveTo>
                    <a:cubicBezTo>
                      <a:pt x="100" y="98"/>
                      <a:pt x="100" y="98"/>
                      <a:pt x="100" y="98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4" y="1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0" y="61"/>
                      <a:pt x="1" y="62"/>
                      <a:pt x="1" y="62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1"/>
                      <a:pt x="100" y="101"/>
                      <a:pt x="100" y="100"/>
                    </a:cubicBezTo>
                    <a:cubicBezTo>
                      <a:pt x="101" y="100"/>
                      <a:pt x="101" y="99"/>
                      <a:pt x="101" y="99"/>
                    </a:cubicBezTo>
                    <a:cubicBezTo>
                      <a:pt x="99" y="99"/>
                      <a:pt x="99" y="99"/>
                      <a:pt x="99" y="9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2" name="Freeform 1207"/>
              <p:cNvSpPr/>
              <p:nvPr/>
            </p:nvSpPr>
            <p:spPr bwMode="auto">
              <a:xfrm>
                <a:off x="5835" y="1971"/>
                <a:ext cx="70" cy="123"/>
              </a:xfrm>
              <a:custGeom>
                <a:avLst/>
                <a:gdLst>
                  <a:gd name="T0" fmla="*/ 28 w 66"/>
                  <a:gd name="T1" fmla="*/ 115 h 116"/>
                  <a:gd name="T2" fmla="*/ 29 w 66"/>
                  <a:gd name="T3" fmla="*/ 115 h 116"/>
                  <a:gd name="T4" fmla="*/ 66 w 66"/>
                  <a:gd name="T5" fmla="*/ 3 h 116"/>
                  <a:gd name="T6" fmla="*/ 66 w 66"/>
                  <a:gd name="T7" fmla="*/ 1 h 116"/>
                  <a:gd name="T8" fmla="*/ 64 w 66"/>
                  <a:gd name="T9" fmla="*/ 1 h 116"/>
                  <a:gd name="T10" fmla="*/ 1 w 66"/>
                  <a:gd name="T11" fmla="*/ 59 h 116"/>
                  <a:gd name="T12" fmla="*/ 0 w 66"/>
                  <a:gd name="T13" fmla="*/ 61 h 116"/>
                  <a:gd name="T14" fmla="*/ 26 w 66"/>
                  <a:gd name="T15" fmla="*/ 115 h 116"/>
                  <a:gd name="T16" fmla="*/ 28 w 66"/>
                  <a:gd name="T17" fmla="*/ 116 h 116"/>
                  <a:gd name="T18" fmla="*/ 29 w 66"/>
                  <a:gd name="T19" fmla="*/ 115 h 116"/>
                  <a:gd name="T20" fmla="*/ 28 w 66"/>
                  <a:gd name="T21" fmla="*/ 115 h 116"/>
                  <a:gd name="T22" fmla="*/ 29 w 66"/>
                  <a:gd name="T23" fmla="*/ 114 h 116"/>
                  <a:gd name="T24" fmla="*/ 4 w 66"/>
                  <a:gd name="T25" fmla="*/ 61 h 116"/>
                  <a:gd name="T26" fmla="*/ 61 w 66"/>
                  <a:gd name="T27" fmla="*/ 7 h 116"/>
                  <a:gd name="T28" fmla="*/ 26 w 66"/>
                  <a:gd name="T29" fmla="*/ 114 h 116"/>
                  <a:gd name="T30" fmla="*/ 28 w 66"/>
                  <a:gd name="T31" fmla="*/ 115 h 116"/>
                  <a:gd name="T32" fmla="*/ 29 w 66"/>
                  <a:gd name="T33" fmla="*/ 114 h 116"/>
                  <a:gd name="T34" fmla="*/ 28 w 66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6">
                    <a:moveTo>
                      <a:pt x="28" y="115"/>
                    </a:moveTo>
                    <a:cubicBezTo>
                      <a:pt x="29" y="115"/>
                      <a:pt x="29" y="115"/>
                      <a:pt x="29" y="11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6"/>
                      <a:pt x="27" y="116"/>
                      <a:pt x="28" y="116"/>
                    </a:cubicBezTo>
                    <a:cubicBezTo>
                      <a:pt x="28" y="116"/>
                      <a:pt x="29" y="116"/>
                      <a:pt x="29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5"/>
                      <a:pt x="28" y="115"/>
                      <a:pt x="2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3" name="Freeform 1208"/>
              <p:cNvSpPr/>
              <p:nvPr/>
            </p:nvSpPr>
            <p:spPr bwMode="auto">
              <a:xfrm>
                <a:off x="5761" y="2033"/>
                <a:ext cx="105" cy="80"/>
              </a:xfrm>
              <a:custGeom>
                <a:avLst/>
                <a:gdLst>
                  <a:gd name="T0" fmla="*/ 2 w 99"/>
                  <a:gd name="T1" fmla="*/ 73 h 75"/>
                  <a:gd name="T2" fmla="*/ 3 w 99"/>
                  <a:gd name="T3" fmla="*/ 74 h 75"/>
                  <a:gd name="T4" fmla="*/ 71 w 99"/>
                  <a:gd name="T5" fmla="*/ 4 h 75"/>
                  <a:gd name="T6" fmla="*/ 95 w 99"/>
                  <a:gd name="T7" fmla="*/ 55 h 75"/>
                  <a:gd name="T8" fmla="*/ 2 w 99"/>
                  <a:gd name="T9" fmla="*/ 72 h 75"/>
                  <a:gd name="T10" fmla="*/ 2 w 99"/>
                  <a:gd name="T11" fmla="*/ 73 h 75"/>
                  <a:gd name="T12" fmla="*/ 3 w 99"/>
                  <a:gd name="T13" fmla="*/ 74 h 75"/>
                  <a:gd name="T14" fmla="*/ 2 w 99"/>
                  <a:gd name="T15" fmla="*/ 73 h 75"/>
                  <a:gd name="T16" fmla="*/ 2 w 99"/>
                  <a:gd name="T17" fmla="*/ 75 h 75"/>
                  <a:gd name="T18" fmla="*/ 98 w 99"/>
                  <a:gd name="T19" fmla="*/ 57 h 75"/>
                  <a:gd name="T20" fmla="*/ 99 w 99"/>
                  <a:gd name="T21" fmla="*/ 56 h 75"/>
                  <a:gd name="T22" fmla="*/ 99 w 99"/>
                  <a:gd name="T23" fmla="*/ 55 h 75"/>
                  <a:gd name="T24" fmla="*/ 73 w 99"/>
                  <a:gd name="T25" fmla="*/ 1 h 75"/>
                  <a:gd name="T26" fmla="*/ 72 w 99"/>
                  <a:gd name="T27" fmla="*/ 0 h 75"/>
                  <a:gd name="T28" fmla="*/ 71 w 99"/>
                  <a:gd name="T29" fmla="*/ 1 h 75"/>
                  <a:gd name="T30" fmla="*/ 1 w 99"/>
                  <a:gd name="T31" fmla="*/ 72 h 75"/>
                  <a:gd name="T32" fmla="*/ 1 w 99"/>
                  <a:gd name="T33" fmla="*/ 74 h 75"/>
                  <a:gd name="T34" fmla="*/ 2 w 99"/>
                  <a:gd name="T35" fmla="*/ 75 h 75"/>
                  <a:gd name="T36" fmla="*/ 2 w 9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75">
                    <a:moveTo>
                      <a:pt x="2" y="73"/>
                    </a:moveTo>
                    <a:cubicBezTo>
                      <a:pt x="3" y="74"/>
                      <a:pt x="3" y="74"/>
                      <a:pt x="3" y="7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5"/>
                      <a:pt x="2" y="75"/>
                      <a:pt x="2" y="75"/>
                    </a:cubicBezTo>
                    <a:cubicBezTo>
                      <a:pt x="2" y="73"/>
                      <a:pt x="2" y="73"/>
                      <a:pt x="2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4" name="Freeform 1209"/>
              <p:cNvSpPr/>
              <p:nvPr/>
            </p:nvSpPr>
            <p:spPr bwMode="auto">
              <a:xfrm>
                <a:off x="5863" y="2090"/>
                <a:ext cx="48" cy="125"/>
              </a:xfrm>
              <a:custGeom>
                <a:avLst/>
                <a:gdLst>
                  <a:gd name="T0" fmla="*/ 45 w 46"/>
                  <a:gd name="T1" fmla="*/ 28 h 118"/>
                  <a:gd name="T2" fmla="*/ 46 w 46"/>
                  <a:gd name="T3" fmla="*/ 27 h 118"/>
                  <a:gd name="T4" fmla="*/ 2 w 46"/>
                  <a:gd name="T5" fmla="*/ 0 h 118"/>
                  <a:gd name="T6" fmla="*/ 1 w 46"/>
                  <a:gd name="T7" fmla="*/ 1 h 118"/>
                  <a:gd name="T8" fmla="*/ 0 w 46"/>
                  <a:gd name="T9" fmla="*/ 2 h 118"/>
                  <a:gd name="T10" fmla="*/ 41 w 46"/>
                  <a:gd name="T11" fmla="*/ 117 h 118"/>
                  <a:gd name="T12" fmla="*/ 43 w 46"/>
                  <a:gd name="T13" fmla="*/ 118 h 118"/>
                  <a:gd name="T14" fmla="*/ 44 w 46"/>
                  <a:gd name="T15" fmla="*/ 116 h 118"/>
                  <a:gd name="T16" fmla="*/ 46 w 46"/>
                  <a:gd name="T17" fmla="*/ 28 h 118"/>
                  <a:gd name="T18" fmla="*/ 46 w 46"/>
                  <a:gd name="T19" fmla="*/ 27 h 118"/>
                  <a:gd name="T20" fmla="*/ 45 w 46"/>
                  <a:gd name="T21" fmla="*/ 28 h 118"/>
                  <a:gd name="T22" fmla="*/ 43 w 46"/>
                  <a:gd name="T23" fmla="*/ 28 h 118"/>
                  <a:gd name="T24" fmla="*/ 41 w 46"/>
                  <a:gd name="T25" fmla="*/ 108 h 118"/>
                  <a:gd name="T26" fmla="*/ 4 w 46"/>
                  <a:gd name="T27" fmla="*/ 5 h 118"/>
                  <a:gd name="T28" fmla="*/ 44 w 46"/>
                  <a:gd name="T29" fmla="*/ 30 h 118"/>
                  <a:gd name="T30" fmla="*/ 45 w 46"/>
                  <a:gd name="T31" fmla="*/ 28 h 118"/>
                  <a:gd name="T32" fmla="*/ 43 w 46"/>
                  <a:gd name="T33" fmla="*/ 28 h 118"/>
                  <a:gd name="T34" fmla="*/ 45 w 46"/>
                  <a:gd name="T35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18">
                    <a:moveTo>
                      <a:pt x="45" y="28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2" y="117"/>
                      <a:pt x="42" y="118"/>
                      <a:pt x="43" y="118"/>
                    </a:cubicBezTo>
                    <a:cubicBezTo>
                      <a:pt x="44" y="118"/>
                      <a:pt x="44" y="117"/>
                      <a:pt x="44" y="116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5" y="28"/>
                      <a:pt x="45" y="28"/>
                      <a:pt x="45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Group 1411"/>
            <p:cNvGrpSpPr/>
            <p:nvPr/>
          </p:nvGrpSpPr>
          <p:grpSpPr bwMode="auto">
            <a:xfrm>
              <a:off x="4469" y="819"/>
              <a:ext cx="2495" cy="2812"/>
              <a:chOff x="4469" y="819"/>
              <a:chExt cx="2495" cy="2812"/>
            </a:xfrm>
          </p:grpSpPr>
          <p:sp>
            <p:nvSpPr>
              <p:cNvPr id="3495" name="Freeform 1211"/>
              <p:cNvSpPr/>
              <p:nvPr/>
            </p:nvSpPr>
            <p:spPr bwMode="auto">
              <a:xfrm>
                <a:off x="5758" y="2090"/>
                <a:ext cx="108" cy="111"/>
              </a:xfrm>
              <a:custGeom>
                <a:avLst/>
                <a:gdLst>
                  <a:gd name="T0" fmla="*/ 40 w 102"/>
                  <a:gd name="T1" fmla="*/ 103 h 105"/>
                  <a:gd name="T2" fmla="*/ 40 w 102"/>
                  <a:gd name="T3" fmla="*/ 102 h 105"/>
                  <a:gd name="T4" fmla="*/ 4 w 102"/>
                  <a:gd name="T5" fmla="*/ 89 h 105"/>
                  <a:gd name="T6" fmla="*/ 94 w 102"/>
                  <a:gd name="T7" fmla="*/ 9 h 105"/>
                  <a:gd name="T8" fmla="*/ 38 w 102"/>
                  <a:gd name="T9" fmla="*/ 103 h 105"/>
                  <a:gd name="T10" fmla="*/ 40 w 102"/>
                  <a:gd name="T11" fmla="*/ 103 h 105"/>
                  <a:gd name="T12" fmla="*/ 40 w 102"/>
                  <a:gd name="T13" fmla="*/ 102 h 105"/>
                  <a:gd name="T14" fmla="*/ 40 w 102"/>
                  <a:gd name="T15" fmla="*/ 103 h 105"/>
                  <a:gd name="T16" fmla="*/ 41 w 102"/>
                  <a:gd name="T17" fmla="*/ 104 h 105"/>
                  <a:gd name="T18" fmla="*/ 102 w 102"/>
                  <a:gd name="T19" fmla="*/ 2 h 105"/>
                  <a:gd name="T20" fmla="*/ 102 w 102"/>
                  <a:gd name="T21" fmla="*/ 1 h 105"/>
                  <a:gd name="T22" fmla="*/ 100 w 102"/>
                  <a:gd name="T23" fmla="*/ 1 h 105"/>
                  <a:gd name="T24" fmla="*/ 1 w 102"/>
                  <a:gd name="T25" fmla="*/ 89 h 105"/>
                  <a:gd name="T26" fmla="*/ 0 w 102"/>
                  <a:gd name="T27" fmla="*/ 90 h 105"/>
                  <a:gd name="T28" fmla="*/ 1 w 102"/>
                  <a:gd name="T29" fmla="*/ 91 h 105"/>
                  <a:gd name="T30" fmla="*/ 39 w 102"/>
                  <a:gd name="T31" fmla="*/ 105 h 105"/>
                  <a:gd name="T32" fmla="*/ 41 w 102"/>
                  <a:gd name="T33" fmla="*/ 104 h 105"/>
                  <a:gd name="T34" fmla="*/ 40 w 102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5">
                    <a:moveTo>
                      <a:pt x="40" y="103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1"/>
                      <a:pt x="102" y="1"/>
                    </a:cubicBezTo>
                    <a:cubicBezTo>
                      <a:pt x="101" y="0"/>
                      <a:pt x="100" y="0"/>
                      <a:pt x="100" y="1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1" y="91"/>
                      <a:pt x="1" y="91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5"/>
                      <a:pt x="41" y="105"/>
                      <a:pt x="41" y="104"/>
                    </a:cubicBezTo>
                    <a:cubicBezTo>
                      <a:pt x="40" y="103"/>
                      <a:pt x="40" y="103"/>
                      <a:pt x="4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6" name="Freeform 1212"/>
              <p:cNvSpPr/>
              <p:nvPr/>
            </p:nvSpPr>
            <p:spPr bwMode="auto">
              <a:xfrm>
                <a:off x="5761" y="2090"/>
                <a:ext cx="148" cy="125"/>
              </a:xfrm>
              <a:custGeom>
                <a:avLst/>
                <a:gdLst>
                  <a:gd name="T0" fmla="*/ 2 w 140"/>
                  <a:gd name="T1" fmla="*/ 19 h 118"/>
                  <a:gd name="T2" fmla="*/ 2 w 140"/>
                  <a:gd name="T3" fmla="*/ 21 h 118"/>
                  <a:gd name="T4" fmla="*/ 97 w 140"/>
                  <a:gd name="T5" fmla="*/ 3 h 118"/>
                  <a:gd name="T6" fmla="*/ 136 w 140"/>
                  <a:gd name="T7" fmla="*/ 112 h 118"/>
                  <a:gd name="T8" fmla="*/ 3 w 140"/>
                  <a:gd name="T9" fmla="*/ 18 h 118"/>
                  <a:gd name="T10" fmla="*/ 2 w 140"/>
                  <a:gd name="T11" fmla="*/ 19 h 118"/>
                  <a:gd name="T12" fmla="*/ 2 w 140"/>
                  <a:gd name="T13" fmla="*/ 21 h 118"/>
                  <a:gd name="T14" fmla="*/ 2 w 140"/>
                  <a:gd name="T15" fmla="*/ 19 h 118"/>
                  <a:gd name="T16" fmla="*/ 1 w 140"/>
                  <a:gd name="T17" fmla="*/ 21 h 118"/>
                  <a:gd name="T18" fmla="*/ 138 w 140"/>
                  <a:gd name="T19" fmla="*/ 117 h 118"/>
                  <a:gd name="T20" fmla="*/ 140 w 140"/>
                  <a:gd name="T21" fmla="*/ 117 h 118"/>
                  <a:gd name="T22" fmla="*/ 140 w 140"/>
                  <a:gd name="T23" fmla="*/ 116 h 118"/>
                  <a:gd name="T24" fmla="*/ 99 w 140"/>
                  <a:gd name="T25" fmla="*/ 1 h 118"/>
                  <a:gd name="T26" fmla="*/ 97 w 140"/>
                  <a:gd name="T27" fmla="*/ 0 h 118"/>
                  <a:gd name="T28" fmla="*/ 2 w 140"/>
                  <a:gd name="T29" fmla="*/ 18 h 118"/>
                  <a:gd name="T30" fmla="*/ 0 w 140"/>
                  <a:gd name="T31" fmla="*/ 19 h 118"/>
                  <a:gd name="T32" fmla="*/ 1 w 140"/>
                  <a:gd name="T33" fmla="*/ 21 h 118"/>
                  <a:gd name="T34" fmla="*/ 2 w 140"/>
                  <a:gd name="T35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18">
                    <a:moveTo>
                      <a:pt x="2" y="19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8"/>
                      <a:pt x="139" y="118"/>
                      <a:pt x="140" y="117"/>
                    </a:cubicBezTo>
                    <a:cubicBezTo>
                      <a:pt x="140" y="117"/>
                      <a:pt x="140" y="116"/>
                      <a:pt x="140" y="116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9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2" y="19"/>
                      <a:pt x="2" y="19"/>
                      <a:pt x="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7" name="Freeform 1213"/>
              <p:cNvSpPr/>
              <p:nvPr/>
            </p:nvSpPr>
            <p:spPr bwMode="auto">
              <a:xfrm>
                <a:off x="5364" y="1977"/>
                <a:ext cx="36" cy="184"/>
              </a:xfrm>
              <a:custGeom>
                <a:avLst/>
                <a:gdLst>
                  <a:gd name="T0" fmla="*/ 14 w 34"/>
                  <a:gd name="T1" fmla="*/ 172 h 174"/>
                  <a:gd name="T2" fmla="*/ 15 w 34"/>
                  <a:gd name="T3" fmla="*/ 173 h 174"/>
                  <a:gd name="T4" fmla="*/ 34 w 34"/>
                  <a:gd name="T5" fmla="*/ 34 h 174"/>
                  <a:gd name="T6" fmla="*/ 33 w 34"/>
                  <a:gd name="T7" fmla="*/ 33 h 174"/>
                  <a:gd name="T8" fmla="*/ 2 w 34"/>
                  <a:gd name="T9" fmla="*/ 1 h 174"/>
                  <a:gd name="T10" fmla="*/ 1 w 34"/>
                  <a:gd name="T11" fmla="*/ 0 h 174"/>
                  <a:gd name="T12" fmla="*/ 0 w 34"/>
                  <a:gd name="T13" fmla="*/ 2 h 174"/>
                  <a:gd name="T14" fmla="*/ 12 w 34"/>
                  <a:gd name="T15" fmla="*/ 173 h 174"/>
                  <a:gd name="T16" fmla="*/ 14 w 34"/>
                  <a:gd name="T17" fmla="*/ 174 h 174"/>
                  <a:gd name="T18" fmla="*/ 15 w 34"/>
                  <a:gd name="T19" fmla="*/ 173 h 174"/>
                  <a:gd name="T20" fmla="*/ 14 w 34"/>
                  <a:gd name="T21" fmla="*/ 172 h 174"/>
                  <a:gd name="T22" fmla="*/ 15 w 34"/>
                  <a:gd name="T23" fmla="*/ 172 h 174"/>
                  <a:gd name="T24" fmla="*/ 3 w 34"/>
                  <a:gd name="T25" fmla="*/ 6 h 174"/>
                  <a:gd name="T26" fmla="*/ 31 w 34"/>
                  <a:gd name="T27" fmla="*/ 35 h 174"/>
                  <a:gd name="T28" fmla="*/ 12 w 34"/>
                  <a:gd name="T29" fmla="*/ 172 h 174"/>
                  <a:gd name="T30" fmla="*/ 14 w 34"/>
                  <a:gd name="T31" fmla="*/ 172 h 174"/>
                  <a:gd name="T32" fmla="*/ 15 w 34"/>
                  <a:gd name="T33" fmla="*/ 172 h 174"/>
                  <a:gd name="T34" fmla="*/ 14 w 34"/>
                  <a:gd name="T35" fmla="*/ 17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174">
                    <a:moveTo>
                      <a:pt x="14" y="172"/>
                    </a:moveTo>
                    <a:cubicBezTo>
                      <a:pt x="15" y="173"/>
                      <a:pt x="15" y="173"/>
                      <a:pt x="15" y="17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3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2" y="173"/>
                      <a:pt x="13" y="174"/>
                      <a:pt x="14" y="174"/>
                    </a:cubicBezTo>
                    <a:cubicBezTo>
                      <a:pt x="15" y="174"/>
                      <a:pt x="15" y="173"/>
                      <a:pt x="15" y="173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4" y="172"/>
                      <a:pt x="14" y="172"/>
                      <a:pt x="14" y="1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8" name="Freeform 1214"/>
              <p:cNvSpPr/>
              <p:nvPr/>
            </p:nvSpPr>
            <p:spPr bwMode="auto">
              <a:xfrm>
                <a:off x="5419" y="2104"/>
                <a:ext cx="131" cy="67"/>
              </a:xfrm>
              <a:custGeom>
                <a:avLst/>
                <a:gdLst>
                  <a:gd name="T0" fmla="*/ 64 w 124"/>
                  <a:gd name="T1" fmla="*/ 61 h 63"/>
                  <a:gd name="T2" fmla="*/ 65 w 124"/>
                  <a:gd name="T3" fmla="*/ 60 h 63"/>
                  <a:gd name="T4" fmla="*/ 5 w 124"/>
                  <a:gd name="T5" fmla="*/ 13 h 63"/>
                  <a:gd name="T6" fmla="*/ 119 w 124"/>
                  <a:gd name="T7" fmla="*/ 4 h 63"/>
                  <a:gd name="T8" fmla="*/ 63 w 124"/>
                  <a:gd name="T9" fmla="*/ 60 h 63"/>
                  <a:gd name="T10" fmla="*/ 64 w 124"/>
                  <a:gd name="T11" fmla="*/ 61 h 63"/>
                  <a:gd name="T12" fmla="*/ 65 w 124"/>
                  <a:gd name="T13" fmla="*/ 60 h 63"/>
                  <a:gd name="T14" fmla="*/ 64 w 124"/>
                  <a:gd name="T15" fmla="*/ 61 h 63"/>
                  <a:gd name="T16" fmla="*/ 65 w 124"/>
                  <a:gd name="T17" fmla="*/ 62 h 63"/>
                  <a:gd name="T18" fmla="*/ 124 w 124"/>
                  <a:gd name="T19" fmla="*/ 3 h 63"/>
                  <a:gd name="T20" fmla="*/ 124 w 124"/>
                  <a:gd name="T21" fmla="*/ 1 h 63"/>
                  <a:gd name="T22" fmla="*/ 123 w 124"/>
                  <a:gd name="T23" fmla="*/ 0 h 63"/>
                  <a:gd name="T24" fmla="*/ 1 w 124"/>
                  <a:gd name="T25" fmla="*/ 10 h 63"/>
                  <a:gd name="T26" fmla="*/ 0 w 124"/>
                  <a:gd name="T27" fmla="*/ 11 h 63"/>
                  <a:gd name="T28" fmla="*/ 0 w 124"/>
                  <a:gd name="T29" fmla="*/ 13 h 63"/>
                  <a:gd name="T30" fmla="*/ 63 w 124"/>
                  <a:gd name="T31" fmla="*/ 62 h 63"/>
                  <a:gd name="T32" fmla="*/ 65 w 124"/>
                  <a:gd name="T33" fmla="*/ 62 h 63"/>
                  <a:gd name="T34" fmla="*/ 64 w 124"/>
                  <a:gd name="T35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63">
                    <a:moveTo>
                      <a:pt x="64" y="61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1"/>
                    </a:cubicBezTo>
                    <a:cubicBezTo>
                      <a:pt x="124" y="0"/>
                      <a:pt x="123" y="0"/>
                      <a:pt x="123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3"/>
                      <a:pt x="64" y="63"/>
                      <a:pt x="65" y="62"/>
                    </a:cubicBezTo>
                    <a:cubicBezTo>
                      <a:pt x="64" y="61"/>
                      <a:pt x="64" y="61"/>
                      <a:pt x="64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9" name="Freeform 1215"/>
              <p:cNvSpPr/>
              <p:nvPr/>
            </p:nvSpPr>
            <p:spPr bwMode="auto">
              <a:xfrm>
                <a:off x="5376" y="2158"/>
                <a:ext cx="54" cy="153"/>
              </a:xfrm>
              <a:custGeom>
                <a:avLst/>
                <a:gdLst>
                  <a:gd name="T0" fmla="*/ 2 w 51"/>
                  <a:gd name="T1" fmla="*/ 1 h 145"/>
                  <a:gd name="T2" fmla="*/ 1 w 51"/>
                  <a:gd name="T3" fmla="*/ 3 h 145"/>
                  <a:gd name="T4" fmla="*/ 47 w 51"/>
                  <a:gd name="T5" fmla="*/ 40 h 145"/>
                  <a:gd name="T6" fmla="*/ 23 w 51"/>
                  <a:gd name="T7" fmla="*/ 136 h 145"/>
                  <a:gd name="T8" fmla="*/ 3 w 51"/>
                  <a:gd name="T9" fmla="*/ 1 h 145"/>
                  <a:gd name="T10" fmla="*/ 2 w 51"/>
                  <a:gd name="T11" fmla="*/ 1 h 145"/>
                  <a:gd name="T12" fmla="*/ 1 w 51"/>
                  <a:gd name="T13" fmla="*/ 3 h 145"/>
                  <a:gd name="T14" fmla="*/ 2 w 51"/>
                  <a:gd name="T15" fmla="*/ 1 h 145"/>
                  <a:gd name="T16" fmla="*/ 0 w 51"/>
                  <a:gd name="T17" fmla="*/ 2 h 145"/>
                  <a:gd name="T18" fmla="*/ 22 w 51"/>
                  <a:gd name="T19" fmla="*/ 144 h 145"/>
                  <a:gd name="T20" fmla="*/ 23 w 51"/>
                  <a:gd name="T21" fmla="*/ 145 h 145"/>
                  <a:gd name="T22" fmla="*/ 24 w 51"/>
                  <a:gd name="T23" fmla="*/ 144 h 145"/>
                  <a:gd name="T24" fmla="*/ 51 w 51"/>
                  <a:gd name="T25" fmla="*/ 40 h 145"/>
                  <a:gd name="T26" fmla="*/ 50 w 51"/>
                  <a:gd name="T27" fmla="*/ 39 h 145"/>
                  <a:gd name="T28" fmla="*/ 3 w 51"/>
                  <a:gd name="T29" fmla="*/ 0 h 145"/>
                  <a:gd name="T30" fmla="*/ 1 w 51"/>
                  <a:gd name="T31" fmla="*/ 0 h 145"/>
                  <a:gd name="T32" fmla="*/ 0 w 51"/>
                  <a:gd name="T33" fmla="*/ 2 h 145"/>
                  <a:gd name="T34" fmla="*/ 2 w 51"/>
                  <a:gd name="T3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45">
                    <a:moveTo>
                      <a:pt x="2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3" y="145"/>
                    </a:cubicBezTo>
                    <a:cubicBezTo>
                      <a:pt x="24" y="145"/>
                      <a:pt x="24" y="145"/>
                      <a:pt x="24" y="144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0" y="3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0" name="Freeform 1216"/>
              <p:cNvSpPr/>
              <p:nvPr/>
            </p:nvSpPr>
            <p:spPr bwMode="auto">
              <a:xfrm>
                <a:off x="5364" y="1911"/>
                <a:ext cx="158" cy="94"/>
              </a:xfrm>
              <a:custGeom>
                <a:avLst/>
                <a:gdLst>
                  <a:gd name="T0" fmla="*/ 148 w 150"/>
                  <a:gd name="T1" fmla="*/ 2 h 89"/>
                  <a:gd name="T2" fmla="*/ 148 w 150"/>
                  <a:gd name="T3" fmla="*/ 1 h 89"/>
                  <a:gd name="T4" fmla="*/ 1 w 150"/>
                  <a:gd name="T5" fmla="*/ 63 h 89"/>
                  <a:gd name="T6" fmla="*/ 0 w 150"/>
                  <a:gd name="T7" fmla="*/ 65 h 89"/>
                  <a:gd name="T8" fmla="*/ 1 w 150"/>
                  <a:gd name="T9" fmla="*/ 66 h 89"/>
                  <a:gd name="T10" fmla="*/ 77 w 150"/>
                  <a:gd name="T11" fmla="*/ 89 h 89"/>
                  <a:gd name="T12" fmla="*/ 79 w 150"/>
                  <a:gd name="T13" fmla="*/ 88 h 89"/>
                  <a:gd name="T14" fmla="*/ 149 w 150"/>
                  <a:gd name="T15" fmla="*/ 3 h 89"/>
                  <a:gd name="T16" fmla="*/ 149 w 150"/>
                  <a:gd name="T17" fmla="*/ 1 h 89"/>
                  <a:gd name="T18" fmla="*/ 148 w 150"/>
                  <a:gd name="T19" fmla="*/ 1 h 89"/>
                  <a:gd name="T20" fmla="*/ 148 w 150"/>
                  <a:gd name="T21" fmla="*/ 2 h 89"/>
                  <a:gd name="T22" fmla="*/ 147 w 150"/>
                  <a:gd name="T23" fmla="*/ 1 h 89"/>
                  <a:gd name="T24" fmla="*/ 77 w 150"/>
                  <a:gd name="T25" fmla="*/ 86 h 89"/>
                  <a:gd name="T26" fmla="*/ 6 w 150"/>
                  <a:gd name="T27" fmla="*/ 64 h 89"/>
                  <a:gd name="T28" fmla="*/ 149 w 150"/>
                  <a:gd name="T29" fmla="*/ 3 h 89"/>
                  <a:gd name="T30" fmla="*/ 148 w 150"/>
                  <a:gd name="T31" fmla="*/ 2 h 89"/>
                  <a:gd name="T32" fmla="*/ 147 w 150"/>
                  <a:gd name="T33" fmla="*/ 1 h 89"/>
                  <a:gd name="T34" fmla="*/ 148 w 150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89">
                    <a:moveTo>
                      <a:pt x="148" y="2"/>
                    </a:moveTo>
                    <a:cubicBezTo>
                      <a:pt x="148" y="1"/>
                      <a:pt x="148" y="1"/>
                      <a:pt x="148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0" y="63"/>
                      <a:pt x="0" y="64"/>
                      <a:pt x="0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8" y="89"/>
                      <a:pt x="79" y="89"/>
                      <a:pt x="79" y="88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50" y="2"/>
                      <a:pt x="150" y="2"/>
                      <a:pt x="149" y="1"/>
                    </a:cubicBezTo>
                    <a:cubicBezTo>
                      <a:pt x="149" y="1"/>
                      <a:pt x="148" y="0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8" y="2"/>
                      <a:pt x="148" y="2"/>
                      <a:pt x="1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1" name="Freeform 1217"/>
              <p:cNvSpPr/>
              <p:nvPr/>
            </p:nvSpPr>
            <p:spPr bwMode="auto">
              <a:xfrm>
                <a:off x="5638" y="2095"/>
                <a:ext cx="126" cy="80"/>
              </a:xfrm>
              <a:custGeom>
                <a:avLst/>
                <a:gdLst>
                  <a:gd name="T0" fmla="*/ 1 w 120"/>
                  <a:gd name="T1" fmla="*/ 74 h 76"/>
                  <a:gd name="T2" fmla="*/ 2 w 120"/>
                  <a:gd name="T3" fmla="*/ 76 h 76"/>
                  <a:gd name="T4" fmla="*/ 120 w 120"/>
                  <a:gd name="T5" fmla="*/ 17 h 76"/>
                  <a:gd name="T6" fmla="*/ 120 w 120"/>
                  <a:gd name="T7" fmla="*/ 15 h 76"/>
                  <a:gd name="T8" fmla="*/ 119 w 120"/>
                  <a:gd name="T9" fmla="*/ 14 h 76"/>
                  <a:gd name="T10" fmla="*/ 37 w 120"/>
                  <a:gd name="T11" fmla="*/ 1 h 76"/>
                  <a:gd name="T12" fmla="*/ 35 w 120"/>
                  <a:gd name="T13" fmla="*/ 1 h 76"/>
                  <a:gd name="T14" fmla="*/ 0 w 120"/>
                  <a:gd name="T15" fmla="*/ 74 h 76"/>
                  <a:gd name="T16" fmla="*/ 0 w 120"/>
                  <a:gd name="T17" fmla="*/ 75 h 76"/>
                  <a:gd name="T18" fmla="*/ 2 w 120"/>
                  <a:gd name="T19" fmla="*/ 76 h 76"/>
                  <a:gd name="T20" fmla="*/ 1 w 120"/>
                  <a:gd name="T21" fmla="*/ 74 h 76"/>
                  <a:gd name="T22" fmla="*/ 3 w 120"/>
                  <a:gd name="T23" fmla="*/ 75 h 76"/>
                  <a:gd name="T24" fmla="*/ 37 w 120"/>
                  <a:gd name="T25" fmla="*/ 4 h 76"/>
                  <a:gd name="T26" fmla="*/ 114 w 120"/>
                  <a:gd name="T27" fmla="*/ 16 h 76"/>
                  <a:gd name="T28" fmla="*/ 1 w 120"/>
                  <a:gd name="T29" fmla="*/ 73 h 76"/>
                  <a:gd name="T30" fmla="*/ 1 w 120"/>
                  <a:gd name="T31" fmla="*/ 74 h 76"/>
                  <a:gd name="T32" fmla="*/ 3 w 120"/>
                  <a:gd name="T33" fmla="*/ 75 h 76"/>
                  <a:gd name="T34" fmla="*/ 1 w 120"/>
                  <a:gd name="T35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76">
                    <a:moveTo>
                      <a:pt x="1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6"/>
                      <a:pt x="120" y="16"/>
                      <a:pt x="120" y="15"/>
                    </a:cubicBezTo>
                    <a:cubicBezTo>
                      <a:pt x="120" y="14"/>
                      <a:pt x="120" y="14"/>
                      <a:pt x="119" y="14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1" y="76"/>
                      <a:pt x="2" y="76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" y="74"/>
                      <a:pt x="1" y="74"/>
                      <a:pt x="1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2" name="Freeform 1218"/>
              <p:cNvSpPr/>
              <p:nvPr/>
            </p:nvSpPr>
            <p:spPr bwMode="auto">
              <a:xfrm>
                <a:off x="5473" y="1945"/>
                <a:ext cx="88" cy="106"/>
              </a:xfrm>
              <a:custGeom>
                <a:avLst/>
                <a:gdLst>
                  <a:gd name="T0" fmla="*/ 83 w 84"/>
                  <a:gd name="T1" fmla="*/ 62 h 101"/>
                  <a:gd name="T2" fmla="*/ 84 w 84"/>
                  <a:gd name="T3" fmla="*/ 62 h 101"/>
                  <a:gd name="T4" fmla="*/ 84 w 84"/>
                  <a:gd name="T5" fmla="*/ 2 h 101"/>
                  <a:gd name="T6" fmla="*/ 83 w 84"/>
                  <a:gd name="T7" fmla="*/ 0 h 101"/>
                  <a:gd name="T8" fmla="*/ 81 w 84"/>
                  <a:gd name="T9" fmla="*/ 1 h 101"/>
                  <a:gd name="T10" fmla="*/ 0 w 84"/>
                  <a:gd name="T11" fmla="*/ 98 h 101"/>
                  <a:gd name="T12" fmla="*/ 0 w 84"/>
                  <a:gd name="T13" fmla="*/ 100 h 101"/>
                  <a:gd name="T14" fmla="*/ 2 w 84"/>
                  <a:gd name="T15" fmla="*/ 100 h 101"/>
                  <a:gd name="T16" fmla="*/ 83 w 84"/>
                  <a:gd name="T17" fmla="*/ 63 h 101"/>
                  <a:gd name="T18" fmla="*/ 84 w 84"/>
                  <a:gd name="T19" fmla="*/ 62 h 101"/>
                  <a:gd name="T20" fmla="*/ 83 w 84"/>
                  <a:gd name="T21" fmla="*/ 62 h 101"/>
                  <a:gd name="T22" fmla="*/ 82 w 84"/>
                  <a:gd name="T23" fmla="*/ 60 h 101"/>
                  <a:gd name="T24" fmla="*/ 7 w 84"/>
                  <a:gd name="T25" fmla="*/ 95 h 101"/>
                  <a:gd name="T26" fmla="*/ 81 w 84"/>
                  <a:gd name="T27" fmla="*/ 6 h 101"/>
                  <a:gd name="T28" fmla="*/ 81 w 84"/>
                  <a:gd name="T29" fmla="*/ 62 h 101"/>
                  <a:gd name="T30" fmla="*/ 83 w 84"/>
                  <a:gd name="T31" fmla="*/ 62 h 101"/>
                  <a:gd name="T32" fmla="*/ 82 w 84"/>
                  <a:gd name="T33" fmla="*/ 60 h 101"/>
                  <a:gd name="T34" fmla="*/ 83 w 84"/>
                  <a:gd name="T35" fmla="*/ 6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101">
                    <a:moveTo>
                      <a:pt x="83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1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1" y="100"/>
                      <a:pt x="2" y="101"/>
                      <a:pt x="2" y="100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3" name="Freeform 1219"/>
              <p:cNvSpPr/>
              <p:nvPr/>
            </p:nvSpPr>
            <p:spPr bwMode="auto">
              <a:xfrm>
                <a:off x="5519" y="1911"/>
                <a:ext cx="42" cy="100"/>
              </a:xfrm>
              <a:custGeom>
                <a:avLst/>
                <a:gdLst>
                  <a:gd name="T0" fmla="*/ 1 w 40"/>
                  <a:gd name="T1" fmla="*/ 2 h 95"/>
                  <a:gd name="T2" fmla="*/ 0 w 40"/>
                  <a:gd name="T3" fmla="*/ 3 h 95"/>
                  <a:gd name="T4" fmla="*/ 37 w 40"/>
                  <a:gd name="T5" fmla="*/ 94 h 95"/>
                  <a:gd name="T6" fmla="*/ 39 w 40"/>
                  <a:gd name="T7" fmla="*/ 95 h 95"/>
                  <a:gd name="T8" fmla="*/ 40 w 40"/>
                  <a:gd name="T9" fmla="*/ 94 h 95"/>
                  <a:gd name="T10" fmla="*/ 40 w 40"/>
                  <a:gd name="T11" fmla="*/ 34 h 95"/>
                  <a:gd name="T12" fmla="*/ 39 w 40"/>
                  <a:gd name="T13" fmla="*/ 33 h 95"/>
                  <a:gd name="T14" fmla="*/ 2 w 40"/>
                  <a:gd name="T15" fmla="*/ 1 h 95"/>
                  <a:gd name="T16" fmla="*/ 0 w 40"/>
                  <a:gd name="T17" fmla="*/ 1 h 95"/>
                  <a:gd name="T18" fmla="*/ 0 w 40"/>
                  <a:gd name="T19" fmla="*/ 3 h 95"/>
                  <a:gd name="T20" fmla="*/ 1 w 40"/>
                  <a:gd name="T21" fmla="*/ 2 h 95"/>
                  <a:gd name="T22" fmla="*/ 0 w 40"/>
                  <a:gd name="T23" fmla="*/ 3 h 95"/>
                  <a:gd name="T24" fmla="*/ 37 w 40"/>
                  <a:gd name="T25" fmla="*/ 35 h 95"/>
                  <a:gd name="T26" fmla="*/ 37 w 40"/>
                  <a:gd name="T27" fmla="*/ 86 h 95"/>
                  <a:gd name="T28" fmla="*/ 3 w 40"/>
                  <a:gd name="T29" fmla="*/ 1 h 95"/>
                  <a:gd name="T30" fmla="*/ 1 w 40"/>
                  <a:gd name="T31" fmla="*/ 2 h 95"/>
                  <a:gd name="T32" fmla="*/ 0 w 40"/>
                  <a:gd name="T33" fmla="*/ 3 h 95"/>
                  <a:gd name="T34" fmla="*/ 1 w 40"/>
                  <a:gd name="T35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95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5"/>
                      <a:pt x="38" y="95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39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4" name="Freeform 1220"/>
              <p:cNvSpPr/>
              <p:nvPr/>
            </p:nvSpPr>
            <p:spPr bwMode="auto">
              <a:xfrm>
                <a:off x="5558" y="1880"/>
                <a:ext cx="136" cy="68"/>
              </a:xfrm>
              <a:custGeom>
                <a:avLst/>
                <a:gdLst>
                  <a:gd name="T0" fmla="*/ 96 w 128"/>
                  <a:gd name="T1" fmla="*/ 58 h 64"/>
                  <a:gd name="T2" fmla="*/ 96 w 128"/>
                  <a:gd name="T3" fmla="*/ 56 h 64"/>
                  <a:gd name="T4" fmla="*/ 9 w 128"/>
                  <a:gd name="T5" fmla="*/ 61 h 64"/>
                  <a:gd name="T6" fmla="*/ 123 w 128"/>
                  <a:gd name="T7" fmla="*/ 5 h 64"/>
                  <a:gd name="T8" fmla="*/ 95 w 128"/>
                  <a:gd name="T9" fmla="*/ 57 h 64"/>
                  <a:gd name="T10" fmla="*/ 96 w 128"/>
                  <a:gd name="T11" fmla="*/ 58 h 64"/>
                  <a:gd name="T12" fmla="*/ 96 w 128"/>
                  <a:gd name="T13" fmla="*/ 56 h 64"/>
                  <a:gd name="T14" fmla="*/ 96 w 128"/>
                  <a:gd name="T15" fmla="*/ 58 h 64"/>
                  <a:gd name="T16" fmla="*/ 97 w 128"/>
                  <a:gd name="T17" fmla="*/ 58 h 64"/>
                  <a:gd name="T18" fmla="*/ 128 w 128"/>
                  <a:gd name="T19" fmla="*/ 3 h 64"/>
                  <a:gd name="T20" fmla="*/ 127 w 128"/>
                  <a:gd name="T21" fmla="*/ 1 h 64"/>
                  <a:gd name="T22" fmla="*/ 126 w 128"/>
                  <a:gd name="T23" fmla="*/ 1 h 64"/>
                  <a:gd name="T24" fmla="*/ 1 w 128"/>
                  <a:gd name="T25" fmla="*/ 61 h 64"/>
                  <a:gd name="T26" fmla="*/ 0 w 128"/>
                  <a:gd name="T27" fmla="*/ 63 h 64"/>
                  <a:gd name="T28" fmla="*/ 1 w 128"/>
                  <a:gd name="T29" fmla="*/ 64 h 64"/>
                  <a:gd name="T30" fmla="*/ 96 w 128"/>
                  <a:gd name="T31" fmla="*/ 59 h 64"/>
                  <a:gd name="T32" fmla="*/ 97 w 128"/>
                  <a:gd name="T33" fmla="*/ 58 h 64"/>
                  <a:gd name="T34" fmla="*/ 96 w 128"/>
                  <a:gd name="T35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64">
                    <a:moveTo>
                      <a:pt x="96" y="58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2"/>
                      <a:pt x="128" y="1"/>
                      <a:pt x="127" y="1"/>
                    </a:cubicBezTo>
                    <a:cubicBezTo>
                      <a:pt x="127" y="1"/>
                      <a:pt x="126" y="0"/>
                      <a:pt x="126" y="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0" y="64"/>
                      <a:pt x="1" y="64"/>
                      <a:pt x="1" y="64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9"/>
                      <a:pt x="97" y="59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5" name="Freeform 1221"/>
              <p:cNvSpPr/>
              <p:nvPr/>
            </p:nvSpPr>
            <p:spPr bwMode="auto">
              <a:xfrm>
                <a:off x="5658" y="1939"/>
                <a:ext cx="180" cy="102"/>
              </a:xfrm>
              <a:custGeom>
                <a:avLst/>
                <a:gdLst>
                  <a:gd name="T0" fmla="*/ 78 w 171"/>
                  <a:gd name="T1" fmla="*/ 94 h 96"/>
                  <a:gd name="T2" fmla="*/ 79 w 171"/>
                  <a:gd name="T3" fmla="*/ 93 h 96"/>
                  <a:gd name="T4" fmla="*/ 8 w 171"/>
                  <a:gd name="T5" fmla="*/ 7 h 96"/>
                  <a:gd name="T6" fmla="*/ 164 w 171"/>
                  <a:gd name="T7" fmla="*/ 89 h 96"/>
                  <a:gd name="T8" fmla="*/ 78 w 171"/>
                  <a:gd name="T9" fmla="*/ 93 h 96"/>
                  <a:gd name="T10" fmla="*/ 78 w 171"/>
                  <a:gd name="T11" fmla="*/ 94 h 96"/>
                  <a:gd name="T12" fmla="*/ 79 w 171"/>
                  <a:gd name="T13" fmla="*/ 93 h 96"/>
                  <a:gd name="T14" fmla="*/ 78 w 171"/>
                  <a:gd name="T15" fmla="*/ 94 h 96"/>
                  <a:gd name="T16" fmla="*/ 78 w 171"/>
                  <a:gd name="T17" fmla="*/ 96 h 96"/>
                  <a:gd name="T18" fmla="*/ 170 w 171"/>
                  <a:gd name="T19" fmla="*/ 92 h 96"/>
                  <a:gd name="T20" fmla="*/ 171 w 171"/>
                  <a:gd name="T21" fmla="*/ 91 h 96"/>
                  <a:gd name="T22" fmla="*/ 170 w 171"/>
                  <a:gd name="T23" fmla="*/ 89 h 96"/>
                  <a:gd name="T24" fmla="*/ 3 w 171"/>
                  <a:gd name="T25" fmla="*/ 0 h 96"/>
                  <a:gd name="T26" fmla="*/ 1 w 171"/>
                  <a:gd name="T27" fmla="*/ 1 h 96"/>
                  <a:gd name="T28" fmla="*/ 1 w 171"/>
                  <a:gd name="T29" fmla="*/ 3 h 96"/>
                  <a:gd name="T30" fmla="*/ 77 w 171"/>
                  <a:gd name="T31" fmla="*/ 95 h 96"/>
                  <a:gd name="T32" fmla="*/ 78 w 171"/>
                  <a:gd name="T33" fmla="*/ 96 h 96"/>
                  <a:gd name="T34" fmla="*/ 78 w 171"/>
                  <a:gd name="T35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96">
                    <a:moveTo>
                      <a:pt x="78" y="94"/>
                    </a:moveTo>
                    <a:cubicBezTo>
                      <a:pt x="79" y="93"/>
                      <a:pt x="79" y="93"/>
                      <a:pt x="79" y="9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64" y="89"/>
                      <a:pt x="164" y="89"/>
                      <a:pt x="164" y="89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170" y="92"/>
                      <a:pt x="170" y="92"/>
                      <a:pt x="170" y="92"/>
                    </a:cubicBezTo>
                    <a:cubicBezTo>
                      <a:pt x="170" y="92"/>
                      <a:pt x="171" y="92"/>
                      <a:pt x="171" y="91"/>
                    </a:cubicBezTo>
                    <a:cubicBezTo>
                      <a:pt x="171" y="90"/>
                      <a:pt x="171" y="90"/>
                      <a:pt x="170" y="8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5"/>
                      <a:pt x="77" y="96"/>
                      <a:pt x="78" y="96"/>
                    </a:cubicBezTo>
                    <a:cubicBezTo>
                      <a:pt x="78" y="94"/>
                      <a:pt x="78" y="94"/>
                      <a:pt x="78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6" name="Freeform 1222"/>
              <p:cNvSpPr/>
              <p:nvPr/>
            </p:nvSpPr>
            <p:spPr bwMode="auto">
              <a:xfrm>
                <a:off x="4589" y="3032"/>
                <a:ext cx="303" cy="112"/>
              </a:xfrm>
              <a:custGeom>
                <a:avLst/>
                <a:gdLst>
                  <a:gd name="T0" fmla="*/ 285 w 287"/>
                  <a:gd name="T1" fmla="*/ 87 h 106"/>
                  <a:gd name="T2" fmla="*/ 285 w 287"/>
                  <a:gd name="T3" fmla="*/ 86 h 106"/>
                  <a:gd name="T4" fmla="*/ 8 w 287"/>
                  <a:gd name="T5" fmla="*/ 102 h 106"/>
                  <a:gd name="T6" fmla="*/ 192 w 287"/>
                  <a:gd name="T7" fmla="*/ 3 h 106"/>
                  <a:gd name="T8" fmla="*/ 284 w 287"/>
                  <a:gd name="T9" fmla="*/ 88 h 106"/>
                  <a:gd name="T10" fmla="*/ 285 w 287"/>
                  <a:gd name="T11" fmla="*/ 87 h 106"/>
                  <a:gd name="T12" fmla="*/ 285 w 287"/>
                  <a:gd name="T13" fmla="*/ 86 h 106"/>
                  <a:gd name="T14" fmla="*/ 285 w 287"/>
                  <a:gd name="T15" fmla="*/ 87 h 106"/>
                  <a:gd name="T16" fmla="*/ 286 w 287"/>
                  <a:gd name="T17" fmla="*/ 86 h 106"/>
                  <a:gd name="T18" fmla="*/ 194 w 287"/>
                  <a:gd name="T19" fmla="*/ 0 h 106"/>
                  <a:gd name="T20" fmla="*/ 192 w 287"/>
                  <a:gd name="T21" fmla="*/ 0 h 106"/>
                  <a:gd name="T22" fmla="*/ 1 w 287"/>
                  <a:gd name="T23" fmla="*/ 103 h 106"/>
                  <a:gd name="T24" fmla="*/ 0 w 287"/>
                  <a:gd name="T25" fmla="*/ 105 h 106"/>
                  <a:gd name="T26" fmla="*/ 2 w 287"/>
                  <a:gd name="T27" fmla="*/ 106 h 106"/>
                  <a:gd name="T28" fmla="*/ 285 w 287"/>
                  <a:gd name="T29" fmla="*/ 89 h 106"/>
                  <a:gd name="T30" fmla="*/ 286 w 287"/>
                  <a:gd name="T31" fmla="*/ 88 h 106"/>
                  <a:gd name="T32" fmla="*/ 286 w 287"/>
                  <a:gd name="T33" fmla="*/ 86 h 106"/>
                  <a:gd name="T34" fmla="*/ 285 w 287"/>
                  <a:gd name="T35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106">
                    <a:moveTo>
                      <a:pt x="285" y="87"/>
                    </a:moveTo>
                    <a:cubicBezTo>
                      <a:pt x="285" y="86"/>
                      <a:pt x="285" y="86"/>
                      <a:pt x="285" y="86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192" y="3"/>
                      <a:pt x="192" y="3"/>
                      <a:pt x="192" y="3"/>
                    </a:cubicBezTo>
                    <a:cubicBezTo>
                      <a:pt x="284" y="88"/>
                      <a:pt x="284" y="88"/>
                      <a:pt x="284" y="88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5" y="86"/>
                      <a:pt x="285" y="86"/>
                      <a:pt x="285" y="86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285" y="89"/>
                      <a:pt x="285" y="89"/>
                      <a:pt x="285" y="89"/>
                    </a:cubicBezTo>
                    <a:cubicBezTo>
                      <a:pt x="286" y="89"/>
                      <a:pt x="286" y="88"/>
                      <a:pt x="286" y="88"/>
                    </a:cubicBezTo>
                    <a:cubicBezTo>
                      <a:pt x="287" y="87"/>
                      <a:pt x="287" y="86"/>
                      <a:pt x="286" y="86"/>
                    </a:cubicBezTo>
                    <a:cubicBezTo>
                      <a:pt x="285" y="87"/>
                      <a:pt x="285" y="87"/>
                      <a:pt x="285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7" name="Freeform 1223"/>
              <p:cNvSpPr/>
              <p:nvPr/>
            </p:nvSpPr>
            <p:spPr bwMode="auto">
              <a:xfrm>
                <a:off x="4469" y="3141"/>
                <a:ext cx="123" cy="123"/>
              </a:xfrm>
              <a:custGeom>
                <a:avLst/>
                <a:gdLst>
                  <a:gd name="T0" fmla="*/ 101 w 117"/>
                  <a:gd name="T1" fmla="*/ 115 h 117"/>
                  <a:gd name="T2" fmla="*/ 102 w 117"/>
                  <a:gd name="T3" fmla="*/ 114 h 117"/>
                  <a:gd name="T4" fmla="*/ 5 w 117"/>
                  <a:gd name="T5" fmla="*/ 71 h 117"/>
                  <a:gd name="T6" fmla="*/ 114 w 117"/>
                  <a:gd name="T7" fmla="*/ 4 h 117"/>
                  <a:gd name="T8" fmla="*/ 100 w 117"/>
                  <a:gd name="T9" fmla="*/ 115 h 117"/>
                  <a:gd name="T10" fmla="*/ 101 w 117"/>
                  <a:gd name="T11" fmla="*/ 115 h 117"/>
                  <a:gd name="T12" fmla="*/ 102 w 117"/>
                  <a:gd name="T13" fmla="*/ 114 h 117"/>
                  <a:gd name="T14" fmla="*/ 101 w 117"/>
                  <a:gd name="T15" fmla="*/ 115 h 117"/>
                  <a:gd name="T16" fmla="*/ 103 w 117"/>
                  <a:gd name="T17" fmla="*/ 115 h 117"/>
                  <a:gd name="T18" fmla="*/ 117 w 117"/>
                  <a:gd name="T19" fmla="*/ 1 h 117"/>
                  <a:gd name="T20" fmla="*/ 116 w 117"/>
                  <a:gd name="T21" fmla="*/ 0 h 117"/>
                  <a:gd name="T22" fmla="*/ 115 w 117"/>
                  <a:gd name="T23" fmla="*/ 0 h 117"/>
                  <a:gd name="T24" fmla="*/ 1 w 117"/>
                  <a:gd name="T25" fmla="*/ 70 h 117"/>
                  <a:gd name="T26" fmla="*/ 0 w 117"/>
                  <a:gd name="T27" fmla="*/ 71 h 117"/>
                  <a:gd name="T28" fmla="*/ 1 w 117"/>
                  <a:gd name="T29" fmla="*/ 72 h 117"/>
                  <a:gd name="T30" fmla="*/ 101 w 117"/>
                  <a:gd name="T31" fmla="*/ 116 h 117"/>
                  <a:gd name="T32" fmla="*/ 102 w 117"/>
                  <a:gd name="T33" fmla="*/ 116 h 117"/>
                  <a:gd name="T34" fmla="*/ 103 w 117"/>
                  <a:gd name="T35" fmla="*/ 115 h 117"/>
                  <a:gd name="T36" fmla="*/ 101 w 117"/>
                  <a:gd name="T37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17">
                    <a:moveTo>
                      <a:pt x="101" y="115"/>
                    </a:moveTo>
                    <a:cubicBezTo>
                      <a:pt x="102" y="114"/>
                      <a:pt x="102" y="114"/>
                      <a:pt x="102" y="114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0"/>
                      <a:pt x="116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0" y="71"/>
                      <a:pt x="0" y="71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3" y="116"/>
                      <a:pt x="103" y="115"/>
                    </a:cubicBezTo>
                    <a:cubicBezTo>
                      <a:pt x="101" y="115"/>
                      <a:pt x="101" y="115"/>
                      <a:pt x="101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8" name="Freeform 1224"/>
              <p:cNvSpPr/>
              <p:nvPr/>
            </p:nvSpPr>
            <p:spPr bwMode="auto">
              <a:xfrm>
                <a:off x="4933" y="3405"/>
                <a:ext cx="139" cy="68"/>
              </a:xfrm>
              <a:custGeom>
                <a:avLst/>
                <a:gdLst>
                  <a:gd name="T0" fmla="*/ 1 w 132"/>
                  <a:gd name="T1" fmla="*/ 16 h 65"/>
                  <a:gd name="T2" fmla="*/ 1 w 132"/>
                  <a:gd name="T3" fmla="*/ 17 h 65"/>
                  <a:gd name="T4" fmla="*/ 64 w 132"/>
                  <a:gd name="T5" fmla="*/ 64 h 65"/>
                  <a:gd name="T6" fmla="*/ 66 w 132"/>
                  <a:gd name="T7" fmla="*/ 64 h 65"/>
                  <a:gd name="T8" fmla="*/ 132 w 132"/>
                  <a:gd name="T9" fmla="*/ 2 h 65"/>
                  <a:gd name="T10" fmla="*/ 132 w 132"/>
                  <a:gd name="T11" fmla="*/ 0 h 65"/>
                  <a:gd name="T12" fmla="*/ 130 w 132"/>
                  <a:gd name="T13" fmla="*/ 0 h 65"/>
                  <a:gd name="T14" fmla="*/ 1 w 132"/>
                  <a:gd name="T15" fmla="*/ 15 h 65"/>
                  <a:gd name="T16" fmla="*/ 0 w 132"/>
                  <a:gd name="T17" fmla="*/ 16 h 65"/>
                  <a:gd name="T18" fmla="*/ 1 w 132"/>
                  <a:gd name="T19" fmla="*/ 17 h 65"/>
                  <a:gd name="T20" fmla="*/ 1 w 132"/>
                  <a:gd name="T21" fmla="*/ 16 h 65"/>
                  <a:gd name="T22" fmla="*/ 2 w 132"/>
                  <a:gd name="T23" fmla="*/ 18 h 65"/>
                  <a:gd name="T24" fmla="*/ 126 w 132"/>
                  <a:gd name="T25" fmla="*/ 3 h 65"/>
                  <a:gd name="T26" fmla="*/ 65 w 132"/>
                  <a:gd name="T27" fmla="*/ 61 h 65"/>
                  <a:gd name="T28" fmla="*/ 2 w 132"/>
                  <a:gd name="T29" fmla="*/ 15 h 65"/>
                  <a:gd name="T30" fmla="*/ 1 w 132"/>
                  <a:gd name="T31" fmla="*/ 16 h 65"/>
                  <a:gd name="T32" fmla="*/ 2 w 132"/>
                  <a:gd name="T33" fmla="*/ 18 h 65"/>
                  <a:gd name="T34" fmla="*/ 1 w 132"/>
                  <a:gd name="T35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65">
                    <a:moveTo>
                      <a:pt x="1" y="16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5"/>
                      <a:pt x="66" y="65"/>
                      <a:pt x="66" y="64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2" y="1"/>
                      <a:pt x="132" y="0"/>
                    </a:cubicBezTo>
                    <a:cubicBezTo>
                      <a:pt x="132" y="0"/>
                      <a:pt x="131" y="0"/>
                      <a:pt x="13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9" name="Freeform 1225"/>
              <p:cNvSpPr/>
              <p:nvPr/>
            </p:nvSpPr>
            <p:spPr bwMode="auto">
              <a:xfrm>
                <a:off x="4982" y="3405"/>
                <a:ext cx="137" cy="226"/>
              </a:xfrm>
              <a:custGeom>
                <a:avLst/>
                <a:gdLst>
                  <a:gd name="T0" fmla="*/ 128 w 129"/>
                  <a:gd name="T1" fmla="*/ 212 h 214"/>
                  <a:gd name="T2" fmla="*/ 128 w 129"/>
                  <a:gd name="T3" fmla="*/ 211 h 214"/>
                  <a:gd name="T4" fmla="*/ 3 w 129"/>
                  <a:gd name="T5" fmla="*/ 143 h 214"/>
                  <a:gd name="T6" fmla="*/ 83 w 129"/>
                  <a:gd name="T7" fmla="*/ 5 h 214"/>
                  <a:gd name="T8" fmla="*/ 126 w 129"/>
                  <a:gd name="T9" fmla="*/ 213 h 214"/>
                  <a:gd name="T10" fmla="*/ 128 w 129"/>
                  <a:gd name="T11" fmla="*/ 212 h 214"/>
                  <a:gd name="T12" fmla="*/ 128 w 129"/>
                  <a:gd name="T13" fmla="*/ 211 h 214"/>
                  <a:gd name="T14" fmla="*/ 128 w 129"/>
                  <a:gd name="T15" fmla="*/ 212 h 214"/>
                  <a:gd name="T16" fmla="*/ 129 w 129"/>
                  <a:gd name="T17" fmla="*/ 212 h 214"/>
                  <a:gd name="T18" fmla="*/ 85 w 129"/>
                  <a:gd name="T19" fmla="*/ 1 h 214"/>
                  <a:gd name="T20" fmla="*/ 84 w 129"/>
                  <a:gd name="T21" fmla="*/ 0 h 214"/>
                  <a:gd name="T22" fmla="*/ 82 w 129"/>
                  <a:gd name="T23" fmla="*/ 0 h 214"/>
                  <a:gd name="T24" fmla="*/ 0 w 129"/>
                  <a:gd name="T25" fmla="*/ 142 h 214"/>
                  <a:gd name="T26" fmla="*/ 0 w 129"/>
                  <a:gd name="T27" fmla="*/ 144 h 214"/>
                  <a:gd name="T28" fmla="*/ 1 w 129"/>
                  <a:gd name="T29" fmla="*/ 145 h 214"/>
                  <a:gd name="T30" fmla="*/ 127 w 129"/>
                  <a:gd name="T31" fmla="*/ 214 h 214"/>
                  <a:gd name="T32" fmla="*/ 128 w 129"/>
                  <a:gd name="T33" fmla="*/ 213 h 214"/>
                  <a:gd name="T34" fmla="*/ 129 w 129"/>
                  <a:gd name="T35" fmla="*/ 212 h 214"/>
                  <a:gd name="T36" fmla="*/ 128 w 129"/>
                  <a:gd name="T3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214">
                    <a:moveTo>
                      <a:pt x="128" y="212"/>
                    </a:moveTo>
                    <a:cubicBezTo>
                      <a:pt x="128" y="211"/>
                      <a:pt x="128" y="211"/>
                      <a:pt x="128" y="211"/>
                    </a:cubicBezTo>
                    <a:cubicBezTo>
                      <a:pt x="3" y="143"/>
                      <a:pt x="3" y="143"/>
                      <a:pt x="3" y="14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9" y="212"/>
                      <a:pt x="129" y="212"/>
                      <a:pt x="129" y="212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3"/>
                      <a:pt x="0" y="144"/>
                    </a:cubicBezTo>
                    <a:cubicBezTo>
                      <a:pt x="0" y="144"/>
                      <a:pt x="0" y="144"/>
                      <a:pt x="1" y="145"/>
                    </a:cubicBezTo>
                    <a:cubicBezTo>
                      <a:pt x="127" y="214"/>
                      <a:pt x="127" y="214"/>
                      <a:pt x="127" y="214"/>
                    </a:cubicBezTo>
                    <a:cubicBezTo>
                      <a:pt x="127" y="214"/>
                      <a:pt x="128" y="214"/>
                      <a:pt x="128" y="213"/>
                    </a:cubicBezTo>
                    <a:cubicBezTo>
                      <a:pt x="129" y="213"/>
                      <a:pt x="129" y="212"/>
                      <a:pt x="129" y="212"/>
                    </a:cubicBezTo>
                    <a:cubicBezTo>
                      <a:pt x="128" y="212"/>
                      <a:pt x="128" y="212"/>
                      <a:pt x="128" y="2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0" name="Freeform 1226"/>
              <p:cNvSpPr/>
              <p:nvPr/>
            </p:nvSpPr>
            <p:spPr bwMode="auto">
              <a:xfrm>
                <a:off x="4999" y="3404"/>
                <a:ext cx="202" cy="69"/>
              </a:xfrm>
              <a:custGeom>
                <a:avLst/>
                <a:gdLst>
                  <a:gd name="T0" fmla="*/ 189 w 191"/>
                  <a:gd name="T1" fmla="*/ 2 h 66"/>
                  <a:gd name="T2" fmla="*/ 188 w 191"/>
                  <a:gd name="T3" fmla="*/ 1 h 66"/>
                  <a:gd name="T4" fmla="*/ 8 w 191"/>
                  <a:gd name="T5" fmla="*/ 61 h 66"/>
                  <a:gd name="T6" fmla="*/ 68 w 191"/>
                  <a:gd name="T7" fmla="*/ 4 h 66"/>
                  <a:gd name="T8" fmla="*/ 189 w 191"/>
                  <a:gd name="T9" fmla="*/ 3 h 66"/>
                  <a:gd name="T10" fmla="*/ 189 w 191"/>
                  <a:gd name="T11" fmla="*/ 2 h 66"/>
                  <a:gd name="T12" fmla="*/ 188 w 191"/>
                  <a:gd name="T13" fmla="*/ 1 h 66"/>
                  <a:gd name="T14" fmla="*/ 189 w 191"/>
                  <a:gd name="T15" fmla="*/ 2 h 66"/>
                  <a:gd name="T16" fmla="*/ 189 w 191"/>
                  <a:gd name="T17" fmla="*/ 0 h 66"/>
                  <a:gd name="T18" fmla="*/ 67 w 191"/>
                  <a:gd name="T19" fmla="*/ 1 h 66"/>
                  <a:gd name="T20" fmla="*/ 66 w 191"/>
                  <a:gd name="T21" fmla="*/ 1 h 66"/>
                  <a:gd name="T22" fmla="*/ 1 w 191"/>
                  <a:gd name="T23" fmla="*/ 63 h 66"/>
                  <a:gd name="T24" fmla="*/ 1 w 191"/>
                  <a:gd name="T25" fmla="*/ 65 h 66"/>
                  <a:gd name="T26" fmla="*/ 3 w 191"/>
                  <a:gd name="T27" fmla="*/ 66 h 66"/>
                  <a:gd name="T28" fmla="*/ 189 w 191"/>
                  <a:gd name="T29" fmla="*/ 3 h 66"/>
                  <a:gd name="T30" fmla="*/ 190 w 191"/>
                  <a:gd name="T31" fmla="*/ 2 h 66"/>
                  <a:gd name="T32" fmla="*/ 189 w 191"/>
                  <a:gd name="T33" fmla="*/ 0 h 66"/>
                  <a:gd name="T34" fmla="*/ 189 w 191"/>
                  <a:gd name="T3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66">
                    <a:moveTo>
                      <a:pt x="189" y="2"/>
                    </a:moveTo>
                    <a:cubicBezTo>
                      <a:pt x="188" y="1"/>
                      <a:pt x="188" y="1"/>
                      <a:pt x="188" y="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6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0" y="64"/>
                      <a:pt x="1" y="65"/>
                    </a:cubicBezTo>
                    <a:cubicBezTo>
                      <a:pt x="1" y="66"/>
                      <a:pt x="2" y="66"/>
                      <a:pt x="3" y="66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90" y="3"/>
                      <a:pt x="191" y="2"/>
                      <a:pt x="190" y="2"/>
                    </a:cubicBezTo>
                    <a:cubicBezTo>
                      <a:pt x="190" y="1"/>
                      <a:pt x="190" y="0"/>
                      <a:pt x="189" y="0"/>
                    </a:cubicBezTo>
                    <a:cubicBezTo>
                      <a:pt x="189" y="2"/>
                      <a:pt x="189" y="2"/>
                      <a:pt x="18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1" name="Freeform 1227"/>
              <p:cNvSpPr/>
              <p:nvPr/>
            </p:nvSpPr>
            <p:spPr bwMode="auto">
              <a:xfrm>
                <a:off x="6363" y="2359"/>
                <a:ext cx="133" cy="119"/>
              </a:xfrm>
              <a:custGeom>
                <a:avLst/>
                <a:gdLst>
                  <a:gd name="T0" fmla="*/ 125 w 126"/>
                  <a:gd name="T1" fmla="*/ 20 h 113"/>
                  <a:gd name="T2" fmla="*/ 124 w 126"/>
                  <a:gd name="T3" fmla="*/ 19 h 113"/>
                  <a:gd name="T4" fmla="*/ 3 w 126"/>
                  <a:gd name="T5" fmla="*/ 108 h 113"/>
                  <a:gd name="T6" fmla="*/ 13 w 126"/>
                  <a:gd name="T7" fmla="*/ 3 h 113"/>
                  <a:gd name="T8" fmla="*/ 124 w 126"/>
                  <a:gd name="T9" fmla="*/ 22 h 113"/>
                  <a:gd name="T10" fmla="*/ 125 w 126"/>
                  <a:gd name="T11" fmla="*/ 20 h 113"/>
                  <a:gd name="T12" fmla="*/ 124 w 126"/>
                  <a:gd name="T13" fmla="*/ 19 h 113"/>
                  <a:gd name="T14" fmla="*/ 125 w 126"/>
                  <a:gd name="T15" fmla="*/ 20 h 113"/>
                  <a:gd name="T16" fmla="*/ 125 w 126"/>
                  <a:gd name="T17" fmla="*/ 19 h 113"/>
                  <a:gd name="T18" fmla="*/ 11 w 126"/>
                  <a:gd name="T19" fmla="*/ 0 h 113"/>
                  <a:gd name="T20" fmla="*/ 10 w 126"/>
                  <a:gd name="T21" fmla="*/ 0 h 113"/>
                  <a:gd name="T22" fmla="*/ 10 w 126"/>
                  <a:gd name="T23" fmla="*/ 1 h 113"/>
                  <a:gd name="T24" fmla="*/ 0 w 126"/>
                  <a:gd name="T25" fmla="*/ 111 h 113"/>
                  <a:gd name="T26" fmla="*/ 1 w 126"/>
                  <a:gd name="T27" fmla="*/ 113 h 113"/>
                  <a:gd name="T28" fmla="*/ 3 w 126"/>
                  <a:gd name="T29" fmla="*/ 113 h 113"/>
                  <a:gd name="T30" fmla="*/ 126 w 126"/>
                  <a:gd name="T31" fmla="*/ 22 h 113"/>
                  <a:gd name="T32" fmla="*/ 126 w 126"/>
                  <a:gd name="T33" fmla="*/ 20 h 113"/>
                  <a:gd name="T34" fmla="*/ 125 w 126"/>
                  <a:gd name="T35" fmla="*/ 19 h 113"/>
                  <a:gd name="T36" fmla="*/ 125 w 126"/>
                  <a:gd name="T37" fmla="*/ 2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13">
                    <a:moveTo>
                      <a:pt x="125" y="20"/>
                    </a:moveTo>
                    <a:cubicBezTo>
                      <a:pt x="124" y="19"/>
                      <a:pt x="124" y="19"/>
                      <a:pt x="124" y="19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2" y="113"/>
                      <a:pt x="3" y="113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19"/>
                      <a:pt x="126" y="19"/>
                      <a:pt x="125" y="19"/>
                    </a:cubicBezTo>
                    <a:cubicBezTo>
                      <a:pt x="125" y="20"/>
                      <a:pt x="125" y="20"/>
                      <a:pt x="125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2" name="Freeform 1228"/>
              <p:cNvSpPr/>
              <p:nvPr/>
            </p:nvSpPr>
            <p:spPr bwMode="auto">
              <a:xfrm>
                <a:off x="6269" y="2280"/>
                <a:ext cx="107" cy="82"/>
              </a:xfrm>
              <a:custGeom>
                <a:avLst/>
                <a:gdLst>
                  <a:gd name="T0" fmla="*/ 68 w 102"/>
                  <a:gd name="T1" fmla="*/ 2 h 77"/>
                  <a:gd name="T2" fmla="*/ 67 w 102"/>
                  <a:gd name="T3" fmla="*/ 1 h 77"/>
                  <a:gd name="T4" fmla="*/ 1 w 102"/>
                  <a:gd name="T5" fmla="*/ 45 h 77"/>
                  <a:gd name="T6" fmla="*/ 0 w 102"/>
                  <a:gd name="T7" fmla="*/ 46 h 77"/>
                  <a:gd name="T8" fmla="*/ 1 w 102"/>
                  <a:gd name="T9" fmla="*/ 48 h 77"/>
                  <a:gd name="T10" fmla="*/ 100 w 102"/>
                  <a:gd name="T11" fmla="*/ 77 h 77"/>
                  <a:gd name="T12" fmla="*/ 101 w 102"/>
                  <a:gd name="T13" fmla="*/ 76 h 77"/>
                  <a:gd name="T14" fmla="*/ 102 w 102"/>
                  <a:gd name="T15" fmla="*/ 74 h 77"/>
                  <a:gd name="T16" fmla="*/ 69 w 102"/>
                  <a:gd name="T17" fmla="*/ 1 h 77"/>
                  <a:gd name="T18" fmla="*/ 68 w 102"/>
                  <a:gd name="T19" fmla="*/ 0 h 77"/>
                  <a:gd name="T20" fmla="*/ 67 w 102"/>
                  <a:gd name="T21" fmla="*/ 1 h 77"/>
                  <a:gd name="T22" fmla="*/ 68 w 102"/>
                  <a:gd name="T23" fmla="*/ 2 h 77"/>
                  <a:gd name="T24" fmla="*/ 66 w 102"/>
                  <a:gd name="T25" fmla="*/ 2 h 77"/>
                  <a:gd name="T26" fmla="*/ 98 w 102"/>
                  <a:gd name="T27" fmla="*/ 73 h 77"/>
                  <a:gd name="T28" fmla="*/ 5 w 102"/>
                  <a:gd name="T29" fmla="*/ 46 h 77"/>
                  <a:gd name="T30" fmla="*/ 69 w 102"/>
                  <a:gd name="T31" fmla="*/ 3 h 77"/>
                  <a:gd name="T32" fmla="*/ 68 w 102"/>
                  <a:gd name="T33" fmla="*/ 2 h 77"/>
                  <a:gd name="T34" fmla="*/ 66 w 102"/>
                  <a:gd name="T35" fmla="*/ 2 h 77"/>
                  <a:gd name="T36" fmla="*/ 68 w 102"/>
                  <a:gd name="T3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7">
                    <a:moveTo>
                      <a:pt x="68" y="2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102" y="76"/>
                      <a:pt x="102" y="75"/>
                      <a:pt x="102" y="74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8" y="0"/>
                    </a:cubicBezTo>
                    <a:cubicBezTo>
                      <a:pt x="68" y="0"/>
                      <a:pt x="67" y="0"/>
                      <a:pt x="67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2"/>
                      <a:pt x="68" y="2"/>
                      <a:pt x="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3" name="Freeform 1229"/>
              <p:cNvSpPr/>
              <p:nvPr/>
            </p:nvSpPr>
            <p:spPr bwMode="auto">
              <a:xfrm>
                <a:off x="6030" y="1624"/>
                <a:ext cx="58" cy="31"/>
              </a:xfrm>
              <a:custGeom>
                <a:avLst/>
                <a:gdLst>
                  <a:gd name="T0" fmla="*/ 1 w 55"/>
                  <a:gd name="T1" fmla="*/ 19 h 30"/>
                  <a:gd name="T2" fmla="*/ 1 w 55"/>
                  <a:gd name="T3" fmla="*/ 21 h 30"/>
                  <a:gd name="T4" fmla="*/ 54 w 55"/>
                  <a:gd name="T5" fmla="*/ 30 h 30"/>
                  <a:gd name="T6" fmla="*/ 55 w 55"/>
                  <a:gd name="T7" fmla="*/ 30 h 30"/>
                  <a:gd name="T8" fmla="*/ 55 w 55"/>
                  <a:gd name="T9" fmla="*/ 29 h 30"/>
                  <a:gd name="T10" fmla="*/ 51 w 55"/>
                  <a:gd name="T11" fmla="*/ 1 h 30"/>
                  <a:gd name="T12" fmla="*/ 51 w 55"/>
                  <a:gd name="T13" fmla="*/ 0 h 30"/>
                  <a:gd name="T14" fmla="*/ 49 w 55"/>
                  <a:gd name="T15" fmla="*/ 0 h 30"/>
                  <a:gd name="T16" fmla="*/ 1 w 55"/>
                  <a:gd name="T17" fmla="*/ 18 h 30"/>
                  <a:gd name="T18" fmla="*/ 0 w 55"/>
                  <a:gd name="T19" fmla="*/ 19 h 30"/>
                  <a:gd name="T20" fmla="*/ 1 w 55"/>
                  <a:gd name="T21" fmla="*/ 21 h 30"/>
                  <a:gd name="T22" fmla="*/ 1 w 55"/>
                  <a:gd name="T23" fmla="*/ 19 h 30"/>
                  <a:gd name="T24" fmla="*/ 2 w 55"/>
                  <a:gd name="T25" fmla="*/ 21 h 30"/>
                  <a:gd name="T26" fmla="*/ 49 w 55"/>
                  <a:gd name="T27" fmla="*/ 3 h 30"/>
                  <a:gd name="T28" fmla="*/ 52 w 55"/>
                  <a:gd name="T29" fmla="*/ 27 h 30"/>
                  <a:gd name="T30" fmla="*/ 2 w 55"/>
                  <a:gd name="T31" fmla="*/ 18 h 30"/>
                  <a:gd name="T32" fmla="*/ 1 w 55"/>
                  <a:gd name="T33" fmla="*/ 19 h 30"/>
                  <a:gd name="T34" fmla="*/ 2 w 55"/>
                  <a:gd name="T35" fmla="*/ 21 h 30"/>
                  <a:gd name="T36" fmla="*/ 1 w 55"/>
                  <a:gd name="T37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0">
                    <a:moveTo>
                      <a:pt x="1" y="19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4" name="Freeform 1230"/>
              <p:cNvSpPr/>
              <p:nvPr/>
            </p:nvSpPr>
            <p:spPr bwMode="auto">
              <a:xfrm>
                <a:off x="6475" y="1559"/>
                <a:ext cx="64" cy="110"/>
              </a:xfrm>
              <a:custGeom>
                <a:avLst/>
                <a:gdLst>
                  <a:gd name="T0" fmla="*/ 59 w 61"/>
                  <a:gd name="T1" fmla="*/ 44 h 104"/>
                  <a:gd name="T2" fmla="*/ 60 w 61"/>
                  <a:gd name="T3" fmla="*/ 43 h 104"/>
                  <a:gd name="T4" fmla="*/ 3 w 61"/>
                  <a:gd name="T5" fmla="*/ 1 h 104"/>
                  <a:gd name="T6" fmla="*/ 1 w 61"/>
                  <a:gd name="T7" fmla="*/ 1 h 104"/>
                  <a:gd name="T8" fmla="*/ 0 w 61"/>
                  <a:gd name="T9" fmla="*/ 2 h 104"/>
                  <a:gd name="T10" fmla="*/ 7 w 61"/>
                  <a:gd name="T11" fmla="*/ 103 h 104"/>
                  <a:gd name="T12" fmla="*/ 8 w 61"/>
                  <a:gd name="T13" fmla="*/ 104 h 104"/>
                  <a:gd name="T14" fmla="*/ 10 w 61"/>
                  <a:gd name="T15" fmla="*/ 104 h 104"/>
                  <a:gd name="T16" fmla="*/ 60 w 61"/>
                  <a:gd name="T17" fmla="*/ 45 h 104"/>
                  <a:gd name="T18" fmla="*/ 61 w 61"/>
                  <a:gd name="T19" fmla="*/ 44 h 104"/>
                  <a:gd name="T20" fmla="*/ 60 w 61"/>
                  <a:gd name="T21" fmla="*/ 43 h 104"/>
                  <a:gd name="T22" fmla="*/ 59 w 61"/>
                  <a:gd name="T23" fmla="*/ 44 h 104"/>
                  <a:gd name="T24" fmla="*/ 58 w 61"/>
                  <a:gd name="T25" fmla="*/ 43 h 104"/>
                  <a:gd name="T26" fmla="*/ 10 w 61"/>
                  <a:gd name="T27" fmla="*/ 99 h 104"/>
                  <a:gd name="T28" fmla="*/ 4 w 61"/>
                  <a:gd name="T29" fmla="*/ 5 h 104"/>
                  <a:gd name="T30" fmla="*/ 58 w 61"/>
                  <a:gd name="T31" fmla="*/ 45 h 104"/>
                  <a:gd name="T32" fmla="*/ 59 w 61"/>
                  <a:gd name="T33" fmla="*/ 44 h 104"/>
                  <a:gd name="T34" fmla="*/ 58 w 61"/>
                  <a:gd name="T35" fmla="*/ 43 h 104"/>
                  <a:gd name="T36" fmla="*/ 59 w 61"/>
                  <a:gd name="T37" fmla="*/ 4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104">
                    <a:moveTo>
                      <a:pt x="59" y="44"/>
                    </a:moveTo>
                    <a:cubicBezTo>
                      <a:pt x="60" y="43"/>
                      <a:pt x="60" y="43"/>
                      <a:pt x="60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7" y="104"/>
                      <a:pt x="8" y="104"/>
                      <a:pt x="8" y="104"/>
                    </a:cubicBezTo>
                    <a:cubicBezTo>
                      <a:pt x="9" y="104"/>
                      <a:pt x="10" y="104"/>
                      <a:pt x="10" y="104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4"/>
                      <a:pt x="61" y="44"/>
                      <a:pt x="61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lnTo>
                      <a:pt x="5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5" name="Freeform 1231"/>
              <p:cNvSpPr/>
              <p:nvPr/>
            </p:nvSpPr>
            <p:spPr bwMode="auto">
              <a:xfrm>
                <a:off x="5566" y="1274"/>
                <a:ext cx="113" cy="106"/>
              </a:xfrm>
              <a:custGeom>
                <a:avLst/>
                <a:gdLst>
                  <a:gd name="T0" fmla="*/ 2 w 107"/>
                  <a:gd name="T1" fmla="*/ 13 h 100"/>
                  <a:gd name="T2" fmla="*/ 1 w 107"/>
                  <a:gd name="T3" fmla="*/ 13 h 100"/>
                  <a:gd name="T4" fmla="*/ 25 w 107"/>
                  <a:gd name="T5" fmla="*/ 99 h 100"/>
                  <a:gd name="T6" fmla="*/ 26 w 107"/>
                  <a:gd name="T7" fmla="*/ 100 h 100"/>
                  <a:gd name="T8" fmla="*/ 28 w 107"/>
                  <a:gd name="T9" fmla="*/ 99 h 100"/>
                  <a:gd name="T10" fmla="*/ 107 w 107"/>
                  <a:gd name="T11" fmla="*/ 3 h 100"/>
                  <a:gd name="T12" fmla="*/ 107 w 107"/>
                  <a:gd name="T13" fmla="*/ 1 h 100"/>
                  <a:gd name="T14" fmla="*/ 106 w 107"/>
                  <a:gd name="T15" fmla="*/ 0 h 100"/>
                  <a:gd name="T16" fmla="*/ 2 w 107"/>
                  <a:gd name="T17" fmla="*/ 11 h 100"/>
                  <a:gd name="T18" fmla="*/ 1 w 107"/>
                  <a:gd name="T19" fmla="*/ 12 h 100"/>
                  <a:gd name="T20" fmla="*/ 1 w 107"/>
                  <a:gd name="T21" fmla="*/ 13 h 100"/>
                  <a:gd name="T22" fmla="*/ 2 w 107"/>
                  <a:gd name="T23" fmla="*/ 13 h 100"/>
                  <a:gd name="T24" fmla="*/ 2 w 107"/>
                  <a:gd name="T25" fmla="*/ 14 h 100"/>
                  <a:gd name="T26" fmla="*/ 102 w 107"/>
                  <a:gd name="T27" fmla="*/ 4 h 100"/>
                  <a:gd name="T28" fmla="*/ 27 w 107"/>
                  <a:gd name="T29" fmla="*/ 95 h 100"/>
                  <a:gd name="T30" fmla="*/ 3 w 107"/>
                  <a:gd name="T31" fmla="*/ 12 h 100"/>
                  <a:gd name="T32" fmla="*/ 2 w 107"/>
                  <a:gd name="T33" fmla="*/ 13 h 100"/>
                  <a:gd name="T34" fmla="*/ 2 w 107"/>
                  <a:gd name="T35" fmla="*/ 14 h 100"/>
                  <a:gd name="T36" fmla="*/ 2 w 107"/>
                  <a:gd name="T37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0">
                    <a:moveTo>
                      <a:pt x="2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8" y="99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1"/>
                    </a:cubicBezTo>
                    <a:cubicBezTo>
                      <a:pt x="107" y="1"/>
                      <a:pt x="106" y="0"/>
                      <a:pt x="106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6" name="Freeform 1232"/>
              <p:cNvSpPr/>
              <p:nvPr/>
            </p:nvSpPr>
            <p:spPr bwMode="auto">
              <a:xfrm>
                <a:off x="5566" y="1234"/>
                <a:ext cx="106" cy="123"/>
              </a:xfrm>
              <a:custGeom>
                <a:avLst/>
                <a:gdLst>
                  <a:gd name="T0" fmla="*/ 77 w 101"/>
                  <a:gd name="T1" fmla="*/ 1 h 116"/>
                  <a:gd name="T2" fmla="*/ 76 w 101"/>
                  <a:gd name="T3" fmla="*/ 2 h 116"/>
                  <a:gd name="T4" fmla="*/ 97 w 101"/>
                  <a:gd name="T5" fmla="*/ 111 h 116"/>
                  <a:gd name="T6" fmla="*/ 5 w 101"/>
                  <a:gd name="T7" fmla="*/ 51 h 116"/>
                  <a:gd name="T8" fmla="*/ 78 w 101"/>
                  <a:gd name="T9" fmla="*/ 3 h 116"/>
                  <a:gd name="T10" fmla="*/ 77 w 101"/>
                  <a:gd name="T11" fmla="*/ 1 h 116"/>
                  <a:gd name="T12" fmla="*/ 76 w 101"/>
                  <a:gd name="T13" fmla="*/ 2 h 116"/>
                  <a:gd name="T14" fmla="*/ 77 w 101"/>
                  <a:gd name="T15" fmla="*/ 1 h 116"/>
                  <a:gd name="T16" fmla="*/ 76 w 101"/>
                  <a:gd name="T17" fmla="*/ 0 h 116"/>
                  <a:gd name="T18" fmla="*/ 1 w 101"/>
                  <a:gd name="T19" fmla="*/ 49 h 116"/>
                  <a:gd name="T20" fmla="*/ 0 w 101"/>
                  <a:gd name="T21" fmla="*/ 51 h 116"/>
                  <a:gd name="T22" fmla="*/ 1 w 101"/>
                  <a:gd name="T23" fmla="*/ 52 h 116"/>
                  <a:gd name="T24" fmla="*/ 98 w 101"/>
                  <a:gd name="T25" fmla="*/ 116 h 116"/>
                  <a:gd name="T26" fmla="*/ 100 w 101"/>
                  <a:gd name="T27" fmla="*/ 116 h 116"/>
                  <a:gd name="T28" fmla="*/ 101 w 101"/>
                  <a:gd name="T29" fmla="*/ 114 h 116"/>
                  <a:gd name="T30" fmla="*/ 79 w 101"/>
                  <a:gd name="T31" fmla="*/ 1 h 116"/>
                  <a:gd name="T32" fmla="*/ 78 w 101"/>
                  <a:gd name="T33" fmla="*/ 0 h 116"/>
                  <a:gd name="T34" fmla="*/ 76 w 101"/>
                  <a:gd name="T35" fmla="*/ 0 h 116"/>
                  <a:gd name="T36" fmla="*/ 77 w 101"/>
                  <a:gd name="T37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16">
                    <a:moveTo>
                      <a:pt x="77" y="1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0" y="50"/>
                      <a:pt x="0" y="51"/>
                    </a:cubicBezTo>
                    <a:cubicBezTo>
                      <a:pt x="0" y="51"/>
                      <a:pt x="1" y="51"/>
                      <a:pt x="1" y="52"/>
                    </a:cubicBezTo>
                    <a:cubicBezTo>
                      <a:pt x="98" y="116"/>
                      <a:pt x="98" y="116"/>
                      <a:pt x="98" y="116"/>
                    </a:cubicBezTo>
                    <a:cubicBezTo>
                      <a:pt x="99" y="116"/>
                      <a:pt x="100" y="116"/>
                      <a:pt x="100" y="116"/>
                    </a:cubicBezTo>
                    <a:cubicBezTo>
                      <a:pt x="101" y="116"/>
                      <a:pt x="101" y="115"/>
                      <a:pt x="101" y="114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0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7" name="Freeform 1233"/>
              <p:cNvSpPr/>
              <p:nvPr/>
            </p:nvSpPr>
            <p:spPr bwMode="auto">
              <a:xfrm>
                <a:off x="5908" y="1357"/>
                <a:ext cx="154" cy="107"/>
              </a:xfrm>
              <a:custGeom>
                <a:avLst/>
                <a:gdLst>
                  <a:gd name="T0" fmla="*/ 64 w 146"/>
                  <a:gd name="T1" fmla="*/ 100 h 102"/>
                  <a:gd name="T2" fmla="*/ 65 w 146"/>
                  <a:gd name="T3" fmla="*/ 102 h 102"/>
                  <a:gd name="T4" fmla="*/ 146 w 146"/>
                  <a:gd name="T5" fmla="*/ 26 h 102"/>
                  <a:gd name="T6" fmla="*/ 146 w 146"/>
                  <a:gd name="T7" fmla="*/ 24 h 102"/>
                  <a:gd name="T8" fmla="*/ 145 w 146"/>
                  <a:gd name="T9" fmla="*/ 23 h 102"/>
                  <a:gd name="T10" fmla="*/ 2 w 146"/>
                  <a:gd name="T11" fmla="*/ 1 h 102"/>
                  <a:gd name="T12" fmla="*/ 1 w 146"/>
                  <a:gd name="T13" fmla="*/ 1 h 102"/>
                  <a:gd name="T14" fmla="*/ 1 w 146"/>
                  <a:gd name="T15" fmla="*/ 3 h 102"/>
                  <a:gd name="T16" fmla="*/ 63 w 146"/>
                  <a:gd name="T17" fmla="*/ 101 h 102"/>
                  <a:gd name="T18" fmla="*/ 64 w 146"/>
                  <a:gd name="T19" fmla="*/ 102 h 102"/>
                  <a:gd name="T20" fmla="*/ 65 w 146"/>
                  <a:gd name="T21" fmla="*/ 102 h 102"/>
                  <a:gd name="T22" fmla="*/ 64 w 146"/>
                  <a:gd name="T23" fmla="*/ 100 h 102"/>
                  <a:gd name="T24" fmla="*/ 65 w 146"/>
                  <a:gd name="T25" fmla="*/ 100 h 102"/>
                  <a:gd name="T26" fmla="*/ 5 w 146"/>
                  <a:gd name="T27" fmla="*/ 4 h 102"/>
                  <a:gd name="T28" fmla="*/ 141 w 146"/>
                  <a:gd name="T29" fmla="*/ 26 h 102"/>
                  <a:gd name="T30" fmla="*/ 63 w 146"/>
                  <a:gd name="T31" fmla="*/ 99 h 102"/>
                  <a:gd name="T32" fmla="*/ 64 w 146"/>
                  <a:gd name="T33" fmla="*/ 100 h 102"/>
                  <a:gd name="T34" fmla="*/ 65 w 146"/>
                  <a:gd name="T35" fmla="*/ 100 h 102"/>
                  <a:gd name="T36" fmla="*/ 64 w 146"/>
                  <a:gd name="T37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2">
                    <a:moveTo>
                      <a:pt x="64" y="100"/>
                    </a:moveTo>
                    <a:cubicBezTo>
                      <a:pt x="65" y="102"/>
                      <a:pt x="65" y="102"/>
                      <a:pt x="65" y="102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5"/>
                      <a:pt x="146" y="25"/>
                      <a:pt x="146" y="24"/>
                    </a:cubicBezTo>
                    <a:cubicBezTo>
                      <a:pt x="146" y="24"/>
                      <a:pt x="145" y="23"/>
                      <a:pt x="145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2"/>
                      <a:pt x="63" y="102"/>
                      <a:pt x="64" y="102"/>
                    </a:cubicBezTo>
                    <a:cubicBezTo>
                      <a:pt x="64" y="102"/>
                      <a:pt x="65" y="102"/>
                      <a:pt x="65" y="102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lnTo>
                      <a:pt x="6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8" name="Freeform 1234"/>
              <p:cNvSpPr/>
              <p:nvPr/>
            </p:nvSpPr>
            <p:spPr bwMode="auto">
              <a:xfrm>
                <a:off x="5885" y="1357"/>
                <a:ext cx="177" cy="134"/>
              </a:xfrm>
              <a:custGeom>
                <a:avLst/>
                <a:gdLst>
                  <a:gd name="T0" fmla="*/ 2 w 168"/>
                  <a:gd name="T1" fmla="*/ 126 h 127"/>
                  <a:gd name="T2" fmla="*/ 2 w 168"/>
                  <a:gd name="T3" fmla="*/ 127 h 127"/>
                  <a:gd name="T4" fmla="*/ 167 w 168"/>
                  <a:gd name="T5" fmla="*/ 26 h 127"/>
                  <a:gd name="T6" fmla="*/ 168 w 168"/>
                  <a:gd name="T7" fmla="*/ 24 h 127"/>
                  <a:gd name="T8" fmla="*/ 167 w 168"/>
                  <a:gd name="T9" fmla="*/ 23 h 127"/>
                  <a:gd name="T10" fmla="*/ 24 w 168"/>
                  <a:gd name="T11" fmla="*/ 1 h 127"/>
                  <a:gd name="T12" fmla="*/ 22 w 168"/>
                  <a:gd name="T13" fmla="*/ 2 h 127"/>
                  <a:gd name="T14" fmla="*/ 0 w 168"/>
                  <a:gd name="T15" fmla="*/ 125 h 127"/>
                  <a:gd name="T16" fmla="*/ 1 w 168"/>
                  <a:gd name="T17" fmla="*/ 127 h 127"/>
                  <a:gd name="T18" fmla="*/ 2 w 168"/>
                  <a:gd name="T19" fmla="*/ 127 h 127"/>
                  <a:gd name="T20" fmla="*/ 2 w 168"/>
                  <a:gd name="T21" fmla="*/ 126 h 127"/>
                  <a:gd name="T22" fmla="*/ 3 w 168"/>
                  <a:gd name="T23" fmla="*/ 126 h 127"/>
                  <a:gd name="T24" fmla="*/ 25 w 168"/>
                  <a:gd name="T25" fmla="*/ 4 h 127"/>
                  <a:gd name="T26" fmla="*/ 162 w 168"/>
                  <a:gd name="T27" fmla="*/ 25 h 127"/>
                  <a:gd name="T28" fmla="*/ 1 w 168"/>
                  <a:gd name="T29" fmla="*/ 124 h 127"/>
                  <a:gd name="T30" fmla="*/ 2 w 168"/>
                  <a:gd name="T31" fmla="*/ 126 h 127"/>
                  <a:gd name="T32" fmla="*/ 3 w 168"/>
                  <a:gd name="T33" fmla="*/ 126 h 127"/>
                  <a:gd name="T34" fmla="*/ 2 w 16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27">
                    <a:moveTo>
                      <a:pt x="2" y="126"/>
                    </a:moveTo>
                    <a:cubicBezTo>
                      <a:pt x="2" y="127"/>
                      <a:pt x="2" y="127"/>
                      <a:pt x="2" y="127"/>
                    </a:cubicBezTo>
                    <a:cubicBezTo>
                      <a:pt x="167" y="26"/>
                      <a:pt x="167" y="26"/>
                      <a:pt x="167" y="26"/>
                    </a:cubicBezTo>
                    <a:cubicBezTo>
                      <a:pt x="168" y="25"/>
                      <a:pt x="168" y="25"/>
                      <a:pt x="168" y="24"/>
                    </a:cubicBezTo>
                    <a:cubicBezTo>
                      <a:pt x="168" y="24"/>
                      <a:pt x="168" y="23"/>
                      <a:pt x="167" y="2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2" y="1"/>
                      <a:pt x="22" y="2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6"/>
                      <a:pt x="0" y="126"/>
                      <a:pt x="1" y="127"/>
                    </a:cubicBezTo>
                    <a:cubicBezTo>
                      <a:pt x="1" y="127"/>
                      <a:pt x="2" y="127"/>
                      <a:pt x="2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2" y="25"/>
                      <a:pt x="162" y="25"/>
                      <a:pt x="162" y="25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9" name="Freeform 1235"/>
              <p:cNvSpPr/>
              <p:nvPr/>
            </p:nvSpPr>
            <p:spPr bwMode="auto">
              <a:xfrm>
                <a:off x="5919" y="819"/>
                <a:ext cx="73" cy="71"/>
              </a:xfrm>
              <a:custGeom>
                <a:avLst/>
                <a:gdLst>
                  <a:gd name="T0" fmla="*/ 1 w 69"/>
                  <a:gd name="T1" fmla="*/ 2 h 67"/>
                  <a:gd name="T2" fmla="*/ 1 w 69"/>
                  <a:gd name="T3" fmla="*/ 3 h 67"/>
                  <a:gd name="T4" fmla="*/ 64 w 69"/>
                  <a:gd name="T5" fmla="*/ 24 h 67"/>
                  <a:gd name="T6" fmla="*/ 5 w 69"/>
                  <a:gd name="T7" fmla="*/ 63 h 67"/>
                  <a:gd name="T8" fmla="*/ 3 w 69"/>
                  <a:gd name="T9" fmla="*/ 2 h 67"/>
                  <a:gd name="T10" fmla="*/ 1 w 69"/>
                  <a:gd name="T11" fmla="*/ 2 h 67"/>
                  <a:gd name="T12" fmla="*/ 1 w 69"/>
                  <a:gd name="T13" fmla="*/ 3 h 67"/>
                  <a:gd name="T14" fmla="*/ 1 w 69"/>
                  <a:gd name="T15" fmla="*/ 2 h 67"/>
                  <a:gd name="T16" fmla="*/ 0 w 69"/>
                  <a:gd name="T17" fmla="*/ 2 h 67"/>
                  <a:gd name="T18" fmla="*/ 2 w 69"/>
                  <a:gd name="T19" fmla="*/ 66 h 67"/>
                  <a:gd name="T20" fmla="*/ 2 w 69"/>
                  <a:gd name="T21" fmla="*/ 67 h 67"/>
                  <a:gd name="T22" fmla="*/ 4 w 69"/>
                  <a:gd name="T23" fmla="*/ 67 h 67"/>
                  <a:gd name="T24" fmla="*/ 68 w 69"/>
                  <a:gd name="T25" fmla="*/ 25 h 67"/>
                  <a:gd name="T26" fmla="*/ 69 w 69"/>
                  <a:gd name="T27" fmla="*/ 23 h 67"/>
                  <a:gd name="T28" fmla="*/ 67 w 69"/>
                  <a:gd name="T29" fmla="*/ 22 h 67"/>
                  <a:gd name="T30" fmla="*/ 2 w 69"/>
                  <a:gd name="T31" fmla="*/ 1 h 67"/>
                  <a:gd name="T32" fmla="*/ 1 w 69"/>
                  <a:gd name="T33" fmla="*/ 1 h 67"/>
                  <a:gd name="T34" fmla="*/ 0 w 69"/>
                  <a:gd name="T35" fmla="*/ 2 h 67"/>
                  <a:gd name="T36" fmla="*/ 1 w 69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7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3" y="67"/>
                      <a:pt x="4" y="67"/>
                      <a:pt x="4" y="67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0" name="Freeform 1236"/>
              <p:cNvSpPr/>
              <p:nvPr/>
            </p:nvSpPr>
            <p:spPr bwMode="auto">
              <a:xfrm>
                <a:off x="6647" y="1566"/>
                <a:ext cx="52" cy="41"/>
              </a:xfrm>
              <a:custGeom>
                <a:avLst/>
                <a:gdLst>
                  <a:gd name="T0" fmla="*/ 48 w 49"/>
                  <a:gd name="T1" fmla="*/ 6 h 39"/>
                  <a:gd name="T2" fmla="*/ 46 w 49"/>
                  <a:gd name="T3" fmla="*/ 6 h 39"/>
                  <a:gd name="T4" fmla="*/ 33 w 49"/>
                  <a:gd name="T5" fmla="*/ 35 h 39"/>
                  <a:gd name="T6" fmla="*/ 5 w 49"/>
                  <a:gd name="T7" fmla="*/ 4 h 39"/>
                  <a:gd name="T8" fmla="*/ 48 w 49"/>
                  <a:gd name="T9" fmla="*/ 8 h 39"/>
                  <a:gd name="T10" fmla="*/ 48 w 49"/>
                  <a:gd name="T11" fmla="*/ 6 h 39"/>
                  <a:gd name="T12" fmla="*/ 46 w 49"/>
                  <a:gd name="T13" fmla="*/ 6 h 39"/>
                  <a:gd name="T14" fmla="*/ 48 w 49"/>
                  <a:gd name="T15" fmla="*/ 6 h 39"/>
                  <a:gd name="T16" fmla="*/ 48 w 49"/>
                  <a:gd name="T17" fmla="*/ 5 h 39"/>
                  <a:gd name="T18" fmla="*/ 2 w 49"/>
                  <a:gd name="T19" fmla="*/ 1 h 39"/>
                  <a:gd name="T20" fmla="*/ 0 w 49"/>
                  <a:gd name="T21" fmla="*/ 1 h 39"/>
                  <a:gd name="T22" fmla="*/ 1 w 49"/>
                  <a:gd name="T23" fmla="*/ 3 h 39"/>
                  <a:gd name="T24" fmla="*/ 33 w 49"/>
                  <a:gd name="T25" fmla="*/ 39 h 39"/>
                  <a:gd name="T26" fmla="*/ 34 w 49"/>
                  <a:gd name="T27" fmla="*/ 39 h 39"/>
                  <a:gd name="T28" fmla="*/ 35 w 49"/>
                  <a:gd name="T29" fmla="*/ 38 h 39"/>
                  <a:gd name="T30" fmla="*/ 49 w 49"/>
                  <a:gd name="T31" fmla="*/ 7 h 39"/>
                  <a:gd name="T32" fmla="*/ 49 w 49"/>
                  <a:gd name="T33" fmla="*/ 6 h 39"/>
                  <a:gd name="T34" fmla="*/ 48 w 49"/>
                  <a:gd name="T35" fmla="*/ 5 h 39"/>
                  <a:gd name="T36" fmla="*/ 48 w 49"/>
                  <a:gd name="T3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9">
                    <a:moveTo>
                      <a:pt x="48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8" y="5"/>
                      <a:pt x="48" y="5"/>
                    </a:cubicBez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1" name="Freeform 1237"/>
              <p:cNvSpPr/>
              <p:nvPr/>
            </p:nvSpPr>
            <p:spPr bwMode="auto">
              <a:xfrm>
                <a:off x="6920" y="1074"/>
                <a:ext cx="44" cy="84"/>
              </a:xfrm>
              <a:custGeom>
                <a:avLst/>
                <a:gdLst>
                  <a:gd name="T0" fmla="*/ 40 w 42"/>
                  <a:gd name="T1" fmla="*/ 33 h 80"/>
                  <a:gd name="T2" fmla="*/ 39 w 42"/>
                  <a:gd name="T3" fmla="*/ 32 h 80"/>
                  <a:gd name="T4" fmla="*/ 9 w 42"/>
                  <a:gd name="T5" fmla="*/ 74 h 80"/>
                  <a:gd name="T6" fmla="*/ 4 w 42"/>
                  <a:gd name="T7" fmla="*/ 5 h 80"/>
                  <a:gd name="T8" fmla="*/ 39 w 42"/>
                  <a:gd name="T9" fmla="*/ 34 h 80"/>
                  <a:gd name="T10" fmla="*/ 40 w 42"/>
                  <a:gd name="T11" fmla="*/ 33 h 80"/>
                  <a:gd name="T12" fmla="*/ 39 w 42"/>
                  <a:gd name="T13" fmla="*/ 32 h 80"/>
                  <a:gd name="T14" fmla="*/ 40 w 42"/>
                  <a:gd name="T15" fmla="*/ 33 h 80"/>
                  <a:gd name="T16" fmla="*/ 41 w 42"/>
                  <a:gd name="T17" fmla="*/ 32 h 80"/>
                  <a:gd name="T18" fmla="*/ 3 w 42"/>
                  <a:gd name="T19" fmla="*/ 0 h 80"/>
                  <a:gd name="T20" fmla="*/ 1 w 42"/>
                  <a:gd name="T21" fmla="*/ 0 h 80"/>
                  <a:gd name="T22" fmla="*/ 0 w 42"/>
                  <a:gd name="T23" fmla="*/ 2 h 80"/>
                  <a:gd name="T24" fmla="*/ 6 w 42"/>
                  <a:gd name="T25" fmla="*/ 78 h 80"/>
                  <a:gd name="T26" fmla="*/ 7 w 42"/>
                  <a:gd name="T27" fmla="*/ 80 h 80"/>
                  <a:gd name="T28" fmla="*/ 9 w 42"/>
                  <a:gd name="T29" fmla="*/ 79 h 80"/>
                  <a:gd name="T30" fmla="*/ 41 w 42"/>
                  <a:gd name="T31" fmla="*/ 34 h 80"/>
                  <a:gd name="T32" fmla="*/ 41 w 42"/>
                  <a:gd name="T33" fmla="*/ 32 h 80"/>
                  <a:gd name="T34" fmla="*/ 40 w 42"/>
                  <a:gd name="T35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80">
                    <a:moveTo>
                      <a:pt x="40" y="33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6" y="79"/>
                      <a:pt x="7" y="80"/>
                    </a:cubicBezTo>
                    <a:cubicBezTo>
                      <a:pt x="8" y="80"/>
                      <a:pt x="8" y="80"/>
                      <a:pt x="9" y="79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2" y="33"/>
                      <a:pt x="42" y="33"/>
                      <a:pt x="41" y="32"/>
                    </a:cubicBez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2" name="Freeform 1238"/>
              <p:cNvSpPr/>
              <p:nvPr/>
            </p:nvSpPr>
            <p:spPr bwMode="auto">
              <a:xfrm>
                <a:off x="5733" y="1493"/>
                <a:ext cx="43" cy="64"/>
              </a:xfrm>
              <a:custGeom>
                <a:avLst/>
                <a:gdLst>
                  <a:gd name="T0" fmla="*/ 2 w 41"/>
                  <a:gd name="T1" fmla="*/ 60 h 61"/>
                  <a:gd name="T2" fmla="*/ 2 w 41"/>
                  <a:gd name="T3" fmla="*/ 61 h 61"/>
                  <a:gd name="T4" fmla="*/ 39 w 41"/>
                  <a:gd name="T5" fmla="*/ 51 h 61"/>
                  <a:gd name="T6" fmla="*/ 40 w 41"/>
                  <a:gd name="T7" fmla="*/ 50 h 61"/>
                  <a:gd name="T8" fmla="*/ 40 w 41"/>
                  <a:gd name="T9" fmla="*/ 49 h 61"/>
                  <a:gd name="T10" fmla="*/ 2 w 41"/>
                  <a:gd name="T11" fmla="*/ 1 h 61"/>
                  <a:gd name="T12" fmla="*/ 1 w 41"/>
                  <a:gd name="T13" fmla="*/ 0 h 61"/>
                  <a:gd name="T14" fmla="*/ 0 w 41"/>
                  <a:gd name="T15" fmla="*/ 1 h 61"/>
                  <a:gd name="T16" fmla="*/ 1 w 41"/>
                  <a:gd name="T17" fmla="*/ 60 h 61"/>
                  <a:gd name="T18" fmla="*/ 1 w 41"/>
                  <a:gd name="T19" fmla="*/ 61 h 61"/>
                  <a:gd name="T20" fmla="*/ 2 w 41"/>
                  <a:gd name="T21" fmla="*/ 61 h 61"/>
                  <a:gd name="T22" fmla="*/ 2 w 41"/>
                  <a:gd name="T23" fmla="*/ 60 h 61"/>
                  <a:gd name="T24" fmla="*/ 4 w 41"/>
                  <a:gd name="T25" fmla="*/ 60 h 61"/>
                  <a:gd name="T26" fmla="*/ 3 w 41"/>
                  <a:gd name="T27" fmla="*/ 6 h 61"/>
                  <a:gd name="T28" fmla="*/ 36 w 41"/>
                  <a:gd name="T29" fmla="*/ 49 h 61"/>
                  <a:gd name="T30" fmla="*/ 2 w 41"/>
                  <a:gd name="T31" fmla="*/ 58 h 61"/>
                  <a:gd name="T32" fmla="*/ 2 w 41"/>
                  <a:gd name="T33" fmla="*/ 60 h 61"/>
                  <a:gd name="T34" fmla="*/ 4 w 41"/>
                  <a:gd name="T35" fmla="*/ 60 h 61"/>
                  <a:gd name="T36" fmla="*/ 2 w 41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61">
                    <a:moveTo>
                      <a:pt x="2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1"/>
                      <a:pt x="40" y="50"/>
                    </a:cubicBezTo>
                    <a:cubicBezTo>
                      <a:pt x="41" y="50"/>
                      <a:pt x="40" y="49"/>
                      <a:pt x="40" y="4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3" name="Freeform 1239"/>
              <p:cNvSpPr/>
              <p:nvPr/>
            </p:nvSpPr>
            <p:spPr bwMode="auto">
              <a:xfrm>
                <a:off x="5594" y="2243"/>
                <a:ext cx="29" cy="12"/>
              </a:xfrm>
              <a:custGeom>
                <a:avLst/>
                <a:gdLst>
                  <a:gd name="T0" fmla="*/ 0 w 27"/>
                  <a:gd name="T1" fmla="*/ 0 h 11"/>
                  <a:gd name="T2" fmla="*/ 3 w 27"/>
                  <a:gd name="T3" fmla="*/ 6 h 11"/>
                  <a:gd name="T4" fmla="*/ 5 w 27"/>
                  <a:gd name="T5" fmla="*/ 6 h 11"/>
                  <a:gd name="T6" fmla="*/ 13 w 27"/>
                  <a:gd name="T7" fmla="*/ 11 h 11"/>
                  <a:gd name="T8" fmla="*/ 27 w 27"/>
                  <a:gd name="T9" fmla="*/ 7 h 11"/>
                  <a:gd name="T10" fmla="*/ 27 w 27"/>
                  <a:gd name="T11" fmla="*/ 7 h 11"/>
                  <a:gd name="T12" fmla="*/ 0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9" y="6"/>
                      <a:pt x="11" y="8"/>
                      <a:pt x="13" y="11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4" name="Freeform 1240"/>
              <p:cNvSpPr/>
              <p:nvPr/>
            </p:nvSpPr>
            <p:spPr bwMode="auto">
              <a:xfrm>
                <a:off x="5623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5" name="Freeform 1241"/>
              <p:cNvSpPr/>
              <p:nvPr/>
            </p:nvSpPr>
            <p:spPr bwMode="auto">
              <a:xfrm>
                <a:off x="5597" y="2250"/>
                <a:ext cx="11" cy="6"/>
              </a:xfrm>
              <a:custGeom>
                <a:avLst/>
                <a:gdLst>
                  <a:gd name="T0" fmla="*/ 2 w 10"/>
                  <a:gd name="T1" fmla="*/ 0 h 6"/>
                  <a:gd name="T2" fmla="*/ 0 w 10"/>
                  <a:gd name="T3" fmla="*/ 0 h 6"/>
                  <a:gd name="T4" fmla="*/ 3 w 10"/>
                  <a:gd name="T5" fmla="*/ 6 h 6"/>
                  <a:gd name="T6" fmla="*/ 10 w 10"/>
                  <a:gd name="T7" fmla="*/ 5 h 6"/>
                  <a:gd name="T8" fmla="*/ 2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2"/>
                      <a:pt x="6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6" name="Freeform 1242"/>
              <p:cNvSpPr/>
              <p:nvPr/>
            </p:nvSpPr>
            <p:spPr bwMode="auto">
              <a:xfrm>
                <a:off x="5592" y="2243"/>
                <a:ext cx="34" cy="15"/>
              </a:xfrm>
              <a:custGeom>
                <a:avLst/>
                <a:gdLst>
                  <a:gd name="T0" fmla="*/ 0 w 32"/>
                  <a:gd name="T1" fmla="*/ 0 h 14"/>
                  <a:gd name="T2" fmla="*/ 6 w 32"/>
                  <a:gd name="T3" fmla="*/ 13 h 14"/>
                  <a:gd name="T4" fmla="*/ 7 w 32"/>
                  <a:gd name="T5" fmla="*/ 13 h 14"/>
                  <a:gd name="T6" fmla="*/ 7 w 32"/>
                  <a:gd name="T7" fmla="*/ 13 h 14"/>
                  <a:gd name="T8" fmla="*/ 8 w 32"/>
                  <a:gd name="T9" fmla="*/ 13 h 14"/>
                  <a:gd name="T10" fmla="*/ 9 w 32"/>
                  <a:gd name="T11" fmla="*/ 14 h 14"/>
                  <a:gd name="T12" fmla="*/ 32 w 32"/>
                  <a:gd name="T13" fmla="*/ 7 h 14"/>
                  <a:gd name="T14" fmla="*/ 29 w 32"/>
                  <a:gd name="T15" fmla="*/ 7 h 14"/>
                  <a:gd name="T16" fmla="*/ 29 w 32"/>
                  <a:gd name="T17" fmla="*/ 7 h 14"/>
                  <a:gd name="T18" fmla="*/ 15 w 32"/>
                  <a:gd name="T19" fmla="*/ 11 h 14"/>
                  <a:gd name="T20" fmla="*/ 8 w 32"/>
                  <a:gd name="T21" fmla="*/ 12 h 14"/>
                  <a:gd name="T22" fmla="*/ 5 w 32"/>
                  <a:gd name="T23" fmla="*/ 6 h 14"/>
                  <a:gd name="T24" fmla="*/ 2 w 32"/>
                  <a:gd name="T25" fmla="*/ 0 h 14"/>
                  <a:gd name="T26" fmla="*/ 0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7" name="Freeform 1243"/>
              <p:cNvSpPr/>
              <p:nvPr/>
            </p:nvSpPr>
            <p:spPr bwMode="auto">
              <a:xfrm>
                <a:off x="5591" y="2241"/>
                <a:ext cx="37" cy="10"/>
              </a:xfrm>
              <a:custGeom>
                <a:avLst/>
                <a:gdLst>
                  <a:gd name="T0" fmla="*/ 0 w 35"/>
                  <a:gd name="T1" fmla="*/ 0 h 9"/>
                  <a:gd name="T2" fmla="*/ 1 w 35"/>
                  <a:gd name="T3" fmla="*/ 2 h 9"/>
                  <a:gd name="T4" fmla="*/ 3 w 35"/>
                  <a:gd name="T5" fmla="*/ 2 h 9"/>
                  <a:gd name="T6" fmla="*/ 30 w 35"/>
                  <a:gd name="T7" fmla="*/ 9 h 9"/>
                  <a:gd name="T8" fmla="*/ 30 w 35"/>
                  <a:gd name="T9" fmla="*/ 9 h 9"/>
                  <a:gd name="T10" fmla="*/ 33 w 35"/>
                  <a:gd name="T11" fmla="*/ 9 h 9"/>
                  <a:gd name="T12" fmla="*/ 35 w 35"/>
                  <a:gd name="T13" fmla="*/ 9 h 9"/>
                  <a:gd name="T14" fmla="*/ 35 w 35"/>
                  <a:gd name="T15" fmla="*/ 9 h 9"/>
                  <a:gd name="T16" fmla="*/ 35 w 35"/>
                  <a:gd name="T17" fmla="*/ 9 h 9"/>
                  <a:gd name="T18" fmla="*/ 35 w 35"/>
                  <a:gd name="T19" fmla="*/ 9 h 9"/>
                  <a:gd name="T20" fmla="*/ 35 w 35"/>
                  <a:gd name="T21" fmla="*/ 9 h 9"/>
                  <a:gd name="T22" fmla="*/ 35 w 35"/>
                  <a:gd name="T23" fmla="*/ 9 h 9"/>
                  <a:gd name="T24" fmla="*/ 35 w 35"/>
                  <a:gd name="T25" fmla="*/ 8 h 9"/>
                  <a:gd name="T26" fmla="*/ 0 w 3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8" name="Freeform 1244"/>
              <p:cNvSpPr>
                <a:spLocks noEditPoints="1"/>
              </p:cNvSpPr>
              <p:nvPr/>
            </p:nvSpPr>
            <p:spPr bwMode="auto">
              <a:xfrm>
                <a:off x="562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9" name="Freeform 1245"/>
              <p:cNvSpPr/>
              <p:nvPr/>
            </p:nvSpPr>
            <p:spPr bwMode="auto">
              <a:xfrm>
                <a:off x="5598" y="2257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1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0" name="Freeform 1246"/>
              <p:cNvSpPr/>
              <p:nvPr/>
            </p:nvSpPr>
            <p:spPr bwMode="auto">
              <a:xfrm>
                <a:off x="5628" y="22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1" name="Freeform 1247"/>
              <p:cNvSpPr/>
              <p:nvPr/>
            </p:nvSpPr>
            <p:spPr bwMode="auto">
              <a:xfrm>
                <a:off x="5563" y="2213"/>
                <a:ext cx="25" cy="26"/>
              </a:xfrm>
              <a:custGeom>
                <a:avLst/>
                <a:gdLst>
                  <a:gd name="T0" fmla="*/ 11 w 24"/>
                  <a:gd name="T1" fmla="*/ 0 h 25"/>
                  <a:gd name="T2" fmla="*/ 9 w 24"/>
                  <a:gd name="T3" fmla="*/ 0 h 25"/>
                  <a:gd name="T4" fmla="*/ 7 w 24"/>
                  <a:gd name="T5" fmla="*/ 0 h 25"/>
                  <a:gd name="T6" fmla="*/ 0 w 24"/>
                  <a:gd name="T7" fmla="*/ 19 h 25"/>
                  <a:gd name="T8" fmla="*/ 24 w 24"/>
                  <a:gd name="T9" fmla="*/ 25 h 25"/>
                  <a:gd name="T10" fmla="*/ 11 w 24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2" name="Freeform 1248"/>
              <p:cNvSpPr/>
              <p:nvPr/>
            </p:nvSpPr>
            <p:spPr bwMode="auto">
              <a:xfrm>
                <a:off x="5570" y="220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3" name="Freeform 1249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4" name="Freeform 1250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5" name="Freeform 1251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6" name="Freeform 1252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7" name="Freeform 1253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8" name="Freeform 1254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9" name="Freeform 1255"/>
              <p:cNvSpPr/>
              <p:nvPr/>
            </p:nvSpPr>
            <p:spPr bwMode="auto">
              <a:xfrm>
                <a:off x="5576" y="2211"/>
                <a:ext cx="47" cy="37"/>
              </a:xfrm>
              <a:custGeom>
                <a:avLst/>
                <a:gdLst>
                  <a:gd name="T0" fmla="*/ 0 w 44"/>
                  <a:gd name="T1" fmla="*/ 0 h 35"/>
                  <a:gd name="T2" fmla="*/ 0 w 44"/>
                  <a:gd name="T3" fmla="*/ 0 h 35"/>
                  <a:gd name="T4" fmla="*/ 15 w 44"/>
                  <a:gd name="T5" fmla="*/ 28 h 35"/>
                  <a:gd name="T6" fmla="*/ 44 w 44"/>
                  <a:gd name="T7" fmla="*/ 35 h 35"/>
                  <a:gd name="T8" fmla="*/ 29 w 44"/>
                  <a:gd name="T9" fmla="*/ 23 h 35"/>
                  <a:gd name="T10" fmla="*/ 24 w 44"/>
                  <a:gd name="T11" fmla="*/ 25 h 35"/>
                  <a:gd name="T12" fmla="*/ 16 w 44"/>
                  <a:gd name="T13" fmla="*/ 17 h 35"/>
                  <a:gd name="T14" fmla="*/ 17 w 44"/>
                  <a:gd name="T15" fmla="*/ 14 h 35"/>
                  <a:gd name="T16" fmla="*/ 0 w 44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4"/>
                      <a:pt x="26" y="25"/>
                      <a:pt x="24" y="25"/>
                    </a:cubicBezTo>
                    <a:cubicBezTo>
                      <a:pt x="20" y="25"/>
                      <a:pt x="16" y="22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0" name="Freeform 1256"/>
              <p:cNvSpPr/>
              <p:nvPr/>
            </p:nvSpPr>
            <p:spPr bwMode="auto">
              <a:xfrm>
                <a:off x="5593" y="2226"/>
                <a:ext cx="14" cy="11"/>
              </a:xfrm>
              <a:custGeom>
                <a:avLst/>
                <a:gdLst>
                  <a:gd name="T0" fmla="*/ 1 w 13"/>
                  <a:gd name="T1" fmla="*/ 0 h 11"/>
                  <a:gd name="T2" fmla="*/ 0 w 13"/>
                  <a:gd name="T3" fmla="*/ 3 h 11"/>
                  <a:gd name="T4" fmla="*/ 8 w 13"/>
                  <a:gd name="T5" fmla="*/ 11 h 11"/>
                  <a:gd name="T6" fmla="*/ 13 w 13"/>
                  <a:gd name="T7" fmla="*/ 9 h 11"/>
                  <a:gd name="T8" fmla="*/ 6 w 13"/>
                  <a:gd name="T9" fmla="*/ 4 h 11"/>
                  <a:gd name="T10" fmla="*/ 1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8"/>
                      <a:pt x="4" y="11"/>
                      <a:pt x="8" y="11"/>
                    </a:cubicBezTo>
                    <a:cubicBezTo>
                      <a:pt x="10" y="11"/>
                      <a:pt x="12" y="10"/>
                      <a:pt x="1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1" name="Freeform 1257"/>
              <p:cNvSpPr/>
              <p:nvPr/>
            </p:nvSpPr>
            <p:spPr bwMode="auto">
              <a:xfrm>
                <a:off x="5576" y="22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2" name="Freeform 1258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close/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3" name="Freeform 1259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4" name="Freeform 1260"/>
              <p:cNvSpPr/>
              <p:nvPr/>
            </p:nvSpPr>
            <p:spPr bwMode="auto">
              <a:xfrm>
                <a:off x="5572" y="2207"/>
                <a:ext cx="56" cy="43"/>
              </a:xfrm>
              <a:custGeom>
                <a:avLst/>
                <a:gdLst>
                  <a:gd name="T0" fmla="*/ 1 w 53"/>
                  <a:gd name="T1" fmla="*/ 0 h 41"/>
                  <a:gd name="T2" fmla="*/ 1 w 53"/>
                  <a:gd name="T3" fmla="*/ 0 h 41"/>
                  <a:gd name="T4" fmla="*/ 0 w 53"/>
                  <a:gd name="T5" fmla="*/ 1 h 41"/>
                  <a:gd name="T6" fmla="*/ 1 w 53"/>
                  <a:gd name="T7" fmla="*/ 2 h 41"/>
                  <a:gd name="T8" fmla="*/ 4 w 53"/>
                  <a:gd name="T9" fmla="*/ 4 h 41"/>
                  <a:gd name="T10" fmla="*/ 4 w 53"/>
                  <a:gd name="T11" fmla="*/ 4 h 41"/>
                  <a:gd name="T12" fmla="*/ 21 w 53"/>
                  <a:gd name="T13" fmla="*/ 18 h 41"/>
                  <a:gd name="T14" fmla="*/ 26 w 53"/>
                  <a:gd name="T15" fmla="*/ 22 h 41"/>
                  <a:gd name="T16" fmla="*/ 48 w 53"/>
                  <a:gd name="T17" fmla="*/ 39 h 41"/>
                  <a:gd name="T18" fmla="*/ 19 w 53"/>
                  <a:gd name="T19" fmla="*/ 32 h 41"/>
                  <a:gd name="T20" fmla="*/ 17 w 53"/>
                  <a:gd name="T21" fmla="*/ 31 h 41"/>
                  <a:gd name="T22" fmla="*/ 18 w 53"/>
                  <a:gd name="T23" fmla="*/ 33 h 41"/>
                  <a:gd name="T24" fmla="*/ 53 w 53"/>
                  <a:gd name="T25" fmla="*/ 41 h 41"/>
                  <a:gd name="T26" fmla="*/ 53 w 53"/>
                  <a:gd name="T27" fmla="*/ 41 h 41"/>
                  <a:gd name="T28" fmla="*/ 1 w 53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4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5" name="Rectangle 1261"/>
              <p:cNvSpPr>
                <a:spLocks noChangeArrowheads="1"/>
              </p:cNvSpPr>
              <p:nvPr/>
            </p:nvSpPr>
            <p:spPr bwMode="auto">
              <a:xfrm>
                <a:off x="5573" y="220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6" name="Freeform 1262"/>
              <p:cNvSpPr/>
              <p:nvPr/>
            </p:nvSpPr>
            <p:spPr bwMode="auto">
              <a:xfrm>
                <a:off x="5573" y="2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7" name="Freeform 1263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8" name="Freeform 1264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9" name="Freeform 1265"/>
              <p:cNvSpPr/>
              <p:nvPr/>
            </p:nvSpPr>
            <p:spPr bwMode="auto">
              <a:xfrm>
                <a:off x="5628" y="225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0" name="Freeform 1266"/>
              <p:cNvSpPr/>
              <p:nvPr/>
            </p:nvSpPr>
            <p:spPr bwMode="auto">
              <a:xfrm>
                <a:off x="5576" y="2145"/>
                <a:ext cx="57" cy="55"/>
              </a:xfrm>
              <a:custGeom>
                <a:avLst/>
                <a:gdLst>
                  <a:gd name="T0" fmla="*/ 21 w 54"/>
                  <a:gd name="T1" fmla="*/ 0 h 52"/>
                  <a:gd name="T2" fmla="*/ 0 w 54"/>
                  <a:gd name="T3" fmla="*/ 51 h 52"/>
                  <a:gd name="T4" fmla="*/ 1 w 54"/>
                  <a:gd name="T5" fmla="*/ 52 h 52"/>
                  <a:gd name="T6" fmla="*/ 53 w 54"/>
                  <a:gd name="T7" fmla="*/ 28 h 52"/>
                  <a:gd name="T8" fmla="*/ 53 w 54"/>
                  <a:gd name="T9" fmla="*/ 26 h 52"/>
                  <a:gd name="T10" fmla="*/ 54 w 54"/>
                  <a:gd name="T11" fmla="*/ 24 h 52"/>
                  <a:gd name="T12" fmla="*/ 21 w 5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21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1" y="52"/>
                      <a:pt x="1" y="52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7"/>
                      <a:pt x="53" y="27"/>
                      <a:pt x="53" y="26"/>
                    </a:cubicBezTo>
                    <a:cubicBezTo>
                      <a:pt x="53" y="26"/>
                      <a:pt x="53" y="25"/>
                      <a:pt x="54" y="2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1" name="Freeform 1267"/>
              <p:cNvSpPr/>
              <p:nvPr/>
            </p:nvSpPr>
            <p:spPr bwMode="auto">
              <a:xfrm>
                <a:off x="5632" y="2171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2" name="Freeform 1268"/>
              <p:cNvSpPr/>
              <p:nvPr/>
            </p:nvSpPr>
            <p:spPr bwMode="auto">
              <a:xfrm>
                <a:off x="5574" y="219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3" name="Freeform 1269"/>
              <p:cNvSpPr/>
              <p:nvPr/>
            </p:nvSpPr>
            <p:spPr bwMode="auto">
              <a:xfrm>
                <a:off x="5572" y="2144"/>
                <a:ext cx="66" cy="60"/>
              </a:xfrm>
              <a:custGeom>
                <a:avLst/>
                <a:gdLst>
                  <a:gd name="T0" fmla="*/ 24 w 62"/>
                  <a:gd name="T1" fmla="*/ 0 h 57"/>
                  <a:gd name="T2" fmla="*/ 0 w 62"/>
                  <a:gd name="T3" fmla="*/ 56 h 57"/>
                  <a:gd name="T4" fmla="*/ 1 w 62"/>
                  <a:gd name="T5" fmla="*/ 57 h 57"/>
                  <a:gd name="T6" fmla="*/ 1 w 62"/>
                  <a:gd name="T7" fmla="*/ 57 h 57"/>
                  <a:gd name="T8" fmla="*/ 62 w 62"/>
                  <a:gd name="T9" fmla="*/ 28 h 57"/>
                  <a:gd name="T10" fmla="*/ 61 w 62"/>
                  <a:gd name="T11" fmla="*/ 27 h 57"/>
                  <a:gd name="T12" fmla="*/ 57 w 62"/>
                  <a:gd name="T13" fmla="*/ 29 h 57"/>
                  <a:gd name="T14" fmla="*/ 5 w 62"/>
                  <a:gd name="T15" fmla="*/ 53 h 57"/>
                  <a:gd name="T16" fmla="*/ 2 w 62"/>
                  <a:gd name="T17" fmla="*/ 55 h 57"/>
                  <a:gd name="T18" fmla="*/ 4 w 62"/>
                  <a:gd name="T19" fmla="*/ 52 h 57"/>
                  <a:gd name="T20" fmla="*/ 25 w 62"/>
                  <a:gd name="T21" fmla="*/ 1 h 57"/>
                  <a:gd name="T22" fmla="*/ 24 w 6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7">
                    <a:moveTo>
                      <a:pt x="24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4" name="Freeform 1270"/>
              <p:cNvSpPr/>
              <p:nvPr/>
            </p:nvSpPr>
            <p:spPr bwMode="auto">
              <a:xfrm>
                <a:off x="5597" y="2142"/>
                <a:ext cx="41" cy="32"/>
              </a:xfrm>
              <a:custGeom>
                <a:avLst/>
                <a:gdLst>
                  <a:gd name="T0" fmla="*/ 0 w 38"/>
                  <a:gd name="T1" fmla="*/ 0 h 30"/>
                  <a:gd name="T2" fmla="*/ 0 w 38"/>
                  <a:gd name="T3" fmla="*/ 2 h 30"/>
                  <a:gd name="T4" fmla="*/ 1 w 38"/>
                  <a:gd name="T5" fmla="*/ 3 h 30"/>
                  <a:gd name="T6" fmla="*/ 34 w 38"/>
                  <a:gd name="T7" fmla="*/ 27 h 30"/>
                  <a:gd name="T8" fmla="*/ 37 w 38"/>
                  <a:gd name="T9" fmla="*/ 29 h 30"/>
                  <a:gd name="T10" fmla="*/ 38 w 38"/>
                  <a:gd name="T11" fmla="*/ 30 h 30"/>
                  <a:gd name="T12" fmla="*/ 38 w 38"/>
                  <a:gd name="T13" fmla="*/ 30 h 30"/>
                  <a:gd name="T14" fmla="*/ 38 w 38"/>
                  <a:gd name="T15" fmla="*/ 29 h 30"/>
                  <a:gd name="T16" fmla="*/ 38 w 38"/>
                  <a:gd name="T17" fmla="*/ 28 h 30"/>
                  <a:gd name="T18" fmla="*/ 0 w 3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5" name="Freeform 1271"/>
              <p:cNvSpPr/>
              <p:nvPr/>
            </p:nvSpPr>
            <p:spPr bwMode="auto">
              <a:xfrm>
                <a:off x="5572" y="22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6" name="Freeform 1272"/>
              <p:cNvSpPr/>
              <p:nvPr/>
            </p:nvSpPr>
            <p:spPr bwMode="auto">
              <a:xfrm>
                <a:off x="5638" y="21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7" name="Freeform 1273"/>
              <p:cNvSpPr/>
              <p:nvPr/>
            </p:nvSpPr>
            <p:spPr bwMode="auto">
              <a:xfrm>
                <a:off x="5481" y="2176"/>
                <a:ext cx="43" cy="48"/>
              </a:xfrm>
              <a:custGeom>
                <a:avLst/>
                <a:gdLst>
                  <a:gd name="T0" fmla="*/ 8 w 41"/>
                  <a:gd name="T1" fmla="*/ 0 h 46"/>
                  <a:gd name="T2" fmla="*/ 5 w 41"/>
                  <a:gd name="T3" fmla="*/ 1 h 46"/>
                  <a:gd name="T4" fmla="*/ 0 w 41"/>
                  <a:gd name="T5" fmla="*/ 35 h 46"/>
                  <a:gd name="T6" fmla="*/ 40 w 41"/>
                  <a:gd name="T7" fmla="*/ 46 h 46"/>
                  <a:gd name="T8" fmla="*/ 41 w 41"/>
                  <a:gd name="T9" fmla="*/ 45 h 46"/>
                  <a:gd name="T10" fmla="*/ 8 w 41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6">
                    <a:moveTo>
                      <a:pt x="8" y="0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1" y="45"/>
                      <a:pt x="41" y="4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8" name="Freeform 1274"/>
              <p:cNvSpPr/>
              <p:nvPr/>
            </p:nvSpPr>
            <p:spPr bwMode="auto">
              <a:xfrm>
                <a:off x="5523" y="222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9" name="Freeform 1275"/>
              <p:cNvSpPr/>
              <p:nvPr/>
            </p:nvSpPr>
            <p:spPr bwMode="auto">
              <a:xfrm>
                <a:off x="5486" y="2173"/>
                <a:ext cx="4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0" name="Freeform 1276"/>
              <p:cNvSpPr/>
              <p:nvPr/>
            </p:nvSpPr>
            <p:spPr bwMode="auto">
              <a:xfrm>
                <a:off x="5479" y="2170"/>
                <a:ext cx="49" cy="56"/>
              </a:xfrm>
              <a:custGeom>
                <a:avLst/>
                <a:gdLst>
                  <a:gd name="T0" fmla="*/ 8 w 46"/>
                  <a:gd name="T1" fmla="*/ 0 h 53"/>
                  <a:gd name="T2" fmla="*/ 7 w 46"/>
                  <a:gd name="T3" fmla="*/ 1 h 53"/>
                  <a:gd name="T4" fmla="*/ 6 w 46"/>
                  <a:gd name="T5" fmla="*/ 1 h 53"/>
                  <a:gd name="T6" fmla="*/ 0 w 46"/>
                  <a:gd name="T7" fmla="*/ 40 h 53"/>
                  <a:gd name="T8" fmla="*/ 2 w 46"/>
                  <a:gd name="T9" fmla="*/ 41 h 53"/>
                  <a:gd name="T10" fmla="*/ 7 w 46"/>
                  <a:gd name="T11" fmla="*/ 7 h 53"/>
                  <a:gd name="T12" fmla="*/ 8 w 46"/>
                  <a:gd name="T13" fmla="*/ 3 h 53"/>
                  <a:gd name="T14" fmla="*/ 10 w 46"/>
                  <a:gd name="T15" fmla="*/ 6 h 53"/>
                  <a:gd name="T16" fmla="*/ 43 w 46"/>
                  <a:gd name="T17" fmla="*/ 51 h 53"/>
                  <a:gd name="T18" fmla="*/ 44 w 46"/>
                  <a:gd name="T19" fmla="*/ 52 h 53"/>
                  <a:gd name="T20" fmla="*/ 46 w 46"/>
                  <a:gd name="T21" fmla="*/ 53 h 53"/>
                  <a:gd name="T22" fmla="*/ 8 w 46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53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1" name="Freeform 1277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2" name="Freeform 1278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3" name="Freeform 1279"/>
              <p:cNvSpPr/>
              <p:nvPr/>
            </p:nvSpPr>
            <p:spPr bwMode="auto">
              <a:xfrm>
                <a:off x="5485" y="216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4" name="Freeform 1280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5" name="Freeform 1281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6" name="Freeform 1282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7" name="Freeform 1283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8" name="Freeform 1284"/>
              <p:cNvSpPr/>
              <p:nvPr/>
            </p:nvSpPr>
            <p:spPr bwMode="auto">
              <a:xfrm>
                <a:off x="5722" y="2212"/>
                <a:ext cx="28" cy="23"/>
              </a:xfrm>
              <a:custGeom>
                <a:avLst/>
                <a:gdLst>
                  <a:gd name="T0" fmla="*/ 0 w 26"/>
                  <a:gd name="T1" fmla="*/ 0 h 22"/>
                  <a:gd name="T2" fmla="*/ 20 w 26"/>
                  <a:gd name="T3" fmla="*/ 22 h 22"/>
                  <a:gd name="T4" fmla="*/ 25 w 26"/>
                  <a:gd name="T5" fmla="*/ 20 h 22"/>
                  <a:gd name="T6" fmla="*/ 25 w 26"/>
                  <a:gd name="T7" fmla="*/ 19 h 22"/>
                  <a:gd name="T8" fmla="*/ 26 w 26"/>
                  <a:gd name="T9" fmla="*/ 16 h 22"/>
                  <a:gd name="T10" fmla="*/ 0 w 2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7"/>
                      <a:pt x="26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9" name="Freeform 1285"/>
              <p:cNvSpPr/>
              <p:nvPr/>
            </p:nvSpPr>
            <p:spPr bwMode="auto">
              <a:xfrm>
                <a:off x="5749" y="2229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3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0" name="Freeform 1286"/>
              <p:cNvSpPr/>
              <p:nvPr/>
            </p:nvSpPr>
            <p:spPr bwMode="auto">
              <a:xfrm>
                <a:off x="5718" y="2208"/>
                <a:ext cx="37" cy="28"/>
              </a:xfrm>
              <a:custGeom>
                <a:avLst/>
                <a:gdLst>
                  <a:gd name="T0" fmla="*/ 0 w 35"/>
                  <a:gd name="T1" fmla="*/ 0 h 27"/>
                  <a:gd name="T2" fmla="*/ 4 w 35"/>
                  <a:gd name="T3" fmla="*/ 4 h 27"/>
                  <a:gd name="T4" fmla="*/ 30 w 35"/>
                  <a:gd name="T5" fmla="*/ 20 h 27"/>
                  <a:gd name="T6" fmla="*/ 33 w 35"/>
                  <a:gd name="T7" fmla="*/ 22 h 27"/>
                  <a:gd name="T8" fmla="*/ 29 w 35"/>
                  <a:gd name="T9" fmla="*/ 24 h 27"/>
                  <a:gd name="T10" fmla="*/ 24 w 35"/>
                  <a:gd name="T11" fmla="*/ 26 h 27"/>
                  <a:gd name="T12" fmla="*/ 25 w 35"/>
                  <a:gd name="T13" fmla="*/ 27 h 27"/>
                  <a:gd name="T14" fmla="*/ 34 w 35"/>
                  <a:gd name="T15" fmla="*/ 23 h 27"/>
                  <a:gd name="T16" fmla="*/ 34 w 35"/>
                  <a:gd name="T17" fmla="*/ 23 h 27"/>
                  <a:gd name="T18" fmla="*/ 35 w 35"/>
                  <a:gd name="T19" fmla="*/ 22 h 27"/>
                  <a:gd name="T20" fmla="*/ 0 w 35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7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1" name="Freeform 1287"/>
              <p:cNvSpPr/>
              <p:nvPr/>
            </p:nvSpPr>
            <p:spPr bwMode="auto">
              <a:xfrm>
                <a:off x="5754" y="22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2" name="Freeform 1288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3" name="Freeform 1289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4" name="Freeform 1290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5" name="Freeform 1291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6" name="Freeform 1292"/>
              <p:cNvSpPr/>
              <p:nvPr/>
            </p:nvSpPr>
            <p:spPr bwMode="auto">
              <a:xfrm>
                <a:off x="5404" y="1784"/>
                <a:ext cx="96" cy="56"/>
              </a:xfrm>
              <a:custGeom>
                <a:avLst/>
                <a:gdLst>
                  <a:gd name="T0" fmla="*/ 68 w 91"/>
                  <a:gd name="T1" fmla="*/ 0 h 53"/>
                  <a:gd name="T2" fmla="*/ 0 w 91"/>
                  <a:gd name="T3" fmla="*/ 52 h 53"/>
                  <a:gd name="T4" fmla="*/ 0 w 91"/>
                  <a:gd name="T5" fmla="*/ 53 h 53"/>
                  <a:gd name="T6" fmla="*/ 90 w 91"/>
                  <a:gd name="T7" fmla="*/ 26 h 53"/>
                  <a:gd name="T8" fmla="*/ 90 w 91"/>
                  <a:gd name="T9" fmla="*/ 25 h 53"/>
                  <a:gd name="T10" fmla="*/ 91 w 91"/>
                  <a:gd name="T11" fmla="*/ 20 h 53"/>
                  <a:gd name="T12" fmla="*/ 68 w 9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53">
                    <a:moveTo>
                      <a:pt x="6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3"/>
                      <a:pt x="90" y="21"/>
                      <a:pt x="91" y="2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7" name="Freeform 1293"/>
              <p:cNvSpPr/>
              <p:nvPr/>
            </p:nvSpPr>
            <p:spPr bwMode="auto">
              <a:xfrm>
                <a:off x="5499" y="1805"/>
                <a:ext cx="6" cy="7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5 h 6"/>
                  <a:gd name="T4" fmla="*/ 0 w 6"/>
                  <a:gd name="T5" fmla="*/ 6 h 6"/>
                  <a:gd name="T6" fmla="*/ 6 w 6"/>
                  <a:gd name="T7" fmla="*/ 4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8" name="Freeform 1294"/>
              <p:cNvSpPr/>
              <p:nvPr/>
            </p:nvSpPr>
            <p:spPr bwMode="auto">
              <a:xfrm>
                <a:off x="5403" y="183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9" name="Freeform 1295"/>
              <p:cNvSpPr/>
              <p:nvPr/>
            </p:nvSpPr>
            <p:spPr bwMode="auto">
              <a:xfrm>
                <a:off x="5400" y="1783"/>
                <a:ext cx="108" cy="60"/>
              </a:xfrm>
              <a:custGeom>
                <a:avLst/>
                <a:gdLst>
                  <a:gd name="T0" fmla="*/ 73 w 102"/>
                  <a:gd name="T1" fmla="*/ 0 h 57"/>
                  <a:gd name="T2" fmla="*/ 72 w 102"/>
                  <a:gd name="T3" fmla="*/ 1 h 57"/>
                  <a:gd name="T4" fmla="*/ 95 w 102"/>
                  <a:gd name="T5" fmla="*/ 21 h 57"/>
                  <a:gd name="T6" fmla="*/ 100 w 102"/>
                  <a:gd name="T7" fmla="*/ 25 h 57"/>
                  <a:gd name="T8" fmla="*/ 94 w 102"/>
                  <a:gd name="T9" fmla="*/ 27 h 57"/>
                  <a:gd name="T10" fmla="*/ 4 w 102"/>
                  <a:gd name="T11" fmla="*/ 54 h 57"/>
                  <a:gd name="T12" fmla="*/ 3 w 102"/>
                  <a:gd name="T13" fmla="*/ 54 h 57"/>
                  <a:gd name="T14" fmla="*/ 0 w 102"/>
                  <a:gd name="T15" fmla="*/ 57 h 57"/>
                  <a:gd name="T16" fmla="*/ 102 w 102"/>
                  <a:gd name="T17" fmla="*/ 26 h 57"/>
                  <a:gd name="T18" fmla="*/ 102 w 102"/>
                  <a:gd name="T19" fmla="*/ 25 h 57"/>
                  <a:gd name="T20" fmla="*/ 102 w 102"/>
                  <a:gd name="T21" fmla="*/ 25 h 57"/>
                  <a:gd name="T22" fmla="*/ 73 w 10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2" h="57">
                    <a:moveTo>
                      <a:pt x="73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0" name="Freeform 1296"/>
              <p:cNvSpPr/>
              <p:nvPr/>
            </p:nvSpPr>
            <p:spPr bwMode="auto">
              <a:xfrm>
                <a:off x="5397" y="1782"/>
                <a:ext cx="80" cy="61"/>
              </a:xfrm>
              <a:custGeom>
                <a:avLst/>
                <a:gdLst>
                  <a:gd name="T0" fmla="*/ 75 w 76"/>
                  <a:gd name="T1" fmla="*/ 0 h 58"/>
                  <a:gd name="T2" fmla="*/ 0 w 76"/>
                  <a:gd name="T3" fmla="*/ 58 h 58"/>
                  <a:gd name="T4" fmla="*/ 1 w 76"/>
                  <a:gd name="T5" fmla="*/ 58 h 58"/>
                  <a:gd name="T6" fmla="*/ 1 w 76"/>
                  <a:gd name="T7" fmla="*/ 58 h 58"/>
                  <a:gd name="T8" fmla="*/ 3 w 76"/>
                  <a:gd name="T9" fmla="*/ 58 h 58"/>
                  <a:gd name="T10" fmla="*/ 6 w 76"/>
                  <a:gd name="T11" fmla="*/ 55 h 58"/>
                  <a:gd name="T12" fmla="*/ 7 w 76"/>
                  <a:gd name="T13" fmla="*/ 54 h 58"/>
                  <a:gd name="T14" fmla="*/ 75 w 76"/>
                  <a:gd name="T15" fmla="*/ 2 h 58"/>
                  <a:gd name="T16" fmla="*/ 76 w 76"/>
                  <a:gd name="T17" fmla="*/ 1 h 58"/>
                  <a:gd name="T18" fmla="*/ 75 w 76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58">
                    <a:moveTo>
                      <a:pt x="75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1" name="Freeform 1297"/>
              <p:cNvSpPr/>
              <p:nvPr/>
            </p:nvSpPr>
            <p:spPr bwMode="auto">
              <a:xfrm>
                <a:off x="5395" y="184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2" name="Freeform 1298"/>
              <p:cNvSpPr/>
              <p:nvPr/>
            </p:nvSpPr>
            <p:spPr bwMode="auto">
              <a:xfrm>
                <a:off x="5506" y="1810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3" name="Freeform 1299"/>
              <p:cNvSpPr>
                <a:spLocks noEditPoints="1"/>
              </p:cNvSpPr>
              <p:nvPr/>
            </p:nvSpPr>
            <p:spPr bwMode="auto">
              <a:xfrm>
                <a:off x="5556" y="1694"/>
                <a:ext cx="76" cy="33"/>
              </a:xfrm>
              <a:custGeom>
                <a:avLst/>
                <a:gdLst>
                  <a:gd name="T0" fmla="*/ 38 w 72"/>
                  <a:gd name="T1" fmla="*/ 12 h 31"/>
                  <a:gd name="T2" fmla="*/ 21 w 72"/>
                  <a:gd name="T3" fmla="*/ 30 h 31"/>
                  <a:gd name="T4" fmla="*/ 21 w 72"/>
                  <a:gd name="T5" fmla="*/ 31 h 31"/>
                  <a:gd name="T6" fmla="*/ 72 w 72"/>
                  <a:gd name="T7" fmla="*/ 23 h 31"/>
                  <a:gd name="T8" fmla="*/ 72 w 72"/>
                  <a:gd name="T9" fmla="*/ 22 h 31"/>
                  <a:gd name="T10" fmla="*/ 38 w 72"/>
                  <a:gd name="T11" fmla="*/ 12 h 31"/>
                  <a:gd name="T12" fmla="*/ 1 w 72"/>
                  <a:gd name="T13" fmla="*/ 0 h 31"/>
                  <a:gd name="T14" fmla="*/ 0 w 72"/>
                  <a:gd name="T15" fmla="*/ 1 h 31"/>
                  <a:gd name="T16" fmla="*/ 14 w 72"/>
                  <a:gd name="T17" fmla="*/ 28 h 31"/>
                  <a:gd name="T18" fmla="*/ 15 w 72"/>
                  <a:gd name="T19" fmla="*/ 27 h 31"/>
                  <a:gd name="T20" fmla="*/ 18 w 72"/>
                  <a:gd name="T21" fmla="*/ 28 h 31"/>
                  <a:gd name="T22" fmla="*/ 35 w 72"/>
                  <a:gd name="T23" fmla="*/ 11 h 31"/>
                  <a:gd name="T24" fmla="*/ 1 w 72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1">
                    <a:moveTo>
                      <a:pt x="38" y="12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2"/>
                    </a:cubicBezTo>
                    <a:cubicBezTo>
                      <a:pt x="38" y="12"/>
                      <a:pt x="38" y="12"/>
                      <a:pt x="38" y="1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7" y="27"/>
                      <a:pt x="18" y="28"/>
                      <a:pt x="18" y="28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4" name="Freeform 1300"/>
              <p:cNvSpPr/>
              <p:nvPr/>
            </p:nvSpPr>
            <p:spPr bwMode="auto">
              <a:xfrm>
                <a:off x="5632" y="17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5" name="Freeform 1301"/>
              <p:cNvSpPr>
                <a:spLocks noEditPoints="1"/>
              </p:cNvSpPr>
              <p:nvPr/>
            </p:nvSpPr>
            <p:spPr bwMode="auto">
              <a:xfrm>
                <a:off x="5571" y="1723"/>
                <a:ext cx="7" cy="4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7 w 7"/>
                  <a:gd name="T5" fmla="*/ 4 h 4"/>
                  <a:gd name="T6" fmla="*/ 7 w 7"/>
                  <a:gd name="T7" fmla="*/ 3 h 4"/>
                  <a:gd name="T8" fmla="*/ 1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4 w 7"/>
                  <a:gd name="T15" fmla="*/ 1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6" name="Freeform 1302"/>
              <p:cNvSpPr/>
              <p:nvPr/>
            </p:nvSpPr>
            <p:spPr bwMode="auto">
              <a:xfrm>
                <a:off x="5555" y="1694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7" name="Freeform 1303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close/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8" name="Freeform 1304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9" name="Freeform 1305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0" name="Freeform 1306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1" name="Freeform 1307"/>
              <p:cNvSpPr/>
              <p:nvPr/>
            </p:nvSpPr>
            <p:spPr bwMode="auto">
              <a:xfrm>
                <a:off x="5452" y="1759"/>
                <a:ext cx="40" cy="21"/>
              </a:xfrm>
              <a:custGeom>
                <a:avLst/>
                <a:gdLst>
                  <a:gd name="T0" fmla="*/ 1 w 38"/>
                  <a:gd name="T1" fmla="*/ 0 h 20"/>
                  <a:gd name="T2" fmla="*/ 0 w 38"/>
                  <a:gd name="T3" fmla="*/ 1 h 20"/>
                  <a:gd name="T4" fmla="*/ 23 w 38"/>
                  <a:gd name="T5" fmla="*/ 20 h 20"/>
                  <a:gd name="T6" fmla="*/ 38 w 38"/>
                  <a:gd name="T7" fmla="*/ 8 h 20"/>
                  <a:gd name="T8" fmla="*/ 37 w 38"/>
                  <a:gd name="T9" fmla="*/ 5 h 20"/>
                  <a:gd name="T10" fmla="*/ 1 w 3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7" y="6"/>
                      <a:pt x="37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2" name="Freeform 1308"/>
              <p:cNvSpPr/>
              <p:nvPr/>
            </p:nvSpPr>
            <p:spPr bwMode="auto">
              <a:xfrm>
                <a:off x="5491" y="176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3" name="Freeform 1309"/>
              <p:cNvSpPr/>
              <p:nvPr/>
            </p:nvSpPr>
            <p:spPr bwMode="auto">
              <a:xfrm>
                <a:off x="5450" y="175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4" name="Freeform 1310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5" name="Freeform 1311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6" name="Freeform 1312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close/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7" name="Freeform 1313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8" name="Freeform 1314"/>
              <p:cNvSpPr/>
              <p:nvPr/>
            </p:nvSpPr>
            <p:spPr bwMode="auto">
              <a:xfrm>
                <a:off x="5402" y="1763"/>
                <a:ext cx="71" cy="74"/>
              </a:xfrm>
              <a:custGeom>
                <a:avLst/>
                <a:gdLst>
                  <a:gd name="T0" fmla="*/ 45 w 67"/>
                  <a:gd name="T1" fmla="*/ 0 h 70"/>
                  <a:gd name="T2" fmla="*/ 41 w 67"/>
                  <a:gd name="T3" fmla="*/ 1 h 70"/>
                  <a:gd name="T4" fmla="*/ 39 w 67"/>
                  <a:gd name="T5" fmla="*/ 1 h 70"/>
                  <a:gd name="T6" fmla="*/ 0 w 67"/>
                  <a:gd name="T7" fmla="*/ 70 h 70"/>
                  <a:gd name="T8" fmla="*/ 0 w 67"/>
                  <a:gd name="T9" fmla="*/ 70 h 70"/>
                  <a:gd name="T10" fmla="*/ 67 w 67"/>
                  <a:gd name="T11" fmla="*/ 18 h 70"/>
                  <a:gd name="T12" fmla="*/ 45 w 67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cubicBezTo>
                      <a:pt x="44" y="0"/>
                      <a:pt x="43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9" name="Freeform 1315"/>
              <p:cNvSpPr/>
              <p:nvPr/>
            </p:nvSpPr>
            <p:spPr bwMode="auto">
              <a:xfrm>
                <a:off x="5443" y="1759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5 h 5"/>
                  <a:gd name="T4" fmla="*/ 2 w 6"/>
                  <a:gd name="T5" fmla="*/ 5 h 5"/>
                  <a:gd name="T6" fmla="*/ 6 w 6"/>
                  <a:gd name="T7" fmla="*/ 4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0" name="Freeform 1316"/>
              <p:cNvSpPr/>
              <p:nvPr/>
            </p:nvSpPr>
            <p:spPr bwMode="auto">
              <a:xfrm>
                <a:off x="5401" y="18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1" name="Freeform 1317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2" name="Freeform 1318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3" name="Freeform 1319"/>
              <p:cNvSpPr/>
              <p:nvPr/>
            </p:nvSpPr>
            <p:spPr bwMode="auto">
              <a:xfrm>
                <a:off x="5397" y="1757"/>
                <a:ext cx="79" cy="86"/>
              </a:xfrm>
              <a:custGeom>
                <a:avLst/>
                <a:gdLst>
                  <a:gd name="T0" fmla="*/ 46 w 75"/>
                  <a:gd name="T1" fmla="*/ 0 h 82"/>
                  <a:gd name="T2" fmla="*/ 0 w 75"/>
                  <a:gd name="T3" fmla="*/ 81 h 82"/>
                  <a:gd name="T4" fmla="*/ 0 w 75"/>
                  <a:gd name="T5" fmla="*/ 82 h 82"/>
                  <a:gd name="T6" fmla="*/ 75 w 75"/>
                  <a:gd name="T7" fmla="*/ 24 h 82"/>
                  <a:gd name="T8" fmla="*/ 74 w 75"/>
                  <a:gd name="T9" fmla="*/ 23 h 82"/>
                  <a:gd name="T10" fmla="*/ 72 w 75"/>
                  <a:gd name="T11" fmla="*/ 24 h 82"/>
                  <a:gd name="T12" fmla="*/ 5 w 75"/>
                  <a:gd name="T13" fmla="*/ 76 h 82"/>
                  <a:gd name="T14" fmla="*/ 4 w 75"/>
                  <a:gd name="T15" fmla="*/ 77 h 82"/>
                  <a:gd name="T16" fmla="*/ 47 w 75"/>
                  <a:gd name="T17" fmla="*/ 2 h 82"/>
                  <a:gd name="T18" fmla="*/ 48 w 75"/>
                  <a:gd name="T19" fmla="*/ 2 h 82"/>
                  <a:gd name="T20" fmla="*/ 46 w 7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82">
                    <a:moveTo>
                      <a:pt x="46" y="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4" name="Freeform 1320"/>
              <p:cNvSpPr/>
              <p:nvPr/>
            </p:nvSpPr>
            <p:spPr bwMode="auto">
              <a:xfrm>
                <a:off x="5395" y="1842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5" name="Freeform 1321"/>
              <p:cNvSpPr/>
              <p:nvPr/>
            </p:nvSpPr>
            <p:spPr bwMode="auto">
              <a:xfrm>
                <a:off x="5556" y="2108"/>
                <a:ext cx="49" cy="32"/>
              </a:xfrm>
              <a:custGeom>
                <a:avLst/>
                <a:gdLst>
                  <a:gd name="T0" fmla="*/ 0 w 46"/>
                  <a:gd name="T1" fmla="*/ 0 h 30"/>
                  <a:gd name="T2" fmla="*/ 0 w 46"/>
                  <a:gd name="T3" fmla="*/ 1 h 30"/>
                  <a:gd name="T4" fmla="*/ 25 w 46"/>
                  <a:gd name="T5" fmla="*/ 20 h 30"/>
                  <a:gd name="T6" fmla="*/ 30 w 46"/>
                  <a:gd name="T7" fmla="*/ 17 h 30"/>
                  <a:gd name="T8" fmla="*/ 34 w 46"/>
                  <a:gd name="T9" fmla="*/ 21 h 30"/>
                  <a:gd name="T10" fmla="*/ 32 w 46"/>
                  <a:gd name="T11" fmla="*/ 25 h 30"/>
                  <a:gd name="T12" fmla="*/ 39 w 46"/>
                  <a:gd name="T13" fmla="*/ 30 h 30"/>
                  <a:gd name="T14" fmla="*/ 46 w 46"/>
                  <a:gd name="T15" fmla="*/ 12 h 30"/>
                  <a:gd name="T16" fmla="*/ 42 w 46"/>
                  <a:gd name="T17" fmla="*/ 5 h 30"/>
                  <a:gd name="T18" fmla="*/ 0 w 46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18"/>
                      <a:pt x="28" y="17"/>
                      <a:pt x="30" y="17"/>
                    </a:cubicBezTo>
                    <a:cubicBezTo>
                      <a:pt x="32" y="17"/>
                      <a:pt x="34" y="19"/>
                      <a:pt x="34" y="21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8"/>
                      <a:pt x="42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6" name="Freeform 1322"/>
              <p:cNvSpPr/>
              <p:nvPr/>
            </p:nvSpPr>
            <p:spPr bwMode="auto">
              <a:xfrm>
                <a:off x="5583" y="212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3 h 8"/>
                  <a:gd name="T4" fmla="*/ 7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7" name="Freeform 1323"/>
              <p:cNvSpPr/>
              <p:nvPr/>
            </p:nvSpPr>
            <p:spPr bwMode="auto">
              <a:xfrm>
                <a:off x="5554" y="2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8" name="Freeform 1324"/>
              <p:cNvSpPr/>
              <p:nvPr/>
            </p:nvSpPr>
            <p:spPr bwMode="auto">
              <a:xfrm>
                <a:off x="5601" y="2114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1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2" y="6"/>
                      <a:pt x="4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9" name="Freeform 1325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0" name="Freeform 1326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1" name="Freeform 1327"/>
              <p:cNvSpPr/>
              <p:nvPr/>
            </p:nvSpPr>
            <p:spPr bwMode="auto">
              <a:xfrm>
                <a:off x="5550" y="2106"/>
                <a:ext cx="89" cy="66"/>
              </a:xfrm>
              <a:custGeom>
                <a:avLst/>
                <a:gdLst>
                  <a:gd name="T0" fmla="*/ 0 w 84"/>
                  <a:gd name="T1" fmla="*/ 0 h 62"/>
                  <a:gd name="T2" fmla="*/ 0 w 84"/>
                  <a:gd name="T3" fmla="*/ 1 h 62"/>
                  <a:gd name="T4" fmla="*/ 45 w 84"/>
                  <a:gd name="T5" fmla="*/ 34 h 62"/>
                  <a:gd name="T6" fmla="*/ 46 w 84"/>
                  <a:gd name="T7" fmla="*/ 33 h 62"/>
                  <a:gd name="T8" fmla="*/ 45 w 84"/>
                  <a:gd name="T9" fmla="*/ 32 h 62"/>
                  <a:gd name="T10" fmla="*/ 38 w 84"/>
                  <a:gd name="T11" fmla="*/ 27 h 62"/>
                  <a:gd name="T12" fmla="*/ 31 w 84"/>
                  <a:gd name="T13" fmla="*/ 22 h 62"/>
                  <a:gd name="T14" fmla="*/ 6 w 84"/>
                  <a:gd name="T15" fmla="*/ 3 h 62"/>
                  <a:gd name="T16" fmla="*/ 4 w 84"/>
                  <a:gd name="T17" fmla="*/ 2 h 62"/>
                  <a:gd name="T18" fmla="*/ 6 w 84"/>
                  <a:gd name="T19" fmla="*/ 2 h 62"/>
                  <a:gd name="T20" fmla="*/ 48 w 84"/>
                  <a:gd name="T21" fmla="*/ 7 h 62"/>
                  <a:gd name="T22" fmla="*/ 55 w 84"/>
                  <a:gd name="T23" fmla="*/ 8 h 62"/>
                  <a:gd name="T24" fmla="*/ 56 w 84"/>
                  <a:gd name="T25" fmla="*/ 8 h 62"/>
                  <a:gd name="T26" fmla="*/ 56 w 84"/>
                  <a:gd name="T27" fmla="*/ 8 h 62"/>
                  <a:gd name="T28" fmla="*/ 57 w 84"/>
                  <a:gd name="T29" fmla="*/ 6 h 62"/>
                  <a:gd name="T30" fmla="*/ 84 w 84"/>
                  <a:gd name="T31" fmla="*/ 62 h 62"/>
                  <a:gd name="T32" fmla="*/ 57 w 84"/>
                  <a:gd name="T33" fmla="*/ 6 h 62"/>
                  <a:gd name="T34" fmla="*/ 0 w 84"/>
                  <a:gd name="T3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6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2" name="Freeform 1328"/>
              <p:cNvSpPr/>
              <p:nvPr/>
            </p:nvSpPr>
            <p:spPr bwMode="auto">
              <a:xfrm>
                <a:off x="5549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3" name="Freeform 1329"/>
              <p:cNvSpPr/>
              <p:nvPr/>
            </p:nvSpPr>
            <p:spPr bwMode="auto">
              <a:xfrm>
                <a:off x="5599" y="2122"/>
                <a:ext cx="35" cy="47"/>
              </a:xfrm>
              <a:custGeom>
                <a:avLst/>
                <a:gdLst>
                  <a:gd name="T0" fmla="*/ 13 w 33"/>
                  <a:gd name="T1" fmla="*/ 0 h 44"/>
                  <a:gd name="T2" fmla="*/ 10 w 33"/>
                  <a:gd name="T3" fmla="*/ 1 h 44"/>
                  <a:gd name="T4" fmla="*/ 8 w 33"/>
                  <a:gd name="T5" fmla="*/ 0 h 44"/>
                  <a:gd name="T6" fmla="*/ 0 w 33"/>
                  <a:gd name="T7" fmla="*/ 19 h 44"/>
                  <a:gd name="T8" fmla="*/ 33 w 33"/>
                  <a:gd name="T9" fmla="*/ 44 h 44"/>
                  <a:gd name="T10" fmla="*/ 13 w 33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4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4" name="Freeform 1330"/>
              <p:cNvSpPr/>
              <p:nvPr/>
            </p:nvSpPr>
            <p:spPr bwMode="auto">
              <a:xfrm>
                <a:off x="5608" y="2117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5 h 6"/>
                  <a:gd name="T4" fmla="*/ 2 w 5"/>
                  <a:gd name="T5" fmla="*/ 6 h 6"/>
                  <a:gd name="T6" fmla="*/ 5 w 5"/>
                  <a:gd name="T7" fmla="*/ 5 h 6"/>
                  <a:gd name="T8" fmla="*/ 3 w 5"/>
                  <a:gd name="T9" fmla="*/ 1 h 6"/>
                  <a:gd name="T10" fmla="*/ 2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5" name="Freeform 1331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close/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6" name="Freeform 1332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7" name="Freeform 1333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8" name="Freeform 1334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9" name="Freeform 1335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0" name="Freeform 1336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1" name="Freeform 1337"/>
              <p:cNvSpPr/>
              <p:nvPr/>
            </p:nvSpPr>
            <p:spPr bwMode="auto">
              <a:xfrm>
                <a:off x="5408" y="2006"/>
                <a:ext cx="35" cy="24"/>
              </a:xfrm>
              <a:custGeom>
                <a:avLst/>
                <a:gdLst>
                  <a:gd name="T0" fmla="*/ 31 w 33"/>
                  <a:gd name="T1" fmla="*/ 0 h 23"/>
                  <a:gd name="T2" fmla="*/ 0 w 33"/>
                  <a:gd name="T3" fmla="*/ 7 h 23"/>
                  <a:gd name="T4" fmla="*/ 0 w 33"/>
                  <a:gd name="T5" fmla="*/ 7 h 23"/>
                  <a:gd name="T6" fmla="*/ 0 w 33"/>
                  <a:gd name="T7" fmla="*/ 10 h 23"/>
                  <a:gd name="T8" fmla="*/ 28 w 33"/>
                  <a:gd name="T9" fmla="*/ 23 h 23"/>
                  <a:gd name="T10" fmla="*/ 33 w 33"/>
                  <a:gd name="T11" fmla="*/ 3 h 23"/>
                  <a:gd name="T12" fmla="*/ 31 w 3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1" y="1"/>
                      <a:pt x="3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2" name="Freeform 1338"/>
              <p:cNvSpPr/>
              <p:nvPr/>
            </p:nvSpPr>
            <p:spPr bwMode="auto">
              <a:xfrm>
                <a:off x="5403" y="201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1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3" name="Freeform 1339"/>
              <p:cNvSpPr/>
              <p:nvPr/>
            </p:nvSpPr>
            <p:spPr bwMode="auto">
              <a:xfrm>
                <a:off x="5441" y="20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4" name="Freeform 1340"/>
              <p:cNvSpPr/>
              <p:nvPr/>
            </p:nvSpPr>
            <p:spPr bwMode="auto">
              <a:xfrm>
                <a:off x="5401" y="2004"/>
                <a:ext cx="44" cy="27"/>
              </a:xfrm>
              <a:custGeom>
                <a:avLst/>
                <a:gdLst>
                  <a:gd name="T0" fmla="*/ 40 w 42"/>
                  <a:gd name="T1" fmla="*/ 0 h 26"/>
                  <a:gd name="T2" fmla="*/ 0 w 42"/>
                  <a:gd name="T3" fmla="*/ 9 h 26"/>
                  <a:gd name="T4" fmla="*/ 2 w 42"/>
                  <a:gd name="T5" fmla="*/ 10 h 26"/>
                  <a:gd name="T6" fmla="*/ 7 w 42"/>
                  <a:gd name="T7" fmla="*/ 9 h 26"/>
                  <a:gd name="T8" fmla="*/ 38 w 42"/>
                  <a:gd name="T9" fmla="*/ 2 h 26"/>
                  <a:gd name="T10" fmla="*/ 41 w 42"/>
                  <a:gd name="T11" fmla="*/ 1 h 26"/>
                  <a:gd name="T12" fmla="*/ 40 w 42"/>
                  <a:gd name="T13" fmla="*/ 5 h 26"/>
                  <a:gd name="T14" fmla="*/ 35 w 42"/>
                  <a:gd name="T15" fmla="*/ 25 h 26"/>
                  <a:gd name="T16" fmla="*/ 37 w 42"/>
                  <a:gd name="T17" fmla="*/ 26 h 26"/>
                  <a:gd name="T18" fmla="*/ 42 w 42"/>
                  <a:gd name="T19" fmla="*/ 1 h 26"/>
                  <a:gd name="T20" fmla="*/ 42 w 42"/>
                  <a:gd name="T21" fmla="*/ 1 h 26"/>
                  <a:gd name="T22" fmla="*/ 42 w 42"/>
                  <a:gd name="T23" fmla="*/ 1 h 26"/>
                  <a:gd name="T24" fmla="*/ 40 w 4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26">
                    <a:moveTo>
                      <a:pt x="4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5" name="Freeform 1341"/>
              <p:cNvSpPr/>
              <p:nvPr/>
            </p:nvSpPr>
            <p:spPr bwMode="auto">
              <a:xfrm>
                <a:off x="5400" y="2013"/>
                <a:ext cx="40" cy="19"/>
              </a:xfrm>
              <a:custGeom>
                <a:avLst/>
                <a:gdLst>
                  <a:gd name="T0" fmla="*/ 1 w 38"/>
                  <a:gd name="T1" fmla="*/ 0 h 18"/>
                  <a:gd name="T2" fmla="*/ 0 w 38"/>
                  <a:gd name="T3" fmla="*/ 0 h 18"/>
                  <a:gd name="T4" fmla="*/ 0 w 38"/>
                  <a:gd name="T5" fmla="*/ 0 h 18"/>
                  <a:gd name="T6" fmla="*/ 0 w 38"/>
                  <a:gd name="T7" fmla="*/ 1 h 18"/>
                  <a:gd name="T8" fmla="*/ 37 w 38"/>
                  <a:gd name="T9" fmla="*/ 18 h 18"/>
                  <a:gd name="T10" fmla="*/ 38 w 38"/>
                  <a:gd name="T11" fmla="*/ 17 h 18"/>
                  <a:gd name="T12" fmla="*/ 36 w 38"/>
                  <a:gd name="T13" fmla="*/ 16 h 18"/>
                  <a:gd name="T14" fmla="*/ 8 w 38"/>
                  <a:gd name="T15" fmla="*/ 3 h 18"/>
                  <a:gd name="T16" fmla="*/ 3 w 38"/>
                  <a:gd name="T17" fmla="*/ 1 h 18"/>
                  <a:gd name="T18" fmla="*/ 1 w 3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6" name="Freeform 1342"/>
              <p:cNvSpPr/>
              <p:nvPr/>
            </p:nvSpPr>
            <p:spPr bwMode="auto">
              <a:xfrm>
                <a:off x="5398" y="20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7" name="Freeform 1343"/>
              <p:cNvSpPr/>
              <p:nvPr/>
            </p:nvSpPr>
            <p:spPr bwMode="auto">
              <a:xfrm>
                <a:off x="5443" y="20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8" name="Freeform 1344"/>
              <p:cNvSpPr/>
              <p:nvPr/>
            </p:nvSpPr>
            <p:spPr bwMode="auto">
              <a:xfrm>
                <a:off x="5386" y="2122"/>
                <a:ext cx="40" cy="72"/>
              </a:xfrm>
              <a:custGeom>
                <a:avLst/>
                <a:gdLst>
                  <a:gd name="T0" fmla="*/ 29 w 38"/>
                  <a:gd name="T1" fmla="*/ 0 h 68"/>
                  <a:gd name="T2" fmla="*/ 0 w 38"/>
                  <a:gd name="T3" fmla="*/ 30 h 68"/>
                  <a:gd name="T4" fmla="*/ 1 w 38"/>
                  <a:gd name="T5" fmla="*/ 35 h 68"/>
                  <a:gd name="T6" fmla="*/ 0 w 38"/>
                  <a:gd name="T7" fmla="*/ 40 h 68"/>
                  <a:gd name="T8" fmla="*/ 36 w 38"/>
                  <a:gd name="T9" fmla="*/ 68 h 68"/>
                  <a:gd name="T10" fmla="*/ 38 w 38"/>
                  <a:gd name="T11" fmla="*/ 67 h 68"/>
                  <a:gd name="T12" fmla="*/ 32 w 38"/>
                  <a:gd name="T13" fmla="*/ 1 h 68"/>
                  <a:gd name="T14" fmla="*/ 29 w 38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8">
                    <a:moveTo>
                      <a:pt x="29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2"/>
                      <a:pt x="1" y="34"/>
                      <a:pt x="1" y="35"/>
                    </a:cubicBezTo>
                    <a:cubicBezTo>
                      <a:pt x="1" y="37"/>
                      <a:pt x="1" y="38"/>
                      <a:pt x="0" y="40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7" y="67"/>
                      <a:pt x="38" y="6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9" name="Freeform 1345"/>
              <p:cNvSpPr/>
              <p:nvPr/>
            </p:nvSpPr>
            <p:spPr bwMode="auto">
              <a:xfrm>
                <a:off x="5417" y="21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0" name="Freeform 1346"/>
              <p:cNvSpPr/>
              <p:nvPr/>
            </p:nvSpPr>
            <p:spPr bwMode="auto">
              <a:xfrm>
                <a:off x="5424" y="2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1" name="Freeform 1347"/>
              <p:cNvSpPr/>
              <p:nvPr/>
            </p:nvSpPr>
            <p:spPr bwMode="auto">
              <a:xfrm>
                <a:off x="5381" y="2154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5 h 10"/>
                  <a:gd name="T4" fmla="*/ 5 w 6"/>
                  <a:gd name="T5" fmla="*/ 10 h 10"/>
                  <a:gd name="T6" fmla="*/ 6 w 6"/>
                  <a:gd name="T7" fmla="*/ 5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2" name="Freeform 1348"/>
              <p:cNvSpPr/>
              <p:nvPr/>
            </p:nvSpPr>
            <p:spPr bwMode="auto">
              <a:xfrm>
                <a:off x="5381" y="2118"/>
                <a:ext cx="47" cy="80"/>
              </a:xfrm>
              <a:custGeom>
                <a:avLst/>
                <a:gdLst>
                  <a:gd name="T0" fmla="*/ 36 w 45"/>
                  <a:gd name="T1" fmla="*/ 0 h 76"/>
                  <a:gd name="T2" fmla="*/ 0 w 45"/>
                  <a:gd name="T3" fmla="*/ 38 h 76"/>
                  <a:gd name="T4" fmla="*/ 0 w 45"/>
                  <a:gd name="T5" fmla="*/ 39 h 76"/>
                  <a:gd name="T6" fmla="*/ 0 w 45"/>
                  <a:gd name="T7" fmla="*/ 39 h 76"/>
                  <a:gd name="T8" fmla="*/ 5 w 45"/>
                  <a:gd name="T9" fmla="*/ 34 h 76"/>
                  <a:gd name="T10" fmla="*/ 34 w 45"/>
                  <a:gd name="T11" fmla="*/ 4 h 76"/>
                  <a:gd name="T12" fmla="*/ 36 w 45"/>
                  <a:gd name="T13" fmla="*/ 2 h 76"/>
                  <a:gd name="T14" fmla="*/ 37 w 45"/>
                  <a:gd name="T15" fmla="*/ 5 h 76"/>
                  <a:gd name="T16" fmla="*/ 43 w 45"/>
                  <a:gd name="T17" fmla="*/ 71 h 76"/>
                  <a:gd name="T18" fmla="*/ 43 w 45"/>
                  <a:gd name="T19" fmla="*/ 74 h 76"/>
                  <a:gd name="T20" fmla="*/ 45 w 45"/>
                  <a:gd name="T21" fmla="*/ 76 h 76"/>
                  <a:gd name="T22" fmla="*/ 38 w 45"/>
                  <a:gd name="T23" fmla="*/ 1 h 76"/>
                  <a:gd name="T24" fmla="*/ 37 w 45"/>
                  <a:gd name="T25" fmla="*/ 0 h 76"/>
                  <a:gd name="T26" fmla="*/ 36 w 45"/>
                  <a:gd name="T2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6">
                    <a:moveTo>
                      <a:pt x="3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3" name="Freeform 1349"/>
              <p:cNvSpPr/>
              <p:nvPr/>
            </p:nvSpPr>
            <p:spPr bwMode="auto">
              <a:xfrm>
                <a:off x="5419" y="211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4" name="Freeform 1350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5" name="Freeform 1351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6" name="Freeform 1352"/>
              <p:cNvSpPr/>
              <p:nvPr/>
            </p:nvSpPr>
            <p:spPr bwMode="auto">
              <a:xfrm>
                <a:off x="5419" y="21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2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7" name="Freeform 1353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8" name="Freeform 1354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9" name="Freeform 1355"/>
              <p:cNvSpPr/>
              <p:nvPr/>
            </p:nvSpPr>
            <p:spPr bwMode="auto">
              <a:xfrm>
                <a:off x="5635" y="2357"/>
                <a:ext cx="24" cy="18"/>
              </a:xfrm>
              <a:custGeom>
                <a:avLst/>
                <a:gdLst>
                  <a:gd name="T0" fmla="*/ 3 w 22"/>
                  <a:gd name="T1" fmla="*/ 0 h 17"/>
                  <a:gd name="T2" fmla="*/ 0 w 22"/>
                  <a:gd name="T3" fmla="*/ 15 h 17"/>
                  <a:gd name="T4" fmla="*/ 2 w 22"/>
                  <a:gd name="T5" fmla="*/ 17 h 17"/>
                  <a:gd name="T6" fmla="*/ 22 w 22"/>
                  <a:gd name="T7" fmla="*/ 8 h 17"/>
                  <a:gd name="T8" fmla="*/ 3 w 2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3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0" name="Freeform 1356"/>
              <p:cNvSpPr/>
              <p:nvPr/>
            </p:nvSpPr>
            <p:spPr bwMode="auto">
              <a:xfrm>
                <a:off x="5634" y="2373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1" name="Freeform 1357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2" name="Freeform 1358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3" name="Freeform 1359"/>
              <p:cNvSpPr/>
              <p:nvPr/>
            </p:nvSpPr>
            <p:spPr bwMode="auto">
              <a:xfrm>
                <a:off x="5632" y="2366"/>
                <a:ext cx="29" cy="14"/>
              </a:xfrm>
              <a:custGeom>
                <a:avLst/>
                <a:gdLst>
                  <a:gd name="T0" fmla="*/ 25 w 27"/>
                  <a:gd name="T1" fmla="*/ 0 h 13"/>
                  <a:gd name="T2" fmla="*/ 5 w 27"/>
                  <a:gd name="T3" fmla="*/ 9 h 13"/>
                  <a:gd name="T4" fmla="*/ 2 w 27"/>
                  <a:gd name="T5" fmla="*/ 11 h 13"/>
                  <a:gd name="T6" fmla="*/ 0 w 27"/>
                  <a:gd name="T7" fmla="*/ 11 h 13"/>
                  <a:gd name="T8" fmla="*/ 0 w 27"/>
                  <a:gd name="T9" fmla="*/ 12 h 13"/>
                  <a:gd name="T10" fmla="*/ 1 w 27"/>
                  <a:gd name="T11" fmla="*/ 13 h 13"/>
                  <a:gd name="T12" fmla="*/ 27 w 27"/>
                  <a:gd name="T13" fmla="*/ 1 h 13"/>
                  <a:gd name="T14" fmla="*/ 25 w 27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25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4" name="Freeform 1360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5" name="Freeform 1361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6" name="Freeform 1362"/>
              <p:cNvSpPr/>
              <p:nvPr/>
            </p:nvSpPr>
            <p:spPr bwMode="auto">
              <a:xfrm>
                <a:off x="5632" y="23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7" name="Freeform 1363"/>
              <p:cNvSpPr/>
              <p:nvPr/>
            </p:nvSpPr>
            <p:spPr bwMode="auto">
              <a:xfrm>
                <a:off x="5634" y="2626"/>
                <a:ext cx="10" cy="15"/>
              </a:xfrm>
              <a:custGeom>
                <a:avLst/>
                <a:gdLst>
                  <a:gd name="T0" fmla="*/ 0 w 9"/>
                  <a:gd name="T1" fmla="*/ 0 h 15"/>
                  <a:gd name="T2" fmla="*/ 2 w 9"/>
                  <a:gd name="T3" fmla="*/ 15 h 15"/>
                  <a:gd name="T4" fmla="*/ 3 w 9"/>
                  <a:gd name="T5" fmla="*/ 15 h 15"/>
                  <a:gd name="T6" fmla="*/ 9 w 9"/>
                  <a:gd name="T7" fmla="*/ 0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8" name="Freeform 1364"/>
              <p:cNvSpPr/>
              <p:nvPr/>
            </p:nvSpPr>
            <p:spPr bwMode="auto">
              <a:xfrm>
                <a:off x="5636" y="26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9" name="Freeform 1365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0" name="Freeform 1366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1" name="Freeform 1367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2" name="Freeform 1368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3" name="Freeform 1369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4" name="Freeform 1370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5" name="Freeform 1371"/>
              <p:cNvSpPr/>
              <p:nvPr/>
            </p:nvSpPr>
            <p:spPr bwMode="auto">
              <a:xfrm>
                <a:off x="5609" y="2605"/>
                <a:ext cx="22" cy="16"/>
              </a:xfrm>
              <a:custGeom>
                <a:avLst/>
                <a:gdLst>
                  <a:gd name="T0" fmla="*/ 14 w 21"/>
                  <a:gd name="T1" fmla="*/ 0 h 16"/>
                  <a:gd name="T2" fmla="*/ 0 w 21"/>
                  <a:gd name="T3" fmla="*/ 11 h 16"/>
                  <a:gd name="T4" fmla="*/ 1 w 21"/>
                  <a:gd name="T5" fmla="*/ 15 h 16"/>
                  <a:gd name="T6" fmla="*/ 21 w 21"/>
                  <a:gd name="T7" fmla="*/ 16 h 16"/>
                  <a:gd name="T8" fmla="*/ 19 w 21"/>
                  <a:gd name="T9" fmla="*/ 2 h 16"/>
                  <a:gd name="T10" fmla="*/ 14 w 2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14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2"/>
                      <a:pt x="15" y="1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6" name="Freeform 1372"/>
              <p:cNvSpPr/>
              <p:nvPr/>
            </p:nvSpPr>
            <p:spPr bwMode="auto">
              <a:xfrm>
                <a:off x="5605" y="261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7" name="Freeform 1373"/>
              <p:cNvSpPr/>
              <p:nvPr/>
            </p:nvSpPr>
            <p:spPr bwMode="auto">
              <a:xfrm>
                <a:off x="5624" y="2600"/>
                <a:ext cx="5" cy="7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8" name="Freeform 1374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9" name="Freeform 1375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0" name="Freeform 1376"/>
              <p:cNvSpPr/>
              <p:nvPr/>
            </p:nvSpPr>
            <p:spPr bwMode="auto">
              <a:xfrm>
                <a:off x="5602" y="2599"/>
                <a:ext cx="31" cy="25"/>
              </a:xfrm>
              <a:custGeom>
                <a:avLst/>
                <a:gdLst>
                  <a:gd name="T0" fmla="*/ 25 w 30"/>
                  <a:gd name="T1" fmla="*/ 0 h 23"/>
                  <a:gd name="T2" fmla="*/ 0 w 30"/>
                  <a:gd name="T3" fmla="*/ 20 h 23"/>
                  <a:gd name="T4" fmla="*/ 2 w 30"/>
                  <a:gd name="T5" fmla="*/ 21 h 23"/>
                  <a:gd name="T6" fmla="*/ 2 w 30"/>
                  <a:gd name="T7" fmla="*/ 20 h 23"/>
                  <a:gd name="T8" fmla="*/ 3 w 30"/>
                  <a:gd name="T9" fmla="*/ 19 h 23"/>
                  <a:gd name="T10" fmla="*/ 7 w 30"/>
                  <a:gd name="T11" fmla="*/ 16 h 23"/>
                  <a:gd name="T12" fmla="*/ 21 w 30"/>
                  <a:gd name="T13" fmla="*/ 5 h 23"/>
                  <a:gd name="T14" fmla="*/ 25 w 30"/>
                  <a:gd name="T15" fmla="*/ 1 h 23"/>
                  <a:gd name="T16" fmla="*/ 26 w 30"/>
                  <a:gd name="T17" fmla="*/ 7 h 23"/>
                  <a:gd name="T18" fmla="*/ 28 w 30"/>
                  <a:gd name="T19" fmla="*/ 21 h 23"/>
                  <a:gd name="T20" fmla="*/ 28 w 30"/>
                  <a:gd name="T21" fmla="*/ 23 h 23"/>
                  <a:gd name="T22" fmla="*/ 30 w 30"/>
                  <a:gd name="T23" fmla="*/ 23 h 23"/>
                  <a:gd name="T24" fmla="*/ 26 w 30"/>
                  <a:gd name="T25" fmla="*/ 0 h 23"/>
                  <a:gd name="T26" fmla="*/ 26 w 30"/>
                  <a:gd name="T27" fmla="*/ 0 h 23"/>
                  <a:gd name="T28" fmla="*/ 26 w 30"/>
                  <a:gd name="T29" fmla="*/ 0 h 23"/>
                  <a:gd name="T30" fmla="*/ 25 w 3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3">
                    <a:moveTo>
                      <a:pt x="25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1" name="Freeform 1377"/>
              <p:cNvSpPr/>
              <p:nvPr/>
            </p:nvSpPr>
            <p:spPr bwMode="auto">
              <a:xfrm>
                <a:off x="5629" y="2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2" name="Freeform 1378"/>
              <p:cNvSpPr/>
              <p:nvPr/>
            </p:nvSpPr>
            <p:spPr bwMode="auto">
              <a:xfrm>
                <a:off x="5628" y="25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3" name="Freeform 1379"/>
              <p:cNvSpPr/>
              <p:nvPr/>
            </p:nvSpPr>
            <p:spPr bwMode="auto">
              <a:xfrm>
                <a:off x="5609" y="2624"/>
                <a:ext cx="24" cy="20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2 h 19"/>
                  <a:gd name="T4" fmla="*/ 21 w 23"/>
                  <a:gd name="T5" fmla="*/ 19 h 19"/>
                  <a:gd name="T6" fmla="*/ 23 w 23"/>
                  <a:gd name="T7" fmla="*/ 17 h 19"/>
                  <a:gd name="T8" fmla="*/ 21 w 23"/>
                  <a:gd name="T9" fmla="*/ 1 h 19"/>
                  <a:gd name="T10" fmla="*/ 1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4" name="Freeform 1380"/>
              <p:cNvSpPr/>
              <p:nvPr/>
            </p:nvSpPr>
            <p:spPr bwMode="auto">
              <a:xfrm>
                <a:off x="5606" y="2622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5" name="Freeform 1381"/>
              <p:cNvSpPr/>
              <p:nvPr/>
            </p:nvSpPr>
            <p:spPr bwMode="auto">
              <a:xfrm>
                <a:off x="5631" y="2641"/>
                <a:ext cx="3" cy="5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6" name="Freeform 1382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7" name="Freeform 1383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8" name="Freeform 1384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9" name="Freeform 1385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0" name="Freeform 1386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1" name="Freeform 1387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2" name="Freeform 1388"/>
              <p:cNvSpPr/>
              <p:nvPr/>
            </p:nvSpPr>
            <p:spPr bwMode="auto">
              <a:xfrm>
                <a:off x="5703" y="2552"/>
                <a:ext cx="66" cy="69"/>
              </a:xfrm>
              <a:custGeom>
                <a:avLst/>
                <a:gdLst>
                  <a:gd name="T0" fmla="*/ 33 w 62"/>
                  <a:gd name="T1" fmla="*/ 0 h 66"/>
                  <a:gd name="T2" fmla="*/ 29 w 62"/>
                  <a:gd name="T3" fmla="*/ 2 h 66"/>
                  <a:gd name="T4" fmla="*/ 28 w 62"/>
                  <a:gd name="T5" fmla="*/ 2 h 66"/>
                  <a:gd name="T6" fmla="*/ 0 w 62"/>
                  <a:gd name="T7" fmla="*/ 65 h 66"/>
                  <a:gd name="T8" fmla="*/ 1 w 62"/>
                  <a:gd name="T9" fmla="*/ 66 h 66"/>
                  <a:gd name="T10" fmla="*/ 62 w 62"/>
                  <a:gd name="T11" fmla="*/ 19 h 66"/>
                  <a:gd name="T12" fmla="*/ 61 w 62"/>
                  <a:gd name="T13" fmla="*/ 16 h 66"/>
                  <a:gd name="T14" fmla="*/ 61 w 62"/>
                  <a:gd name="T15" fmla="*/ 14 h 66"/>
                  <a:gd name="T16" fmla="*/ 33 w 6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6">
                    <a:moveTo>
                      <a:pt x="33" y="0"/>
                    </a:moveTo>
                    <a:cubicBezTo>
                      <a:pt x="32" y="1"/>
                      <a:pt x="31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1" y="66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1" y="16"/>
                    </a:cubicBezTo>
                    <a:cubicBezTo>
                      <a:pt x="61" y="15"/>
                      <a:pt x="61" y="14"/>
                      <a:pt x="61" y="14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3" name="Freeform 1389"/>
              <p:cNvSpPr/>
              <p:nvPr/>
            </p:nvSpPr>
            <p:spPr bwMode="auto">
              <a:xfrm>
                <a:off x="5701" y="2620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4" name="Freeform 1390"/>
              <p:cNvSpPr/>
              <p:nvPr/>
            </p:nvSpPr>
            <p:spPr bwMode="auto">
              <a:xfrm>
                <a:off x="5768" y="256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5" name="Freeform 1391"/>
              <p:cNvSpPr/>
              <p:nvPr/>
            </p:nvSpPr>
            <p:spPr bwMode="auto">
              <a:xfrm>
                <a:off x="5733" y="255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1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6" name="Freeform 1392"/>
              <p:cNvSpPr>
                <a:spLocks noEditPoints="1"/>
              </p:cNvSpPr>
              <p:nvPr/>
            </p:nvSpPr>
            <p:spPr bwMode="auto">
              <a:xfrm>
                <a:off x="5698" y="2549"/>
                <a:ext cx="76" cy="79"/>
              </a:xfrm>
              <a:custGeom>
                <a:avLst/>
                <a:gdLst>
                  <a:gd name="T0" fmla="*/ 33 w 72"/>
                  <a:gd name="T1" fmla="*/ 5 h 75"/>
                  <a:gd name="T2" fmla="*/ 35 w 72"/>
                  <a:gd name="T3" fmla="*/ 1 h 75"/>
                  <a:gd name="T4" fmla="*/ 38 w 72"/>
                  <a:gd name="T5" fmla="*/ 3 h 75"/>
                  <a:gd name="T6" fmla="*/ 66 w 72"/>
                  <a:gd name="T7" fmla="*/ 17 h 75"/>
                  <a:gd name="T8" fmla="*/ 70 w 72"/>
                  <a:gd name="T9" fmla="*/ 19 h 75"/>
                  <a:gd name="T10" fmla="*/ 67 w 72"/>
                  <a:gd name="T11" fmla="*/ 22 h 75"/>
                  <a:gd name="T12" fmla="*/ 6 w 72"/>
                  <a:gd name="T13" fmla="*/ 69 h 75"/>
                  <a:gd name="T14" fmla="*/ 3 w 72"/>
                  <a:gd name="T15" fmla="*/ 71 h 75"/>
                  <a:gd name="T16" fmla="*/ 5 w 72"/>
                  <a:gd name="T17" fmla="*/ 68 h 75"/>
                  <a:gd name="T18" fmla="*/ 33 w 72"/>
                  <a:gd name="T19" fmla="*/ 5 h 75"/>
                  <a:gd name="T20" fmla="*/ 36 w 72"/>
                  <a:gd name="T21" fmla="*/ 0 h 75"/>
                  <a:gd name="T22" fmla="*/ 35 w 72"/>
                  <a:gd name="T23" fmla="*/ 0 h 75"/>
                  <a:gd name="T24" fmla="*/ 35 w 72"/>
                  <a:gd name="T25" fmla="*/ 0 h 75"/>
                  <a:gd name="T26" fmla="*/ 33 w 72"/>
                  <a:gd name="T27" fmla="*/ 1 h 75"/>
                  <a:gd name="T28" fmla="*/ 0 w 72"/>
                  <a:gd name="T29" fmla="*/ 74 h 75"/>
                  <a:gd name="T30" fmla="*/ 1 w 72"/>
                  <a:gd name="T31" fmla="*/ 75 h 75"/>
                  <a:gd name="T32" fmla="*/ 72 w 72"/>
                  <a:gd name="T33" fmla="*/ 20 h 75"/>
                  <a:gd name="T34" fmla="*/ 71 w 72"/>
                  <a:gd name="T35" fmla="*/ 18 h 75"/>
                  <a:gd name="T36" fmla="*/ 72 w 72"/>
                  <a:gd name="T37" fmla="*/ 18 h 75"/>
                  <a:gd name="T38" fmla="*/ 36 w 7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75">
                    <a:moveTo>
                      <a:pt x="33" y="5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6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19"/>
                      <a:pt x="71" y="19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7" name="Freeform 1393"/>
              <p:cNvSpPr/>
              <p:nvPr/>
            </p:nvSpPr>
            <p:spPr bwMode="auto">
              <a:xfrm>
                <a:off x="5773" y="25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8" name="Freeform 1394"/>
              <p:cNvSpPr/>
              <p:nvPr/>
            </p:nvSpPr>
            <p:spPr bwMode="auto">
              <a:xfrm>
                <a:off x="5733" y="254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9" name="Freeform 1395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0" name="Freeform 1396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1" name="Freeform 1397"/>
              <p:cNvSpPr>
                <a:spLocks noEditPoints="1"/>
              </p:cNvSpPr>
              <p:nvPr/>
            </p:nvSpPr>
            <p:spPr bwMode="auto">
              <a:xfrm>
                <a:off x="5734" y="254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0 w 1"/>
                  <a:gd name="T12" fmla="*/ 0 w 1"/>
                  <a:gd name="T13" fmla="*/ 0 w 1"/>
                  <a:gd name="T14" fmla="*/ 1 w 1"/>
                  <a:gd name="T1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2" name="Freeform 1398"/>
              <p:cNvSpPr/>
              <p:nvPr/>
            </p:nvSpPr>
            <p:spPr bwMode="auto">
              <a:xfrm>
                <a:off x="5734" y="25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0 w 2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3" name="Freeform 1399"/>
              <p:cNvSpPr/>
              <p:nvPr/>
            </p:nvSpPr>
            <p:spPr bwMode="auto">
              <a:xfrm>
                <a:off x="5464" y="2436"/>
                <a:ext cx="51" cy="46"/>
              </a:xfrm>
              <a:custGeom>
                <a:avLst/>
                <a:gdLst>
                  <a:gd name="T0" fmla="*/ 7 w 48"/>
                  <a:gd name="T1" fmla="*/ 0 h 44"/>
                  <a:gd name="T2" fmla="*/ 0 w 48"/>
                  <a:gd name="T3" fmla="*/ 39 h 44"/>
                  <a:gd name="T4" fmla="*/ 4 w 48"/>
                  <a:gd name="T5" fmla="*/ 44 h 44"/>
                  <a:gd name="T6" fmla="*/ 47 w 48"/>
                  <a:gd name="T7" fmla="*/ 40 h 44"/>
                  <a:gd name="T8" fmla="*/ 48 w 48"/>
                  <a:gd name="T9" fmla="*/ 36 h 44"/>
                  <a:gd name="T10" fmla="*/ 7 w 4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4">
                    <a:moveTo>
                      <a:pt x="7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4" y="44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8"/>
                      <a:pt x="47" y="37"/>
                      <a:pt x="48" y="3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4" name="Freeform 1400"/>
              <p:cNvSpPr/>
              <p:nvPr/>
            </p:nvSpPr>
            <p:spPr bwMode="auto">
              <a:xfrm>
                <a:off x="5514" y="2474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1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5" name="Freeform 1401"/>
              <p:cNvSpPr/>
              <p:nvPr/>
            </p:nvSpPr>
            <p:spPr bwMode="auto">
              <a:xfrm>
                <a:off x="5463" y="2477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5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6" name="Freeform 1402"/>
              <p:cNvSpPr/>
              <p:nvPr/>
            </p:nvSpPr>
            <p:spPr bwMode="auto">
              <a:xfrm>
                <a:off x="5462" y="2433"/>
                <a:ext cx="60" cy="51"/>
              </a:xfrm>
              <a:custGeom>
                <a:avLst/>
                <a:gdLst>
                  <a:gd name="T0" fmla="*/ 9 w 57"/>
                  <a:gd name="T1" fmla="*/ 0 h 48"/>
                  <a:gd name="T2" fmla="*/ 9 w 57"/>
                  <a:gd name="T3" fmla="*/ 2 h 48"/>
                  <a:gd name="T4" fmla="*/ 50 w 57"/>
                  <a:gd name="T5" fmla="*/ 38 h 48"/>
                  <a:gd name="T6" fmla="*/ 54 w 57"/>
                  <a:gd name="T7" fmla="*/ 41 h 48"/>
                  <a:gd name="T8" fmla="*/ 49 w 57"/>
                  <a:gd name="T9" fmla="*/ 42 h 48"/>
                  <a:gd name="T10" fmla="*/ 6 w 57"/>
                  <a:gd name="T11" fmla="*/ 46 h 48"/>
                  <a:gd name="T12" fmla="*/ 1 w 57"/>
                  <a:gd name="T13" fmla="*/ 47 h 48"/>
                  <a:gd name="T14" fmla="*/ 0 w 57"/>
                  <a:gd name="T15" fmla="*/ 48 h 48"/>
                  <a:gd name="T16" fmla="*/ 56 w 57"/>
                  <a:gd name="T17" fmla="*/ 42 h 48"/>
                  <a:gd name="T18" fmla="*/ 56 w 57"/>
                  <a:gd name="T19" fmla="*/ 42 h 48"/>
                  <a:gd name="T20" fmla="*/ 56 w 57"/>
                  <a:gd name="T21" fmla="*/ 42 h 48"/>
                  <a:gd name="T22" fmla="*/ 56 w 57"/>
                  <a:gd name="T23" fmla="*/ 42 h 48"/>
                  <a:gd name="T24" fmla="*/ 56 w 57"/>
                  <a:gd name="T25" fmla="*/ 42 h 48"/>
                  <a:gd name="T26" fmla="*/ 56 w 57"/>
                  <a:gd name="T27" fmla="*/ 42 h 48"/>
                  <a:gd name="T28" fmla="*/ 56 w 57"/>
                  <a:gd name="T29" fmla="*/ 42 h 48"/>
                  <a:gd name="T30" fmla="*/ 57 w 57"/>
                  <a:gd name="T31" fmla="*/ 41 h 48"/>
                  <a:gd name="T32" fmla="*/ 9 w 57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8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7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7" name="Freeform 1403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8" name="Freeform 1404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9" name="Freeform 1405"/>
              <p:cNvSpPr>
                <a:spLocks noEditPoints="1"/>
              </p:cNvSpPr>
              <p:nvPr/>
            </p:nvSpPr>
            <p:spPr bwMode="auto">
              <a:xfrm>
                <a:off x="5521" y="247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1 w 1"/>
                  <a:gd name="T25" fmla="*/ 0 h 1"/>
                  <a:gd name="T26" fmla="*/ 1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0" name="Freeform 1406"/>
              <p:cNvSpPr/>
              <p:nvPr/>
            </p:nvSpPr>
            <p:spPr bwMode="auto">
              <a:xfrm>
                <a:off x="5521" y="247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1" name="Freeform 1407"/>
              <p:cNvSpPr/>
              <p:nvPr/>
            </p:nvSpPr>
            <p:spPr bwMode="auto">
              <a:xfrm>
                <a:off x="5462" y="2410"/>
                <a:ext cx="11" cy="19"/>
              </a:xfrm>
              <a:custGeom>
                <a:avLst/>
                <a:gdLst>
                  <a:gd name="T0" fmla="*/ 10 w 10"/>
                  <a:gd name="T1" fmla="*/ 0 h 18"/>
                  <a:gd name="T2" fmla="*/ 0 w 10"/>
                  <a:gd name="T3" fmla="*/ 5 h 18"/>
                  <a:gd name="T4" fmla="*/ 1 w 10"/>
                  <a:gd name="T5" fmla="*/ 7 h 18"/>
                  <a:gd name="T6" fmla="*/ 0 w 10"/>
                  <a:gd name="T7" fmla="*/ 12 h 18"/>
                  <a:gd name="T8" fmla="*/ 7 w 10"/>
                  <a:gd name="T9" fmla="*/ 18 h 18"/>
                  <a:gd name="T10" fmla="*/ 10 w 1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2" name="Freeform 1408"/>
              <p:cNvSpPr/>
              <p:nvPr/>
            </p:nvSpPr>
            <p:spPr bwMode="auto">
              <a:xfrm>
                <a:off x="5457" y="2416"/>
                <a:ext cx="6" cy="7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3 h 7"/>
                  <a:gd name="T4" fmla="*/ 5 w 6"/>
                  <a:gd name="T5" fmla="*/ 7 h 7"/>
                  <a:gd name="T6" fmla="*/ 6 w 6"/>
                  <a:gd name="T7" fmla="*/ 2 h 7"/>
                  <a:gd name="T8" fmla="*/ 5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3" name="Freeform 1409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4" name="Freeform 1410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Group 1612"/>
            <p:cNvGrpSpPr/>
            <p:nvPr/>
          </p:nvGrpSpPr>
          <p:grpSpPr bwMode="auto">
            <a:xfrm>
              <a:off x="5401" y="2258"/>
              <a:ext cx="500" cy="319"/>
              <a:chOff x="5401" y="2258"/>
              <a:chExt cx="500" cy="319"/>
            </a:xfrm>
          </p:grpSpPr>
          <p:sp>
            <p:nvSpPr>
              <p:cNvPr id="3295" name="Freeform 1412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6" name="Freeform 1413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7" name="Freeform 1414"/>
              <p:cNvSpPr/>
              <p:nvPr/>
            </p:nvSpPr>
            <p:spPr bwMode="auto">
              <a:xfrm>
                <a:off x="5456" y="2407"/>
                <a:ext cx="20" cy="12"/>
              </a:xfrm>
              <a:custGeom>
                <a:avLst/>
                <a:gdLst>
                  <a:gd name="T0" fmla="*/ 19 w 19"/>
                  <a:gd name="T1" fmla="*/ 0 h 11"/>
                  <a:gd name="T2" fmla="*/ 1 w 19"/>
                  <a:gd name="T3" fmla="*/ 9 h 11"/>
                  <a:gd name="T4" fmla="*/ 0 w 19"/>
                  <a:gd name="T5" fmla="*/ 11 h 11"/>
                  <a:gd name="T6" fmla="*/ 0 w 19"/>
                  <a:gd name="T7" fmla="*/ 11 h 11"/>
                  <a:gd name="T8" fmla="*/ 0 w 19"/>
                  <a:gd name="T9" fmla="*/ 11 h 11"/>
                  <a:gd name="T10" fmla="*/ 0 w 19"/>
                  <a:gd name="T11" fmla="*/ 11 h 11"/>
                  <a:gd name="T12" fmla="*/ 1 w 19"/>
                  <a:gd name="T13" fmla="*/ 11 h 11"/>
                  <a:gd name="T14" fmla="*/ 6 w 19"/>
                  <a:gd name="T15" fmla="*/ 8 h 11"/>
                  <a:gd name="T16" fmla="*/ 16 w 19"/>
                  <a:gd name="T17" fmla="*/ 3 h 11"/>
                  <a:gd name="T18" fmla="*/ 18 w 19"/>
                  <a:gd name="T19" fmla="*/ 2 h 11"/>
                  <a:gd name="T20" fmla="*/ 19 w 19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8" name="Freeform 1415"/>
              <p:cNvSpPr/>
              <p:nvPr/>
            </p:nvSpPr>
            <p:spPr bwMode="auto">
              <a:xfrm>
                <a:off x="5455" y="24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9" name="Freeform 1416"/>
              <p:cNvSpPr>
                <a:spLocks noEditPoints="1"/>
              </p:cNvSpPr>
              <p:nvPr/>
            </p:nvSpPr>
            <p:spPr bwMode="auto">
              <a:xfrm>
                <a:off x="5457" y="2425"/>
                <a:ext cx="11" cy="49"/>
              </a:xfrm>
              <a:custGeom>
                <a:avLst/>
                <a:gdLst>
                  <a:gd name="T0" fmla="*/ 6 w 11"/>
                  <a:gd name="T1" fmla="*/ 33 h 46"/>
                  <a:gd name="T2" fmla="*/ 3 w 11"/>
                  <a:gd name="T3" fmla="*/ 37 h 46"/>
                  <a:gd name="T4" fmla="*/ 4 w 11"/>
                  <a:gd name="T5" fmla="*/ 41 h 46"/>
                  <a:gd name="T6" fmla="*/ 4 w 11"/>
                  <a:gd name="T7" fmla="*/ 46 h 46"/>
                  <a:gd name="T8" fmla="*/ 6 w 11"/>
                  <a:gd name="T9" fmla="*/ 33 h 46"/>
                  <a:gd name="T10" fmla="*/ 3 w 11"/>
                  <a:gd name="T11" fmla="*/ 0 h 46"/>
                  <a:gd name="T12" fmla="*/ 0 w 11"/>
                  <a:gd name="T13" fmla="*/ 1 h 46"/>
                  <a:gd name="T14" fmla="*/ 2 w 11"/>
                  <a:gd name="T15" fmla="*/ 26 h 46"/>
                  <a:gd name="T16" fmla="*/ 7 w 11"/>
                  <a:gd name="T17" fmla="*/ 32 h 46"/>
                  <a:gd name="T18" fmla="*/ 7 w 11"/>
                  <a:gd name="T19" fmla="*/ 32 h 46"/>
                  <a:gd name="T20" fmla="*/ 11 w 11"/>
                  <a:gd name="T21" fmla="*/ 7 h 46"/>
                  <a:gd name="T22" fmla="*/ 3 w 11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46">
                    <a:moveTo>
                      <a:pt x="6" y="33"/>
                    </a:moveTo>
                    <a:cubicBezTo>
                      <a:pt x="6" y="35"/>
                      <a:pt x="5" y="36"/>
                      <a:pt x="3" y="37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6"/>
                      <a:pt x="7" y="29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0" name="Freeform 1417"/>
              <p:cNvSpPr/>
              <p:nvPr/>
            </p:nvSpPr>
            <p:spPr bwMode="auto">
              <a:xfrm>
                <a:off x="5456" y="242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1" name="Freeform 1418"/>
              <p:cNvSpPr/>
              <p:nvPr/>
            </p:nvSpPr>
            <p:spPr bwMode="auto">
              <a:xfrm>
                <a:off x="5459" y="2452"/>
                <a:ext cx="5" cy="12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1 h 11"/>
                  <a:gd name="T4" fmla="*/ 4 w 5"/>
                  <a:gd name="T5" fmla="*/ 7 h 11"/>
                  <a:gd name="T6" fmla="*/ 5 w 5"/>
                  <a:gd name="T7" fmla="*/ 6 h 11"/>
                  <a:gd name="T8" fmla="*/ 5 w 5"/>
                  <a:gd name="T9" fmla="*/ 6 h 11"/>
                  <a:gd name="T10" fmla="*/ 0 w 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4" y="9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2" name="Freeform 1419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3" name="Freeform 1420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4" name="Freeform 1421"/>
              <p:cNvSpPr/>
              <p:nvPr/>
            </p:nvSpPr>
            <p:spPr bwMode="auto">
              <a:xfrm>
                <a:off x="5455" y="2419"/>
                <a:ext cx="16" cy="65"/>
              </a:xfrm>
              <a:custGeom>
                <a:avLst/>
                <a:gdLst>
                  <a:gd name="T0" fmla="*/ 1 w 15"/>
                  <a:gd name="T1" fmla="*/ 0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6 w 15"/>
                  <a:gd name="T9" fmla="*/ 62 h 62"/>
                  <a:gd name="T10" fmla="*/ 15 w 15"/>
                  <a:gd name="T11" fmla="*/ 13 h 62"/>
                  <a:gd name="T12" fmla="*/ 14 w 15"/>
                  <a:gd name="T13" fmla="*/ 12 h 62"/>
                  <a:gd name="T14" fmla="*/ 13 w 15"/>
                  <a:gd name="T15" fmla="*/ 13 h 62"/>
                  <a:gd name="T16" fmla="*/ 9 w 15"/>
                  <a:gd name="T17" fmla="*/ 38 h 62"/>
                  <a:gd name="T18" fmla="*/ 8 w 15"/>
                  <a:gd name="T19" fmla="*/ 39 h 62"/>
                  <a:gd name="T20" fmla="*/ 6 w 15"/>
                  <a:gd name="T21" fmla="*/ 52 h 62"/>
                  <a:gd name="T22" fmla="*/ 6 w 15"/>
                  <a:gd name="T23" fmla="*/ 47 h 62"/>
                  <a:gd name="T24" fmla="*/ 1 w 15"/>
                  <a:gd name="T25" fmla="*/ 1 h 62"/>
                  <a:gd name="T26" fmla="*/ 1 w 15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5" name="Freeform 1422"/>
              <p:cNvSpPr>
                <a:spLocks noEditPoints="1"/>
              </p:cNvSpPr>
              <p:nvPr/>
            </p:nvSpPr>
            <p:spPr bwMode="auto">
              <a:xfrm>
                <a:off x="5455" y="24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6" name="Freeform 1423"/>
              <p:cNvSpPr/>
              <p:nvPr/>
            </p:nvSpPr>
            <p:spPr bwMode="auto">
              <a:xfrm>
                <a:off x="5455" y="24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7" name="Freeform 1424"/>
              <p:cNvSpPr/>
              <p:nvPr/>
            </p:nvSpPr>
            <p:spPr bwMode="auto">
              <a:xfrm>
                <a:off x="5444" y="2271"/>
                <a:ext cx="36" cy="54"/>
              </a:xfrm>
              <a:custGeom>
                <a:avLst/>
                <a:gdLst>
                  <a:gd name="T0" fmla="*/ 0 w 34"/>
                  <a:gd name="T1" fmla="*/ 0 h 51"/>
                  <a:gd name="T2" fmla="*/ 18 w 34"/>
                  <a:gd name="T3" fmla="*/ 47 h 51"/>
                  <a:gd name="T4" fmla="*/ 19 w 34"/>
                  <a:gd name="T5" fmla="*/ 47 h 51"/>
                  <a:gd name="T6" fmla="*/ 23 w 34"/>
                  <a:gd name="T7" fmla="*/ 49 h 51"/>
                  <a:gd name="T8" fmla="*/ 33 w 34"/>
                  <a:gd name="T9" fmla="*/ 51 h 51"/>
                  <a:gd name="T10" fmla="*/ 34 w 34"/>
                  <a:gd name="T11" fmla="*/ 49 h 51"/>
                  <a:gd name="T12" fmla="*/ 0 w 34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20" y="47"/>
                      <a:pt x="22" y="48"/>
                      <a:pt x="23" y="49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4" y="4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8" name="Freeform 1425"/>
              <p:cNvSpPr/>
              <p:nvPr/>
            </p:nvSpPr>
            <p:spPr bwMode="auto">
              <a:xfrm>
                <a:off x="5479" y="2323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9" name="Freeform 1426"/>
              <p:cNvSpPr/>
              <p:nvPr/>
            </p:nvSpPr>
            <p:spPr bwMode="auto">
              <a:xfrm>
                <a:off x="5463" y="2321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5 w 5"/>
                  <a:gd name="T7" fmla="*/ 2 h 2"/>
                  <a:gd name="T8" fmla="*/ 1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0" name="Freeform 1427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1" name="Freeform 1428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2" name="Freeform 1429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3" name="Freeform 1430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4" name="Freeform 1431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5" name="Freeform 1432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6" name="Freeform 1433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7" name="Freeform 1434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8" name="Freeform 1435"/>
              <p:cNvSpPr/>
              <p:nvPr/>
            </p:nvSpPr>
            <p:spPr bwMode="auto">
              <a:xfrm>
                <a:off x="5475" y="2361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4 h 6"/>
                  <a:gd name="T4" fmla="*/ 3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9" name="Freeform 1436"/>
              <p:cNvSpPr/>
              <p:nvPr/>
            </p:nvSpPr>
            <p:spPr bwMode="auto">
              <a:xfrm>
                <a:off x="5478" y="23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0" name="Freeform 1437"/>
              <p:cNvSpPr/>
              <p:nvPr/>
            </p:nvSpPr>
            <p:spPr bwMode="auto">
              <a:xfrm>
                <a:off x="5474" y="2359"/>
                <a:ext cx="7" cy="12"/>
              </a:xfrm>
              <a:custGeom>
                <a:avLst/>
                <a:gdLst>
                  <a:gd name="T0" fmla="*/ 3 w 7"/>
                  <a:gd name="T1" fmla="*/ 0 h 12"/>
                  <a:gd name="T2" fmla="*/ 2 w 7"/>
                  <a:gd name="T3" fmla="*/ 2 h 12"/>
                  <a:gd name="T4" fmla="*/ 4 w 7"/>
                  <a:gd name="T5" fmla="*/ 8 h 12"/>
                  <a:gd name="T6" fmla="*/ 4 w 7"/>
                  <a:gd name="T7" fmla="*/ 8 h 12"/>
                  <a:gd name="T8" fmla="*/ 4 w 7"/>
                  <a:gd name="T9" fmla="*/ 8 h 12"/>
                  <a:gd name="T10" fmla="*/ 1 w 7"/>
                  <a:gd name="T11" fmla="*/ 6 h 12"/>
                  <a:gd name="T12" fmla="*/ 0 w 7"/>
                  <a:gd name="T13" fmla="*/ 7 h 12"/>
                  <a:gd name="T14" fmla="*/ 7 w 7"/>
                  <a:gd name="T15" fmla="*/ 12 h 12"/>
                  <a:gd name="T16" fmla="*/ 7 w 7"/>
                  <a:gd name="T17" fmla="*/ 12 h 12"/>
                  <a:gd name="T18" fmla="*/ 3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1" name="Freeform 1438"/>
              <p:cNvSpPr/>
              <p:nvPr/>
            </p:nvSpPr>
            <p:spPr bwMode="auto">
              <a:xfrm>
                <a:off x="5481" y="23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2" name="Freeform 1439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3" name="Freeform 1440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4" name="Freeform 1441"/>
              <p:cNvSpPr/>
              <p:nvPr/>
            </p:nvSpPr>
            <p:spPr bwMode="auto">
              <a:xfrm>
                <a:off x="5406" y="2266"/>
                <a:ext cx="54" cy="56"/>
              </a:xfrm>
              <a:custGeom>
                <a:avLst/>
                <a:gdLst>
                  <a:gd name="T0" fmla="*/ 27 w 51"/>
                  <a:gd name="T1" fmla="*/ 0 h 53"/>
                  <a:gd name="T2" fmla="*/ 0 w 51"/>
                  <a:gd name="T3" fmla="*/ 37 h 53"/>
                  <a:gd name="T4" fmla="*/ 2 w 51"/>
                  <a:gd name="T5" fmla="*/ 42 h 53"/>
                  <a:gd name="T6" fmla="*/ 47 w 51"/>
                  <a:gd name="T7" fmla="*/ 52 h 53"/>
                  <a:gd name="T8" fmla="*/ 51 w 51"/>
                  <a:gd name="T9" fmla="*/ 53 h 53"/>
                  <a:gd name="T10" fmla="*/ 31 w 51"/>
                  <a:gd name="T11" fmla="*/ 1 h 53"/>
                  <a:gd name="T12" fmla="*/ 30 w 51"/>
                  <a:gd name="T13" fmla="*/ 1 h 53"/>
                  <a:gd name="T14" fmla="*/ 27 w 5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27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5" name="Freeform 1442"/>
              <p:cNvSpPr/>
              <p:nvPr/>
            </p:nvSpPr>
            <p:spPr bwMode="auto">
              <a:xfrm>
                <a:off x="5404" y="23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6" name="Freeform 1443"/>
              <p:cNvSpPr/>
              <p:nvPr/>
            </p:nvSpPr>
            <p:spPr bwMode="auto">
              <a:xfrm>
                <a:off x="5435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5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7" name="Freeform 1444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close/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8" name="Freeform 1445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9" name="Freeform 1446"/>
              <p:cNvSpPr/>
              <p:nvPr/>
            </p:nvSpPr>
            <p:spPr bwMode="auto">
              <a:xfrm>
                <a:off x="5403" y="2259"/>
                <a:ext cx="59" cy="63"/>
              </a:xfrm>
              <a:custGeom>
                <a:avLst/>
                <a:gdLst>
                  <a:gd name="T0" fmla="*/ 32 w 56"/>
                  <a:gd name="T1" fmla="*/ 0 h 59"/>
                  <a:gd name="T2" fmla="*/ 0 w 56"/>
                  <a:gd name="T3" fmla="*/ 44 h 59"/>
                  <a:gd name="T4" fmla="*/ 0 w 56"/>
                  <a:gd name="T5" fmla="*/ 47 h 59"/>
                  <a:gd name="T6" fmla="*/ 1 w 56"/>
                  <a:gd name="T7" fmla="*/ 47 h 59"/>
                  <a:gd name="T8" fmla="*/ 33 w 56"/>
                  <a:gd name="T9" fmla="*/ 2 h 59"/>
                  <a:gd name="T10" fmla="*/ 34 w 56"/>
                  <a:gd name="T11" fmla="*/ 7 h 59"/>
                  <a:gd name="T12" fmla="*/ 54 w 56"/>
                  <a:gd name="T13" fmla="*/ 59 h 59"/>
                  <a:gd name="T14" fmla="*/ 54 w 56"/>
                  <a:gd name="T15" fmla="*/ 59 h 59"/>
                  <a:gd name="T16" fmla="*/ 56 w 56"/>
                  <a:gd name="T17" fmla="*/ 59 h 59"/>
                  <a:gd name="T18" fmla="*/ 34 w 56"/>
                  <a:gd name="T19" fmla="*/ 0 h 59"/>
                  <a:gd name="T20" fmla="*/ 33 w 56"/>
                  <a:gd name="T21" fmla="*/ 0 h 59"/>
                  <a:gd name="T22" fmla="*/ 33 w 56"/>
                  <a:gd name="T23" fmla="*/ 0 h 59"/>
                  <a:gd name="T24" fmla="*/ 32 w 56"/>
                  <a:gd name="T2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59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0" name="Freeform 1447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1" name="Freeform 1448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2" name="Freeform 1449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3" name="Freeform 1450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4" name="Freeform 1451"/>
              <p:cNvSpPr/>
              <p:nvPr/>
            </p:nvSpPr>
            <p:spPr bwMode="auto">
              <a:xfrm>
                <a:off x="5437" y="22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5" name="Freeform 1452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6" name="Freeform 1453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7" name="Freeform 1454"/>
              <p:cNvSpPr/>
              <p:nvPr/>
            </p:nvSpPr>
            <p:spPr bwMode="auto">
              <a:xfrm>
                <a:off x="5478" y="2367"/>
                <a:ext cx="70" cy="37"/>
              </a:xfrm>
              <a:custGeom>
                <a:avLst/>
                <a:gdLst>
                  <a:gd name="T0" fmla="*/ 66 w 66"/>
                  <a:gd name="T1" fmla="*/ 0 h 35"/>
                  <a:gd name="T2" fmla="*/ 9 w 66"/>
                  <a:gd name="T3" fmla="*/ 6 h 35"/>
                  <a:gd name="T4" fmla="*/ 4 w 66"/>
                  <a:gd name="T5" fmla="*/ 10 h 35"/>
                  <a:gd name="T6" fmla="*/ 0 w 66"/>
                  <a:gd name="T7" fmla="*/ 35 h 35"/>
                  <a:gd name="T8" fmla="*/ 66 w 6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5">
                    <a:moveTo>
                      <a:pt x="66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8" name="Freeform 1455"/>
              <p:cNvSpPr/>
              <p:nvPr/>
            </p:nvSpPr>
            <p:spPr bwMode="auto">
              <a:xfrm>
                <a:off x="5482" y="2373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9" name="Freeform 1456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0" name="Freeform 1457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1" name="Freeform 1458"/>
              <p:cNvSpPr/>
              <p:nvPr/>
            </p:nvSpPr>
            <p:spPr bwMode="auto">
              <a:xfrm>
                <a:off x="5458" y="2365"/>
                <a:ext cx="96" cy="46"/>
              </a:xfrm>
              <a:custGeom>
                <a:avLst/>
                <a:gdLst>
                  <a:gd name="T0" fmla="*/ 91 w 91"/>
                  <a:gd name="T1" fmla="*/ 0 h 44"/>
                  <a:gd name="T2" fmla="*/ 23 w 91"/>
                  <a:gd name="T3" fmla="*/ 7 h 44"/>
                  <a:gd name="T4" fmla="*/ 0 w 91"/>
                  <a:gd name="T5" fmla="*/ 44 h 44"/>
                  <a:gd name="T6" fmla="*/ 23 w 91"/>
                  <a:gd name="T7" fmla="*/ 7 h 44"/>
                  <a:gd name="T8" fmla="*/ 22 w 91"/>
                  <a:gd name="T9" fmla="*/ 11 h 44"/>
                  <a:gd name="T10" fmla="*/ 24 w 91"/>
                  <a:gd name="T11" fmla="*/ 8 h 44"/>
                  <a:gd name="T12" fmla="*/ 24 w 91"/>
                  <a:gd name="T13" fmla="*/ 8 h 44"/>
                  <a:gd name="T14" fmla="*/ 28 w 91"/>
                  <a:gd name="T15" fmla="*/ 8 h 44"/>
                  <a:gd name="T16" fmla="*/ 85 w 91"/>
                  <a:gd name="T17" fmla="*/ 2 h 44"/>
                  <a:gd name="T18" fmla="*/ 19 w 91"/>
                  <a:gd name="T19" fmla="*/ 37 h 44"/>
                  <a:gd name="T20" fmla="*/ 17 w 91"/>
                  <a:gd name="T21" fmla="*/ 38 h 44"/>
                  <a:gd name="T22" fmla="*/ 17 w 91"/>
                  <a:gd name="T23" fmla="*/ 40 h 44"/>
                  <a:gd name="T24" fmla="*/ 91 w 91"/>
                  <a:gd name="T25" fmla="*/ 1 h 44"/>
                  <a:gd name="T26" fmla="*/ 91 w 91"/>
                  <a:gd name="T2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4">
                    <a:moveTo>
                      <a:pt x="91" y="0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2" name="Freeform 1459"/>
              <p:cNvSpPr/>
              <p:nvPr/>
            </p:nvSpPr>
            <p:spPr bwMode="auto">
              <a:xfrm>
                <a:off x="5554" y="23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3" name="Freeform 1460"/>
              <p:cNvSpPr>
                <a:spLocks noEditPoints="1"/>
              </p:cNvSpPr>
              <p:nvPr/>
            </p:nvSpPr>
            <p:spPr bwMode="auto">
              <a:xfrm>
                <a:off x="5460" y="2381"/>
                <a:ext cx="19" cy="31"/>
              </a:xfrm>
              <a:custGeom>
                <a:avLst/>
                <a:gdLst>
                  <a:gd name="T0" fmla="*/ 8 w 18"/>
                  <a:gd name="T1" fmla="*/ 16 h 30"/>
                  <a:gd name="T2" fmla="*/ 0 w 18"/>
                  <a:gd name="T3" fmla="*/ 29 h 30"/>
                  <a:gd name="T4" fmla="*/ 1 w 18"/>
                  <a:gd name="T5" fmla="*/ 30 h 30"/>
                  <a:gd name="T6" fmla="*/ 13 w 18"/>
                  <a:gd name="T7" fmla="*/ 24 h 30"/>
                  <a:gd name="T8" fmla="*/ 14 w 18"/>
                  <a:gd name="T9" fmla="*/ 17 h 30"/>
                  <a:gd name="T10" fmla="*/ 11 w 18"/>
                  <a:gd name="T11" fmla="*/ 19 h 30"/>
                  <a:gd name="T12" fmla="*/ 8 w 18"/>
                  <a:gd name="T13" fmla="*/ 16 h 30"/>
                  <a:gd name="T14" fmla="*/ 18 w 18"/>
                  <a:gd name="T15" fmla="*/ 0 h 30"/>
                  <a:gd name="T16" fmla="*/ 10 w 18"/>
                  <a:gd name="T17" fmla="*/ 12 h 30"/>
                  <a:gd name="T18" fmla="*/ 11 w 18"/>
                  <a:gd name="T19" fmla="*/ 12 h 30"/>
                  <a:gd name="T20" fmla="*/ 15 w 18"/>
                  <a:gd name="T21" fmla="*/ 15 h 30"/>
                  <a:gd name="T22" fmla="*/ 18 w 1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30">
                    <a:moveTo>
                      <a:pt x="8" y="16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9"/>
                      <a:pt x="8" y="18"/>
                      <a:pt x="8" y="16"/>
                    </a:cubicBezTo>
                    <a:moveTo>
                      <a:pt x="18" y="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2"/>
                      <a:pt x="15" y="14"/>
                      <a:pt x="15" y="15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4" name="Freeform 1461"/>
              <p:cNvSpPr/>
              <p:nvPr/>
            </p:nvSpPr>
            <p:spPr bwMode="auto">
              <a:xfrm>
                <a:off x="5459" y="241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5" name="Freeform 1462"/>
              <p:cNvSpPr/>
              <p:nvPr/>
            </p:nvSpPr>
            <p:spPr bwMode="auto">
              <a:xfrm>
                <a:off x="5468" y="2393"/>
                <a:ext cx="8" cy="8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0 h 7"/>
                  <a:gd name="T4" fmla="*/ 0 w 7"/>
                  <a:gd name="T5" fmla="*/ 4 h 7"/>
                  <a:gd name="T6" fmla="*/ 3 w 7"/>
                  <a:gd name="T7" fmla="*/ 7 h 7"/>
                  <a:gd name="T8" fmla="*/ 6 w 7"/>
                  <a:gd name="T9" fmla="*/ 5 h 7"/>
                  <a:gd name="T10" fmla="*/ 7 w 7"/>
                  <a:gd name="T11" fmla="*/ 3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6" name="Freeform 1463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7" name="Freeform 1464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8" name="Freeform 1465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9" name="Freeform 1466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0" name="Freeform 1467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1" name="Freeform 1468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2" name="Freeform 1469"/>
              <p:cNvSpPr>
                <a:spLocks noEditPoints="1"/>
              </p:cNvSpPr>
              <p:nvPr/>
            </p:nvSpPr>
            <p:spPr bwMode="auto">
              <a:xfrm>
                <a:off x="5405" y="2315"/>
                <a:ext cx="66" cy="94"/>
              </a:xfrm>
              <a:custGeom>
                <a:avLst/>
                <a:gdLst>
                  <a:gd name="T0" fmla="*/ 40 w 62"/>
                  <a:gd name="T1" fmla="*/ 72 h 89"/>
                  <a:gd name="T2" fmla="*/ 34 w 62"/>
                  <a:gd name="T3" fmla="*/ 65 h 89"/>
                  <a:gd name="T4" fmla="*/ 40 w 62"/>
                  <a:gd name="T5" fmla="*/ 59 h 89"/>
                  <a:gd name="T6" fmla="*/ 47 w 62"/>
                  <a:gd name="T7" fmla="*/ 65 h 89"/>
                  <a:gd name="T8" fmla="*/ 40 w 62"/>
                  <a:gd name="T9" fmla="*/ 72 h 89"/>
                  <a:gd name="T10" fmla="*/ 0 w 62"/>
                  <a:gd name="T11" fmla="*/ 0 h 89"/>
                  <a:gd name="T12" fmla="*/ 0 w 62"/>
                  <a:gd name="T13" fmla="*/ 0 h 89"/>
                  <a:gd name="T14" fmla="*/ 44 w 62"/>
                  <a:gd name="T15" fmla="*/ 89 h 89"/>
                  <a:gd name="T16" fmla="*/ 47 w 62"/>
                  <a:gd name="T17" fmla="*/ 89 h 89"/>
                  <a:gd name="T18" fmla="*/ 48 w 62"/>
                  <a:gd name="T19" fmla="*/ 89 h 89"/>
                  <a:gd name="T20" fmla="*/ 62 w 62"/>
                  <a:gd name="T21" fmla="*/ 48 h 89"/>
                  <a:gd name="T22" fmla="*/ 0 w 62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89">
                    <a:moveTo>
                      <a:pt x="40" y="72"/>
                    </a:moveTo>
                    <a:cubicBezTo>
                      <a:pt x="37" y="72"/>
                      <a:pt x="34" y="69"/>
                      <a:pt x="34" y="65"/>
                    </a:cubicBezTo>
                    <a:cubicBezTo>
                      <a:pt x="34" y="62"/>
                      <a:pt x="37" y="59"/>
                      <a:pt x="40" y="59"/>
                    </a:cubicBezTo>
                    <a:cubicBezTo>
                      <a:pt x="44" y="59"/>
                      <a:pt x="47" y="62"/>
                      <a:pt x="47" y="65"/>
                    </a:cubicBezTo>
                    <a:cubicBezTo>
                      <a:pt x="47" y="69"/>
                      <a:pt x="44" y="72"/>
                      <a:pt x="40" y="7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9"/>
                      <a:pt x="46" y="89"/>
                      <a:pt x="47" y="89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3" name="Freeform 1470"/>
              <p:cNvSpPr/>
              <p:nvPr/>
            </p:nvSpPr>
            <p:spPr bwMode="auto">
              <a:xfrm>
                <a:off x="5452" y="2409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4" name="Freeform 1471"/>
              <p:cNvSpPr/>
              <p:nvPr/>
            </p:nvSpPr>
            <p:spPr bwMode="auto">
              <a:xfrm>
                <a:off x="5405" y="2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5" name="Oval 1472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6" name="Freeform 1473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7" name="Freeform 1474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8" name="Freeform 1475"/>
              <p:cNvSpPr/>
              <p:nvPr/>
            </p:nvSpPr>
            <p:spPr bwMode="auto">
              <a:xfrm>
                <a:off x="5402" y="2311"/>
                <a:ext cx="71" cy="107"/>
              </a:xfrm>
              <a:custGeom>
                <a:avLst/>
                <a:gdLst>
                  <a:gd name="T0" fmla="*/ 0 w 67"/>
                  <a:gd name="T1" fmla="*/ 0 h 101"/>
                  <a:gd name="T2" fmla="*/ 0 w 67"/>
                  <a:gd name="T3" fmla="*/ 0 h 101"/>
                  <a:gd name="T4" fmla="*/ 50 w 67"/>
                  <a:gd name="T5" fmla="*/ 101 h 101"/>
                  <a:gd name="T6" fmla="*/ 67 w 67"/>
                  <a:gd name="T7" fmla="*/ 51 h 101"/>
                  <a:gd name="T8" fmla="*/ 66 w 67"/>
                  <a:gd name="T9" fmla="*/ 50 h 101"/>
                  <a:gd name="T10" fmla="*/ 65 w 67"/>
                  <a:gd name="T11" fmla="*/ 52 h 101"/>
                  <a:gd name="T12" fmla="*/ 51 w 67"/>
                  <a:gd name="T13" fmla="*/ 93 h 101"/>
                  <a:gd name="T14" fmla="*/ 49 w 67"/>
                  <a:gd name="T15" fmla="*/ 98 h 101"/>
                  <a:gd name="T16" fmla="*/ 47 w 67"/>
                  <a:gd name="T17" fmla="*/ 93 h 101"/>
                  <a:gd name="T18" fmla="*/ 3 w 67"/>
                  <a:gd name="T19" fmla="*/ 4 h 101"/>
                  <a:gd name="T20" fmla="*/ 3 w 67"/>
                  <a:gd name="T21" fmla="*/ 4 h 101"/>
                  <a:gd name="T22" fmla="*/ 2 w 67"/>
                  <a:gd name="T23" fmla="*/ 1 h 101"/>
                  <a:gd name="T24" fmla="*/ 2 w 67"/>
                  <a:gd name="T25" fmla="*/ 1 h 101"/>
                  <a:gd name="T26" fmla="*/ 0 w 6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10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9" name="Freeform 1476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0" name="Freeform 1477"/>
              <p:cNvSpPr/>
              <p:nvPr/>
            </p:nvSpPr>
            <p:spPr bwMode="auto">
              <a:xfrm>
                <a:off x="5467" y="2326"/>
                <a:ext cx="14" cy="25"/>
              </a:xfrm>
              <a:custGeom>
                <a:avLst/>
                <a:gdLst>
                  <a:gd name="T0" fmla="*/ 2 w 13"/>
                  <a:gd name="T1" fmla="*/ 0 h 24"/>
                  <a:gd name="T2" fmla="*/ 0 w 13"/>
                  <a:gd name="T3" fmla="*/ 4 h 24"/>
                  <a:gd name="T4" fmla="*/ 8 w 13"/>
                  <a:gd name="T5" fmla="*/ 24 h 24"/>
                  <a:gd name="T6" fmla="*/ 13 w 13"/>
                  <a:gd name="T7" fmla="*/ 8 h 24"/>
                  <a:gd name="T8" fmla="*/ 10 w 13"/>
                  <a:gd name="T9" fmla="*/ 2 h 24"/>
                  <a:gd name="T10" fmla="*/ 10 w 13"/>
                  <a:gd name="T11" fmla="*/ 2 h 24"/>
                  <a:gd name="T12" fmla="*/ 2 w 1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0" y="5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1" name="Freeform 1478"/>
              <p:cNvSpPr/>
              <p:nvPr/>
            </p:nvSpPr>
            <p:spPr bwMode="auto">
              <a:xfrm>
                <a:off x="5478" y="2328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3 w 5"/>
                  <a:gd name="T5" fmla="*/ 6 h 6"/>
                  <a:gd name="T6" fmla="*/ 5 w 5"/>
                  <a:gd name="T7" fmla="*/ 1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2" name="Freeform 1479"/>
              <p:cNvSpPr/>
              <p:nvPr/>
            </p:nvSpPr>
            <p:spPr bwMode="auto">
              <a:xfrm>
                <a:off x="5465" y="23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3" name="Freeform 1480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4" name="Freeform 1481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5" name="Freeform 1482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6" name="Freeform 1483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7" name="Freeform 1484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8" name="Freeform 1485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9" name="Freeform 1486"/>
              <p:cNvSpPr/>
              <p:nvPr/>
            </p:nvSpPr>
            <p:spPr bwMode="auto">
              <a:xfrm>
                <a:off x="5407" y="2313"/>
                <a:ext cx="67" cy="50"/>
              </a:xfrm>
              <a:custGeom>
                <a:avLst/>
                <a:gdLst>
                  <a:gd name="T0" fmla="*/ 0 w 63"/>
                  <a:gd name="T1" fmla="*/ 0 h 47"/>
                  <a:gd name="T2" fmla="*/ 0 w 63"/>
                  <a:gd name="T3" fmla="*/ 0 h 47"/>
                  <a:gd name="T4" fmla="*/ 61 w 63"/>
                  <a:gd name="T5" fmla="*/ 47 h 47"/>
                  <a:gd name="T6" fmla="*/ 63 w 63"/>
                  <a:gd name="T7" fmla="*/ 41 h 47"/>
                  <a:gd name="T8" fmla="*/ 54 w 63"/>
                  <a:gd name="T9" fmla="*/ 18 h 47"/>
                  <a:gd name="T10" fmla="*/ 54 w 63"/>
                  <a:gd name="T11" fmla="*/ 18 h 47"/>
                  <a:gd name="T12" fmla="*/ 48 w 63"/>
                  <a:gd name="T13" fmla="*/ 12 h 47"/>
                  <a:gd name="T14" fmla="*/ 49 w 63"/>
                  <a:gd name="T15" fmla="*/ 10 h 47"/>
                  <a:gd name="T16" fmla="*/ 0 w 63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1" y="18"/>
                      <a:pt x="48" y="15"/>
                      <a:pt x="48" y="12"/>
                    </a:cubicBezTo>
                    <a:cubicBezTo>
                      <a:pt x="48" y="12"/>
                      <a:pt x="48" y="11"/>
                      <a:pt x="49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0" name="Freeform 1487"/>
              <p:cNvSpPr/>
              <p:nvPr/>
            </p:nvSpPr>
            <p:spPr bwMode="auto">
              <a:xfrm>
                <a:off x="5407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1" name="Freeform 1488"/>
              <p:cNvSpPr/>
              <p:nvPr/>
            </p:nvSpPr>
            <p:spPr bwMode="auto">
              <a:xfrm>
                <a:off x="5458" y="2324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0 w 6"/>
                  <a:gd name="T3" fmla="*/ 2 h 8"/>
                  <a:gd name="T4" fmla="*/ 6 w 6"/>
                  <a:gd name="T5" fmla="*/ 8 h 8"/>
                  <a:gd name="T6" fmla="*/ 6 w 6"/>
                  <a:gd name="T7" fmla="*/ 8 h 8"/>
                  <a:gd name="T8" fmla="*/ 4 w 6"/>
                  <a:gd name="T9" fmla="*/ 1 h 8"/>
                  <a:gd name="T10" fmla="*/ 1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2" name="Freeform 1489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3" name="Freeform 1490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4" name="Freeform 1491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close/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5" name="Freeform 1492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6" name="Freeform 1493"/>
              <p:cNvSpPr>
                <a:spLocks noEditPoints="1"/>
              </p:cNvSpPr>
              <p:nvPr/>
            </p:nvSpPr>
            <p:spPr bwMode="auto">
              <a:xfrm>
                <a:off x="5402" y="2310"/>
                <a:ext cx="74" cy="55"/>
              </a:xfrm>
              <a:custGeom>
                <a:avLst/>
                <a:gdLst>
                  <a:gd name="T0" fmla="*/ 69 w 70"/>
                  <a:gd name="T1" fmla="*/ 42 h 52"/>
                  <a:gd name="T2" fmla="*/ 68 w 70"/>
                  <a:gd name="T3" fmla="*/ 44 h 52"/>
                  <a:gd name="T4" fmla="*/ 66 w 70"/>
                  <a:gd name="T5" fmla="*/ 50 h 52"/>
                  <a:gd name="T6" fmla="*/ 66 w 70"/>
                  <a:gd name="T7" fmla="*/ 51 h 52"/>
                  <a:gd name="T8" fmla="*/ 67 w 70"/>
                  <a:gd name="T9" fmla="*/ 52 h 52"/>
                  <a:gd name="T10" fmla="*/ 70 w 70"/>
                  <a:gd name="T11" fmla="*/ 44 h 52"/>
                  <a:gd name="T12" fmla="*/ 69 w 70"/>
                  <a:gd name="T13" fmla="*/ 42 h 52"/>
                  <a:gd name="T14" fmla="*/ 0 w 70"/>
                  <a:gd name="T15" fmla="*/ 0 h 52"/>
                  <a:gd name="T16" fmla="*/ 0 w 70"/>
                  <a:gd name="T17" fmla="*/ 0 h 52"/>
                  <a:gd name="T18" fmla="*/ 0 w 70"/>
                  <a:gd name="T19" fmla="*/ 1 h 52"/>
                  <a:gd name="T20" fmla="*/ 2 w 70"/>
                  <a:gd name="T21" fmla="*/ 2 h 52"/>
                  <a:gd name="T22" fmla="*/ 5 w 70"/>
                  <a:gd name="T23" fmla="*/ 3 h 52"/>
                  <a:gd name="T24" fmla="*/ 57 w 70"/>
                  <a:gd name="T25" fmla="*/ 14 h 52"/>
                  <a:gd name="T26" fmla="*/ 58 w 70"/>
                  <a:gd name="T27" fmla="*/ 14 h 52"/>
                  <a:gd name="T28" fmla="*/ 58 w 70"/>
                  <a:gd name="T29" fmla="*/ 13 h 52"/>
                  <a:gd name="T30" fmla="*/ 0 w 70"/>
                  <a:gd name="T3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2">
                    <a:moveTo>
                      <a:pt x="69" y="42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2"/>
                      <a:pt x="69" y="42"/>
                      <a:pt x="69" y="4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7" name="Freeform 1494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8" name="Freeform 1495"/>
              <p:cNvSpPr/>
              <p:nvPr/>
            </p:nvSpPr>
            <p:spPr bwMode="auto">
              <a:xfrm>
                <a:off x="5865" y="2300"/>
                <a:ext cx="28" cy="46"/>
              </a:xfrm>
              <a:custGeom>
                <a:avLst/>
                <a:gdLst>
                  <a:gd name="T0" fmla="*/ 8 w 27"/>
                  <a:gd name="T1" fmla="*/ 0 h 43"/>
                  <a:gd name="T2" fmla="*/ 1 w 27"/>
                  <a:gd name="T3" fmla="*/ 4 h 43"/>
                  <a:gd name="T4" fmla="*/ 0 w 27"/>
                  <a:gd name="T5" fmla="*/ 43 h 43"/>
                  <a:gd name="T6" fmla="*/ 27 w 27"/>
                  <a:gd name="T7" fmla="*/ 16 h 43"/>
                  <a:gd name="T8" fmla="*/ 26 w 27"/>
                  <a:gd name="T9" fmla="*/ 11 h 43"/>
                  <a:gd name="T10" fmla="*/ 26 w 27"/>
                  <a:gd name="T11" fmla="*/ 9 h 43"/>
                  <a:gd name="T12" fmla="*/ 8 w 2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8" y="0"/>
                    </a:moveTo>
                    <a:cubicBezTo>
                      <a:pt x="6" y="2"/>
                      <a:pt x="4" y="4"/>
                      <a:pt x="1" y="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3"/>
                      <a:pt x="26" y="11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9" name="Freeform 1496"/>
              <p:cNvSpPr/>
              <p:nvPr/>
            </p:nvSpPr>
            <p:spPr bwMode="auto">
              <a:xfrm>
                <a:off x="5892" y="2310"/>
                <a:ext cx="7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1 w 6"/>
                  <a:gd name="T5" fmla="*/ 7 h 7"/>
                  <a:gd name="T6" fmla="*/ 6 w 6"/>
                  <a:gd name="T7" fmla="*/ 2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0" name="Freeform 1497"/>
              <p:cNvSpPr/>
              <p:nvPr/>
            </p:nvSpPr>
            <p:spPr bwMode="auto">
              <a:xfrm>
                <a:off x="5866" y="2296"/>
                <a:ext cx="7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4 h 8"/>
                  <a:gd name="T6" fmla="*/ 0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1" name="Freeform 1498"/>
              <p:cNvSpPr/>
              <p:nvPr/>
            </p:nvSpPr>
            <p:spPr bwMode="auto">
              <a:xfrm>
                <a:off x="5863" y="2295"/>
                <a:ext cx="36" cy="53"/>
              </a:xfrm>
              <a:custGeom>
                <a:avLst/>
                <a:gdLst>
                  <a:gd name="T0" fmla="*/ 3 w 34"/>
                  <a:gd name="T1" fmla="*/ 0 h 50"/>
                  <a:gd name="T2" fmla="*/ 2 w 34"/>
                  <a:gd name="T3" fmla="*/ 0 h 50"/>
                  <a:gd name="T4" fmla="*/ 1 w 34"/>
                  <a:gd name="T5" fmla="*/ 1 h 50"/>
                  <a:gd name="T6" fmla="*/ 1 w 34"/>
                  <a:gd name="T7" fmla="*/ 1 h 50"/>
                  <a:gd name="T8" fmla="*/ 0 w 34"/>
                  <a:gd name="T9" fmla="*/ 50 h 50"/>
                  <a:gd name="T10" fmla="*/ 2 w 34"/>
                  <a:gd name="T11" fmla="*/ 48 h 50"/>
                  <a:gd name="T12" fmla="*/ 3 w 34"/>
                  <a:gd name="T13" fmla="*/ 9 h 50"/>
                  <a:gd name="T14" fmla="*/ 3 w 34"/>
                  <a:gd name="T15" fmla="*/ 1 h 50"/>
                  <a:gd name="T16" fmla="*/ 10 w 34"/>
                  <a:gd name="T17" fmla="*/ 5 h 50"/>
                  <a:gd name="T18" fmla="*/ 28 w 34"/>
                  <a:gd name="T19" fmla="*/ 14 h 50"/>
                  <a:gd name="T20" fmla="*/ 34 w 34"/>
                  <a:gd name="T21" fmla="*/ 16 h 50"/>
                  <a:gd name="T22" fmla="*/ 34 w 34"/>
                  <a:gd name="T23" fmla="*/ 16 h 50"/>
                  <a:gd name="T24" fmla="*/ 33 w 34"/>
                  <a:gd name="T25" fmla="*/ 15 h 50"/>
                  <a:gd name="T26" fmla="*/ 3 w 34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0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2" name="Freeform 1499"/>
              <p:cNvSpPr/>
              <p:nvPr/>
            </p:nvSpPr>
            <p:spPr bwMode="auto">
              <a:xfrm>
                <a:off x="5863" y="2312"/>
                <a:ext cx="37" cy="38"/>
              </a:xfrm>
              <a:custGeom>
                <a:avLst/>
                <a:gdLst>
                  <a:gd name="T0" fmla="*/ 34 w 35"/>
                  <a:gd name="T1" fmla="*/ 0 h 36"/>
                  <a:gd name="T2" fmla="*/ 34 w 35"/>
                  <a:gd name="T3" fmla="*/ 0 h 36"/>
                  <a:gd name="T4" fmla="*/ 29 w 35"/>
                  <a:gd name="T5" fmla="*/ 5 h 36"/>
                  <a:gd name="T6" fmla="*/ 2 w 35"/>
                  <a:gd name="T7" fmla="*/ 32 h 36"/>
                  <a:gd name="T8" fmla="*/ 0 w 35"/>
                  <a:gd name="T9" fmla="*/ 34 h 36"/>
                  <a:gd name="T10" fmla="*/ 0 w 35"/>
                  <a:gd name="T11" fmla="*/ 36 h 36"/>
                  <a:gd name="T12" fmla="*/ 35 w 35"/>
                  <a:gd name="T13" fmla="*/ 1 h 36"/>
                  <a:gd name="T14" fmla="*/ 35 w 35"/>
                  <a:gd name="T15" fmla="*/ 1 h 36"/>
                  <a:gd name="T16" fmla="*/ 34 w 35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3" name="Freeform 1500"/>
              <p:cNvSpPr/>
              <p:nvPr/>
            </p:nvSpPr>
            <p:spPr bwMode="auto">
              <a:xfrm>
                <a:off x="5898" y="23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4" name="Freeform 1501"/>
              <p:cNvSpPr/>
              <p:nvPr/>
            </p:nvSpPr>
            <p:spPr bwMode="auto">
              <a:xfrm>
                <a:off x="5864" y="22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5" name="Freeform 1502"/>
              <p:cNvSpPr/>
              <p:nvPr/>
            </p:nvSpPr>
            <p:spPr bwMode="auto">
              <a:xfrm>
                <a:off x="5900" y="23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6" name="Freeform 1503"/>
              <p:cNvSpPr/>
              <p:nvPr/>
            </p:nvSpPr>
            <p:spPr bwMode="auto">
              <a:xfrm>
                <a:off x="5846" y="2354"/>
                <a:ext cx="16" cy="55"/>
              </a:xfrm>
              <a:custGeom>
                <a:avLst/>
                <a:gdLst>
                  <a:gd name="T0" fmla="*/ 15 w 15"/>
                  <a:gd name="T1" fmla="*/ 0 h 52"/>
                  <a:gd name="T2" fmla="*/ 0 w 15"/>
                  <a:gd name="T3" fmla="*/ 15 h 52"/>
                  <a:gd name="T4" fmla="*/ 11 w 15"/>
                  <a:gd name="T5" fmla="*/ 52 h 52"/>
                  <a:gd name="T6" fmla="*/ 13 w 15"/>
                  <a:gd name="T7" fmla="*/ 51 h 52"/>
                  <a:gd name="T8" fmla="*/ 15 w 15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7" name="Freeform 1504"/>
              <p:cNvSpPr/>
              <p:nvPr/>
            </p:nvSpPr>
            <p:spPr bwMode="auto">
              <a:xfrm>
                <a:off x="5857" y="2408"/>
                <a:ext cx="3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8" name="Freeform 1505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9" name="Freeform 1506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0" name="Freeform 1507"/>
              <p:cNvSpPr>
                <a:spLocks noEditPoints="1"/>
              </p:cNvSpPr>
              <p:nvPr/>
            </p:nvSpPr>
            <p:spPr bwMode="auto">
              <a:xfrm>
                <a:off x="5845" y="2350"/>
                <a:ext cx="18" cy="64"/>
              </a:xfrm>
              <a:custGeom>
                <a:avLst/>
                <a:gdLst>
                  <a:gd name="T0" fmla="*/ 16 w 17"/>
                  <a:gd name="T1" fmla="*/ 56 h 61"/>
                  <a:gd name="T2" fmla="*/ 15 w 17"/>
                  <a:gd name="T3" fmla="*/ 59 h 61"/>
                  <a:gd name="T4" fmla="*/ 14 w 17"/>
                  <a:gd name="T5" fmla="*/ 59 h 61"/>
                  <a:gd name="T6" fmla="*/ 13 w 17"/>
                  <a:gd name="T7" fmla="*/ 59 h 61"/>
                  <a:gd name="T8" fmla="*/ 13 w 17"/>
                  <a:gd name="T9" fmla="*/ 60 h 61"/>
                  <a:gd name="T10" fmla="*/ 13 w 17"/>
                  <a:gd name="T11" fmla="*/ 60 h 61"/>
                  <a:gd name="T12" fmla="*/ 14 w 17"/>
                  <a:gd name="T13" fmla="*/ 61 h 61"/>
                  <a:gd name="T14" fmla="*/ 14 w 17"/>
                  <a:gd name="T15" fmla="*/ 60 h 61"/>
                  <a:gd name="T16" fmla="*/ 16 w 17"/>
                  <a:gd name="T17" fmla="*/ 59 h 61"/>
                  <a:gd name="T18" fmla="*/ 16 w 17"/>
                  <a:gd name="T19" fmla="*/ 59 h 61"/>
                  <a:gd name="T20" fmla="*/ 16 w 17"/>
                  <a:gd name="T21" fmla="*/ 56 h 61"/>
                  <a:gd name="T22" fmla="*/ 17 w 17"/>
                  <a:gd name="T23" fmla="*/ 0 h 61"/>
                  <a:gd name="T24" fmla="*/ 0 w 17"/>
                  <a:gd name="T25" fmla="*/ 17 h 61"/>
                  <a:gd name="T26" fmla="*/ 1 w 17"/>
                  <a:gd name="T27" fmla="*/ 19 h 61"/>
                  <a:gd name="T28" fmla="*/ 16 w 17"/>
                  <a:gd name="T29" fmla="*/ 4 h 61"/>
                  <a:gd name="T30" fmla="*/ 17 w 17"/>
                  <a:gd name="T31" fmla="*/ 2 h 61"/>
                  <a:gd name="T32" fmla="*/ 17 w 17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61">
                    <a:moveTo>
                      <a:pt x="16" y="56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6"/>
                      <a:pt x="16" y="56"/>
                      <a:pt x="16" y="56"/>
                    </a:cubicBezTo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1" name="Freeform 1508"/>
              <p:cNvSpPr/>
              <p:nvPr/>
            </p:nvSpPr>
            <p:spPr bwMode="auto">
              <a:xfrm>
                <a:off x="5860" y="24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2" name="Freeform 1509"/>
              <p:cNvSpPr/>
              <p:nvPr/>
            </p:nvSpPr>
            <p:spPr bwMode="auto">
              <a:xfrm>
                <a:off x="5844" y="2368"/>
                <a:ext cx="14" cy="45"/>
              </a:xfrm>
              <a:custGeom>
                <a:avLst/>
                <a:gdLst>
                  <a:gd name="T0" fmla="*/ 1 w 14"/>
                  <a:gd name="T1" fmla="*/ 0 h 43"/>
                  <a:gd name="T2" fmla="*/ 0 w 14"/>
                  <a:gd name="T3" fmla="*/ 1 h 43"/>
                  <a:gd name="T4" fmla="*/ 13 w 14"/>
                  <a:gd name="T5" fmla="*/ 43 h 43"/>
                  <a:gd name="T6" fmla="*/ 14 w 14"/>
                  <a:gd name="T7" fmla="*/ 43 h 43"/>
                  <a:gd name="T8" fmla="*/ 14 w 14"/>
                  <a:gd name="T9" fmla="*/ 43 h 43"/>
                  <a:gd name="T10" fmla="*/ 14 w 14"/>
                  <a:gd name="T11" fmla="*/ 42 h 43"/>
                  <a:gd name="T12" fmla="*/ 13 w 14"/>
                  <a:gd name="T13" fmla="*/ 39 h 43"/>
                  <a:gd name="T14" fmla="*/ 2 w 14"/>
                  <a:gd name="T15" fmla="*/ 2 h 43"/>
                  <a:gd name="T16" fmla="*/ 1 w 14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3" name="Freeform 1510"/>
              <p:cNvSpPr/>
              <p:nvPr/>
            </p:nvSpPr>
            <p:spPr bwMode="auto">
              <a:xfrm>
                <a:off x="5863" y="2319"/>
                <a:ext cx="34" cy="86"/>
              </a:xfrm>
              <a:custGeom>
                <a:avLst/>
                <a:gdLst>
                  <a:gd name="T0" fmla="*/ 31 w 32"/>
                  <a:gd name="T1" fmla="*/ 0 h 81"/>
                  <a:gd name="T2" fmla="*/ 2 w 32"/>
                  <a:gd name="T3" fmla="*/ 30 h 81"/>
                  <a:gd name="T4" fmla="*/ 0 w 32"/>
                  <a:gd name="T5" fmla="*/ 81 h 81"/>
                  <a:gd name="T6" fmla="*/ 19 w 32"/>
                  <a:gd name="T7" fmla="*/ 32 h 81"/>
                  <a:gd name="T8" fmla="*/ 32 w 32"/>
                  <a:gd name="T9" fmla="*/ 0 h 81"/>
                  <a:gd name="T10" fmla="*/ 31 w 32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1">
                    <a:moveTo>
                      <a:pt x="31" y="0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4" name="Freeform 1511"/>
              <p:cNvSpPr/>
              <p:nvPr/>
            </p:nvSpPr>
            <p:spPr bwMode="auto">
              <a:xfrm>
                <a:off x="5895" y="231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5" name="Freeform 1512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6" name="Freeform 1513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7" name="Freeform 1514"/>
              <p:cNvSpPr/>
              <p:nvPr/>
            </p:nvSpPr>
            <p:spPr bwMode="auto">
              <a:xfrm>
                <a:off x="5862" y="2313"/>
                <a:ext cx="39" cy="99"/>
              </a:xfrm>
              <a:custGeom>
                <a:avLst/>
                <a:gdLst>
                  <a:gd name="T0" fmla="*/ 36 w 37"/>
                  <a:gd name="T1" fmla="*/ 0 h 94"/>
                  <a:gd name="T2" fmla="*/ 1 w 37"/>
                  <a:gd name="T3" fmla="*/ 35 h 94"/>
                  <a:gd name="T4" fmla="*/ 1 w 37"/>
                  <a:gd name="T5" fmla="*/ 37 h 94"/>
                  <a:gd name="T6" fmla="*/ 3 w 37"/>
                  <a:gd name="T7" fmla="*/ 36 h 94"/>
                  <a:gd name="T8" fmla="*/ 32 w 37"/>
                  <a:gd name="T9" fmla="*/ 6 h 94"/>
                  <a:gd name="T10" fmla="*/ 33 w 37"/>
                  <a:gd name="T11" fmla="*/ 5 h 94"/>
                  <a:gd name="T12" fmla="*/ 33 w 37"/>
                  <a:gd name="T13" fmla="*/ 6 h 94"/>
                  <a:gd name="T14" fmla="*/ 20 w 37"/>
                  <a:gd name="T15" fmla="*/ 38 h 94"/>
                  <a:gd name="T16" fmla="*/ 0 w 37"/>
                  <a:gd name="T17" fmla="*/ 91 h 94"/>
                  <a:gd name="T18" fmla="*/ 0 w 37"/>
                  <a:gd name="T19" fmla="*/ 94 h 94"/>
                  <a:gd name="T20" fmla="*/ 0 w 37"/>
                  <a:gd name="T21" fmla="*/ 94 h 94"/>
                  <a:gd name="T22" fmla="*/ 37 w 37"/>
                  <a:gd name="T23" fmla="*/ 0 h 94"/>
                  <a:gd name="T24" fmla="*/ 36 w 37"/>
                  <a:gd name="T25" fmla="*/ 0 h 94"/>
                  <a:gd name="T26" fmla="*/ 36 w 37"/>
                  <a:gd name="T27" fmla="*/ 0 h 94"/>
                  <a:gd name="T28" fmla="*/ 36 w 37"/>
                  <a:gd name="T29" fmla="*/ 0 h 94"/>
                  <a:gd name="T30" fmla="*/ 36 w 37"/>
                  <a:gd name="T31" fmla="*/ 0 h 94"/>
                  <a:gd name="T32" fmla="*/ 36 w 37"/>
                  <a:gd name="T33" fmla="*/ 0 h 94"/>
                  <a:gd name="T34" fmla="*/ 36 w 37"/>
                  <a:gd name="T35" fmla="*/ 0 h 94"/>
                  <a:gd name="T36" fmla="*/ 36 w 37"/>
                  <a:gd name="T37" fmla="*/ 0 h 94"/>
                  <a:gd name="T38" fmla="*/ 36 w 37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94">
                    <a:moveTo>
                      <a:pt x="36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8" name="Freeform 1515"/>
              <p:cNvSpPr/>
              <p:nvPr/>
            </p:nvSpPr>
            <p:spPr bwMode="auto">
              <a:xfrm>
                <a:off x="5862" y="24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9" name="Freeform 1516"/>
              <p:cNvSpPr>
                <a:spLocks noEditPoints="1"/>
              </p:cNvSpPr>
              <p:nvPr/>
            </p:nvSpPr>
            <p:spPr bwMode="auto">
              <a:xfrm>
                <a:off x="5900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0" name="Freeform 1517"/>
              <p:cNvSpPr/>
              <p:nvPr/>
            </p:nvSpPr>
            <p:spPr bwMode="auto">
              <a:xfrm>
                <a:off x="5900" y="231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1" name="Freeform 1518"/>
              <p:cNvSpPr/>
              <p:nvPr/>
            </p:nvSpPr>
            <p:spPr bwMode="auto">
              <a:xfrm>
                <a:off x="5777" y="2510"/>
                <a:ext cx="52" cy="52"/>
              </a:xfrm>
              <a:custGeom>
                <a:avLst/>
                <a:gdLst>
                  <a:gd name="T0" fmla="*/ 49 w 49"/>
                  <a:gd name="T1" fmla="*/ 0 h 50"/>
                  <a:gd name="T2" fmla="*/ 5 w 49"/>
                  <a:gd name="T3" fmla="*/ 19 h 50"/>
                  <a:gd name="T4" fmla="*/ 0 w 49"/>
                  <a:gd name="T5" fmla="*/ 49 h 50"/>
                  <a:gd name="T6" fmla="*/ 2 w 49"/>
                  <a:gd name="T7" fmla="*/ 50 h 50"/>
                  <a:gd name="T8" fmla="*/ 49 w 49"/>
                  <a:gd name="T9" fmla="*/ 0 h 50"/>
                  <a:gd name="T10" fmla="*/ 49 w 49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0">
                    <a:moveTo>
                      <a:pt x="49" y="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2" name="Freeform 1519"/>
              <p:cNvSpPr/>
              <p:nvPr/>
            </p:nvSpPr>
            <p:spPr bwMode="auto">
              <a:xfrm>
                <a:off x="5829" y="25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3" name="Freeform 1520"/>
              <p:cNvSpPr/>
              <p:nvPr/>
            </p:nvSpPr>
            <p:spPr bwMode="auto">
              <a:xfrm>
                <a:off x="5777" y="25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4" name="Freeform 1521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5" name="Freeform 1522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6" name="Freeform 1523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7" name="Freeform 1524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8" name="Freeform 1525"/>
              <p:cNvSpPr/>
              <p:nvPr/>
            </p:nvSpPr>
            <p:spPr bwMode="auto">
              <a:xfrm>
                <a:off x="5825" y="2421"/>
                <a:ext cx="32" cy="76"/>
              </a:xfrm>
              <a:custGeom>
                <a:avLst/>
                <a:gdLst>
                  <a:gd name="T0" fmla="*/ 31 w 31"/>
                  <a:gd name="T1" fmla="*/ 0 h 72"/>
                  <a:gd name="T2" fmla="*/ 0 w 31"/>
                  <a:gd name="T3" fmla="*/ 35 h 72"/>
                  <a:gd name="T4" fmla="*/ 10 w 31"/>
                  <a:gd name="T5" fmla="*/ 72 h 72"/>
                  <a:gd name="T6" fmla="*/ 10 w 31"/>
                  <a:gd name="T7" fmla="*/ 72 h 72"/>
                  <a:gd name="T8" fmla="*/ 11 w 31"/>
                  <a:gd name="T9" fmla="*/ 72 h 72"/>
                  <a:gd name="T10" fmla="*/ 31 w 31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2">
                    <a:moveTo>
                      <a:pt x="3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9" name="Freeform 1526"/>
              <p:cNvSpPr/>
              <p:nvPr/>
            </p:nvSpPr>
            <p:spPr bwMode="auto">
              <a:xfrm>
                <a:off x="5835" y="24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0" name="Freeform 1527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1" name="Freeform 1528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2" name="Freeform 1529"/>
              <p:cNvSpPr/>
              <p:nvPr/>
            </p:nvSpPr>
            <p:spPr bwMode="auto">
              <a:xfrm>
                <a:off x="5823" y="2456"/>
                <a:ext cx="13" cy="47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1 h 45"/>
                  <a:gd name="T4" fmla="*/ 12 w 13"/>
                  <a:gd name="T5" fmla="*/ 45 h 45"/>
                  <a:gd name="T6" fmla="*/ 13 w 13"/>
                  <a:gd name="T7" fmla="*/ 45 h 45"/>
                  <a:gd name="T8" fmla="*/ 13 w 13"/>
                  <a:gd name="T9" fmla="*/ 45 h 45"/>
                  <a:gd name="T10" fmla="*/ 13 w 13"/>
                  <a:gd name="T11" fmla="*/ 44 h 45"/>
                  <a:gd name="T12" fmla="*/ 12 w 13"/>
                  <a:gd name="T13" fmla="*/ 41 h 45"/>
                  <a:gd name="T14" fmla="*/ 12 w 13"/>
                  <a:gd name="T15" fmla="*/ 39 h 45"/>
                  <a:gd name="T16" fmla="*/ 2 w 13"/>
                  <a:gd name="T17" fmla="*/ 2 h 45"/>
                  <a:gd name="T18" fmla="*/ 1 w 13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3" name="Freeform 1530"/>
              <p:cNvSpPr/>
              <p:nvPr/>
            </p:nvSpPr>
            <p:spPr bwMode="auto">
              <a:xfrm>
                <a:off x="5835" y="25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4" name="Freeform 1531"/>
              <p:cNvSpPr>
                <a:spLocks noEditPoints="1"/>
              </p:cNvSpPr>
              <p:nvPr/>
            </p:nvSpPr>
            <p:spPr bwMode="auto">
              <a:xfrm>
                <a:off x="5650" y="2517"/>
                <a:ext cx="36" cy="27"/>
              </a:xfrm>
              <a:custGeom>
                <a:avLst/>
                <a:gdLst>
                  <a:gd name="T0" fmla="*/ 2 w 34"/>
                  <a:gd name="T1" fmla="*/ 4 h 26"/>
                  <a:gd name="T2" fmla="*/ 0 w 34"/>
                  <a:gd name="T3" fmla="*/ 5 h 26"/>
                  <a:gd name="T4" fmla="*/ 0 w 34"/>
                  <a:gd name="T5" fmla="*/ 5 h 26"/>
                  <a:gd name="T6" fmla="*/ 2 w 34"/>
                  <a:gd name="T7" fmla="*/ 4 h 26"/>
                  <a:gd name="T8" fmla="*/ 17 w 34"/>
                  <a:gd name="T9" fmla="*/ 0 h 26"/>
                  <a:gd name="T10" fmla="*/ 4 w 34"/>
                  <a:gd name="T11" fmla="*/ 4 h 26"/>
                  <a:gd name="T12" fmla="*/ 4 w 34"/>
                  <a:gd name="T13" fmla="*/ 4 h 26"/>
                  <a:gd name="T14" fmla="*/ 10 w 34"/>
                  <a:gd name="T15" fmla="*/ 10 h 26"/>
                  <a:gd name="T16" fmla="*/ 8 w 34"/>
                  <a:gd name="T17" fmla="*/ 15 h 26"/>
                  <a:gd name="T18" fmla="*/ 17 w 34"/>
                  <a:gd name="T19" fmla="*/ 26 h 26"/>
                  <a:gd name="T20" fmla="*/ 21 w 34"/>
                  <a:gd name="T21" fmla="*/ 25 h 26"/>
                  <a:gd name="T22" fmla="*/ 24 w 34"/>
                  <a:gd name="T23" fmla="*/ 26 h 26"/>
                  <a:gd name="T24" fmla="*/ 34 w 34"/>
                  <a:gd name="T25" fmla="*/ 9 h 26"/>
                  <a:gd name="T26" fmla="*/ 17 w 34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6"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moveTo>
                      <a:pt x="17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4"/>
                      <a:pt x="10" y="6"/>
                      <a:pt x="10" y="10"/>
                    </a:cubicBezTo>
                    <a:cubicBezTo>
                      <a:pt x="10" y="12"/>
                      <a:pt x="9" y="14"/>
                      <a:pt x="8" y="1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5"/>
                      <a:pt x="23" y="25"/>
                      <a:pt x="24" y="2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5" name="Freeform 1532"/>
              <p:cNvSpPr/>
              <p:nvPr/>
            </p:nvSpPr>
            <p:spPr bwMode="auto">
              <a:xfrm>
                <a:off x="5668" y="2543"/>
                <a:ext cx="8" cy="7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1 h 6"/>
                  <a:gd name="T4" fmla="*/ 4 w 7"/>
                  <a:gd name="T5" fmla="*/ 6 h 6"/>
                  <a:gd name="T6" fmla="*/ 7 w 7"/>
                  <a:gd name="T7" fmla="*/ 1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6" name="Freeform 1533"/>
              <p:cNvSpPr/>
              <p:nvPr/>
            </p:nvSpPr>
            <p:spPr bwMode="auto">
              <a:xfrm>
                <a:off x="5650" y="2521"/>
                <a:ext cx="11" cy="12"/>
              </a:xfrm>
              <a:custGeom>
                <a:avLst/>
                <a:gdLst>
                  <a:gd name="T0" fmla="*/ 4 w 10"/>
                  <a:gd name="T1" fmla="*/ 0 h 11"/>
                  <a:gd name="T2" fmla="*/ 4 w 10"/>
                  <a:gd name="T3" fmla="*/ 0 h 11"/>
                  <a:gd name="T4" fmla="*/ 2 w 10"/>
                  <a:gd name="T5" fmla="*/ 0 h 11"/>
                  <a:gd name="T6" fmla="*/ 0 w 10"/>
                  <a:gd name="T7" fmla="*/ 1 h 11"/>
                  <a:gd name="T8" fmla="*/ 8 w 10"/>
                  <a:gd name="T9" fmla="*/ 11 h 11"/>
                  <a:gd name="T10" fmla="*/ 10 w 10"/>
                  <a:gd name="T11" fmla="*/ 6 h 11"/>
                  <a:gd name="T12" fmla="*/ 4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10" y="8"/>
                      <a:pt x="10" y="6"/>
                    </a:cubicBezTo>
                    <a:cubicBezTo>
                      <a:pt x="10" y="2"/>
                      <a:pt x="8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7" name="Freeform 1534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close/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8" name="Freeform 1535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9" name="Freeform 1536"/>
              <p:cNvSpPr/>
              <p:nvPr/>
            </p:nvSpPr>
            <p:spPr bwMode="auto">
              <a:xfrm>
                <a:off x="5647" y="2521"/>
                <a:ext cx="26" cy="30"/>
              </a:xfrm>
              <a:custGeom>
                <a:avLst/>
                <a:gdLst>
                  <a:gd name="T0" fmla="*/ 2 w 25"/>
                  <a:gd name="T1" fmla="*/ 0 h 28"/>
                  <a:gd name="T2" fmla="*/ 0 w 25"/>
                  <a:gd name="T3" fmla="*/ 0 h 28"/>
                  <a:gd name="T4" fmla="*/ 23 w 25"/>
                  <a:gd name="T5" fmla="*/ 28 h 28"/>
                  <a:gd name="T6" fmla="*/ 24 w 25"/>
                  <a:gd name="T7" fmla="*/ 28 h 28"/>
                  <a:gd name="T8" fmla="*/ 24 w 25"/>
                  <a:gd name="T9" fmla="*/ 28 h 28"/>
                  <a:gd name="T10" fmla="*/ 25 w 25"/>
                  <a:gd name="T11" fmla="*/ 28 h 28"/>
                  <a:gd name="T12" fmla="*/ 24 w 25"/>
                  <a:gd name="T13" fmla="*/ 27 h 28"/>
                  <a:gd name="T14" fmla="*/ 20 w 25"/>
                  <a:gd name="T15" fmla="*/ 22 h 28"/>
                  <a:gd name="T16" fmla="*/ 11 w 25"/>
                  <a:gd name="T17" fmla="*/ 11 h 28"/>
                  <a:gd name="T18" fmla="*/ 3 w 25"/>
                  <a:gd name="T19" fmla="*/ 1 h 28"/>
                  <a:gd name="T20" fmla="*/ 3 w 25"/>
                  <a:gd name="T21" fmla="*/ 1 h 28"/>
                  <a:gd name="T22" fmla="*/ 2 w 25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0" name="Freeform 1537"/>
              <p:cNvSpPr/>
              <p:nvPr/>
            </p:nvSpPr>
            <p:spPr bwMode="auto">
              <a:xfrm>
                <a:off x="5672" y="2551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1" name="Freeform 1538"/>
              <p:cNvSpPr/>
              <p:nvPr/>
            </p:nvSpPr>
            <p:spPr bwMode="auto">
              <a:xfrm>
                <a:off x="5671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2" name="Freeform 1539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3" name="Freeform 1540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4" name="Freeform 1541"/>
              <p:cNvSpPr/>
              <p:nvPr/>
            </p:nvSpPr>
            <p:spPr bwMode="auto">
              <a:xfrm>
                <a:off x="5621" y="2500"/>
                <a:ext cx="23" cy="25"/>
              </a:xfrm>
              <a:custGeom>
                <a:avLst/>
                <a:gdLst>
                  <a:gd name="T0" fmla="*/ 7 w 22"/>
                  <a:gd name="T1" fmla="*/ 0 h 24"/>
                  <a:gd name="T2" fmla="*/ 5 w 22"/>
                  <a:gd name="T3" fmla="*/ 0 h 24"/>
                  <a:gd name="T4" fmla="*/ 0 w 22"/>
                  <a:gd name="T5" fmla="*/ 23 h 24"/>
                  <a:gd name="T6" fmla="*/ 2 w 22"/>
                  <a:gd name="T7" fmla="*/ 24 h 24"/>
                  <a:gd name="T8" fmla="*/ 22 w 22"/>
                  <a:gd name="T9" fmla="*/ 19 h 24"/>
                  <a:gd name="T10" fmla="*/ 7 w 2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4"/>
                      <a:pt x="2" y="24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5" name="Freeform 1542"/>
              <p:cNvSpPr/>
              <p:nvPr/>
            </p:nvSpPr>
            <p:spPr bwMode="auto">
              <a:xfrm>
                <a:off x="5620" y="252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6" name="Freeform 1543"/>
              <p:cNvSpPr/>
              <p:nvPr/>
            </p:nvSpPr>
            <p:spPr bwMode="auto">
              <a:xfrm>
                <a:off x="5626" y="2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7" name="Freeform 1544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8" name="Freeform 1545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9" name="Freeform 1546"/>
              <p:cNvSpPr/>
              <p:nvPr/>
            </p:nvSpPr>
            <p:spPr bwMode="auto">
              <a:xfrm>
                <a:off x="5617" y="2496"/>
                <a:ext cx="30" cy="33"/>
              </a:xfrm>
              <a:custGeom>
                <a:avLst/>
                <a:gdLst>
                  <a:gd name="T0" fmla="*/ 7 w 28"/>
                  <a:gd name="T1" fmla="*/ 0 h 31"/>
                  <a:gd name="T2" fmla="*/ 0 w 28"/>
                  <a:gd name="T3" fmla="*/ 30 h 31"/>
                  <a:gd name="T4" fmla="*/ 0 w 28"/>
                  <a:gd name="T5" fmla="*/ 30 h 31"/>
                  <a:gd name="T6" fmla="*/ 0 w 28"/>
                  <a:gd name="T7" fmla="*/ 30 h 31"/>
                  <a:gd name="T8" fmla="*/ 0 w 28"/>
                  <a:gd name="T9" fmla="*/ 30 h 31"/>
                  <a:gd name="T10" fmla="*/ 0 w 28"/>
                  <a:gd name="T11" fmla="*/ 30 h 31"/>
                  <a:gd name="T12" fmla="*/ 0 w 28"/>
                  <a:gd name="T13" fmla="*/ 30 h 31"/>
                  <a:gd name="T14" fmla="*/ 0 w 28"/>
                  <a:gd name="T15" fmla="*/ 30 h 31"/>
                  <a:gd name="T16" fmla="*/ 0 w 28"/>
                  <a:gd name="T17" fmla="*/ 30 h 31"/>
                  <a:gd name="T18" fmla="*/ 0 w 28"/>
                  <a:gd name="T19" fmla="*/ 30 h 31"/>
                  <a:gd name="T20" fmla="*/ 0 w 28"/>
                  <a:gd name="T21" fmla="*/ 30 h 31"/>
                  <a:gd name="T22" fmla="*/ 1 w 28"/>
                  <a:gd name="T23" fmla="*/ 30 h 31"/>
                  <a:gd name="T24" fmla="*/ 1 w 28"/>
                  <a:gd name="T25" fmla="*/ 30 h 31"/>
                  <a:gd name="T26" fmla="*/ 1 w 28"/>
                  <a:gd name="T27" fmla="*/ 31 h 31"/>
                  <a:gd name="T28" fmla="*/ 1 w 28"/>
                  <a:gd name="T29" fmla="*/ 31 h 31"/>
                  <a:gd name="T30" fmla="*/ 1 w 28"/>
                  <a:gd name="T31" fmla="*/ 31 h 31"/>
                  <a:gd name="T32" fmla="*/ 1 w 28"/>
                  <a:gd name="T33" fmla="*/ 31 h 31"/>
                  <a:gd name="T34" fmla="*/ 1 w 28"/>
                  <a:gd name="T35" fmla="*/ 31 h 31"/>
                  <a:gd name="T36" fmla="*/ 1 w 28"/>
                  <a:gd name="T37" fmla="*/ 31 h 31"/>
                  <a:gd name="T38" fmla="*/ 1 w 28"/>
                  <a:gd name="T39" fmla="*/ 31 h 31"/>
                  <a:gd name="T40" fmla="*/ 1 w 28"/>
                  <a:gd name="T41" fmla="*/ 31 h 31"/>
                  <a:gd name="T42" fmla="*/ 1 w 28"/>
                  <a:gd name="T43" fmla="*/ 31 h 31"/>
                  <a:gd name="T44" fmla="*/ 1 w 28"/>
                  <a:gd name="T45" fmla="*/ 31 h 31"/>
                  <a:gd name="T46" fmla="*/ 2 w 28"/>
                  <a:gd name="T47" fmla="*/ 31 h 31"/>
                  <a:gd name="T48" fmla="*/ 2 w 28"/>
                  <a:gd name="T49" fmla="*/ 30 h 31"/>
                  <a:gd name="T50" fmla="*/ 2 w 28"/>
                  <a:gd name="T51" fmla="*/ 29 h 31"/>
                  <a:gd name="T52" fmla="*/ 3 w 28"/>
                  <a:gd name="T53" fmla="*/ 27 h 31"/>
                  <a:gd name="T54" fmla="*/ 8 w 28"/>
                  <a:gd name="T55" fmla="*/ 4 h 31"/>
                  <a:gd name="T56" fmla="*/ 8 w 28"/>
                  <a:gd name="T57" fmla="*/ 2 h 31"/>
                  <a:gd name="T58" fmla="*/ 10 w 28"/>
                  <a:gd name="T59" fmla="*/ 4 h 31"/>
                  <a:gd name="T60" fmla="*/ 25 w 28"/>
                  <a:gd name="T61" fmla="*/ 23 h 31"/>
                  <a:gd name="T62" fmla="*/ 26 w 28"/>
                  <a:gd name="T63" fmla="*/ 24 h 31"/>
                  <a:gd name="T64" fmla="*/ 28 w 28"/>
                  <a:gd name="T65" fmla="*/ 24 h 31"/>
                  <a:gd name="T66" fmla="*/ 10 w 28"/>
                  <a:gd name="T67" fmla="*/ 1 h 31"/>
                  <a:gd name="T68" fmla="*/ 7 w 28"/>
                  <a:gd name="T6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0" name="Freeform 1547"/>
              <p:cNvSpPr>
                <a:spLocks noEditPoints="1"/>
              </p:cNvSpPr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0 h 1"/>
                  <a:gd name="T34" fmla="*/ 0 w 1"/>
                  <a:gd name="T35" fmla="*/ 0 h 1"/>
                  <a:gd name="T36" fmla="*/ 1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  <a:gd name="T60" fmla="*/ 0 w 1"/>
                  <a:gd name="T61" fmla="*/ 0 h 1"/>
                  <a:gd name="T62" fmla="*/ 0 w 1"/>
                  <a:gd name="T63" fmla="*/ 0 h 1"/>
                  <a:gd name="T64" fmla="*/ 0 w 1"/>
                  <a:gd name="T6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1" name="Freeform 1548"/>
              <p:cNvSpPr/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  <a:gd name="T24" fmla="*/ 1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  <a:gd name="T36" fmla="*/ 0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2" name="Freeform 1549"/>
              <p:cNvSpPr/>
              <p:nvPr/>
            </p:nvSpPr>
            <p:spPr bwMode="auto">
              <a:xfrm>
                <a:off x="5625" y="249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3" name="Freeform 1550"/>
              <p:cNvSpPr/>
              <p:nvPr/>
            </p:nvSpPr>
            <p:spPr bwMode="auto">
              <a:xfrm>
                <a:off x="5625" y="24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4" name="Freeform 1551"/>
              <p:cNvSpPr/>
              <p:nvPr/>
            </p:nvSpPr>
            <p:spPr bwMode="auto">
              <a:xfrm>
                <a:off x="5623" y="2523"/>
                <a:ext cx="43" cy="25"/>
              </a:xfrm>
              <a:custGeom>
                <a:avLst/>
                <a:gdLst>
                  <a:gd name="T0" fmla="*/ 22 w 41"/>
                  <a:gd name="T1" fmla="*/ 0 h 23"/>
                  <a:gd name="T2" fmla="*/ 0 w 41"/>
                  <a:gd name="T3" fmla="*/ 5 h 23"/>
                  <a:gd name="T4" fmla="*/ 0 w 41"/>
                  <a:gd name="T5" fmla="*/ 6 h 23"/>
                  <a:gd name="T6" fmla="*/ 18 w 41"/>
                  <a:gd name="T7" fmla="*/ 13 h 23"/>
                  <a:gd name="T8" fmla="*/ 40 w 41"/>
                  <a:gd name="T9" fmla="*/ 23 h 23"/>
                  <a:gd name="T10" fmla="*/ 41 w 41"/>
                  <a:gd name="T11" fmla="*/ 22 h 23"/>
                  <a:gd name="T12" fmla="*/ 31 w 41"/>
                  <a:gd name="T13" fmla="*/ 10 h 23"/>
                  <a:gd name="T14" fmla="*/ 30 w 41"/>
                  <a:gd name="T15" fmla="*/ 10 h 23"/>
                  <a:gd name="T16" fmla="*/ 24 w 41"/>
                  <a:gd name="T17" fmla="*/ 4 h 23"/>
                  <a:gd name="T18" fmla="*/ 24 w 41"/>
                  <a:gd name="T19" fmla="*/ 2 h 23"/>
                  <a:gd name="T20" fmla="*/ 22 w 4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3">
                    <a:moveTo>
                      <a:pt x="2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2"/>
                      <a:pt x="41" y="2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7" y="10"/>
                      <a:pt x="24" y="7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5" name="Freeform 1552"/>
              <p:cNvSpPr/>
              <p:nvPr/>
            </p:nvSpPr>
            <p:spPr bwMode="auto">
              <a:xfrm>
                <a:off x="5623" y="252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6" name="Freeform 1553"/>
              <p:cNvSpPr/>
              <p:nvPr/>
            </p:nvSpPr>
            <p:spPr bwMode="auto">
              <a:xfrm>
                <a:off x="5665" y="2546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7" name="Freeform 1554"/>
              <p:cNvSpPr/>
              <p:nvPr/>
            </p:nvSpPr>
            <p:spPr bwMode="auto">
              <a:xfrm>
                <a:off x="5648" y="2525"/>
                <a:ext cx="8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6 w 7"/>
                  <a:gd name="T5" fmla="*/ 8 h 8"/>
                  <a:gd name="T6" fmla="*/ 7 w 7"/>
                  <a:gd name="T7" fmla="*/ 8 h 8"/>
                  <a:gd name="T8" fmla="*/ 0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8" name="Freeform 1555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9" name="Freeform 1556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0" name="Freeform 1557"/>
              <p:cNvSpPr/>
              <p:nvPr/>
            </p:nvSpPr>
            <p:spPr bwMode="auto">
              <a:xfrm>
                <a:off x="5619" y="2521"/>
                <a:ext cx="52" cy="31"/>
              </a:xfrm>
              <a:custGeom>
                <a:avLst/>
                <a:gdLst>
                  <a:gd name="T0" fmla="*/ 27 w 50"/>
                  <a:gd name="T1" fmla="*/ 0 h 29"/>
                  <a:gd name="T2" fmla="*/ 25 w 50"/>
                  <a:gd name="T3" fmla="*/ 0 h 29"/>
                  <a:gd name="T4" fmla="*/ 26 w 50"/>
                  <a:gd name="T5" fmla="*/ 2 h 29"/>
                  <a:gd name="T6" fmla="*/ 28 w 50"/>
                  <a:gd name="T7" fmla="*/ 4 h 29"/>
                  <a:gd name="T8" fmla="*/ 35 w 50"/>
                  <a:gd name="T9" fmla="*/ 12 h 29"/>
                  <a:gd name="T10" fmla="*/ 45 w 50"/>
                  <a:gd name="T11" fmla="*/ 24 h 29"/>
                  <a:gd name="T12" fmla="*/ 46 w 50"/>
                  <a:gd name="T13" fmla="*/ 26 h 29"/>
                  <a:gd name="T14" fmla="*/ 44 w 50"/>
                  <a:gd name="T15" fmla="*/ 25 h 29"/>
                  <a:gd name="T16" fmla="*/ 22 w 50"/>
                  <a:gd name="T17" fmla="*/ 15 h 29"/>
                  <a:gd name="T18" fmla="*/ 1 w 50"/>
                  <a:gd name="T19" fmla="*/ 7 h 29"/>
                  <a:gd name="T20" fmla="*/ 0 w 50"/>
                  <a:gd name="T21" fmla="*/ 7 h 29"/>
                  <a:gd name="T22" fmla="*/ 0 w 50"/>
                  <a:gd name="T23" fmla="*/ 7 h 29"/>
                  <a:gd name="T24" fmla="*/ 1 w 50"/>
                  <a:gd name="T25" fmla="*/ 8 h 29"/>
                  <a:gd name="T26" fmla="*/ 49 w 50"/>
                  <a:gd name="T27" fmla="*/ 29 h 29"/>
                  <a:gd name="T28" fmla="*/ 50 w 50"/>
                  <a:gd name="T29" fmla="*/ 28 h 29"/>
                  <a:gd name="T30" fmla="*/ 50 w 50"/>
                  <a:gd name="T31" fmla="*/ 28 h 29"/>
                  <a:gd name="T32" fmla="*/ 27 w 50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9">
                    <a:moveTo>
                      <a:pt x="2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1" name="Oval 1558"/>
              <p:cNvSpPr>
                <a:spLocks noChangeArrowheads="1"/>
              </p:cNvSpPr>
              <p:nvPr/>
            </p:nvSpPr>
            <p:spPr bwMode="auto">
              <a:xfrm>
                <a:off x="5619" y="252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2" name="Freeform 1559"/>
              <p:cNvSpPr/>
              <p:nvPr/>
            </p:nvSpPr>
            <p:spPr bwMode="auto">
              <a:xfrm>
                <a:off x="5670" y="25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3" name="Freeform 1560"/>
              <p:cNvSpPr/>
              <p:nvPr/>
            </p:nvSpPr>
            <p:spPr bwMode="auto">
              <a:xfrm>
                <a:off x="5670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4" name="Freeform 1561"/>
              <p:cNvSpPr/>
              <p:nvPr/>
            </p:nvSpPr>
            <p:spPr bwMode="auto">
              <a:xfrm>
                <a:off x="5617" y="2529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5" name="Freeform 1562"/>
              <p:cNvSpPr/>
              <p:nvPr/>
            </p:nvSpPr>
            <p:spPr bwMode="auto">
              <a:xfrm>
                <a:off x="5543" y="2531"/>
                <a:ext cx="69" cy="40"/>
              </a:xfrm>
              <a:custGeom>
                <a:avLst/>
                <a:gdLst>
                  <a:gd name="T0" fmla="*/ 65 w 65"/>
                  <a:gd name="T1" fmla="*/ 0 h 38"/>
                  <a:gd name="T2" fmla="*/ 0 w 65"/>
                  <a:gd name="T3" fmla="*/ 5 h 38"/>
                  <a:gd name="T4" fmla="*/ 10 w 65"/>
                  <a:gd name="T5" fmla="*/ 35 h 38"/>
                  <a:gd name="T6" fmla="*/ 11 w 65"/>
                  <a:gd name="T7" fmla="*/ 35 h 38"/>
                  <a:gd name="T8" fmla="*/ 17 w 65"/>
                  <a:gd name="T9" fmla="*/ 38 h 38"/>
                  <a:gd name="T10" fmla="*/ 39 w 65"/>
                  <a:gd name="T11" fmla="*/ 21 h 38"/>
                  <a:gd name="T12" fmla="*/ 65 w 65"/>
                  <a:gd name="T13" fmla="*/ 0 h 38"/>
                  <a:gd name="T14" fmla="*/ 65 w 65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1" y="35"/>
                    </a:cubicBezTo>
                    <a:cubicBezTo>
                      <a:pt x="13" y="35"/>
                      <a:pt x="15" y="36"/>
                      <a:pt x="17" y="38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6" name="Freeform 1563"/>
              <p:cNvSpPr/>
              <p:nvPr/>
            </p:nvSpPr>
            <p:spPr bwMode="auto">
              <a:xfrm>
                <a:off x="5612" y="2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7" name="Freeform 1564"/>
              <p:cNvSpPr/>
              <p:nvPr/>
            </p:nvSpPr>
            <p:spPr bwMode="auto">
              <a:xfrm>
                <a:off x="5554" y="2568"/>
                <a:ext cx="7" cy="7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2 w 7"/>
                  <a:gd name="T5" fmla="*/ 7 h 7"/>
                  <a:gd name="T6" fmla="*/ 7 w 7"/>
                  <a:gd name="T7" fmla="*/ 3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8" name="Freeform 1565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9" name="Freeform 1566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0" name="Freeform 1567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1" name="Freeform 1568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2" name="Freeform 1569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3" name="Freeform 1570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4" name="Freeform 1571"/>
              <p:cNvSpPr/>
              <p:nvPr/>
            </p:nvSpPr>
            <p:spPr bwMode="auto">
              <a:xfrm>
                <a:off x="5514" y="2487"/>
                <a:ext cx="25" cy="48"/>
              </a:xfrm>
              <a:custGeom>
                <a:avLst/>
                <a:gdLst>
                  <a:gd name="T0" fmla="*/ 10 w 24"/>
                  <a:gd name="T1" fmla="*/ 0 h 45"/>
                  <a:gd name="T2" fmla="*/ 9 w 24"/>
                  <a:gd name="T3" fmla="*/ 0 h 45"/>
                  <a:gd name="T4" fmla="*/ 8 w 24"/>
                  <a:gd name="T5" fmla="*/ 0 h 45"/>
                  <a:gd name="T6" fmla="*/ 0 w 24"/>
                  <a:gd name="T7" fmla="*/ 39 h 45"/>
                  <a:gd name="T8" fmla="*/ 5 w 24"/>
                  <a:gd name="T9" fmla="*/ 45 h 45"/>
                  <a:gd name="T10" fmla="*/ 24 w 24"/>
                  <a:gd name="T11" fmla="*/ 44 h 45"/>
                  <a:gd name="T12" fmla="*/ 10 w 24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5" y="4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5" name="Freeform 1572"/>
              <p:cNvSpPr/>
              <p:nvPr/>
            </p:nvSpPr>
            <p:spPr bwMode="auto">
              <a:xfrm>
                <a:off x="5512" y="2529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7 h 7"/>
                  <a:gd name="T4" fmla="*/ 7 w 7"/>
                  <a:gd name="T5" fmla="*/ 6 h 7"/>
                  <a:gd name="T6" fmla="*/ 2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6" name="Freeform 1573"/>
              <p:cNvSpPr/>
              <p:nvPr/>
            </p:nvSpPr>
            <p:spPr bwMode="auto">
              <a:xfrm>
                <a:off x="5522" y="24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7" name="Freeform 1574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8" name="Freeform 1575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9" name="Freeform 1576"/>
              <p:cNvSpPr/>
              <p:nvPr/>
            </p:nvSpPr>
            <p:spPr bwMode="auto">
              <a:xfrm>
                <a:off x="5510" y="2478"/>
                <a:ext cx="31" cy="59"/>
              </a:xfrm>
              <a:custGeom>
                <a:avLst/>
                <a:gdLst>
                  <a:gd name="T0" fmla="*/ 13 w 30"/>
                  <a:gd name="T1" fmla="*/ 0 h 56"/>
                  <a:gd name="T2" fmla="*/ 13 w 30"/>
                  <a:gd name="T3" fmla="*/ 0 h 56"/>
                  <a:gd name="T4" fmla="*/ 12 w 30"/>
                  <a:gd name="T5" fmla="*/ 2 h 56"/>
                  <a:gd name="T6" fmla="*/ 12 w 30"/>
                  <a:gd name="T7" fmla="*/ 2 h 56"/>
                  <a:gd name="T8" fmla="*/ 0 w 30"/>
                  <a:gd name="T9" fmla="*/ 56 h 56"/>
                  <a:gd name="T10" fmla="*/ 2 w 30"/>
                  <a:gd name="T11" fmla="*/ 56 h 56"/>
                  <a:gd name="T12" fmla="*/ 2 w 30"/>
                  <a:gd name="T13" fmla="*/ 56 h 56"/>
                  <a:gd name="T14" fmla="*/ 2 w 30"/>
                  <a:gd name="T15" fmla="*/ 55 h 56"/>
                  <a:gd name="T16" fmla="*/ 4 w 30"/>
                  <a:gd name="T17" fmla="*/ 48 h 56"/>
                  <a:gd name="T18" fmla="*/ 12 w 30"/>
                  <a:gd name="T19" fmla="*/ 9 h 56"/>
                  <a:gd name="T20" fmla="*/ 13 w 30"/>
                  <a:gd name="T21" fmla="*/ 6 h 56"/>
                  <a:gd name="T22" fmla="*/ 14 w 30"/>
                  <a:gd name="T23" fmla="*/ 9 h 56"/>
                  <a:gd name="T24" fmla="*/ 28 w 30"/>
                  <a:gd name="T25" fmla="*/ 53 h 56"/>
                  <a:gd name="T26" fmla="*/ 28 w 30"/>
                  <a:gd name="T27" fmla="*/ 54 h 56"/>
                  <a:gd name="T28" fmla="*/ 30 w 30"/>
                  <a:gd name="T29" fmla="*/ 54 h 56"/>
                  <a:gd name="T30" fmla="*/ 13 w 30"/>
                  <a:gd name="T31" fmla="*/ 2 h 56"/>
                  <a:gd name="T32" fmla="*/ 12 w 30"/>
                  <a:gd name="T33" fmla="*/ 2 h 56"/>
                  <a:gd name="T34" fmla="*/ 13 w 30"/>
                  <a:gd name="T3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5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0" name="Freeform 1577"/>
              <p:cNvSpPr/>
              <p:nvPr/>
            </p:nvSpPr>
            <p:spPr bwMode="auto">
              <a:xfrm>
                <a:off x="5522" y="247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1" name="Freeform 1578"/>
              <p:cNvSpPr/>
              <p:nvPr/>
            </p:nvSpPr>
            <p:spPr bwMode="auto">
              <a:xfrm>
                <a:off x="5518" y="2537"/>
                <a:ext cx="33" cy="33"/>
              </a:xfrm>
              <a:custGeom>
                <a:avLst/>
                <a:gdLst>
                  <a:gd name="T0" fmla="*/ 21 w 31"/>
                  <a:gd name="T1" fmla="*/ 0 h 31"/>
                  <a:gd name="T2" fmla="*/ 1 w 31"/>
                  <a:gd name="T3" fmla="*/ 1 h 31"/>
                  <a:gd name="T4" fmla="*/ 0 w 31"/>
                  <a:gd name="T5" fmla="*/ 5 h 31"/>
                  <a:gd name="T6" fmla="*/ 29 w 31"/>
                  <a:gd name="T7" fmla="*/ 31 h 31"/>
                  <a:gd name="T8" fmla="*/ 31 w 31"/>
                  <a:gd name="T9" fmla="*/ 30 h 31"/>
                  <a:gd name="T10" fmla="*/ 21 w 31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1" y="3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2" name="Freeform 1579"/>
              <p:cNvSpPr/>
              <p:nvPr/>
            </p:nvSpPr>
            <p:spPr bwMode="auto">
              <a:xfrm>
                <a:off x="5549" y="25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3" name="Freeform 1580"/>
              <p:cNvSpPr/>
              <p:nvPr/>
            </p:nvSpPr>
            <p:spPr bwMode="auto">
              <a:xfrm>
                <a:off x="5514" y="25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3 h 4"/>
                  <a:gd name="T6" fmla="*/ 4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4" name="Freeform 1581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5" name="Freeform 1582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6" name="Freeform 1583"/>
              <p:cNvSpPr/>
              <p:nvPr/>
            </p:nvSpPr>
            <p:spPr bwMode="auto">
              <a:xfrm>
                <a:off x="5510" y="2535"/>
                <a:ext cx="44" cy="41"/>
              </a:xfrm>
              <a:custGeom>
                <a:avLst/>
                <a:gdLst>
                  <a:gd name="T0" fmla="*/ 30 w 42"/>
                  <a:gd name="T1" fmla="*/ 0 h 39"/>
                  <a:gd name="T2" fmla="*/ 28 w 42"/>
                  <a:gd name="T3" fmla="*/ 0 h 39"/>
                  <a:gd name="T4" fmla="*/ 29 w 42"/>
                  <a:gd name="T5" fmla="*/ 2 h 39"/>
                  <a:gd name="T6" fmla="*/ 39 w 42"/>
                  <a:gd name="T7" fmla="*/ 32 h 39"/>
                  <a:gd name="T8" fmla="*/ 40 w 42"/>
                  <a:gd name="T9" fmla="*/ 36 h 39"/>
                  <a:gd name="T10" fmla="*/ 37 w 42"/>
                  <a:gd name="T11" fmla="*/ 33 h 39"/>
                  <a:gd name="T12" fmla="*/ 8 w 42"/>
                  <a:gd name="T13" fmla="*/ 7 h 39"/>
                  <a:gd name="T14" fmla="*/ 6 w 42"/>
                  <a:gd name="T15" fmla="*/ 6 h 39"/>
                  <a:gd name="T16" fmla="*/ 2 w 42"/>
                  <a:gd name="T17" fmla="*/ 2 h 39"/>
                  <a:gd name="T18" fmla="*/ 0 w 42"/>
                  <a:gd name="T19" fmla="*/ 2 h 39"/>
                  <a:gd name="T20" fmla="*/ 42 w 42"/>
                  <a:gd name="T21" fmla="*/ 39 h 39"/>
                  <a:gd name="T22" fmla="*/ 42 w 42"/>
                  <a:gd name="T23" fmla="*/ 39 h 39"/>
                  <a:gd name="T24" fmla="*/ 42 w 42"/>
                  <a:gd name="T25" fmla="*/ 39 h 39"/>
                  <a:gd name="T26" fmla="*/ 30 w 42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3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7" name="Freeform 1584"/>
              <p:cNvSpPr/>
              <p:nvPr/>
            </p:nvSpPr>
            <p:spPr bwMode="auto">
              <a:xfrm>
                <a:off x="5554" y="2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8" name="Freeform 1585"/>
              <p:cNvSpPr/>
              <p:nvPr/>
            </p:nvSpPr>
            <p:spPr bwMode="auto">
              <a:xfrm>
                <a:off x="5654" y="2381"/>
                <a:ext cx="48" cy="49"/>
              </a:xfrm>
              <a:custGeom>
                <a:avLst/>
                <a:gdLst>
                  <a:gd name="T0" fmla="*/ 23 w 45"/>
                  <a:gd name="T1" fmla="*/ 0 h 47"/>
                  <a:gd name="T2" fmla="*/ 0 w 45"/>
                  <a:gd name="T3" fmla="*/ 36 h 47"/>
                  <a:gd name="T4" fmla="*/ 2 w 45"/>
                  <a:gd name="T5" fmla="*/ 42 h 47"/>
                  <a:gd name="T6" fmla="*/ 42 w 45"/>
                  <a:gd name="T7" fmla="*/ 47 h 47"/>
                  <a:gd name="T8" fmla="*/ 45 w 45"/>
                  <a:gd name="T9" fmla="*/ 43 h 47"/>
                  <a:gd name="T10" fmla="*/ 27 w 45"/>
                  <a:gd name="T11" fmla="*/ 0 h 47"/>
                  <a:gd name="T12" fmla="*/ 25 w 45"/>
                  <a:gd name="T13" fmla="*/ 0 h 47"/>
                  <a:gd name="T14" fmla="*/ 23 w 4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5"/>
                      <a:pt x="44" y="44"/>
                      <a:pt x="45" y="4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9" name="Freeform 1586"/>
              <p:cNvSpPr/>
              <p:nvPr/>
            </p:nvSpPr>
            <p:spPr bwMode="auto">
              <a:xfrm>
                <a:off x="5699" y="2426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0" name="Freeform 1587"/>
              <p:cNvSpPr/>
              <p:nvPr/>
            </p:nvSpPr>
            <p:spPr bwMode="auto">
              <a:xfrm>
                <a:off x="5650" y="2419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5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1" name="Freeform 1588"/>
              <p:cNvSpPr/>
              <p:nvPr/>
            </p:nvSpPr>
            <p:spPr bwMode="auto">
              <a:xfrm>
                <a:off x="5679" y="2376"/>
                <a:ext cx="4" cy="5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2" name="Freeform 1589"/>
              <p:cNvSpPr>
                <a:spLocks noEditPoints="1"/>
              </p:cNvSpPr>
              <p:nvPr/>
            </p:nvSpPr>
            <p:spPr bwMode="auto">
              <a:xfrm>
                <a:off x="5649" y="2375"/>
                <a:ext cx="57" cy="57"/>
              </a:xfrm>
              <a:custGeom>
                <a:avLst/>
                <a:gdLst>
                  <a:gd name="T0" fmla="*/ 28 w 54"/>
                  <a:gd name="T1" fmla="*/ 5 h 54"/>
                  <a:gd name="T2" fmla="*/ 30 w 54"/>
                  <a:gd name="T3" fmla="*/ 1 h 54"/>
                  <a:gd name="T4" fmla="*/ 32 w 54"/>
                  <a:gd name="T5" fmla="*/ 5 h 54"/>
                  <a:gd name="T6" fmla="*/ 50 w 54"/>
                  <a:gd name="T7" fmla="*/ 48 h 54"/>
                  <a:gd name="T8" fmla="*/ 52 w 54"/>
                  <a:gd name="T9" fmla="*/ 52 h 54"/>
                  <a:gd name="T10" fmla="*/ 47 w 54"/>
                  <a:gd name="T11" fmla="*/ 52 h 54"/>
                  <a:gd name="T12" fmla="*/ 7 w 54"/>
                  <a:gd name="T13" fmla="*/ 47 h 54"/>
                  <a:gd name="T14" fmla="*/ 1 w 54"/>
                  <a:gd name="T15" fmla="*/ 46 h 54"/>
                  <a:gd name="T16" fmla="*/ 5 w 54"/>
                  <a:gd name="T17" fmla="*/ 41 h 54"/>
                  <a:gd name="T18" fmla="*/ 28 w 54"/>
                  <a:gd name="T19" fmla="*/ 5 h 54"/>
                  <a:gd name="T20" fmla="*/ 31 w 54"/>
                  <a:gd name="T21" fmla="*/ 0 h 54"/>
                  <a:gd name="T22" fmla="*/ 31 w 54"/>
                  <a:gd name="T23" fmla="*/ 0 h 54"/>
                  <a:gd name="T24" fmla="*/ 30 w 54"/>
                  <a:gd name="T25" fmla="*/ 0 h 54"/>
                  <a:gd name="T26" fmla="*/ 29 w 54"/>
                  <a:gd name="T27" fmla="*/ 0 h 54"/>
                  <a:gd name="T28" fmla="*/ 0 w 54"/>
                  <a:gd name="T29" fmla="*/ 46 h 54"/>
                  <a:gd name="T30" fmla="*/ 0 w 54"/>
                  <a:gd name="T31" fmla="*/ 47 h 54"/>
                  <a:gd name="T32" fmla="*/ 1 w 54"/>
                  <a:gd name="T33" fmla="*/ 48 h 54"/>
                  <a:gd name="T34" fmla="*/ 53 w 54"/>
                  <a:gd name="T35" fmla="*/ 54 h 54"/>
                  <a:gd name="T36" fmla="*/ 54 w 54"/>
                  <a:gd name="T37" fmla="*/ 53 h 54"/>
                  <a:gd name="T38" fmla="*/ 31 w 54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54">
                    <a:moveTo>
                      <a:pt x="28" y="5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28" y="5"/>
                      <a:pt x="28" y="5"/>
                      <a:pt x="28" y="5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3" y="53"/>
                      <a:pt x="54" y="53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3" name="Freeform 1590"/>
              <p:cNvSpPr/>
              <p:nvPr/>
            </p:nvSpPr>
            <p:spPr bwMode="auto">
              <a:xfrm>
                <a:off x="5680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4" name="Freeform 1591"/>
              <p:cNvSpPr>
                <a:spLocks noEditPoints="1"/>
              </p:cNvSpPr>
              <p:nvPr/>
            </p:nvSpPr>
            <p:spPr bwMode="auto">
              <a:xfrm>
                <a:off x="5681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5" name="Freeform 1592"/>
              <p:cNvSpPr/>
              <p:nvPr/>
            </p:nvSpPr>
            <p:spPr bwMode="auto">
              <a:xfrm>
                <a:off x="5680" y="2373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2 w 2"/>
                  <a:gd name="T21" fmla="*/ 2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6" name="Freeform 1593"/>
              <p:cNvSpPr/>
              <p:nvPr/>
            </p:nvSpPr>
            <p:spPr bwMode="auto">
              <a:xfrm>
                <a:off x="5649" y="242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7" name="Freeform 1594"/>
              <p:cNvSpPr/>
              <p:nvPr/>
            </p:nvSpPr>
            <p:spPr bwMode="auto">
              <a:xfrm>
                <a:off x="5705" y="24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8" name="Freeform 1595"/>
              <p:cNvSpPr/>
              <p:nvPr/>
            </p:nvSpPr>
            <p:spPr bwMode="auto">
              <a:xfrm>
                <a:off x="5648" y="242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9" name="Freeform 1596"/>
              <p:cNvSpPr/>
              <p:nvPr/>
            </p:nvSpPr>
            <p:spPr bwMode="auto">
              <a:xfrm>
                <a:off x="5684" y="2348"/>
                <a:ext cx="21" cy="20"/>
              </a:xfrm>
              <a:custGeom>
                <a:avLst/>
                <a:gdLst>
                  <a:gd name="T0" fmla="*/ 20 w 20"/>
                  <a:gd name="T1" fmla="*/ 0 h 19"/>
                  <a:gd name="T2" fmla="*/ 1 w 20"/>
                  <a:gd name="T3" fmla="*/ 9 h 19"/>
                  <a:gd name="T4" fmla="*/ 0 w 20"/>
                  <a:gd name="T5" fmla="*/ 18 h 19"/>
                  <a:gd name="T6" fmla="*/ 1 w 20"/>
                  <a:gd name="T7" fmla="*/ 19 h 19"/>
                  <a:gd name="T8" fmla="*/ 20 w 20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0" name="Freeform 1597"/>
              <p:cNvSpPr/>
              <p:nvPr/>
            </p:nvSpPr>
            <p:spPr bwMode="auto">
              <a:xfrm>
                <a:off x="5683" y="236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1" name="Freeform 1598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2" name="Freeform 1599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3" name="Freeform 1600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4" name="Freeform 1601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5" name="Freeform 1602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6" name="Freeform 1603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7" name="Freeform 1604"/>
              <p:cNvSpPr/>
              <p:nvPr/>
            </p:nvSpPr>
            <p:spPr bwMode="auto">
              <a:xfrm>
                <a:off x="5642" y="2367"/>
                <a:ext cx="33" cy="9"/>
              </a:xfrm>
              <a:custGeom>
                <a:avLst/>
                <a:gdLst>
                  <a:gd name="T0" fmla="*/ 20 w 31"/>
                  <a:gd name="T1" fmla="*/ 0 h 9"/>
                  <a:gd name="T2" fmla="*/ 0 w 31"/>
                  <a:gd name="T3" fmla="*/ 9 h 9"/>
                  <a:gd name="T4" fmla="*/ 31 w 31"/>
                  <a:gd name="T5" fmla="*/ 6 h 9"/>
                  <a:gd name="T6" fmla="*/ 31 w 31"/>
                  <a:gd name="T7" fmla="*/ 5 h 9"/>
                  <a:gd name="T8" fmla="*/ 20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8" name="Freeform 1605"/>
              <p:cNvSpPr/>
              <p:nvPr/>
            </p:nvSpPr>
            <p:spPr bwMode="auto">
              <a:xfrm>
                <a:off x="5675" y="23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9" name="Freeform 1606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0" name="Freeform 1607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1" name="Freeform 1608"/>
              <p:cNvSpPr/>
              <p:nvPr/>
            </p:nvSpPr>
            <p:spPr bwMode="auto">
              <a:xfrm>
                <a:off x="5633" y="2367"/>
                <a:ext cx="45" cy="13"/>
              </a:xfrm>
              <a:custGeom>
                <a:avLst/>
                <a:gdLst>
                  <a:gd name="T0" fmla="*/ 26 w 42"/>
                  <a:gd name="T1" fmla="*/ 0 h 12"/>
                  <a:gd name="T2" fmla="*/ 0 w 42"/>
                  <a:gd name="T3" fmla="*/ 12 h 12"/>
                  <a:gd name="T4" fmla="*/ 0 w 42"/>
                  <a:gd name="T5" fmla="*/ 12 h 12"/>
                  <a:gd name="T6" fmla="*/ 1 w 42"/>
                  <a:gd name="T7" fmla="*/ 12 h 12"/>
                  <a:gd name="T8" fmla="*/ 42 w 42"/>
                  <a:gd name="T9" fmla="*/ 7 h 12"/>
                  <a:gd name="T10" fmla="*/ 40 w 42"/>
                  <a:gd name="T11" fmla="*/ 5 h 12"/>
                  <a:gd name="T12" fmla="*/ 8 w 42"/>
                  <a:gd name="T13" fmla="*/ 9 h 12"/>
                  <a:gd name="T14" fmla="*/ 8 w 42"/>
                  <a:gd name="T15" fmla="*/ 9 h 12"/>
                  <a:gd name="T16" fmla="*/ 28 w 42"/>
                  <a:gd name="T17" fmla="*/ 0 h 12"/>
                  <a:gd name="T18" fmla="*/ 26 w 4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2">
                    <a:moveTo>
                      <a:pt x="2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2" name="Freeform 1609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3" name="Freeform 1610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4" name="Freeform 1611"/>
              <p:cNvSpPr/>
              <p:nvPr/>
            </p:nvSpPr>
            <p:spPr bwMode="auto">
              <a:xfrm>
                <a:off x="5632" y="2380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5360" y="1825"/>
              <a:ext cx="614" cy="825"/>
              <a:chOff x="5360" y="1825"/>
              <a:chExt cx="614" cy="825"/>
            </a:xfrm>
          </p:grpSpPr>
          <p:sp>
            <p:nvSpPr>
              <p:cNvPr id="3095" name="Freeform 1613"/>
              <p:cNvSpPr/>
              <p:nvPr/>
            </p:nvSpPr>
            <p:spPr bwMode="auto">
              <a:xfrm>
                <a:off x="5632" y="2254"/>
                <a:ext cx="54" cy="58"/>
              </a:xfrm>
              <a:custGeom>
                <a:avLst/>
                <a:gdLst>
                  <a:gd name="T0" fmla="*/ 2 w 51"/>
                  <a:gd name="T1" fmla="*/ 0 h 55"/>
                  <a:gd name="T2" fmla="*/ 0 w 51"/>
                  <a:gd name="T3" fmla="*/ 2 h 55"/>
                  <a:gd name="T4" fmla="*/ 13 w 51"/>
                  <a:gd name="T5" fmla="*/ 54 h 55"/>
                  <a:gd name="T6" fmla="*/ 13 w 51"/>
                  <a:gd name="T7" fmla="*/ 54 h 55"/>
                  <a:gd name="T8" fmla="*/ 16 w 51"/>
                  <a:gd name="T9" fmla="*/ 55 h 55"/>
                  <a:gd name="T10" fmla="*/ 51 w 51"/>
                  <a:gd name="T11" fmla="*/ 13 h 55"/>
                  <a:gd name="T12" fmla="*/ 2 w 51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5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4"/>
                      <a:pt x="15" y="55"/>
                      <a:pt x="16" y="55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6" name="Freeform 1614"/>
              <p:cNvSpPr/>
              <p:nvPr/>
            </p:nvSpPr>
            <p:spPr bwMode="auto">
              <a:xfrm>
                <a:off x="5646" y="2311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7" name="Freeform 1615"/>
              <p:cNvSpPr/>
              <p:nvPr/>
            </p:nvSpPr>
            <p:spPr bwMode="auto">
              <a:xfrm>
                <a:off x="5631" y="22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8" name="Freeform 1616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9" name="Freeform 1617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0" name="Freeform 1618"/>
              <p:cNvSpPr/>
              <p:nvPr/>
            </p:nvSpPr>
            <p:spPr bwMode="auto">
              <a:xfrm>
                <a:off x="5645" y="2268"/>
                <a:ext cx="43" cy="49"/>
              </a:xfrm>
              <a:custGeom>
                <a:avLst/>
                <a:gdLst>
                  <a:gd name="T0" fmla="*/ 39 w 41"/>
                  <a:gd name="T1" fmla="*/ 0 h 47"/>
                  <a:gd name="T2" fmla="*/ 0 w 41"/>
                  <a:gd name="T3" fmla="*/ 47 h 47"/>
                  <a:gd name="T4" fmla="*/ 0 w 41"/>
                  <a:gd name="T5" fmla="*/ 47 h 47"/>
                  <a:gd name="T6" fmla="*/ 1 w 41"/>
                  <a:gd name="T7" fmla="*/ 47 h 47"/>
                  <a:gd name="T8" fmla="*/ 2 w 41"/>
                  <a:gd name="T9" fmla="*/ 47 h 47"/>
                  <a:gd name="T10" fmla="*/ 41 w 41"/>
                  <a:gd name="T11" fmla="*/ 0 h 47"/>
                  <a:gd name="T12" fmla="*/ 39 w 41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1" name="Freeform 1619"/>
              <p:cNvSpPr/>
              <p:nvPr/>
            </p:nvSpPr>
            <p:spPr bwMode="auto">
              <a:xfrm>
                <a:off x="5645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2" name="Freeform 1620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3" name="Freeform 1621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4" name="Freeform 1622"/>
              <p:cNvSpPr/>
              <p:nvPr/>
            </p:nvSpPr>
            <p:spPr bwMode="auto">
              <a:xfrm>
                <a:off x="5651" y="2268"/>
                <a:ext cx="45" cy="91"/>
              </a:xfrm>
              <a:custGeom>
                <a:avLst/>
                <a:gdLst>
                  <a:gd name="T0" fmla="*/ 37 w 42"/>
                  <a:gd name="T1" fmla="*/ 0 h 86"/>
                  <a:gd name="T2" fmla="*/ 0 w 42"/>
                  <a:gd name="T3" fmla="*/ 44 h 86"/>
                  <a:gd name="T4" fmla="*/ 2 w 42"/>
                  <a:gd name="T5" fmla="*/ 49 h 86"/>
                  <a:gd name="T6" fmla="*/ 0 w 42"/>
                  <a:gd name="T7" fmla="*/ 54 h 86"/>
                  <a:gd name="T8" fmla="*/ 21 w 42"/>
                  <a:gd name="T9" fmla="*/ 86 h 86"/>
                  <a:gd name="T10" fmla="*/ 29 w 42"/>
                  <a:gd name="T11" fmla="*/ 83 h 86"/>
                  <a:gd name="T12" fmla="*/ 42 w 42"/>
                  <a:gd name="T13" fmla="*/ 2 h 86"/>
                  <a:gd name="T14" fmla="*/ 37 w 42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86">
                    <a:moveTo>
                      <a:pt x="37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7"/>
                      <a:pt x="2" y="49"/>
                    </a:cubicBezTo>
                    <a:cubicBezTo>
                      <a:pt x="2" y="50"/>
                      <a:pt x="1" y="52"/>
                      <a:pt x="0" y="54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5" name="Freeform 1623"/>
              <p:cNvSpPr/>
              <p:nvPr/>
            </p:nvSpPr>
            <p:spPr bwMode="auto">
              <a:xfrm>
                <a:off x="5648" y="2314"/>
                <a:ext cx="5" cy="11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5 h 10"/>
                  <a:gd name="T4" fmla="*/ 3 w 5"/>
                  <a:gd name="T5" fmla="*/ 10 h 10"/>
                  <a:gd name="T6" fmla="*/ 5 w 5"/>
                  <a:gd name="T7" fmla="*/ 5 h 10"/>
                  <a:gd name="T8" fmla="*/ 3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8"/>
                      <a:pt x="5" y="6"/>
                      <a:pt x="5" y="5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6" name="Freeform 1624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7" name="Freeform 1625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8" name="Freeform 1626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9" name="Freeform 1627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0" name="Freeform 1628"/>
              <p:cNvSpPr>
                <a:spLocks noEditPoints="1"/>
              </p:cNvSpPr>
              <p:nvPr/>
            </p:nvSpPr>
            <p:spPr bwMode="auto">
              <a:xfrm>
                <a:off x="5647" y="2268"/>
                <a:ext cx="50" cy="93"/>
              </a:xfrm>
              <a:custGeom>
                <a:avLst/>
                <a:gdLst>
                  <a:gd name="T0" fmla="*/ 46 w 47"/>
                  <a:gd name="T1" fmla="*/ 2 h 88"/>
                  <a:gd name="T2" fmla="*/ 33 w 47"/>
                  <a:gd name="T3" fmla="*/ 83 h 88"/>
                  <a:gd name="T4" fmla="*/ 33 w 47"/>
                  <a:gd name="T5" fmla="*/ 84 h 88"/>
                  <a:gd name="T6" fmla="*/ 35 w 47"/>
                  <a:gd name="T7" fmla="*/ 84 h 88"/>
                  <a:gd name="T8" fmla="*/ 47 w 47"/>
                  <a:gd name="T9" fmla="*/ 2 h 88"/>
                  <a:gd name="T10" fmla="*/ 46 w 47"/>
                  <a:gd name="T11" fmla="*/ 2 h 88"/>
                  <a:gd name="T12" fmla="*/ 39 w 47"/>
                  <a:gd name="T13" fmla="*/ 0 h 88"/>
                  <a:gd name="T14" fmla="*/ 0 w 47"/>
                  <a:gd name="T15" fmla="*/ 47 h 88"/>
                  <a:gd name="T16" fmla="*/ 0 w 47"/>
                  <a:gd name="T17" fmla="*/ 48 h 88"/>
                  <a:gd name="T18" fmla="*/ 26 w 47"/>
                  <a:gd name="T19" fmla="*/ 88 h 88"/>
                  <a:gd name="T20" fmla="*/ 26 w 47"/>
                  <a:gd name="T21" fmla="*/ 88 h 88"/>
                  <a:gd name="T22" fmla="*/ 25 w 47"/>
                  <a:gd name="T23" fmla="*/ 86 h 88"/>
                  <a:gd name="T24" fmla="*/ 4 w 47"/>
                  <a:gd name="T25" fmla="*/ 54 h 88"/>
                  <a:gd name="T26" fmla="*/ 1 w 47"/>
                  <a:gd name="T27" fmla="*/ 49 h 88"/>
                  <a:gd name="T28" fmla="*/ 41 w 47"/>
                  <a:gd name="T29" fmla="*/ 0 h 88"/>
                  <a:gd name="T30" fmla="*/ 39 w 47"/>
                  <a:gd name="T3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88">
                    <a:moveTo>
                      <a:pt x="46" y="2"/>
                    </a:move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1" name="Freeform 1629"/>
              <p:cNvSpPr/>
              <p:nvPr/>
            </p:nvSpPr>
            <p:spPr bwMode="auto">
              <a:xfrm>
                <a:off x="5646" y="2317"/>
                <a:ext cx="29" cy="44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26 w 27"/>
                  <a:gd name="T5" fmla="*/ 41 h 41"/>
                  <a:gd name="T6" fmla="*/ 27 w 27"/>
                  <a:gd name="T7" fmla="*/ 41 h 41"/>
                  <a:gd name="T8" fmla="*/ 1 w 27"/>
                  <a:gd name="T9" fmla="*/ 1 h 41"/>
                  <a:gd name="T10" fmla="*/ 1 w 27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2" name="Freeform 1630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3" name="Freeform 1631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4" name="Freeform 1632"/>
              <p:cNvSpPr/>
              <p:nvPr/>
            </p:nvSpPr>
            <p:spPr bwMode="auto">
              <a:xfrm>
                <a:off x="5676" y="2359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3 h 8"/>
                  <a:gd name="T4" fmla="*/ 3 w 6"/>
                  <a:gd name="T5" fmla="*/ 8 h 8"/>
                  <a:gd name="T6" fmla="*/ 5 w 6"/>
                  <a:gd name="T7" fmla="*/ 8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5" name="Freeform 1633"/>
              <p:cNvSpPr/>
              <p:nvPr/>
            </p:nvSpPr>
            <p:spPr bwMode="auto">
              <a:xfrm>
                <a:off x="5679" y="236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6" name="Freeform 1634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7" name="Freeform 1635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8" name="Freeform 1636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9" name="Freeform 1637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0" name="Freeform 1638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1" name="Freeform 1639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2" name="Freeform 1640"/>
              <p:cNvSpPr/>
              <p:nvPr/>
            </p:nvSpPr>
            <p:spPr bwMode="auto">
              <a:xfrm>
                <a:off x="5677" y="2550"/>
                <a:ext cx="48" cy="22"/>
              </a:xfrm>
              <a:custGeom>
                <a:avLst/>
                <a:gdLst>
                  <a:gd name="T0" fmla="*/ 46 w 46"/>
                  <a:gd name="T1" fmla="*/ 0 h 21"/>
                  <a:gd name="T2" fmla="*/ 4 w 46"/>
                  <a:gd name="T3" fmla="*/ 3 h 21"/>
                  <a:gd name="T4" fmla="*/ 0 w 46"/>
                  <a:gd name="T5" fmla="*/ 10 h 21"/>
                  <a:gd name="T6" fmla="*/ 3 w 46"/>
                  <a:gd name="T7" fmla="*/ 21 h 21"/>
                  <a:gd name="T8" fmla="*/ 46 w 4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1">
                    <a:moveTo>
                      <a:pt x="46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3" name="Freeform 1641"/>
              <p:cNvSpPr/>
              <p:nvPr/>
            </p:nvSpPr>
            <p:spPr bwMode="auto">
              <a:xfrm>
                <a:off x="5675" y="2553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1 h 7"/>
                  <a:gd name="T4" fmla="*/ 2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4" name="Freeform 1642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5" name="Freeform 1643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6" name="Freeform 1644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7" name="Freeform 1645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8" name="Freeform 1646"/>
              <p:cNvSpPr/>
              <p:nvPr/>
            </p:nvSpPr>
            <p:spPr bwMode="auto">
              <a:xfrm>
                <a:off x="5731" y="254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9" name="Freeform 1647"/>
              <p:cNvSpPr/>
              <p:nvPr/>
            </p:nvSpPr>
            <p:spPr bwMode="auto">
              <a:xfrm>
                <a:off x="5733" y="254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0" name="Freeform 1648"/>
              <p:cNvSpPr/>
              <p:nvPr/>
            </p:nvSpPr>
            <p:spPr bwMode="auto">
              <a:xfrm>
                <a:off x="5636" y="2559"/>
                <a:ext cx="32" cy="34"/>
              </a:xfrm>
              <a:custGeom>
                <a:avLst/>
                <a:gdLst>
                  <a:gd name="T0" fmla="*/ 29 w 30"/>
                  <a:gd name="T1" fmla="*/ 0 h 32"/>
                  <a:gd name="T2" fmla="*/ 0 w 30"/>
                  <a:gd name="T3" fmla="*/ 32 h 32"/>
                  <a:gd name="T4" fmla="*/ 22 w 30"/>
                  <a:gd name="T5" fmla="*/ 21 h 32"/>
                  <a:gd name="T6" fmla="*/ 30 w 30"/>
                  <a:gd name="T7" fmla="*/ 1 h 32"/>
                  <a:gd name="T8" fmla="*/ 29 w 3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9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1" name="Freeform 1649"/>
              <p:cNvSpPr/>
              <p:nvPr/>
            </p:nvSpPr>
            <p:spPr bwMode="auto">
              <a:xfrm>
                <a:off x="5667" y="25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2" name="Freeform 1650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3" name="Freeform 1651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4" name="Freeform 1652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5" name="Freeform 1653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6" name="Freeform 1654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7" name="Freeform 1655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8" name="Freeform 1656"/>
              <p:cNvSpPr/>
              <p:nvPr/>
            </p:nvSpPr>
            <p:spPr bwMode="auto">
              <a:xfrm>
                <a:off x="5648" y="2576"/>
                <a:ext cx="45" cy="51"/>
              </a:xfrm>
              <a:custGeom>
                <a:avLst/>
                <a:gdLst>
                  <a:gd name="T0" fmla="*/ 29 w 42"/>
                  <a:gd name="T1" fmla="*/ 0 h 48"/>
                  <a:gd name="T2" fmla="*/ 14 w 42"/>
                  <a:gd name="T3" fmla="*/ 7 h 48"/>
                  <a:gd name="T4" fmla="*/ 0 w 42"/>
                  <a:gd name="T5" fmla="*/ 45 h 48"/>
                  <a:gd name="T6" fmla="*/ 38 w 42"/>
                  <a:gd name="T7" fmla="*/ 48 h 48"/>
                  <a:gd name="T8" fmla="*/ 42 w 42"/>
                  <a:gd name="T9" fmla="*/ 42 h 48"/>
                  <a:gd name="T10" fmla="*/ 29 w 42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8">
                    <a:moveTo>
                      <a:pt x="29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5"/>
                      <a:pt x="40" y="43"/>
                      <a:pt x="42" y="42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9" name="Freeform 1657"/>
              <p:cNvSpPr/>
              <p:nvPr/>
            </p:nvSpPr>
            <p:spPr bwMode="auto">
              <a:xfrm>
                <a:off x="5688" y="2620"/>
                <a:ext cx="7" cy="7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0" name="Freeform 1658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1" name="Freeform 1659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2" name="Freeform 1660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3" name="Freeform 1661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4" name="Freeform 1662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5" name="Freeform 1663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6" name="Freeform 1664"/>
              <p:cNvSpPr/>
              <p:nvPr/>
            </p:nvSpPr>
            <p:spPr bwMode="auto">
              <a:xfrm>
                <a:off x="5641" y="2627"/>
                <a:ext cx="47" cy="19"/>
              </a:xfrm>
              <a:custGeom>
                <a:avLst/>
                <a:gdLst>
                  <a:gd name="T0" fmla="*/ 6 w 45"/>
                  <a:gd name="T1" fmla="*/ 0 h 18"/>
                  <a:gd name="T2" fmla="*/ 0 w 45"/>
                  <a:gd name="T3" fmla="*/ 15 h 18"/>
                  <a:gd name="T4" fmla="*/ 3 w 45"/>
                  <a:gd name="T5" fmla="*/ 18 h 18"/>
                  <a:gd name="T6" fmla="*/ 45 w 45"/>
                  <a:gd name="T7" fmla="*/ 3 h 18"/>
                  <a:gd name="T8" fmla="*/ 44 w 45"/>
                  <a:gd name="T9" fmla="*/ 3 h 18"/>
                  <a:gd name="T10" fmla="*/ 6 w 4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8">
                    <a:moveTo>
                      <a:pt x="6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7" name="Freeform 1665"/>
              <p:cNvSpPr/>
              <p:nvPr/>
            </p:nvSpPr>
            <p:spPr bwMode="auto">
              <a:xfrm>
                <a:off x="5687" y="263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8" name="Freeform 1666"/>
              <p:cNvSpPr/>
              <p:nvPr/>
            </p:nvSpPr>
            <p:spPr bwMode="auto">
              <a:xfrm>
                <a:off x="5640" y="2643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9" name="Freeform 1667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0" name="Freeform 1668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1" name="Freeform 1669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2" name="Freeform 1670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3" name="Freeform 1671"/>
              <p:cNvSpPr/>
              <p:nvPr/>
            </p:nvSpPr>
            <p:spPr bwMode="auto">
              <a:xfrm>
                <a:off x="5664" y="2561"/>
                <a:ext cx="14" cy="18"/>
              </a:xfrm>
              <a:custGeom>
                <a:avLst/>
                <a:gdLst>
                  <a:gd name="T0" fmla="*/ 6 w 13"/>
                  <a:gd name="T1" fmla="*/ 0 h 17"/>
                  <a:gd name="T2" fmla="*/ 0 w 13"/>
                  <a:gd name="T3" fmla="*/ 17 h 17"/>
                  <a:gd name="T4" fmla="*/ 13 w 13"/>
                  <a:gd name="T5" fmla="*/ 11 h 17"/>
                  <a:gd name="T6" fmla="*/ 9 w 13"/>
                  <a:gd name="T7" fmla="*/ 0 h 17"/>
                  <a:gd name="T8" fmla="*/ 8 w 13"/>
                  <a:gd name="T9" fmla="*/ 0 h 17"/>
                  <a:gd name="T10" fmla="*/ 6 w 1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4" name="Freeform 1672"/>
              <p:cNvSpPr/>
              <p:nvPr/>
            </p:nvSpPr>
            <p:spPr bwMode="auto">
              <a:xfrm>
                <a:off x="5670" y="255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5" name="Freeform 1673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6" name="Freeform 1674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7" name="Freeform 1675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8" name="Freeform 1676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9" name="Freeform 1677"/>
              <p:cNvSpPr/>
              <p:nvPr/>
            </p:nvSpPr>
            <p:spPr bwMode="auto">
              <a:xfrm>
                <a:off x="5564" y="2534"/>
                <a:ext cx="62" cy="60"/>
              </a:xfrm>
              <a:custGeom>
                <a:avLst/>
                <a:gdLst>
                  <a:gd name="T0" fmla="*/ 48 w 59"/>
                  <a:gd name="T1" fmla="*/ 0 h 57"/>
                  <a:gd name="T2" fmla="*/ 0 w 59"/>
                  <a:gd name="T3" fmla="*/ 37 h 57"/>
                  <a:gd name="T4" fmla="*/ 1 w 59"/>
                  <a:gd name="T5" fmla="*/ 41 h 57"/>
                  <a:gd name="T6" fmla="*/ 1 w 59"/>
                  <a:gd name="T7" fmla="*/ 42 h 57"/>
                  <a:gd name="T8" fmla="*/ 55 w 59"/>
                  <a:gd name="T9" fmla="*/ 57 h 57"/>
                  <a:gd name="T10" fmla="*/ 59 w 59"/>
                  <a:gd name="T11" fmla="*/ 53 h 57"/>
                  <a:gd name="T12" fmla="*/ 50 w 59"/>
                  <a:gd name="T13" fmla="*/ 1 h 57"/>
                  <a:gd name="T14" fmla="*/ 48 w 5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7">
                    <a:moveTo>
                      <a:pt x="48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40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6" y="55"/>
                      <a:pt x="57" y="53"/>
                      <a:pt x="59" y="5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8" y="0"/>
                      <a:pt x="4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0" name="Freeform 1678"/>
              <p:cNvSpPr/>
              <p:nvPr/>
            </p:nvSpPr>
            <p:spPr bwMode="auto">
              <a:xfrm>
                <a:off x="5614" y="253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1" name="Freeform 1679"/>
              <p:cNvSpPr/>
              <p:nvPr/>
            </p:nvSpPr>
            <p:spPr bwMode="auto">
              <a:xfrm>
                <a:off x="5558" y="2573"/>
                <a:ext cx="7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4 h 5"/>
                  <a:gd name="T4" fmla="*/ 6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2" name="Freeform 1680"/>
              <p:cNvSpPr/>
              <p:nvPr/>
            </p:nvSpPr>
            <p:spPr bwMode="auto">
              <a:xfrm>
                <a:off x="5622" y="2590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3" name="Freeform 1681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4" name="Freeform 1682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5" name="Freeform 1683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6" name="Freeform 1684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7" name="Freeform 1685"/>
              <p:cNvSpPr/>
              <p:nvPr/>
            </p:nvSpPr>
            <p:spPr bwMode="auto">
              <a:xfrm>
                <a:off x="5848" y="2190"/>
                <a:ext cx="35" cy="41"/>
              </a:xfrm>
              <a:custGeom>
                <a:avLst/>
                <a:gdLst>
                  <a:gd name="T0" fmla="*/ 23 w 33"/>
                  <a:gd name="T1" fmla="*/ 0 h 39"/>
                  <a:gd name="T2" fmla="*/ 0 w 33"/>
                  <a:gd name="T3" fmla="*/ 39 h 39"/>
                  <a:gd name="T4" fmla="*/ 0 w 33"/>
                  <a:gd name="T5" fmla="*/ 39 h 39"/>
                  <a:gd name="T6" fmla="*/ 33 w 33"/>
                  <a:gd name="T7" fmla="*/ 8 h 39"/>
                  <a:gd name="T8" fmla="*/ 23 w 33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9">
                    <a:moveTo>
                      <a:pt x="23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8" name="Freeform 1686"/>
              <p:cNvSpPr/>
              <p:nvPr/>
            </p:nvSpPr>
            <p:spPr bwMode="auto">
              <a:xfrm>
                <a:off x="5847" y="22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9" name="Freeform 1687"/>
              <p:cNvSpPr/>
              <p:nvPr/>
            </p:nvSpPr>
            <p:spPr bwMode="auto">
              <a:xfrm>
                <a:off x="5844" y="2189"/>
                <a:ext cx="28" cy="46"/>
              </a:xfrm>
              <a:custGeom>
                <a:avLst/>
                <a:gdLst>
                  <a:gd name="T0" fmla="*/ 25 w 27"/>
                  <a:gd name="T1" fmla="*/ 0 h 44"/>
                  <a:gd name="T2" fmla="*/ 0 w 27"/>
                  <a:gd name="T3" fmla="*/ 43 h 44"/>
                  <a:gd name="T4" fmla="*/ 0 w 27"/>
                  <a:gd name="T5" fmla="*/ 43 h 44"/>
                  <a:gd name="T6" fmla="*/ 1 w 27"/>
                  <a:gd name="T7" fmla="*/ 44 h 44"/>
                  <a:gd name="T8" fmla="*/ 1 w 27"/>
                  <a:gd name="T9" fmla="*/ 44 h 44"/>
                  <a:gd name="T10" fmla="*/ 2 w 27"/>
                  <a:gd name="T11" fmla="*/ 42 h 44"/>
                  <a:gd name="T12" fmla="*/ 3 w 27"/>
                  <a:gd name="T13" fmla="*/ 41 h 44"/>
                  <a:gd name="T14" fmla="*/ 4 w 27"/>
                  <a:gd name="T15" fmla="*/ 40 h 44"/>
                  <a:gd name="T16" fmla="*/ 27 w 27"/>
                  <a:gd name="T17" fmla="*/ 1 h 44"/>
                  <a:gd name="T18" fmla="*/ 25 w 27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4">
                    <a:moveTo>
                      <a:pt x="25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3"/>
                      <a:pt x="2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0" name="Freeform 1688"/>
              <p:cNvSpPr/>
              <p:nvPr/>
            </p:nvSpPr>
            <p:spPr bwMode="auto">
              <a:xfrm>
                <a:off x="5844" y="2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1" name="Freeform 1689"/>
              <p:cNvSpPr/>
              <p:nvPr/>
            </p:nvSpPr>
            <p:spPr bwMode="auto">
              <a:xfrm>
                <a:off x="5844" y="223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2" name="Freeform 1690"/>
              <p:cNvSpPr/>
              <p:nvPr/>
            </p:nvSpPr>
            <p:spPr bwMode="auto">
              <a:xfrm>
                <a:off x="5845" y="2198"/>
                <a:ext cx="61" cy="37"/>
              </a:xfrm>
              <a:custGeom>
                <a:avLst/>
                <a:gdLst>
                  <a:gd name="T0" fmla="*/ 36 w 58"/>
                  <a:gd name="T1" fmla="*/ 0 h 35"/>
                  <a:gd name="T2" fmla="*/ 3 w 58"/>
                  <a:gd name="T3" fmla="*/ 31 h 35"/>
                  <a:gd name="T4" fmla="*/ 2 w 58"/>
                  <a:gd name="T5" fmla="*/ 32 h 35"/>
                  <a:gd name="T6" fmla="*/ 1 w 58"/>
                  <a:gd name="T7" fmla="*/ 33 h 35"/>
                  <a:gd name="T8" fmla="*/ 0 w 58"/>
                  <a:gd name="T9" fmla="*/ 35 h 35"/>
                  <a:gd name="T10" fmla="*/ 58 w 58"/>
                  <a:gd name="T11" fmla="*/ 15 h 35"/>
                  <a:gd name="T12" fmla="*/ 58 w 58"/>
                  <a:gd name="T13" fmla="*/ 15 h 35"/>
                  <a:gd name="T14" fmla="*/ 2 w 58"/>
                  <a:gd name="T15" fmla="*/ 34 h 35"/>
                  <a:gd name="T16" fmla="*/ 38 w 58"/>
                  <a:gd name="T17" fmla="*/ 0 h 35"/>
                  <a:gd name="T18" fmla="*/ 36 w 58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35">
                    <a:moveTo>
                      <a:pt x="36" y="0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0" y="34"/>
                      <a:pt x="0" y="3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3" name="Freeform 1691"/>
              <p:cNvSpPr/>
              <p:nvPr/>
            </p:nvSpPr>
            <p:spPr bwMode="auto">
              <a:xfrm>
                <a:off x="5843" y="223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0 w 2"/>
                  <a:gd name="T7" fmla="*/ 2 h 2"/>
                  <a:gd name="T8" fmla="*/ 2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4" name="Freeform 1692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5" name="Freeform 1693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6" name="Freeform 1694"/>
              <p:cNvSpPr/>
              <p:nvPr/>
            </p:nvSpPr>
            <p:spPr bwMode="auto">
              <a:xfrm>
                <a:off x="5369" y="1854"/>
                <a:ext cx="57" cy="120"/>
              </a:xfrm>
              <a:custGeom>
                <a:avLst/>
                <a:gdLst>
                  <a:gd name="T0" fmla="*/ 26 w 54"/>
                  <a:gd name="T1" fmla="*/ 0 h 114"/>
                  <a:gd name="T2" fmla="*/ 25 w 54"/>
                  <a:gd name="T3" fmla="*/ 0 h 114"/>
                  <a:gd name="T4" fmla="*/ 25 w 54"/>
                  <a:gd name="T5" fmla="*/ 0 h 114"/>
                  <a:gd name="T6" fmla="*/ 0 w 54"/>
                  <a:gd name="T7" fmla="*/ 110 h 114"/>
                  <a:gd name="T8" fmla="*/ 4 w 54"/>
                  <a:gd name="T9" fmla="*/ 114 h 114"/>
                  <a:gd name="T10" fmla="*/ 51 w 54"/>
                  <a:gd name="T11" fmla="*/ 94 h 114"/>
                  <a:gd name="T12" fmla="*/ 51 w 54"/>
                  <a:gd name="T13" fmla="*/ 93 h 114"/>
                  <a:gd name="T14" fmla="*/ 54 w 54"/>
                  <a:gd name="T15" fmla="*/ 88 h 114"/>
                  <a:gd name="T16" fmla="*/ 26 w 54"/>
                  <a:gd name="T1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14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2" y="111"/>
                      <a:pt x="3" y="112"/>
                      <a:pt x="4" y="11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3"/>
                    </a:cubicBezTo>
                    <a:cubicBezTo>
                      <a:pt x="51" y="91"/>
                      <a:pt x="52" y="89"/>
                      <a:pt x="54" y="8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7" name="Freeform 1695"/>
              <p:cNvSpPr/>
              <p:nvPr/>
            </p:nvSpPr>
            <p:spPr bwMode="auto">
              <a:xfrm>
                <a:off x="5367" y="197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4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8" name="Freeform 1696"/>
              <p:cNvSpPr/>
              <p:nvPr/>
            </p:nvSpPr>
            <p:spPr bwMode="auto">
              <a:xfrm>
                <a:off x="5423" y="1947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5 h 6"/>
                  <a:gd name="T4" fmla="*/ 0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9" name="Freeform 1697"/>
              <p:cNvSpPr/>
              <p:nvPr/>
            </p:nvSpPr>
            <p:spPr bwMode="auto">
              <a:xfrm>
                <a:off x="5395" y="1850"/>
                <a:ext cx="2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0" name="Freeform 1698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1" name="Freeform 1699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2" name="Freeform 1700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3" name="Freeform 1701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4" name="Freeform 1702"/>
              <p:cNvSpPr/>
              <p:nvPr/>
            </p:nvSpPr>
            <p:spPr bwMode="auto">
              <a:xfrm>
                <a:off x="5887" y="1833"/>
                <a:ext cx="47" cy="67"/>
              </a:xfrm>
              <a:custGeom>
                <a:avLst/>
                <a:gdLst>
                  <a:gd name="T0" fmla="*/ 42 w 44"/>
                  <a:gd name="T1" fmla="*/ 0 h 64"/>
                  <a:gd name="T2" fmla="*/ 0 w 44"/>
                  <a:gd name="T3" fmla="*/ 37 h 64"/>
                  <a:gd name="T4" fmla="*/ 1 w 44"/>
                  <a:gd name="T5" fmla="*/ 42 h 64"/>
                  <a:gd name="T6" fmla="*/ 1 w 44"/>
                  <a:gd name="T7" fmla="*/ 46 h 64"/>
                  <a:gd name="T8" fmla="*/ 30 w 44"/>
                  <a:gd name="T9" fmla="*/ 64 h 64"/>
                  <a:gd name="T10" fmla="*/ 44 w 44"/>
                  <a:gd name="T11" fmla="*/ 1 h 64"/>
                  <a:gd name="T12" fmla="*/ 42 w 4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2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9"/>
                      <a:pt x="1" y="40"/>
                      <a:pt x="1" y="42"/>
                    </a:cubicBezTo>
                    <a:cubicBezTo>
                      <a:pt x="1" y="43"/>
                      <a:pt x="1" y="45"/>
                      <a:pt x="1" y="46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5" name="Freeform 1703"/>
              <p:cNvSpPr/>
              <p:nvPr/>
            </p:nvSpPr>
            <p:spPr bwMode="auto">
              <a:xfrm>
                <a:off x="5882" y="187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5 h 9"/>
                  <a:gd name="T4" fmla="*/ 6 w 6"/>
                  <a:gd name="T5" fmla="*/ 9 h 9"/>
                  <a:gd name="T6" fmla="*/ 6 w 6"/>
                  <a:gd name="T7" fmla="*/ 5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6" name="Freeform 1704"/>
              <p:cNvSpPr/>
              <p:nvPr/>
            </p:nvSpPr>
            <p:spPr bwMode="auto">
              <a:xfrm>
                <a:off x="5931" y="1831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7" name="Freeform 1705"/>
              <p:cNvSpPr/>
              <p:nvPr/>
            </p:nvSpPr>
            <p:spPr bwMode="auto">
              <a:xfrm>
                <a:off x="5880" y="1828"/>
                <a:ext cx="55" cy="73"/>
              </a:xfrm>
              <a:custGeom>
                <a:avLst/>
                <a:gdLst>
                  <a:gd name="T0" fmla="*/ 52 w 52"/>
                  <a:gd name="T1" fmla="*/ 0 h 70"/>
                  <a:gd name="T2" fmla="*/ 0 w 52"/>
                  <a:gd name="T3" fmla="*/ 46 h 70"/>
                  <a:gd name="T4" fmla="*/ 0 w 52"/>
                  <a:gd name="T5" fmla="*/ 46 h 70"/>
                  <a:gd name="T6" fmla="*/ 0 w 52"/>
                  <a:gd name="T7" fmla="*/ 48 h 70"/>
                  <a:gd name="T8" fmla="*/ 0 w 52"/>
                  <a:gd name="T9" fmla="*/ 48 h 70"/>
                  <a:gd name="T10" fmla="*/ 36 w 52"/>
                  <a:gd name="T11" fmla="*/ 70 h 70"/>
                  <a:gd name="T12" fmla="*/ 37 w 52"/>
                  <a:gd name="T13" fmla="*/ 69 h 70"/>
                  <a:gd name="T14" fmla="*/ 8 w 52"/>
                  <a:gd name="T15" fmla="*/ 51 h 70"/>
                  <a:gd name="T16" fmla="*/ 2 w 52"/>
                  <a:gd name="T17" fmla="*/ 47 h 70"/>
                  <a:gd name="T18" fmla="*/ 7 w 52"/>
                  <a:gd name="T19" fmla="*/ 42 h 70"/>
                  <a:gd name="T20" fmla="*/ 49 w 52"/>
                  <a:gd name="T21" fmla="*/ 5 h 70"/>
                  <a:gd name="T22" fmla="*/ 52 w 52"/>
                  <a:gd name="T23" fmla="*/ 3 h 70"/>
                  <a:gd name="T24" fmla="*/ 52 w 52"/>
                  <a:gd name="T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70">
                    <a:moveTo>
                      <a:pt x="52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8" name="Freeform 1706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9" name="Freeform 1707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0" name="Freeform 1708"/>
              <p:cNvSpPr/>
              <p:nvPr/>
            </p:nvSpPr>
            <p:spPr bwMode="auto">
              <a:xfrm>
                <a:off x="5879" y="1876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1" name="Freeform 1709"/>
              <p:cNvSpPr/>
              <p:nvPr/>
            </p:nvSpPr>
            <p:spPr bwMode="auto">
              <a:xfrm>
                <a:off x="5907" y="1905"/>
                <a:ext cx="58" cy="62"/>
              </a:xfrm>
              <a:custGeom>
                <a:avLst/>
                <a:gdLst>
                  <a:gd name="T0" fmla="*/ 13 w 55"/>
                  <a:gd name="T1" fmla="*/ 0 h 59"/>
                  <a:gd name="T2" fmla="*/ 0 w 55"/>
                  <a:gd name="T3" fmla="*/ 56 h 59"/>
                  <a:gd name="T4" fmla="*/ 5 w 55"/>
                  <a:gd name="T5" fmla="*/ 59 h 59"/>
                  <a:gd name="T6" fmla="*/ 55 w 55"/>
                  <a:gd name="T7" fmla="*/ 32 h 59"/>
                  <a:gd name="T8" fmla="*/ 55 w 55"/>
                  <a:gd name="T9" fmla="*/ 30 h 59"/>
                  <a:gd name="T10" fmla="*/ 55 w 55"/>
                  <a:gd name="T11" fmla="*/ 27 h 59"/>
                  <a:gd name="T12" fmla="*/ 13 w 5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9">
                    <a:moveTo>
                      <a:pt x="13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4" y="58"/>
                      <a:pt x="5" y="59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0"/>
                      <a:pt x="55" y="30"/>
                    </a:cubicBezTo>
                    <a:cubicBezTo>
                      <a:pt x="55" y="29"/>
                      <a:pt x="55" y="28"/>
                      <a:pt x="55" y="2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2" name="Freeform 1710"/>
              <p:cNvSpPr/>
              <p:nvPr/>
            </p:nvSpPr>
            <p:spPr bwMode="auto">
              <a:xfrm>
                <a:off x="5965" y="193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3" name="Freeform 1711"/>
              <p:cNvSpPr/>
              <p:nvPr/>
            </p:nvSpPr>
            <p:spPr bwMode="auto">
              <a:xfrm>
                <a:off x="5906" y="1964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6 h 6"/>
                  <a:gd name="T4" fmla="*/ 6 w 6"/>
                  <a:gd name="T5" fmla="*/ 3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4" name="Freeform 1712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5" name="Freeform 1713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6" name="Freeform 1714"/>
              <p:cNvSpPr/>
              <p:nvPr/>
            </p:nvSpPr>
            <p:spPr bwMode="auto">
              <a:xfrm>
                <a:off x="5904" y="1902"/>
                <a:ext cx="70" cy="70"/>
              </a:xfrm>
              <a:custGeom>
                <a:avLst/>
                <a:gdLst>
                  <a:gd name="T0" fmla="*/ 15 w 66"/>
                  <a:gd name="T1" fmla="*/ 0 h 66"/>
                  <a:gd name="T2" fmla="*/ 0 w 66"/>
                  <a:gd name="T3" fmla="*/ 66 h 66"/>
                  <a:gd name="T4" fmla="*/ 0 w 66"/>
                  <a:gd name="T5" fmla="*/ 66 h 66"/>
                  <a:gd name="T6" fmla="*/ 1 w 66"/>
                  <a:gd name="T7" fmla="*/ 66 h 66"/>
                  <a:gd name="T8" fmla="*/ 66 w 66"/>
                  <a:gd name="T9" fmla="*/ 32 h 66"/>
                  <a:gd name="T10" fmla="*/ 64 w 66"/>
                  <a:gd name="T11" fmla="*/ 30 h 66"/>
                  <a:gd name="T12" fmla="*/ 64 w 66"/>
                  <a:gd name="T13" fmla="*/ 31 h 66"/>
                  <a:gd name="T14" fmla="*/ 63 w 66"/>
                  <a:gd name="T15" fmla="*/ 31 h 66"/>
                  <a:gd name="T16" fmla="*/ 58 w 66"/>
                  <a:gd name="T17" fmla="*/ 34 h 66"/>
                  <a:gd name="T18" fmla="*/ 8 w 66"/>
                  <a:gd name="T19" fmla="*/ 61 h 66"/>
                  <a:gd name="T20" fmla="*/ 2 w 66"/>
                  <a:gd name="T21" fmla="*/ 64 h 66"/>
                  <a:gd name="T22" fmla="*/ 3 w 66"/>
                  <a:gd name="T23" fmla="*/ 58 h 66"/>
                  <a:gd name="T24" fmla="*/ 16 w 66"/>
                  <a:gd name="T25" fmla="*/ 2 h 66"/>
                  <a:gd name="T26" fmla="*/ 16 w 66"/>
                  <a:gd name="T27" fmla="*/ 1 h 66"/>
                  <a:gd name="T28" fmla="*/ 15 w 66"/>
                  <a:gd name="T2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66">
                    <a:moveTo>
                      <a:pt x="15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7" name="Freeform 1715"/>
              <p:cNvSpPr/>
              <p:nvPr/>
            </p:nvSpPr>
            <p:spPr bwMode="auto">
              <a:xfrm>
                <a:off x="5904" y="1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8" name="Freeform 1716"/>
              <p:cNvSpPr/>
              <p:nvPr/>
            </p:nvSpPr>
            <p:spPr bwMode="auto">
              <a:xfrm>
                <a:off x="5904" y="19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9" name="Freeform 1717"/>
              <p:cNvSpPr/>
              <p:nvPr/>
            </p:nvSpPr>
            <p:spPr bwMode="auto">
              <a:xfrm>
                <a:off x="5921" y="1835"/>
                <a:ext cx="48" cy="95"/>
              </a:xfrm>
              <a:custGeom>
                <a:avLst/>
                <a:gdLst>
                  <a:gd name="T0" fmla="*/ 16 w 46"/>
                  <a:gd name="T1" fmla="*/ 0 h 90"/>
                  <a:gd name="T2" fmla="*/ 15 w 46"/>
                  <a:gd name="T3" fmla="*/ 0 h 90"/>
                  <a:gd name="T4" fmla="*/ 15 w 46"/>
                  <a:gd name="T5" fmla="*/ 0 h 90"/>
                  <a:gd name="T6" fmla="*/ 0 w 46"/>
                  <a:gd name="T7" fmla="*/ 63 h 90"/>
                  <a:gd name="T8" fmla="*/ 44 w 46"/>
                  <a:gd name="T9" fmla="*/ 90 h 90"/>
                  <a:gd name="T10" fmla="*/ 46 w 46"/>
                  <a:gd name="T11" fmla="*/ 89 h 90"/>
                  <a:gd name="T12" fmla="*/ 16 w 4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9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89"/>
                      <a:pt x="46" y="89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0" name="Freeform 1718"/>
              <p:cNvSpPr/>
              <p:nvPr/>
            </p:nvSpPr>
            <p:spPr bwMode="auto">
              <a:xfrm>
                <a:off x="5967" y="192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1" name="Freeform 1719"/>
              <p:cNvSpPr/>
              <p:nvPr/>
            </p:nvSpPr>
            <p:spPr bwMode="auto">
              <a:xfrm>
                <a:off x="5937" y="183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2" name="Freeform 1720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3" name="Freeform 1721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4" name="Freeform 1722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5" name="Freeform 1723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6" name="Freeform 1724"/>
              <p:cNvSpPr/>
              <p:nvPr/>
            </p:nvSpPr>
            <p:spPr bwMode="auto">
              <a:xfrm>
                <a:off x="5849" y="2240"/>
                <a:ext cx="54" cy="6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45 w 51"/>
                  <a:gd name="T5" fmla="*/ 60 h 60"/>
                  <a:gd name="T6" fmla="*/ 48 w 51"/>
                  <a:gd name="T7" fmla="*/ 59 h 60"/>
                  <a:gd name="T8" fmla="*/ 51 w 51"/>
                  <a:gd name="T9" fmla="*/ 24 h 60"/>
                  <a:gd name="T10" fmla="*/ 48 w 51"/>
                  <a:gd name="T11" fmla="*/ 25 h 60"/>
                  <a:gd name="T12" fmla="*/ 42 w 51"/>
                  <a:gd name="T13" fmla="*/ 19 h 60"/>
                  <a:gd name="T14" fmla="*/ 0 w 51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60"/>
                      <a:pt x="47" y="60"/>
                      <a:pt x="48" y="5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49" y="25"/>
                      <a:pt x="48" y="25"/>
                    </a:cubicBezTo>
                    <a:cubicBezTo>
                      <a:pt x="45" y="25"/>
                      <a:pt x="42" y="22"/>
                      <a:pt x="42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7" name="Freeform 1725"/>
              <p:cNvSpPr/>
              <p:nvPr/>
            </p:nvSpPr>
            <p:spPr bwMode="auto">
              <a:xfrm>
                <a:off x="5893" y="2260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6 w 9"/>
                  <a:gd name="T3" fmla="*/ 6 h 6"/>
                  <a:gd name="T4" fmla="*/ 9 w 9"/>
                  <a:gd name="T5" fmla="*/ 5 h 6"/>
                  <a:gd name="T6" fmla="*/ 9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0" y="3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8" name="Freeform 1726"/>
              <p:cNvSpPr/>
              <p:nvPr/>
            </p:nvSpPr>
            <p:spPr bwMode="auto">
              <a:xfrm>
                <a:off x="5897" y="230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9" name="Freeform 1727"/>
              <p:cNvSpPr/>
              <p:nvPr/>
            </p:nvSpPr>
            <p:spPr bwMode="auto">
              <a:xfrm>
                <a:off x="5848" y="224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0" name="Freeform 1728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1" name="Freeform 1729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2" name="Freeform 1730"/>
              <p:cNvSpPr/>
              <p:nvPr/>
            </p:nvSpPr>
            <p:spPr bwMode="auto">
              <a:xfrm>
                <a:off x="5844" y="223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1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3" name="Freeform 1731"/>
              <p:cNvSpPr/>
              <p:nvPr/>
            </p:nvSpPr>
            <p:spPr bwMode="auto">
              <a:xfrm>
                <a:off x="5843" y="22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4" name="Freeform 1732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5" name="Freeform 1733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6" name="Freeform 1734"/>
              <p:cNvSpPr/>
              <p:nvPr/>
            </p:nvSpPr>
            <p:spPr bwMode="auto">
              <a:xfrm>
                <a:off x="5934" y="2241"/>
                <a:ext cx="34" cy="29"/>
              </a:xfrm>
              <a:custGeom>
                <a:avLst/>
                <a:gdLst>
                  <a:gd name="T0" fmla="*/ 10 w 33"/>
                  <a:gd name="T1" fmla="*/ 0 h 27"/>
                  <a:gd name="T2" fmla="*/ 0 w 33"/>
                  <a:gd name="T3" fmla="*/ 24 h 27"/>
                  <a:gd name="T4" fmla="*/ 4 w 33"/>
                  <a:gd name="T5" fmla="*/ 27 h 27"/>
                  <a:gd name="T6" fmla="*/ 32 w 33"/>
                  <a:gd name="T7" fmla="*/ 18 h 27"/>
                  <a:gd name="T8" fmla="*/ 32 w 33"/>
                  <a:gd name="T9" fmla="*/ 18 h 27"/>
                  <a:gd name="T10" fmla="*/ 33 w 33"/>
                  <a:gd name="T11" fmla="*/ 16 h 27"/>
                  <a:gd name="T12" fmla="*/ 10 w 3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3" y="1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7" name="Freeform 1735"/>
              <p:cNvSpPr/>
              <p:nvPr/>
            </p:nvSpPr>
            <p:spPr bwMode="auto">
              <a:xfrm>
                <a:off x="5967" y="225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8" name="Freeform 1736"/>
              <p:cNvSpPr/>
              <p:nvPr/>
            </p:nvSpPr>
            <p:spPr bwMode="auto">
              <a:xfrm>
                <a:off x="5931" y="2267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3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9" name="Freeform 1737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0" name="Freeform 1738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1" name="Freeform 1739"/>
              <p:cNvSpPr/>
              <p:nvPr/>
            </p:nvSpPr>
            <p:spPr bwMode="auto">
              <a:xfrm>
                <a:off x="5929" y="2239"/>
                <a:ext cx="16" cy="35"/>
              </a:xfrm>
              <a:custGeom>
                <a:avLst/>
                <a:gdLst>
                  <a:gd name="T0" fmla="*/ 14 w 15"/>
                  <a:gd name="T1" fmla="*/ 0 h 33"/>
                  <a:gd name="T2" fmla="*/ 0 w 15"/>
                  <a:gd name="T3" fmla="*/ 32 h 33"/>
                  <a:gd name="T4" fmla="*/ 1 w 15"/>
                  <a:gd name="T5" fmla="*/ 33 h 33"/>
                  <a:gd name="T6" fmla="*/ 1 w 15"/>
                  <a:gd name="T7" fmla="*/ 33 h 33"/>
                  <a:gd name="T8" fmla="*/ 1 w 15"/>
                  <a:gd name="T9" fmla="*/ 33 h 33"/>
                  <a:gd name="T10" fmla="*/ 2 w 15"/>
                  <a:gd name="T11" fmla="*/ 31 h 33"/>
                  <a:gd name="T12" fmla="*/ 4 w 15"/>
                  <a:gd name="T13" fmla="*/ 26 h 33"/>
                  <a:gd name="T14" fmla="*/ 14 w 15"/>
                  <a:gd name="T15" fmla="*/ 2 h 33"/>
                  <a:gd name="T16" fmla="*/ 15 w 15"/>
                  <a:gd name="T17" fmla="*/ 0 h 33"/>
                  <a:gd name="T18" fmla="*/ 14 w 15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3">
                    <a:moveTo>
                      <a:pt x="14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2" name="Freeform 1740"/>
              <p:cNvSpPr/>
              <p:nvPr/>
            </p:nvSpPr>
            <p:spPr bwMode="auto">
              <a:xfrm>
                <a:off x="5929" y="227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3" name="Freeform 1741"/>
              <p:cNvSpPr/>
              <p:nvPr/>
            </p:nvSpPr>
            <p:spPr bwMode="auto">
              <a:xfrm>
                <a:off x="5364" y="2224"/>
                <a:ext cx="21" cy="17"/>
              </a:xfrm>
              <a:custGeom>
                <a:avLst/>
                <a:gdLst>
                  <a:gd name="T0" fmla="*/ 14 w 20"/>
                  <a:gd name="T1" fmla="*/ 0 h 16"/>
                  <a:gd name="T2" fmla="*/ 8 w 20"/>
                  <a:gd name="T3" fmla="*/ 3 h 16"/>
                  <a:gd name="T4" fmla="*/ 6 w 20"/>
                  <a:gd name="T5" fmla="*/ 2 h 16"/>
                  <a:gd name="T6" fmla="*/ 0 w 20"/>
                  <a:gd name="T7" fmla="*/ 15 h 16"/>
                  <a:gd name="T8" fmla="*/ 1 w 20"/>
                  <a:gd name="T9" fmla="*/ 16 h 16"/>
                  <a:gd name="T10" fmla="*/ 20 w 20"/>
                  <a:gd name="T11" fmla="*/ 3 h 16"/>
                  <a:gd name="T12" fmla="*/ 14 w 2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4" y="0"/>
                    </a:moveTo>
                    <a:cubicBezTo>
                      <a:pt x="13" y="2"/>
                      <a:pt x="11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4" name="Freeform 1742"/>
              <p:cNvSpPr/>
              <p:nvPr/>
            </p:nvSpPr>
            <p:spPr bwMode="auto">
              <a:xfrm>
                <a:off x="5370" y="2220"/>
                <a:ext cx="9" cy="8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6 h 7"/>
                  <a:gd name="T4" fmla="*/ 2 w 8"/>
                  <a:gd name="T5" fmla="*/ 7 h 7"/>
                  <a:gd name="T6" fmla="*/ 8 w 8"/>
                  <a:gd name="T7" fmla="*/ 4 h 7"/>
                  <a:gd name="T8" fmla="*/ 3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5" name="Freeform 1743"/>
              <p:cNvSpPr/>
              <p:nvPr/>
            </p:nvSpPr>
            <p:spPr bwMode="auto">
              <a:xfrm>
                <a:off x="5364" y="22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6" name="Freeform 1744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7" name="Freeform 1745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8" name="Freeform 1746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9" name="Freeform 1747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0" name="Freeform 1748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1" name="Freeform 1749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2" name="Freeform 1750"/>
              <p:cNvSpPr/>
              <p:nvPr/>
            </p:nvSpPr>
            <p:spPr bwMode="auto">
              <a:xfrm>
                <a:off x="5534" y="2231"/>
                <a:ext cx="24" cy="25"/>
              </a:xfrm>
              <a:custGeom>
                <a:avLst/>
                <a:gdLst>
                  <a:gd name="T0" fmla="*/ 2 w 23"/>
                  <a:gd name="T1" fmla="*/ 0 h 24"/>
                  <a:gd name="T2" fmla="*/ 0 w 23"/>
                  <a:gd name="T3" fmla="*/ 2 h 24"/>
                  <a:gd name="T4" fmla="*/ 12 w 23"/>
                  <a:gd name="T5" fmla="*/ 24 h 24"/>
                  <a:gd name="T6" fmla="*/ 14 w 23"/>
                  <a:gd name="T7" fmla="*/ 24 h 24"/>
                  <a:gd name="T8" fmla="*/ 15 w 23"/>
                  <a:gd name="T9" fmla="*/ 24 h 24"/>
                  <a:gd name="T10" fmla="*/ 23 w 23"/>
                  <a:gd name="T11" fmla="*/ 5 h 24"/>
                  <a:gd name="T12" fmla="*/ 2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3" name="Freeform 1751"/>
              <p:cNvSpPr/>
              <p:nvPr/>
            </p:nvSpPr>
            <p:spPr bwMode="auto">
              <a:xfrm>
                <a:off x="5533" y="223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4" name="Freeform 1752"/>
              <p:cNvSpPr/>
              <p:nvPr/>
            </p:nvSpPr>
            <p:spPr bwMode="auto">
              <a:xfrm>
                <a:off x="5547" y="225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5" name="Freeform 1753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6" name="Freeform 1754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7" name="Freeform 1755"/>
              <p:cNvSpPr/>
              <p:nvPr/>
            </p:nvSpPr>
            <p:spPr bwMode="auto">
              <a:xfrm>
                <a:off x="5531" y="2228"/>
                <a:ext cx="29" cy="34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1 h 33"/>
                  <a:gd name="T4" fmla="*/ 16 w 28"/>
                  <a:gd name="T5" fmla="*/ 33 h 33"/>
                  <a:gd name="T6" fmla="*/ 17 w 28"/>
                  <a:gd name="T7" fmla="*/ 33 h 33"/>
                  <a:gd name="T8" fmla="*/ 17 w 28"/>
                  <a:gd name="T9" fmla="*/ 33 h 33"/>
                  <a:gd name="T10" fmla="*/ 28 w 28"/>
                  <a:gd name="T11" fmla="*/ 7 h 33"/>
                  <a:gd name="T12" fmla="*/ 26 w 28"/>
                  <a:gd name="T13" fmla="*/ 6 h 33"/>
                  <a:gd name="T14" fmla="*/ 26 w 28"/>
                  <a:gd name="T15" fmla="*/ 8 h 33"/>
                  <a:gd name="T16" fmla="*/ 18 w 28"/>
                  <a:gd name="T17" fmla="*/ 27 h 33"/>
                  <a:gd name="T18" fmla="*/ 16 w 28"/>
                  <a:gd name="T19" fmla="*/ 31 h 33"/>
                  <a:gd name="T20" fmla="*/ 15 w 28"/>
                  <a:gd name="T21" fmla="*/ 27 h 33"/>
                  <a:gd name="T22" fmla="*/ 3 w 28"/>
                  <a:gd name="T23" fmla="*/ 5 h 33"/>
                  <a:gd name="T24" fmla="*/ 2 w 28"/>
                  <a:gd name="T25" fmla="*/ 2 h 33"/>
                  <a:gd name="T26" fmla="*/ 1 w 28"/>
                  <a:gd name="T27" fmla="*/ 1 h 33"/>
                  <a:gd name="T28" fmla="*/ 1 w 28"/>
                  <a:gd name="T29" fmla="*/ 0 h 33"/>
                  <a:gd name="T30" fmla="*/ 0 w 28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8" name="Freeform 1756"/>
              <p:cNvSpPr/>
              <p:nvPr/>
            </p:nvSpPr>
            <p:spPr bwMode="auto">
              <a:xfrm>
                <a:off x="5530" y="22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9" name="Freeform 1757"/>
              <p:cNvSpPr/>
              <p:nvPr/>
            </p:nvSpPr>
            <p:spPr bwMode="auto">
              <a:xfrm>
                <a:off x="5548" y="226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0" name="Freeform 1758"/>
              <p:cNvSpPr/>
              <p:nvPr/>
            </p:nvSpPr>
            <p:spPr bwMode="auto">
              <a:xfrm>
                <a:off x="5548" y="226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1" name="Freeform 1759"/>
              <p:cNvSpPr/>
              <p:nvPr/>
            </p:nvSpPr>
            <p:spPr bwMode="auto">
              <a:xfrm>
                <a:off x="5536" y="2211"/>
                <a:ext cx="31" cy="22"/>
              </a:xfrm>
              <a:custGeom>
                <a:avLst/>
                <a:gdLst>
                  <a:gd name="T0" fmla="*/ 28 w 29"/>
                  <a:gd name="T1" fmla="*/ 0 h 21"/>
                  <a:gd name="T2" fmla="*/ 0 w 29"/>
                  <a:gd name="T3" fmla="*/ 14 h 21"/>
                  <a:gd name="T4" fmla="*/ 0 w 29"/>
                  <a:gd name="T5" fmla="*/ 16 h 21"/>
                  <a:gd name="T6" fmla="*/ 22 w 29"/>
                  <a:gd name="T7" fmla="*/ 21 h 21"/>
                  <a:gd name="T8" fmla="*/ 29 w 29"/>
                  <a:gd name="T9" fmla="*/ 1 h 21"/>
                  <a:gd name="T10" fmla="*/ 28 w 2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2" name="Freeform 1760"/>
              <p:cNvSpPr/>
              <p:nvPr/>
            </p:nvSpPr>
            <p:spPr bwMode="auto">
              <a:xfrm>
                <a:off x="5534" y="22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3" name="Freeform 1761"/>
              <p:cNvSpPr/>
              <p:nvPr/>
            </p:nvSpPr>
            <p:spPr bwMode="auto">
              <a:xfrm>
                <a:off x="5566" y="22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4" name="Freeform 1762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5" name="Freeform 1763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6" name="Freeform 1764"/>
              <p:cNvSpPr/>
              <p:nvPr/>
            </p:nvSpPr>
            <p:spPr bwMode="auto">
              <a:xfrm>
                <a:off x="5531" y="2205"/>
                <a:ext cx="41" cy="30"/>
              </a:xfrm>
              <a:custGeom>
                <a:avLst/>
                <a:gdLst>
                  <a:gd name="T0" fmla="*/ 39 w 39"/>
                  <a:gd name="T1" fmla="*/ 0 h 28"/>
                  <a:gd name="T2" fmla="*/ 0 w 39"/>
                  <a:gd name="T3" fmla="*/ 20 h 28"/>
                  <a:gd name="T4" fmla="*/ 0 w 39"/>
                  <a:gd name="T5" fmla="*/ 21 h 28"/>
                  <a:gd name="T6" fmla="*/ 0 w 39"/>
                  <a:gd name="T7" fmla="*/ 21 h 28"/>
                  <a:gd name="T8" fmla="*/ 1 w 39"/>
                  <a:gd name="T9" fmla="*/ 21 h 28"/>
                  <a:gd name="T10" fmla="*/ 3 w 39"/>
                  <a:gd name="T11" fmla="*/ 20 h 28"/>
                  <a:gd name="T12" fmla="*/ 5 w 39"/>
                  <a:gd name="T13" fmla="*/ 19 h 28"/>
                  <a:gd name="T14" fmla="*/ 33 w 39"/>
                  <a:gd name="T15" fmla="*/ 5 h 28"/>
                  <a:gd name="T16" fmla="*/ 36 w 39"/>
                  <a:gd name="T17" fmla="*/ 3 h 28"/>
                  <a:gd name="T18" fmla="*/ 34 w 39"/>
                  <a:gd name="T19" fmla="*/ 6 h 28"/>
                  <a:gd name="T20" fmla="*/ 27 w 39"/>
                  <a:gd name="T21" fmla="*/ 26 h 28"/>
                  <a:gd name="T22" fmla="*/ 26 w 39"/>
                  <a:gd name="T23" fmla="*/ 27 h 28"/>
                  <a:gd name="T24" fmla="*/ 28 w 39"/>
                  <a:gd name="T25" fmla="*/ 28 h 28"/>
                  <a:gd name="T26" fmla="*/ 39 w 39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7" name="Freeform 1765"/>
              <p:cNvSpPr/>
              <p:nvPr/>
            </p:nvSpPr>
            <p:spPr bwMode="auto">
              <a:xfrm>
                <a:off x="5530" y="2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8" name="Freeform 1766"/>
              <p:cNvSpPr/>
              <p:nvPr/>
            </p:nvSpPr>
            <p:spPr bwMode="auto">
              <a:xfrm>
                <a:off x="5436" y="2203"/>
                <a:ext cx="42" cy="28"/>
              </a:xfrm>
              <a:custGeom>
                <a:avLst/>
                <a:gdLst>
                  <a:gd name="T0" fmla="*/ 0 w 40"/>
                  <a:gd name="T1" fmla="*/ 0 h 26"/>
                  <a:gd name="T2" fmla="*/ 34 w 40"/>
                  <a:gd name="T3" fmla="*/ 26 h 26"/>
                  <a:gd name="T4" fmla="*/ 37 w 40"/>
                  <a:gd name="T5" fmla="*/ 25 h 26"/>
                  <a:gd name="T6" fmla="*/ 40 w 40"/>
                  <a:gd name="T7" fmla="*/ 11 h 26"/>
                  <a:gd name="T8" fmla="*/ 0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6" y="25"/>
                      <a:pt x="37" y="25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9" name="Freeform 1767"/>
              <p:cNvSpPr/>
              <p:nvPr/>
            </p:nvSpPr>
            <p:spPr bwMode="auto">
              <a:xfrm>
                <a:off x="5472" y="223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0" name="Freeform 1768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1" name="Freeform 1769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2" name="Freeform 1770"/>
              <p:cNvSpPr/>
              <p:nvPr/>
            </p:nvSpPr>
            <p:spPr bwMode="auto">
              <a:xfrm>
                <a:off x="5430" y="2200"/>
                <a:ext cx="49" cy="35"/>
              </a:xfrm>
              <a:custGeom>
                <a:avLst/>
                <a:gdLst>
                  <a:gd name="T0" fmla="*/ 0 w 46"/>
                  <a:gd name="T1" fmla="*/ 0 h 33"/>
                  <a:gd name="T2" fmla="*/ 0 w 46"/>
                  <a:gd name="T3" fmla="*/ 1 h 33"/>
                  <a:gd name="T4" fmla="*/ 42 w 46"/>
                  <a:gd name="T5" fmla="*/ 33 h 33"/>
                  <a:gd name="T6" fmla="*/ 42 w 46"/>
                  <a:gd name="T7" fmla="*/ 33 h 33"/>
                  <a:gd name="T8" fmla="*/ 43 w 46"/>
                  <a:gd name="T9" fmla="*/ 33 h 33"/>
                  <a:gd name="T10" fmla="*/ 43 w 46"/>
                  <a:gd name="T11" fmla="*/ 33 h 33"/>
                  <a:gd name="T12" fmla="*/ 43 w 46"/>
                  <a:gd name="T13" fmla="*/ 33 h 33"/>
                  <a:gd name="T14" fmla="*/ 42 w 46"/>
                  <a:gd name="T15" fmla="*/ 32 h 33"/>
                  <a:gd name="T16" fmla="*/ 39 w 46"/>
                  <a:gd name="T17" fmla="*/ 29 h 33"/>
                  <a:gd name="T18" fmla="*/ 5 w 46"/>
                  <a:gd name="T19" fmla="*/ 3 h 33"/>
                  <a:gd name="T20" fmla="*/ 45 w 46"/>
                  <a:gd name="T21" fmla="*/ 14 h 33"/>
                  <a:gd name="T22" fmla="*/ 46 w 46"/>
                  <a:gd name="T23" fmla="*/ 14 h 33"/>
                  <a:gd name="T24" fmla="*/ 46 w 46"/>
                  <a:gd name="T25" fmla="*/ 13 h 33"/>
                  <a:gd name="T26" fmla="*/ 0 w 46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3" name="Freeform 1771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4" name="Freeform 1772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5" name="Freeform 1773"/>
              <p:cNvSpPr/>
              <p:nvPr/>
            </p:nvSpPr>
            <p:spPr bwMode="auto">
              <a:xfrm>
                <a:off x="5475" y="22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6" name="Freeform 1774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7" name="Freeform 1775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8" name="Freeform 1776"/>
              <p:cNvSpPr/>
              <p:nvPr/>
            </p:nvSpPr>
            <p:spPr bwMode="auto">
              <a:xfrm>
                <a:off x="5478" y="2216"/>
                <a:ext cx="44" cy="18"/>
              </a:xfrm>
              <a:custGeom>
                <a:avLst/>
                <a:gdLst>
                  <a:gd name="T0" fmla="*/ 2 w 42"/>
                  <a:gd name="T1" fmla="*/ 0 h 17"/>
                  <a:gd name="T2" fmla="*/ 0 w 42"/>
                  <a:gd name="T3" fmla="*/ 13 h 17"/>
                  <a:gd name="T4" fmla="*/ 4 w 42"/>
                  <a:gd name="T5" fmla="*/ 17 h 17"/>
                  <a:gd name="T6" fmla="*/ 42 w 42"/>
                  <a:gd name="T7" fmla="*/ 11 h 17"/>
                  <a:gd name="T8" fmla="*/ 2 w 4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3" y="15"/>
                      <a:pt x="4" y="1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9" name="Freeform 1777"/>
              <p:cNvSpPr/>
              <p:nvPr/>
            </p:nvSpPr>
            <p:spPr bwMode="auto">
              <a:xfrm>
                <a:off x="5478" y="2230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0" name="Freeform 1778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1" name="Freeform 1779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2" name="Freeform 1780"/>
              <p:cNvSpPr/>
              <p:nvPr/>
            </p:nvSpPr>
            <p:spPr bwMode="auto">
              <a:xfrm>
                <a:off x="5476" y="2214"/>
                <a:ext cx="54" cy="22"/>
              </a:xfrm>
              <a:custGeom>
                <a:avLst/>
                <a:gdLst>
                  <a:gd name="T0" fmla="*/ 3 w 51"/>
                  <a:gd name="T1" fmla="*/ 0 h 21"/>
                  <a:gd name="T2" fmla="*/ 3 w 51"/>
                  <a:gd name="T3" fmla="*/ 1 h 21"/>
                  <a:gd name="T4" fmla="*/ 4 w 51"/>
                  <a:gd name="T5" fmla="*/ 2 h 21"/>
                  <a:gd name="T6" fmla="*/ 44 w 51"/>
                  <a:gd name="T7" fmla="*/ 13 h 21"/>
                  <a:gd name="T8" fmla="*/ 0 w 51"/>
                  <a:gd name="T9" fmla="*/ 20 h 21"/>
                  <a:gd name="T10" fmla="*/ 0 w 51"/>
                  <a:gd name="T11" fmla="*/ 20 h 21"/>
                  <a:gd name="T12" fmla="*/ 0 w 51"/>
                  <a:gd name="T13" fmla="*/ 20 h 21"/>
                  <a:gd name="T14" fmla="*/ 1 w 51"/>
                  <a:gd name="T15" fmla="*/ 20 h 21"/>
                  <a:gd name="T16" fmla="*/ 3 w 51"/>
                  <a:gd name="T17" fmla="*/ 21 h 21"/>
                  <a:gd name="T18" fmla="*/ 51 w 51"/>
                  <a:gd name="T19" fmla="*/ 13 h 21"/>
                  <a:gd name="T20" fmla="*/ 3 w 5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1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3" name="Freeform 1781"/>
              <p:cNvSpPr/>
              <p:nvPr/>
            </p:nvSpPr>
            <p:spPr bwMode="auto">
              <a:xfrm>
                <a:off x="5476" y="223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4" name="Freeform 1782"/>
              <p:cNvSpPr/>
              <p:nvPr/>
            </p:nvSpPr>
            <p:spPr bwMode="auto">
              <a:xfrm>
                <a:off x="5419" y="2208"/>
                <a:ext cx="16" cy="45"/>
              </a:xfrm>
              <a:custGeom>
                <a:avLst/>
                <a:gdLst>
                  <a:gd name="T0" fmla="*/ 9 w 15"/>
                  <a:gd name="T1" fmla="*/ 0 h 43"/>
                  <a:gd name="T2" fmla="*/ 0 w 15"/>
                  <a:gd name="T3" fmla="*/ 35 h 43"/>
                  <a:gd name="T4" fmla="*/ 12 w 15"/>
                  <a:gd name="T5" fmla="*/ 43 h 43"/>
                  <a:gd name="T6" fmla="*/ 15 w 15"/>
                  <a:gd name="T7" fmla="*/ 41 h 43"/>
                  <a:gd name="T8" fmla="*/ 9 w 1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9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5" name="Freeform 1783"/>
              <p:cNvSpPr/>
              <p:nvPr/>
            </p:nvSpPr>
            <p:spPr bwMode="auto">
              <a:xfrm>
                <a:off x="5431" y="2251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6" name="Freeform 1784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7" name="Freeform 1785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8" name="Freeform 1786"/>
              <p:cNvSpPr/>
              <p:nvPr/>
            </p:nvSpPr>
            <p:spPr bwMode="auto">
              <a:xfrm>
                <a:off x="5428" y="2204"/>
                <a:ext cx="10" cy="53"/>
              </a:xfrm>
              <a:custGeom>
                <a:avLst/>
                <a:gdLst>
                  <a:gd name="T0" fmla="*/ 1 w 9"/>
                  <a:gd name="T1" fmla="*/ 0 h 50"/>
                  <a:gd name="T2" fmla="*/ 0 w 9"/>
                  <a:gd name="T3" fmla="*/ 3 h 50"/>
                  <a:gd name="T4" fmla="*/ 6 w 9"/>
                  <a:gd name="T5" fmla="*/ 44 h 50"/>
                  <a:gd name="T6" fmla="*/ 7 w 9"/>
                  <a:gd name="T7" fmla="*/ 48 h 50"/>
                  <a:gd name="T8" fmla="*/ 7 w 9"/>
                  <a:gd name="T9" fmla="*/ 49 h 50"/>
                  <a:gd name="T10" fmla="*/ 6 w 9"/>
                  <a:gd name="T11" fmla="*/ 49 h 50"/>
                  <a:gd name="T12" fmla="*/ 8 w 9"/>
                  <a:gd name="T13" fmla="*/ 50 h 50"/>
                  <a:gd name="T14" fmla="*/ 8 w 9"/>
                  <a:gd name="T15" fmla="*/ 50 h 50"/>
                  <a:gd name="T16" fmla="*/ 9 w 9"/>
                  <a:gd name="T17" fmla="*/ 49 h 50"/>
                  <a:gd name="T18" fmla="*/ 1 w 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0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9" name="Freeform 1787"/>
              <p:cNvSpPr/>
              <p:nvPr/>
            </p:nvSpPr>
            <p:spPr bwMode="auto">
              <a:xfrm>
                <a:off x="5437" y="22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0" name="Freeform 178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1" name="Freeform 178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2" name="Freeform 1790"/>
              <p:cNvSpPr/>
              <p:nvPr/>
            </p:nvSpPr>
            <p:spPr bwMode="auto">
              <a:xfrm>
                <a:off x="5366" y="2230"/>
                <a:ext cx="24" cy="20"/>
              </a:xfrm>
              <a:custGeom>
                <a:avLst/>
                <a:gdLst>
                  <a:gd name="T0" fmla="*/ 20 w 23"/>
                  <a:gd name="T1" fmla="*/ 0 h 19"/>
                  <a:gd name="T2" fmla="*/ 0 w 23"/>
                  <a:gd name="T3" fmla="*/ 13 h 19"/>
                  <a:gd name="T4" fmla="*/ 1 w 23"/>
                  <a:gd name="T5" fmla="*/ 15 h 19"/>
                  <a:gd name="T6" fmla="*/ 5 w 23"/>
                  <a:gd name="T7" fmla="*/ 16 h 19"/>
                  <a:gd name="T8" fmla="*/ 23 w 23"/>
                  <a:gd name="T9" fmla="*/ 19 h 19"/>
                  <a:gd name="T10" fmla="*/ 20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2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3" name="Freeform 1791"/>
              <p:cNvSpPr/>
              <p:nvPr/>
            </p:nvSpPr>
            <p:spPr bwMode="auto">
              <a:xfrm>
                <a:off x="5364" y="2243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4" name="Freeform 1792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5" name="Freeform 1793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6" name="Freeform 1794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7" name="Freeform 1795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8" name="Freeform 1796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9" name="Freeform 1797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0" name="Freeform 1798"/>
              <p:cNvSpPr/>
              <p:nvPr/>
            </p:nvSpPr>
            <p:spPr bwMode="auto">
              <a:xfrm>
                <a:off x="5417" y="2248"/>
                <a:ext cx="13" cy="7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5 h 7"/>
                  <a:gd name="T4" fmla="*/ 13 w 13"/>
                  <a:gd name="T5" fmla="*/ 7 h 7"/>
                  <a:gd name="T6" fmla="*/ 13 w 13"/>
                  <a:gd name="T7" fmla="*/ 7 h 7"/>
                  <a:gd name="T8" fmla="*/ 1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1" name="Freeform 1799"/>
              <p:cNvSpPr/>
              <p:nvPr/>
            </p:nvSpPr>
            <p:spPr bwMode="auto">
              <a:xfrm>
                <a:off x="5430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2" name="Freeform 1800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3" name="Freeform 1801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4" name="Freeform 1802"/>
              <p:cNvSpPr/>
              <p:nvPr/>
            </p:nvSpPr>
            <p:spPr bwMode="auto">
              <a:xfrm>
                <a:off x="5417" y="2253"/>
                <a:ext cx="20" cy="5"/>
              </a:xfrm>
              <a:custGeom>
                <a:avLst/>
                <a:gdLst>
                  <a:gd name="T0" fmla="*/ 0 w 19"/>
                  <a:gd name="T1" fmla="*/ 0 h 5"/>
                  <a:gd name="T2" fmla="*/ 0 w 19"/>
                  <a:gd name="T3" fmla="*/ 2 h 5"/>
                  <a:gd name="T4" fmla="*/ 18 w 19"/>
                  <a:gd name="T5" fmla="*/ 5 h 5"/>
                  <a:gd name="T6" fmla="*/ 19 w 19"/>
                  <a:gd name="T7" fmla="*/ 4 h 5"/>
                  <a:gd name="T8" fmla="*/ 17 w 19"/>
                  <a:gd name="T9" fmla="*/ 3 h 5"/>
                  <a:gd name="T10" fmla="*/ 0 w 1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5" name="Freeform 1803"/>
              <p:cNvSpPr/>
              <p:nvPr/>
            </p:nvSpPr>
            <p:spPr bwMode="auto">
              <a:xfrm>
                <a:off x="5436" y="225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6" name="Freeform 1804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7" name="Freeform 1805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8" name="Freeform 1806"/>
              <p:cNvSpPr/>
              <p:nvPr/>
            </p:nvSpPr>
            <p:spPr bwMode="auto">
              <a:xfrm>
                <a:off x="5445" y="2240"/>
                <a:ext cx="93" cy="22"/>
              </a:xfrm>
              <a:custGeom>
                <a:avLst/>
                <a:gdLst>
                  <a:gd name="T0" fmla="*/ 34 w 88"/>
                  <a:gd name="T1" fmla="*/ 0 h 21"/>
                  <a:gd name="T2" fmla="*/ 29 w 88"/>
                  <a:gd name="T3" fmla="*/ 3 h 21"/>
                  <a:gd name="T4" fmla="*/ 24 w 88"/>
                  <a:gd name="T5" fmla="*/ 1 h 21"/>
                  <a:gd name="T6" fmla="*/ 0 w 88"/>
                  <a:gd name="T7" fmla="*/ 14 h 21"/>
                  <a:gd name="T8" fmla="*/ 1 w 88"/>
                  <a:gd name="T9" fmla="*/ 16 h 21"/>
                  <a:gd name="T10" fmla="*/ 88 w 88"/>
                  <a:gd name="T11" fmla="*/ 21 h 21"/>
                  <a:gd name="T12" fmla="*/ 34 w 8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1">
                    <a:moveTo>
                      <a:pt x="34" y="0"/>
                    </a:moveTo>
                    <a:cubicBezTo>
                      <a:pt x="33" y="2"/>
                      <a:pt x="31" y="3"/>
                      <a:pt x="29" y="3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9" name="Freeform 1807"/>
              <p:cNvSpPr/>
              <p:nvPr/>
            </p:nvSpPr>
            <p:spPr bwMode="auto">
              <a:xfrm>
                <a:off x="5443" y="225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0" name="Freeform 1808"/>
              <p:cNvSpPr/>
              <p:nvPr/>
            </p:nvSpPr>
            <p:spPr bwMode="auto">
              <a:xfrm>
                <a:off x="5471" y="2238"/>
                <a:ext cx="10" cy="5"/>
              </a:xfrm>
              <a:custGeom>
                <a:avLst/>
                <a:gdLst>
                  <a:gd name="T0" fmla="*/ 5 w 10"/>
                  <a:gd name="T1" fmla="*/ 0 h 5"/>
                  <a:gd name="T2" fmla="*/ 0 w 10"/>
                  <a:gd name="T3" fmla="*/ 3 h 5"/>
                  <a:gd name="T4" fmla="*/ 5 w 10"/>
                  <a:gd name="T5" fmla="*/ 5 h 5"/>
                  <a:gd name="T6" fmla="*/ 10 w 10"/>
                  <a:gd name="T7" fmla="*/ 2 h 5"/>
                  <a:gd name="T8" fmla="*/ 5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7" y="5"/>
                      <a:pt x="9" y="4"/>
                      <a:pt x="10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1" name="Freeform 1809"/>
              <p:cNvSpPr>
                <a:spLocks noEditPoints="1"/>
              </p:cNvSpPr>
              <p:nvPr/>
            </p:nvSpPr>
            <p:spPr bwMode="auto">
              <a:xfrm>
                <a:off x="5438" y="2236"/>
                <a:ext cx="109" cy="29"/>
              </a:xfrm>
              <a:custGeom>
                <a:avLst/>
                <a:gdLst>
                  <a:gd name="T0" fmla="*/ 31 w 103"/>
                  <a:gd name="T1" fmla="*/ 5 h 27"/>
                  <a:gd name="T2" fmla="*/ 36 w 103"/>
                  <a:gd name="T3" fmla="*/ 2 h 27"/>
                  <a:gd name="T4" fmla="*/ 41 w 103"/>
                  <a:gd name="T5" fmla="*/ 4 h 27"/>
                  <a:gd name="T6" fmla="*/ 95 w 103"/>
                  <a:gd name="T7" fmla="*/ 25 h 27"/>
                  <a:gd name="T8" fmla="*/ 8 w 103"/>
                  <a:gd name="T9" fmla="*/ 20 h 27"/>
                  <a:gd name="T10" fmla="*/ 5 w 103"/>
                  <a:gd name="T11" fmla="*/ 20 h 27"/>
                  <a:gd name="T12" fmla="*/ 7 w 103"/>
                  <a:gd name="T13" fmla="*/ 18 h 27"/>
                  <a:gd name="T14" fmla="*/ 31 w 103"/>
                  <a:gd name="T15" fmla="*/ 5 h 27"/>
                  <a:gd name="T16" fmla="*/ 35 w 103"/>
                  <a:gd name="T17" fmla="*/ 2 h 27"/>
                  <a:gd name="T18" fmla="*/ 36 w 103"/>
                  <a:gd name="T19" fmla="*/ 0 h 27"/>
                  <a:gd name="T20" fmla="*/ 35 w 103"/>
                  <a:gd name="T21" fmla="*/ 2 h 27"/>
                  <a:gd name="T22" fmla="*/ 36 w 103"/>
                  <a:gd name="T23" fmla="*/ 0 h 27"/>
                  <a:gd name="T24" fmla="*/ 36 w 103"/>
                  <a:gd name="T25" fmla="*/ 0 h 27"/>
                  <a:gd name="T26" fmla="*/ 0 w 103"/>
                  <a:gd name="T27" fmla="*/ 21 h 27"/>
                  <a:gd name="T28" fmla="*/ 103 w 103"/>
                  <a:gd name="T29" fmla="*/ 27 h 27"/>
                  <a:gd name="T30" fmla="*/ 103 w 103"/>
                  <a:gd name="T31" fmla="*/ 26 h 27"/>
                  <a:gd name="T32" fmla="*/ 36 w 103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27">
                    <a:moveTo>
                      <a:pt x="31" y="5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31" y="5"/>
                      <a:pt x="31" y="5"/>
                      <a:pt x="31" y="5"/>
                    </a:cubicBezTo>
                    <a:moveTo>
                      <a:pt x="35" y="2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5" y="2"/>
                      <a:pt x="35" y="2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2" name="Freeform 1810"/>
              <p:cNvSpPr/>
              <p:nvPr/>
            </p:nvSpPr>
            <p:spPr bwMode="auto">
              <a:xfrm>
                <a:off x="5547" y="22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3" name="Freeform 1811"/>
              <p:cNvSpPr/>
              <p:nvPr/>
            </p:nvSpPr>
            <p:spPr bwMode="auto">
              <a:xfrm>
                <a:off x="5758" y="2233"/>
                <a:ext cx="14" cy="13"/>
              </a:xfrm>
              <a:custGeom>
                <a:avLst/>
                <a:gdLst>
                  <a:gd name="T0" fmla="*/ 4 w 13"/>
                  <a:gd name="T1" fmla="*/ 0 h 12"/>
                  <a:gd name="T2" fmla="*/ 0 w 13"/>
                  <a:gd name="T3" fmla="*/ 5 h 12"/>
                  <a:gd name="T4" fmla="*/ 1 w 13"/>
                  <a:gd name="T5" fmla="*/ 11 h 12"/>
                  <a:gd name="T6" fmla="*/ 4 w 13"/>
                  <a:gd name="T7" fmla="*/ 12 h 12"/>
                  <a:gd name="T8" fmla="*/ 13 w 13"/>
                  <a:gd name="T9" fmla="*/ 1 h 12"/>
                  <a:gd name="T10" fmla="*/ 4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4" name="Freeform 1812"/>
              <p:cNvSpPr/>
              <p:nvPr/>
            </p:nvSpPr>
            <p:spPr bwMode="auto">
              <a:xfrm>
                <a:off x="5758" y="223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5523" y="2076"/>
              <a:ext cx="446" cy="430"/>
              <a:chOff x="5523" y="2076"/>
              <a:chExt cx="446" cy="430"/>
            </a:xfrm>
          </p:grpSpPr>
          <p:sp>
            <p:nvSpPr>
              <p:cNvPr id="2895" name="Freeform 1814"/>
              <p:cNvSpPr/>
              <p:nvPr/>
            </p:nvSpPr>
            <p:spPr bwMode="auto">
              <a:xfrm>
                <a:off x="5759" y="224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6" name="Freeform 1815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7" name="Freeform 1816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8" name="Freeform 1817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9" name="Freeform 1818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0" name="Rectangle 1819"/>
              <p:cNvSpPr>
                <a:spLocks noChangeArrowheads="1"/>
              </p:cNvSpPr>
              <p:nvPr/>
            </p:nvSpPr>
            <p:spPr bwMode="auto">
              <a:xfrm>
                <a:off x="5758" y="225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1" name="Freeform 1820"/>
              <p:cNvSpPr/>
              <p:nvPr/>
            </p:nvSpPr>
            <p:spPr bwMode="auto">
              <a:xfrm>
                <a:off x="575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2" name="Freeform 1821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3" name="Freeform 1822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4" name="Freeform 1823"/>
              <p:cNvSpPr/>
              <p:nvPr/>
            </p:nvSpPr>
            <p:spPr bwMode="auto">
              <a:xfrm>
                <a:off x="5762" y="2208"/>
                <a:ext cx="30" cy="23"/>
              </a:xfrm>
              <a:custGeom>
                <a:avLst/>
                <a:gdLst>
                  <a:gd name="T0" fmla="*/ 28 w 28"/>
                  <a:gd name="T1" fmla="*/ 0 h 22"/>
                  <a:gd name="T2" fmla="*/ 0 w 28"/>
                  <a:gd name="T3" fmla="*/ 20 h 22"/>
                  <a:gd name="T4" fmla="*/ 0 w 28"/>
                  <a:gd name="T5" fmla="*/ 21 h 22"/>
                  <a:gd name="T6" fmla="*/ 11 w 28"/>
                  <a:gd name="T7" fmla="*/ 22 h 22"/>
                  <a:gd name="T8" fmla="*/ 28 w 2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5" name="Freeform 1824"/>
              <p:cNvSpPr/>
              <p:nvPr/>
            </p:nvSpPr>
            <p:spPr bwMode="auto">
              <a:xfrm>
                <a:off x="5760" y="22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6" name="Freeform 1825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7" name="Freeform 1826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8" name="Freeform 1827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9" name="Freeform 1828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0" name="Freeform 1829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1" name="Freeform 1830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2" name="Freeform 1831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3" name="Freeform 1832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4" name="Freeform 1833"/>
              <p:cNvSpPr/>
              <p:nvPr/>
            </p:nvSpPr>
            <p:spPr bwMode="auto">
              <a:xfrm>
                <a:off x="5784" y="2240"/>
                <a:ext cx="76" cy="49"/>
              </a:xfrm>
              <a:custGeom>
                <a:avLst/>
                <a:gdLst>
                  <a:gd name="T0" fmla="*/ 50 w 71"/>
                  <a:gd name="T1" fmla="*/ 0 h 46"/>
                  <a:gd name="T2" fmla="*/ 0 w 71"/>
                  <a:gd name="T3" fmla="*/ 20 h 46"/>
                  <a:gd name="T4" fmla="*/ 30 w 71"/>
                  <a:gd name="T5" fmla="*/ 32 h 46"/>
                  <a:gd name="T6" fmla="*/ 38 w 71"/>
                  <a:gd name="T7" fmla="*/ 28 h 46"/>
                  <a:gd name="T8" fmla="*/ 47 w 71"/>
                  <a:gd name="T9" fmla="*/ 37 h 46"/>
                  <a:gd name="T10" fmla="*/ 47 w 71"/>
                  <a:gd name="T11" fmla="*/ 38 h 46"/>
                  <a:gd name="T12" fmla="*/ 67 w 71"/>
                  <a:gd name="T13" fmla="*/ 46 h 46"/>
                  <a:gd name="T14" fmla="*/ 71 w 71"/>
                  <a:gd name="T15" fmla="*/ 42 h 46"/>
                  <a:gd name="T16" fmla="*/ 59 w 71"/>
                  <a:gd name="T17" fmla="*/ 10 h 46"/>
                  <a:gd name="T18" fmla="*/ 56 w 71"/>
                  <a:gd name="T19" fmla="*/ 12 h 46"/>
                  <a:gd name="T20" fmla="*/ 52 w 71"/>
                  <a:gd name="T21" fmla="*/ 8 h 46"/>
                  <a:gd name="T22" fmla="*/ 56 w 71"/>
                  <a:gd name="T23" fmla="*/ 4 h 46"/>
                  <a:gd name="T24" fmla="*/ 57 w 71"/>
                  <a:gd name="T25" fmla="*/ 5 h 46"/>
                  <a:gd name="T26" fmla="*/ 56 w 71"/>
                  <a:gd name="T27" fmla="*/ 3 h 46"/>
                  <a:gd name="T28" fmla="*/ 55 w 71"/>
                  <a:gd name="T29" fmla="*/ 3 h 46"/>
                  <a:gd name="T30" fmla="*/ 50 w 71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46">
                    <a:moveTo>
                      <a:pt x="5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29"/>
                      <a:pt x="35" y="28"/>
                      <a:pt x="38" y="28"/>
                    </a:cubicBezTo>
                    <a:cubicBezTo>
                      <a:pt x="43" y="28"/>
                      <a:pt x="47" y="32"/>
                      <a:pt x="47" y="37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8" y="44"/>
                      <a:pt x="69" y="43"/>
                      <a:pt x="71" y="42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1"/>
                      <a:pt x="57" y="12"/>
                      <a:pt x="56" y="12"/>
                    </a:cubicBezTo>
                    <a:cubicBezTo>
                      <a:pt x="54" y="12"/>
                      <a:pt x="52" y="10"/>
                      <a:pt x="52" y="8"/>
                    </a:cubicBezTo>
                    <a:cubicBezTo>
                      <a:pt x="52" y="6"/>
                      <a:pt x="54" y="4"/>
                      <a:pt x="56" y="4"/>
                    </a:cubicBezTo>
                    <a:cubicBezTo>
                      <a:pt x="56" y="4"/>
                      <a:pt x="57" y="5"/>
                      <a:pt x="57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3" y="3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5" name="Freeform 1834"/>
              <p:cNvSpPr/>
              <p:nvPr/>
            </p:nvSpPr>
            <p:spPr bwMode="auto">
              <a:xfrm>
                <a:off x="5839" y="2245"/>
                <a:ext cx="8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4 w 7"/>
                  <a:gd name="T5" fmla="*/ 8 h 8"/>
                  <a:gd name="T6" fmla="*/ 7 w 7"/>
                  <a:gd name="T7" fmla="*/ 6 h 8"/>
                  <a:gd name="T8" fmla="*/ 5 w 7"/>
                  <a:gd name="T9" fmla="*/ 1 h 8"/>
                  <a:gd name="T10" fmla="*/ 4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6" name="Freeform 1835"/>
              <p:cNvSpPr/>
              <p:nvPr/>
            </p:nvSpPr>
            <p:spPr bwMode="auto">
              <a:xfrm>
                <a:off x="5837" y="2238"/>
                <a:ext cx="7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5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7" name="Freeform 1836"/>
              <p:cNvSpPr/>
              <p:nvPr/>
            </p:nvSpPr>
            <p:spPr bwMode="auto">
              <a:xfrm>
                <a:off x="5855" y="2285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8" name="Freeform 1837"/>
              <p:cNvSpPr/>
              <p:nvPr/>
            </p:nvSpPr>
            <p:spPr bwMode="auto">
              <a:xfrm>
                <a:off x="5816" y="2270"/>
                <a:ext cx="18" cy="10"/>
              </a:xfrm>
              <a:custGeom>
                <a:avLst/>
                <a:gdLst>
                  <a:gd name="T0" fmla="*/ 8 w 17"/>
                  <a:gd name="T1" fmla="*/ 0 h 10"/>
                  <a:gd name="T2" fmla="*/ 0 w 17"/>
                  <a:gd name="T3" fmla="*/ 4 h 10"/>
                  <a:gd name="T4" fmla="*/ 17 w 17"/>
                  <a:gd name="T5" fmla="*/ 10 h 10"/>
                  <a:gd name="T6" fmla="*/ 17 w 17"/>
                  <a:gd name="T7" fmla="*/ 9 h 10"/>
                  <a:gd name="T8" fmla="*/ 8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9" name="Freeform 1838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0" name="Freeform 1839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1" name="Freeform 1840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close/>
                    <a:moveTo>
                      <a:pt x="63" y="0"/>
                    </a:move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2" name="Freeform 1841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moveTo>
                      <a:pt x="63" y="0"/>
                    </a:move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3" name="Rectangle 1842"/>
              <p:cNvSpPr>
                <a:spLocks noChangeArrowheads="1"/>
              </p:cNvSpPr>
              <p:nvPr/>
            </p:nvSpPr>
            <p:spPr bwMode="auto">
              <a:xfrm>
                <a:off x="5758" y="225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4" name="Freeform 1843"/>
              <p:cNvSpPr/>
              <p:nvPr/>
            </p:nvSpPr>
            <p:spPr bwMode="auto">
              <a:xfrm>
                <a:off x="5758" y="2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5" name="Freeform 1844"/>
              <p:cNvSpPr/>
              <p:nvPr/>
            </p:nvSpPr>
            <p:spPr bwMode="auto">
              <a:xfrm>
                <a:off x="5728" y="2238"/>
                <a:ext cx="24" cy="14"/>
              </a:xfrm>
              <a:custGeom>
                <a:avLst/>
                <a:gdLst>
                  <a:gd name="T0" fmla="*/ 13 w 22"/>
                  <a:gd name="T1" fmla="*/ 0 h 13"/>
                  <a:gd name="T2" fmla="*/ 0 w 22"/>
                  <a:gd name="T3" fmla="*/ 6 h 13"/>
                  <a:gd name="T4" fmla="*/ 2 w 22"/>
                  <a:gd name="T5" fmla="*/ 13 h 13"/>
                  <a:gd name="T6" fmla="*/ 20 w 22"/>
                  <a:gd name="T7" fmla="*/ 13 h 13"/>
                  <a:gd name="T8" fmla="*/ 22 w 22"/>
                  <a:gd name="T9" fmla="*/ 9 h 13"/>
                  <a:gd name="T10" fmla="*/ 13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0"/>
                      <a:pt x="22" y="9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6" name="Freeform 1845"/>
              <p:cNvSpPr/>
              <p:nvPr/>
            </p:nvSpPr>
            <p:spPr bwMode="auto">
              <a:xfrm>
                <a:off x="5750" y="224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7" name="Freeform 1846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8" name="Freeform 1847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9" name="Freeform 1848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0" name="Freeform 1849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1" name="Freeform 1850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2" name="Freeform 1851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3" name="Freeform 1852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4" name="Freeform 1853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5" name="Freeform 1854"/>
              <p:cNvSpPr/>
              <p:nvPr/>
            </p:nvSpPr>
            <p:spPr bwMode="auto">
              <a:xfrm>
                <a:off x="5717" y="2211"/>
                <a:ext cx="23" cy="30"/>
              </a:xfrm>
              <a:custGeom>
                <a:avLst/>
                <a:gdLst>
                  <a:gd name="T0" fmla="*/ 1 w 22"/>
                  <a:gd name="T1" fmla="*/ 0 h 29"/>
                  <a:gd name="T2" fmla="*/ 0 w 22"/>
                  <a:gd name="T3" fmla="*/ 1 h 29"/>
                  <a:gd name="T4" fmla="*/ 10 w 22"/>
                  <a:gd name="T5" fmla="*/ 29 h 29"/>
                  <a:gd name="T6" fmla="*/ 22 w 22"/>
                  <a:gd name="T7" fmla="*/ 24 h 29"/>
                  <a:gd name="T8" fmla="*/ 1 w 2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6" name="Freeform 1855"/>
              <p:cNvSpPr/>
              <p:nvPr/>
            </p:nvSpPr>
            <p:spPr bwMode="auto">
              <a:xfrm>
                <a:off x="5717" y="22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7" name="Freeform 1856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8" name="Freeform 1857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9" name="Freeform 1858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0" name="Freeform 1859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1" name="Freeform 1860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2" name="Freeform 1861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3" name="Freeform 1862"/>
              <p:cNvSpPr/>
              <p:nvPr/>
            </p:nvSpPr>
            <p:spPr bwMode="auto">
              <a:xfrm>
                <a:off x="5916" y="2083"/>
                <a:ext cx="22" cy="68"/>
              </a:xfrm>
              <a:custGeom>
                <a:avLst/>
                <a:gdLst>
                  <a:gd name="T0" fmla="*/ 21 w 21"/>
                  <a:gd name="T1" fmla="*/ 0 h 64"/>
                  <a:gd name="T2" fmla="*/ 1 w 21"/>
                  <a:gd name="T3" fmla="*/ 30 h 64"/>
                  <a:gd name="T4" fmla="*/ 3 w 21"/>
                  <a:gd name="T5" fmla="*/ 35 h 64"/>
                  <a:gd name="T6" fmla="*/ 0 w 21"/>
                  <a:gd name="T7" fmla="*/ 42 h 64"/>
                  <a:gd name="T8" fmla="*/ 11 w 21"/>
                  <a:gd name="T9" fmla="*/ 64 h 64"/>
                  <a:gd name="T10" fmla="*/ 12 w 21"/>
                  <a:gd name="T11" fmla="*/ 64 h 64"/>
                  <a:gd name="T12" fmla="*/ 21 w 21"/>
                  <a:gd name="T13" fmla="*/ 0 h 64"/>
                  <a:gd name="T14" fmla="*/ 21 w 2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4">
                    <a:moveTo>
                      <a:pt x="21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2" y="31"/>
                      <a:pt x="3" y="33"/>
                      <a:pt x="3" y="35"/>
                    </a:cubicBezTo>
                    <a:cubicBezTo>
                      <a:pt x="3" y="38"/>
                      <a:pt x="2" y="40"/>
                      <a:pt x="0" y="42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2" y="6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4" name="Freeform 1863"/>
              <p:cNvSpPr/>
              <p:nvPr/>
            </p:nvSpPr>
            <p:spPr bwMode="auto">
              <a:xfrm>
                <a:off x="5912" y="2115"/>
                <a:ext cx="7" cy="12"/>
              </a:xfrm>
              <a:custGeom>
                <a:avLst/>
                <a:gdLst>
                  <a:gd name="T0" fmla="*/ 4 w 6"/>
                  <a:gd name="T1" fmla="*/ 0 h 12"/>
                  <a:gd name="T2" fmla="*/ 0 w 6"/>
                  <a:gd name="T3" fmla="*/ 5 h 12"/>
                  <a:gd name="T4" fmla="*/ 3 w 6"/>
                  <a:gd name="T5" fmla="*/ 12 h 12"/>
                  <a:gd name="T6" fmla="*/ 6 w 6"/>
                  <a:gd name="T7" fmla="*/ 5 h 12"/>
                  <a:gd name="T8" fmla="*/ 4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0"/>
                      <a:pt x="6" y="8"/>
                      <a:pt x="6" y="5"/>
                    </a:cubicBezTo>
                    <a:cubicBezTo>
                      <a:pt x="6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5" name="Freeform 1864"/>
              <p:cNvSpPr/>
              <p:nvPr/>
            </p:nvSpPr>
            <p:spPr bwMode="auto">
              <a:xfrm>
                <a:off x="5927" y="2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6" name="Freeform 1865"/>
              <p:cNvSpPr/>
              <p:nvPr/>
            </p:nvSpPr>
            <p:spPr bwMode="auto">
              <a:xfrm>
                <a:off x="5938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7" name="Freeform 1866"/>
              <p:cNvSpPr>
                <a:spLocks noEditPoints="1"/>
              </p:cNvSpPr>
              <p:nvPr/>
            </p:nvSpPr>
            <p:spPr bwMode="auto">
              <a:xfrm>
                <a:off x="5911" y="2079"/>
                <a:ext cx="28" cy="75"/>
              </a:xfrm>
              <a:custGeom>
                <a:avLst/>
                <a:gdLst>
                  <a:gd name="T0" fmla="*/ 25 w 26"/>
                  <a:gd name="T1" fmla="*/ 4 h 71"/>
                  <a:gd name="T2" fmla="*/ 25 w 26"/>
                  <a:gd name="T3" fmla="*/ 4 h 71"/>
                  <a:gd name="T4" fmla="*/ 25 w 26"/>
                  <a:gd name="T5" fmla="*/ 4 h 71"/>
                  <a:gd name="T6" fmla="*/ 16 w 26"/>
                  <a:gd name="T7" fmla="*/ 68 h 71"/>
                  <a:gd name="T8" fmla="*/ 15 w 26"/>
                  <a:gd name="T9" fmla="*/ 69 h 71"/>
                  <a:gd name="T10" fmla="*/ 15 w 26"/>
                  <a:gd name="T11" fmla="*/ 68 h 71"/>
                  <a:gd name="T12" fmla="*/ 4 w 26"/>
                  <a:gd name="T13" fmla="*/ 46 h 71"/>
                  <a:gd name="T14" fmla="*/ 1 w 26"/>
                  <a:gd name="T15" fmla="*/ 39 h 71"/>
                  <a:gd name="T16" fmla="*/ 5 w 26"/>
                  <a:gd name="T17" fmla="*/ 34 h 71"/>
                  <a:gd name="T18" fmla="*/ 25 w 26"/>
                  <a:gd name="T19" fmla="*/ 4 h 71"/>
                  <a:gd name="T20" fmla="*/ 26 w 26"/>
                  <a:gd name="T21" fmla="*/ 0 h 71"/>
                  <a:gd name="T22" fmla="*/ 0 w 26"/>
                  <a:gd name="T23" fmla="*/ 38 h 71"/>
                  <a:gd name="T24" fmla="*/ 0 w 26"/>
                  <a:gd name="T25" fmla="*/ 39 h 71"/>
                  <a:gd name="T26" fmla="*/ 0 w 26"/>
                  <a:gd name="T27" fmla="*/ 42 h 71"/>
                  <a:gd name="T28" fmla="*/ 15 w 26"/>
                  <a:gd name="T29" fmla="*/ 71 h 71"/>
                  <a:gd name="T30" fmla="*/ 26 w 26"/>
                  <a:gd name="T3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71"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8" name="Freeform 1867"/>
              <p:cNvSpPr/>
              <p:nvPr/>
            </p:nvSpPr>
            <p:spPr bwMode="auto">
              <a:xfrm>
                <a:off x="5927" y="2078"/>
                <a:ext cx="13" cy="79"/>
              </a:xfrm>
              <a:custGeom>
                <a:avLst/>
                <a:gdLst>
                  <a:gd name="T0" fmla="*/ 12 w 12"/>
                  <a:gd name="T1" fmla="*/ 0 h 75"/>
                  <a:gd name="T2" fmla="*/ 11 w 12"/>
                  <a:gd name="T3" fmla="*/ 1 h 75"/>
                  <a:gd name="T4" fmla="*/ 0 w 12"/>
                  <a:gd name="T5" fmla="*/ 72 h 75"/>
                  <a:gd name="T6" fmla="*/ 1 w 12"/>
                  <a:gd name="T7" fmla="*/ 75 h 75"/>
                  <a:gd name="T8" fmla="*/ 12 w 12"/>
                  <a:gd name="T9" fmla="*/ 0 h 75"/>
                  <a:gd name="T10" fmla="*/ 12 w 12"/>
                  <a:gd name="T11" fmla="*/ 0 h 75"/>
                  <a:gd name="T12" fmla="*/ 12 w 12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5"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9" name="Freeform 1868"/>
              <p:cNvSpPr/>
              <p:nvPr/>
            </p:nvSpPr>
            <p:spPr bwMode="auto">
              <a:xfrm>
                <a:off x="5940" y="20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0" name="Freeform 1869"/>
              <p:cNvSpPr/>
              <p:nvPr/>
            </p:nvSpPr>
            <p:spPr bwMode="auto">
              <a:xfrm>
                <a:off x="5910" y="211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1" name="Freeform 1870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2" name="Freeform 1871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3" name="Freeform 1872"/>
              <p:cNvSpPr/>
              <p:nvPr/>
            </p:nvSpPr>
            <p:spPr bwMode="auto">
              <a:xfrm>
                <a:off x="5909" y="2157"/>
                <a:ext cx="19" cy="52"/>
              </a:xfrm>
              <a:custGeom>
                <a:avLst/>
                <a:gdLst>
                  <a:gd name="T0" fmla="*/ 18 w 18"/>
                  <a:gd name="T1" fmla="*/ 0 h 49"/>
                  <a:gd name="T2" fmla="*/ 18 w 18"/>
                  <a:gd name="T3" fmla="*/ 1 h 49"/>
                  <a:gd name="T4" fmla="*/ 17 w 18"/>
                  <a:gd name="T5" fmla="*/ 1 h 49"/>
                  <a:gd name="T6" fmla="*/ 1 w 18"/>
                  <a:gd name="T7" fmla="*/ 16 h 49"/>
                  <a:gd name="T8" fmla="*/ 1 w 18"/>
                  <a:gd name="T9" fmla="*/ 18 h 49"/>
                  <a:gd name="T10" fmla="*/ 15 w 18"/>
                  <a:gd name="T11" fmla="*/ 5 h 49"/>
                  <a:gd name="T12" fmla="*/ 1 w 18"/>
                  <a:gd name="T13" fmla="*/ 44 h 49"/>
                  <a:gd name="T14" fmla="*/ 0 w 18"/>
                  <a:gd name="T15" fmla="*/ 49 h 49"/>
                  <a:gd name="T16" fmla="*/ 18 w 18"/>
                  <a:gd name="T17" fmla="*/ 1 h 49"/>
                  <a:gd name="T18" fmla="*/ 18 w 18"/>
                  <a:gd name="T19" fmla="*/ 1 h 49"/>
                  <a:gd name="T20" fmla="*/ 18 w 1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4" name="Freeform 1873"/>
              <p:cNvSpPr>
                <a:spLocks noEditPoints="1"/>
              </p:cNvSpPr>
              <p:nvPr/>
            </p:nvSpPr>
            <p:spPr bwMode="auto">
              <a:xfrm>
                <a:off x="592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5" name="Freeform 1874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6" name="Freeform 1875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7" name="Freeform 1876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8" name="Freeform 1877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9" name="Freeform 1878"/>
              <p:cNvSpPr/>
              <p:nvPr/>
            </p:nvSpPr>
            <p:spPr bwMode="auto">
              <a:xfrm>
                <a:off x="5853" y="2199"/>
                <a:ext cx="47" cy="32"/>
              </a:xfrm>
              <a:custGeom>
                <a:avLst/>
                <a:gdLst>
                  <a:gd name="T0" fmla="*/ 31 w 44"/>
                  <a:gd name="T1" fmla="*/ 0 h 30"/>
                  <a:gd name="T2" fmla="*/ 0 w 44"/>
                  <a:gd name="T3" fmla="*/ 30 h 30"/>
                  <a:gd name="T4" fmla="*/ 23 w 44"/>
                  <a:gd name="T5" fmla="*/ 22 h 30"/>
                  <a:gd name="T6" fmla="*/ 43 w 44"/>
                  <a:gd name="T7" fmla="*/ 15 h 30"/>
                  <a:gd name="T8" fmla="*/ 43 w 44"/>
                  <a:gd name="T9" fmla="*/ 13 h 30"/>
                  <a:gd name="T10" fmla="*/ 44 w 44"/>
                  <a:gd name="T11" fmla="*/ 10 h 30"/>
                  <a:gd name="T12" fmla="*/ 31 w 4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0">
                    <a:moveTo>
                      <a:pt x="3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2"/>
                      <a:pt x="44" y="11"/>
                      <a:pt x="44" y="1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0" name="Freeform 1879"/>
              <p:cNvSpPr/>
              <p:nvPr/>
            </p:nvSpPr>
            <p:spPr bwMode="auto">
              <a:xfrm>
                <a:off x="5899" y="2210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3 h 5"/>
                  <a:gd name="T8" fmla="*/ 1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1" name="Freeform 1880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2" name="Freeform 1881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3" name="Freeform 1882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4" name="Freeform 1883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5" name="Freeform 1884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6" name="Freeform 1885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7" name="Freeform 1886"/>
              <p:cNvSpPr/>
              <p:nvPr/>
            </p:nvSpPr>
            <p:spPr bwMode="auto">
              <a:xfrm>
                <a:off x="5917" y="2180"/>
                <a:ext cx="49" cy="56"/>
              </a:xfrm>
              <a:custGeom>
                <a:avLst/>
                <a:gdLst>
                  <a:gd name="T0" fmla="*/ 47 w 47"/>
                  <a:gd name="T1" fmla="*/ 0 h 53"/>
                  <a:gd name="T2" fmla="*/ 0 w 47"/>
                  <a:gd name="T3" fmla="*/ 28 h 53"/>
                  <a:gd name="T4" fmla="*/ 0 w 47"/>
                  <a:gd name="T5" fmla="*/ 31 h 53"/>
                  <a:gd name="T6" fmla="*/ 0 w 47"/>
                  <a:gd name="T7" fmla="*/ 35 h 53"/>
                  <a:gd name="T8" fmla="*/ 25 w 47"/>
                  <a:gd name="T9" fmla="*/ 53 h 53"/>
                  <a:gd name="T10" fmla="*/ 47 w 47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3">
                    <a:moveTo>
                      <a:pt x="47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8" name="Freeform 1887"/>
              <p:cNvSpPr/>
              <p:nvPr/>
            </p:nvSpPr>
            <p:spPr bwMode="auto">
              <a:xfrm>
                <a:off x="5911" y="2210"/>
                <a:ext cx="6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9" name="Freeform 1888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0" name="Freeform 1889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1" name="Freeform 1890"/>
              <p:cNvSpPr/>
              <p:nvPr/>
            </p:nvSpPr>
            <p:spPr bwMode="auto">
              <a:xfrm>
                <a:off x="5909" y="2178"/>
                <a:ext cx="60" cy="61"/>
              </a:xfrm>
              <a:custGeom>
                <a:avLst/>
                <a:gdLst>
                  <a:gd name="T0" fmla="*/ 56 w 57"/>
                  <a:gd name="T1" fmla="*/ 0 h 58"/>
                  <a:gd name="T2" fmla="*/ 0 w 57"/>
                  <a:gd name="T3" fmla="*/ 32 h 58"/>
                  <a:gd name="T4" fmla="*/ 0 w 57"/>
                  <a:gd name="T5" fmla="*/ 33 h 58"/>
                  <a:gd name="T6" fmla="*/ 1 w 57"/>
                  <a:gd name="T7" fmla="*/ 34 h 58"/>
                  <a:gd name="T8" fmla="*/ 2 w 57"/>
                  <a:gd name="T9" fmla="*/ 33 h 58"/>
                  <a:gd name="T10" fmla="*/ 7 w 57"/>
                  <a:gd name="T11" fmla="*/ 30 h 58"/>
                  <a:gd name="T12" fmla="*/ 54 w 57"/>
                  <a:gd name="T13" fmla="*/ 2 h 58"/>
                  <a:gd name="T14" fmla="*/ 32 w 57"/>
                  <a:gd name="T15" fmla="*/ 55 h 58"/>
                  <a:gd name="T16" fmla="*/ 31 w 57"/>
                  <a:gd name="T17" fmla="*/ 57 h 58"/>
                  <a:gd name="T18" fmla="*/ 33 w 57"/>
                  <a:gd name="T19" fmla="*/ 58 h 58"/>
                  <a:gd name="T20" fmla="*/ 57 w 57"/>
                  <a:gd name="T21" fmla="*/ 0 h 58"/>
                  <a:gd name="T22" fmla="*/ 56 w 57"/>
                  <a:gd name="T23" fmla="*/ 0 h 58"/>
                  <a:gd name="T24" fmla="*/ 56 w 57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8">
                    <a:moveTo>
                      <a:pt x="5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2" name="Freeform 1891"/>
              <p:cNvSpPr/>
              <p:nvPr/>
            </p:nvSpPr>
            <p:spPr bwMode="auto">
              <a:xfrm>
                <a:off x="5968" y="21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3" name="Freeform 1892"/>
              <p:cNvSpPr/>
              <p:nvPr/>
            </p:nvSpPr>
            <p:spPr bwMode="auto">
              <a:xfrm>
                <a:off x="5909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4" name="Freeform 1893"/>
              <p:cNvSpPr/>
              <p:nvPr/>
            </p:nvSpPr>
            <p:spPr bwMode="auto">
              <a:xfrm>
                <a:off x="5909" y="221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5" name="Freeform 1894"/>
              <p:cNvSpPr/>
              <p:nvPr/>
            </p:nvSpPr>
            <p:spPr bwMode="auto">
              <a:xfrm>
                <a:off x="5908" y="221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6" name="Freeform 1895"/>
              <p:cNvSpPr/>
              <p:nvPr/>
            </p:nvSpPr>
            <p:spPr bwMode="auto">
              <a:xfrm>
                <a:off x="5912" y="2219"/>
                <a:ext cx="30" cy="47"/>
              </a:xfrm>
              <a:custGeom>
                <a:avLst/>
                <a:gdLst>
                  <a:gd name="T0" fmla="*/ 2 w 28"/>
                  <a:gd name="T1" fmla="*/ 0 h 44"/>
                  <a:gd name="T2" fmla="*/ 0 w 28"/>
                  <a:gd name="T3" fmla="*/ 2 h 44"/>
                  <a:gd name="T4" fmla="*/ 14 w 28"/>
                  <a:gd name="T5" fmla="*/ 44 h 44"/>
                  <a:gd name="T6" fmla="*/ 16 w 28"/>
                  <a:gd name="T7" fmla="*/ 43 h 44"/>
                  <a:gd name="T8" fmla="*/ 18 w 28"/>
                  <a:gd name="T9" fmla="*/ 44 h 44"/>
                  <a:gd name="T10" fmla="*/ 28 w 28"/>
                  <a:gd name="T11" fmla="*/ 19 h 44"/>
                  <a:gd name="T12" fmla="*/ 2 w 28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7" y="43"/>
                      <a:pt x="18" y="44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7" name="Freeform 1896"/>
              <p:cNvSpPr/>
              <p:nvPr/>
            </p:nvSpPr>
            <p:spPr bwMode="auto">
              <a:xfrm>
                <a:off x="5911" y="22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8" name="Freeform 1897"/>
              <p:cNvSpPr/>
              <p:nvPr/>
            </p:nvSpPr>
            <p:spPr bwMode="auto">
              <a:xfrm>
                <a:off x="5927" y="226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2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9" name="Freeform 1898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0" name="Freeform 1899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1" name="Freeform 1900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2" name="Freeform 1901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3" name="Freeform 1902"/>
              <p:cNvSpPr/>
              <p:nvPr/>
            </p:nvSpPr>
            <p:spPr bwMode="auto">
              <a:xfrm>
                <a:off x="5908" y="2214"/>
                <a:ext cx="21" cy="61"/>
              </a:xfrm>
              <a:custGeom>
                <a:avLst/>
                <a:gdLst>
                  <a:gd name="T0" fmla="*/ 1 w 20"/>
                  <a:gd name="T1" fmla="*/ 0 h 58"/>
                  <a:gd name="T2" fmla="*/ 1 w 20"/>
                  <a:gd name="T3" fmla="*/ 0 h 58"/>
                  <a:gd name="T4" fmla="*/ 0 w 20"/>
                  <a:gd name="T5" fmla="*/ 1 h 58"/>
                  <a:gd name="T6" fmla="*/ 20 w 20"/>
                  <a:gd name="T7" fmla="*/ 58 h 58"/>
                  <a:gd name="T8" fmla="*/ 20 w 20"/>
                  <a:gd name="T9" fmla="*/ 56 h 58"/>
                  <a:gd name="T10" fmla="*/ 20 w 20"/>
                  <a:gd name="T11" fmla="*/ 53 h 58"/>
                  <a:gd name="T12" fmla="*/ 18 w 20"/>
                  <a:gd name="T13" fmla="*/ 49 h 58"/>
                  <a:gd name="T14" fmla="*/ 4 w 20"/>
                  <a:gd name="T15" fmla="*/ 7 h 58"/>
                  <a:gd name="T16" fmla="*/ 3 w 20"/>
                  <a:gd name="T17" fmla="*/ 3 h 58"/>
                  <a:gd name="T18" fmla="*/ 2 w 20"/>
                  <a:gd name="T19" fmla="*/ 1 h 58"/>
                  <a:gd name="T20" fmla="*/ 1 w 20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4" name="Freeform 1903"/>
              <p:cNvSpPr/>
              <p:nvPr/>
            </p:nvSpPr>
            <p:spPr bwMode="auto">
              <a:xfrm>
                <a:off x="5908" y="221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5" name="Freeform 1904"/>
              <p:cNvSpPr/>
              <p:nvPr/>
            </p:nvSpPr>
            <p:spPr bwMode="auto">
              <a:xfrm>
                <a:off x="5908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6" name="Freeform 1905"/>
              <p:cNvSpPr/>
              <p:nvPr/>
            </p:nvSpPr>
            <p:spPr bwMode="auto">
              <a:xfrm>
                <a:off x="5931" y="2083"/>
                <a:ext cx="36" cy="91"/>
              </a:xfrm>
              <a:custGeom>
                <a:avLst/>
                <a:gdLst>
                  <a:gd name="T0" fmla="*/ 9 w 34"/>
                  <a:gd name="T1" fmla="*/ 0 h 86"/>
                  <a:gd name="T2" fmla="*/ 9 w 34"/>
                  <a:gd name="T3" fmla="*/ 0 h 86"/>
                  <a:gd name="T4" fmla="*/ 0 w 34"/>
                  <a:gd name="T5" fmla="*/ 65 h 86"/>
                  <a:gd name="T6" fmla="*/ 3 w 34"/>
                  <a:gd name="T7" fmla="*/ 70 h 86"/>
                  <a:gd name="T8" fmla="*/ 3 w 34"/>
                  <a:gd name="T9" fmla="*/ 71 h 86"/>
                  <a:gd name="T10" fmla="*/ 33 w 34"/>
                  <a:gd name="T11" fmla="*/ 86 h 86"/>
                  <a:gd name="T12" fmla="*/ 34 w 34"/>
                  <a:gd name="T13" fmla="*/ 85 h 86"/>
                  <a:gd name="T14" fmla="*/ 9 w 34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3" y="68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7" name="Freeform 1906"/>
              <p:cNvSpPr/>
              <p:nvPr/>
            </p:nvSpPr>
            <p:spPr bwMode="auto">
              <a:xfrm>
                <a:off x="5966" y="217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8" name="Freeform 1907"/>
              <p:cNvSpPr/>
              <p:nvPr/>
            </p:nvSpPr>
            <p:spPr bwMode="auto">
              <a:xfrm>
                <a:off x="5930" y="2152"/>
                <a:ext cx="5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5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9" name="Freeform 1908"/>
              <p:cNvSpPr/>
              <p:nvPr/>
            </p:nvSpPr>
            <p:spPr bwMode="auto">
              <a:xfrm>
                <a:off x="5941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0" name="Freeform 1909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1" name="Freeform 1910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2" name="Freeform 1911"/>
              <p:cNvSpPr>
                <a:spLocks noEditPoints="1"/>
              </p:cNvSpPr>
              <p:nvPr/>
            </p:nvSpPr>
            <p:spPr bwMode="auto">
              <a:xfrm>
                <a:off x="5928" y="2078"/>
                <a:ext cx="41" cy="99"/>
              </a:xfrm>
              <a:custGeom>
                <a:avLst/>
                <a:gdLst>
                  <a:gd name="T0" fmla="*/ 2 w 39"/>
                  <a:gd name="T1" fmla="*/ 74 h 94"/>
                  <a:gd name="T2" fmla="*/ 12 w 39"/>
                  <a:gd name="T3" fmla="*/ 5 h 94"/>
                  <a:gd name="T4" fmla="*/ 12 w 39"/>
                  <a:gd name="T5" fmla="*/ 5 h 94"/>
                  <a:gd name="T6" fmla="*/ 37 w 39"/>
                  <a:gd name="T7" fmla="*/ 90 h 94"/>
                  <a:gd name="T8" fmla="*/ 37 w 39"/>
                  <a:gd name="T9" fmla="*/ 91 h 94"/>
                  <a:gd name="T10" fmla="*/ 36 w 39"/>
                  <a:gd name="T11" fmla="*/ 91 h 94"/>
                  <a:gd name="T12" fmla="*/ 6 w 39"/>
                  <a:gd name="T13" fmla="*/ 76 h 94"/>
                  <a:gd name="T14" fmla="*/ 2 w 39"/>
                  <a:gd name="T15" fmla="*/ 74 h 94"/>
                  <a:gd name="T16" fmla="*/ 12 w 39"/>
                  <a:gd name="T17" fmla="*/ 0 h 94"/>
                  <a:gd name="T18" fmla="*/ 11 w 39"/>
                  <a:gd name="T19" fmla="*/ 0 h 94"/>
                  <a:gd name="T20" fmla="*/ 11 w 39"/>
                  <a:gd name="T21" fmla="*/ 0 h 94"/>
                  <a:gd name="T22" fmla="*/ 0 w 39"/>
                  <a:gd name="T23" fmla="*/ 75 h 94"/>
                  <a:gd name="T24" fmla="*/ 39 w 39"/>
                  <a:gd name="T25" fmla="*/ 94 h 94"/>
                  <a:gd name="T26" fmla="*/ 12 w 39"/>
                  <a:gd name="T2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4">
                    <a:moveTo>
                      <a:pt x="2" y="74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4"/>
                      <a:pt x="2" y="74"/>
                      <a:pt x="2" y="7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3" name="Freeform 1912"/>
              <p:cNvSpPr/>
              <p:nvPr/>
            </p:nvSpPr>
            <p:spPr bwMode="auto">
              <a:xfrm>
                <a:off x="5940" y="207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4" name="Freeform 1913"/>
              <p:cNvSpPr/>
              <p:nvPr/>
            </p:nvSpPr>
            <p:spPr bwMode="auto">
              <a:xfrm>
                <a:off x="5752" y="2115"/>
                <a:ext cx="9" cy="52"/>
              </a:xfrm>
              <a:custGeom>
                <a:avLst/>
                <a:gdLst>
                  <a:gd name="T0" fmla="*/ 6 w 9"/>
                  <a:gd name="T1" fmla="*/ 0 h 50"/>
                  <a:gd name="T2" fmla="*/ 0 w 9"/>
                  <a:gd name="T3" fmla="*/ 3 h 50"/>
                  <a:gd name="T4" fmla="*/ 7 w 9"/>
                  <a:gd name="T5" fmla="*/ 50 h 50"/>
                  <a:gd name="T6" fmla="*/ 9 w 9"/>
                  <a:gd name="T7" fmla="*/ 2 h 50"/>
                  <a:gd name="T8" fmla="*/ 6 w 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0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5" name="Freeform 1914"/>
              <p:cNvSpPr/>
              <p:nvPr/>
            </p:nvSpPr>
            <p:spPr bwMode="auto">
              <a:xfrm>
                <a:off x="5758" y="211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6" name="Freeform 1915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7" name="Freeform 1916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8" name="Freeform 1917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9" name="Freeform 1918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0" name="Freeform 1919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1" name="Freeform 1920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2" name="Rectangle 1921"/>
              <p:cNvSpPr>
                <a:spLocks noChangeArrowheads="1"/>
              </p:cNvSpPr>
              <p:nvPr/>
            </p:nvSpPr>
            <p:spPr bwMode="auto">
              <a:xfrm>
                <a:off x="5763" y="211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3" name="Freeform 1922"/>
              <p:cNvSpPr/>
              <p:nvPr/>
            </p:nvSpPr>
            <p:spPr bwMode="auto">
              <a:xfrm>
                <a:off x="5763" y="2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4" name="Freeform 1923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5" name="Freeform 1924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6" name="Freeform 1925"/>
              <p:cNvSpPr/>
              <p:nvPr/>
            </p:nvSpPr>
            <p:spPr bwMode="auto">
              <a:xfrm>
                <a:off x="5610" y="2324"/>
                <a:ext cx="33" cy="28"/>
              </a:xfrm>
              <a:custGeom>
                <a:avLst/>
                <a:gdLst>
                  <a:gd name="T0" fmla="*/ 28 w 31"/>
                  <a:gd name="T1" fmla="*/ 0 h 27"/>
                  <a:gd name="T2" fmla="*/ 0 w 31"/>
                  <a:gd name="T3" fmla="*/ 14 h 27"/>
                  <a:gd name="T4" fmla="*/ 0 w 31"/>
                  <a:gd name="T5" fmla="*/ 16 h 27"/>
                  <a:gd name="T6" fmla="*/ 0 w 31"/>
                  <a:gd name="T7" fmla="*/ 16 h 27"/>
                  <a:gd name="T8" fmla="*/ 25 w 31"/>
                  <a:gd name="T9" fmla="*/ 27 h 27"/>
                  <a:gd name="T10" fmla="*/ 31 w 31"/>
                  <a:gd name="T11" fmla="*/ 2 h 27"/>
                  <a:gd name="T12" fmla="*/ 28 w 3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29" y="1"/>
                      <a:pt x="2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7" name="Freeform 1926"/>
              <p:cNvSpPr/>
              <p:nvPr/>
            </p:nvSpPr>
            <p:spPr bwMode="auto">
              <a:xfrm>
                <a:off x="5640" y="232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8" name="Freeform 1927"/>
              <p:cNvSpPr/>
              <p:nvPr/>
            </p:nvSpPr>
            <p:spPr bwMode="auto">
              <a:xfrm>
                <a:off x="5608" y="2338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9" name="Freeform 1928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0" name="Freeform 1929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1" name="Freeform 1930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2" name="Freeform 1931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3" name="Freeform 1932"/>
              <p:cNvSpPr/>
              <p:nvPr/>
            </p:nvSpPr>
            <p:spPr bwMode="auto">
              <a:xfrm>
                <a:off x="5606" y="23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4" name="Freeform 1933"/>
              <p:cNvSpPr/>
              <p:nvPr/>
            </p:nvSpPr>
            <p:spPr bwMode="auto">
              <a:xfrm>
                <a:off x="5605" y="23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5" name="Freeform 1934"/>
              <p:cNvSpPr/>
              <p:nvPr/>
            </p:nvSpPr>
            <p:spPr bwMode="auto">
              <a:xfrm>
                <a:off x="5640" y="2326"/>
                <a:ext cx="30" cy="38"/>
              </a:xfrm>
              <a:custGeom>
                <a:avLst/>
                <a:gdLst>
                  <a:gd name="T0" fmla="*/ 8 w 29"/>
                  <a:gd name="T1" fmla="*/ 0 h 36"/>
                  <a:gd name="T2" fmla="*/ 6 w 29"/>
                  <a:gd name="T3" fmla="*/ 1 h 36"/>
                  <a:gd name="T4" fmla="*/ 6 w 29"/>
                  <a:gd name="T5" fmla="*/ 1 h 36"/>
                  <a:gd name="T6" fmla="*/ 0 w 29"/>
                  <a:gd name="T7" fmla="*/ 27 h 36"/>
                  <a:gd name="T8" fmla="*/ 22 w 29"/>
                  <a:gd name="T9" fmla="*/ 36 h 36"/>
                  <a:gd name="T10" fmla="*/ 29 w 29"/>
                  <a:gd name="T11" fmla="*/ 33 h 36"/>
                  <a:gd name="T12" fmla="*/ 15 w 29"/>
                  <a:gd name="T13" fmla="*/ 10 h 36"/>
                  <a:gd name="T14" fmla="*/ 8 w 2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6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6" name="Freeform 1935"/>
              <p:cNvSpPr/>
              <p:nvPr/>
            </p:nvSpPr>
            <p:spPr bwMode="auto">
              <a:xfrm>
                <a:off x="5646" y="2323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7" name="Freeform 1936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8" name="Freeform 1937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9" name="Freeform 1938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0" name="Freeform 1939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1" name="Freeform 1940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close/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2" name="Freeform 1941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3" name="Freeform 1942"/>
              <p:cNvSpPr/>
              <p:nvPr/>
            </p:nvSpPr>
            <p:spPr bwMode="auto">
              <a:xfrm>
                <a:off x="5667" y="2363"/>
                <a:ext cx="10" cy="6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3 h 6"/>
                  <a:gd name="T4" fmla="*/ 8 w 9"/>
                  <a:gd name="T5" fmla="*/ 6 h 6"/>
                  <a:gd name="T6" fmla="*/ 9 w 9"/>
                  <a:gd name="T7" fmla="*/ 6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4" name="Freeform 1943"/>
              <p:cNvSpPr/>
              <p:nvPr/>
            </p:nvSpPr>
            <p:spPr bwMode="auto">
              <a:xfrm>
                <a:off x="5676" y="23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5" name="Freeform 1944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6" name="Freeform 1945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7" name="Freeform 1946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8" name="Freeform 1947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9" name="Freeform 1948"/>
              <p:cNvSpPr/>
              <p:nvPr/>
            </p:nvSpPr>
            <p:spPr bwMode="auto">
              <a:xfrm>
                <a:off x="5623" y="2386"/>
                <a:ext cx="21" cy="34"/>
              </a:xfrm>
              <a:custGeom>
                <a:avLst/>
                <a:gdLst>
                  <a:gd name="T0" fmla="*/ 7 w 20"/>
                  <a:gd name="T1" fmla="*/ 0 h 32"/>
                  <a:gd name="T2" fmla="*/ 0 w 20"/>
                  <a:gd name="T3" fmla="*/ 14 h 32"/>
                  <a:gd name="T4" fmla="*/ 2 w 20"/>
                  <a:gd name="T5" fmla="*/ 18 h 32"/>
                  <a:gd name="T6" fmla="*/ 2 w 20"/>
                  <a:gd name="T7" fmla="*/ 20 h 32"/>
                  <a:gd name="T8" fmla="*/ 18 w 20"/>
                  <a:gd name="T9" fmla="*/ 32 h 32"/>
                  <a:gd name="T10" fmla="*/ 20 w 20"/>
                  <a:gd name="T11" fmla="*/ 30 h 32"/>
                  <a:gd name="T12" fmla="*/ 10 w 20"/>
                  <a:gd name="T13" fmla="*/ 1 h 32"/>
                  <a:gd name="T14" fmla="*/ 9 w 20"/>
                  <a:gd name="T15" fmla="*/ 1 h 32"/>
                  <a:gd name="T16" fmla="*/ 7 w 20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7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0" name="Freeform 1949"/>
              <p:cNvSpPr/>
              <p:nvPr/>
            </p:nvSpPr>
            <p:spPr bwMode="auto">
              <a:xfrm>
                <a:off x="5621" y="240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1" name="Freeform 1950"/>
              <p:cNvSpPr/>
              <p:nvPr/>
            </p:nvSpPr>
            <p:spPr bwMode="auto">
              <a:xfrm>
                <a:off x="5642" y="241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2" name="Freeform 1951"/>
              <p:cNvSpPr/>
              <p:nvPr/>
            </p:nvSpPr>
            <p:spPr bwMode="auto">
              <a:xfrm>
                <a:off x="5630" y="238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3" name="Freeform 1952"/>
              <p:cNvSpPr>
                <a:spLocks noEditPoints="1"/>
              </p:cNvSpPr>
              <p:nvPr/>
            </p:nvSpPr>
            <p:spPr bwMode="auto">
              <a:xfrm>
                <a:off x="5620" y="2380"/>
                <a:ext cx="27" cy="45"/>
              </a:xfrm>
              <a:custGeom>
                <a:avLst/>
                <a:gdLst>
                  <a:gd name="T0" fmla="*/ 10 w 26"/>
                  <a:gd name="T1" fmla="*/ 6 h 43"/>
                  <a:gd name="T2" fmla="*/ 12 w 26"/>
                  <a:gd name="T3" fmla="*/ 4 h 43"/>
                  <a:gd name="T4" fmla="*/ 13 w 26"/>
                  <a:gd name="T5" fmla="*/ 7 h 43"/>
                  <a:gd name="T6" fmla="*/ 23 w 26"/>
                  <a:gd name="T7" fmla="*/ 36 h 43"/>
                  <a:gd name="T8" fmla="*/ 24 w 26"/>
                  <a:gd name="T9" fmla="*/ 40 h 43"/>
                  <a:gd name="T10" fmla="*/ 21 w 26"/>
                  <a:gd name="T11" fmla="*/ 38 h 43"/>
                  <a:gd name="T12" fmla="*/ 5 w 26"/>
                  <a:gd name="T13" fmla="*/ 26 h 43"/>
                  <a:gd name="T14" fmla="*/ 1 w 26"/>
                  <a:gd name="T15" fmla="*/ 24 h 43"/>
                  <a:gd name="T16" fmla="*/ 3 w 26"/>
                  <a:gd name="T17" fmla="*/ 20 h 43"/>
                  <a:gd name="T18" fmla="*/ 10 w 26"/>
                  <a:gd name="T19" fmla="*/ 6 h 43"/>
                  <a:gd name="T20" fmla="*/ 12 w 26"/>
                  <a:gd name="T21" fmla="*/ 0 h 43"/>
                  <a:gd name="T22" fmla="*/ 0 w 26"/>
                  <a:gd name="T23" fmla="*/ 22 h 43"/>
                  <a:gd name="T24" fmla="*/ 1 w 26"/>
                  <a:gd name="T25" fmla="*/ 24 h 43"/>
                  <a:gd name="T26" fmla="*/ 1 w 26"/>
                  <a:gd name="T27" fmla="*/ 25 h 43"/>
                  <a:gd name="T28" fmla="*/ 26 w 26"/>
                  <a:gd name="T29" fmla="*/ 43 h 43"/>
                  <a:gd name="T30" fmla="*/ 26 w 26"/>
                  <a:gd name="T31" fmla="*/ 42 h 43"/>
                  <a:gd name="T32" fmla="*/ 12 w 26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3">
                    <a:moveTo>
                      <a:pt x="10" y="6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4" name="Freeform 1953"/>
              <p:cNvSpPr/>
              <p:nvPr/>
            </p:nvSpPr>
            <p:spPr bwMode="auto">
              <a:xfrm>
                <a:off x="5619" y="2403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5" name="Freeform 1954"/>
              <p:cNvSpPr/>
              <p:nvPr/>
            </p:nvSpPr>
            <p:spPr bwMode="auto">
              <a:xfrm>
                <a:off x="5647" y="24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6" name="Freeform 1955"/>
              <p:cNvSpPr>
                <a:spLocks noEditPoints="1"/>
              </p:cNvSpPr>
              <p:nvPr/>
            </p:nvSpPr>
            <p:spPr bwMode="auto">
              <a:xfrm>
                <a:off x="5563" y="2344"/>
                <a:ext cx="53" cy="57"/>
              </a:xfrm>
              <a:custGeom>
                <a:avLst/>
                <a:gdLst>
                  <a:gd name="T0" fmla="*/ 28 w 51"/>
                  <a:gd name="T1" fmla="*/ 36 h 54"/>
                  <a:gd name="T2" fmla="*/ 22 w 51"/>
                  <a:gd name="T3" fmla="*/ 30 h 54"/>
                  <a:gd name="T4" fmla="*/ 28 w 51"/>
                  <a:gd name="T5" fmla="*/ 24 h 54"/>
                  <a:gd name="T6" fmla="*/ 34 w 51"/>
                  <a:gd name="T7" fmla="*/ 30 h 54"/>
                  <a:gd name="T8" fmla="*/ 28 w 51"/>
                  <a:gd name="T9" fmla="*/ 36 h 54"/>
                  <a:gd name="T10" fmla="*/ 35 w 51"/>
                  <a:gd name="T11" fmla="*/ 0 h 54"/>
                  <a:gd name="T12" fmla="*/ 0 w 51"/>
                  <a:gd name="T13" fmla="*/ 18 h 54"/>
                  <a:gd name="T14" fmla="*/ 0 w 51"/>
                  <a:gd name="T15" fmla="*/ 20 h 54"/>
                  <a:gd name="T16" fmla="*/ 0 w 51"/>
                  <a:gd name="T17" fmla="*/ 22 h 54"/>
                  <a:gd name="T18" fmla="*/ 49 w 51"/>
                  <a:gd name="T19" fmla="*/ 54 h 54"/>
                  <a:gd name="T20" fmla="*/ 51 w 51"/>
                  <a:gd name="T21" fmla="*/ 53 h 54"/>
                  <a:gd name="T22" fmla="*/ 39 w 51"/>
                  <a:gd name="T23" fmla="*/ 2 h 54"/>
                  <a:gd name="T24" fmla="*/ 35 w 51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28" y="36"/>
                    </a:moveTo>
                    <a:cubicBezTo>
                      <a:pt x="24" y="36"/>
                      <a:pt x="22" y="33"/>
                      <a:pt x="22" y="30"/>
                    </a:cubicBezTo>
                    <a:cubicBezTo>
                      <a:pt x="22" y="27"/>
                      <a:pt x="24" y="24"/>
                      <a:pt x="28" y="24"/>
                    </a:cubicBezTo>
                    <a:cubicBezTo>
                      <a:pt x="31" y="24"/>
                      <a:pt x="34" y="27"/>
                      <a:pt x="34" y="30"/>
                    </a:cubicBezTo>
                    <a:cubicBezTo>
                      <a:pt x="34" y="33"/>
                      <a:pt x="31" y="36"/>
                      <a:pt x="28" y="36"/>
                    </a:cubicBezTo>
                    <a:moveTo>
                      <a:pt x="3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0" y="53"/>
                      <a:pt x="50" y="53"/>
                      <a:pt x="51" y="5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7" name="Oval 195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8" name="Freeform 1957"/>
              <p:cNvSpPr/>
              <p:nvPr/>
            </p:nvSpPr>
            <p:spPr bwMode="auto">
              <a:xfrm>
                <a:off x="5614" y="24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9" name="Freeform 1958"/>
              <p:cNvSpPr/>
              <p:nvPr/>
            </p:nvSpPr>
            <p:spPr bwMode="auto">
              <a:xfrm>
                <a:off x="5558" y="2363"/>
                <a:ext cx="5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0" name="Freeform 1959"/>
              <p:cNvSpPr/>
              <p:nvPr/>
            </p:nvSpPr>
            <p:spPr bwMode="auto">
              <a:xfrm>
                <a:off x="5599" y="2343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1" name="Freeform 1960"/>
              <p:cNvSpPr>
                <a:spLocks noEditPoints="1"/>
              </p:cNvSpPr>
              <p:nvPr/>
            </p:nvSpPr>
            <p:spPr bwMode="auto">
              <a:xfrm>
                <a:off x="5555" y="2341"/>
                <a:ext cx="64" cy="64"/>
              </a:xfrm>
              <a:custGeom>
                <a:avLst/>
                <a:gdLst>
                  <a:gd name="T0" fmla="*/ 42 w 60"/>
                  <a:gd name="T1" fmla="*/ 3 h 61"/>
                  <a:gd name="T2" fmla="*/ 46 w 60"/>
                  <a:gd name="T3" fmla="*/ 2 h 61"/>
                  <a:gd name="T4" fmla="*/ 46 w 60"/>
                  <a:gd name="T5" fmla="*/ 5 h 61"/>
                  <a:gd name="T6" fmla="*/ 58 w 60"/>
                  <a:gd name="T7" fmla="*/ 56 h 61"/>
                  <a:gd name="T8" fmla="*/ 58 w 60"/>
                  <a:gd name="T9" fmla="*/ 58 h 61"/>
                  <a:gd name="T10" fmla="*/ 56 w 60"/>
                  <a:gd name="T11" fmla="*/ 57 h 61"/>
                  <a:gd name="T12" fmla="*/ 7 w 60"/>
                  <a:gd name="T13" fmla="*/ 25 h 61"/>
                  <a:gd name="T14" fmla="*/ 3 w 60"/>
                  <a:gd name="T15" fmla="*/ 23 h 61"/>
                  <a:gd name="T16" fmla="*/ 7 w 60"/>
                  <a:gd name="T17" fmla="*/ 21 h 61"/>
                  <a:gd name="T18" fmla="*/ 42 w 60"/>
                  <a:gd name="T19" fmla="*/ 3 h 61"/>
                  <a:gd name="T20" fmla="*/ 45 w 60"/>
                  <a:gd name="T21" fmla="*/ 0 h 61"/>
                  <a:gd name="T22" fmla="*/ 0 w 60"/>
                  <a:gd name="T23" fmla="*/ 23 h 61"/>
                  <a:gd name="T24" fmla="*/ 60 w 60"/>
                  <a:gd name="T25" fmla="*/ 61 h 61"/>
                  <a:gd name="T26" fmla="*/ 47 w 60"/>
                  <a:gd name="T27" fmla="*/ 1 h 61"/>
                  <a:gd name="T28" fmla="*/ 47 w 60"/>
                  <a:gd name="T29" fmla="*/ 1 h 61"/>
                  <a:gd name="T30" fmla="*/ 45 w 60"/>
                  <a:gd name="T31" fmla="*/ 0 h 61"/>
                  <a:gd name="T32" fmla="*/ 45 w 60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42" y="3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42" y="3"/>
                      <a:pt x="42" y="3"/>
                      <a:pt x="42" y="3"/>
                    </a:cubicBezTo>
                    <a:moveTo>
                      <a:pt x="4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2" name="Freeform 1961"/>
              <p:cNvSpPr/>
              <p:nvPr/>
            </p:nvSpPr>
            <p:spPr bwMode="auto">
              <a:xfrm>
                <a:off x="5603" y="234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3" name="Freeform 1962"/>
              <p:cNvSpPr/>
              <p:nvPr/>
            </p:nvSpPr>
            <p:spPr bwMode="auto">
              <a:xfrm>
                <a:off x="5554" y="2261"/>
                <a:ext cx="49" cy="73"/>
              </a:xfrm>
              <a:custGeom>
                <a:avLst/>
                <a:gdLst>
                  <a:gd name="T0" fmla="*/ 35 w 46"/>
                  <a:gd name="T1" fmla="*/ 0 h 69"/>
                  <a:gd name="T2" fmla="*/ 2 w 46"/>
                  <a:gd name="T3" fmla="*/ 3 h 69"/>
                  <a:gd name="T4" fmla="*/ 0 w 46"/>
                  <a:gd name="T5" fmla="*/ 8 h 69"/>
                  <a:gd name="T6" fmla="*/ 46 w 46"/>
                  <a:gd name="T7" fmla="*/ 69 h 69"/>
                  <a:gd name="T8" fmla="*/ 46 w 46"/>
                  <a:gd name="T9" fmla="*/ 69 h 69"/>
                  <a:gd name="T10" fmla="*/ 44 w 46"/>
                  <a:gd name="T11" fmla="*/ 31 h 69"/>
                  <a:gd name="T12" fmla="*/ 40 w 46"/>
                  <a:gd name="T13" fmla="*/ 26 h 69"/>
                  <a:gd name="T14" fmla="*/ 43 w 46"/>
                  <a:gd name="T15" fmla="*/ 21 h 69"/>
                  <a:gd name="T16" fmla="*/ 42 w 46"/>
                  <a:gd name="T17" fmla="*/ 6 h 69"/>
                  <a:gd name="T18" fmla="*/ 35 w 46"/>
                  <a:gd name="T1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9">
                    <a:moveTo>
                      <a:pt x="35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2" y="30"/>
                      <a:pt x="40" y="28"/>
                      <a:pt x="40" y="26"/>
                    </a:cubicBezTo>
                    <a:cubicBezTo>
                      <a:pt x="40" y="24"/>
                      <a:pt x="41" y="22"/>
                      <a:pt x="43" y="21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5"/>
                      <a:pt x="36" y="3"/>
                      <a:pt x="3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4" name="Freeform 1963"/>
              <p:cNvSpPr/>
              <p:nvPr/>
            </p:nvSpPr>
            <p:spPr bwMode="auto">
              <a:xfrm>
                <a:off x="5551" y="22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5" name="Freeform 1964"/>
              <p:cNvSpPr/>
              <p:nvPr/>
            </p:nvSpPr>
            <p:spPr bwMode="auto">
              <a:xfrm>
                <a:off x="5596" y="2284"/>
                <a:ext cx="5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4 w 4"/>
                  <a:gd name="T5" fmla="*/ 10 h 10"/>
                  <a:gd name="T6" fmla="*/ 3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6" name="Freeform 1965"/>
              <p:cNvSpPr/>
              <p:nvPr/>
            </p:nvSpPr>
            <p:spPr bwMode="auto">
              <a:xfrm>
                <a:off x="5603" y="233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7" name="Freeform 1966"/>
              <p:cNvSpPr/>
              <p:nvPr/>
            </p:nvSpPr>
            <p:spPr bwMode="auto">
              <a:xfrm>
                <a:off x="5591" y="2260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" y="6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8" name="Freeform 1967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9" name="Freeform 1968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0" name="Freeform 1969"/>
              <p:cNvSpPr/>
              <p:nvPr/>
            </p:nvSpPr>
            <p:spPr bwMode="auto">
              <a:xfrm>
                <a:off x="5532" y="2458"/>
                <a:ext cx="87" cy="34"/>
              </a:xfrm>
              <a:custGeom>
                <a:avLst/>
                <a:gdLst>
                  <a:gd name="T0" fmla="*/ 30 w 82"/>
                  <a:gd name="T1" fmla="*/ 0 h 32"/>
                  <a:gd name="T2" fmla="*/ 0 w 82"/>
                  <a:gd name="T3" fmla="*/ 16 h 32"/>
                  <a:gd name="T4" fmla="*/ 1 w 82"/>
                  <a:gd name="T5" fmla="*/ 19 h 32"/>
                  <a:gd name="T6" fmla="*/ 82 w 82"/>
                  <a:gd name="T7" fmla="*/ 32 h 32"/>
                  <a:gd name="T8" fmla="*/ 38 w 82"/>
                  <a:gd name="T9" fmla="*/ 0 h 32"/>
                  <a:gd name="T10" fmla="*/ 34 w 82"/>
                  <a:gd name="T11" fmla="*/ 1 h 32"/>
                  <a:gd name="T12" fmla="*/ 30 w 82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2">
                    <a:moveTo>
                      <a:pt x="3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1"/>
                      <a:pt x="36" y="1"/>
                      <a:pt x="34" y="1"/>
                    </a:cubicBezTo>
                    <a:cubicBezTo>
                      <a:pt x="33" y="1"/>
                      <a:pt x="31" y="1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1" name="Freeform 1970"/>
              <p:cNvSpPr/>
              <p:nvPr/>
            </p:nvSpPr>
            <p:spPr bwMode="auto">
              <a:xfrm>
                <a:off x="5528" y="2475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2" name="Freeform 1971"/>
              <p:cNvSpPr/>
              <p:nvPr/>
            </p:nvSpPr>
            <p:spPr bwMode="auto">
              <a:xfrm>
                <a:off x="5564" y="245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4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3" name="Freeform 1972"/>
              <p:cNvSpPr>
                <a:spLocks noEditPoints="1"/>
              </p:cNvSpPr>
              <p:nvPr/>
            </p:nvSpPr>
            <p:spPr bwMode="auto">
              <a:xfrm>
                <a:off x="5523" y="2454"/>
                <a:ext cx="101" cy="40"/>
              </a:xfrm>
              <a:custGeom>
                <a:avLst/>
                <a:gdLst>
                  <a:gd name="T0" fmla="*/ 38 w 95"/>
                  <a:gd name="T1" fmla="*/ 4 h 38"/>
                  <a:gd name="T2" fmla="*/ 42 w 95"/>
                  <a:gd name="T3" fmla="*/ 2 h 38"/>
                  <a:gd name="T4" fmla="*/ 46 w 95"/>
                  <a:gd name="T5" fmla="*/ 4 h 38"/>
                  <a:gd name="T6" fmla="*/ 90 w 95"/>
                  <a:gd name="T7" fmla="*/ 36 h 38"/>
                  <a:gd name="T8" fmla="*/ 9 w 95"/>
                  <a:gd name="T9" fmla="*/ 23 h 38"/>
                  <a:gd name="T10" fmla="*/ 4 w 95"/>
                  <a:gd name="T11" fmla="*/ 22 h 38"/>
                  <a:gd name="T12" fmla="*/ 8 w 95"/>
                  <a:gd name="T13" fmla="*/ 20 h 38"/>
                  <a:gd name="T14" fmla="*/ 38 w 95"/>
                  <a:gd name="T15" fmla="*/ 4 h 38"/>
                  <a:gd name="T16" fmla="*/ 42 w 95"/>
                  <a:gd name="T17" fmla="*/ 0 h 38"/>
                  <a:gd name="T18" fmla="*/ 0 w 95"/>
                  <a:gd name="T19" fmla="*/ 23 h 38"/>
                  <a:gd name="T20" fmla="*/ 95 w 95"/>
                  <a:gd name="T21" fmla="*/ 38 h 38"/>
                  <a:gd name="T22" fmla="*/ 95 w 95"/>
                  <a:gd name="T23" fmla="*/ 38 h 38"/>
                  <a:gd name="T24" fmla="*/ 95 w 95"/>
                  <a:gd name="T25" fmla="*/ 38 h 38"/>
                  <a:gd name="T26" fmla="*/ 42 w 95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38">
                    <a:moveTo>
                      <a:pt x="38" y="4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38" y="4"/>
                      <a:pt x="38" y="4"/>
                      <a:pt x="38" y="4"/>
                    </a:cubicBezTo>
                    <a:moveTo>
                      <a:pt x="4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4" name="Oval 1973"/>
              <p:cNvSpPr>
                <a:spLocks noChangeArrowheads="1"/>
              </p:cNvSpPr>
              <p:nvPr/>
            </p:nvSpPr>
            <p:spPr bwMode="auto">
              <a:xfrm>
                <a:off x="5624" y="2494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5" name="Freeform 1974"/>
              <p:cNvSpPr/>
              <p:nvPr/>
            </p:nvSpPr>
            <p:spPr bwMode="auto">
              <a:xfrm>
                <a:off x="5624" y="24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6" name="Freeform 1975"/>
              <p:cNvSpPr/>
              <p:nvPr/>
            </p:nvSpPr>
            <p:spPr bwMode="auto">
              <a:xfrm>
                <a:off x="5789" y="2412"/>
                <a:ext cx="31" cy="79"/>
              </a:xfrm>
              <a:custGeom>
                <a:avLst/>
                <a:gdLst>
                  <a:gd name="T0" fmla="*/ 19 w 30"/>
                  <a:gd name="T1" fmla="*/ 0 h 74"/>
                  <a:gd name="T2" fmla="*/ 18 w 30"/>
                  <a:gd name="T3" fmla="*/ 0 h 74"/>
                  <a:gd name="T4" fmla="*/ 18 w 30"/>
                  <a:gd name="T5" fmla="*/ 0 h 74"/>
                  <a:gd name="T6" fmla="*/ 0 w 30"/>
                  <a:gd name="T7" fmla="*/ 73 h 74"/>
                  <a:gd name="T8" fmla="*/ 2 w 30"/>
                  <a:gd name="T9" fmla="*/ 74 h 74"/>
                  <a:gd name="T10" fmla="*/ 30 w 30"/>
                  <a:gd name="T11" fmla="*/ 42 h 74"/>
                  <a:gd name="T12" fmla="*/ 19 w 30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74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3"/>
                      <a:pt x="1" y="73"/>
                      <a:pt x="2" y="74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7" name="Freeform 1976"/>
              <p:cNvSpPr/>
              <p:nvPr/>
            </p:nvSpPr>
            <p:spPr bwMode="auto">
              <a:xfrm>
                <a:off x="5808" y="24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8" name="Freeform 1977"/>
              <p:cNvSpPr/>
              <p:nvPr/>
            </p:nvSpPr>
            <p:spPr bwMode="auto">
              <a:xfrm>
                <a:off x="5788" y="2489"/>
                <a:ext cx="3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9" name="Freeform 1978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0" name="Freeform 1979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1" name="Freeform 1980"/>
              <p:cNvSpPr/>
              <p:nvPr/>
            </p:nvSpPr>
            <p:spPr bwMode="auto">
              <a:xfrm>
                <a:off x="5786" y="2406"/>
                <a:ext cx="37" cy="92"/>
              </a:xfrm>
              <a:custGeom>
                <a:avLst/>
                <a:gdLst>
                  <a:gd name="T0" fmla="*/ 21 w 35"/>
                  <a:gd name="T1" fmla="*/ 0 h 87"/>
                  <a:gd name="T2" fmla="*/ 0 w 35"/>
                  <a:gd name="T3" fmla="*/ 86 h 87"/>
                  <a:gd name="T4" fmla="*/ 0 w 35"/>
                  <a:gd name="T5" fmla="*/ 87 h 87"/>
                  <a:gd name="T6" fmla="*/ 0 w 35"/>
                  <a:gd name="T7" fmla="*/ 87 h 87"/>
                  <a:gd name="T8" fmla="*/ 1 w 35"/>
                  <a:gd name="T9" fmla="*/ 86 h 87"/>
                  <a:gd name="T10" fmla="*/ 2 w 35"/>
                  <a:gd name="T11" fmla="*/ 83 h 87"/>
                  <a:gd name="T12" fmla="*/ 3 w 35"/>
                  <a:gd name="T13" fmla="*/ 79 h 87"/>
                  <a:gd name="T14" fmla="*/ 21 w 35"/>
                  <a:gd name="T15" fmla="*/ 6 h 87"/>
                  <a:gd name="T16" fmla="*/ 21 w 35"/>
                  <a:gd name="T17" fmla="*/ 5 h 87"/>
                  <a:gd name="T18" fmla="*/ 22 w 35"/>
                  <a:gd name="T19" fmla="*/ 6 h 87"/>
                  <a:gd name="T20" fmla="*/ 33 w 35"/>
                  <a:gd name="T21" fmla="*/ 48 h 87"/>
                  <a:gd name="T22" fmla="*/ 34 w 35"/>
                  <a:gd name="T23" fmla="*/ 50 h 87"/>
                  <a:gd name="T24" fmla="*/ 35 w 35"/>
                  <a:gd name="T25" fmla="*/ 48 h 87"/>
                  <a:gd name="T26" fmla="*/ 22 w 35"/>
                  <a:gd name="T27" fmla="*/ 0 h 87"/>
                  <a:gd name="T28" fmla="*/ 21 w 35"/>
                  <a:gd name="T29" fmla="*/ 0 h 87"/>
                  <a:gd name="T30" fmla="*/ 21 w 35"/>
                  <a:gd name="T3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87">
                    <a:moveTo>
                      <a:pt x="21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2" name="Freeform 1981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3" name="Freeform 1982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4" name="Freeform 1983"/>
              <p:cNvSpPr/>
              <p:nvPr/>
            </p:nvSpPr>
            <p:spPr bwMode="auto">
              <a:xfrm>
                <a:off x="5808" y="24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5" name="Freeform 1984"/>
              <p:cNvSpPr/>
              <p:nvPr/>
            </p:nvSpPr>
            <p:spPr bwMode="auto">
              <a:xfrm>
                <a:off x="5808" y="24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6" name="Freeform 1985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7" name="Freeform 1986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8" name="Freeform 1987"/>
              <p:cNvSpPr/>
              <p:nvPr/>
            </p:nvSpPr>
            <p:spPr bwMode="auto">
              <a:xfrm>
                <a:off x="5793" y="2460"/>
                <a:ext cx="39" cy="42"/>
              </a:xfrm>
              <a:custGeom>
                <a:avLst/>
                <a:gdLst>
                  <a:gd name="T0" fmla="*/ 27 w 37"/>
                  <a:gd name="T1" fmla="*/ 0 h 40"/>
                  <a:gd name="T2" fmla="*/ 0 w 37"/>
                  <a:gd name="T3" fmla="*/ 31 h 40"/>
                  <a:gd name="T4" fmla="*/ 2 w 37"/>
                  <a:gd name="T5" fmla="*/ 37 h 40"/>
                  <a:gd name="T6" fmla="*/ 33 w 37"/>
                  <a:gd name="T7" fmla="*/ 40 h 40"/>
                  <a:gd name="T8" fmla="*/ 37 w 37"/>
                  <a:gd name="T9" fmla="*/ 36 h 40"/>
                  <a:gd name="T10" fmla="*/ 27 w 37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27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4"/>
                      <a:pt x="2" y="37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8"/>
                      <a:pt x="35" y="37"/>
                      <a:pt x="37" y="36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9" name="Freeform 1988"/>
              <p:cNvSpPr/>
              <p:nvPr/>
            </p:nvSpPr>
            <p:spPr bwMode="auto">
              <a:xfrm>
                <a:off x="5788" y="2493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5 h 6"/>
                  <a:gd name="T4" fmla="*/ 7 w 7"/>
                  <a:gd name="T5" fmla="*/ 6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0" name="Freeform 1989"/>
              <p:cNvSpPr/>
              <p:nvPr/>
            </p:nvSpPr>
            <p:spPr bwMode="auto">
              <a:xfrm>
                <a:off x="5828" y="249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1" name="Freeform 1990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2" name="Freeform 1991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3" name="Freeform 1992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4" name="Freeform 1993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5" name="Freeform 1994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6" name="Freeform 1995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7" name="Freeform 1996"/>
              <p:cNvSpPr/>
              <p:nvPr/>
            </p:nvSpPr>
            <p:spPr bwMode="auto">
              <a:xfrm>
                <a:off x="5702" y="2439"/>
                <a:ext cx="74" cy="66"/>
              </a:xfrm>
              <a:custGeom>
                <a:avLst/>
                <a:gdLst>
                  <a:gd name="T0" fmla="*/ 9 w 70"/>
                  <a:gd name="T1" fmla="*/ 0 h 63"/>
                  <a:gd name="T2" fmla="*/ 5 w 70"/>
                  <a:gd name="T3" fmla="*/ 2 h 63"/>
                  <a:gd name="T4" fmla="*/ 0 w 70"/>
                  <a:gd name="T5" fmla="*/ 50 h 63"/>
                  <a:gd name="T6" fmla="*/ 8 w 70"/>
                  <a:gd name="T7" fmla="*/ 63 h 63"/>
                  <a:gd name="T8" fmla="*/ 68 w 70"/>
                  <a:gd name="T9" fmla="*/ 57 h 63"/>
                  <a:gd name="T10" fmla="*/ 70 w 70"/>
                  <a:gd name="T11" fmla="*/ 52 h 63"/>
                  <a:gd name="T12" fmla="*/ 9 w 70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3">
                    <a:moveTo>
                      <a:pt x="9" y="0"/>
                    </a:moveTo>
                    <a:cubicBezTo>
                      <a:pt x="8" y="1"/>
                      <a:pt x="7" y="1"/>
                      <a:pt x="5" y="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5"/>
                      <a:pt x="69" y="53"/>
                      <a:pt x="70" y="5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8" name="Freeform 1997"/>
              <p:cNvSpPr/>
              <p:nvPr/>
            </p:nvSpPr>
            <p:spPr bwMode="auto">
              <a:xfrm>
                <a:off x="5707" y="2436"/>
                <a:ext cx="5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9" name="Freeform 1998"/>
              <p:cNvSpPr/>
              <p:nvPr/>
            </p:nvSpPr>
            <p:spPr bwMode="auto">
              <a:xfrm>
                <a:off x="5774" y="2494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0" name="Freeform 1999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1" name="Freeform 2000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2" name="Freeform 2001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3" name="Freeform 2002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4" name="Freeform 2003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5" name="Freeform 2004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6" name="Freeform 2005"/>
              <p:cNvSpPr>
                <a:spLocks noEditPoints="1"/>
              </p:cNvSpPr>
              <p:nvPr/>
            </p:nvSpPr>
            <p:spPr bwMode="auto">
              <a:xfrm>
                <a:off x="5635" y="2210"/>
                <a:ext cx="99" cy="65"/>
              </a:xfrm>
              <a:custGeom>
                <a:avLst/>
                <a:gdLst>
                  <a:gd name="T0" fmla="*/ 88 w 93"/>
                  <a:gd name="T1" fmla="*/ 43 h 62"/>
                  <a:gd name="T2" fmla="*/ 68 w 93"/>
                  <a:gd name="T3" fmla="*/ 44 h 62"/>
                  <a:gd name="T4" fmla="*/ 61 w 93"/>
                  <a:gd name="T5" fmla="*/ 50 h 62"/>
                  <a:gd name="T6" fmla="*/ 60 w 93"/>
                  <a:gd name="T7" fmla="*/ 55 h 62"/>
                  <a:gd name="T8" fmla="*/ 89 w 93"/>
                  <a:gd name="T9" fmla="*/ 62 h 62"/>
                  <a:gd name="T10" fmla="*/ 93 w 93"/>
                  <a:gd name="T11" fmla="*/ 58 h 62"/>
                  <a:gd name="T12" fmla="*/ 88 w 93"/>
                  <a:gd name="T13" fmla="*/ 43 h 62"/>
                  <a:gd name="T14" fmla="*/ 4 w 93"/>
                  <a:gd name="T15" fmla="*/ 35 h 62"/>
                  <a:gd name="T16" fmla="*/ 0 w 93"/>
                  <a:gd name="T17" fmla="*/ 37 h 62"/>
                  <a:gd name="T18" fmla="*/ 0 w 93"/>
                  <a:gd name="T19" fmla="*/ 37 h 62"/>
                  <a:gd name="T20" fmla="*/ 5 w 93"/>
                  <a:gd name="T21" fmla="*/ 38 h 62"/>
                  <a:gd name="T22" fmla="*/ 4 w 93"/>
                  <a:gd name="T23" fmla="*/ 35 h 62"/>
                  <a:gd name="T24" fmla="*/ 4 w 93"/>
                  <a:gd name="T25" fmla="*/ 35 h 62"/>
                  <a:gd name="T26" fmla="*/ 67 w 93"/>
                  <a:gd name="T27" fmla="*/ 0 h 62"/>
                  <a:gd name="T28" fmla="*/ 12 w 93"/>
                  <a:gd name="T29" fmla="*/ 30 h 62"/>
                  <a:gd name="T30" fmla="*/ 15 w 93"/>
                  <a:gd name="T31" fmla="*/ 35 h 62"/>
                  <a:gd name="T32" fmla="*/ 14 w 93"/>
                  <a:gd name="T33" fmla="*/ 38 h 62"/>
                  <a:gd name="T34" fmla="*/ 53 w 93"/>
                  <a:gd name="T35" fmla="*/ 41 h 62"/>
                  <a:gd name="T36" fmla="*/ 60 w 93"/>
                  <a:gd name="T37" fmla="*/ 35 h 62"/>
                  <a:gd name="T38" fmla="*/ 61 w 93"/>
                  <a:gd name="T39" fmla="*/ 35 h 62"/>
                  <a:gd name="T40" fmla="*/ 70 w 93"/>
                  <a:gd name="T41" fmla="*/ 2 h 62"/>
                  <a:gd name="T42" fmla="*/ 67 w 93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62">
                    <a:moveTo>
                      <a:pt x="88" y="43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47"/>
                      <a:pt x="65" y="50"/>
                      <a:pt x="61" y="5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90" y="61"/>
                      <a:pt x="91" y="59"/>
                      <a:pt x="93" y="58"/>
                    </a:cubicBezTo>
                    <a:cubicBezTo>
                      <a:pt x="88" y="43"/>
                      <a:pt x="88" y="43"/>
                      <a:pt x="88" y="43"/>
                    </a:cubicBezTo>
                    <a:moveTo>
                      <a:pt x="4" y="35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7"/>
                      <a:pt x="4" y="36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67" y="0"/>
                    </a:move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1"/>
                      <a:pt x="15" y="33"/>
                      <a:pt x="15" y="35"/>
                    </a:cubicBezTo>
                    <a:cubicBezTo>
                      <a:pt x="15" y="36"/>
                      <a:pt x="15" y="37"/>
                      <a:pt x="14" y="38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37"/>
                      <a:pt x="57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1"/>
                      <a:pt x="68" y="1"/>
                      <a:pt x="6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7" name="Freeform 2006"/>
              <p:cNvSpPr/>
              <p:nvPr/>
            </p:nvSpPr>
            <p:spPr bwMode="auto">
              <a:xfrm>
                <a:off x="5730" y="2271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8" name="Freeform 2007"/>
              <p:cNvSpPr>
                <a:spLocks noEditPoints="1"/>
              </p:cNvSpPr>
              <p:nvPr/>
            </p:nvSpPr>
            <p:spPr bwMode="auto">
              <a:xfrm>
                <a:off x="5691" y="2247"/>
                <a:ext cx="16" cy="15"/>
              </a:xfrm>
              <a:custGeom>
                <a:avLst/>
                <a:gdLst>
                  <a:gd name="T0" fmla="*/ 15 w 15"/>
                  <a:gd name="T1" fmla="*/ 9 h 15"/>
                  <a:gd name="T2" fmla="*/ 9 w 15"/>
                  <a:gd name="T3" fmla="*/ 9 h 15"/>
                  <a:gd name="T4" fmla="*/ 8 w 15"/>
                  <a:gd name="T5" fmla="*/ 15 h 15"/>
                  <a:gd name="T6" fmla="*/ 15 w 15"/>
                  <a:gd name="T7" fmla="*/ 9 h 15"/>
                  <a:gd name="T8" fmla="*/ 7 w 15"/>
                  <a:gd name="T9" fmla="*/ 0 h 15"/>
                  <a:gd name="T10" fmla="*/ 0 w 15"/>
                  <a:gd name="T11" fmla="*/ 6 h 15"/>
                  <a:gd name="T12" fmla="*/ 6 w 15"/>
                  <a:gd name="T13" fmla="*/ 6 h 15"/>
                  <a:gd name="T14" fmla="*/ 8 w 15"/>
                  <a:gd name="T15" fmla="*/ 0 h 15"/>
                  <a:gd name="T16" fmla="*/ 7 w 1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5"/>
                      <a:pt x="15" y="12"/>
                      <a:pt x="15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9" name="Freeform 2008"/>
              <p:cNvSpPr/>
              <p:nvPr/>
            </p:nvSpPr>
            <p:spPr bwMode="auto">
              <a:xfrm>
                <a:off x="5640" y="2241"/>
                <a:ext cx="11" cy="9"/>
              </a:xfrm>
              <a:custGeom>
                <a:avLst/>
                <a:gdLst>
                  <a:gd name="T0" fmla="*/ 8 w 11"/>
                  <a:gd name="T1" fmla="*/ 0 h 8"/>
                  <a:gd name="T2" fmla="*/ 0 w 11"/>
                  <a:gd name="T3" fmla="*/ 5 h 8"/>
                  <a:gd name="T4" fmla="*/ 0 w 11"/>
                  <a:gd name="T5" fmla="*/ 5 h 8"/>
                  <a:gd name="T6" fmla="*/ 1 w 11"/>
                  <a:gd name="T7" fmla="*/ 8 h 8"/>
                  <a:gd name="T8" fmla="*/ 10 w 11"/>
                  <a:gd name="T9" fmla="*/ 8 h 8"/>
                  <a:gd name="T10" fmla="*/ 11 w 11"/>
                  <a:gd name="T11" fmla="*/ 5 h 8"/>
                  <a:gd name="T12" fmla="*/ 8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3"/>
                      <a:pt x="10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0" name="Freeform 2009"/>
              <p:cNvSpPr/>
              <p:nvPr/>
            </p:nvSpPr>
            <p:spPr bwMode="auto">
              <a:xfrm>
                <a:off x="5634" y="22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1" name="Freeform 2010"/>
              <p:cNvSpPr/>
              <p:nvPr/>
            </p:nvSpPr>
            <p:spPr bwMode="auto">
              <a:xfrm>
                <a:off x="5706" y="2207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2" name="Freeform 2011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3" name="Freeform 2012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4" name="Freeform 2013"/>
              <p:cNvSpPr>
                <a:spLocks noEditPoints="1"/>
              </p:cNvSpPr>
              <p:nvPr/>
            </p:nvSpPr>
            <p:spPr bwMode="auto">
              <a:xfrm>
                <a:off x="5698" y="2254"/>
                <a:ext cx="3" cy="14"/>
              </a:xfrm>
              <a:custGeom>
                <a:avLst/>
                <a:gdLst>
                  <a:gd name="T0" fmla="*/ 3 w 3"/>
                  <a:gd name="T1" fmla="*/ 2 h 13"/>
                  <a:gd name="T2" fmla="*/ 2 w 3"/>
                  <a:gd name="T3" fmla="*/ 2 h 13"/>
                  <a:gd name="T4" fmla="*/ 1 w 3"/>
                  <a:gd name="T5" fmla="*/ 2 h 13"/>
                  <a:gd name="T6" fmla="*/ 1 w 3"/>
                  <a:gd name="T7" fmla="*/ 2 h 13"/>
                  <a:gd name="T8" fmla="*/ 0 w 3"/>
                  <a:gd name="T9" fmla="*/ 12 h 13"/>
                  <a:gd name="T10" fmla="*/ 1 w 3"/>
                  <a:gd name="T11" fmla="*/ 13 h 13"/>
                  <a:gd name="T12" fmla="*/ 2 w 3"/>
                  <a:gd name="T13" fmla="*/ 8 h 13"/>
                  <a:gd name="T14" fmla="*/ 3 w 3"/>
                  <a:gd name="T15" fmla="*/ 2 h 13"/>
                  <a:gd name="T16" fmla="*/ 0 w 3"/>
                  <a:gd name="T17" fmla="*/ 0 h 13"/>
                  <a:gd name="T18" fmla="*/ 0 w 3"/>
                  <a:gd name="T19" fmla="*/ 0 h 13"/>
                  <a:gd name="T20" fmla="*/ 0 w 3"/>
                  <a:gd name="T21" fmla="*/ 0 h 13"/>
                  <a:gd name="T22" fmla="*/ 0 w 3"/>
                  <a:gd name="T23" fmla="*/ 0 h 13"/>
                  <a:gd name="T24" fmla="*/ 0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Group 2215"/>
            <p:cNvGrpSpPr/>
            <p:nvPr/>
          </p:nvGrpSpPr>
          <p:grpSpPr bwMode="auto">
            <a:xfrm>
              <a:off x="4860" y="2022"/>
              <a:ext cx="1069" cy="526"/>
              <a:chOff x="4860" y="2022"/>
              <a:chExt cx="1069" cy="526"/>
            </a:xfrm>
          </p:grpSpPr>
          <p:sp>
            <p:nvSpPr>
              <p:cNvPr id="2695" name="Freeform 2015"/>
              <p:cNvSpPr/>
              <p:nvPr/>
            </p:nvSpPr>
            <p:spPr bwMode="auto">
              <a:xfrm>
                <a:off x="5698" y="2207"/>
                <a:ext cx="30" cy="49"/>
              </a:xfrm>
              <a:custGeom>
                <a:avLst/>
                <a:gdLst>
                  <a:gd name="T0" fmla="*/ 14 w 29"/>
                  <a:gd name="T1" fmla="*/ 0 h 47"/>
                  <a:gd name="T2" fmla="*/ 12 w 29"/>
                  <a:gd name="T3" fmla="*/ 0 h 47"/>
                  <a:gd name="T4" fmla="*/ 11 w 29"/>
                  <a:gd name="T5" fmla="*/ 5 h 47"/>
                  <a:gd name="T6" fmla="*/ 2 w 29"/>
                  <a:gd name="T7" fmla="*/ 38 h 47"/>
                  <a:gd name="T8" fmla="*/ 0 w 29"/>
                  <a:gd name="T9" fmla="*/ 44 h 47"/>
                  <a:gd name="T10" fmla="*/ 0 w 29"/>
                  <a:gd name="T11" fmla="*/ 45 h 47"/>
                  <a:gd name="T12" fmla="*/ 0 w 29"/>
                  <a:gd name="T13" fmla="*/ 45 h 47"/>
                  <a:gd name="T14" fmla="*/ 0 w 29"/>
                  <a:gd name="T15" fmla="*/ 45 h 47"/>
                  <a:gd name="T16" fmla="*/ 1 w 29"/>
                  <a:gd name="T17" fmla="*/ 45 h 47"/>
                  <a:gd name="T18" fmla="*/ 1 w 29"/>
                  <a:gd name="T19" fmla="*/ 47 h 47"/>
                  <a:gd name="T20" fmla="*/ 1 w 29"/>
                  <a:gd name="T21" fmla="*/ 47 h 47"/>
                  <a:gd name="T22" fmla="*/ 2 w 29"/>
                  <a:gd name="T23" fmla="*/ 47 h 47"/>
                  <a:gd name="T24" fmla="*/ 2 w 29"/>
                  <a:gd name="T25" fmla="*/ 47 h 47"/>
                  <a:gd name="T26" fmla="*/ 3 w 29"/>
                  <a:gd name="T27" fmla="*/ 47 h 47"/>
                  <a:gd name="T28" fmla="*/ 9 w 29"/>
                  <a:gd name="T29" fmla="*/ 47 h 47"/>
                  <a:gd name="T30" fmla="*/ 29 w 29"/>
                  <a:gd name="T31" fmla="*/ 46 h 47"/>
                  <a:gd name="T32" fmla="*/ 29 w 29"/>
                  <a:gd name="T33" fmla="*/ 45 h 47"/>
                  <a:gd name="T34" fmla="*/ 1 w 29"/>
                  <a:gd name="T35" fmla="*/ 45 h 47"/>
                  <a:gd name="T36" fmla="*/ 14 w 29"/>
                  <a:gd name="T37" fmla="*/ 0 h 47"/>
                  <a:gd name="T38" fmla="*/ 14 w 29"/>
                  <a:gd name="T3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47"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6" name="Freeform 2016"/>
              <p:cNvSpPr>
                <a:spLocks noEditPoints="1"/>
              </p:cNvSpPr>
              <p:nvPr/>
            </p:nvSpPr>
            <p:spPr bwMode="auto">
              <a:xfrm>
                <a:off x="5629" y="2203"/>
                <a:ext cx="109" cy="76"/>
              </a:xfrm>
              <a:custGeom>
                <a:avLst/>
                <a:gdLst>
                  <a:gd name="T0" fmla="*/ 95 w 103"/>
                  <a:gd name="T1" fmla="*/ 48 h 72"/>
                  <a:gd name="T2" fmla="*/ 94 w 103"/>
                  <a:gd name="T3" fmla="*/ 48 h 72"/>
                  <a:gd name="T4" fmla="*/ 94 w 103"/>
                  <a:gd name="T5" fmla="*/ 49 h 72"/>
                  <a:gd name="T6" fmla="*/ 99 w 103"/>
                  <a:gd name="T7" fmla="*/ 64 h 72"/>
                  <a:gd name="T8" fmla="*/ 101 w 103"/>
                  <a:gd name="T9" fmla="*/ 70 h 72"/>
                  <a:gd name="T10" fmla="*/ 95 w 103"/>
                  <a:gd name="T11" fmla="*/ 68 h 72"/>
                  <a:gd name="T12" fmla="*/ 66 w 103"/>
                  <a:gd name="T13" fmla="*/ 61 h 72"/>
                  <a:gd name="T14" fmla="*/ 65 w 103"/>
                  <a:gd name="T15" fmla="*/ 60 h 72"/>
                  <a:gd name="T16" fmla="*/ 64 w 103"/>
                  <a:gd name="T17" fmla="*/ 62 h 72"/>
                  <a:gd name="T18" fmla="*/ 102 w 103"/>
                  <a:gd name="T19" fmla="*/ 72 h 72"/>
                  <a:gd name="T20" fmla="*/ 102 w 103"/>
                  <a:gd name="T21" fmla="*/ 71 h 72"/>
                  <a:gd name="T22" fmla="*/ 103 w 103"/>
                  <a:gd name="T23" fmla="*/ 70 h 72"/>
                  <a:gd name="T24" fmla="*/ 95 w 103"/>
                  <a:gd name="T25" fmla="*/ 48 h 72"/>
                  <a:gd name="T26" fmla="*/ 79 w 103"/>
                  <a:gd name="T27" fmla="*/ 0 h 72"/>
                  <a:gd name="T28" fmla="*/ 0 w 103"/>
                  <a:gd name="T29" fmla="*/ 44 h 72"/>
                  <a:gd name="T30" fmla="*/ 8 w 103"/>
                  <a:gd name="T31" fmla="*/ 45 h 72"/>
                  <a:gd name="T32" fmla="*/ 4 w 103"/>
                  <a:gd name="T33" fmla="*/ 44 h 72"/>
                  <a:gd name="T34" fmla="*/ 5 w 103"/>
                  <a:gd name="T35" fmla="*/ 43 h 72"/>
                  <a:gd name="T36" fmla="*/ 6 w 103"/>
                  <a:gd name="T37" fmla="*/ 43 h 72"/>
                  <a:gd name="T38" fmla="*/ 10 w 103"/>
                  <a:gd name="T39" fmla="*/ 41 h 72"/>
                  <a:gd name="T40" fmla="*/ 18 w 103"/>
                  <a:gd name="T41" fmla="*/ 36 h 72"/>
                  <a:gd name="T42" fmla="*/ 73 w 103"/>
                  <a:gd name="T43" fmla="*/ 6 h 72"/>
                  <a:gd name="T44" fmla="*/ 77 w 103"/>
                  <a:gd name="T45" fmla="*/ 3 h 72"/>
                  <a:gd name="T46" fmla="*/ 79 w 103"/>
                  <a:gd name="T47" fmla="*/ 3 h 72"/>
                  <a:gd name="T48" fmla="*/ 79 w 103"/>
                  <a:gd name="T49" fmla="*/ 3 h 72"/>
                  <a:gd name="T50" fmla="*/ 79 w 103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2">
                    <a:moveTo>
                      <a:pt x="95" y="48"/>
                    </a:move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95" y="48"/>
                      <a:pt x="95" y="48"/>
                      <a:pt x="95" y="48"/>
                    </a:cubicBezTo>
                    <a:moveTo>
                      <a:pt x="79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7" name="Freeform 2017"/>
              <p:cNvSpPr/>
              <p:nvPr/>
            </p:nvSpPr>
            <p:spPr bwMode="auto">
              <a:xfrm>
                <a:off x="5737" y="22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8" name="Freeform 2018"/>
              <p:cNvSpPr/>
              <p:nvPr/>
            </p:nvSpPr>
            <p:spPr bwMode="auto">
              <a:xfrm>
                <a:off x="5645" y="2253"/>
                <a:ext cx="48" cy="12"/>
              </a:xfrm>
              <a:custGeom>
                <a:avLst/>
                <a:gdLst>
                  <a:gd name="T0" fmla="*/ 0 w 45"/>
                  <a:gd name="T1" fmla="*/ 0 h 11"/>
                  <a:gd name="T2" fmla="*/ 42 w 45"/>
                  <a:gd name="T3" fmla="*/ 11 h 11"/>
                  <a:gd name="T4" fmla="*/ 45 w 45"/>
                  <a:gd name="T5" fmla="*/ 7 h 11"/>
                  <a:gd name="T6" fmla="*/ 44 w 45"/>
                  <a:gd name="T7" fmla="*/ 3 h 11"/>
                  <a:gd name="T8" fmla="*/ 0 w 45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4" y="4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9" name="Freeform 2019"/>
              <p:cNvSpPr/>
              <p:nvPr/>
            </p:nvSpPr>
            <p:spPr bwMode="auto">
              <a:xfrm>
                <a:off x="5691" y="2256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0" name="Freeform 2020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1" name="Freeform 2021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2" name="Freeform 2022"/>
              <p:cNvSpPr/>
              <p:nvPr/>
            </p:nvSpPr>
            <p:spPr bwMode="auto">
              <a:xfrm>
                <a:off x="5689" y="2254"/>
                <a:ext cx="10" cy="12"/>
              </a:xfrm>
              <a:custGeom>
                <a:avLst/>
                <a:gdLst>
                  <a:gd name="T0" fmla="*/ 8 w 9"/>
                  <a:gd name="T1" fmla="*/ 0 h 11"/>
                  <a:gd name="T2" fmla="*/ 0 w 9"/>
                  <a:gd name="T3" fmla="*/ 10 h 11"/>
                  <a:gd name="T4" fmla="*/ 1 w 9"/>
                  <a:gd name="T5" fmla="*/ 11 h 11"/>
                  <a:gd name="T6" fmla="*/ 9 w 9"/>
                  <a:gd name="T7" fmla="*/ 2 h 11"/>
                  <a:gd name="T8" fmla="*/ 8 w 9"/>
                  <a:gd name="T9" fmla="*/ 1 h 11"/>
                  <a:gd name="T10" fmla="*/ 8 w 9"/>
                  <a:gd name="T11" fmla="*/ 0 h 11"/>
                  <a:gd name="T12" fmla="*/ 8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3" name="Freeform 2023"/>
              <p:cNvSpPr/>
              <p:nvPr/>
            </p:nvSpPr>
            <p:spPr bwMode="auto">
              <a:xfrm>
                <a:off x="5698" y="22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4" name="Freeform 2024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5" name="Freeform 2025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6" name="Freeform 2026"/>
              <p:cNvSpPr/>
              <p:nvPr/>
            </p:nvSpPr>
            <p:spPr bwMode="auto">
              <a:xfrm>
                <a:off x="5693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7" name="Freeform 2027"/>
              <p:cNvSpPr/>
              <p:nvPr/>
            </p:nvSpPr>
            <p:spPr bwMode="auto">
              <a:xfrm>
                <a:off x="5696" y="2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8" name="Freeform 2028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9" name="Freeform 2029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0" name="Freeform 2030"/>
              <p:cNvSpPr/>
              <p:nvPr/>
            </p:nvSpPr>
            <p:spPr bwMode="auto">
              <a:xfrm>
                <a:off x="5690" y="2256"/>
                <a:ext cx="9" cy="11"/>
              </a:xfrm>
              <a:custGeom>
                <a:avLst/>
                <a:gdLst>
                  <a:gd name="T0" fmla="*/ 8 w 8"/>
                  <a:gd name="T1" fmla="*/ 0 h 10"/>
                  <a:gd name="T2" fmla="*/ 0 w 8"/>
                  <a:gd name="T3" fmla="*/ 9 h 10"/>
                  <a:gd name="T4" fmla="*/ 2 w 8"/>
                  <a:gd name="T5" fmla="*/ 9 h 10"/>
                  <a:gd name="T6" fmla="*/ 6 w 8"/>
                  <a:gd name="T7" fmla="*/ 4 h 10"/>
                  <a:gd name="T8" fmla="*/ 6 w 8"/>
                  <a:gd name="T9" fmla="*/ 6 h 10"/>
                  <a:gd name="T10" fmla="*/ 5 w 8"/>
                  <a:gd name="T11" fmla="*/ 10 h 10"/>
                  <a:gd name="T12" fmla="*/ 7 w 8"/>
                  <a:gd name="T13" fmla="*/ 10 h 10"/>
                  <a:gd name="T14" fmla="*/ 8 w 8"/>
                  <a:gd name="T15" fmla="*/ 0 h 10"/>
                  <a:gd name="T16" fmla="*/ 8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1" name="Freeform 2031"/>
              <p:cNvSpPr/>
              <p:nvPr/>
            </p:nvSpPr>
            <p:spPr bwMode="auto">
              <a:xfrm>
                <a:off x="5699" y="225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2" name="Freeform 2032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3" name="Freeform 2033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4" name="Freeform 2034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5" name="Freeform 2035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6" name="Freeform 2036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7" name="Freeform 2037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8" name="Freeform 2038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9" name="Freeform 2039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0" name="Freeform 2040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1" name="Freeform 2041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2" name="Freeform 2042"/>
              <p:cNvSpPr/>
              <p:nvPr/>
            </p:nvSpPr>
            <p:spPr bwMode="auto">
              <a:xfrm>
                <a:off x="5703" y="2213"/>
                <a:ext cx="21" cy="37"/>
              </a:xfrm>
              <a:custGeom>
                <a:avLst/>
                <a:gdLst>
                  <a:gd name="T0" fmla="*/ 11 w 20"/>
                  <a:gd name="T1" fmla="*/ 0 h 35"/>
                  <a:gd name="T2" fmla="*/ 9 w 20"/>
                  <a:gd name="T3" fmla="*/ 0 h 35"/>
                  <a:gd name="T4" fmla="*/ 9 w 20"/>
                  <a:gd name="T5" fmla="*/ 0 h 35"/>
                  <a:gd name="T6" fmla="*/ 4 w 20"/>
                  <a:gd name="T7" fmla="*/ 15 h 35"/>
                  <a:gd name="T8" fmla="*/ 0 w 20"/>
                  <a:gd name="T9" fmla="*/ 32 h 35"/>
                  <a:gd name="T10" fmla="*/ 3 w 20"/>
                  <a:gd name="T11" fmla="*/ 35 h 35"/>
                  <a:gd name="T12" fmla="*/ 20 w 20"/>
                  <a:gd name="T13" fmla="*/ 28 h 35"/>
                  <a:gd name="T14" fmla="*/ 11 w 2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2" y="34"/>
                      <a:pt x="3" y="3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3" name="Freeform 2043"/>
              <p:cNvSpPr/>
              <p:nvPr/>
            </p:nvSpPr>
            <p:spPr bwMode="auto">
              <a:xfrm>
                <a:off x="5702" y="2247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4" name="Freeform 2044"/>
              <p:cNvSpPr/>
              <p:nvPr/>
            </p:nvSpPr>
            <p:spPr bwMode="auto">
              <a:xfrm>
                <a:off x="5713" y="221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5" name="Freeform 2045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close/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6" name="Freeform 2046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7" name="Freeform 2047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8" name="Freeform 2048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9" name="Freeform 2049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0" name="Freeform 2050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1" name="Freeform 2051"/>
              <p:cNvSpPr/>
              <p:nvPr/>
            </p:nvSpPr>
            <p:spPr bwMode="auto">
              <a:xfrm>
                <a:off x="5764" y="2234"/>
                <a:ext cx="67" cy="16"/>
              </a:xfrm>
              <a:custGeom>
                <a:avLst/>
                <a:gdLst>
                  <a:gd name="T0" fmla="*/ 10 w 63"/>
                  <a:gd name="T1" fmla="*/ 0 h 15"/>
                  <a:gd name="T2" fmla="*/ 0 w 63"/>
                  <a:gd name="T3" fmla="*/ 13 h 15"/>
                  <a:gd name="T4" fmla="*/ 2 w 63"/>
                  <a:gd name="T5" fmla="*/ 15 h 15"/>
                  <a:gd name="T6" fmla="*/ 63 w 63"/>
                  <a:gd name="T7" fmla="*/ 3 h 15"/>
                  <a:gd name="T8" fmla="*/ 10 w 6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5">
                    <a:moveTo>
                      <a:pt x="1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2" name="Freeform 2052"/>
              <p:cNvSpPr/>
              <p:nvPr/>
            </p:nvSpPr>
            <p:spPr bwMode="auto">
              <a:xfrm>
                <a:off x="5762" y="2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3" name="Freeform 2053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4" name="Freeform 2054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5" name="Freeform 2055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6" name="Freeform 2056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7" name="Freeform 2057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close/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8" name="Freeform 2058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9" name="Freeform 2059"/>
              <p:cNvSpPr/>
              <p:nvPr/>
            </p:nvSpPr>
            <p:spPr bwMode="auto">
              <a:xfrm>
                <a:off x="5778" y="2207"/>
                <a:ext cx="58" cy="27"/>
              </a:xfrm>
              <a:custGeom>
                <a:avLst/>
                <a:gdLst>
                  <a:gd name="T0" fmla="*/ 26 w 55"/>
                  <a:gd name="T1" fmla="*/ 0 h 26"/>
                  <a:gd name="T2" fmla="*/ 21 w 55"/>
                  <a:gd name="T3" fmla="*/ 1 h 26"/>
                  <a:gd name="T4" fmla="*/ 17 w 55"/>
                  <a:gd name="T5" fmla="*/ 1 h 26"/>
                  <a:gd name="T6" fmla="*/ 0 w 55"/>
                  <a:gd name="T7" fmla="*/ 23 h 26"/>
                  <a:gd name="T8" fmla="*/ 55 w 55"/>
                  <a:gd name="T9" fmla="*/ 26 h 26"/>
                  <a:gd name="T10" fmla="*/ 55 w 55"/>
                  <a:gd name="T11" fmla="*/ 25 h 26"/>
                  <a:gd name="T12" fmla="*/ 36 w 55"/>
                  <a:gd name="T13" fmla="*/ 8 h 26"/>
                  <a:gd name="T14" fmla="*/ 26 w 55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">
                    <a:moveTo>
                      <a:pt x="26" y="0"/>
                    </a:moveTo>
                    <a:cubicBezTo>
                      <a:pt x="24" y="1"/>
                      <a:pt x="23" y="1"/>
                      <a:pt x="21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0" name="Freeform 2060"/>
              <p:cNvSpPr/>
              <p:nvPr/>
            </p:nvSpPr>
            <p:spPr bwMode="auto">
              <a:xfrm>
                <a:off x="5836" y="22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1" name="Freeform 2061"/>
              <p:cNvSpPr/>
              <p:nvPr/>
            </p:nvSpPr>
            <p:spPr bwMode="auto">
              <a:xfrm>
                <a:off x="5796" y="2201"/>
                <a:ext cx="10" cy="7"/>
              </a:xfrm>
              <a:custGeom>
                <a:avLst/>
                <a:gdLst>
                  <a:gd name="T0" fmla="*/ 4 w 9"/>
                  <a:gd name="T1" fmla="*/ 0 h 6"/>
                  <a:gd name="T2" fmla="*/ 1 w 9"/>
                  <a:gd name="T3" fmla="*/ 4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5 h 6"/>
                  <a:gd name="T10" fmla="*/ 4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6" y="6"/>
                      <a:pt x="7" y="6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2" name="Freeform 2062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3" name="Freeform 2063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4" name="Freeform 2064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5" name="Freeform 2065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6" name="Freeform 2066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7" name="Freeform 2067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8" name="Freeform 2068"/>
              <p:cNvSpPr/>
              <p:nvPr/>
            </p:nvSpPr>
            <p:spPr bwMode="auto">
              <a:xfrm>
                <a:off x="5775" y="2200"/>
                <a:ext cx="68" cy="36"/>
              </a:xfrm>
              <a:custGeom>
                <a:avLst/>
                <a:gdLst>
                  <a:gd name="T0" fmla="*/ 25 w 64"/>
                  <a:gd name="T1" fmla="*/ 0 h 34"/>
                  <a:gd name="T2" fmla="*/ 24 w 64"/>
                  <a:gd name="T3" fmla="*/ 1 h 34"/>
                  <a:gd name="T4" fmla="*/ 23 w 64"/>
                  <a:gd name="T5" fmla="*/ 1 h 34"/>
                  <a:gd name="T6" fmla="*/ 23 w 64"/>
                  <a:gd name="T7" fmla="*/ 1 h 34"/>
                  <a:gd name="T8" fmla="*/ 0 w 64"/>
                  <a:gd name="T9" fmla="*/ 31 h 34"/>
                  <a:gd name="T10" fmla="*/ 1 w 64"/>
                  <a:gd name="T11" fmla="*/ 31 h 34"/>
                  <a:gd name="T12" fmla="*/ 3 w 64"/>
                  <a:gd name="T13" fmla="*/ 29 h 34"/>
                  <a:gd name="T14" fmla="*/ 20 w 64"/>
                  <a:gd name="T15" fmla="*/ 7 h 34"/>
                  <a:gd name="T16" fmla="*/ 21 w 64"/>
                  <a:gd name="T17" fmla="*/ 5 h 34"/>
                  <a:gd name="T18" fmla="*/ 24 w 64"/>
                  <a:gd name="T19" fmla="*/ 1 h 34"/>
                  <a:gd name="T20" fmla="*/ 39 w 64"/>
                  <a:gd name="T21" fmla="*/ 14 h 34"/>
                  <a:gd name="T22" fmla="*/ 58 w 64"/>
                  <a:gd name="T23" fmla="*/ 31 h 34"/>
                  <a:gd name="T24" fmla="*/ 60 w 64"/>
                  <a:gd name="T25" fmla="*/ 32 h 34"/>
                  <a:gd name="T26" fmla="*/ 61 w 64"/>
                  <a:gd name="T27" fmla="*/ 33 h 34"/>
                  <a:gd name="T28" fmla="*/ 61 w 64"/>
                  <a:gd name="T29" fmla="*/ 33 h 34"/>
                  <a:gd name="T30" fmla="*/ 61 w 64"/>
                  <a:gd name="T31" fmla="*/ 34 h 34"/>
                  <a:gd name="T32" fmla="*/ 64 w 64"/>
                  <a:gd name="T33" fmla="*/ 34 h 34"/>
                  <a:gd name="T34" fmla="*/ 25 w 64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4"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9" name="Freeform 2069"/>
              <p:cNvSpPr/>
              <p:nvPr/>
            </p:nvSpPr>
            <p:spPr bwMode="auto">
              <a:xfrm>
                <a:off x="5799" y="219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0" name="Freeform 2070"/>
              <p:cNvSpPr/>
              <p:nvPr/>
            </p:nvSpPr>
            <p:spPr bwMode="auto">
              <a:xfrm>
                <a:off x="5745" y="2258"/>
                <a:ext cx="31" cy="16"/>
              </a:xfrm>
              <a:custGeom>
                <a:avLst/>
                <a:gdLst>
                  <a:gd name="T0" fmla="*/ 19 w 29"/>
                  <a:gd name="T1" fmla="*/ 0 h 15"/>
                  <a:gd name="T2" fmla="*/ 12 w 29"/>
                  <a:gd name="T3" fmla="*/ 3 h 15"/>
                  <a:gd name="T4" fmla="*/ 9 w 29"/>
                  <a:gd name="T5" fmla="*/ 3 h 15"/>
                  <a:gd name="T6" fmla="*/ 0 w 29"/>
                  <a:gd name="T7" fmla="*/ 14 h 15"/>
                  <a:gd name="T8" fmla="*/ 1 w 29"/>
                  <a:gd name="T9" fmla="*/ 15 h 15"/>
                  <a:gd name="T10" fmla="*/ 29 w 29"/>
                  <a:gd name="T11" fmla="*/ 3 h 15"/>
                  <a:gd name="T12" fmla="*/ 19 w 2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5">
                    <a:moveTo>
                      <a:pt x="19" y="0"/>
                    </a:moveTo>
                    <a:cubicBezTo>
                      <a:pt x="18" y="2"/>
                      <a:pt x="15" y="3"/>
                      <a:pt x="12" y="3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1" name="Freeform 2071"/>
              <p:cNvSpPr/>
              <p:nvPr/>
            </p:nvSpPr>
            <p:spPr bwMode="auto">
              <a:xfrm>
                <a:off x="5743" y="227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2" name="Freeform 2072"/>
              <p:cNvSpPr/>
              <p:nvPr/>
            </p:nvSpPr>
            <p:spPr bwMode="auto">
              <a:xfrm>
                <a:off x="5755" y="2255"/>
                <a:ext cx="10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6 h 6"/>
                  <a:gd name="T4" fmla="*/ 3 w 10"/>
                  <a:gd name="T5" fmla="*/ 6 h 6"/>
                  <a:gd name="T6" fmla="*/ 10 w 10"/>
                  <a:gd name="T7" fmla="*/ 3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9" y="5"/>
                      <a:pt x="1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3" name="Freeform 2073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4" name="Freeform 2074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5" name="Freeform 2075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6" name="Freeform 2076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7" name="Freeform 2077"/>
              <p:cNvSpPr/>
              <p:nvPr/>
            </p:nvSpPr>
            <p:spPr bwMode="auto">
              <a:xfrm>
                <a:off x="5766" y="2240"/>
                <a:ext cx="61" cy="20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2 h 19"/>
                  <a:gd name="T4" fmla="*/ 0 w 57"/>
                  <a:gd name="T5" fmla="*/ 12 h 19"/>
                  <a:gd name="T6" fmla="*/ 0 w 57"/>
                  <a:gd name="T7" fmla="*/ 14 h 19"/>
                  <a:gd name="T8" fmla="*/ 13 w 57"/>
                  <a:gd name="T9" fmla="*/ 19 h 19"/>
                  <a:gd name="T10" fmla="*/ 57 w 57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8" name="Freeform 2078"/>
              <p:cNvSpPr/>
              <p:nvPr/>
            </p:nvSpPr>
            <p:spPr bwMode="auto">
              <a:xfrm>
                <a:off x="5764" y="22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9" name="Freeform 2079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0" name="Freeform 2080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1" name="Freeform 2081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close/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2" name="Freeform 2082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3" name="Freeform 2083"/>
              <p:cNvSpPr/>
              <p:nvPr/>
            </p:nvSpPr>
            <p:spPr bwMode="auto">
              <a:xfrm>
                <a:off x="5906" y="2222"/>
                <a:ext cx="18" cy="48"/>
              </a:xfrm>
              <a:custGeom>
                <a:avLst/>
                <a:gdLst>
                  <a:gd name="T0" fmla="*/ 3 w 17"/>
                  <a:gd name="T1" fmla="*/ 0 h 45"/>
                  <a:gd name="T2" fmla="*/ 3 w 17"/>
                  <a:gd name="T3" fmla="*/ 0 h 45"/>
                  <a:gd name="T4" fmla="*/ 0 w 17"/>
                  <a:gd name="T5" fmla="*/ 38 h 45"/>
                  <a:gd name="T6" fmla="*/ 14 w 17"/>
                  <a:gd name="T7" fmla="*/ 45 h 45"/>
                  <a:gd name="T8" fmla="*/ 17 w 17"/>
                  <a:gd name="T9" fmla="*/ 41 h 45"/>
                  <a:gd name="T10" fmla="*/ 9 w 17"/>
                  <a:gd name="T11" fmla="*/ 17 h 45"/>
                  <a:gd name="T12" fmla="*/ 3 w 17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3"/>
                      <a:pt x="16" y="42"/>
                      <a:pt x="17" y="41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4" name="Freeform 2084"/>
              <p:cNvSpPr/>
              <p:nvPr/>
            </p:nvSpPr>
            <p:spPr bwMode="auto">
              <a:xfrm>
                <a:off x="5909" y="22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5" name="Freeform 2085"/>
              <p:cNvSpPr/>
              <p:nvPr/>
            </p:nvSpPr>
            <p:spPr bwMode="auto">
              <a:xfrm>
                <a:off x="5921" y="226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3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6" name="Freeform 2086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7" name="Freeform 2087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8" name="Freeform 2088"/>
              <p:cNvSpPr/>
              <p:nvPr/>
            </p:nvSpPr>
            <p:spPr bwMode="auto">
              <a:xfrm>
                <a:off x="5904" y="2215"/>
                <a:ext cx="25" cy="60"/>
              </a:xfrm>
              <a:custGeom>
                <a:avLst/>
                <a:gdLst>
                  <a:gd name="T0" fmla="*/ 4 w 24"/>
                  <a:gd name="T1" fmla="*/ 0 h 57"/>
                  <a:gd name="T2" fmla="*/ 4 w 24"/>
                  <a:gd name="T3" fmla="*/ 0 h 57"/>
                  <a:gd name="T4" fmla="*/ 4 w 24"/>
                  <a:gd name="T5" fmla="*/ 0 h 57"/>
                  <a:gd name="T6" fmla="*/ 4 w 24"/>
                  <a:gd name="T7" fmla="*/ 0 h 57"/>
                  <a:gd name="T8" fmla="*/ 4 w 24"/>
                  <a:gd name="T9" fmla="*/ 0 h 57"/>
                  <a:gd name="T10" fmla="*/ 4 w 24"/>
                  <a:gd name="T11" fmla="*/ 0 h 57"/>
                  <a:gd name="T12" fmla="*/ 0 w 24"/>
                  <a:gd name="T13" fmla="*/ 46 h 57"/>
                  <a:gd name="T14" fmla="*/ 2 w 24"/>
                  <a:gd name="T15" fmla="*/ 47 h 57"/>
                  <a:gd name="T16" fmla="*/ 2 w 24"/>
                  <a:gd name="T17" fmla="*/ 45 h 57"/>
                  <a:gd name="T18" fmla="*/ 5 w 24"/>
                  <a:gd name="T19" fmla="*/ 7 h 57"/>
                  <a:gd name="T20" fmla="*/ 5 w 24"/>
                  <a:gd name="T21" fmla="*/ 6 h 57"/>
                  <a:gd name="T22" fmla="*/ 11 w 24"/>
                  <a:gd name="T23" fmla="*/ 24 h 57"/>
                  <a:gd name="T24" fmla="*/ 19 w 24"/>
                  <a:gd name="T25" fmla="*/ 48 h 57"/>
                  <a:gd name="T26" fmla="*/ 21 w 24"/>
                  <a:gd name="T27" fmla="*/ 54 h 57"/>
                  <a:gd name="T28" fmla="*/ 22 w 24"/>
                  <a:gd name="T29" fmla="*/ 56 h 57"/>
                  <a:gd name="T30" fmla="*/ 24 w 24"/>
                  <a:gd name="T31" fmla="*/ 57 h 57"/>
                  <a:gd name="T32" fmla="*/ 4 w 2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5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9" name="Freeform 2089"/>
              <p:cNvSpPr>
                <a:spLocks noEditPoints="1"/>
              </p:cNvSpPr>
              <p:nvPr/>
            </p:nvSpPr>
            <p:spPr bwMode="auto">
              <a:xfrm>
                <a:off x="5908" y="2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0" name="Freeform 2090"/>
              <p:cNvSpPr/>
              <p:nvPr/>
            </p:nvSpPr>
            <p:spPr bwMode="auto">
              <a:xfrm>
                <a:off x="5908" y="2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1" name="Freeform 2091"/>
              <p:cNvSpPr/>
              <p:nvPr/>
            </p:nvSpPr>
            <p:spPr bwMode="auto">
              <a:xfrm>
                <a:off x="5903" y="2266"/>
                <a:ext cx="19" cy="38"/>
              </a:xfrm>
              <a:custGeom>
                <a:avLst/>
                <a:gdLst>
                  <a:gd name="T0" fmla="*/ 3 w 18"/>
                  <a:gd name="T1" fmla="*/ 0 h 36"/>
                  <a:gd name="T2" fmla="*/ 0 w 18"/>
                  <a:gd name="T3" fmla="*/ 36 h 36"/>
                  <a:gd name="T4" fmla="*/ 2 w 18"/>
                  <a:gd name="T5" fmla="*/ 36 h 36"/>
                  <a:gd name="T6" fmla="*/ 18 w 18"/>
                  <a:gd name="T7" fmla="*/ 15 h 36"/>
                  <a:gd name="T8" fmla="*/ 15 w 18"/>
                  <a:gd name="T9" fmla="*/ 9 h 36"/>
                  <a:gd name="T10" fmla="*/ 16 w 18"/>
                  <a:gd name="T11" fmla="*/ 6 h 36"/>
                  <a:gd name="T12" fmla="*/ 3 w 1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3"/>
                      <a:pt x="15" y="11"/>
                      <a:pt x="15" y="9"/>
                    </a:cubicBezTo>
                    <a:cubicBezTo>
                      <a:pt x="15" y="8"/>
                      <a:pt x="15" y="7"/>
                      <a:pt x="16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2" name="Freeform 2092"/>
              <p:cNvSpPr/>
              <p:nvPr/>
            </p:nvSpPr>
            <p:spPr bwMode="auto">
              <a:xfrm>
                <a:off x="5903" y="23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3" name="Freeform 2093"/>
              <p:cNvSpPr/>
              <p:nvPr/>
            </p:nvSpPr>
            <p:spPr bwMode="auto">
              <a:xfrm>
                <a:off x="5919" y="2272"/>
                <a:ext cx="7" cy="9"/>
              </a:xfrm>
              <a:custGeom>
                <a:avLst/>
                <a:gdLst>
                  <a:gd name="T0" fmla="*/ 1 w 7"/>
                  <a:gd name="T1" fmla="*/ 0 h 9"/>
                  <a:gd name="T2" fmla="*/ 0 w 7"/>
                  <a:gd name="T3" fmla="*/ 3 h 9"/>
                  <a:gd name="T4" fmla="*/ 3 w 7"/>
                  <a:gd name="T5" fmla="*/ 9 h 9"/>
                  <a:gd name="T6" fmla="*/ 7 w 7"/>
                  <a:gd name="T7" fmla="*/ 3 h 9"/>
                  <a:gd name="T8" fmla="*/ 1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4" name="Freeform 2094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5" name="Freeform 2095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6" name="Freeform 2096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7" name="Freeform 2097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8" name="Freeform 2098"/>
              <p:cNvSpPr/>
              <p:nvPr/>
            </p:nvSpPr>
            <p:spPr bwMode="auto">
              <a:xfrm>
                <a:off x="5760" y="2312"/>
                <a:ext cx="57" cy="40"/>
              </a:xfrm>
              <a:custGeom>
                <a:avLst/>
                <a:gdLst>
                  <a:gd name="T0" fmla="*/ 54 w 54"/>
                  <a:gd name="T1" fmla="*/ 0 h 38"/>
                  <a:gd name="T2" fmla="*/ 3 w 54"/>
                  <a:gd name="T3" fmla="*/ 8 h 38"/>
                  <a:gd name="T4" fmla="*/ 0 w 54"/>
                  <a:gd name="T5" fmla="*/ 14 h 38"/>
                  <a:gd name="T6" fmla="*/ 16 w 54"/>
                  <a:gd name="T7" fmla="*/ 38 h 38"/>
                  <a:gd name="T8" fmla="*/ 54 w 54"/>
                  <a:gd name="T9" fmla="*/ 2 h 38"/>
                  <a:gd name="T10" fmla="*/ 54 w 5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54" y="0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2" y="12"/>
                      <a:pt x="0" y="14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9" name="Freeform 2099"/>
              <p:cNvSpPr/>
              <p:nvPr/>
            </p:nvSpPr>
            <p:spPr bwMode="auto">
              <a:xfrm>
                <a:off x="5817" y="231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0" name="Freeform 2100"/>
              <p:cNvSpPr/>
              <p:nvPr/>
            </p:nvSpPr>
            <p:spPr bwMode="auto">
              <a:xfrm>
                <a:off x="5757" y="232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4"/>
                      <a:pt x="6" y="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1" name="Freeform 2101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2" name="Freeform 2102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3" name="Freeform 2103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4" name="Freeform 2104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5" name="Freeform 2105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6" name="Freeform 2106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7" name="Freeform 2107"/>
              <p:cNvSpPr/>
              <p:nvPr/>
            </p:nvSpPr>
            <p:spPr bwMode="auto">
              <a:xfrm>
                <a:off x="5811" y="2317"/>
                <a:ext cx="31" cy="82"/>
              </a:xfrm>
              <a:custGeom>
                <a:avLst/>
                <a:gdLst>
                  <a:gd name="T0" fmla="*/ 14 w 29"/>
                  <a:gd name="T1" fmla="*/ 0 h 77"/>
                  <a:gd name="T2" fmla="*/ 13 w 29"/>
                  <a:gd name="T3" fmla="*/ 0 h 77"/>
                  <a:gd name="T4" fmla="*/ 0 w 29"/>
                  <a:gd name="T5" fmla="*/ 76 h 77"/>
                  <a:gd name="T6" fmla="*/ 1 w 29"/>
                  <a:gd name="T7" fmla="*/ 77 h 77"/>
                  <a:gd name="T8" fmla="*/ 29 w 29"/>
                  <a:gd name="T9" fmla="*/ 49 h 77"/>
                  <a:gd name="T10" fmla="*/ 14 w 29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8" name="Freeform 2108"/>
              <p:cNvSpPr/>
              <p:nvPr/>
            </p:nvSpPr>
            <p:spPr bwMode="auto">
              <a:xfrm>
                <a:off x="5825" y="23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9" name="Freeform 2109"/>
              <p:cNvSpPr/>
              <p:nvPr/>
            </p:nvSpPr>
            <p:spPr bwMode="auto">
              <a:xfrm>
                <a:off x="5811" y="239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0" name="Freeform 2110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1" name="Freeform 2111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2" name="Freeform 2112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3" name="Freeform 2113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4" name="Freeform 2114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5" name="Freeform 2115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6" name="Freeform 2116"/>
              <p:cNvSpPr/>
              <p:nvPr/>
            </p:nvSpPr>
            <p:spPr bwMode="auto">
              <a:xfrm>
                <a:off x="5814" y="2372"/>
                <a:ext cx="40" cy="39"/>
              </a:xfrm>
              <a:custGeom>
                <a:avLst/>
                <a:gdLst>
                  <a:gd name="T0" fmla="*/ 27 w 38"/>
                  <a:gd name="T1" fmla="*/ 0 h 37"/>
                  <a:gd name="T2" fmla="*/ 0 w 38"/>
                  <a:gd name="T3" fmla="*/ 27 h 37"/>
                  <a:gd name="T4" fmla="*/ 1 w 38"/>
                  <a:gd name="T5" fmla="*/ 31 h 37"/>
                  <a:gd name="T6" fmla="*/ 23 w 38"/>
                  <a:gd name="T7" fmla="*/ 34 h 37"/>
                  <a:gd name="T8" fmla="*/ 23 w 38"/>
                  <a:gd name="T9" fmla="*/ 34 h 37"/>
                  <a:gd name="T10" fmla="*/ 29 w 38"/>
                  <a:gd name="T11" fmla="*/ 28 h 37"/>
                  <a:gd name="T12" fmla="*/ 35 w 38"/>
                  <a:gd name="T13" fmla="*/ 34 h 37"/>
                  <a:gd name="T14" fmla="*/ 34 w 38"/>
                  <a:gd name="T15" fmla="*/ 36 h 37"/>
                  <a:gd name="T16" fmla="*/ 38 w 38"/>
                  <a:gd name="T17" fmla="*/ 37 h 37"/>
                  <a:gd name="T18" fmla="*/ 27 w 3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27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1"/>
                      <a:pt x="25" y="28"/>
                      <a:pt x="29" y="28"/>
                    </a:cubicBezTo>
                    <a:cubicBezTo>
                      <a:pt x="32" y="28"/>
                      <a:pt x="35" y="31"/>
                      <a:pt x="35" y="34"/>
                    </a:cubicBezTo>
                    <a:cubicBezTo>
                      <a:pt x="35" y="35"/>
                      <a:pt x="34" y="36"/>
                      <a:pt x="34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7" name="Freeform 2117"/>
              <p:cNvSpPr/>
              <p:nvPr/>
            </p:nvSpPr>
            <p:spPr bwMode="auto">
              <a:xfrm>
                <a:off x="5811" y="24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3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8" name="Freeform 2118"/>
              <p:cNvSpPr/>
              <p:nvPr/>
            </p:nvSpPr>
            <p:spPr bwMode="auto">
              <a:xfrm>
                <a:off x="5838" y="2402"/>
                <a:ext cx="13" cy="8"/>
              </a:xfrm>
              <a:custGeom>
                <a:avLst/>
                <a:gdLst>
                  <a:gd name="T0" fmla="*/ 6 w 12"/>
                  <a:gd name="T1" fmla="*/ 0 h 8"/>
                  <a:gd name="T2" fmla="*/ 0 w 12"/>
                  <a:gd name="T3" fmla="*/ 6 h 8"/>
                  <a:gd name="T4" fmla="*/ 0 w 12"/>
                  <a:gd name="T5" fmla="*/ 6 h 8"/>
                  <a:gd name="T6" fmla="*/ 11 w 12"/>
                  <a:gd name="T7" fmla="*/ 8 h 8"/>
                  <a:gd name="T8" fmla="*/ 12 w 12"/>
                  <a:gd name="T9" fmla="*/ 6 h 8"/>
                  <a:gd name="T10" fmla="*/ 6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9" name="Freeform 2119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0" name="Freeform 2120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1" name="Freeform 2121"/>
              <p:cNvSpPr/>
              <p:nvPr/>
            </p:nvSpPr>
            <p:spPr bwMode="auto">
              <a:xfrm>
                <a:off x="5809" y="2369"/>
                <a:ext cx="48" cy="44"/>
              </a:xfrm>
              <a:custGeom>
                <a:avLst/>
                <a:gdLst>
                  <a:gd name="T0" fmla="*/ 33 w 46"/>
                  <a:gd name="T1" fmla="*/ 0 h 42"/>
                  <a:gd name="T2" fmla="*/ 32 w 46"/>
                  <a:gd name="T3" fmla="*/ 1 h 42"/>
                  <a:gd name="T4" fmla="*/ 32 w 46"/>
                  <a:gd name="T5" fmla="*/ 3 h 42"/>
                  <a:gd name="T6" fmla="*/ 43 w 46"/>
                  <a:gd name="T7" fmla="*/ 40 h 42"/>
                  <a:gd name="T8" fmla="*/ 1 w 46"/>
                  <a:gd name="T9" fmla="*/ 33 h 42"/>
                  <a:gd name="T10" fmla="*/ 1 w 46"/>
                  <a:gd name="T11" fmla="*/ 32 h 42"/>
                  <a:gd name="T12" fmla="*/ 0 w 46"/>
                  <a:gd name="T13" fmla="*/ 33 h 42"/>
                  <a:gd name="T14" fmla="*/ 1 w 46"/>
                  <a:gd name="T15" fmla="*/ 33 h 42"/>
                  <a:gd name="T16" fmla="*/ 1 w 46"/>
                  <a:gd name="T17" fmla="*/ 34 h 42"/>
                  <a:gd name="T18" fmla="*/ 46 w 46"/>
                  <a:gd name="T19" fmla="*/ 42 h 42"/>
                  <a:gd name="T20" fmla="*/ 33 w 4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2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2" name="Freeform 2122"/>
              <p:cNvSpPr/>
              <p:nvPr/>
            </p:nvSpPr>
            <p:spPr bwMode="auto">
              <a:xfrm>
                <a:off x="5808" y="24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3" name="Freeform 2123"/>
              <p:cNvSpPr/>
              <p:nvPr/>
            </p:nvSpPr>
            <p:spPr bwMode="auto">
              <a:xfrm>
                <a:off x="5764" y="2357"/>
                <a:ext cx="38" cy="43"/>
              </a:xfrm>
              <a:custGeom>
                <a:avLst/>
                <a:gdLst>
                  <a:gd name="T0" fmla="*/ 11 w 36"/>
                  <a:gd name="T1" fmla="*/ 0 h 40"/>
                  <a:gd name="T2" fmla="*/ 0 w 36"/>
                  <a:gd name="T3" fmla="*/ 10 h 40"/>
                  <a:gd name="T4" fmla="*/ 1 w 36"/>
                  <a:gd name="T5" fmla="*/ 15 h 40"/>
                  <a:gd name="T6" fmla="*/ 1 w 36"/>
                  <a:gd name="T7" fmla="*/ 18 h 40"/>
                  <a:gd name="T8" fmla="*/ 36 w 36"/>
                  <a:gd name="T9" fmla="*/ 40 h 40"/>
                  <a:gd name="T10" fmla="*/ 36 w 36"/>
                  <a:gd name="T11" fmla="*/ 40 h 40"/>
                  <a:gd name="T12" fmla="*/ 11 w 3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4" name="Freeform 2124"/>
              <p:cNvSpPr/>
              <p:nvPr/>
            </p:nvSpPr>
            <p:spPr bwMode="auto">
              <a:xfrm>
                <a:off x="5802" y="240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5" name="Freeform 2125"/>
              <p:cNvSpPr/>
              <p:nvPr/>
            </p:nvSpPr>
            <p:spPr bwMode="auto">
              <a:xfrm>
                <a:off x="5759" y="2368"/>
                <a:ext cx="6" cy="8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6 w 6"/>
                  <a:gd name="T5" fmla="*/ 8 h 8"/>
                  <a:gd name="T6" fmla="*/ 6 w 6"/>
                  <a:gd name="T7" fmla="*/ 5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6" name="Freeform 2126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7" name="Freeform 2127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8" name="Freeform 2128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9" name="Freeform 2129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0" name="Freeform 2130"/>
              <p:cNvSpPr/>
              <p:nvPr/>
            </p:nvSpPr>
            <p:spPr bwMode="auto">
              <a:xfrm>
                <a:off x="5757" y="2328"/>
                <a:ext cx="18" cy="38"/>
              </a:xfrm>
              <a:custGeom>
                <a:avLst/>
                <a:gdLst>
                  <a:gd name="T0" fmla="*/ 1 w 17"/>
                  <a:gd name="T1" fmla="*/ 0 h 36"/>
                  <a:gd name="T2" fmla="*/ 0 w 17"/>
                  <a:gd name="T3" fmla="*/ 0 h 36"/>
                  <a:gd name="T4" fmla="*/ 1 w 17"/>
                  <a:gd name="T5" fmla="*/ 34 h 36"/>
                  <a:gd name="T6" fmla="*/ 5 w 17"/>
                  <a:gd name="T7" fmla="*/ 36 h 36"/>
                  <a:gd name="T8" fmla="*/ 17 w 17"/>
                  <a:gd name="T9" fmla="*/ 25 h 36"/>
                  <a:gd name="T10" fmla="*/ 1 w 17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4" y="35"/>
                      <a:pt x="5" y="3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1" name="Freeform 2131"/>
              <p:cNvSpPr/>
              <p:nvPr/>
            </p:nvSpPr>
            <p:spPr bwMode="auto">
              <a:xfrm>
                <a:off x="5757" y="232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2" name="Freeform 2132"/>
              <p:cNvSpPr/>
              <p:nvPr/>
            </p:nvSpPr>
            <p:spPr bwMode="auto">
              <a:xfrm>
                <a:off x="5758" y="236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3" name="Freeform 2133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4" name="Freeform 2134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5" name="Freeform 2135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6" name="Freeform 2136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7" name="Freeform 2137"/>
              <p:cNvSpPr>
                <a:spLocks noEditPoints="1"/>
              </p:cNvSpPr>
              <p:nvPr/>
            </p:nvSpPr>
            <p:spPr bwMode="auto">
              <a:xfrm>
                <a:off x="5000" y="2030"/>
                <a:ext cx="135" cy="80"/>
              </a:xfrm>
              <a:custGeom>
                <a:avLst/>
                <a:gdLst>
                  <a:gd name="T0" fmla="*/ 46 w 128"/>
                  <a:gd name="T1" fmla="*/ 0 h 76"/>
                  <a:gd name="T2" fmla="*/ 45 w 128"/>
                  <a:gd name="T3" fmla="*/ 0 h 76"/>
                  <a:gd name="T4" fmla="*/ 72 w 128"/>
                  <a:gd name="T5" fmla="*/ 54 h 76"/>
                  <a:gd name="T6" fmla="*/ 128 w 128"/>
                  <a:gd name="T7" fmla="*/ 76 h 76"/>
                  <a:gd name="T8" fmla="*/ 46 w 128"/>
                  <a:gd name="T9" fmla="*/ 0 h 76"/>
                  <a:gd name="T10" fmla="*/ 32 w 128"/>
                  <a:gd name="T11" fmla="*/ 0 h 76"/>
                  <a:gd name="T12" fmla="*/ 0 w 128"/>
                  <a:gd name="T13" fmla="*/ 26 h 76"/>
                  <a:gd name="T14" fmla="*/ 68 w 128"/>
                  <a:gd name="T15" fmla="*/ 53 h 76"/>
                  <a:gd name="T16" fmla="*/ 42 w 128"/>
                  <a:gd name="T17" fmla="*/ 2 h 76"/>
                  <a:gd name="T18" fmla="*/ 39 w 128"/>
                  <a:gd name="T19" fmla="*/ 2 h 76"/>
                  <a:gd name="T20" fmla="*/ 32 w 128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76">
                    <a:moveTo>
                      <a:pt x="46" y="0"/>
                    </a:moveTo>
                    <a:cubicBezTo>
                      <a:pt x="46" y="0"/>
                      <a:pt x="45" y="0"/>
                      <a:pt x="45" y="0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46" y="0"/>
                      <a:pt x="46" y="0"/>
                      <a:pt x="46" y="0"/>
                    </a:cubicBezTo>
                    <a:moveTo>
                      <a:pt x="3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0" y="2"/>
                      <a:pt x="39" y="2"/>
                    </a:cubicBezTo>
                    <a:cubicBezTo>
                      <a:pt x="37" y="2"/>
                      <a:pt x="34" y="1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8" name="Freeform 2138"/>
              <p:cNvSpPr>
                <a:spLocks noEditPoints="1"/>
              </p:cNvSpPr>
              <p:nvPr/>
            </p:nvSpPr>
            <p:spPr bwMode="auto">
              <a:xfrm>
                <a:off x="5034" y="2024"/>
                <a:ext cx="15" cy="8"/>
              </a:xfrm>
              <a:custGeom>
                <a:avLst/>
                <a:gdLst>
                  <a:gd name="T0" fmla="*/ 12 w 14"/>
                  <a:gd name="T1" fmla="*/ 5 h 8"/>
                  <a:gd name="T2" fmla="*/ 13 w 14"/>
                  <a:gd name="T3" fmla="*/ 6 h 8"/>
                  <a:gd name="T4" fmla="*/ 14 w 14"/>
                  <a:gd name="T5" fmla="*/ 6 h 8"/>
                  <a:gd name="T6" fmla="*/ 12 w 14"/>
                  <a:gd name="T7" fmla="*/ 5 h 8"/>
                  <a:gd name="T8" fmla="*/ 7 w 14"/>
                  <a:gd name="T9" fmla="*/ 0 h 8"/>
                  <a:gd name="T10" fmla="*/ 0 w 14"/>
                  <a:gd name="T11" fmla="*/ 6 h 8"/>
                  <a:gd name="T12" fmla="*/ 7 w 14"/>
                  <a:gd name="T13" fmla="*/ 8 h 8"/>
                  <a:gd name="T14" fmla="*/ 10 w 14"/>
                  <a:gd name="T15" fmla="*/ 8 h 8"/>
                  <a:gd name="T16" fmla="*/ 7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12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7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8" y="8"/>
                      <a:pt x="10" y="8"/>
                      <a:pt x="10" y="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9" name="Freeform 2139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0" name="Freeform 2140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1" name="Freeform 2141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2" name="Freeform 2142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3" name="Freeform 2143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4" name="Freeform 2144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5" name="Freeform 2145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6" name="Freeform 2146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7" name="Freeform 2147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8" name="Freeform 2148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9" name="Freeform 2149"/>
              <p:cNvSpPr/>
              <p:nvPr/>
            </p:nvSpPr>
            <p:spPr bwMode="auto">
              <a:xfrm>
                <a:off x="4979" y="2023"/>
                <a:ext cx="61" cy="29"/>
              </a:xfrm>
              <a:custGeom>
                <a:avLst/>
                <a:gdLst>
                  <a:gd name="T0" fmla="*/ 58 w 58"/>
                  <a:gd name="T1" fmla="*/ 0 h 28"/>
                  <a:gd name="T2" fmla="*/ 29 w 58"/>
                  <a:gd name="T3" fmla="*/ 12 h 28"/>
                  <a:gd name="T4" fmla="*/ 2 w 58"/>
                  <a:gd name="T5" fmla="*/ 25 h 28"/>
                  <a:gd name="T6" fmla="*/ 2 w 58"/>
                  <a:gd name="T7" fmla="*/ 25 h 28"/>
                  <a:gd name="T8" fmla="*/ 2 w 58"/>
                  <a:gd name="T9" fmla="*/ 25 h 28"/>
                  <a:gd name="T10" fmla="*/ 1 w 58"/>
                  <a:gd name="T11" fmla="*/ 26 h 28"/>
                  <a:gd name="T12" fmla="*/ 0 w 58"/>
                  <a:gd name="T13" fmla="*/ 27 h 28"/>
                  <a:gd name="T14" fmla="*/ 1 w 58"/>
                  <a:gd name="T15" fmla="*/ 28 h 28"/>
                  <a:gd name="T16" fmla="*/ 3 w 58"/>
                  <a:gd name="T17" fmla="*/ 26 h 28"/>
                  <a:gd name="T18" fmla="*/ 58 w 58"/>
                  <a:gd name="T19" fmla="*/ 0 h 28"/>
                  <a:gd name="T20" fmla="*/ 58 w 5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8">
                    <a:moveTo>
                      <a:pt x="58" y="0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0" name="Oval 2150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1" name="Freeform 2151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2" name="Freeform 2152"/>
              <p:cNvSpPr/>
              <p:nvPr/>
            </p:nvSpPr>
            <p:spPr bwMode="auto">
              <a:xfrm>
                <a:off x="4886" y="2057"/>
                <a:ext cx="108" cy="89"/>
              </a:xfrm>
              <a:custGeom>
                <a:avLst/>
                <a:gdLst>
                  <a:gd name="T0" fmla="*/ 95 w 102"/>
                  <a:gd name="T1" fmla="*/ 0 h 85"/>
                  <a:gd name="T2" fmla="*/ 91 w 102"/>
                  <a:gd name="T3" fmla="*/ 1 h 85"/>
                  <a:gd name="T4" fmla="*/ 87 w 102"/>
                  <a:gd name="T5" fmla="*/ 0 h 85"/>
                  <a:gd name="T6" fmla="*/ 0 w 102"/>
                  <a:gd name="T7" fmla="*/ 85 h 85"/>
                  <a:gd name="T8" fmla="*/ 102 w 102"/>
                  <a:gd name="T9" fmla="*/ 2 h 85"/>
                  <a:gd name="T10" fmla="*/ 95 w 102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85">
                    <a:moveTo>
                      <a:pt x="95" y="0"/>
                    </a:moveTo>
                    <a:cubicBezTo>
                      <a:pt x="94" y="1"/>
                      <a:pt x="93" y="1"/>
                      <a:pt x="91" y="1"/>
                    </a:cubicBezTo>
                    <a:cubicBezTo>
                      <a:pt x="90" y="1"/>
                      <a:pt x="88" y="1"/>
                      <a:pt x="8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3" name="Freeform 2153"/>
              <p:cNvSpPr/>
              <p:nvPr/>
            </p:nvSpPr>
            <p:spPr bwMode="auto">
              <a:xfrm>
                <a:off x="4978" y="2054"/>
                <a:ext cx="8" cy="4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2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4" name="Freeform 2154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5" name="Freeform 2155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6" name="Freeform 2156"/>
              <p:cNvSpPr/>
              <p:nvPr/>
            </p:nvSpPr>
            <p:spPr bwMode="auto">
              <a:xfrm>
                <a:off x="4861" y="2052"/>
                <a:ext cx="136" cy="118"/>
              </a:xfrm>
              <a:custGeom>
                <a:avLst/>
                <a:gdLst>
                  <a:gd name="T0" fmla="*/ 113 w 129"/>
                  <a:gd name="T1" fmla="*/ 0 h 111"/>
                  <a:gd name="T2" fmla="*/ 0 w 129"/>
                  <a:gd name="T3" fmla="*/ 110 h 111"/>
                  <a:gd name="T4" fmla="*/ 0 w 129"/>
                  <a:gd name="T5" fmla="*/ 111 h 111"/>
                  <a:gd name="T6" fmla="*/ 129 w 129"/>
                  <a:gd name="T7" fmla="*/ 6 h 111"/>
                  <a:gd name="T8" fmla="*/ 127 w 129"/>
                  <a:gd name="T9" fmla="*/ 5 h 111"/>
                  <a:gd name="T10" fmla="*/ 126 w 129"/>
                  <a:gd name="T11" fmla="*/ 6 h 111"/>
                  <a:gd name="T12" fmla="*/ 24 w 129"/>
                  <a:gd name="T13" fmla="*/ 89 h 111"/>
                  <a:gd name="T14" fmla="*/ 111 w 129"/>
                  <a:gd name="T15" fmla="*/ 4 h 111"/>
                  <a:gd name="T16" fmla="*/ 113 w 129"/>
                  <a:gd name="T17" fmla="*/ 2 h 111"/>
                  <a:gd name="T18" fmla="*/ 115 w 129"/>
                  <a:gd name="T19" fmla="*/ 1 h 111"/>
                  <a:gd name="T20" fmla="*/ 113 w 129"/>
                  <a:gd name="T2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11">
                    <a:moveTo>
                      <a:pt x="113" y="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7" name="Freeform 2157"/>
              <p:cNvSpPr/>
              <p:nvPr/>
            </p:nvSpPr>
            <p:spPr bwMode="auto">
              <a:xfrm>
                <a:off x="4860" y="2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8" name="Freeform 2158"/>
              <p:cNvSpPr/>
              <p:nvPr/>
            </p:nvSpPr>
            <p:spPr bwMode="auto">
              <a:xfrm>
                <a:off x="4989" y="2029"/>
                <a:ext cx="42" cy="28"/>
              </a:xfrm>
              <a:custGeom>
                <a:avLst/>
                <a:gdLst>
                  <a:gd name="T0" fmla="*/ 40 w 40"/>
                  <a:gd name="T1" fmla="*/ 0 h 26"/>
                  <a:gd name="T2" fmla="*/ 1 w 40"/>
                  <a:gd name="T3" fmla="*/ 18 h 26"/>
                  <a:gd name="T4" fmla="*/ 1 w 40"/>
                  <a:gd name="T5" fmla="*/ 20 h 26"/>
                  <a:gd name="T6" fmla="*/ 0 w 40"/>
                  <a:gd name="T7" fmla="*/ 24 h 26"/>
                  <a:gd name="T8" fmla="*/ 7 w 40"/>
                  <a:gd name="T9" fmla="*/ 26 h 26"/>
                  <a:gd name="T10" fmla="*/ 40 w 40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40" y="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1"/>
                      <a:pt x="1" y="22"/>
                      <a:pt x="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9" name="Freeform 2159"/>
              <p:cNvSpPr/>
              <p:nvPr/>
            </p:nvSpPr>
            <p:spPr bwMode="auto">
              <a:xfrm>
                <a:off x="4983" y="2048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3 h 6"/>
                  <a:gd name="T6" fmla="*/ 5 w 6"/>
                  <a:gd name="T7" fmla="*/ 6 h 6"/>
                  <a:gd name="T8" fmla="*/ 6 w 6"/>
                  <a:gd name="T9" fmla="*/ 2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0" name="Freeform 2160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1" name="Freeform 2161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2" name="Freeform 2162"/>
              <p:cNvSpPr/>
              <p:nvPr/>
            </p:nvSpPr>
            <p:spPr bwMode="auto">
              <a:xfrm>
                <a:off x="4980" y="2023"/>
                <a:ext cx="60" cy="36"/>
              </a:xfrm>
              <a:custGeom>
                <a:avLst/>
                <a:gdLst>
                  <a:gd name="T0" fmla="*/ 57 w 57"/>
                  <a:gd name="T1" fmla="*/ 0 h 34"/>
                  <a:gd name="T2" fmla="*/ 2 w 57"/>
                  <a:gd name="T3" fmla="*/ 26 h 34"/>
                  <a:gd name="T4" fmla="*/ 0 w 57"/>
                  <a:gd name="T5" fmla="*/ 28 h 34"/>
                  <a:gd name="T6" fmla="*/ 2 w 57"/>
                  <a:gd name="T7" fmla="*/ 29 h 34"/>
                  <a:gd name="T8" fmla="*/ 3 w 57"/>
                  <a:gd name="T9" fmla="*/ 27 h 34"/>
                  <a:gd name="T10" fmla="*/ 3 w 57"/>
                  <a:gd name="T11" fmla="*/ 27 h 34"/>
                  <a:gd name="T12" fmla="*/ 9 w 57"/>
                  <a:gd name="T13" fmla="*/ 24 h 34"/>
                  <a:gd name="T14" fmla="*/ 48 w 57"/>
                  <a:gd name="T15" fmla="*/ 6 h 34"/>
                  <a:gd name="T16" fmla="*/ 15 w 57"/>
                  <a:gd name="T17" fmla="*/ 32 h 34"/>
                  <a:gd name="T18" fmla="*/ 14 w 57"/>
                  <a:gd name="T19" fmla="*/ 33 h 34"/>
                  <a:gd name="T20" fmla="*/ 16 w 57"/>
                  <a:gd name="T21" fmla="*/ 34 h 34"/>
                  <a:gd name="T22" fmla="*/ 57 w 57"/>
                  <a:gd name="T23" fmla="*/ 0 h 34"/>
                  <a:gd name="T24" fmla="*/ 57 w 57"/>
                  <a:gd name="T25" fmla="*/ 0 h 34"/>
                  <a:gd name="T26" fmla="*/ 57 w 57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34">
                    <a:moveTo>
                      <a:pt x="57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3" name="Oval 2163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4" name="Freeform 2164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5" name="Freeform 2165"/>
              <p:cNvSpPr>
                <a:spLocks noEditPoints="1"/>
              </p:cNvSpPr>
              <p:nvPr/>
            </p:nvSpPr>
            <p:spPr bwMode="auto">
              <a:xfrm>
                <a:off x="5636" y="2473"/>
                <a:ext cx="94" cy="70"/>
              </a:xfrm>
              <a:custGeom>
                <a:avLst/>
                <a:gdLst>
                  <a:gd name="T0" fmla="*/ 68 w 88"/>
                  <a:gd name="T1" fmla="*/ 34 h 67"/>
                  <a:gd name="T2" fmla="*/ 66 w 88"/>
                  <a:gd name="T3" fmla="*/ 34 h 67"/>
                  <a:gd name="T4" fmla="*/ 59 w 88"/>
                  <a:gd name="T5" fmla="*/ 40 h 67"/>
                  <a:gd name="T6" fmla="*/ 57 w 88"/>
                  <a:gd name="T7" fmla="*/ 40 h 67"/>
                  <a:gd name="T8" fmla="*/ 51 w 88"/>
                  <a:gd name="T9" fmla="*/ 49 h 67"/>
                  <a:gd name="T10" fmla="*/ 88 w 88"/>
                  <a:gd name="T11" fmla="*/ 67 h 67"/>
                  <a:gd name="T12" fmla="*/ 88 w 88"/>
                  <a:gd name="T13" fmla="*/ 67 h 67"/>
                  <a:gd name="T14" fmla="*/ 68 w 88"/>
                  <a:gd name="T15" fmla="*/ 34 h 67"/>
                  <a:gd name="T16" fmla="*/ 0 w 88"/>
                  <a:gd name="T17" fmla="*/ 24 h 67"/>
                  <a:gd name="T18" fmla="*/ 30 w 88"/>
                  <a:gd name="T19" fmla="*/ 39 h 67"/>
                  <a:gd name="T20" fmla="*/ 52 w 88"/>
                  <a:gd name="T21" fmla="*/ 33 h 67"/>
                  <a:gd name="T22" fmla="*/ 52 w 88"/>
                  <a:gd name="T23" fmla="*/ 33 h 67"/>
                  <a:gd name="T24" fmla="*/ 0 w 88"/>
                  <a:gd name="T25" fmla="*/ 24 h 67"/>
                  <a:gd name="T26" fmla="*/ 41 w 88"/>
                  <a:gd name="T27" fmla="*/ 0 h 67"/>
                  <a:gd name="T28" fmla="*/ 41 w 88"/>
                  <a:gd name="T29" fmla="*/ 0 h 67"/>
                  <a:gd name="T30" fmla="*/ 57 w 88"/>
                  <a:gd name="T31" fmla="*/ 26 h 67"/>
                  <a:gd name="T32" fmla="*/ 58 w 88"/>
                  <a:gd name="T33" fmla="*/ 26 h 67"/>
                  <a:gd name="T34" fmla="*/ 59 w 88"/>
                  <a:gd name="T35" fmla="*/ 19 h 67"/>
                  <a:gd name="T36" fmla="*/ 50 w 88"/>
                  <a:gd name="T37" fmla="*/ 3 h 67"/>
                  <a:gd name="T38" fmla="*/ 47 w 88"/>
                  <a:gd name="T39" fmla="*/ 4 h 67"/>
                  <a:gd name="T40" fmla="*/ 41 w 88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67">
                    <a:moveTo>
                      <a:pt x="68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8"/>
                      <a:pt x="63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68" y="34"/>
                      <a:pt x="68" y="34"/>
                      <a:pt x="68" y="34"/>
                    </a:cubicBezTo>
                    <a:moveTo>
                      <a:pt x="0" y="24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8" y="4"/>
                      <a:pt x="47" y="4"/>
                    </a:cubicBezTo>
                    <a:cubicBezTo>
                      <a:pt x="44" y="4"/>
                      <a:pt x="42" y="2"/>
                      <a:pt x="4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6" name="Freeform 2166"/>
              <p:cNvSpPr>
                <a:spLocks noEditPoints="1"/>
              </p:cNvSpPr>
              <p:nvPr/>
            </p:nvSpPr>
            <p:spPr bwMode="auto">
              <a:xfrm>
                <a:off x="5691" y="2500"/>
                <a:ext cx="15" cy="15"/>
              </a:xfrm>
              <a:custGeom>
                <a:avLst/>
                <a:gdLst>
                  <a:gd name="T0" fmla="*/ 14 w 14"/>
                  <a:gd name="T1" fmla="*/ 8 h 14"/>
                  <a:gd name="T2" fmla="*/ 8 w 14"/>
                  <a:gd name="T3" fmla="*/ 9 h 14"/>
                  <a:gd name="T4" fmla="*/ 5 w 14"/>
                  <a:gd name="T5" fmla="*/ 14 h 14"/>
                  <a:gd name="T6" fmla="*/ 7 w 14"/>
                  <a:gd name="T7" fmla="*/ 14 h 14"/>
                  <a:gd name="T8" fmla="*/ 14 w 14"/>
                  <a:gd name="T9" fmla="*/ 8 h 14"/>
                  <a:gd name="T10" fmla="*/ 0 w 14"/>
                  <a:gd name="T11" fmla="*/ 7 h 14"/>
                  <a:gd name="T12" fmla="*/ 0 w 14"/>
                  <a:gd name="T13" fmla="*/ 7 h 14"/>
                  <a:gd name="T14" fmla="*/ 0 w 14"/>
                  <a:gd name="T15" fmla="*/ 7 h 14"/>
                  <a:gd name="T16" fmla="*/ 0 w 14"/>
                  <a:gd name="T17" fmla="*/ 7 h 14"/>
                  <a:gd name="T18" fmla="*/ 6 w 14"/>
                  <a:gd name="T19" fmla="*/ 0 h 14"/>
                  <a:gd name="T20" fmla="*/ 5 w 14"/>
                  <a:gd name="T21" fmla="*/ 0 h 14"/>
                  <a:gd name="T22" fmla="*/ 6 w 14"/>
                  <a:gd name="T23" fmla="*/ 3 h 14"/>
                  <a:gd name="T24" fmla="*/ 6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4"/>
                      <a:pt x="14" y="12"/>
                      <a:pt x="14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7" name="Freeform 2167"/>
              <p:cNvSpPr/>
              <p:nvPr/>
            </p:nvSpPr>
            <p:spPr bwMode="auto">
              <a:xfrm>
                <a:off x="5680" y="2470"/>
                <a:ext cx="9" cy="7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2 h 6"/>
                  <a:gd name="T4" fmla="*/ 6 w 9"/>
                  <a:gd name="T5" fmla="*/ 6 h 6"/>
                  <a:gd name="T6" fmla="*/ 9 w 9"/>
                  <a:gd name="T7" fmla="*/ 5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8" name="Freeform 2168"/>
              <p:cNvSpPr/>
              <p:nvPr/>
            </p:nvSpPr>
            <p:spPr bwMode="auto">
              <a:xfrm>
                <a:off x="5730" y="2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9" name="Freeform 2169"/>
              <p:cNvSpPr>
                <a:spLocks noEditPoints="1"/>
              </p:cNvSpPr>
              <p:nvPr/>
            </p:nvSpPr>
            <p:spPr bwMode="auto">
              <a:xfrm>
                <a:off x="5668" y="2507"/>
                <a:ext cx="32" cy="17"/>
              </a:xfrm>
              <a:custGeom>
                <a:avLst/>
                <a:gdLst>
                  <a:gd name="T0" fmla="*/ 28 w 30"/>
                  <a:gd name="T1" fmla="*/ 2 h 16"/>
                  <a:gd name="T2" fmla="*/ 20 w 30"/>
                  <a:gd name="T3" fmla="*/ 16 h 16"/>
                  <a:gd name="T4" fmla="*/ 21 w 30"/>
                  <a:gd name="T5" fmla="*/ 16 h 16"/>
                  <a:gd name="T6" fmla="*/ 27 w 30"/>
                  <a:gd name="T7" fmla="*/ 7 h 16"/>
                  <a:gd name="T8" fmla="*/ 30 w 30"/>
                  <a:gd name="T9" fmla="*/ 2 h 16"/>
                  <a:gd name="T10" fmla="*/ 29 w 30"/>
                  <a:gd name="T11" fmla="*/ 2 h 16"/>
                  <a:gd name="T12" fmla="*/ 29 w 30"/>
                  <a:gd name="T13" fmla="*/ 2 h 16"/>
                  <a:gd name="T14" fmla="*/ 29 w 30"/>
                  <a:gd name="T15" fmla="*/ 2 h 16"/>
                  <a:gd name="T16" fmla="*/ 28 w 30"/>
                  <a:gd name="T17" fmla="*/ 2 h 16"/>
                  <a:gd name="T18" fmla="*/ 22 w 30"/>
                  <a:gd name="T19" fmla="*/ 0 h 16"/>
                  <a:gd name="T20" fmla="*/ 22 w 30"/>
                  <a:gd name="T21" fmla="*/ 0 h 16"/>
                  <a:gd name="T22" fmla="*/ 0 w 30"/>
                  <a:gd name="T23" fmla="*/ 6 h 16"/>
                  <a:gd name="T24" fmla="*/ 3 w 30"/>
                  <a:gd name="T25" fmla="*/ 7 h 16"/>
                  <a:gd name="T26" fmla="*/ 26 w 30"/>
                  <a:gd name="T27" fmla="*/ 1 h 16"/>
                  <a:gd name="T28" fmla="*/ 22 w 30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28" y="2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0" name="Freeform 2170"/>
              <p:cNvSpPr>
                <a:spLocks noEditPoints="1"/>
              </p:cNvSpPr>
              <p:nvPr/>
            </p:nvSpPr>
            <p:spPr bwMode="auto">
              <a:xfrm>
                <a:off x="5698" y="2493"/>
                <a:ext cx="10" cy="17"/>
              </a:xfrm>
              <a:custGeom>
                <a:avLst/>
                <a:gdLst>
                  <a:gd name="T0" fmla="*/ 9 w 10"/>
                  <a:gd name="T1" fmla="*/ 13 h 16"/>
                  <a:gd name="T2" fmla="*/ 3 w 10"/>
                  <a:gd name="T3" fmla="*/ 14 h 16"/>
                  <a:gd name="T4" fmla="*/ 3 w 10"/>
                  <a:gd name="T5" fmla="*/ 15 h 16"/>
                  <a:gd name="T6" fmla="*/ 1 w 10"/>
                  <a:gd name="T7" fmla="*/ 16 h 16"/>
                  <a:gd name="T8" fmla="*/ 1 w 10"/>
                  <a:gd name="T9" fmla="*/ 16 h 16"/>
                  <a:gd name="T10" fmla="*/ 1 w 10"/>
                  <a:gd name="T11" fmla="*/ 16 h 16"/>
                  <a:gd name="T12" fmla="*/ 1 w 10"/>
                  <a:gd name="T13" fmla="*/ 16 h 16"/>
                  <a:gd name="T14" fmla="*/ 1 w 10"/>
                  <a:gd name="T15" fmla="*/ 16 h 16"/>
                  <a:gd name="T16" fmla="*/ 2 w 10"/>
                  <a:gd name="T17" fmla="*/ 16 h 16"/>
                  <a:gd name="T18" fmla="*/ 8 w 10"/>
                  <a:gd name="T19" fmla="*/ 15 h 16"/>
                  <a:gd name="T20" fmla="*/ 10 w 10"/>
                  <a:gd name="T21" fmla="*/ 15 h 16"/>
                  <a:gd name="T22" fmla="*/ 9 w 10"/>
                  <a:gd name="T23" fmla="*/ 13 h 16"/>
                  <a:gd name="T24" fmla="*/ 1 w 10"/>
                  <a:gd name="T25" fmla="*/ 0 h 16"/>
                  <a:gd name="T26" fmla="*/ 0 w 10"/>
                  <a:gd name="T27" fmla="*/ 7 h 16"/>
                  <a:gd name="T28" fmla="*/ 0 w 10"/>
                  <a:gd name="T29" fmla="*/ 10 h 16"/>
                  <a:gd name="T30" fmla="*/ 2 w 10"/>
                  <a:gd name="T31" fmla="*/ 12 h 16"/>
                  <a:gd name="T32" fmla="*/ 2 w 10"/>
                  <a:gd name="T33" fmla="*/ 2 h 16"/>
                  <a:gd name="T34" fmla="*/ 1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9" y="1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1" name="Freeform 2171"/>
              <p:cNvSpPr>
                <a:spLocks noEditPoints="1"/>
              </p:cNvSpPr>
              <p:nvPr/>
            </p:nvSpPr>
            <p:spPr bwMode="auto">
              <a:xfrm>
                <a:off x="5630" y="2468"/>
                <a:ext cx="103" cy="78"/>
              </a:xfrm>
              <a:custGeom>
                <a:avLst/>
                <a:gdLst>
                  <a:gd name="T0" fmla="*/ 75 w 97"/>
                  <a:gd name="T1" fmla="*/ 36 h 74"/>
                  <a:gd name="T2" fmla="*/ 73 w 97"/>
                  <a:gd name="T3" fmla="*/ 36 h 74"/>
                  <a:gd name="T4" fmla="*/ 74 w 97"/>
                  <a:gd name="T5" fmla="*/ 38 h 74"/>
                  <a:gd name="T6" fmla="*/ 94 w 97"/>
                  <a:gd name="T7" fmla="*/ 71 h 74"/>
                  <a:gd name="T8" fmla="*/ 94 w 97"/>
                  <a:gd name="T9" fmla="*/ 71 h 74"/>
                  <a:gd name="T10" fmla="*/ 94 w 97"/>
                  <a:gd name="T11" fmla="*/ 71 h 74"/>
                  <a:gd name="T12" fmla="*/ 57 w 97"/>
                  <a:gd name="T13" fmla="*/ 53 h 74"/>
                  <a:gd name="T14" fmla="*/ 56 w 97"/>
                  <a:gd name="T15" fmla="*/ 53 h 74"/>
                  <a:gd name="T16" fmla="*/ 55 w 97"/>
                  <a:gd name="T17" fmla="*/ 54 h 74"/>
                  <a:gd name="T18" fmla="*/ 97 w 97"/>
                  <a:gd name="T19" fmla="*/ 74 h 74"/>
                  <a:gd name="T20" fmla="*/ 97 w 97"/>
                  <a:gd name="T21" fmla="*/ 74 h 74"/>
                  <a:gd name="T22" fmla="*/ 97 w 97"/>
                  <a:gd name="T23" fmla="*/ 74 h 74"/>
                  <a:gd name="T24" fmla="*/ 75 w 97"/>
                  <a:gd name="T25" fmla="*/ 36 h 74"/>
                  <a:gd name="T26" fmla="*/ 0 w 97"/>
                  <a:gd name="T27" fmla="*/ 27 h 74"/>
                  <a:gd name="T28" fmla="*/ 36 w 97"/>
                  <a:gd name="T29" fmla="*/ 45 h 74"/>
                  <a:gd name="T30" fmla="*/ 39 w 97"/>
                  <a:gd name="T31" fmla="*/ 44 h 74"/>
                  <a:gd name="T32" fmla="*/ 36 w 97"/>
                  <a:gd name="T33" fmla="*/ 43 h 74"/>
                  <a:gd name="T34" fmla="*/ 6 w 97"/>
                  <a:gd name="T35" fmla="*/ 28 h 74"/>
                  <a:gd name="T36" fmla="*/ 0 w 97"/>
                  <a:gd name="T37" fmla="*/ 27 h 74"/>
                  <a:gd name="T38" fmla="*/ 52 w 97"/>
                  <a:gd name="T39" fmla="*/ 1 h 74"/>
                  <a:gd name="T40" fmla="*/ 53 w 97"/>
                  <a:gd name="T41" fmla="*/ 0 h 74"/>
                  <a:gd name="T42" fmla="*/ 52 w 97"/>
                  <a:gd name="T43" fmla="*/ 1 h 74"/>
                  <a:gd name="T44" fmla="*/ 53 w 97"/>
                  <a:gd name="T45" fmla="*/ 0 h 74"/>
                  <a:gd name="T46" fmla="*/ 46 w 97"/>
                  <a:gd name="T47" fmla="*/ 3 h 74"/>
                  <a:gd name="T48" fmla="*/ 47 w 97"/>
                  <a:gd name="T49" fmla="*/ 4 h 74"/>
                  <a:gd name="T50" fmla="*/ 47 w 97"/>
                  <a:gd name="T51" fmla="*/ 4 h 74"/>
                  <a:gd name="T52" fmla="*/ 52 w 97"/>
                  <a:gd name="T53" fmla="*/ 2 h 74"/>
                  <a:gd name="T54" fmla="*/ 56 w 97"/>
                  <a:gd name="T55" fmla="*/ 7 h 74"/>
                  <a:gd name="T56" fmla="*/ 65 w 97"/>
                  <a:gd name="T57" fmla="*/ 23 h 74"/>
                  <a:gd name="T58" fmla="*/ 66 w 97"/>
                  <a:gd name="T59" fmla="*/ 25 h 74"/>
                  <a:gd name="T60" fmla="*/ 67 w 97"/>
                  <a:gd name="T61" fmla="*/ 23 h 74"/>
                  <a:gd name="T62" fmla="*/ 53 w 97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74">
                    <a:moveTo>
                      <a:pt x="75" y="36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75" y="36"/>
                      <a:pt x="75" y="36"/>
                      <a:pt x="75" y="36"/>
                    </a:cubicBezTo>
                    <a:moveTo>
                      <a:pt x="0" y="27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52" y="1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3" y="0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2" name="Freeform 2172"/>
              <p:cNvSpPr/>
              <p:nvPr/>
            </p:nvSpPr>
            <p:spPr bwMode="auto">
              <a:xfrm>
                <a:off x="5733" y="254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3" name="Freeform 2173"/>
              <p:cNvSpPr/>
              <p:nvPr/>
            </p:nvSpPr>
            <p:spPr bwMode="auto">
              <a:xfrm>
                <a:off x="5625" y="2472"/>
                <a:ext cx="76" cy="38"/>
              </a:xfrm>
              <a:custGeom>
                <a:avLst/>
                <a:gdLst>
                  <a:gd name="T0" fmla="*/ 51 w 72"/>
                  <a:gd name="T1" fmla="*/ 0 h 36"/>
                  <a:gd name="T2" fmla="*/ 49 w 72"/>
                  <a:gd name="T3" fmla="*/ 1 h 36"/>
                  <a:gd name="T4" fmla="*/ 70 w 72"/>
                  <a:gd name="T5" fmla="*/ 34 h 36"/>
                  <a:gd name="T6" fmla="*/ 0 w 72"/>
                  <a:gd name="T7" fmla="*/ 22 h 36"/>
                  <a:gd name="T8" fmla="*/ 5 w 72"/>
                  <a:gd name="T9" fmla="*/ 24 h 36"/>
                  <a:gd name="T10" fmla="*/ 11 w 72"/>
                  <a:gd name="T11" fmla="*/ 25 h 36"/>
                  <a:gd name="T12" fmla="*/ 63 w 72"/>
                  <a:gd name="T13" fmla="*/ 34 h 36"/>
                  <a:gd name="T14" fmla="*/ 63 w 72"/>
                  <a:gd name="T15" fmla="*/ 34 h 36"/>
                  <a:gd name="T16" fmla="*/ 67 w 72"/>
                  <a:gd name="T17" fmla="*/ 35 h 36"/>
                  <a:gd name="T18" fmla="*/ 70 w 72"/>
                  <a:gd name="T19" fmla="*/ 34 h 36"/>
                  <a:gd name="T20" fmla="*/ 69 w 72"/>
                  <a:gd name="T21" fmla="*/ 36 h 36"/>
                  <a:gd name="T22" fmla="*/ 70 w 72"/>
                  <a:gd name="T23" fmla="*/ 36 h 36"/>
                  <a:gd name="T24" fmla="*/ 70 w 72"/>
                  <a:gd name="T25" fmla="*/ 36 h 36"/>
                  <a:gd name="T26" fmla="*/ 70 w 72"/>
                  <a:gd name="T27" fmla="*/ 36 h 36"/>
                  <a:gd name="T28" fmla="*/ 72 w 72"/>
                  <a:gd name="T29" fmla="*/ 35 h 36"/>
                  <a:gd name="T30" fmla="*/ 72 w 72"/>
                  <a:gd name="T31" fmla="*/ 34 h 36"/>
                  <a:gd name="T32" fmla="*/ 70 w 72"/>
                  <a:gd name="T33" fmla="*/ 34 h 36"/>
                  <a:gd name="T34" fmla="*/ 71 w 72"/>
                  <a:gd name="T35" fmla="*/ 32 h 36"/>
                  <a:gd name="T36" fmla="*/ 69 w 72"/>
                  <a:gd name="T37" fmla="*/ 30 h 36"/>
                  <a:gd name="T38" fmla="*/ 68 w 72"/>
                  <a:gd name="T39" fmla="*/ 27 h 36"/>
                  <a:gd name="T40" fmla="*/ 52 w 72"/>
                  <a:gd name="T41" fmla="*/ 1 h 36"/>
                  <a:gd name="T42" fmla="*/ 51 w 72"/>
                  <a:gd name="T4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36">
                    <a:moveTo>
                      <a:pt x="51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1" y="36"/>
                      <a:pt x="71" y="35"/>
                      <a:pt x="72" y="35"/>
                    </a:cubicBezTo>
                    <a:cubicBezTo>
                      <a:pt x="72" y="35"/>
                      <a:pt x="72" y="34"/>
                      <a:pt x="72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4" name="Freeform 2174"/>
              <p:cNvSpPr/>
              <p:nvPr/>
            </p:nvSpPr>
            <p:spPr bwMode="auto">
              <a:xfrm>
                <a:off x="5673" y="2511"/>
                <a:ext cx="21" cy="12"/>
              </a:xfrm>
              <a:custGeom>
                <a:avLst/>
                <a:gdLst>
                  <a:gd name="T0" fmla="*/ 18 w 19"/>
                  <a:gd name="T1" fmla="*/ 0 h 12"/>
                  <a:gd name="T2" fmla="*/ 0 w 19"/>
                  <a:gd name="T3" fmla="*/ 5 h 12"/>
                  <a:gd name="T4" fmla="*/ 14 w 19"/>
                  <a:gd name="T5" fmla="*/ 12 h 12"/>
                  <a:gd name="T6" fmla="*/ 19 w 19"/>
                  <a:gd name="T7" fmla="*/ 2 h 12"/>
                  <a:gd name="T8" fmla="*/ 18 w 1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1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5" name="Freeform 2175"/>
              <p:cNvSpPr/>
              <p:nvPr/>
            </p:nvSpPr>
            <p:spPr bwMode="auto">
              <a:xfrm>
                <a:off x="5693" y="251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6" name="Freeform 2176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7" name="Freeform 2177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8" name="Freeform 2178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9" name="Freeform 2179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0" name="Freeform 2180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1" name="Freeform 2181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2" name="Freeform 2182"/>
              <p:cNvSpPr/>
              <p:nvPr/>
            </p:nvSpPr>
            <p:spPr bwMode="auto">
              <a:xfrm>
                <a:off x="5701" y="2497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3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4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3" name="Freeform 2183"/>
              <p:cNvSpPr/>
              <p:nvPr/>
            </p:nvSpPr>
            <p:spPr bwMode="auto">
              <a:xfrm>
                <a:off x="5701" y="250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4" name="Freeform 2184"/>
              <p:cNvSpPr/>
              <p:nvPr/>
            </p:nvSpPr>
            <p:spPr bwMode="auto">
              <a:xfrm>
                <a:off x="5700" y="2495"/>
                <a:ext cx="7" cy="12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0 h 12"/>
                  <a:gd name="T4" fmla="*/ 1 w 7"/>
                  <a:gd name="T5" fmla="*/ 11 h 12"/>
                  <a:gd name="T6" fmla="*/ 1 w 7"/>
                  <a:gd name="T7" fmla="*/ 12 h 12"/>
                  <a:gd name="T8" fmla="*/ 7 w 7"/>
                  <a:gd name="T9" fmla="*/ 11 h 12"/>
                  <a:gd name="T10" fmla="*/ 6 w 7"/>
                  <a:gd name="T11" fmla="*/ 10 h 12"/>
                  <a:gd name="T12" fmla="*/ 6 w 7"/>
                  <a:gd name="T13" fmla="*/ 10 h 12"/>
                  <a:gd name="T14" fmla="*/ 1 w 7"/>
                  <a:gd name="T15" fmla="*/ 10 h 12"/>
                  <a:gd name="T16" fmla="*/ 1 w 7"/>
                  <a:gd name="T17" fmla="*/ 5 h 12"/>
                  <a:gd name="T18" fmla="*/ 2 w 7"/>
                  <a:gd name="T19" fmla="*/ 2 h 12"/>
                  <a:gd name="T20" fmla="*/ 0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5" name="Freeform 2185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6" name="Freeform 2186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7" name="Freeform 2187"/>
              <p:cNvSpPr/>
              <p:nvPr/>
            </p:nvSpPr>
            <p:spPr bwMode="auto">
              <a:xfrm>
                <a:off x="5699" y="250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8" name="Freeform 2188"/>
              <p:cNvSpPr/>
              <p:nvPr/>
            </p:nvSpPr>
            <p:spPr bwMode="auto">
              <a:xfrm>
                <a:off x="5741" y="2507"/>
                <a:ext cx="40" cy="35"/>
              </a:xfrm>
              <a:custGeom>
                <a:avLst/>
                <a:gdLst>
                  <a:gd name="T0" fmla="*/ 35 w 38"/>
                  <a:gd name="T1" fmla="*/ 0 h 33"/>
                  <a:gd name="T2" fmla="*/ 26 w 38"/>
                  <a:gd name="T3" fmla="*/ 9 h 33"/>
                  <a:gd name="T4" fmla="*/ 29 w 38"/>
                  <a:gd name="T5" fmla="*/ 15 h 33"/>
                  <a:gd name="T6" fmla="*/ 23 w 38"/>
                  <a:gd name="T7" fmla="*/ 21 h 33"/>
                  <a:gd name="T8" fmla="*/ 17 w 38"/>
                  <a:gd name="T9" fmla="*/ 17 h 33"/>
                  <a:gd name="T10" fmla="*/ 0 w 38"/>
                  <a:gd name="T11" fmla="*/ 33 h 33"/>
                  <a:gd name="T12" fmla="*/ 36 w 38"/>
                  <a:gd name="T13" fmla="*/ 18 h 33"/>
                  <a:gd name="T14" fmla="*/ 38 w 38"/>
                  <a:gd name="T15" fmla="*/ 2 h 33"/>
                  <a:gd name="T16" fmla="*/ 35 w 3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3">
                    <a:moveTo>
                      <a:pt x="35" y="0"/>
                    </a:moveTo>
                    <a:cubicBezTo>
                      <a:pt x="26" y="9"/>
                      <a:pt x="26" y="9"/>
                      <a:pt x="26" y="9"/>
                    </a:cubicBezTo>
                    <a:cubicBezTo>
                      <a:pt x="28" y="10"/>
                      <a:pt x="29" y="12"/>
                      <a:pt x="29" y="15"/>
                    </a:cubicBezTo>
                    <a:cubicBezTo>
                      <a:pt x="29" y="18"/>
                      <a:pt x="27" y="21"/>
                      <a:pt x="23" y="21"/>
                    </a:cubicBezTo>
                    <a:cubicBezTo>
                      <a:pt x="20" y="21"/>
                      <a:pt x="18" y="19"/>
                      <a:pt x="17" y="1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9" name="Freeform 2189"/>
              <p:cNvSpPr/>
              <p:nvPr/>
            </p:nvSpPr>
            <p:spPr bwMode="auto">
              <a:xfrm>
                <a:off x="5778" y="2503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0" name="Freeform 2190"/>
              <p:cNvSpPr/>
              <p:nvPr/>
            </p:nvSpPr>
            <p:spPr bwMode="auto">
              <a:xfrm>
                <a:off x="5759" y="2517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0 w 12"/>
                  <a:gd name="T3" fmla="*/ 8 h 12"/>
                  <a:gd name="T4" fmla="*/ 6 w 12"/>
                  <a:gd name="T5" fmla="*/ 12 h 12"/>
                  <a:gd name="T6" fmla="*/ 12 w 12"/>
                  <a:gd name="T7" fmla="*/ 6 h 12"/>
                  <a:gd name="T8" fmla="*/ 9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10" y="12"/>
                      <a:pt x="12" y="9"/>
                      <a:pt x="12" y="6"/>
                    </a:cubicBezTo>
                    <a:cubicBezTo>
                      <a:pt x="12" y="3"/>
                      <a:pt x="11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1" name="Freeform 2191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2" name="Freeform 2192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3" name="Freeform 2193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4" name="Freeform 2194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5" name="Freeform 2195"/>
              <p:cNvSpPr/>
              <p:nvPr/>
            </p:nvSpPr>
            <p:spPr bwMode="auto">
              <a:xfrm>
                <a:off x="5782" y="2502"/>
                <a:ext cx="46" cy="23"/>
              </a:xfrm>
              <a:custGeom>
                <a:avLst/>
                <a:gdLst>
                  <a:gd name="T0" fmla="*/ 12 w 43"/>
                  <a:gd name="T1" fmla="*/ 0 h 22"/>
                  <a:gd name="T2" fmla="*/ 2 w 43"/>
                  <a:gd name="T3" fmla="*/ 7 h 22"/>
                  <a:gd name="T4" fmla="*/ 0 w 43"/>
                  <a:gd name="T5" fmla="*/ 22 h 22"/>
                  <a:gd name="T6" fmla="*/ 43 w 43"/>
                  <a:gd name="T7" fmla="*/ 4 h 22"/>
                  <a:gd name="T8" fmla="*/ 43 w 43"/>
                  <a:gd name="T9" fmla="*/ 3 h 22"/>
                  <a:gd name="T10" fmla="*/ 12 w 43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12" y="0"/>
                    </a:moveTo>
                    <a:cubicBezTo>
                      <a:pt x="11" y="4"/>
                      <a:pt x="7" y="7"/>
                      <a:pt x="2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6" name="Freeform 2196"/>
              <p:cNvSpPr/>
              <p:nvPr/>
            </p:nvSpPr>
            <p:spPr bwMode="auto">
              <a:xfrm>
                <a:off x="5784" y="2501"/>
                <a:ext cx="11" cy="9"/>
              </a:xfrm>
              <a:custGeom>
                <a:avLst/>
                <a:gdLst>
                  <a:gd name="T0" fmla="*/ 1 w 10"/>
                  <a:gd name="T1" fmla="*/ 0 h 8"/>
                  <a:gd name="T2" fmla="*/ 0 w 10"/>
                  <a:gd name="T3" fmla="*/ 8 h 8"/>
                  <a:gd name="T4" fmla="*/ 10 w 10"/>
                  <a:gd name="T5" fmla="*/ 1 h 8"/>
                  <a:gd name="T6" fmla="*/ 1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9" y="5"/>
                      <a:pt x="1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7" name="Freeform 2197"/>
              <p:cNvSpPr/>
              <p:nvPr/>
            </p:nvSpPr>
            <p:spPr bwMode="auto">
              <a:xfrm>
                <a:off x="5828" y="25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8" name="Freeform 2198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9" name="Freeform 2199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0" name="Freeform 2200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1" name="Freeform 2201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2" name="Freeform 2202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close/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3" name="Freeform 2203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4" name="Freeform 2204"/>
              <p:cNvSpPr/>
              <p:nvPr/>
            </p:nvSpPr>
            <p:spPr bwMode="auto">
              <a:xfrm>
                <a:off x="5629" y="2435"/>
                <a:ext cx="46" cy="56"/>
              </a:xfrm>
              <a:custGeom>
                <a:avLst/>
                <a:gdLst>
                  <a:gd name="T0" fmla="*/ 21 w 43"/>
                  <a:gd name="T1" fmla="*/ 0 h 53"/>
                  <a:gd name="T2" fmla="*/ 18 w 43"/>
                  <a:gd name="T3" fmla="*/ 0 h 53"/>
                  <a:gd name="T4" fmla="*/ 17 w 43"/>
                  <a:gd name="T5" fmla="*/ 0 h 53"/>
                  <a:gd name="T6" fmla="*/ 0 w 43"/>
                  <a:gd name="T7" fmla="*/ 52 h 53"/>
                  <a:gd name="T8" fmla="*/ 1 w 43"/>
                  <a:gd name="T9" fmla="*/ 53 h 53"/>
                  <a:gd name="T10" fmla="*/ 43 w 43"/>
                  <a:gd name="T11" fmla="*/ 35 h 53"/>
                  <a:gd name="T12" fmla="*/ 33 w 43"/>
                  <a:gd name="T13" fmla="*/ 19 h 53"/>
                  <a:gd name="T14" fmla="*/ 30 w 43"/>
                  <a:gd name="T15" fmla="*/ 20 h 53"/>
                  <a:gd name="T16" fmla="*/ 24 w 43"/>
                  <a:gd name="T17" fmla="*/ 14 h 53"/>
                  <a:gd name="T18" fmla="*/ 27 w 43"/>
                  <a:gd name="T19" fmla="*/ 9 h 53"/>
                  <a:gd name="T20" fmla="*/ 21 w 43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3">
                    <a:moveTo>
                      <a:pt x="21" y="0"/>
                    </a:move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3"/>
                      <a:pt x="1" y="5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27" y="20"/>
                      <a:pt x="24" y="17"/>
                      <a:pt x="24" y="14"/>
                    </a:cubicBezTo>
                    <a:cubicBezTo>
                      <a:pt x="24" y="12"/>
                      <a:pt x="26" y="10"/>
                      <a:pt x="27" y="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5" name="Freeform 2205"/>
              <p:cNvSpPr/>
              <p:nvPr/>
            </p:nvSpPr>
            <p:spPr bwMode="auto">
              <a:xfrm>
                <a:off x="5628" y="2489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6" name="Freeform 2206"/>
              <p:cNvSpPr/>
              <p:nvPr/>
            </p:nvSpPr>
            <p:spPr bwMode="auto">
              <a:xfrm>
                <a:off x="5647" y="2429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5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7" name="Freeform 2207"/>
              <p:cNvSpPr/>
              <p:nvPr/>
            </p:nvSpPr>
            <p:spPr bwMode="auto">
              <a:xfrm>
                <a:off x="5654" y="2444"/>
                <a:ext cx="10" cy="12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5 h 11"/>
                  <a:gd name="T4" fmla="*/ 6 w 9"/>
                  <a:gd name="T5" fmla="*/ 11 h 11"/>
                  <a:gd name="T6" fmla="*/ 9 w 9"/>
                  <a:gd name="T7" fmla="*/ 10 h 11"/>
                  <a:gd name="T8" fmla="*/ 3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8" name="Freeform 2208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9" name="Freeform 2209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0" name="Freeform 2210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1" name="Freeform 2211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2" name="Freeform 2212"/>
              <p:cNvSpPr/>
              <p:nvPr/>
            </p:nvSpPr>
            <p:spPr bwMode="auto">
              <a:xfrm>
                <a:off x="5631" y="2474"/>
                <a:ext cx="63" cy="30"/>
              </a:xfrm>
              <a:custGeom>
                <a:avLst/>
                <a:gdLst>
                  <a:gd name="T0" fmla="*/ 43 w 59"/>
                  <a:gd name="T1" fmla="*/ 0 h 29"/>
                  <a:gd name="T2" fmla="*/ 0 w 59"/>
                  <a:gd name="T3" fmla="*/ 19 h 29"/>
                  <a:gd name="T4" fmla="*/ 0 w 59"/>
                  <a:gd name="T5" fmla="*/ 19 h 29"/>
                  <a:gd name="T6" fmla="*/ 58 w 59"/>
                  <a:gd name="T7" fmla="*/ 29 h 29"/>
                  <a:gd name="T8" fmla="*/ 59 w 59"/>
                  <a:gd name="T9" fmla="*/ 27 h 29"/>
                  <a:gd name="T10" fmla="*/ 43 w 59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43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3" name="Freeform 2213"/>
              <p:cNvSpPr/>
              <p:nvPr/>
            </p:nvSpPr>
            <p:spPr bwMode="auto">
              <a:xfrm>
                <a:off x="5693" y="250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4" name="Freeform 2214"/>
              <p:cNvSpPr/>
              <p:nvPr/>
            </p:nvSpPr>
            <p:spPr bwMode="auto">
              <a:xfrm>
                <a:off x="5631" y="24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Group 2416"/>
            <p:cNvGrpSpPr/>
            <p:nvPr/>
          </p:nvGrpSpPr>
          <p:grpSpPr bwMode="auto">
            <a:xfrm>
              <a:off x="4395" y="1725"/>
              <a:ext cx="1460" cy="948"/>
              <a:chOff x="4395" y="1725"/>
              <a:chExt cx="1460" cy="948"/>
            </a:xfrm>
          </p:grpSpPr>
          <p:sp>
            <p:nvSpPr>
              <p:cNvPr id="2495" name="Freeform 2216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Freeform 2217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Freeform 2218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Freeform 2219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Freeform 2220"/>
              <p:cNvSpPr/>
              <p:nvPr/>
            </p:nvSpPr>
            <p:spPr bwMode="auto">
              <a:xfrm>
                <a:off x="5423" y="2035"/>
                <a:ext cx="46" cy="75"/>
              </a:xfrm>
              <a:custGeom>
                <a:avLst/>
                <a:gdLst>
                  <a:gd name="T0" fmla="*/ 16 w 44"/>
                  <a:gd name="T1" fmla="*/ 0 h 71"/>
                  <a:gd name="T2" fmla="*/ 0 w 44"/>
                  <a:gd name="T3" fmla="*/ 70 h 71"/>
                  <a:gd name="T4" fmla="*/ 0 w 44"/>
                  <a:gd name="T5" fmla="*/ 71 h 71"/>
                  <a:gd name="T6" fmla="*/ 44 w 44"/>
                  <a:gd name="T7" fmla="*/ 16 h 71"/>
                  <a:gd name="T8" fmla="*/ 43 w 44"/>
                  <a:gd name="T9" fmla="*/ 13 h 71"/>
                  <a:gd name="T10" fmla="*/ 43 w 44"/>
                  <a:gd name="T11" fmla="*/ 12 h 71"/>
                  <a:gd name="T12" fmla="*/ 29 w 44"/>
                  <a:gd name="T13" fmla="*/ 6 h 71"/>
                  <a:gd name="T14" fmla="*/ 30 w 44"/>
                  <a:gd name="T15" fmla="*/ 7 h 71"/>
                  <a:gd name="T16" fmla="*/ 26 w 44"/>
                  <a:gd name="T17" fmla="*/ 10 h 71"/>
                  <a:gd name="T18" fmla="*/ 23 w 44"/>
                  <a:gd name="T19" fmla="*/ 7 h 71"/>
                  <a:gd name="T20" fmla="*/ 25 w 44"/>
                  <a:gd name="T21" fmla="*/ 4 h 71"/>
                  <a:gd name="T22" fmla="*/ 16 w 44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1">
                    <a:moveTo>
                      <a:pt x="16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4"/>
                      <a:pt x="43" y="13"/>
                    </a:cubicBezTo>
                    <a:cubicBezTo>
                      <a:pt x="43" y="13"/>
                      <a:pt x="43" y="12"/>
                      <a:pt x="43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30" y="9"/>
                      <a:pt x="28" y="10"/>
                      <a:pt x="26" y="10"/>
                    </a:cubicBezTo>
                    <a:cubicBezTo>
                      <a:pt x="25" y="10"/>
                      <a:pt x="23" y="9"/>
                      <a:pt x="23" y="7"/>
                    </a:cubicBezTo>
                    <a:cubicBezTo>
                      <a:pt x="23" y="5"/>
                      <a:pt x="24" y="4"/>
                      <a:pt x="25" y="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Freeform 2221"/>
              <p:cNvSpPr/>
              <p:nvPr/>
            </p:nvSpPr>
            <p:spPr bwMode="auto">
              <a:xfrm>
                <a:off x="5447" y="2040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3 h 6"/>
                  <a:gd name="T4" fmla="*/ 3 w 7"/>
                  <a:gd name="T5" fmla="*/ 6 h 6"/>
                  <a:gd name="T6" fmla="*/ 7 w 7"/>
                  <a:gd name="T7" fmla="*/ 3 h 6"/>
                  <a:gd name="T8" fmla="*/ 6 w 7"/>
                  <a:gd name="T9" fmla="*/ 2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Freeform 2222"/>
              <p:cNvSpPr/>
              <p:nvPr/>
            </p:nvSpPr>
            <p:spPr bwMode="auto">
              <a:xfrm>
                <a:off x="5423" y="210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Freeform 2223"/>
              <p:cNvSpPr/>
              <p:nvPr/>
            </p:nvSpPr>
            <p:spPr bwMode="auto">
              <a:xfrm>
                <a:off x="5468" y="2048"/>
                <a:ext cx="4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Freeform 2224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Freeform 2225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Freeform 2226"/>
              <p:cNvSpPr/>
              <p:nvPr/>
            </p:nvSpPr>
            <p:spPr bwMode="auto">
              <a:xfrm>
                <a:off x="5421" y="2032"/>
                <a:ext cx="53" cy="83"/>
              </a:xfrm>
              <a:custGeom>
                <a:avLst/>
                <a:gdLst>
                  <a:gd name="T0" fmla="*/ 17 w 50"/>
                  <a:gd name="T1" fmla="*/ 0 h 78"/>
                  <a:gd name="T2" fmla="*/ 17 w 50"/>
                  <a:gd name="T3" fmla="*/ 2 h 78"/>
                  <a:gd name="T4" fmla="*/ 18 w 50"/>
                  <a:gd name="T5" fmla="*/ 3 h 78"/>
                  <a:gd name="T6" fmla="*/ 27 w 50"/>
                  <a:gd name="T7" fmla="*/ 7 h 78"/>
                  <a:gd name="T8" fmla="*/ 31 w 50"/>
                  <a:gd name="T9" fmla="*/ 9 h 78"/>
                  <a:gd name="T10" fmla="*/ 45 w 50"/>
                  <a:gd name="T11" fmla="*/ 15 h 78"/>
                  <a:gd name="T12" fmla="*/ 48 w 50"/>
                  <a:gd name="T13" fmla="*/ 16 h 78"/>
                  <a:gd name="T14" fmla="*/ 46 w 50"/>
                  <a:gd name="T15" fmla="*/ 19 h 78"/>
                  <a:gd name="T16" fmla="*/ 2 w 50"/>
                  <a:gd name="T17" fmla="*/ 74 h 78"/>
                  <a:gd name="T18" fmla="*/ 2 w 50"/>
                  <a:gd name="T19" fmla="*/ 74 h 78"/>
                  <a:gd name="T20" fmla="*/ 0 w 50"/>
                  <a:gd name="T21" fmla="*/ 76 h 78"/>
                  <a:gd name="T22" fmla="*/ 0 w 50"/>
                  <a:gd name="T23" fmla="*/ 76 h 78"/>
                  <a:gd name="T24" fmla="*/ 0 w 50"/>
                  <a:gd name="T25" fmla="*/ 78 h 78"/>
                  <a:gd name="T26" fmla="*/ 1 w 50"/>
                  <a:gd name="T27" fmla="*/ 78 h 78"/>
                  <a:gd name="T28" fmla="*/ 50 w 50"/>
                  <a:gd name="T29" fmla="*/ 17 h 78"/>
                  <a:gd name="T30" fmla="*/ 49 w 50"/>
                  <a:gd name="T31" fmla="*/ 17 h 78"/>
                  <a:gd name="T32" fmla="*/ 49 w 50"/>
                  <a:gd name="T33" fmla="*/ 15 h 78"/>
                  <a:gd name="T34" fmla="*/ 17 w 50"/>
                  <a:gd name="T3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78">
                    <a:moveTo>
                      <a:pt x="17" y="0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Freeform 2227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Freeform 2228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Freeform 2229"/>
              <p:cNvSpPr/>
              <p:nvPr/>
            </p:nvSpPr>
            <p:spPr bwMode="auto">
              <a:xfrm>
                <a:off x="5473" y="20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Freeform 2230"/>
              <p:cNvSpPr/>
              <p:nvPr/>
            </p:nvSpPr>
            <p:spPr bwMode="auto">
              <a:xfrm>
                <a:off x="5402" y="2020"/>
                <a:ext cx="36" cy="89"/>
              </a:xfrm>
              <a:custGeom>
                <a:avLst/>
                <a:gdLst>
                  <a:gd name="T0" fmla="*/ 5 w 34"/>
                  <a:gd name="T1" fmla="*/ 0 h 85"/>
                  <a:gd name="T2" fmla="*/ 0 w 34"/>
                  <a:gd name="T3" fmla="*/ 4 h 85"/>
                  <a:gd name="T4" fmla="*/ 10 w 34"/>
                  <a:gd name="T5" fmla="*/ 48 h 85"/>
                  <a:gd name="T6" fmla="*/ 11 w 34"/>
                  <a:gd name="T7" fmla="*/ 52 h 85"/>
                  <a:gd name="T8" fmla="*/ 11 w 34"/>
                  <a:gd name="T9" fmla="*/ 53 h 85"/>
                  <a:gd name="T10" fmla="*/ 17 w 34"/>
                  <a:gd name="T11" fmla="*/ 85 h 85"/>
                  <a:gd name="T12" fmla="*/ 34 w 34"/>
                  <a:gd name="T13" fmla="*/ 13 h 85"/>
                  <a:gd name="T14" fmla="*/ 5 w 34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5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9"/>
                      <a:pt x="11" y="50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Freeform 2231"/>
              <p:cNvSpPr/>
              <p:nvPr/>
            </p:nvSpPr>
            <p:spPr bwMode="auto">
              <a:xfrm>
                <a:off x="5412" y="2070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1 w 1"/>
                  <a:gd name="T5" fmla="*/ 4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Freeform 2232"/>
              <p:cNvSpPr/>
              <p:nvPr/>
            </p:nvSpPr>
            <p:spPr bwMode="auto">
              <a:xfrm>
                <a:off x="5400" y="2016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Freeform 2233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Freeform 2234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Freeform 2235"/>
              <p:cNvSpPr/>
              <p:nvPr/>
            </p:nvSpPr>
            <p:spPr bwMode="auto">
              <a:xfrm>
                <a:off x="5399" y="2014"/>
                <a:ext cx="40" cy="101"/>
              </a:xfrm>
              <a:custGeom>
                <a:avLst/>
                <a:gdLst>
                  <a:gd name="T0" fmla="*/ 1 w 38"/>
                  <a:gd name="T1" fmla="*/ 0 h 95"/>
                  <a:gd name="T2" fmla="*/ 0 w 38"/>
                  <a:gd name="T3" fmla="*/ 4 h 95"/>
                  <a:gd name="T4" fmla="*/ 20 w 38"/>
                  <a:gd name="T5" fmla="*/ 95 h 95"/>
                  <a:gd name="T6" fmla="*/ 20 w 38"/>
                  <a:gd name="T7" fmla="*/ 95 h 95"/>
                  <a:gd name="T8" fmla="*/ 21 w 38"/>
                  <a:gd name="T9" fmla="*/ 95 h 95"/>
                  <a:gd name="T10" fmla="*/ 21 w 38"/>
                  <a:gd name="T11" fmla="*/ 93 h 95"/>
                  <a:gd name="T12" fmla="*/ 1 w 38"/>
                  <a:gd name="T13" fmla="*/ 2 h 95"/>
                  <a:gd name="T14" fmla="*/ 8 w 38"/>
                  <a:gd name="T15" fmla="*/ 5 h 95"/>
                  <a:gd name="T16" fmla="*/ 37 w 38"/>
                  <a:gd name="T17" fmla="*/ 18 h 95"/>
                  <a:gd name="T18" fmla="*/ 38 w 38"/>
                  <a:gd name="T19" fmla="*/ 19 h 95"/>
                  <a:gd name="T20" fmla="*/ 38 w 38"/>
                  <a:gd name="T21" fmla="*/ 17 h 95"/>
                  <a:gd name="T22" fmla="*/ 1 w 38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9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Freeform 2236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Freeform 2237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Freeform 2238"/>
              <p:cNvSpPr/>
              <p:nvPr/>
            </p:nvSpPr>
            <p:spPr bwMode="auto">
              <a:xfrm>
                <a:off x="5420" y="21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Freeform 2239"/>
              <p:cNvSpPr/>
              <p:nvPr/>
            </p:nvSpPr>
            <p:spPr bwMode="auto">
              <a:xfrm>
                <a:off x="5698" y="1842"/>
                <a:ext cx="89" cy="38"/>
              </a:xfrm>
              <a:custGeom>
                <a:avLst/>
                <a:gdLst>
                  <a:gd name="T0" fmla="*/ 42 w 84"/>
                  <a:gd name="T1" fmla="*/ 0 h 36"/>
                  <a:gd name="T2" fmla="*/ 37 w 84"/>
                  <a:gd name="T3" fmla="*/ 3 h 36"/>
                  <a:gd name="T4" fmla="*/ 33 w 84"/>
                  <a:gd name="T5" fmla="*/ 2 h 36"/>
                  <a:gd name="T6" fmla="*/ 0 w 84"/>
                  <a:gd name="T7" fmla="*/ 34 h 36"/>
                  <a:gd name="T8" fmla="*/ 1 w 84"/>
                  <a:gd name="T9" fmla="*/ 36 h 36"/>
                  <a:gd name="T10" fmla="*/ 84 w 84"/>
                  <a:gd name="T11" fmla="*/ 24 h 36"/>
                  <a:gd name="T12" fmla="*/ 84 w 84"/>
                  <a:gd name="T13" fmla="*/ 23 h 36"/>
                  <a:gd name="T14" fmla="*/ 42 w 84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6">
                    <a:moveTo>
                      <a:pt x="42" y="0"/>
                    </a:moveTo>
                    <a:cubicBezTo>
                      <a:pt x="41" y="2"/>
                      <a:pt x="39" y="3"/>
                      <a:pt x="37" y="3"/>
                    </a:cubicBezTo>
                    <a:cubicBezTo>
                      <a:pt x="35" y="3"/>
                      <a:pt x="34" y="2"/>
                      <a:pt x="33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3"/>
                      <a:pt x="84" y="23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Freeform 2240"/>
              <p:cNvSpPr/>
              <p:nvPr/>
            </p:nvSpPr>
            <p:spPr bwMode="auto">
              <a:xfrm>
                <a:off x="5733" y="1840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0 w 9"/>
                  <a:gd name="T3" fmla="*/ 4 h 5"/>
                  <a:gd name="T4" fmla="*/ 4 w 9"/>
                  <a:gd name="T5" fmla="*/ 5 h 5"/>
                  <a:gd name="T6" fmla="*/ 9 w 9"/>
                  <a:gd name="T7" fmla="*/ 2 h 5"/>
                  <a:gd name="T8" fmla="*/ 4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6" y="5"/>
                      <a:pt x="8" y="4"/>
                      <a:pt x="9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2241"/>
              <p:cNvSpPr/>
              <p:nvPr/>
            </p:nvSpPr>
            <p:spPr bwMode="auto">
              <a:xfrm>
                <a:off x="5787" y="186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2242"/>
              <p:cNvSpPr/>
              <p:nvPr/>
            </p:nvSpPr>
            <p:spPr bwMode="auto">
              <a:xfrm>
                <a:off x="5697" y="187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2243"/>
              <p:cNvSpPr>
                <a:spLocks noEditPoints="1"/>
              </p:cNvSpPr>
              <p:nvPr/>
            </p:nvSpPr>
            <p:spPr bwMode="auto">
              <a:xfrm>
                <a:off x="5693" y="1838"/>
                <a:ext cx="100" cy="44"/>
              </a:xfrm>
              <a:custGeom>
                <a:avLst/>
                <a:gdLst>
                  <a:gd name="T0" fmla="*/ 38 w 95"/>
                  <a:gd name="T1" fmla="*/ 6 h 42"/>
                  <a:gd name="T2" fmla="*/ 42 w 95"/>
                  <a:gd name="T3" fmla="*/ 2 h 42"/>
                  <a:gd name="T4" fmla="*/ 47 w 95"/>
                  <a:gd name="T5" fmla="*/ 4 h 42"/>
                  <a:gd name="T6" fmla="*/ 89 w 95"/>
                  <a:gd name="T7" fmla="*/ 27 h 42"/>
                  <a:gd name="T8" fmla="*/ 92 w 95"/>
                  <a:gd name="T9" fmla="*/ 28 h 42"/>
                  <a:gd name="T10" fmla="*/ 89 w 95"/>
                  <a:gd name="T11" fmla="*/ 28 h 42"/>
                  <a:gd name="T12" fmla="*/ 6 w 95"/>
                  <a:gd name="T13" fmla="*/ 40 h 42"/>
                  <a:gd name="T14" fmla="*/ 4 w 95"/>
                  <a:gd name="T15" fmla="*/ 40 h 42"/>
                  <a:gd name="T16" fmla="*/ 5 w 95"/>
                  <a:gd name="T17" fmla="*/ 38 h 42"/>
                  <a:gd name="T18" fmla="*/ 38 w 95"/>
                  <a:gd name="T19" fmla="*/ 6 h 42"/>
                  <a:gd name="T20" fmla="*/ 41 w 95"/>
                  <a:gd name="T21" fmla="*/ 1 h 42"/>
                  <a:gd name="T22" fmla="*/ 42 w 95"/>
                  <a:gd name="T23" fmla="*/ 0 h 42"/>
                  <a:gd name="T24" fmla="*/ 41 w 95"/>
                  <a:gd name="T25" fmla="*/ 1 h 42"/>
                  <a:gd name="T26" fmla="*/ 42 w 95"/>
                  <a:gd name="T27" fmla="*/ 0 h 42"/>
                  <a:gd name="T28" fmla="*/ 0 w 95"/>
                  <a:gd name="T29" fmla="*/ 41 h 42"/>
                  <a:gd name="T30" fmla="*/ 0 w 95"/>
                  <a:gd name="T31" fmla="*/ 41 h 42"/>
                  <a:gd name="T32" fmla="*/ 1 w 95"/>
                  <a:gd name="T33" fmla="*/ 42 h 42"/>
                  <a:gd name="T34" fmla="*/ 95 w 95"/>
                  <a:gd name="T35" fmla="*/ 29 h 42"/>
                  <a:gd name="T36" fmla="*/ 95 w 95"/>
                  <a:gd name="T37" fmla="*/ 28 h 42"/>
                  <a:gd name="T38" fmla="*/ 42 w 95"/>
                  <a:gd name="T3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2">
                    <a:moveTo>
                      <a:pt x="38" y="6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1" y="1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1" y="1"/>
                      <a:pt x="41" y="1"/>
                    </a:cubicBezTo>
                    <a:moveTo>
                      <a:pt x="42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2244"/>
              <p:cNvSpPr/>
              <p:nvPr/>
            </p:nvSpPr>
            <p:spPr bwMode="auto">
              <a:xfrm>
                <a:off x="5793" y="18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2245"/>
              <p:cNvSpPr/>
              <p:nvPr/>
            </p:nvSpPr>
            <p:spPr bwMode="auto">
              <a:xfrm>
                <a:off x="5691" y="18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2246"/>
              <p:cNvSpPr/>
              <p:nvPr/>
            </p:nvSpPr>
            <p:spPr bwMode="auto">
              <a:xfrm>
                <a:off x="5760" y="1728"/>
                <a:ext cx="89" cy="40"/>
              </a:xfrm>
              <a:custGeom>
                <a:avLst/>
                <a:gdLst>
                  <a:gd name="T0" fmla="*/ 1 w 84"/>
                  <a:gd name="T1" fmla="*/ 0 h 38"/>
                  <a:gd name="T2" fmla="*/ 0 w 84"/>
                  <a:gd name="T3" fmla="*/ 1 h 38"/>
                  <a:gd name="T4" fmla="*/ 32 w 84"/>
                  <a:gd name="T5" fmla="*/ 36 h 38"/>
                  <a:gd name="T6" fmla="*/ 37 w 84"/>
                  <a:gd name="T7" fmla="*/ 34 h 38"/>
                  <a:gd name="T8" fmla="*/ 45 w 84"/>
                  <a:gd name="T9" fmla="*/ 38 h 38"/>
                  <a:gd name="T10" fmla="*/ 84 w 84"/>
                  <a:gd name="T11" fmla="*/ 17 h 38"/>
                  <a:gd name="T12" fmla="*/ 84 w 84"/>
                  <a:gd name="T13" fmla="*/ 16 h 38"/>
                  <a:gd name="T14" fmla="*/ 1 w 8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5" y="34"/>
                      <a:pt x="37" y="34"/>
                    </a:cubicBezTo>
                    <a:cubicBezTo>
                      <a:pt x="41" y="34"/>
                      <a:pt x="43" y="36"/>
                      <a:pt x="45" y="3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2247"/>
              <p:cNvSpPr/>
              <p:nvPr/>
            </p:nvSpPr>
            <p:spPr bwMode="auto">
              <a:xfrm>
                <a:off x="5794" y="1764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4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Freeform 2248"/>
              <p:cNvSpPr/>
              <p:nvPr/>
            </p:nvSpPr>
            <p:spPr bwMode="auto">
              <a:xfrm>
                <a:off x="5758" y="172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2249"/>
              <p:cNvSpPr/>
              <p:nvPr/>
            </p:nvSpPr>
            <p:spPr bwMode="auto">
              <a:xfrm>
                <a:off x="5849" y="17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9" name="Freeform 2250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close/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2251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Freeform 2252"/>
              <p:cNvSpPr/>
              <p:nvPr/>
            </p:nvSpPr>
            <p:spPr bwMode="auto">
              <a:xfrm>
                <a:off x="5527" y="1870"/>
                <a:ext cx="30" cy="37"/>
              </a:xfrm>
              <a:custGeom>
                <a:avLst/>
                <a:gdLst>
                  <a:gd name="T0" fmla="*/ 19 w 29"/>
                  <a:gd name="T1" fmla="*/ 0 h 35"/>
                  <a:gd name="T2" fmla="*/ 16 w 29"/>
                  <a:gd name="T3" fmla="*/ 3 h 35"/>
                  <a:gd name="T4" fmla="*/ 0 w 29"/>
                  <a:gd name="T5" fmla="*/ 33 h 35"/>
                  <a:gd name="T6" fmla="*/ 2 w 29"/>
                  <a:gd name="T7" fmla="*/ 35 h 35"/>
                  <a:gd name="T8" fmla="*/ 26 w 29"/>
                  <a:gd name="T9" fmla="*/ 24 h 35"/>
                  <a:gd name="T10" fmla="*/ 26 w 29"/>
                  <a:gd name="T11" fmla="*/ 21 h 35"/>
                  <a:gd name="T12" fmla="*/ 29 w 29"/>
                  <a:gd name="T13" fmla="*/ 14 h 35"/>
                  <a:gd name="T14" fmla="*/ 19 w 29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19" y="0"/>
                    </a:moveTo>
                    <a:cubicBezTo>
                      <a:pt x="19" y="1"/>
                      <a:pt x="18" y="2"/>
                      <a:pt x="16" y="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2" y="35"/>
                      <a:pt x="2" y="3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6" y="18"/>
                      <a:pt x="27" y="16"/>
                      <a:pt x="29" y="14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2253"/>
              <p:cNvSpPr/>
              <p:nvPr/>
            </p:nvSpPr>
            <p:spPr bwMode="auto">
              <a:xfrm>
                <a:off x="5554" y="1885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7 h 10"/>
                  <a:gd name="T4" fmla="*/ 0 w 7"/>
                  <a:gd name="T5" fmla="*/ 10 h 10"/>
                  <a:gd name="T6" fmla="*/ 7 w 7"/>
                  <a:gd name="T7" fmla="*/ 6 h 10"/>
                  <a:gd name="T8" fmla="*/ 3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2254"/>
              <p:cNvSpPr/>
              <p:nvPr/>
            </p:nvSpPr>
            <p:spPr bwMode="auto">
              <a:xfrm>
                <a:off x="5524" y="1905"/>
                <a:ext cx="5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2255"/>
              <p:cNvSpPr/>
              <p:nvPr/>
            </p:nvSpPr>
            <p:spPr bwMode="auto">
              <a:xfrm>
                <a:off x="5543" y="1869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2256"/>
              <p:cNvSpPr/>
              <p:nvPr/>
            </p:nvSpPr>
            <p:spPr bwMode="auto">
              <a:xfrm>
                <a:off x="5521" y="1868"/>
                <a:ext cx="42" cy="44"/>
              </a:xfrm>
              <a:custGeom>
                <a:avLst/>
                <a:gdLst>
                  <a:gd name="T0" fmla="*/ 23 w 39"/>
                  <a:gd name="T1" fmla="*/ 0 h 42"/>
                  <a:gd name="T2" fmla="*/ 0 w 39"/>
                  <a:gd name="T3" fmla="*/ 42 h 42"/>
                  <a:gd name="T4" fmla="*/ 0 w 39"/>
                  <a:gd name="T5" fmla="*/ 42 h 42"/>
                  <a:gd name="T6" fmla="*/ 1 w 39"/>
                  <a:gd name="T7" fmla="*/ 42 h 42"/>
                  <a:gd name="T8" fmla="*/ 39 w 39"/>
                  <a:gd name="T9" fmla="*/ 24 h 42"/>
                  <a:gd name="T10" fmla="*/ 38 w 39"/>
                  <a:gd name="T11" fmla="*/ 22 h 42"/>
                  <a:gd name="T12" fmla="*/ 31 w 39"/>
                  <a:gd name="T13" fmla="*/ 26 h 42"/>
                  <a:gd name="T14" fmla="*/ 7 w 39"/>
                  <a:gd name="T15" fmla="*/ 37 h 42"/>
                  <a:gd name="T16" fmla="*/ 3 w 39"/>
                  <a:gd name="T17" fmla="*/ 40 h 42"/>
                  <a:gd name="T18" fmla="*/ 5 w 39"/>
                  <a:gd name="T19" fmla="*/ 35 h 42"/>
                  <a:gd name="T20" fmla="*/ 21 w 39"/>
                  <a:gd name="T21" fmla="*/ 5 h 42"/>
                  <a:gd name="T22" fmla="*/ 24 w 39"/>
                  <a:gd name="T23" fmla="*/ 1 h 42"/>
                  <a:gd name="T24" fmla="*/ 23 w 39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2257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2258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Oval 2259"/>
              <p:cNvSpPr>
                <a:spLocks noChangeArrowheads="1"/>
              </p:cNvSpPr>
              <p:nvPr/>
            </p:nvSpPr>
            <p:spPr bwMode="auto">
              <a:xfrm>
                <a:off x="5521" y="1912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Freeform 2260"/>
              <p:cNvSpPr/>
              <p:nvPr/>
            </p:nvSpPr>
            <p:spPr bwMode="auto">
              <a:xfrm>
                <a:off x="5520" y="191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2261"/>
              <p:cNvSpPr>
                <a:spLocks noEditPoints="1"/>
              </p:cNvSpPr>
              <p:nvPr/>
            </p:nvSpPr>
            <p:spPr bwMode="auto">
              <a:xfrm>
                <a:off x="5197" y="2005"/>
                <a:ext cx="99" cy="68"/>
              </a:xfrm>
              <a:custGeom>
                <a:avLst/>
                <a:gdLst>
                  <a:gd name="T0" fmla="*/ 1 w 94"/>
                  <a:gd name="T1" fmla="*/ 3 h 65"/>
                  <a:gd name="T2" fmla="*/ 0 w 94"/>
                  <a:gd name="T3" fmla="*/ 4 h 65"/>
                  <a:gd name="T4" fmla="*/ 7 w 94"/>
                  <a:gd name="T5" fmla="*/ 31 h 65"/>
                  <a:gd name="T6" fmla="*/ 17 w 94"/>
                  <a:gd name="T7" fmla="*/ 65 h 65"/>
                  <a:gd name="T8" fmla="*/ 19 w 94"/>
                  <a:gd name="T9" fmla="*/ 65 h 65"/>
                  <a:gd name="T10" fmla="*/ 53 w 94"/>
                  <a:gd name="T11" fmla="*/ 40 h 65"/>
                  <a:gd name="T12" fmla="*/ 1 w 94"/>
                  <a:gd name="T13" fmla="*/ 3 h 65"/>
                  <a:gd name="T14" fmla="*/ 4 w 94"/>
                  <a:gd name="T15" fmla="*/ 0 h 65"/>
                  <a:gd name="T16" fmla="*/ 3 w 94"/>
                  <a:gd name="T17" fmla="*/ 1 h 65"/>
                  <a:gd name="T18" fmla="*/ 55 w 94"/>
                  <a:gd name="T19" fmla="*/ 38 h 65"/>
                  <a:gd name="T20" fmla="*/ 94 w 94"/>
                  <a:gd name="T21" fmla="*/ 10 h 65"/>
                  <a:gd name="T22" fmla="*/ 93 w 94"/>
                  <a:gd name="T23" fmla="*/ 6 h 65"/>
                  <a:gd name="T24" fmla="*/ 4 w 94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6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9" y="65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2262"/>
              <p:cNvSpPr/>
              <p:nvPr/>
            </p:nvSpPr>
            <p:spPr bwMode="auto">
              <a:xfrm>
                <a:off x="5215" y="207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Freeform 2263"/>
              <p:cNvSpPr>
                <a:spLocks noEditPoints="1"/>
              </p:cNvSpPr>
              <p:nvPr/>
            </p:nvSpPr>
            <p:spPr bwMode="auto">
              <a:xfrm>
                <a:off x="5196" y="200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4 h 4"/>
                  <a:gd name="T4" fmla="*/ 2 w 5"/>
                  <a:gd name="T5" fmla="*/ 3 h 4"/>
                  <a:gd name="T6" fmla="*/ 0 w 5"/>
                  <a:gd name="T7" fmla="*/ 1 h 4"/>
                  <a:gd name="T8" fmla="*/ 3 w 5"/>
                  <a:gd name="T9" fmla="*/ 0 h 4"/>
                  <a:gd name="T10" fmla="*/ 4 w 5"/>
                  <a:gd name="T11" fmla="*/ 1 h 4"/>
                  <a:gd name="T12" fmla="*/ 5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2264"/>
              <p:cNvSpPr/>
              <p:nvPr/>
            </p:nvSpPr>
            <p:spPr bwMode="auto">
              <a:xfrm>
                <a:off x="5295" y="201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2265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2266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2267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close/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Freeform 2268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Freeform 2269"/>
              <p:cNvSpPr/>
              <p:nvPr/>
            </p:nvSpPr>
            <p:spPr bwMode="auto">
              <a:xfrm>
                <a:off x="5515" y="1815"/>
                <a:ext cx="48" cy="46"/>
              </a:xfrm>
              <a:custGeom>
                <a:avLst/>
                <a:gdLst>
                  <a:gd name="T0" fmla="*/ 3 w 45"/>
                  <a:gd name="T1" fmla="*/ 0 h 44"/>
                  <a:gd name="T2" fmla="*/ 0 w 45"/>
                  <a:gd name="T3" fmla="*/ 3 h 44"/>
                  <a:gd name="T4" fmla="*/ 26 w 45"/>
                  <a:gd name="T5" fmla="*/ 41 h 44"/>
                  <a:gd name="T6" fmla="*/ 30 w 45"/>
                  <a:gd name="T7" fmla="*/ 44 h 44"/>
                  <a:gd name="T8" fmla="*/ 45 w 45"/>
                  <a:gd name="T9" fmla="*/ 16 h 44"/>
                  <a:gd name="T10" fmla="*/ 43 w 45"/>
                  <a:gd name="T11" fmla="*/ 11 h 44"/>
                  <a:gd name="T12" fmla="*/ 43 w 45"/>
                  <a:gd name="T13" fmla="*/ 11 h 44"/>
                  <a:gd name="T14" fmla="*/ 3 w 45"/>
                  <a:gd name="T1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9" y="42"/>
                      <a:pt x="30" y="44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5"/>
                      <a:pt x="43" y="13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Freeform 2270"/>
              <p:cNvSpPr/>
              <p:nvPr/>
            </p:nvSpPr>
            <p:spPr bwMode="auto">
              <a:xfrm>
                <a:off x="5513" y="18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Freeform 2271"/>
              <p:cNvSpPr/>
              <p:nvPr/>
            </p:nvSpPr>
            <p:spPr bwMode="auto">
              <a:xfrm>
                <a:off x="5560" y="1826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Freeform 2272"/>
              <p:cNvSpPr/>
              <p:nvPr/>
            </p:nvSpPr>
            <p:spPr bwMode="auto">
              <a:xfrm>
                <a:off x="5542" y="1858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Freeform 2273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Freeform 2274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Freeform 2275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Freeform 2276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Freeform 2277"/>
              <p:cNvSpPr/>
              <p:nvPr/>
            </p:nvSpPr>
            <p:spPr bwMode="auto">
              <a:xfrm>
                <a:off x="5549" y="1834"/>
                <a:ext cx="17" cy="48"/>
              </a:xfrm>
              <a:custGeom>
                <a:avLst/>
                <a:gdLst>
                  <a:gd name="T0" fmla="*/ 16 w 16"/>
                  <a:gd name="T1" fmla="*/ 0 h 46"/>
                  <a:gd name="T2" fmla="*/ 0 w 16"/>
                  <a:gd name="T3" fmla="*/ 29 h 46"/>
                  <a:gd name="T4" fmla="*/ 0 w 16"/>
                  <a:gd name="T5" fmla="*/ 30 h 46"/>
                  <a:gd name="T6" fmla="*/ 0 w 16"/>
                  <a:gd name="T7" fmla="*/ 31 h 46"/>
                  <a:gd name="T8" fmla="*/ 10 w 16"/>
                  <a:gd name="T9" fmla="*/ 46 h 46"/>
                  <a:gd name="T10" fmla="*/ 13 w 16"/>
                  <a:gd name="T11" fmla="*/ 46 h 46"/>
                  <a:gd name="T12" fmla="*/ 16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Freeform 2278"/>
              <p:cNvSpPr/>
              <p:nvPr/>
            </p:nvSpPr>
            <p:spPr bwMode="auto">
              <a:xfrm>
                <a:off x="5559" y="1882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Freeform 2279"/>
              <p:cNvSpPr/>
              <p:nvPr/>
            </p:nvSpPr>
            <p:spPr bwMode="auto">
              <a:xfrm>
                <a:off x="5548" y="186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Freeform 2280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0" name="Freeform 2281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1" name="Freeform 2282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2" name="Freeform 2283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3" name="Freeform 2284"/>
              <p:cNvSpPr/>
              <p:nvPr/>
            </p:nvSpPr>
            <p:spPr bwMode="auto">
              <a:xfrm>
                <a:off x="5166" y="2397"/>
                <a:ext cx="35" cy="60"/>
              </a:xfrm>
              <a:custGeom>
                <a:avLst/>
                <a:gdLst>
                  <a:gd name="T0" fmla="*/ 29 w 33"/>
                  <a:gd name="T1" fmla="*/ 0 h 57"/>
                  <a:gd name="T2" fmla="*/ 0 w 33"/>
                  <a:gd name="T3" fmla="*/ 2 h 57"/>
                  <a:gd name="T4" fmla="*/ 25 w 33"/>
                  <a:gd name="T5" fmla="*/ 57 h 57"/>
                  <a:gd name="T6" fmla="*/ 26 w 33"/>
                  <a:gd name="T7" fmla="*/ 57 h 57"/>
                  <a:gd name="T8" fmla="*/ 33 w 33"/>
                  <a:gd name="T9" fmla="*/ 4 h 57"/>
                  <a:gd name="T10" fmla="*/ 29 w 33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7">
                    <a:moveTo>
                      <a:pt x="2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29" y="2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4" name="Freeform 2285"/>
              <p:cNvSpPr/>
              <p:nvPr/>
            </p:nvSpPr>
            <p:spPr bwMode="auto">
              <a:xfrm>
                <a:off x="5197" y="2395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2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5" name="Freeform 2286"/>
              <p:cNvSpPr/>
              <p:nvPr/>
            </p:nvSpPr>
            <p:spPr bwMode="auto">
              <a:xfrm>
                <a:off x="5193" y="24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6" name="Freeform 2287"/>
              <p:cNvSpPr/>
              <p:nvPr/>
            </p:nvSpPr>
            <p:spPr bwMode="auto">
              <a:xfrm>
                <a:off x="5166" y="2394"/>
                <a:ext cx="37" cy="67"/>
              </a:xfrm>
              <a:custGeom>
                <a:avLst/>
                <a:gdLst>
                  <a:gd name="T0" fmla="*/ 34 w 35"/>
                  <a:gd name="T1" fmla="*/ 0 h 63"/>
                  <a:gd name="T2" fmla="*/ 0 w 35"/>
                  <a:gd name="T3" fmla="*/ 2 h 63"/>
                  <a:gd name="T4" fmla="*/ 0 w 35"/>
                  <a:gd name="T5" fmla="*/ 4 h 63"/>
                  <a:gd name="T6" fmla="*/ 29 w 35"/>
                  <a:gd name="T7" fmla="*/ 2 h 63"/>
                  <a:gd name="T8" fmla="*/ 34 w 35"/>
                  <a:gd name="T9" fmla="*/ 1 h 63"/>
                  <a:gd name="T10" fmla="*/ 33 w 35"/>
                  <a:gd name="T11" fmla="*/ 6 h 63"/>
                  <a:gd name="T12" fmla="*/ 26 w 35"/>
                  <a:gd name="T13" fmla="*/ 59 h 63"/>
                  <a:gd name="T14" fmla="*/ 26 w 35"/>
                  <a:gd name="T15" fmla="*/ 61 h 63"/>
                  <a:gd name="T16" fmla="*/ 27 w 35"/>
                  <a:gd name="T17" fmla="*/ 63 h 63"/>
                  <a:gd name="T18" fmla="*/ 35 w 35"/>
                  <a:gd name="T19" fmla="*/ 1 h 63"/>
                  <a:gd name="T20" fmla="*/ 34 w 35"/>
                  <a:gd name="T21" fmla="*/ 1 h 63"/>
                  <a:gd name="T22" fmla="*/ 34 w 35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63">
                    <a:moveTo>
                      <a:pt x="3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7" name="Freeform 2288"/>
              <p:cNvSpPr/>
              <p:nvPr/>
            </p:nvSpPr>
            <p:spPr bwMode="auto">
              <a:xfrm>
                <a:off x="5164" y="2397"/>
                <a:ext cx="31" cy="66"/>
              </a:xfrm>
              <a:custGeom>
                <a:avLst/>
                <a:gdLst>
                  <a:gd name="T0" fmla="*/ 2 w 29"/>
                  <a:gd name="T1" fmla="*/ 0 h 63"/>
                  <a:gd name="T2" fmla="*/ 0 w 29"/>
                  <a:gd name="T3" fmla="*/ 1 h 63"/>
                  <a:gd name="T4" fmla="*/ 28 w 29"/>
                  <a:gd name="T5" fmla="*/ 63 h 63"/>
                  <a:gd name="T6" fmla="*/ 29 w 29"/>
                  <a:gd name="T7" fmla="*/ 62 h 63"/>
                  <a:gd name="T8" fmla="*/ 29 w 29"/>
                  <a:gd name="T9" fmla="*/ 62 h 63"/>
                  <a:gd name="T10" fmla="*/ 29 w 29"/>
                  <a:gd name="T11" fmla="*/ 61 h 63"/>
                  <a:gd name="T12" fmla="*/ 28 w 29"/>
                  <a:gd name="T13" fmla="*/ 59 h 63"/>
                  <a:gd name="T14" fmla="*/ 27 w 29"/>
                  <a:gd name="T15" fmla="*/ 57 h 63"/>
                  <a:gd name="T16" fmla="*/ 2 w 29"/>
                  <a:gd name="T17" fmla="*/ 2 h 63"/>
                  <a:gd name="T18" fmla="*/ 2 w 29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3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8" name="Freeform 2289"/>
              <p:cNvSpPr/>
              <p:nvPr/>
            </p:nvSpPr>
            <p:spPr bwMode="auto">
              <a:xfrm>
                <a:off x="5193" y="24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9" name="Freeform 2290"/>
              <p:cNvSpPr/>
              <p:nvPr/>
            </p:nvSpPr>
            <p:spPr bwMode="auto">
              <a:xfrm>
                <a:off x="5202" y="239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0" name="Freeform 2291"/>
              <p:cNvSpPr/>
              <p:nvPr/>
            </p:nvSpPr>
            <p:spPr bwMode="auto">
              <a:xfrm>
                <a:off x="5072" y="2332"/>
                <a:ext cx="90" cy="71"/>
              </a:xfrm>
              <a:custGeom>
                <a:avLst/>
                <a:gdLst>
                  <a:gd name="T0" fmla="*/ 53 w 85"/>
                  <a:gd name="T1" fmla="*/ 0 h 67"/>
                  <a:gd name="T2" fmla="*/ 0 w 85"/>
                  <a:gd name="T3" fmla="*/ 63 h 67"/>
                  <a:gd name="T4" fmla="*/ 1 w 85"/>
                  <a:gd name="T5" fmla="*/ 67 h 67"/>
                  <a:gd name="T6" fmla="*/ 85 w 85"/>
                  <a:gd name="T7" fmla="*/ 60 h 67"/>
                  <a:gd name="T8" fmla="*/ 69 w 85"/>
                  <a:gd name="T9" fmla="*/ 27 h 67"/>
                  <a:gd name="T10" fmla="*/ 67 w 85"/>
                  <a:gd name="T11" fmla="*/ 28 h 67"/>
                  <a:gd name="T12" fmla="*/ 64 w 85"/>
                  <a:gd name="T13" fmla="*/ 25 h 67"/>
                  <a:gd name="T14" fmla="*/ 67 w 85"/>
                  <a:gd name="T15" fmla="*/ 21 h 67"/>
                  <a:gd name="T16" fmla="*/ 67 w 85"/>
                  <a:gd name="T17" fmla="*/ 21 h 67"/>
                  <a:gd name="T18" fmla="*/ 57 w 85"/>
                  <a:gd name="T19" fmla="*/ 0 h 67"/>
                  <a:gd name="T20" fmla="*/ 56 w 85"/>
                  <a:gd name="T21" fmla="*/ 0 h 67"/>
                  <a:gd name="T22" fmla="*/ 53 w 85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67">
                    <a:moveTo>
                      <a:pt x="53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4"/>
                      <a:pt x="1" y="66"/>
                      <a:pt x="1" y="67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8" y="28"/>
                      <a:pt x="67" y="28"/>
                    </a:cubicBezTo>
                    <a:cubicBezTo>
                      <a:pt x="65" y="28"/>
                      <a:pt x="64" y="26"/>
                      <a:pt x="64" y="25"/>
                    </a:cubicBezTo>
                    <a:cubicBezTo>
                      <a:pt x="64" y="23"/>
                      <a:pt x="65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1" name="Freeform 2292"/>
              <p:cNvSpPr/>
              <p:nvPr/>
            </p:nvSpPr>
            <p:spPr bwMode="auto">
              <a:xfrm>
                <a:off x="5140" y="2354"/>
                <a:ext cx="5" cy="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4 h 7"/>
                  <a:gd name="T4" fmla="*/ 3 w 5"/>
                  <a:gd name="T5" fmla="*/ 7 h 7"/>
                  <a:gd name="T6" fmla="*/ 5 w 5"/>
                  <a:gd name="T7" fmla="*/ 6 h 7"/>
                  <a:gd name="T8" fmla="*/ 3 w 5"/>
                  <a:gd name="T9" fmla="*/ 0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2" name="Freeform 2293"/>
              <p:cNvSpPr/>
              <p:nvPr/>
            </p:nvSpPr>
            <p:spPr bwMode="auto">
              <a:xfrm>
                <a:off x="5128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3" name="Freeform 2294"/>
              <p:cNvSpPr/>
              <p:nvPr/>
            </p:nvSpPr>
            <p:spPr bwMode="auto">
              <a:xfrm>
                <a:off x="5068" y="239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4" name="Freeform 2295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5" name="Freeform 2296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6" name="Freeform 2297"/>
              <p:cNvSpPr/>
              <p:nvPr/>
            </p:nvSpPr>
            <p:spPr bwMode="auto">
              <a:xfrm>
                <a:off x="5066" y="2327"/>
                <a:ext cx="98" cy="78"/>
              </a:xfrm>
              <a:custGeom>
                <a:avLst/>
                <a:gdLst>
                  <a:gd name="T0" fmla="*/ 61 w 93"/>
                  <a:gd name="T1" fmla="*/ 0 h 74"/>
                  <a:gd name="T2" fmla="*/ 0 w 93"/>
                  <a:gd name="T3" fmla="*/ 73 h 74"/>
                  <a:gd name="T4" fmla="*/ 0 w 93"/>
                  <a:gd name="T5" fmla="*/ 73 h 74"/>
                  <a:gd name="T6" fmla="*/ 0 w 93"/>
                  <a:gd name="T7" fmla="*/ 73 h 74"/>
                  <a:gd name="T8" fmla="*/ 0 w 93"/>
                  <a:gd name="T9" fmla="*/ 73 h 74"/>
                  <a:gd name="T10" fmla="*/ 0 w 93"/>
                  <a:gd name="T11" fmla="*/ 73 h 74"/>
                  <a:gd name="T12" fmla="*/ 0 w 93"/>
                  <a:gd name="T13" fmla="*/ 73 h 74"/>
                  <a:gd name="T14" fmla="*/ 0 w 93"/>
                  <a:gd name="T15" fmla="*/ 73 h 74"/>
                  <a:gd name="T16" fmla="*/ 0 w 93"/>
                  <a:gd name="T17" fmla="*/ 74 h 74"/>
                  <a:gd name="T18" fmla="*/ 2 w 93"/>
                  <a:gd name="T19" fmla="*/ 74 h 74"/>
                  <a:gd name="T20" fmla="*/ 1 w 93"/>
                  <a:gd name="T21" fmla="*/ 74 h 74"/>
                  <a:gd name="T22" fmla="*/ 2 w 93"/>
                  <a:gd name="T23" fmla="*/ 72 h 74"/>
                  <a:gd name="T24" fmla="*/ 6 w 93"/>
                  <a:gd name="T25" fmla="*/ 68 h 74"/>
                  <a:gd name="T26" fmla="*/ 59 w 93"/>
                  <a:gd name="T27" fmla="*/ 5 h 74"/>
                  <a:gd name="T28" fmla="*/ 62 w 93"/>
                  <a:gd name="T29" fmla="*/ 2 h 74"/>
                  <a:gd name="T30" fmla="*/ 63 w 93"/>
                  <a:gd name="T31" fmla="*/ 5 h 74"/>
                  <a:gd name="T32" fmla="*/ 73 w 93"/>
                  <a:gd name="T33" fmla="*/ 26 h 74"/>
                  <a:gd name="T34" fmla="*/ 75 w 93"/>
                  <a:gd name="T35" fmla="*/ 32 h 74"/>
                  <a:gd name="T36" fmla="*/ 91 w 93"/>
                  <a:gd name="T37" fmla="*/ 65 h 74"/>
                  <a:gd name="T38" fmla="*/ 91 w 93"/>
                  <a:gd name="T39" fmla="*/ 67 h 74"/>
                  <a:gd name="T40" fmla="*/ 93 w 93"/>
                  <a:gd name="T41" fmla="*/ 67 h 74"/>
                  <a:gd name="T42" fmla="*/ 63 w 93"/>
                  <a:gd name="T43" fmla="*/ 0 h 74"/>
                  <a:gd name="T44" fmla="*/ 63 w 93"/>
                  <a:gd name="T45" fmla="*/ 0 h 74"/>
                  <a:gd name="T46" fmla="*/ 62 w 93"/>
                  <a:gd name="T47" fmla="*/ 0 h 74"/>
                  <a:gd name="T48" fmla="*/ 61 w 93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" h="74">
                    <a:moveTo>
                      <a:pt x="61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7" name="Freeform 2298"/>
              <p:cNvSpPr/>
              <p:nvPr/>
            </p:nvSpPr>
            <p:spPr bwMode="auto">
              <a:xfrm>
                <a:off x="5130" y="232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8" name="Freeform 2299"/>
              <p:cNvSpPr>
                <a:spLocks noEditPoints="1"/>
              </p:cNvSpPr>
              <p:nvPr/>
            </p:nvSpPr>
            <p:spPr bwMode="auto">
              <a:xfrm>
                <a:off x="5066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9" name="Freeform 2300"/>
              <p:cNvSpPr/>
              <p:nvPr/>
            </p:nvSpPr>
            <p:spPr bwMode="auto">
              <a:xfrm>
                <a:off x="5065" y="24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0" name="Freeform 2301"/>
              <p:cNvSpPr/>
              <p:nvPr/>
            </p:nvSpPr>
            <p:spPr bwMode="auto">
              <a:xfrm>
                <a:off x="5073" y="2399"/>
                <a:ext cx="117" cy="61"/>
              </a:xfrm>
              <a:custGeom>
                <a:avLst/>
                <a:gdLst>
                  <a:gd name="T0" fmla="*/ 85 w 111"/>
                  <a:gd name="T1" fmla="*/ 0 h 58"/>
                  <a:gd name="T2" fmla="*/ 1 w 111"/>
                  <a:gd name="T3" fmla="*/ 7 h 58"/>
                  <a:gd name="T4" fmla="*/ 0 w 111"/>
                  <a:gd name="T5" fmla="*/ 8 h 58"/>
                  <a:gd name="T6" fmla="*/ 53 w 111"/>
                  <a:gd name="T7" fmla="*/ 32 h 58"/>
                  <a:gd name="T8" fmla="*/ 109 w 111"/>
                  <a:gd name="T9" fmla="*/ 58 h 58"/>
                  <a:gd name="T10" fmla="*/ 111 w 111"/>
                  <a:gd name="T11" fmla="*/ 57 h 58"/>
                  <a:gd name="T12" fmla="*/ 85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85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1" name="Freeform 2302"/>
              <p:cNvSpPr/>
              <p:nvPr/>
            </p:nvSpPr>
            <p:spPr bwMode="auto">
              <a:xfrm>
                <a:off x="5188" y="2459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2" name="Freeform 2303"/>
              <p:cNvSpPr/>
              <p:nvPr/>
            </p:nvSpPr>
            <p:spPr bwMode="auto">
              <a:xfrm>
                <a:off x="5071" y="240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3" name="Freeform 2304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4" name="Freeform 2305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5" name="Freeform 2306"/>
              <p:cNvSpPr/>
              <p:nvPr/>
            </p:nvSpPr>
            <p:spPr bwMode="auto">
              <a:xfrm>
                <a:off x="5066" y="2398"/>
                <a:ext cx="128" cy="65"/>
              </a:xfrm>
              <a:custGeom>
                <a:avLst/>
                <a:gdLst>
                  <a:gd name="T0" fmla="*/ 93 w 121"/>
                  <a:gd name="T1" fmla="*/ 0 h 62"/>
                  <a:gd name="T2" fmla="*/ 91 w 121"/>
                  <a:gd name="T3" fmla="*/ 0 h 62"/>
                  <a:gd name="T4" fmla="*/ 92 w 121"/>
                  <a:gd name="T5" fmla="*/ 1 h 62"/>
                  <a:gd name="T6" fmla="*/ 118 w 121"/>
                  <a:gd name="T7" fmla="*/ 58 h 62"/>
                  <a:gd name="T8" fmla="*/ 119 w 121"/>
                  <a:gd name="T9" fmla="*/ 60 h 62"/>
                  <a:gd name="T10" fmla="*/ 116 w 121"/>
                  <a:gd name="T11" fmla="*/ 59 h 62"/>
                  <a:gd name="T12" fmla="*/ 60 w 121"/>
                  <a:gd name="T13" fmla="*/ 33 h 62"/>
                  <a:gd name="T14" fmla="*/ 2 w 121"/>
                  <a:gd name="T15" fmla="*/ 7 h 62"/>
                  <a:gd name="T16" fmla="*/ 0 w 121"/>
                  <a:gd name="T17" fmla="*/ 7 h 62"/>
                  <a:gd name="T18" fmla="*/ 0 w 121"/>
                  <a:gd name="T19" fmla="*/ 8 h 62"/>
                  <a:gd name="T20" fmla="*/ 120 w 121"/>
                  <a:gd name="T21" fmla="*/ 62 h 62"/>
                  <a:gd name="T22" fmla="*/ 121 w 121"/>
                  <a:gd name="T23" fmla="*/ 62 h 62"/>
                  <a:gd name="T24" fmla="*/ 121 w 121"/>
                  <a:gd name="T25" fmla="*/ 62 h 62"/>
                  <a:gd name="T26" fmla="*/ 93 w 121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62">
                    <a:moveTo>
                      <a:pt x="93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6" name="Freeform 2307"/>
              <p:cNvSpPr/>
              <p:nvPr/>
            </p:nvSpPr>
            <p:spPr bwMode="auto">
              <a:xfrm>
                <a:off x="5193" y="246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7" name="Freeform 2308"/>
              <p:cNvSpPr/>
              <p:nvPr/>
            </p:nvSpPr>
            <p:spPr bwMode="auto">
              <a:xfrm>
                <a:off x="5066" y="24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8" name="Freeform 2309"/>
              <p:cNvSpPr/>
              <p:nvPr/>
            </p:nvSpPr>
            <p:spPr bwMode="auto">
              <a:xfrm>
                <a:off x="5065" y="2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9" name="Freeform 2310"/>
              <p:cNvSpPr>
                <a:spLocks noEditPoints="1"/>
              </p:cNvSpPr>
              <p:nvPr/>
            </p:nvSpPr>
            <p:spPr bwMode="auto">
              <a:xfrm>
                <a:off x="5077" y="2222"/>
                <a:ext cx="61" cy="97"/>
              </a:xfrm>
              <a:custGeom>
                <a:avLst/>
                <a:gdLst>
                  <a:gd name="T0" fmla="*/ 1 w 57"/>
                  <a:gd name="T1" fmla="*/ 34 h 92"/>
                  <a:gd name="T2" fmla="*/ 0 w 57"/>
                  <a:gd name="T3" fmla="*/ 36 h 92"/>
                  <a:gd name="T4" fmla="*/ 48 w 57"/>
                  <a:gd name="T5" fmla="*/ 92 h 92"/>
                  <a:gd name="T6" fmla="*/ 50 w 57"/>
                  <a:gd name="T7" fmla="*/ 91 h 92"/>
                  <a:gd name="T8" fmla="*/ 54 w 57"/>
                  <a:gd name="T9" fmla="*/ 37 h 92"/>
                  <a:gd name="T10" fmla="*/ 1 w 57"/>
                  <a:gd name="T11" fmla="*/ 34 h 92"/>
                  <a:gd name="T12" fmla="*/ 54 w 57"/>
                  <a:gd name="T13" fmla="*/ 0 h 92"/>
                  <a:gd name="T14" fmla="*/ 1 w 57"/>
                  <a:gd name="T15" fmla="*/ 30 h 92"/>
                  <a:gd name="T16" fmla="*/ 1 w 57"/>
                  <a:gd name="T17" fmla="*/ 31 h 92"/>
                  <a:gd name="T18" fmla="*/ 54 w 57"/>
                  <a:gd name="T19" fmla="*/ 34 h 92"/>
                  <a:gd name="T20" fmla="*/ 57 w 57"/>
                  <a:gd name="T21" fmla="*/ 2 h 92"/>
                  <a:gd name="T22" fmla="*/ 54 w 57"/>
                  <a:gd name="T2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92">
                    <a:moveTo>
                      <a:pt x="1" y="34"/>
                    </a:moveTo>
                    <a:cubicBezTo>
                      <a:pt x="1" y="35"/>
                      <a:pt x="0" y="35"/>
                      <a:pt x="0" y="36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49" y="91"/>
                      <a:pt x="50" y="9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54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5" y="2"/>
                      <a:pt x="54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0" name="Freeform 2311"/>
              <p:cNvSpPr/>
              <p:nvPr/>
            </p:nvSpPr>
            <p:spPr bwMode="auto">
              <a:xfrm>
                <a:off x="5128" y="2318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1" name="Freeform 2312"/>
              <p:cNvSpPr/>
              <p:nvPr/>
            </p:nvSpPr>
            <p:spPr bwMode="auto">
              <a:xfrm>
                <a:off x="5134" y="2220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2" name="Freeform 2313"/>
              <p:cNvSpPr>
                <a:spLocks noEditPoints="1"/>
              </p:cNvSpPr>
              <p:nvPr/>
            </p:nvSpPr>
            <p:spPr bwMode="auto">
              <a:xfrm>
                <a:off x="5074" y="2254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3 w 4"/>
                  <a:gd name="T3" fmla="*/ 6 h 6"/>
                  <a:gd name="T4" fmla="*/ 4 w 4"/>
                  <a:gd name="T5" fmla="*/ 4 h 6"/>
                  <a:gd name="T6" fmla="*/ 0 w 4"/>
                  <a:gd name="T7" fmla="*/ 3 h 6"/>
                  <a:gd name="T8" fmla="*/ 4 w 4"/>
                  <a:gd name="T9" fmla="*/ 0 h 6"/>
                  <a:gd name="T10" fmla="*/ 2 w 4"/>
                  <a:gd name="T11" fmla="*/ 1 h 6"/>
                  <a:gd name="T12" fmla="*/ 4 w 4"/>
                  <a:gd name="T13" fmla="*/ 1 h 6"/>
                  <a:gd name="T14" fmla="*/ 4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3" name="Freeform 2314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close/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4" name="Freeform 2315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5" name="Freeform 2316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6" name="Freeform 2317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7" name="Freeform 2318"/>
              <p:cNvSpPr/>
              <p:nvPr/>
            </p:nvSpPr>
            <p:spPr bwMode="auto">
              <a:xfrm>
                <a:off x="4804" y="2179"/>
                <a:ext cx="118" cy="115"/>
              </a:xfrm>
              <a:custGeom>
                <a:avLst/>
                <a:gdLst>
                  <a:gd name="T0" fmla="*/ 56 w 112"/>
                  <a:gd name="T1" fmla="*/ 0 h 109"/>
                  <a:gd name="T2" fmla="*/ 52 w 112"/>
                  <a:gd name="T3" fmla="*/ 1 h 109"/>
                  <a:gd name="T4" fmla="*/ 50 w 112"/>
                  <a:gd name="T5" fmla="*/ 1 h 109"/>
                  <a:gd name="T6" fmla="*/ 0 w 112"/>
                  <a:gd name="T7" fmla="*/ 106 h 109"/>
                  <a:gd name="T8" fmla="*/ 2 w 112"/>
                  <a:gd name="T9" fmla="*/ 109 h 109"/>
                  <a:gd name="T10" fmla="*/ 56 w 112"/>
                  <a:gd name="T11" fmla="*/ 105 h 109"/>
                  <a:gd name="T12" fmla="*/ 54 w 112"/>
                  <a:gd name="T13" fmla="*/ 101 h 109"/>
                  <a:gd name="T14" fmla="*/ 60 w 112"/>
                  <a:gd name="T15" fmla="*/ 94 h 109"/>
                  <a:gd name="T16" fmla="*/ 67 w 112"/>
                  <a:gd name="T17" fmla="*/ 101 h 109"/>
                  <a:gd name="T18" fmla="*/ 66 w 112"/>
                  <a:gd name="T19" fmla="*/ 104 h 109"/>
                  <a:gd name="T20" fmla="*/ 109 w 112"/>
                  <a:gd name="T21" fmla="*/ 101 h 109"/>
                  <a:gd name="T22" fmla="*/ 112 w 112"/>
                  <a:gd name="T23" fmla="*/ 96 h 109"/>
                  <a:gd name="T24" fmla="*/ 56 w 112"/>
                  <a:gd name="T2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09">
                    <a:moveTo>
                      <a:pt x="56" y="0"/>
                    </a:moveTo>
                    <a:cubicBezTo>
                      <a:pt x="55" y="1"/>
                      <a:pt x="54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7"/>
                      <a:pt x="2" y="108"/>
                      <a:pt x="2" y="109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5" y="104"/>
                      <a:pt x="54" y="102"/>
                      <a:pt x="54" y="101"/>
                    </a:cubicBezTo>
                    <a:cubicBezTo>
                      <a:pt x="54" y="97"/>
                      <a:pt x="57" y="94"/>
                      <a:pt x="60" y="94"/>
                    </a:cubicBezTo>
                    <a:cubicBezTo>
                      <a:pt x="64" y="94"/>
                      <a:pt x="67" y="97"/>
                      <a:pt x="67" y="101"/>
                    </a:cubicBezTo>
                    <a:cubicBezTo>
                      <a:pt x="67" y="102"/>
                      <a:pt x="66" y="103"/>
                      <a:pt x="66" y="104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99"/>
                      <a:pt x="110" y="97"/>
                      <a:pt x="112" y="9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8" name="Freeform 2319"/>
              <p:cNvSpPr/>
              <p:nvPr/>
            </p:nvSpPr>
            <p:spPr bwMode="auto">
              <a:xfrm>
                <a:off x="4919" y="2280"/>
                <a:ext cx="5" cy="6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9" name="Freeform 2320"/>
              <p:cNvSpPr/>
              <p:nvPr/>
            </p:nvSpPr>
            <p:spPr bwMode="auto">
              <a:xfrm>
                <a:off x="4856" y="2174"/>
                <a:ext cx="7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0" name="Freeform 2321"/>
              <p:cNvSpPr/>
              <p:nvPr/>
            </p:nvSpPr>
            <p:spPr bwMode="auto">
              <a:xfrm>
                <a:off x="4861" y="2278"/>
                <a:ext cx="13" cy="12"/>
              </a:xfrm>
              <a:custGeom>
                <a:avLst/>
                <a:gdLst>
                  <a:gd name="T0" fmla="*/ 6 w 13"/>
                  <a:gd name="T1" fmla="*/ 0 h 11"/>
                  <a:gd name="T2" fmla="*/ 0 w 13"/>
                  <a:gd name="T3" fmla="*/ 7 h 11"/>
                  <a:gd name="T4" fmla="*/ 2 w 13"/>
                  <a:gd name="T5" fmla="*/ 11 h 11"/>
                  <a:gd name="T6" fmla="*/ 12 w 13"/>
                  <a:gd name="T7" fmla="*/ 10 h 11"/>
                  <a:gd name="T8" fmla="*/ 13 w 13"/>
                  <a:gd name="T9" fmla="*/ 7 h 11"/>
                  <a:gd name="T10" fmla="*/ 6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1" name="Freeform 2322"/>
              <p:cNvSpPr/>
              <p:nvPr/>
            </p:nvSpPr>
            <p:spPr bwMode="auto">
              <a:xfrm>
                <a:off x="4803" y="2291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2" name="Freeform 2323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Freeform 2324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4" name="Freeform 2325"/>
              <p:cNvSpPr/>
              <p:nvPr/>
            </p:nvSpPr>
            <p:spPr bwMode="auto">
              <a:xfrm>
                <a:off x="4800" y="2285"/>
                <a:ext cx="126" cy="11"/>
              </a:xfrm>
              <a:custGeom>
                <a:avLst/>
                <a:gdLst>
                  <a:gd name="T0" fmla="*/ 119 w 119"/>
                  <a:gd name="T1" fmla="*/ 0 h 11"/>
                  <a:gd name="T2" fmla="*/ 117 w 119"/>
                  <a:gd name="T3" fmla="*/ 0 h 11"/>
                  <a:gd name="T4" fmla="*/ 112 w 119"/>
                  <a:gd name="T5" fmla="*/ 1 h 11"/>
                  <a:gd name="T6" fmla="*/ 69 w 119"/>
                  <a:gd name="T7" fmla="*/ 4 h 11"/>
                  <a:gd name="T8" fmla="*/ 59 w 119"/>
                  <a:gd name="T9" fmla="*/ 5 h 11"/>
                  <a:gd name="T10" fmla="*/ 5 w 119"/>
                  <a:gd name="T11" fmla="*/ 9 h 11"/>
                  <a:gd name="T12" fmla="*/ 2 w 119"/>
                  <a:gd name="T13" fmla="*/ 9 h 11"/>
                  <a:gd name="T14" fmla="*/ 0 w 119"/>
                  <a:gd name="T15" fmla="*/ 9 h 11"/>
                  <a:gd name="T16" fmla="*/ 0 w 119"/>
                  <a:gd name="T17" fmla="*/ 11 h 11"/>
                  <a:gd name="T18" fmla="*/ 118 w 119"/>
                  <a:gd name="T19" fmla="*/ 2 h 11"/>
                  <a:gd name="T20" fmla="*/ 119 w 119"/>
                  <a:gd name="T21" fmla="*/ 1 h 11"/>
                  <a:gd name="T22" fmla="*/ 119 w 119"/>
                  <a:gd name="T23" fmla="*/ 0 h 11"/>
                  <a:gd name="T24" fmla="*/ 119 w 11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11">
                    <a:moveTo>
                      <a:pt x="119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8" y="1"/>
                      <a:pt x="119" y="1"/>
                    </a:cubicBezTo>
                    <a:cubicBezTo>
                      <a:pt x="119" y="1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5" name="Freeform 2326"/>
              <p:cNvSpPr/>
              <p:nvPr/>
            </p:nvSpPr>
            <p:spPr bwMode="auto">
              <a:xfrm>
                <a:off x="4925" y="228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6" name="Freeform 2327"/>
              <p:cNvSpPr/>
              <p:nvPr/>
            </p:nvSpPr>
            <p:spPr bwMode="auto">
              <a:xfrm>
                <a:off x="4541" y="2479"/>
                <a:ext cx="45" cy="55"/>
              </a:xfrm>
              <a:custGeom>
                <a:avLst/>
                <a:gdLst>
                  <a:gd name="T0" fmla="*/ 4 w 42"/>
                  <a:gd name="T1" fmla="*/ 0 h 52"/>
                  <a:gd name="T2" fmla="*/ 2 w 42"/>
                  <a:gd name="T3" fmla="*/ 3 h 52"/>
                  <a:gd name="T4" fmla="*/ 1 w 42"/>
                  <a:gd name="T5" fmla="*/ 14 h 52"/>
                  <a:gd name="T6" fmla="*/ 4 w 42"/>
                  <a:gd name="T7" fmla="*/ 18 h 52"/>
                  <a:gd name="T8" fmla="*/ 1 w 42"/>
                  <a:gd name="T9" fmla="*/ 23 h 52"/>
                  <a:gd name="T10" fmla="*/ 0 w 42"/>
                  <a:gd name="T11" fmla="*/ 51 h 52"/>
                  <a:gd name="T12" fmla="*/ 1 w 42"/>
                  <a:gd name="T13" fmla="*/ 52 h 52"/>
                  <a:gd name="T14" fmla="*/ 42 w 42"/>
                  <a:gd name="T15" fmla="*/ 3 h 52"/>
                  <a:gd name="T16" fmla="*/ 4 w 4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2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20"/>
                      <a:pt x="3" y="22"/>
                      <a:pt x="1" y="2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7" name="Freeform 2328"/>
              <p:cNvSpPr/>
              <p:nvPr/>
            </p:nvSpPr>
            <p:spPr bwMode="auto">
              <a:xfrm>
                <a:off x="4543" y="2494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3 w 3"/>
                  <a:gd name="T5" fmla="*/ 4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6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8" name="Freeform 2329"/>
              <p:cNvSpPr/>
              <p:nvPr/>
            </p:nvSpPr>
            <p:spPr bwMode="auto">
              <a:xfrm>
                <a:off x="4544" y="24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Freeform 2330"/>
              <p:cNvSpPr/>
              <p:nvPr/>
            </p:nvSpPr>
            <p:spPr bwMode="auto">
              <a:xfrm>
                <a:off x="4541" y="2533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0" name="Freeform 2331"/>
              <p:cNvSpPr/>
              <p:nvPr/>
            </p:nvSpPr>
            <p:spPr bwMode="auto">
              <a:xfrm>
                <a:off x="4540" y="2479"/>
                <a:ext cx="48" cy="59"/>
              </a:xfrm>
              <a:custGeom>
                <a:avLst/>
                <a:gdLst>
                  <a:gd name="T0" fmla="*/ 1 w 45"/>
                  <a:gd name="T1" fmla="*/ 0 h 56"/>
                  <a:gd name="T2" fmla="*/ 0 w 45"/>
                  <a:gd name="T3" fmla="*/ 56 h 56"/>
                  <a:gd name="T4" fmla="*/ 0 w 45"/>
                  <a:gd name="T5" fmla="*/ 56 h 56"/>
                  <a:gd name="T6" fmla="*/ 0 w 45"/>
                  <a:gd name="T7" fmla="*/ 56 h 56"/>
                  <a:gd name="T8" fmla="*/ 0 w 45"/>
                  <a:gd name="T9" fmla="*/ 56 h 56"/>
                  <a:gd name="T10" fmla="*/ 0 w 45"/>
                  <a:gd name="T11" fmla="*/ 56 h 56"/>
                  <a:gd name="T12" fmla="*/ 0 w 45"/>
                  <a:gd name="T13" fmla="*/ 56 h 56"/>
                  <a:gd name="T14" fmla="*/ 0 w 45"/>
                  <a:gd name="T15" fmla="*/ 56 h 56"/>
                  <a:gd name="T16" fmla="*/ 0 w 45"/>
                  <a:gd name="T17" fmla="*/ 56 h 56"/>
                  <a:gd name="T18" fmla="*/ 45 w 45"/>
                  <a:gd name="T19" fmla="*/ 3 h 56"/>
                  <a:gd name="T20" fmla="*/ 43 w 45"/>
                  <a:gd name="T21" fmla="*/ 3 h 56"/>
                  <a:gd name="T22" fmla="*/ 2 w 45"/>
                  <a:gd name="T23" fmla="*/ 52 h 56"/>
                  <a:gd name="T24" fmla="*/ 1 w 45"/>
                  <a:gd name="T25" fmla="*/ 53 h 56"/>
                  <a:gd name="T26" fmla="*/ 1 w 45"/>
                  <a:gd name="T27" fmla="*/ 51 h 56"/>
                  <a:gd name="T28" fmla="*/ 2 w 45"/>
                  <a:gd name="T29" fmla="*/ 23 h 56"/>
                  <a:gd name="T30" fmla="*/ 2 w 45"/>
                  <a:gd name="T31" fmla="*/ 14 h 56"/>
                  <a:gd name="T32" fmla="*/ 3 w 45"/>
                  <a:gd name="T33" fmla="*/ 3 h 56"/>
                  <a:gd name="T34" fmla="*/ 3 w 45"/>
                  <a:gd name="T35" fmla="*/ 0 h 56"/>
                  <a:gd name="T36" fmla="*/ 1 w 45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56">
                    <a:moveTo>
                      <a:pt x="1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1" name="Freeform 2332"/>
              <p:cNvSpPr>
                <a:spLocks noEditPoints="1"/>
              </p:cNvSpPr>
              <p:nvPr/>
            </p:nvSpPr>
            <p:spPr bwMode="auto">
              <a:xfrm>
                <a:off x="4540" y="2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2" name="Freeform 2333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Freeform 2334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4" name="Freeform 2335"/>
              <p:cNvSpPr/>
              <p:nvPr/>
            </p:nvSpPr>
            <p:spPr bwMode="auto">
              <a:xfrm>
                <a:off x="4540" y="25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5" name="Freeform 2336"/>
              <p:cNvSpPr/>
              <p:nvPr/>
            </p:nvSpPr>
            <p:spPr bwMode="auto">
              <a:xfrm>
                <a:off x="4604" y="2383"/>
                <a:ext cx="134" cy="85"/>
              </a:xfrm>
              <a:custGeom>
                <a:avLst/>
                <a:gdLst>
                  <a:gd name="T0" fmla="*/ 65 w 127"/>
                  <a:gd name="T1" fmla="*/ 0 h 81"/>
                  <a:gd name="T2" fmla="*/ 0 w 127"/>
                  <a:gd name="T3" fmla="*/ 78 h 81"/>
                  <a:gd name="T4" fmla="*/ 1 w 127"/>
                  <a:gd name="T5" fmla="*/ 78 h 81"/>
                  <a:gd name="T6" fmla="*/ 8 w 127"/>
                  <a:gd name="T7" fmla="*/ 81 h 81"/>
                  <a:gd name="T8" fmla="*/ 127 w 127"/>
                  <a:gd name="T9" fmla="*/ 69 h 81"/>
                  <a:gd name="T10" fmla="*/ 74 w 127"/>
                  <a:gd name="T11" fmla="*/ 0 h 81"/>
                  <a:gd name="T12" fmla="*/ 70 w 127"/>
                  <a:gd name="T13" fmla="*/ 2 h 81"/>
                  <a:gd name="T14" fmla="*/ 65 w 12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81">
                    <a:moveTo>
                      <a:pt x="6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6" y="79"/>
                      <a:pt x="8" y="81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1" y="2"/>
                      <a:pt x="70" y="2"/>
                    </a:cubicBezTo>
                    <a:cubicBezTo>
                      <a:pt x="68" y="2"/>
                      <a:pt x="66" y="1"/>
                      <a:pt x="6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6" name="Freeform 2337"/>
              <p:cNvSpPr/>
              <p:nvPr/>
            </p:nvSpPr>
            <p:spPr bwMode="auto">
              <a:xfrm>
                <a:off x="4601" y="2465"/>
                <a:ext cx="11" cy="4"/>
              </a:xfrm>
              <a:custGeom>
                <a:avLst/>
                <a:gdLst>
                  <a:gd name="T0" fmla="*/ 4 w 11"/>
                  <a:gd name="T1" fmla="*/ 0 h 4"/>
                  <a:gd name="T2" fmla="*/ 3 w 11"/>
                  <a:gd name="T3" fmla="*/ 0 h 4"/>
                  <a:gd name="T4" fmla="*/ 0 w 11"/>
                  <a:gd name="T5" fmla="*/ 4 h 4"/>
                  <a:gd name="T6" fmla="*/ 11 w 11"/>
                  <a:gd name="T7" fmla="*/ 3 h 4"/>
                  <a:gd name="T8" fmla="*/ 4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7" name="Freeform 2338"/>
              <p:cNvSpPr/>
              <p:nvPr/>
            </p:nvSpPr>
            <p:spPr bwMode="auto">
              <a:xfrm>
                <a:off x="4673" y="237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6 h 8"/>
                  <a:gd name="T4" fmla="*/ 5 w 9"/>
                  <a:gd name="T5" fmla="*/ 8 h 8"/>
                  <a:gd name="T6" fmla="*/ 9 w 9"/>
                  <a:gd name="T7" fmla="*/ 6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8" name="Freeform 2339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9" name="Freeform 2340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0" name="Freeform 2341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1" name="Freeform 2342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2" name="Freeform 2343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3" name="Freeform 2344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4" name="Freeform 2345"/>
              <p:cNvSpPr/>
              <p:nvPr/>
            </p:nvSpPr>
            <p:spPr bwMode="auto">
              <a:xfrm>
                <a:off x="4548" y="2384"/>
                <a:ext cx="119" cy="91"/>
              </a:xfrm>
              <a:custGeom>
                <a:avLst/>
                <a:gdLst>
                  <a:gd name="T0" fmla="*/ 113 w 113"/>
                  <a:gd name="T1" fmla="*/ 0 h 86"/>
                  <a:gd name="T2" fmla="*/ 98 w 113"/>
                  <a:gd name="T3" fmla="*/ 11 h 86"/>
                  <a:gd name="T4" fmla="*/ 0 w 113"/>
                  <a:gd name="T5" fmla="*/ 86 h 86"/>
                  <a:gd name="T6" fmla="*/ 45 w 113"/>
                  <a:gd name="T7" fmla="*/ 82 h 86"/>
                  <a:gd name="T8" fmla="*/ 48 w 113"/>
                  <a:gd name="T9" fmla="*/ 79 h 86"/>
                  <a:gd name="T10" fmla="*/ 113 w 113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0"/>
                    </a:moveTo>
                    <a:cubicBezTo>
                      <a:pt x="98" y="11"/>
                      <a:pt x="98" y="11"/>
                      <a:pt x="98" y="1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6" y="80"/>
                      <a:pt x="47" y="79"/>
                      <a:pt x="48" y="79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5" name="Freeform 2346"/>
              <p:cNvSpPr/>
              <p:nvPr/>
            </p:nvSpPr>
            <p:spPr bwMode="auto">
              <a:xfrm>
                <a:off x="4595" y="2467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6" name="Freeform 2347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close/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7" name="Freeform 2348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8" name="Freeform 2349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9" name="Freeform 2350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0" name="Freeform 2351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1" name="Freeform 2352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2" name="Freeform 2353"/>
              <p:cNvSpPr/>
              <p:nvPr/>
            </p:nvSpPr>
            <p:spPr bwMode="auto">
              <a:xfrm>
                <a:off x="4401" y="2541"/>
                <a:ext cx="131" cy="36"/>
              </a:xfrm>
              <a:custGeom>
                <a:avLst/>
                <a:gdLst>
                  <a:gd name="T0" fmla="*/ 124 w 124"/>
                  <a:gd name="T1" fmla="*/ 0 h 34"/>
                  <a:gd name="T2" fmla="*/ 1 w 124"/>
                  <a:gd name="T3" fmla="*/ 1 h 34"/>
                  <a:gd name="T4" fmla="*/ 0 w 124"/>
                  <a:gd name="T5" fmla="*/ 3 h 34"/>
                  <a:gd name="T6" fmla="*/ 35 w 124"/>
                  <a:gd name="T7" fmla="*/ 32 h 34"/>
                  <a:gd name="T8" fmla="*/ 42 w 124"/>
                  <a:gd name="T9" fmla="*/ 29 h 34"/>
                  <a:gd name="T10" fmla="*/ 50 w 124"/>
                  <a:gd name="T11" fmla="*/ 34 h 34"/>
                  <a:gd name="T12" fmla="*/ 124 w 12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34">
                    <a:moveTo>
                      <a:pt x="12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7" y="30"/>
                      <a:pt x="39" y="29"/>
                      <a:pt x="42" y="29"/>
                    </a:cubicBezTo>
                    <a:cubicBezTo>
                      <a:pt x="45" y="29"/>
                      <a:pt x="48" y="31"/>
                      <a:pt x="50" y="34"/>
                    </a:cubicBezTo>
                    <a:cubicBezTo>
                      <a:pt x="124" y="0"/>
                      <a:pt x="124" y="0"/>
                      <a:pt x="12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3" name="Freeform 2354"/>
              <p:cNvSpPr/>
              <p:nvPr/>
            </p:nvSpPr>
            <p:spPr bwMode="auto">
              <a:xfrm>
                <a:off x="4438" y="2572"/>
                <a:ext cx="16" cy="8"/>
              </a:xfrm>
              <a:custGeom>
                <a:avLst/>
                <a:gdLst>
                  <a:gd name="T0" fmla="*/ 7 w 15"/>
                  <a:gd name="T1" fmla="*/ 0 h 8"/>
                  <a:gd name="T2" fmla="*/ 0 w 15"/>
                  <a:gd name="T3" fmla="*/ 3 h 8"/>
                  <a:gd name="T4" fmla="*/ 7 w 15"/>
                  <a:gd name="T5" fmla="*/ 8 h 8"/>
                  <a:gd name="T6" fmla="*/ 15 w 15"/>
                  <a:gd name="T7" fmla="*/ 5 h 8"/>
                  <a:gd name="T8" fmla="*/ 7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7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4" name="Freeform 2355"/>
              <p:cNvSpPr/>
              <p:nvPr/>
            </p:nvSpPr>
            <p:spPr bwMode="auto">
              <a:xfrm>
                <a:off x="4399" y="25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5" name="Freeform 2356"/>
              <p:cNvSpPr>
                <a:spLocks noEditPoints="1"/>
              </p:cNvSpPr>
              <p:nvPr/>
            </p:nvSpPr>
            <p:spPr bwMode="auto">
              <a:xfrm>
                <a:off x="4395" y="2540"/>
                <a:ext cx="145" cy="42"/>
              </a:xfrm>
              <a:custGeom>
                <a:avLst/>
                <a:gdLst>
                  <a:gd name="T0" fmla="*/ 48 w 138"/>
                  <a:gd name="T1" fmla="*/ 39 h 40"/>
                  <a:gd name="T2" fmla="*/ 48 w 138"/>
                  <a:gd name="T3" fmla="*/ 39 h 40"/>
                  <a:gd name="T4" fmla="*/ 7 w 138"/>
                  <a:gd name="T5" fmla="*/ 2 h 40"/>
                  <a:gd name="T6" fmla="*/ 130 w 138"/>
                  <a:gd name="T7" fmla="*/ 1 h 40"/>
                  <a:gd name="T8" fmla="*/ 56 w 138"/>
                  <a:gd name="T9" fmla="*/ 35 h 40"/>
                  <a:gd name="T10" fmla="*/ 48 w 138"/>
                  <a:gd name="T11" fmla="*/ 38 h 40"/>
                  <a:gd name="T12" fmla="*/ 41 w 138"/>
                  <a:gd name="T13" fmla="*/ 33 h 40"/>
                  <a:gd name="T14" fmla="*/ 6 w 138"/>
                  <a:gd name="T15" fmla="*/ 4 h 40"/>
                  <a:gd name="T16" fmla="*/ 4 w 138"/>
                  <a:gd name="T17" fmla="*/ 2 h 40"/>
                  <a:gd name="T18" fmla="*/ 7 w 138"/>
                  <a:gd name="T19" fmla="*/ 2 h 40"/>
                  <a:gd name="T20" fmla="*/ 138 w 138"/>
                  <a:gd name="T21" fmla="*/ 0 h 40"/>
                  <a:gd name="T22" fmla="*/ 136 w 138"/>
                  <a:gd name="T23" fmla="*/ 0 h 40"/>
                  <a:gd name="T24" fmla="*/ 136 w 138"/>
                  <a:gd name="T25" fmla="*/ 0 h 40"/>
                  <a:gd name="T26" fmla="*/ 0 w 138"/>
                  <a:gd name="T27" fmla="*/ 0 h 40"/>
                  <a:gd name="T28" fmla="*/ 48 w 138"/>
                  <a:gd name="T29" fmla="*/ 40 h 40"/>
                  <a:gd name="T30" fmla="*/ 48 w 138"/>
                  <a:gd name="T31" fmla="*/ 39 h 40"/>
                  <a:gd name="T32" fmla="*/ 48 w 138"/>
                  <a:gd name="T33" fmla="*/ 40 h 40"/>
                  <a:gd name="T34" fmla="*/ 136 w 138"/>
                  <a:gd name="T35" fmla="*/ 0 h 40"/>
                  <a:gd name="T36" fmla="*/ 136 w 138"/>
                  <a:gd name="T37" fmla="*/ 0 h 40"/>
                  <a:gd name="T38" fmla="*/ 138 w 138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" h="40"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moveTo>
                      <a:pt x="7" y="2"/>
                    </a:moveTo>
                    <a:cubicBezTo>
                      <a:pt x="130" y="1"/>
                      <a:pt x="130" y="1"/>
                      <a:pt x="130" y="1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38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6" name="Freeform 2357"/>
              <p:cNvSpPr>
                <a:spLocks noEditPoints="1"/>
              </p:cNvSpPr>
              <p:nvPr/>
            </p:nvSpPr>
            <p:spPr bwMode="auto">
              <a:xfrm>
                <a:off x="4538" y="254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7" name="Freeform 2358"/>
              <p:cNvSpPr>
                <a:spLocks noEditPoints="1"/>
              </p:cNvSpPr>
              <p:nvPr/>
            </p:nvSpPr>
            <p:spPr bwMode="auto">
              <a:xfrm>
                <a:off x="4832" y="2432"/>
                <a:ext cx="168" cy="80"/>
              </a:xfrm>
              <a:custGeom>
                <a:avLst/>
                <a:gdLst>
                  <a:gd name="T0" fmla="*/ 93 w 159"/>
                  <a:gd name="T1" fmla="*/ 6 h 75"/>
                  <a:gd name="T2" fmla="*/ 0 w 159"/>
                  <a:gd name="T3" fmla="*/ 15 h 75"/>
                  <a:gd name="T4" fmla="*/ 0 w 159"/>
                  <a:gd name="T5" fmla="*/ 17 h 75"/>
                  <a:gd name="T6" fmla="*/ 90 w 159"/>
                  <a:gd name="T7" fmla="*/ 75 h 75"/>
                  <a:gd name="T8" fmla="*/ 95 w 159"/>
                  <a:gd name="T9" fmla="*/ 72 h 75"/>
                  <a:gd name="T10" fmla="*/ 93 w 159"/>
                  <a:gd name="T11" fmla="*/ 6 h 75"/>
                  <a:gd name="T12" fmla="*/ 158 w 159"/>
                  <a:gd name="T13" fmla="*/ 0 h 75"/>
                  <a:gd name="T14" fmla="*/ 96 w 159"/>
                  <a:gd name="T15" fmla="*/ 6 h 75"/>
                  <a:gd name="T16" fmla="*/ 98 w 159"/>
                  <a:gd name="T17" fmla="*/ 72 h 75"/>
                  <a:gd name="T18" fmla="*/ 101 w 159"/>
                  <a:gd name="T19" fmla="*/ 73 h 75"/>
                  <a:gd name="T20" fmla="*/ 159 w 159"/>
                  <a:gd name="T21" fmla="*/ 3 h 75"/>
                  <a:gd name="T22" fmla="*/ 158 w 159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75">
                    <a:moveTo>
                      <a:pt x="93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3"/>
                      <a:pt x="93" y="72"/>
                      <a:pt x="95" y="72"/>
                    </a:cubicBezTo>
                    <a:cubicBezTo>
                      <a:pt x="93" y="6"/>
                      <a:pt x="93" y="6"/>
                      <a:pt x="93" y="6"/>
                    </a:cubicBezTo>
                    <a:moveTo>
                      <a:pt x="158" y="0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9" y="72"/>
                      <a:pt x="100" y="72"/>
                      <a:pt x="101" y="7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2"/>
                      <a:pt x="158" y="1"/>
                      <a:pt x="1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8" name="Freeform 2359"/>
              <p:cNvSpPr/>
              <p:nvPr/>
            </p:nvSpPr>
            <p:spPr bwMode="auto">
              <a:xfrm>
                <a:off x="4830" y="24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9" name="Freeform 2360"/>
              <p:cNvSpPr>
                <a:spLocks noEditPoints="1"/>
              </p:cNvSpPr>
              <p:nvPr/>
            </p:nvSpPr>
            <p:spPr bwMode="auto">
              <a:xfrm>
                <a:off x="4927" y="2508"/>
                <a:ext cx="12" cy="7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3 h 6"/>
                  <a:gd name="T4" fmla="*/ 5 w 11"/>
                  <a:gd name="T5" fmla="*/ 6 h 6"/>
                  <a:gd name="T6" fmla="*/ 5 w 11"/>
                  <a:gd name="T7" fmla="*/ 0 h 6"/>
                  <a:gd name="T8" fmla="*/ 8 w 11"/>
                  <a:gd name="T9" fmla="*/ 0 h 6"/>
                  <a:gd name="T10" fmla="*/ 8 w 11"/>
                  <a:gd name="T11" fmla="*/ 5 h 6"/>
                  <a:gd name="T12" fmla="*/ 11 w 11"/>
                  <a:gd name="T13" fmla="*/ 1 h 6"/>
                  <a:gd name="T14" fmla="*/ 8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0" name="Freeform 2361"/>
              <p:cNvSpPr/>
              <p:nvPr/>
            </p:nvSpPr>
            <p:spPr bwMode="auto">
              <a:xfrm>
                <a:off x="4999" y="2431"/>
                <a:ext cx="4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1" name="Freeform 2362"/>
              <p:cNvSpPr>
                <a:spLocks noEditPoints="1"/>
              </p:cNvSpPr>
              <p:nvPr/>
            </p:nvSpPr>
            <p:spPr bwMode="auto">
              <a:xfrm>
                <a:off x="4828" y="2430"/>
                <a:ext cx="179" cy="86"/>
              </a:xfrm>
              <a:custGeom>
                <a:avLst/>
                <a:gdLst>
                  <a:gd name="T0" fmla="*/ 97 w 169"/>
                  <a:gd name="T1" fmla="*/ 7 h 81"/>
                  <a:gd name="T2" fmla="*/ 0 w 169"/>
                  <a:gd name="T3" fmla="*/ 16 h 81"/>
                  <a:gd name="T4" fmla="*/ 2 w 169"/>
                  <a:gd name="T5" fmla="*/ 18 h 81"/>
                  <a:gd name="T6" fmla="*/ 4 w 169"/>
                  <a:gd name="T7" fmla="*/ 17 h 81"/>
                  <a:gd name="T8" fmla="*/ 97 w 169"/>
                  <a:gd name="T9" fmla="*/ 8 h 81"/>
                  <a:gd name="T10" fmla="*/ 97 w 169"/>
                  <a:gd name="T11" fmla="*/ 7 h 81"/>
                  <a:gd name="T12" fmla="*/ 168 w 169"/>
                  <a:gd name="T13" fmla="*/ 0 h 81"/>
                  <a:gd name="T14" fmla="*/ 100 w 169"/>
                  <a:gd name="T15" fmla="*/ 6 h 81"/>
                  <a:gd name="T16" fmla="*/ 100 w 169"/>
                  <a:gd name="T17" fmla="*/ 8 h 81"/>
                  <a:gd name="T18" fmla="*/ 162 w 169"/>
                  <a:gd name="T19" fmla="*/ 2 h 81"/>
                  <a:gd name="T20" fmla="*/ 166 w 169"/>
                  <a:gd name="T21" fmla="*/ 1 h 81"/>
                  <a:gd name="T22" fmla="*/ 163 w 169"/>
                  <a:gd name="T23" fmla="*/ 5 h 81"/>
                  <a:gd name="T24" fmla="*/ 105 w 169"/>
                  <a:gd name="T25" fmla="*/ 75 h 81"/>
                  <a:gd name="T26" fmla="*/ 102 w 169"/>
                  <a:gd name="T27" fmla="*/ 79 h 81"/>
                  <a:gd name="T28" fmla="*/ 102 w 169"/>
                  <a:gd name="T29" fmla="*/ 81 h 81"/>
                  <a:gd name="T30" fmla="*/ 169 w 169"/>
                  <a:gd name="T31" fmla="*/ 1 h 81"/>
                  <a:gd name="T32" fmla="*/ 168 w 169"/>
                  <a:gd name="T33" fmla="*/ 0 h 81"/>
                  <a:gd name="T34" fmla="*/ 168 w 169"/>
                  <a:gd name="T3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81">
                    <a:moveTo>
                      <a:pt x="97" y="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7" y="7"/>
                      <a:pt x="97" y="7"/>
                    </a:cubicBezTo>
                    <a:moveTo>
                      <a:pt x="168" y="0"/>
                    </a:move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2" y="79"/>
                      <a:pt x="102" y="79"/>
                      <a:pt x="102" y="79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2" name="Freeform 2363"/>
              <p:cNvSpPr/>
              <p:nvPr/>
            </p:nvSpPr>
            <p:spPr bwMode="auto">
              <a:xfrm>
                <a:off x="4827" y="2437"/>
                <a:ext cx="109" cy="80"/>
              </a:xfrm>
              <a:custGeom>
                <a:avLst/>
                <a:gdLst>
                  <a:gd name="T0" fmla="*/ 101 w 103"/>
                  <a:gd name="T1" fmla="*/ 0 h 76"/>
                  <a:gd name="T2" fmla="*/ 98 w 103"/>
                  <a:gd name="T3" fmla="*/ 1 h 76"/>
                  <a:gd name="T4" fmla="*/ 98 w 103"/>
                  <a:gd name="T5" fmla="*/ 2 h 76"/>
                  <a:gd name="T6" fmla="*/ 100 w 103"/>
                  <a:gd name="T7" fmla="*/ 68 h 76"/>
                  <a:gd name="T8" fmla="*/ 100 w 103"/>
                  <a:gd name="T9" fmla="*/ 74 h 76"/>
                  <a:gd name="T10" fmla="*/ 95 w 103"/>
                  <a:gd name="T11" fmla="*/ 71 h 76"/>
                  <a:gd name="T12" fmla="*/ 5 w 103"/>
                  <a:gd name="T13" fmla="*/ 13 h 76"/>
                  <a:gd name="T14" fmla="*/ 3 w 103"/>
                  <a:gd name="T15" fmla="*/ 12 h 76"/>
                  <a:gd name="T16" fmla="*/ 1 w 103"/>
                  <a:gd name="T17" fmla="*/ 10 h 76"/>
                  <a:gd name="T18" fmla="*/ 0 w 103"/>
                  <a:gd name="T19" fmla="*/ 10 h 76"/>
                  <a:gd name="T20" fmla="*/ 0 w 103"/>
                  <a:gd name="T21" fmla="*/ 11 h 76"/>
                  <a:gd name="T22" fmla="*/ 98 w 103"/>
                  <a:gd name="T23" fmla="*/ 75 h 76"/>
                  <a:gd name="T24" fmla="*/ 102 w 103"/>
                  <a:gd name="T25" fmla="*/ 75 h 76"/>
                  <a:gd name="T26" fmla="*/ 102 w 103"/>
                  <a:gd name="T27" fmla="*/ 76 h 76"/>
                  <a:gd name="T28" fmla="*/ 103 w 103"/>
                  <a:gd name="T29" fmla="*/ 75 h 76"/>
                  <a:gd name="T30" fmla="*/ 103 w 103"/>
                  <a:gd name="T31" fmla="*/ 73 h 76"/>
                  <a:gd name="T32" fmla="*/ 103 w 103"/>
                  <a:gd name="T33" fmla="*/ 68 h 76"/>
                  <a:gd name="T34" fmla="*/ 101 w 103"/>
                  <a:gd name="T35" fmla="*/ 2 h 76"/>
                  <a:gd name="T36" fmla="*/ 101 w 103"/>
                  <a:gd name="T3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76">
                    <a:moveTo>
                      <a:pt x="101" y="0"/>
                    </a:moveTo>
                    <a:cubicBezTo>
                      <a:pt x="98" y="1"/>
                      <a:pt x="98" y="1"/>
                      <a:pt x="98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6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0"/>
                      <a:pt x="101" y="0"/>
                      <a:pt x="10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3" name="Freeform 2364"/>
              <p:cNvSpPr/>
              <p:nvPr/>
            </p:nvSpPr>
            <p:spPr bwMode="auto">
              <a:xfrm>
                <a:off x="4826" y="24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4" name="Freeform 2365"/>
              <p:cNvSpPr/>
              <p:nvPr/>
            </p:nvSpPr>
            <p:spPr bwMode="auto">
              <a:xfrm>
                <a:off x="4930" y="2516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3 w 4"/>
                  <a:gd name="T5" fmla="*/ 0 h 2"/>
                  <a:gd name="T6" fmla="*/ 3 w 4"/>
                  <a:gd name="T7" fmla="*/ 2 h 2"/>
                  <a:gd name="T8" fmla="*/ 4 w 4"/>
                  <a:gd name="T9" fmla="*/ 0 h 2"/>
                  <a:gd name="T10" fmla="*/ 3 w 4"/>
                  <a:gd name="T11" fmla="*/ 2 h 2"/>
                  <a:gd name="T12" fmla="*/ 4 w 4"/>
                  <a:gd name="T13" fmla="*/ 1 h 2"/>
                  <a:gd name="T14" fmla="*/ 4 w 4"/>
                  <a:gd name="T15" fmla="*/ 0 h 2"/>
                  <a:gd name="T16" fmla="*/ 4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5" name="Freeform 2366"/>
              <p:cNvSpPr/>
              <p:nvPr/>
            </p:nvSpPr>
            <p:spPr bwMode="auto">
              <a:xfrm>
                <a:off x="5005" y="2429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6" name="Freeform 2367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2" cy="125"/>
              </a:xfrm>
              <a:custGeom>
                <a:avLst/>
                <a:gdLst>
                  <a:gd name="T0" fmla="*/ 73 w 115"/>
                  <a:gd name="T1" fmla="*/ 28 h 119"/>
                  <a:gd name="T2" fmla="*/ 98 w 115"/>
                  <a:gd name="T3" fmla="*/ 119 h 119"/>
                  <a:gd name="T4" fmla="*/ 98 w 115"/>
                  <a:gd name="T5" fmla="*/ 119 h 119"/>
                  <a:gd name="T6" fmla="*/ 98 w 115"/>
                  <a:gd name="T7" fmla="*/ 119 h 119"/>
                  <a:gd name="T8" fmla="*/ 115 w 115"/>
                  <a:gd name="T9" fmla="*/ 48 h 119"/>
                  <a:gd name="T10" fmla="*/ 111 w 115"/>
                  <a:gd name="T11" fmla="*/ 43 h 119"/>
                  <a:gd name="T12" fmla="*/ 111 w 115"/>
                  <a:gd name="T13" fmla="*/ 42 h 119"/>
                  <a:gd name="T14" fmla="*/ 86 w 115"/>
                  <a:gd name="T15" fmla="*/ 32 h 119"/>
                  <a:gd name="T16" fmla="*/ 73 w 115"/>
                  <a:gd name="T17" fmla="*/ 28 h 119"/>
                  <a:gd name="T18" fmla="*/ 1 w 115"/>
                  <a:gd name="T19" fmla="*/ 0 h 119"/>
                  <a:gd name="T20" fmla="*/ 0 w 115"/>
                  <a:gd name="T21" fmla="*/ 1 h 119"/>
                  <a:gd name="T22" fmla="*/ 95 w 115"/>
                  <a:gd name="T23" fmla="*/ 119 h 119"/>
                  <a:gd name="T24" fmla="*/ 69 w 115"/>
                  <a:gd name="T25" fmla="*/ 26 h 119"/>
                  <a:gd name="T26" fmla="*/ 1 w 115"/>
                  <a:gd name="T2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19">
                    <a:moveTo>
                      <a:pt x="73" y="28"/>
                    </a:move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3" y="47"/>
                      <a:pt x="111" y="45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73" y="28"/>
                      <a:pt x="73" y="28"/>
                      <a:pt x="73" y="28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7" name="Freeform 2368"/>
              <p:cNvSpPr/>
              <p:nvPr/>
            </p:nvSpPr>
            <p:spPr bwMode="auto">
              <a:xfrm>
                <a:off x="5323" y="266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Freeform 2369"/>
              <p:cNvSpPr/>
              <p:nvPr/>
            </p:nvSpPr>
            <p:spPr bwMode="auto">
              <a:xfrm>
                <a:off x="5219" y="25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Freeform 2370"/>
              <p:cNvSpPr/>
              <p:nvPr/>
            </p:nvSpPr>
            <p:spPr bwMode="auto">
              <a:xfrm>
                <a:off x="5336" y="2579"/>
                <a:ext cx="6" cy="7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4 w 5"/>
                  <a:gd name="T5" fmla="*/ 6 h 6"/>
                  <a:gd name="T6" fmla="*/ 5 w 5"/>
                  <a:gd name="T7" fmla="*/ 2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Freeform 2371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4" cy="130"/>
              </a:xfrm>
              <a:custGeom>
                <a:avLst/>
                <a:gdLst>
                  <a:gd name="T0" fmla="*/ 86 w 117"/>
                  <a:gd name="T1" fmla="*/ 32 h 123"/>
                  <a:gd name="T2" fmla="*/ 111 w 117"/>
                  <a:gd name="T3" fmla="*/ 42 h 123"/>
                  <a:gd name="T4" fmla="*/ 116 w 117"/>
                  <a:gd name="T5" fmla="*/ 44 h 123"/>
                  <a:gd name="T6" fmla="*/ 115 w 117"/>
                  <a:gd name="T7" fmla="*/ 48 h 123"/>
                  <a:gd name="T8" fmla="*/ 98 w 117"/>
                  <a:gd name="T9" fmla="*/ 119 h 123"/>
                  <a:gd name="T10" fmla="*/ 98 w 117"/>
                  <a:gd name="T11" fmla="*/ 120 h 123"/>
                  <a:gd name="T12" fmla="*/ 99 w 117"/>
                  <a:gd name="T13" fmla="*/ 123 h 123"/>
                  <a:gd name="T14" fmla="*/ 117 w 117"/>
                  <a:gd name="T15" fmla="*/ 44 h 123"/>
                  <a:gd name="T16" fmla="*/ 117 w 117"/>
                  <a:gd name="T17" fmla="*/ 44 h 123"/>
                  <a:gd name="T18" fmla="*/ 86 w 117"/>
                  <a:gd name="T19" fmla="*/ 32 h 123"/>
                  <a:gd name="T20" fmla="*/ 0 w 117"/>
                  <a:gd name="T21" fmla="*/ 0 h 123"/>
                  <a:gd name="T22" fmla="*/ 95 w 117"/>
                  <a:gd name="T23" fmla="*/ 119 h 123"/>
                  <a:gd name="T24" fmla="*/ 0 w 117"/>
                  <a:gd name="T25" fmla="*/ 1 h 123"/>
                  <a:gd name="T26" fmla="*/ 0 w 117"/>
                  <a:gd name="T27" fmla="*/ 0 h 123"/>
                  <a:gd name="T28" fmla="*/ 0 w 117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23">
                    <a:moveTo>
                      <a:pt x="86" y="32"/>
                    </a:moveTo>
                    <a:cubicBezTo>
                      <a:pt x="111" y="42"/>
                      <a:pt x="111" y="42"/>
                      <a:pt x="111" y="42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0" y="0"/>
                    </a:moveTo>
                    <a:cubicBezTo>
                      <a:pt x="95" y="119"/>
                      <a:pt x="95" y="119"/>
                      <a:pt x="95" y="1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Freeform 2372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Freeform 2373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Freeform 2374"/>
              <p:cNvSpPr/>
              <p:nvPr/>
            </p:nvSpPr>
            <p:spPr bwMode="auto">
              <a:xfrm>
                <a:off x="5214" y="2532"/>
                <a:ext cx="129" cy="49"/>
              </a:xfrm>
              <a:custGeom>
                <a:avLst/>
                <a:gdLst>
                  <a:gd name="T0" fmla="*/ 0 w 122"/>
                  <a:gd name="T1" fmla="*/ 0 h 47"/>
                  <a:gd name="T2" fmla="*/ 2 w 122"/>
                  <a:gd name="T3" fmla="*/ 2 h 47"/>
                  <a:gd name="T4" fmla="*/ 5 w 122"/>
                  <a:gd name="T5" fmla="*/ 3 h 47"/>
                  <a:gd name="T6" fmla="*/ 5 w 122"/>
                  <a:gd name="T7" fmla="*/ 3 h 47"/>
                  <a:gd name="T8" fmla="*/ 6 w 122"/>
                  <a:gd name="T9" fmla="*/ 3 h 47"/>
                  <a:gd name="T10" fmla="*/ 74 w 122"/>
                  <a:gd name="T11" fmla="*/ 29 h 47"/>
                  <a:gd name="T12" fmla="*/ 78 w 122"/>
                  <a:gd name="T13" fmla="*/ 31 h 47"/>
                  <a:gd name="T14" fmla="*/ 91 w 122"/>
                  <a:gd name="T15" fmla="*/ 35 h 47"/>
                  <a:gd name="T16" fmla="*/ 122 w 122"/>
                  <a:gd name="T17" fmla="*/ 47 h 47"/>
                  <a:gd name="T18" fmla="*/ 122 w 122"/>
                  <a:gd name="T19" fmla="*/ 47 h 47"/>
                  <a:gd name="T20" fmla="*/ 122 w 122"/>
                  <a:gd name="T21" fmla="*/ 46 h 47"/>
                  <a:gd name="T22" fmla="*/ 0 w 12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47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Freeform 2375"/>
              <p:cNvSpPr>
                <a:spLocks noEditPoints="1"/>
              </p:cNvSpPr>
              <p:nvPr/>
            </p:nvSpPr>
            <p:spPr bwMode="auto">
              <a:xfrm>
                <a:off x="5198" y="2469"/>
                <a:ext cx="136" cy="106"/>
              </a:xfrm>
              <a:custGeom>
                <a:avLst/>
                <a:gdLst>
                  <a:gd name="T0" fmla="*/ 87 w 129"/>
                  <a:gd name="T1" fmla="*/ 67 h 100"/>
                  <a:gd name="T2" fmla="*/ 92 w 129"/>
                  <a:gd name="T3" fmla="*/ 86 h 100"/>
                  <a:gd name="T4" fmla="*/ 129 w 129"/>
                  <a:gd name="T5" fmla="*/ 100 h 100"/>
                  <a:gd name="T6" fmla="*/ 87 w 129"/>
                  <a:gd name="T7" fmla="*/ 67 h 100"/>
                  <a:gd name="T8" fmla="*/ 47 w 129"/>
                  <a:gd name="T9" fmla="*/ 54 h 100"/>
                  <a:gd name="T10" fmla="*/ 43 w 129"/>
                  <a:gd name="T11" fmla="*/ 50 h 100"/>
                  <a:gd name="T12" fmla="*/ 47 w 129"/>
                  <a:gd name="T13" fmla="*/ 46 h 100"/>
                  <a:gd name="T14" fmla="*/ 50 w 129"/>
                  <a:gd name="T15" fmla="*/ 50 h 100"/>
                  <a:gd name="T16" fmla="*/ 47 w 129"/>
                  <a:gd name="T17" fmla="*/ 54 h 100"/>
                  <a:gd name="T18" fmla="*/ 38 w 129"/>
                  <a:gd name="T19" fmla="*/ 29 h 100"/>
                  <a:gd name="T20" fmla="*/ 20 w 129"/>
                  <a:gd name="T21" fmla="*/ 54 h 100"/>
                  <a:gd name="T22" fmla="*/ 22 w 129"/>
                  <a:gd name="T23" fmla="*/ 59 h 100"/>
                  <a:gd name="T24" fmla="*/ 22 w 129"/>
                  <a:gd name="T25" fmla="*/ 60 h 100"/>
                  <a:gd name="T26" fmla="*/ 88 w 129"/>
                  <a:gd name="T27" fmla="*/ 85 h 100"/>
                  <a:gd name="T28" fmla="*/ 83 w 129"/>
                  <a:gd name="T29" fmla="*/ 64 h 100"/>
                  <a:gd name="T30" fmla="*/ 38 w 129"/>
                  <a:gd name="T31" fmla="*/ 29 h 100"/>
                  <a:gd name="T32" fmla="*/ 1 w 129"/>
                  <a:gd name="T33" fmla="*/ 0 h 100"/>
                  <a:gd name="T34" fmla="*/ 0 w 129"/>
                  <a:gd name="T35" fmla="*/ 1 h 100"/>
                  <a:gd name="T36" fmla="*/ 15 w 129"/>
                  <a:gd name="T37" fmla="*/ 52 h 100"/>
                  <a:gd name="T38" fmla="*/ 15 w 129"/>
                  <a:gd name="T39" fmla="*/ 52 h 100"/>
                  <a:gd name="T40" fmla="*/ 18 w 129"/>
                  <a:gd name="T41" fmla="*/ 53 h 100"/>
                  <a:gd name="T42" fmla="*/ 35 w 129"/>
                  <a:gd name="T43" fmla="*/ 27 h 100"/>
                  <a:gd name="T44" fmla="*/ 1 w 129"/>
                  <a:gd name="T4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0">
                    <a:moveTo>
                      <a:pt x="87" y="67"/>
                    </a:moveTo>
                    <a:cubicBezTo>
                      <a:pt x="92" y="86"/>
                      <a:pt x="92" y="86"/>
                      <a:pt x="92" y="86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87" y="67"/>
                      <a:pt x="87" y="67"/>
                      <a:pt x="87" y="67"/>
                    </a:cubicBezTo>
                    <a:moveTo>
                      <a:pt x="47" y="54"/>
                    </a:moveTo>
                    <a:cubicBezTo>
                      <a:pt x="45" y="54"/>
                      <a:pt x="43" y="52"/>
                      <a:pt x="43" y="50"/>
                    </a:cubicBezTo>
                    <a:cubicBezTo>
                      <a:pt x="43" y="48"/>
                      <a:pt x="45" y="46"/>
                      <a:pt x="47" y="46"/>
                    </a:cubicBezTo>
                    <a:cubicBezTo>
                      <a:pt x="49" y="46"/>
                      <a:pt x="50" y="48"/>
                      <a:pt x="50" y="50"/>
                    </a:cubicBezTo>
                    <a:cubicBezTo>
                      <a:pt x="50" y="52"/>
                      <a:pt x="49" y="54"/>
                      <a:pt x="47" y="54"/>
                    </a:cubicBezTo>
                    <a:moveTo>
                      <a:pt x="38" y="29"/>
                    </a:move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6"/>
                      <a:pt x="22" y="57"/>
                      <a:pt x="22" y="59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38" y="29"/>
                      <a:pt x="38" y="29"/>
                      <a:pt x="38" y="29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Freeform 2376"/>
              <p:cNvSpPr>
                <a:spLocks noEditPoints="1"/>
              </p:cNvSpPr>
              <p:nvPr/>
            </p:nvSpPr>
            <p:spPr bwMode="auto">
              <a:xfrm>
                <a:off x="5214" y="2524"/>
                <a:ext cx="7" cy="9"/>
              </a:xfrm>
              <a:custGeom>
                <a:avLst/>
                <a:gdLst>
                  <a:gd name="T0" fmla="*/ 5 w 7"/>
                  <a:gd name="T1" fmla="*/ 2 h 8"/>
                  <a:gd name="T2" fmla="*/ 2 w 7"/>
                  <a:gd name="T3" fmla="*/ 6 h 8"/>
                  <a:gd name="T4" fmla="*/ 7 w 7"/>
                  <a:gd name="T5" fmla="*/ 8 h 8"/>
                  <a:gd name="T6" fmla="*/ 7 w 7"/>
                  <a:gd name="T7" fmla="*/ 7 h 8"/>
                  <a:gd name="T8" fmla="*/ 5 w 7"/>
                  <a:gd name="T9" fmla="*/ 2 h 8"/>
                  <a:gd name="T10" fmla="*/ 0 w 7"/>
                  <a:gd name="T11" fmla="*/ 0 h 8"/>
                  <a:gd name="T12" fmla="*/ 0 w 7"/>
                  <a:gd name="T13" fmla="*/ 0 h 8"/>
                  <a:gd name="T14" fmla="*/ 1 w 7"/>
                  <a:gd name="T15" fmla="*/ 3 h 8"/>
                  <a:gd name="T16" fmla="*/ 3 w 7"/>
                  <a:gd name="T17" fmla="*/ 1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5"/>
                      <a:pt x="6" y="4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Oval 2377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Freeform 2378"/>
              <p:cNvSpPr/>
              <p:nvPr/>
            </p:nvSpPr>
            <p:spPr bwMode="auto">
              <a:xfrm>
                <a:off x="5198" y="24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Freeform 2379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close/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Freeform 2380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0" name="Freeform 2381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1" name="Freeform 2382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2" name="Freeform 2383"/>
              <p:cNvSpPr>
                <a:spLocks noEditPoints="1"/>
              </p:cNvSpPr>
              <p:nvPr/>
            </p:nvSpPr>
            <p:spPr bwMode="auto">
              <a:xfrm>
                <a:off x="4807" y="2289"/>
                <a:ext cx="161" cy="75"/>
              </a:xfrm>
              <a:custGeom>
                <a:avLst/>
                <a:gdLst>
                  <a:gd name="T0" fmla="*/ 116 w 153"/>
                  <a:gd name="T1" fmla="*/ 5 h 71"/>
                  <a:gd name="T2" fmla="*/ 115 w 153"/>
                  <a:gd name="T3" fmla="*/ 5 h 71"/>
                  <a:gd name="T4" fmla="*/ 117 w 153"/>
                  <a:gd name="T5" fmla="*/ 56 h 71"/>
                  <a:gd name="T6" fmla="*/ 153 w 153"/>
                  <a:gd name="T7" fmla="*/ 71 h 71"/>
                  <a:gd name="T8" fmla="*/ 116 w 153"/>
                  <a:gd name="T9" fmla="*/ 5 h 71"/>
                  <a:gd name="T10" fmla="*/ 111 w 153"/>
                  <a:gd name="T11" fmla="*/ 5 h 71"/>
                  <a:gd name="T12" fmla="*/ 87 w 153"/>
                  <a:gd name="T13" fmla="*/ 44 h 71"/>
                  <a:gd name="T14" fmla="*/ 114 w 153"/>
                  <a:gd name="T15" fmla="*/ 55 h 71"/>
                  <a:gd name="T16" fmla="*/ 112 w 153"/>
                  <a:gd name="T17" fmla="*/ 5 h 71"/>
                  <a:gd name="T18" fmla="*/ 111 w 153"/>
                  <a:gd name="T19" fmla="*/ 5 h 71"/>
                  <a:gd name="T20" fmla="*/ 106 w 153"/>
                  <a:gd name="T21" fmla="*/ 0 h 71"/>
                  <a:gd name="T22" fmla="*/ 0 w 153"/>
                  <a:gd name="T23" fmla="*/ 8 h 71"/>
                  <a:gd name="T24" fmla="*/ 84 w 153"/>
                  <a:gd name="T25" fmla="*/ 42 h 71"/>
                  <a:gd name="T26" fmla="*/ 109 w 153"/>
                  <a:gd name="T27" fmla="*/ 3 h 71"/>
                  <a:gd name="T28" fmla="*/ 106 w 153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3" h="71">
                    <a:moveTo>
                      <a:pt x="116" y="5"/>
                    </a:moveTo>
                    <a:cubicBezTo>
                      <a:pt x="116" y="5"/>
                      <a:pt x="116" y="5"/>
                      <a:pt x="115" y="5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16" y="5"/>
                      <a:pt x="116" y="5"/>
                      <a:pt x="116" y="5"/>
                    </a:cubicBezTo>
                    <a:moveTo>
                      <a:pt x="111" y="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1" y="5"/>
                      <a:pt x="111" y="5"/>
                    </a:cubicBezTo>
                    <a:moveTo>
                      <a:pt x="106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2"/>
                      <a:pt x="107" y="1"/>
                      <a:pt x="10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3" name="Freeform 2384"/>
              <p:cNvSpPr>
                <a:spLocks noEditPoints="1"/>
              </p:cNvSpPr>
              <p:nvPr/>
            </p:nvSpPr>
            <p:spPr bwMode="auto">
              <a:xfrm>
                <a:off x="4919" y="2288"/>
                <a:ext cx="10" cy="6"/>
              </a:xfrm>
              <a:custGeom>
                <a:avLst/>
                <a:gdLst>
                  <a:gd name="T0" fmla="*/ 9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5 h 6"/>
                  <a:gd name="T8" fmla="*/ 6 w 10"/>
                  <a:gd name="T9" fmla="*/ 4 h 6"/>
                  <a:gd name="T10" fmla="*/ 5 w 10"/>
                  <a:gd name="T11" fmla="*/ 6 h 6"/>
                  <a:gd name="T12" fmla="*/ 6 w 10"/>
                  <a:gd name="T13" fmla="*/ 6 h 6"/>
                  <a:gd name="T14" fmla="*/ 6 w 10"/>
                  <a:gd name="T15" fmla="*/ 4 h 6"/>
                  <a:gd name="T16" fmla="*/ 5 w 10"/>
                  <a:gd name="T17" fmla="*/ 0 h 6"/>
                  <a:gd name="T18" fmla="*/ 0 w 10"/>
                  <a:gd name="T19" fmla="*/ 1 h 6"/>
                  <a:gd name="T20" fmla="*/ 3 w 10"/>
                  <a:gd name="T21" fmla="*/ 4 h 6"/>
                  <a:gd name="T22" fmla="*/ 5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6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4" name="Freeform 2385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5" name="Freeform 2386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6" name="Freeform 2387"/>
              <p:cNvSpPr/>
              <p:nvPr/>
            </p:nvSpPr>
            <p:spPr bwMode="auto">
              <a:xfrm>
                <a:off x="4800" y="2287"/>
                <a:ext cx="170" cy="79"/>
              </a:xfrm>
              <a:custGeom>
                <a:avLst/>
                <a:gdLst>
                  <a:gd name="T0" fmla="*/ 118 w 160"/>
                  <a:gd name="T1" fmla="*/ 0 h 75"/>
                  <a:gd name="T2" fmla="*/ 0 w 160"/>
                  <a:gd name="T3" fmla="*/ 9 h 75"/>
                  <a:gd name="T4" fmla="*/ 160 w 160"/>
                  <a:gd name="T5" fmla="*/ 75 h 75"/>
                  <a:gd name="T6" fmla="*/ 159 w 160"/>
                  <a:gd name="T7" fmla="*/ 73 h 75"/>
                  <a:gd name="T8" fmla="*/ 123 w 160"/>
                  <a:gd name="T9" fmla="*/ 58 h 75"/>
                  <a:gd name="T10" fmla="*/ 120 w 160"/>
                  <a:gd name="T11" fmla="*/ 57 h 75"/>
                  <a:gd name="T12" fmla="*/ 93 w 160"/>
                  <a:gd name="T13" fmla="*/ 46 h 75"/>
                  <a:gd name="T14" fmla="*/ 90 w 160"/>
                  <a:gd name="T15" fmla="*/ 44 h 75"/>
                  <a:gd name="T16" fmla="*/ 6 w 160"/>
                  <a:gd name="T17" fmla="*/ 10 h 75"/>
                  <a:gd name="T18" fmla="*/ 112 w 160"/>
                  <a:gd name="T19" fmla="*/ 2 h 75"/>
                  <a:gd name="T20" fmla="*/ 117 w 160"/>
                  <a:gd name="T21" fmla="*/ 1 h 75"/>
                  <a:gd name="T22" fmla="*/ 119 w 160"/>
                  <a:gd name="T23" fmla="*/ 1 h 75"/>
                  <a:gd name="T24" fmla="*/ 118 w 160"/>
                  <a:gd name="T25" fmla="*/ 0 h 75"/>
                  <a:gd name="T26" fmla="*/ 118 w 16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75">
                    <a:moveTo>
                      <a:pt x="11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59" y="73"/>
                      <a:pt x="159" y="73"/>
                      <a:pt x="159" y="73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7" name="Freeform 2388"/>
              <p:cNvSpPr/>
              <p:nvPr/>
            </p:nvSpPr>
            <p:spPr bwMode="auto">
              <a:xfrm>
                <a:off x="4925" y="2287"/>
                <a:ext cx="47" cy="80"/>
              </a:xfrm>
              <a:custGeom>
                <a:avLst/>
                <a:gdLst>
                  <a:gd name="T0" fmla="*/ 2 w 44"/>
                  <a:gd name="T1" fmla="*/ 0 h 76"/>
                  <a:gd name="T2" fmla="*/ 2 w 44"/>
                  <a:gd name="T3" fmla="*/ 0 h 76"/>
                  <a:gd name="T4" fmla="*/ 0 w 44"/>
                  <a:gd name="T5" fmla="*/ 0 h 76"/>
                  <a:gd name="T6" fmla="*/ 0 w 44"/>
                  <a:gd name="T7" fmla="*/ 0 h 76"/>
                  <a:gd name="T8" fmla="*/ 1 w 44"/>
                  <a:gd name="T9" fmla="*/ 1 h 76"/>
                  <a:gd name="T10" fmla="*/ 3 w 44"/>
                  <a:gd name="T11" fmla="*/ 6 h 76"/>
                  <a:gd name="T12" fmla="*/ 4 w 44"/>
                  <a:gd name="T13" fmla="*/ 7 h 76"/>
                  <a:gd name="T14" fmla="*/ 41 w 44"/>
                  <a:gd name="T15" fmla="*/ 73 h 76"/>
                  <a:gd name="T16" fmla="*/ 42 w 44"/>
                  <a:gd name="T17" fmla="*/ 75 h 76"/>
                  <a:gd name="T18" fmla="*/ 44 w 44"/>
                  <a:gd name="T19" fmla="*/ 76 h 76"/>
                  <a:gd name="T20" fmla="*/ 2 w 44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8" name="Freeform 2389"/>
              <p:cNvSpPr/>
              <p:nvPr/>
            </p:nvSpPr>
            <p:spPr bwMode="auto">
              <a:xfrm>
                <a:off x="4743" y="2450"/>
                <a:ext cx="76" cy="35"/>
              </a:xfrm>
              <a:custGeom>
                <a:avLst/>
                <a:gdLst>
                  <a:gd name="T0" fmla="*/ 71 w 72"/>
                  <a:gd name="T1" fmla="*/ 0 h 33"/>
                  <a:gd name="T2" fmla="*/ 0 w 72"/>
                  <a:gd name="T3" fmla="*/ 7 h 33"/>
                  <a:gd name="T4" fmla="*/ 19 w 72"/>
                  <a:gd name="T5" fmla="*/ 32 h 33"/>
                  <a:gd name="T6" fmla="*/ 23 w 72"/>
                  <a:gd name="T7" fmla="*/ 31 h 33"/>
                  <a:gd name="T8" fmla="*/ 29 w 72"/>
                  <a:gd name="T9" fmla="*/ 33 h 33"/>
                  <a:gd name="T10" fmla="*/ 72 w 72"/>
                  <a:gd name="T11" fmla="*/ 0 h 33"/>
                  <a:gd name="T12" fmla="*/ 71 w 72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3">
                    <a:moveTo>
                      <a:pt x="7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5" y="31"/>
                      <a:pt x="27" y="32"/>
                      <a:pt x="29" y="3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9" name="Freeform 2390"/>
              <p:cNvSpPr/>
              <p:nvPr/>
            </p:nvSpPr>
            <p:spPr bwMode="auto">
              <a:xfrm>
                <a:off x="4818" y="24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0" name="Freeform 2391"/>
              <p:cNvSpPr/>
              <p:nvPr/>
            </p:nvSpPr>
            <p:spPr bwMode="auto">
              <a:xfrm>
                <a:off x="4763" y="2483"/>
                <a:ext cx="11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1 h 6"/>
                  <a:gd name="T4" fmla="*/ 4 w 10"/>
                  <a:gd name="T5" fmla="*/ 6 h 6"/>
                  <a:gd name="T6" fmla="*/ 10 w 10"/>
                  <a:gd name="T7" fmla="*/ 2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1" name="Freeform 2392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2" name="Freeform 2393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3" name="Freeform 2394"/>
              <p:cNvSpPr>
                <a:spLocks noEditPoints="1"/>
              </p:cNvSpPr>
              <p:nvPr/>
            </p:nvSpPr>
            <p:spPr bwMode="auto">
              <a:xfrm>
                <a:off x="4741" y="2448"/>
                <a:ext cx="85" cy="43"/>
              </a:xfrm>
              <a:custGeom>
                <a:avLst/>
                <a:gdLst>
                  <a:gd name="T0" fmla="*/ 80 w 80"/>
                  <a:gd name="T1" fmla="*/ 0 h 40"/>
                  <a:gd name="T2" fmla="*/ 0 w 80"/>
                  <a:gd name="T3" fmla="*/ 8 h 40"/>
                  <a:gd name="T4" fmla="*/ 1 w 80"/>
                  <a:gd name="T5" fmla="*/ 9 h 40"/>
                  <a:gd name="T6" fmla="*/ 2 w 80"/>
                  <a:gd name="T7" fmla="*/ 9 h 40"/>
                  <a:gd name="T8" fmla="*/ 73 w 80"/>
                  <a:gd name="T9" fmla="*/ 2 h 40"/>
                  <a:gd name="T10" fmla="*/ 74 w 80"/>
                  <a:gd name="T11" fmla="*/ 2 h 40"/>
                  <a:gd name="T12" fmla="*/ 74 w 80"/>
                  <a:gd name="T13" fmla="*/ 2 h 40"/>
                  <a:gd name="T14" fmla="*/ 31 w 80"/>
                  <a:gd name="T15" fmla="*/ 35 h 40"/>
                  <a:gd name="T16" fmla="*/ 25 w 80"/>
                  <a:gd name="T17" fmla="*/ 39 h 40"/>
                  <a:gd name="T18" fmla="*/ 25 w 80"/>
                  <a:gd name="T19" fmla="*/ 40 h 40"/>
                  <a:gd name="T20" fmla="*/ 24 w 80"/>
                  <a:gd name="T21" fmla="*/ 40 h 40"/>
                  <a:gd name="T22" fmla="*/ 24 w 80"/>
                  <a:gd name="T23" fmla="*/ 40 h 40"/>
                  <a:gd name="T24" fmla="*/ 24 w 80"/>
                  <a:gd name="T25" fmla="*/ 40 h 40"/>
                  <a:gd name="T26" fmla="*/ 25 w 80"/>
                  <a:gd name="T27" fmla="*/ 40 h 40"/>
                  <a:gd name="T28" fmla="*/ 25 w 80"/>
                  <a:gd name="T29" fmla="*/ 40 h 40"/>
                  <a:gd name="T30" fmla="*/ 27 w 80"/>
                  <a:gd name="T31" fmla="*/ 40 h 40"/>
                  <a:gd name="T32" fmla="*/ 80 w 80"/>
                  <a:gd name="T33" fmla="*/ 0 h 40"/>
                  <a:gd name="T34" fmla="*/ 80 w 80"/>
                  <a:gd name="T35" fmla="*/ 0 h 40"/>
                  <a:gd name="T36" fmla="*/ 80 w 80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40">
                    <a:moveTo>
                      <a:pt x="8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80" y="0"/>
                      <a:pt x="80" y="0"/>
                      <a:pt x="80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4" name="Freeform 2395"/>
              <p:cNvSpPr/>
              <p:nvPr/>
            </p:nvSpPr>
            <p:spPr bwMode="auto">
              <a:xfrm>
                <a:off x="4767" y="249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5" name="Freeform 2396"/>
              <p:cNvSpPr>
                <a:spLocks noEditPoints="1"/>
              </p:cNvSpPr>
              <p:nvPr/>
            </p:nvSpPr>
            <p:spPr bwMode="auto">
              <a:xfrm>
                <a:off x="4592" y="2458"/>
                <a:ext cx="169" cy="31"/>
              </a:xfrm>
              <a:custGeom>
                <a:avLst/>
                <a:gdLst>
                  <a:gd name="T0" fmla="*/ 2 w 160"/>
                  <a:gd name="T1" fmla="*/ 18 h 30"/>
                  <a:gd name="T2" fmla="*/ 0 w 160"/>
                  <a:gd name="T3" fmla="*/ 20 h 30"/>
                  <a:gd name="T4" fmla="*/ 3 w 160"/>
                  <a:gd name="T5" fmla="*/ 20 h 30"/>
                  <a:gd name="T6" fmla="*/ 2 w 160"/>
                  <a:gd name="T7" fmla="*/ 18 h 30"/>
                  <a:gd name="T8" fmla="*/ 140 w 160"/>
                  <a:gd name="T9" fmla="*/ 0 h 30"/>
                  <a:gd name="T10" fmla="*/ 21 w 160"/>
                  <a:gd name="T11" fmla="*/ 13 h 30"/>
                  <a:gd name="T12" fmla="*/ 22 w 160"/>
                  <a:gd name="T13" fmla="*/ 16 h 30"/>
                  <a:gd name="T14" fmla="*/ 20 w 160"/>
                  <a:gd name="T15" fmla="*/ 21 h 30"/>
                  <a:gd name="T16" fmla="*/ 148 w 160"/>
                  <a:gd name="T17" fmla="*/ 30 h 30"/>
                  <a:gd name="T18" fmla="*/ 158 w 160"/>
                  <a:gd name="T19" fmla="*/ 30 h 30"/>
                  <a:gd name="T20" fmla="*/ 160 w 160"/>
                  <a:gd name="T21" fmla="*/ 27 h 30"/>
                  <a:gd name="T22" fmla="*/ 140 w 160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30">
                    <a:moveTo>
                      <a:pt x="2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9"/>
                      <a:pt x="2" y="19"/>
                      <a:pt x="2" y="18"/>
                    </a:cubicBezTo>
                    <a:moveTo>
                      <a:pt x="140" y="0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22" y="18"/>
                      <a:pt x="21" y="20"/>
                      <a:pt x="20" y="21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9" y="29"/>
                      <a:pt x="159" y="28"/>
                      <a:pt x="160" y="27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6" name="Freeform 2397"/>
              <p:cNvSpPr/>
              <p:nvPr/>
            </p:nvSpPr>
            <p:spPr bwMode="auto">
              <a:xfrm>
                <a:off x="4594" y="2472"/>
                <a:ext cx="21" cy="8"/>
              </a:xfrm>
              <a:custGeom>
                <a:avLst/>
                <a:gdLst>
                  <a:gd name="T0" fmla="*/ 19 w 20"/>
                  <a:gd name="T1" fmla="*/ 0 h 8"/>
                  <a:gd name="T2" fmla="*/ 3 w 20"/>
                  <a:gd name="T3" fmla="*/ 2 h 8"/>
                  <a:gd name="T4" fmla="*/ 0 w 20"/>
                  <a:gd name="T5" fmla="*/ 5 h 8"/>
                  <a:gd name="T6" fmla="*/ 1 w 20"/>
                  <a:gd name="T7" fmla="*/ 7 h 8"/>
                  <a:gd name="T8" fmla="*/ 18 w 20"/>
                  <a:gd name="T9" fmla="*/ 8 h 8"/>
                  <a:gd name="T10" fmla="*/ 20 w 20"/>
                  <a:gd name="T11" fmla="*/ 3 h 8"/>
                  <a:gd name="T12" fmla="*/ 19 w 2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20" y="5"/>
                      <a:pt x="20" y="3"/>
                    </a:cubicBezTo>
                    <a:cubicBezTo>
                      <a:pt x="20" y="2"/>
                      <a:pt x="19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7" name="Freeform 2398"/>
              <p:cNvSpPr/>
              <p:nvPr/>
            </p:nvSpPr>
            <p:spPr bwMode="auto">
              <a:xfrm>
                <a:off x="4759" y="2486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2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8" name="Freeform 2399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9" name="Freeform 2400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0" name="Freeform 2401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1" name="Freeform 2402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2" name="Freeform 2403"/>
              <p:cNvSpPr>
                <a:spLocks noEditPoints="1"/>
              </p:cNvSpPr>
              <p:nvPr/>
            </p:nvSpPr>
            <p:spPr bwMode="auto">
              <a:xfrm>
                <a:off x="4589" y="2457"/>
                <a:ext cx="178" cy="35"/>
              </a:xfrm>
              <a:custGeom>
                <a:avLst/>
                <a:gdLst>
                  <a:gd name="T0" fmla="*/ 1 w 168"/>
                  <a:gd name="T1" fmla="*/ 21 h 33"/>
                  <a:gd name="T2" fmla="*/ 0 w 168"/>
                  <a:gd name="T3" fmla="*/ 22 h 33"/>
                  <a:gd name="T4" fmla="*/ 168 w 168"/>
                  <a:gd name="T5" fmla="*/ 33 h 33"/>
                  <a:gd name="T6" fmla="*/ 168 w 168"/>
                  <a:gd name="T7" fmla="*/ 33 h 33"/>
                  <a:gd name="T8" fmla="*/ 168 w 168"/>
                  <a:gd name="T9" fmla="*/ 32 h 33"/>
                  <a:gd name="T10" fmla="*/ 168 w 168"/>
                  <a:gd name="T11" fmla="*/ 32 h 33"/>
                  <a:gd name="T12" fmla="*/ 166 w 168"/>
                  <a:gd name="T13" fmla="*/ 31 h 33"/>
                  <a:gd name="T14" fmla="*/ 161 w 168"/>
                  <a:gd name="T15" fmla="*/ 31 h 33"/>
                  <a:gd name="T16" fmla="*/ 151 w 168"/>
                  <a:gd name="T17" fmla="*/ 31 h 33"/>
                  <a:gd name="T18" fmla="*/ 1 w 168"/>
                  <a:gd name="T19" fmla="*/ 21 h 33"/>
                  <a:gd name="T20" fmla="*/ 144 w 168"/>
                  <a:gd name="T21" fmla="*/ 0 h 33"/>
                  <a:gd name="T22" fmla="*/ 7 w 168"/>
                  <a:gd name="T23" fmla="*/ 14 h 33"/>
                  <a:gd name="T24" fmla="*/ 6 w 168"/>
                  <a:gd name="T25" fmla="*/ 16 h 33"/>
                  <a:gd name="T26" fmla="*/ 8 w 168"/>
                  <a:gd name="T27" fmla="*/ 16 h 33"/>
                  <a:gd name="T28" fmla="*/ 24 w 168"/>
                  <a:gd name="T29" fmla="*/ 14 h 33"/>
                  <a:gd name="T30" fmla="*/ 143 w 168"/>
                  <a:gd name="T31" fmla="*/ 1 h 33"/>
                  <a:gd name="T32" fmla="*/ 145 w 168"/>
                  <a:gd name="T33" fmla="*/ 1 h 33"/>
                  <a:gd name="T34" fmla="*/ 144 w 168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33">
                    <a:moveTo>
                      <a:pt x="1" y="21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1" y="31"/>
                      <a:pt x="161" y="31"/>
                      <a:pt x="16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144" y="0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3" name="Freeform 2404"/>
              <p:cNvSpPr/>
              <p:nvPr/>
            </p:nvSpPr>
            <p:spPr bwMode="auto">
              <a:xfrm>
                <a:off x="4767" y="24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4" name="Freeform 2405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5" name="Freeform 2406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6" name="Freeform 2407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7" name="Freeform 2408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8" name="Freeform 2409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9" name="Freeform 2410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0" name="Freeform 2411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1" name="Freeform 2412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2" name="Freeform 2413"/>
              <p:cNvSpPr>
                <a:spLocks noEditPoints="1"/>
              </p:cNvSpPr>
              <p:nvPr/>
            </p:nvSpPr>
            <p:spPr bwMode="auto">
              <a:xfrm>
                <a:off x="4600" y="2548"/>
                <a:ext cx="158" cy="125"/>
              </a:xfrm>
              <a:custGeom>
                <a:avLst/>
                <a:gdLst>
                  <a:gd name="T0" fmla="*/ 65 w 150"/>
                  <a:gd name="T1" fmla="*/ 67 h 119"/>
                  <a:gd name="T2" fmla="*/ 0 w 150"/>
                  <a:gd name="T3" fmla="*/ 119 h 119"/>
                  <a:gd name="T4" fmla="*/ 0 w 150"/>
                  <a:gd name="T5" fmla="*/ 119 h 119"/>
                  <a:gd name="T6" fmla="*/ 115 w 150"/>
                  <a:gd name="T7" fmla="*/ 101 h 119"/>
                  <a:gd name="T8" fmla="*/ 116 w 150"/>
                  <a:gd name="T9" fmla="*/ 98 h 119"/>
                  <a:gd name="T10" fmla="*/ 65 w 150"/>
                  <a:gd name="T11" fmla="*/ 67 h 119"/>
                  <a:gd name="T12" fmla="*/ 135 w 150"/>
                  <a:gd name="T13" fmla="*/ 56 h 119"/>
                  <a:gd name="T14" fmla="*/ 68 w 150"/>
                  <a:gd name="T15" fmla="*/ 66 h 119"/>
                  <a:gd name="T16" fmla="*/ 118 w 150"/>
                  <a:gd name="T17" fmla="*/ 96 h 119"/>
                  <a:gd name="T18" fmla="*/ 124 w 150"/>
                  <a:gd name="T19" fmla="*/ 93 h 119"/>
                  <a:gd name="T20" fmla="*/ 125 w 150"/>
                  <a:gd name="T21" fmla="*/ 93 h 119"/>
                  <a:gd name="T22" fmla="*/ 135 w 150"/>
                  <a:gd name="T23" fmla="*/ 56 h 119"/>
                  <a:gd name="T24" fmla="*/ 149 w 150"/>
                  <a:gd name="T25" fmla="*/ 0 h 119"/>
                  <a:gd name="T26" fmla="*/ 67 w 150"/>
                  <a:gd name="T27" fmla="*/ 65 h 119"/>
                  <a:gd name="T28" fmla="*/ 68 w 150"/>
                  <a:gd name="T29" fmla="*/ 66 h 119"/>
                  <a:gd name="T30" fmla="*/ 135 w 150"/>
                  <a:gd name="T31" fmla="*/ 56 h 119"/>
                  <a:gd name="T32" fmla="*/ 150 w 150"/>
                  <a:gd name="T33" fmla="*/ 1 h 119"/>
                  <a:gd name="T34" fmla="*/ 149 w 150"/>
                  <a:gd name="T3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119">
                    <a:moveTo>
                      <a:pt x="65" y="67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15" y="101"/>
                      <a:pt x="115" y="101"/>
                      <a:pt x="115" y="101"/>
                    </a:cubicBezTo>
                    <a:cubicBezTo>
                      <a:pt x="115" y="100"/>
                      <a:pt x="116" y="99"/>
                      <a:pt x="116" y="98"/>
                    </a:cubicBezTo>
                    <a:cubicBezTo>
                      <a:pt x="65" y="67"/>
                      <a:pt x="65" y="67"/>
                      <a:pt x="65" y="67"/>
                    </a:cubicBezTo>
                    <a:moveTo>
                      <a:pt x="135" y="56"/>
                    </a:moveTo>
                    <a:cubicBezTo>
                      <a:pt x="114" y="59"/>
                      <a:pt x="91" y="63"/>
                      <a:pt x="68" y="6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9" y="94"/>
                      <a:pt x="121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35" y="56"/>
                      <a:pt x="135" y="56"/>
                      <a:pt x="135" y="56"/>
                    </a:cubicBezTo>
                    <a:moveTo>
                      <a:pt x="149" y="0"/>
                    </a:move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91" y="62"/>
                      <a:pt x="114" y="59"/>
                      <a:pt x="135" y="56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49" y="0"/>
                      <a:pt x="149" y="0"/>
                      <a:pt x="1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3" name="Freeform 2414"/>
              <p:cNvSpPr/>
              <p:nvPr/>
            </p:nvSpPr>
            <p:spPr bwMode="auto">
              <a:xfrm>
                <a:off x="4757" y="254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4" name="Freeform 2415"/>
              <p:cNvSpPr>
                <a:spLocks noEditPoints="1"/>
              </p:cNvSpPr>
              <p:nvPr/>
            </p:nvSpPr>
            <p:spPr bwMode="auto">
              <a:xfrm>
                <a:off x="4721" y="2646"/>
                <a:ext cx="11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8 h 8"/>
                  <a:gd name="T4" fmla="*/ 5 w 10"/>
                  <a:gd name="T5" fmla="*/ 7 h 8"/>
                  <a:gd name="T6" fmla="*/ 1 w 10"/>
                  <a:gd name="T7" fmla="*/ 5 h 8"/>
                  <a:gd name="T8" fmla="*/ 9 w 10"/>
                  <a:gd name="T9" fmla="*/ 0 h 8"/>
                  <a:gd name="T10" fmla="*/ 3 w 10"/>
                  <a:gd name="T11" fmla="*/ 3 h 8"/>
                  <a:gd name="T12" fmla="*/ 8 w 10"/>
                  <a:gd name="T13" fmla="*/ 6 h 8"/>
                  <a:gd name="T14" fmla="*/ 10 w 10"/>
                  <a:gd name="T15" fmla="*/ 0 h 8"/>
                  <a:gd name="T16" fmla="*/ 9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9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Group 2617"/>
            <p:cNvGrpSpPr/>
            <p:nvPr/>
          </p:nvGrpSpPr>
          <p:grpSpPr bwMode="auto">
            <a:xfrm>
              <a:off x="3642" y="2014"/>
              <a:ext cx="2822" cy="1435"/>
              <a:chOff x="3642" y="2014"/>
              <a:chExt cx="2822" cy="1435"/>
            </a:xfrm>
          </p:grpSpPr>
          <p:sp>
            <p:nvSpPr>
              <p:cNvPr id="2295" name="Freeform 2417"/>
              <p:cNvSpPr/>
              <p:nvPr/>
            </p:nvSpPr>
            <p:spPr bwMode="auto">
              <a:xfrm>
                <a:off x="4600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2418"/>
              <p:cNvSpPr/>
              <p:nvPr/>
            </p:nvSpPr>
            <p:spPr bwMode="auto">
              <a:xfrm>
                <a:off x="4671" y="2607"/>
                <a:ext cx="71" cy="10"/>
              </a:xfrm>
              <a:custGeom>
                <a:avLst/>
                <a:gdLst>
                  <a:gd name="T0" fmla="*/ 67 w 67"/>
                  <a:gd name="T1" fmla="*/ 0 h 10"/>
                  <a:gd name="T2" fmla="*/ 0 w 67"/>
                  <a:gd name="T3" fmla="*/ 10 h 10"/>
                  <a:gd name="T4" fmla="*/ 0 w 67"/>
                  <a:gd name="T5" fmla="*/ 10 h 10"/>
                  <a:gd name="T6" fmla="*/ 67 w 67"/>
                  <a:gd name="T7" fmla="*/ 0 h 10"/>
                  <a:gd name="T8" fmla="*/ 67 w 6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0">
                    <a:moveTo>
                      <a:pt x="67" y="0"/>
                    </a:moveTo>
                    <a:cubicBezTo>
                      <a:pt x="46" y="3"/>
                      <a:pt x="2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3" y="7"/>
                      <a:pt x="46" y="3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2419"/>
              <p:cNvSpPr>
                <a:spLocks noEditPoints="1"/>
              </p:cNvSpPr>
              <p:nvPr/>
            </p:nvSpPr>
            <p:spPr bwMode="auto">
              <a:xfrm>
                <a:off x="4596" y="2543"/>
                <a:ext cx="165" cy="130"/>
              </a:xfrm>
              <a:custGeom>
                <a:avLst/>
                <a:gdLst>
                  <a:gd name="T0" fmla="*/ 66 w 156"/>
                  <a:gd name="T1" fmla="*/ 70 h 123"/>
                  <a:gd name="T2" fmla="*/ 0 w 156"/>
                  <a:gd name="T3" fmla="*/ 123 h 123"/>
                  <a:gd name="T4" fmla="*/ 3 w 156"/>
                  <a:gd name="T5" fmla="*/ 123 h 123"/>
                  <a:gd name="T6" fmla="*/ 3 w 156"/>
                  <a:gd name="T7" fmla="*/ 123 h 123"/>
                  <a:gd name="T8" fmla="*/ 68 w 156"/>
                  <a:gd name="T9" fmla="*/ 71 h 123"/>
                  <a:gd name="T10" fmla="*/ 66 w 156"/>
                  <a:gd name="T11" fmla="*/ 70 h 123"/>
                  <a:gd name="T12" fmla="*/ 155 w 156"/>
                  <a:gd name="T13" fmla="*/ 0 h 123"/>
                  <a:gd name="T14" fmla="*/ 69 w 156"/>
                  <a:gd name="T15" fmla="*/ 68 h 123"/>
                  <a:gd name="T16" fmla="*/ 70 w 156"/>
                  <a:gd name="T17" fmla="*/ 69 h 123"/>
                  <a:gd name="T18" fmla="*/ 152 w 156"/>
                  <a:gd name="T19" fmla="*/ 4 h 123"/>
                  <a:gd name="T20" fmla="*/ 153 w 156"/>
                  <a:gd name="T21" fmla="*/ 3 h 123"/>
                  <a:gd name="T22" fmla="*/ 153 w 156"/>
                  <a:gd name="T23" fmla="*/ 5 h 123"/>
                  <a:gd name="T24" fmla="*/ 138 w 156"/>
                  <a:gd name="T25" fmla="*/ 60 h 123"/>
                  <a:gd name="T26" fmla="*/ 138 w 156"/>
                  <a:gd name="T27" fmla="*/ 60 h 123"/>
                  <a:gd name="T28" fmla="*/ 128 w 156"/>
                  <a:gd name="T29" fmla="*/ 97 h 123"/>
                  <a:gd name="T30" fmla="*/ 126 w 156"/>
                  <a:gd name="T31" fmla="*/ 103 h 123"/>
                  <a:gd name="T32" fmla="*/ 127 w 156"/>
                  <a:gd name="T33" fmla="*/ 104 h 123"/>
                  <a:gd name="T34" fmla="*/ 156 w 156"/>
                  <a:gd name="T35" fmla="*/ 0 h 123"/>
                  <a:gd name="T36" fmla="*/ 155 w 156"/>
                  <a:gd name="T37" fmla="*/ 0 h 123"/>
                  <a:gd name="T38" fmla="*/ 155 w 156"/>
                  <a:gd name="T3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123">
                    <a:moveTo>
                      <a:pt x="66" y="7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70"/>
                      <a:pt x="66" y="70"/>
                      <a:pt x="66" y="70"/>
                    </a:cubicBezTo>
                    <a:moveTo>
                      <a:pt x="155" y="0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2420"/>
              <p:cNvSpPr/>
              <p:nvPr/>
            </p:nvSpPr>
            <p:spPr bwMode="auto">
              <a:xfrm>
                <a:off x="4595" y="2615"/>
                <a:ext cx="136" cy="60"/>
              </a:xfrm>
              <a:custGeom>
                <a:avLst/>
                <a:gdLst>
                  <a:gd name="T0" fmla="*/ 70 w 128"/>
                  <a:gd name="T1" fmla="*/ 0 h 57"/>
                  <a:gd name="T2" fmla="*/ 67 w 128"/>
                  <a:gd name="T3" fmla="*/ 2 h 57"/>
                  <a:gd name="T4" fmla="*/ 69 w 128"/>
                  <a:gd name="T5" fmla="*/ 3 h 57"/>
                  <a:gd name="T6" fmla="*/ 120 w 128"/>
                  <a:gd name="T7" fmla="*/ 34 h 57"/>
                  <a:gd name="T8" fmla="*/ 124 w 128"/>
                  <a:gd name="T9" fmla="*/ 36 h 57"/>
                  <a:gd name="T10" fmla="*/ 119 w 128"/>
                  <a:gd name="T11" fmla="*/ 37 h 57"/>
                  <a:gd name="T12" fmla="*/ 4 w 128"/>
                  <a:gd name="T13" fmla="*/ 55 h 57"/>
                  <a:gd name="T14" fmla="*/ 4 w 128"/>
                  <a:gd name="T15" fmla="*/ 55 h 57"/>
                  <a:gd name="T16" fmla="*/ 1 w 128"/>
                  <a:gd name="T17" fmla="*/ 55 h 57"/>
                  <a:gd name="T18" fmla="*/ 0 w 128"/>
                  <a:gd name="T19" fmla="*/ 56 h 57"/>
                  <a:gd name="T20" fmla="*/ 0 w 128"/>
                  <a:gd name="T21" fmla="*/ 57 h 57"/>
                  <a:gd name="T22" fmla="*/ 0 w 128"/>
                  <a:gd name="T23" fmla="*/ 57 h 57"/>
                  <a:gd name="T24" fmla="*/ 128 w 128"/>
                  <a:gd name="T25" fmla="*/ 37 h 57"/>
                  <a:gd name="T26" fmla="*/ 128 w 128"/>
                  <a:gd name="T27" fmla="*/ 36 h 57"/>
                  <a:gd name="T28" fmla="*/ 127 w 128"/>
                  <a:gd name="T29" fmla="*/ 35 h 57"/>
                  <a:gd name="T30" fmla="*/ 122 w 128"/>
                  <a:gd name="T31" fmla="*/ 32 h 57"/>
                  <a:gd name="T32" fmla="*/ 72 w 128"/>
                  <a:gd name="T33" fmla="*/ 2 h 57"/>
                  <a:gd name="T34" fmla="*/ 72 w 128"/>
                  <a:gd name="T35" fmla="*/ 2 h 57"/>
                  <a:gd name="T36" fmla="*/ 71 w 128"/>
                  <a:gd name="T37" fmla="*/ 1 h 57"/>
                  <a:gd name="T38" fmla="*/ 70 w 128"/>
                  <a:gd name="T3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57">
                    <a:moveTo>
                      <a:pt x="70" y="0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4" y="36"/>
                      <a:pt x="124" y="36"/>
                      <a:pt x="124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2421"/>
              <p:cNvSpPr/>
              <p:nvPr/>
            </p:nvSpPr>
            <p:spPr bwMode="auto">
              <a:xfrm>
                <a:off x="4760" y="25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2422"/>
              <p:cNvSpPr>
                <a:spLocks noEditPoints="1"/>
              </p:cNvSpPr>
              <p:nvPr/>
            </p:nvSpPr>
            <p:spPr bwMode="auto">
              <a:xfrm>
                <a:off x="4593" y="267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2423"/>
              <p:cNvSpPr/>
              <p:nvPr/>
            </p:nvSpPr>
            <p:spPr bwMode="auto">
              <a:xfrm>
                <a:off x="4763" y="2495"/>
                <a:ext cx="160" cy="44"/>
              </a:xfrm>
              <a:custGeom>
                <a:avLst/>
                <a:gdLst>
                  <a:gd name="T0" fmla="*/ 12 w 151"/>
                  <a:gd name="T1" fmla="*/ 0 h 42"/>
                  <a:gd name="T2" fmla="*/ 5 w 151"/>
                  <a:gd name="T3" fmla="*/ 5 h 42"/>
                  <a:gd name="T4" fmla="*/ 0 w 151"/>
                  <a:gd name="T5" fmla="*/ 38 h 42"/>
                  <a:gd name="T6" fmla="*/ 4 w 151"/>
                  <a:gd name="T7" fmla="*/ 42 h 42"/>
                  <a:gd name="T8" fmla="*/ 151 w 151"/>
                  <a:gd name="T9" fmla="*/ 22 h 42"/>
                  <a:gd name="T10" fmla="*/ 12 w 1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42">
                    <a:moveTo>
                      <a:pt x="12" y="0"/>
                    </a:moveTo>
                    <a:cubicBezTo>
                      <a:pt x="11" y="3"/>
                      <a:pt x="8" y="5"/>
                      <a:pt x="5" y="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4" y="40"/>
                      <a:pt x="4" y="4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2424"/>
              <p:cNvSpPr/>
              <p:nvPr/>
            </p:nvSpPr>
            <p:spPr bwMode="auto">
              <a:xfrm>
                <a:off x="4763" y="2535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4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2425"/>
              <p:cNvSpPr/>
              <p:nvPr/>
            </p:nvSpPr>
            <p:spPr bwMode="auto">
              <a:xfrm>
                <a:off x="4769" y="2494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2426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close/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2427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2428"/>
              <p:cNvSpPr/>
              <p:nvPr/>
            </p:nvSpPr>
            <p:spPr bwMode="auto">
              <a:xfrm>
                <a:off x="4976" y="2370"/>
                <a:ext cx="79" cy="55"/>
              </a:xfrm>
              <a:custGeom>
                <a:avLst/>
                <a:gdLst>
                  <a:gd name="T0" fmla="*/ 0 w 75"/>
                  <a:gd name="T1" fmla="*/ 0 h 52"/>
                  <a:gd name="T2" fmla="*/ 17 w 75"/>
                  <a:gd name="T3" fmla="*/ 30 h 52"/>
                  <a:gd name="T4" fmla="*/ 20 w 75"/>
                  <a:gd name="T5" fmla="*/ 33 h 52"/>
                  <a:gd name="T6" fmla="*/ 19 w 75"/>
                  <a:gd name="T7" fmla="*/ 35 h 52"/>
                  <a:gd name="T8" fmla="*/ 27 w 75"/>
                  <a:gd name="T9" fmla="*/ 49 h 52"/>
                  <a:gd name="T10" fmla="*/ 30 w 75"/>
                  <a:gd name="T11" fmla="*/ 48 h 52"/>
                  <a:gd name="T12" fmla="*/ 37 w 75"/>
                  <a:gd name="T13" fmla="*/ 52 h 52"/>
                  <a:gd name="T14" fmla="*/ 75 w 75"/>
                  <a:gd name="T15" fmla="*/ 35 h 52"/>
                  <a:gd name="T16" fmla="*/ 75 w 75"/>
                  <a:gd name="T17" fmla="*/ 33 h 52"/>
                  <a:gd name="T18" fmla="*/ 75 w 75"/>
                  <a:gd name="T19" fmla="*/ 31 h 52"/>
                  <a:gd name="T20" fmla="*/ 0 w 75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2">
                    <a:moveTo>
                      <a:pt x="0" y="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20" y="32"/>
                      <a:pt x="20" y="33"/>
                    </a:cubicBezTo>
                    <a:cubicBezTo>
                      <a:pt x="20" y="34"/>
                      <a:pt x="20" y="35"/>
                      <a:pt x="19" y="35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3" y="48"/>
                      <a:pt x="35" y="50"/>
                      <a:pt x="37" y="52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5" y="33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2429"/>
              <p:cNvSpPr/>
              <p:nvPr/>
            </p:nvSpPr>
            <p:spPr bwMode="auto">
              <a:xfrm>
                <a:off x="4994" y="2402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2430"/>
              <p:cNvSpPr/>
              <p:nvPr/>
            </p:nvSpPr>
            <p:spPr bwMode="auto">
              <a:xfrm>
                <a:off x="5055" y="240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2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2431"/>
              <p:cNvSpPr/>
              <p:nvPr/>
            </p:nvSpPr>
            <p:spPr bwMode="auto">
              <a:xfrm>
                <a:off x="5004" y="2421"/>
                <a:ext cx="11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1 h 7"/>
                  <a:gd name="T4" fmla="*/ 3 w 10"/>
                  <a:gd name="T5" fmla="*/ 7 h 7"/>
                  <a:gd name="T6" fmla="*/ 10 w 10"/>
                  <a:gd name="T7" fmla="*/ 4 h 7"/>
                  <a:gd name="T8" fmla="*/ 3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2432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2433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2434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2435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2436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2437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2438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2439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2440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2441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2442"/>
              <p:cNvSpPr/>
              <p:nvPr/>
            </p:nvSpPr>
            <p:spPr bwMode="auto">
              <a:xfrm>
                <a:off x="4274" y="2749"/>
                <a:ext cx="180" cy="106"/>
              </a:xfrm>
              <a:custGeom>
                <a:avLst/>
                <a:gdLst>
                  <a:gd name="T0" fmla="*/ 26 w 170"/>
                  <a:gd name="T1" fmla="*/ 0 h 100"/>
                  <a:gd name="T2" fmla="*/ 19 w 170"/>
                  <a:gd name="T3" fmla="*/ 5 h 100"/>
                  <a:gd name="T4" fmla="*/ 0 w 170"/>
                  <a:gd name="T5" fmla="*/ 100 h 100"/>
                  <a:gd name="T6" fmla="*/ 170 w 170"/>
                  <a:gd name="T7" fmla="*/ 23 h 100"/>
                  <a:gd name="T8" fmla="*/ 170 w 170"/>
                  <a:gd name="T9" fmla="*/ 20 h 100"/>
                  <a:gd name="T10" fmla="*/ 26 w 170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00">
                    <a:moveTo>
                      <a:pt x="26" y="0"/>
                    </a:moveTo>
                    <a:cubicBezTo>
                      <a:pt x="25" y="3"/>
                      <a:pt x="22" y="5"/>
                      <a:pt x="19" y="5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0" y="23"/>
                      <a:pt x="170" y="23"/>
                      <a:pt x="170" y="23"/>
                    </a:cubicBezTo>
                    <a:cubicBezTo>
                      <a:pt x="170" y="22"/>
                      <a:pt x="170" y="21"/>
                      <a:pt x="170" y="2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2443"/>
              <p:cNvSpPr/>
              <p:nvPr/>
            </p:nvSpPr>
            <p:spPr bwMode="auto">
              <a:xfrm>
                <a:off x="4294" y="274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2444"/>
              <p:cNvSpPr/>
              <p:nvPr/>
            </p:nvSpPr>
            <p:spPr bwMode="auto">
              <a:xfrm>
                <a:off x="4454" y="277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1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2445"/>
              <p:cNvSpPr/>
              <p:nvPr/>
            </p:nvSpPr>
            <p:spPr bwMode="auto">
              <a:xfrm>
                <a:off x="4272" y="2747"/>
                <a:ext cx="189" cy="109"/>
              </a:xfrm>
              <a:custGeom>
                <a:avLst/>
                <a:gdLst>
                  <a:gd name="T0" fmla="*/ 22 w 179"/>
                  <a:gd name="T1" fmla="*/ 0 h 103"/>
                  <a:gd name="T2" fmla="*/ 22 w 179"/>
                  <a:gd name="T3" fmla="*/ 0 h 103"/>
                  <a:gd name="T4" fmla="*/ 21 w 179"/>
                  <a:gd name="T5" fmla="*/ 1 h 103"/>
                  <a:gd name="T6" fmla="*/ 21 w 179"/>
                  <a:gd name="T7" fmla="*/ 1 h 103"/>
                  <a:gd name="T8" fmla="*/ 0 w 179"/>
                  <a:gd name="T9" fmla="*/ 103 h 103"/>
                  <a:gd name="T10" fmla="*/ 2 w 179"/>
                  <a:gd name="T11" fmla="*/ 102 h 103"/>
                  <a:gd name="T12" fmla="*/ 21 w 179"/>
                  <a:gd name="T13" fmla="*/ 7 h 103"/>
                  <a:gd name="T14" fmla="*/ 22 w 179"/>
                  <a:gd name="T15" fmla="*/ 1 h 103"/>
                  <a:gd name="T16" fmla="*/ 28 w 179"/>
                  <a:gd name="T17" fmla="*/ 2 h 103"/>
                  <a:gd name="T18" fmla="*/ 172 w 179"/>
                  <a:gd name="T19" fmla="*/ 22 h 103"/>
                  <a:gd name="T20" fmla="*/ 177 w 179"/>
                  <a:gd name="T21" fmla="*/ 23 h 103"/>
                  <a:gd name="T22" fmla="*/ 179 w 179"/>
                  <a:gd name="T23" fmla="*/ 22 h 103"/>
                  <a:gd name="T24" fmla="*/ 22 w 179"/>
                  <a:gd name="T2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" h="10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9" y="22"/>
                      <a:pt x="179" y="22"/>
                      <a:pt x="179" y="2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2446"/>
              <p:cNvSpPr/>
              <p:nvPr/>
            </p:nvSpPr>
            <p:spPr bwMode="auto">
              <a:xfrm>
                <a:off x="4272" y="2770"/>
                <a:ext cx="190" cy="87"/>
              </a:xfrm>
              <a:custGeom>
                <a:avLst/>
                <a:gdLst>
                  <a:gd name="T0" fmla="*/ 179 w 180"/>
                  <a:gd name="T1" fmla="*/ 0 h 82"/>
                  <a:gd name="T2" fmla="*/ 177 w 180"/>
                  <a:gd name="T3" fmla="*/ 1 h 82"/>
                  <a:gd name="T4" fmla="*/ 172 w 180"/>
                  <a:gd name="T5" fmla="*/ 3 h 82"/>
                  <a:gd name="T6" fmla="*/ 2 w 180"/>
                  <a:gd name="T7" fmla="*/ 80 h 82"/>
                  <a:gd name="T8" fmla="*/ 0 w 180"/>
                  <a:gd name="T9" fmla="*/ 81 h 82"/>
                  <a:gd name="T10" fmla="*/ 0 w 180"/>
                  <a:gd name="T11" fmla="*/ 82 h 82"/>
                  <a:gd name="T12" fmla="*/ 180 w 180"/>
                  <a:gd name="T13" fmla="*/ 1 h 82"/>
                  <a:gd name="T14" fmla="*/ 180 w 180"/>
                  <a:gd name="T15" fmla="*/ 0 h 82"/>
                  <a:gd name="T16" fmla="*/ 179 w 180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82">
                    <a:moveTo>
                      <a:pt x="179" y="0"/>
                    </a:moveTo>
                    <a:cubicBezTo>
                      <a:pt x="177" y="1"/>
                      <a:pt x="177" y="1"/>
                      <a:pt x="177" y="1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2447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2448"/>
              <p:cNvSpPr/>
              <p:nvPr/>
            </p:nvSpPr>
            <p:spPr bwMode="auto">
              <a:xfrm>
                <a:off x="4294" y="27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2449"/>
              <p:cNvSpPr>
                <a:spLocks noEditPoints="1"/>
              </p:cNvSpPr>
              <p:nvPr/>
            </p:nvSpPr>
            <p:spPr bwMode="auto">
              <a:xfrm>
                <a:off x="4154" y="2860"/>
                <a:ext cx="116" cy="96"/>
              </a:xfrm>
              <a:custGeom>
                <a:avLst/>
                <a:gdLst>
                  <a:gd name="T0" fmla="*/ 89 w 110"/>
                  <a:gd name="T1" fmla="*/ 60 h 91"/>
                  <a:gd name="T2" fmla="*/ 83 w 110"/>
                  <a:gd name="T3" fmla="*/ 54 h 91"/>
                  <a:gd name="T4" fmla="*/ 89 w 110"/>
                  <a:gd name="T5" fmla="*/ 49 h 91"/>
                  <a:gd name="T6" fmla="*/ 95 w 110"/>
                  <a:gd name="T7" fmla="*/ 54 h 91"/>
                  <a:gd name="T8" fmla="*/ 89 w 110"/>
                  <a:gd name="T9" fmla="*/ 60 h 91"/>
                  <a:gd name="T10" fmla="*/ 110 w 110"/>
                  <a:gd name="T11" fmla="*/ 0 h 91"/>
                  <a:gd name="T12" fmla="*/ 0 w 110"/>
                  <a:gd name="T13" fmla="*/ 50 h 91"/>
                  <a:gd name="T14" fmla="*/ 83 w 110"/>
                  <a:gd name="T15" fmla="*/ 91 h 91"/>
                  <a:gd name="T16" fmla="*/ 92 w 110"/>
                  <a:gd name="T17" fmla="*/ 87 h 91"/>
                  <a:gd name="T18" fmla="*/ 92 w 110"/>
                  <a:gd name="T19" fmla="*/ 87 h 91"/>
                  <a:gd name="T20" fmla="*/ 110 w 110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91">
                    <a:moveTo>
                      <a:pt x="89" y="60"/>
                    </a:moveTo>
                    <a:cubicBezTo>
                      <a:pt x="86" y="60"/>
                      <a:pt x="83" y="58"/>
                      <a:pt x="83" y="54"/>
                    </a:cubicBezTo>
                    <a:cubicBezTo>
                      <a:pt x="83" y="51"/>
                      <a:pt x="86" y="49"/>
                      <a:pt x="89" y="49"/>
                    </a:cubicBezTo>
                    <a:cubicBezTo>
                      <a:pt x="93" y="49"/>
                      <a:pt x="95" y="51"/>
                      <a:pt x="95" y="54"/>
                    </a:cubicBezTo>
                    <a:cubicBezTo>
                      <a:pt x="95" y="58"/>
                      <a:pt x="93" y="60"/>
                      <a:pt x="89" y="60"/>
                    </a:cubicBezTo>
                    <a:moveTo>
                      <a:pt x="11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5" y="88"/>
                      <a:pt x="88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Oval 2450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2451"/>
              <p:cNvSpPr/>
              <p:nvPr/>
            </p:nvSpPr>
            <p:spPr bwMode="auto">
              <a:xfrm>
                <a:off x="4241" y="2952"/>
                <a:ext cx="10" cy="7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4 h 7"/>
                  <a:gd name="T4" fmla="*/ 7 w 9"/>
                  <a:gd name="T5" fmla="*/ 7 h 7"/>
                  <a:gd name="T6" fmla="*/ 9 w 9"/>
                  <a:gd name="T7" fmla="*/ 0 h 7"/>
                  <a:gd name="T8" fmla="*/ 9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2452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2453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2454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2455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2456"/>
              <p:cNvSpPr>
                <a:spLocks noEditPoints="1"/>
              </p:cNvSpPr>
              <p:nvPr/>
            </p:nvSpPr>
            <p:spPr bwMode="auto">
              <a:xfrm>
                <a:off x="4254" y="2776"/>
                <a:ext cx="201" cy="178"/>
              </a:xfrm>
              <a:custGeom>
                <a:avLst/>
                <a:gdLst>
                  <a:gd name="T0" fmla="*/ 45 w 190"/>
                  <a:gd name="T1" fmla="*/ 119 h 169"/>
                  <a:gd name="T2" fmla="*/ 41 w 190"/>
                  <a:gd name="T3" fmla="*/ 114 h 169"/>
                  <a:gd name="T4" fmla="*/ 45 w 190"/>
                  <a:gd name="T5" fmla="*/ 110 h 169"/>
                  <a:gd name="T6" fmla="*/ 49 w 190"/>
                  <a:gd name="T7" fmla="*/ 114 h 169"/>
                  <a:gd name="T8" fmla="*/ 45 w 190"/>
                  <a:gd name="T9" fmla="*/ 119 h 169"/>
                  <a:gd name="T10" fmla="*/ 190 w 190"/>
                  <a:gd name="T11" fmla="*/ 0 h 169"/>
                  <a:gd name="T12" fmla="*/ 18 w 190"/>
                  <a:gd name="T13" fmla="*/ 79 h 169"/>
                  <a:gd name="T14" fmla="*/ 0 w 190"/>
                  <a:gd name="T15" fmla="*/ 167 h 169"/>
                  <a:gd name="T16" fmla="*/ 3 w 190"/>
                  <a:gd name="T17" fmla="*/ 169 h 169"/>
                  <a:gd name="T18" fmla="*/ 57 w 190"/>
                  <a:gd name="T19" fmla="*/ 120 h 169"/>
                  <a:gd name="T20" fmla="*/ 190 w 190"/>
                  <a:gd name="T21" fmla="*/ 1 h 169"/>
                  <a:gd name="T22" fmla="*/ 190 w 190"/>
                  <a:gd name="T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169">
                    <a:moveTo>
                      <a:pt x="45" y="119"/>
                    </a:moveTo>
                    <a:cubicBezTo>
                      <a:pt x="42" y="119"/>
                      <a:pt x="41" y="117"/>
                      <a:pt x="41" y="114"/>
                    </a:cubicBezTo>
                    <a:cubicBezTo>
                      <a:pt x="41" y="112"/>
                      <a:pt x="42" y="110"/>
                      <a:pt x="45" y="110"/>
                    </a:cubicBezTo>
                    <a:cubicBezTo>
                      <a:pt x="47" y="110"/>
                      <a:pt x="49" y="112"/>
                      <a:pt x="49" y="114"/>
                    </a:cubicBezTo>
                    <a:cubicBezTo>
                      <a:pt x="49" y="117"/>
                      <a:pt x="47" y="119"/>
                      <a:pt x="45" y="119"/>
                    </a:cubicBezTo>
                    <a:moveTo>
                      <a:pt x="190" y="0"/>
                    </a:moveTo>
                    <a:cubicBezTo>
                      <a:pt x="18" y="79"/>
                      <a:pt x="18" y="79"/>
                      <a:pt x="18" y="79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" y="168"/>
                      <a:pt x="2" y="168"/>
                      <a:pt x="3" y="169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Oval 2457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2458"/>
              <p:cNvSpPr/>
              <p:nvPr/>
            </p:nvSpPr>
            <p:spPr bwMode="auto">
              <a:xfrm>
                <a:off x="4455" y="27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2459"/>
              <p:cNvSpPr/>
              <p:nvPr/>
            </p:nvSpPr>
            <p:spPr bwMode="auto">
              <a:xfrm>
                <a:off x="4253" y="2952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2460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2461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2462"/>
              <p:cNvSpPr/>
              <p:nvPr/>
            </p:nvSpPr>
            <p:spPr bwMode="auto">
              <a:xfrm>
                <a:off x="4251" y="2771"/>
                <a:ext cx="212" cy="190"/>
              </a:xfrm>
              <a:custGeom>
                <a:avLst/>
                <a:gdLst>
                  <a:gd name="T0" fmla="*/ 200 w 201"/>
                  <a:gd name="T1" fmla="*/ 0 h 180"/>
                  <a:gd name="T2" fmla="*/ 20 w 201"/>
                  <a:gd name="T3" fmla="*/ 81 h 180"/>
                  <a:gd name="T4" fmla="*/ 19 w 201"/>
                  <a:gd name="T5" fmla="*/ 83 h 180"/>
                  <a:gd name="T6" fmla="*/ 21 w 201"/>
                  <a:gd name="T7" fmla="*/ 83 h 180"/>
                  <a:gd name="T8" fmla="*/ 193 w 201"/>
                  <a:gd name="T9" fmla="*/ 4 h 180"/>
                  <a:gd name="T10" fmla="*/ 194 w 201"/>
                  <a:gd name="T11" fmla="*/ 4 h 180"/>
                  <a:gd name="T12" fmla="*/ 193 w 201"/>
                  <a:gd name="T13" fmla="*/ 5 h 180"/>
                  <a:gd name="T14" fmla="*/ 60 w 201"/>
                  <a:gd name="T15" fmla="*/ 124 h 180"/>
                  <a:gd name="T16" fmla="*/ 0 w 201"/>
                  <a:gd name="T17" fmla="*/ 178 h 180"/>
                  <a:gd name="T18" fmla="*/ 0 w 201"/>
                  <a:gd name="T19" fmla="*/ 180 h 180"/>
                  <a:gd name="T20" fmla="*/ 201 w 201"/>
                  <a:gd name="T21" fmla="*/ 0 h 180"/>
                  <a:gd name="T22" fmla="*/ 200 w 201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80">
                    <a:moveTo>
                      <a:pt x="200" y="0"/>
                    </a:move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93" y="4"/>
                      <a:pt x="193" y="4"/>
                      <a:pt x="193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2463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2464"/>
              <p:cNvSpPr/>
              <p:nvPr/>
            </p:nvSpPr>
            <p:spPr bwMode="auto">
              <a:xfrm>
                <a:off x="4469" y="2659"/>
                <a:ext cx="119" cy="104"/>
              </a:xfrm>
              <a:custGeom>
                <a:avLst/>
                <a:gdLst>
                  <a:gd name="T0" fmla="*/ 33 w 113"/>
                  <a:gd name="T1" fmla="*/ 0 h 98"/>
                  <a:gd name="T2" fmla="*/ 26 w 113"/>
                  <a:gd name="T3" fmla="*/ 5 h 98"/>
                  <a:gd name="T4" fmla="*/ 26 w 113"/>
                  <a:gd name="T5" fmla="*/ 5 h 98"/>
                  <a:gd name="T6" fmla="*/ 0 w 113"/>
                  <a:gd name="T7" fmla="*/ 96 h 98"/>
                  <a:gd name="T8" fmla="*/ 3 w 113"/>
                  <a:gd name="T9" fmla="*/ 98 h 98"/>
                  <a:gd name="T10" fmla="*/ 113 w 113"/>
                  <a:gd name="T11" fmla="*/ 18 h 98"/>
                  <a:gd name="T12" fmla="*/ 112 w 113"/>
                  <a:gd name="T13" fmla="*/ 16 h 98"/>
                  <a:gd name="T14" fmla="*/ 33 w 113"/>
                  <a:gd name="T1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8">
                    <a:moveTo>
                      <a:pt x="33" y="0"/>
                    </a:moveTo>
                    <a:cubicBezTo>
                      <a:pt x="32" y="3"/>
                      <a:pt x="2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2" y="97"/>
                      <a:pt x="3" y="9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2" y="17"/>
                      <a:pt x="112" y="16"/>
                      <a:pt x="112" y="16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2465"/>
              <p:cNvSpPr/>
              <p:nvPr/>
            </p:nvSpPr>
            <p:spPr bwMode="auto">
              <a:xfrm>
                <a:off x="4587" y="26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2466"/>
              <p:cNvSpPr/>
              <p:nvPr/>
            </p:nvSpPr>
            <p:spPr bwMode="auto">
              <a:xfrm>
                <a:off x="4466" y="2761"/>
                <a:ext cx="6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2467"/>
              <p:cNvSpPr/>
              <p:nvPr/>
            </p:nvSpPr>
            <p:spPr bwMode="auto">
              <a:xfrm>
                <a:off x="4496" y="2658"/>
                <a:ext cx="7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0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2468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close/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2469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2470"/>
              <p:cNvSpPr>
                <a:spLocks noEditPoints="1"/>
              </p:cNvSpPr>
              <p:nvPr/>
            </p:nvSpPr>
            <p:spPr bwMode="auto">
              <a:xfrm>
                <a:off x="4149" y="2630"/>
                <a:ext cx="140" cy="112"/>
              </a:xfrm>
              <a:custGeom>
                <a:avLst/>
                <a:gdLst>
                  <a:gd name="T0" fmla="*/ 98 w 132"/>
                  <a:gd name="T1" fmla="*/ 46 h 106"/>
                  <a:gd name="T2" fmla="*/ 6 w 132"/>
                  <a:gd name="T3" fmla="*/ 60 h 106"/>
                  <a:gd name="T4" fmla="*/ 131 w 132"/>
                  <a:gd name="T5" fmla="*/ 106 h 106"/>
                  <a:gd name="T6" fmla="*/ 132 w 132"/>
                  <a:gd name="T7" fmla="*/ 105 h 106"/>
                  <a:gd name="T8" fmla="*/ 98 w 132"/>
                  <a:gd name="T9" fmla="*/ 46 h 106"/>
                  <a:gd name="T10" fmla="*/ 63 w 132"/>
                  <a:gd name="T11" fmla="*/ 0 h 106"/>
                  <a:gd name="T12" fmla="*/ 0 w 132"/>
                  <a:gd name="T13" fmla="*/ 51 h 106"/>
                  <a:gd name="T14" fmla="*/ 1 w 132"/>
                  <a:gd name="T15" fmla="*/ 56 h 106"/>
                  <a:gd name="T16" fmla="*/ 1 w 132"/>
                  <a:gd name="T17" fmla="*/ 57 h 106"/>
                  <a:gd name="T18" fmla="*/ 4 w 132"/>
                  <a:gd name="T19" fmla="*/ 59 h 106"/>
                  <a:gd name="T20" fmla="*/ 98 w 132"/>
                  <a:gd name="T21" fmla="*/ 45 h 106"/>
                  <a:gd name="T22" fmla="*/ 73 w 132"/>
                  <a:gd name="T23" fmla="*/ 2 h 106"/>
                  <a:gd name="T24" fmla="*/ 69 w 132"/>
                  <a:gd name="T25" fmla="*/ 2 h 106"/>
                  <a:gd name="T26" fmla="*/ 63 w 132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6">
                    <a:moveTo>
                      <a:pt x="98" y="46"/>
                    </a:moveTo>
                    <a:cubicBezTo>
                      <a:pt x="67" y="51"/>
                      <a:pt x="36" y="55"/>
                      <a:pt x="6" y="60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2" y="105"/>
                      <a:pt x="132" y="105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63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3"/>
                      <a:pt x="1" y="54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5" y="54"/>
                      <a:pt x="66" y="50"/>
                      <a:pt x="98" y="4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7" y="2"/>
                      <a:pt x="64" y="1"/>
                      <a:pt x="6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2471"/>
              <p:cNvSpPr/>
              <p:nvPr/>
            </p:nvSpPr>
            <p:spPr bwMode="auto">
              <a:xfrm>
                <a:off x="4288" y="274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2472"/>
              <p:cNvSpPr/>
              <p:nvPr/>
            </p:nvSpPr>
            <p:spPr bwMode="auto">
              <a:xfrm>
                <a:off x="4144" y="268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2473"/>
              <p:cNvSpPr/>
              <p:nvPr/>
            </p:nvSpPr>
            <p:spPr bwMode="auto">
              <a:xfrm>
                <a:off x="4216" y="2625"/>
                <a:ext cx="10" cy="7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5 h 7"/>
                  <a:gd name="T4" fmla="*/ 6 w 10"/>
                  <a:gd name="T5" fmla="*/ 7 h 7"/>
                  <a:gd name="T6" fmla="*/ 10 w 10"/>
                  <a:gd name="T7" fmla="*/ 7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2474"/>
              <p:cNvSpPr/>
              <p:nvPr/>
            </p:nvSpPr>
            <p:spPr bwMode="auto">
              <a:xfrm>
                <a:off x="4154" y="2677"/>
                <a:ext cx="99" cy="16"/>
              </a:xfrm>
              <a:custGeom>
                <a:avLst/>
                <a:gdLst>
                  <a:gd name="T0" fmla="*/ 94 w 94"/>
                  <a:gd name="T1" fmla="*/ 0 h 15"/>
                  <a:gd name="T2" fmla="*/ 0 w 94"/>
                  <a:gd name="T3" fmla="*/ 14 h 15"/>
                  <a:gd name="T4" fmla="*/ 2 w 94"/>
                  <a:gd name="T5" fmla="*/ 15 h 15"/>
                  <a:gd name="T6" fmla="*/ 94 w 94"/>
                  <a:gd name="T7" fmla="*/ 1 h 15"/>
                  <a:gd name="T8" fmla="*/ 94 w 9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5">
                    <a:moveTo>
                      <a:pt x="94" y="0"/>
                    </a:moveTo>
                    <a:cubicBezTo>
                      <a:pt x="62" y="5"/>
                      <a:pt x="31" y="9"/>
                      <a:pt x="0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2" y="10"/>
                      <a:pt x="63" y="6"/>
                      <a:pt x="94" y="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2475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2476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2477"/>
              <p:cNvSpPr/>
              <p:nvPr/>
            </p:nvSpPr>
            <p:spPr bwMode="auto">
              <a:xfrm>
                <a:off x="3771" y="3072"/>
                <a:ext cx="125" cy="65"/>
              </a:xfrm>
              <a:custGeom>
                <a:avLst/>
                <a:gdLst>
                  <a:gd name="T0" fmla="*/ 117 w 118"/>
                  <a:gd name="T1" fmla="*/ 0 h 61"/>
                  <a:gd name="T2" fmla="*/ 2 w 118"/>
                  <a:gd name="T3" fmla="*/ 16 h 61"/>
                  <a:gd name="T4" fmla="*/ 0 w 118"/>
                  <a:gd name="T5" fmla="*/ 20 h 61"/>
                  <a:gd name="T6" fmla="*/ 16 w 118"/>
                  <a:gd name="T7" fmla="*/ 58 h 61"/>
                  <a:gd name="T8" fmla="*/ 18 w 118"/>
                  <a:gd name="T9" fmla="*/ 58 h 61"/>
                  <a:gd name="T10" fmla="*/ 26 w 118"/>
                  <a:gd name="T11" fmla="*/ 61 h 61"/>
                  <a:gd name="T12" fmla="*/ 118 w 118"/>
                  <a:gd name="T13" fmla="*/ 1 h 61"/>
                  <a:gd name="T14" fmla="*/ 117 w 118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61">
                    <a:moveTo>
                      <a:pt x="117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21" y="58"/>
                      <a:pt x="24" y="59"/>
                      <a:pt x="26" y="6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0"/>
                      <a:pt x="1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2478"/>
              <p:cNvSpPr/>
              <p:nvPr/>
            </p:nvSpPr>
            <p:spPr bwMode="auto">
              <a:xfrm>
                <a:off x="3895" y="30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2479"/>
              <p:cNvSpPr/>
              <p:nvPr/>
            </p:nvSpPr>
            <p:spPr bwMode="auto">
              <a:xfrm>
                <a:off x="3770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480"/>
              <p:cNvSpPr/>
              <p:nvPr/>
            </p:nvSpPr>
            <p:spPr bwMode="auto">
              <a:xfrm>
                <a:off x="3788" y="3133"/>
                <a:ext cx="10" cy="9"/>
              </a:xfrm>
              <a:custGeom>
                <a:avLst/>
                <a:gdLst>
                  <a:gd name="T0" fmla="*/ 2 w 10"/>
                  <a:gd name="T1" fmla="*/ 0 h 8"/>
                  <a:gd name="T2" fmla="*/ 0 w 10"/>
                  <a:gd name="T3" fmla="*/ 0 h 8"/>
                  <a:gd name="T4" fmla="*/ 3 w 10"/>
                  <a:gd name="T5" fmla="*/ 8 h 8"/>
                  <a:gd name="T6" fmla="*/ 10 w 10"/>
                  <a:gd name="T7" fmla="*/ 3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481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close/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482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483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2484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2485"/>
              <p:cNvSpPr/>
              <p:nvPr/>
            </p:nvSpPr>
            <p:spPr bwMode="auto">
              <a:xfrm>
                <a:off x="3900" y="3364"/>
                <a:ext cx="70" cy="79"/>
              </a:xfrm>
              <a:custGeom>
                <a:avLst/>
                <a:gdLst>
                  <a:gd name="T0" fmla="*/ 21 w 66"/>
                  <a:gd name="T1" fmla="*/ 0 h 75"/>
                  <a:gd name="T2" fmla="*/ 15 w 66"/>
                  <a:gd name="T3" fmla="*/ 4 h 75"/>
                  <a:gd name="T4" fmla="*/ 14 w 66"/>
                  <a:gd name="T5" fmla="*/ 3 h 75"/>
                  <a:gd name="T6" fmla="*/ 0 w 66"/>
                  <a:gd name="T7" fmla="*/ 75 h 75"/>
                  <a:gd name="T8" fmla="*/ 1 w 66"/>
                  <a:gd name="T9" fmla="*/ 75 h 75"/>
                  <a:gd name="T10" fmla="*/ 66 w 66"/>
                  <a:gd name="T11" fmla="*/ 3 h 75"/>
                  <a:gd name="T12" fmla="*/ 65 w 66"/>
                  <a:gd name="T13" fmla="*/ 1 h 75"/>
                  <a:gd name="T14" fmla="*/ 21 w 66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5">
                    <a:moveTo>
                      <a:pt x="21" y="0"/>
                    </a:moveTo>
                    <a:cubicBezTo>
                      <a:pt x="20" y="2"/>
                      <a:pt x="18" y="4"/>
                      <a:pt x="15" y="4"/>
                    </a:cubicBezTo>
                    <a:cubicBezTo>
                      <a:pt x="15" y="4"/>
                      <a:pt x="14" y="4"/>
                      <a:pt x="14" y="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2486"/>
              <p:cNvSpPr/>
              <p:nvPr/>
            </p:nvSpPr>
            <p:spPr bwMode="auto">
              <a:xfrm>
                <a:off x="3915" y="336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3 h 4"/>
                  <a:gd name="T4" fmla="*/ 1 w 7"/>
                  <a:gd name="T5" fmla="*/ 4 h 4"/>
                  <a:gd name="T6" fmla="*/ 7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2487"/>
              <p:cNvSpPr/>
              <p:nvPr/>
            </p:nvSpPr>
            <p:spPr bwMode="auto">
              <a:xfrm>
                <a:off x="3900" y="34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2488"/>
              <p:cNvSpPr/>
              <p:nvPr/>
            </p:nvSpPr>
            <p:spPr bwMode="auto">
              <a:xfrm>
                <a:off x="3969" y="336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2489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2490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2491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2492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2493"/>
              <p:cNvSpPr/>
              <p:nvPr/>
            </p:nvSpPr>
            <p:spPr bwMode="auto">
              <a:xfrm>
                <a:off x="3982" y="3076"/>
                <a:ext cx="81" cy="133"/>
              </a:xfrm>
              <a:custGeom>
                <a:avLst/>
                <a:gdLst>
                  <a:gd name="T0" fmla="*/ 75 w 76"/>
                  <a:gd name="T1" fmla="*/ 0 h 126"/>
                  <a:gd name="T2" fmla="*/ 0 w 76"/>
                  <a:gd name="T3" fmla="*/ 86 h 126"/>
                  <a:gd name="T4" fmla="*/ 1 w 76"/>
                  <a:gd name="T5" fmla="*/ 89 h 126"/>
                  <a:gd name="T6" fmla="*/ 0 w 76"/>
                  <a:gd name="T7" fmla="*/ 92 h 126"/>
                  <a:gd name="T8" fmla="*/ 45 w 76"/>
                  <a:gd name="T9" fmla="*/ 126 h 126"/>
                  <a:gd name="T10" fmla="*/ 52 w 76"/>
                  <a:gd name="T11" fmla="*/ 124 h 126"/>
                  <a:gd name="T12" fmla="*/ 53 w 76"/>
                  <a:gd name="T13" fmla="*/ 124 h 126"/>
                  <a:gd name="T14" fmla="*/ 76 w 76"/>
                  <a:gd name="T15" fmla="*/ 1 h 126"/>
                  <a:gd name="T16" fmla="*/ 75 w 7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26">
                    <a:moveTo>
                      <a:pt x="7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1" y="88"/>
                      <a:pt x="1" y="89"/>
                    </a:cubicBezTo>
                    <a:cubicBezTo>
                      <a:pt x="1" y="90"/>
                      <a:pt x="1" y="91"/>
                      <a:pt x="0" y="92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7" y="125"/>
                      <a:pt x="49" y="124"/>
                      <a:pt x="52" y="124"/>
                    </a:cubicBezTo>
                    <a:cubicBezTo>
                      <a:pt x="52" y="124"/>
                      <a:pt x="53" y="124"/>
                      <a:pt x="53" y="12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2494"/>
              <p:cNvSpPr/>
              <p:nvPr/>
            </p:nvSpPr>
            <p:spPr bwMode="auto">
              <a:xfrm>
                <a:off x="3979" y="3167"/>
                <a:ext cx="4" cy="7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3 w 4"/>
                  <a:gd name="T5" fmla="*/ 6 h 6"/>
                  <a:gd name="T6" fmla="*/ 4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2495"/>
              <p:cNvSpPr/>
              <p:nvPr/>
            </p:nvSpPr>
            <p:spPr bwMode="auto">
              <a:xfrm>
                <a:off x="4062" y="3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2496"/>
              <p:cNvSpPr/>
              <p:nvPr/>
            </p:nvSpPr>
            <p:spPr bwMode="auto">
              <a:xfrm>
                <a:off x="4030" y="3207"/>
                <a:ext cx="8" cy="8"/>
              </a:xfrm>
              <a:custGeom>
                <a:avLst/>
                <a:gdLst>
                  <a:gd name="T0" fmla="*/ 7 w 8"/>
                  <a:gd name="T1" fmla="*/ 0 h 7"/>
                  <a:gd name="T2" fmla="*/ 0 w 8"/>
                  <a:gd name="T3" fmla="*/ 2 h 7"/>
                  <a:gd name="T4" fmla="*/ 6 w 8"/>
                  <a:gd name="T5" fmla="*/ 7 h 7"/>
                  <a:gd name="T6" fmla="*/ 8 w 8"/>
                  <a:gd name="T7" fmla="*/ 0 h 7"/>
                  <a:gd name="T8" fmla="*/ 7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2497"/>
              <p:cNvSpPr>
                <a:spLocks noEditPoints="1"/>
              </p:cNvSpPr>
              <p:nvPr/>
            </p:nvSpPr>
            <p:spPr bwMode="auto">
              <a:xfrm>
                <a:off x="3978" y="3071"/>
                <a:ext cx="88" cy="147"/>
              </a:xfrm>
              <a:custGeom>
                <a:avLst/>
                <a:gdLst>
                  <a:gd name="T0" fmla="*/ 79 w 83"/>
                  <a:gd name="T1" fmla="*/ 5 h 139"/>
                  <a:gd name="T2" fmla="*/ 81 w 83"/>
                  <a:gd name="T3" fmla="*/ 4 h 139"/>
                  <a:gd name="T4" fmla="*/ 80 w 83"/>
                  <a:gd name="T5" fmla="*/ 6 h 139"/>
                  <a:gd name="T6" fmla="*/ 57 w 83"/>
                  <a:gd name="T7" fmla="*/ 129 h 139"/>
                  <a:gd name="T8" fmla="*/ 55 w 83"/>
                  <a:gd name="T9" fmla="*/ 136 h 139"/>
                  <a:gd name="T10" fmla="*/ 49 w 83"/>
                  <a:gd name="T11" fmla="*/ 131 h 139"/>
                  <a:gd name="T12" fmla="*/ 4 w 83"/>
                  <a:gd name="T13" fmla="*/ 97 h 139"/>
                  <a:gd name="T14" fmla="*/ 1 w 83"/>
                  <a:gd name="T15" fmla="*/ 94 h 139"/>
                  <a:gd name="T16" fmla="*/ 4 w 83"/>
                  <a:gd name="T17" fmla="*/ 91 h 139"/>
                  <a:gd name="T18" fmla="*/ 79 w 83"/>
                  <a:gd name="T19" fmla="*/ 5 h 139"/>
                  <a:gd name="T20" fmla="*/ 82 w 83"/>
                  <a:gd name="T21" fmla="*/ 0 h 139"/>
                  <a:gd name="T22" fmla="*/ 0 w 83"/>
                  <a:gd name="T23" fmla="*/ 93 h 139"/>
                  <a:gd name="T24" fmla="*/ 0 w 83"/>
                  <a:gd name="T25" fmla="*/ 93 h 139"/>
                  <a:gd name="T26" fmla="*/ 0 w 83"/>
                  <a:gd name="T27" fmla="*/ 95 h 139"/>
                  <a:gd name="T28" fmla="*/ 0 w 83"/>
                  <a:gd name="T29" fmla="*/ 95 h 139"/>
                  <a:gd name="T30" fmla="*/ 56 w 83"/>
                  <a:gd name="T31" fmla="*/ 139 h 139"/>
                  <a:gd name="T32" fmla="*/ 83 w 83"/>
                  <a:gd name="T33" fmla="*/ 0 h 139"/>
                  <a:gd name="T34" fmla="*/ 82 w 83"/>
                  <a:gd name="T3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9">
                    <a:moveTo>
                      <a:pt x="79" y="5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8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2498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2499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2500"/>
              <p:cNvSpPr/>
              <p:nvPr/>
            </p:nvSpPr>
            <p:spPr bwMode="auto">
              <a:xfrm>
                <a:off x="3977" y="3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2501"/>
              <p:cNvSpPr/>
              <p:nvPr/>
            </p:nvSpPr>
            <p:spPr bwMode="auto">
              <a:xfrm>
                <a:off x="3859" y="3344"/>
                <a:ext cx="56" cy="16"/>
              </a:xfrm>
              <a:custGeom>
                <a:avLst/>
                <a:gdLst>
                  <a:gd name="T0" fmla="*/ 50 w 53"/>
                  <a:gd name="T1" fmla="*/ 0 h 16"/>
                  <a:gd name="T2" fmla="*/ 0 w 53"/>
                  <a:gd name="T3" fmla="*/ 15 h 16"/>
                  <a:gd name="T4" fmla="*/ 48 w 53"/>
                  <a:gd name="T5" fmla="*/ 16 h 16"/>
                  <a:gd name="T6" fmla="*/ 52 w 53"/>
                  <a:gd name="T7" fmla="*/ 10 h 16"/>
                  <a:gd name="T8" fmla="*/ 53 w 53"/>
                  <a:gd name="T9" fmla="*/ 3 h 16"/>
                  <a:gd name="T10" fmla="*/ 50 w 5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6">
                    <a:moveTo>
                      <a:pt x="5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50" y="11"/>
                      <a:pt x="52" y="1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2502"/>
              <p:cNvSpPr/>
              <p:nvPr/>
            </p:nvSpPr>
            <p:spPr bwMode="auto">
              <a:xfrm>
                <a:off x="3909" y="3354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2503"/>
              <p:cNvSpPr/>
              <p:nvPr/>
            </p:nvSpPr>
            <p:spPr bwMode="auto">
              <a:xfrm>
                <a:off x="3911" y="3342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2504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2505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2506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2507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2508"/>
              <p:cNvSpPr/>
              <p:nvPr/>
            </p:nvSpPr>
            <p:spPr bwMode="auto">
              <a:xfrm>
                <a:off x="3917" y="3345"/>
                <a:ext cx="49" cy="16"/>
              </a:xfrm>
              <a:custGeom>
                <a:avLst/>
                <a:gdLst>
                  <a:gd name="T0" fmla="*/ 7 w 47"/>
                  <a:gd name="T1" fmla="*/ 0 h 16"/>
                  <a:gd name="T2" fmla="*/ 1 w 47"/>
                  <a:gd name="T3" fmla="*/ 3 h 16"/>
                  <a:gd name="T4" fmla="*/ 0 w 47"/>
                  <a:gd name="T5" fmla="*/ 9 h 16"/>
                  <a:gd name="T6" fmla="*/ 6 w 47"/>
                  <a:gd name="T7" fmla="*/ 15 h 16"/>
                  <a:gd name="T8" fmla="*/ 47 w 47"/>
                  <a:gd name="T9" fmla="*/ 16 h 16"/>
                  <a:gd name="T10" fmla="*/ 7 w 4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7" y="0"/>
                    </a:moveTo>
                    <a:cubicBezTo>
                      <a:pt x="6" y="2"/>
                      <a:pt x="4" y="3"/>
                      <a:pt x="1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6" y="12"/>
                      <a:pt x="6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2509"/>
              <p:cNvSpPr/>
              <p:nvPr/>
            </p:nvSpPr>
            <p:spPr bwMode="auto">
              <a:xfrm>
                <a:off x="3916" y="3354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2510"/>
              <p:cNvSpPr/>
              <p:nvPr/>
            </p:nvSpPr>
            <p:spPr bwMode="auto">
              <a:xfrm>
                <a:off x="3918" y="3342"/>
                <a:ext cx="6" cy="6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2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2511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2512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2513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2514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2515"/>
              <p:cNvSpPr/>
              <p:nvPr/>
            </p:nvSpPr>
            <p:spPr bwMode="auto">
              <a:xfrm>
                <a:off x="3907" y="3079"/>
                <a:ext cx="65" cy="88"/>
              </a:xfrm>
              <a:custGeom>
                <a:avLst/>
                <a:gdLst>
                  <a:gd name="T0" fmla="*/ 2 w 61"/>
                  <a:gd name="T1" fmla="*/ 0 h 84"/>
                  <a:gd name="T2" fmla="*/ 0 w 61"/>
                  <a:gd name="T3" fmla="*/ 0 h 84"/>
                  <a:gd name="T4" fmla="*/ 6 w 61"/>
                  <a:gd name="T5" fmla="*/ 57 h 84"/>
                  <a:gd name="T6" fmla="*/ 15 w 61"/>
                  <a:gd name="T7" fmla="*/ 66 h 84"/>
                  <a:gd name="T8" fmla="*/ 15 w 61"/>
                  <a:gd name="T9" fmla="*/ 68 h 84"/>
                  <a:gd name="T10" fmla="*/ 60 w 61"/>
                  <a:gd name="T11" fmla="*/ 84 h 84"/>
                  <a:gd name="T12" fmla="*/ 61 w 61"/>
                  <a:gd name="T13" fmla="*/ 83 h 84"/>
                  <a:gd name="T14" fmla="*/ 37 w 61"/>
                  <a:gd name="T15" fmla="*/ 50 h 84"/>
                  <a:gd name="T16" fmla="*/ 38 w 61"/>
                  <a:gd name="T17" fmla="*/ 51 h 84"/>
                  <a:gd name="T18" fmla="*/ 33 w 61"/>
                  <a:gd name="T19" fmla="*/ 56 h 84"/>
                  <a:gd name="T20" fmla="*/ 28 w 61"/>
                  <a:gd name="T21" fmla="*/ 51 h 84"/>
                  <a:gd name="T22" fmla="*/ 33 w 61"/>
                  <a:gd name="T23" fmla="*/ 47 h 84"/>
                  <a:gd name="T24" fmla="*/ 36 w 61"/>
                  <a:gd name="T25" fmla="*/ 47 h 84"/>
                  <a:gd name="T26" fmla="*/ 2 w 6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8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11" y="57"/>
                      <a:pt x="15" y="61"/>
                      <a:pt x="15" y="66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3"/>
                      <a:pt x="61" y="83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4"/>
                      <a:pt x="35" y="56"/>
                      <a:pt x="33" y="56"/>
                    </a:cubicBezTo>
                    <a:cubicBezTo>
                      <a:pt x="30" y="56"/>
                      <a:pt x="28" y="54"/>
                      <a:pt x="28" y="51"/>
                    </a:cubicBezTo>
                    <a:cubicBezTo>
                      <a:pt x="28" y="49"/>
                      <a:pt x="30" y="47"/>
                      <a:pt x="33" y="47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2516"/>
              <p:cNvSpPr/>
              <p:nvPr/>
            </p:nvSpPr>
            <p:spPr bwMode="auto">
              <a:xfrm>
                <a:off x="3971" y="316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2517"/>
              <p:cNvSpPr/>
              <p:nvPr/>
            </p:nvSpPr>
            <p:spPr bwMode="auto">
              <a:xfrm>
                <a:off x="3907" y="3075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2518"/>
              <p:cNvSpPr/>
              <p:nvPr/>
            </p:nvSpPr>
            <p:spPr bwMode="auto">
              <a:xfrm>
                <a:off x="3914" y="3139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8 h 11"/>
                  <a:gd name="T4" fmla="*/ 9 w 9"/>
                  <a:gd name="T5" fmla="*/ 11 h 11"/>
                  <a:gd name="T6" fmla="*/ 9 w 9"/>
                  <a:gd name="T7" fmla="*/ 9 h 11"/>
                  <a:gd name="T8" fmla="*/ 0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4"/>
                      <a:pt x="5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2519"/>
              <p:cNvSpPr/>
              <p:nvPr/>
            </p:nvSpPr>
            <p:spPr bwMode="auto">
              <a:xfrm>
                <a:off x="3937" y="3128"/>
                <a:ext cx="10" cy="10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4 h 9"/>
                  <a:gd name="T4" fmla="*/ 5 w 10"/>
                  <a:gd name="T5" fmla="*/ 9 h 9"/>
                  <a:gd name="T6" fmla="*/ 10 w 10"/>
                  <a:gd name="T7" fmla="*/ 4 h 9"/>
                  <a:gd name="T8" fmla="*/ 9 w 10"/>
                  <a:gd name="T9" fmla="*/ 3 h 9"/>
                  <a:gd name="T10" fmla="*/ 8 w 10"/>
                  <a:gd name="T11" fmla="*/ 0 h 9"/>
                  <a:gd name="T12" fmla="*/ 5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10" y="7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2520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close/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2521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2522"/>
              <p:cNvSpPr/>
              <p:nvPr/>
            </p:nvSpPr>
            <p:spPr bwMode="auto">
              <a:xfrm>
                <a:off x="3645" y="3273"/>
                <a:ext cx="89" cy="60"/>
              </a:xfrm>
              <a:custGeom>
                <a:avLst/>
                <a:gdLst>
                  <a:gd name="T0" fmla="*/ 9 w 84"/>
                  <a:gd name="T1" fmla="*/ 0 h 57"/>
                  <a:gd name="T2" fmla="*/ 7 w 84"/>
                  <a:gd name="T3" fmla="*/ 1 h 57"/>
                  <a:gd name="T4" fmla="*/ 0 w 84"/>
                  <a:gd name="T5" fmla="*/ 54 h 57"/>
                  <a:gd name="T6" fmla="*/ 3 w 84"/>
                  <a:gd name="T7" fmla="*/ 57 h 57"/>
                  <a:gd name="T8" fmla="*/ 83 w 84"/>
                  <a:gd name="T9" fmla="*/ 43 h 57"/>
                  <a:gd name="T10" fmla="*/ 84 w 84"/>
                  <a:gd name="T11" fmla="*/ 41 h 57"/>
                  <a:gd name="T12" fmla="*/ 9 w 8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6"/>
                      <a:pt x="3" y="57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2"/>
                      <a:pt x="83" y="42"/>
                      <a:pt x="84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2523"/>
              <p:cNvSpPr/>
              <p:nvPr/>
            </p:nvSpPr>
            <p:spPr bwMode="auto">
              <a:xfrm>
                <a:off x="3733" y="331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2524"/>
              <p:cNvSpPr/>
              <p:nvPr/>
            </p:nvSpPr>
            <p:spPr bwMode="auto">
              <a:xfrm>
                <a:off x="3653" y="32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2525"/>
              <p:cNvSpPr/>
              <p:nvPr/>
            </p:nvSpPr>
            <p:spPr bwMode="auto">
              <a:xfrm>
                <a:off x="3644" y="3330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2526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2527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2528"/>
              <p:cNvSpPr/>
              <p:nvPr/>
            </p:nvSpPr>
            <p:spPr bwMode="auto">
              <a:xfrm>
                <a:off x="5424" y="2741"/>
                <a:ext cx="117" cy="69"/>
              </a:xfrm>
              <a:custGeom>
                <a:avLst/>
                <a:gdLst>
                  <a:gd name="T0" fmla="*/ 0 w 111"/>
                  <a:gd name="T1" fmla="*/ 0 h 66"/>
                  <a:gd name="T2" fmla="*/ 22 w 111"/>
                  <a:gd name="T3" fmla="*/ 61 h 66"/>
                  <a:gd name="T4" fmla="*/ 22 w 111"/>
                  <a:gd name="T5" fmla="*/ 61 h 66"/>
                  <a:gd name="T6" fmla="*/ 28 w 111"/>
                  <a:gd name="T7" fmla="*/ 66 h 66"/>
                  <a:gd name="T8" fmla="*/ 111 w 111"/>
                  <a:gd name="T9" fmla="*/ 66 h 66"/>
                  <a:gd name="T10" fmla="*/ 111 w 111"/>
                  <a:gd name="T11" fmla="*/ 65 h 66"/>
                  <a:gd name="T12" fmla="*/ 0 w 11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66">
                    <a:moveTo>
                      <a:pt x="0" y="0"/>
                    </a:move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1"/>
                      <a:pt x="28" y="63"/>
                      <a:pt x="28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2529"/>
              <p:cNvSpPr/>
              <p:nvPr/>
            </p:nvSpPr>
            <p:spPr bwMode="auto">
              <a:xfrm>
                <a:off x="5447" y="2805"/>
                <a:ext cx="7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0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2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2530"/>
              <p:cNvSpPr/>
              <p:nvPr/>
            </p:nvSpPr>
            <p:spPr bwMode="auto">
              <a:xfrm>
                <a:off x="5541" y="28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2531"/>
              <p:cNvSpPr/>
              <p:nvPr/>
            </p:nvSpPr>
            <p:spPr bwMode="auto">
              <a:xfrm>
                <a:off x="5423" y="2739"/>
                <a:ext cx="124" cy="72"/>
              </a:xfrm>
              <a:custGeom>
                <a:avLst/>
                <a:gdLst>
                  <a:gd name="T0" fmla="*/ 0 w 117"/>
                  <a:gd name="T1" fmla="*/ 0 h 69"/>
                  <a:gd name="T2" fmla="*/ 1 w 117"/>
                  <a:gd name="T3" fmla="*/ 2 h 69"/>
                  <a:gd name="T4" fmla="*/ 112 w 117"/>
                  <a:gd name="T5" fmla="*/ 67 h 69"/>
                  <a:gd name="T6" fmla="*/ 113 w 117"/>
                  <a:gd name="T7" fmla="*/ 68 h 69"/>
                  <a:gd name="T8" fmla="*/ 112 w 117"/>
                  <a:gd name="T9" fmla="*/ 68 h 69"/>
                  <a:gd name="T10" fmla="*/ 29 w 117"/>
                  <a:gd name="T11" fmla="*/ 68 h 69"/>
                  <a:gd name="T12" fmla="*/ 24 w 117"/>
                  <a:gd name="T13" fmla="*/ 68 h 69"/>
                  <a:gd name="T14" fmla="*/ 25 w 117"/>
                  <a:gd name="T15" fmla="*/ 69 h 69"/>
                  <a:gd name="T16" fmla="*/ 25 w 117"/>
                  <a:gd name="T17" fmla="*/ 69 h 69"/>
                  <a:gd name="T18" fmla="*/ 117 w 117"/>
                  <a:gd name="T19" fmla="*/ 69 h 69"/>
                  <a:gd name="T20" fmla="*/ 117 w 117"/>
                  <a:gd name="T21" fmla="*/ 68 h 69"/>
                  <a:gd name="T22" fmla="*/ 0 w 117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8"/>
                      <a:pt x="117" y="6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2532"/>
              <p:cNvSpPr/>
              <p:nvPr/>
            </p:nvSpPr>
            <p:spPr bwMode="auto">
              <a:xfrm>
                <a:off x="5547" y="28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Oval 2533"/>
              <p:cNvSpPr>
                <a:spLocks noChangeArrowheads="1"/>
              </p:cNvSpPr>
              <p:nvPr/>
            </p:nvSpPr>
            <p:spPr bwMode="auto">
              <a:xfrm>
                <a:off x="5449" y="2811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2534"/>
              <p:cNvSpPr/>
              <p:nvPr/>
            </p:nvSpPr>
            <p:spPr bwMode="auto">
              <a:xfrm>
                <a:off x="5421" y="2738"/>
                <a:ext cx="28" cy="73"/>
              </a:xfrm>
              <a:custGeom>
                <a:avLst/>
                <a:gdLst>
                  <a:gd name="T0" fmla="*/ 0 w 27"/>
                  <a:gd name="T1" fmla="*/ 0 h 70"/>
                  <a:gd name="T2" fmla="*/ 25 w 27"/>
                  <a:gd name="T3" fmla="*/ 70 h 70"/>
                  <a:gd name="T4" fmla="*/ 25 w 27"/>
                  <a:gd name="T5" fmla="*/ 69 h 70"/>
                  <a:gd name="T6" fmla="*/ 25 w 27"/>
                  <a:gd name="T7" fmla="*/ 70 h 70"/>
                  <a:gd name="T8" fmla="*/ 27 w 27"/>
                  <a:gd name="T9" fmla="*/ 70 h 70"/>
                  <a:gd name="T10" fmla="*/ 25 w 27"/>
                  <a:gd name="T11" fmla="*/ 70 h 70"/>
                  <a:gd name="T12" fmla="*/ 27 w 27"/>
                  <a:gd name="T13" fmla="*/ 70 h 70"/>
                  <a:gd name="T14" fmla="*/ 27 w 27"/>
                  <a:gd name="T15" fmla="*/ 70 h 70"/>
                  <a:gd name="T16" fmla="*/ 27 w 27"/>
                  <a:gd name="T17" fmla="*/ 70 h 70"/>
                  <a:gd name="T18" fmla="*/ 27 w 27"/>
                  <a:gd name="T19" fmla="*/ 70 h 70"/>
                  <a:gd name="T20" fmla="*/ 26 w 27"/>
                  <a:gd name="T21" fmla="*/ 69 h 70"/>
                  <a:gd name="T22" fmla="*/ 25 w 27"/>
                  <a:gd name="T23" fmla="*/ 64 h 70"/>
                  <a:gd name="T24" fmla="*/ 3 w 27"/>
                  <a:gd name="T25" fmla="*/ 3 h 70"/>
                  <a:gd name="T26" fmla="*/ 2 w 27"/>
                  <a:gd name="T27" fmla="*/ 1 h 70"/>
                  <a:gd name="T28" fmla="*/ 0 w 27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70">
                    <a:moveTo>
                      <a:pt x="0" y="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2535"/>
              <p:cNvSpPr/>
              <p:nvPr/>
            </p:nvSpPr>
            <p:spPr bwMode="auto">
              <a:xfrm>
                <a:off x="5376" y="2689"/>
                <a:ext cx="16" cy="2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15 h 22"/>
                  <a:gd name="T4" fmla="*/ 2 w 15"/>
                  <a:gd name="T5" fmla="*/ 19 h 22"/>
                  <a:gd name="T6" fmla="*/ 1 w 15"/>
                  <a:gd name="T7" fmla="*/ 21 h 22"/>
                  <a:gd name="T8" fmla="*/ 2 w 15"/>
                  <a:gd name="T9" fmla="*/ 22 h 22"/>
                  <a:gd name="T10" fmla="*/ 15 w 1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2" y="19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2536"/>
              <p:cNvSpPr/>
              <p:nvPr/>
            </p:nvSpPr>
            <p:spPr bwMode="auto">
              <a:xfrm>
                <a:off x="5373" y="2705"/>
                <a:ext cx="6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3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2537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2538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2539"/>
              <p:cNvSpPr/>
              <p:nvPr/>
            </p:nvSpPr>
            <p:spPr bwMode="auto">
              <a:xfrm>
                <a:off x="5371" y="2685"/>
                <a:ext cx="24" cy="26"/>
              </a:xfrm>
              <a:custGeom>
                <a:avLst/>
                <a:gdLst>
                  <a:gd name="T0" fmla="*/ 23 w 23"/>
                  <a:gd name="T1" fmla="*/ 0 h 25"/>
                  <a:gd name="T2" fmla="*/ 0 w 23"/>
                  <a:gd name="T3" fmla="*/ 22 h 25"/>
                  <a:gd name="T4" fmla="*/ 1 w 23"/>
                  <a:gd name="T5" fmla="*/ 23 h 25"/>
                  <a:gd name="T6" fmla="*/ 0 w 23"/>
                  <a:gd name="T7" fmla="*/ 23 h 25"/>
                  <a:gd name="T8" fmla="*/ 2 w 23"/>
                  <a:gd name="T9" fmla="*/ 25 h 25"/>
                  <a:gd name="T10" fmla="*/ 1 w 23"/>
                  <a:gd name="T11" fmla="*/ 23 h 25"/>
                  <a:gd name="T12" fmla="*/ 2 w 23"/>
                  <a:gd name="T13" fmla="*/ 22 h 25"/>
                  <a:gd name="T14" fmla="*/ 5 w 23"/>
                  <a:gd name="T15" fmla="*/ 19 h 25"/>
                  <a:gd name="T16" fmla="*/ 20 w 23"/>
                  <a:gd name="T17" fmla="*/ 4 h 25"/>
                  <a:gd name="T18" fmla="*/ 23 w 23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2540"/>
              <p:cNvSpPr/>
              <p:nvPr/>
            </p:nvSpPr>
            <p:spPr bwMode="auto">
              <a:xfrm>
                <a:off x="5370" y="270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2541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2542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2543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2544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Freeform 2545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2546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2547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2548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2549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2550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2551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2552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2553"/>
              <p:cNvSpPr/>
              <p:nvPr/>
            </p:nvSpPr>
            <p:spPr bwMode="auto">
              <a:xfrm>
                <a:off x="5555" y="2787"/>
                <a:ext cx="88" cy="37"/>
              </a:xfrm>
              <a:custGeom>
                <a:avLst/>
                <a:gdLst>
                  <a:gd name="T0" fmla="*/ 82 w 83"/>
                  <a:gd name="T1" fmla="*/ 0 h 35"/>
                  <a:gd name="T2" fmla="*/ 0 w 83"/>
                  <a:gd name="T3" fmla="*/ 23 h 35"/>
                  <a:gd name="T4" fmla="*/ 0 w 83"/>
                  <a:gd name="T5" fmla="*/ 23 h 35"/>
                  <a:gd name="T6" fmla="*/ 54 w 83"/>
                  <a:gd name="T7" fmla="*/ 35 h 35"/>
                  <a:gd name="T8" fmla="*/ 62 w 83"/>
                  <a:gd name="T9" fmla="*/ 30 h 35"/>
                  <a:gd name="T10" fmla="*/ 64 w 83"/>
                  <a:gd name="T11" fmla="*/ 31 h 35"/>
                  <a:gd name="T12" fmla="*/ 83 w 83"/>
                  <a:gd name="T13" fmla="*/ 2 h 35"/>
                  <a:gd name="T14" fmla="*/ 82 w 83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5">
                    <a:moveTo>
                      <a:pt x="8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8" y="30"/>
                      <a:pt x="62" y="30"/>
                    </a:cubicBezTo>
                    <a:cubicBezTo>
                      <a:pt x="63" y="30"/>
                      <a:pt x="64" y="31"/>
                      <a:pt x="64" y="3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2" y="1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2554"/>
              <p:cNvSpPr/>
              <p:nvPr/>
            </p:nvSpPr>
            <p:spPr bwMode="auto">
              <a:xfrm>
                <a:off x="5612" y="281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5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2555"/>
              <p:cNvSpPr/>
              <p:nvPr/>
            </p:nvSpPr>
            <p:spPr bwMode="auto">
              <a:xfrm>
                <a:off x="5555" y="2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2556"/>
              <p:cNvSpPr/>
              <p:nvPr/>
            </p:nvSpPr>
            <p:spPr bwMode="auto">
              <a:xfrm>
                <a:off x="5642" y="27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2557"/>
              <p:cNvSpPr>
                <a:spLocks noEditPoints="1"/>
              </p:cNvSpPr>
              <p:nvPr/>
            </p:nvSpPr>
            <p:spPr bwMode="auto">
              <a:xfrm>
                <a:off x="5548" y="2784"/>
                <a:ext cx="100" cy="43"/>
              </a:xfrm>
              <a:custGeom>
                <a:avLst/>
                <a:gdLst>
                  <a:gd name="T0" fmla="*/ 89 w 95"/>
                  <a:gd name="T1" fmla="*/ 3 h 41"/>
                  <a:gd name="T2" fmla="*/ 92 w 95"/>
                  <a:gd name="T3" fmla="*/ 2 h 41"/>
                  <a:gd name="T4" fmla="*/ 90 w 95"/>
                  <a:gd name="T5" fmla="*/ 5 h 41"/>
                  <a:gd name="T6" fmla="*/ 71 w 95"/>
                  <a:gd name="T7" fmla="*/ 34 h 41"/>
                  <a:gd name="T8" fmla="*/ 68 w 95"/>
                  <a:gd name="T9" fmla="*/ 40 h 41"/>
                  <a:gd name="T10" fmla="*/ 61 w 95"/>
                  <a:gd name="T11" fmla="*/ 38 h 41"/>
                  <a:gd name="T12" fmla="*/ 7 w 95"/>
                  <a:gd name="T13" fmla="*/ 26 h 41"/>
                  <a:gd name="T14" fmla="*/ 7 w 95"/>
                  <a:gd name="T15" fmla="*/ 26 h 41"/>
                  <a:gd name="T16" fmla="*/ 7 w 95"/>
                  <a:gd name="T17" fmla="*/ 26 h 41"/>
                  <a:gd name="T18" fmla="*/ 89 w 95"/>
                  <a:gd name="T19" fmla="*/ 3 h 41"/>
                  <a:gd name="T20" fmla="*/ 95 w 95"/>
                  <a:gd name="T21" fmla="*/ 0 h 41"/>
                  <a:gd name="T22" fmla="*/ 0 w 95"/>
                  <a:gd name="T23" fmla="*/ 26 h 41"/>
                  <a:gd name="T24" fmla="*/ 67 w 95"/>
                  <a:gd name="T25" fmla="*/ 41 h 41"/>
                  <a:gd name="T26" fmla="*/ 67 w 95"/>
                  <a:gd name="T27" fmla="*/ 40 h 41"/>
                  <a:gd name="T28" fmla="*/ 69 w 95"/>
                  <a:gd name="T29" fmla="*/ 40 h 41"/>
                  <a:gd name="T30" fmla="*/ 69 w 95"/>
                  <a:gd name="T31" fmla="*/ 40 h 41"/>
                  <a:gd name="T32" fmla="*/ 69 w 95"/>
                  <a:gd name="T33" fmla="*/ 40 h 41"/>
                  <a:gd name="T34" fmla="*/ 95 w 95"/>
                  <a:gd name="T35" fmla="*/ 0 h 41"/>
                  <a:gd name="T36" fmla="*/ 95 w 95"/>
                  <a:gd name="T37" fmla="*/ 0 h 41"/>
                  <a:gd name="T38" fmla="*/ 95 w 95"/>
                  <a:gd name="T3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1">
                    <a:moveTo>
                      <a:pt x="89" y="3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9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2558"/>
              <p:cNvSpPr/>
              <p:nvPr/>
            </p:nvSpPr>
            <p:spPr bwMode="auto">
              <a:xfrm>
                <a:off x="5619" y="282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Freeform 2559"/>
              <p:cNvSpPr/>
              <p:nvPr/>
            </p:nvSpPr>
            <p:spPr bwMode="auto">
              <a:xfrm>
                <a:off x="5801" y="2686"/>
                <a:ext cx="70" cy="39"/>
              </a:xfrm>
              <a:custGeom>
                <a:avLst/>
                <a:gdLst>
                  <a:gd name="T0" fmla="*/ 20 w 66"/>
                  <a:gd name="T1" fmla="*/ 0 h 37"/>
                  <a:gd name="T2" fmla="*/ 0 w 66"/>
                  <a:gd name="T3" fmla="*/ 9 h 37"/>
                  <a:gd name="T4" fmla="*/ 1 w 66"/>
                  <a:gd name="T5" fmla="*/ 10 h 37"/>
                  <a:gd name="T6" fmla="*/ 0 w 66"/>
                  <a:gd name="T7" fmla="*/ 11 h 37"/>
                  <a:gd name="T8" fmla="*/ 66 w 66"/>
                  <a:gd name="T9" fmla="*/ 37 h 37"/>
                  <a:gd name="T10" fmla="*/ 66 w 66"/>
                  <a:gd name="T11" fmla="*/ 37 h 37"/>
                  <a:gd name="T12" fmla="*/ 30 w 66"/>
                  <a:gd name="T13" fmla="*/ 2 h 37"/>
                  <a:gd name="T14" fmla="*/ 26 w 66"/>
                  <a:gd name="T15" fmla="*/ 3 h 37"/>
                  <a:gd name="T16" fmla="*/ 20 w 6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37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2560"/>
              <p:cNvSpPr/>
              <p:nvPr/>
            </p:nvSpPr>
            <p:spPr bwMode="auto">
              <a:xfrm>
                <a:off x="5871" y="27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2561"/>
              <p:cNvSpPr/>
              <p:nvPr/>
            </p:nvSpPr>
            <p:spPr bwMode="auto">
              <a:xfrm>
                <a:off x="5823" y="2683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3 h 6"/>
                  <a:gd name="T4" fmla="*/ 6 w 10"/>
                  <a:gd name="T5" fmla="*/ 6 h 6"/>
                  <a:gd name="T6" fmla="*/ 10 w 10"/>
                  <a:gd name="T7" fmla="*/ 5 h 6"/>
                  <a:gd name="T8" fmla="*/ 5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2562"/>
              <p:cNvSpPr/>
              <p:nvPr/>
            </p:nvSpPr>
            <p:spPr bwMode="auto">
              <a:xfrm>
                <a:off x="5799" y="26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2563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close/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close/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2564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2565"/>
              <p:cNvSpPr/>
              <p:nvPr/>
            </p:nvSpPr>
            <p:spPr bwMode="auto">
              <a:xfrm>
                <a:off x="6407" y="2364"/>
                <a:ext cx="50" cy="7"/>
              </a:xfrm>
              <a:custGeom>
                <a:avLst/>
                <a:gdLst>
                  <a:gd name="T0" fmla="*/ 0 w 47"/>
                  <a:gd name="T1" fmla="*/ 0 h 7"/>
                  <a:gd name="T2" fmla="*/ 41 w 47"/>
                  <a:gd name="T3" fmla="*/ 7 h 7"/>
                  <a:gd name="T4" fmla="*/ 47 w 47"/>
                  <a:gd name="T5" fmla="*/ 3 h 7"/>
                  <a:gd name="T6" fmla="*/ 47 w 47"/>
                  <a:gd name="T7" fmla="*/ 3 h 7"/>
                  <a:gd name="T8" fmla="*/ 0 w 4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">
                    <a:moveTo>
                      <a:pt x="0" y="0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2566"/>
              <p:cNvSpPr/>
              <p:nvPr/>
            </p:nvSpPr>
            <p:spPr bwMode="auto">
              <a:xfrm>
                <a:off x="6457" y="236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Freeform 2567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2568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2569"/>
              <p:cNvSpPr/>
              <p:nvPr/>
            </p:nvSpPr>
            <p:spPr bwMode="auto">
              <a:xfrm>
                <a:off x="6450" y="2366"/>
                <a:ext cx="12" cy="5"/>
              </a:xfrm>
              <a:custGeom>
                <a:avLst/>
                <a:gdLst>
                  <a:gd name="T0" fmla="*/ 10 w 11"/>
                  <a:gd name="T1" fmla="*/ 0 h 5"/>
                  <a:gd name="T2" fmla="*/ 7 w 11"/>
                  <a:gd name="T3" fmla="*/ 1 h 5"/>
                  <a:gd name="T4" fmla="*/ 6 w 11"/>
                  <a:gd name="T5" fmla="*/ 1 h 5"/>
                  <a:gd name="T6" fmla="*/ 0 w 11"/>
                  <a:gd name="T7" fmla="*/ 5 h 5"/>
                  <a:gd name="T8" fmla="*/ 2 w 11"/>
                  <a:gd name="T9" fmla="*/ 5 h 5"/>
                  <a:gd name="T10" fmla="*/ 11 w 11"/>
                  <a:gd name="T11" fmla="*/ 1 h 5"/>
                  <a:gd name="T12" fmla="*/ 11 w 11"/>
                  <a:gd name="T13" fmla="*/ 0 h 5"/>
                  <a:gd name="T14" fmla="*/ 11 w 11"/>
                  <a:gd name="T15" fmla="*/ 0 h 5"/>
                  <a:gd name="T16" fmla="*/ 10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0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2570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Freeform 2571"/>
              <p:cNvSpPr/>
              <p:nvPr/>
            </p:nvSpPr>
            <p:spPr bwMode="auto">
              <a:xfrm>
                <a:off x="6376" y="2360"/>
                <a:ext cx="76" cy="12"/>
              </a:xfrm>
              <a:custGeom>
                <a:avLst/>
                <a:gdLst>
                  <a:gd name="T0" fmla="*/ 0 w 72"/>
                  <a:gd name="T1" fmla="*/ 0 h 12"/>
                  <a:gd name="T2" fmla="*/ 0 w 72"/>
                  <a:gd name="T3" fmla="*/ 0 h 12"/>
                  <a:gd name="T4" fmla="*/ 70 w 72"/>
                  <a:gd name="T5" fmla="*/ 12 h 12"/>
                  <a:gd name="T6" fmla="*/ 72 w 72"/>
                  <a:gd name="T7" fmla="*/ 11 h 12"/>
                  <a:gd name="T8" fmla="*/ 70 w 72"/>
                  <a:gd name="T9" fmla="*/ 11 h 12"/>
                  <a:gd name="T10" fmla="*/ 29 w 72"/>
                  <a:gd name="T11" fmla="*/ 4 h 12"/>
                  <a:gd name="T12" fmla="*/ 14 w 72"/>
                  <a:gd name="T13" fmla="*/ 1 h 12"/>
                  <a:gd name="T14" fmla="*/ 0 w 7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2572"/>
              <p:cNvSpPr/>
              <p:nvPr/>
            </p:nvSpPr>
            <p:spPr bwMode="auto">
              <a:xfrm>
                <a:off x="6374" y="23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2573"/>
              <p:cNvSpPr/>
              <p:nvPr/>
            </p:nvSpPr>
            <p:spPr bwMode="auto">
              <a:xfrm>
                <a:off x="6301" y="2413"/>
                <a:ext cx="67" cy="59"/>
              </a:xfrm>
              <a:custGeom>
                <a:avLst/>
                <a:gdLst>
                  <a:gd name="T0" fmla="*/ 63 w 63"/>
                  <a:gd name="T1" fmla="*/ 0 h 55"/>
                  <a:gd name="T2" fmla="*/ 0 w 63"/>
                  <a:gd name="T3" fmla="*/ 30 h 55"/>
                  <a:gd name="T4" fmla="*/ 0 w 63"/>
                  <a:gd name="T5" fmla="*/ 33 h 55"/>
                  <a:gd name="T6" fmla="*/ 0 w 63"/>
                  <a:gd name="T7" fmla="*/ 34 h 55"/>
                  <a:gd name="T8" fmla="*/ 53 w 63"/>
                  <a:gd name="T9" fmla="*/ 55 h 55"/>
                  <a:gd name="T10" fmla="*/ 59 w 63"/>
                  <a:gd name="T11" fmla="*/ 52 h 55"/>
                  <a:gd name="T12" fmla="*/ 63 w 6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3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4" y="53"/>
                      <a:pt x="56" y="52"/>
                      <a:pt x="59" y="52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2574"/>
              <p:cNvSpPr/>
              <p:nvPr/>
            </p:nvSpPr>
            <p:spPr bwMode="auto">
              <a:xfrm>
                <a:off x="6296" y="24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2575"/>
              <p:cNvSpPr/>
              <p:nvPr/>
            </p:nvSpPr>
            <p:spPr bwMode="auto">
              <a:xfrm>
                <a:off x="6357" y="246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2576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2577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2578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2579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2580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2581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2582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2583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2584"/>
              <p:cNvSpPr/>
              <p:nvPr/>
            </p:nvSpPr>
            <p:spPr bwMode="auto">
              <a:xfrm>
                <a:off x="6452" y="2367"/>
                <a:ext cx="11" cy="5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4 h 5"/>
                  <a:gd name="T4" fmla="*/ 3 w 10"/>
                  <a:gd name="T5" fmla="*/ 5 h 5"/>
                  <a:gd name="T6" fmla="*/ 4 w 10"/>
                  <a:gd name="T7" fmla="*/ 4 h 5"/>
                  <a:gd name="T8" fmla="*/ 4 w 10"/>
                  <a:gd name="T9" fmla="*/ 5 h 5"/>
                  <a:gd name="T10" fmla="*/ 5 w 10"/>
                  <a:gd name="T11" fmla="*/ 5 h 5"/>
                  <a:gd name="T12" fmla="*/ 10 w 10"/>
                  <a:gd name="T13" fmla="*/ 0 h 5"/>
                  <a:gd name="T14" fmla="*/ 9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2585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2586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2587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2588"/>
              <p:cNvSpPr/>
              <p:nvPr/>
            </p:nvSpPr>
            <p:spPr bwMode="auto">
              <a:xfrm>
                <a:off x="6209" y="2056"/>
                <a:ext cx="90" cy="23"/>
              </a:xfrm>
              <a:custGeom>
                <a:avLst/>
                <a:gdLst>
                  <a:gd name="T0" fmla="*/ 59 w 85"/>
                  <a:gd name="T1" fmla="*/ 0 h 22"/>
                  <a:gd name="T2" fmla="*/ 1 w 85"/>
                  <a:gd name="T3" fmla="*/ 3 h 22"/>
                  <a:gd name="T4" fmla="*/ 0 w 85"/>
                  <a:gd name="T5" fmla="*/ 7 h 22"/>
                  <a:gd name="T6" fmla="*/ 85 w 85"/>
                  <a:gd name="T7" fmla="*/ 22 h 22"/>
                  <a:gd name="T8" fmla="*/ 85 w 85"/>
                  <a:gd name="T9" fmla="*/ 22 h 22"/>
                  <a:gd name="T10" fmla="*/ 59 w 8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2">
                    <a:moveTo>
                      <a:pt x="59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2589"/>
              <p:cNvSpPr/>
              <p:nvPr/>
            </p:nvSpPr>
            <p:spPr bwMode="auto">
              <a:xfrm>
                <a:off x="6299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2590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2591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2592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2593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2594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2595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Freeform 2596"/>
              <p:cNvSpPr/>
              <p:nvPr/>
            </p:nvSpPr>
            <p:spPr bwMode="auto">
              <a:xfrm>
                <a:off x="6303" y="208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Freeform 2597"/>
              <p:cNvSpPr/>
              <p:nvPr/>
            </p:nvSpPr>
            <p:spPr bwMode="auto">
              <a:xfrm>
                <a:off x="6303" y="208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Freeform 2598"/>
              <p:cNvSpPr/>
              <p:nvPr/>
            </p:nvSpPr>
            <p:spPr bwMode="auto">
              <a:xfrm>
                <a:off x="6031" y="2053"/>
                <a:ext cx="93" cy="45"/>
              </a:xfrm>
              <a:custGeom>
                <a:avLst/>
                <a:gdLst>
                  <a:gd name="T0" fmla="*/ 59 w 88"/>
                  <a:gd name="T1" fmla="*/ 0 h 42"/>
                  <a:gd name="T2" fmla="*/ 56 w 88"/>
                  <a:gd name="T3" fmla="*/ 1 h 42"/>
                  <a:gd name="T4" fmla="*/ 53 w 88"/>
                  <a:gd name="T5" fmla="*/ 0 h 42"/>
                  <a:gd name="T6" fmla="*/ 0 w 88"/>
                  <a:gd name="T7" fmla="*/ 42 h 42"/>
                  <a:gd name="T8" fmla="*/ 88 w 88"/>
                  <a:gd name="T9" fmla="*/ 17 h 42"/>
                  <a:gd name="T10" fmla="*/ 59 w 8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2">
                    <a:moveTo>
                      <a:pt x="59" y="0"/>
                    </a:move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Freeform 2599"/>
              <p:cNvSpPr/>
              <p:nvPr/>
            </p:nvSpPr>
            <p:spPr bwMode="auto">
              <a:xfrm>
                <a:off x="6087" y="2051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2 h 3"/>
                  <a:gd name="T4" fmla="*/ 3 w 6"/>
                  <a:gd name="T5" fmla="*/ 3 h 3"/>
                  <a:gd name="T6" fmla="*/ 6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Freeform 2600"/>
              <p:cNvSpPr/>
              <p:nvPr/>
            </p:nvSpPr>
            <p:spPr bwMode="auto">
              <a:xfrm>
                <a:off x="6024" y="2049"/>
                <a:ext cx="102" cy="53"/>
              </a:xfrm>
              <a:custGeom>
                <a:avLst/>
                <a:gdLst>
                  <a:gd name="T0" fmla="*/ 62 w 96"/>
                  <a:gd name="T1" fmla="*/ 0 h 50"/>
                  <a:gd name="T2" fmla="*/ 61 w 96"/>
                  <a:gd name="T3" fmla="*/ 1 h 50"/>
                  <a:gd name="T4" fmla="*/ 61 w 96"/>
                  <a:gd name="T5" fmla="*/ 1 h 50"/>
                  <a:gd name="T6" fmla="*/ 0 w 96"/>
                  <a:gd name="T7" fmla="*/ 50 h 50"/>
                  <a:gd name="T8" fmla="*/ 96 w 96"/>
                  <a:gd name="T9" fmla="*/ 22 h 50"/>
                  <a:gd name="T10" fmla="*/ 94 w 96"/>
                  <a:gd name="T11" fmla="*/ 21 h 50"/>
                  <a:gd name="T12" fmla="*/ 6 w 96"/>
                  <a:gd name="T13" fmla="*/ 46 h 50"/>
                  <a:gd name="T14" fmla="*/ 59 w 96"/>
                  <a:gd name="T15" fmla="*/ 4 h 50"/>
                  <a:gd name="T16" fmla="*/ 62 w 96"/>
                  <a:gd name="T17" fmla="*/ 2 h 50"/>
                  <a:gd name="T18" fmla="*/ 61 w 96"/>
                  <a:gd name="T19" fmla="*/ 1 h 50"/>
                  <a:gd name="T20" fmla="*/ 62 w 96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62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Freeform 2601"/>
              <p:cNvSpPr/>
              <p:nvPr/>
            </p:nvSpPr>
            <p:spPr bwMode="auto">
              <a:xfrm>
                <a:off x="6089" y="2049"/>
                <a:ext cx="39" cy="23"/>
              </a:xfrm>
              <a:custGeom>
                <a:avLst/>
                <a:gdLst>
                  <a:gd name="T0" fmla="*/ 1 w 37"/>
                  <a:gd name="T1" fmla="*/ 0 h 22"/>
                  <a:gd name="T2" fmla="*/ 0 w 37"/>
                  <a:gd name="T3" fmla="*/ 1 h 22"/>
                  <a:gd name="T4" fmla="*/ 0 w 37"/>
                  <a:gd name="T5" fmla="*/ 1 h 22"/>
                  <a:gd name="T6" fmla="*/ 1 w 37"/>
                  <a:gd name="T7" fmla="*/ 0 h 22"/>
                  <a:gd name="T8" fmla="*/ 0 w 37"/>
                  <a:gd name="T9" fmla="*/ 1 h 22"/>
                  <a:gd name="T10" fmla="*/ 1 w 37"/>
                  <a:gd name="T11" fmla="*/ 2 h 22"/>
                  <a:gd name="T12" fmla="*/ 4 w 37"/>
                  <a:gd name="T13" fmla="*/ 4 h 22"/>
                  <a:gd name="T14" fmla="*/ 33 w 37"/>
                  <a:gd name="T15" fmla="*/ 21 h 22"/>
                  <a:gd name="T16" fmla="*/ 35 w 37"/>
                  <a:gd name="T17" fmla="*/ 22 h 22"/>
                  <a:gd name="T18" fmla="*/ 37 w 37"/>
                  <a:gd name="T19" fmla="*/ 21 h 22"/>
                  <a:gd name="T20" fmla="*/ 1 w 37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Freeform 2602"/>
              <p:cNvSpPr>
                <a:spLocks noEditPoints="1"/>
              </p:cNvSpPr>
              <p:nvPr/>
            </p:nvSpPr>
            <p:spPr bwMode="auto">
              <a:xfrm>
                <a:off x="6098" y="2019"/>
                <a:ext cx="120" cy="84"/>
              </a:xfrm>
              <a:custGeom>
                <a:avLst/>
                <a:gdLst>
                  <a:gd name="T0" fmla="*/ 77 w 113"/>
                  <a:gd name="T1" fmla="*/ 41 h 80"/>
                  <a:gd name="T2" fmla="*/ 70 w 113"/>
                  <a:gd name="T3" fmla="*/ 45 h 80"/>
                  <a:gd name="T4" fmla="*/ 64 w 113"/>
                  <a:gd name="T5" fmla="*/ 41 h 80"/>
                  <a:gd name="T6" fmla="*/ 32 w 113"/>
                  <a:gd name="T7" fmla="*/ 51 h 80"/>
                  <a:gd name="T8" fmla="*/ 81 w 113"/>
                  <a:gd name="T9" fmla="*/ 80 h 80"/>
                  <a:gd name="T10" fmla="*/ 87 w 113"/>
                  <a:gd name="T11" fmla="*/ 78 h 80"/>
                  <a:gd name="T12" fmla="*/ 88 w 113"/>
                  <a:gd name="T13" fmla="*/ 78 h 80"/>
                  <a:gd name="T14" fmla="*/ 101 w 113"/>
                  <a:gd name="T15" fmla="*/ 45 h 80"/>
                  <a:gd name="T16" fmla="*/ 77 w 113"/>
                  <a:gd name="T17" fmla="*/ 41 h 80"/>
                  <a:gd name="T18" fmla="*/ 112 w 113"/>
                  <a:gd name="T19" fmla="*/ 0 h 80"/>
                  <a:gd name="T20" fmla="*/ 35 w 113"/>
                  <a:gd name="T21" fmla="*/ 19 h 80"/>
                  <a:gd name="T22" fmla="*/ 32 w 113"/>
                  <a:gd name="T23" fmla="*/ 21 h 80"/>
                  <a:gd name="T24" fmla="*/ 31 w 113"/>
                  <a:gd name="T25" fmla="*/ 21 h 80"/>
                  <a:gd name="T26" fmla="*/ 0 w 113"/>
                  <a:gd name="T27" fmla="*/ 28 h 80"/>
                  <a:gd name="T28" fmla="*/ 63 w 113"/>
                  <a:gd name="T29" fmla="*/ 36 h 80"/>
                  <a:gd name="T30" fmla="*/ 70 w 113"/>
                  <a:gd name="T31" fmla="*/ 31 h 80"/>
                  <a:gd name="T32" fmla="*/ 74 w 113"/>
                  <a:gd name="T33" fmla="*/ 32 h 80"/>
                  <a:gd name="T34" fmla="*/ 113 w 113"/>
                  <a:gd name="T35" fmla="*/ 1 h 80"/>
                  <a:gd name="T36" fmla="*/ 112 w 113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80">
                    <a:moveTo>
                      <a:pt x="77" y="41"/>
                    </a:moveTo>
                    <a:cubicBezTo>
                      <a:pt x="75" y="43"/>
                      <a:pt x="73" y="45"/>
                      <a:pt x="70" y="45"/>
                    </a:cubicBezTo>
                    <a:cubicBezTo>
                      <a:pt x="67" y="45"/>
                      <a:pt x="65" y="44"/>
                      <a:pt x="64" y="4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3" y="79"/>
                      <a:pt x="85" y="78"/>
                      <a:pt x="87" y="78"/>
                    </a:cubicBezTo>
                    <a:cubicBezTo>
                      <a:pt x="87" y="78"/>
                      <a:pt x="88" y="78"/>
                      <a:pt x="88" y="78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77" y="41"/>
                      <a:pt x="77" y="41"/>
                      <a:pt x="77" y="41"/>
                    </a:cubicBezTo>
                    <a:moveTo>
                      <a:pt x="112" y="0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4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3"/>
                      <a:pt x="67" y="31"/>
                      <a:pt x="70" y="31"/>
                    </a:cubicBezTo>
                    <a:cubicBezTo>
                      <a:pt x="72" y="31"/>
                      <a:pt x="73" y="31"/>
                      <a:pt x="74" y="3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0"/>
                      <a:pt x="1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Freeform 2603"/>
              <p:cNvSpPr/>
              <p:nvPr/>
            </p:nvSpPr>
            <p:spPr bwMode="auto">
              <a:xfrm>
                <a:off x="6184" y="210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5 w 7"/>
                  <a:gd name="T5" fmla="*/ 5 h 5"/>
                  <a:gd name="T6" fmla="*/ 7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Freeform 2604"/>
              <p:cNvSpPr/>
              <p:nvPr/>
            </p:nvSpPr>
            <p:spPr bwMode="auto">
              <a:xfrm>
                <a:off x="6217" y="20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Freeform 2605"/>
              <p:cNvSpPr>
                <a:spLocks noEditPoints="1"/>
              </p:cNvSpPr>
              <p:nvPr/>
            </p:nvSpPr>
            <p:spPr bwMode="auto">
              <a:xfrm>
                <a:off x="6165" y="2051"/>
                <a:ext cx="15" cy="15"/>
              </a:xfrm>
              <a:custGeom>
                <a:avLst/>
                <a:gdLst>
                  <a:gd name="T0" fmla="*/ 7 w 14"/>
                  <a:gd name="T1" fmla="*/ 9 h 14"/>
                  <a:gd name="T2" fmla="*/ 1 w 14"/>
                  <a:gd name="T3" fmla="*/ 10 h 14"/>
                  <a:gd name="T4" fmla="*/ 7 w 14"/>
                  <a:gd name="T5" fmla="*/ 14 h 14"/>
                  <a:gd name="T6" fmla="*/ 14 w 14"/>
                  <a:gd name="T7" fmla="*/ 10 h 14"/>
                  <a:gd name="T8" fmla="*/ 7 w 14"/>
                  <a:gd name="T9" fmla="*/ 9 h 14"/>
                  <a:gd name="T10" fmla="*/ 7 w 14"/>
                  <a:gd name="T11" fmla="*/ 0 h 14"/>
                  <a:gd name="T12" fmla="*/ 0 w 14"/>
                  <a:gd name="T13" fmla="*/ 5 h 14"/>
                  <a:gd name="T14" fmla="*/ 6 w 14"/>
                  <a:gd name="T15" fmla="*/ 5 h 14"/>
                  <a:gd name="T16" fmla="*/ 11 w 14"/>
                  <a:gd name="T17" fmla="*/ 1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4" y="14"/>
                      <a:pt x="7" y="14"/>
                    </a:cubicBezTo>
                    <a:cubicBezTo>
                      <a:pt x="10" y="14"/>
                      <a:pt x="12" y="12"/>
                      <a:pt x="14" y="10"/>
                    </a:cubicBezTo>
                    <a:cubicBezTo>
                      <a:pt x="7" y="9"/>
                      <a:pt x="7" y="9"/>
                      <a:pt x="7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Freeform 2606"/>
              <p:cNvSpPr/>
              <p:nvPr/>
            </p:nvSpPr>
            <p:spPr bwMode="auto">
              <a:xfrm>
                <a:off x="6131" y="203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Freeform 2607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Freeform 2608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Freeform 2609"/>
              <p:cNvSpPr>
                <a:spLocks noEditPoints="1"/>
              </p:cNvSpPr>
              <p:nvPr/>
            </p:nvSpPr>
            <p:spPr bwMode="auto">
              <a:xfrm>
                <a:off x="6094" y="2048"/>
                <a:ext cx="78" cy="24"/>
              </a:xfrm>
              <a:custGeom>
                <a:avLst/>
                <a:gdLst>
                  <a:gd name="T0" fmla="*/ 72 w 74"/>
                  <a:gd name="T1" fmla="*/ 10 h 23"/>
                  <a:gd name="T2" fmla="*/ 34 w 74"/>
                  <a:gd name="T3" fmla="*/ 22 h 23"/>
                  <a:gd name="T4" fmla="*/ 36 w 74"/>
                  <a:gd name="T5" fmla="*/ 23 h 23"/>
                  <a:gd name="T6" fmla="*/ 68 w 74"/>
                  <a:gd name="T7" fmla="*/ 13 h 23"/>
                  <a:gd name="T8" fmla="*/ 74 w 74"/>
                  <a:gd name="T9" fmla="*/ 12 h 23"/>
                  <a:gd name="T10" fmla="*/ 74 w 74"/>
                  <a:gd name="T11" fmla="*/ 11 h 23"/>
                  <a:gd name="T12" fmla="*/ 74 w 74"/>
                  <a:gd name="T13" fmla="*/ 11 h 23"/>
                  <a:gd name="T14" fmla="*/ 74 w 74"/>
                  <a:gd name="T15" fmla="*/ 11 h 23"/>
                  <a:gd name="T16" fmla="*/ 72 w 74"/>
                  <a:gd name="T17" fmla="*/ 11 h 23"/>
                  <a:gd name="T18" fmla="*/ 72 w 74"/>
                  <a:gd name="T19" fmla="*/ 10 h 23"/>
                  <a:gd name="T20" fmla="*/ 4 w 74"/>
                  <a:gd name="T21" fmla="*/ 0 h 23"/>
                  <a:gd name="T22" fmla="*/ 0 w 74"/>
                  <a:gd name="T23" fmla="*/ 1 h 23"/>
                  <a:gd name="T24" fmla="*/ 72 w 74"/>
                  <a:gd name="T25" fmla="*/ 10 h 23"/>
                  <a:gd name="T26" fmla="*/ 73 w 74"/>
                  <a:gd name="T27" fmla="*/ 9 h 23"/>
                  <a:gd name="T28" fmla="*/ 73 w 74"/>
                  <a:gd name="T29" fmla="*/ 8 h 23"/>
                  <a:gd name="T30" fmla="*/ 67 w 74"/>
                  <a:gd name="T31" fmla="*/ 8 h 23"/>
                  <a:gd name="T32" fmla="*/ 4 w 74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23">
                    <a:moveTo>
                      <a:pt x="72" y="10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Freeform 2610"/>
              <p:cNvSpPr>
                <a:spLocks noEditPoints="1"/>
              </p:cNvSpPr>
              <p:nvPr/>
            </p:nvSpPr>
            <p:spPr bwMode="auto">
              <a:xfrm>
                <a:off x="6090" y="2015"/>
                <a:ext cx="132" cy="92"/>
              </a:xfrm>
              <a:custGeom>
                <a:avLst/>
                <a:gdLst>
                  <a:gd name="T0" fmla="*/ 109 w 125"/>
                  <a:gd name="T1" fmla="*/ 46 h 87"/>
                  <a:gd name="T2" fmla="*/ 109 w 125"/>
                  <a:gd name="T3" fmla="*/ 48 h 87"/>
                  <a:gd name="T4" fmla="*/ 96 w 125"/>
                  <a:gd name="T5" fmla="*/ 81 h 87"/>
                  <a:gd name="T6" fmla="*/ 94 w 125"/>
                  <a:gd name="T7" fmla="*/ 86 h 87"/>
                  <a:gd name="T8" fmla="*/ 89 w 125"/>
                  <a:gd name="T9" fmla="*/ 83 h 87"/>
                  <a:gd name="T10" fmla="*/ 40 w 125"/>
                  <a:gd name="T11" fmla="*/ 54 h 87"/>
                  <a:gd name="T12" fmla="*/ 38 w 125"/>
                  <a:gd name="T13" fmla="*/ 53 h 87"/>
                  <a:gd name="T14" fmla="*/ 36 w 125"/>
                  <a:gd name="T15" fmla="*/ 53 h 87"/>
                  <a:gd name="T16" fmla="*/ 93 w 125"/>
                  <a:gd name="T17" fmla="*/ 87 h 87"/>
                  <a:gd name="T18" fmla="*/ 94 w 125"/>
                  <a:gd name="T19" fmla="*/ 87 h 87"/>
                  <a:gd name="T20" fmla="*/ 95 w 125"/>
                  <a:gd name="T21" fmla="*/ 87 h 87"/>
                  <a:gd name="T22" fmla="*/ 95 w 125"/>
                  <a:gd name="T23" fmla="*/ 87 h 87"/>
                  <a:gd name="T24" fmla="*/ 111 w 125"/>
                  <a:gd name="T25" fmla="*/ 47 h 87"/>
                  <a:gd name="T26" fmla="*/ 109 w 125"/>
                  <a:gd name="T27" fmla="*/ 46 h 87"/>
                  <a:gd name="T28" fmla="*/ 125 w 125"/>
                  <a:gd name="T29" fmla="*/ 0 h 87"/>
                  <a:gd name="T30" fmla="*/ 0 w 125"/>
                  <a:gd name="T31" fmla="*/ 32 h 87"/>
                  <a:gd name="T32" fmla="*/ 4 w 125"/>
                  <a:gd name="T33" fmla="*/ 32 h 87"/>
                  <a:gd name="T34" fmla="*/ 8 w 125"/>
                  <a:gd name="T35" fmla="*/ 31 h 87"/>
                  <a:gd name="T36" fmla="*/ 39 w 125"/>
                  <a:gd name="T37" fmla="*/ 24 h 87"/>
                  <a:gd name="T38" fmla="*/ 43 w 125"/>
                  <a:gd name="T39" fmla="*/ 22 h 87"/>
                  <a:gd name="T40" fmla="*/ 120 w 125"/>
                  <a:gd name="T41" fmla="*/ 3 h 87"/>
                  <a:gd name="T42" fmla="*/ 122 w 125"/>
                  <a:gd name="T43" fmla="*/ 2 h 87"/>
                  <a:gd name="T44" fmla="*/ 125 w 125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87">
                    <a:moveTo>
                      <a:pt x="109" y="46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7"/>
                      <a:pt x="95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09" y="46"/>
                      <a:pt x="109" y="46"/>
                      <a:pt x="109" y="46"/>
                    </a:cubicBezTo>
                    <a:moveTo>
                      <a:pt x="125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Freeform 2611"/>
              <p:cNvSpPr/>
              <p:nvPr/>
            </p:nvSpPr>
            <p:spPr bwMode="auto">
              <a:xfrm>
                <a:off x="6170" y="2014"/>
                <a:ext cx="56" cy="46"/>
              </a:xfrm>
              <a:custGeom>
                <a:avLst/>
                <a:gdLst>
                  <a:gd name="T0" fmla="*/ 53 w 53"/>
                  <a:gd name="T1" fmla="*/ 0 h 43"/>
                  <a:gd name="T2" fmla="*/ 49 w 53"/>
                  <a:gd name="T3" fmla="*/ 1 h 43"/>
                  <a:gd name="T4" fmla="*/ 46 w 53"/>
                  <a:gd name="T5" fmla="*/ 3 h 43"/>
                  <a:gd name="T6" fmla="*/ 45 w 53"/>
                  <a:gd name="T7" fmla="*/ 5 h 43"/>
                  <a:gd name="T8" fmla="*/ 6 w 53"/>
                  <a:gd name="T9" fmla="*/ 36 h 43"/>
                  <a:gd name="T10" fmla="*/ 1 w 53"/>
                  <a:gd name="T11" fmla="*/ 40 h 43"/>
                  <a:gd name="T12" fmla="*/ 1 w 53"/>
                  <a:gd name="T13" fmla="*/ 41 h 43"/>
                  <a:gd name="T14" fmla="*/ 0 w 53"/>
                  <a:gd name="T15" fmla="*/ 42 h 43"/>
                  <a:gd name="T16" fmla="*/ 2 w 53"/>
                  <a:gd name="T17" fmla="*/ 42 h 43"/>
                  <a:gd name="T18" fmla="*/ 0 w 53"/>
                  <a:gd name="T19" fmla="*/ 42 h 43"/>
                  <a:gd name="T20" fmla="*/ 0 w 53"/>
                  <a:gd name="T21" fmla="*/ 43 h 43"/>
                  <a:gd name="T22" fmla="*/ 2 w 53"/>
                  <a:gd name="T23" fmla="*/ 43 h 43"/>
                  <a:gd name="T24" fmla="*/ 2 w 53"/>
                  <a:gd name="T25" fmla="*/ 43 h 43"/>
                  <a:gd name="T26" fmla="*/ 2 w 53"/>
                  <a:gd name="T27" fmla="*/ 43 h 43"/>
                  <a:gd name="T28" fmla="*/ 9 w 53"/>
                  <a:gd name="T29" fmla="*/ 43 h 43"/>
                  <a:gd name="T30" fmla="*/ 2 w 53"/>
                  <a:gd name="T31" fmla="*/ 42 h 43"/>
                  <a:gd name="T32" fmla="*/ 53 w 53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1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Freeform 2612"/>
              <p:cNvSpPr/>
              <p:nvPr/>
            </p:nvSpPr>
            <p:spPr bwMode="auto">
              <a:xfrm>
                <a:off x="6188" y="21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Freeform 2613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Freeform 2614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Freeform 2615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Freeform 2616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Group 2818"/>
            <p:cNvGrpSpPr/>
            <p:nvPr/>
          </p:nvGrpSpPr>
          <p:grpSpPr bwMode="auto">
            <a:xfrm>
              <a:off x="6024" y="1967"/>
              <a:ext cx="812" cy="581"/>
              <a:chOff x="6024" y="1967"/>
              <a:chExt cx="812" cy="581"/>
            </a:xfrm>
          </p:grpSpPr>
          <p:sp>
            <p:nvSpPr>
              <p:cNvPr id="2095" name="Freeform 2618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2619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2620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621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622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623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624"/>
              <p:cNvSpPr/>
              <p:nvPr/>
            </p:nvSpPr>
            <p:spPr bwMode="auto">
              <a:xfrm>
                <a:off x="6094" y="2049"/>
                <a:ext cx="76" cy="22"/>
              </a:xfrm>
              <a:custGeom>
                <a:avLst/>
                <a:gdLst>
                  <a:gd name="T0" fmla="*/ 0 w 72"/>
                  <a:gd name="T1" fmla="*/ 0 h 21"/>
                  <a:gd name="T2" fmla="*/ 0 w 72"/>
                  <a:gd name="T3" fmla="*/ 1 h 21"/>
                  <a:gd name="T4" fmla="*/ 3 w 72"/>
                  <a:gd name="T5" fmla="*/ 2 h 21"/>
                  <a:gd name="T6" fmla="*/ 66 w 72"/>
                  <a:gd name="T7" fmla="*/ 10 h 21"/>
                  <a:gd name="T8" fmla="*/ 32 w 72"/>
                  <a:gd name="T9" fmla="*/ 20 h 21"/>
                  <a:gd name="T10" fmla="*/ 34 w 72"/>
                  <a:gd name="T11" fmla="*/ 21 h 21"/>
                  <a:gd name="T12" fmla="*/ 72 w 72"/>
                  <a:gd name="T13" fmla="*/ 9 h 21"/>
                  <a:gd name="T14" fmla="*/ 72 w 72"/>
                  <a:gd name="T15" fmla="*/ 9 h 21"/>
                  <a:gd name="T16" fmla="*/ 0 w 7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625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626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627"/>
              <p:cNvSpPr/>
              <p:nvPr/>
            </p:nvSpPr>
            <p:spPr bwMode="auto">
              <a:xfrm>
                <a:off x="6170" y="2059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628"/>
              <p:cNvSpPr/>
              <p:nvPr/>
            </p:nvSpPr>
            <p:spPr bwMode="auto">
              <a:xfrm>
                <a:off x="6234" y="2019"/>
                <a:ext cx="136" cy="33"/>
              </a:xfrm>
              <a:custGeom>
                <a:avLst/>
                <a:gdLst>
                  <a:gd name="T0" fmla="*/ 0 w 129"/>
                  <a:gd name="T1" fmla="*/ 0 h 32"/>
                  <a:gd name="T2" fmla="*/ 0 w 129"/>
                  <a:gd name="T3" fmla="*/ 1 h 32"/>
                  <a:gd name="T4" fmla="*/ 37 w 129"/>
                  <a:gd name="T5" fmla="*/ 32 h 32"/>
                  <a:gd name="T6" fmla="*/ 129 w 129"/>
                  <a:gd name="T7" fmla="*/ 28 h 32"/>
                  <a:gd name="T8" fmla="*/ 0 w 12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2629"/>
              <p:cNvSpPr/>
              <p:nvPr/>
            </p:nvSpPr>
            <p:spPr bwMode="auto">
              <a:xfrm>
                <a:off x="6232" y="20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630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631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632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633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634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635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636"/>
              <p:cNvSpPr/>
              <p:nvPr/>
            </p:nvSpPr>
            <p:spPr bwMode="auto">
              <a:xfrm>
                <a:off x="6213" y="2022"/>
                <a:ext cx="56" cy="34"/>
              </a:xfrm>
              <a:custGeom>
                <a:avLst/>
                <a:gdLst>
                  <a:gd name="T0" fmla="*/ 18 w 53"/>
                  <a:gd name="T1" fmla="*/ 0 h 32"/>
                  <a:gd name="T2" fmla="*/ 12 w 53"/>
                  <a:gd name="T3" fmla="*/ 3 h 32"/>
                  <a:gd name="T4" fmla="*/ 11 w 53"/>
                  <a:gd name="T5" fmla="*/ 3 h 32"/>
                  <a:gd name="T6" fmla="*/ 0 w 53"/>
                  <a:gd name="T7" fmla="*/ 32 h 32"/>
                  <a:gd name="T8" fmla="*/ 53 w 53"/>
                  <a:gd name="T9" fmla="*/ 29 h 32"/>
                  <a:gd name="T10" fmla="*/ 18 w 5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32">
                    <a:moveTo>
                      <a:pt x="18" y="0"/>
                    </a:moveTo>
                    <a:cubicBezTo>
                      <a:pt x="17" y="2"/>
                      <a:pt x="15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637"/>
              <p:cNvSpPr/>
              <p:nvPr/>
            </p:nvSpPr>
            <p:spPr bwMode="auto">
              <a:xfrm>
                <a:off x="6224" y="2021"/>
                <a:ext cx="8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3 h 4"/>
                  <a:gd name="T4" fmla="*/ 0 w 7"/>
                  <a:gd name="T5" fmla="*/ 3 h 4"/>
                  <a:gd name="T6" fmla="*/ 0 w 7"/>
                  <a:gd name="T7" fmla="*/ 4 h 4"/>
                  <a:gd name="T8" fmla="*/ 1 w 7"/>
                  <a:gd name="T9" fmla="*/ 4 h 4"/>
                  <a:gd name="T10" fmla="*/ 7 w 7"/>
                  <a:gd name="T11" fmla="*/ 1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3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638"/>
              <p:cNvSpPr/>
              <p:nvPr/>
            </p:nvSpPr>
            <p:spPr bwMode="auto">
              <a:xfrm>
                <a:off x="6224" y="201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5" y="5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639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640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641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642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2643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644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645"/>
              <p:cNvSpPr/>
              <p:nvPr/>
            </p:nvSpPr>
            <p:spPr bwMode="auto">
              <a:xfrm>
                <a:off x="6179" y="2022"/>
                <a:ext cx="42" cy="35"/>
              </a:xfrm>
              <a:custGeom>
                <a:avLst/>
                <a:gdLst>
                  <a:gd name="T0" fmla="*/ 38 w 40"/>
                  <a:gd name="T1" fmla="*/ 0 h 33"/>
                  <a:gd name="T2" fmla="*/ 0 w 40"/>
                  <a:gd name="T3" fmla="*/ 32 h 33"/>
                  <a:gd name="T4" fmla="*/ 0 w 40"/>
                  <a:gd name="T5" fmla="*/ 32 h 33"/>
                  <a:gd name="T6" fmla="*/ 1 w 40"/>
                  <a:gd name="T7" fmla="*/ 33 h 33"/>
                  <a:gd name="T8" fmla="*/ 28 w 40"/>
                  <a:gd name="T9" fmla="*/ 32 h 33"/>
                  <a:gd name="T10" fmla="*/ 40 w 40"/>
                  <a:gd name="T11" fmla="*/ 1 h 33"/>
                  <a:gd name="T12" fmla="*/ 38 w 4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3">
                    <a:moveTo>
                      <a:pt x="38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3"/>
                      <a:pt x="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8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646"/>
              <p:cNvSpPr/>
              <p:nvPr/>
            </p:nvSpPr>
            <p:spPr bwMode="auto">
              <a:xfrm>
                <a:off x="6219" y="20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647"/>
              <p:cNvSpPr/>
              <p:nvPr/>
            </p:nvSpPr>
            <p:spPr bwMode="auto">
              <a:xfrm>
                <a:off x="6221" y="202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648"/>
              <p:cNvSpPr/>
              <p:nvPr/>
            </p:nvSpPr>
            <p:spPr bwMode="auto">
              <a:xfrm>
                <a:off x="6177" y="2056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649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650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651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652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653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654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655"/>
              <p:cNvSpPr>
                <a:spLocks noEditPoints="1"/>
              </p:cNvSpPr>
              <p:nvPr/>
            </p:nvSpPr>
            <p:spPr bwMode="auto">
              <a:xfrm>
                <a:off x="6479" y="2002"/>
                <a:ext cx="171" cy="78"/>
              </a:xfrm>
              <a:custGeom>
                <a:avLst/>
                <a:gdLst>
                  <a:gd name="T0" fmla="*/ 36 w 162"/>
                  <a:gd name="T1" fmla="*/ 23 h 74"/>
                  <a:gd name="T2" fmla="*/ 3 w 162"/>
                  <a:gd name="T3" fmla="*/ 29 h 74"/>
                  <a:gd name="T4" fmla="*/ 0 w 162"/>
                  <a:gd name="T5" fmla="*/ 71 h 74"/>
                  <a:gd name="T6" fmla="*/ 5 w 162"/>
                  <a:gd name="T7" fmla="*/ 74 h 74"/>
                  <a:gd name="T8" fmla="*/ 67 w 162"/>
                  <a:gd name="T9" fmla="*/ 45 h 74"/>
                  <a:gd name="T10" fmla="*/ 36 w 162"/>
                  <a:gd name="T11" fmla="*/ 23 h 74"/>
                  <a:gd name="T12" fmla="*/ 162 w 162"/>
                  <a:gd name="T13" fmla="*/ 0 h 74"/>
                  <a:gd name="T14" fmla="*/ 40 w 162"/>
                  <a:gd name="T15" fmla="*/ 22 h 74"/>
                  <a:gd name="T16" fmla="*/ 70 w 162"/>
                  <a:gd name="T17" fmla="*/ 44 h 74"/>
                  <a:gd name="T18" fmla="*/ 162 w 162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36" y="23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2"/>
                      <a:pt x="4" y="73"/>
                      <a:pt x="5" y="74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36" y="23"/>
                      <a:pt x="36" y="23"/>
                      <a:pt x="36" y="23"/>
                    </a:cubicBezTo>
                    <a:moveTo>
                      <a:pt x="162" y="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656"/>
              <p:cNvSpPr/>
              <p:nvPr/>
            </p:nvSpPr>
            <p:spPr bwMode="auto">
              <a:xfrm>
                <a:off x="6479" y="207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657"/>
              <p:cNvSpPr>
                <a:spLocks noEditPoints="1"/>
              </p:cNvSpPr>
              <p:nvPr/>
            </p:nvSpPr>
            <p:spPr bwMode="auto">
              <a:xfrm>
                <a:off x="6477" y="2001"/>
                <a:ext cx="178" cy="84"/>
              </a:xfrm>
              <a:custGeom>
                <a:avLst/>
                <a:gdLst>
                  <a:gd name="T0" fmla="*/ 5 w 169"/>
                  <a:gd name="T1" fmla="*/ 30 h 80"/>
                  <a:gd name="T2" fmla="*/ 4 w 169"/>
                  <a:gd name="T3" fmla="*/ 30 h 80"/>
                  <a:gd name="T4" fmla="*/ 0 w 169"/>
                  <a:gd name="T5" fmla="*/ 79 h 80"/>
                  <a:gd name="T6" fmla="*/ 1 w 169"/>
                  <a:gd name="T7" fmla="*/ 79 h 80"/>
                  <a:gd name="T8" fmla="*/ 1 w 169"/>
                  <a:gd name="T9" fmla="*/ 80 h 80"/>
                  <a:gd name="T10" fmla="*/ 70 w 169"/>
                  <a:gd name="T11" fmla="*/ 47 h 80"/>
                  <a:gd name="T12" fmla="*/ 69 w 169"/>
                  <a:gd name="T13" fmla="*/ 46 h 80"/>
                  <a:gd name="T14" fmla="*/ 7 w 169"/>
                  <a:gd name="T15" fmla="*/ 75 h 80"/>
                  <a:gd name="T16" fmla="*/ 2 w 169"/>
                  <a:gd name="T17" fmla="*/ 78 h 80"/>
                  <a:gd name="T18" fmla="*/ 2 w 169"/>
                  <a:gd name="T19" fmla="*/ 72 h 80"/>
                  <a:gd name="T20" fmla="*/ 5 w 169"/>
                  <a:gd name="T21" fmla="*/ 30 h 80"/>
                  <a:gd name="T22" fmla="*/ 169 w 169"/>
                  <a:gd name="T23" fmla="*/ 0 h 80"/>
                  <a:gd name="T24" fmla="*/ 164 w 169"/>
                  <a:gd name="T25" fmla="*/ 1 h 80"/>
                  <a:gd name="T26" fmla="*/ 72 w 169"/>
                  <a:gd name="T27" fmla="*/ 45 h 80"/>
                  <a:gd name="T28" fmla="*/ 73 w 169"/>
                  <a:gd name="T29" fmla="*/ 46 h 80"/>
                  <a:gd name="T30" fmla="*/ 169 w 169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80">
                    <a:moveTo>
                      <a:pt x="5" y="3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80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169" y="0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658"/>
              <p:cNvSpPr>
                <a:spLocks noEditPoints="1"/>
              </p:cNvSpPr>
              <p:nvPr/>
            </p:nvSpPr>
            <p:spPr bwMode="auto">
              <a:xfrm>
                <a:off x="6481" y="1999"/>
                <a:ext cx="179" cy="33"/>
              </a:xfrm>
              <a:custGeom>
                <a:avLst/>
                <a:gdLst>
                  <a:gd name="T0" fmla="*/ 32 w 169"/>
                  <a:gd name="T1" fmla="*/ 25 h 32"/>
                  <a:gd name="T2" fmla="*/ 0 w 169"/>
                  <a:gd name="T3" fmla="*/ 30 h 32"/>
                  <a:gd name="T4" fmla="*/ 0 w 169"/>
                  <a:gd name="T5" fmla="*/ 32 h 32"/>
                  <a:gd name="T6" fmla="*/ 1 w 169"/>
                  <a:gd name="T7" fmla="*/ 32 h 32"/>
                  <a:gd name="T8" fmla="*/ 34 w 169"/>
                  <a:gd name="T9" fmla="*/ 26 h 32"/>
                  <a:gd name="T10" fmla="*/ 32 w 169"/>
                  <a:gd name="T11" fmla="*/ 25 h 32"/>
                  <a:gd name="T12" fmla="*/ 169 w 169"/>
                  <a:gd name="T13" fmla="*/ 0 h 32"/>
                  <a:gd name="T14" fmla="*/ 36 w 169"/>
                  <a:gd name="T15" fmla="*/ 24 h 32"/>
                  <a:gd name="T16" fmla="*/ 38 w 169"/>
                  <a:gd name="T17" fmla="*/ 25 h 32"/>
                  <a:gd name="T18" fmla="*/ 160 w 169"/>
                  <a:gd name="T19" fmla="*/ 3 h 32"/>
                  <a:gd name="T20" fmla="*/ 165 w 169"/>
                  <a:gd name="T21" fmla="*/ 2 h 32"/>
                  <a:gd name="T22" fmla="*/ 169 w 169"/>
                  <a:gd name="T23" fmla="*/ 0 h 32"/>
                  <a:gd name="T24" fmla="*/ 169 w 169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32">
                    <a:moveTo>
                      <a:pt x="32" y="25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2" y="25"/>
                      <a:pt x="32" y="25"/>
                    </a:cubicBezTo>
                    <a:moveTo>
                      <a:pt x="169" y="0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659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660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661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662"/>
              <p:cNvSpPr/>
              <p:nvPr/>
            </p:nvSpPr>
            <p:spPr bwMode="auto">
              <a:xfrm>
                <a:off x="6477" y="2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663"/>
              <p:cNvSpPr/>
              <p:nvPr/>
            </p:nvSpPr>
            <p:spPr bwMode="auto">
              <a:xfrm>
                <a:off x="6393" y="2005"/>
                <a:ext cx="88" cy="40"/>
              </a:xfrm>
              <a:custGeom>
                <a:avLst/>
                <a:gdLst>
                  <a:gd name="T0" fmla="*/ 80 w 83"/>
                  <a:gd name="T1" fmla="*/ 0 h 38"/>
                  <a:gd name="T2" fmla="*/ 0 w 83"/>
                  <a:gd name="T3" fmla="*/ 38 h 38"/>
                  <a:gd name="T4" fmla="*/ 82 w 83"/>
                  <a:gd name="T5" fmla="*/ 23 h 38"/>
                  <a:gd name="T6" fmla="*/ 83 w 83"/>
                  <a:gd name="T7" fmla="*/ 1 h 38"/>
                  <a:gd name="T8" fmla="*/ 80 w 8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8">
                    <a:moveTo>
                      <a:pt x="8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1" y="0"/>
                      <a:pt x="8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664"/>
              <p:cNvSpPr/>
              <p:nvPr/>
            </p:nvSpPr>
            <p:spPr bwMode="auto">
              <a:xfrm>
                <a:off x="6478" y="200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665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666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667"/>
              <p:cNvSpPr/>
              <p:nvPr/>
            </p:nvSpPr>
            <p:spPr bwMode="auto">
              <a:xfrm>
                <a:off x="6384" y="2001"/>
                <a:ext cx="99" cy="47"/>
              </a:xfrm>
              <a:custGeom>
                <a:avLst/>
                <a:gdLst>
                  <a:gd name="T0" fmla="*/ 93 w 94"/>
                  <a:gd name="T1" fmla="*/ 0 h 45"/>
                  <a:gd name="T2" fmla="*/ 0 w 94"/>
                  <a:gd name="T3" fmla="*/ 45 h 45"/>
                  <a:gd name="T4" fmla="*/ 1 w 94"/>
                  <a:gd name="T5" fmla="*/ 45 h 45"/>
                  <a:gd name="T6" fmla="*/ 92 w 94"/>
                  <a:gd name="T7" fmla="*/ 28 h 45"/>
                  <a:gd name="T8" fmla="*/ 92 w 94"/>
                  <a:gd name="T9" fmla="*/ 27 h 45"/>
                  <a:gd name="T10" fmla="*/ 91 w 94"/>
                  <a:gd name="T11" fmla="*/ 27 h 45"/>
                  <a:gd name="T12" fmla="*/ 9 w 94"/>
                  <a:gd name="T13" fmla="*/ 42 h 45"/>
                  <a:gd name="T14" fmla="*/ 89 w 94"/>
                  <a:gd name="T15" fmla="*/ 4 h 45"/>
                  <a:gd name="T16" fmla="*/ 92 w 94"/>
                  <a:gd name="T17" fmla="*/ 2 h 45"/>
                  <a:gd name="T18" fmla="*/ 94 w 94"/>
                  <a:gd name="T19" fmla="*/ 1 h 45"/>
                  <a:gd name="T20" fmla="*/ 93 w 94"/>
                  <a:gd name="T21" fmla="*/ 1 h 45"/>
                  <a:gd name="T22" fmla="*/ 93 w 9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5">
                    <a:moveTo>
                      <a:pt x="93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668"/>
              <p:cNvSpPr/>
              <p:nvPr/>
            </p:nvSpPr>
            <p:spPr bwMode="auto">
              <a:xfrm>
                <a:off x="6482" y="2000"/>
                <a:ext cx="13" cy="2"/>
              </a:xfrm>
              <a:custGeom>
                <a:avLst/>
                <a:gdLst>
                  <a:gd name="T0" fmla="*/ 12 w 12"/>
                  <a:gd name="T1" fmla="*/ 0 h 2"/>
                  <a:gd name="T2" fmla="*/ 1 w 12"/>
                  <a:gd name="T3" fmla="*/ 1 h 2"/>
                  <a:gd name="T4" fmla="*/ 0 w 12"/>
                  <a:gd name="T5" fmla="*/ 1 h 2"/>
                  <a:gd name="T6" fmla="*/ 0 w 12"/>
                  <a:gd name="T7" fmla="*/ 2 h 2"/>
                  <a:gd name="T8" fmla="*/ 1 w 12"/>
                  <a:gd name="T9" fmla="*/ 2 h 2"/>
                  <a:gd name="T10" fmla="*/ 1 w 12"/>
                  <a:gd name="T11" fmla="*/ 2 h 2"/>
                  <a:gd name="T12" fmla="*/ 1 w 12"/>
                  <a:gd name="T13" fmla="*/ 1 h 2"/>
                  <a:gd name="T14" fmla="*/ 12 w 1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669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670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671"/>
              <p:cNvSpPr>
                <a:spLocks noEditPoints="1"/>
              </p:cNvSpPr>
              <p:nvPr/>
            </p:nvSpPr>
            <p:spPr bwMode="auto">
              <a:xfrm>
                <a:off x="6483" y="2000"/>
                <a:ext cx="160" cy="29"/>
              </a:xfrm>
              <a:custGeom>
                <a:avLst/>
                <a:gdLst>
                  <a:gd name="T0" fmla="*/ 4 w 151"/>
                  <a:gd name="T1" fmla="*/ 5 h 28"/>
                  <a:gd name="T2" fmla="*/ 1 w 151"/>
                  <a:gd name="T3" fmla="*/ 7 h 28"/>
                  <a:gd name="T4" fmla="*/ 0 w 151"/>
                  <a:gd name="T5" fmla="*/ 28 h 28"/>
                  <a:gd name="T6" fmla="*/ 28 w 151"/>
                  <a:gd name="T7" fmla="*/ 22 h 28"/>
                  <a:gd name="T8" fmla="*/ 4 w 151"/>
                  <a:gd name="T9" fmla="*/ 5 h 28"/>
                  <a:gd name="T10" fmla="*/ 151 w 151"/>
                  <a:gd name="T11" fmla="*/ 0 h 28"/>
                  <a:gd name="T12" fmla="*/ 6 w 151"/>
                  <a:gd name="T13" fmla="*/ 2 h 28"/>
                  <a:gd name="T14" fmla="*/ 6 w 151"/>
                  <a:gd name="T15" fmla="*/ 3 h 28"/>
                  <a:gd name="T16" fmla="*/ 32 w 151"/>
                  <a:gd name="T17" fmla="*/ 22 h 28"/>
                  <a:gd name="T18" fmla="*/ 151 w 15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28">
                    <a:moveTo>
                      <a:pt x="4" y="5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51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672"/>
              <p:cNvSpPr>
                <a:spLocks noEditPoints="1"/>
              </p:cNvSpPr>
              <p:nvPr/>
            </p:nvSpPr>
            <p:spPr bwMode="auto">
              <a:xfrm>
                <a:off x="6484" y="200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5 h 5"/>
                  <a:gd name="T4" fmla="*/ 3 w 5"/>
                  <a:gd name="T5" fmla="*/ 3 h 5"/>
                  <a:gd name="T6" fmla="*/ 0 w 5"/>
                  <a:gd name="T7" fmla="*/ 1 h 5"/>
                  <a:gd name="T8" fmla="*/ 5 w 5"/>
                  <a:gd name="T9" fmla="*/ 0 h 5"/>
                  <a:gd name="T10" fmla="*/ 4 w 5"/>
                  <a:gd name="T11" fmla="*/ 0 h 5"/>
                  <a:gd name="T12" fmla="*/ 5 w 5"/>
                  <a:gd name="T13" fmla="*/ 1 h 5"/>
                  <a:gd name="T14" fmla="*/ 5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673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674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2675"/>
              <p:cNvSpPr>
                <a:spLocks noEditPoints="1"/>
              </p:cNvSpPr>
              <p:nvPr/>
            </p:nvSpPr>
            <p:spPr bwMode="auto">
              <a:xfrm>
                <a:off x="6481" y="1997"/>
                <a:ext cx="179" cy="33"/>
              </a:xfrm>
              <a:custGeom>
                <a:avLst/>
                <a:gdLst>
                  <a:gd name="T0" fmla="*/ 30 w 169"/>
                  <a:gd name="T1" fmla="*/ 24 h 31"/>
                  <a:gd name="T2" fmla="*/ 2 w 169"/>
                  <a:gd name="T3" fmla="*/ 30 h 31"/>
                  <a:gd name="T4" fmla="*/ 0 w 169"/>
                  <a:gd name="T5" fmla="*/ 30 h 31"/>
                  <a:gd name="T6" fmla="*/ 0 w 169"/>
                  <a:gd name="T7" fmla="*/ 31 h 31"/>
                  <a:gd name="T8" fmla="*/ 32 w 169"/>
                  <a:gd name="T9" fmla="*/ 26 h 31"/>
                  <a:gd name="T10" fmla="*/ 30 w 169"/>
                  <a:gd name="T11" fmla="*/ 24 h 31"/>
                  <a:gd name="T12" fmla="*/ 169 w 169"/>
                  <a:gd name="T13" fmla="*/ 0 h 31"/>
                  <a:gd name="T14" fmla="*/ 13 w 169"/>
                  <a:gd name="T15" fmla="*/ 2 h 31"/>
                  <a:gd name="T16" fmla="*/ 6 w 169"/>
                  <a:gd name="T17" fmla="*/ 3 h 31"/>
                  <a:gd name="T18" fmla="*/ 7 w 169"/>
                  <a:gd name="T19" fmla="*/ 4 h 31"/>
                  <a:gd name="T20" fmla="*/ 153 w 169"/>
                  <a:gd name="T21" fmla="*/ 2 h 31"/>
                  <a:gd name="T22" fmla="*/ 34 w 169"/>
                  <a:gd name="T23" fmla="*/ 24 h 31"/>
                  <a:gd name="T24" fmla="*/ 36 w 169"/>
                  <a:gd name="T25" fmla="*/ 25 h 31"/>
                  <a:gd name="T26" fmla="*/ 169 w 169"/>
                  <a:gd name="T27" fmla="*/ 1 h 31"/>
                  <a:gd name="T28" fmla="*/ 169 w 169"/>
                  <a:gd name="T29" fmla="*/ 0 h 31"/>
                  <a:gd name="T30" fmla="*/ 169 w 169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31">
                    <a:moveTo>
                      <a:pt x="30" y="24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16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676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677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678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679"/>
              <p:cNvSpPr>
                <a:spLocks noEditPoints="1"/>
              </p:cNvSpPr>
              <p:nvPr/>
            </p:nvSpPr>
            <p:spPr bwMode="auto">
              <a:xfrm>
                <a:off x="6667" y="1973"/>
                <a:ext cx="127" cy="84"/>
              </a:xfrm>
              <a:custGeom>
                <a:avLst/>
                <a:gdLst>
                  <a:gd name="T0" fmla="*/ 42 w 120"/>
                  <a:gd name="T1" fmla="*/ 1 h 79"/>
                  <a:gd name="T2" fmla="*/ 37 w 120"/>
                  <a:gd name="T3" fmla="*/ 2 h 79"/>
                  <a:gd name="T4" fmla="*/ 34 w 120"/>
                  <a:gd name="T5" fmla="*/ 2 h 79"/>
                  <a:gd name="T6" fmla="*/ 18 w 120"/>
                  <a:gd name="T7" fmla="*/ 32 h 79"/>
                  <a:gd name="T8" fmla="*/ 120 w 120"/>
                  <a:gd name="T9" fmla="*/ 79 h 79"/>
                  <a:gd name="T10" fmla="*/ 81 w 120"/>
                  <a:gd name="T11" fmla="*/ 40 h 79"/>
                  <a:gd name="T12" fmla="*/ 76 w 120"/>
                  <a:gd name="T13" fmla="*/ 44 h 79"/>
                  <a:gd name="T14" fmla="*/ 70 w 120"/>
                  <a:gd name="T15" fmla="*/ 38 h 79"/>
                  <a:gd name="T16" fmla="*/ 73 w 120"/>
                  <a:gd name="T17" fmla="*/ 33 h 79"/>
                  <a:gd name="T18" fmla="*/ 42 w 120"/>
                  <a:gd name="T19" fmla="*/ 1 h 79"/>
                  <a:gd name="T20" fmla="*/ 31 w 120"/>
                  <a:gd name="T21" fmla="*/ 0 h 79"/>
                  <a:gd name="T22" fmla="*/ 0 w 120"/>
                  <a:gd name="T23" fmla="*/ 21 h 79"/>
                  <a:gd name="T24" fmla="*/ 1 w 120"/>
                  <a:gd name="T25" fmla="*/ 23 h 79"/>
                  <a:gd name="T26" fmla="*/ 0 w 120"/>
                  <a:gd name="T27" fmla="*/ 24 h 79"/>
                  <a:gd name="T28" fmla="*/ 15 w 120"/>
                  <a:gd name="T29" fmla="*/ 31 h 79"/>
                  <a:gd name="T30" fmla="*/ 32 w 120"/>
                  <a:gd name="T31" fmla="*/ 0 h 79"/>
                  <a:gd name="T32" fmla="*/ 31 w 120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79">
                    <a:moveTo>
                      <a:pt x="42" y="1"/>
                    </a:moveTo>
                    <a:cubicBezTo>
                      <a:pt x="41" y="2"/>
                      <a:pt x="39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3"/>
                      <a:pt x="78" y="44"/>
                      <a:pt x="76" y="44"/>
                    </a:cubicBezTo>
                    <a:cubicBezTo>
                      <a:pt x="72" y="44"/>
                      <a:pt x="70" y="41"/>
                      <a:pt x="70" y="38"/>
                    </a:cubicBezTo>
                    <a:cubicBezTo>
                      <a:pt x="70" y="36"/>
                      <a:pt x="71" y="33"/>
                      <a:pt x="73" y="33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680"/>
              <p:cNvSpPr/>
              <p:nvPr/>
            </p:nvSpPr>
            <p:spPr bwMode="auto">
              <a:xfrm>
                <a:off x="6741" y="2008"/>
                <a:ext cx="12" cy="12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5 h 11"/>
                  <a:gd name="T4" fmla="*/ 6 w 11"/>
                  <a:gd name="T5" fmla="*/ 11 h 11"/>
                  <a:gd name="T6" fmla="*/ 11 w 11"/>
                  <a:gd name="T7" fmla="*/ 7 h 11"/>
                  <a:gd name="T8" fmla="*/ 3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1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8" y="11"/>
                      <a:pt x="10" y="10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681"/>
              <p:cNvSpPr/>
              <p:nvPr/>
            </p:nvSpPr>
            <p:spPr bwMode="auto">
              <a:xfrm>
                <a:off x="6664" y="1995"/>
                <a:ext cx="4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682"/>
              <p:cNvSpPr>
                <a:spLocks noEditPoints="1"/>
              </p:cNvSpPr>
              <p:nvPr/>
            </p:nvSpPr>
            <p:spPr bwMode="auto">
              <a:xfrm>
                <a:off x="6700" y="1969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0 w 11"/>
                  <a:gd name="T3" fmla="*/ 4 h 6"/>
                  <a:gd name="T4" fmla="*/ 1 w 11"/>
                  <a:gd name="T5" fmla="*/ 4 h 6"/>
                  <a:gd name="T6" fmla="*/ 2 w 11"/>
                  <a:gd name="T7" fmla="*/ 2 h 6"/>
                  <a:gd name="T8" fmla="*/ 6 w 11"/>
                  <a:gd name="T9" fmla="*/ 0 h 6"/>
                  <a:gd name="T10" fmla="*/ 3 w 11"/>
                  <a:gd name="T11" fmla="*/ 6 h 6"/>
                  <a:gd name="T12" fmla="*/ 6 w 11"/>
                  <a:gd name="T13" fmla="*/ 6 h 6"/>
                  <a:gd name="T14" fmla="*/ 11 w 11"/>
                  <a:gd name="T15" fmla="*/ 5 h 6"/>
                  <a:gd name="T16" fmla="*/ 6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6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683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close/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684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685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686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2687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688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689"/>
              <p:cNvSpPr/>
              <p:nvPr/>
            </p:nvSpPr>
            <p:spPr bwMode="auto">
              <a:xfrm>
                <a:off x="6174" y="2390"/>
                <a:ext cx="78" cy="59"/>
              </a:xfrm>
              <a:custGeom>
                <a:avLst/>
                <a:gdLst>
                  <a:gd name="T0" fmla="*/ 46 w 73"/>
                  <a:gd name="T1" fmla="*/ 0 h 56"/>
                  <a:gd name="T2" fmla="*/ 0 w 73"/>
                  <a:gd name="T3" fmla="*/ 56 h 56"/>
                  <a:gd name="T4" fmla="*/ 0 w 73"/>
                  <a:gd name="T5" fmla="*/ 56 h 56"/>
                  <a:gd name="T6" fmla="*/ 73 w 73"/>
                  <a:gd name="T7" fmla="*/ 23 h 56"/>
                  <a:gd name="T8" fmla="*/ 46 w 7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6">
                    <a:moveTo>
                      <a:pt x="46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690"/>
              <p:cNvSpPr/>
              <p:nvPr/>
            </p:nvSpPr>
            <p:spPr bwMode="auto">
              <a:xfrm>
                <a:off x="6173" y="24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2691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692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2693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694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695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696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697"/>
              <p:cNvSpPr>
                <a:spLocks noEditPoints="1"/>
              </p:cNvSpPr>
              <p:nvPr/>
            </p:nvSpPr>
            <p:spPr bwMode="auto">
              <a:xfrm>
                <a:off x="6031" y="2458"/>
                <a:ext cx="134" cy="83"/>
              </a:xfrm>
              <a:custGeom>
                <a:avLst/>
                <a:gdLst>
                  <a:gd name="T0" fmla="*/ 55 w 127"/>
                  <a:gd name="T1" fmla="*/ 11 h 79"/>
                  <a:gd name="T2" fmla="*/ 0 w 127"/>
                  <a:gd name="T3" fmla="*/ 20 h 79"/>
                  <a:gd name="T4" fmla="*/ 0 w 127"/>
                  <a:gd name="T5" fmla="*/ 21 h 79"/>
                  <a:gd name="T6" fmla="*/ 107 w 127"/>
                  <a:gd name="T7" fmla="*/ 79 h 79"/>
                  <a:gd name="T8" fmla="*/ 107 w 127"/>
                  <a:gd name="T9" fmla="*/ 78 h 79"/>
                  <a:gd name="T10" fmla="*/ 82 w 127"/>
                  <a:gd name="T11" fmla="*/ 45 h 79"/>
                  <a:gd name="T12" fmla="*/ 76 w 127"/>
                  <a:gd name="T13" fmla="*/ 39 h 79"/>
                  <a:gd name="T14" fmla="*/ 76 w 127"/>
                  <a:gd name="T15" fmla="*/ 37 h 79"/>
                  <a:gd name="T16" fmla="*/ 55 w 127"/>
                  <a:gd name="T17" fmla="*/ 11 h 79"/>
                  <a:gd name="T18" fmla="*/ 122 w 127"/>
                  <a:gd name="T19" fmla="*/ 0 h 79"/>
                  <a:gd name="T20" fmla="*/ 59 w 127"/>
                  <a:gd name="T21" fmla="*/ 10 h 79"/>
                  <a:gd name="T22" fmla="*/ 78 w 127"/>
                  <a:gd name="T23" fmla="*/ 35 h 79"/>
                  <a:gd name="T24" fmla="*/ 82 w 127"/>
                  <a:gd name="T25" fmla="*/ 33 h 79"/>
                  <a:gd name="T26" fmla="*/ 88 w 127"/>
                  <a:gd name="T27" fmla="*/ 39 h 79"/>
                  <a:gd name="T28" fmla="*/ 85 w 127"/>
                  <a:gd name="T29" fmla="*/ 44 h 79"/>
                  <a:gd name="T30" fmla="*/ 110 w 127"/>
                  <a:gd name="T31" fmla="*/ 76 h 79"/>
                  <a:gd name="T32" fmla="*/ 114 w 127"/>
                  <a:gd name="T33" fmla="*/ 75 h 79"/>
                  <a:gd name="T34" fmla="*/ 115 w 127"/>
                  <a:gd name="T35" fmla="*/ 75 h 79"/>
                  <a:gd name="T36" fmla="*/ 127 w 127"/>
                  <a:gd name="T37" fmla="*/ 4 h 79"/>
                  <a:gd name="T38" fmla="*/ 122 w 127"/>
                  <a:gd name="T3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79">
                    <a:moveTo>
                      <a:pt x="55" y="11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7" y="79"/>
                      <a:pt x="107" y="78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78" y="45"/>
                      <a:pt x="76" y="42"/>
                      <a:pt x="76" y="39"/>
                    </a:cubicBezTo>
                    <a:cubicBezTo>
                      <a:pt x="76" y="38"/>
                      <a:pt x="76" y="38"/>
                      <a:pt x="76" y="37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122" y="0"/>
                    </a:moveTo>
                    <a:cubicBezTo>
                      <a:pt x="59" y="10"/>
                      <a:pt x="59" y="10"/>
                      <a:pt x="59" y="10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9" y="34"/>
                      <a:pt x="80" y="33"/>
                      <a:pt x="82" y="33"/>
                    </a:cubicBezTo>
                    <a:cubicBezTo>
                      <a:pt x="85" y="33"/>
                      <a:pt x="88" y="36"/>
                      <a:pt x="88" y="39"/>
                    </a:cubicBezTo>
                    <a:cubicBezTo>
                      <a:pt x="88" y="41"/>
                      <a:pt x="86" y="43"/>
                      <a:pt x="85" y="44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6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5" y="7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3"/>
                      <a:pt x="123" y="2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2698"/>
              <p:cNvSpPr/>
              <p:nvPr/>
            </p:nvSpPr>
            <p:spPr bwMode="auto">
              <a:xfrm>
                <a:off x="6160" y="24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2699"/>
              <p:cNvSpPr>
                <a:spLocks noEditPoints="1"/>
              </p:cNvSpPr>
              <p:nvPr/>
            </p:nvSpPr>
            <p:spPr bwMode="auto">
              <a:xfrm>
                <a:off x="6144" y="2537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4 h 6"/>
                  <a:gd name="T4" fmla="*/ 2 w 8"/>
                  <a:gd name="T5" fmla="*/ 5 h 6"/>
                  <a:gd name="T6" fmla="*/ 0 w 8"/>
                  <a:gd name="T7" fmla="*/ 3 h 6"/>
                  <a:gd name="T8" fmla="*/ 7 w 8"/>
                  <a:gd name="T9" fmla="*/ 0 h 6"/>
                  <a:gd name="T10" fmla="*/ 3 w 8"/>
                  <a:gd name="T11" fmla="*/ 1 h 6"/>
                  <a:gd name="T12" fmla="*/ 6 w 8"/>
                  <a:gd name="T13" fmla="*/ 6 h 6"/>
                  <a:gd name="T14" fmla="*/ 8 w 8"/>
                  <a:gd name="T15" fmla="*/ 0 h 6"/>
                  <a:gd name="T16" fmla="*/ 7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3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700"/>
              <p:cNvSpPr>
                <a:spLocks noEditPoints="1"/>
              </p:cNvSpPr>
              <p:nvPr/>
            </p:nvSpPr>
            <p:spPr bwMode="auto">
              <a:xfrm>
                <a:off x="6111" y="2493"/>
                <a:ext cx="13" cy="12"/>
              </a:xfrm>
              <a:custGeom>
                <a:avLst/>
                <a:gdLst>
                  <a:gd name="T0" fmla="*/ 0 w 12"/>
                  <a:gd name="T1" fmla="*/ 4 h 12"/>
                  <a:gd name="T2" fmla="*/ 0 w 12"/>
                  <a:gd name="T3" fmla="*/ 6 h 12"/>
                  <a:gd name="T4" fmla="*/ 6 w 12"/>
                  <a:gd name="T5" fmla="*/ 12 h 12"/>
                  <a:gd name="T6" fmla="*/ 0 w 12"/>
                  <a:gd name="T7" fmla="*/ 4 h 12"/>
                  <a:gd name="T8" fmla="*/ 6 w 12"/>
                  <a:gd name="T9" fmla="*/ 0 h 12"/>
                  <a:gd name="T10" fmla="*/ 2 w 12"/>
                  <a:gd name="T11" fmla="*/ 2 h 12"/>
                  <a:gd name="T12" fmla="*/ 9 w 12"/>
                  <a:gd name="T13" fmla="*/ 11 h 12"/>
                  <a:gd name="T14" fmla="*/ 12 w 12"/>
                  <a:gd name="T15" fmla="*/ 6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2" y="8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701"/>
              <p:cNvSpPr/>
              <p:nvPr/>
            </p:nvSpPr>
            <p:spPr bwMode="auto">
              <a:xfrm>
                <a:off x="6029" y="247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702"/>
              <p:cNvSpPr>
                <a:spLocks noEditPoints="1"/>
              </p:cNvSpPr>
              <p:nvPr/>
            </p:nvSpPr>
            <p:spPr bwMode="auto">
              <a:xfrm>
                <a:off x="6027" y="2455"/>
                <a:ext cx="141" cy="90"/>
              </a:xfrm>
              <a:custGeom>
                <a:avLst/>
                <a:gdLst>
                  <a:gd name="T0" fmla="*/ 58 w 134"/>
                  <a:gd name="T1" fmla="*/ 12 h 86"/>
                  <a:gd name="T2" fmla="*/ 0 w 134"/>
                  <a:gd name="T3" fmla="*/ 22 h 86"/>
                  <a:gd name="T4" fmla="*/ 2 w 134"/>
                  <a:gd name="T5" fmla="*/ 23 h 86"/>
                  <a:gd name="T6" fmla="*/ 4 w 134"/>
                  <a:gd name="T7" fmla="*/ 23 h 86"/>
                  <a:gd name="T8" fmla="*/ 59 w 134"/>
                  <a:gd name="T9" fmla="*/ 14 h 86"/>
                  <a:gd name="T10" fmla="*/ 58 w 134"/>
                  <a:gd name="T11" fmla="*/ 12 h 86"/>
                  <a:gd name="T12" fmla="*/ 132 w 134"/>
                  <a:gd name="T13" fmla="*/ 0 h 86"/>
                  <a:gd name="T14" fmla="*/ 62 w 134"/>
                  <a:gd name="T15" fmla="*/ 12 h 86"/>
                  <a:gd name="T16" fmla="*/ 63 w 134"/>
                  <a:gd name="T17" fmla="*/ 13 h 86"/>
                  <a:gd name="T18" fmla="*/ 126 w 134"/>
                  <a:gd name="T19" fmla="*/ 3 h 86"/>
                  <a:gd name="T20" fmla="*/ 132 w 134"/>
                  <a:gd name="T21" fmla="*/ 2 h 86"/>
                  <a:gd name="T22" fmla="*/ 131 w 134"/>
                  <a:gd name="T23" fmla="*/ 7 h 86"/>
                  <a:gd name="T24" fmla="*/ 119 w 134"/>
                  <a:gd name="T25" fmla="*/ 78 h 86"/>
                  <a:gd name="T26" fmla="*/ 117 w 134"/>
                  <a:gd name="T27" fmla="*/ 84 h 86"/>
                  <a:gd name="T28" fmla="*/ 119 w 134"/>
                  <a:gd name="T29" fmla="*/ 86 h 86"/>
                  <a:gd name="T30" fmla="*/ 134 w 134"/>
                  <a:gd name="T31" fmla="*/ 1 h 86"/>
                  <a:gd name="T32" fmla="*/ 133 w 134"/>
                  <a:gd name="T33" fmla="*/ 1 h 86"/>
                  <a:gd name="T34" fmla="*/ 132 w 134"/>
                  <a:gd name="T3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86">
                    <a:moveTo>
                      <a:pt x="58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132" y="0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3" y="1"/>
                      <a:pt x="132" y="1"/>
                      <a:pt x="1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703"/>
              <p:cNvSpPr/>
              <p:nvPr/>
            </p:nvSpPr>
            <p:spPr bwMode="auto">
              <a:xfrm>
                <a:off x="6024" y="2467"/>
                <a:ext cx="128" cy="79"/>
              </a:xfrm>
              <a:custGeom>
                <a:avLst/>
                <a:gdLst>
                  <a:gd name="T0" fmla="*/ 64 w 121"/>
                  <a:gd name="T1" fmla="*/ 0 h 75"/>
                  <a:gd name="T2" fmla="*/ 60 w 121"/>
                  <a:gd name="T3" fmla="*/ 0 h 75"/>
                  <a:gd name="T4" fmla="*/ 61 w 121"/>
                  <a:gd name="T5" fmla="*/ 2 h 75"/>
                  <a:gd name="T6" fmla="*/ 82 w 121"/>
                  <a:gd name="T7" fmla="*/ 28 h 75"/>
                  <a:gd name="T8" fmla="*/ 88 w 121"/>
                  <a:gd name="T9" fmla="*/ 36 h 75"/>
                  <a:gd name="T10" fmla="*/ 113 w 121"/>
                  <a:gd name="T11" fmla="*/ 69 h 75"/>
                  <a:gd name="T12" fmla="*/ 115 w 121"/>
                  <a:gd name="T13" fmla="*/ 71 h 75"/>
                  <a:gd name="T14" fmla="*/ 113 w 121"/>
                  <a:gd name="T15" fmla="*/ 70 h 75"/>
                  <a:gd name="T16" fmla="*/ 6 w 121"/>
                  <a:gd name="T17" fmla="*/ 12 h 75"/>
                  <a:gd name="T18" fmla="*/ 4 w 121"/>
                  <a:gd name="T19" fmla="*/ 11 h 75"/>
                  <a:gd name="T20" fmla="*/ 2 w 121"/>
                  <a:gd name="T21" fmla="*/ 10 h 75"/>
                  <a:gd name="T22" fmla="*/ 0 w 121"/>
                  <a:gd name="T23" fmla="*/ 10 h 75"/>
                  <a:gd name="T24" fmla="*/ 119 w 121"/>
                  <a:gd name="T25" fmla="*/ 75 h 75"/>
                  <a:gd name="T26" fmla="*/ 120 w 121"/>
                  <a:gd name="T27" fmla="*/ 74 h 75"/>
                  <a:gd name="T28" fmla="*/ 120 w 121"/>
                  <a:gd name="T29" fmla="*/ 74 h 75"/>
                  <a:gd name="T30" fmla="*/ 121 w 121"/>
                  <a:gd name="T31" fmla="*/ 74 h 75"/>
                  <a:gd name="T32" fmla="*/ 121 w 121"/>
                  <a:gd name="T33" fmla="*/ 74 h 75"/>
                  <a:gd name="T34" fmla="*/ 119 w 121"/>
                  <a:gd name="T35" fmla="*/ 72 h 75"/>
                  <a:gd name="T36" fmla="*/ 116 w 121"/>
                  <a:gd name="T37" fmla="*/ 67 h 75"/>
                  <a:gd name="T38" fmla="*/ 91 w 121"/>
                  <a:gd name="T39" fmla="*/ 35 h 75"/>
                  <a:gd name="T40" fmla="*/ 84 w 121"/>
                  <a:gd name="T41" fmla="*/ 26 h 75"/>
                  <a:gd name="T42" fmla="*/ 65 w 121"/>
                  <a:gd name="T43" fmla="*/ 1 h 75"/>
                  <a:gd name="T44" fmla="*/ 64 w 121"/>
                  <a:gd name="T4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75">
                    <a:moveTo>
                      <a:pt x="64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9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704"/>
              <p:cNvSpPr/>
              <p:nvPr/>
            </p:nvSpPr>
            <p:spPr bwMode="auto">
              <a:xfrm>
                <a:off x="6166" y="245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705"/>
              <p:cNvSpPr/>
              <p:nvPr/>
            </p:nvSpPr>
            <p:spPr bwMode="auto">
              <a:xfrm>
                <a:off x="6150" y="2545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706"/>
              <p:cNvSpPr/>
              <p:nvPr/>
            </p:nvSpPr>
            <p:spPr bwMode="auto">
              <a:xfrm>
                <a:off x="6257" y="2365"/>
                <a:ext cx="111" cy="76"/>
              </a:xfrm>
              <a:custGeom>
                <a:avLst/>
                <a:gdLst>
                  <a:gd name="T0" fmla="*/ 104 w 105"/>
                  <a:gd name="T1" fmla="*/ 0 h 72"/>
                  <a:gd name="T2" fmla="*/ 0 w 105"/>
                  <a:gd name="T3" fmla="*/ 48 h 72"/>
                  <a:gd name="T4" fmla="*/ 28 w 105"/>
                  <a:gd name="T5" fmla="*/ 72 h 72"/>
                  <a:gd name="T6" fmla="*/ 34 w 105"/>
                  <a:gd name="T7" fmla="*/ 70 h 72"/>
                  <a:gd name="T8" fmla="*/ 38 w 105"/>
                  <a:gd name="T9" fmla="*/ 72 h 72"/>
                  <a:gd name="T10" fmla="*/ 82 w 105"/>
                  <a:gd name="T11" fmla="*/ 24 h 72"/>
                  <a:gd name="T12" fmla="*/ 81 w 105"/>
                  <a:gd name="T13" fmla="*/ 20 h 72"/>
                  <a:gd name="T14" fmla="*/ 85 w 105"/>
                  <a:gd name="T15" fmla="*/ 16 h 72"/>
                  <a:gd name="T16" fmla="*/ 88 w 105"/>
                  <a:gd name="T17" fmla="*/ 17 h 72"/>
                  <a:gd name="T18" fmla="*/ 105 w 105"/>
                  <a:gd name="T19" fmla="*/ 0 h 72"/>
                  <a:gd name="T20" fmla="*/ 104 w 105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2">
                    <a:moveTo>
                      <a:pt x="104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0" y="71"/>
                      <a:pt x="32" y="70"/>
                      <a:pt x="34" y="70"/>
                    </a:cubicBezTo>
                    <a:cubicBezTo>
                      <a:pt x="35" y="70"/>
                      <a:pt x="37" y="71"/>
                      <a:pt x="38" y="72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1" y="23"/>
                      <a:pt x="81" y="22"/>
                      <a:pt x="81" y="20"/>
                    </a:cubicBezTo>
                    <a:cubicBezTo>
                      <a:pt x="81" y="18"/>
                      <a:pt x="83" y="16"/>
                      <a:pt x="85" y="16"/>
                    </a:cubicBezTo>
                    <a:cubicBezTo>
                      <a:pt x="86" y="16"/>
                      <a:pt x="88" y="16"/>
                      <a:pt x="88" y="17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0"/>
                      <a:pt x="10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707"/>
              <p:cNvSpPr/>
              <p:nvPr/>
            </p:nvSpPr>
            <p:spPr bwMode="auto">
              <a:xfrm>
                <a:off x="6367" y="236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708"/>
              <p:cNvSpPr/>
              <p:nvPr/>
            </p:nvSpPr>
            <p:spPr bwMode="auto">
              <a:xfrm>
                <a:off x="6287" y="2439"/>
                <a:ext cx="10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2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709"/>
              <p:cNvSpPr/>
              <p:nvPr/>
            </p:nvSpPr>
            <p:spPr bwMode="auto">
              <a:xfrm>
                <a:off x="6343" y="2382"/>
                <a:ext cx="7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1 w 7"/>
                  <a:gd name="T5" fmla="*/ 8 h 8"/>
                  <a:gd name="T6" fmla="*/ 7 w 7"/>
                  <a:gd name="T7" fmla="*/ 1 h 8"/>
                  <a:gd name="T8" fmla="*/ 4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710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711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712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713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714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715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716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717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2718"/>
              <p:cNvSpPr/>
              <p:nvPr/>
            </p:nvSpPr>
            <p:spPr bwMode="auto">
              <a:xfrm>
                <a:off x="6177" y="2417"/>
                <a:ext cx="108" cy="35"/>
              </a:xfrm>
              <a:custGeom>
                <a:avLst/>
                <a:gdLst>
                  <a:gd name="T0" fmla="*/ 73 w 103"/>
                  <a:gd name="T1" fmla="*/ 0 h 34"/>
                  <a:gd name="T2" fmla="*/ 0 w 103"/>
                  <a:gd name="T3" fmla="*/ 34 h 34"/>
                  <a:gd name="T4" fmla="*/ 101 w 103"/>
                  <a:gd name="T5" fmla="*/ 29 h 34"/>
                  <a:gd name="T6" fmla="*/ 103 w 103"/>
                  <a:gd name="T7" fmla="*/ 25 h 34"/>
                  <a:gd name="T8" fmla="*/ 73 w 103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34">
                    <a:moveTo>
                      <a:pt x="7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2" y="27"/>
                      <a:pt x="102" y="26"/>
                      <a:pt x="103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719"/>
              <p:cNvSpPr/>
              <p:nvPr/>
            </p:nvSpPr>
            <p:spPr bwMode="auto">
              <a:xfrm>
                <a:off x="6283" y="2443"/>
                <a:ext cx="6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720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721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2722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723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724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725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2726"/>
              <p:cNvSpPr/>
              <p:nvPr/>
            </p:nvSpPr>
            <p:spPr bwMode="auto">
              <a:xfrm>
                <a:off x="6157" y="2327"/>
                <a:ext cx="107" cy="58"/>
              </a:xfrm>
              <a:custGeom>
                <a:avLst/>
                <a:gdLst>
                  <a:gd name="T0" fmla="*/ 1 w 102"/>
                  <a:gd name="T1" fmla="*/ 0 h 55"/>
                  <a:gd name="T2" fmla="*/ 0 w 102"/>
                  <a:gd name="T3" fmla="*/ 2 h 55"/>
                  <a:gd name="T4" fmla="*/ 62 w 102"/>
                  <a:gd name="T5" fmla="*/ 55 h 55"/>
                  <a:gd name="T6" fmla="*/ 102 w 102"/>
                  <a:gd name="T7" fmla="*/ 7 h 55"/>
                  <a:gd name="T8" fmla="*/ 101 w 102"/>
                  <a:gd name="T9" fmla="*/ 3 h 55"/>
                  <a:gd name="T10" fmla="*/ 1 w 10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5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6"/>
                      <a:pt x="101" y="5"/>
                      <a:pt x="101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727"/>
              <p:cNvSpPr/>
              <p:nvPr/>
            </p:nvSpPr>
            <p:spPr bwMode="auto">
              <a:xfrm>
                <a:off x="6153" y="232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728"/>
              <p:cNvSpPr/>
              <p:nvPr/>
            </p:nvSpPr>
            <p:spPr bwMode="auto">
              <a:xfrm>
                <a:off x="6263" y="233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729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2730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731"/>
              <p:cNvSpPr/>
              <p:nvPr/>
            </p:nvSpPr>
            <p:spPr bwMode="auto">
              <a:xfrm>
                <a:off x="6150" y="2325"/>
                <a:ext cx="120" cy="62"/>
              </a:xfrm>
              <a:custGeom>
                <a:avLst/>
                <a:gdLst>
                  <a:gd name="T0" fmla="*/ 1 w 113"/>
                  <a:gd name="T1" fmla="*/ 0 h 59"/>
                  <a:gd name="T2" fmla="*/ 1 w 113"/>
                  <a:gd name="T3" fmla="*/ 0 h 59"/>
                  <a:gd name="T4" fmla="*/ 0 w 113"/>
                  <a:gd name="T5" fmla="*/ 1 h 59"/>
                  <a:gd name="T6" fmla="*/ 1 w 113"/>
                  <a:gd name="T7" fmla="*/ 1 h 59"/>
                  <a:gd name="T8" fmla="*/ 3 w 113"/>
                  <a:gd name="T9" fmla="*/ 2 h 59"/>
                  <a:gd name="T10" fmla="*/ 7 w 113"/>
                  <a:gd name="T11" fmla="*/ 2 h 59"/>
                  <a:gd name="T12" fmla="*/ 107 w 113"/>
                  <a:gd name="T13" fmla="*/ 5 h 59"/>
                  <a:gd name="T14" fmla="*/ 110 w 113"/>
                  <a:gd name="T15" fmla="*/ 6 h 59"/>
                  <a:gd name="T16" fmla="*/ 108 w 113"/>
                  <a:gd name="T17" fmla="*/ 9 h 59"/>
                  <a:gd name="T18" fmla="*/ 68 w 113"/>
                  <a:gd name="T19" fmla="*/ 57 h 59"/>
                  <a:gd name="T20" fmla="*/ 67 w 113"/>
                  <a:gd name="T21" fmla="*/ 59 h 59"/>
                  <a:gd name="T22" fmla="*/ 68 w 113"/>
                  <a:gd name="T23" fmla="*/ 59 h 59"/>
                  <a:gd name="T24" fmla="*/ 113 w 113"/>
                  <a:gd name="T25" fmla="*/ 5 h 59"/>
                  <a:gd name="T26" fmla="*/ 112 w 113"/>
                  <a:gd name="T27" fmla="*/ 4 h 59"/>
                  <a:gd name="T28" fmla="*/ 112 w 113"/>
                  <a:gd name="T29" fmla="*/ 4 h 59"/>
                  <a:gd name="T30" fmla="*/ 1 w 113"/>
                  <a:gd name="T3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5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2" y="5"/>
                      <a:pt x="112" y="5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732"/>
              <p:cNvSpPr/>
              <p:nvPr/>
            </p:nvSpPr>
            <p:spPr bwMode="auto">
              <a:xfrm>
                <a:off x="6149" y="23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2733"/>
              <p:cNvSpPr/>
              <p:nvPr/>
            </p:nvSpPr>
            <p:spPr bwMode="auto">
              <a:xfrm>
                <a:off x="6269" y="23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734"/>
              <p:cNvSpPr/>
              <p:nvPr/>
            </p:nvSpPr>
            <p:spPr bwMode="auto">
              <a:xfrm>
                <a:off x="6152" y="2331"/>
                <a:ext cx="68" cy="116"/>
              </a:xfrm>
              <a:custGeom>
                <a:avLst/>
                <a:gdLst>
                  <a:gd name="T0" fmla="*/ 2 w 64"/>
                  <a:gd name="T1" fmla="*/ 0 h 110"/>
                  <a:gd name="T2" fmla="*/ 0 w 64"/>
                  <a:gd name="T3" fmla="*/ 1 h 110"/>
                  <a:gd name="T4" fmla="*/ 15 w 64"/>
                  <a:gd name="T5" fmla="*/ 109 h 110"/>
                  <a:gd name="T6" fmla="*/ 19 w 64"/>
                  <a:gd name="T7" fmla="*/ 110 h 110"/>
                  <a:gd name="T8" fmla="*/ 64 w 64"/>
                  <a:gd name="T9" fmla="*/ 54 h 110"/>
                  <a:gd name="T10" fmla="*/ 2 w 64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10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09"/>
                      <a:pt x="18" y="109"/>
                      <a:pt x="19" y="11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735"/>
              <p:cNvSpPr/>
              <p:nvPr/>
            </p:nvSpPr>
            <p:spPr bwMode="auto">
              <a:xfrm>
                <a:off x="6151" y="232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736"/>
              <p:cNvSpPr/>
              <p:nvPr/>
            </p:nvSpPr>
            <p:spPr bwMode="auto">
              <a:xfrm>
                <a:off x="6168" y="244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737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738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739"/>
              <p:cNvSpPr/>
              <p:nvPr/>
            </p:nvSpPr>
            <p:spPr bwMode="auto">
              <a:xfrm>
                <a:off x="6149" y="2326"/>
                <a:ext cx="73" cy="129"/>
              </a:xfrm>
              <a:custGeom>
                <a:avLst/>
                <a:gdLst>
                  <a:gd name="T0" fmla="*/ 1 w 69"/>
                  <a:gd name="T1" fmla="*/ 0 h 122"/>
                  <a:gd name="T2" fmla="*/ 1 w 69"/>
                  <a:gd name="T3" fmla="*/ 0 h 122"/>
                  <a:gd name="T4" fmla="*/ 0 w 69"/>
                  <a:gd name="T5" fmla="*/ 0 h 122"/>
                  <a:gd name="T6" fmla="*/ 18 w 69"/>
                  <a:gd name="T7" fmla="*/ 122 h 122"/>
                  <a:gd name="T8" fmla="*/ 69 w 69"/>
                  <a:gd name="T9" fmla="*/ 58 h 122"/>
                  <a:gd name="T10" fmla="*/ 68 w 69"/>
                  <a:gd name="T11" fmla="*/ 58 h 122"/>
                  <a:gd name="T12" fmla="*/ 67 w 69"/>
                  <a:gd name="T13" fmla="*/ 59 h 122"/>
                  <a:gd name="T14" fmla="*/ 22 w 69"/>
                  <a:gd name="T15" fmla="*/ 115 h 122"/>
                  <a:gd name="T16" fmla="*/ 19 w 69"/>
                  <a:gd name="T17" fmla="*/ 118 h 122"/>
                  <a:gd name="T18" fmla="*/ 18 w 69"/>
                  <a:gd name="T19" fmla="*/ 114 h 122"/>
                  <a:gd name="T20" fmla="*/ 3 w 69"/>
                  <a:gd name="T21" fmla="*/ 6 h 122"/>
                  <a:gd name="T22" fmla="*/ 2 w 69"/>
                  <a:gd name="T23" fmla="*/ 3 h 122"/>
                  <a:gd name="T24" fmla="*/ 2 w 69"/>
                  <a:gd name="T25" fmla="*/ 0 h 122"/>
                  <a:gd name="T26" fmla="*/ 2 w 69"/>
                  <a:gd name="T27" fmla="*/ 0 h 122"/>
                  <a:gd name="T28" fmla="*/ 1 w 69"/>
                  <a:gd name="T2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740"/>
              <p:cNvSpPr/>
              <p:nvPr/>
            </p:nvSpPr>
            <p:spPr bwMode="auto">
              <a:xfrm>
                <a:off x="6149" y="23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741"/>
              <p:cNvSpPr/>
              <p:nvPr/>
            </p:nvSpPr>
            <p:spPr bwMode="auto">
              <a:xfrm>
                <a:off x="6312" y="2053"/>
                <a:ext cx="155" cy="31"/>
              </a:xfrm>
              <a:custGeom>
                <a:avLst/>
                <a:gdLst>
                  <a:gd name="T0" fmla="*/ 73 w 147"/>
                  <a:gd name="T1" fmla="*/ 0 h 29"/>
                  <a:gd name="T2" fmla="*/ 66 w 147"/>
                  <a:gd name="T3" fmla="*/ 4 h 29"/>
                  <a:gd name="T4" fmla="*/ 59 w 147"/>
                  <a:gd name="T5" fmla="*/ 0 h 29"/>
                  <a:gd name="T6" fmla="*/ 0 w 147"/>
                  <a:gd name="T7" fmla="*/ 25 h 29"/>
                  <a:gd name="T8" fmla="*/ 147 w 147"/>
                  <a:gd name="T9" fmla="*/ 29 h 29"/>
                  <a:gd name="T10" fmla="*/ 112 w 147"/>
                  <a:gd name="T11" fmla="*/ 15 h 29"/>
                  <a:gd name="T12" fmla="*/ 114 w 147"/>
                  <a:gd name="T13" fmla="*/ 18 h 29"/>
                  <a:gd name="T14" fmla="*/ 110 w 147"/>
                  <a:gd name="T15" fmla="*/ 22 h 29"/>
                  <a:gd name="T16" fmla="*/ 106 w 147"/>
                  <a:gd name="T17" fmla="*/ 18 h 29"/>
                  <a:gd name="T18" fmla="*/ 110 w 147"/>
                  <a:gd name="T19" fmla="*/ 14 h 29"/>
                  <a:gd name="T20" fmla="*/ 110 w 147"/>
                  <a:gd name="T21" fmla="*/ 14 h 29"/>
                  <a:gd name="T22" fmla="*/ 73 w 147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29">
                    <a:moveTo>
                      <a:pt x="73" y="0"/>
                    </a:moveTo>
                    <a:cubicBezTo>
                      <a:pt x="71" y="2"/>
                      <a:pt x="69" y="4"/>
                      <a:pt x="66" y="4"/>
                    </a:cubicBezTo>
                    <a:cubicBezTo>
                      <a:pt x="63" y="4"/>
                      <a:pt x="61" y="2"/>
                      <a:pt x="59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3" y="16"/>
                      <a:pt x="114" y="17"/>
                      <a:pt x="114" y="18"/>
                    </a:cubicBezTo>
                    <a:cubicBezTo>
                      <a:pt x="114" y="20"/>
                      <a:pt x="112" y="22"/>
                      <a:pt x="110" y="22"/>
                    </a:cubicBezTo>
                    <a:cubicBezTo>
                      <a:pt x="107" y="22"/>
                      <a:pt x="106" y="20"/>
                      <a:pt x="106" y="18"/>
                    </a:cubicBezTo>
                    <a:cubicBezTo>
                      <a:pt x="106" y="16"/>
                      <a:pt x="107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742"/>
              <p:cNvSpPr/>
              <p:nvPr/>
            </p:nvSpPr>
            <p:spPr bwMode="auto">
              <a:xfrm>
                <a:off x="6424" y="2068"/>
                <a:ext cx="8" cy="9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6 w 8"/>
                  <a:gd name="T9" fmla="*/ 1 h 8"/>
                  <a:gd name="T10" fmla="*/ 4 w 8"/>
                  <a:gd name="T11" fmla="*/ 0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3"/>
                      <a:pt x="7" y="2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743"/>
              <p:cNvSpPr/>
              <p:nvPr/>
            </p:nvSpPr>
            <p:spPr bwMode="auto">
              <a:xfrm>
                <a:off x="6374" y="2050"/>
                <a:ext cx="15" cy="8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3 h 7"/>
                  <a:gd name="T4" fmla="*/ 7 w 14"/>
                  <a:gd name="T5" fmla="*/ 7 h 7"/>
                  <a:gd name="T6" fmla="*/ 14 w 14"/>
                  <a:gd name="T7" fmla="*/ 3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7" y="7"/>
                    </a:cubicBezTo>
                    <a:cubicBezTo>
                      <a:pt x="10" y="7"/>
                      <a:pt x="12" y="5"/>
                      <a:pt x="14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2744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2745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746"/>
              <p:cNvSpPr>
                <a:spLocks noEditPoints="1"/>
              </p:cNvSpPr>
              <p:nvPr/>
            </p:nvSpPr>
            <p:spPr bwMode="auto">
              <a:xfrm>
                <a:off x="6803" y="2070"/>
                <a:ext cx="31" cy="227"/>
              </a:xfrm>
              <a:custGeom>
                <a:avLst/>
                <a:gdLst>
                  <a:gd name="T0" fmla="*/ 28 w 29"/>
                  <a:gd name="T1" fmla="*/ 62 h 215"/>
                  <a:gd name="T2" fmla="*/ 6 w 29"/>
                  <a:gd name="T3" fmla="*/ 89 h 215"/>
                  <a:gd name="T4" fmla="*/ 12 w 29"/>
                  <a:gd name="T5" fmla="*/ 179 h 215"/>
                  <a:gd name="T6" fmla="*/ 15 w 29"/>
                  <a:gd name="T7" fmla="*/ 184 h 215"/>
                  <a:gd name="T8" fmla="*/ 13 w 29"/>
                  <a:gd name="T9" fmla="*/ 188 h 215"/>
                  <a:gd name="T10" fmla="*/ 15 w 29"/>
                  <a:gd name="T11" fmla="*/ 215 h 215"/>
                  <a:gd name="T12" fmla="*/ 18 w 29"/>
                  <a:gd name="T13" fmla="*/ 180 h 215"/>
                  <a:gd name="T14" fmla="*/ 29 w 29"/>
                  <a:gd name="T15" fmla="*/ 62 h 215"/>
                  <a:gd name="T16" fmla="*/ 28 w 29"/>
                  <a:gd name="T17" fmla="*/ 62 h 215"/>
                  <a:gd name="T18" fmla="*/ 7 w 29"/>
                  <a:gd name="T19" fmla="*/ 55 h 215"/>
                  <a:gd name="T20" fmla="*/ 4 w 29"/>
                  <a:gd name="T21" fmla="*/ 56 h 215"/>
                  <a:gd name="T22" fmla="*/ 6 w 29"/>
                  <a:gd name="T23" fmla="*/ 85 h 215"/>
                  <a:gd name="T24" fmla="*/ 26 w 29"/>
                  <a:gd name="T25" fmla="*/ 60 h 215"/>
                  <a:gd name="T26" fmla="*/ 25 w 29"/>
                  <a:gd name="T27" fmla="*/ 57 h 215"/>
                  <a:gd name="T28" fmla="*/ 7 w 29"/>
                  <a:gd name="T29" fmla="*/ 55 h 215"/>
                  <a:gd name="T30" fmla="*/ 0 w 29"/>
                  <a:gd name="T31" fmla="*/ 0 h 215"/>
                  <a:gd name="T32" fmla="*/ 0 w 29"/>
                  <a:gd name="T33" fmla="*/ 0 h 215"/>
                  <a:gd name="T34" fmla="*/ 3 w 29"/>
                  <a:gd name="T35" fmla="*/ 44 h 215"/>
                  <a:gd name="T36" fmla="*/ 3 w 29"/>
                  <a:gd name="T37" fmla="*/ 44 h 215"/>
                  <a:gd name="T38" fmla="*/ 9 w 29"/>
                  <a:gd name="T39" fmla="*/ 50 h 215"/>
                  <a:gd name="T40" fmla="*/ 9 w 29"/>
                  <a:gd name="T41" fmla="*/ 52 h 215"/>
                  <a:gd name="T42" fmla="*/ 25 w 29"/>
                  <a:gd name="T43" fmla="*/ 54 h 215"/>
                  <a:gd name="T44" fmla="*/ 27 w 29"/>
                  <a:gd name="T45" fmla="*/ 51 h 215"/>
                  <a:gd name="T46" fmla="*/ 0 w 29"/>
                  <a:gd name="T4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15">
                    <a:moveTo>
                      <a:pt x="28" y="62"/>
                    </a:moveTo>
                    <a:cubicBezTo>
                      <a:pt x="6" y="89"/>
                      <a:pt x="6" y="89"/>
                      <a:pt x="6" y="89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5" y="182"/>
                      <a:pt x="15" y="184"/>
                    </a:cubicBezTo>
                    <a:cubicBezTo>
                      <a:pt x="15" y="186"/>
                      <a:pt x="14" y="187"/>
                      <a:pt x="13" y="188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moveTo>
                      <a:pt x="7" y="55"/>
                    </a:moveTo>
                    <a:cubicBezTo>
                      <a:pt x="6" y="55"/>
                      <a:pt x="5" y="56"/>
                      <a:pt x="4" y="56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59"/>
                      <a:pt x="25" y="58"/>
                      <a:pt x="25" y="57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6" y="44"/>
                      <a:pt x="9" y="47"/>
                      <a:pt x="9" y="50"/>
                    </a:cubicBezTo>
                    <a:cubicBezTo>
                      <a:pt x="9" y="51"/>
                      <a:pt x="9" y="51"/>
                      <a:pt x="9" y="52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747"/>
              <p:cNvSpPr/>
              <p:nvPr/>
            </p:nvSpPr>
            <p:spPr bwMode="auto">
              <a:xfrm>
                <a:off x="6816" y="2259"/>
                <a:ext cx="3" cy="10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9 h 9"/>
                  <a:gd name="T4" fmla="*/ 3 w 3"/>
                  <a:gd name="T5" fmla="*/ 5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748"/>
              <p:cNvSpPr>
                <a:spLocks noEditPoints="1"/>
              </p:cNvSpPr>
              <p:nvPr/>
            </p:nvSpPr>
            <p:spPr bwMode="auto">
              <a:xfrm>
                <a:off x="6830" y="2124"/>
                <a:ext cx="4" cy="12"/>
              </a:xfrm>
              <a:custGeom>
                <a:avLst/>
                <a:gdLst>
                  <a:gd name="T0" fmla="*/ 4 w 4"/>
                  <a:gd name="T1" fmla="*/ 10 h 11"/>
                  <a:gd name="T2" fmla="*/ 3 w 4"/>
                  <a:gd name="T3" fmla="*/ 11 h 11"/>
                  <a:gd name="T4" fmla="*/ 4 w 4"/>
                  <a:gd name="T5" fmla="*/ 11 h 11"/>
                  <a:gd name="T6" fmla="*/ 4 w 4"/>
                  <a:gd name="T7" fmla="*/ 10 h 11"/>
                  <a:gd name="T8" fmla="*/ 0 w 4"/>
                  <a:gd name="T9" fmla="*/ 6 h 11"/>
                  <a:gd name="T10" fmla="*/ 1 w 4"/>
                  <a:gd name="T11" fmla="*/ 9 h 11"/>
                  <a:gd name="T12" fmla="*/ 3 w 4"/>
                  <a:gd name="T13" fmla="*/ 6 h 11"/>
                  <a:gd name="T14" fmla="*/ 0 w 4"/>
                  <a:gd name="T15" fmla="*/ 6 h 11"/>
                  <a:gd name="T16" fmla="*/ 2 w 4"/>
                  <a:gd name="T17" fmla="*/ 0 h 11"/>
                  <a:gd name="T18" fmla="*/ 0 w 4"/>
                  <a:gd name="T19" fmla="*/ 3 h 11"/>
                  <a:gd name="T20" fmla="*/ 4 w 4"/>
                  <a:gd name="T21" fmla="*/ 3 h 11"/>
                  <a:gd name="T22" fmla="*/ 2 w 4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1">
                    <a:moveTo>
                      <a:pt x="4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0" y="6"/>
                    </a:moveTo>
                    <a:cubicBezTo>
                      <a:pt x="0" y="7"/>
                      <a:pt x="0" y="8"/>
                      <a:pt x="1" y="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749"/>
              <p:cNvSpPr>
                <a:spLocks noEditPoints="1"/>
              </p:cNvSpPr>
              <p:nvPr/>
            </p:nvSpPr>
            <p:spPr bwMode="auto">
              <a:xfrm>
                <a:off x="6807" y="2117"/>
                <a:ext cx="6" cy="12"/>
              </a:xfrm>
              <a:custGeom>
                <a:avLst/>
                <a:gdLst>
                  <a:gd name="T0" fmla="*/ 0 w 6"/>
                  <a:gd name="T1" fmla="*/ 10 h 12"/>
                  <a:gd name="T2" fmla="*/ 1 w 6"/>
                  <a:gd name="T3" fmla="*/ 12 h 12"/>
                  <a:gd name="T4" fmla="*/ 4 w 6"/>
                  <a:gd name="T5" fmla="*/ 11 h 12"/>
                  <a:gd name="T6" fmla="*/ 0 w 6"/>
                  <a:gd name="T7" fmla="*/ 10 h 12"/>
                  <a:gd name="T8" fmla="*/ 0 w 6"/>
                  <a:gd name="T9" fmla="*/ 0 h 12"/>
                  <a:gd name="T10" fmla="*/ 0 w 6"/>
                  <a:gd name="T11" fmla="*/ 0 h 12"/>
                  <a:gd name="T12" fmla="*/ 0 w 6"/>
                  <a:gd name="T13" fmla="*/ 7 h 12"/>
                  <a:gd name="T14" fmla="*/ 6 w 6"/>
                  <a:gd name="T15" fmla="*/ 8 h 12"/>
                  <a:gd name="T16" fmla="*/ 6 w 6"/>
                  <a:gd name="T17" fmla="*/ 6 h 12"/>
                  <a:gd name="T18" fmla="*/ 0 w 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0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2750"/>
              <p:cNvSpPr/>
              <p:nvPr/>
            </p:nvSpPr>
            <p:spPr bwMode="auto">
              <a:xfrm>
                <a:off x="6802" y="20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751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close/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752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753"/>
              <p:cNvSpPr>
                <a:spLocks noEditPoints="1"/>
              </p:cNvSpPr>
              <p:nvPr/>
            </p:nvSpPr>
            <p:spPr bwMode="auto">
              <a:xfrm>
                <a:off x="6801" y="2066"/>
                <a:ext cx="35" cy="248"/>
              </a:xfrm>
              <a:custGeom>
                <a:avLst/>
                <a:gdLst>
                  <a:gd name="T0" fmla="*/ 4 w 33"/>
                  <a:gd name="T1" fmla="*/ 58 h 235"/>
                  <a:gd name="T2" fmla="*/ 17 w 33"/>
                  <a:gd name="T3" fmla="*/ 235 h 235"/>
                  <a:gd name="T4" fmla="*/ 17 w 33"/>
                  <a:gd name="T5" fmla="*/ 235 h 235"/>
                  <a:gd name="T6" fmla="*/ 17 w 33"/>
                  <a:gd name="T7" fmla="*/ 235 h 235"/>
                  <a:gd name="T8" fmla="*/ 33 w 33"/>
                  <a:gd name="T9" fmla="*/ 61 h 235"/>
                  <a:gd name="T10" fmla="*/ 33 w 33"/>
                  <a:gd name="T11" fmla="*/ 61 h 235"/>
                  <a:gd name="T12" fmla="*/ 32 w 33"/>
                  <a:gd name="T13" fmla="*/ 61 h 235"/>
                  <a:gd name="T14" fmla="*/ 31 w 33"/>
                  <a:gd name="T15" fmla="*/ 65 h 235"/>
                  <a:gd name="T16" fmla="*/ 31 w 33"/>
                  <a:gd name="T17" fmla="*/ 66 h 235"/>
                  <a:gd name="T18" fmla="*/ 20 w 33"/>
                  <a:gd name="T19" fmla="*/ 184 h 235"/>
                  <a:gd name="T20" fmla="*/ 17 w 33"/>
                  <a:gd name="T21" fmla="*/ 219 h 235"/>
                  <a:gd name="T22" fmla="*/ 15 w 33"/>
                  <a:gd name="T23" fmla="*/ 192 h 235"/>
                  <a:gd name="T24" fmla="*/ 14 w 33"/>
                  <a:gd name="T25" fmla="*/ 183 h 235"/>
                  <a:gd name="T26" fmla="*/ 8 w 33"/>
                  <a:gd name="T27" fmla="*/ 93 h 235"/>
                  <a:gd name="T28" fmla="*/ 8 w 33"/>
                  <a:gd name="T29" fmla="*/ 89 h 235"/>
                  <a:gd name="T30" fmla="*/ 6 w 33"/>
                  <a:gd name="T31" fmla="*/ 60 h 235"/>
                  <a:gd name="T32" fmla="*/ 5 w 33"/>
                  <a:gd name="T33" fmla="*/ 58 h 235"/>
                  <a:gd name="T34" fmla="*/ 4 w 33"/>
                  <a:gd name="T35" fmla="*/ 58 h 235"/>
                  <a:gd name="T36" fmla="*/ 0 w 33"/>
                  <a:gd name="T37" fmla="*/ 0 h 235"/>
                  <a:gd name="T38" fmla="*/ 4 w 33"/>
                  <a:gd name="T39" fmla="*/ 55 h 235"/>
                  <a:gd name="T40" fmla="*/ 5 w 33"/>
                  <a:gd name="T41" fmla="*/ 55 h 235"/>
                  <a:gd name="T42" fmla="*/ 5 w 33"/>
                  <a:gd name="T43" fmla="*/ 48 h 235"/>
                  <a:gd name="T44" fmla="*/ 2 w 33"/>
                  <a:gd name="T45" fmla="*/ 4 h 235"/>
                  <a:gd name="T46" fmla="*/ 1 w 33"/>
                  <a:gd name="T47" fmla="*/ 3 h 235"/>
                  <a:gd name="T48" fmla="*/ 0 w 33"/>
                  <a:gd name="T4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35">
                    <a:moveTo>
                      <a:pt x="4" y="58"/>
                    </a:move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4" y="58"/>
                      <a:pt x="4" y="58"/>
                      <a:pt x="4" y="58"/>
                    </a:cubicBezTo>
                    <a:moveTo>
                      <a:pt x="0" y="0"/>
                    </a:move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754"/>
              <p:cNvSpPr/>
              <p:nvPr/>
            </p:nvSpPr>
            <p:spPr bwMode="auto">
              <a:xfrm>
                <a:off x="6800" y="2062"/>
                <a:ext cx="36" cy="69"/>
              </a:xfrm>
              <a:custGeom>
                <a:avLst/>
                <a:gdLst>
                  <a:gd name="T0" fmla="*/ 0 w 34"/>
                  <a:gd name="T1" fmla="*/ 0 h 65"/>
                  <a:gd name="T2" fmla="*/ 1 w 34"/>
                  <a:gd name="T3" fmla="*/ 4 h 65"/>
                  <a:gd name="T4" fmla="*/ 2 w 34"/>
                  <a:gd name="T5" fmla="*/ 7 h 65"/>
                  <a:gd name="T6" fmla="*/ 3 w 34"/>
                  <a:gd name="T7" fmla="*/ 8 h 65"/>
                  <a:gd name="T8" fmla="*/ 30 w 34"/>
                  <a:gd name="T9" fmla="*/ 59 h 65"/>
                  <a:gd name="T10" fmla="*/ 32 w 34"/>
                  <a:gd name="T11" fmla="*/ 62 h 65"/>
                  <a:gd name="T12" fmla="*/ 28 w 34"/>
                  <a:gd name="T13" fmla="*/ 62 h 65"/>
                  <a:gd name="T14" fmla="*/ 12 w 34"/>
                  <a:gd name="T15" fmla="*/ 60 h 65"/>
                  <a:gd name="T16" fmla="*/ 6 w 34"/>
                  <a:gd name="T17" fmla="*/ 59 h 65"/>
                  <a:gd name="T18" fmla="*/ 5 w 34"/>
                  <a:gd name="T19" fmla="*/ 59 h 65"/>
                  <a:gd name="T20" fmla="*/ 5 w 34"/>
                  <a:gd name="T21" fmla="*/ 62 h 65"/>
                  <a:gd name="T22" fmla="*/ 6 w 34"/>
                  <a:gd name="T23" fmla="*/ 62 h 65"/>
                  <a:gd name="T24" fmla="*/ 10 w 34"/>
                  <a:gd name="T25" fmla="*/ 63 h 65"/>
                  <a:gd name="T26" fmla="*/ 28 w 34"/>
                  <a:gd name="T27" fmla="*/ 65 h 65"/>
                  <a:gd name="T28" fmla="*/ 31 w 34"/>
                  <a:gd name="T29" fmla="*/ 65 h 65"/>
                  <a:gd name="T30" fmla="*/ 33 w 34"/>
                  <a:gd name="T31" fmla="*/ 65 h 65"/>
                  <a:gd name="T32" fmla="*/ 34 w 34"/>
                  <a:gd name="T33" fmla="*/ 65 h 65"/>
                  <a:gd name="T34" fmla="*/ 34 w 34"/>
                  <a:gd name="T35" fmla="*/ 65 h 65"/>
                  <a:gd name="T36" fmla="*/ 34 w 34"/>
                  <a:gd name="T37" fmla="*/ 64 h 65"/>
                  <a:gd name="T38" fmla="*/ 0 w 34"/>
                  <a:gd name="T3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65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755"/>
              <p:cNvSpPr/>
              <p:nvPr/>
            </p:nvSpPr>
            <p:spPr bwMode="auto">
              <a:xfrm>
                <a:off x="6819" y="23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2756"/>
              <p:cNvSpPr/>
              <p:nvPr/>
            </p:nvSpPr>
            <p:spPr bwMode="auto">
              <a:xfrm>
                <a:off x="6470" y="2288"/>
                <a:ext cx="123" cy="87"/>
              </a:xfrm>
              <a:custGeom>
                <a:avLst/>
                <a:gdLst>
                  <a:gd name="T0" fmla="*/ 116 w 116"/>
                  <a:gd name="T1" fmla="*/ 0 h 83"/>
                  <a:gd name="T2" fmla="*/ 0 w 116"/>
                  <a:gd name="T3" fmla="*/ 72 h 83"/>
                  <a:gd name="T4" fmla="*/ 0 w 116"/>
                  <a:gd name="T5" fmla="*/ 74 h 83"/>
                  <a:gd name="T6" fmla="*/ 0 w 116"/>
                  <a:gd name="T7" fmla="*/ 75 h 83"/>
                  <a:gd name="T8" fmla="*/ 17 w 116"/>
                  <a:gd name="T9" fmla="*/ 83 h 83"/>
                  <a:gd name="T10" fmla="*/ 23 w 116"/>
                  <a:gd name="T11" fmla="*/ 81 h 83"/>
                  <a:gd name="T12" fmla="*/ 27 w 116"/>
                  <a:gd name="T13" fmla="*/ 82 h 83"/>
                  <a:gd name="T14" fmla="*/ 116 w 116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3">
                    <a:moveTo>
                      <a:pt x="116" y="0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9" y="82"/>
                      <a:pt x="20" y="81"/>
                      <a:pt x="23" y="81"/>
                    </a:cubicBezTo>
                    <a:cubicBezTo>
                      <a:pt x="24" y="81"/>
                      <a:pt x="26" y="81"/>
                      <a:pt x="27" y="82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2757"/>
              <p:cNvSpPr/>
              <p:nvPr/>
            </p:nvSpPr>
            <p:spPr bwMode="auto">
              <a:xfrm>
                <a:off x="6488" y="2373"/>
                <a:ext cx="11" cy="6"/>
              </a:xfrm>
              <a:custGeom>
                <a:avLst/>
                <a:gdLst>
                  <a:gd name="T0" fmla="*/ 6 w 10"/>
                  <a:gd name="T1" fmla="*/ 0 h 5"/>
                  <a:gd name="T2" fmla="*/ 0 w 10"/>
                  <a:gd name="T3" fmla="*/ 2 h 5"/>
                  <a:gd name="T4" fmla="*/ 5 w 10"/>
                  <a:gd name="T5" fmla="*/ 5 h 5"/>
                  <a:gd name="T6" fmla="*/ 10 w 10"/>
                  <a:gd name="T7" fmla="*/ 1 h 5"/>
                  <a:gd name="T8" fmla="*/ 6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6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758"/>
              <p:cNvSpPr/>
              <p:nvPr/>
            </p:nvSpPr>
            <p:spPr bwMode="auto">
              <a:xfrm>
                <a:off x="6467" y="236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759"/>
              <p:cNvSpPr>
                <a:spLocks noEditPoints="1"/>
              </p:cNvSpPr>
              <p:nvPr/>
            </p:nvSpPr>
            <p:spPr bwMode="auto">
              <a:xfrm>
                <a:off x="6464" y="2278"/>
                <a:ext cx="142" cy="101"/>
              </a:xfrm>
              <a:custGeom>
                <a:avLst/>
                <a:gdLst>
                  <a:gd name="T0" fmla="*/ 6 w 134"/>
                  <a:gd name="T1" fmla="*/ 81 h 95"/>
                  <a:gd name="T2" fmla="*/ 122 w 134"/>
                  <a:gd name="T3" fmla="*/ 9 h 95"/>
                  <a:gd name="T4" fmla="*/ 33 w 134"/>
                  <a:gd name="T5" fmla="*/ 91 h 95"/>
                  <a:gd name="T6" fmla="*/ 28 w 134"/>
                  <a:gd name="T7" fmla="*/ 95 h 95"/>
                  <a:gd name="T8" fmla="*/ 23 w 134"/>
                  <a:gd name="T9" fmla="*/ 92 h 95"/>
                  <a:gd name="T10" fmla="*/ 6 w 134"/>
                  <a:gd name="T11" fmla="*/ 84 h 95"/>
                  <a:gd name="T12" fmla="*/ 3 w 134"/>
                  <a:gd name="T13" fmla="*/ 83 h 95"/>
                  <a:gd name="T14" fmla="*/ 6 w 134"/>
                  <a:gd name="T15" fmla="*/ 81 h 95"/>
                  <a:gd name="T16" fmla="*/ 134 w 134"/>
                  <a:gd name="T17" fmla="*/ 0 h 95"/>
                  <a:gd name="T18" fmla="*/ 0 w 134"/>
                  <a:gd name="T19" fmla="*/ 83 h 95"/>
                  <a:gd name="T20" fmla="*/ 23 w 134"/>
                  <a:gd name="T21" fmla="*/ 94 h 95"/>
                  <a:gd name="T22" fmla="*/ 29 w 134"/>
                  <a:gd name="T23" fmla="*/ 95 h 95"/>
                  <a:gd name="T24" fmla="*/ 30 w 134"/>
                  <a:gd name="T25" fmla="*/ 95 h 95"/>
                  <a:gd name="T26" fmla="*/ 134 w 134"/>
                  <a:gd name="T27" fmla="*/ 0 h 95"/>
                  <a:gd name="T28" fmla="*/ 134 w 134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95">
                    <a:moveTo>
                      <a:pt x="6" y="81"/>
                    </a:moveTo>
                    <a:cubicBezTo>
                      <a:pt x="122" y="9"/>
                      <a:pt x="122" y="9"/>
                      <a:pt x="122" y="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134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9" y="95"/>
                      <a:pt x="30" y="95"/>
                      <a:pt x="30" y="95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760"/>
              <p:cNvSpPr/>
              <p:nvPr/>
            </p:nvSpPr>
            <p:spPr bwMode="auto">
              <a:xfrm>
                <a:off x="6606" y="22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761"/>
              <p:cNvSpPr/>
              <p:nvPr/>
            </p:nvSpPr>
            <p:spPr bwMode="auto">
              <a:xfrm>
                <a:off x="6488" y="2378"/>
                <a:ext cx="8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2 h 2"/>
                  <a:gd name="T4" fmla="*/ 5 w 7"/>
                  <a:gd name="T5" fmla="*/ 1 h 2"/>
                  <a:gd name="T6" fmla="*/ 6 w 7"/>
                  <a:gd name="T7" fmla="*/ 2 h 2"/>
                  <a:gd name="T8" fmla="*/ 6 w 7"/>
                  <a:gd name="T9" fmla="*/ 1 h 2"/>
                  <a:gd name="T10" fmla="*/ 6 w 7"/>
                  <a:gd name="T11" fmla="*/ 2 h 2"/>
                  <a:gd name="T12" fmla="*/ 7 w 7"/>
                  <a:gd name="T13" fmla="*/ 1 h 2"/>
                  <a:gd name="T14" fmla="*/ 6 w 7"/>
                  <a:gd name="T15" fmla="*/ 1 h 2"/>
                  <a:gd name="T16" fmla="*/ 6 w 7"/>
                  <a:gd name="T17" fmla="*/ 1 h 2"/>
                  <a:gd name="T18" fmla="*/ 0 w 7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762"/>
              <p:cNvSpPr/>
              <p:nvPr/>
            </p:nvSpPr>
            <p:spPr bwMode="auto">
              <a:xfrm>
                <a:off x="6628" y="2230"/>
                <a:ext cx="42" cy="13"/>
              </a:xfrm>
              <a:custGeom>
                <a:avLst/>
                <a:gdLst>
                  <a:gd name="T0" fmla="*/ 0 w 40"/>
                  <a:gd name="T1" fmla="*/ 0 h 13"/>
                  <a:gd name="T2" fmla="*/ 37 w 40"/>
                  <a:gd name="T3" fmla="*/ 13 h 13"/>
                  <a:gd name="T4" fmla="*/ 40 w 40"/>
                  <a:gd name="T5" fmla="*/ 10 h 13"/>
                  <a:gd name="T6" fmla="*/ 39 w 40"/>
                  <a:gd name="T7" fmla="*/ 6 h 13"/>
                  <a:gd name="T8" fmla="*/ 0 w 4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0" y="0"/>
                    </a:move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763"/>
              <p:cNvSpPr/>
              <p:nvPr/>
            </p:nvSpPr>
            <p:spPr bwMode="auto">
              <a:xfrm>
                <a:off x="6667" y="2240"/>
                <a:ext cx="5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2764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765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766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767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768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769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770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771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2772"/>
              <p:cNvSpPr/>
              <p:nvPr/>
            </p:nvSpPr>
            <p:spPr bwMode="auto">
              <a:xfrm>
                <a:off x="6634" y="2109"/>
                <a:ext cx="74" cy="82"/>
              </a:xfrm>
              <a:custGeom>
                <a:avLst/>
                <a:gdLst>
                  <a:gd name="T0" fmla="*/ 0 w 70"/>
                  <a:gd name="T1" fmla="*/ 0 h 77"/>
                  <a:gd name="T2" fmla="*/ 0 w 70"/>
                  <a:gd name="T3" fmla="*/ 0 h 77"/>
                  <a:gd name="T4" fmla="*/ 11 w 70"/>
                  <a:gd name="T5" fmla="*/ 36 h 77"/>
                  <a:gd name="T6" fmla="*/ 14 w 70"/>
                  <a:gd name="T7" fmla="*/ 40 h 77"/>
                  <a:gd name="T8" fmla="*/ 13 w 70"/>
                  <a:gd name="T9" fmla="*/ 43 h 77"/>
                  <a:gd name="T10" fmla="*/ 23 w 70"/>
                  <a:gd name="T11" fmla="*/ 77 h 77"/>
                  <a:gd name="T12" fmla="*/ 70 w 70"/>
                  <a:gd name="T13" fmla="*/ 44 h 77"/>
                  <a:gd name="T14" fmla="*/ 69 w 70"/>
                  <a:gd name="T15" fmla="*/ 43 h 77"/>
                  <a:gd name="T16" fmla="*/ 69 w 70"/>
                  <a:gd name="T17" fmla="*/ 41 h 77"/>
                  <a:gd name="T18" fmla="*/ 0 w 70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7"/>
                      <a:pt x="14" y="38"/>
                      <a:pt x="14" y="40"/>
                    </a:cubicBezTo>
                    <a:cubicBezTo>
                      <a:pt x="14" y="41"/>
                      <a:pt x="13" y="42"/>
                      <a:pt x="13" y="43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2"/>
                      <a:pt x="69" y="42"/>
                      <a:pt x="69" y="4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773"/>
              <p:cNvSpPr/>
              <p:nvPr/>
            </p:nvSpPr>
            <p:spPr bwMode="auto">
              <a:xfrm>
                <a:off x="6707" y="21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774"/>
              <p:cNvSpPr/>
              <p:nvPr/>
            </p:nvSpPr>
            <p:spPr bwMode="auto">
              <a:xfrm>
                <a:off x="6646" y="2147"/>
                <a:ext cx="3" cy="8"/>
              </a:xfrm>
              <a:custGeom>
                <a:avLst/>
                <a:gdLst>
                  <a:gd name="T0" fmla="*/ 0 w 3"/>
                  <a:gd name="T1" fmla="*/ 0 h 7"/>
                  <a:gd name="T2" fmla="*/ 2 w 3"/>
                  <a:gd name="T3" fmla="*/ 7 h 7"/>
                  <a:gd name="T4" fmla="*/ 3 w 3"/>
                  <a:gd name="T5" fmla="*/ 4 h 7"/>
                  <a:gd name="T6" fmla="*/ 0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775"/>
              <p:cNvSpPr/>
              <p:nvPr/>
            </p:nvSpPr>
            <p:spPr bwMode="auto">
              <a:xfrm>
                <a:off x="6634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2776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777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778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2779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780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781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782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783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784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2785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2786"/>
              <p:cNvSpPr/>
              <p:nvPr/>
            </p:nvSpPr>
            <p:spPr bwMode="auto">
              <a:xfrm>
                <a:off x="6672" y="223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2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2787"/>
              <p:cNvSpPr/>
              <p:nvPr/>
            </p:nvSpPr>
            <p:spPr bwMode="auto">
              <a:xfrm>
                <a:off x="6673" y="223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2788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2789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2790"/>
              <p:cNvSpPr/>
              <p:nvPr/>
            </p:nvSpPr>
            <p:spPr bwMode="auto">
              <a:xfrm>
                <a:off x="6671" y="2236"/>
                <a:ext cx="8" cy="10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9 h 9"/>
                  <a:gd name="T4" fmla="*/ 3 w 7"/>
                  <a:gd name="T5" fmla="*/ 9 h 9"/>
                  <a:gd name="T6" fmla="*/ 3 w 7"/>
                  <a:gd name="T7" fmla="*/ 9 h 9"/>
                  <a:gd name="T8" fmla="*/ 7 w 7"/>
                  <a:gd name="T9" fmla="*/ 2 h 9"/>
                  <a:gd name="T10" fmla="*/ 5 w 7"/>
                  <a:gd name="T11" fmla="*/ 1 h 9"/>
                  <a:gd name="T12" fmla="*/ 3 w 7"/>
                  <a:gd name="T13" fmla="*/ 6 h 9"/>
                  <a:gd name="T14" fmla="*/ 2 w 7"/>
                  <a:gd name="T15" fmla="*/ 3 h 9"/>
                  <a:gd name="T16" fmla="*/ 1 w 7"/>
                  <a:gd name="T17" fmla="*/ 1 h 9"/>
                  <a:gd name="T18" fmla="*/ 0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2791"/>
              <p:cNvSpPr/>
              <p:nvPr/>
            </p:nvSpPr>
            <p:spPr bwMode="auto">
              <a:xfrm>
                <a:off x="6673" y="22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2792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2793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2794"/>
              <p:cNvSpPr>
                <a:spLocks noEditPoints="1"/>
              </p:cNvSpPr>
              <p:nvPr/>
            </p:nvSpPr>
            <p:spPr bwMode="auto">
              <a:xfrm>
                <a:off x="6495" y="2109"/>
                <a:ext cx="134" cy="114"/>
              </a:xfrm>
              <a:custGeom>
                <a:avLst/>
                <a:gdLst>
                  <a:gd name="T0" fmla="*/ 34 w 127"/>
                  <a:gd name="T1" fmla="*/ 97 h 108"/>
                  <a:gd name="T2" fmla="*/ 31 w 127"/>
                  <a:gd name="T3" fmla="*/ 94 h 108"/>
                  <a:gd name="T4" fmla="*/ 34 w 127"/>
                  <a:gd name="T5" fmla="*/ 90 h 108"/>
                  <a:gd name="T6" fmla="*/ 37 w 127"/>
                  <a:gd name="T7" fmla="*/ 94 h 108"/>
                  <a:gd name="T8" fmla="*/ 34 w 127"/>
                  <a:gd name="T9" fmla="*/ 97 h 108"/>
                  <a:gd name="T10" fmla="*/ 100 w 127"/>
                  <a:gd name="T11" fmla="*/ 94 h 108"/>
                  <a:gd name="T12" fmla="*/ 96 w 127"/>
                  <a:gd name="T13" fmla="*/ 91 h 108"/>
                  <a:gd name="T14" fmla="*/ 100 w 127"/>
                  <a:gd name="T15" fmla="*/ 87 h 108"/>
                  <a:gd name="T16" fmla="*/ 103 w 127"/>
                  <a:gd name="T17" fmla="*/ 91 h 108"/>
                  <a:gd name="T18" fmla="*/ 100 w 127"/>
                  <a:gd name="T19" fmla="*/ 94 h 108"/>
                  <a:gd name="T20" fmla="*/ 127 w 127"/>
                  <a:gd name="T21" fmla="*/ 0 h 108"/>
                  <a:gd name="T22" fmla="*/ 0 w 127"/>
                  <a:gd name="T23" fmla="*/ 97 h 108"/>
                  <a:gd name="T24" fmla="*/ 0 w 127"/>
                  <a:gd name="T25" fmla="*/ 99 h 108"/>
                  <a:gd name="T26" fmla="*/ 104 w 127"/>
                  <a:gd name="T27" fmla="*/ 108 h 108"/>
                  <a:gd name="T28" fmla="*/ 110 w 127"/>
                  <a:gd name="T29" fmla="*/ 103 h 108"/>
                  <a:gd name="T30" fmla="*/ 127 w 127"/>
                  <a:gd name="T31" fmla="*/ 0 h 108"/>
                  <a:gd name="T32" fmla="*/ 127 w 127"/>
                  <a:gd name="T3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08">
                    <a:moveTo>
                      <a:pt x="34" y="97"/>
                    </a:moveTo>
                    <a:cubicBezTo>
                      <a:pt x="32" y="97"/>
                      <a:pt x="31" y="95"/>
                      <a:pt x="31" y="94"/>
                    </a:cubicBezTo>
                    <a:cubicBezTo>
                      <a:pt x="31" y="92"/>
                      <a:pt x="32" y="90"/>
                      <a:pt x="34" y="90"/>
                    </a:cubicBezTo>
                    <a:cubicBezTo>
                      <a:pt x="36" y="90"/>
                      <a:pt x="37" y="92"/>
                      <a:pt x="37" y="94"/>
                    </a:cubicBezTo>
                    <a:cubicBezTo>
                      <a:pt x="37" y="95"/>
                      <a:pt x="36" y="97"/>
                      <a:pt x="34" y="97"/>
                    </a:cubicBezTo>
                    <a:moveTo>
                      <a:pt x="100" y="94"/>
                    </a:moveTo>
                    <a:cubicBezTo>
                      <a:pt x="98" y="94"/>
                      <a:pt x="96" y="92"/>
                      <a:pt x="96" y="91"/>
                    </a:cubicBezTo>
                    <a:cubicBezTo>
                      <a:pt x="96" y="89"/>
                      <a:pt x="98" y="87"/>
                      <a:pt x="100" y="87"/>
                    </a:cubicBezTo>
                    <a:cubicBezTo>
                      <a:pt x="101" y="87"/>
                      <a:pt x="103" y="89"/>
                      <a:pt x="103" y="91"/>
                    </a:cubicBezTo>
                    <a:cubicBezTo>
                      <a:pt x="103" y="92"/>
                      <a:pt x="101" y="94"/>
                      <a:pt x="100" y="94"/>
                    </a:cubicBezTo>
                    <a:moveTo>
                      <a:pt x="127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9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5"/>
                      <a:pt x="107" y="103"/>
                      <a:pt x="110" y="103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Oval 2795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Oval 2796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2797"/>
              <p:cNvSpPr/>
              <p:nvPr/>
            </p:nvSpPr>
            <p:spPr bwMode="auto">
              <a:xfrm>
                <a:off x="6629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2798"/>
              <p:cNvSpPr/>
              <p:nvPr/>
            </p:nvSpPr>
            <p:spPr bwMode="auto">
              <a:xfrm>
                <a:off x="6493" y="22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2799"/>
              <p:cNvSpPr/>
              <p:nvPr/>
            </p:nvSpPr>
            <p:spPr bwMode="auto">
              <a:xfrm>
                <a:off x="6605" y="22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2800"/>
              <p:cNvSpPr>
                <a:spLocks noEditPoints="1"/>
              </p:cNvSpPr>
              <p:nvPr/>
            </p:nvSpPr>
            <p:spPr bwMode="auto">
              <a:xfrm>
                <a:off x="6488" y="2106"/>
                <a:ext cx="143" cy="120"/>
              </a:xfrm>
              <a:custGeom>
                <a:avLst/>
                <a:gdLst>
                  <a:gd name="T0" fmla="*/ 133 w 135"/>
                  <a:gd name="T1" fmla="*/ 3 h 113"/>
                  <a:gd name="T2" fmla="*/ 133 w 135"/>
                  <a:gd name="T3" fmla="*/ 3 h 113"/>
                  <a:gd name="T4" fmla="*/ 133 w 135"/>
                  <a:gd name="T5" fmla="*/ 3 h 113"/>
                  <a:gd name="T6" fmla="*/ 116 w 135"/>
                  <a:gd name="T7" fmla="*/ 106 h 113"/>
                  <a:gd name="T8" fmla="*/ 115 w 135"/>
                  <a:gd name="T9" fmla="*/ 111 h 113"/>
                  <a:gd name="T10" fmla="*/ 110 w 135"/>
                  <a:gd name="T11" fmla="*/ 111 h 113"/>
                  <a:gd name="T12" fmla="*/ 6 w 135"/>
                  <a:gd name="T13" fmla="*/ 102 h 113"/>
                  <a:gd name="T14" fmla="*/ 4 w 135"/>
                  <a:gd name="T15" fmla="*/ 101 h 113"/>
                  <a:gd name="T16" fmla="*/ 6 w 135"/>
                  <a:gd name="T17" fmla="*/ 100 h 113"/>
                  <a:gd name="T18" fmla="*/ 133 w 135"/>
                  <a:gd name="T19" fmla="*/ 3 h 113"/>
                  <a:gd name="T20" fmla="*/ 134 w 135"/>
                  <a:gd name="T21" fmla="*/ 0 h 113"/>
                  <a:gd name="T22" fmla="*/ 0 w 135"/>
                  <a:gd name="T23" fmla="*/ 103 h 113"/>
                  <a:gd name="T24" fmla="*/ 115 w 135"/>
                  <a:gd name="T25" fmla="*/ 113 h 113"/>
                  <a:gd name="T26" fmla="*/ 115 w 135"/>
                  <a:gd name="T27" fmla="*/ 112 h 113"/>
                  <a:gd name="T28" fmla="*/ 115 w 135"/>
                  <a:gd name="T29" fmla="*/ 112 h 113"/>
                  <a:gd name="T30" fmla="*/ 115 w 135"/>
                  <a:gd name="T31" fmla="*/ 112 h 113"/>
                  <a:gd name="T32" fmla="*/ 115 w 135"/>
                  <a:gd name="T33" fmla="*/ 112 h 113"/>
                  <a:gd name="T34" fmla="*/ 115 w 135"/>
                  <a:gd name="T35" fmla="*/ 112 h 113"/>
                  <a:gd name="T36" fmla="*/ 115 w 135"/>
                  <a:gd name="T37" fmla="*/ 112 h 113"/>
                  <a:gd name="T38" fmla="*/ 115 w 135"/>
                  <a:gd name="T39" fmla="*/ 112 h 113"/>
                  <a:gd name="T40" fmla="*/ 115 w 135"/>
                  <a:gd name="T41" fmla="*/ 112 h 113"/>
                  <a:gd name="T42" fmla="*/ 116 w 135"/>
                  <a:gd name="T43" fmla="*/ 111 h 113"/>
                  <a:gd name="T44" fmla="*/ 135 w 135"/>
                  <a:gd name="T45" fmla="*/ 1 h 113"/>
                  <a:gd name="T46" fmla="*/ 134 w 135"/>
                  <a:gd name="T47" fmla="*/ 1 h 113"/>
                  <a:gd name="T48" fmla="*/ 134 w 135"/>
                  <a:gd name="T4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5" h="113">
                    <a:moveTo>
                      <a:pt x="133" y="3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5" y="111"/>
                      <a:pt x="115" y="111"/>
                      <a:pt x="115" y="111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33" y="3"/>
                      <a:pt x="133" y="3"/>
                      <a:pt x="133" y="3"/>
                    </a:cubicBezTo>
                    <a:moveTo>
                      <a:pt x="134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15" y="113"/>
                      <a:pt x="115" y="113"/>
                      <a:pt x="115" y="113"/>
                    </a:cubicBezTo>
                    <a:cubicBezTo>
                      <a:pt x="115" y="113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2801"/>
              <p:cNvSpPr>
                <a:spLocks noEditPoints="1"/>
              </p:cNvSpPr>
              <p:nvPr/>
            </p:nvSpPr>
            <p:spPr bwMode="auto">
              <a:xfrm>
                <a:off x="6610" y="2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2802"/>
              <p:cNvSpPr/>
              <p:nvPr/>
            </p:nvSpPr>
            <p:spPr bwMode="auto">
              <a:xfrm>
                <a:off x="6610" y="222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2 h 2"/>
                  <a:gd name="T20" fmla="*/ 1 w 1"/>
                  <a:gd name="T21" fmla="*/ 2 h 2"/>
                  <a:gd name="T22" fmla="*/ 1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2803"/>
              <p:cNvSpPr/>
              <p:nvPr/>
            </p:nvSpPr>
            <p:spPr bwMode="auto">
              <a:xfrm>
                <a:off x="6630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2804"/>
              <p:cNvSpPr/>
              <p:nvPr/>
            </p:nvSpPr>
            <p:spPr bwMode="auto">
              <a:xfrm>
                <a:off x="6630" y="21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2805"/>
              <p:cNvSpPr/>
              <p:nvPr/>
            </p:nvSpPr>
            <p:spPr bwMode="auto">
              <a:xfrm>
                <a:off x="6609" y="2230"/>
                <a:ext cx="57" cy="42"/>
              </a:xfrm>
              <a:custGeom>
                <a:avLst/>
                <a:gdLst>
                  <a:gd name="T0" fmla="*/ 8 w 54"/>
                  <a:gd name="T1" fmla="*/ 0 h 40"/>
                  <a:gd name="T2" fmla="*/ 3 w 54"/>
                  <a:gd name="T3" fmla="*/ 3 h 40"/>
                  <a:gd name="T4" fmla="*/ 0 w 54"/>
                  <a:gd name="T5" fmla="*/ 37 h 40"/>
                  <a:gd name="T6" fmla="*/ 5 w 54"/>
                  <a:gd name="T7" fmla="*/ 40 h 40"/>
                  <a:gd name="T8" fmla="*/ 54 w 54"/>
                  <a:gd name="T9" fmla="*/ 19 h 40"/>
                  <a:gd name="T10" fmla="*/ 54 w 54"/>
                  <a:gd name="T11" fmla="*/ 17 h 40"/>
                  <a:gd name="T12" fmla="*/ 54 w 54"/>
                  <a:gd name="T13" fmla="*/ 16 h 40"/>
                  <a:gd name="T14" fmla="*/ 8 w 5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8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9"/>
                      <a:pt x="5" y="4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2806"/>
              <p:cNvSpPr/>
              <p:nvPr/>
            </p:nvSpPr>
            <p:spPr bwMode="auto">
              <a:xfrm>
                <a:off x="6609" y="226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2807"/>
              <p:cNvSpPr/>
              <p:nvPr/>
            </p:nvSpPr>
            <p:spPr bwMode="auto">
              <a:xfrm>
                <a:off x="6666" y="224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2808"/>
              <p:cNvSpPr/>
              <p:nvPr/>
            </p:nvSpPr>
            <p:spPr bwMode="auto">
              <a:xfrm>
                <a:off x="6612" y="222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2809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2810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2811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close/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2812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2813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2814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2815"/>
              <p:cNvSpPr/>
              <p:nvPr/>
            </p:nvSpPr>
            <p:spPr bwMode="auto">
              <a:xfrm>
                <a:off x="6681" y="2160"/>
                <a:ext cx="55" cy="83"/>
              </a:xfrm>
              <a:custGeom>
                <a:avLst/>
                <a:gdLst>
                  <a:gd name="T0" fmla="*/ 30 w 52"/>
                  <a:gd name="T1" fmla="*/ 0 h 79"/>
                  <a:gd name="T2" fmla="*/ 0 w 52"/>
                  <a:gd name="T3" fmla="*/ 71 h 79"/>
                  <a:gd name="T4" fmla="*/ 48 w 52"/>
                  <a:gd name="T5" fmla="*/ 79 h 79"/>
                  <a:gd name="T6" fmla="*/ 52 w 52"/>
                  <a:gd name="T7" fmla="*/ 74 h 79"/>
                  <a:gd name="T8" fmla="*/ 30 w 52"/>
                  <a:gd name="T9" fmla="*/ 0 h 79"/>
                  <a:gd name="T10" fmla="*/ 30 w 52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79">
                    <a:moveTo>
                      <a:pt x="3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9" y="77"/>
                      <a:pt x="50" y="75"/>
                      <a:pt x="52" y="7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2816"/>
              <p:cNvSpPr/>
              <p:nvPr/>
            </p:nvSpPr>
            <p:spPr bwMode="auto">
              <a:xfrm>
                <a:off x="6713" y="2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2817"/>
              <p:cNvSpPr/>
              <p:nvPr/>
            </p:nvSpPr>
            <p:spPr bwMode="auto">
              <a:xfrm>
                <a:off x="6732" y="223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Group 3019"/>
            <p:cNvGrpSpPr/>
            <p:nvPr/>
          </p:nvGrpSpPr>
          <p:grpSpPr bwMode="auto">
            <a:xfrm>
              <a:off x="5644" y="2062"/>
              <a:ext cx="1175" cy="1230"/>
              <a:chOff x="5644" y="2062"/>
              <a:chExt cx="1175" cy="1230"/>
            </a:xfrm>
          </p:grpSpPr>
          <p:sp>
            <p:nvSpPr>
              <p:cNvPr id="1895" name="Freeform 2819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820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821"/>
              <p:cNvSpPr/>
              <p:nvPr/>
            </p:nvSpPr>
            <p:spPr bwMode="auto">
              <a:xfrm>
                <a:off x="6679" y="2156"/>
                <a:ext cx="61" cy="90"/>
              </a:xfrm>
              <a:custGeom>
                <a:avLst/>
                <a:gdLst>
                  <a:gd name="T0" fmla="*/ 32 w 58"/>
                  <a:gd name="T1" fmla="*/ 0 h 85"/>
                  <a:gd name="T2" fmla="*/ 31 w 58"/>
                  <a:gd name="T3" fmla="*/ 1 h 85"/>
                  <a:gd name="T4" fmla="*/ 32 w 58"/>
                  <a:gd name="T5" fmla="*/ 1 h 85"/>
                  <a:gd name="T6" fmla="*/ 32 w 58"/>
                  <a:gd name="T7" fmla="*/ 3 h 85"/>
                  <a:gd name="T8" fmla="*/ 32 w 58"/>
                  <a:gd name="T9" fmla="*/ 4 h 85"/>
                  <a:gd name="T10" fmla="*/ 54 w 58"/>
                  <a:gd name="T11" fmla="*/ 78 h 85"/>
                  <a:gd name="T12" fmla="*/ 56 w 58"/>
                  <a:gd name="T13" fmla="*/ 83 h 85"/>
                  <a:gd name="T14" fmla="*/ 50 w 58"/>
                  <a:gd name="T15" fmla="*/ 83 h 85"/>
                  <a:gd name="T16" fmla="*/ 2 w 58"/>
                  <a:gd name="T17" fmla="*/ 75 h 85"/>
                  <a:gd name="T18" fmla="*/ 1 w 58"/>
                  <a:gd name="T19" fmla="*/ 75 h 85"/>
                  <a:gd name="T20" fmla="*/ 0 w 58"/>
                  <a:gd name="T21" fmla="*/ 76 h 85"/>
                  <a:gd name="T22" fmla="*/ 58 w 58"/>
                  <a:gd name="T23" fmla="*/ 85 h 85"/>
                  <a:gd name="T24" fmla="*/ 33 w 58"/>
                  <a:gd name="T25" fmla="*/ 0 h 85"/>
                  <a:gd name="T26" fmla="*/ 32 w 58"/>
                  <a:gd name="T27" fmla="*/ 0 h 85"/>
                  <a:gd name="T28" fmla="*/ 32 w 58"/>
                  <a:gd name="T2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85">
                    <a:moveTo>
                      <a:pt x="32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822"/>
              <p:cNvSpPr/>
              <p:nvPr/>
            </p:nvSpPr>
            <p:spPr bwMode="auto">
              <a:xfrm>
                <a:off x="6713" y="21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823"/>
              <p:cNvSpPr/>
              <p:nvPr/>
            </p:nvSpPr>
            <p:spPr bwMode="auto">
              <a:xfrm>
                <a:off x="6617" y="2196"/>
                <a:ext cx="51" cy="37"/>
              </a:xfrm>
              <a:custGeom>
                <a:avLst/>
                <a:gdLst>
                  <a:gd name="T0" fmla="*/ 37 w 48"/>
                  <a:gd name="T1" fmla="*/ 0 h 35"/>
                  <a:gd name="T2" fmla="*/ 0 w 48"/>
                  <a:gd name="T3" fmla="*/ 25 h 35"/>
                  <a:gd name="T4" fmla="*/ 1 w 48"/>
                  <a:gd name="T5" fmla="*/ 28 h 35"/>
                  <a:gd name="T6" fmla="*/ 48 w 48"/>
                  <a:gd name="T7" fmla="*/ 35 h 35"/>
                  <a:gd name="T8" fmla="*/ 37 w 4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5">
                    <a:moveTo>
                      <a:pt x="37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824"/>
              <p:cNvSpPr/>
              <p:nvPr/>
            </p:nvSpPr>
            <p:spPr bwMode="auto">
              <a:xfrm>
                <a:off x="6615" y="2222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825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826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827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2828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829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830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831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close/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832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833"/>
              <p:cNvSpPr>
                <a:spLocks noEditPoints="1"/>
              </p:cNvSpPr>
              <p:nvPr/>
            </p:nvSpPr>
            <p:spPr bwMode="auto">
              <a:xfrm>
                <a:off x="6658" y="2156"/>
                <a:ext cx="55" cy="80"/>
              </a:xfrm>
              <a:custGeom>
                <a:avLst/>
                <a:gdLst>
                  <a:gd name="T0" fmla="*/ 12 w 52"/>
                  <a:gd name="T1" fmla="*/ 73 h 76"/>
                  <a:gd name="T2" fmla="*/ 12 w 52"/>
                  <a:gd name="T3" fmla="*/ 75 h 76"/>
                  <a:gd name="T4" fmla="*/ 20 w 52"/>
                  <a:gd name="T5" fmla="*/ 76 h 76"/>
                  <a:gd name="T6" fmla="*/ 21 w 52"/>
                  <a:gd name="T7" fmla="*/ 75 h 76"/>
                  <a:gd name="T8" fmla="*/ 19 w 52"/>
                  <a:gd name="T9" fmla="*/ 74 h 76"/>
                  <a:gd name="T10" fmla="*/ 13 w 52"/>
                  <a:gd name="T11" fmla="*/ 74 h 76"/>
                  <a:gd name="T12" fmla="*/ 12 w 52"/>
                  <a:gd name="T13" fmla="*/ 73 h 76"/>
                  <a:gd name="T14" fmla="*/ 51 w 52"/>
                  <a:gd name="T15" fmla="*/ 0 h 76"/>
                  <a:gd name="T16" fmla="*/ 0 w 52"/>
                  <a:gd name="T17" fmla="*/ 35 h 76"/>
                  <a:gd name="T18" fmla="*/ 1 w 52"/>
                  <a:gd name="T19" fmla="*/ 37 h 76"/>
                  <a:gd name="T20" fmla="*/ 2 w 52"/>
                  <a:gd name="T21" fmla="*/ 36 h 76"/>
                  <a:gd name="T22" fmla="*/ 49 w 52"/>
                  <a:gd name="T23" fmla="*/ 3 h 76"/>
                  <a:gd name="T24" fmla="*/ 51 w 52"/>
                  <a:gd name="T25" fmla="*/ 1 h 76"/>
                  <a:gd name="T26" fmla="*/ 52 w 52"/>
                  <a:gd name="T27" fmla="*/ 0 h 76"/>
                  <a:gd name="T28" fmla="*/ 52 w 52"/>
                  <a:gd name="T29" fmla="*/ 0 h 76"/>
                  <a:gd name="T30" fmla="*/ 51 w 52"/>
                  <a:gd name="T3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76">
                    <a:moveTo>
                      <a:pt x="12" y="73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3"/>
                      <a:pt x="12" y="73"/>
                      <a:pt x="12" y="73"/>
                    </a:cubicBezTo>
                    <a:moveTo>
                      <a:pt x="5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834"/>
              <p:cNvSpPr/>
              <p:nvPr/>
            </p:nvSpPr>
            <p:spPr bwMode="auto">
              <a:xfrm>
                <a:off x="6711" y="215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835"/>
              <p:cNvSpPr>
                <a:spLocks noEditPoints="1"/>
              </p:cNvSpPr>
              <p:nvPr/>
            </p:nvSpPr>
            <p:spPr bwMode="auto">
              <a:xfrm>
                <a:off x="6639" y="2066"/>
                <a:ext cx="155" cy="85"/>
              </a:xfrm>
              <a:custGeom>
                <a:avLst/>
                <a:gdLst>
                  <a:gd name="T0" fmla="*/ 0 w 147"/>
                  <a:gd name="T1" fmla="*/ 40 h 80"/>
                  <a:gd name="T2" fmla="*/ 67 w 147"/>
                  <a:gd name="T3" fmla="*/ 80 h 80"/>
                  <a:gd name="T4" fmla="*/ 70 w 147"/>
                  <a:gd name="T5" fmla="*/ 79 h 80"/>
                  <a:gd name="T6" fmla="*/ 73 w 147"/>
                  <a:gd name="T7" fmla="*/ 79 h 80"/>
                  <a:gd name="T8" fmla="*/ 99 w 147"/>
                  <a:gd name="T9" fmla="*/ 51 h 80"/>
                  <a:gd name="T10" fmla="*/ 0 w 147"/>
                  <a:gd name="T11" fmla="*/ 40 h 80"/>
                  <a:gd name="T12" fmla="*/ 146 w 147"/>
                  <a:gd name="T13" fmla="*/ 0 h 80"/>
                  <a:gd name="T14" fmla="*/ 1 w 147"/>
                  <a:gd name="T15" fmla="*/ 37 h 80"/>
                  <a:gd name="T16" fmla="*/ 102 w 147"/>
                  <a:gd name="T17" fmla="*/ 48 h 80"/>
                  <a:gd name="T18" fmla="*/ 147 w 147"/>
                  <a:gd name="T19" fmla="*/ 1 h 80"/>
                  <a:gd name="T20" fmla="*/ 146 w 147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80">
                    <a:moveTo>
                      <a:pt x="0" y="40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9"/>
                      <a:pt x="70" y="79"/>
                    </a:cubicBezTo>
                    <a:cubicBezTo>
                      <a:pt x="71" y="79"/>
                      <a:pt x="72" y="79"/>
                      <a:pt x="73" y="79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14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6" y="1"/>
                      <a:pt x="146" y="0"/>
                      <a:pt x="1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836"/>
              <p:cNvSpPr/>
              <p:nvPr/>
            </p:nvSpPr>
            <p:spPr bwMode="auto">
              <a:xfrm>
                <a:off x="6709" y="2150"/>
                <a:ext cx="7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3 w 6"/>
                  <a:gd name="T5" fmla="*/ 3 h 3"/>
                  <a:gd name="T6" fmla="*/ 6 w 6"/>
                  <a:gd name="T7" fmla="*/ 0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837"/>
              <p:cNvSpPr/>
              <p:nvPr/>
            </p:nvSpPr>
            <p:spPr bwMode="auto">
              <a:xfrm>
                <a:off x="6793" y="206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838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839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840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close/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841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842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843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844"/>
              <p:cNvSpPr/>
              <p:nvPr/>
            </p:nvSpPr>
            <p:spPr bwMode="auto">
              <a:xfrm>
                <a:off x="6739" y="2322"/>
                <a:ext cx="76" cy="155"/>
              </a:xfrm>
              <a:custGeom>
                <a:avLst/>
                <a:gdLst>
                  <a:gd name="T0" fmla="*/ 71 w 72"/>
                  <a:gd name="T1" fmla="*/ 0 h 147"/>
                  <a:gd name="T2" fmla="*/ 16 w 72"/>
                  <a:gd name="T3" fmla="*/ 40 h 147"/>
                  <a:gd name="T4" fmla="*/ 17 w 72"/>
                  <a:gd name="T5" fmla="*/ 44 h 147"/>
                  <a:gd name="T6" fmla="*/ 8 w 72"/>
                  <a:gd name="T7" fmla="*/ 53 h 147"/>
                  <a:gd name="T8" fmla="*/ 0 w 72"/>
                  <a:gd name="T9" fmla="*/ 147 h 147"/>
                  <a:gd name="T10" fmla="*/ 0 w 72"/>
                  <a:gd name="T11" fmla="*/ 147 h 147"/>
                  <a:gd name="T12" fmla="*/ 72 w 72"/>
                  <a:gd name="T13" fmla="*/ 0 h 147"/>
                  <a:gd name="T14" fmla="*/ 71 w 72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47">
                    <a:moveTo>
                      <a:pt x="71" y="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7" y="43"/>
                      <a:pt x="17" y="44"/>
                    </a:cubicBezTo>
                    <a:cubicBezTo>
                      <a:pt x="17" y="49"/>
                      <a:pt x="13" y="53"/>
                      <a:pt x="8" y="5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845"/>
              <p:cNvSpPr/>
              <p:nvPr/>
            </p:nvSpPr>
            <p:spPr bwMode="auto">
              <a:xfrm>
                <a:off x="6747" y="2364"/>
                <a:ext cx="10" cy="14"/>
              </a:xfrm>
              <a:custGeom>
                <a:avLst/>
                <a:gdLst>
                  <a:gd name="T0" fmla="*/ 8 w 9"/>
                  <a:gd name="T1" fmla="*/ 0 h 13"/>
                  <a:gd name="T2" fmla="*/ 1 w 9"/>
                  <a:gd name="T3" fmla="*/ 5 h 13"/>
                  <a:gd name="T4" fmla="*/ 0 w 9"/>
                  <a:gd name="T5" fmla="*/ 13 h 13"/>
                  <a:gd name="T6" fmla="*/ 9 w 9"/>
                  <a:gd name="T7" fmla="*/ 4 h 13"/>
                  <a:gd name="T8" fmla="*/ 8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9" y="9"/>
                      <a:pt x="9" y="4"/>
                    </a:cubicBezTo>
                    <a:cubicBezTo>
                      <a:pt x="9" y="3"/>
                      <a:pt x="8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846"/>
              <p:cNvSpPr/>
              <p:nvPr/>
            </p:nvSpPr>
            <p:spPr bwMode="auto">
              <a:xfrm>
                <a:off x="6739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847"/>
              <p:cNvSpPr/>
              <p:nvPr/>
            </p:nvSpPr>
            <p:spPr bwMode="auto">
              <a:xfrm>
                <a:off x="6814" y="23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848"/>
              <p:cNvSpPr>
                <a:spLocks noEditPoints="1"/>
              </p:cNvSpPr>
              <p:nvPr/>
            </p:nvSpPr>
            <p:spPr bwMode="auto">
              <a:xfrm>
                <a:off x="6737" y="2316"/>
                <a:ext cx="82" cy="168"/>
              </a:xfrm>
              <a:custGeom>
                <a:avLst/>
                <a:gdLst>
                  <a:gd name="T0" fmla="*/ 73 w 78"/>
                  <a:gd name="T1" fmla="*/ 5 h 159"/>
                  <a:gd name="T2" fmla="*/ 74 w 78"/>
                  <a:gd name="T3" fmla="*/ 4 h 159"/>
                  <a:gd name="T4" fmla="*/ 74 w 78"/>
                  <a:gd name="T5" fmla="*/ 5 h 159"/>
                  <a:gd name="T6" fmla="*/ 2 w 78"/>
                  <a:gd name="T7" fmla="*/ 152 h 159"/>
                  <a:gd name="T8" fmla="*/ 2 w 78"/>
                  <a:gd name="T9" fmla="*/ 152 h 159"/>
                  <a:gd name="T10" fmla="*/ 2 w 78"/>
                  <a:gd name="T11" fmla="*/ 152 h 159"/>
                  <a:gd name="T12" fmla="*/ 10 w 78"/>
                  <a:gd name="T13" fmla="*/ 58 h 159"/>
                  <a:gd name="T14" fmla="*/ 11 w 78"/>
                  <a:gd name="T15" fmla="*/ 50 h 159"/>
                  <a:gd name="T16" fmla="*/ 18 w 78"/>
                  <a:gd name="T17" fmla="*/ 45 h 159"/>
                  <a:gd name="T18" fmla="*/ 73 w 78"/>
                  <a:gd name="T19" fmla="*/ 5 h 159"/>
                  <a:gd name="T20" fmla="*/ 78 w 78"/>
                  <a:gd name="T21" fmla="*/ 0 h 159"/>
                  <a:gd name="T22" fmla="*/ 10 w 78"/>
                  <a:gd name="T23" fmla="*/ 49 h 159"/>
                  <a:gd name="T24" fmla="*/ 0 w 78"/>
                  <a:gd name="T25" fmla="*/ 158 h 159"/>
                  <a:gd name="T26" fmla="*/ 0 w 78"/>
                  <a:gd name="T27" fmla="*/ 159 h 159"/>
                  <a:gd name="T28" fmla="*/ 78 w 78"/>
                  <a:gd name="T2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159">
                    <a:moveTo>
                      <a:pt x="73" y="5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73" y="5"/>
                      <a:pt x="73" y="5"/>
                      <a:pt x="73" y="5"/>
                    </a:cubicBezTo>
                    <a:moveTo>
                      <a:pt x="78" y="0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849"/>
              <p:cNvSpPr/>
              <p:nvPr/>
            </p:nvSpPr>
            <p:spPr bwMode="auto">
              <a:xfrm>
                <a:off x="6736" y="24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850"/>
              <p:cNvSpPr/>
              <p:nvPr/>
            </p:nvSpPr>
            <p:spPr bwMode="auto">
              <a:xfrm>
                <a:off x="6654" y="2491"/>
                <a:ext cx="76" cy="122"/>
              </a:xfrm>
              <a:custGeom>
                <a:avLst/>
                <a:gdLst>
                  <a:gd name="T0" fmla="*/ 70 w 72"/>
                  <a:gd name="T1" fmla="*/ 0 h 116"/>
                  <a:gd name="T2" fmla="*/ 22 w 72"/>
                  <a:gd name="T3" fmla="*/ 22 h 116"/>
                  <a:gd name="T4" fmla="*/ 22 w 72"/>
                  <a:gd name="T5" fmla="*/ 24 h 116"/>
                  <a:gd name="T6" fmla="*/ 12 w 72"/>
                  <a:gd name="T7" fmla="*/ 34 h 116"/>
                  <a:gd name="T8" fmla="*/ 0 w 72"/>
                  <a:gd name="T9" fmla="*/ 116 h 116"/>
                  <a:gd name="T10" fmla="*/ 29 w 72"/>
                  <a:gd name="T11" fmla="*/ 69 h 116"/>
                  <a:gd name="T12" fmla="*/ 27 w 72"/>
                  <a:gd name="T13" fmla="*/ 65 h 116"/>
                  <a:gd name="T14" fmla="*/ 32 w 72"/>
                  <a:gd name="T15" fmla="*/ 59 h 116"/>
                  <a:gd name="T16" fmla="*/ 35 w 72"/>
                  <a:gd name="T17" fmla="*/ 60 h 116"/>
                  <a:gd name="T18" fmla="*/ 72 w 72"/>
                  <a:gd name="T19" fmla="*/ 1 h 116"/>
                  <a:gd name="T20" fmla="*/ 70 w 72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16">
                    <a:moveTo>
                      <a:pt x="70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4"/>
                    </a:cubicBezTo>
                    <a:cubicBezTo>
                      <a:pt x="22" y="30"/>
                      <a:pt x="18" y="34"/>
                      <a:pt x="12" y="3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8" y="68"/>
                      <a:pt x="27" y="67"/>
                      <a:pt x="27" y="65"/>
                    </a:cubicBezTo>
                    <a:cubicBezTo>
                      <a:pt x="27" y="62"/>
                      <a:pt x="29" y="59"/>
                      <a:pt x="32" y="59"/>
                    </a:cubicBezTo>
                    <a:cubicBezTo>
                      <a:pt x="33" y="59"/>
                      <a:pt x="34" y="60"/>
                      <a:pt x="35" y="6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0"/>
                      <a:pt x="7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851"/>
              <p:cNvSpPr/>
              <p:nvPr/>
            </p:nvSpPr>
            <p:spPr bwMode="auto">
              <a:xfrm>
                <a:off x="6683" y="2553"/>
                <a:ext cx="8" cy="10"/>
              </a:xfrm>
              <a:custGeom>
                <a:avLst/>
                <a:gdLst>
                  <a:gd name="T0" fmla="*/ 5 w 8"/>
                  <a:gd name="T1" fmla="*/ 0 h 10"/>
                  <a:gd name="T2" fmla="*/ 0 w 8"/>
                  <a:gd name="T3" fmla="*/ 6 h 10"/>
                  <a:gd name="T4" fmla="*/ 2 w 8"/>
                  <a:gd name="T5" fmla="*/ 10 h 10"/>
                  <a:gd name="T6" fmla="*/ 8 w 8"/>
                  <a:gd name="T7" fmla="*/ 1 h 10"/>
                  <a:gd name="T8" fmla="*/ 5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852"/>
              <p:cNvSpPr/>
              <p:nvPr/>
            </p:nvSpPr>
            <p:spPr bwMode="auto">
              <a:xfrm>
                <a:off x="6667" y="2514"/>
                <a:ext cx="11" cy="12"/>
              </a:xfrm>
              <a:custGeom>
                <a:avLst/>
                <a:gdLst>
                  <a:gd name="T0" fmla="*/ 10 w 10"/>
                  <a:gd name="T1" fmla="*/ 0 h 12"/>
                  <a:gd name="T2" fmla="*/ 2 w 10"/>
                  <a:gd name="T3" fmla="*/ 3 h 12"/>
                  <a:gd name="T4" fmla="*/ 0 w 10"/>
                  <a:gd name="T5" fmla="*/ 12 h 12"/>
                  <a:gd name="T6" fmla="*/ 10 w 10"/>
                  <a:gd name="T7" fmla="*/ 2 h 12"/>
                  <a:gd name="T8" fmla="*/ 10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8"/>
                      <a:pt x="10" y="2"/>
                    </a:cubicBezTo>
                    <a:cubicBezTo>
                      <a:pt x="10" y="1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853"/>
              <p:cNvSpPr/>
              <p:nvPr/>
            </p:nvSpPr>
            <p:spPr bwMode="auto">
              <a:xfrm>
                <a:off x="6728" y="2488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854"/>
              <p:cNvSpPr>
                <a:spLocks noEditPoints="1"/>
              </p:cNvSpPr>
              <p:nvPr/>
            </p:nvSpPr>
            <p:spPr bwMode="auto">
              <a:xfrm>
                <a:off x="6652" y="2485"/>
                <a:ext cx="84" cy="133"/>
              </a:xfrm>
              <a:custGeom>
                <a:avLst/>
                <a:gdLst>
                  <a:gd name="T0" fmla="*/ 72 w 79"/>
                  <a:gd name="T1" fmla="*/ 5 h 126"/>
                  <a:gd name="T2" fmla="*/ 75 w 79"/>
                  <a:gd name="T3" fmla="*/ 3 h 126"/>
                  <a:gd name="T4" fmla="*/ 74 w 79"/>
                  <a:gd name="T5" fmla="*/ 6 h 126"/>
                  <a:gd name="T6" fmla="*/ 37 w 79"/>
                  <a:gd name="T7" fmla="*/ 65 h 126"/>
                  <a:gd name="T8" fmla="*/ 31 w 79"/>
                  <a:gd name="T9" fmla="*/ 74 h 126"/>
                  <a:gd name="T10" fmla="*/ 2 w 79"/>
                  <a:gd name="T11" fmla="*/ 121 h 126"/>
                  <a:gd name="T12" fmla="*/ 14 w 79"/>
                  <a:gd name="T13" fmla="*/ 39 h 126"/>
                  <a:gd name="T14" fmla="*/ 16 w 79"/>
                  <a:gd name="T15" fmla="*/ 30 h 126"/>
                  <a:gd name="T16" fmla="*/ 24 w 79"/>
                  <a:gd name="T17" fmla="*/ 27 h 126"/>
                  <a:gd name="T18" fmla="*/ 72 w 79"/>
                  <a:gd name="T19" fmla="*/ 5 h 126"/>
                  <a:gd name="T20" fmla="*/ 79 w 79"/>
                  <a:gd name="T21" fmla="*/ 0 h 126"/>
                  <a:gd name="T22" fmla="*/ 14 w 79"/>
                  <a:gd name="T23" fmla="*/ 29 h 126"/>
                  <a:gd name="T24" fmla="*/ 0 w 79"/>
                  <a:gd name="T25" fmla="*/ 126 h 126"/>
                  <a:gd name="T26" fmla="*/ 0 w 79"/>
                  <a:gd name="T27" fmla="*/ 126 h 126"/>
                  <a:gd name="T28" fmla="*/ 0 w 79"/>
                  <a:gd name="T29" fmla="*/ 126 h 126"/>
                  <a:gd name="T30" fmla="*/ 79 w 79"/>
                  <a:gd name="T3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26">
                    <a:moveTo>
                      <a:pt x="72" y="5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72" y="5"/>
                      <a:pt x="72" y="5"/>
                      <a:pt x="72" y="5"/>
                    </a:cubicBezTo>
                    <a:moveTo>
                      <a:pt x="79" y="0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855"/>
              <p:cNvSpPr/>
              <p:nvPr/>
            </p:nvSpPr>
            <p:spPr bwMode="auto">
              <a:xfrm>
                <a:off x="6652" y="261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856"/>
              <p:cNvSpPr/>
              <p:nvPr/>
            </p:nvSpPr>
            <p:spPr bwMode="auto">
              <a:xfrm>
                <a:off x="6597" y="2629"/>
                <a:ext cx="51" cy="94"/>
              </a:xfrm>
              <a:custGeom>
                <a:avLst/>
                <a:gdLst>
                  <a:gd name="T0" fmla="*/ 48 w 48"/>
                  <a:gd name="T1" fmla="*/ 0 h 89"/>
                  <a:gd name="T2" fmla="*/ 0 w 48"/>
                  <a:gd name="T3" fmla="*/ 73 h 89"/>
                  <a:gd name="T4" fmla="*/ 18 w 48"/>
                  <a:gd name="T5" fmla="*/ 89 h 89"/>
                  <a:gd name="T6" fmla="*/ 23 w 48"/>
                  <a:gd name="T7" fmla="*/ 88 h 89"/>
                  <a:gd name="T8" fmla="*/ 23 w 48"/>
                  <a:gd name="T9" fmla="*/ 88 h 89"/>
                  <a:gd name="T10" fmla="*/ 48 w 48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89">
                    <a:moveTo>
                      <a:pt x="48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8" y="89"/>
                      <a:pt x="18" y="89"/>
                      <a:pt x="18" y="89"/>
                    </a:cubicBezTo>
                    <a:cubicBezTo>
                      <a:pt x="19" y="88"/>
                      <a:pt x="21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857"/>
              <p:cNvSpPr/>
              <p:nvPr/>
            </p:nvSpPr>
            <p:spPr bwMode="auto">
              <a:xfrm>
                <a:off x="6616" y="2722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858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859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2860"/>
              <p:cNvSpPr/>
              <p:nvPr/>
            </p:nvSpPr>
            <p:spPr bwMode="auto">
              <a:xfrm>
                <a:off x="6595" y="2705"/>
                <a:ext cx="27" cy="23"/>
              </a:xfrm>
              <a:custGeom>
                <a:avLst/>
                <a:gdLst>
                  <a:gd name="T0" fmla="*/ 1 w 25"/>
                  <a:gd name="T1" fmla="*/ 0 h 22"/>
                  <a:gd name="T2" fmla="*/ 0 w 25"/>
                  <a:gd name="T3" fmla="*/ 1 h 22"/>
                  <a:gd name="T4" fmla="*/ 23 w 25"/>
                  <a:gd name="T5" fmla="*/ 22 h 22"/>
                  <a:gd name="T6" fmla="*/ 25 w 25"/>
                  <a:gd name="T7" fmla="*/ 22 h 22"/>
                  <a:gd name="T8" fmla="*/ 25 w 25"/>
                  <a:gd name="T9" fmla="*/ 22 h 22"/>
                  <a:gd name="T10" fmla="*/ 25 w 25"/>
                  <a:gd name="T11" fmla="*/ 22 h 22"/>
                  <a:gd name="T12" fmla="*/ 24 w 25"/>
                  <a:gd name="T13" fmla="*/ 21 h 22"/>
                  <a:gd name="T14" fmla="*/ 20 w 25"/>
                  <a:gd name="T15" fmla="*/ 17 h 22"/>
                  <a:gd name="T16" fmla="*/ 2 w 25"/>
                  <a:gd name="T17" fmla="*/ 1 h 22"/>
                  <a:gd name="T18" fmla="*/ 1 w 25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861"/>
              <p:cNvSpPr/>
              <p:nvPr/>
            </p:nvSpPr>
            <p:spPr bwMode="auto">
              <a:xfrm>
                <a:off x="6619" y="272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862"/>
              <p:cNvSpPr/>
              <p:nvPr/>
            </p:nvSpPr>
            <p:spPr bwMode="auto">
              <a:xfrm>
                <a:off x="6560" y="2678"/>
                <a:ext cx="33" cy="41"/>
              </a:xfrm>
              <a:custGeom>
                <a:avLst/>
                <a:gdLst>
                  <a:gd name="T0" fmla="*/ 1 w 31"/>
                  <a:gd name="T1" fmla="*/ 0 h 38"/>
                  <a:gd name="T2" fmla="*/ 0 w 31"/>
                  <a:gd name="T3" fmla="*/ 0 h 38"/>
                  <a:gd name="T4" fmla="*/ 17 w 31"/>
                  <a:gd name="T5" fmla="*/ 38 h 38"/>
                  <a:gd name="T6" fmla="*/ 19 w 31"/>
                  <a:gd name="T7" fmla="*/ 38 h 38"/>
                  <a:gd name="T8" fmla="*/ 23 w 31"/>
                  <a:gd name="T9" fmla="*/ 38 h 38"/>
                  <a:gd name="T10" fmla="*/ 31 w 31"/>
                  <a:gd name="T11" fmla="*/ 27 h 38"/>
                  <a:gd name="T12" fmla="*/ 1 w 3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9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863"/>
              <p:cNvSpPr/>
              <p:nvPr/>
            </p:nvSpPr>
            <p:spPr bwMode="auto">
              <a:xfrm>
                <a:off x="6559" y="267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864"/>
              <p:cNvSpPr/>
              <p:nvPr/>
            </p:nvSpPr>
            <p:spPr bwMode="auto">
              <a:xfrm>
                <a:off x="6578" y="2719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2 w 6"/>
                  <a:gd name="T5" fmla="*/ 6 h 6"/>
                  <a:gd name="T6" fmla="*/ 6 w 6"/>
                  <a:gd name="T7" fmla="*/ 0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865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866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867"/>
              <p:cNvSpPr/>
              <p:nvPr/>
            </p:nvSpPr>
            <p:spPr bwMode="auto">
              <a:xfrm>
                <a:off x="6556" y="2672"/>
                <a:ext cx="39" cy="55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23 w 37"/>
                  <a:gd name="T7" fmla="*/ 52 h 52"/>
                  <a:gd name="T8" fmla="*/ 23 w 37"/>
                  <a:gd name="T9" fmla="*/ 52 h 52"/>
                  <a:gd name="T10" fmla="*/ 23 w 37"/>
                  <a:gd name="T11" fmla="*/ 52 h 52"/>
                  <a:gd name="T12" fmla="*/ 24 w 37"/>
                  <a:gd name="T13" fmla="*/ 52 h 52"/>
                  <a:gd name="T14" fmla="*/ 24 w 37"/>
                  <a:gd name="T15" fmla="*/ 52 h 52"/>
                  <a:gd name="T16" fmla="*/ 23 w 37"/>
                  <a:gd name="T17" fmla="*/ 50 h 52"/>
                  <a:gd name="T18" fmla="*/ 21 w 37"/>
                  <a:gd name="T19" fmla="*/ 44 h 52"/>
                  <a:gd name="T20" fmla="*/ 4 w 37"/>
                  <a:gd name="T21" fmla="*/ 6 h 52"/>
                  <a:gd name="T22" fmla="*/ 3 w 37"/>
                  <a:gd name="T23" fmla="*/ 5 h 52"/>
                  <a:gd name="T24" fmla="*/ 5 w 37"/>
                  <a:gd name="T25" fmla="*/ 6 h 52"/>
                  <a:gd name="T26" fmla="*/ 35 w 37"/>
                  <a:gd name="T27" fmla="*/ 33 h 52"/>
                  <a:gd name="T28" fmla="*/ 36 w 37"/>
                  <a:gd name="T29" fmla="*/ 34 h 52"/>
                  <a:gd name="T30" fmla="*/ 37 w 37"/>
                  <a:gd name="T31" fmla="*/ 32 h 52"/>
                  <a:gd name="T32" fmla="*/ 0 w 37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868"/>
              <p:cNvSpPr/>
              <p:nvPr/>
            </p:nvSpPr>
            <p:spPr bwMode="auto">
              <a:xfrm>
                <a:off x="6580" y="27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869"/>
              <p:cNvSpPr/>
              <p:nvPr/>
            </p:nvSpPr>
            <p:spPr bwMode="auto">
              <a:xfrm>
                <a:off x="6555" y="26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870"/>
              <p:cNvSpPr/>
              <p:nvPr/>
            </p:nvSpPr>
            <p:spPr bwMode="auto">
              <a:xfrm>
                <a:off x="6588" y="2709"/>
                <a:ext cx="26" cy="19"/>
              </a:xfrm>
              <a:custGeom>
                <a:avLst/>
                <a:gdLst>
                  <a:gd name="T0" fmla="*/ 7 w 25"/>
                  <a:gd name="T1" fmla="*/ 0 h 18"/>
                  <a:gd name="T2" fmla="*/ 0 w 25"/>
                  <a:gd name="T3" fmla="*/ 11 h 18"/>
                  <a:gd name="T4" fmla="*/ 3 w 25"/>
                  <a:gd name="T5" fmla="*/ 17 h 18"/>
                  <a:gd name="T6" fmla="*/ 24 w 25"/>
                  <a:gd name="T7" fmla="*/ 18 h 18"/>
                  <a:gd name="T8" fmla="*/ 25 w 25"/>
                  <a:gd name="T9" fmla="*/ 15 h 18"/>
                  <a:gd name="T10" fmla="*/ 7 w 2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7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3" y="15"/>
                      <a:pt x="3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871"/>
              <p:cNvSpPr/>
              <p:nvPr/>
            </p:nvSpPr>
            <p:spPr bwMode="auto">
              <a:xfrm>
                <a:off x="6613" y="2725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872"/>
              <p:cNvSpPr/>
              <p:nvPr/>
            </p:nvSpPr>
            <p:spPr bwMode="auto">
              <a:xfrm>
                <a:off x="6584" y="2721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873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874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875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876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877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878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879"/>
              <p:cNvSpPr/>
              <p:nvPr/>
            </p:nvSpPr>
            <p:spPr bwMode="auto">
              <a:xfrm>
                <a:off x="6497" y="2527"/>
                <a:ext cx="58" cy="136"/>
              </a:xfrm>
              <a:custGeom>
                <a:avLst/>
                <a:gdLst>
                  <a:gd name="T0" fmla="*/ 53 w 55"/>
                  <a:gd name="T1" fmla="*/ 0 h 128"/>
                  <a:gd name="T2" fmla="*/ 1 w 55"/>
                  <a:gd name="T3" fmla="*/ 47 h 128"/>
                  <a:gd name="T4" fmla="*/ 3 w 55"/>
                  <a:gd name="T5" fmla="*/ 52 h 128"/>
                  <a:gd name="T6" fmla="*/ 0 w 55"/>
                  <a:gd name="T7" fmla="*/ 59 h 128"/>
                  <a:gd name="T8" fmla="*/ 51 w 55"/>
                  <a:gd name="T9" fmla="*/ 128 h 128"/>
                  <a:gd name="T10" fmla="*/ 54 w 55"/>
                  <a:gd name="T11" fmla="*/ 127 h 128"/>
                  <a:gd name="T12" fmla="*/ 54 w 55"/>
                  <a:gd name="T13" fmla="*/ 117 h 128"/>
                  <a:gd name="T14" fmla="*/ 51 w 55"/>
                  <a:gd name="T15" fmla="*/ 118 h 128"/>
                  <a:gd name="T16" fmla="*/ 48 w 55"/>
                  <a:gd name="T17" fmla="*/ 115 h 128"/>
                  <a:gd name="T18" fmla="*/ 51 w 55"/>
                  <a:gd name="T19" fmla="*/ 112 h 128"/>
                  <a:gd name="T20" fmla="*/ 54 w 55"/>
                  <a:gd name="T21" fmla="*/ 113 h 128"/>
                  <a:gd name="T22" fmla="*/ 55 w 55"/>
                  <a:gd name="T23" fmla="*/ 1 h 128"/>
                  <a:gd name="T24" fmla="*/ 53 w 55"/>
                  <a:gd name="T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128">
                    <a:moveTo>
                      <a:pt x="53" y="0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3" y="50"/>
                      <a:pt x="3" y="52"/>
                    </a:cubicBezTo>
                    <a:cubicBezTo>
                      <a:pt x="3" y="55"/>
                      <a:pt x="2" y="57"/>
                      <a:pt x="0" y="59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2" y="128"/>
                      <a:pt x="53" y="128"/>
                      <a:pt x="54" y="12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8"/>
                      <a:pt x="52" y="118"/>
                      <a:pt x="51" y="118"/>
                    </a:cubicBezTo>
                    <a:cubicBezTo>
                      <a:pt x="49" y="118"/>
                      <a:pt x="48" y="117"/>
                      <a:pt x="48" y="115"/>
                    </a:cubicBezTo>
                    <a:cubicBezTo>
                      <a:pt x="48" y="113"/>
                      <a:pt x="49" y="112"/>
                      <a:pt x="51" y="112"/>
                    </a:cubicBezTo>
                    <a:cubicBezTo>
                      <a:pt x="52" y="112"/>
                      <a:pt x="53" y="112"/>
                      <a:pt x="54" y="113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3" y="1"/>
                      <a:pt x="5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880"/>
              <p:cNvSpPr/>
              <p:nvPr/>
            </p:nvSpPr>
            <p:spPr bwMode="auto">
              <a:xfrm>
                <a:off x="6548" y="2646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3 h 6"/>
                  <a:gd name="T4" fmla="*/ 3 w 6"/>
                  <a:gd name="T5" fmla="*/ 6 h 6"/>
                  <a:gd name="T6" fmla="*/ 6 w 6"/>
                  <a:gd name="T7" fmla="*/ 5 h 6"/>
                  <a:gd name="T8" fmla="*/ 6 w 6"/>
                  <a:gd name="T9" fmla="*/ 1 h 6"/>
                  <a:gd name="T10" fmla="*/ 3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881"/>
              <p:cNvSpPr/>
              <p:nvPr/>
            </p:nvSpPr>
            <p:spPr bwMode="auto">
              <a:xfrm>
                <a:off x="6551" y="26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882"/>
              <p:cNvSpPr/>
              <p:nvPr/>
            </p:nvSpPr>
            <p:spPr bwMode="auto">
              <a:xfrm>
                <a:off x="6492" y="2577"/>
                <a:ext cx="8" cy="13"/>
              </a:xfrm>
              <a:custGeom>
                <a:avLst/>
                <a:gdLst>
                  <a:gd name="T0" fmla="*/ 6 w 8"/>
                  <a:gd name="T1" fmla="*/ 0 h 12"/>
                  <a:gd name="T2" fmla="*/ 0 w 8"/>
                  <a:gd name="T3" fmla="*/ 5 h 12"/>
                  <a:gd name="T4" fmla="*/ 5 w 8"/>
                  <a:gd name="T5" fmla="*/ 12 h 12"/>
                  <a:gd name="T6" fmla="*/ 8 w 8"/>
                  <a:gd name="T7" fmla="*/ 5 h 12"/>
                  <a:gd name="T8" fmla="*/ 6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0"/>
                      <a:pt x="8" y="8"/>
                      <a:pt x="8" y="5"/>
                    </a:cubicBezTo>
                    <a:cubicBezTo>
                      <a:pt x="8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883"/>
              <p:cNvSpPr/>
              <p:nvPr/>
            </p:nvSpPr>
            <p:spPr bwMode="auto">
              <a:xfrm>
                <a:off x="6553" y="2525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884"/>
              <p:cNvSpPr>
                <a:spLocks noEditPoints="1"/>
              </p:cNvSpPr>
              <p:nvPr/>
            </p:nvSpPr>
            <p:spPr bwMode="auto">
              <a:xfrm>
                <a:off x="6489" y="2522"/>
                <a:ext cx="67" cy="148"/>
              </a:xfrm>
              <a:custGeom>
                <a:avLst/>
                <a:gdLst>
                  <a:gd name="T0" fmla="*/ 60 w 63"/>
                  <a:gd name="T1" fmla="*/ 5 h 140"/>
                  <a:gd name="T2" fmla="*/ 62 w 63"/>
                  <a:gd name="T3" fmla="*/ 3 h 140"/>
                  <a:gd name="T4" fmla="*/ 62 w 63"/>
                  <a:gd name="T5" fmla="*/ 6 h 140"/>
                  <a:gd name="T6" fmla="*/ 61 w 63"/>
                  <a:gd name="T7" fmla="*/ 118 h 140"/>
                  <a:gd name="T8" fmla="*/ 61 w 63"/>
                  <a:gd name="T9" fmla="*/ 122 h 140"/>
                  <a:gd name="T10" fmla="*/ 61 w 63"/>
                  <a:gd name="T11" fmla="*/ 132 h 140"/>
                  <a:gd name="T12" fmla="*/ 61 w 63"/>
                  <a:gd name="T13" fmla="*/ 136 h 140"/>
                  <a:gd name="T14" fmla="*/ 58 w 63"/>
                  <a:gd name="T15" fmla="*/ 133 h 140"/>
                  <a:gd name="T16" fmla="*/ 7 w 63"/>
                  <a:gd name="T17" fmla="*/ 64 h 140"/>
                  <a:gd name="T18" fmla="*/ 2 w 63"/>
                  <a:gd name="T19" fmla="*/ 57 h 140"/>
                  <a:gd name="T20" fmla="*/ 8 w 63"/>
                  <a:gd name="T21" fmla="*/ 52 h 140"/>
                  <a:gd name="T22" fmla="*/ 60 w 63"/>
                  <a:gd name="T23" fmla="*/ 5 h 140"/>
                  <a:gd name="T24" fmla="*/ 63 w 63"/>
                  <a:gd name="T25" fmla="*/ 0 h 140"/>
                  <a:gd name="T26" fmla="*/ 0 w 63"/>
                  <a:gd name="T27" fmla="*/ 57 h 140"/>
                  <a:gd name="T28" fmla="*/ 61 w 63"/>
                  <a:gd name="T29" fmla="*/ 140 h 140"/>
                  <a:gd name="T30" fmla="*/ 62 w 63"/>
                  <a:gd name="T31" fmla="*/ 139 h 140"/>
                  <a:gd name="T32" fmla="*/ 62 w 63"/>
                  <a:gd name="T33" fmla="*/ 139 h 140"/>
                  <a:gd name="T34" fmla="*/ 62 w 63"/>
                  <a:gd name="T35" fmla="*/ 139 h 140"/>
                  <a:gd name="T36" fmla="*/ 63 w 63"/>
                  <a:gd name="T3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40">
                    <a:moveTo>
                      <a:pt x="60" y="5"/>
                    </a:moveTo>
                    <a:cubicBezTo>
                      <a:pt x="62" y="3"/>
                      <a:pt x="62" y="3"/>
                      <a:pt x="62" y="3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0" y="5"/>
                      <a:pt x="60" y="5"/>
                      <a:pt x="60" y="5"/>
                    </a:cubicBezTo>
                    <a:moveTo>
                      <a:pt x="63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885"/>
              <p:cNvSpPr/>
              <p:nvPr/>
            </p:nvSpPr>
            <p:spPr bwMode="auto">
              <a:xfrm>
                <a:off x="6554" y="26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886"/>
              <p:cNvSpPr/>
              <p:nvPr/>
            </p:nvSpPr>
            <p:spPr bwMode="auto">
              <a:xfrm>
                <a:off x="6439" y="2740"/>
                <a:ext cx="87" cy="55"/>
              </a:xfrm>
              <a:custGeom>
                <a:avLst/>
                <a:gdLst>
                  <a:gd name="T0" fmla="*/ 48 w 83"/>
                  <a:gd name="T1" fmla="*/ 0 h 52"/>
                  <a:gd name="T2" fmla="*/ 0 w 83"/>
                  <a:gd name="T3" fmla="*/ 49 h 52"/>
                  <a:gd name="T4" fmla="*/ 1 w 83"/>
                  <a:gd name="T5" fmla="*/ 52 h 52"/>
                  <a:gd name="T6" fmla="*/ 79 w 83"/>
                  <a:gd name="T7" fmla="*/ 46 h 52"/>
                  <a:gd name="T8" fmla="*/ 83 w 83"/>
                  <a:gd name="T9" fmla="*/ 39 h 52"/>
                  <a:gd name="T10" fmla="*/ 48 w 83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2">
                    <a:moveTo>
                      <a:pt x="48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1" y="5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80" y="43"/>
                      <a:pt x="81" y="41"/>
                      <a:pt x="83" y="3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887"/>
              <p:cNvSpPr/>
              <p:nvPr/>
            </p:nvSpPr>
            <p:spPr bwMode="auto">
              <a:xfrm>
                <a:off x="6522" y="2781"/>
                <a:ext cx="7" cy="7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7 h 7"/>
                  <a:gd name="T4" fmla="*/ 4 w 6"/>
                  <a:gd name="T5" fmla="*/ 7 h 7"/>
                  <a:gd name="T6" fmla="*/ 6 w 6"/>
                  <a:gd name="T7" fmla="*/ 2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888"/>
              <p:cNvSpPr/>
              <p:nvPr/>
            </p:nvSpPr>
            <p:spPr bwMode="auto">
              <a:xfrm>
                <a:off x="6526" y="2783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889"/>
              <p:cNvSpPr/>
              <p:nvPr/>
            </p:nvSpPr>
            <p:spPr bwMode="auto">
              <a:xfrm>
                <a:off x="6435" y="2791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890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891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892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893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894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895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896"/>
              <p:cNvSpPr/>
              <p:nvPr/>
            </p:nvSpPr>
            <p:spPr bwMode="auto">
              <a:xfrm>
                <a:off x="6588" y="2730"/>
                <a:ext cx="38" cy="57"/>
              </a:xfrm>
              <a:custGeom>
                <a:avLst/>
                <a:gdLst>
                  <a:gd name="T0" fmla="*/ 3 w 36"/>
                  <a:gd name="T1" fmla="*/ 0 h 54"/>
                  <a:gd name="T2" fmla="*/ 0 w 36"/>
                  <a:gd name="T3" fmla="*/ 6 h 54"/>
                  <a:gd name="T4" fmla="*/ 34 w 36"/>
                  <a:gd name="T5" fmla="*/ 54 h 54"/>
                  <a:gd name="T6" fmla="*/ 36 w 36"/>
                  <a:gd name="T7" fmla="*/ 54 h 54"/>
                  <a:gd name="T8" fmla="*/ 31 w 36"/>
                  <a:gd name="T9" fmla="*/ 7 h 54"/>
                  <a:gd name="T10" fmla="*/ 24 w 36"/>
                  <a:gd name="T11" fmla="*/ 1 h 54"/>
                  <a:gd name="T12" fmla="*/ 3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3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7"/>
                      <a:pt x="24" y="4"/>
                      <a:pt x="2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897"/>
              <p:cNvSpPr/>
              <p:nvPr/>
            </p:nvSpPr>
            <p:spPr bwMode="auto">
              <a:xfrm>
                <a:off x="6624" y="278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898"/>
              <p:cNvSpPr/>
              <p:nvPr/>
            </p:nvSpPr>
            <p:spPr bwMode="auto">
              <a:xfrm>
                <a:off x="6613" y="2731"/>
                <a:ext cx="8" cy="7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6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899"/>
              <p:cNvSpPr/>
              <p:nvPr/>
            </p:nvSpPr>
            <p:spPr bwMode="auto">
              <a:xfrm>
                <a:off x="6584" y="273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6 h 6"/>
                  <a:gd name="T4" fmla="*/ 7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900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901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902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903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904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905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906"/>
              <p:cNvSpPr/>
              <p:nvPr/>
            </p:nvSpPr>
            <p:spPr bwMode="auto">
              <a:xfrm>
                <a:off x="6558" y="3061"/>
                <a:ext cx="46" cy="95"/>
              </a:xfrm>
              <a:custGeom>
                <a:avLst/>
                <a:gdLst>
                  <a:gd name="T0" fmla="*/ 6 w 43"/>
                  <a:gd name="T1" fmla="*/ 0 h 90"/>
                  <a:gd name="T2" fmla="*/ 0 w 43"/>
                  <a:gd name="T3" fmla="*/ 4 h 90"/>
                  <a:gd name="T4" fmla="*/ 2 w 43"/>
                  <a:gd name="T5" fmla="*/ 89 h 90"/>
                  <a:gd name="T6" fmla="*/ 3 w 43"/>
                  <a:gd name="T7" fmla="*/ 90 h 90"/>
                  <a:gd name="T8" fmla="*/ 43 w 43"/>
                  <a:gd name="T9" fmla="*/ 19 h 90"/>
                  <a:gd name="T10" fmla="*/ 6 w 43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90">
                    <a:moveTo>
                      <a:pt x="6" y="0"/>
                    </a:moveTo>
                    <a:cubicBezTo>
                      <a:pt x="5" y="2"/>
                      <a:pt x="2" y="4"/>
                      <a:pt x="0" y="4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90"/>
                      <a:pt x="3" y="90"/>
                      <a:pt x="3" y="9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907"/>
              <p:cNvSpPr/>
              <p:nvPr/>
            </p:nvSpPr>
            <p:spPr bwMode="auto">
              <a:xfrm>
                <a:off x="6560" y="315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908"/>
              <p:cNvSpPr/>
              <p:nvPr/>
            </p:nvSpPr>
            <p:spPr bwMode="auto">
              <a:xfrm>
                <a:off x="6557" y="3057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1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909"/>
              <p:cNvSpPr/>
              <p:nvPr/>
            </p:nvSpPr>
            <p:spPr bwMode="auto">
              <a:xfrm>
                <a:off x="6556" y="3055"/>
                <a:ext cx="49" cy="106"/>
              </a:xfrm>
              <a:custGeom>
                <a:avLst/>
                <a:gdLst>
                  <a:gd name="T0" fmla="*/ 1 w 46"/>
                  <a:gd name="T1" fmla="*/ 0 h 100"/>
                  <a:gd name="T2" fmla="*/ 0 w 46"/>
                  <a:gd name="T3" fmla="*/ 1 h 100"/>
                  <a:gd name="T4" fmla="*/ 0 w 46"/>
                  <a:gd name="T5" fmla="*/ 1 h 100"/>
                  <a:gd name="T6" fmla="*/ 2 w 46"/>
                  <a:gd name="T7" fmla="*/ 100 h 100"/>
                  <a:gd name="T8" fmla="*/ 4 w 46"/>
                  <a:gd name="T9" fmla="*/ 97 h 100"/>
                  <a:gd name="T10" fmla="*/ 4 w 46"/>
                  <a:gd name="T11" fmla="*/ 94 h 100"/>
                  <a:gd name="T12" fmla="*/ 2 w 46"/>
                  <a:gd name="T13" fmla="*/ 9 h 100"/>
                  <a:gd name="T14" fmla="*/ 1 w 46"/>
                  <a:gd name="T15" fmla="*/ 2 h 100"/>
                  <a:gd name="T16" fmla="*/ 8 w 46"/>
                  <a:gd name="T17" fmla="*/ 5 h 100"/>
                  <a:gd name="T18" fmla="*/ 45 w 46"/>
                  <a:gd name="T19" fmla="*/ 24 h 100"/>
                  <a:gd name="T20" fmla="*/ 46 w 46"/>
                  <a:gd name="T21" fmla="*/ 22 h 100"/>
                  <a:gd name="T22" fmla="*/ 1 w 46"/>
                  <a:gd name="T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0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910"/>
              <p:cNvSpPr/>
              <p:nvPr/>
            </p:nvSpPr>
            <p:spPr bwMode="auto">
              <a:xfrm>
                <a:off x="6558" y="3079"/>
                <a:ext cx="49" cy="83"/>
              </a:xfrm>
              <a:custGeom>
                <a:avLst/>
                <a:gdLst>
                  <a:gd name="T0" fmla="*/ 44 w 46"/>
                  <a:gd name="T1" fmla="*/ 0 h 79"/>
                  <a:gd name="T2" fmla="*/ 43 w 46"/>
                  <a:gd name="T3" fmla="*/ 2 h 79"/>
                  <a:gd name="T4" fmla="*/ 3 w 46"/>
                  <a:gd name="T5" fmla="*/ 73 h 79"/>
                  <a:gd name="T6" fmla="*/ 2 w 46"/>
                  <a:gd name="T7" fmla="*/ 75 h 79"/>
                  <a:gd name="T8" fmla="*/ 0 w 46"/>
                  <a:gd name="T9" fmla="*/ 78 h 79"/>
                  <a:gd name="T10" fmla="*/ 0 w 46"/>
                  <a:gd name="T11" fmla="*/ 79 h 79"/>
                  <a:gd name="T12" fmla="*/ 1 w 46"/>
                  <a:gd name="T13" fmla="*/ 79 h 79"/>
                  <a:gd name="T14" fmla="*/ 1 w 46"/>
                  <a:gd name="T15" fmla="*/ 79 h 79"/>
                  <a:gd name="T16" fmla="*/ 46 w 46"/>
                  <a:gd name="T17" fmla="*/ 1 h 79"/>
                  <a:gd name="T18" fmla="*/ 44 w 46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9">
                    <a:moveTo>
                      <a:pt x="44" y="0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911"/>
              <p:cNvSpPr/>
              <p:nvPr/>
            </p:nvSpPr>
            <p:spPr bwMode="auto">
              <a:xfrm>
                <a:off x="6556" y="30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912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913"/>
              <p:cNvSpPr/>
              <p:nvPr/>
            </p:nvSpPr>
            <p:spPr bwMode="auto">
              <a:xfrm>
                <a:off x="6609" y="3004"/>
                <a:ext cx="42" cy="91"/>
              </a:xfrm>
              <a:custGeom>
                <a:avLst/>
                <a:gdLst>
                  <a:gd name="T0" fmla="*/ 40 w 40"/>
                  <a:gd name="T1" fmla="*/ 0 h 87"/>
                  <a:gd name="T2" fmla="*/ 0 w 40"/>
                  <a:gd name="T3" fmla="*/ 71 h 87"/>
                  <a:gd name="T4" fmla="*/ 31 w 40"/>
                  <a:gd name="T5" fmla="*/ 87 h 87"/>
                  <a:gd name="T6" fmla="*/ 34 w 40"/>
                  <a:gd name="T7" fmla="*/ 86 h 87"/>
                  <a:gd name="T8" fmla="*/ 40 w 40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87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914"/>
              <p:cNvSpPr/>
              <p:nvPr/>
            </p:nvSpPr>
            <p:spPr bwMode="auto">
              <a:xfrm>
                <a:off x="6642" y="309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915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916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917"/>
              <p:cNvSpPr/>
              <p:nvPr/>
            </p:nvSpPr>
            <p:spPr bwMode="auto">
              <a:xfrm>
                <a:off x="6607" y="2998"/>
                <a:ext cx="46" cy="102"/>
              </a:xfrm>
              <a:custGeom>
                <a:avLst/>
                <a:gdLst>
                  <a:gd name="T0" fmla="*/ 43 w 44"/>
                  <a:gd name="T1" fmla="*/ 0 h 96"/>
                  <a:gd name="T2" fmla="*/ 0 w 44"/>
                  <a:gd name="T3" fmla="*/ 77 h 96"/>
                  <a:gd name="T4" fmla="*/ 1 w 44"/>
                  <a:gd name="T5" fmla="*/ 78 h 96"/>
                  <a:gd name="T6" fmla="*/ 2 w 44"/>
                  <a:gd name="T7" fmla="*/ 76 h 96"/>
                  <a:gd name="T8" fmla="*/ 42 w 44"/>
                  <a:gd name="T9" fmla="*/ 5 h 96"/>
                  <a:gd name="T10" fmla="*/ 36 w 44"/>
                  <a:gd name="T11" fmla="*/ 91 h 96"/>
                  <a:gd name="T12" fmla="*/ 36 w 44"/>
                  <a:gd name="T13" fmla="*/ 94 h 96"/>
                  <a:gd name="T14" fmla="*/ 36 w 44"/>
                  <a:gd name="T15" fmla="*/ 95 h 96"/>
                  <a:gd name="T16" fmla="*/ 36 w 44"/>
                  <a:gd name="T17" fmla="*/ 95 h 96"/>
                  <a:gd name="T18" fmla="*/ 38 w 44"/>
                  <a:gd name="T19" fmla="*/ 96 h 96"/>
                  <a:gd name="T20" fmla="*/ 44 w 44"/>
                  <a:gd name="T21" fmla="*/ 0 h 96"/>
                  <a:gd name="T22" fmla="*/ 43 w 44"/>
                  <a:gd name="T23" fmla="*/ 0 h 96"/>
                  <a:gd name="T24" fmla="*/ 43 w 44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96">
                    <a:moveTo>
                      <a:pt x="43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918"/>
              <p:cNvSpPr/>
              <p:nvPr/>
            </p:nvSpPr>
            <p:spPr bwMode="auto">
              <a:xfrm>
                <a:off x="6652" y="299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919"/>
              <p:cNvSpPr/>
              <p:nvPr/>
            </p:nvSpPr>
            <p:spPr bwMode="auto">
              <a:xfrm>
                <a:off x="6565" y="3082"/>
                <a:ext cx="76" cy="76"/>
              </a:xfrm>
              <a:custGeom>
                <a:avLst/>
                <a:gdLst>
                  <a:gd name="T0" fmla="*/ 40 w 72"/>
                  <a:gd name="T1" fmla="*/ 0 h 72"/>
                  <a:gd name="T2" fmla="*/ 0 w 72"/>
                  <a:gd name="T3" fmla="*/ 71 h 72"/>
                  <a:gd name="T4" fmla="*/ 0 w 72"/>
                  <a:gd name="T5" fmla="*/ 72 h 72"/>
                  <a:gd name="T6" fmla="*/ 51 w 72"/>
                  <a:gd name="T7" fmla="*/ 34 h 72"/>
                  <a:gd name="T8" fmla="*/ 72 w 72"/>
                  <a:gd name="T9" fmla="*/ 19 h 72"/>
                  <a:gd name="T10" fmla="*/ 72 w 72"/>
                  <a:gd name="T11" fmla="*/ 17 h 72"/>
                  <a:gd name="T12" fmla="*/ 72 w 72"/>
                  <a:gd name="T13" fmla="*/ 16 h 72"/>
                  <a:gd name="T14" fmla="*/ 40 w 72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2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2"/>
                      <a:pt x="0" y="72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7"/>
                    </a:cubicBezTo>
                    <a:cubicBezTo>
                      <a:pt x="72" y="17"/>
                      <a:pt x="72" y="16"/>
                      <a:pt x="72" y="1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920"/>
              <p:cNvSpPr/>
              <p:nvPr/>
            </p:nvSpPr>
            <p:spPr bwMode="auto">
              <a:xfrm>
                <a:off x="6641" y="309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921"/>
              <p:cNvSpPr/>
              <p:nvPr/>
            </p:nvSpPr>
            <p:spPr bwMode="auto">
              <a:xfrm>
                <a:off x="6563" y="3157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922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close/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923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924"/>
              <p:cNvSpPr/>
              <p:nvPr/>
            </p:nvSpPr>
            <p:spPr bwMode="auto">
              <a:xfrm>
                <a:off x="6559" y="3080"/>
                <a:ext cx="88" cy="83"/>
              </a:xfrm>
              <a:custGeom>
                <a:avLst/>
                <a:gdLst>
                  <a:gd name="T0" fmla="*/ 45 w 83"/>
                  <a:gd name="T1" fmla="*/ 0 h 79"/>
                  <a:gd name="T2" fmla="*/ 0 w 83"/>
                  <a:gd name="T3" fmla="*/ 78 h 79"/>
                  <a:gd name="T4" fmla="*/ 1 w 83"/>
                  <a:gd name="T5" fmla="*/ 79 h 79"/>
                  <a:gd name="T6" fmla="*/ 83 w 83"/>
                  <a:gd name="T7" fmla="*/ 19 h 79"/>
                  <a:gd name="T8" fmla="*/ 81 w 83"/>
                  <a:gd name="T9" fmla="*/ 18 h 79"/>
                  <a:gd name="T10" fmla="*/ 80 w 83"/>
                  <a:gd name="T11" fmla="*/ 19 h 79"/>
                  <a:gd name="T12" fmla="*/ 77 w 83"/>
                  <a:gd name="T13" fmla="*/ 21 h 79"/>
                  <a:gd name="T14" fmla="*/ 56 w 83"/>
                  <a:gd name="T15" fmla="*/ 36 h 79"/>
                  <a:gd name="T16" fmla="*/ 4 w 83"/>
                  <a:gd name="T17" fmla="*/ 74 h 79"/>
                  <a:gd name="T18" fmla="*/ 5 w 83"/>
                  <a:gd name="T19" fmla="*/ 73 h 79"/>
                  <a:gd name="T20" fmla="*/ 45 w 83"/>
                  <a:gd name="T21" fmla="*/ 2 h 79"/>
                  <a:gd name="T22" fmla="*/ 46 w 83"/>
                  <a:gd name="T23" fmla="*/ 1 h 79"/>
                  <a:gd name="T24" fmla="*/ 45 w 83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79">
                    <a:moveTo>
                      <a:pt x="4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1" y="79"/>
                      <a:pt x="1" y="7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925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926"/>
              <p:cNvSpPr/>
              <p:nvPr/>
            </p:nvSpPr>
            <p:spPr bwMode="auto">
              <a:xfrm>
                <a:off x="6590" y="2846"/>
                <a:ext cx="36" cy="46"/>
              </a:xfrm>
              <a:custGeom>
                <a:avLst/>
                <a:gdLst>
                  <a:gd name="T0" fmla="*/ 32 w 34"/>
                  <a:gd name="T1" fmla="*/ 0 h 43"/>
                  <a:gd name="T2" fmla="*/ 2 w 34"/>
                  <a:gd name="T3" fmla="*/ 12 h 43"/>
                  <a:gd name="T4" fmla="*/ 2 w 34"/>
                  <a:gd name="T5" fmla="*/ 14 h 43"/>
                  <a:gd name="T6" fmla="*/ 0 w 34"/>
                  <a:gd name="T7" fmla="*/ 21 h 43"/>
                  <a:gd name="T8" fmla="*/ 17 w 34"/>
                  <a:gd name="T9" fmla="*/ 43 h 43"/>
                  <a:gd name="T10" fmla="*/ 34 w 34"/>
                  <a:gd name="T11" fmla="*/ 1 h 43"/>
                  <a:gd name="T12" fmla="*/ 32 w 3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3">
                    <a:moveTo>
                      <a:pt x="32" y="0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7"/>
                      <a:pt x="1" y="19"/>
                      <a:pt x="0" y="2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927"/>
              <p:cNvSpPr/>
              <p:nvPr/>
            </p:nvSpPr>
            <p:spPr bwMode="auto">
              <a:xfrm>
                <a:off x="6624" y="284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928"/>
              <p:cNvSpPr/>
              <p:nvPr/>
            </p:nvSpPr>
            <p:spPr bwMode="auto">
              <a:xfrm>
                <a:off x="6585" y="285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3 h 9"/>
                  <a:gd name="T4" fmla="*/ 5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929"/>
              <p:cNvSpPr/>
              <p:nvPr/>
            </p:nvSpPr>
            <p:spPr bwMode="auto">
              <a:xfrm>
                <a:off x="6584" y="2843"/>
                <a:ext cx="44" cy="50"/>
              </a:xfrm>
              <a:custGeom>
                <a:avLst/>
                <a:gdLst>
                  <a:gd name="T0" fmla="*/ 42 w 42"/>
                  <a:gd name="T1" fmla="*/ 0 h 47"/>
                  <a:gd name="T2" fmla="*/ 1 w 42"/>
                  <a:gd name="T3" fmla="*/ 16 h 47"/>
                  <a:gd name="T4" fmla="*/ 0 w 42"/>
                  <a:gd name="T5" fmla="*/ 18 h 47"/>
                  <a:gd name="T6" fmla="*/ 0 w 42"/>
                  <a:gd name="T7" fmla="*/ 18 h 47"/>
                  <a:gd name="T8" fmla="*/ 22 w 42"/>
                  <a:gd name="T9" fmla="*/ 47 h 47"/>
                  <a:gd name="T10" fmla="*/ 23 w 42"/>
                  <a:gd name="T11" fmla="*/ 46 h 47"/>
                  <a:gd name="T12" fmla="*/ 6 w 42"/>
                  <a:gd name="T13" fmla="*/ 24 h 47"/>
                  <a:gd name="T14" fmla="*/ 1 w 42"/>
                  <a:gd name="T15" fmla="*/ 18 h 47"/>
                  <a:gd name="T16" fmla="*/ 8 w 42"/>
                  <a:gd name="T17" fmla="*/ 15 h 47"/>
                  <a:gd name="T18" fmla="*/ 38 w 42"/>
                  <a:gd name="T19" fmla="*/ 3 h 47"/>
                  <a:gd name="T20" fmla="*/ 41 w 42"/>
                  <a:gd name="T21" fmla="*/ 2 h 47"/>
                  <a:gd name="T22" fmla="*/ 42 w 4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7">
                    <a:moveTo>
                      <a:pt x="42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930"/>
              <p:cNvSpPr/>
              <p:nvPr/>
            </p:nvSpPr>
            <p:spPr bwMode="auto">
              <a:xfrm>
                <a:off x="6582" y="2860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931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932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933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934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935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936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937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938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939"/>
              <p:cNvSpPr/>
              <p:nvPr/>
            </p:nvSpPr>
            <p:spPr bwMode="auto">
              <a:xfrm>
                <a:off x="6556" y="2801"/>
                <a:ext cx="66" cy="52"/>
              </a:xfrm>
              <a:custGeom>
                <a:avLst/>
                <a:gdLst>
                  <a:gd name="T0" fmla="*/ 60 w 62"/>
                  <a:gd name="T1" fmla="*/ 0 h 49"/>
                  <a:gd name="T2" fmla="*/ 0 w 62"/>
                  <a:gd name="T3" fmla="*/ 16 h 49"/>
                  <a:gd name="T4" fmla="*/ 21 w 62"/>
                  <a:gd name="T5" fmla="*/ 48 h 49"/>
                  <a:gd name="T6" fmla="*/ 25 w 62"/>
                  <a:gd name="T7" fmla="*/ 48 h 49"/>
                  <a:gd name="T8" fmla="*/ 29 w 62"/>
                  <a:gd name="T9" fmla="*/ 49 h 49"/>
                  <a:gd name="T10" fmla="*/ 62 w 62"/>
                  <a:gd name="T11" fmla="*/ 3 h 49"/>
                  <a:gd name="T12" fmla="*/ 60 w 6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6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3" y="48"/>
                      <a:pt x="25" y="48"/>
                    </a:cubicBezTo>
                    <a:cubicBezTo>
                      <a:pt x="26" y="48"/>
                      <a:pt x="28" y="48"/>
                      <a:pt x="29" y="49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0" y="2"/>
                      <a:pt x="6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940"/>
              <p:cNvSpPr/>
              <p:nvPr/>
            </p:nvSpPr>
            <p:spPr bwMode="auto">
              <a:xfrm>
                <a:off x="6619" y="2800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941"/>
              <p:cNvSpPr/>
              <p:nvPr/>
            </p:nvSpPr>
            <p:spPr bwMode="auto">
              <a:xfrm>
                <a:off x="6578" y="2852"/>
                <a:ext cx="9" cy="6"/>
              </a:xfrm>
              <a:custGeom>
                <a:avLst/>
                <a:gdLst>
                  <a:gd name="T0" fmla="*/ 4 w 8"/>
                  <a:gd name="T1" fmla="*/ 0 h 6"/>
                  <a:gd name="T2" fmla="*/ 0 w 8"/>
                  <a:gd name="T3" fmla="*/ 0 h 6"/>
                  <a:gd name="T4" fmla="*/ 4 w 8"/>
                  <a:gd name="T5" fmla="*/ 6 h 6"/>
                  <a:gd name="T6" fmla="*/ 8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942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943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944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945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946"/>
              <p:cNvSpPr/>
              <p:nvPr/>
            </p:nvSpPr>
            <p:spPr bwMode="auto">
              <a:xfrm>
                <a:off x="6391" y="2806"/>
                <a:ext cx="50" cy="84"/>
              </a:xfrm>
              <a:custGeom>
                <a:avLst/>
                <a:gdLst>
                  <a:gd name="T0" fmla="*/ 35 w 47"/>
                  <a:gd name="T1" fmla="*/ 0 h 79"/>
                  <a:gd name="T2" fmla="*/ 0 w 47"/>
                  <a:gd name="T3" fmla="*/ 78 h 79"/>
                  <a:gd name="T4" fmla="*/ 0 w 47"/>
                  <a:gd name="T5" fmla="*/ 79 h 79"/>
                  <a:gd name="T6" fmla="*/ 5 w 47"/>
                  <a:gd name="T7" fmla="*/ 74 h 79"/>
                  <a:gd name="T8" fmla="*/ 3 w 47"/>
                  <a:gd name="T9" fmla="*/ 72 h 79"/>
                  <a:gd name="T10" fmla="*/ 7 w 47"/>
                  <a:gd name="T11" fmla="*/ 68 h 79"/>
                  <a:gd name="T12" fmla="*/ 10 w 47"/>
                  <a:gd name="T13" fmla="*/ 70 h 79"/>
                  <a:gd name="T14" fmla="*/ 45 w 47"/>
                  <a:gd name="T15" fmla="*/ 39 h 79"/>
                  <a:gd name="T16" fmla="*/ 44 w 47"/>
                  <a:gd name="T17" fmla="*/ 37 h 79"/>
                  <a:gd name="T18" fmla="*/ 47 w 47"/>
                  <a:gd name="T19" fmla="*/ 32 h 79"/>
                  <a:gd name="T20" fmla="*/ 38 w 47"/>
                  <a:gd name="T21" fmla="*/ 0 h 79"/>
                  <a:gd name="T22" fmla="*/ 37 w 47"/>
                  <a:gd name="T23" fmla="*/ 0 h 79"/>
                  <a:gd name="T24" fmla="*/ 35 w 47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79">
                    <a:moveTo>
                      <a:pt x="3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9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0"/>
                      <a:pt x="5" y="68"/>
                      <a:pt x="7" y="68"/>
                    </a:cubicBezTo>
                    <a:cubicBezTo>
                      <a:pt x="8" y="68"/>
                      <a:pt x="9" y="69"/>
                      <a:pt x="10" y="7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7"/>
                    </a:cubicBezTo>
                    <a:cubicBezTo>
                      <a:pt x="44" y="35"/>
                      <a:pt x="46" y="33"/>
                      <a:pt x="47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947"/>
              <p:cNvSpPr/>
              <p:nvPr/>
            </p:nvSpPr>
            <p:spPr bwMode="auto">
              <a:xfrm>
                <a:off x="6390" y="28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948"/>
              <p:cNvSpPr/>
              <p:nvPr/>
            </p:nvSpPr>
            <p:spPr bwMode="auto">
              <a:xfrm>
                <a:off x="6394" y="2878"/>
                <a:ext cx="8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4 h 6"/>
                  <a:gd name="T4" fmla="*/ 2 w 7"/>
                  <a:gd name="T5" fmla="*/ 6 h 6"/>
                  <a:gd name="T6" fmla="*/ 7 w 7"/>
                  <a:gd name="T7" fmla="*/ 2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949"/>
              <p:cNvSpPr/>
              <p:nvPr/>
            </p:nvSpPr>
            <p:spPr bwMode="auto">
              <a:xfrm>
                <a:off x="6438" y="2840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5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950"/>
              <p:cNvSpPr/>
              <p:nvPr/>
            </p:nvSpPr>
            <p:spPr bwMode="auto">
              <a:xfrm>
                <a:off x="6428" y="2801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951"/>
              <p:cNvSpPr>
                <a:spLocks noEditPoints="1"/>
              </p:cNvSpPr>
              <p:nvPr/>
            </p:nvSpPr>
            <p:spPr bwMode="auto">
              <a:xfrm>
                <a:off x="6386" y="2798"/>
                <a:ext cx="58" cy="98"/>
              </a:xfrm>
              <a:custGeom>
                <a:avLst/>
                <a:gdLst>
                  <a:gd name="T0" fmla="*/ 40 w 55"/>
                  <a:gd name="T1" fmla="*/ 8 h 93"/>
                  <a:gd name="T2" fmla="*/ 42 w 55"/>
                  <a:gd name="T3" fmla="*/ 3 h 93"/>
                  <a:gd name="T4" fmla="*/ 43 w 55"/>
                  <a:gd name="T5" fmla="*/ 8 h 93"/>
                  <a:gd name="T6" fmla="*/ 52 w 55"/>
                  <a:gd name="T7" fmla="*/ 40 h 93"/>
                  <a:gd name="T8" fmla="*/ 53 w 55"/>
                  <a:gd name="T9" fmla="*/ 44 h 93"/>
                  <a:gd name="T10" fmla="*/ 50 w 55"/>
                  <a:gd name="T11" fmla="*/ 47 h 93"/>
                  <a:gd name="T12" fmla="*/ 15 w 55"/>
                  <a:gd name="T13" fmla="*/ 78 h 93"/>
                  <a:gd name="T14" fmla="*/ 10 w 55"/>
                  <a:gd name="T15" fmla="*/ 82 h 93"/>
                  <a:gd name="T16" fmla="*/ 5 w 55"/>
                  <a:gd name="T17" fmla="*/ 87 h 93"/>
                  <a:gd name="T18" fmla="*/ 4 w 55"/>
                  <a:gd name="T19" fmla="*/ 87 h 93"/>
                  <a:gd name="T20" fmla="*/ 5 w 55"/>
                  <a:gd name="T21" fmla="*/ 86 h 93"/>
                  <a:gd name="T22" fmla="*/ 40 w 55"/>
                  <a:gd name="T23" fmla="*/ 8 h 93"/>
                  <a:gd name="T24" fmla="*/ 42 w 55"/>
                  <a:gd name="T25" fmla="*/ 0 h 93"/>
                  <a:gd name="T26" fmla="*/ 0 w 55"/>
                  <a:gd name="T27" fmla="*/ 93 h 93"/>
                  <a:gd name="T28" fmla="*/ 54 w 55"/>
                  <a:gd name="T29" fmla="*/ 46 h 93"/>
                  <a:gd name="T30" fmla="*/ 54 w 55"/>
                  <a:gd name="T31" fmla="*/ 45 h 93"/>
                  <a:gd name="T32" fmla="*/ 54 w 55"/>
                  <a:gd name="T33" fmla="*/ 43 h 93"/>
                  <a:gd name="T34" fmla="*/ 55 w 55"/>
                  <a:gd name="T35" fmla="*/ 43 h 93"/>
                  <a:gd name="T36" fmla="*/ 43 w 55"/>
                  <a:gd name="T37" fmla="*/ 1 h 93"/>
                  <a:gd name="T38" fmla="*/ 42 w 55"/>
                  <a:gd name="T39" fmla="*/ 1 h 93"/>
                  <a:gd name="T40" fmla="*/ 42 w 55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3">
                    <a:moveTo>
                      <a:pt x="40" y="8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0" y="8"/>
                      <a:pt x="40" y="8"/>
                      <a:pt x="40" y="8"/>
                    </a:cubicBezTo>
                    <a:moveTo>
                      <a:pt x="4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952"/>
              <p:cNvSpPr/>
              <p:nvPr/>
            </p:nvSpPr>
            <p:spPr bwMode="auto">
              <a:xfrm>
                <a:off x="6442" y="284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953"/>
              <p:cNvSpPr/>
              <p:nvPr/>
            </p:nvSpPr>
            <p:spPr bwMode="auto">
              <a:xfrm>
                <a:off x="6430" y="27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954"/>
              <p:cNvSpPr/>
              <p:nvPr/>
            </p:nvSpPr>
            <p:spPr bwMode="auto">
              <a:xfrm>
                <a:off x="6492" y="3143"/>
                <a:ext cx="58" cy="32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2 h 30"/>
                  <a:gd name="T4" fmla="*/ 25 w 55"/>
                  <a:gd name="T5" fmla="*/ 27 h 30"/>
                  <a:gd name="T6" fmla="*/ 30 w 55"/>
                  <a:gd name="T7" fmla="*/ 25 h 30"/>
                  <a:gd name="T8" fmla="*/ 38 w 55"/>
                  <a:gd name="T9" fmla="*/ 30 h 30"/>
                  <a:gd name="T10" fmla="*/ 55 w 55"/>
                  <a:gd name="T11" fmla="*/ 22 h 30"/>
                  <a:gd name="T12" fmla="*/ 55 w 55"/>
                  <a:gd name="T13" fmla="*/ 20 h 30"/>
                  <a:gd name="T14" fmla="*/ 55 w 55"/>
                  <a:gd name="T15" fmla="*/ 19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7" y="26"/>
                      <a:pt x="29" y="25"/>
                      <a:pt x="30" y="25"/>
                    </a:cubicBezTo>
                    <a:cubicBezTo>
                      <a:pt x="34" y="25"/>
                      <a:pt x="36" y="27"/>
                      <a:pt x="38" y="3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955"/>
              <p:cNvSpPr/>
              <p:nvPr/>
            </p:nvSpPr>
            <p:spPr bwMode="auto">
              <a:xfrm>
                <a:off x="6550" y="316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956"/>
              <p:cNvSpPr/>
              <p:nvPr/>
            </p:nvSpPr>
            <p:spPr bwMode="auto">
              <a:xfrm>
                <a:off x="6518" y="3169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5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957"/>
              <p:cNvSpPr/>
              <p:nvPr/>
            </p:nvSpPr>
            <p:spPr bwMode="auto">
              <a:xfrm>
                <a:off x="6489" y="3143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958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close/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959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960"/>
              <p:cNvSpPr/>
              <p:nvPr/>
            </p:nvSpPr>
            <p:spPr bwMode="auto">
              <a:xfrm>
                <a:off x="6454" y="2797"/>
                <a:ext cx="97" cy="44"/>
              </a:xfrm>
              <a:custGeom>
                <a:avLst/>
                <a:gdLst>
                  <a:gd name="T0" fmla="*/ 68 w 92"/>
                  <a:gd name="T1" fmla="*/ 0 h 42"/>
                  <a:gd name="T2" fmla="*/ 0 w 92"/>
                  <a:gd name="T3" fmla="*/ 42 h 42"/>
                  <a:gd name="T4" fmla="*/ 92 w 92"/>
                  <a:gd name="T5" fmla="*/ 18 h 42"/>
                  <a:gd name="T6" fmla="*/ 81 w 92"/>
                  <a:gd name="T7" fmla="*/ 1 h 42"/>
                  <a:gd name="T8" fmla="*/ 75 w 92"/>
                  <a:gd name="T9" fmla="*/ 3 h 42"/>
                  <a:gd name="T10" fmla="*/ 68 w 92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6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78" y="3"/>
                      <a:pt x="75" y="3"/>
                    </a:cubicBezTo>
                    <a:cubicBezTo>
                      <a:pt x="72" y="3"/>
                      <a:pt x="70" y="2"/>
                      <a:pt x="6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961"/>
              <p:cNvSpPr/>
              <p:nvPr/>
            </p:nvSpPr>
            <p:spPr bwMode="auto">
              <a:xfrm>
                <a:off x="6525" y="2795"/>
                <a:ext cx="14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7 w 13"/>
                  <a:gd name="T5" fmla="*/ 5 h 5"/>
                  <a:gd name="T6" fmla="*/ 13 w 13"/>
                  <a:gd name="T7" fmla="*/ 3 h 5"/>
                  <a:gd name="T8" fmla="*/ 13 w 13"/>
                  <a:gd name="T9" fmla="*/ 2 h 5"/>
                  <a:gd name="T10" fmla="*/ 10 w 13"/>
                  <a:gd name="T11" fmla="*/ 3 h 5"/>
                  <a:gd name="T12" fmla="*/ 3 w 1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5"/>
                      <a:pt x="7" y="5"/>
                    </a:cubicBezTo>
                    <a:cubicBezTo>
                      <a:pt x="10" y="5"/>
                      <a:pt x="12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7" y="3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962"/>
              <p:cNvSpPr/>
              <p:nvPr/>
            </p:nvSpPr>
            <p:spPr bwMode="auto">
              <a:xfrm>
                <a:off x="6529" y="2790"/>
                <a:ext cx="10" cy="8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4 h 7"/>
                  <a:gd name="T4" fmla="*/ 7 w 10"/>
                  <a:gd name="T5" fmla="*/ 7 h 7"/>
                  <a:gd name="T6" fmla="*/ 10 w 10"/>
                  <a:gd name="T7" fmla="*/ 6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963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964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965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966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967"/>
              <p:cNvSpPr/>
              <p:nvPr/>
            </p:nvSpPr>
            <p:spPr bwMode="auto">
              <a:xfrm>
                <a:off x="6542" y="2791"/>
                <a:ext cx="76" cy="24"/>
              </a:xfrm>
              <a:custGeom>
                <a:avLst/>
                <a:gdLst>
                  <a:gd name="T0" fmla="*/ 2 w 72"/>
                  <a:gd name="T1" fmla="*/ 0 h 22"/>
                  <a:gd name="T2" fmla="*/ 0 w 72"/>
                  <a:gd name="T3" fmla="*/ 4 h 22"/>
                  <a:gd name="T4" fmla="*/ 11 w 72"/>
                  <a:gd name="T5" fmla="*/ 22 h 22"/>
                  <a:gd name="T6" fmla="*/ 72 w 72"/>
                  <a:gd name="T7" fmla="*/ 6 h 22"/>
                  <a:gd name="T8" fmla="*/ 72 w 72"/>
                  <a:gd name="T9" fmla="*/ 6 h 22"/>
                  <a:gd name="T10" fmla="*/ 2 w 7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"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968"/>
              <p:cNvSpPr/>
              <p:nvPr/>
            </p:nvSpPr>
            <p:spPr bwMode="auto">
              <a:xfrm>
                <a:off x="6618" y="279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969"/>
              <p:cNvSpPr/>
              <p:nvPr/>
            </p:nvSpPr>
            <p:spPr bwMode="auto">
              <a:xfrm>
                <a:off x="6539" y="279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5 h 5"/>
                  <a:gd name="T4" fmla="*/ 5 w 5"/>
                  <a:gd name="T5" fmla="*/ 1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970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71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72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73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74"/>
              <p:cNvSpPr/>
              <p:nvPr/>
            </p:nvSpPr>
            <p:spPr bwMode="auto">
              <a:xfrm>
                <a:off x="6455" y="2674"/>
                <a:ext cx="93" cy="61"/>
              </a:xfrm>
              <a:custGeom>
                <a:avLst/>
                <a:gdLst>
                  <a:gd name="T0" fmla="*/ 87 w 88"/>
                  <a:gd name="T1" fmla="*/ 0 h 58"/>
                  <a:gd name="T2" fmla="*/ 51 w 88"/>
                  <a:gd name="T3" fmla="*/ 7 h 58"/>
                  <a:gd name="T4" fmla="*/ 52 w 88"/>
                  <a:gd name="T5" fmla="*/ 11 h 58"/>
                  <a:gd name="T6" fmla="*/ 46 w 88"/>
                  <a:gd name="T7" fmla="*/ 18 h 58"/>
                  <a:gd name="T8" fmla="*/ 39 w 88"/>
                  <a:gd name="T9" fmla="*/ 11 h 58"/>
                  <a:gd name="T10" fmla="*/ 40 w 88"/>
                  <a:gd name="T11" fmla="*/ 9 h 58"/>
                  <a:gd name="T12" fmla="*/ 2 w 88"/>
                  <a:gd name="T13" fmla="*/ 17 h 58"/>
                  <a:gd name="T14" fmla="*/ 2 w 88"/>
                  <a:gd name="T15" fmla="*/ 17 h 58"/>
                  <a:gd name="T16" fmla="*/ 0 w 88"/>
                  <a:gd name="T17" fmla="*/ 21 h 58"/>
                  <a:gd name="T18" fmla="*/ 33 w 88"/>
                  <a:gd name="T19" fmla="*/ 58 h 58"/>
                  <a:gd name="T20" fmla="*/ 88 w 88"/>
                  <a:gd name="T21" fmla="*/ 2 h 58"/>
                  <a:gd name="T22" fmla="*/ 87 w 88"/>
                  <a:gd name="T2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58">
                    <a:moveTo>
                      <a:pt x="87" y="0"/>
                    </a:moveTo>
                    <a:cubicBezTo>
                      <a:pt x="51" y="7"/>
                      <a:pt x="51" y="7"/>
                      <a:pt x="51" y="7"/>
                    </a:cubicBezTo>
                    <a:cubicBezTo>
                      <a:pt x="52" y="8"/>
                      <a:pt x="52" y="10"/>
                      <a:pt x="52" y="11"/>
                    </a:cubicBezTo>
                    <a:cubicBezTo>
                      <a:pt x="52" y="15"/>
                      <a:pt x="49" y="18"/>
                      <a:pt x="46" y="18"/>
                    </a:cubicBezTo>
                    <a:cubicBezTo>
                      <a:pt x="42" y="18"/>
                      <a:pt x="39" y="15"/>
                      <a:pt x="39" y="11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20"/>
                      <a:pt x="0" y="21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8" y="1"/>
                      <a:pt x="8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75"/>
              <p:cNvSpPr/>
              <p:nvPr/>
            </p:nvSpPr>
            <p:spPr bwMode="auto">
              <a:xfrm>
                <a:off x="6547" y="267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1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76"/>
              <p:cNvSpPr/>
              <p:nvPr/>
            </p:nvSpPr>
            <p:spPr bwMode="auto">
              <a:xfrm>
                <a:off x="6451" y="2692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77"/>
              <p:cNvSpPr/>
              <p:nvPr/>
            </p:nvSpPr>
            <p:spPr bwMode="auto">
              <a:xfrm>
                <a:off x="6496" y="2682"/>
                <a:ext cx="14" cy="11"/>
              </a:xfrm>
              <a:custGeom>
                <a:avLst/>
                <a:gdLst>
                  <a:gd name="T0" fmla="*/ 12 w 13"/>
                  <a:gd name="T1" fmla="*/ 0 h 11"/>
                  <a:gd name="T2" fmla="*/ 1 w 13"/>
                  <a:gd name="T3" fmla="*/ 2 h 11"/>
                  <a:gd name="T4" fmla="*/ 0 w 13"/>
                  <a:gd name="T5" fmla="*/ 4 h 11"/>
                  <a:gd name="T6" fmla="*/ 7 w 13"/>
                  <a:gd name="T7" fmla="*/ 11 h 11"/>
                  <a:gd name="T8" fmla="*/ 13 w 13"/>
                  <a:gd name="T9" fmla="*/ 4 h 11"/>
                  <a:gd name="T10" fmla="*/ 12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8"/>
                      <a:pt x="3" y="11"/>
                      <a:pt x="7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78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79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80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981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982"/>
              <p:cNvSpPr/>
              <p:nvPr/>
            </p:nvSpPr>
            <p:spPr bwMode="auto">
              <a:xfrm>
                <a:off x="6433" y="2698"/>
                <a:ext cx="54" cy="90"/>
              </a:xfrm>
              <a:custGeom>
                <a:avLst/>
                <a:gdLst>
                  <a:gd name="T0" fmla="*/ 18 w 51"/>
                  <a:gd name="T1" fmla="*/ 0 h 85"/>
                  <a:gd name="T2" fmla="*/ 14 w 51"/>
                  <a:gd name="T3" fmla="*/ 2 h 85"/>
                  <a:gd name="T4" fmla="*/ 7 w 51"/>
                  <a:gd name="T5" fmla="*/ 42 h 85"/>
                  <a:gd name="T6" fmla="*/ 0 w 51"/>
                  <a:gd name="T7" fmla="*/ 84 h 85"/>
                  <a:gd name="T8" fmla="*/ 3 w 51"/>
                  <a:gd name="T9" fmla="*/ 85 h 85"/>
                  <a:gd name="T10" fmla="*/ 51 w 51"/>
                  <a:gd name="T11" fmla="*/ 37 h 85"/>
                  <a:gd name="T12" fmla="*/ 18 w 51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85">
                    <a:moveTo>
                      <a:pt x="18" y="0"/>
                    </a:moveTo>
                    <a:cubicBezTo>
                      <a:pt x="17" y="1"/>
                      <a:pt x="16" y="2"/>
                      <a:pt x="14" y="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983"/>
              <p:cNvSpPr/>
              <p:nvPr/>
            </p:nvSpPr>
            <p:spPr bwMode="auto">
              <a:xfrm>
                <a:off x="6448" y="2695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984"/>
              <p:cNvSpPr/>
              <p:nvPr/>
            </p:nvSpPr>
            <p:spPr bwMode="auto">
              <a:xfrm>
                <a:off x="6433" y="2787"/>
                <a:ext cx="4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1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985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986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2987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2988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2989"/>
              <p:cNvSpPr/>
              <p:nvPr/>
            </p:nvSpPr>
            <p:spPr bwMode="auto">
              <a:xfrm>
                <a:off x="6587" y="2897"/>
                <a:ext cx="64" cy="95"/>
              </a:xfrm>
              <a:custGeom>
                <a:avLst/>
                <a:gdLst>
                  <a:gd name="T0" fmla="*/ 20 w 61"/>
                  <a:gd name="T1" fmla="*/ 0 h 90"/>
                  <a:gd name="T2" fmla="*/ 0 w 61"/>
                  <a:gd name="T3" fmla="*/ 48 h 90"/>
                  <a:gd name="T4" fmla="*/ 5 w 61"/>
                  <a:gd name="T5" fmla="*/ 56 h 90"/>
                  <a:gd name="T6" fmla="*/ 4 w 61"/>
                  <a:gd name="T7" fmla="*/ 59 h 90"/>
                  <a:gd name="T8" fmla="*/ 59 w 61"/>
                  <a:gd name="T9" fmla="*/ 90 h 90"/>
                  <a:gd name="T10" fmla="*/ 61 w 61"/>
                  <a:gd name="T11" fmla="*/ 89 h 90"/>
                  <a:gd name="T12" fmla="*/ 55 w 61"/>
                  <a:gd name="T13" fmla="*/ 54 h 90"/>
                  <a:gd name="T14" fmla="*/ 54 w 61"/>
                  <a:gd name="T15" fmla="*/ 50 h 90"/>
                  <a:gd name="T16" fmla="*/ 55 w 61"/>
                  <a:gd name="T17" fmla="*/ 48 h 90"/>
                  <a:gd name="T18" fmla="*/ 54 w 61"/>
                  <a:gd name="T19" fmla="*/ 44 h 90"/>
                  <a:gd name="T20" fmla="*/ 20 w 61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90">
                    <a:moveTo>
                      <a:pt x="2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50"/>
                      <a:pt x="5" y="53"/>
                      <a:pt x="5" y="56"/>
                    </a:cubicBezTo>
                    <a:cubicBezTo>
                      <a:pt x="5" y="57"/>
                      <a:pt x="4" y="58"/>
                      <a:pt x="4" y="59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60" y="89"/>
                      <a:pt x="61" y="89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4" y="51"/>
                      <a:pt x="54" y="50"/>
                    </a:cubicBezTo>
                    <a:cubicBezTo>
                      <a:pt x="54" y="50"/>
                      <a:pt x="54" y="49"/>
                      <a:pt x="55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2990"/>
              <p:cNvSpPr/>
              <p:nvPr/>
            </p:nvSpPr>
            <p:spPr bwMode="auto">
              <a:xfrm>
                <a:off x="6649" y="299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2991"/>
              <p:cNvSpPr/>
              <p:nvPr/>
            </p:nvSpPr>
            <p:spPr bwMode="auto">
              <a:xfrm>
                <a:off x="6644" y="2948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2992"/>
              <p:cNvSpPr/>
              <p:nvPr/>
            </p:nvSpPr>
            <p:spPr bwMode="auto">
              <a:xfrm>
                <a:off x="6586" y="2948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4 w 6"/>
                  <a:gd name="T5" fmla="*/ 8 h 11"/>
                  <a:gd name="T6" fmla="*/ 3 w 6"/>
                  <a:gd name="T7" fmla="*/ 10 h 11"/>
                  <a:gd name="T8" fmla="*/ 5 w 6"/>
                  <a:gd name="T9" fmla="*/ 11 h 11"/>
                  <a:gd name="T10" fmla="*/ 6 w 6"/>
                  <a:gd name="T11" fmla="*/ 8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6" y="5"/>
                      <a:pt x="4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2993"/>
              <p:cNvSpPr/>
              <p:nvPr/>
            </p:nvSpPr>
            <p:spPr bwMode="auto">
              <a:xfrm>
                <a:off x="6584" y="2950"/>
                <a:ext cx="6" cy="8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5 h 8"/>
                  <a:gd name="T4" fmla="*/ 5 w 6"/>
                  <a:gd name="T5" fmla="*/ 8 h 8"/>
                  <a:gd name="T6" fmla="*/ 6 w 6"/>
                  <a:gd name="T7" fmla="*/ 6 h 8"/>
                  <a:gd name="T8" fmla="*/ 2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2994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2995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2996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2997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2998"/>
              <p:cNvSpPr/>
              <p:nvPr/>
            </p:nvSpPr>
            <p:spPr bwMode="auto">
              <a:xfrm>
                <a:off x="6610" y="2849"/>
                <a:ext cx="33" cy="88"/>
              </a:xfrm>
              <a:custGeom>
                <a:avLst/>
                <a:gdLst>
                  <a:gd name="T0" fmla="*/ 18 w 31"/>
                  <a:gd name="T1" fmla="*/ 0 h 83"/>
                  <a:gd name="T2" fmla="*/ 0 w 31"/>
                  <a:gd name="T3" fmla="*/ 42 h 83"/>
                  <a:gd name="T4" fmla="*/ 31 w 31"/>
                  <a:gd name="T5" fmla="*/ 83 h 83"/>
                  <a:gd name="T6" fmla="*/ 24 w 31"/>
                  <a:gd name="T7" fmla="*/ 39 h 83"/>
                  <a:gd name="T8" fmla="*/ 22 w 31"/>
                  <a:gd name="T9" fmla="*/ 34 h 83"/>
                  <a:gd name="T10" fmla="*/ 23 w 31"/>
                  <a:gd name="T11" fmla="*/ 31 h 83"/>
                  <a:gd name="T12" fmla="*/ 19 w 31"/>
                  <a:gd name="T13" fmla="*/ 0 h 83"/>
                  <a:gd name="T14" fmla="*/ 18 w 31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83">
                    <a:moveTo>
                      <a:pt x="1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8"/>
                      <a:pt x="22" y="36"/>
                      <a:pt x="22" y="34"/>
                    </a:cubicBezTo>
                    <a:cubicBezTo>
                      <a:pt x="22" y="33"/>
                      <a:pt x="22" y="32"/>
                      <a:pt x="23" y="3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2999"/>
              <p:cNvSpPr/>
              <p:nvPr/>
            </p:nvSpPr>
            <p:spPr bwMode="auto">
              <a:xfrm>
                <a:off x="6633" y="2882"/>
                <a:ext cx="2" cy="9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3 h 8"/>
                  <a:gd name="T4" fmla="*/ 2 w 2"/>
                  <a:gd name="T5" fmla="*/ 8 h 8"/>
                  <a:gd name="T6" fmla="*/ 1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3000"/>
              <p:cNvSpPr/>
              <p:nvPr/>
            </p:nvSpPr>
            <p:spPr bwMode="auto">
              <a:xfrm>
                <a:off x="6629" y="28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3001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3002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3003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3004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3005"/>
              <p:cNvSpPr>
                <a:spLocks noEditPoints="1"/>
              </p:cNvSpPr>
              <p:nvPr/>
            </p:nvSpPr>
            <p:spPr bwMode="auto">
              <a:xfrm>
                <a:off x="5840" y="3005"/>
                <a:ext cx="122" cy="74"/>
              </a:xfrm>
              <a:custGeom>
                <a:avLst/>
                <a:gdLst>
                  <a:gd name="T0" fmla="*/ 84 w 115"/>
                  <a:gd name="T1" fmla="*/ 43 h 70"/>
                  <a:gd name="T2" fmla="*/ 78 w 115"/>
                  <a:gd name="T3" fmla="*/ 37 h 70"/>
                  <a:gd name="T4" fmla="*/ 84 w 115"/>
                  <a:gd name="T5" fmla="*/ 30 h 70"/>
                  <a:gd name="T6" fmla="*/ 91 w 115"/>
                  <a:gd name="T7" fmla="*/ 37 h 70"/>
                  <a:gd name="T8" fmla="*/ 84 w 115"/>
                  <a:gd name="T9" fmla="*/ 43 h 70"/>
                  <a:gd name="T10" fmla="*/ 113 w 115"/>
                  <a:gd name="T11" fmla="*/ 0 h 70"/>
                  <a:gd name="T12" fmla="*/ 105 w 115"/>
                  <a:gd name="T13" fmla="*/ 4 h 70"/>
                  <a:gd name="T14" fmla="*/ 105 w 115"/>
                  <a:gd name="T15" fmla="*/ 6 h 70"/>
                  <a:gd name="T16" fmla="*/ 102 w 115"/>
                  <a:gd name="T17" fmla="*/ 9 h 70"/>
                  <a:gd name="T18" fmla="*/ 99 w 115"/>
                  <a:gd name="T19" fmla="*/ 7 h 70"/>
                  <a:gd name="T20" fmla="*/ 0 w 115"/>
                  <a:gd name="T21" fmla="*/ 58 h 70"/>
                  <a:gd name="T22" fmla="*/ 0 w 115"/>
                  <a:gd name="T23" fmla="*/ 60 h 70"/>
                  <a:gd name="T24" fmla="*/ 93 w 115"/>
                  <a:gd name="T25" fmla="*/ 70 h 70"/>
                  <a:gd name="T26" fmla="*/ 115 w 115"/>
                  <a:gd name="T27" fmla="*/ 2 h 70"/>
                  <a:gd name="T28" fmla="*/ 113 w 115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70">
                    <a:moveTo>
                      <a:pt x="84" y="43"/>
                    </a:moveTo>
                    <a:cubicBezTo>
                      <a:pt x="81" y="43"/>
                      <a:pt x="78" y="40"/>
                      <a:pt x="78" y="37"/>
                    </a:cubicBezTo>
                    <a:cubicBezTo>
                      <a:pt x="78" y="33"/>
                      <a:pt x="81" y="30"/>
                      <a:pt x="84" y="30"/>
                    </a:cubicBezTo>
                    <a:cubicBezTo>
                      <a:pt x="88" y="30"/>
                      <a:pt x="91" y="33"/>
                      <a:pt x="91" y="37"/>
                    </a:cubicBezTo>
                    <a:cubicBezTo>
                      <a:pt x="91" y="40"/>
                      <a:pt x="88" y="43"/>
                      <a:pt x="84" y="43"/>
                    </a:cubicBezTo>
                    <a:moveTo>
                      <a:pt x="113" y="0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7"/>
                      <a:pt x="104" y="9"/>
                      <a:pt x="102" y="9"/>
                    </a:cubicBezTo>
                    <a:cubicBezTo>
                      <a:pt x="101" y="9"/>
                      <a:pt x="100" y="8"/>
                      <a:pt x="99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3" y="1"/>
                      <a:pt x="1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3006"/>
              <p:cNvSpPr/>
              <p:nvPr/>
            </p:nvSpPr>
            <p:spPr bwMode="auto">
              <a:xfrm>
                <a:off x="5945" y="300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3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Oval 3007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3008"/>
              <p:cNvSpPr/>
              <p:nvPr/>
            </p:nvSpPr>
            <p:spPr bwMode="auto">
              <a:xfrm>
                <a:off x="5837" y="306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3009"/>
              <p:cNvSpPr/>
              <p:nvPr/>
            </p:nvSpPr>
            <p:spPr bwMode="auto">
              <a:xfrm>
                <a:off x="5960" y="300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3010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3011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3012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3013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3014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3015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3016"/>
              <p:cNvSpPr>
                <a:spLocks noEditPoints="1"/>
              </p:cNvSpPr>
              <p:nvPr/>
            </p:nvSpPr>
            <p:spPr bwMode="auto">
              <a:xfrm>
                <a:off x="5644" y="3179"/>
                <a:ext cx="128" cy="112"/>
              </a:xfrm>
              <a:custGeom>
                <a:avLst/>
                <a:gdLst>
                  <a:gd name="T0" fmla="*/ 50 w 121"/>
                  <a:gd name="T1" fmla="*/ 7 h 106"/>
                  <a:gd name="T2" fmla="*/ 46 w 121"/>
                  <a:gd name="T3" fmla="*/ 8 h 106"/>
                  <a:gd name="T4" fmla="*/ 43 w 121"/>
                  <a:gd name="T5" fmla="*/ 8 h 106"/>
                  <a:gd name="T6" fmla="*/ 0 w 121"/>
                  <a:gd name="T7" fmla="*/ 106 h 106"/>
                  <a:gd name="T8" fmla="*/ 0 w 121"/>
                  <a:gd name="T9" fmla="*/ 106 h 106"/>
                  <a:gd name="T10" fmla="*/ 75 w 121"/>
                  <a:gd name="T11" fmla="*/ 42 h 106"/>
                  <a:gd name="T12" fmla="*/ 50 w 121"/>
                  <a:gd name="T13" fmla="*/ 7 h 106"/>
                  <a:gd name="T14" fmla="*/ 120 w 121"/>
                  <a:gd name="T15" fmla="*/ 0 h 106"/>
                  <a:gd name="T16" fmla="*/ 98 w 121"/>
                  <a:gd name="T17" fmla="*/ 0 h 106"/>
                  <a:gd name="T18" fmla="*/ 93 w 121"/>
                  <a:gd name="T19" fmla="*/ 2 h 106"/>
                  <a:gd name="T20" fmla="*/ 89 w 121"/>
                  <a:gd name="T21" fmla="*/ 0 h 106"/>
                  <a:gd name="T22" fmla="*/ 55 w 121"/>
                  <a:gd name="T23" fmla="*/ 0 h 106"/>
                  <a:gd name="T24" fmla="*/ 52 w 121"/>
                  <a:gd name="T25" fmla="*/ 6 h 106"/>
                  <a:gd name="T26" fmla="*/ 77 w 121"/>
                  <a:gd name="T27" fmla="*/ 40 h 106"/>
                  <a:gd name="T28" fmla="*/ 121 w 121"/>
                  <a:gd name="T29" fmla="*/ 2 h 106"/>
                  <a:gd name="T30" fmla="*/ 120 w 121"/>
                  <a:gd name="T3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106">
                    <a:moveTo>
                      <a:pt x="50" y="7"/>
                    </a:moveTo>
                    <a:cubicBezTo>
                      <a:pt x="49" y="8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50" y="7"/>
                      <a:pt x="50" y="7"/>
                      <a:pt x="50" y="7"/>
                    </a:cubicBezTo>
                    <a:moveTo>
                      <a:pt x="120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7" y="1"/>
                      <a:pt x="95" y="2"/>
                      <a:pt x="93" y="2"/>
                    </a:cubicBezTo>
                    <a:cubicBezTo>
                      <a:pt x="92" y="2"/>
                      <a:pt x="90" y="1"/>
                      <a:pt x="89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4" y="4"/>
                      <a:pt x="52" y="6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0" y="2"/>
                      <a:pt x="120" y="1"/>
                      <a:pt x="1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3017"/>
              <p:cNvSpPr/>
              <p:nvPr/>
            </p:nvSpPr>
            <p:spPr bwMode="auto">
              <a:xfrm>
                <a:off x="5644" y="32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3018"/>
              <p:cNvSpPr>
                <a:spLocks noEditPoints="1"/>
              </p:cNvSpPr>
              <p:nvPr/>
            </p:nvSpPr>
            <p:spPr bwMode="auto">
              <a:xfrm>
                <a:off x="5689" y="3179"/>
                <a:ext cx="13" cy="8"/>
              </a:xfrm>
              <a:custGeom>
                <a:avLst/>
                <a:gdLst>
                  <a:gd name="T0" fmla="*/ 3 w 12"/>
                  <a:gd name="T1" fmla="*/ 2 h 8"/>
                  <a:gd name="T2" fmla="*/ 0 w 12"/>
                  <a:gd name="T3" fmla="*/ 8 h 8"/>
                  <a:gd name="T4" fmla="*/ 3 w 12"/>
                  <a:gd name="T5" fmla="*/ 8 h 8"/>
                  <a:gd name="T6" fmla="*/ 7 w 12"/>
                  <a:gd name="T7" fmla="*/ 7 h 8"/>
                  <a:gd name="T8" fmla="*/ 3 w 12"/>
                  <a:gd name="T9" fmla="*/ 2 h 8"/>
                  <a:gd name="T10" fmla="*/ 12 w 12"/>
                  <a:gd name="T11" fmla="*/ 0 h 8"/>
                  <a:gd name="T12" fmla="*/ 6 w 12"/>
                  <a:gd name="T13" fmla="*/ 0 h 8"/>
                  <a:gd name="T14" fmla="*/ 9 w 12"/>
                  <a:gd name="T15" fmla="*/ 6 h 8"/>
                  <a:gd name="T16" fmla="*/ 12 w 1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3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4"/>
                      <a:pt x="12" y="2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Group 3220"/>
            <p:cNvGrpSpPr/>
            <p:nvPr/>
          </p:nvGrpSpPr>
          <p:grpSpPr bwMode="auto">
            <a:xfrm>
              <a:off x="5633" y="3000"/>
              <a:ext cx="706" cy="638"/>
              <a:chOff x="5633" y="3000"/>
              <a:chExt cx="706" cy="638"/>
            </a:xfrm>
          </p:grpSpPr>
          <p:sp>
            <p:nvSpPr>
              <p:cNvPr id="1695" name="Freeform 3020"/>
              <p:cNvSpPr/>
              <p:nvPr/>
            </p:nvSpPr>
            <p:spPr bwMode="auto">
              <a:xfrm>
                <a:off x="5771" y="317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3021"/>
              <p:cNvSpPr/>
              <p:nvPr/>
            </p:nvSpPr>
            <p:spPr bwMode="auto">
              <a:xfrm>
                <a:off x="5738" y="3179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0 h 2"/>
                  <a:gd name="T4" fmla="*/ 4 w 9"/>
                  <a:gd name="T5" fmla="*/ 2 h 2"/>
                  <a:gd name="T6" fmla="*/ 9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3022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close/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3023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3024"/>
              <p:cNvSpPr/>
              <p:nvPr/>
            </p:nvSpPr>
            <p:spPr bwMode="auto">
              <a:xfrm>
                <a:off x="5691" y="3179"/>
                <a:ext cx="35" cy="45"/>
              </a:xfrm>
              <a:custGeom>
                <a:avLst/>
                <a:gdLst>
                  <a:gd name="T0" fmla="*/ 0 w 33"/>
                  <a:gd name="T1" fmla="*/ 0 h 43"/>
                  <a:gd name="T2" fmla="*/ 0 w 33"/>
                  <a:gd name="T3" fmla="*/ 0 h 43"/>
                  <a:gd name="T4" fmla="*/ 1 w 33"/>
                  <a:gd name="T5" fmla="*/ 2 h 43"/>
                  <a:gd name="T6" fmla="*/ 5 w 33"/>
                  <a:gd name="T7" fmla="*/ 7 h 43"/>
                  <a:gd name="T8" fmla="*/ 30 w 33"/>
                  <a:gd name="T9" fmla="*/ 42 h 43"/>
                  <a:gd name="T10" fmla="*/ 31 w 33"/>
                  <a:gd name="T11" fmla="*/ 43 h 43"/>
                  <a:gd name="T12" fmla="*/ 33 w 33"/>
                  <a:gd name="T13" fmla="*/ 41 h 43"/>
                  <a:gd name="T14" fmla="*/ 32 w 33"/>
                  <a:gd name="T15" fmla="*/ 40 h 43"/>
                  <a:gd name="T16" fmla="*/ 7 w 33"/>
                  <a:gd name="T17" fmla="*/ 6 h 43"/>
                  <a:gd name="T18" fmla="*/ 4 w 33"/>
                  <a:gd name="T19" fmla="*/ 0 h 43"/>
                  <a:gd name="T20" fmla="*/ 1 w 33"/>
                  <a:gd name="T21" fmla="*/ 0 h 43"/>
                  <a:gd name="T22" fmla="*/ 1 w 33"/>
                  <a:gd name="T23" fmla="*/ 0 h 43"/>
                  <a:gd name="T24" fmla="*/ 1 w 33"/>
                  <a:gd name="T25" fmla="*/ 0 h 43"/>
                  <a:gd name="T26" fmla="*/ 1 w 33"/>
                  <a:gd name="T27" fmla="*/ 0 h 43"/>
                  <a:gd name="T28" fmla="*/ 0 w 33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3025"/>
              <p:cNvSpPr/>
              <p:nvPr/>
            </p:nvSpPr>
            <p:spPr bwMode="auto">
              <a:xfrm>
                <a:off x="5693" y="3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3026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3027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3028"/>
              <p:cNvSpPr/>
              <p:nvPr/>
            </p:nvSpPr>
            <p:spPr bwMode="auto">
              <a:xfrm>
                <a:off x="5691" y="3177"/>
                <a:ext cx="88" cy="2"/>
              </a:xfrm>
              <a:custGeom>
                <a:avLst/>
                <a:gdLst>
                  <a:gd name="T0" fmla="*/ 83 w 83"/>
                  <a:gd name="T1" fmla="*/ 0 h 2"/>
                  <a:gd name="T2" fmla="*/ 1 w 83"/>
                  <a:gd name="T3" fmla="*/ 1 h 2"/>
                  <a:gd name="T4" fmla="*/ 0 w 83"/>
                  <a:gd name="T5" fmla="*/ 2 h 2"/>
                  <a:gd name="T6" fmla="*/ 1 w 83"/>
                  <a:gd name="T7" fmla="*/ 2 h 2"/>
                  <a:gd name="T8" fmla="*/ 1 w 83"/>
                  <a:gd name="T9" fmla="*/ 2 h 2"/>
                  <a:gd name="T10" fmla="*/ 1 w 83"/>
                  <a:gd name="T11" fmla="*/ 2 h 2"/>
                  <a:gd name="T12" fmla="*/ 4 w 83"/>
                  <a:gd name="T13" fmla="*/ 2 h 2"/>
                  <a:gd name="T14" fmla="*/ 10 w 83"/>
                  <a:gd name="T15" fmla="*/ 2 h 2"/>
                  <a:gd name="T16" fmla="*/ 44 w 83"/>
                  <a:gd name="T17" fmla="*/ 2 h 2"/>
                  <a:gd name="T18" fmla="*/ 53 w 83"/>
                  <a:gd name="T19" fmla="*/ 2 h 2"/>
                  <a:gd name="T20" fmla="*/ 75 w 83"/>
                  <a:gd name="T21" fmla="*/ 2 h 2"/>
                  <a:gd name="T22" fmla="*/ 78 w 83"/>
                  <a:gd name="T23" fmla="*/ 2 h 2"/>
                  <a:gd name="T24" fmla="*/ 81 w 83"/>
                  <a:gd name="T25" fmla="*/ 2 h 2"/>
                  <a:gd name="T26" fmla="*/ 83 w 8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2">
                    <a:moveTo>
                      <a:pt x="8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3029"/>
              <p:cNvSpPr/>
              <p:nvPr/>
            </p:nvSpPr>
            <p:spPr bwMode="auto">
              <a:xfrm>
                <a:off x="5701" y="3075"/>
                <a:ext cx="126" cy="101"/>
              </a:xfrm>
              <a:custGeom>
                <a:avLst/>
                <a:gdLst>
                  <a:gd name="T0" fmla="*/ 118 w 119"/>
                  <a:gd name="T1" fmla="*/ 0 h 95"/>
                  <a:gd name="T2" fmla="*/ 0 w 119"/>
                  <a:gd name="T3" fmla="*/ 92 h 95"/>
                  <a:gd name="T4" fmla="*/ 1 w 119"/>
                  <a:gd name="T5" fmla="*/ 95 h 95"/>
                  <a:gd name="T6" fmla="*/ 15 w 119"/>
                  <a:gd name="T7" fmla="*/ 95 h 95"/>
                  <a:gd name="T8" fmla="*/ 33 w 119"/>
                  <a:gd name="T9" fmla="*/ 95 h 95"/>
                  <a:gd name="T10" fmla="*/ 33 w 119"/>
                  <a:gd name="T11" fmla="*/ 94 h 95"/>
                  <a:gd name="T12" fmla="*/ 39 w 119"/>
                  <a:gd name="T13" fmla="*/ 88 h 95"/>
                  <a:gd name="T14" fmla="*/ 46 w 119"/>
                  <a:gd name="T15" fmla="*/ 94 h 95"/>
                  <a:gd name="T16" fmla="*/ 46 w 119"/>
                  <a:gd name="T17" fmla="*/ 95 h 95"/>
                  <a:gd name="T18" fmla="*/ 65 w 119"/>
                  <a:gd name="T19" fmla="*/ 95 h 95"/>
                  <a:gd name="T20" fmla="*/ 74 w 119"/>
                  <a:gd name="T21" fmla="*/ 87 h 95"/>
                  <a:gd name="T22" fmla="*/ 77 w 119"/>
                  <a:gd name="T23" fmla="*/ 88 h 95"/>
                  <a:gd name="T24" fmla="*/ 119 w 119"/>
                  <a:gd name="T25" fmla="*/ 1 h 95"/>
                  <a:gd name="T26" fmla="*/ 118 w 119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95">
                    <a:moveTo>
                      <a:pt x="118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" y="93"/>
                      <a:pt x="1" y="94"/>
                      <a:pt x="1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0"/>
                      <a:pt x="36" y="88"/>
                      <a:pt x="39" y="88"/>
                    </a:cubicBezTo>
                    <a:cubicBezTo>
                      <a:pt x="43" y="88"/>
                      <a:pt x="46" y="90"/>
                      <a:pt x="46" y="94"/>
                    </a:cubicBezTo>
                    <a:cubicBezTo>
                      <a:pt x="46" y="94"/>
                      <a:pt x="46" y="95"/>
                      <a:pt x="46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6" y="90"/>
                      <a:pt x="70" y="87"/>
                      <a:pt x="74" y="87"/>
                    </a:cubicBezTo>
                    <a:cubicBezTo>
                      <a:pt x="75" y="87"/>
                      <a:pt x="76" y="87"/>
                      <a:pt x="77" y="88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3030"/>
              <p:cNvSpPr/>
              <p:nvPr/>
            </p:nvSpPr>
            <p:spPr bwMode="auto">
              <a:xfrm>
                <a:off x="5697" y="3172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3031"/>
              <p:cNvSpPr/>
              <p:nvPr/>
            </p:nvSpPr>
            <p:spPr bwMode="auto">
              <a:xfrm>
                <a:off x="5826" y="30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3032"/>
              <p:cNvSpPr/>
              <p:nvPr/>
            </p:nvSpPr>
            <p:spPr bwMode="auto">
              <a:xfrm>
                <a:off x="5770" y="3167"/>
                <a:ext cx="12" cy="9"/>
              </a:xfrm>
              <a:custGeom>
                <a:avLst/>
                <a:gdLst>
                  <a:gd name="T0" fmla="*/ 9 w 12"/>
                  <a:gd name="T1" fmla="*/ 0 h 8"/>
                  <a:gd name="T2" fmla="*/ 0 w 12"/>
                  <a:gd name="T3" fmla="*/ 8 h 8"/>
                  <a:gd name="T4" fmla="*/ 8 w 12"/>
                  <a:gd name="T5" fmla="*/ 8 h 8"/>
                  <a:gd name="T6" fmla="*/ 12 w 12"/>
                  <a:gd name="T7" fmla="*/ 1 h 8"/>
                  <a:gd name="T8" fmla="*/ 9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5" y="0"/>
                      <a:pt x="1" y="3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3033"/>
              <p:cNvSpPr/>
              <p:nvPr/>
            </p:nvSpPr>
            <p:spPr bwMode="auto">
              <a:xfrm>
                <a:off x="5736" y="3168"/>
                <a:ext cx="14" cy="8"/>
              </a:xfrm>
              <a:custGeom>
                <a:avLst/>
                <a:gdLst>
                  <a:gd name="T0" fmla="*/ 6 w 13"/>
                  <a:gd name="T1" fmla="*/ 0 h 7"/>
                  <a:gd name="T2" fmla="*/ 0 w 13"/>
                  <a:gd name="T3" fmla="*/ 6 h 7"/>
                  <a:gd name="T4" fmla="*/ 0 w 13"/>
                  <a:gd name="T5" fmla="*/ 7 h 7"/>
                  <a:gd name="T6" fmla="*/ 13 w 13"/>
                  <a:gd name="T7" fmla="*/ 7 h 7"/>
                  <a:gd name="T8" fmla="*/ 13 w 13"/>
                  <a:gd name="T9" fmla="*/ 6 h 7"/>
                  <a:gd name="T10" fmla="*/ 6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2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3034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3035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3036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3037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3038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close/>
                    <a:moveTo>
                      <a:pt x="139" y="0"/>
                    </a:move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3039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moveTo>
                      <a:pt x="139" y="0"/>
                    </a:move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3040"/>
              <p:cNvSpPr/>
              <p:nvPr/>
            </p:nvSpPr>
            <p:spPr bwMode="auto">
              <a:xfrm>
                <a:off x="5974" y="3035"/>
                <a:ext cx="75" cy="46"/>
              </a:xfrm>
              <a:custGeom>
                <a:avLst/>
                <a:gdLst>
                  <a:gd name="T0" fmla="*/ 43 w 71"/>
                  <a:gd name="T1" fmla="*/ 0 h 43"/>
                  <a:gd name="T2" fmla="*/ 23 w 71"/>
                  <a:gd name="T3" fmla="*/ 18 h 43"/>
                  <a:gd name="T4" fmla="*/ 25 w 71"/>
                  <a:gd name="T5" fmla="*/ 22 h 43"/>
                  <a:gd name="T6" fmla="*/ 19 w 71"/>
                  <a:gd name="T7" fmla="*/ 28 h 43"/>
                  <a:gd name="T8" fmla="*/ 15 w 71"/>
                  <a:gd name="T9" fmla="*/ 26 h 43"/>
                  <a:gd name="T10" fmla="*/ 0 w 71"/>
                  <a:gd name="T11" fmla="*/ 40 h 43"/>
                  <a:gd name="T12" fmla="*/ 1 w 71"/>
                  <a:gd name="T13" fmla="*/ 43 h 43"/>
                  <a:gd name="T14" fmla="*/ 71 w 71"/>
                  <a:gd name="T15" fmla="*/ 36 h 43"/>
                  <a:gd name="T16" fmla="*/ 71 w 71"/>
                  <a:gd name="T17" fmla="*/ 19 h 43"/>
                  <a:gd name="T18" fmla="*/ 43 w 71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43">
                    <a:moveTo>
                      <a:pt x="43" y="0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9"/>
                      <a:pt x="25" y="21"/>
                      <a:pt x="25" y="22"/>
                    </a:cubicBezTo>
                    <a:cubicBezTo>
                      <a:pt x="25" y="26"/>
                      <a:pt x="22" y="28"/>
                      <a:pt x="19" y="28"/>
                    </a:cubicBezTo>
                    <a:cubicBezTo>
                      <a:pt x="17" y="28"/>
                      <a:pt x="16" y="27"/>
                      <a:pt x="15" y="2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3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3041"/>
              <p:cNvSpPr/>
              <p:nvPr/>
            </p:nvSpPr>
            <p:spPr bwMode="auto">
              <a:xfrm>
                <a:off x="5990" y="3054"/>
                <a:ext cx="10" cy="11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8 h 10"/>
                  <a:gd name="T4" fmla="*/ 4 w 10"/>
                  <a:gd name="T5" fmla="*/ 10 h 10"/>
                  <a:gd name="T6" fmla="*/ 10 w 10"/>
                  <a:gd name="T7" fmla="*/ 4 h 10"/>
                  <a:gd name="T8" fmla="*/ 8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7" y="10"/>
                      <a:pt x="10" y="8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3042"/>
              <p:cNvSpPr/>
              <p:nvPr/>
            </p:nvSpPr>
            <p:spPr bwMode="auto">
              <a:xfrm>
                <a:off x="5970" y="3077"/>
                <a:ext cx="5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3043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3044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3045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3046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3047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3048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3049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3050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3051"/>
              <p:cNvSpPr/>
              <p:nvPr/>
            </p:nvSpPr>
            <p:spPr bwMode="auto">
              <a:xfrm>
                <a:off x="5973" y="3001"/>
                <a:ext cx="70" cy="31"/>
              </a:xfrm>
              <a:custGeom>
                <a:avLst/>
                <a:gdLst>
                  <a:gd name="T0" fmla="*/ 1 w 67"/>
                  <a:gd name="T1" fmla="*/ 0 h 29"/>
                  <a:gd name="T2" fmla="*/ 0 w 67"/>
                  <a:gd name="T3" fmla="*/ 1 h 29"/>
                  <a:gd name="T4" fmla="*/ 43 w 67"/>
                  <a:gd name="T5" fmla="*/ 29 h 29"/>
                  <a:gd name="T6" fmla="*/ 67 w 67"/>
                  <a:gd name="T7" fmla="*/ 7 h 29"/>
                  <a:gd name="T8" fmla="*/ 66 w 67"/>
                  <a:gd name="T9" fmla="*/ 4 h 29"/>
                  <a:gd name="T10" fmla="*/ 1 w 67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6"/>
                      <a:pt x="66" y="5"/>
                      <a:pt x="6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3052"/>
              <p:cNvSpPr/>
              <p:nvPr/>
            </p:nvSpPr>
            <p:spPr bwMode="auto">
              <a:xfrm>
                <a:off x="5972" y="3001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3053"/>
              <p:cNvSpPr/>
              <p:nvPr/>
            </p:nvSpPr>
            <p:spPr bwMode="auto">
              <a:xfrm>
                <a:off x="6042" y="3006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9" name="Freeform 3054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3055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3056"/>
              <p:cNvSpPr/>
              <p:nvPr/>
            </p:nvSpPr>
            <p:spPr bwMode="auto">
              <a:xfrm>
                <a:off x="5967" y="3000"/>
                <a:ext cx="82" cy="34"/>
              </a:xfrm>
              <a:custGeom>
                <a:avLst/>
                <a:gdLst>
                  <a:gd name="T0" fmla="*/ 0 w 77"/>
                  <a:gd name="T1" fmla="*/ 0 h 32"/>
                  <a:gd name="T2" fmla="*/ 0 w 77"/>
                  <a:gd name="T3" fmla="*/ 1 h 32"/>
                  <a:gd name="T4" fmla="*/ 49 w 77"/>
                  <a:gd name="T5" fmla="*/ 32 h 32"/>
                  <a:gd name="T6" fmla="*/ 50 w 77"/>
                  <a:gd name="T7" fmla="*/ 31 h 32"/>
                  <a:gd name="T8" fmla="*/ 48 w 77"/>
                  <a:gd name="T9" fmla="*/ 30 h 32"/>
                  <a:gd name="T10" fmla="*/ 5 w 77"/>
                  <a:gd name="T11" fmla="*/ 2 h 32"/>
                  <a:gd name="T12" fmla="*/ 4 w 77"/>
                  <a:gd name="T13" fmla="*/ 1 h 32"/>
                  <a:gd name="T14" fmla="*/ 6 w 77"/>
                  <a:gd name="T15" fmla="*/ 1 h 32"/>
                  <a:gd name="T16" fmla="*/ 71 w 77"/>
                  <a:gd name="T17" fmla="*/ 5 h 32"/>
                  <a:gd name="T18" fmla="*/ 75 w 77"/>
                  <a:gd name="T19" fmla="*/ 5 h 32"/>
                  <a:gd name="T20" fmla="*/ 77 w 77"/>
                  <a:gd name="T21" fmla="*/ 5 h 32"/>
                  <a:gd name="T22" fmla="*/ 77 w 77"/>
                  <a:gd name="T23" fmla="*/ 5 h 32"/>
                  <a:gd name="T24" fmla="*/ 77 w 77"/>
                  <a:gd name="T25" fmla="*/ 4 h 32"/>
                  <a:gd name="T26" fmla="*/ 77 w 77"/>
                  <a:gd name="T27" fmla="*/ 4 h 32"/>
                  <a:gd name="T28" fmla="*/ 77 w 77"/>
                  <a:gd name="T29" fmla="*/ 4 h 32"/>
                  <a:gd name="T30" fmla="*/ 77 w 77"/>
                  <a:gd name="T31" fmla="*/ 4 h 32"/>
                  <a:gd name="T32" fmla="*/ 77 w 77"/>
                  <a:gd name="T33" fmla="*/ 4 h 32"/>
                  <a:gd name="T34" fmla="*/ 0 w 77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3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3057"/>
              <p:cNvSpPr>
                <a:spLocks noEditPoints="1"/>
              </p:cNvSpPr>
              <p:nvPr/>
            </p:nvSpPr>
            <p:spPr bwMode="auto">
              <a:xfrm>
                <a:off x="6049" y="30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3058"/>
              <p:cNvSpPr/>
              <p:nvPr/>
            </p:nvSpPr>
            <p:spPr bwMode="auto">
              <a:xfrm>
                <a:off x="6049" y="30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3059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3060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3061"/>
              <p:cNvSpPr/>
              <p:nvPr/>
            </p:nvSpPr>
            <p:spPr bwMode="auto">
              <a:xfrm>
                <a:off x="6021" y="3011"/>
                <a:ext cx="28" cy="40"/>
              </a:xfrm>
              <a:custGeom>
                <a:avLst/>
                <a:gdLst>
                  <a:gd name="T0" fmla="*/ 23 w 26"/>
                  <a:gd name="T1" fmla="*/ 0 h 38"/>
                  <a:gd name="T2" fmla="*/ 0 w 26"/>
                  <a:gd name="T3" fmla="*/ 21 h 38"/>
                  <a:gd name="T4" fmla="*/ 26 w 26"/>
                  <a:gd name="T5" fmla="*/ 38 h 38"/>
                  <a:gd name="T6" fmla="*/ 26 w 26"/>
                  <a:gd name="T7" fmla="*/ 1 h 38"/>
                  <a:gd name="T8" fmla="*/ 23 w 26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8">
                    <a:moveTo>
                      <a:pt x="23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3062"/>
              <p:cNvSpPr/>
              <p:nvPr/>
            </p:nvSpPr>
            <p:spPr bwMode="auto">
              <a:xfrm>
                <a:off x="6046" y="300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3063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3064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3065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3066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3067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3068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3069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3070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3071"/>
              <p:cNvSpPr>
                <a:spLocks noEditPoints="1"/>
              </p:cNvSpPr>
              <p:nvPr/>
            </p:nvSpPr>
            <p:spPr bwMode="auto">
              <a:xfrm>
                <a:off x="5635" y="3306"/>
                <a:ext cx="50" cy="139"/>
              </a:xfrm>
              <a:custGeom>
                <a:avLst/>
                <a:gdLst>
                  <a:gd name="T0" fmla="*/ 35 w 47"/>
                  <a:gd name="T1" fmla="*/ 91 h 132"/>
                  <a:gd name="T2" fmla="*/ 5 w 47"/>
                  <a:gd name="T3" fmla="*/ 124 h 132"/>
                  <a:gd name="T4" fmla="*/ 5 w 47"/>
                  <a:gd name="T5" fmla="*/ 124 h 132"/>
                  <a:gd name="T6" fmla="*/ 10 w 47"/>
                  <a:gd name="T7" fmla="*/ 128 h 132"/>
                  <a:gd name="T8" fmla="*/ 43 w 47"/>
                  <a:gd name="T9" fmla="*/ 132 h 132"/>
                  <a:gd name="T10" fmla="*/ 47 w 47"/>
                  <a:gd name="T11" fmla="*/ 127 h 132"/>
                  <a:gd name="T12" fmla="*/ 35 w 47"/>
                  <a:gd name="T13" fmla="*/ 91 h 132"/>
                  <a:gd name="T14" fmla="*/ 5 w 47"/>
                  <a:gd name="T15" fmla="*/ 0 h 132"/>
                  <a:gd name="T16" fmla="*/ 1 w 47"/>
                  <a:gd name="T17" fmla="*/ 101 h 132"/>
                  <a:gd name="T18" fmla="*/ 0 w 47"/>
                  <a:gd name="T19" fmla="*/ 122 h 132"/>
                  <a:gd name="T20" fmla="*/ 2 w 47"/>
                  <a:gd name="T21" fmla="*/ 123 h 132"/>
                  <a:gd name="T22" fmla="*/ 34 w 47"/>
                  <a:gd name="T23" fmla="*/ 88 h 132"/>
                  <a:gd name="T24" fmla="*/ 5 w 47"/>
                  <a:gd name="T2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32">
                    <a:moveTo>
                      <a:pt x="35" y="91"/>
                    </a:move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8" y="124"/>
                      <a:pt x="9" y="126"/>
                      <a:pt x="10" y="128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4" y="130"/>
                      <a:pt x="45" y="128"/>
                      <a:pt x="47" y="127"/>
                    </a:cubicBezTo>
                    <a:cubicBezTo>
                      <a:pt x="35" y="91"/>
                      <a:pt x="35" y="91"/>
                      <a:pt x="35" y="91"/>
                    </a:cubicBezTo>
                    <a:moveTo>
                      <a:pt x="5" y="0"/>
                    </a:move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2"/>
                      <a:pt x="1" y="123"/>
                      <a:pt x="2" y="123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3072"/>
              <p:cNvSpPr/>
              <p:nvPr/>
            </p:nvSpPr>
            <p:spPr bwMode="auto">
              <a:xfrm>
                <a:off x="5681" y="3440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3073"/>
              <p:cNvSpPr/>
              <p:nvPr/>
            </p:nvSpPr>
            <p:spPr bwMode="auto">
              <a:xfrm>
                <a:off x="5640" y="3436"/>
                <a:ext cx="6" cy="5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1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3074"/>
              <p:cNvSpPr>
                <a:spLocks noEditPoints="1"/>
              </p:cNvSpPr>
              <p:nvPr/>
            </p:nvSpPr>
            <p:spPr bwMode="auto">
              <a:xfrm>
                <a:off x="5635" y="3434"/>
                <a:ext cx="6" cy="7"/>
              </a:xfrm>
              <a:custGeom>
                <a:avLst/>
                <a:gdLst>
                  <a:gd name="T0" fmla="*/ 4 w 5"/>
                  <a:gd name="T1" fmla="*/ 3 h 6"/>
                  <a:gd name="T2" fmla="*/ 2 w 5"/>
                  <a:gd name="T3" fmla="*/ 5 h 6"/>
                  <a:gd name="T4" fmla="*/ 5 w 5"/>
                  <a:gd name="T5" fmla="*/ 6 h 6"/>
                  <a:gd name="T6" fmla="*/ 4 w 5"/>
                  <a:gd name="T7" fmla="*/ 3 h 6"/>
                  <a:gd name="T8" fmla="*/ 0 w 5"/>
                  <a:gd name="T9" fmla="*/ 0 h 6"/>
                  <a:gd name="T10" fmla="*/ 0 w 5"/>
                  <a:gd name="T11" fmla="*/ 3 h 6"/>
                  <a:gd name="T12" fmla="*/ 2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3075"/>
              <p:cNvSpPr>
                <a:spLocks noEditPoints="1"/>
              </p:cNvSpPr>
              <p:nvPr/>
            </p:nvSpPr>
            <p:spPr bwMode="auto">
              <a:xfrm>
                <a:off x="5635" y="3301"/>
                <a:ext cx="54" cy="146"/>
              </a:xfrm>
              <a:custGeom>
                <a:avLst/>
                <a:gdLst>
                  <a:gd name="T0" fmla="*/ 1 w 51"/>
                  <a:gd name="T1" fmla="*/ 105 h 138"/>
                  <a:gd name="T2" fmla="*/ 0 w 51"/>
                  <a:gd name="T3" fmla="*/ 129 h 138"/>
                  <a:gd name="T4" fmla="*/ 0 w 51"/>
                  <a:gd name="T5" fmla="*/ 126 h 138"/>
                  <a:gd name="T6" fmla="*/ 1 w 51"/>
                  <a:gd name="T7" fmla="*/ 105 h 138"/>
                  <a:gd name="T8" fmla="*/ 36 w 51"/>
                  <a:gd name="T9" fmla="*/ 94 h 138"/>
                  <a:gd name="T10" fmla="*/ 35 w 51"/>
                  <a:gd name="T11" fmla="*/ 95 h 138"/>
                  <a:gd name="T12" fmla="*/ 47 w 51"/>
                  <a:gd name="T13" fmla="*/ 131 h 138"/>
                  <a:gd name="T14" fmla="*/ 49 w 51"/>
                  <a:gd name="T15" fmla="*/ 136 h 138"/>
                  <a:gd name="T16" fmla="*/ 43 w 51"/>
                  <a:gd name="T17" fmla="*/ 136 h 138"/>
                  <a:gd name="T18" fmla="*/ 10 w 51"/>
                  <a:gd name="T19" fmla="*/ 132 h 138"/>
                  <a:gd name="T20" fmla="*/ 5 w 51"/>
                  <a:gd name="T21" fmla="*/ 132 h 138"/>
                  <a:gd name="T22" fmla="*/ 2 w 51"/>
                  <a:gd name="T23" fmla="*/ 131 h 138"/>
                  <a:gd name="T24" fmla="*/ 0 w 51"/>
                  <a:gd name="T25" fmla="*/ 133 h 138"/>
                  <a:gd name="T26" fmla="*/ 50 w 51"/>
                  <a:gd name="T27" fmla="*/ 138 h 138"/>
                  <a:gd name="T28" fmla="*/ 50 w 51"/>
                  <a:gd name="T29" fmla="*/ 137 h 138"/>
                  <a:gd name="T30" fmla="*/ 51 w 51"/>
                  <a:gd name="T31" fmla="*/ 137 h 138"/>
                  <a:gd name="T32" fmla="*/ 36 w 51"/>
                  <a:gd name="T33" fmla="*/ 94 h 138"/>
                  <a:gd name="T34" fmla="*/ 5 w 51"/>
                  <a:gd name="T35" fmla="*/ 0 h 138"/>
                  <a:gd name="T36" fmla="*/ 5 w 51"/>
                  <a:gd name="T37" fmla="*/ 4 h 138"/>
                  <a:gd name="T38" fmla="*/ 34 w 51"/>
                  <a:gd name="T39" fmla="*/ 92 h 138"/>
                  <a:gd name="T40" fmla="*/ 35 w 51"/>
                  <a:gd name="T41" fmla="*/ 90 h 138"/>
                  <a:gd name="T42" fmla="*/ 5 w 51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38">
                    <a:moveTo>
                      <a:pt x="1" y="105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05"/>
                      <a:pt x="1" y="105"/>
                      <a:pt x="1" y="105"/>
                    </a:cubicBezTo>
                    <a:moveTo>
                      <a:pt x="36" y="94"/>
                    </a:moveTo>
                    <a:cubicBezTo>
                      <a:pt x="35" y="95"/>
                      <a:pt x="35" y="95"/>
                      <a:pt x="35" y="95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36" y="94"/>
                      <a:pt x="36" y="94"/>
                      <a:pt x="36" y="94"/>
                    </a:cubicBezTo>
                    <a:moveTo>
                      <a:pt x="5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3076"/>
              <p:cNvSpPr/>
              <p:nvPr/>
            </p:nvSpPr>
            <p:spPr bwMode="auto">
              <a:xfrm>
                <a:off x="5634" y="3297"/>
                <a:ext cx="39" cy="145"/>
              </a:xfrm>
              <a:custGeom>
                <a:avLst/>
                <a:gdLst>
                  <a:gd name="T0" fmla="*/ 4 w 37"/>
                  <a:gd name="T1" fmla="*/ 0 h 137"/>
                  <a:gd name="T2" fmla="*/ 0 w 37"/>
                  <a:gd name="T3" fmla="*/ 135 h 137"/>
                  <a:gd name="T4" fmla="*/ 0 w 37"/>
                  <a:gd name="T5" fmla="*/ 135 h 137"/>
                  <a:gd name="T6" fmla="*/ 1 w 37"/>
                  <a:gd name="T7" fmla="*/ 137 h 137"/>
                  <a:gd name="T8" fmla="*/ 1 w 37"/>
                  <a:gd name="T9" fmla="*/ 137 h 137"/>
                  <a:gd name="T10" fmla="*/ 3 w 37"/>
                  <a:gd name="T11" fmla="*/ 135 h 137"/>
                  <a:gd name="T12" fmla="*/ 5 w 37"/>
                  <a:gd name="T13" fmla="*/ 133 h 137"/>
                  <a:gd name="T14" fmla="*/ 6 w 37"/>
                  <a:gd name="T15" fmla="*/ 132 h 137"/>
                  <a:gd name="T16" fmla="*/ 36 w 37"/>
                  <a:gd name="T17" fmla="*/ 99 h 137"/>
                  <a:gd name="T18" fmla="*/ 37 w 37"/>
                  <a:gd name="T19" fmla="*/ 98 h 137"/>
                  <a:gd name="T20" fmla="*/ 36 w 37"/>
                  <a:gd name="T21" fmla="*/ 94 h 137"/>
                  <a:gd name="T22" fmla="*/ 35 w 37"/>
                  <a:gd name="T23" fmla="*/ 96 h 137"/>
                  <a:gd name="T24" fmla="*/ 3 w 37"/>
                  <a:gd name="T25" fmla="*/ 131 h 137"/>
                  <a:gd name="T26" fmla="*/ 1 w 37"/>
                  <a:gd name="T27" fmla="*/ 133 h 137"/>
                  <a:gd name="T28" fmla="*/ 2 w 37"/>
                  <a:gd name="T29" fmla="*/ 109 h 137"/>
                  <a:gd name="T30" fmla="*/ 6 w 37"/>
                  <a:gd name="T31" fmla="*/ 8 h 137"/>
                  <a:gd name="T32" fmla="*/ 6 w 37"/>
                  <a:gd name="T33" fmla="*/ 4 h 137"/>
                  <a:gd name="T34" fmla="*/ 4 w 37"/>
                  <a:gd name="T3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37">
                    <a:moveTo>
                      <a:pt x="4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5"/>
                      <a:pt x="1" y="136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3077"/>
              <p:cNvSpPr/>
              <p:nvPr/>
            </p:nvSpPr>
            <p:spPr bwMode="auto">
              <a:xfrm>
                <a:off x="5688" y="34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3078"/>
              <p:cNvSpPr/>
              <p:nvPr/>
            </p:nvSpPr>
            <p:spPr bwMode="auto">
              <a:xfrm>
                <a:off x="5633" y="34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3079"/>
              <p:cNvSpPr/>
              <p:nvPr/>
            </p:nvSpPr>
            <p:spPr bwMode="auto">
              <a:xfrm>
                <a:off x="6278" y="3149"/>
                <a:ext cx="57" cy="127"/>
              </a:xfrm>
              <a:custGeom>
                <a:avLst/>
                <a:gdLst>
                  <a:gd name="T0" fmla="*/ 0 w 54"/>
                  <a:gd name="T1" fmla="*/ 0 h 120"/>
                  <a:gd name="T2" fmla="*/ 38 w 54"/>
                  <a:gd name="T3" fmla="*/ 120 h 120"/>
                  <a:gd name="T4" fmla="*/ 40 w 54"/>
                  <a:gd name="T5" fmla="*/ 120 h 120"/>
                  <a:gd name="T6" fmla="*/ 41 w 54"/>
                  <a:gd name="T7" fmla="*/ 120 h 120"/>
                  <a:gd name="T8" fmla="*/ 54 w 54"/>
                  <a:gd name="T9" fmla="*/ 78 h 120"/>
                  <a:gd name="T10" fmla="*/ 49 w 54"/>
                  <a:gd name="T11" fmla="*/ 71 h 120"/>
                  <a:gd name="T12" fmla="*/ 52 w 54"/>
                  <a:gd name="T13" fmla="*/ 65 h 120"/>
                  <a:gd name="T14" fmla="*/ 46 w 54"/>
                  <a:gd name="T15" fmla="*/ 57 h 120"/>
                  <a:gd name="T16" fmla="*/ 44 w 54"/>
                  <a:gd name="T17" fmla="*/ 58 h 120"/>
                  <a:gd name="T18" fmla="*/ 40 w 54"/>
                  <a:gd name="T19" fmla="*/ 55 h 120"/>
                  <a:gd name="T20" fmla="*/ 42 w 54"/>
                  <a:gd name="T21" fmla="*/ 52 h 120"/>
                  <a:gd name="T22" fmla="*/ 0 w 54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20">
                    <a:moveTo>
                      <a:pt x="0" y="0"/>
                    </a:moveTo>
                    <a:cubicBezTo>
                      <a:pt x="38" y="120"/>
                      <a:pt x="38" y="120"/>
                      <a:pt x="38" y="120"/>
                    </a:cubicBezTo>
                    <a:cubicBezTo>
                      <a:pt x="39" y="120"/>
                      <a:pt x="39" y="120"/>
                      <a:pt x="40" y="120"/>
                    </a:cubicBezTo>
                    <a:cubicBezTo>
                      <a:pt x="40" y="120"/>
                      <a:pt x="40" y="120"/>
                      <a:pt x="41" y="120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1" y="77"/>
                      <a:pt x="49" y="74"/>
                      <a:pt x="49" y="71"/>
                    </a:cubicBezTo>
                    <a:cubicBezTo>
                      <a:pt x="49" y="68"/>
                      <a:pt x="50" y="66"/>
                      <a:pt x="52" y="65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2" y="58"/>
                      <a:pt x="40" y="57"/>
                      <a:pt x="40" y="55"/>
                    </a:cubicBezTo>
                    <a:cubicBezTo>
                      <a:pt x="40" y="54"/>
                      <a:pt x="41" y="53"/>
                      <a:pt x="42" y="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3080"/>
              <p:cNvSpPr/>
              <p:nvPr/>
            </p:nvSpPr>
            <p:spPr bwMode="auto">
              <a:xfrm>
                <a:off x="6320" y="3204"/>
                <a:ext cx="7" cy="7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3 h 6"/>
                  <a:gd name="T4" fmla="*/ 4 w 6"/>
                  <a:gd name="T5" fmla="*/ 6 h 6"/>
                  <a:gd name="T6" fmla="*/ 6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3081"/>
              <p:cNvSpPr/>
              <p:nvPr/>
            </p:nvSpPr>
            <p:spPr bwMode="auto">
              <a:xfrm>
                <a:off x="6318" y="327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3082"/>
              <p:cNvSpPr/>
              <p:nvPr/>
            </p:nvSpPr>
            <p:spPr bwMode="auto">
              <a:xfrm>
                <a:off x="6330" y="3218"/>
                <a:ext cx="8" cy="14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6 h 13"/>
                  <a:gd name="T4" fmla="*/ 5 w 8"/>
                  <a:gd name="T5" fmla="*/ 13 h 13"/>
                  <a:gd name="T6" fmla="*/ 8 w 8"/>
                  <a:gd name="T7" fmla="*/ 6 h 13"/>
                  <a:gd name="T8" fmla="*/ 3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3083"/>
              <p:cNvSpPr>
                <a:spLocks noEditPoints="1"/>
              </p:cNvSpPr>
              <p:nvPr/>
            </p:nvSpPr>
            <p:spPr bwMode="auto">
              <a:xfrm>
                <a:off x="6275" y="3142"/>
                <a:ext cx="64" cy="142"/>
              </a:xfrm>
              <a:custGeom>
                <a:avLst/>
                <a:gdLst>
                  <a:gd name="T0" fmla="*/ 41 w 61"/>
                  <a:gd name="T1" fmla="*/ 127 h 135"/>
                  <a:gd name="T2" fmla="*/ 3 w 61"/>
                  <a:gd name="T3" fmla="*/ 7 h 135"/>
                  <a:gd name="T4" fmla="*/ 45 w 61"/>
                  <a:gd name="T5" fmla="*/ 59 h 135"/>
                  <a:gd name="T6" fmla="*/ 49 w 61"/>
                  <a:gd name="T7" fmla="*/ 64 h 135"/>
                  <a:gd name="T8" fmla="*/ 55 w 61"/>
                  <a:gd name="T9" fmla="*/ 72 h 135"/>
                  <a:gd name="T10" fmla="*/ 60 w 61"/>
                  <a:gd name="T11" fmla="*/ 78 h 135"/>
                  <a:gd name="T12" fmla="*/ 57 w 61"/>
                  <a:gd name="T13" fmla="*/ 85 h 135"/>
                  <a:gd name="T14" fmla="*/ 44 w 61"/>
                  <a:gd name="T15" fmla="*/ 127 h 135"/>
                  <a:gd name="T16" fmla="*/ 43 w 61"/>
                  <a:gd name="T17" fmla="*/ 131 h 135"/>
                  <a:gd name="T18" fmla="*/ 41 w 61"/>
                  <a:gd name="T19" fmla="*/ 127 h 135"/>
                  <a:gd name="T20" fmla="*/ 0 w 61"/>
                  <a:gd name="T21" fmla="*/ 0 h 135"/>
                  <a:gd name="T22" fmla="*/ 0 w 61"/>
                  <a:gd name="T23" fmla="*/ 1 h 135"/>
                  <a:gd name="T24" fmla="*/ 42 w 61"/>
                  <a:gd name="T25" fmla="*/ 135 h 135"/>
                  <a:gd name="T26" fmla="*/ 43 w 61"/>
                  <a:gd name="T27" fmla="*/ 135 h 135"/>
                  <a:gd name="T28" fmla="*/ 43 w 61"/>
                  <a:gd name="T29" fmla="*/ 135 h 135"/>
                  <a:gd name="T30" fmla="*/ 61 w 61"/>
                  <a:gd name="T31" fmla="*/ 78 h 135"/>
                  <a:gd name="T32" fmla="*/ 0 w 61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135">
                    <a:moveTo>
                      <a:pt x="41" y="12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1" y="127"/>
                      <a:pt x="41" y="127"/>
                      <a:pt x="41" y="127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5"/>
                      <a:pt x="42" y="135"/>
                      <a:pt x="43" y="135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3084"/>
              <p:cNvSpPr/>
              <p:nvPr/>
            </p:nvSpPr>
            <p:spPr bwMode="auto">
              <a:xfrm>
                <a:off x="6275" y="314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3085"/>
              <p:cNvSpPr/>
              <p:nvPr/>
            </p:nvSpPr>
            <p:spPr bwMode="auto">
              <a:xfrm>
                <a:off x="6274" y="31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3086"/>
              <p:cNvSpPr/>
              <p:nvPr/>
            </p:nvSpPr>
            <p:spPr bwMode="auto">
              <a:xfrm>
                <a:off x="6319" y="3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3087"/>
              <p:cNvSpPr/>
              <p:nvPr/>
            </p:nvSpPr>
            <p:spPr bwMode="auto">
              <a:xfrm>
                <a:off x="6210" y="3125"/>
                <a:ext cx="58" cy="64"/>
              </a:xfrm>
              <a:custGeom>
                <a:avLst/>
                <a:gdLst>
                  <a:gd name="T0" fmla="*/ 0 w 54"/>
                  <a:gd name="T1" fmla="*/ 0 h 61"/>
                  <a:gd name="T2" fmla="*/ 12 w 54"/>
                  <a:gd name="T3" fmla="*/ 60 h 61"/>
                  <a:gd name="T4" fmla="*/ 13 w 54"/>
                  <a:gd name="T5" fmla="*/ 60 h 61"/>
                  <a:gd name="T6" fmla="*/ 16 w 54"/>
                  <a:gd name="T7" fmla="*/ 61 h 61"/>
                  <a:gd name="T8" fmla="*/ 54 w 54"/>
                  <a:gd name="T9" fmla="*/ 20 h 61"/>
                  <a:gd name="T10" fmla="*/ 53 w 54"/>
                  <a:gd name="T11" fmla="*/ 15 h 61"/>
                  <a:gd name="T12" fmla="*/ 53 w 54"/>
                  <a:gd name="T13" fmla="*/ 15 h 61"/>
                  <a:gd name="T14" fmla="*/ 0 w 54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3" y="60"/>
                      <a:pt x="13" y="60"/>
                    </a:cubicBezTo>
                    <a:cubicBezTo>
                      <a:pt x="14" y="60"/>
                      <a:pt x="15" y="60"/>
                      <a:pt x="16" y="6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18"/>
                      <a:pt x="53" y="17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3088"/>
              <p:cNvSpPr/>
              <p:nvPr/>
            </p:nvSpPr>
            <p:spPr bwMode="auto">
              <a:xfrm>
                <a:off x="6223" y="3188"/>
                <a:ext cx="4" cy="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3089"/>
              <p:cNvSpPr/>
              <p:nvPr/>
            </p:nvSpPr>
            <p:spPr bwMode="auto">
              <a:xfrm>
                <a:off x="6266" y="3141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3090"/>
              <p:cNvSpPr/>
              <p:nvPr/>
            </p:nvSpPr>
            <p:spPr bwMode="auto">
              <a:xfrm>
                <a:off x="6208" y="3124"/>
                <a:ext cx="65" cy="71"/>
              </a:xfrm>
              <a:custGeom>
                <a:avLst/>
                <a:gdLst>
                  <a:gd name="T0" fmla="*/ 0 w 61"/>
                  <a:gd name="T1" fmla="*/ 0 h 67"/>
                  <a:gd name="T2" fmla="*/ 14 w 61"/>
                  <a:gd name="T3" fmla="*/ 67 h 67"/>
                  <a:gd name="T4" fmla="*/ 15 w 61"/>
                  <a:gd name="T5" fmla="*/ 67 h 67"/>
                  <a:gd name="T6" fmla="*/ 15 w 61"/>
                  <a:gd name="T7" fmla="*/ 67 h 67"/>
                  <a:gd name="T8" fmla="*/ 16 w 61"/>
                  <a:gd name="T9" fmla="*/ 67 h 67"/>
                  <a:gd name="T10" fmla="*/ 61 w 61"/>
                  <a:gd name="T11" fmla="*/ 17 h 67"/>
                  <a:gd name="T12" fmla="*/ 59 w 61"/>
                  <a:gd name="T13" fmla="*/ 17 h 67"/>
                  <a:gd name="T14" fmla="*/ 56 w 61"/>
                  <a:gd name="T15" fmla="*/ 21 h 67"/>
                  <a:gd name="T16" fmla="*/ 18 w 61"/>
                  <a:gd name="T17" fmla="*/ 62 h 67"/>
                  <a:gd name="T18" fmla="*/ 15 w 61"/>
                  <a:gd name="T19" fmla="*/ 65 h 67"/>
                  <a:gd name="T20" fmla="*/ 14 w 61"/>
                  <a:gd name="T21" fmla="*/ 61 h 67"/>
                  <a:gd name="T22" fmla="*/ 2 w 61"/>
                  <a:gd name="T23" fmla="*/ 1 h 67"/>
                  <a:gd name="T24" fmla="*/ 0 w 61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7">
                    <a:moveTo>
                      <a:pt x="0" y="0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3091"/>
              <p:cNvSpPr/>
              <p:nvPr/>
            </p:nvSpPr>
            <p:spPr bwMode="auto">
              <a:xfrm>
                <a:off x="6223" y="319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1 w 2"/>
                  <a:gd name="T8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3092"/>
              <p:cNvSpPr/>
              <p:nvPr/>
            </p:nvSpPr>
            <p:spPr bwMode="auto">
              <a:xfrm>
                <a:off x="6223" y="319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3093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3094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3095"/>
              <p:cNvSpPr/>
              <p:nvPr/>
            </p:nvSpPr>
            <p:spPr bwMode="auto">
              <a:xfrm>
                <a:off x="6039" y="3411"/>
                <a:ext cx="52" cy="43"/>
              </a:xfrm>
              <a:custGeom>
                <a:avLst/>
                <a:gdLst>
                  <a:gd name="T0" fmla="*/ 23 w 49"/>
                  <a:gd name="T1" fmla="*/ 0 h 41"/>
                  <a:gd name="T2" fmla="*/ 17 w 49"/>
                  <a:gd name="T3" fmla="*/ 2 h 41"/>
                  <a:gd name="T4" fmla="*/ 16 w 49"/>
                  <a:gd name="T5" fmla="*/ 2 h 41"/>
                  <a:gd name="T6" fmla="*/ 0 w 49"/>
                  <a:gd name="T7" fmla="*/ 41 h 41"/>
                  <a:gd name="T8" fmla="*/ 49 w 49"/>
                  <a:gd name="T9" fmla="*/ 20 h 41"/>
                  <a:gd name="T10" fmla="*/ 23 w 49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1">
                    <a:moveTo>
                      <a:pt x="23" y="0"/>
                    </a:moveTo>
                    <a:cubicBezTo>
                      <a:pt x="22" y="1"/>
                      <a:pt x="20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3096"/>
              <p:cNvSpPr/>
              <p:nvPr/>
            </p:nvSpPr>
            <p:spPr bwMode="auto">
              <a:xfrm>
                <a:off x="6056" y="3407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6 h 6"/>
                  <a:gd name="T4" fmla="*/ 1 w 7"/>
                  <a:gd name="T5" fmla="*/ 6 h 6"/>
                  <a:gd name="T6" fmla="*/ 7 w 7"/>
                  <a:gd name="T7" fmla="*/ 4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3097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3098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3099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3100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3101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3102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3103"/>
              <p:cNvSpPr/>
              <p:nvPr/>
            </p:nvSpPr>
            <p:spPr bwMode="auto">
              <a:xfrm>
                <a:off x="6126" y="3425"/>
                <a:ext cx="48" cy="68"/>
              </a:xfrm>
              <a:custGeom>
                <a:avLst/>
                <a:gdLst>
                  <a:gd name="T0" fmla="*/ 7 w 46"/>
                  <a:gd name="T1" fmla="*/ 0 h 65"/>
                  <a:gd name="T2" fmla="*/ 4 w 46"/>
                  <a:gd name="T3" fmla="*/ 1 h 65"/>
                  <a:gd name="T4" fmla="*/ 0 w 46"/>
                  <a:gd name="T5" fmla="*/ 29 h 65"/>
                  <a:gd name="T6" fmla="*/ 46 w 46"/>
                  <a:gd name="T7" fmla="*/ 65 h 65"/>
                  <a:gd name="T8" fmla="*/ 46 w 46"/>
                  <a:gd name="T9" fmla="*/ 64 h 65"/>
                  <a:gd name="T10" fmla="*/ 26 w 46"/>
                  <a:gd name="T11" fmla="*/ 31 h 65"/>
                  <a:gd name="T12" fmla="*/ 24 w 46"/>
                  <a:gd name="T13" fmla="*/ 31 h 65"/>
                  <a:gd name="T14" fmla="*/ 18 w 46"/>
                  <a:gd name="T15" fmla="*/ 26 h 65"/>
                  <a:gd name="T16" fmla="*/ 20 w 46"/>
                  <a:gd name="T17" fmla="*/ 22 h 65"/>
                  <a:gd name="T18" fmla="*/ 7 w 46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5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1" y="31"/>
                      <a:pt x="18" y="29"/>
                      <a:pt x="18" y="26"/>
                    </a:cubicBezTo>
                    <a:cubicBezTo>
                      <a:pt x="18" y="24"/>
                      <a:pt x="19" y="23"/>
                      <a:pt x="20" y="2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3104"/>
              <p:cNvSpPr/>
              <p:nvPr/>
            </p:nvSpPr>
            <p:spPr bwMode="auto">
              <a:xfrm>
                <a:off x="6174" y="349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3105"/>
              <p:cNvSpPr/>
              <p:nvPr/>
            </p:nvSpPr>
            <p:spPr bwMode="auto">
              <a:xfrm>
                <a:off x="6145" y="3448"/>
                <a:ext cx="8" cy="10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4 h 9"/>
                  <a:gd name="T4" fmla="*/ 6 w 8"/>
                  <a:gd name="T5" fmla="*/ 9 h 9"/>
                  <a:gd name="T6" fmla="*/ 8 w 8"/>
                  <a:gd name="T7" fmla="*/ 9 h 9"/>
                  <a:gd name="T8" fmla="*/ 2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3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3106"/>
              <p:cNvSpPr/>
              <p:nvPr/>
            </p:nvSpPr>
            <p:spPr bwMode="auto">
              <a:xfrm>
                <a:off x="6130" y="342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3107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3108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3109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3110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3111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3112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3113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3114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3115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3116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3117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3118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3119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3120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3121"/>
              <p:cNvSpPr/>
              <p:nvPr/>
            </p:nvSpPr>
            <p:spPr bwMode="auto">
              <a:xfrm>
                <a:off x="6066" y="3407"/>
                <a:ext cx="56" cy="24"/>
              </a:xfrm>
              <a:custGeom>
                <a:avLst/>
                <a:gdLst>
                  <a:gd name="T0" fmla="*/ 0 w 53"/>
                  <a:gd name="T1" fmla="*/ 0 h 23"/>
                  <a:gd name="T2" fmla="*/ 0 w 53"/>
                  <a:gd name="T3" fmla="*/ 2 h 23"/>
                  <a:gd name="T4" fmla="*/ 27 w 53"/>
                  <a:gd name="T5" fmla="*/ 23 h 23"/>
                  <a:gd name="T6" fmla="*/ 53 w 53"/>
                  <a:gd name="T7" fmla="*/ 11 h 23"/>
                  <a:gd name="T8" fmla="*/ 52 w 53"/>
                  <a:gd name="T9" fmla="*/ 9 h 23"/>
                  <a:gd name="T10" fmla="*/ 23 w 53"/>
                  <a:gd name="T11" fmla="*/ 4 h 23"/>
                  <a:gd name="T12" fmla="*/ 0 w 5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3122"/>
              <p:cNvSpPr/>
              <p:nvPr/>
            </p:nvSpPr>
            <p:spPr bwMode="auto">
              <a:xfrm>
                <a:off x="6064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3123"/>
              <p:cNvSpPr/>
              <p:nvPr/>
            </p:nvSpPr>
            <p:spPr bwMode="auto">
              <a:xfrm>
                <a:off x="6121" y="341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3124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3125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3126"/>
              <p:cNvSpPr/>
              <p:nvPr/>
            </p:nvSpPr>
            <p:spPr bwMode="auto">
              <a:xfrm>
                <a:off x="6059" y="3405"/>
                <a:ext cx="69" cy="27"/>
              </a:xfrm>
              <a:custGeom>
                <a:avLst/>
                <a:gdLst>
                  <a:gd name="T0" fmla="*/ 0 w 65"/>
                  <a:gd name="T1" fmla="*/ 0 h 26"/>
                  <a:gd name="T2" fmla="*/ 0 w 65"/>
                  <a:gd name="T3" fmla="*/ 0 h 26"/>
                  <a:gd name="T4" fmla="*/ 0 w 65"/>
                  <a:gd name="T5" fmla="*/ 1 h 26"/>
                  <a:gd name="T6" fmla="*/ 33 w 65"/>
                  <a:gd name="T7" fmla="*/ 26 h 26"/>
                  <a:gd name="T8" fmla="*/ 34 w 65"/>
                  <a:gd name="T9" fmla="*/ 26 h 26"/>
                  <a:gd name="T10" fmla="*/ 33 w 65"/>
                  <a:gd name="T11" fmla="*/ 25 h 26"/>
                  <a:gd name="T12" fmla="*/ 6 w 65"/>
                  <a:gd name="T13" fmla="*/ 4 h 26"/>
                  <a:gd name="T14" fmla="*/ 4 w 65"/>
                  <a:gd name="T15" fmla="*/ 2 h 26"/>
                  <a:gd name="T16" fmla="*/ 6 w 65"/>
                  <a:gd name="T17" fmla="*/ 2 h 26"/>
                  <a:gd name="T18" fmla="*/ 29 w 65"/>
                  <a:gd name="T19" fmla="*/ 6 h 26"/>
                  <a:gd name="T20" fmla="*/ 64 w 65"/>
                  <a:gd name="T21" fmla="*/ 12 h 26"/>
                  <a:gd name="T22" fmla="*/ 65 w 65"/>
                  <a:gd name="T23" fmla="*/ 11 h 26"/>
                  <a:gd name="T24" fmla="*/ 0 w 6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3127"/>
              <p:cNvSpPr/>
              <p:nvPr/>
            </p:nvSpPr>
            <p:spPr bwMode="auto">
              <a:xfrm>
                <a:off x="6057" y="34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3128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3129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3130"/>
              <p:cNvSpPr>
                <a:spLocks noEditPoints="1"/>
              </p:cNvSpPr>
              <p:nvPr/>
            </p:nvSpPr>
            <p:spPr bwMode="auto">
              <a:xfrm>
                <a:off x="5981" y="3413"/>
                <a:ext cx="68" cy="100"/>
              </a:xfrm>
              <a:custGeom>
                <a:avLst/>
                <a:gdLst>
                  <a:gd name="T0" fmla="*/ 36 w 64"/>
                  <a:gd name="T1" fmla="*/ 59 h 95"/>
                  <a:gd name="T2" fmla="*/ 30 w 64"/>
                  <a:gd name="T3" fmla="*/ 61 h 95"/>
                  <a:gd name="T4" fmla="*/ 26 w 64"/>
                  <a:gd name="T5" fmla="*/ 61 h 95"/>
                  <a:gd name="T6" fmla="*/ 15 w 64"/>
                  <a:gd name="T7" fmla="*/ 80 h 95"/>
                  <a:gd name="T8" fmla="*/ 27 w 64"/>
                  <a:gd name="T9" fmla="*/ 95 h 95"/>
                  <a:gd name="T10" fmla="*/ 29 w 64"/>
                  <a:gd name="T11" fmla="*/ 95 h 95"/>
                  <a:gd name="T12" fmla="*/ 30 w 64"/>
                  <a:gd name="T13" fmla="*/ 95 h 95"/>
                  <a:gd name="T14" fmla="*/ 42 w 64"/>
                  <a:gd name="T15" fmla="*/ 64 h 95"/>
                  <a:gd name="T16" fmla="*/ 36 w 64"/>
                  <a:gd name="T17" fmla="*/ 59 h 95"/>
                  <a:gd name="T18" fmla="*/ 50 w 64"/>
                  <a:gd name="T19" fmla="*/ 45 h 95"/>
                  <a:gd name="T20" fmla="*/ 39 w 64"/>
                  <a:gd name="T21" fmla="*/ 50 h 95"/>
                  <a:gd name="T22" fmla="*/ 39 w 64"/>
                  <a:gd name="T23" fmla="*/ 52 h 95"/>
                  <a:gd name="T24" fmla="*/ 39 w 64"/>
                  <a:gd name="T25" fmla="*/ 52 h 95"/>
                  <a:gd name="T26" fmla="*/ 46 w 64"/>
                  <a:gd name="T27" fmla="*/ 54 h 95"/>
                  <a:gd name="T28" fmla="*/ 50 w 64"/>
                  <a:gd name="T29" fmla="*/ 45 h 95"/>
                  <a:gd name="T30" fmla="*/ 64 w 64"/>
                  <a:gd name="T31" fmla="*/ 0 h 95"/>
                  <a:gd name="T32" fmla="*/ 0 w 64"/>
                  <a:gd name="T33" fmla="*/ 55 h 95"/>
                  <a:gd name="T34" fmla="*/ 20 w 64"/>
                  <a:gd name="T35" fmla="*/ 52 h 95"/>
                  <a:gd name="T36" fmla="*/ 30 w 64"/>
                  <a:gd name="T37" fmla="*/ 43 h 95"/>
                  <a:gd name="T38" fmla="*/ 34 w 64"/>
                  <a:gd name="T39" fmla="*/ 44 h 95"/>
                  <a:gd name="T40" fmla="*/ 64 w 64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95">
                    <a:moveTo>
                      <a:pt x="36" y="59"/>
                    </a:moveTo>
                    <a:cubicBezTo>
                      <a:pt x="34" y="61"/>
                      <a:pt x="32" y="61"/>
                      <a:pt x="30" y="61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8" y="95"/>
                      <a:pt x="29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36" y="59"/>
                      <a:pt x="36" y="59"/>
                      <a:pt x="36" y="59"/>
                    </a:cubicBezTo>
                    <a:moveTo>
                      <a:pt x="50" y="45"/>
                    </a:move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0" y="45"/>
                      <a:pt x="50" y="45"/>
                      <a:pt x="50" y="45"/>
                    </a:cubicBezTo>
                    <a:moveTo>
                      <a:pt x="64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7"/>
                      <a:pt x="24" y="43"/>
                      <a:pt x="30" y="43"/>
                    </a:cubicBezTo>
                    <a:cubicBezTo>
                      <a:pt x="31" y="43"/>
                      <a:pt x="33" y="43"/>
                      <a:pt x="34" y="44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3131"/>
              <p:cNvSpPr>
                <a:spLocks noEditPoints="1"/>
              </p:cNvSpPr>
              <p:nvPr/>
            </p:nvSpPr>
            <p:spPr bwMode="auto">
              <a:xfrm>
                <a:off x="6002" y="3459"/>
                <a:ext cx="20" cy="19"/>
              </a:xfrm>
              <a:custGeom>
                <a:avLst/>
                <a:gdLst>
                  <a:gd name="T0" fmla="*/ 10 w 19"/>
                  <a:gd name="T1" fmla="*/ 11 h 18"/>
                  <a:gd name="T2" fmla="*/ 6 w 19"/>
                  <a:gd name="T3" fmla="*/ 18 h 18"/>
                  <a:gd name="T4" fmla="*/ 10 w 19"/>
                  <a:gd name="T5" fmla="*/ 18 h 18"/>
                  <a:gd name="T6" fmla="*/ 16 w 19"/>
                  <a:gd name="T7" fmla="*/ 16 h 18"/>
                  <a:gd name="T8" fmla="*/ 10 w 19"/>
                  <a:gd name="T9" fmla="*/ 11 h 18"/>
                  <a:gd name="T10" fmla="*/ 19 w 19"/>
                  <a:gd name="T11" fmla="*/ 7 h 18"/>
                  <a:gd name="T12" fmla="*/ 15 w 19"/>
                  <a:gd name="T13" fmla="*/ 8 h 18"/>
                  <a:gd name="T14" fmla="*/ 19 w 19"/>
                  <a:gd name="T15" fmla="*/ 9 h 18"/>
                  <a:gd name="T16" fmla="*/ 19 w 19"/>
                  <a:gd name="T17" fmla="*/ 9 h 18"/>
                  <a:gd name="T18" fmla="*/ 19 w 19"/>
                  <a:gd name="T19" fmla="*/ 7 h 18"/>
                  <a:gd name="T20" fmla="*/ 10 w 19"/>
                  <a:gd name="T21" fmla="*/ 0 h 18"/>
                  <a:gd name="T22" fmla="*/ 0 w 19"/>
                  <a:gd name="T23" fmla="*/ 9 h 18"/>
                  <a:gd name="T24" fmla="*/ 9 w 19"/>
                  <a:gd name="T25" fmla="*/ 8 h 18"/>
                  <a:gd name="T26" fmla="*/ 14 w 19"/>
                  <a:gd name="T27" fmla="*/ 1 h 18"/>
                  <a:gd name="T28" fmla="*/ 10 w 19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10" y="11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8" y="18"/>
                      <a:pt x="10" y="18"/>
                    </a:cubicBezTo>
                    <a:cubicBezTo>
                      <a:pt x="12" y="18"/>
                      <a:pt x="14" y="18"/>
                      <a:pt x="16" y="16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9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7"/>
                      <a:pt x="19" y="7"/>
                    </a:cubicBezTo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3132"/>
              <p:cNvSpPr/>
              <p:nvPr/>
            </p:nvSpPr>
            <p:spPr bwMode="auto">
              <a:xfrm>
                <a:off x="6010" y="3513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3133"/>
              <p:cNvSpPr>
                <a:spLocks noEditPoints="1"/>
              </p:cNvSpPr>
              <p:nvPr/>
            </p:nvSpPr>
            <p:spPr bwMode="auto">
              <a:xfrm>
                <a:off x="6012" y="3410"/>
                <a:ext cx="42" cy="57"/>
              </a:xfrm>
              <a:custGeom>
                <a:avLst/>
                <a:gdLst>
                  <a:gd name="T0" fmla="*/ 21 w 40"/>
                  <a:gd name="T1" fmla="*/ 46 h 54"/>
                  <a:gd name="T2" fmla="*/ 3 w 40"/>
                  <a:gd name="T3" fmla="*/ 54 h 54"/>
                  <a:gd name="T4" fmla="*/ 6 w 40"/>
                  <a:gd name="T5" fmla="*/ 54 h 54"/>
                  <a:gd name="T6" fmla="*/ 10 w 40"/>
                  <a:gd name="T7" fmla="*/ 53 h 54"/>
                  <a:gd name="T8" fmla="*/ 21 w 40"/>
                  <a:gd name="T9" fmla="*/ 48 h 54"/>
                  <a:gd name="T10" fmla="*/ 21 w 40"/>
                  <a:gd name="T11" fmla="*/ 46 h 54"/>
                  <a:gd name="T12" fmla="*/ 40 w 40"/>
                  <a:gd name="T13" fmla="*/ 0 h 54"/>
                  <a:gd name="T14" fmla="*/ 35 w 40"/>
                  <a:gd name="T15" fmla="*/ 3 h 54"/>
                  <a:gd name="T16" fmla="*/ 5 w 40"/>
                  <a:gd name="T17" fmla="*/ 47 h 54"/>
                  <a:gd name="T18" fmla="*/ 0 w 40"/>
                  <a:gd name="T19" fmla="*/ 54 h 54"/>
                  <a:gd name="T20" fmla="*/ 0 w 40"/>
                  <a:gd name="T21" fmla="*/ 54 h 54"/>
                  <a:gd name="T22" fmla="*/ 1 w 40"/>
                  <a:gd name="T23" fmla="*/ 54 h 54"/>
                  <a:gd name="T24" fmla="*/ 1 w 40"/>
                  <a:gd name="T25" fmla="*/ 54 h 54"/>
                  <a:gd name="T26" fmla="*/ 1 w 40"/>
                  <a:gd name="T27" fmla="*/ 54 h 54"/>
                  <a:gd name="T28" fmla="*/ 1 w 40"/>
                  <a:gd name="T29" fmla="*/ 54 h 54"/>
                  <a:gd name="T30" fmla="*/ 1 w 40"/>
                  <a:gd name="T31" fmla="*/ 54 h 54"/>
                  <a:gd name="T32" fmla="*/ 1 w 40"/>
                  <a:gd name="T33" fmla="*/ 54 h 54"/>
                  <a:gd name="T34" fmla="*/ 2 w 40"/>
                  <a:gd name="T35" fmla="*/ 54 h 54"/>
                  <a:gd name="T36" fmla="*/ 40 w 40"/>
                  <a:gd name="T37" fmla="*/ 0 h 54"/>
                  <a:gd name="T38" fmla="*/ 40 w 40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54">
                    <a:moveTo>
                      <a:pt x="21" y="46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40" y="0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3134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close/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close/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3135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3136"/>
              <p:cNvSpPr>
                <a:spLocks noEditPoints="1"/>
              </p:cNvSpPr>
              <p:nvPr/>
            </p:nvSpPr>
            <p:spPr bwMode="auto">
              <a:xfrm>
                <a:off x="5977" y="3467"/>
                <a:ext cx="36" cy="33"/>
              </a:xfrm>
              <a:custGeom>
                <a:avLst/>
                <a:gdLst>
                  <a:gd name="T0" fmla="*/ 33 w 34"/>
                  <a:gd name="T1" fmla="*/ 2 h 31"/>
                  <a:gd name="T2" fmla="*/ 17 w 34"/>
                  <a:gd name="T3" fmla="*/ 30 h 31"/>
                  <a:gd name="T4" fmla="*/ 18 w 34"/>
                  <a:gd name="T5" fmla="*/ 31 h 31"/>
                  <a:gd name="T6" fmla="*/ 19 w 34"/>
                  <a:gd name="T7" fmla="*/ 29 h 31"/>
                  <a:gd name="T8" fmla="*/ 30 w 34"/>
                  <a:gd name="T9" fmla="*/ 10 h 31"/>
                  <a:gd name="T10" fmla="*/ 34 w 34"/>
                  <a:gd name="T11" fmla="*/ 3 h 31"/>
                  <a:gd name="T12" fmla="*/ 33 w 34"/>
                  <a:gd name="T13" fmla="*/ 2 h 31"/>
                  <a:gd name="T14" fmla="*/ 33 w 34"/>
                  <a:gd name="T15" fmla="*/ 0 h 31"/>
                  <a:gd name="T16" fmla="*/ 33 w 34"/>
                  <a:gd name="T17" fmla="*/ 0 h 31"/>
                  <a:gd name="T18" fmla="*/ 24 w 34"/>
                  <a:gd name="T19" fmla="*/ 1 h 31"/>
                  <a:gd name="T20" fmla="*/ 4 w 34"/>
                  <a:gd name="T21" fmla="*/ 4 h 31"/>
                  <a:gd name="T22" fmla="*/ 1 w 34"/>
                  <a:gd name="T23" fmla="*/ 5 h 31"/>
                  <a:gd name="T24" fmla="*/ 0 w 34"/>
                  <a:gd name="T25" fmla="*/ 6 h 31"/>
                  <a:gd name="T26" fmla="*/ 0 w 34"/>
                  <a:gd name="T27" fmla="*/ 6 h 31"/>
                  <a:gd name="T28" fmla="*/ 32 w 34"/>
                  <a:gd name="T29" fmla="*/ 1 h 31"/>
                  <a:gd name="T30" fmla="*/ 32 w 34"/>
                  <a:gd name="T31" fmla="*/ 0 h 31"/>
                  <a:gd name="T32" fmla="*/ 32 w 34"/>
                  <a:gd name="T33" fmla="*/ 0 h 31"/>
                  <a:gd name="T34" fmla="*/ 32 w 34"/>
                  <a:gd name="T35" fmla="*/ 0 h 31"/>
                  <a:gd name="T36" fmla="*/ 32 w 34"/>
                  <a:gd name="T37" fmla="*/ 0 h 31"/>
                  <a:gd name="T38" fmla="*/ 33 w 34"/>
                  <a:gd name="T39" fmla="*/ 0 h 31"/>
                  <a:gd name="T40" fmla="*/ 34 w 34"/>
                  <a:gd name="T41" fmla="*/ 0 h 31"/>
                  <a:gd name="T42" fmla="*/ 34 w 34"/>
                  <a:gd name="T43" fmla="*/ 0 h 31"/>
                  <a:gd name="T44" fmla="*/ 34 w 34"/>
                  <a:gd name="T45" fmla="*/ 0 h 31"/>
                  <a:gd name="T46" fmla="*/ 34 w 34"/>
                  <a:gd name="T47" fmla="*/ 0 h 31"/>
                  <a:gd name="T48" fmla="*/ 34 w 34"/>
                  <a:gd name="T49" fmla="*/ 0 h 31"/>
                  <a:gd name="T50" fmla="*/ 34 w 34"/>
                  <a:gd name="T5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1">
                    <a:moveTo>
                      <a:pt x="33" y="2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3" y="2"/>
                      <a:pt x="33" y="2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3137"/>
              <p:cNvSpPr/>
              <p:nvPr/>
            </p:nvSpPr>
            <p:spPr bwMode="auto">
              <a:xfrm>
                <a:off x="6011" y="35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3138"/>
              <p:cNvSpPr/>
              <p:nvPr/>
            </p:nvSpPr>
            <p:spPr bwMode="auto">
              <a:xfrm>
                <a:off x="6011" y="35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3139"/>
              <p:cNvSpPr/>
              <p:nvPr/>
            </p:nvSpPr>
            <p:spPr bwMode="auto">
              <a:xfrm>
                <a:off x="5976" y="34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3140"/>
              <p:cNvSpPr/>
              <p:nvPr/>
            </p:nvSpPr>
            <p:spPr bwMode="auto">
              <a:xfrm>
                <a:off x="6011" y="35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3141"/>
              <p:cNvSpPr/>
              <p:nvPr/>
            </p:nvSpPr>
            <p:spPr bwMode="auto">
              <a:xfrm>
                <a:off x="6011" y="3467"/>
                <a:ext cx="21" cy="15"/>
              </a:xfrm>
              <a:custGeom>
                <a:avLst/>
                <a:gdLst>
                  <a:gd name="T0" fmla="*/ 2 w 20"/>
                  <a:gd name="T1" fmla="*/ 0 h 14"/>
                  <a:gd name="T2" fmla="*/ 1 w 20"/>
                  <a:gd name="T3" fmla="*/ 0 h 14"/>
                  <a:gd name="T4" fmla="*/ 0 w 20"/>
                  <a:gd name="T5" fmla="*/ 0 h 14"/>
                  <a:gd name="T6" fmla="*/ 0 w 20"/>
                  <a:gd name="T7" fmla="*/ 0 h 14"/>
                  <a:gd name="T8" fmla="*/ 0 w 20"/>
                  <a:gd name="T9" fmla="*/ 0 h 14"/>
                  <a:gd name="T10" fmla="*/ 0 w 20"/>
                  <a:gd name="T11" fmla="*/ 1 h 14"/>
                  <a:gd name="T12" fmla="*/ 2 w 20"/>
                  <a:gd name="T13" fmla="*/ 1 h 14"/>
                  <a:gd name="T14" fmla="*/ 1 w 20"/>
                  <a:gd name="T15" fmla="*/ 2 h 14"/>
                  <a:gd name="T16" fmla="*/ 2 w 20"/>
                  <a:gd name="T17" fmla="*/ 3 h 14"/>
                  <a:gd name="T18" fmla="*/ 8 w 20"/>
                  <a:gd name="T19" fmla="*/ 8 h 14"/>
                  <a:gd name="T20" fmla="*/ 14 w 20"/>
                  <a:gd name="T21" fmla="*/ 13 h 14"/>
                  <a:gd name="T22" fmla="*/ 15 w 20"/>
                  <a:gd name="T23" fmla="*/ 14 h 14"/>
                  <a:gd name="T24" fmla="*/ 16 w 20"/>
                  <a:gd name="T25" fmla="*/ 13 h 14"/>
                  <a:gd name="T26" fmla="*/ 2 w 20"/>
                  <a:gd name="T27" fmla="*/ 1 h 14"/>
                  <a:gd name="T28" fmla="*/ 19 w 20"/>
                  <a:gd name="T29" fmla="*/ 4 h 14"/>
                  <a:gd name="T30" fmla="*/ 20 w 20"/>
                  <a:gd name="T31" fmla="*/ 3 h 14"/>
                  <a:gd name="T32" fmla="*/ 18 w 20"/>
                  <a:gd name="T33" fmla="*/ 3 h 14"/>
                  <a:gd name="T34" fmla="*/ 11 w 20"/>
                  <a:gd name="T35" fmla="*/ 1 h 14"/>
                  <a:gd name="T36" fmla="*/ 7 w 20"/>
                  <a:gd name="T37" fmla="*/ 0 h 14"/>
                  <a:gd name="T38" fmla="*/ 4 w 20"/>
                  <a:gd name="T39" fmla="*/ 0 h 14"/>
                  <a:gd name="T40" fmla="*/ 2 w 20"/>
                  <a:gd name="T41" fmla="*/ 1 h 14"/>
                  <a:gd name="T42" fmla="*/ 3 w 20"/>
                  <a:gd name="T43" fmla="*/ 0 h 14"/>
                  <a:gd name="T44" fmla="*/ 2 w 20"/>
                  <a:gd name="T45" fmla="*/ 0 h 14"/>
                  <a:gd name="T46" fmla="*/ 2 w 20"/>
                  <a:gd name="T47" fmla="*/ 0 h 14"/>
                  <a:gd name="T48" fmla="*/ 2 w 20"/>
                  <a:gd name="T49" fmla="*/ 0 h 14"/>
                  <a:gd name="T50" fmla="*/ 2 w 20"/>
                  <a:gd name="T51" fmla="*/ 0 h 14"/>
                  <a:gd name="T52" fmla="*/ 2 w 20"/>
                  <a:gd name="T53" fmla="*/ 0 h 14"/>
                  <a:gd name="T54" fmla="*/ 2 w 20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3142"/>
              <p:cNvSpPr/>
              <p:nvPr/>
            </p:nvSpPr>
            <p:spPr bwMode="auto">
              <a:xfrm>
                <a:off x="6019" y="3416"/>
                <a:ext cx="32" cy="47"/>
              </a:xfrm>
              <a:custGeom>
                <a:avLst/>
                <a:gdLst>
                  <a:gd name="T0" fmla="*/ 30 w 30"/>
                  <a:gd name="T1" fmla="*/ 0 h 44"/>
                  <a:gd name="T2" fmla="*/ 0 w 30"/>
                  <a:gd name="T3" fmla="*/ 42 h 44"/>
                  <a:gd name="T4" fmla="*/ 2 w 30"/>
                  <a:gd name="T5" fmla="*/ 44 h 44"/>
                  <a:gd name="T6" fmla="*/ 15 w 30"/>
                  <a:gd name="T7" fmla="*/ 38 h 44"/>
                  <a:gd name="T8" fmla="*/ 30 w 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4">
                    <a:moveTo>
                      <a:pt x="3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3143"/>
              <p:cNvSpPr/>
              <p:nvPr/>
            </p:nvSpPr>
            <p:spPr bwMode="auto">
              <a:xfrm>
                <a:off x="6017" y="346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3144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3145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3146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3147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3148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3149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3150"/>
              <p:cNvSpPr/>
              <p:nvPr/>
            </p:nvSpPr>
            <p:spPr bwMode="auto">
              <a:xfrm>
                <a:off x="5962" y="3479"/>
                <a:ext cx="31" cy="56"/>
              </a:xfrm>
              <a:custGeom>
                <a:avLst/>
                <a:gdLst>
                  <a:gd name="T0" fmla="*/ 15 w 29"/>
                  <a:gd name="T1" fmla="*/ 0 h 53"/>
                  <a:gd name="T2" fmla="*/ 13 w 29"/>
                  <a:gd name="T3" fmla="*/ 0 h 53"/>
                  <a:gd name="T4" fmla="*/ 0 w 29"/>
                  <a:gd name="T5" fmla="*/ 53 h 53"/>
                  <a:gd name="T6" fmla="*/ 12 w 29"/>
                  <a:gd name="T7" fmla="*/ 49 h 53"/>
                  <a:gd name="T8" fmla="*/ 29 w 29"/>
                  <a:gd name="T9" fmla="*/ 19 h 53"/>
                  <a:gd name="T10" fmla="*/ 15 w 29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3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3151"/>
              <p:cNvSpPr/>
              <p:nvPr/>
            </p:nvSpPr>
            <p:spPr bwMode="auto">
              <a:xfrm>
                <a:off x="5976" y="347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3152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3153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3154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close/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3155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3156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3157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3158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3159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3160"/>
              <p:cNvSpPr/>
              <p:nvPr/>
            </p:nvSpPr>
            <p:spPr bwMode="auto">
              <a:xfrm>
                <a:off x="5980" y="3471"/>
                <a:ext cx="26" cy="25"/>
              </a:xfrm>
              <a:custGeom>
                <a:avLst/>
                <a:gdLst>
                  <a:gd name="T0" fmla="*/ 22 w 25"/>
                  <a:gd name="T1" fmla="*/ 0 h 23"/>
                  <a:gd name="T2" fmla="*/ 1 w 25"/>
                  <a:gd name="T3" fmla="*/ 3 h 23"/>
                  <a:gd name="T4" fmla="*/ 0 w 25"/>
                  <a:gd name="T5" fmla="*/ 5 h 23"/>
                  <a:gd name="T6" fmla="*/ 14 w 25"/>
                  <a:gd name="T7" fmla="*/ 23 h 23"/>
                  <a:gd name="T8" fmla="*/ 25 w 25"/>
                  <a:gd name="T9" fmla="*/ 4 h 23"/>
                  <a:gd name="T10" fmla="*/ 22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2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3"/>
                      <a:pt x="22" y="2"/>
                      <a:pt x="22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3161"/>
              <p:cNvSpPr/>
              <p:nvPr/>
            </p:nvSpPr>
            <p:spPr bwMode="auto">
              <a:xfrm>
                <a:off x="6003" y="3470"/>
                <a:ext cx="7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3162"/>
              <p:cNvSpPr/>
              <p:nvPr/>
            </p:nvSpPr>
            <p:spPr bwMode="auto">
              <a:xfrm>
                <a:off x="5979" y="3474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3163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3164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3165"/>
              <p:cNvSpPr/>
              <p:nvPr/>
            </p:nvSpPr>
            <p:spPr bwMode="auto">
              <a:xfrm>
                <a:off x="5977" y="3468"/>
                <a:ext cx="35" cy="31"/>
              </a:xfrm>
              <a:custGeom>
                <a:avLst/>
                <a:gdLst>
                  <a:gd name="T0" fmla="*/ 32 w 33"/>
                  <a:gd name="T1" fmla="*/ 0 h 29"/>
                  <a:gd name="T2" fmla="*/ 0 w 33"/>
                  <a:gd name="T3" fmla="*/ 5 h 29"/>
                  <a:gd name="T4" fmla="*/ 0 w 33"/>
                  <a:gd name="T5" fmla="*/ 6 h 29"/>
                  <a:gd name="T6" fmla="*/ 0 w 33"/>
                  <a:gd name="T7" fmla="*/ 7 h 29"/>
                  <a:gd name="T8" fmla="*/ 0 w 33"/>
                  <a:gd name="T9" fmla="*/ 7 h 29"/>
                  <a:gd name="T10" fmla="*/ 2 w 33"/>
                  <a:gd name="T11" fmla="*/ 7 h 29"/>
                  <a:gd name="T12" fmla="*/ 4 w 33"/>
                  <a:gd name="T13" fmla="*/ 6 h 29"/>
                  <a:gd name="T14" fmla="*/ 25 w 33"/>
                  <a:gd name="T15" fmla="*/ 3 h 29"/>
                  <a:gd name="T16" fmla="*/ 31 w 33"/>
                  <a:gd name="T17" fmla="*/ 2 h 29"/>
                  <a:gd name="T18" fmla="*/ 28 w 33"/>
                  <a:gd name="T19" fmla="*/ 7 h 29"/>
                  <a:gd name="T20" fmla="*/ 17 w 33"/>
                  <a:gd name="T21" fmla="*/ 26 h 29"/>
                  <a:gd name="T22" fmla="*/ 16 w 33"/>
                  <a:gd name="T23" fmla="*/ 27 h 29"/>
                  <a:gd name="T24" fmla="*/ 17 w 33"/>
                  <a:gd name="T25" fmla="*/ 29 h 29"/>
                  <a:gd name="T26" fmla="*/ 33 w 33"/>
                  <a:gd name="T27" fmla="*/ 1 h 29"/>
                  <a:gd name="T28" fmla="*/ 33 w 33"/>
                  <a:gd name="T29" fmla="*/ 1 h 29"/>
                  <a:gd name="T30" fmla="*/ 32 w 33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9">
                    <a:moveTo>
                      <a:pt x="3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3166"/>
              <p:cNvSpPr/>
              <p:nvPr/>
            </p:nvSpPr>
            <p:spPr bwMode="auto">
              <a:xfrm>
                <a:off x="5976" y="34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3167"/>
              <p:cNvSpPr/>
              <p:nvPr/>
            </p:nvSpPr>
            <p:spPr bwMode="auto">
              <a:xfrm>
                <a:off x="6011" y="34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3168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3169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3170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3171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3172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close/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3173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3174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3175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3176"/>
              <p:cNvSpPr/>
              <p:nvPr/>
            </p:nvSpPr>
            <p:spPr bwMode="auto">
              <a:xfrm>
                <a:off x="6018" y="3496"/>
                <a:ext cx="44" cy="22"/>
              </a:xfrm>
              <a:custGeom>
                <a:avLst/>
                <a:gdLst>
                  <a:gd name="T0" fmla="*/ 23 w 42"/>
                  <a:gd name="T1" fmla="*/ 0 h 21"/>
                  <a:gd name="T2" fmla="*/ 0 w 42"/>
                  <a:gd name="T3" fmla="*/ 20 h 21"/>
                  <a:gd name="T4" fmla="*/ 0 w 42"/>
                  <a:gd name="T5" fmla="*/ 21 h 21"/>
                  <a:gd name="T6" fmla="*/ 42 w 42"/>
                  <a:gd name="T7" fmla="*/ 16 h 21"/>
                  <a:gd name="T8" fmla="*/ 23 w 4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23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3177"/>
              <p:cNvSpPr/>
              <p:nvPr/>
            </p:nvSpPr>
            <p:spPr bwMode="auto">
              <a:xfrm>
                <a:off x="6017" y="35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3178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3179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3180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3181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3182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3183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3184"/>
              <p:cNvSpPr/>
              <p:nvPr/>
            </p:nvSpPr>
            <p:spPr bwMode="auto">
              <a:xfrm>
                <a:off x="6106" y="3424"/>
                <a:ext cx="21" cy="29"/>
              </a:xfrm>
              <a:custGeom>
                <a:avLst/>
                <a:gdLst>
                  <a:gd name="T0" fmla="*/ 18 w 20"/>
                  <a:gd name="T1" fmla="*/ 0 h 28"/>
                  <a:gd name="T2" fmla="*/ 0 w 20"/>
                  <a:gd name="T3" fmla="*/ 15 h 28"/>
                  <a:gd name="T4" fmla="*/ 16 w 20"/>
                  <a:gd name="T5" fmla="*/ 28 h 28"/>
                  <a:gd name="T6" fmla="*/ 20 w 20"/>
                  <a:gd name="T7" fmla="*/ 2 h 28"/>
                  <a:gd name="T8" fmla="*/ 18 w 2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8" y="1"/>
                      <a:pt x="18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3185"/>
              <p:cNvSpPr/>
              <p:nvPr/>
            </p:nvSpPr>
            <p:spPr bwMode="auto">
              <a:xfrm>
                <a:off x="6125" y="3421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3186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3187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3188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3189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3190"/>
              <p:cNvSpPr/>
              <p:nvPr/>
            </p:nvSpPr>
            <p:spPr bwMode="auto">
              <a:xfrm>
                <a:off x="5955" y="3523"/>
                <a:ext cx="51" cy="60"/>
              </a:xfrm>
              <a:custGeom>
                <a:avLst/>
                <a:gdLst>
                  <a:gd name="T0" fmla="*/ 49 w 49"/>
                  <a:gd name="T1" fmla="*/ 0 h 57"/>
                  <a:gd name="T2" fmla="*/ 21 w 49"/>
                  <a:gd name="T3" fmla="*/ 9 h 57"/>
                  <a:gd name="T4" fmla="*/ 0 w 49"/>
                  <a:gd name="T5" fmla="*/ 45 h 57"/>
                  <a:gd name="T6" fmla="*/ 2 w 49"/>
                  <a:gd name="T7" fmla="*/ 50 h 57"/>
                  <a:gd name="T8" fmla="*/ 0 w 49"/>
                  <a:gd name="T9" fmla="*/ 55 h 57"/>
                  <a:gd name="T10" fmla="*/ 1 w 49"/>
                  <a:gd name="T11" fmla="*/ 57 h 57"/>
                  <a:gd name="T12" fmla="*/ 49 w 49"/>
                  <a:gd name="T13" fmla="*/ 1 h 57"/>
                  <a:gd name="T14" fmla="*/ 49 w 4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46"/>
                      <a:pt x="2" y="48"/>
                      <a:pt x="2" y="50"/>
                    </a:cubicBezTo>
                    <a:cubicBezTo>
                      <a:pt x="2" y="52"/>
                      <a:pt x="1" y="54"/>
                      <a:pt x="0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3191"/>
              <p:cNvSpPr/>
              <p:nvPr/>
            </p:nvSpPr>
            <p:spPr bwMode="auto">
              <a:xfrm>
                <a:off x="5953" y="3571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0 w 4"/>
                  <a:gd name="T3" fmla="*/ 5 h 10"/>
                  <a:gd name="T4" fmla="*/ 2 w 4"/>
                  <a:gd name="T5" fmla="*/ 10 h 10"/>
                  <a:gd name="T6" fmla="*/ 4 w 4"/>
                  <a:gd name="T7" fmla="*/ 5 h 10"/>
                  <a:gd name="T8" fmla="*/ 2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7"/>
                      <a:pt x="4" y="5"/>
                    </a:cubicBezTo>
                    <a:cubicBezTo>
                      <a:pt x="4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3192"/>
              <p:cNvSpPr/>
              <p:nvPr/>
            </p:nvSpPr>
            <p:spPr bwMode="auto">
              <a:xfrm>
                <a:off x="6006" y="352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3193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3194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3195"/>
              <p:cNvSpPr/>
              <p:nvPr/>
            </p:nvSpPr>
            <p:spPr bwMode="auto">
              <a:xfrm>
                <a:off x="5956" y="3520"/>
                <a:ext cx="55" cy="65"/>
              </a:xfrm>
              <a:custGeom>
                <a:avLst/>
                <a:gdLst>
                  <a:gd name="T0" fmla="*/ 52 w 52"/>
                  <a:gd name="T1" fmla="*/ 0 h 62"/>
                  <a:gd name="T2" fmla="*/ 19 w 52"/>
                  <a:gd name="T3" fmla="*/ 11 h 62"/>
                  <a:gd name="T4" fmla="*/ 18 w 52"/>
                  <a:gd name="T5" fmla="*/ 13 h 62"/>
                  <a:gd name="T6" fmla="*/ 20 w 52"/>
                  <a:gd name="T7" fmla="*/ 12 h 62"/>
                  <a:gd name="T8" fmla="*/ 48 w 52"/>
                  <a:gd name="T9" fmla="*/ 3 h 62"/>
                  <a:gd name="T10" fmla="*/ 49 w 52"/>
                  <a:gd name="T11" fmla="*/ 3 h 62"/>
                  <a:gd name="T12" fmla="*/ 48 w 52"/>
                  <a:gd name="T13" fmla="*/ 4 h 62"/>
                  <a:gd name="T14" fmla="*/ 0 w 52"/>
                  <a:gd name="T15" fmla="*/ 60 h 62"/>
                  <a:gd name="T16" fmla="*/ 1 w 52"/>
                  <a:gd name="T17" fmla="*/ 62 h 62"/>
                  <a:gd name="T18" fmla="*/ 52 w 52"/>
                  <a:gd name="T19" fmla="*/ 1 h 62"/>
                  <a:gd name="T20" fmla="*/ 52 w 52"/>
                  <a:gd name="T21" fmla="*/ 1 h 62"/>
                  <a:gd name="T22" fmla="*/ 52 w 52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62">
                    <a:moveTo>
                      <a:pt x="52" y="0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3196"/>
              <p:cNvSpPr/>
              <p:nvPr/>
            </p:nvSpPr>
            <p:spPr bwMode="auto">
              <a:xfrm>
                <a:off x="5951" y="3571"/>
                <a:ext cx="3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0 w 2"/>
                  <a:gd name="T5" fmla="*/ 4 h 5"/>
                  <a:gd name="T6" fmla="*/ 0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3197"/>
              <p:cNvSpPr/>
              <p:nvPr/>
            </p:nvSpPr>
            <p:spPr bwMode="auto">
              <a:xfrm>
                <a:off x="6011" y="35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3198"/>
              <p:cNvSpPr/>
              <p:nvPr/>
            </p:nvSpPr>
            <p:spPr bwMode="auto">
              <a:xfrm>
                <a:off x="5950" y="3575"/>
                <a:ext cx="7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1 h 11"/>
                  <a:gd name="T4" fmla="*/ 5 w 6"/>
                  <a:gd name="T5" fmla="*/ 11 h 11"/>
                  <a:gd name="T6" fmla="*/ 6 w 6"/>
                  <a:gd name="T7" fmla="*/ 10 h 11"/>
                  <a:gd name="T8" fmla="*/ 5 w 6"/>
                  <a:gd name="T9" fmla="*/ 8 h 11"/>
                  <a:gd name="T10" fmla="*/ 4 w 6"/>
                  <a:gd name="T11" fmla="*/ 6 h 11"/>
                  <a:gd name="T12" fmla="*/ 2 w 6"/>
                  <a:gd name="T13" fmla="*/ 1 h 11"/>
                  <a:gd name="T14" fmla="*/ 1 w 6"/>
                  <a:gd name="T15" fmla="*/ 1 h 11"/>
                  <a:gd name="T16" fmla="*/ 1 w 6"/>
                  <a:gd name="T17" fmla="*/ 0 h 11"/>
                  <a:gd name="T18" fmla="*/ 1 w 6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3199"/>
              <p:cNvSpPr/>
              <p:nvPr/>
            </p:nvSpPr>
            <p:spPr bwMode="auto">
              <a:xfrm>
                <a:off x="5913" y="3557"/>
                <a:ext cx="32" cy="72"/>
              </a:xfrm>
              <a:custGeom>
                <a:avLst/>
                <a:gdLst>
                  <a:gd name="T0" fmla="*/ 5 w 30"/>
                  <a:gd name="T1" fmla="*/ 0 h 68"/>
                  <a:gd name="T2" fmla="*/ 3 w 30"/>
                  <a:gd name="T3" fmla="*/ 1 h 68"/>
                  <a:gd name="T4" fmla="*/ 0 w 30"/>
                  <a:gd name="T5" fmla="*/ 68 h 68"/>
                  <a:gd name="T6" fmla="*/ 2 w 30"/>
                  <a:gd name="T7" fmla="*/ 68 h 68"/>
                  <a:gd name="T8" fmla="*/ 30 w 30"/>
                  <a:gd name="T9" fmla="*/ 22 h 68"/>
                  <a:gd name="T10" fmla="*/ 28 w 30"/>
                  <a:gd name="T11" fmla="*/ 18 h 68"/>
                  <a:gd name="T12" fmla="*/ 29 w 30"/>
                  <a:gd name="T13" fmla="*/ 15 h 68"/>
                  <a:gd name="T14" fmla="*/ 5 w 30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68">
                    <a:moveTo>
                      <a:pt x="5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1"/>
                      <a:pt x="28" y="20"/>
                      <a:pt x="28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3200"/>
              <p:cNvSpPr/>
              <p:nvPr/>
            </p:nvSpPr>
            <p:spPr bwMode="auto">
              <a:xfrm>
                <a:off x="5913" y="3629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3201"/>
              <p:cNvSpPr/>
              <p:nvPr/>
            </p:nvSpPr>
            <p:spPr bwMode="auto">
              <a:xfrm>
                <a:off x="5943" y="3573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3202"/>
              <p:cNvSpPr/>
              <p:nvPr/>
            </p:nvSpPr>
            <p:spPr bwMode="auto">
              <a:xfrm>
                <a:off x="5917" y="35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3203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3204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3205"/>
              <p:cNvSpPr/>
              <p:nvPr/>
            </p:nvSpPr>
            <p:spPr bwMode="auto">
              <a:xfrm>
                <a:off x="5914" y="3552"/>
                <a:ext cx="35" cy="24"/>
              </a:xfrm>
              <a:custGeom>
                <a:avLst/>
                <a:gdLst>
                  <a:gd name="T0" fmla="*/ 0 w 33"/>
                  <a:gd name="T1" fmla="*/ 0 h 23"/>
                  <a:gd name="T2" fmla="*/ 0 w 33"/>
                  <a:gd name="T3" fmla="*/ 0 h 23"/>
                  <a:gd name="T4" fmla="*/ 0 w 33"/>
                  <a:gd name="T5" fmla="*/ 2 h 23"/>
                  <a:gd name="T6" fmla="*/ 2 w 33"/>
                  <a:gd name="T7" fmla="*/ 3 h 23"/>
                  <a:gd name="T8" fmla="*/ 4 w 33"/>
                  <a:gd name="T9" fmla="*/ 5 h 23"/>
                  <a:gd name="T10" fmla="*/ 28 w 33"/>
                  <a:gd name="T11" fmla="*/ 20 h 23"/>
                  <a:gd name="T12" fmla="*/ 32 w 33"/>
                  <a:gd name="T13" fmla="*/ 23 h 23"/>
                  <a:gd name="T14" fmla="*/ 33 w 33"/>
                  <a:gd name="T15" fmla="*/ 22 h 23"/>
                  <a:gd name="T16" fmla="*/ 33 w 33"/>
                  <a:gd name="T17" fmla="*/ 22 h 23"/>
                  <a:gd name="T18" fmla="*/ 0 w 33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3206"/>
              <p:cNvSpPr>
                <a:spLocks noEditPoints="1"/>
              </p:cNvSpPr>
              <p:nvPr/>
            </p:nvSpPr>
            <p:spPr bwMode="auto">
              <a:xfrm>
                <a:off x="5911" y="3575"/>
                <a:ext cx="39" cy="63"/>
              </a:xfrm>
              <a:custGeom>
                <a:avLst/>
                <a:gdLst>
                  <a:gd name="T0" fmla="*/ 0 w 37"/>
                  <a:gd name="T1" fmla="*/ 60 h 60"/>
                  <a:gd name="T2" fmla="*/ 0 w 37"/>
                  <a:gd name="T3" fmla="*/ 60 h 60"/>
                  <a:gd name="T4" fmla="*/ 36 w 37"/>
                  <a:gd name="T5" fmla="*/ 0 h 60"/>
                  <a:gd name="T6" fmla="*/ 36 w 37"/>
                  <a:gd name="T7" fmla="*/ 0 h 60"/>
                  <a:gd name="T8" fmla="*/ 36 w 37"/>
                  <a:gd name="T9" fmla="*/ 0 h 60"/>
                  <a:gd name="T10" fmla="*/ 35 w 37"/>
                  <a:gd name="T11" fmla="*/ 1 h 60"/>
                  <a:gd name="T12" fmla="*/ 32 w 37"/>
                  <a:gd name="T13" fmla="*/ 5 h 60"/>
                  <a:gd name="T14" fmla="*/ 4 w 37"/>
                  <a:gd name="T15" fmla="*/ 51 h 60"/>
                  <a:gd name="T16" fmla="*/ 2 w 37"/>
                  <a:gd name="T17" fmla="*/ 54 h 60"/>
                  <a:gd name="T18" fmla="*/ 0 w 37"/>
                  <a:gd name="T19" fmla="*/ 57 h 60"/>
                  <a:gd name="T20" fmla="*/ 0 w 37"/>
                  <a:gd name="T21" fmla="*/ 60 h 60"/>
                  <a:gd name="T22" fmla="*/ 37 w 37"/>
                  <a:gd name="T23" fmla="*/ 1 h 60"/>
                  <a:gd name="T24" fmla="*/ 35 w 37"/>
                  <a:gd name="T25" fmla="*/ 1 h 60"/>
                  <a:gd name="T26" fmla="*/ 37 w 37"/>
                  <a:gd name="T27" fmla="*/ 1 h 60"/>
                  <a:gd name="T28" fmla="*/ 36 w 3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cubicBezTo>
                      <a:pt x="0" y="60"/>
                      <a:pt x="0" y="60"/>
                      <a:pt x="0" y="60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3207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3208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3209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3210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3211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3212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3213"/>
              <p:cNvSpPr/>
              <p:nvPr/>
            </p:nvSpPr>
            <p:spPr bwMode="auto">
              <a:xfrm>
                <a:off x="5950" y="3536"/>
                <a:ext cx="12" cy="39"/>
              </a:xfrm>
              <a:custGeom>
                <a:avLst/>
                <a:gdLst>
                  <a:gd name="T0" fmla="*/ 11 w 11"/>
                  <a:gd name="T1" fmla="*/ 0 h 37"/>
                  <a:gd name="T2" fmla="*/ 9 w 11"/>
                  <a:gd name="T3" fmla="*/ 1 h 37"/>
                  <a:gd name="T4" fmla="*/ 0 w 11"/>
                  <a:gd name="T5" fmla="*/ 36 h 37"/>
                  <a:gd name="T6" fmla="*/ 1 w 11"/>
                  <a:gd name="T7" fmla="*/ 37 h 37"/>
                  <a:gd name="T8" fmla="*/ 3 w 11"/>
                  <a:gd name="T9" fmla="*/ 33 h 37"/>
                  <a:gd name="T10" fmla="*/ 10 w 11"/>
                  <a:gd name="T11" fmla="*/ 2 h 37"/>
                  <a:gd name="T12" fmla="*/ 11 w 1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7">
                    <a:moveTo>
                      <a:pt x="11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1" y="3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3214"/>
              <p:cNvSpPr/>
              <p:nvPr/>
            </p:nvSpPr>
            <p:spPr bwMode="auto">
              <a:xfrm>
                <a:off x="5950" y="3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3215"/>
              <p:cNvSpPr/>
              <p:nvPr/>
            </p:nvSpPr>
            <p:spPr bwMode="auto">
              <a:xfrm>
                <a:off x="5920" y="3481"/>
                <a:ext cx="53" cy="67"/>
              </a:xfrm>
              <a:custGeom>
                <a:avLst/>
                <a:gdLst>
                  <a:gd name="T0" fmla="*/ 50 w 50"/>
                  <a:gd name="T1" fmla="*/ 0 h 64"/>
                  <a:gd name="T2" fmla="*/ 0 w 50"/>
                  <a:gd name="T3" fmla="*/ 63 h 64"/>
                  <a:gd name="T4" fmla="*/ 1 w 50"/>
                  <a:gd name="T5" fmla="*/ 64 h 64"/>
                  <a:gd name="T6" fmla="*/ 37 w 50"/>
                  <a:gd name="T7" fmla="*/ 52 h 64"/>
                  <a:gd name="T8" fmla="*/ 50 w 5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4">
                    <a:moveTo>
                      <a:pt x="50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4"/>
                      <a:pt x="1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3216"/>
              <p:cNvSpPr/>
              <p:nvPr/>
            </p:nvSpPr>
            <p:spPr bwMode="auto">
              <a:xfrm>
                <a:off x="592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3217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3218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3219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Group 3421"/>
            <p:cNvGrpSpPr/>
            <p:nvPr/>
          </p:nvGrpSpPr>
          <p:grpSpPr bwMode="auto">
            <a:xfrm>
              <a:off x="5731" y="3473"/>
              <a:ext cx="451" cy="639"/>
              <a:chOff x="5731" y="3473"/>
              <a:chExt cx="451" cy="639"/>
            </a:xfrm>
          </p:grpSpPr>
          <p:sp>
            <p:nvSpPr>
              <p:cNvPr id="1495" name="Freeform 3221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3222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3223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3224"/>
              <p:cNvSpPr/>
              <p:nvPr/>
            </p:nvSpPr>
            <p:spPr bwMode="auto">
              <a:xfrm>
                <a:off x="5921" y="3539"/>
                <a:ext cx="37" cy="32"/>
              </a:xfrm>
              <a:custGeom>
                <a:avLst/>
                <a:gdLst>
                  <a:gd name="T0" fmla="*/ 35 w 35"/>
                  <a:gd name="T1" fmla="*/ 0 h 30"/>
                  <a:gd name="T2" fmla="*/ 0 w 35"/>
                  <a:gd name="T3" fmla="*/ 12 h 30"/>
                  <a:gd name="T4" fmla="*/ 1 w 35"/>
                  <a:gd name="T5" fmla="*/ 12 h 30"/>
                  <a:gd name="T6" fmla="*/ 0 w 35"/>
                  <a:gd name="T7" fmla="*/ 14 h 30"/>
                  <a:gd name="T8" fmla="*/ 23 w 35"/>
                  <a:gd name="T9" fmla="*/ 30 h 30"/>
                  <a:gd name="T10" fmla="*/ 28 w 35"/>
                  <a:gd name="T11" fmla="*/ 28 h 30"/>
                  <a:gd name="T12" fmla="*/ 28 w 35"/>
                  <a:gd name="T13" fmla="*/ 28 h 30"/>
                  <a:gd name="T14" fmla="*/ 35 w 35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5" y="29"/>
                      <a:pt x="26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3225"/>
              <p:cNvSpPr/>
              <p:nvPr/>
            </p:nvSpPr>
            <p:spPr bwMode="auto">
              <a:xfrm>
                <a:off x="5945" y="3568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3226"/>
              <p:cNvSpPr/>
              <p:nvPr/>
            </p:nvSpPr>
            <p:spPr bwMode="auto">
              <a:xfrm>
                <a:off x="5919" y="3552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3227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3228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3229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3230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3231"/>
              <p:cNvSpPr/>
              <p:nvPr/>
            </p:nvSpPr>
            <p:spPr bwMode="auto">
              <a:xfrm>
                <a:off x="5914" y="3537"/>
                <a:ext cx="46" cy="38"/>
              </a:xfrm>
              <a:custGeom>
                <a:avLst/>
                <a:gdLst>
                  <a:gd name="T0" fmla="*/ 43 w 43"/>
                  <a:gd name="T1" fmla="*/ 0 h 36"/>
                  <a:gd name="T2" fmla="*/ 41 w 43"/>
                  <a:gd name="T3" fmla="*/ 1 h 36"/>
                  <a:gd name="T4" fmla="*/ 41 w 43"/>
                  <a:gd name="T5" fmla="*/ 2 h 36"/>
                  <a:gd name="T6" fmla="*/ 33 w 43"/>
                  <a:gd name="T7" fmla="*/ 34 h 36"/>
                  <a:gd name="T8" fmla="*/ 29 w 43"/>
                  <a:gd name="T9" fmla="*/ 32 h 36"/>
                  <a:gd name="T10" fmla="*/ 6 w 43"/>
                  <a:gd name="T11" fmla="*/ 16 h 36"/>
                  <a:gd name="T12" fmla="*/ 4 w 43"/>
                  <a:gd name="T13" fmla="*/ 14 h 36"/>
                  <a:gd name="T14" fmla="*/ 3 w 43"/>
                  <a:gd name="T15" fmla="*/ 14 h 36"/>
                  <a:gd name="T16" fmla="*/ 3 w 43"/>
                  <a:gd name="T17" fmla="*/ 13 h 36"/>
                  <a:gd name="T18" fmla="*/ 0 w 43"/>
                  <a:gd name="T19" fmla="*/ 14 h 36"/>
                  <a:gd name="T20" fmla="*/ 33 w 43"/>
                  <a:gd name="T21" fmla="*/ 36 h 36"/>
                  <a:gd name="T22" fmla="*/ 34 w 43"/>
                  <a:gd name="T23" fmla="*/ 35 h 36"/>
                  <a:gd name="T24" fmla="*/ 34 w 43"/>
                  <a:gd name="T25" fmla="*/ 35 h 36"/>
                  <a:gd name="T26" fmla="*/ 34 w 43"/>
                  <a:gd name="T27" fmla="*/ 35 h 36"/>
                  <a:gd name="T28" fmla="*/ 43 w 43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3232"/>
              <p:cNvSpPr/>
              <p:nvPr/>
            </p:nvSpPr>
            <p:spPr bwMode="auto">
              <a:xfrm>
                <a:off x="5949" y="357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3233"/>
              <p:cNvSpPr/>
              <p:nvPr/>
            </p:nvSpPr>
            <p:spPr bwMode="auto">
              <a:xfrm>
                <a:off x="5735" y="3984"/>
                <a:ext cx="94" cy="57"/>
              </a:xfrm>
              <a:custGeom>
                <a:avLst/>
                <a:gdLst>
                  <a:gd name="T0" fmla="*/ 44 w 89"/>
                  <a:gd name="T1" fmla="*/ 0 h 54"/>
                  <a:gd name="T2" fmla="*/ 0 w 89"/>
                  <a:gd name="T3" fmla="*/ 45 h 54"/>
                  <a:gd name="T4" fmla="*/ 1 w 89"/>
                  <a:gd name="T5" fmla="*/ 47 h 54"/>
                  <a:gd name="T6" fmla="*/ 45 w 89"/>
                  <a:gd name="T7" fmla="*/ 51 h 54"/>
                  <a:gd name="T8" fmla="*/ 87 w 89"/>
                  <a:gd name="T9" fmla="*/ 54 h 54"/>
                  <a:gd name="T10" fmla="*/ 89 w 89"/>
                  <a:gd name="T11" fmla="*/ 51 h 54"/>
                  <a:gd name="T12" fmla="*/ 44 w 8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4">
                    <a:moveTo>
                      <a:pt x="44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3"/>
                      <a:pt x="88" y="52"/>
                      <a:pt x="89" y="5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3234"/>
              <p:cNvSpPr/>
              <p:nvPr/>
            </p:nvSpPr>
            <p:spPr bwMode="auto">
              <a:xfrm>
                <a:off x="5827" y="403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3235"/>
              <p:cNvSpPr/>
              <p:nvPr/>
            </p:nvSpPr>
            <p:spPr bwMode="auto">
              <a:xfrm>
                <a:off x="5734" y="403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3236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237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238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239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240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241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242"/>
              <p:cNvSpPr/>
              <p:nvPr/>
            </p:nvSpPr>
            <p:spPr bwMode="auto">
              <a:xfrm>
                <a:off x="5731" y="4034"/>
                <a:ext cx="103" cy="9"/>
              </a:xfrm>
              <a:custGeom>
                <a:avLst/>
                <a:gdLst>
                  <a:gd name="T0" fmla="*/ 1 w 98"/>
                  <a:gd name="T1" fmla="*/ 0 h 9"/>
                  <a:gd name="T2" fmla="*/ 0 w 98"/>
                  <a:gd name="T3" fmla="*/ 1 h 9"/>
                  <a:gd name="T4" fmla="*/ 98 w 98"/>
                  <a:gd name="T5" fmla="*/ 9 h 9"/>
                  <a:gd name="T6" fmla="*/ 98 w 98"/>
                  <a:gd name="T7" fmla="*/ 9 h 9"/>
                  <a:gd name="T8" fmla="*/ 98 w 98"/>
                  <a:gd name="T9" fmla="*/ 8 h 9"/>
                  <a:gd name="T10" fmla="*/ 98 w 98"/>
                  <a:gd name="T11" fmla="*/ 8 h 9"/>
                  <a:gd name="T12" fmla="*/ 49 w 98"/>
                  <a:gd name="T13" fmla="*/ 4 h 9"/>
                  <a:gd name="T14" fmla="*/ 5 w 98"/>
                  <a:gd name="T15" fmla="*/ 0 h 9"/>
                  <a:gd name="T16" fmla="*/ 3 w 98"/>
                  <a:gd name="T17" fmla="*/ 0 h 9"/>
                  <a:gd name="T18" fmla="*/ 2 w 98"/>
                  <a:gd name="T19" fmla="*/ 0 h 9"/>
                  <a:gd name="T20" fmla="*/ 1 w 9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9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243"/>
              <p:cNvSpPr>
                <a:spLocks noEditPoints="1"/>
              </p:cNvSpPr>
              <p:nvPr/>
            </p:nvSpPr>
            <p:spPr bwMode="auto">
              <a:xfrm>
                <a:off x="5834" y="4042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244"/>
              <p:cNvSpPr/>
              <p:nvPr/>
            </p:nvSpPr>
            <p:spPr bwMode="auto">
              <a:xfrm>
                <a:off x="5813" y="4051"/>
                <a:ext cx="86" cy="56"/>
              </a:xfrm>
              <a:custGeom>
                <a:avLst/>
                <a:gdLst>
                  <a:gd name="T0" fmla="*/ 26 w 81"/>
                  <a:gd name="T1" fmla="*/ 0 h 53"/>
                  <a:gd name="T2" fmla="*/ 21 w 81"/>
                  <a:gd name="T3" fmla="*/ 2 h 53"/>
                  <a:gd name="T4" fmla="*/ 18 w 81"/>
                  <a:gd name="T5" fmla="*/ 1 h 53"/>
                  <a:gd name="T6" fmla="*/ 0 w 81"/>
                  <a:gd name="T7" fmla="*/ 28 h 53"/>
                  <a:gd name="T8" fmla="*/ 25 w 81"/>
                  <a:gd name="T9" fmla="*/ 36 h 53"/>
                  <a:gd name="T10" fmla="*/ 25 w 81"/>
                  <a:gd name="T11" fmla="*/ 35 h 53"/>
                  <a:gd name="T12" fmla="*/ 30 w 81"/>
                  <a:gd name="T13" fmla="*/ 29 h 53"/>
                  <a:gd name="T14" fmla="*/ 36 w 81"/>
                  <a:gd name="T15" fmla="*/ 35 h 53"/>
                  <a:gd name="T16" fmla="*/ 34 w 81"/>
                  <a:gd name="T17" fmla="*/ 39 h 53"/>
                  <a:gd name="T18" fmla="*/ 80 w 81"/>
                  <a:gd name="T19" fmla="*/ 53 h 53"/>
                  <a:gd name="T20" fmla="*/ 81 w 81"/>
                  <a:gd name="T21" fmla="*/ 52 h 53"/>
                  <a:gd name="T22" fmla="*/ 61 w 81"/>
                  <a:gd name="T23" fmla="*/ 33 h 53"/>
                  <a:gd name="T24" fmla="*/ 26 w 81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3">
                    <a:moveTo>
                      <a:pt x="26" y="0"/>
                    </a:moveTo>
                    <a:cubicBezTo>
                      <a:pt x="25" y="1"/>
                      <a:pt x="23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2"/>
                      <a:pt x="27" y="29"/>
                      <a:pt x="30" y="29"/>
                    </a:cubicBezTo>
                    <a:cubicBezTo>
                      <a:pt x="33" y="29"/>
                      <a:pt x="36" y="32"/>
                      <a:pt x="36" y="35"/>
                    </a:cubicBezTo>
                    <a:cubicBezTo>
                      <a:pt x="36" y="36"/>
                      <a:pt x="35" y="38"/>
                      <a:pt x="34" y="39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81" y="53"/>
                      <a:pt x="81" y="53"/>
                      <a:pt x="81" y="5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245"/>
              <p:cNvSpPr/>
              <p:nvPr/>
            </p:nvSpPr>
            <p:spPr bwMode="auto">
              <a:xfrm>
                <a:off x="5832" y="4047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0 w 8"/>
                  <a:gd name="T3" fmla="*/ 5 h 6"/>
                  <a:gd name="T4" fmla="*/ 3 w 8"/>
                  <a:gd name="T5" fmla="*/ 6 h 6"/>
                  <a:gd name="T6" fmla="*/ 8 w 8"/>
                  <a:gd name="T7" fmla="*/ 4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246"/>
              <p:cNvSpPr/>
              <p:nvPr/>
            </p:nvSpPr>
            <p:spPr bwMode="auto">
              <a:xfrm>
                <a:off x="5839" y="4081"/>
                <a:ext cx="12" cy="11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6 h 10"/>
                  <a:gd name="T4" fmla="*/ 0 w 11"/>
                  <a:gd name="T5" fmla="*/ 7 h 10"/>
                  <a:gd name="T6" fmla="*/ 9 w 11"/>
                  <a:gd name="T7" fmla="*/ 10 h 10"/>
                  <a:gd name="T8" fmla="*/ 11 w 11"/>
                  <a:gd name="T9" fmla="*/ 6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7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3247"/>
              <p:cNvSpPr/>
              <p:nvPr/>
            </p:nvSpPr>
            <p:spPr bwMode="auto">
              <a:xfrm>
                <a:off x="5898" y="410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3248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3249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3250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3251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3252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3253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254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3255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56"/>
              <p:cNvSpPr/>
              <p:nvPr/>
            </p:nvSpPr>
            <p:spPr bwMode="auto">
              <a:xfrm>
                <a:off x="5765" y="4069"/>
                <a:ext cx="44" cy="36"/>
              </a:xfrm>
              <a:custGeom>
                <a:avLst/>
                <a:gdLst>
                  <a:gd name="T0" fmla="*/ 1 w 41"/>
                  <a:gd name="T1" fmla="*/ 0 h 34"/>
                  <a:gd name="T2" fmla="*/ 0 w 41"/>
                  <a:gd name="T3" fmla="*/ 3 h 34"/>
                  <a:gd name="T4" fmla="*/ 21 w 41"/>
                  <a:gd name="T5" fmla="*/ 34 h 34"/>
                  <a:gd name="T6" fmla="*/ 24 w 41"/>
                  <a:gd name="T7" fmla="*/ 33 h 34"/>
                  <a:gd name="T8" fmla="*/ 27 w 41"/>
                  <a:gd name="T9" fmla="*/ 34 h 34"/>
                  <a:gd name="T10" fmla="*/ 41 w 41"/>
                  <a:gd name="T11" fmla="*/ 13 h 34"/>
                  <a:gd name="T12" fmla="*/ 1 w 4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3"/>
                      <a:pt x="26" y="33"/>
                      <a:pt x="27" y="3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257"/>
              <p:cNvSpPr/>
              <p:nvPr/>
            </p:nvSpPr>
            <p:spPr bwMode="auto">
              <a:xfrm>
                <a:off x="5788" y="410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1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258"/>
              <p:cNvSpPr/>
              <p:nvPr/>
            </p:nvSpPr>
            <p:spPr bwMode="auto">
              <a:xfrm>
                <a:off x="5762" y="406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259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260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261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262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263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3264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3265"/>
              <p:cNvSpPr/>
              <p:nvPr/>
            </p:nvSpPr>
            <p:spPr bwMode="auto">
              <a:xfrm>
                <a:off x="5796" y="4084"/>
                <a:ext cx="101" cy="26"/>
              </a:xfrm>
              <a:custGeom>
                <a:avLst/>
                <a:gdLst>
                  <a:gd name="T0" fmla="*/ 15 w 95"/>
                  <a:gd name="T1" fmla="*/ 0 h 25"/>
                  <a:gd name="T2" fmla="*/ 0 w 95"/>
                  <a:gd name="T3" fmla="*/ 21 h 25"/>
                  <a:gd name="T4" fmla="*/ 2 w 95"/>
                  <a:gd name="T5" fmla="*/ 25 h 25"/>
                  <a:gd name="T6" fmla="*/ 95 w 95"/>
                  <a:gd name="T7" fmla="*/ 25 h 25"/>
                  <a:gd name="T8" fmla="*/ 15 w 9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15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2" y="24"/>
                      <a:pt x="2" y="25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3266"/>
              <p:cNvSpPr/>
              <p:nvPr/>
            </p:nvSpPr>
            <p:spPr bwMode="auto">
              <a:xfrm>
                <a:off x="5794" y="410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3267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3268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3269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3270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3271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3272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3273"/>
              <p:cNvSpPr/>
              <p:nvPr/>
            </p:nvSpPr>
            <p:spPr bwMode="auto">
              <a:xfrm>
                <a:off x="5946" y="3824"/>
                <a:ext cx="125" cy="37"/>
              </a:xfrm>
              <a:custGeom>
                <a:avLst/>
                <a:gdLst>
                  <a:gd name="T0" fmla="*/ 114 w 118"/>
                  <a:gd name="T1" fmla="*/ 0 h 35"/>
                  <a:gd name="T2" fmla="*/ 0 w 118"/>
                  <a:gd name="T3" fmla="*/ 8 h 35"/>
                  <a:gd name="T4" fmla="*/ 0 w 118"/>
                  <a:gd name="T5" fmla="*/ 9 h 35"/>
                  <a:gd name="T6" fmla="*/ 72 w 118"/>
                  <a:gd name="T7" fmla="*/ 29 h 35"/>
                  <a:gd name="T8" fmla="*/ 77 w 118"/>
                  <a:gd name="T9" fmla="*/ 26 h 35"/>
                  <a:gd name="T10" fmla="*/ 83 w 118"/>
                  <a:gd name="T11" fmla="*/ 31 h 35"/>
                  <a:gd name="T12" fmla="*/ 83 w 118"/>
                  <a:gd name="T13" fmla="*/ 31 h 35"/>
                  <a:gd name="T14" fmla="*/ 97 w 118"/>
                  <a:gd name="T15" fmla="*/ 35 h 35"/>
                  <a:gd name="T16" fmla="*/ 104 w 118"/>
                  <a:gd name="T17" fmla="*/ 31 h 35"/>
                  <a:gd name="T18" fmla="*/ 106 w 118"/>
                  <a:gd name="T19" fmla="*/ 32 h 35"/>
                  <a:gd name="T20" fmla="*/ 118 w 118"/>
                  <a:gd name="T21" fmla="*/ 6 h 35"/>
                  <a:gd name="T22" fmla="*/ 114 w 118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35">
                    <a:moveTo>
                      <a:pt x="114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7"/>
                      <a:pt x="75" y="26"/>
                      <a:pt x="77" y="26"/>
                    </a:cubicBezTo>
                    <a:cubicBezTo>
                      <a:pt x="81" y="26"/>
                      <a:pt x="83" y="28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9" y="33"/>
                      <a:pt x="101" y="31"/>
                      <a:pt x="104" y="31"/>
                    </a:cubicBezTo>
                    <a:cubicBezTo>
                      <a:pt x="105" y="31"/>
                      <a:pt x="105" y="31"/>
                      <a:pt x="106" y="32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6" y="4"/>
                      <a:pt x="115" y="2"/>
                      <a:pt x="1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3274"/>
              <p:cNvSpPr/>
              <p:nvPr/>
            </p:nvSpPr>
            <p:spPr bwMode="auto">
              <a:xfrm>
                <a:off x="594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3275"/>
              <p:cNvSpPr/>
              <p:nvPr/>
            </p:nvSpPr>
            <p:spPr bwMode="auto">
              <a:xfrm>
                <a:off x="6022" y="3851"/>
                <a:ext cx="12" cy="6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3 h 5"/>
                  <a:gd name="T4" fmla="*/ 11 w 11"/>
                  <a:gd name="T5" fmla="*/ 5 h 5"/>
                  <a:gd name="T6" fmla="*/ 11 w 11"/>
                  <a:gd name="T7" fmla="*/ 5 h 5"/>
                  <a:gd name="T8" fmla="*/ 5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3276"/>
              <p:cNvSpPr/>
              <p:nvPr/>
            </p:nvSpPr>
            <p:spPr bwMode="auto">
              <a:xfrm>
                <a:off x="6049" y="3857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2 w 9"/>
                  <a:gd name="T5" fmla="*/ 5 h 6"/>
                  <a:gd name="T6" fmla="*/ 6 w 9"/>
                  <a:gd name="T7" fmla="*/ 6 h 6"/>
                  <a:gd name="T8" fmla="*/ 9 w 9"/>
                  <a:gd name="T9" fmla="*/ 1 h 6"/>
                  <a:gd name="T10" fmla="*/ 7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3277"/>
              <p:cNvSpPr/>
              <p:nvPr/>
            </p:nvSpPr>
            <p:spPr bwMode="auto">
              <a:xfrm>
                <a:off x="6067" y="382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4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3278"/>
              <p:cNvSpPr/>
              <p:nvPr/>
            </p:nvSpPr>
            <p:spPr bwMode="auto">
              <a:xfrm>
                <a:off x="5941" y="3822"/>
                <a:ext cx="135" cy="41"/>
              </a:xfrm>
              <a:custGeom>
                <a:avLst/>
                <a:gdLst>
                  <a:gd name="T0" fmla="*/ 127 w 128"/>
                  <a:gd name="T1" fmla="*/ 0 h 39"/>
                  <a:gd name="T2" fmla="*/ 0 w 128"/>
                  <a:gd name="T3" fmla="*/ 9 h 39"/>
                  <a:gd name="T4" fmla="*/ 104 w 128"/>
                  <a:gd name="T5" fmla="*/ 38 h 39"/>
                  <a:gd name="T6" fmla="*/ 102 w 128"/>
                  <a:gd name="T7" fmla="*/ 37 h 39"/>
                  <a:gd name="T8" fmla="*/ 88 w 128"/>
                  <a:gd name="T9" fmla="*/ 33 h 39"/>
                  <a:gd name="T10" fmla="*/ 77 w 128"/>
                  <a:gd name="T11" fmla="*/ 31 h 39"/>
                  <a:gd name="T12" fmla="*/ 5 w 128"/>
                  <a:gd name="T13" fmla="*/ 11 h 39"/>
                  <a:gd name="T14" fmla="*/ 4 w 128"/>
                  <a:gd name="T15" fmla="*/ 10 h 39"/>
                  <a:gd name="T16" fmla="*/ 5 w 128"/>
                  <a:gd name="T17" fmla="*/ 10 h 39"/>
                  <a:gd name="T18" fmla="*/ 119 w 128"/>
                  <a:gd name="T19" fmla="*/ 2 h 39"/>
                  <a:gd name="T20" fmla="*/ 126 w 128"/>
                  <a:gd name="T21" fmla="*/ 1 h 39"/>
                  <a:gd name="T22" fmla="*/ 123 w 128"/>
                  <a:gd name="T23" fmla="*/ 8 h 39"/>
                  <a:gd name="T24" fmla="*/ 111 w 128"/>
                  <a:gd name="T25" fmla="*/ 34 h 39"/>
                  <a:gd name="T26" fmla="*/ 108 w 128"/>
                  <a:gd name="T27" fmla="*/ 39 h 39"/>
                  <a:gd name="T28" fmla="*/ 109 w 128"/>
                  <a:gd name="T29" fmla="*/ 39 h 39"/>
                  <a:gd name="T30" fmla="*/ 110 w 128"/>
                  <a:gd name="T31" fmla="*/ 39 h 39"/>
                  <a:gd name="T32" fmla="*/ 128 w 128"/>
                  <a:gd name="T33" fmla="*/ 1 h 39"/>
                  <a:gd name="T34" fmla="*/ 128 w 128"/>
                  <a:gd name="T35" fmla="*/ 1 h 39"/>
                  <a:gd name="T36" fmla="*/ 128 w 128"/>
                  <a:gd name="T37" fmla="*/ 1 h 39"/>
                  <a:gd name="T38" fmla="*/ 128 w 128"/>
                  <a:gd name="T39" fmla="*/ 1 h 39"/>
                  <a:gd name="T40" fmla="*/ 128 w 128"/>
                  <a:gd name="T41" fmla="*/ 1 h 39"/>
                  <a:gd name="T42" fmla="*/ 128 w 128"/>
                  <a:gd name="T43" fmla="*/ 1 h 39"/>
                  <a:gd name="T44" fmla="*/ 127 w 128"/>
                  <a:gd name="T45" fmla="*/ 0 h 39"/>
                  <a:gd name="T46" fmla="*/ 127 w 128"/>
                  <a:gd name="T4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" h="39">
                    <a:moveTo>
                      <a:pt x="12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7" y="1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3279"/>
              <p:cNvSpPr>
                <a:spLocks noEditPoints="1"/>
              </p:cNvSpPr>
              <p:nvPr/>
            </p:nvSpPr>
            <p:spPr bwMode="auto">
              <a:xfrm>
                <a:off x="6075" y="38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3280"/>
              <p:cNvSpPr/>
              <p:nvPr/>
            </p:nvSpPr>
            <p:spPr bwMode="auto">
              <a:xfrm>
                <a:off x="6075" y="38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3281"/>
              <p:cNvSpPr/>
              <p:nvPr/>
            </p:nvSpPr>
            <p:spPr bwMode="auto">
              <a:xfrm>
                <a:off x="6056" y="38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3282"/>
              <p:cNvSpPr/>
              <p:nvPr/>
            </p:nvSpPr>
            <p:spPr bwMode="auto">
              <a:xfrm>
                <a:off x="5938" y="3831"/>
                <a:ext cx="119" cy="34"/>
              </a:xfrm>
              <a:custGeom>
                <a:avLst/>
                <a:gdLst>
                  <a:gd name="T0" fmla="*/ 3 w 113"/>
                  <a:gd name="T1" fmla="*/ 0 h 32"/>
                  <a:gd name="T2" fmla="*/ 0 w 113"/>
                  <a:gd name="T3" fmla="*/ 1 h 32"/>
                  <a:gd name="T4" fmla="*/ 0 w 113"/>
                  <a:gd name="T5" fmla="*/ 1 h 32"/>
                  <a:gd name="T6" fmla="*/ 112 w 113"/>
                  <a:gd name="T7" fmla="*/ 32 h 32"/>
                  <a:gd name="T8" fmla="*/ 113 w 113"/>
                  <a:gd name="T9" fmla="*/ 30 h 32"/>
                  <a:gd name="T10" fmla="*/ 112 w 113"/>
                  <a:gd name="T11" fmla="*/ 30 h 32"/>
                  <a:gd name="T12" fmla="*/ 112 w 113"/>
                  <a:gd name="T13" fmla="*/ 30 h 32"/>
                  <a:gd name="T14" fmla="*/ 111 w 113"/>
                  <a:gd name="T15" fmla="*/ 30 h 32"/>
                  <a:gd name="T16" fmla="*/ 107 w 113"/>
                  <a:gd name="T17" fmla="*/ 29 h 32"/>
                  <a:gd name="T18" fmla="*/ 3 w 11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3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3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3283"/>
              <p:cNvSpPr/>
              <p:nvPr/>
            </p:nvSpPr>
            <p:spPr bwMode="auto">
              <a:xfrm>
                <a:off x="5936" y="38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3284"/>
              <p:cNvSpPr/>
              <p:nvPr/>
            </p:nvSpPr>
            <p:spPr bwMode="auto">
              <a:xfrm>
                <a:off x="6041" y="3711"/>
                <a:ext cx="87" cy="101"/>
              </a:xfrm>
              <a:custGeom>
                <a:avLst/>
                <a:gdLst>
                  <a:gd name="T0" fmla="*/ 82 w 82"/>
                  <a:gd name="T1" fmla="*/ 0 h 96"/>
                  <a:gd name="T2" fmla="*/ 3 w 82"/>
                  <a:gd name="T3" fmla="*/ 39 h 96"/>
                  <a:gd name="T4" fmla="*/ 3 w 82"/>
                  <a:gd name="T5" fmla="*/ 42 h 96"/>
                  <a:gd name="T6" fmla="*/ 0 w 82"/>
                  <a:gd name="T7" fmla="*/ 49 h 96"/>
                  <a:gd name="T8" fmla="*/ 30 w 82"/>
                  <a:gd name="T9" fmla="*/ 96 h 96"/>
                  <a:gd name="T10" fmla="*/ 34 w 82"/>
                  <a:gd name="T11" fmla="*/ 95 h 96"/>
                  <a:gd name="T12" fmla="*/ 36 w 82"/>
                  <a:gd name="T13" fmla="*/ 95 h 96"/>
                  <a:gd name="T14" fmla="*/ 76 w 82"/>
                  <a:gd name="T15" fmla="*/ 15 h 96"/>
                  <a:gd name="T16" fmla="*/ 73 w 82"/>
                  <a:gd name="T17" fmla="*/ 16 h 96"/>
                  <a:gd name="T18" fmla="*/ 73 w 82"/>
                  <a:gd name="T19" fmla="*/ 16 h 96"/>
                  <a:gd name="T20" fmla="*/ 67 w 82"/>
                  <a:gd name="T21" fmla="*/ 22 h 96"/>
                  <a:gd name="T22" fmla="*/ 61 w 82"/>
                  <a:gd name="T23" fmla="*/ 16 h 96"/>
                  <a:gd name="T24" fmla="*/ 67 w 82"/>
                  <a:gd name="T25" fmla="*/ 10 h 96"/>
                  <a:gd name="T26" fmla="*/ 70 w 82"/>
                  <a:gd name="T27" fmla="*/ 11 h 96"/>
                  <a:gd name="T28" fmla="*/ 82 w 82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6">
                    <a:moveTo>
                      <a:pt x="82" y="0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1"/>
                      <a:pt x="3" y="42"/>
                    </a:cubicBezTo>
                    <a:cubicBezTo>
                      <a:pt x="3" y="45"/>
                      <a:pt x="2" y="47"/>
                      <a:pt x="0" y="49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5"/>
                      <a:pt x="32" y="95"/>
                      <a:pt x="34" y="95"/>
                    </a:cubicBezTo>
                    <a:cubicBezTo>
                      <a:pt x="35" y="95"/>
                      <a:pt x="35" y="95"/>
                      <a:pt x="36" y="9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9"/>
                      <a:pt x="70" y="22"/>
                      <a:pt x="67" y="22"/>
                    </a:cubicBezTo>
                    <a:cubicBezTo>
                      <a:pt x="63" y="22"/>
                      <a:pt x="61" y="19"/>
                      <a:pt x="61" y="16"/>
                    </a:cubicBezTo>
                    <a:cubicBezTo>
                      <a:pt x="61" y="13"/>
                      <a:pt x="63" y="10"/>
                      <a:pt x="67" y="10"/>
                    </a:cubicBezTo>
                    <a:cubicBezTo>
                      <a:pt x="68" y="10"/>
                      <a:pt x="69" y="10"/>
                      <a:pt x="70" y="1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3285"/>
              <p:cNvSpPr/>
              <p:nvPr/>
            </p:nvSpPr>
            <p:spPr bwMode="auto">
              <a:xfrm>
                <a:off x="6037" y="3752"/>
                <a:ext cx="7" cy="11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3 h 10"/>
                  <a:gd name="T8" fmla="*/ 7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8"/>
                      <a:pt x="7" y="6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3286"/>
              <p:cNvSpPr/>
              <p:nvPr/>
            </p:nvSpPr>
            <p:spPr bwMode="auto">
              <a:xfrm>
                <a:off x="6073" y="3811"/>
                <a:ext cx="6" cy="8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1 h 7"/>
                  <a:gd name="T4" fmla="*/ 3 w 6"/>
                  <a:gd name="T5" fmla="*/ 7 h 7"/>
                  <a:gd name="T6" fmla="*/ 6 w 6"/>
                  <a:gd name="T7" fmla="*/ 0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3287"/>
              <p:cNvSpPr/>
              <p:nvPr/>
            </p:nvSpPr>
            <p:spPr bwMode="auto">
              <a:xfrm>
                <a:off x="6106" y="3721"/>
                <a:ext cx="12" cy="13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12 w 12"/>
                  <a:gd name="T9" fmla="*/ 6 h 12"/>
                  <a:gd name="T10" fmla="*/ 6 w 12"/>
                  <a:gd name="T11" fmla="*/ 7 h 12"/>
                  <a:gd name="T12" fmla="*/ 6 w 12"/>
                  <a:gd name="T13" fmla="*/ 7 h 12"/>
                  <a:gd name="T14" fmla="*/ 4 w 12"/>
                  <a:gd name="T15" fmla="*/ 7 h 12"/>
                  <a:gd name="T16" fmla="*/ 5 w 12"/>
                  <a:gd name="T17" fmla="*/ 5 h 12"/>
                  <a:gd name="T18" fmla="*/ 9 w 12"/>
                  <a:gd name="T19" fmla="*/ 1 h 12"/>
                  <a:gd name="T20" fmla="*/ 6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9" y="12"/>
                      <a:pt x="12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3288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3289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3290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3291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3292"/>
              <p:cNvSpPr/>
              <p:nvPr/>
            </p:nvSpPr>
            <p:spPr bwMode="auto">
              <a:xfrm>
                <a:off x="6036" y="3707"/>
                <a:ext cx="96" cy="49"/>
              </a:xfrm>
              <a:custGeom>
                <a:avLst/>
                <a:gdLst>
                  <a:gd name="T0" fmla="*/ 91 w 91"/>
                  <a:gd name="T1" fmla="*/ 0 h 47"/>
                  <a:gd name="T2" fmla="*/ 0 w 91"/>
                  <a:gd name="T3" fmla="*/ 45 h 47"/>
                  <a:gd name="T4" fmla="*/ 0 w 91"/>
                  <a:gd name="T5" fmla="*/ 45 h 47"/>
                  <a:gd name="T6" fmla="*/ 0 w 91"/>
                  <a:gd name="T7" fmla="*/ 47 h 47"/>
                  <a:gd name="T8" fmla="*/ 0 w 91"/>
                  <a:gd name="T9" fmla="*/ 47 h 47"/>
                  <a:gd name="T10" fmla="*/ 0 w 91"/>
                  <a:gd name="T11" fmla="*/ 47 h 47"/>
                  <a:gd name="T12" fmla="*/ 1 w 91"/>
                  <a:gd name="T13" fmla="*/ 46 h 47"/>
                  <a:gd name="T14" fmla="*/ 8 w 91"/>
                  <a:gd name="T15" fmla="*/ 43 h 47"/>
                  <a:gd name="T16" fmla="*/ 87 w 91"/>
                  <a:gd name="T17" fmla="*/ 4 h 47"/>
                  <a:gd name="T18" fmla="*/ 91 w 9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47">
                    <a:moveTo>
                      <a:pt x="91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3293"/>
              <p:cNvSpPr/>
              <p:nvPr/>
            </p:nvSpPr>
            <p:spPr bwMode="auto">
              <a:xfrm>
                <a:off x="6035" y="375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3294"/>
              <p:cNvSpPr/>
              <p:nvPr/>
            </p:nvSpPr>
            <p:spPr bwMode="auto">
              <a:xfrm>
                <a:off x="6110" y="3707"/>
                <a:ext cx="23" cy="22"/>
              </a:xfrm>
              <a:custGeom>
                <a:avLst/>
                <a:gdLst>
                  <a:gd name="T0" fmla="*/ 22 w 22"/>
                  <a:gd name="T1" fmla="*/ 0 h 21"/>
                  <a:gd name="T2" fmla="*/ 21 w 22"/>
                  <a:gd name="T3" fmla="*/ 0 h 21"/>
                  <a:gd name="T4" fmla="*/ 17 w 22"/>
                  <a:gd name="T5" fmla="*/ 4 h 21"/>
                  <a:gd name="T6" fmla="*/ 5 w 22"/>
                  <a:gd name="T7" fmla="*/ 15 h 21"/>
                  <a:gd name="T8" fmla="*/ 1 w 22"/>
                  <a:gd name="T9" fmla="*/ 19 h 21"/>
                  <a:gd name="T10" fmla="*/ 0 w 22"/>
                  <a:gd name="T11" fmla="*/ 21 h 21"/>
                  <a:gd name="T12" fmla="*/ 2 w 22"/>
                  <a:gd name="T13" fmla="*/ 21 h 21"/>
                  <a:gd name="T14" fmla="*/ 2 w 22"/>
                  <a:gd name="T15" fmla="*/ 21 h 21"/>
                  <a:gd name="T16" fmla="*/ 2 w 22"/>
                  <a:gd name="T17" fmla="*/ 21 h 21"/>
                  <a:gd name="T18" fmla="*/ 8 w 22"/>
                  <a:gd name="T19" fmla="*/ 20 h 21"/>
                  <a:gd name="T20" fmla="*/ 11 w 22"/>
                  <a:gd name="T21" fmla="*/ 19 h 21"/>
                  <a:gd name="T22" fmla="*/ 12 w 22"/>
                  <a:gd name="T23" fmla="*/ 19 h 21"/>
                  <a:gd name="T24" fmla="*/ 13 w 22"/>
                  <a:gd name="T25" fmla="*/ 17 h 21"/>
                  <a:gd name="T26" fmla="*/ 2 w 22"/>
                  <a:gd name="T27" fmla="*/ 20 h 21"/>
                  <a:gd name="T28" fmla="*/ 20 w 22"/>
                  <a:gd name="T29" fmla="*/ 3 h 21"/>
                  <a:gd name="T30" fmla="*/ 22 w 2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3295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3296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3297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3298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3299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3300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3301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3302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3303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3304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3305"/>
              <p:cNvSpPr/>
              <p:nvPr/>
            </p:nvSpPr>
            <p:spPr bwMode="auto">
              <a:xfrm>
                <a:off x="5918" y="3789"/>
                <a:ext cx="16" cy="34"/>
              </a:xfrm>
              <a:custGeom>
                <a:avLst/>
                <a:gdLst>
                  <a:gd name="T0" fmla="*/ 11 w 15"/>
                  <a:gd name="T1" fmla="*/ 0 h 32"/>
                  <a:gd name="T2" fmla="*/ 0 w 15"/>
                  <a:gd name="T3" fmla="*/ 3 h 32"/>
                  <a:gd name="T4" fmla="*/ 15 w 15"/>
                  <a:gd name="T5" fmla="*/ 32 h 32"/>
                  <a:gd name="T6" fmla="*/ 15 w 15"/>
                  <a:gd name="T7" fmla="*/ 31 h 32"/>
                  <a:gd name="T8" fmla="*/ 11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3306"/>
              <p:cNvSpPr/>
              <p:nvPr/>
            </p:nvSpPr>
            <p:spPr bwMode="auto">
              <a:xfrm>
                <a:off x="5934" y="382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3307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3308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3309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3310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3311"/>
              <p:cNvSpPr/>
              <p:nvPr/>
            </p:nvSpPr>
            <p:spPr bwMode="auto">
              <a:xfrm>
                <a:off x="5848" y="3803"/>
                <a:ext cx="79" cy="25"/>
              </a:xfrm>
              <a:custGeom>
                <a:avLst/>
                <a:gdLst>
                  <a:gd name="T0" fmla="*/ 40 w 75"/>
                  <a:gd name="T1" fmla="*/ 0 h 24"/>
                  <a:gd name="T2" fmla="*/ 35 w 75"/>
                  <a:gd name="T3" fmla="*/ 2 h 24"/>
                  <a:gd name="T4" fmla="*/ 30 w 75"/>
                  <a:gd name="T5" fmla="*/ 1 h 24"/>
                  <a:gd name="T6" fmla="*/ 0 w 75"/>
                  <a:gd name="T7" fmla="*/ 10 h 24"/>
                  <a:gd name="T8" fmla="*/ 0 w 75"/>
                  <a:gd name="T9" fmla="*/ 11 h 24"/>
                  <a:gd name="T10" fmla="*/ 74 w 75"/>
                  <a:gd name="T11" fmla="*/ 24 h 24"/>
                  <a:gd name="T12" fmla="*/ 75 w 75"/>
                  <a:gd name="T13" fmla="*/ 24 h 24"/>
                  <a:gd name="T14" fmla="*/ 40 w 75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40" y="0"/>
                    </a:moveTo>
                    <a:cubicBezTo>
                      <a:pt x="38" y="2"/>
                      <a:pt x="37" y="2"/>
                      <a:pt x="35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3312"/>
              <p:cNvSpPr/>
              <p:nvPr/>
            </p:nvSpPr>
            <p:spPr bwMode="auto">
              <a:xfrm>
                <a:off x="5926" y="382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3313"/>
              <p:cNvSpPr/>
              <p:nvPr/>
            </p:nvSpPr>
            <p:spPr bwMode="auto">
              <a:xfrm>
                <a:off x="5880" y="3802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0 w 10"/>
                  <a:gd name="T3" fmla="*/ 2 h 3"/>
                  <a:gd name="T4" fmla="*/ 5 w 10"/>
                  <a:gd name="T5" fmla="*/ 3 h 3"/>
                  <a:gd name="T6" fmla="*/ 10 w 10"/>
                  <a:gd name="T7" fmla="*/ 1 h 3"/>
                  <a:gd name="T8" fmla="*/ 7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5" y="3"/>
                    </a:cubicBezTo>
                    <a:cubicBezTo>
                      <a:pt x="7" y="3"/>
                      <a:pt x="8" y="3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3314"/>
              <p:cNvSpPr/>
              <p:nvPr/>
            </p:nvSpPr>
            <p:spPr bwMode="auto">
              <a:xfrm>
                <a:off x="5846" y="38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3315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3316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3317"/>
              <p:cNvSpPr/>
              <p:nvPr/>
            </p:nvSpPr>
            <p:spPr bwMode="auto">
              <a:xfrm>
                <a:off x="5840" y="3801"/>
                <a:ext cx="47" cy="14"/>
              </a:xfrm>
              <a:custGeom>
                <a:avLst/>
                <a:gdLst>
                  <a:gd name="T0" fmla="*/ 43 w 44"/>
                  <a:gd name="T1" fmla="*/ 0 h 14"/>
                  <a:gd name="T2" fmla="*/ 0 w 44"/>
                  <a:gd name="T3" fmla="*/ 13 h 14"/>
                  <a:gd name="T4" fmla="*/ 1 w 44"/>
                  <a:gd name="T5" fmla="*/ 13 h 14"/>
                  <a:gd name="T6" fmla="*/ 2 w 44"/>
                  <a:gd name="T7" fmla="*/ 14 h 14"/>
                  <a:gd name="T8" fmla="*/ 5 w 44"/>
                  <a:gd name="T9" fmla="*/ 13 h 14"/>
                  <a:gd name="T10" fmla="*/ 7 w 44"/>
                  <a:gd name="T11" fmla="*/ 12 h 14"/>
                  <a:gd name="T12" fmla="*/ 37 w 44"/>
                  <a:gd name="T13" fmla="*/ 3 h 14"/>
                  <a:gd name="T14" fmla="*/ 44 w 44"/>
                  <a:gd name="T15" fmla="*/ 1 h 14"/>
                  <a:gd name="T16" fmla="*/ 43 w 4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">
                    <a:moveTo>
                      <a:pt x="4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3318"/>
              <p:cNvSpPr/>
              <p:nvPr/>
            </p:nvSpPr>
            <p:spPr bwMode="auto">
              <a:xfrm>
                <a:off x="5839" y="3814"/>
                <a:ext cx="3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3319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3320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3321"/>
              <p:cNvSpPr/>
              <p:nvPr/>
            </p:nvSpPr>
            <p:spPr bwMode="auto">
              <a:xfrm>
                <a:off x="5914" y="3645"/>
                <a:ext cx="113" cy="140"/>
              </a:xfrm>
              <a:custGeom>
                <a:avLst/>
                <a:gdLst>
                  <a:gd name="T0" fmla="*/ 3 w 106"/>
                  <a:gd name="T1" fmla="*/ 0 h 132"/>
                  <a:gd name="T2" fmla="*/ 0 w 106"/>
                  <a:gd name="T3" fmla="*/ 1 h 132"/>
                  <a:gd name="T4" fmla="*/ 16 w 106"/>
                  <a:gd name="T5" fmla="*/ 132 h 132"/>
                  <a:gd name="T6" fmla="*/ 104 w 106"/>
                  <a:gd name="T7" fmla="*/ 105 h 132"/>
                  <a:gd name="T8" fmla="*/ 104 w 106"/>
                  <a:gd name="T9" fmla="*/ 104 h 132"/>
                  <a:gd name="T10" fmla="*/ 106 w 106"/>
                  <a:gd name="T11" fmla="*/ 98 h 132"/>
                  <a:gd name="T12" fmla="*/ 3 w 106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4"/>
                      <a:pt x="104" y="104"/>
                    </a:cubicBezTo>
                    <a:cubicBezTo>
                      <a:pt x="104" y="102"/>
                      <a:pt x="105" y="100"/>
                      <a:pt x="106" y="9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3322"/>
              <p:cNvSpPr/>
              <p:nvPr/>
            </p:nvSpPr>
            <p:spPr bwMode="auto">
              <a:xfrm>
                <a:off x="5913" y="3642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3323"/>
              <p:cNvSpPr/>
              <p:nvPr/>
            </p:nvSpPr>
            <p:spPr bwMode="auto">
              <a:xfrm>
                <a:off x="6024" y="3749"/>
                <a:ext cx="8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6 h 7"/>
                  <a:gd name="T4" fmla="*/ 0 w 7"/>
                  <a:gd name="T5" fmla="*/ 7 h 7"/>
                  <a:gd name="T6" fmla="*/ 7 w 7"/>
                  <a:gd name="T7" fmla="*/ 5 h 7"/>
                  <a:gd name="T8" fmla="*/ 2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3324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3325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3326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3327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3328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3329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3330"/>
              <p:cNvSpPr/>
              <p:nvPr/>
            </p:nvSpPr>
            <p:spPr bwMode="auto">
              <a:xfrm>
                <a:off x="5881" y="3648"/>
                <a:ext cx="47" cy="141"/>
              </a:xfrm>
              <a:custGeom>
                <a:avLst/>
                <a:gdLst>
                  <a:gd name="T0" fmla="*/ 27 w 45"/>
                  <a:gd name="T1" fmla="*/ 0 h 134"/>
                  <a:gd name="T2" fmla="*/ 0 w 45"/>
                  <a:gd name="T3" fmla="*/ 66 h 134"/>
                  <a:gd name="T4" fmla="*/ 34 w 45"/>
                  <a:gd name="T5" fmla="*/ 134 h 134"/>
                  <a:gd name="T6" fmla="*/ 45 w 45"/>
                  <a:gd name="T7" fmla="*/ 131 h 134"/>
                  <a:gd name="T8" fmla="*/ 29 w 45"/>
                  <a:gd name="T9" fmla="*/ 0 h 134"/>
                  <a:gd name="T10" fmla="*/ 27 w 45"/>
                  <a:gd name="T1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34">
                    <a:moveTo>
                      <a:pt x="27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3331"/>
              <p:cNvSpPr/>
              <p:nvPr/>
            </p:nvSpPr>
            <p:spPr bwMode="auto">
              <a:xfrm>
                <a:off x="5909" y="3644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3332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3333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3334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close/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3335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3336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3337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3338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3339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3340"/>
              <p:cNvSpPr/>
              <p:nvPr/>
            </p:nvSpPr>
            <p:spPr bwMode="auto">
              <a:xfrm>
                <a:off x="5845" y="3781"/>
                <a:ext cx="32" cy="29"/>
              </a:xfrm>
              <a:custGeom>
                <a:avLst/>
                <a:gdLst>
                  <a:gd name="T0" fmla="*/ 10 w 31"/>
                  <a:gd name="T1" fmla="*/ 0 h 28"/>
                  <a:gd name="T2" fmla="*/ 0 w 31"/>
                  <a:gd name="T3" fmla="*/ 25 h 28"/>
                  <a:gd name="T4" fmla="*/ 2 w 31"/>
                  <a:gd name="T5" fmla="*/ 28 h 28"/>
                  <a:gd name="T6" fmla="*/ 31 w 31"/>
                  <a:gd name="T7" fmla="*/ 20 h 28"/>
                  <a:gd name="T8" fmla="*/ 30 w 31"/>
                  <a:gd name="T9" fmla="*/ 16 h 28"/>
                  <a:gd name="T10" fmla="*/ 30 w 31"/>
                  <a:gd name="T11" fmla="*/ 13 h 28"/>
                  <a:gd name="T12" fmla="*/ 10 w 3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1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30" y="16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3341"/>
              <p:cNvSpPr/>
              <p:nvPr/>
            </p:nvSpPr>
            <p:spPr bwMode="auto">
              <a:xfrm>
                <a:off x="5876" y="3794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3 h 7"/>
                  <a:gd name="T4" fmla="*/ 1 w 7"/>
                  <a:gd name="T5" fmla="*/ 7 h 7"/>
                  <a:gd name="T6" fmla="*/ 7 w 7"/>
                  <a:gd name="T7" fmla="*/ 5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3342"/>
              <p:cNvSpPr/>
              <p:nvPr/>
            </p:nvSpPr>
            <p:spPr bwMode="auto">
              <a:xfrm>
                <a:off x="5843" y="380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3343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3344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3345"/>
              <p:cNvSpPr/>
              <p:nvPr/>
            </p:nvSpPr>
            <p:spPr bwMode="auto">
              <a:xfrm>
                <a:off x="5840" y="3780"/>
                <a:ext cx="46" cy="34"/>
              </a:xfrm>
              <a:custGeom>
                <a:avLst/>
                <a:gdLst>
                  <a:gd name="T0" fmla="*/ 13 w 43"/>
                  <a:gd name="T1" fmla="*/ 0 h 33"/>
                  <a:gd name="T2" fmla="*/ 0 w 43"/>
                  <a:gd name="T3" fmla="*/ 32 h 33"/>
                  <a:gd name="T4" fmla="*/ 0 w 43"/>
                  <a:gd name="T5" fmla="*/ 32 h 33"/>
                  <a:gd name="T6" fmla="*/ 0 w 43"/>
                  <a:gd name="T7" fmla="*/ 33 h 33"/>
                  <a:gd name="T8" fmla="*/ 43 w 43"/>
                  <a:gd name="T9" fmla="*/ 20 h 33"/>
                  <a:gd name="T10" fmla="*/ 41 w 43"/>
                  <a:gd name="T11" fmla="*/ 19 h 33"/>
                  <a:gd name="T12" fmla="*/ 35 w 43"/>
                  <a:gd name="T13" fmla="*/ 21 h 33"/>
                  <a:gd name="T14" fmla="*/ 6 w 43"/>
                  <a:gd name="T15" fmla="*/ 29 h 33"/>
                  <a:gd name="T16" fmla="*/ 2 w 43"/>
                  <a:gd name="T17" fmla="*/ 31 h 33"/>
                  <a:gd name="T18" fmla="*/ 14 w 43"/>
                  <a:gd name="T19" fmla="*/ 1 h 33"/>
                  <a:gd name="T20" fmla="*/ 13 w 4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3">
                    <a:moveTo>
                      <a:pt x="13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3346"/>
              <p:cNvSpPr/>
              <p:nvPr/>
            </p:nvSpPr>
            <p:spPr bwMode="auto">
              <a:xfrm>
                <a:off x="5839" y="38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3347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3348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3349"/>
              <p:cNvSpPr>
                <a:spLocks noEditPoints="1"/>
              </p:cNvSpPr>
              <p:nvPr/>
            </p:nvSpPr>
            <p:spPr bwMode="auto">
              <a:xfrm>
                <a:off x="6040" y="3602"/>
                <a:ext cx="112" cy="147"/>
              </a:xfrm>
              <a:custGeom>
                <a:avLst/>
                <a:gdLst>
                  <a:gd name="T0" fmla="*/ 27 w 106"/>
                  <a:gd name="T1" fmla="*/ 62 h 139"/>
                  <a:gd name="T2" fmla="*/ 0 w 106"/>
                  <a:gd name="T3" fmla="*/ 136 h 139"/>
                  <a:gd name="T4" fmla="*/ 3 w 106"/>
                  <a:gd name="T5" fmla="*/ 139 h 139"/>
                  <a:gd name="T6" fmla="*/ 86 w 106"/>
                  <a:gd name="T7" fmla="*/ 98 h 139"/>
                  <a:gd name="T8" fmla="*/ 98 w 106"/>
                  <a:gd name="T9" fmla="*/ 74 h 139"/>
                  <a:gd name="T10" fmla="*/ 27 w 106"/>
                  <a:gd name="T11" fmla="*/ 62 h 139"/>
                  <a:gd name="T12" fmla="*/ 49 w 106"/>
                  <a:gd name="T13" fmla="*/ 0 h 139"/>
                  <a:gd name="T14" fmla="*/ 28 w 106"/>
                  <a:gd name="T15" fmla="*/ 59 h 139"/>
                  <a:gd name="T16" fmla="*/ 99 w 106"/>
                  <a:gd name="T17" fmla="*/ 71 h 139"/>
                  <a:gd name="T18" fmla="*/ 106 w 106"/>
                  <a:gd name="T19" fmla="*/ 57 h 139"/>
                  <a:gd name="T20" fmla="*/ 49 w 106"/>
                  <a:gd name="T2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39">
                    <a:moveTo>
                      <a:pt x="27" y="62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" y="137"/>
                      <a:pt x="2" y="138"/>
                      <a:pt x="3" y="13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27" y="62"/>
                      <a:pt x="27" y="62"/>
                      <a:pt x="27" y="62"/>
                    </a:cubicBezTo>
                    <a:moveTo>
                      <a:pt x="49" y="0"/>
                    </a:moveTo>
                    <a:cubicBezTo>
                      <a:pt x="28" y="59"/>
                      <a:pt x="28" y="59"/>
                      <a:pt x="28" y="59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3350"/>
              <p:cNvSpPr/>
              <p:nvPr/>
            </p:nvSpPr>
            <p:spPr bwMode="auto">
              <a:xfrm>
                <a:off x="6038" y="3746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2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3351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3352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3353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close/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3354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3355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3356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3357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3358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3359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3360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3361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3362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3363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close/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3364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3365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3366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3367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3368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3369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3370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3371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3372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3373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3374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3375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3376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3377"/>
              <p:cNvSpPr/>
              <p:nvPr/>
            </p:nvSpPr>
            <p:spPr bwMode="auto">
              <a:xfrm>
                <a:off x="6169" y="3537"/>
                <a:ext cx="10" cy="132"/>
              </a:xfrm>
              <a:custGeom>
                <a:avLst/>
                <a:gdLst>
                  <a:gd name="T0" fmla="*/ 9 w 9"/>
                  <a:gd name="T1" fmla="*/ 0 h 125"/>
                  <a:gd name="T2" fmla="*/ 0 w 9"/>
                  <a:gd name="T3" fmla="*/ 88 h 125"/>
                  <a:gd name="T4" fmla="*/ 5 w 9"/>
                  <a:gd name="T5" fmla="*/ 96 h 125"/>
                  <a:gd name="T6" fmla="*/ 1 w 9"/>
                  <a:gd name="T7" fmla="*/ 103 h 125"/>
                  <a:gd name="T8" fmla="*/ 6 w 9"/>
                  <a:gd name="T9" fmla="*/ 125 h 125"/>
                  <a:gd name="T10" fmla="*/ 7 w 9"/>
                  <a:gd name="T11" fmla="*/ 124 h 125"/>
                  <a:gd name="T12" fmla="*/ 7 w 9"/>
                  <a:gd name="T13" fmla="*/ 115 h 125"/>
                  <a:gd name="T14" fmla="*/ 3 w 9"/>
                  <a:gd name="T15" fmla="*/ 109 h 125"/>
                  <a:gd name="T16" fmla="*/ 7 w 9"/>
                  <a:gd name="T17" fmla="*/ 104 h 125"/>
                  <a:gd name="T18" fmla="*/ 9 w 9"/>
                  <a:gd name="T1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5">
                    <a:moveTo>
                      <a:pt x="9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3" y="89"/>
                      <a:pt x="5" y="92"/>
                      <a:pt x="5" y="96"/>
                    </a:cubicBezTo>
                    <a:cubicBezTo>
                      <a:pt x="5" y="99"/>
                      <a:pt x="3" y="102"/>
                      <a:pt x="1" y="103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4" y="114"/>
                      <a:pt x="3" y="112"/>
                      <a:pt x="3" y="109"/>
                    </a:cubicBezTo>
                    <a:cubicBezTo>
                      <a:pt x="3" y="106"/>
                      <a:pt x="4" y="104"/>
                      <a:pt x="7" y="10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3378"/>
              <p:cNvSpPr/>
              <p:nvPr/>
            </p:nvSpPr>
            <p:spPr bwMode="auto">
              <a:xfrm>
                <a:off x="6168" y="3630"/>
                <a:ext cx="6" cy="15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8 h 15"/>
                  <a:gd name="T4" fmla="*/ 2 w 6"/>
                  <a:gd name="T5" fmla="*/ 15 h 15"/>
                  <a:gd name="T6" fmla="*/ 6 w 6"/>
                  <a:gd name="T7" fmla="*/ 8 h 15"/>
                  <a:gd name="T8" fmla="*/ 1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4"/>
                      <a:pt x="6" y="11"/>
                      <a:pt x="6" y="8"/>
                    </a:cubicBezTo>
                    <a:cubicBezTo>
                      <a:pt x="6" y="4"/>
                      <a:pt x="4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3379"/>
              <p:cNvSpPr/>
              <p:nvPr/>
            </p:nvSpPr>
            <p:spPr bwMode="auto">
              <a:xfrm>
                <a:off x="6172" y="3647"/>
                <a:ext cx="5" cy="11"/>
              </a:xfrm>
              <a:custGeom>
                <a:avLst/>
                <a:gdLst>
                  <a:gd name="T0" fmla="*/ 4 w 4"/>
                  <a:gd name="T1" fmla="*/ 0 h 11"/>
                  <a:gd name="T2" fmla="*/ 0 w 4"/>
                  <a:gd name="T3" fmla="*/ 5 h 11"/>
                  <a:gd name="T4" fmla="*/ 4 w 4"/>
                  <a:gd name="T5" fmla="*/ 11 h 11"/>
                  <a:gd name="T6" fmla="*/ 4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8"/>
                      <a:pt x="1" y="10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3380"/>
              <p:cNvSpPr>
                <a:spLocks noEditPoints="1"/>
              </p:cNvSpPr>
              <p:nvPr/>
            </p:nvSpPr>
            <p:spPr bwMode="auto">
              <a:xfrm>
                <a:off x="6167" y="3519"/>
                <a:ext cx="12" cy="119"/>
              </a:xfrm>
              <a:custGeom>
                <a:avLst/>
                <a:gdLst>
                  <a:gd name="T0" fmla="*/ 1 w 11"/>
                  <a:gd name="T1" fmla="*/ 112 h 113"/>
                  <a:gd name="T2" fmla="*/ 1 w 11"/>
                  <a:gd name="T3" fmla="*/ 112 h 113"/>
                  <a:gd name="T4" fmla="*/ 11 w 11"/>
                  <a:gd name="T5" fmla="*/ 0 h 113"/>
                  <a:gd name="T6" fmla="*/ 0 w 11"/>
                  <a:gd name="T7" fmla="*/ 111 h 113"/>
                  <a:gd name="T8" fmla="*/ 0 w 11"/>
                  <a:gd name="T9" fmla="*/ 111 h 113"/>
                  <a:gd name="T10" fmla="*/ 1 w 11"/>
                  <a:gd name="T11" fmla="*/ 112 h 113"/>
                  <a:gd name="T12" fmla="*/ 1 w 11"/>
                  <a:gd name="T13" fmla="*/ 112 h 113"/>
                  <a:gd name="T14" fmla="*/ 1 w 11"/>
                  <a:gd name="T15" fmla="*/ 112 h 113"/>
                  <a:gd name="T16" fmla="*/ 1 w 11"/>
                  <a:gd name="T17" fmla="*/ 112 h 113"/>
                  <a:gd name="T18" fmla="*/ 1 w 11"/>
                  <a:gd name="T19" fmla="*/ 113 h 113"/>
                  <a:gd name="T20" fmla="*/ 2 w 11"/>
                  <a:gd name="T21" fmla="*/ 105 h 113"/>
                  <a:gd name="T22" fmla="*/ 11 w 11"/>
                  <a:gd name="T23" fmla="*/ 17 h 113"/>
                  <a:gd name="T24" fmla="*/ 11 w 11"/>
                  <a:gd name="T2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3">
                    <a:moveTo>
                      <a:pt x="1" y="112"/>
                    </a:moveTo>
                    <a:cubicBezTo>
                      <a:pt x="1" y="112"/>
                      <a:pt x="1" y="112"/>
                      <a:pt x="1" y="112"/>
                    </a:cubicBezTo>
                    <a:moveTo>
                      <a:pt x="11" y="0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1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3381"/>
              <p:cNvSpPr/>
              <p:nvPr/>
            </p:nvSpPr>
            <p:spPr bwMode="auto">
              <a:xfrm>
                <a:off x="6166" y="3636"/>
                <a:ext cx="10" cy="34"/>
              </a:xfrm>
              <a:custGeom>
                <a:avLst/>
                <a:gdLst>
                  <a:gd name="T0" fmla="*/ 1 w 9"/>
                  <a:gd name="T1" fmla="*/ 0 h 32"/>
                  <a:gd name="T2" fmla="*/ 0 w 9"/>
                  <a:gd name="T3" fmla="*/ 2 h 32"/>
                  <a:gd name="T4" fmla="*/ 7 w 9"/>
                  <a:gd name="T5" fmla="*/ 32 h 32"/>
                  <a:gd name="T6" fmla="*/ 9 w 9"/>
                  <a:gd name="T7" fmla="*/ 31 h 32"/>
                  <a:gd name="T8" fmla="*/ 4 w 9"/>
                  <a:gd name="T9" fmla="*/ 9 h 32"/>
                  <a:gd name="T10" fmla="*/ 2 w 9"/>
                  <a:gd name="T11" fmla="*/ 2 h 32"/>
                  <a:gd name="T12" fmla="*/ 2 w 9"/>
                  <a:gd name="T13" fmla="*/ 1 h 32"/>
                  <a:gd name="T14" fmla="*/ 2 w 9"/>
                  <a:gd name="T15" fmla="*/ 1 h 32"/>
                  <a:gd name="T16" fmla="*/ 2 w 9"/>
                  <a:gd name="T17" fmla="*/ 1 h 32"/>
                  <a:gd name="T18" fmla="*/ 1 w 9"/>
                  <a:gd name="T19" fmla="*/ 0 h 32"/>
                  <a:gd name="T20" fmla="*/ 1 w 9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3382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3383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Rectangle 3384"/>
              <p:cNvSpPr>
                <a:spLocks noChangeArrowheads="1"/>
              </p:cNvSpPr>
              <p:nvPr/>
            </p:nvSpPr>
            <p:spPr bwMode="auto">
              <a:xfrm>
                <a:off x="6181" y="3500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3385"/>
              <p:cNvSpPr/>
              <p:nvPr/>
            </p:nvSpPr>
            <p:spPr bwMode="auto">
              <a:xfrm>
                <a:off x="6181" y="35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3386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3387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3388"/>
              <p:cNvSpPr>
                <a:spLocks noEditPoints="1"/>
              </p:cNvSpPr>
              <p:nvPr/>
            </p:nvSpPr>
            <p:spPr bwMode="auto">
              <a:xfrm>
                <a:off x="6018" y="3523"/>
                <a:ext cx="88" cy="73"/>
              </a:xfrm>
              <a:custGeom>
                <a:avLst/>
                <a:gdLst>
                  <a:gd name="T0" fmla="*/ 80 w 83"/>
                  <a:gd name="T1" fmla="*/ 28 h 69"/>
                  <a:gd name="T2" fmla="*/ 44 w 83"/>
                  <a:gd name="T3" fmla="*/ 45 h 69"/>
                  <a:gd name="T4" fmla="*/ 69 w 83"/>
                  <a:gd name="T5" fmla="*/ 69 h 69"/>
                  <a:gd name="T6" fmla="*/ 83 w 83"/>
                  <a:gd name="T7" fmla="*/ 30 h 69"/>
                  <a:gd name="T8" fmla="*/ 80 w 83"/>
                  <a:gd name="T9" fmla="*/ 28 h 69"/>
                  <a:gd name="T10" fmla="*/ 0 w 83"/>
                  <a:gd name="T11" fmla="*/ 0 h 69"/>
                  <a:gd name="T12" fmla="*/ 0 w 83"/>
                  <a:gd name="T13" fmla="*/ 0 h 69"/>
                  <a:gd name="T14" fmla="*/ 42 w 83"/>
                  <a:gd name="T15" fmla="*/ 42 h 69"/>
                  <a:gd name="T16" fmla="*/ 79 w 83"/>
                  <a:gd name="T17" fmla="*/ 25 h 69"/>
                  <a:gd name="T18" fmla="*/ 79 w 83"/>
                  <a:gd name="T19" fmla="*/ 24 h 69"/>
                  <a:gd name="T20" fmla="*/ 79 w 83"/>
                  <a:gd name="T21" fmla="*/ 23 h 69"/>
                  <a:gd name="T22" fmla="*/ 0 w 83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69">
                    <a:moveTo>
                      <a:pt x="80" y="28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1" y="29"/>
                      <a:pt x="80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3389"/>
              <p:cNvSpPr>
                <a:spLocks noEditPoints="1"/>
              </p:cNvSpPr>
              <p:nvPr/>
            </p:nvSpPr>
            <p:spPr bwMode="auto">
              <a:xfrm>
                <a:off x="6102" y="3547"/>
                <a:ext cx="5" cy="8"/>
              </a:xfrm>
              <a:custGeom>
                <a:avLst/>
                <a:gdLst>
                  <a:gd name="T0" fmla="*/ 4 w 5"/>
                  <a:gd name="T1" fmla="*/ 4 h 7"/>
                  <a:gd name="T2" fmla="*/ 1 w 5"/>
                  <a:gd name="T3" fmla="*/ 5 h 7"/>
                  <a:gd name="T4" fmla="*/ 4 w 5"/>
                  <a:gd name="T5" fmla="*/ 7 h 7"/>
                  <a:gd name="T6" fmla="*/ 5 w 5"/>
                  <a:gd name="T7" fmla="*/ 5 h 7"/>
                  <a:gd name="T8" fmla="*/ 4 w 5"/>
                  <a:gd name="T9" fmla="*/ 4 h 7"/>
                  <a:gd name="T10" fmla="*/ 0 w 5"/>
                  <a:gd name="T11" fmla="*/ 0 h 7"/>
                  <a:gd name="T12" fmla="*/ 0 w 5"/>
                  <a:gd name="T13" fmla="*/ 1 h 7"/>
                  <a:gd name="T14" fmla="*/ 0 w 5"/>
                  <a:gd name="T15" fmla="*/ 2 h 7"/>
                  <a:gd name="T16" fmla="*/ 2 w 5"/>
                  <a:gd name="T17" fmla="*/ 1 h 7"/>
                  <a:gd name="T18" fmla="*/ 2 w 5"/>
                  <a:gd name="T19" fmla="*/ 0 h 7"/>
                  <a:gd name="T20" fmla="*/ 2 w 5"/>
                  <a:gd name="T21" fmla="*/ 0 h 7"/>
                  <a:gd name="T22" fmla="*/ 0 w 5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4"/>
                      <a:pt x="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3390"/>
              <p:cNvSpPr>
                <a:spLocks noEditPoints="1"/>
              </p:cNvSpPr>
              <p:nvPr/>
            </p:nvSpPr>
            <p:spPr bwMode="auto">
              <a:xfrm>
                <a:off x="6104" y="3547"/>
                <a:ext cx="3" cy="6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3 w 3"/>
                  <a:gd name="T5" fmla="*/ 5 h 5"/>
                  <a:gd name="T6" fmla="*/ 3 w 3"/>
                  <a:gd name="T7" fmla="*/ 3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1 h 5"/>
                  <a:gd name="T14" fmla="*/ 2 w 3"/>
                  <a:gd name="T15" fmla="*/ 1 h 5"/>
                  <a:gd name="T16" fmla="*/ 1 w 3"/>
                  <a:gd name="T17" fmla="*/ 0 h 5"/>
                  <a:gd name="T18" fmla="*/ 0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3391"/>
              <p:cNvSpPr/>
              <p:nvPr/>
            </p:nvSpPr>
            <p:spPr bwMode="auto">
              <a:xfrm>
                <a:off x="6017" y="352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3392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3393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3394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3395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3396"/>
              <p:cNvSpPr/>
              <p:nvPr/>
            </p:nvSpPr>
            <p:spPr bwMode="auto">
              <a:xfrm>
                <a:off x="6062" y="3548"/>
                <a:ext cx="47" cy="23"/>
              </a:xfrm>
              <a:custGeom>
                <a:avLst/>
                <a:gdLst>
                  <a:gd name="T0" fmla="*/ 41 w 44"/>
                  <a:gd name="T1" fmla="*/ 0 h 21"/>
                  <a:gd name="T2" fmla="*/ 39 w 44"/>
                  <a:gd name="T3" fmla="*/ 0 h 21"/>
                  <a:gd name="T4" fmla="*/ 37 w 44"/>
                  <a:gd name="T5" fmla="*/ 1 h 21"/>
                  <a:gd name="T6" fmla="*/ 0 w 44"/>
                  <a:gd name="T7" fmla="*/ 18 h 21"/>
                  <a:gd name="T8" fmla="*/ 2 w 44"/>
                  <a:gd name="T9" fmla="*/ 21 h 21"/>
                  <a:gd name="T10" fmla="*/ 38 w 44"/>
                  <a:gd name="T11" fmla="*/ 4 h 21"/>
                  <a:gd name="T12" fmla="*/ 41 w 44"/>
                  <a:gd name="T13" fmla="*/ 3 h 21"/>
                  <a:gd name="T14" fmla="*/ 42 w 44"/>
                  <a:gd name="T15" fmla="*/ 2 h 21"/>
                  <a:gd name="T16" fmla="*/ 44 w 44"/>
                  <a:gd name="T17" fmla="*/ 1 h 21"/>
                  <a:gd name="T18" fmla="*/ 44 w 44"/>
                  <a:gd name="T19" fmla="*/ 1 h 21"/>
                  <a:gd name="T20" fmla="*/ 44 w 44"/>
                  <a:gd name="T21" fmla="*/ 1 h 21"/>
                  <a:gd name="T22" fmla="*/ 43 w 44"/>
                  <a:gd name="T23" fmla="*/ 2 h 21"/>
                  <a:gd name="T24" fmla="*/ 42 w 44"/>
                  <a:gd name="T25" fmla="*/ 1 h 21"/>
                  <a:gd name="T26" fmla="*/ 41 w 4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41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2"/>
                      <a:pt x="43" y="2"/>
                    </a:cubicBezTo>
                    <a:cubicBezTo>
                      <a:pt x="43" y="2"/>
                      <a:pt x="43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3397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3398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3399"/>
              <p:cNvSpPr/>
              <p:nvPr/>
            </p:nvSpPr>
            <p:spPr bwMode="auto">
              <a:xfrm>
                <a:off x="6102" y="354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3 w 8"/>
                  <a:gd name="T3" fmla="*/ 2 h 5"/>
                  <a:gd name="T4" fmla="*/ 4 w 8"/>
                  <a:gd name="T5" fmla="*/ 3 h 5"/>
                  <a:gd name="T6" fmla="*/ 5 w 8"/>
                  <a:gd name="T7" fmla="*/ 4 h 5"/>
                  <a:gd name="T8" fmla="*/ 6 w 8"/>
                  <a:gd name="T9" fmla="*/ 5 h 5"/>
                  <a:gd name="T10" fmla="*/ 7 w 8"/>
                  <a:gd name="T11" fmla="*/ 4 h 5"/>
                  <a:gd name="T12" fmla="*/ 7 w 8"/>
                  <a:gd name="T13" fmla="*/ 4 h 5"/>
                  <a:gd name="T14" fmla="*/ 7 w 8"/>
                  <a:gd name="T15" fmla="*/ 4 h 5"/>
                  <a:gd name="T16" fmla="*/ 8 w 8"/>
                  <a:gd name="T17" fmla="*/ 2 h 5"/>
                  <a:gd name="T18" fmla="*/ 8 w 8"/>
                  <a:gd name="T19" fmla="*/ 2 h 5"/>
                  <a:gd name="T20" fmla="*/ 6 w 8"/>
                  <a:gd name="T21" fmla="*/ 3 h 5"/>
                  <a:gd name="T22" fmla="*/ 4 w 8"/>
                  <a:gd name="T23" fmla="*/ 1 h 5"/>
                  <a:gd name="T24" fmla="*/ 0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3400"/>
              <p:cNvSpPr/>
              <p:nvPr/>
            </p:nvSpPr>
            <p:spPr bwMode="auto">
              <a:xfrm>
                <a:off x="6126" y="3576"/>
                <a:ext cx="36" cy="71"/>
              </a:xfrm>
              <a:custGeom>
                <a:avLst/>
                <a:gdLst>
                  <a:gd name="T0" fmla="*/ 0 w 34"/>
                  <a:gd name="T1" fmla="*/ 0 h 67"/>
                  <a:gd name="T2" fmla="*/ 0 w 34"/>
                  <a:gd name="T3" fmla="*/ 0 h 67"/>
                  <a:gd name="T4" fmla="*/ 33 w 34"/>
                  <a:gd name="T5" fmla="*/ 67 h 67"/>
                  <a:gd name="T6" fmla="*/ 34 w 34"/>
                  <a:gd name="T7" fmla="*/ 65 h 67"/>
                  <a:gd name="T8" fmla="*/ 31 w 34"/>
                  <a:gd name="T9" fmla="*/ 59 h 67"/>
                  <a:gd name="T10" fmla="*/ 33 w 34"/>
                  <a:gd name="T11" fmla="*/ 53 h 67"/>
                  <a:gd name="T12" fmla="*/ 0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2" y="63"/>
                      <a:pt x="31" y="61"/>
                      <a:pt x="31" y="59"/>
                    </a:cubicBezTo>
                    <a:cubicBezTo>
                      <a:pt x="31" y="56"/>
                      <a:pt x="32" y="54"/>
                      <a:pt x="33" y="5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3401"/>
              <p:cNvSpPr/>
              <p:nvPr/>
            </p:nvSpPr>
            <p:spPr bwMode="auto">
              <a:xfrm>
                <a:off x="6125" y="35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3402"/>
              <p:cNvSpPr/>
              <p:nvPr/>
            </p:nvSpPr>
            <p:spPr bwMode="auto">
              <a:xfrm>
                <a:off x="6159" y="3632"/>
                <a:ext cx="6" cy="12"/>
              </a:xfrm>
              <a:custGeom>
                <a:avLst/>
                <a:gdLst>
                  <a:gd name="T0" fmla="*/ 2 w 6"/>
                  <a:gd name="T1" fmla="*/ 0 h 12"/>
                  <a:gd name="T2" fmla="*/ 0 w 6"/>
                  <a:gd name="T3" fmla="*/ 6 h 12"/>
                  <a:gd name="T4" fmla="*/ 3 w 6"/>
                  <a:gd name="T5" fmla="*/ 12 h 12"/>
                  <a:gd name="T6" fmla="*/ 6 w 6"/>
                  <a:gd name="T7" fmla="*/ 6 h 12"/>
                  <a:gd name="T8" fmla="*/ 2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8"/>
                      <a:pt x="1" y="10"/>
                      <a:pt x="3" y="1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3403"/>
              <p:cNvSpPr/>
              <p:nvPr/>
            </p:nvSpPr>
            <p:spPr bwMode="auto">
              <a:xfrm>
                <a:off x="6118" y="3561"/>
                <a:ext cx="48" cy="77"/>
              </a:xfrm>
              <a:custGeom>
                <a:avLst/>
                <a:gdLst>
                  <a:gd name="T0" fmla="*/ 0 w 45"/>
                  <a:gd name="T1" fmla="*/ 0 h 73"/>
                  <a:gd name="T2" fmla="*/ 6 w 45"/>
                  <a:gd name="T3" fmla="*/ 13 h 73"/>
                  <a:gd name="T4" fmla="*/ 7 w 45"/>
                  <a:gd name="T5" fmla="*/ 14 h 73"/>
                  <a:gd name="T6" fmla="*/ 40 w 45"/>
                  <a:gd name="T7" fmla="*/ 67 h 73"/>
                  <a:gd name="T8" fmla="*/ 44 w 45"/>
                  <a:gd name="T9" fmla="*/ 73 h 73"/>
                  <a:gd name="T10" fmla="*/ 44 w 45"/>
                  <a:gd name="T11" fmla="*/ 72 h 73"/>
                  <a:gd name="T12" fmla="*/ 45 w 45"/>
                  <a:gd name="T13" fmla="*/ 71 h 73"/>
                  <a:gd name="T14" fmla="*/ 0 w 45"/>
                  <a:gd name="T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3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5" y="7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3404"/>
              <p:cNvSpPr/>
              <p:nvPr/>
            </p:nvSpPr>
            <p:spPr bwMode="auto">
              <a:xfrm>
                <a:off x="6161" y="3636"/>
                <a:ext cx="5" cy="13"/>
              </a:xfrm>
              <a:custGeom>
                <a:avLst/>
                <a:gdLst>
                  <a:gd name="T0" fmla="*/ 5 w 5"/>
                  <a:gd name="T1" fmla="*/ 0 h 12"/>
                  <a:gd name="T2" fmla="*/ 4 w 5"/>
                  <a:gd name="T3" fmla="*/ 1 h 12"/>
                  <a:gd name="T4" fmla="*/ 4 w 5"/>
                  <a:gd name="T5" fmla="*/ 2 h 12"/>
                  <a:gd name="T6" fmla="*/ 1 w 5"/>
                  <a:gd name="T7" fmla="*/ 8 h 12"/>
                  <a:gd name="T8" fmla="*/ 0 w 5"/>
                  <a:gd name="T9" fmla="*/ 10 h 12"/>
                  <a:gd name="T10" fmla="*/ 1 w 5"/>
                  <a:gd name="T11" fmla="*/ 12 h 12"/>
                  <a:gd name="T12" fmla="*/ 5 w 5"/>
                  <a:gd name="T13" fmla="*/ 2 h 12"/>
                  <a:gd name="T14" fmla="*/ 5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3405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3406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3407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3408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3409"/>
              <p:cNvSpPr/>
              <p:nvPr/>
            </p:nvSpPr>
            <p:spPr bwMode="auto">
              <a:xfrm>
                <a:off x="6115" y="3506"/>
                <a:ext cx="64" cy="124"/>
              </a:xfrm>
              <a:custGeom>
                <a:avLst/>
                <a:gdLst>
                  <a:gd name="T0" fmla="*/ 56 w 60"/>
                  <a:gd name="T1" fmla="*/ 0 h 117"/>
                  <a:gd name="T2" fmla="*/ 1 w 60"/>
                  <a:gd name="T3" fmla="*/ 37 h 117"/>
                  <a:gd name="T4" fmla="*/ 1 w 60"/>
                  <a:gd name="T5" fmla="*/ 39 h 117"/>
                  <a:gd name="T6" fmla="*/ 1 w 60"/>
                  <a:gd name="T7" fmla="*/ 41 h 117"/>
                  <a:gd name="T8" fmla="*/ 0 w 60"/>
                  <a:gd name="T9" fmla="*/ 44 h 117"/>
                  <a:gd name="T10" fmla="*/ 7 w 60"/>
                  <a:gd name="T11" fmla="*/ 55 h 117"/>
                  <a:gd name="T12" fmla="*/ 7 w 60"/>
                  <a:gd name="T13" fmla="*/ 55 h 117"/>
                  <a:gd name="T14" fmla="*/ 13 w 60"/>
                  <a:gd name="T15" fmla="*/ 60 h 117"/>
                  <a:gd name="T16" fmla="*/ 12 w 60"/>
                  <a:gd name="T17" fmla="*/ 64 h 117"/>
                  <a:gd name="T18" fmla="*/ 46 w 60"/>
                  <a:gd name="T19" fmla="*/ 117 h 117"/>
                  <a:gd name="T20" fmla="*/ 48 w 60"/>
                  <a:gd name="T21" fmla="*/ 117 h 117"/>
                  <a:gd name="T22" fmla="*/ 60 w 60"/>
                  <a:gd name="T23" fmla="*/ 3 h 117"/>
                  <a:gd name="T24" fmla="*/ 56 w 60"/>
                  <a:gd name="T2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7">
                    <a:moveTo>
                      <a:pt x="5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2"/>
                      <a:pt x="0" y="43"/>
                      <a:pt x="0" y="4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3" y="57"/>
                      <a:pt x="13" y="60"/>
                    </a:cubicBezTo>
                    <a:cubicBezTo>
                      <a:pt x="13" y="62"/>
                      <a:pt x="13" y="63"/>
                      <a:pt x="12" y="64"/>
                    </a:cubicBezTo>
                    <a:cubicBezTo>
                      <a:pt x="46" y="117"/>
                      <a:pt x="46" y="117"/>
                      <a:pt x="46" y="117"/>
                    </a:cubicBezTo>
                    <a:cubicBezTo>
                      <a:pt x="46" y="117"/>
                      <a:pt x="47" y="117"/>
                      <a:pt x="48" y="1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8" y="2"/>
                      <a:pt x="57" y="2"/>
                      <a:pt x="56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3410"/>
              <p:cNvSpPr/>
              <p:nvPr/>
            </p:nvSpPr>
            <p:spPr bwMode="auto">
              <a:xfrm>
                <a:off x="6123" y="3564"/>
                <a:ext cx="6" cy="10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5 w 6"/>
                  <a:gd name="T5" fmla="*/ 9 h 9"/>
                  <a:gd name="T6" fmla="*/ 6 w 6"/>
                  <a:gd name="T7" fmla="*/ 5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2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3411"/>
              <p:cNvSpPr/>
              <p:nvPr/>
            </p:nvSpPr>
            <p:spPr bwMode="auto">
              <a:xfrm>
                <a:off x="6114" y="3549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3412"/>
              <p:cNvSpPr/>
              <p:nvPr/>
            </p:nvSpPr>
            <p:spPr bwMode="auto">
              <a:xfrm>
                <a:off x="6112" y="3545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4 h 6"/>
                  <a:gd name="T8" fmla="*/ 4 w 4"/>
                  <a:gd name="T9" fmla="*/ 2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3413"/>
              <p:cNvSpPr/>
              <p:nvPr/>
            </p:nvSpPr>
            <p:spPr bwMode="auto">
              <a:xfrm>
                <a:off x="6164" y="36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3414"/>
              <p:cNvSpPr/>
              <p:nvPr/>
            </p:nvSpPr>
            <p:spPr bwMode="auto">
              <a:xfrm>
                <a:off x="6174" y="3503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4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3415"/>
              <p:cNvSpPr>
                <a:spLocks noEditPoints="1"/>
              </p:cNvSpPr>
              <p:nvPr/>
            </p:nvSpPr>
            <p:spPr bwMode="auto">
              <a:xfrm>
                <a:off x="6112" y="3503"/>
                <a:ext cx="68" cy="133"/>
              </a:xfrm>
              <a:custGeom>
                <a:avLst/>
                <a:gdLst>
                  <a:gd name="T0" fmla="*/ 59 w 64"/>
                  <a:gd name="T1" fmla="*/ 3 h 126"/>
                  <a:gd name="T2" fmla="*/ 63 w 64"/>
                  <a:gd name="T3" fmla="*/ 0 h 126"/>
                  <a:gd name="T4" fmla="*/ 63 w 64"/>
                  <a:gd name="T5" fmla="*/ 6 h 126"/>
                  <a:gd name="T6" fmla="*/ 51 w 64"/>
                  <a:gd name="T7" fmla="*/ 120 h 126"/>
                  <a:gd name="T8" fmla="*/ 50 w 64"/>
                  <a:gd name="T9" fmla="*/ 123 h 126"/>
                  <a:gd name="T10" fmla="*/ 49 w 64"/>
                  <a:gd name="T11" fmla="*/ 120 h 126"/>
                  <a:gd name="T12" fmla="*/ 15 w 64"/>
                  <a:gd name="T13" fmla="*/ 67 h 126"/>
                  <a:gd name="T14" fmla="*/ 10 w 64"/>
                  <a:gd name="T15" fmla="*/ 58 h 126"/>
                  <a:gd name="T16" fmla="*/ 3 w 64"/>
                  <a:gd name="T17" fmla="*/ 47 h 126"/>
                  <a:gd name="T18" fmla="*/ 2 w 64"/>
                  <a:gd name="T19" fmla="*/ 46 h 126"/>
                  <a:gd name="T20" fmla="*/ 0 w 64"/>
                  <a:gd name="T21" fmla="*/ 43 h 126"/>
                  <a:gd name="T22" fmla="*/ 4 w 64"/>
                  <a:gd name="T23" fmla="*/ 40 h 126"/>
                  <a:gd name="T24" fmla="*/ 59 w 64"/>
                  <a:gd name="T25" fmla="*/ 3 h 126"/>
                  <a:gd name="T26" fmla="*/ 64 w 64"/>
                  <a:gd name="T27" fmla="*/ 0 h 126"/>
                  <a:gd name="T28" fmla="*/ 0 w 64"/>
                  <a:gd name="T29" fmla="*/ 42 h 126"/>
                  <a:gd name="T30" fmla="*/ 6 w 64"/>
                  <a:gd name="T31" fmla="*/ 55 h 126"/>
                  <a:gd name="T32" fmla="*/ 51 w 64"/>
                  <a:gd name="T33" fmla="*/ 126 h 126"/>
                  <a:gd name="T34" fmla="*/ 51 w 64"/>
                  <a:gd name="T35" fmla="*/ 126 h 126"/>
                  <a:gd name="T36" fmla="*/ 52 w 64"/>
                  <a:gd name="T37" fmla="*/ 126 h 126"/>
                  <a:gd name="T38" fmla="*/ 63 w 64"/>
                  <a:gd name="T39" fmla="*/ 15 h 126"/>
                  <a:gd name="T40" fmla="*/ 64 w 64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126">
                    <a:moveTo>
                      <a:pt x="59" y="3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9" y="3"/>
                      <a:pt x="59" y="3"/>
                      <a:pt x="59" y="3"/>
                    </a:cubicBezTo>
                    <a:moveTo>
                      <a:pt x="6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3416"/>
              <p:cNvSpPr/>
              <p:nvPr/>
            </p:nvSpPr>
            <p:spPr bwMode="auto">
              <a:xfrm>
                <a:off x="6166" y="36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3417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3418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3419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3420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Group 3622"/>
            <p:cNvGrpSpPr/>
            <p:nvPr/>
          </p:nvGrpSpPr>
          <p:grpSpPr bwMode="auto">
            <a:xfrm>
              <a:off x="5731" y="3211"/>
              <a:ext cx="529" cy="901"/>
              <a:chOff x="5731" y="3211"/>
              <a:chExt cx="529" cy="901"/>
            </a:xfrm>
          </p:grpSpPr>
          <p:sp>
            <p:nvSpPr>
              <p:cNvPr id="1295" name="Freeform 3422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423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424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425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426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427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428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429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430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3431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3432"/>
              <p:cNvSpPr/>
              <p:nvPr/>
            </p:nvSpPr>
            <p:spPr bwMode="auto">
              <a:xfrm>
                <a:off x="6162" y="3645"/>
                <a:ext cx="10" cy="26"/>
              </a:xfrm>
              <a:custGeom>
                <a:avLst/>
                <a:gdLst>
                  <a:gd name="T0" fmla="*/ 2 w 10"/>
                  <a:gd name="T1" fmla="*/ 0 h 24"/>
                  <a:gd name="T2" fmla="*/ 0 w 10"/>
                  <a:gd name="T3" fmla="*/ 4 h 24"/>
                  <a:gd name="T4" fmla="*/ 10 w 10"/>
                  <a:gd name="T5" fmla="*/ 24 h 24"/>
                  <a:gd name="T6" fmla="*/ 10 w 10"/>
                  <a:gd name="T7" fmla="*/ 24 h 24"/>
                  <a:gd name="T8" fmla="*/ 5 w 10"/>
                  <a:gd name="T9" fmla="*/ 0 h 24"/>
                  <a:gd name="T10" fmla="*/ 4 w 10"/>
                  <a:gd name="T11" fmla="*/ 0 h 24"/>
                  <a:gd name="T12" fmla="*/ 2 w 1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3433"/>
              <p:cNvSpPr/>
              <p:nvPr/>
            </p:nvSpPr>
            <p:spPr bwMode="auto">
              <a:xfrm>
                <a:off x="6164" y="36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3434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3435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3436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3437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3438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3439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3440"/>
              <p:cNvSpPr/>
              <p:nvPr/>
            </p:nvSpPr>
            <p:spPr bwMode="auto">
              <a:xfrm>
                <a:off x="6093" y="3555"/>
                <a:ext cx="66" cy="104"/>
              </a:xfrm>
              <a:custGeom>
                <a:avLst/>
                <a:gdLst>
                  <a:gd name="T0" fmla="*/ 18 w 62"/>
                  <a:gd name="T1" fmla="*/ 0 h 99"/>
                  <a:gd name="T2" fmla="*/ 15 w 62"/>
                  <a:gd name="T3" fmla="*/ 1 h 99"/>
                  <a:gd name="T4" fmla="*/ 0 w 62"/>
                  <a:gd name="T5" fmla="*/ 42 h 99"/>
                  <a:gd name="T6" fmla="*/ 58 w 62"/>
                  <a:gd name="T7" fmla="*/ 99 h 99"/>
                  <a:gd name="T8" fmla="*/ 62 w 62"/>
                  <a:gd name="T9" fmla="*/ 90 h 99"/>
                  <a:gd name="T10" fmla="*/ 28 w 62"/>
                  <a:gd name="T11" fmla="*/ 20 h 99"/>
                  <a:gd name="T12" fmla="*/ 23 w 62"/>
                  <a:gd name="T13" fmla="*/ 14 h 99"/>
                  <a:gd name="T14" fmla="*/ 23 w 62"/>
                  <a:gd name="T15" fmla="*/ 12 h 99"/>
                  <a:gd name="T16" fmla="*/ 18 w 6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99"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0"/>
                      <a:pt x="23" y="17"/>
                      <a:pt x="23" y="14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3441"/>
              <p:cNvSpPr/>
              <p:nvPr/>
            </p:nvSpPr>
            <p:spPr bwMode="auto">
              <a:xfrm>
                <a:off x="6117" y="3567"/>
                <a:ext cx="6" cy="9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5 w 5"/>
                  <a:gd name="T5" fmla="*/ 8 h 8"/>
                  <a:gd name="T6" fmla="*/ 0 w 5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3442"/>
              <p:cNvSpPr/>
              <p:nvPr/>
            </p:nvSpPr>
            <p:spPr bwMode="auto">
              <a:xfrm>
                <a:off x="6109" y="355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3443"/>
              <p:cNvSpPr/>
              <p:nvPr/>
            </p:nvSpPr>
            <p:spPr bwMode="auto">
              <a:xfrm>
                <a:off x="6110" y="355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3444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3445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3446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3447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3448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3449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3450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3451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3452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3453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3454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3455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3456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3457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3458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3459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3460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3461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3462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3463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3464"/>
              <p:cNvSpPr/>
              <p:nvPr/>
            </p:nvSpPr>
            <p:spPr bwMode="auto">
              <a:xfrm>
                <a:off x="5868" y="3840"/>
                <a:ext cx="66" cy="57"/>
              </a:xfrm>
              <a:custGeom>
                <a:avLst/>
                <a:gdLst>
                  <a:gd name="T0" fmla="*/ 58 w 62"/>
                  <a:gd name="T1" fmla="*/ 0 h 54"/>
                  <a:gd name="T2" fmla="*/ 0 w 62"/>
                  <a:gd name="T3" fmla="*/ 52 h 54"/>
                  <a:gd name="T4" fmla="*/ 1 w 62"/>
                  <a:gd name="T5" fmla="*/ 54 h 54"/>
                  <a:gd name="T6" fmla="*/ 59 w 62"/>
                  <a:gd name="T7" fmla="*/ 43 h 54"/>
                  <a:gd name="T8" fmla="*/ 62 w 62"/>
                  <a:gd name="T9" fmla="*/ 2 h 54"/>
                  <a:gd name="T10" fmla="*/ 58 w 62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4">
                    <a:moveTo>
                      <a:pt x="5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3465"/>
              <p:cNvSpPr/>
              <p:nvPr/>
            </p:nvSpPr>
            <p:spPr bwMode="auto">
              <a:xfrm>
                <a:off x="5929" y="3835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4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3466"/>
              <p:cNvSpPr/>
              <p:nvPr/>
            </p:nvSpPr>
            <p:spPr bwMode="auto">
              <a:xfrm>
                <a:off x="5866" y="38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3467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3468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3469"/>
              <p:cNvSpPr/>
              <p:nvPr/>
            </p:nvSpPr>
            <p:spPr bwMode="auto">
              <a:xfrm>
                <a:off x="5862" y="3885"/>
                <a:ext cx="70" cy="15"/>
              </a:xfrm>
              <a:custGeom>
                <a:avLst/>
                <a:gdLst>
                  <a:gd name="T0" fmla="*/ 67 w 67"/>
                  <a:gd name="T1" fmla="*/ 0 h 14"/>
                  <a:gd name="T2" fmla="*/ 65 w 67"/>
                  <a:gd name="T3" fmla="*/ 0 h 14"/>
                  <a:gd name="T4" fmla="*/ 7 w 67"/>
                  <a:gd name="T5" fmla="*/ 11 h 14"/>
                  <a:gd name="T6" fmla="*/ 4 w 67"/>
                  <a:gd name="T7" fmla="*/ 11 h 14"/>
                  <a:gd name="T8" fmla="*/ 1 w 67"/>
                  <a:gd name="T9" fmla="*/ 12 h 14"/>
                  <a:gd name="T10" fmla="*/ 0 w 67"/>
                  <a:gd name="T11" fmla="*/ 13 h 14"/>
                  <a:gd name="T12" fmla="*/ 0 w 67"/>
                  <a:gd name="T13" fmla="*/ 13 h 14"/>
                  <a:gd name="T14" fmla="*/ 0 w 67"/>
                  <a:gd name="T15" fmla="*/ 14 h 14"/>
                  <a:gd name="T16" fmla="*/ 67 w 67"/>
                  <a:gd name="T17" fmla="*/ 2 h 14"/>
                  <a:gd name="T18" fmla="*/ 67 w 6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14">
                    <a:moveTo>
                      <a:pt x="6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3470"/>
              <p:cNvSpPr/>
              <p:nvPr/>
            </p:nvSpPr>
            <p:spPr bwMode="auto">
              <a:xfrm>
                <a:off x="5935" y="3833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3471"/>
              <p:cNvSpPr/>
              <p:nvPr/>
            </p:nvSpPr>
            <p:spPr bwMode="auto">
              <a:xfrm>
                <a:off x="5861" y="389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3472"/>
              <p:cNvSpPr/>
              <p:nvPr/>
            </p:nvSpPr>
            <p:spPr bwMode="auto">
              <a:xfrm>
                <a:off x="593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3473"/>
              <p:cNvSpPr>
                <a:spLocks noEditPoints="1"/>
              </p:cNvSpPr>
              <p:nvPr/>
            </p:nvSpPr>
            <p:spPr bwMode="auto">
              <a:xfrm>
                <a:off x="5927" y="3867"/>
                <a:ext cx="123" cy="123"/>
              </a:xfrm>
              <a:custGeom>
                <a:avLst/>
                <a:gdLst>
                  <a:gd name="T0" fmla="*/ 22 w 116"/>
                  <a:gd name="T1" fmla="*/ 17 h 116"/>
                  <a:gd name="T2" fmla="*/ 6 w 116"/>
                  <a:gd name="T3" fmla="*/ 20 h 116"/>
                  <a:gd name="T4" fmla="*/ 0 w 116"/>
                  <a:gd name="T5" fmla="*/ 115 h 116"/>
                  <a:gd name="T6" fmla="*/ 1 w 116"/>
                  <a:gd name="T7" fmla="*/ 116 h 116"/>
                  <a:gd name="T8" fmla="*/ 41 w 116"/>
                  <a:gd name="T9" fmla="*/ 77 h 116"/>
                  <a:gd name="T10" fmla="*/ 22 w 116"/>
                  <a:gd name="T11" fmla="*/ 17 h 116"/>
                  <a:gd name="T12" fmla="*/ 115 w 116"/>
                  <a:gd name="T13" fmla="*/ 0 h 116"/>
                  <a:gd name="T14" fmla="*/ 25 w 116"/>
                  <a:gd name="T15" fmla="*/ 17 h 116"/>
                  <a:gd name="T16" fmla="*/ 43 w 116"/>
                  <a:gd name="T17" fmla="*/ 74 h 116"/>
                  <a:gd name="T18" fmla="*/ 116 w 116"/>
                  <a:gd name="T19" fmla="*/ 2 h 116"/>
                  <a:gd name="T20" fmla="*/ 115 w 116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16">
                    <a:moveTo>
                      <a:pt x="22" y="17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1" y="116"/>
                      <a:pt x="1" y="11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115" y="0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3474"/>
              <p:cNvSpPr/>
              <p:nvPr/>
            </p:nvSpPr>
            <p:spPr bwMode="auto">
              <a:xfrm>
                <a:off x="5927" y="398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3475"/>
              <p:cNvSpPr/>
              <p:nvPr/>
            </p:nvSpPr>
            <p:spPr bwMode="auto">
              <a:xfrm>
                <a:off x="6049" y="386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3476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3477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3478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close/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close/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3479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3480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3481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3482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close/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3483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3484"/>
              <p:cNvSpPr/>
              <p:nvPr/>
            </p:nvSpPr>
            <p:spPr bwMode="auto">
              <a:xfrm>
                <a:off x="5867" y="3888"/>
                <a:ext cx="63" cy="101"/>
              </a:xfrm>
              <a:custGeom>
                <a:avLst/>
                <a:gdLst>
                  <a:gd name="T0" fmla="*/ 60 w 60"/>
                  <a:gd name="T1" fmla="*/ 0 h 95"/>
                  <a:gd name="T2" fmla="*/ 2 w 60"/>
                  <a:gd name="T3" fmla="*/ 11 h 95"/>
                  <a:gd name="T4" fmla="*/ 2 w 60"/>
                  <a:gd name="T5" fmla="*/ 11 h 95"/>
                  <a:gd name="T6" fmla="*/ 0 w 60"/>
                  <a:gd name="T7" fmla="*/ 17 h 95"/>
                  <a:gd name="T8" fmla="*/ 24 w 60"/>
                  <a:gd name="T9" fmla="*/ 53 h 95"/>
                  <a:gd name="T10" fmla="*/ 52 w 60"/>
                  <a:gd name="T11" fmla="*/ 95 h 95"/>
                  <a:gd name="T12" fmla="*/ 54 w 60"/>
                  <a:gd name="T13" fmla="*/ 95 h 95"/>
                  <a:gd name="T14" fmla="*/ 60 w 60"/>
                  <a:gd name="T1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95">
                    <a:moveTo>
                      <a:pt x="60" y="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3" y="95"/>
                      <a:pt x="53" y="95"/>
                      <a:pt x="54" y="95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3485"/>
              <p:cNvSpPr/>
              <p:nvPr/>
            </p:nvSpPr>
            <p:spPr bwMode="auto">
              <a:xfrm>
                <a:off x="5922" y="39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3486"/>
              <p:cNvSpPr/>
              <p:nvPr/>
            </p:nvSpPr>
            <p:spPr bwMode="auto">
              <a:xfrm>
                <a:off x="5863" y="390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3487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3488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3489"/>
              <p:cNvSpPr/>
              <p:nvPr/>
            </p:nvSpPr>
            <p:spPr bwMode="auto">
              <a:xfrm>
                <a:off x="5862" y="3887"/>
                <a:ext cx="70" cy="107"/>
              </a:xfrm>
              <a:custGeom>
                <a:avLst/>
                <a:gdLst>
                  <a:gd name="T0" fmla="*/ 67 w 67"/>
                  <a:gd name="T1" fmla="*/ 0 h 101"/>
                  <a:gd name="T2" fmla="*/ 0 w 67"/>
                  <a:gd name="T3" fmla="*/ 12 h 101"/>
                  <a:gd name="T4" fmla="*/ 0 w 67"/>
                  <a:gd name="T5" fmla="*/ 13 h 101"/>
                  <a:gd name="T6" fmla="*/ 0 w 67"/>
                  <a:gd name="T7" fmla="*/ 13 h 101"/>
                  <a:gd name="T8" fmla="*/ 59 w 67"/>
                  <a:gd name="T9" fmla="*/ 101 h 101"/>
                  <a:gd name="T10" fmla="*/ 60 w 67"/>
                  <a:gd name="T11" fmla="*/ 101 h 101"/>
                  <a:gd name="T12" fmla="*/ 60 w 67"/>
                  <a:gd name="T13" fmla="*/ 101 h 101"/>
                  <a:gd name="T14" fmla="*/ 60 w 67"/>
                  <a:gd name="T15" fmla="*/ 100 h 101"/>
                  <a:gd name="T16" fmla="*/ 29 w 67"/>
                  <a:gd name="T17" fmla="*/ 54 h 101"/>
                  <a:gd name="T18" fmla="*/ 5 w 67"/>
                  <a:gd name="T19" fmla="*/ 18 h 101"/>
                  <a:gd name="T20" fmla="*/ 1 w 67"/>
                  <a:gd name="T21" fmla="*/ 13 h 101"/>
                  <a:gd name="T22" fmla="*/ 7 w 67"/>
                  <a:gd name="T23" fmla="*/ 12 h 101"/>
                  <a:gd name="T24" fmla="*/ 65 w 67"/>
                  <a:gd name="T25" fmla="*/ 1 h 101"/>
                  <a:gd name="T26" fmla="*/ 67 w 67"/>
                  <a:gd name="T27" fmla="*/ 1 h 101"/>
                  <a:gd name="T28" fmla="*/ 67 w 67"/>
                  <a:gd name="T2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01">
                    <a:moveTo>
                      <a:pt x="6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3490"/>
              <p:cNvSpPr/>
              <p:nvPr/>
            </p:nvSpPr>
            <p:spPr bwMode="auto">
              <a:xfrm>
                <a:off x="5924" y="39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3491"/>
              <p:cNvSpPr/>
              <p:nvPr/>
            </p:nvSpPr>
            <p:spPr bwMode="auto">
              <a:xfrm>
                <a:off x="5861" y="39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3492"/>
              <p:cNvSpPr/>
              <p:nvPr/>
            </p:nvSpPr>
            <p:spPr bwMode="auto">
              <a:xfrm>
                <a:off x="5925" y="3988"/>
                <a:ext cx="39" cy="16"/>
              </a:xfrm>
              <a:custGeom>
                <a:avLst/>
                <a:gdLst>
                  <a:gd name="T0" fmla="*/ 37 w 37"/>
                  <a:gd name="T1" fmla="*/ 0 h 16"/>
                  <a:gd name="T2" fmla="*/ 7 w 37"/>
                  <a:gd name="T3" fmla="*/ 8 h 16"/>
                  <a:gd name="T4" fmla="*/ 7 w 37"/>
                  <a:gd name="T5" fmla="*/ 8 h 16"/>
                  <a:gd name="T6" fmla="*/ 0 w 37"/>
                  <a:gd name="T7" fmla="*/ 14 h 16"/>
                  <a:gd name="T8" fmla="*/ 0 w 37"/>
                  <a:gd name="T9" fmla="*/ 16 h 16"/>
                  <a:gd name="T10" fmla="*/ 37 w 3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1"/>
                      <a:pt x="4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3493"/>
              <p:cNvSpPr/>
              <p:nvPr/>
            </p:nvSpPr>
            <p:spPr bwMode="auto">
              <a:xfrm>
                <a:off x="5925" y="399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1 h 6"/>
                  <a:gd name="T4" fmla="*/ 0 w 7"/>
                  <a:gd name="T5" fmla="*/ 6 h 6"/>
                  <a:gd name="T6" fmla="*/ 7 w 7"/>
                  <a:gd name="T7" fmla="*/ 0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3494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3495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3496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3497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3498"/>
              <p:cNvSpPr>
                <a:spLocks noEditPoints="1"/>
              </p:cNvSpPr>
              <p:nvPr/>
            </p:nvSpPr>
            <p:spPr bwMode="auto">
              <a:xfrm>
                <a:off x="5749" y="3904"/>
                <a:ext cx="104" cy="76"/>
              </a:xfrm>
              <a:custGeom>
                <a:avLst/>
                <a:gdLst>
                  <a:gd name="T0" fmla="*/ 33 w 99"/>
                  <a:gd name="T1" fmla="*/ 19 h 72"/>
                  <a:gd name="T2" fmla="*/ 2 w 99"/>
                  <a:gd name="T3" fmla="*/ 28 h 72"/>
                  <a:gd name="T4" fmla="*/ 2 w 99"/>
                  <a:gd name="T5" fmla="*/ 30 h 72"/>
                  <a:gd name="T6" fmla="*/ 0 w 99"/>
                  <a:gd name="T7" fmla="*/ 36 h 72"/>
                  <a:gd name="T8" fmla="*/ 16 w 99"/>
                  <a:gd name="T9" fmla="*/ 54 h 72"/>
                  <a:gd name="T10" fmla="*/ 33 w 99"/>
                  <a:gd name="T11" fmla="*/ 19 h 72"/>
                  <a:gd name="T12" fmla="*/ 98 w 99"/>
                  <a:gd name="T13" fmla="*/ 0 h 72"/>
                  <a:gd name="T14" fmla="*/ 37 w 99"/>
                  <a:gd name="T15" fmla="*/ 18 h 72"/>
                  <a:gd name="T16" fmla="*/ 18 w 99"/>
                  <a:gd name="T17" fmla="*/ 57 h 72"/>
                  <a:gd name="T18" fmla="*/ 31 w 99"/>
                  <a:gd name="T19" fmla="*/ 72 h 72"/>
                  <a:gd name="T20" fmla="*/ 99 w 99"/>
                  <a:gd name="T21" fmla="*/ 1 h 72"/>
                  <a:gd name="T22" fmla="*/ 98 w 99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72">
                    <a:moveTo>
                      <a:pt x="33" y="19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2"/>
                      <a:pt x="1" y="34"/>
                      <a:pt x="0" y="3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98" y="0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3499"/>
              <p:cNvSpPr/>
              <p:nvPr/>
            </p:nvSpPr>
            <p:spPr bwMode="auto">
              <a:xfrm>
                <a:off x="5852" y="39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3500"/>
              <p:cNvSpPr/>
              <p:nvPr/>
            </p:nvSpPr>
            <p:spPr bwMode="auto">
              <a:xfrm>
                <a:off x="5743" y="3934"/>
                <a:ext cx="8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2 h 8"/>
                  <a:gd name="T4" fmla="*/ 5 w 7"/>
                  <a:gd name="T5" fmla="*/ 8 h 8"/>
                  <a:gd name="T6" fmla="*/ 7 w 7"/>
                  <a:gd name="T7" fmla="*/ 2 h 8"/>
                  <a:gd name="T8" fmla="*/ 7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3501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3502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3503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close/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3504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3505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close/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3506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507"/>
              <p:cNvSpPr>
                <a:spLocks noEditPoints="1"/>
              </p:cNvSpPr>
              <p:nvPr/>
            </p:nvSpPr>
            <p:spPr bwMode="auto">
              <a:xfrm>
                <a:off x="5733" y="3944"/>
                <a:ext cx="46" cy="83"/>
              </a:xfrm>
              <a:custGeom>
                <a:avLst/>
                <a:gdLst>
                  <a:gd name="T0" fmla="*/ 31 w 44"/>
                  <a:gd name="T1" fmla="*/ 21 h 78"/>
                  <a:gd name="T2" fmla="*/ 3 w 44"/>
                  <a:gd name="T3" fmla="*/ 78 h 78"/>
                  <a:gd name="T4" fmla="*/ 44 w 44"/>
                  <a:gd name="T5" fmla="*/ 36 h 78"/>
                  <a:gd name="T6" fmla="*/ 31 w 44"/>
                  <a:gd name="T7" fmla="*/ 21 h 78"/>
                  <a:gd name="T8" fmla="*/ 12 w 44"/>
                  <a:gd name="T9" fmla="*/ 0 h 78"/>
                  <a:gd name="T10" fmla="*/ 8 w 44"/>
                  <a:gd name="T11" fmla="*/ 1 h 78"/>
                  <a:gd name="T12" fmla="*/ 8 w 44"/>
                  <a:gd name="T13" fmla="*/ 1 h 78"/>
                  <a:gd name="T14" fmla="*/ 0 w 44"/>
                  <a:gd name="T15" fmla="*/ 78 h 78"/>
                  <a:gd name="T16" fmla="*/ 29 w 44"/>
                  <a:gd name="T17" fmla="*/ 19 h 78"/>
                  <a:gd name="T18" fmla="*/ 12 w 44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8">
                    <a:moveTo>
                      <a:pt x="31" y="21"/>
                    </a:moveTo>
                    <a:cubicBezTo>
                      <a:pt x="3" y="78"/>
                      <a:pt x="3" y="78"/>
                      <a:pt x="3" y="7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1" y="21"/>
                      <a:pt x="31" y="21"/>
                      <a:pt x="31" y="21"/>
                    </a:cubicBezTo>
                    <a:moveTo>
                      <a:pt x="12" y="0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508"/>
              <p:cNvSpPr/>
              <p:nvPr/>
            </p:nvSpPr>
            <p:spPr bwMode="auto">
              <a:xfrm>
                <a:off x="5741" y="39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5 h 6"/>
                  <a:gd name="T6" fmla="*/ 0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6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509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close/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510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511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close/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512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513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514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515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516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517"/>
              <p:cNvSpPr/>
              <p:nvPr/>
            </p:nvSpPr>
            <p:spPr bwMode="auto">
              <a:xfrm>
                <a:off x="5735" y="4037"/>
                <a:ext cx="91" cy="23"/>
              </a:xfrm>
              <a:custGeom>
                <a:avLst/>
                <a:gdLst>
                  <a:gd name="T0" fmla="*/ 1 w 86"/>
                  <a:gd name="T1" fmla="*/ 0 h 22"/>
                  <a:gd name="T2" fmla="*/ 0 w 86"/>
                  <a:gd name="T3" fmla="*/ 1 h 22"/>
                  <a:gd name="T4" fmla="*/ 17 w 86"/>
                  <a:gd name="T5" fmla="*/ 19 h 22"/>
                  <a:gd name="T6" fmla="*/ 22 w 86"/>
                  <a:gd name="T7" fmla="*/ 17 h 22"/>
                  <a:gd name="T8" fmla="*/ 31 w 86"/>
                  <a:gd name="T9" fmla="*/ 22 h 22"/>
                  <a:gd name="T10" fmla="*/ 86 w 86"/>
                  <a:gd name="T11" fmla="*/ 7 h 22"/>
                  <a:gd name="T12" fmla="*/ 36 w 86"/>
                  <a:gd name="T13" fmla="*/ 3 h 22"/>
                  <a:gd name="T14" fmla="*/ 1 w 86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2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8"/>
                      <a:pt x="20" y="17"/>
                      <a:pt x="22" y="17"/>
                    </a:cubicBezTo>
                    <a:cubicBezTo>
                      <a:pt x="26" y="17"/>
                      <a:pt x="29" y="19"/>
                      <a:pt x="31" y="22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518"/>
              <p:cNvSpPr/>
              <p:nvPr/>
            </p:nvSpPr>
            <p:spPr bwMode="auto">
              <a:xfrm>
                <a:off x="5753" y="4055"/>
                <a:ext cx="15" cy="7"/>
              </a:xfrm>
              <a:custGeom>
                <a:avLst/>
                <a:gdLst>
                  <a:gd name="T0" fmla="*/ 5 w 14"/>
                  <a:gd name="T1" fmla="*/ 0 h 7"/>
                  <a:gd name="T2" fmla="*/ 0 w 14"/>
                  <a:gd name="T3" fmla="*/ 2 h 7"/>
                  <a:gd name="T4" fmla="*/ 6 w 14"/>
                  <a:gd name="T5" fmla="*/ 7 h 7"/>
                  <a:gd name="T6" fmla="*/ 14 w 14"/>
                  <a:gd name="T7" fmla="*/ 5 h 7"/>
                  <a:gd name="T8" fmla="*/ 5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519"/>
              <p:cNvSpPr/>
              <p:nvPr/>
            </p:nvSpPr>
            <p:spPr bwMode="auto">
              <a:xfrm>
                <a:off x="5734" y="40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520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521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522"/>
              <p:cNvSpPr>
                <a:spLocks noEditPoints="1"/>
              </p:cNvSpPr>
              <p:nvPr/>
            </p:nvSpPr>
            <p:spPr bwMode="auto">
              <a:xfrm>
                <a:off x="5731" y="4035"/>
                <a:ext cx="103" cy="30"/>
              </a:xfrm>
              <a:custGeom>
                <a:avLst/>
                <a:gdLst>
                  <a:gd name="T0" fmla="*/ 4 w 98"/>
                  <a:gd name="T1" fmla="*/ 3 h 28"/>
                  <a:gd name="T2" fmla="*/ 3 w 98"/>
                  <a:gd name="T3" fmla="*/ 2 h 28"/>
                  <a:gd name="T4" fmla="*/ 5 w 98"/>
                  <a:gd name="T5" fmla="*/ 2 h 28"/>
                  <a:gd name="T6" fmla="*/ 40 w 98"/>
                  <a:gd name="T7" fmla="*/ 5 h 28"/>
                  <a:gd name="T8" fmla="*/ 90 w 98"/>
                  <a:gd name="T9" fmla="*/ 9 h 28"/>
                  <a:gd name="T10" fmla="*/ 90 w 98"/>
                  <a:gd name="T11" fmla="*/ 9 h 28"/>
                  <a:gd name="T12" fmla="*/ 35 w 98"/>
                  <a:gd name="T13" fmla="*/ 24 h 28"/>
                  <a:gd name="T14" fmla="*/ 27 w 98"/>
                  <a:gd name="T15" fmla="*/ 26 h 28"/>
                  <a:gd name="T16" fmla="*/ 21 w 98"/>
                  <a:gd name="T17" fmla="*/ 21 h 28"/>
                  <a:gd name="T18" fmla="*/ 4 w 98"/>
                  <a:gd name="T19" fmla="*/ 3 h 28"/>
                  <a:gd name="T20" fmla="*/ 0 w 98"/>
                  <a:gd name="T21" fmla="*/ 0 h 28"/>
                  <a:gd name="T22" fmla="*/ 26 w 98"/>
                  <a:gd name="T23" fmla="*/ 28 h 28"/>
                  <a:gd name="T24" fmla="*/ 98 w 98"/>
                  <a:gd name="T25" fmla="*/ 9 h 28"/>
                  <a:gd name="T26" fmla="*/ 98 w 98"/>
                  <a:gd name="T27" fmla="*/ 8 h 28"/>
                  <a:gd name="T28" fmla="*/ 0 w 98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28">
                    <a:moveTo>
                      <a:pt x="4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26" y="28"/>
                      <a:pt x="26" y="28"/>
                      <a:pt x="26" y="28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523"/>
              <p:cNvSpPr/>
              <p:nvPr/>
            </p:nvSpPr>
            <p:spPr bwMode="auto">
              <a:xfrm>
                <a:off x="5834" y="404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524"/>
              <p:cNvSpPr/>
              <p:nvPr/>
            </p:nvSpPr>
            <p:spPr bwMode="auto">
              <a:xfrm>
                <a:off x="5843" y="4010"/>
                <a:ext cx="78" cy="94"/>
              </a:xfrm>
              <a:custGeom>
                <a:avLst/>
                <a:gdLst>
                  <a:gd name="T0" fmla="*/ 74 w 74"/>
                  <a:gd name="T1" fmla="*/ 0 h 89"/>
                  <a:gd name="T2" fmla="*/ 1 w 74"/>
                  <a:gd name="T3" fmla="*/ 31 h 89"/>
                  <a:gd name="T4" fmla="*/ 1 w 74"/>
                  <a:gd name="T5" fmla="*/ 33 h 89"/>
                  <a:gd name="T6" fmla="*/ 0 w 74"/>
                  <a:gd name="T7" fmla="*/ 37 h 89"/>
                  <a:gd name="T8" fmla="*/ 55 w 74"/>
                  <a:gd name="T9" fmla="*/ 89 h 89"/>
                  <a:gd name="T10" fmla="*/ 61 w 74"/>
                  <a:gd name="T11" fmla="*/ 87 h 89"/>
                  <a:gd name="T12" fmla="*/ 74 w 7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9">
                    <a:moveTo>
                      <a:pt x="74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4"/>
                      <a:pt x="1" y="36"/>
                      <a:pt x="0" y="37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7" y="88"/>
                      <a:pt x="59" y="87"/>
                      <a:pt x="61" y="87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525"/>
              <p:cNvSpPr/>
              <p:nvPr/>
            </p:nvSpPr>
            <p:spPr bwMode="auto">
              <a:xfrm>
                <a:off x="5838" y="4042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4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3"/>
                      <a:pt x="5" y="2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526"/>
              <p:cNvSpPr/>
              <p:nvPr/>
            </p:nvSpPr>
            <p:spPr bwMode="auto">
              <a:xfrm>
                <a:off x="5901" y="4102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2 h 7"/>
                  <a:gd name="T4" fmla="*/ 5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527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528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529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530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531"/>
              <p:cNvSpPr/>
              <p:nvPr/>
            </p:nvSpPr>
            <p:spPr bwMode="auto">
              <a:xfrm>
                <a:off x="5910" y="3986"/>
                <a:ext cx="67" cy="117"/>
              </a:xfrm>
              <a:custGeom>
                <a:avLst/>
                <a:gdLst>
                  <a:gd name="T0" fmla="*/ 62 w 63"/>
                  <a:gd name="T1" fmla="*/ 0 h 110"/>
                  <a:gd name="T2" fmla="*/ 14 w 63"/>
                  <a:gd name="T3" fmla="*/ 20 h 110"/>
                  <a:gd name="T4" fmla="*/ 0 w 63"/>
                  <a:gd name="T5" fmla="*/ 109 h 110"/>
                  <a:gd name="T6" fmla="*/ 1 w 63"/>
                  <a:gd name="T7" fmla="*/ 110 h 110"/>
                  <a:gd name="T8" fmla="*/ 44 w 63"/>
                  <a:gd name="T9" fmla="*/ 34 h 110"/>
                  <a:gd name="T10" fmla="*/ 44 w 63"/>
                  <a:gd name="T11" fmla="*/ 32 h 110"/>
                  <a:gd name="T12" fmla="*/ 49 w 63"/>
                  <a:gd name="T13" fmla="*/ 25 h 110"/>
                  <a:gd name="T14" fmla="*/ 63 w 63"/>
                  <a:gd name="T15" fmla="*/ 1 h 110"/>
                  <a:gd name="T16" fmla="*/ 62 w 63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10">
                    <a:moveTo>
                      <a:pt x="62" y="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0"/>
                      <a:pt x="0" y="110"/>
                      <a:pt x="1" y="110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3"/>
                      <a:pt x="44" y="32"/>
                      <a:pt x="44" y="32"/>
                    </a:cubicBezTo>
                    <a:cubicBezTo>
                      <a:pt x="44" y="28"/>
                      <a:pt x="46" y="26"/>
                      <a:pt x="49" y="25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532"/>
              <p:cNvSpPr/>
              <p:nvPr/>
            </p:nvSpPr>
            <p:spPr bwMode="auto">
              <a:xfrm>
                <a:off x="5976" y="3985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533"/>
              <p:cNvSpPr/>
              <p:nvPr/>
            </p:nvSpPr>
            <p:spPr bwMode="auto">
              <a:xfrm>
                <a:off x="5957" y="4013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7 h 9"/>
                  <a:gd name="T4" fmla="*/ 0 w 5"/>
                  <a:gd name="T5" fmla="*/ 9 h 9"/>
                  <a:gd name="T6" fmla="*/ 5 w 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534"/>
              <p:cNvSpPr/>
              <p:nvPr/>
            </p:nvSpPr>
            <p:spPr bwMode="auto">
              <a:xfrm>
                <a:off x="5910" y="410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535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536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537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538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539"/>
              <p:cNvSpPr>
                <a:spLocks noEditPoints="1"/>
              </p:cNvSpPr>
              <p:nvPr/>
            </p:nvSpPr>
            <p:spPr bwMode="auto">
              <a:xfrm>
                <a:off x="5919" y="3590"/>
                <a:ext cx="111" cy="157"/>
              </a:xfrm>
              <a:custGeom>
                <a:avLst/>
                <a:gdLst>
                  <a:gd name="T0" fmla="*/ 2 w 105"/>
                  <a:gd name="T1" fmla="*/ 49 h 149"/>
                  <a:gd name="T2" fmla="*/ 1 w 105"/>
                  <a:gd name="T3" fmla="*/ 51 h 149"/>
                  <a:gd name="T4" fmla="*/ 104 w 105"/>
                  <a:gd name="T5" fmla="*/ 149 h 149"/>
                  <a:gd name="T6" fmla="*/ 105 w 105"/>
                  <a:gd name="T7" fmla="*/ 149 h 149"/>
                  <a:gd name="T8" fmla="*/ 62 w 105"/>
                  <a:gd name="T9" fmla="*/ 60 h 149"/>
                  <a:gd name="T10" fmla="*/ 2 w 105"/>
                  <a:gd name="T11" fmla="*/ 49 h 149"/>
                  <a:gd name="T12" fmla="*/ 46 w 105"/>
                  <a:gd name="T13" fmla="*/ 24 h 149"/>
                  <a:gd name="T14" fmla="*/ 2 w 105"/>
                  <a:gd name="T15" fmla="*/ 43 h 149"/>
                  <a:gd name="T16" fmla="*/ 2 w 105"/>
                  <a:gd name="T17" fmla="*/ 46 h 149"/>
                  <a:gd name="T18" fmla="*/ 2 w 105"/>
                  <a:gd name="T19" fmla="*/ 46 h 149"/>
                  <a:gd name="T20" fmla="*/ 61 w 105"/>
                  <a:gd name="T21" fmla="*/ 56 h 149"/>
                  <a:gd name="T22" fmla="*/ 46 w 105"/>
                  <a:gd name="T23" fmla="*/ 24 h 149"/>
                  <a:gd name="T24" fmla="*/ 34 w 105"/>
                  <a:gd name="T25" fmla="*/ 0 h 149"/>
                  <a:gd name="T26" fmla="*/ 0 w 105"/>
                  <a:gd name="T27" fmla="*/ 40 h 149"/>
                  <a:gd name="T28" fmla="*/ 1 w 105"/>
                  <a:gd name="T29" fmla="*/ 41 h 149"/>
                  <a:gd name="T30" fmla="*/ 44 w 105"/>
                  <a:gd name="T31" fmla="*/ 21 h 149"/>
                  <a:gd name="T32" fmla="*/ 34 w 105"/>
                  <a:gd name="T3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49">
                    <a:moveTo>
                      <a:pt x="2" y="49"/>
                    </a:moveTo>
                    <a:cubicBezTo>
                      <a:pt x="1" y="50"/>
                      <a:pt x="1" y="50"/>
                      <a:pt x="1" y="51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9"/>
                      <a:pt x="104" y="149"/>
                      <a:pt x="105" y="14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2" y="49"/>
                      <a:pt x="2" y="49"/>
                      <a:pt x="2" y="49"/>
                    </a:cubicBezTo>
                    <a:moveTo>
                      <a:pt x="46" y="24"/>
                    </a:move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6" y="24"/>
                      <a:pt x="46" y="24"/>
                      <a:pt x="46" y="24"/>
                    </a:cubicBezTo>
                    <a:moveTo>
                      <a:pt x="34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1"/>
                      <a:pt x="1" y="4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540"/>
              <p:cNvSpPr>
                <a:spLocks noEditPoints="1"/>
              </p:cNvSpPr>
              <p:nvPr/>
            </p:nvSpPr>
            <p:spPr bwMode="auto">
              <a:xfrm>
                <a:off x="5917" y="3632"/>
                <a:ext cx="4" cy="11"/>
              </a:xfrm>
              <a:custGeom>
                <a:avLst/>
                <a:gdLst>
                  <a:gd name="T0" fmla="*/ 0 w 4"/>
                  <a:gd name="T1" fmla="*/ 8 h 11"/>
                  <a:gd name="T2" fmla="*/ 3 w 4"/>
                  <a:gd name="T3" fmla="*/ 11 h 11"/>
                  <a:gd name="T4" fmla="*/ 4 w 4"/>
                  <a:gd name="T5" fmla="*/ 9 h 11"/>
                  <a:gd name="T6" fmla="*/ 0 w 4"/>
                  <a:gd name="T7" fmla="*/ 8 h 11"/>
                  <a:gd name="T8" fmla="*/ 4 w 4"/>
                  <a:gd name="T9" fmla="*/ 3 h 11"/>
                  <a:gd name="T10" fmla="*/ 0 w 4"/>
                  <a:gd name="T11" fmla="*/ 5 h 11"/>
                  <a:gd name="T12" fmla="*/ 4 w 4"/>
                  <a:gd name="T13" fmla="*/ 6 h 11"/>
                  <a:gd name="T14" fmla="*/ 4 w 4"/>
                  <a:gd name="T15" fmla="*/ 6 h 11"/>
                  <a:gd name="T16" fmla="*/ 4 w 4"/>
                  <a:gd name="T17" fmla="*/ 3 h 11"/>
                  <a:gd name="T18" fmla="*/ 2 w 4"/>
                  <a:gd name="T19" fmla="*/ 0 h 11"/>
                  <a:gd name="T20" fmla="*/ 1 w 4"/>
                  <a:gd name="T21" fmla="*/ 2 h 11"/>
                  <a:gd name="T22" fmla="*/ 3 w 4"/>
                  <a:gd name="T23" fmla="*/ 1 h 11"/>
                  <a:gd name="T24" fmla="*/ 2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0" y="8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541"/>
              <p:cNvSpPr/>
              <p:nvPr/>
            </p:nvSpPr>
            <p:spPr bwMode="auto">
              <a:xfrm>
                <a:off x="6029" y="37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542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543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544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545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546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547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548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549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550"/>
              <p:cNvSpPr/>
              <p:nvPr/>
            </p:nvSpPr>
            <p:spPr bwMode="auto">
              <a:xfrm>
                <a:off x="5924" y="3582"/>
                <a:ext cx="30" cy="38"/>
              </a:xfrm>
              <a:custGeom>
                <a:avLst/>
                <a:gdLst>
                  <a:gd name="T0" fmla="*/ 23 w 28"/>
                  <a:gd name="T1" fmla="*/ 0 h 36"/>
                  <a:gd name="T2" fmla="*/ 0 w 28"/>
                  <a:gd name="T3" fmla="*/ 36 h 36"/>
                  <a:gd name="T4" fmla="*/ 28 w 28"/>
                  <a:gd name="T5" fmla="*/ 4 h 36"/>
                  <a:gd name="T6" fmla="*/ 26 w 28"/>
                  <a:gd name="T7" fmla="*/ 0 h 36"/>
                  <a:gd name="T8" fmla="*/ 25 w 28"/>
                  <a:gd name="T9" fmla="*/ 0 h 36"/>
                  <a:gd name="T10" fmla="*/ 23 w 2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6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551"/>
              <p:cNvSpPr/>
              <p:nvPr/>
            </p:nvSpPr>
            <p:spPr bwMode="auto">
              <a:xfrm>
                <a:off x="5948" y="357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552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553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554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555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556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57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58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59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60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61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62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63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64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65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66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567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568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569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570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571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572"/>
              <p:cNvSpPr/>
              <p:nvPr/>
            </p:nvSpPr>
            <p:spPr bwMode="auto">
              <a:xfrm>
                <a:off x="6021" y="3471"/>
                <a:ext cx="8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573"/>
              <p:cNvSpPr/>
              <p:nvPr/>
            </p:nvSpPr>
            <p:spPr bwMode="auto">
              <a:xfrm>
                <a:off x="6018" y="347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574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575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576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577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578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579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580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close/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581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582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583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584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close/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585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586"/>
              <p:cNvSpPr/>
              <p:nvPr/>
            </p:nvSpPr>
            <p:spPr bwMode="auto">
              <a:xfrm>
                <a:off x="6112" y="3503"/>
                <a:ext cx="60" cy="40"/>
              </a:xfrm>
              <a:custGeom>
                <a:avLst/>
                <a:gdLst>
                  <a:gd name="T0" fmla="*/ 57 w 57"/>
                  <a:gd name="T1" fmla="*/ 0 h 38"/>
                  <a:gd name="T2" fmla="*/ 5 w 57"/>
                  <a:gd name="T3" fmla="*/ 6 h 38"/>
                  <a:gd name="T4" fmla="*/ 0 w 57"/>
                  <a:gd name="T5" fmla="*/ 37 h 38"/>
                  <a:gd name="T6" fmla="*/ 1 w 57"/>
                  <a:gd name="T7" fmla="*/ 37 h 38"/>
                  <a:gd name="T8" fmla="*/ 2 w 57"/>
                  <a:gd name="T9" fmla="*/ 38 h 38"/>
                  <a:gd name="T10" fmla="*/ 57 w 57"/>
                  <a:gd name="T11" fmla="*/ 1 h 38"/>
                  <a:gd name="T12" fmla="*/ 57 w 57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7"/>
                      <a:pt x="2" y="38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587"/>
              <p:cNvSpPr/>
              <p:nvPr/>
            </p:nvSpPr>
            <p:spPr bwMode="auto">
              <a:xfrm>
                <a:off x="6112" y="354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588"/>
              <p:cNvSpPr/>
              <p:nvPr/>
            </p:nvSpPr>
            <p:spPr bwMode="auto">
              <a:xfrm>
                <a:off x="6112" y="35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589"/>
              <p:cNvSpPr/>
              <p:nvPr/>
            </p:nvSpPr>
            <p:spPr bwMode="auto">
              <a:xfrm>
                <a:off x="6172" y="35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590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591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592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593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594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close/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595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596"/>
              <p:cNvSpPr/>
              <p:nvPr/>
            </p:nvSpPr>
            <p:spPr bwMode="auto">
              <a:xfrm>
                <a:off x="6070" y="3509"/>
                <a:ext cx="44" cy="34"/>
              </a:xfrm>
              <a:custGeom>
                <a:avLst/>
                <a:gdLst>
                  <a:gd name="T0" fmla="*/ 42 w 42"/>
                  <a:gd name="T1" fmla="*/ 0 h 32"/>
                  <a:gd name="T2" fmla="*/ 0 w 42"/>
                  <a:gd name="T3" fmla="*/ 5 h 32"/>
                  <a:gd name="T4" fmla="*/ 32 w 42"/>
                  <a:gd name="T5" fmla="*/ 32 h 32"/>
                  <a:gd name="T6" fmla="*/ 37 w 42"/>
                  <a:gd name="T7" fmla="*/ 30 h 32"/>
                  <a:gd name="T8" fmla="*/ 38 w 42"/>
                  <a:gd name="T9" fmla="*/ 30 h 32"/>
                  <a:gd name="T10" fmla="*/ 42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4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1"/>
                      <a:pt x="35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597"/>
              <p:cNvSpPr/>
              <p:nvPr/>
            </p:nvSpPr>
            <p:spPr bwMode="auto">
              <a:xfrm>
                <a:off x="6104" y="3541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5 w 6"/>
                  <a:gd name="T7" fmla="*/ 0 h 3"/>
                  <a:gd name="T8" fmla="*/ 6 w 6"/>
                  <a:gd name="T9" fmla="*/ 0 h 3"/>
                  <a:gd name="T10" fmla="*/ 5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598"/>
              <p:cNvSpPr/>
              <p:nvPr/>
            </p:nvSpPr>
            <p:spPr bwMode="auto">
              <a:xfrm>
                <a:off x="6105" y="35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599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600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601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602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603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604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605"/>
              <p:cNvSpPr/>
              <p:nvPr/>
            </p:nvSpPr>
            <p:spPr bwMode="auto">
              <a:xfrm>
                <a:off x="5960" y="3213"/>
                <a:ext cx="57" cy="56"/>
              </a:xfrm>
              <a:custGeom>
                <a:avLst/>
                <a:gdLst>
                  <a:gd name="T0" fmla="*/ 28 w 54"/>
                  <a:gd name="T1" fmla="*/ 0 h 53"/>
                  <a:gd name="T2" fmla="*/ 0 w 54"/>
                  <a:gd name="T3" fmla="*/ 38 h 53"/>
                  <a:gd name="T4" fmla="*/ 2 w 54"/>
                  <a:gd name="T5" fmla="*/ 45 h 53"/>
                  <a:gd name="T6" fmla="*/ 2 w 54"/>
                  <a:gd name="T7" fmla="*/ 45 h 53"/>
                  <a:gd name="T8" fmla="*/ 53 w 54"/>
                  <a:gd name="T9" fmla="*/ 53 h 53"/>
                  <a:gd name="T10" fmla="*/ 54 w 54"/>
                  <a:gd name="T11" fmla="*/ 52 h 53"/>
                  <a:gd name="T12" fmla="*/ 28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0"/>
                      <a:pt x="2" y="42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2"/>
                      <a:pt x="54" y="5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606"/>
              <p:cNvSpPr/>
              <p:nvPr/>
            </p:nvSpPr>
            <p:spPr bwMode="auto">
              <a:xfrm>
                <a:off x="5955" y="3253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7 h 7"/>
                  <a:gd name="T8" fmla="*/ 5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607"/>
              <p:cNvSpPr/>
              <p:nvPr/>
            </p:nvSpPr>
            <p:spPr bwMode="auto">
              <a:xfrm>
                <a:off x="6016" y="32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608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609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610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611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612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613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614"/>
              <p:cNvSpPr/>
              <p:nvPr/>
            </p:nvSpPr>
            <p:spPr bwMode="auto">
              <a:xfrm>
                <a:off x="6019" y="32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3615"/>
              <p:cNvSpPr/>
              <p:nvPr/>
            </p:nvSpPr>
            <p:spPr bwMode="auto">
              <a:xfrm>
                <a:off x="6019" y="327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3616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3617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3618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3619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3620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3621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Group 3823"/>
            <p:cNvGrpSpPr/>
            <p:nvPr/>
          </p:nvGrpSpPr>
          <p:grpSpPr bwMode="auto">
            <a:xfrm>
              <a:off x="5951" y="3000"/>
              <a:ext cx="356" cy="619"/>
              <a:chOff x="5951" y="3000"/>
              <a:chExt cx="356" cy="619"/>
            </a:xfrm>
          </p:grpSpPr>
          <p:sp>
            <p:nvSpPr>
              <p:cNvPr id="1095" name="Freeform 3623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3624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3625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3626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3627"/>
              <p:cNvSpPr>
                <a:spLocks noEditPoints="1"/>
              </p:cNvSpPr>
              <p:nvPr/>
            </p:nvSpPr>
            <p:spPr bwMode="auto">
              <a:xfrm>
                <a:off x="5975" y="3136"/>
                <a:ext cx="71" cy="71"/>
              </a:xfrm>
              <a:custGeom>
                <a:avLst/>
                <a:gdLst>
                  <a:gd name="T0" fmla="*/ 1 w 67"/>
                  <a:gd name="T1" fmla="*/ 36 h 68"/>
                  <a:gd name="T2" fmla="*/ 0 w 67"/>
                  <a:gd name="T3" fmla="*/ 38 h 68"/>
                  <a:gd name="T4" fmla="*/ 15 w 67"/>
                  <a:gd name="T5" fmla="*/ 68 h 68"/>
                  <a:gd name="T6" fmla="*/ 31 w 67"/>
                  <a:gd name="T7" fmla="*/ 47 h 68"/>
                  <a:gd name="T8" fmla="*/ 1 w 67"/>
                  <a:gd name="T9" fmla="*/ 36 h 68"/>
                  <a:gd name="T10" fmla="*/ 67 w 67"/>
                  <a:gd name="T11" fmla="*/ 0 h 68"/>
                  <a:gd name="T12" fmla="*/ 2 w 67"/>
                  <a:gd name="T13" fmla="*/ 32 h 68"/>
                  <a:gd name="T14" fmla="*/ 2 w 67"/>
                  <a:gd name="T15" fmla="*/ 33 h 68"/>
                  <a:gd name="T16" fmla="*/ 2 w 67"/>
                  <a:gd name="T17" fmla="*/ 34 h 68"/>
                  <a:gd name="T18" fmla="*/ 33 w 67"/>
                  <a:gd name="T19" fmla="*/ 45 h 68"/>
                  <a:gd name="T20" fmla="*/ 67 w 67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68">
                    <a:moveTo>
                      <a:pt x="1" y="36"/>
                    </a:moveTo>
                    <a:cubicBezTo>
                      <a:pt x="1" y="37"/>
                      <a:pt x="0" y="37"/>
                      <a:pt x="0" y="3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1" y="36"/>
                      <a:pt x="1" y="36"/>
                      <a:pt x="1" y="36"/>
                    </a:cubicBezTo>
                    <a:moveTo>
                      <a:pt x="67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3628"/>
              <p:cNvSpPr>
                <a:spLocks noEditPoints="1"/>
              </p:cNvSpPr>
              <p:nvPr/>
            </p:nvSpPr>
            <p:spPr bwMode="auto">
              <a:xfrm>
                <a:off x="5974" y="3169"/>
                <a:ext cx="3" cy="7"/>
              </a:xfrm>
              <a:custGeom>
                <a:avLst/>
                <a:gdLst>
                  <a:gd name="T0" fmla="*/ 0 w 3"/>
                  <a:gd name="T1" fmla="*/ 4 h 6"/>
                  <a:gd name="T2" fmla="*/ 1 w 3"/>
                  <a:gd name="T3" fmla="*/ 6 h 6"/>
                  <a:gd name="T4" fmla="*/ 2 w 3"/>
                  <a:gd name="T5" fmla="*/ 4 h 6"/>
                  <a:gd name="T6" fmla="*/ 0 w 3"/>
                  <a:gd name="T7" fmla="*/ 4 h 6"/>
                  <a:gd name="T8" fmla="*/ 3 w 3"/>
                  <a:gd name="T9" fmla="*/ 0 h 6"/>
                  <a:gd name="T10" fmla="*/ 1 w 3"/>
                  <a:gd name="T11" fmla="*/ 1 h 6"/>
                  <a:gd name="T12" fmla="*/ 3 w 3"/>
                  <a:gd name="T13" fmla="*/ 2 h 6"/>
                  <a:gd name="T14" fmla="*/ 3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3629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3630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3631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close/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3632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3633"/>
              <p:cNvSpPr/>
              <p:nvPr/>
            </p:nvSpPr>
            <p:spPr bwMode="auto">
              <a:xfrm>
                <a:off x="5972" y="3132"/>
                <a:ext cx="78" cy="54"/>
              </a:xfrm>
              <a:custGeom>
                <a:avLst/>
                <a:gdLst>
                  <a:gd name="T0" fmla="*/ 74 w 74"/>
                  <a:gd name="T1" fmla="*/ 0 h 51"/>
                  <a:gd name="T2" fmla="*/ 0 w 74"/>
                  <a:gd name="T3" fmla="*/ 35 h 51"/>
                  <a:gd name="T4" fmla="*/ 0 w 74"/>
                  <a:gd name="T5" fmla="*/ 35 h 51"/>
                  <a:gd name="T6" fmla="*/ 0 w 74"/>
                  <a:gd name="T7" fmla="*/ 35 h 51"/>
                  <a:gd name="T8" fmla="*/ 0 w 74"/>
                  <a:gd name="T9" fmla="*/ 35 h 51"/>
                  <a:gd name="T10" fmla="*/ 1 w 74"/>
                  <a:gd name="T11" fmla="*/ 35 h 51"/>
                  <a:gd name="T12" fmla="*/ 1 w 74"/>
                  <a:gd name="T13" fmla="*/ 35 h 51"/>
                  <a:gd name="T14" fmla="*/ 1 w 74"/>
                  <a:gd name="T15" fmla="*/ 36 h 51"/>
                  <a:gd name="T16" fmla="*/ 0 w 74"/>
                  <a:gd name="T17" fmla="*/ 38 h 51"/>
                  <a:gd name="T18" fmla="*/ 2 w 74"/>
                  <a:gd name="T19" fmla="*/ 39 h 51"/>
                  <a:gd name="T20" fmla="*/ 4 w 74"/>
                  <a:gd name="T21" fmla="*/ 39 h 51"/>
                  <a:gd name="T22" fmla="*/ 34 w 74"/>
                  <a:gd name="T23" fmla="*/ 50 h 51"/>
                  <a:gd name="T24" fmla="*/ 35 w 74"/>
                  <a:gd name="T25" fmla="*/ 51 h 51"/>
                  <a:gd name="T26" fmla="*/ 37 w 74"/>
                  <a:gd name="T27" fmla="*/ 48 h 51"/>
                  <a:gd name="T28" fmla="*/ 36 w 74"/>
                  <a:gd name="T29" fmla="*/ 48 h 51"/>
                  <a:gd name="T30" fmla="*/ 5 w 74"/>
                  <a:gd name="T31" fmla="*/ 37 h 51"/>
                  <a:gd name="T32" fmla="*/ 3 w 74"/>
                  <a:gd name="T33" fmla="*/ 36 h 51"/>
                  <a:gd name="T34" fmla="*/ 5 w 74"/>
                  <a:gd name="T35" fmla="*/ 35 h 51"/>
                  <a:gd name="T36" fmla="*/ 70 w 74"/>
                  <a:gd name="T37" fmla="*/ 3 h 51"/>
                  <a:gd name="T38" fmla="*/ 73 w 74"/>
                  <a:gd name="T39" fmla="*/ 2 h 51"/>
                  <a:gd name="T40" fmla="*/ 74 w 74"/>
                  <a:gd name="T41" fmla="*/ 0 h 51"/>
                  <a:gd name="T42" fmla="*/ 74 w 74"/>
                  <a:gd name="T4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3634"/>
              <p:cNvSpPr/>
              <p:nvPr/>
            </p:nvSpPr>
            <p:spPr bwMode="auto">
              <a:xfrm>
                <a:off x="6050" y="31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3635"/>
              <p:cNvSpPr>
                <a:spLocks noEditPoints="1"/>
              </p:cNvSpPr>
              <p:nvPr/>
            </p:nvSpPr>
            <p:spPr bwMode="auto">
              <a:xfrm>
                <a:off x="597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3636"/>
              <p:cNvSpPr/>
              <p:nvPr/>
            </p:nvSpPr>
            <p:spPr bwMode="auto">
              <a:xfrm>
                <a:off x="5970" y="316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1 w 2"/>
                  <a:gd name="T23" fmla="*/ 0 h 3"/>
                  <a:gd name="T24" fmla="*/ 1 w 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3637"/>
              <p:cNvSpPr/>
              <p:nvPr/>
            </p:nvSpPr>
            <p:spPr bwMode="auto">
              <a:xfrm>
                <a:off x="5956" y="3177"/>
                <a:ext cx="32" cy="74"/>
              </a:xfrm>
              <a:custGeom>
                <a:avLst/>
                <a:gdLst>
                  <a:gd name="T0" fmla="*/ 15 w 31"/>
                  <a:gd name="T1" fmla="*/ 0 h 70"/>
                  <a:gd name="T2" fmla="*/ 14 w 31"/>
                  <a:gd name="T3" fmla="*/ 0 h 70"/>
                  <a:gd name="T4" fmla="*/ 0 w 31"/>
                  <a:gd name="T5" fmla="*/ 70 h 70"/>
                  <a:gd name="T6" fmla="*/ 1 w 31"/>
                  <a:gd name="T7" fmla="*/ 70 h 70"/>
                  <a:gd name="T8" fmla="*/ 31 w 31"/>
                  <a:gd name="T9" fmla="*/ 31 h 70"/>
                  <a:gd name="T10" fmla="*/ 15 w 31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0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3638"/>
              <p:cNvSpPr/>
              <p:nvPr/>
            </p:nvSpPr>
            <p:spPr bwMode="auto">
              <a:xfrm>
                <a:off x="5955" y="325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3639"/>
              <p:cNvSpPr/>
              <p:nvPr/>
            </p:nvSpPr>
            <p:spPr bwMode="auto">
              <a:xfrm>
                <a:off x="5970" y="317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3640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3641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3642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3643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3644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3645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3646"/>
              <p:cNvSpPr>
                <a:spLocks noEditPoints="1"/>
              </p:cNvSpPr>
              <p:nvPr/>
            </p:nvSpPr>
            <p:spPr bwMode="auto">
              <a:xfrm>
                <a:off x="6052" y="3073"/>
                <a:ext cx="58" cy="54"/>
              </a:xfrm>
              <a:custGeom>
                <a:avLst/>
                <a:gdLst>
                  <a:gd name="T0" fmla="*/ 22 w 55"/>
                  <a:gd name="T1" fmla="*/ 30 h 51"/>
                  <a:gd name="T2" fmla="*/ 16 w 55"/>
                  <a:gd name="T3" fmla="*/ 25 h 51"/>
                  <a:gd name="T4" fmla="*/ 22 w 55"/>
                  <a:gd name="T5" fmla="*/ 19 h 51"/>
                  <a:gd name="T6" fmla="*/ 27 w 55"/>
                  <a:gd name="T7" fmla="*/ 25 h 51"/>
                  <a:gd name="T8" fmla="*/ 22 w 55"/>
                  <a:gd name="T9" fmla="*/ 30 h 51"/>
                  <a:gd name="T10" fmla="*/ 25 w 55"/>
                  <a:gd name="T11" fmla="*/ 0 h 51"/>
                  <a:gd name="T12" fmla="*/ 0 w 55"/>
                  <a:gd name="T13" fmla="*/ 3 h 51"/>
                  <a:gd name="T14" fmla="*/ 0 w 55"/>
                  <a:gd name="T15" fmla="*/ 49 h 51"/>
                  <a:gd name="T16" fmla="*/ 3 w 55"/>
                  <a:gd name="T17" fmla="*/ 51 h 51"/>
                  <a:gd name="T18" fmla="*/ 55 w 55"/>
                  <a:gd name="T19" fmla="*/ 26 h 51"/>
                  <a:gd name="T20" fmla="*/ 54 w 55"/>
                  <a:gd name="T21" fmla="*/ 23 h 51"/>
                  <a:gd name="T22" fmla="*/ 55 w 55"/>
                  <a:gd name="T23" fmla="*/ 19 h 51"/>
                  <a:gd name="T24" fmla="*/ 25 w 55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51">
                    <a:moveTo>
                      <a:pt x="22" y="30"/>
                    </a:moveTo>
                    <a:cubicBezTo>
                      <a:pt x="19" y="30"/>
                      <a:pt x="16" y="28"/>
                      <a:pt x="16" y="25"/>
                    </a:cubicBezTo>
                    <a:cubicBezTo>
                      <a:pt x="16" y="22"/>
                      <a:pt x="19" y="19"/>
                      <a:pt x="22" y="19"/>
                    </a:cubicBezTo>
                    <a:cubicBezTo>
                      <a:pt x="25" y="19"/>
                      <a:pt x="27" y="22"/>
                      <a:pt x="27" y="25"/>
                    </a:cubicBezTo>
                    <a:cubicBezTo>
                      <a:pt x="27" y="28"/>
                      <a:pt x="25" y="30"/>
                      <a:pt x="22" y="30"/>
                    </a:cubicBezTo>
                    <a:moveTo>
                      <a:pt x="2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50"/>
                      <a:pt x="2" y="50"/>
                      <a:pt x="3" y="51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4"/>
                      <a:pt x="54" y="23"/>
                    </a:cubicBezTo>
                    <a:cubicBezTo>
                      <a:pt x="54" y="22"/>
                      <a:pt x="54" y="20"/>
                      <a:pt x="55" y="19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Oval 3647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3648"/>
              <p:cNvSpPr/>
              <p:nvPr/>
            </p:nvSpPr>
            <p:spPr bwMode="auto">
              <a:xfrm>
                <a:off x="6052" y="312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3649"/>
              <p:cNvSpPr/>
              <p:nvPr/>
            </p:nvSpPr>
            <p:spPr bwMode="auto">
              <a:xfrm>
                <a:off x="6109" y="3093"/>
                <a:ext cx="7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7 w 7"/>
                  <a:gd name="T7" fmla="*/ 4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3650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3651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3652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3653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3654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3655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3656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657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658"/>
              <p:cNvSpPr/>
              <p:nvPr/>
            </p:nvSpPr>
            <p:spPr bwMode="auto">
              <a:xfrm>
                <a:off x="6051" y="3096"/>
                <a:ext cx="66" cy="35"/>
              </a:xfrm>
              <a:custGeom>
                <a:avLst/>
                <a:gdLst>
                  <a:gd name="T0" fmla="*/ 63 w 63"/>
                  <a:gd name="T1" fmla="*/ 0 h 33"/>
                  <a:gd name="T2" fmla="*/ 62 w 63"/>
                  <a:gd name="T3" fmla="*/ 0 h 33"/>
                  <a:gd name="T4" fmla="*/ 0 w 63"/>
                  <a:gd name="T5" fmla="*/ 31 h 33"/>
                  <a:gd name="T6" fmla="*/ 0 w 63"/>
                  <a:gd name="T7" fmla="*/ 33 h 33"/>
                  <a:gd name="T8" fmla="*/ 63 w 63"/>
                  <a:gd name="T9" fmla="*/ 2 h 33"/>
                  <a:gd name="T10" fmla="*/ 63 w 63"/>
                  <a:gd name="T11" fmla="*/ 1 h 33"/>
                  <a:gd name="T12" fmla="*/ 63 w 63"/>
                  <a:gd name="T13" fmla="*/ 0 h 33"/>
                  <a:gd name="T14" fmla="*/ 63 w 63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3">
                    <a:moveTo>
                      <a:pt x="63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659"/>
              <p:cNvSpPr/>
              <p:nvPr/>
            </p:nvSpPr>
            <p:spPr bwMode="auto">
              <a:xfrm>
                <a:off x="6117" y="30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660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661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662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663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664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665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666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667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668"/>
              <p:cNvSpPr/>
              <p:nvPr/>
            </p:nvSpPr>
            <p:spPr bwMode="auto">
              <a:xfrm>
                <a:off x="6084" y="3072"/>
                <a:ext cx="28" cy="19"/>
              </a:xfrm>
              <a:custGeom>
                <a:avLst/>
                <a:gdLst>
                  <a:gd name="T0" fmla="*/ 14 w 27"/>
                  <a:gd name="T1" fmla="*/ 0 h 18"/>
                  <a:gd name="T2" fmla="*/ 0 w 27"/>
                  <a:gd name="T3" fmla="*/ 1 h 18"/>
                  <a:gd name="T4" fmla="*/ 27 w 27"/>
                  <a:gd name="T5" fmla="*/ 18 h 18"/>
                  <a:gd name="T6" fmla="*/ 27 w 27"/>
                  <a:gd name="T7" fmla="*/ 17 h 18"/>
                  <a:gd name="T8" fmla="*/ 14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669"/>
              <p:cNvSpPr/>
              <p:nvPr/>
            </p:nvSpPr>
            <p:spPr bwMode="auto">
              <a:xfrm>
                <a:off x="6112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670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671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672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673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674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675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676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677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678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679"/>
              <p:cNvSpPr/>
              <p:nvPr/>
            </p:nvSpPr>
            <p:spPr bwMode="auto">
              <a:xfrm>
                <a:off x="6117" y="309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680"/>
              <p:cNvSpPr/>
              <p:nvPr/>
            </p:nvSpPr>
            <p:spPr bwMode="auto">
              <a:xfrm>
                <a:off x="6052" y="3012"/>
                <a:ext cx="44" cy="58"/>
              </a:xfrm>
              <a:custGeom>
                <a:avLst/>
                <a:gdLst>
                  <a:gd name="T0" fmla="*/ 2 w 42"/>
                  <a:gd name="T1" fmla="*/ 0 h 55"/>
                  <a:gd name="T2" fmla="*/ 0 w 42"/>
                  <a:gd name="T3" fmla="*/ 0 h 55"/>
                  <a:gd name="T4" fmla="*/ 0 w 42"/>
                  <a:gd name="T5" fmla="*/ 39 h 55"/>
                  <a:gd name="T6" fmla="*/ 26 w 42"/>
                  <a:gd name="T7" fmla="*/ 55 h 55"/>
                  <a:gd name="T8" fmla="*/ 42 w 42"/>
                  <a:gd name="T9" fmla="*/ 54 h 55"/>
                  <a:gd name="T10" fmla="*/ 2 w 4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681"/>
              <p:cNvSpPr/>
              <p:nvPr/>
            </p:nvSpPr>
            <p:spPr bwMode="auto">
              <a:xfrm>
                <a:off x="6052" y="300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682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683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684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685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686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687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688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689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690"/>
              <p:cNvSpPr/>
              <p:nvPr/>
            </p:nvSpPr>
            <p:spPr bwMode="auto">
              <a:xfrm>
                <a:off x="6059" y="3003"/>
                <a:ext cx="90" cy="34"/>
              </a:xfrm>
              <a:custGeom>
                <a:avLst/>
                <a:gdLst>
                  <a:gd name="T0" fmla="*/ 82 w 85"/>
                  <a:gd name="T1" fmla="*/ 0 h 33"/>
                  <a:gd name="T2" fmla="*/ 0 w 85"/>
                  <a:gd name="T3" fmla="*/ 3 h 33"/>
                  <a:gd name="T4" fmla="*/ 0 w 85"/>
                  <a:gd name="T5" fmla="*/ 3 h 33"/>
                  <a:gd name="T6" fmla="*/ 75 w 85"/>
                  <a:gd name="T7" fmla="*/ 33 h 33"/>
                  <a:gd name="T8" fmla="*/ 85 w 85"/>
                  <a:gd name="T9" fmla="*/ 4 h 33"/>
                  <a:gd name="T10" fmla="*/ 82 w 85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3">
                    <a:moveTo>
                      <a:pt x="8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4"/>
                      <a:pt x="82" y="2"/>
                      <a:pt x="82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691"/>
              <p:cNvSpPr/>
              <p:nvPr/>
            </p:nvSpPr>
            <p:spPr bwMode="auto">
              <a:xfrm>
                <a:off x="6146" y="300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692"/>
              <p:cNvSpPr/>
              <p:nvPr/>
            </p:nvSpPr>
            <p:spPr bwMode="auto">
              <a:xfrm>
                <a:off x="6058" y="30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693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694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695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696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697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698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699"/>
              <p:cNvSpPr/>
              <p:nvPr/>
            </p:nvSpPr>
            <p:spPr bwMode="auto">
              <a:xfrm>
                <a:off x="6102" y="3069"/>
                <a:ext cx="25" cy="20"/>
              </a:xfrm>
              <a:custGeom>
                <a:avLst/>
                <a:gdLst>
                  <a:gd name="T0" fmla="*/ 24 w 24"/>
                  <a:gd name="T1" fmla="*/ 0 h 19"/>
                  <a:gd name="T2" fmla="*/ 0 w 24"/>
                  <a:gd name="T3" fmla="*/ 2 h 19"/>
                  <a:gd name="T4" fmla="*/ 12 w 24"/>
                  <a:gd name="T5" fmla="*/ 19 h 19"/>
                  <a:gd name="T6" fmla="*/ 17 w 24"/>
                  <a:gd name="T7" fmla="*/ 18 h 19"/>
                  <a:gd name="T8" fmla="*/ 18 w 24"/>
                  <a:gd name="T9" fmla="*/ 18 h 19"/>
                  <a:gd name="T10" fmla="*/ 24 w 24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8"/>
                      <a:pt x="15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700"/>
              <p:cNvSpPr/>
              <p:nvPr/>
            </p:nvSpPr>
            <p:spPr bwMode="auto">
              <a:xfrm>
                <a:off x="6114" y="3088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701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702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703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704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705"/>
              <p:cNvSpPr/>
              <p:nvPr/>
            </p:nvSpPr>
            <p:spPr bwMode="auto">
              <a:xfrm>
                <a:off x="6117" y="3068"/>
                <a:ext cx="12" cy="28"/>
              </a:xfrm>
              <a:custGeom>
                <a:avLst/>
                <a:gdLst>
                  <a:gd name="T0" fmla="*/ 11 w 11"/>
                  <a:gd name="T1" fmla="*/ 0 h 27"/>
                  <a:gd name="T2" fmla="*/ 10 w 11"/>
                  <a:gd name="T3" fmla="*/ 0 h 27"/>
                  <a:gd name="T4" fmla="*/ 9 w 11"/>
                  <a:gd name="T5" fmla="*/ 1 h 27"/>
                  <a:gd name="T6" fmla="*/ 3 w 11"/>
                  <a:gd name="T7" fmla="*/ 19 h 27"/>
                  <a:gd name="T8" fmla="*/ 1 w 11"/>
                  <a:gd name="T9" fmla="*/ 25 h 27"/>
                  <a:gd name="T10" fmla="*/ 0 w 11"/>
                  <a:gd name="T11" fmla="*/ 27 h 27"/>
                  <a:gd name="T12" fmla="*/ 1 w 11"/>
                  <a:gd name="T13" fmla="*/ 27 h 27"/>
                  <a:gd name="T14" fmla="*/ 1 w 11"/>
                  <a:gd name="T15" fmla="*/ 27 h 27"/>
                  <a:gd name="T16" fmla="*/ 1 w 11"/>
                  <a:gd name="T17" fmla="*/ 27 h 27"/>
                  <a:gd name="T18" fmla="*/ 2 w 11"/>
                  <a:gd name="T19" fmla="*/ 26 h 27"/>
                  <a:gd name="T20" fmla="*/ 1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706"/>
              <p:cNvSpPr/>
              <p:nvPr/>
            </p:nvSpPr>
            <p:spPr bwMode="auto">
              <a:xfrm>
                <a:off x="6118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707"/>
              <p:cNvSpPr/>
              <p:nvPr/>
            </p:nvSpPr>
            <p:spPr bwMode="auto">
              <a:xfrm>
                <a:off x="6118" y="309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708"/>
              <p:cNvSpPr/>
              <p:nvPr/>
            </p:nvSpPr>
            <p:spPr bwMode="auto">
              <a:xfrm>
                <a:off x="6057" y="3009"/>
                <a:ext cx="81" cy="60"/>
              </a:xfrm>
              <a:custGeom>
                <a:avLst/>
                <a:gdLst>
                  <a:gd name="T0" fmla="*/ 1 w 76"/>
                  <a:gd name="T1" fmla="*/ 0 h 57"/>
                  <a:gd name="T2" fmla="*/ 0 w 76"/>
                  <a:gd name="T3" fmla="*/ 1 h 57"/>
                  <a:gd name="T4" fmla="*/ 40 w 76"/>
                  <a:gd name="T5" fmla="*/ 57 h 57"/>
                  <a:gd name="T6" fmla="*/ 67 w 76"/>
                  <a:gd name="T7" fmla="*/ 54 h 57"/>
                  <a:gd name="T8" fmla="*/ 76 w 76"/>
                  <a:gd name="T9" fmla="*/ 30 h 57"/>
                  <a:gd name="T10" fmla="*/ 72 w 76"/>
                  <a:gd name="T11" fmla="*/ 28 h 57"/>
                  <a:gd name="T12" fmla="*/ 1 w 7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57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709"/>
              <p:cNvSpPr/>
              <p:nvPr/>
            </p:nvSpPr>
            <p:spPr bwMode="auto">
              <a:xfrm>
                <a:off x="6055" y="300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710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711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712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713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714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715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716"/>
              <p:cNvSpPr/>
              <p:nvPr/>
            </p:nvSpPr>
            <p:spPr bwMode="auto">
              <a:xfrm>
                <a:off x="6142" y="3008"/>
                <a:ext cx="48" cy="49"/>
              </a:xfrm>
              <a:custGeom>
                <a:avLst/>
                <a:gdLst>
                  <a:gd name="T0" fmla="*/ 13 w 46"/>
                  <a:gd name="T1" fmla="*/ 0 h 47"/>
                  <a:gd name="T2" fmla="*/ 10 w 46"/>
                  <a:gd name="T3" fmla="*/ 1 h 47"/>
                  <a:gd name="T4" fmla="*/ 9 w 46"/>
                  <a:gd name="T5" fmla="*/ 0 h 47"/>
                  <a:gd name="T6" fmla="*/ 0 w 46"/>
                  <a:gd name="T7" fmla="*/ 29 h 47"/>
                  <a:gd name="T8" fmla="*/ 46 w 46"/>
                  <a:gd name="T9" fmla="*/ 47 h 47"/>
                  <a:gd name="T10" fmla="*/ 46 w 46"/>
                  <a:gd name="T11" fmla="*/ 47 h 47"/>
                  <a:gd name="T12" fmla="*/ 1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717"/>
              <p:cNvSpPr/>
              <p:nvPr/>
            </p:nvSpPr>
            <p:spPr bwMode="auto">
              <a:xfrm>
                <a:off x="6151" y="300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1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718"/>
              <p:cNvSpPr/>
              <p:nvPr/>
            </p:nvSpPr>
            <p:spPr bwMode="auto">
              <a:xfrm>
                <a:off x="6190" y="30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719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720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721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722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723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724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725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726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27"/>
              <p:cNvSpPr/>
              <p:nvPr/>
            </p:nvSpPr>
            <p:spPr bwMode="auto">
              <a:xfrm>
                <a:off x="6124" y="3064"/>
                <a:ext cx="63" cy="28"/>
              </a:xfrm>
              <a:custGeom>
                <a:avLst/>
                <a:gdLst>
                  <a:gd name="T0" fmla="*/ 60 w 60"/>
                  <a:gd name="T1" fmla="*/ 0 h 27"/>
                  <a:gd name="T2" fmla="*/ 7 w 60"/>
                  <a:gd name="T3" fmla="*/ 5 h 27"/>
                  <a:gd name="T4" fmla="*/ 0 w 60"/>
                  <a:gd name="T5" fmla="*/ 24 h 27"/>
                  <a:gd name="T6" fmla="*/ 3 w 60"/>
                  <a:gd name="T7" fmla="*/ 27 h 27"/>
                  <a:gd name="T8" fmla="*/ 23 w 60"/>
                  <a:gd name="T9" fmla="*/ 17 h 27"/>
                  <a:gd name="T10" fmla="*/ 60 w 6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27">
                    <a:moveTo>
                      <a:pt x="60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5"/>
                      <a:pt x="3" y="2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28"/>
              <p:cNvSpPr/>
              <p:nvPr/>
            </p:nvSpPr>
            <p:spPr bwMode="auto">
              <a:xfrm>
                <a:off x="6122" y="308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3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9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0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31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32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33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34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35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36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737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738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739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740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741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742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743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744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745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746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747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close/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748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749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750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751"/>
              <p:cNvSpPr>
                <a:spLocks noEditPoints="1"/>
              </p:cNvSpPr>
              <p:nvPr/>
            </p:nvSpPr>
            <p:spPr bwMode="auto">
              <a:xfrm>
                <a:off x="6177" y="3203"/>
                <a:ext cx="45" cy="71"/>
              </a:xfrm>
              <a:custGeom>
                <a:avLst/>
                <a:gdLst>
                  <a:gd name="T0" fmla="*/ 1 w 43"/>
                  <a:gd name="T1" fmla="*/ 42 h 67"/>
                  <a:gd name="T2" fmla="*/ 38 w 43"/>
                  <a:gd name="T3" fmla="*/ 67 h 67"/>
                  <a:gd name="T4" fmla="*/ 42 w 43"/>
                  <a:gd name="T5" fmla="*/ 64 h 67"/>
                  <a:gd name="T6" fmla="*/ 43 w 43"/>
                  <a:gd name="T7" fmla="*/ 51 h 67"/>
                  <a:gd name="T8" fmla="*/ 1 w 43"/>
                  <a:gd name="T9" fmla="*/ 42 h 67"/>
                  <a:gd name="T10" fmla="*/ 40 w 43"/>
                  <a:gd name="T11" fmla="*/ 0 h 67"/>
                  <a:gd name="T12" fmla="*/ 8 w 43"/>
                  <a:gd name="T13" fmla="*/ 28 h 67"/>
                  <a:gd name="T14" fmla="*/ 0 w 43"/>
                  <a:gd name="T15" fmla="*/ 35 h 67"/>
                  <a:gd name="T16" fmla="*/ 0 w 43"/>
                  <a:gd name="T17" fmla="*/ 38 h 67"/>
                  <a:gd name="T18" fmla="*/ 0 w 43"/>
                  <a:gd name="T19" fmla="*/ 38 h 67"/>
                  <a:gd name="T20" fmla="*/ 43 w 43"/>
                  <a:gd name="T21" fmla="*/ 48 h 67"/>
                  <a:gd name="T22" fmla="*/ 43 w 43"/>
                  <a:gd name="T23" fmla="*/ 1 h 67"/>
                  <a:gd name="T24" fmla="*/ 40 w 43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7">
                    <a:moveTo>
                      <a:pt x="1" y="42"/>
                    </a:move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41" y="65"/>
                      <a:pt x="42" y="64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1" y="42"/>
                      <a:pt x="1" y="42"/>
                      <a:pt x="1" y="42"/>
                    </a:cubicBezTo>
                    <a:moveTo>
                      <a:pt x="40" y="0"/>
                    </a:moveTo>
                    <a:cubicBezTo>
                      <a:pt x="8" y="28"/>
                      <a:pt x="8" y="28"/>
                      <a:pt x="8" y="2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752"/>
              <p:cNvSpPr/>
              <p:nvPr/>
            </p:nvSpPr>
            <p:spPr bwMode="auto">
              <a:xfrm>
                <a:off x="6219" y="320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753"/>
              <p:cNvSpPr/>
              <p:nvPr/>
            </p:nvSpPr>
            <p:spPr bwMode="auto">
              <a:xfrm>
                <a:off x="6217" y="3271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754"/>
              <p:cNvSpPr/>
              <p:nvPr/>
            </p:nvSpPr>
            <p:spPr bwMode="auto">
              <a:xfrm>
                <a:off x="6173" y="324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755"/>
              <p:cNvSpPr>
                <a:spLocks noEditPoints="1"/>
              </p:cNvSpPr>
              <p:nvPr/>
            </p:nvSpPr>
            <p:spPr bwMode="auto">
              <a:xfrm>
                <a:off x="6173" y="3199"/>
                <a:ext cx="51" cy="79"/>
              </a:xfrm>
              <a:custGeom>
                <a:avLst/>
                <a:gdLst>
                  <a:gd name="T0" fmla="*/ 0 w 48"/>
                  <a:gd name="T1" fmla="*/ 45 h 75"/>
                  <a:gd name="T2" fmla="*/ 46 w 48"/>
                  <a:gd name="T3" fmla="*/ 75 h 75"/>
                  <a:gd name="T4" fmla="*/ 47 w 48"/>
                  <a:gd name="T5" fmla="*/ 75 h 75"/>
                  <a:gd name="T6" fmla="*/ 47 w 48"/>
                  <a:gd name="T7" fmla="*/ 75 h 75"/>
                  <a:gd name="T8" fmla="*/ 47 w 48"/>
                  <a:gd name="T9" fmla="*/ 56 h 75"/>
                  <a:gd name="T10" fmla="*/ 46 w 48"/>
                  <a:gd name="T11" fmla="*/ 55 h 75"/>
                  <a:gd name="T12" fmla="*/ 45 w 48"/>
                  <a:gd name="T13" fmla="*/ 68 h 75"/>
                  <a:gd name="T14" fmla="*/ 45 w 48"/>
                  <a:gd name="T15" fmla="*/ 73 h 75"/>
                  <a:gd name="T16" fmla="*/ 41 w 48"/>
                  <a:gd name="T17" fmla="*/ 71 h 75"/>
                  <a:gd name="T18" fmla="*/ 4 w 48"/>
                  <a:gd name="T19" fmla="*/ 46 h 75"/>
                  <a:gd name="T20" fmla="*/ 0 w 48"/>
                  <a:gd name="T21" fmla="*/ 45 h 75"/>
                  <a:gd name="T22" fmla="*/ 47 w 48"/>
                  <a:gd name="T23" fmla="*/ 0 h 75"/>
                  <a:gd name="T24" fmla="*/ 11 w 48"/>
                  <a:gd name="T25" fmla="*/ 32 h 75"/>
                  <a:gd name="T26" fmla="*/ 43 w 48"/>
                  <a:gd name="T27" fmla="*/ 4 h 75"/>
                  <a:gd name="T28" fmla="*/ 46 w 48"/>
                  <a:gd name="T29" fmla="*/ 1 h 75"/>
                  <a:gd name="T30" fmla="*/ 46 w 48"/>
                  <a:gd name="T31" fmla="*/ 5 h 75"/>
                  <a:gd name="T32" fmla="*/ 46 w 48"/>
                  <a:gd name="T33" fmla="*/ 52 h 75"/>
                  <a:gd name="T34" fmla="*/ 47 w 48"/>
                  <a:gd name="T35" fmla="*/ 53 h 75"/>
                  <a:gd name="T36" fmla="*/ 48 w 48"/>
                  <a:gd name="T37" fmla="*/ 0 h 75"/>
                  <a:gd name="T38" fmla="*/ 47 w 48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75">
                    <a:moveTo>
                      <a:pt x="0" y="4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0" y="45"/>
                      <a:pt x="0" y="45"/>
                      <a:pt x="0" y="45"/>
                    </a:cubicBezTo>
                    <a:moveTo>
                      <a:pt x="47" y="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756"/>
              <p:cNvSpPr/>
              <p:nvPr/>
            </p:nvSpPr>
            <p:spPr bwMode="auto">
              <a:xfrm>
                <a:off x="6171" y="3196"/>
                <a:ext cx="53" cy="62"/>
              </a:xfrm>
              <a:custGeom>
                <a:avLst/>
                <a:gdLst>
                  <a:gd name="T0" fmla="*/ 50 w 50"/>
                  <a:gd name="T1" fmla="*/ 0 h 59"/>
                  <a:gd name="T2" fmla="*/ 0 w 50"/>
                  <a:gd name="T3" fmla="*/ 44 h 59"/>
                  <a:gd name="T4" fmla="*/ 0 w 50"/>
                  <a:gd name="T5" fmla="*/ 44 h 59"/>
                  <a:gd name="T6" fmla="*/ 0 w 50"/>
                  <a:gd name="T7" fmla="*/ 45 h 59"/>
                  <a:gd name="T8" fmla="*/ 0 w 50"/>
                  <a:gd name="T9" fmla="*/ 45 h 59"/>
                  <a:gd name="T10" fmla="*/ 0 w 50"/>
                  <a:gd name="T11" fmla="*/ 45 h 59"/>
                  <a:gd name="T12" fmla="*/ 0 w 50"/>
                  <a:gd name="T13" fmla="*/ 45 h 59"/>
                  <a:gd name="T14" fmla="*/ 0 w 50"/>
                  <a:gd name="T15" fmla="*/ 45 h 59"/>
                  <a:gd name="T16" fmla="*/ 0 w 50"/>
                  <a:gd name="T17" fmla="*/ 45 h 59"/>
                  <a:gd name="T18" fmla="*/ 0 w 50"/>
                  <a:gd name="T19" fmla="*/ 45 h 59"/>
                  <a:gd name="T20" fmla="*/ 0 w 50"/>
                  <a:gd name="T21" fmla="*/ 45 h 59"/>
                  <a:gd name="T22" fmla="*/ 0 w 50"/>
                  <a:gd name="T23" fmla="*/ 45 h 59"/>
                  <a:gd name="T24" fmla="*/ 0 w 50"/>
                  <a:gd name="T25" fmla="*/ 45 h 59"/>
                  <a:gd name="T26" fmla="*/ 0 w 50"/>
                  <a:gd name="T27" fmla="*/ 45 h 59"/>
                  <a:gd name="T28" fmla="*/ 0 w 50"/>
                  <a:gd name="T29" fmla="*/ 45 h 59"/>
                  <a:gd name="T30" fmla="*/ 0 w 50"/>
                  <a:gd name="T31" fmla="*/ 46 h 59"/>
                  <a:gd name="T32" fmla="*/ 2 w 50"/>
                  <a:gd name="T33" fmla="*/ 48 h 59"/>
                  <a:gd name="T34" fmla="*/ 6 w 50"/>
                  <a:gd name="T35" fmla="*/ 49 h 59"/>
                  <a:gd name="T36" fmla="*/ 48 w 50"/>
                  <a:gd name="T37" fmla="*/ 58 h 59"/>
                  <a:gd name="T38" fmla="*/ 49 w 50"/>
                  <a:gd name="T39" fmla="*/ 59 h 59"/>
                  <a:gd name="T40" fmla="*/ 49 w 50"/>
                  <a:gd name="T41" fmla="*/ 56 h 59"/>
                  <a:gd name="T42" fmla="*/ 48 w 50"/>
                  <a:gd name="T43" fmla="*/ 55 h 59"/>
                  <a:gd name="T44" fmla="*/ 5 w 50"/>
                  <a:gd name="T45" fmla="*/ 45 h 59"/>
                  <a:gd name="T46" fmla="*/ 2 w 50"/>
                  <a:gd name="T47" fmla="*/ 44 h 59"/>
                  <a:gd name="T48" fmla="*/ 5 w 50"/>
                  <a:gd name="T49" fmla="*/ 42 h 59"/>
                  <a:gd name="T50" fmla="*/ 13 w 50"/>
                  <a:gd name="T51" fmla="*/ 35 h 59"/>
                  <a:gd name="T52" fmla="*/ 49 w 50"/>
                  <a:gd name="T53" fmla="*/ 3 h 59"/>
                  <a:gd name="T54" fmla="*/ 50 w 50"/>
                  <a:gd name="T55" fmla="*/ 3 h 59"/>
                  <a:gd name="T56" fmla="*/ 50 w 50"/>
                  <a:gd name="T5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9">
                    <a:moveTo>
                      <a:pt x="50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3757"/>
              <p:cNvSpPr/>
              <p:nvPr/>
            </p:nvSpPr>
            <p:spPr bwMode="auto">
              <a:xfrm>
                <a:off x="6222" y="327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3758"/>
              <p:cNvSpPr>
                <a:spLocks noEditPoints="1"/>
              </p:cNvSpPr>
              <p:nvPr/>
            </p:nvSpPr>
            <p:spPr bwMode="auto">
              <a:xfrm>
                <a:off x="6171" y="324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1 h 1"/>
                  <a:gd name="T16" fmla="*/ 1 h 1"/>
                  <a:gd name="T17" fmla="*/ 1 h 1"/>
                  <a:gd name="T18" fmla="*/ 1 h 1"/>
                  <a:gd name="T19" fmla="*/ 0 h 1"/>
                  <a:gd name="T20" fmla="*/ 0 h 1"/>
                  <a:gd name="T21" fmla="*/ 0 h 1"/>
                  <a:gd name="T2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3759"/>
              <p:cNvSpPr/>
              <p:nvPr/>
            </p:nvSpPr>
            <p:spPr bwMode="auto">
              <a:xfrm>
                <a:off x="6170" y="32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3760"/>
              <p:cNvSpPr/>
              <p:nvPr/>
            </p:nvSpPr>
            <p:spPr bwMode="auto">
              <a:xfrm>
                <a:off x="6228" y="3270"/>
                <a:ext cx="40" cy="46"/>
              </a:xfrm>
              <a:custGeom>
                <a:avLst/>
                <a:gdLst>
                  <a:gd name="T0" fmla="*/ 37 w 37"/>
                  <a:gd name="T1" fmla="*/ 0 h 44"/>
                  <a:gd name="T2" fmla="*/ 3 w 37"/>
                  <a:gd name="T3" fmla="*/ 9 h 44"/>
                  <a:gd name="T4" fmla="*/ 3 w 37"/>
                  <a:gd name="T5" fmla="*/ 9 h 44"/>
                  <a:gd name="T6" fmla="*/ 0 w 37"/>
                  <a:gd name="T7" fmla="*/ 15 h 44"/>
                  <a:gd name="T8" fmla="*/ 17 w 37"/>
                  <a:gd name="T9" fmla="*/ 44 h 44"/>
                  <a:gd name="T10" fmla="*/ 37 w 37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4">
                    <a:moveTo>
                      <a:pt x="37" y="0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2" y="14"/>
                      <a:pt x="0" y="15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3761"/>
              <p:cNvSpPr/>
              <p:nvPr/>
            </p:nvSpPr>
            <p:spPr bwMode="auto">
              <a:xfrm>
                <a:off x="6225" y="3279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3762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3763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3764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3765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3766"/>
              <p:cNvSpPr/>
              <p:nvPr/>
            </p:nvSpPr>
            <p:spPr bwMode="auto">
              <a:xfrm>
                <a:off x="6222" y="3288"/>
                <a:ext cx="23" cy="56"/>
              </a:xfrm>
              <a:custGeom>
                <a:avLst/>
                <a:gdLst>
                  <a:gd name="T0" fmla="*/ 4 w 22"/>
                  <a:gd name="T1" fmla="*/ 0 h 53"/>
                  <a:gd name="T2" fmla="*/ 2 w 22"/>
                  <a:gd name="T3" fmla="*/ 0 h 53"/>
                  <a:gd name="T4" fmla="*/ 0 w 22"/>
                  <a:gd name="T5" fmla="*/ 43 h 53"/>
                  <a:gd name="T6" fmla="*/ 4 w 22"/>
                  <a:gd name="T7" fmla="*/ 51 h 53"/>
                  <a:gd name="T8" fmla="*/ 4 w 22"/>
                  <a:gd name="T9" fmla="*/ 51 h 53"/>
                  <a:gd name="T10" fmla="*/ 11 w 22"/>
                  <a:gd name="T11" fmla="*/ 53 h 53"/>
                  <a:gd name="T12" fmla="*/ 22 w 22"/>
                  <a:gd name="T13" fmla="*/ 30 h 53"/>
                  <a:gd name="T14" fmla="*/ 4 w 22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3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5"/>
                      <a:pt x="4" y="48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3767"/>
              <p:cNvSpPr/>
              <p:nvPr/>
            </p:nvSpPr>
            <p:spPr bwMode="auto">
              <a:xfrm>
                <a:off x="6224" y="3284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3768"/>
              <p:cNvSpPr/>
              <p:nvPr/>
            </p:nvSpPr>
            <p:spPr bwMode="auto">
              <a:xfrm>
                <a:off x="6221" y="3333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3769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3770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3771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close/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3772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3773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3774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3775"/>
              <p:cNvSpPr/>
              <p:nvPr/>
            </p:nvSpPr>
            <p:spPr bwMode="auto">
              <a:xfrm>
                <a:off x="6107" y="3186"/>
                <a:ext cx="58" cy="54"/>
              </a:xfrm>
              <a:custGeom>
                <a:avLst/>
                <a:gdLst>
                  <a:gd name="T0" fmla="*/ 19 w 55"/>
                  <a:gd name="T1" fmla="*/ 0 h 51"/>
                  <a:gd name="T2" fmla="*/ 15 w 55"/>
                  <a:gd name="T3" fmla="*/ 1 h 51"/>
                  <a:gd name="T4" fmla="*/ 12 w 55"/>
                  <a:gd name="T5" fmla="*/ 0 h 51"/>
                  <a:gd name="T6" fmla="*/ 0 w 55"/>
                  <a:gd name="T7" fmla="*/ 31 h 51"/>
                  <a:gd name="T8" fmla="*/ 54 w 55"/>
                  <a:gd name="T9" fmla="*/ 51 h 51"/>
                  <a:gd name="T10" fmla="*/ 55 w 55"/>
                  <a:gd name="T11" fmla="*/ 50 h 51"/>
                  <a:gd name="T12" fmla="*/ 19 w 55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19" y="0"/>
                    </a:moveTo>
                    <a:cubicBezTo>
                      <a:pt x="18" y="0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4" y="50"/>
                      <a:pt x="55" y="50"/>
                      <a:pt x="55" y="5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3776"/>
              <p:cNvSpPr/>
              <p:nvPr/>
            </p:nvSpPr>
            <p:spPr bwMode="auto">
              <a:xfrm>
                <a:off x="6120" y="3180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6 h 7"/>
                  <a:gd name="T4" fmla="*/ 3 w 7"/>
                  <a:gd name="T5" fmla="*/ 7 h 7"/>
                  <a:gd name="T6" fmla="*/ 7 w 7"/>
                  <a:gd name="T7" fmla="*/ 6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4" y="7"/>
                      <a:pt x="6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3777"/>
              <p:cNvSpPr/>
              <p:nvPr/>
            </p:nvSpPr>
            <p:spPr bwMode="auto">
              <a:xfrm>
                <a:off x="6164" y="32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3778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3779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3780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3781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3782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3783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3784"/>
              <p:cNvSpPr/>
              <p:nvPr/>
            </p:nvSpPr>
            <p:spPr bwMode="auto">
              <a:xfrm>
                <a:off x="6069" y="3182"/>
                <a:ext cx="45" cy="29"/>
              </a:xfrm>
              <a:custGeom>
                <a:avLst/>
                <a:gdLst>
                  <a:gd name="T0" fmla="*/ 42 w 43"/>
                  <a:gd name="T1" fmla="*/ 0 h 27"/>
                  <a:gd name="T2" fmla="*/ 0 w 43"/>
                  <a:gd name="T3" fmla="*/ 17 h 27"/>
                  <a:gd name="T4" fmla="*/ 1 w 43"/>
                  <a:gd name="T5" fmla="*/ 19 h 27"/>
                  <a:gd name="T6" fmla="*/ 1 w 43"/>
                  <a:gd name="T7" fmla="*/ 21 h 27"/>
                  <a:gd name="T8" fmla="*/ 14 w 43"/>
                  <a:gd name="T9" fmla="*/ 27 h 27"/>
                  <a:gd name="T10" fmla="*/ 43 w 43"/>
                  <a:gd name="T11" fmla="*/ 0 h 27"/>
                  <a:gd name="T12" fmla="*/ 42 w 4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42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3785"/>
              <p:cNvSpPr/>
              <p:nvPr/>
            </p:nvSpPr>
            <p:spPr bwMode="auto">
              <a:xfrm>
                <a:off x="6113" y="31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3786"/>
              <p:cNvSpPr/>
              <p:nvPr/>
            </p:nvSpPr>
            <p:spPr bwMode="auto">
              <a:xfrm>
                <a:off x="6064" y="32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6 w 6"/>
                  <a:gd name="T7" fmla="*/ 2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3787"/>
              <p:cNvSpPr/>
              <p:nvPr/>
            </p:nvSpPr>
            <p:spPr bwMode="auto">
              <a:xfrm>
                <a:off x="6060" y="3178"/>
                <a:ext cx="58" cy="34"/>
              </a:xfrm>
              <a:custGeom>
                <a:avLst/>
                <a:gdLst>
                  <a:gd name="T0" fmla="*/ 55 w 55"/>
                  <a:gd name="T1" fmla="*/ 0 h 32"/>
                  <a:gd name="T2" fmla="*/ 0 w 55"/>
                  <a:gd name="T3" fmla="*/ 23 h 32"/>
                  <a:gd name="T4" fmla="*/ 0 w 55"/>
                  <a:gd name="T5" fmla="*/ 23 h 32"/>
                  <a:gd name="T6" fmla="*/ 0 w 55"/>
                  <a:gd name="T7" fmla="*/ 24 h 32"/>
                  <a:gd name="T8" fmla="*/ 21 w 55"/>
                  <a:gd name="T9" fmla="*/ 32 h 32"/>
                  <a:gd name="T10" fmla="*/ 22 w 55"/>
                  <a:gd name="T11" fmla="*/ 31 h 32"/>
                  <a:gd name="T12" fmla="*/ 9 w 55"/>
                  <a:gd name="T13" fmla="*/ 25 h 32"/>
                  <a:gd name="T14" fmla="*/ 3 w 55"/>
                  <a:gd name="T15" fmla="*/ 23 h 32"/>
                  <a:gd name="T16" fmla="*/ 8 w 55"/>
                  <a:gd name="T17" fmla="*/ 21 h 32"/>
                  <a:gd name="T18" fmla="*/ 50 w 55"/>
                  <a:gd name="T19" fmla="*/ 4 h 32"/>
                  <a:gd name="T20" fmla="*/ 52 w 55"/>
                  <a:gd name="T21" fmla="*/ 3 h 32"/>
                  <a:gd name="T22" fmla="*/ 55 w 5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2">
                    <a:moveTo>
                      <a:pt x="5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3788"/>
              <p:cNvSpPr/>
              <p:nvPr/>
            </p:nvSpPr>
            <p:spPr bwMode="auto">
              <a:xfrm>
                <a:off x="6059" y="32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3789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3790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3791"/>
              <p:cNvSpPr/>
              <p:nvPr/>
            </p:nvSpPr>
            <p:spPr bwMode="auto">
              <a:xfrm>
                <a:off x="6056" y="3103"/>
                <a:ext cx="65" cy="66"/>
              </a:xfrm>
              <a:custGeom>
                <a:avLst/>
                <a:gdLst>
                  <a:gd name="T0" fmla="*/ 52 w 61"/>
                  <a:gd name="T1" fmla="*/ 0 h 63"/>
                  <a:gd name="T2" fmla="*/ 10 w 61"/>
                  <a:gd name="T3" fmla="*/ 21 h 63"/>
                  <a:gd name="T4" fmla="*/ 1 w 61"/>
                  <a:gd name="T5" fmla="*/ 26 h 63"/>
                  <a:gd name="T6" fmla="*/ 1 w 61"/>
                  <a:gd name="T7" fmla="*/ 27 h 63"/>
                  <a:gd name="T8" fmla="*/ 0 w 61"/>
                  <a:gd name="T9" fmla="*/ 29 h 63"/>
                  <a:gd name="T10" fmla="*/ 55 w 61"/>
                  <a:gd name="T11" fmla="*/ 63 h 63"/>
                  <a:gd name="T12" fmla="*/ 61 w 61"/>
                  <a:gd name="T13" fmla="*/ 60 h 63"/>
                  <a:gd name="T14" fmla="*/ 58 w 61"/>
                  <a:gd name="T15" fmla="*/ 4 h 63"/>
                  <a:gd name="T16" fmla="*/ 52 w 61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3">
                    <a:moveTo>
                      <a:pt x="52" y="0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7" y="61"/>
                      <a:pt x="59" y="60"/>
                      <a:pt x="61" y="6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6" y="4"/>
                      <a:pt x="53" y="3"/>
                      <a:pt x="5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3792"/>
              <p:cNvSpPr/>
              <p:nvPr/>
            </p:nvSpPr>
            <p:spPr bwMode="auto">
              <a:xfrm>
                <a:off x="6114" y="3166"/>
                <a:ext cx="7" cy="8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3793"/>
              <p:cNvSpPr/>
              <p:nvPr/>
            </p:nvSpPr>
            <p:spPr bwMode="auto">
              <a:xfrm>
                <a:off x="6054" y="313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3794"/>
              <p:cNvSpPr/>
              <p:nvPr/>
            </p:nvSpPr>
            <p:spPr bwMode="auto">
              <a:xfrm>
                <a:off x="6111" y="3100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3795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3796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3797"/>
              <p:cNvSpPr>
                <a:spLocks noEditPoints="1"/>
              </p:cNvSpPr>
              <p:nvPr/>
            </p:nvSpPr>
            <p:spPr bwMode="auto">
              <a:xfrm>
                <a:off x="6051" y="3099"/>
                <a:ext cx="72" cy="77"/>
              </a:xfrm>
              <a:custGeom>
                <a:avLst/>
                <a:gdLst>
                  <a:gd name="T0" fmla="*/ 57 w 68"/>
                  <a:gd name="T1" fmla="*/ 4 h 73"/>
                  <a:gd name="T2" fmla="*/ 63 w 68"/>
                  <a:gd name="T3" fmla="*/ 1 h 73"/>
                  <a:gd name="T4" fmla="*/ 63 w 68"/>
                  <a:gd name="T5" fmla="*/ 8 h 73"/>
                  <a:gd name="T6" fmla="*/ 66 w 68"/>
                  <a:gd name="T7" fmla="*/ 64 h 73"/>
                  <a:gd name="T8" fmla="*/ 66 w 68"/>
                  <a:gd name="T9" fmla="*/ 71 h 73"/>
                  <a:gd name="T10" fmla="*/ 60 w 68"/>
                  <a:gd name="T11" fmla="*/ 67 h 73"/>
                  <a:gd name="T12" fmla="*/ 5 w 68"/>
                  <a:gd name="T13" fmla="*/ 33 h 73"/>
                  <a:gd name="T14" fmla="*/ 3 w 68"/>
                  <a:gd name="T15" fmla="*/ 31 h 73"/>
                  <a:gd name="T16" fmla="*/ 15 w 68"/>
                  <a:gd name="T17" fmla="*/ 25 h 73"/>
                  <a:gd name="T18" fmla="*/ 57 w 68"/>
                  <a:gd name="T19" fmla="*/ 4 h 73"/>
                  <a:gd name="T20" fmla="*/ 63 w 68"/>
                  <a:gd name="T21" fmla="*/ 0 h 73"/>
                  <a:gd name="T22" fmla="*/ 0 w 68"/>
                  <a:gd name="T23" fmla="*/ 31 h 73"/>
                  <a:gd name="T24" fmla="*/ 67 w 68"/>
                  <a:gd name="T25" fmla="*/ 73 h 73"/>
                  <a:gd name="T26" fmla="*/ 67 w 68"/>
                  <a:gd name="T27" fmla="*/ 72 h 73"/>
                  <a:gd name="T28" fmla="*/ 68 w 68"/>
                  <a:gd name="T29" fmla="*/ 72 h 73"/>
                  <a:gd name="T30" fmla="*/ 65 w 68"/>
                  <a:gd name="T31" fmla="*/ 1 h 73"/>
                  <a:gd name="T32" fmla="*/ 64 w 68"/>
                  <a:gd name="T33" fmla="*/ 0 h 73"/>
                  <a:gd name="T34" fmla="*/ 63 w 68"/>
                  <a:gd name="T3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3">
                    <a:moveTo>
                      <a:pt x="57" y="4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57" y="4"/>
                      <a:pt x="57" y="4"/>
                      <a:pt x="57" y="4"/>
                    </a:cubicBezTo>
                    <a:moveTo>
                      <a:pt x="6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3798"/>
              <p:cNvSpPr/>
              <p:nvPr/>
            </p:nvSpPr>
            <p:spPr bwMode="auto">
              <a:xfrm>
                <a:off x="6117" y="3098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3799"/>
              <p:cNvSpPr/>
              <p:nvPr/>
            </p:nvSpPr>
            <p:spPr bwMode="auto">
              <a:xfrm>
                <a:off x="6122" y="3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3800"/>
              <p:cNvSpPr/>
              <p:nvPr/>
            </p:nvSpPr>
            <p:spPr bwMode="auto">
              <a:xfrm>
                <a:off x="6129" y="3066"/>
                <a:ext cx="77" cy="55"/>
              </a:xfrm>
              <a:custGeom>
                <a:avLst/>
                <a:gdLst>
                  <a:gd name="T0" fmla="*/ 58 w 73"/>
                  <a:gd name="T1" fmla="*/ 0 h 52"/>
                  <a:gd name="T2" fmla="*/ 0 w 73"/>
                  <a:gd name="T3" fmla="*/ 27 h 52"/>
                  <a:gd name="T4" fmla="*/ 0 w 73"/>
                  <a:gd name="T5" fmla="*/ 30 h 52"/>
                  <a:gd name="T6" fmla="*/ 0 w 73"/>
                  <a:gd name="T7" fmla="*/ 31 h 52"/>
                  <a:gd name="T8" fmla="*/ 73 w 73"/>
                  <a:gd name="T9" fmla="*/ 52 h 52"/>
                  <a:gd name="T10" fmla="*/ 63 w 73"/>
                  <a:gd name="T11" fmla="*/ 2 h 52"/>
                  <a:gd name="T12" fmla="*/ 58 w 73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2">
                    <a:moveTo>
                      <a:pt x="58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3801"/>
              <p:cNvSpPr/>
              <p:nvPr/>
            </p:nvSpPr>
            <p:spPr bwMode="auto">
              <a:xfrm>
                <a:off x="6124" y="3094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3802"/>
              <p:cNvSpPr/>
              <p:nvPr/>
            </p:nvSpPr>
            <p:spPr bwMode="auto">
              <a:xfrm>
                <a:off x="6190" y="3064"/>
                <a:ext cx="6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3803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3804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3805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3806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3807"/>
              <p:cNvSpPr/>
              <p:nvPr/>
            </p:nvSpPr>
            <p:spPr bwMode="auto">
              <a:xfrm>
                <a:off x="6199" y="3067"/>
                <a:ext cx="69" cy="71"/>
              </a:xfrm>
              <a:custGeom>
                <a:avLst/>
                <a:gdLst>
                  <a:gd name="T0" fmla="*/ 0 w 65"/>
                  <a:gd name="T1" fmla="*/ 0 h 67"/>
                  <a:gd name="T2" fmla="*/ 0 w 65"/>
                  <a:gd name="T3" fmla="*/ 0 h 67"/>
                  <a:gd name="T4" fmla="*/ 10 w 65"/>
                  <a:gd name="T5" fmla="*/ 52 h 67"/>
                  <a:gd name="T6" fmla="*/ 65 w 65"/>
                  <a:gd name="T7" fmla="*/ 67 h 67"/>
                  <a:gd name="T8" fmla="*/ 65 w 65"/>
                  <a:gd name="T9" fmla="*/ 66 h 67"/>
                  <a:gd name="T10" fmla="*/ 0 w 65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6"/>
                      <a:pt x="65" y="6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3808"/>
              <p:cNvSpPr/>
              <p:nvPr/>
            </p:nvSpPr>
            <p:spPr bwMode="auto">
              <a:xfrm>
                <a:off x="6268" y="3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3809"/>
              <p:cNvSpPr/>
              <p:nvPr/>
            </p:nvSpPr>
            <p:spPr bwMode="auto">
              <a:xfrm>
                <a:off x="6198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3810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3811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3812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3813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3814"/>
              <p:cNvSpPr/>
              <p:nvPr/>
            </p:nvSpPr>
            <p:spPr bwMode="auto">
              <a:xfrm>
                <a:off x="6241" y="3535"/>
                <a:ext cx="59" cy="82"/>
              </a:xfrm>
              <a:custGeom>
                <a:avLst/>
                <a:gdLst>
                  <a:gd name="T0" fmla="*/ 10 w 56"/>
                  <a:gd name="T1" fmla="*/ 0 h 78"/>
                  <a:gd name="T2" fmla="*/ 7 w 56"/>
                  <a:gd name="T3" fmla="*/ 1 h 78"/>
                  <a:gd name="T4" fmla="*/ 3 w 56"/>
                  <a:gd name="T5" fmla="*/ 43 h 78"/>
                  <a:gd name="T6" fmla="*/ 8 w 56"/>
                  <a:gd name="T7" fmla="*/ 49 h 78"/>
                  <a:gd name="T8" fmla="*/ 2 w 56"/>
                  <a:gd name="T9" fmla="*/ 55 h 78"/>
                  <a:gd name="T10" fmla="*/ 0 w 56"/>
                  <a:gd name="T11" fmla="*/ 78 h 78"/>
                  <a:gd name="T12" fmla="*/ 55 w 56"/>
                  <a:gd name="T13" fmla="*/ 52 h 78"/>
                  <a:gd name="T14" fmla="*/ 55 w 56"/>
                  <a:gd name="T15" fmla="*/ 50 h 78"/>
                  <a:gd name="T16" fmla="*/ 56 w 56"/>
                  <a:gd name="T17" fmla="*/ 46 h 78"/>
                  <a:gd name="T18" fmla="*/ 10 w 56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8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6" y="43"/>
                      <a:pt x="8" y="46"/>
                      <a:pt x="8" y="49"/>
                    </a:cubicBezTo>
                    <a:cubicBezTo>
                      <a:pt x="8" y="52"/>
                      <a:pt x="5" y="55"/>
                      <a:pt x="2" y="5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7"/>
                      <a:pt x="56" y="4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3815"/>
              <p:cNvSpPr/>
              <p:nvPr/>
            </p:nvSpPr>
            <p:spPr bwMode="auto">
              <a:xfrm>
                <a:off x="6243" y="3580"/>
                <a:ext cx="7" cy="13"/>
              </a:xfrm>
              <a:custGeom>
                <a:avLst/>
                <a:gdLst>
                  <a:gd name="T0" fmla="*/ 1 w 6"/>
                  <a:gd name="T1" fmla="*/ 0 h 12"/>
                  <a:gd name="T2" fmla="*/ 0 w 6"/>
                  <a:gd name="T3" fmla="*/ 12 h 12"/>
                  <a:gd name="T4" fmla="*/ 6 w 6"/>
                  <a:gd name="T5" fmla="*/ 6 h 12"/>
                  <a:gd name="T6" fmla="*/ 1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ubicBezTo>
                      <a:pt x="6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3816"/>
              <p:cNvSpPr/>
              <p:nvPr/>
            </p:nvSpPr>
            <p:spPr bwMode="auto">
              <a:xfrm>
                <a:off x="6248" y="3530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3817"/>
              <p:cNvSpPr/>
              <p:nvPr/>
            </p:nvSpPr>
            <p:spPr bwMode="auto">
              <a:xfrm>
                <a:off x="6299" y="3583"/>
                <a:ext cx="6" cy="7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4 h 6"/>
                  <a:gd name="T8" fmla="*/ 1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3818"/>
              <p:cNvSpPr/>
              <p:nvPr/>
            </p:nvSpPr>
            <p:spPr bwMode="auto">
              <a:xfrm>
                <a:off x="6240" y="3528"/>
                <a:ext cx="66" cy="89"/>
              </a:xfrm>
              <a:custGeom>
                <a:avLst/>
                <a:gdLst>
                  <a:gd name="T0" fmla="*/ 8 w 62"/>
                  <a:gd name="T1" fmla="*/ 0 h 84"/>
                  <a:gd name="T2" fmla="*/ 8 w 62"/>
                  <a:gd name="T3" fmla="*/ 0 h 84"/>
                  <a:gd name="T4" fmla="*/ 7 w 62"/>
                  <a:gd name="T5" fmla="*/ 1 h 84"/>
                  <a:gd name="T6" fmla="*/ 7 w 62"/>
                  <a:gd name="T7" fmla="*/ 1 h 84"/>
                  <a:gd name="T8" fmla="*/ 0 w 62"/>
                  <a:gd name="T9" fmla="*/ 84 h 84"/>
                  <a:gd name="T10" fmla="*/ 1 w 62"/>
                  <a:gd name="T11" fmla="*/ 84 h 84"/>
                  <a:gd name="T12" fmla="*/ 3 w 62"/>
                  <a:gd name="T13" fmla="*/ 61 h 84"/>
                  <a:gd name="T14" fmla="*/ 4 w 62"/>
                  <a:gd name="T15" fmla="*/ 49 h 84"/>
                  <a:gd name="T16" fmla="*/ 8 w 62"/>
                  <a:gd name="T17" fmla="*/ 7 h 84"/>
                  <a:gd name="T18" fmla="*/ 8 w 62"/>
                  <a:gd name="T19" fmla="*/ 2 h 84"/>
                  <a:gd name="T20" fmla="*/ 11 w 62"/>
                  <a:gd name="T21" fmla="*/ 6 h 84"/>
                  <a:gd name="T22" fmla="*/ 57 w 62"/>
                  <a:gd name="T23" fmla="*/ 52 h 84"/>
                  <a:gd name="T24" fmla="*/ 61 w 62"/>
                  <a:gd name="T25" fmla="*/ 56 h 84"/>
                  <a:gd name="T26" fmla="*/ 62 w 62"/>
                  <a:gd name="T27" fmla="*/ 55 h 84"/>
                  <a:gd name="T28" fmla="*/ 8 w 62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3819"/>
              <p:cNvSpPr/>
              <p:nvPr/>
            </p:nvSpPr>
            <p:spPr bwMode="auto">
              <a:xfrm>
                <a:off x="6247" y="35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3820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3821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822"/>
              <p:cNvSpPr/>
              <p:nvPr/>
            </p:nvSpPr>
            <p:spPr bwMode="auto">
              <a:xfrm>
                <a:off x="6235" y="3364"/>
                <a:ext cx="33" cy="79"/>
              </a:xfrm>
              <a:custGeom>
                <a:avLst/>
                <a:gdLst>
                  <a:gd name="T0" fmla="*/ 31 w 31"/>
                  <a:gd name="T1" fmla="*/ 0 h 75"/>
                  <a:gd name="T2" fmla="*/ 0 w 31"/>
                  <a:gd name="T3" fmla="*/ 47 h 75"/>
                  <a:gd name="T4" fmla="*/ 1 w 31"/>
                  <a:gd name="T5" fmla="*/ 51 h 75"/>
                  <a:gd name="T6" fmla="*/ 0 w 31"/>
                  <a:gd name="T7" fmla="*/ 54 h 75"/>
                  <a:gd name="T8" fmla="*/ 21 w 31"/>
                  <a:gd name="T9" fmla="*/ 75 h 75"/>
                  <a:gd name="T10" fmla="*/ 31 w 31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5">
                    <a:moveTo>
                      <a:pt x="31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9"/>
                      <a:pt x="1" y="51"/>
                    </a:cubicBezTo>
                    <a:cubicBezTo>
                      <a:pt x="1" y="52"/>
                      <a:pt x="1" y="53"/>
                      <a:pt x="0" y="5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Group 4024"/>
            <p:cNvGrpSpPr/>
            <p:nvPr/>
          </p:nvGrpSpPr>
          <p:grpSpPr bwMode="auto">
            <a:xfrm>
              <a:off x="5786" y="3080"/>
              <a:ext cx="521" cy="615"/>
              <a:chOff x="5786" y="3080"/>
              <a:chExt cx="521" cy="615"/>
            </a:xfrm>
          </p:grpSpPr>
          <p:sp>
            <p:nvSpPr>
              <p:cNvPr id="895" name="Freeform 3824"/>
              <p:cNvSpPr/>
              <p:nvPr/>
            </p:nvSpPr>
            <p:spPr bwMode="auto">
              <a:xfrm>
                <a:off x="6232" y="3413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3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3825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3826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3827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3828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3829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3830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3831"/>
              <p:cNvSpPr/>
              <p:nvPr/>
            </p:nvSpPr>
            <p:spPr bwMode="auto">
              <a:xfrm>
                <a:off x="6250" y="3450"/>
                <a:ext cx="35" cy="71"/>
              </a:xfrm>
              <a:custGeom>
                <a:avLst/>
                <a:gdLst>
                  <a:gd name="T0" fmla="*/ 9 w 34"/>
                  <a:gd name="T1" fmla="*/ 0 h 67"/>
                  <a:gd name="T2" fmla="*/ 0 w 34"/>
                  <a:gd name="T3" fmla="*/ 65 h 67"/>
                  <a:gd name="T4" fmla="*/ 3 w 34"/>
                  <a:gd name="T5" fmla="*/ 67 h 67"/>
                  <a:gd name="T6" fmla="*/ 34 w 34"/>
                  <a:gd name="T7" fmla="*/ 37 h 67"/>
                  <a:gd name="T8" fmla="*/ 33 w 34"/>
                  <a:gd name="T9" fmla="*/ 32 h 67"/>
                  <a:gd name="T10" fmla="*/ 34 w 34"/>
                  <a:gd name="T11" fmla="*/ 26 h 67"/>
                  <a:gd name="T12" fmla="*/ 9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9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2" y="66"/>
                      <a:pt x="3" y="6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5"/>
                      <a:pt x="33" y="34"/>
                      <a:pt x="33" y="32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3832"/>
              <p:cNvSpPr/>
              <p:nvPr/>
            </p:nvSpPr>
            <p:spPr bwMode="auto">
              <a:xfrm>
                <a:off x="6250" y="3519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3833"/>
              <p:cNvSpPr/>
              <p:nvPr/>
            </p:nvSpPr>
            <p:spPr bwMode="auto">
              <a:xfrm>
                <a:off x="6284" y="3478"/>
                <a:ext cx="8" cy="11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6 h 11"/>
                  <a:gd name="T4" fmla="*/ 1 w 7"/>
                  <a:gd name="T5" fmla="*/ 11 h 11"/>
                  <a:gd name="T6" fmla="*/ 7 w 7"/>
                  <a:gd name="T7" fmla="*/ 6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3834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3835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3836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3837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3838"/>
              <p:cNvSpPr/>
              <p:nvPr/>
            </p:nvSpPr>
            <p:spPr bwMode="auto">
              <a:xfrm>
                <a:off x="6259" y="3367"/>
                <a:ext cx="32" cy="108"/>
              </a:xfrm>
              <a:custGeom>
                <a:avLst/>
                <a:gdLst>
                  <a:gd name="T0" fmla="*/ 10 w 30"/>
                  <a:gd name="T1" fmla="*/ 0 h 103"/>
                  <a:gd name="T2" fmla="*/ 0 w 30"/>
                  <a:gd name="T3" fmla="*/ 75 h 103"/>
                  <a:gd name="T4" fmla="*/ 28 w 30"/>
                  <a:gd name="T5" fmla="*/ 103 h 103"/>
                  <a:gd name="T6" fmla="*/ 30 w 30"/>
                  <a:gd name="T7" fmla="*/ 102 h 103"/>
                  <a:gd name="T8" fmla="*/ 10 w 30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3">
                    <a:moveTo>
                      <a:pt x="10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9" y="102"/>
                      <a:pt x="30" y="102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3839"/>
              <p:cNvSpPr/>
              <p:nvPr/>
            </p:nvSpPr>
            <p:spPr bwMode="auto">
              <a:xfrm>
                <a:off x="6289" y="3474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3840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3841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3842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3843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3844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3845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3846"/>
              <p:cNvSpPr>
                <a:spLocks noEditPoints="1"/>
              </p:cNvSpPr>
              <p:nvPr/>
            </p:nvSpPr>
            <p:spPr bwMode="auto">
              <a:xfrm>
                <a:off x="6226" y="3621"/>
                <a:ext cx="12" cy="59"/>
              </a:xfrm>
              <a:custGeom>
                <a:avLst/>
                <a:gdLst>
                  <a:gd name="T0" fmla="*/ 6 w 11"/>
                  <a:gd name="T1" fmla="*/ 53 h 56"/>
                  <a:gd name="T2" fmla="*/ 6 w 11"/>
                  <a:gd name="T3" fmla="*/ 53 h 56"/>
                  <a:gd name="T4" fmla="*/ 6 w 11"/>
                  <a:gd name="T5" fmla="*/ 56 h 56"/>
                  <a:gd name="T6" fmla="*/ 6 w 11"/>
                  <a:gd name="T7" fmla="*/ 53 h 56"/>
                  <a:gd name="T8" fmla="*/ 11 w 11"/>
                  <a:gd name="T9" fmla="*/ 0 h 56"/>
                  <a:gd name="T10" fmla="*/ 5 w 11"/>
                  <a:gd name="T11" fmla="*/ 3 h 56"/>
                  <a:gd name="T12" fmla="*/ 6 w 11"/>
                  <a:gd name="T13" fmla="*/ 5 h 56"/>
                  <a:gd name="T14" fmla="*/ 0 w 11"/>
                  <a:gd name="T15" fmla="*/ 12 h 56"/>
                  <a:gd name="T16" fmla="*/ 3 w 11"/>
                  <a:gd name="T17" fmla="*/ 33 h 56"/>
                  <a:gd name="T18" fmla="*/ 5 w 11"/>
                  <a:gd name="T19" fmla="*/ 33 h 56"/>
                  <a:gd name="T20" fmla="*/ 8 w 11"/>
                  <a:gd name="T21" fmla="*/ 34 h 56"/>
                  <a:gd name="T22" fmla="*/ 11 w 11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6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11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8"/>
                      <a:pt x="3" y="11"/>
                      <a:pt x="0" y="1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6" y="33"/>
                      <a:pt x="7" y="34"/>
                      <a:pt x="8" y="3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3847"/>
              <p:cNvSpPr/>
              <p:nvPr/>
            </p:nvSpPr>
            <p:spPr bwMode="auto">
              <a:xfrm>
                <a:off x="6229" y="3656"/>
                <a:ext cx="6" cy="21"/>
              </a:xfrm>
              <a:custGeom>
                <a:avLst/>
                <a:gdLst>
                  <a:gd name="T0" fmla="*/ 2 w 5"/>
                  <a:gd name="T1" fmla="*/ 0 h 20"/>
                  <a:gd name="T2" fmla="*/ 0 w 5"/>
                  <a:gd name="T3" fmla="*/ 0 h 20"/>
                  <a:gd name="T4" fmla="*/ 3 w 5"/>
                  <a:gd name="T5" fmla="*/ 20 h 20"/>
                  <a:gd name="T6" fmla="*/ 3 w 5"/>
                  <a:gd name="T7" fmla="*/ 20 h 20"/>
                  <a:gd name="T8" fmla="*/ 5 w 5"/>
                  <a:gd name="T9" fmla="*/ 1 h 20"/>
                  <a:gd name="T10" fmla="*/ 2 w 5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3848"/>
              <p:cNvSpPr/>
              <p:nvPr/>
            </p:nvSpPr>
            <p:spPr bwMode="auto">
              <a:xfrm>
                <a:off x="6226" y="3624"/>
                <a:ext cx="7" cy="10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3 h 9"/>
                  <a:gd name="T4" fmla="*/ 0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8"/>
                      <a:pt x="6" y="5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3849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3850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3851"/>
              <p:cNvSpPr/>
              <p:nvPr/>
            </p:nvSpPr>
            <p:spPr bwMode="auto">
              <a:xfrm>
                <a:off x="6225" y="3619"/>
                <a:ext cx="15" cy="9"/>
              </a:xfrm>
              <a:custGeom>
                <a:avLst/>
                <a:gdLst>
                  <a:gd name="T0" fmla="*/ 14 w 14"/>
                  <a:gd name="T1" fmla="*/ 0 h 8"/>
                  <a:gd name="T2" fmla="*/ 0 w 14"/>
                  <a:gd name="T3" fmla="*/ 6 h 8"/>
                  <a:gd name="T4" fmla="*/ 0 w 14"/>
                  <a:gd name="T5" fmla="*/ 7 h 8"/>
                  <a:gd name="T6" fmla="*/ 1 w 14"/>
                  <a:gd name="T7" fmla="*/ 8 h 8"/>
                  <a:gd name="T8" fmla="*/ 6 w 14"/>
                  <a:gd name="T9" fmla="*/ 5 h 8"/>
                  <a:gd name="T10" fmla="*/ 12 w 14"/>
                  <a:gd name="T11" fmla="*/ 2 h 8"/>
                  <a:gd name="T12" fmla="*/ 13 w 14"/>
                  <a:gd name="T13" fmla="*/ 2 h 8"/>
                  <a:gd name="T14" fmla="*/ 14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3852"/>
              <p:cNvSpPr/>
              <p:nvPr/>
            </p:nvSpPr>
            <p:spPr bwMode="auto">
              <a:xfrm>
                <a:off x="6224" y="3625"/>
                <a:ext cx="10" cy="70"/>
              </a:xfrm>
              <a:custGeom>
                <a:avLst/>
                <a:gdLst>
                  <a:gd name="T0" fmla="*/ 1 w 9"/>
                  <a:gd name="T1" fmla="*/ 0 h 66"/>
                  <a:gd name="T2" fmla="*/ 0 w 9"/>
                  <a:gd name="T3" fmla="*/ 1 h 66"/>
                  <a:gd name="T4" fmla="*/ 9 w 9"/>
                  <a:gd name="T5" fmla="*/ 66 h 66"/>
                  <a:gd name="T6" fmla="*/ 9 w 9"/>
                  <a:gd name="T7" fmla="*/ 59 h 66"/>
                  <a:gd name="T8" fmla="*/ 8 w 9"/>
                  <a:gd name="T9" fmla="*/ 52 h 66"/>
                  <a:gd name="T10" fmla="*/ 8 w 9"/>
                  <a:gd name="T11" fmla="*/ 49 h 66"/>
                  <a:gd name="T12" fmla="*/ 5 w 9"/>
                  <a:gd name="T13" fmla="*/ 29 h 66"/>
                  <a:gd name="T14" fmla="*/ 2 w 9"/>
                  <a:gd name="T15" fmla="*/ 8 h 66"/>
                  <a:gd name="T16" fmla="*/ 2 w 9"/>
                  <a:gd name="T17" fmla="*/ 2 h 66"/>
                  <a:gd name="T18" fmla="*/ 1 w 9"/>
                  <a:gd name="T19" fmla="*/ 1 h 66"/>
                  <a:gd name="T20" fmla="*/ 1 w 9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3853"/>
              <p:cNvSpPr/>
              <p:nvPr/>
            </p:nvSpPr>
            <p:spPr bwMode="auto">
              <a:xfrm>
                <a:off x="6236" y="3592"/>
                <a:ext cx="65" cy="97"/>
              </a:xfrm>
              <a:custGeom>
                <a:avLst/>
                <a:gdLst>
                  <a:gd name="T0" fmla="*/ 62 w 62"/>
                  <a:gd name="T1" fmla="*/ 0 h 92"/>
                  <a:gd name="T2" fmla="*/ 5 w 62"/>
                  <a:gd name="T3" fmla="*/ 27 h 92"/>
                  <a:gd name="T4" fmla="*/ 2 w 62"/>
                  <a:gd name="T5" fmla="*/ 64 h 92"/>
                  <a:gd name="T6" fmla="*/ 6 w 62"/>
                  <a:gd name="T7" fmla="*/ 71 h 92"/>
                  <a:gd name="T8" fmla="*/ 1 w 62"/>
                  <a:gd name="T9" fmla="*/ 80 h 92"/>
                  <a:gd name="T10" fmla="*/ 0 w 62"/>
                  <a:gd name="T11" fmla="*/ 92 h 92"/>
                  <a:gd name="T12" fmla="*/ 0 w 62"/>
                  <a:gd name="T13" fmla="*/ 92 h 92"/>
                  <a:gd name="T14" fmla="*/ 18 w 62"/>
                  <a:gd name="T15" fmla="*/ 66 h 92"/>
                  <a:gd name="T16" fmla="*/ 17 w 62"/>
                  <a:gd name="T17" fmla="*/ 65 h 92"/>
                  <a:gd name="T18" fmla="*/ 22 w 62"/>
                  <a:gd name="T19" fmla="*/ 60 h 92"/>
                  <a:gd name="T20" fmla="*/ 48 w 62"/>
                  <a:gd name="T21" fmla="*/ 21 h 92"/>
                  <a:gd name="T22" fmla="*/ 62 w 62"/>
                  <a:gd name="T23" fmla="*/ 1 h 92"/>
                  <a:gd name="T24" fmla="*/ 62 w 62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4" y="65"/>
                      <a:pt x="6" y="68"/>
                      <a:pt x="6" y="71"/>
                    </a:cubicBezTo>
                    <a:cubicBezTo>
                      <a:pt x="6" y="75"/>
                      <a:pt x="4" y="78"/>
                      <a:pt x="1" y="8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6"/>
                      <a:pt x="17" y="66"/>
                      <a:pt x="17" y="65"/>
                    </a:cubicBezTo>
                    <a:cubicBezTo>
                      <a:pt x="17" y="63"/>
                      <a:pt x="19" y="60"/>
                      <a:pt x="22" y="6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0"/>
                      <a:pt x="6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3854"/>
              <p:cNvSpPr/>
              <p:nvPr/>
            </p:nvSpPr>
            <p:spPr bwMode="auto">
              <a:xfrm>
                <a:off x="6237" y="3659"/>
                <a:ext cx="5" cy="17"/>
              </a:xfrm>
              <a:custGeom>
                <a:avLst/>
                <a:gdLst>
                  <a:gd name="T0" fmla="*/ 1 w 5"/>
                  <a:gd name="T1" fmla="*/ 0 h 16"/>
                  <a:gd name="T2" fmla="*/ 0 w 5"/>
                  <a:gd name="T3" fmla="*/ 16 h 16"/>
                  <a:gd name="T4" fmla="*/ 5 w 5"/>
                  <a:gd name="T5" fmla="*/ 7 h 16"/>
                  <a:gd name="T6" fmla="*/ 1 w 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1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" y="14"/>
                      <a:pt x="5" y="11"/>
                      <a:pt x="5" y="7"/>
                    </a:cubicBezTo>
                    <a:cubicBezTo>
                      <a:pt x="5" y="4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3855"/>
              <p:cNvSpPr/>
              <p:nvPr/>
            </p:nvSpPr>
            <p:spPr bwMode="auto">
              <a:xfrm>
                <a:off x="6235" y="36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3856"/>
              <p:cNvSpPr/>
              <p:nvPr/>
            </p:nvSpPr>
            <p:spPr bwMode="auto">
              <a:xfrm>
                <a:off x="6254" y="365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5 h 6"/>
                  <a:gd name="T4" fmla="*/ 1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3857"/>
              <p:cNvSpPr/>
              <p:nvPr/>
            </p:nvSpPr>
            <p:spPr bwMode="auto">
              <a:xfrm>
                <a:off x="6301" y="35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3858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close/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859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860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861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862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863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864"/>
              <p:cNvSpPr/>
              <p:nvPr/>
            </p:nvSpPr>
            <p:spPr bwMode="auto">
              <a:xfrm>
                <a:off x="5891" y="3268"/>
                <a:ext cx="56" cy="82"/>
              </a:xfrm>
              <a:custGeom>
                <a:avLst/>
                <a:gdLst>
                  <a:gd name="T0" fmla="*/ 50 w 53"/>
                  <a:gd name="T1" fmla="*/ 0 h 78"/>
                  <a:gd name="T2" fmla="*/ 2 w 53"/>
                  <a:gd name="T3" fmla="*/ 32 h 78"/>
                  <a:gd name="T4" fmla="*/ 3 w 53"/>
                  <a:gd name="T5" fmla="*/ 36 h 78"/>
                  <a:gd name="T6" fmla="*/ 0 w 53"/>
                  <a:gd name="T7" fmla="*/ 43 h 78"/>
                  <a:gd name="T8" fmla="*/ 22 w 53"/>
                  <a:gd name="T9" fmla="*/ 78 h 78"/>
                  <a:gd name="T10" fmla="*/ 26 w 53"/>
                  <a:gd name="T11" fmla="*/ 77 h 78"/>
                  <a:gd name="T12" fmla="*/ 27 w 53"/>
                  <a:gd name="T13" fmla="*/ 77 h 78"/>
                  <a:gd name="T14" fmla="*/ 25 w 53"/>
                  <a:gd name="T15" fmla="*/ 74 h 78"/>
                  <a:gd name="T16" fmla="*/ 28 w 53"/>
                  <a:gd name="T17" fmla="*/ 70 h 78"/>
                  <a:gd name="T18" fmla="*/ 29 w 53"/>
                  <a:gd name="T19" fmla="*/ 71 h 78"/>
                  <a:gd name="T20" fmla="*/ 43 w 53"/>
                  <a:gd name="T21" fmla="*/ 30 h 78"/>
                  <a:gd name="T22" fmla="*/ 38 w 53"/>
                  <a:gd name="T23" fmla="*/ 24 h 78"/>
                  <a:gd name="T24" fmla="*/ 44 w 53"/>
                  <a:gd name="T25" fmla="*/ 17 h 78"/>
                  <a:gd name="T26" fmla="*/ 47 w 53"/>
                  <a:gd name="T27" fmla="*/ 18 h 78"/>
                  <a:gd name="T28" fmla="*/ 53 w 53"/>
                  <a:gd name="T29" fmla="*/ 2 h 78"/>
                  <a:gd name="T30" fmla="*/ 50 w 53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8">
                    <a:moveTo>
                      <a:pt x="50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3" y="36"/>
                    </a:cubicBezTo>
                    <a:cubicBezTo>
                      <a:pt x="3" y="39"/>
                      <a:pt x="2" y="41"/>
                      <a:pt x="0" y="43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77"/>
                      <a:pt x="25" y="77"/>
                      <a:pt x="26" y="77"/>
                    </a:cubicBezTo>
                    <a:cubicBezTo>
                      <a:pt x="26" y="77"/>
                      <a:pt x="27" y="77"/>
                      <a:pt x="27" y="77"/>
                    </a:cubicBezTo>
                    <a:cubicBezTo>
                      <a:pt x="26" y="77"/>
                      <a:pt x="25" y="75"/>
                      <a:pt x="25" y="74"/>
                    </a:cubicBezTo>
                    <a:cubicBezTo>
                      <a:pt x="25" y="72"/>
                      <a:pt x="26" y="70"/>
                      <a:pt x="28" y="70"/>
                    </a:cubicBezTo>
                    <a:cubicBezTo>
                      <a:pt x="29" y="70"/>
                      <a:pt x="29" y="70"/>
                      <a:pt x="29" y="7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0" y="29"/>
                      <a:pt x="38" y="27"/>
                      <a:pt x="38" y="24"/>
                    </a:cubicBezTo>
                    <a:cubicBezTo>
                      <a:pt x="38" y="20"/>
                      <a:pt x="41" y="17"/>
                      <a:pt x="44" y="17"/>
                    </a:cubicBezTo>
                    <a:cubicBezTo>
                      <a:pt x="46" y="17"/>
                      <a:pt x="47" y="17"/>
                      <a:pt x="47" y="18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1"/>
                      <a:pt x="5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865"/>
              <p:cNvSpPr/>
              <p:nvPr/>
            </p:nvSpPr>
            <p:spPr bwMode="auto">
              <a:xfrm>
                <a:off x="5887" y="3301"/>
                <a:ext cx="7" cy="12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4 h 11"/>
                  <a:gd name="T4" fmla="*/ 4 w 7"/>
                  <a:gd name="T5" fmla="*/ 11 h 11"/>
                  <a:gd name="T6" fmla="*/ 7 w 7"/>
                  <a:gd name="T7" fmla="*/ 4 h 11"/>
                  <a:gd name="T8" fmla="*/ 6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866"/>
              <p:cNvSpPr/>
              <p:nvPr/>
            </p:nvSpPr>
            <p:spPr bwMode="auto">
              <a:xfrm>
                <a:off x="5944" y="3264"/>
                <a:ext cx="4" cy="6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867"/>
              <p:cNvSpPr/>
              <p:nvPr/>
            </p:nvSpPr>
            <p:spPr bwMode="auto">
              <a:xfrm>
                <a:off x="5914" y="334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3 w 5"/>
                  <a:gd name="T5" fmla="*/ 6 h 6"/>
                  <a:gd name="T6" fmla="*/ 5 w 5"/>
                  <a:gd name="T7" fmla="*/ 0 h 6"/>
                  <a:gd name="T8" fmla="*/ 5 w 5"/>
                  <a:gd name="T9" fmla="*/ 0 h 6"/>
                  <a:gd name="T10" fmla="*/ 4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868"/>
              <p:cNvSpPr/>
              <p:nvPr/>
            </p:nvSpPr>
            <p:spPr bwMode="auto">
              <a:xfrm>
                <a:off x="5931" y="3285"/>
                <a:ext cx="10" cy="14"/>
              </a:xfrm>
              <a:custGeom>
                <a:avLst/>
                <a:gdLst>
                  <a:gd name="T0" fmla="*/ 6 w 9"/>
                  <a:gd name="T1" fmla="*/ 0 h 13"/>
                  <a:gd name="T2" fmla="*/ 0 w 9"/>
                  <a:gd name="T3" fmla="*/ 7 h 13"/>
                  <a:gd name="T4" fmla="*/ 5 w 9"/>
                  <a:gd name="T5" fmla="*/ 13 h 13"/>
                  <a:gd name="T6" fmla="*/ 9 w 9"/>
                  <a:gd name="T7" fmla="*/ 1 h 13"/>
                  <a:gd name="T8" fmla="*/ 6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869"/>
              <p:cNvSpPr/>
              <p:nvPr/>
            </p:nvSpPr>
            <p:spPr bwMode="auto">
              <a:xfrm>
                <a:off x="5918" y="3341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2 w 4"/>
                  <a:gd name="T5" fmla="*/ 7 h 7"/>
                  <a:gd name="T6" fmla="*/ 2 w 4"/>
                  <a:gd name="T7" fmla="*/ 7 h 7"/>
                  <a:gd name="T8" fmla="*/ 4 w 4"/>
                  <a:gd name="T9" fmla="*/ 1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870"/>
              <p:cNvSpPr>
                <a:spLocks noEditPoints="1"/>
              </p:cNvSpPr>
              <p:nvPr/>
            </p:nvSpPr>
            <p:spPr bwMode="auto">
              <a:xfrm>
                <a:off x="5886" y="3261"/>
                <a:ext cx="65" cy="96"/>
              </a:xfrm>
              <a:custGeom>
                <a:avLst/>
                <a:gdLst>
                  <a:gd name="T0" fmla="*/ 55 w 62"/>
                  <a:gd name="T1" fmla="*/ 6 h 91"/>
                  <a:gd name="T2" fmla="*/ 59 w 62"/>
                  <a:gd name="T3" fmla="*/ 3 h 91"/>
                  <a:gd name="T4" fmla="*/ 58 w 62"/>
                  <a:gd name="T5" fmla="*/ 8 h 91"/>
                  <a:gd name="T6" fmla="*/ 52 w 62"/>
                  <a:gd name="T7" fmla="*/ 24 h 91"/>
                  <a:gd name="T8" fmla="*/ 48 w 62"/>
                  <a:gd name="T9" fmla="*/ 36 h 91"/>
                  <a:gd name="T10" fmla="*/ 34 w 62"/>
                  <a:gd name="T11" fmla="*/ 77 h 91"/>
                  <a:gd name="T12" fmla="*/ 32 w 62"/>
                  <a:gd name="T13" fmla="*/ 83 h 91"/>
                  <a:gd name="T14" fmla="*/ 30 w 62"/>
                  <a:gd name="T15" fmla="*/ 89 h 91"/>
                  <a:gd name="T16" fmla="*/ 27 w 62"/>
                  <a:gd name="T17" fmla="*/ 84 h 91"/>
                  <a:gd name="T18" fmla="*/ 5 w 62"/>
                  <a:gd name="T19" fmla="*/ 49 h 91"/>
                  <a:gd name="T20" fmla="*/ 1 w 62"/>
                  <a:gd name="T21" fmla="*/ 42 h 91"/>
                  <a:gd name="T22" fmla="*/ 7 w 62"/>
                  <a:gd name="T23" fmla="*/ 38 h 91"/>
                  <a:gd name="T24" fmla="*/ 55 w 62"/>
                  <a:gd name="T25" fmla="*/ 6 h 91"/>
                  <a:gd name="T26" fmla="*/ 61 w 62"/>
                  <a:gd name="T27" fmla="*/ 0 h 91"/>
                  <a:gd name="T28" fmla="*/ 2 w 62"/>
                  <a:gd name="T29" fmla="*/ 40 h 91"/>
                  <a:gd name="T30" fmla="*/ 0 w 62"/>
                  <a:gd name="T31" fmla="*/ 43 h 91"/>
                  <a:gd name="T32" fmla="*/ 0 w 62"/>
                  <a:gd name="T33" fmla="*/ 43 h 91"/>
                  <a:gd name="T34" fmla="*/ 30 w 62"/>
                  <a:gd name="T35" fmla="*/ 91 h 91"/>
                  <a:gd name="T36" fmla="*/ 32 w 62"/>
                  <a:gd name="T37" fmla="*/ 89 h 91"/>
                  <a:gd name="T38" fmla="*/ 62 w 62"/>
                  <a:gd name="T39" fmla="*/ 1 h 91"/>
                  <a:gd name="T40" fmla="*/ 61 w 62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91">
                    <a:moveTo>
                      <a:pt x="55" y="6"/>
                    </a:moveTo>
                    <a:cubicBezTo>
                      <a:pt x="59" y="3"/>
                      <a:pt x="59" y="3"/>
                      <a:pt x="59" y="3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55" y="6"/>
                      <a:pt x="55" y="6"/>
                      <a:pt x="55" y="6"/>
                    </a:cubicBezTo>
                    <a:moveTo>
                      <a:pt x="61" y="0"/>
                    </a:moveTo>
                    <a:cubicBezTo>
                      <a:pt x="2" y="40"/>
                      <a:pt x="2" y="40"/>
                      <a:pt x="2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871"/>
              <p:cNvSpPr/>
              <p:nvPr/>
            </p:nvSpPr>
            <p:spPr bwMode="auto">
              <a:xfrm>
                <a:off x="5885" y="33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872"/>
              <p:cNvSpPr/>
              <p:nvPr/>
            </p:nvSpPr>
            <p:spPr bwMode="auto">
              <a:xfrm>
                <a:off x="5950" y="3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873"/>
              <p:cNvSpPr/>
              <p:nvPr/>
            </p:nvSpPr>
            <p:spPr bwMode="auto">
              <a:xfrm>
                <a:off x="5918" y="335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874"/>
              <p:cNvSpPr/>
              <p:nvPr/>
            </p:nvSpPr>
            <p:spPr bwMode="auto">
              <a:xfrm>
                <a:off x="5918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875"/>
              <p:cNvSpPr/>
              <p:nvPr/>
            </p:nvSpPr>
            <p:spPr bwMode="auto">
              <a:xfrm>
                <a:off x="5888" y="3186"/>
                <a:ext cx="44" cy="111"/>
              </a:xfrm>
              <a:custGeom>
                <a:avLst/>
                <a:gdLst>
                  <a:gd name="T0" fmla="*/ 23 w 42"/>
                  <a:gd name="T1" fmla="*/ 0 h 105"/>
                  <a:gd name="T2" fmla="*/ 20 w 42"/>
                  <a:gd name="T3" fmla="*/ 0 h 105"/>
                  <a:gd name="T4" fmla="*/ 20 w 42"/>
                  <a:gd name="T5" fmla="*/ 0 h 105"/>
                  <a:gd name="T6" fmla="*/ 0 w 42"/>
                  <a:gd name="T7" fmla="*/ 105 h 105"/>
                  <a:gd name="T8" fmla="*/ 1 w 42"/>
                  <a:gd name="T9" fmla="*/ 105 h 105"/>
                  <a:gd name="T10" fmla="*/ 42 w 42"/>
                  <a:gd name="T11" fmla="*/ 39 h 105"/>
                  <a:gd name="T12" fmla="*/ 23 w 42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0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1" y="105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876"/>
              <p:cNvSpPr/>
              <p:nvPr/>
            </p:nvSpPr>
            <p:spPr bwMode="auto">
              <a:xfrm>
                <a:off x="5888" y="32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877"/>
              <p:cNvSpPr/>
              <p:nvPr/>
            </p:nvSpPr>
            <p:spPr bwMode="auto">
              <a:xfrm>
                <a:off x="5909" y="318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878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879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880"/>
              <p:cNvSpPr/>
              <p:nvPr/>
            </p:nvSpPr>
            <p:spPr bwMode="auto">
              <a:xfrm>
                <a:off x="5908" y="3179"/>
                <a:ext cx="27" cy="49"/>
              </a:xfrm>
              <a:custGeom>
                <a:avLst/>
                <a:gdLst>
                  <a:gd name="T0" fmla="*/ 2 w 25"/>
                  <a:gd name="T1" fmla="*/ 0 h 47"/>
                  <a:gd name="T2" fmla="*/ 1 w 25"/>
                  <a:gd name="T3" fmla="*/ 0 h 47"/>
                  <a:gd name="T4" fmla="*/ 1 w 25"/>
                  <a:gd name="T5" fmla="*/ 0 h 47"/>
                  <a:gd name="T6" fmla="*/ 1 w 25"/>
                  <a:gd name="T7" fmla="*/ 0 h 47"/>
                  <a:gd name="T8" fmla="*/ 0 w 25"/>
                  <a:gd name="T9" fmla="*/ 1 h 47"/>
                  <a:gd name="T10" fmla="*/ 2 w 25"/>
                  <a:gd name="T11" fmla="*/ 3 h 47"/>
                  <a:gd name="T12" fmla="*/ 4 w 25"/>
                  <a:gd name="T13" fmla="*/ 7 h 47"/>
                  <a:gd name="T14" fmla="*/ 23 w 25"/>
                  <a:gd name="T15" fmla="*/ 46 h 47"/>
                  <a:gd name="T16" fmla="*/ 24 w 25"/>
                  <a:gd name="T17" fmla="*/ 47 h 47"/>
                  <a:gd name="T18" fmla="*/ 25 w 25"/>
                  <a:gd name="T19" fmla="*/ 46 h 47"/>
                  <a:gd name="T20" fmla="*/ 2 w 25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881"/>
              <p:cNvSpPr/>
              <p:nvPr/>
            </p:nvSpPr>
            <p:spPr bwMode="auto">
              <a:xfrm>
                <a:off x="5909" y="31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88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Rectangle 388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88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885"/>
              <p:cNvSpPr/>
              <p:nvPr/>
            </p:nvSpPr>
            <p:spPr bwMode="auto">
              <a:xfrm>
                <a:off x="5937" y="3179"/>
                <a:ext cx="30" cy="72"/>
              </a:xfrm>
              <a:custGeom>
                <a:avLst/>
                <a:gdLst>
                  <a:gd name="T0" fmla="*/ 29 w 29"/>
                  <a:gd name="T1" fmla="*/ 0 h 68"/>
                  <a:gd name="T2" fmla="*/ 0 w 29"/>
                  <a:gd name="T3" fmla="*/ 46 h 68"/>
                  <a:gd name="T4" fmla="*/ 11 w 29"/>
                  <a:gd name="T5" fmla="*/ 68 h 68"/>
                  <a:gd name="T6" fmla="*/ 14 w 29"/>
                  <a:gd name="T7" fmla="*/ 67 h 68"/>
                  <a:gd name="T8" fmla="*/ 15 w 29"/>
                  <a:gd name="T9" fmla="*/ 67 h 68"/>
                  <a:gd name="T10" fmla="*/ 29 w 29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8">
                    <a:moveTo>
                      <a:pt x="29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67"/>
                      <a:pt x="13" y="67"/>
                      <a:pt x="14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886"/>
              <p:cNvSpPr/>
              <p:nvPr/>
            </p:nvSpPr>
            <p:spPr bwMode="auto">
              <a:xfrm>
                <a:off x="5948" y="3250"/>
                <a:ext cx="5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1 h 6"/>
                  <a:gd name="T4" fmla="*/ 3 w 4"/>
                  <a:gd name="T5" fmla="*/ 6 h 6"/>
                  <a:gd name="T6" fmla="*/ 4 w 4"/>
                  <a:gd name="T7" fmla="*/ 0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887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888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889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890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91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892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893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894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895"/>
              <p:cNvSpPr/>
              <p:nvPr/>
            </p:nvSpPr>
            <p:spPr bwMode="auto">
              <a:xfrm>
                <a:off x="5914" y="3172"/>
                <a:ext cx="52" cy="52"/>
              </a:xfrm>
              <a:custGeom>
                <a:avLst/>
                <a:gdLst>
                  <a:gd name="T0" fmla="*/ 47 w 49"/>
                  <a:gd name="T1" fmla="*/ 0 h 49"/>
                  <a:gd name="T2" fmla="*/ 4 w 49"/>
                  <a:gd name="T3" fmla="*/ 5 h 49"/>
                  <a:gd name="T4" fmla="*/ 0 w 49"/>
                  <a:gd name="T5" fmla="*/ 12 h 49"/>
                  <a:gd name="T6" fmla="*/ 19 w 49"/>
                  <a:gd name="T7" fmla="*/ 49 h 49"/>
                  <a:gd name="T8" fmla="*/ 49 w 49"/>
                  <a:gd name="T9" fmla="*/ 2 h 49"/>
                  <a:gd name="T10" fmla="*/ 47 w 49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9">
                    <a:moveTo>
                      <a:pt x="47" y="0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2" y="10"/>
                      <a:pt x="0" y="12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896"/>
              <p:cNvSpPr/>
              <p:nvPr/>
            </p:nvSpPr>
            <p:spPr bwMode="auto">
              <a:xfrm>
                <a:off x="5964" y="3172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897"/>
              <p:cNvSpPr/>
              <p:nvPr/>
            </p:nvSpPr>
            <p:spPr bwMode="auto">
              <a:xfrm>
                <a:off x="5911" y="3178"/>
                <a:ext cx="8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3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7" y="3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898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899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900"/>
              <p:cNvSpPr/>
              <p:nvPr/>
            </p:nvSpPr>
            <p:spPr bwMode="auto">
              <a:xfrm>
                <a:off x="5910" y="3170"/>
                <a:ext cx="60" cy="57"/>
              </a:xfrm>
              <a:custGeom>
                <a:avLst/>
                <a:gdLst>
                  <a:gd name="T0" fmla="*/ 57 w 57"/>
                  <a:gd name="T1" fmla="*/ 0 h 54"/>
                  <a:gd name="T2" fmla="*/ 1 w 57"/>
                  <a:gd name="T3" fmla="*/ 6 h 54"/>
                  <a:gd name="T4" fmla="*/ 0 w 57"/>
                  <a:gd name="T5" fmla="*/ 7 h 54"/>
                  <a:gd name="T6" fmla="*/ 0 w 57"/>
                  <a:gd name="T7" fmla="*/ 7 h 54"/>
                  <a:gd name="T8" fmla="*/ 0 w 57"/>
                  <a:gd name="T9" fmla="*/ 7 h 54"/>
                  <a:gd name="T10" fmla="*/ 0 w 57"/>
                  <a:gd name="T11" fmla="*/ 7 h 54"/>
                  <a:gd name="T12" fmla="*/ 0 w 57"/>
                  <a:gd name="T13" fmla="*/ 7 h 54"/>
                  <a:gd name="T14" fmla="*/ 0 w 57"/>
                  <a:gd name="T15" fmla="*/ 7 h 54"/>
                  <a:gd name="T16" fmla="*/ 0 w 57"/>
                  <a:gd name="T17" fmla="*/ 7 h 54"/>
                  <a:gd name="T18" fmla="*/ 0 w 57"/>
                  <a:gd name="T19" fmla="*/ 7 h 54"/>
                  <a:gd name="T20" fmla="*/ 0 w 57"/>
                  <a:gd name="T21" fmla="*/ 7 h 54"/>
                  <a:gd name="T22" fmla="*/ 0 w 57"/>
                  <a:gd name="T23" fmla="*/ 7 h 54"/>
                  <a:gd name="T24" fmla="*/ 0 w 57"/>
                  <a:gd name="T25" fmla="*/ 8 h 54"/>
                  <a:gd name="T26" fmla="*/ 23 w 57"/>
                  <a:gd name="T27" fmla="*/ 54 h 54"/>
                  <a:gd name="T28" fmla="*/ 24 w 57"/>
                  <a:gd name="T29" fmla="*/ 52 h 54"/>
                  <a:gd name="T30" fmla="*/ 23 w 57"/>
                  <a:gd name="T31" fmla="*/ 51 h 54"/>
                  <a:gd name="T32" fmla="*/ 4 w 57"/>
                  <a:gd name="T33" fmla="*/ 14 h 54"/>
                  <a:gd name="T34" fmla="*/ 1 w 57"/>
                  <a:gd name="T35" fmla="*/ 8 h 54"/>
                  <a:gd name="T36" fmla="*/ 8 w 57"/>
                  <a:gd name="T37" fmla="*/ 7 h 54"/>
                  <a:gd name="T38" fmla="*/ 51 w 57"/>
                  <a:gd name="T39" fmla="*/ 2 h 54"/>
                  <a:gd name="T40" fmla="*/ 54 w 57"/>
                  <a:gd name="T41" fmla="*/ 2 h 54"/>
                  <a:gd name="T42" fmla="*/ 55 w 57"/>
                  <a:gd name="T43" fmla="*/ 2 h 54"/>
                  <a:gd name="T44" fmla="*/ 55 w 57"/>
                  <a:gd name="T45" fmla="*/ 4 h 54"/>
                  <a:gd name="T46" fmla="*/ 57 w 57"/>
                  <a:gd name="T47" fmla="*/ 0 h 54"/>
                  <a:gd name="T48" fmla="*/ 57 w 57"/>
                  <a:gd name="T49" fmla="*/ 0 h 54"/>
                  <a:gd name="T50" fmla="*/ 57 w 57"/>
                  <a:gd name="T51" fmla="*/ 0 h 54"/>
                  <a:gd name="T52" fmla="*/ 57 w 57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54">
                    <a:moveTo>
                      <a:pt x="57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901"/>
              <p:cNvSpPr>
                <a:spLocks noEditPoints="1"/>
              </p:cNvSpPr>
              <p:nvPr/>
            </p:nvSpPr>
            <p:spPr bwMode="auto">
              <a:xfrm>
                <a:off x="5910" y="31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1 w 1"/>
                  <a:gd name="T33" fmla="*/ 0 h 2"/>
                  <a:gd name="T34" fmla="*/ 0 w 1"/>
                  <a:gd name="T35" fmla="*/ 0 h 2"/>
                  <a:gd name="T36" fmla="*/ 0 w 1"/>
                  <a:gd name="T37" fmla="*/ 1 h 2"/>
                  <a:gd name="T38" fmla="*/ 0 w 1"/>
                  <a:gd name="T39" fmla="*/ 1 h 2"/>
                  <a:gd name="T40" fmla="*/ 1 w 1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90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Rectangle 390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90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905"/>
              <p:cNvSpPr/>
              <p:nvPr/>
            </p:nvSpPr>
            <p:spPr bwMode="auto">
              <a:xfrm>
                <a:off x="5803" y="3442"/>
                <a:ext cx="66" cy="46"/>
              </a:xfrm>
              <a:custGeom>
                <a:avLst/>
                <a:gdLst>
                  <a:gd name="T0" fmla="*/ 2 w 62"/>
                  <a:gd name="T1" fmla="*/ 0 h 44"/>
                  <a:gd name="T2" fmla="*/ 0 w 62"/>
                  <a:gd name="T3" fmla="*/ 2 h 44"/>
                  <a:gd name="T4" fmla="*/ 11 w 62"/>
                  <a:gd name="T5" fmla="*/ 44 h 44"/>
                  <a:gd name="T6" fmla="*/ 62 w 62"/>
                  <a:gd name="T7" fmla="*/ 10 h 44"/>
                  <a:gd name="T8" fmla="*/ 62 w 62"/>
                  <a:gd name="T9" fmla="*/ 7 h 44"/>
                  <a:gd name="T10" fmla="*/ 2 w 62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906"/>
              <p:cNvSpPr/>
              <p:nvPr/>
            </p:nvSpPr>
            <p:spPr bwMode="auto">
              <a:xfrm>
                <a:off x="5869" y="344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907"/>
              <p:cNvSpPr/>
              <p:nvPr/>
            </p:nvSpPr>
            <p:spPr bwMode="auto">
              <a:xfrm>
                <a:off x="5802" y="3441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908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909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910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911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912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913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914"/>
              <p:cNvSpPr/>
              <p:nvPr/>
            </p:nvSpPr>
            <p:spPr bwMode="auto">
              <a:xfrm>
                <a:off x="5792" y="3493"/>
                <a:ext cx="28" cy="29"/>
              </a:xfrm>
              <a:custGeom>
                <a:avLst/>
                <a:gdLst>
                  <a:gd name="T0" fmla="*/ 21 w 27"/>
                  <a:gd name="T1" fmla="*/ 0 h 27"/>
                  <a:gd name="T2" fmla="*/ 0 w 27"/>
                  <a:gd name="T3" fmla="*/ 14 h 27"/>
                  <a:gd name="T4" fmla="*/ 1 w 27"/>
                  <a:gd name="T5" fmla="*/ 16 h 27"/>
                  <a:gd name="T6" fmla="*/ 0 w 27"/>
                  <a:gd name="T7" fmla="*/ 17 h 27"/>
                  <a:gd name="T8" fmla="*/ 25 w 27"/>
                  <a:gd name="T9" fmla="*/ 27 h 27"/>
                  <a:gd name="T10" fmla="*/ 27 w 27"/>
                  <a:gd name="T11" fmla="*/ 25 h 27"/>
                  <a:gd name="T12" fmla="*/ 21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6" y="25"/>
                      <a:pt x="27" y="25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915"/>
              <p:cNvSpPr/>
              <p:nvPr/>
            </p:nvSpPr>
            <p:spPr bwMode="auto">
              <a:xfrm>
                <a:off x="5818" y="35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916"/>
              <p:cNvSpPr/>
              <p:nvPr/>
            </p:nvSpPr>
            <p:spPr bwMode="auto">
              <a:xfrm>
                <a:off x="5789" y="3508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3917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918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919"/>
              <p:cNvSpPr/>
              <p:nvPr/>
            </p:nvSpPr>
            <p:spPr bwMode="auto">
              <a:xfrm>
                <a:off x="5787" y="3491"/>
                <a:ext cx="37" cy="34"/>
              </a:xfrm>
              <a:custGeom>
                <a:avLst/>
                <a:gdLst>
                  <a:gd name="T0" fmla="*/ 26 w 35"/>
                  <a:gd name="T1" fmla="*/ 0 h 32"/>
                  <a:gd name="T2" fmla="*/ 25 w 35"/>
                  <a:gd name="T3" fmla="*/ 0 h 32"/>
                  <a:gd name="T4" fmla="*/ 26 w 35"/>
                  <a:gd name="T5" fmla="*/ 2 h 32"/>
                  <a:gd name="T6" fmla="*/ 32 w 35"/>
                  <a:gd name="T7" fmla="*/ 27 h 32"/>
                  <a:gd name="T8" fmla="*/ 33 w 35"/>
                  <a:gd name="T9" fmla="*/ 30 h 32"/>
                  <a:gd name="T10" fmla="*/ 30 w 35"/>
                  <a:gd name="T11" fmla="*/ 29 h 32"/>
                  <a:gd name="T12" fmla="*/ 5 w 35"/>
                  <a:gd name="T13" fmla="*/ 19 h 32"/>
                  <a:gd name="T14" fmla="*/ 2 w 35"/>
                  <a:gd name="T15" fmla="*/ 18 h 32"/>
                  <a:gd name="T16" fmla="*/ 1 w 35"/>
                  <a:gd name="T17" fmla="*/ 17 h 32"/>
                  <a:gd name="T18" fmla="*/ 1 w 35"/>
                  <a:gd name="T19" fmla="*/ 17 h 32"/>
                  <a:gd name="T20" fmla="*/ 0 w 35"/>
                  <a:gd name="T21" fmla="*/ 17 h 32"/>
                  <a:gd name="T22" fmla="*/ 2 w 35"/>
                  <a:gd name="T23" fmla="*/ 19 h 32"/>
                  <a:gd name="T24" fmla="*/ 34 w 35"/>
                  <a:gd name="T25" fmla="*/ 32 h 32"/>
                  <a:gd name="T26" fmla="*/ 35 w 35"/>
                  <a:gd name="T27" fmla="*/ 31 h 32"/>
                  <a:gd name="T28" fmla="*/ 26 w 35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920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921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922"/>
              <p:cNvSpPr/>
              <p:nvPr/>
            </p:nvSpPr>
            <p:spPr bwMode="auto">
              <a:xfrm>
                <a:off x="5823" y="35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923"/>
              <p:cNvSpPr/>
              <p:nvPr/>
            </p:nvSpPr>
            <p:spPr bwMode="auto">
              <a:xfrm>
                <a:off x="5789" y="3446"/>
                <a:ext cx="24" cy="59"/>
              </a:xfrm>
              <a:custGeom>
                <a:avLst/>
                <a:gdLst>
                  <a:gd name="T0" fmla="*/ 11 w 23"/>
                  <a:gd name="T1" fmla="*/ 0 h 56"/>
                  <a:gd name="T2" fmla="*/ 1 w 23"/>
                  <a:gd name="T3" fmla="*/ 50 h 56"/>
                  <a:gd name="T4" fmla="*/ 0 w 23"/>
                  <a:gd name="T5" fmla="*/ 55 h 56"/>
                  <a:gd name="T6" fmla="*/ 1 w 23"/>
                  <a:gd name="T7" fmla="*/ 56 h 56"/>
                  <a:gd name="T8" fmla="*/ 23 w 23"/>
                  <a:gd name="T9" fmla="*/ 42 h 56"/>
                  <a:gd name="T10" fmla="*/ 19 w 23"/>
                  <a:gd name="T11" fmla="*/ 29 h 56"/>
                  <a:gd name="T12" fmla="*/ 13 w 23"/>
                  <a:gd name="T13" fmla="*/ 32 h 56"/>
                  <a:gd name="T14" fmla="*/ 7 w 23"/>
                  <a:gd name="T15" fmla="*/ 25 h 56"/>
                  <a:gd name="T16" fmla="*/ 13 w 23"/>
                  <a:gd name="T17" fmla="*/ 19 h 56"/>
                  <a:gd name="T18" fmla="*/ 16 w 23"/>
                  <a:gd name="T19" fmla="*/ 19 h 56"/>
                  <a:gd name="T20" fmla="*/ 11 w 23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6">
                    <a:moveTo>
                      <a:pt x="11" y="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1"/>
                      <a:pt x="16" y="32"/>
                      <a:pt x="13" y="32"/>
                    </a:cubicBezTo>
                    <a:cubicBezTo>
                      <a:pt x="10" y="32"/>
                      <a:pt x="7" y="29"/>
                      <a:pt x="7" y="25"/>
                    </a:cubicBezTo>
                    <a:cubicBezTo>
                      <a:pt x="7" y="22"/>
                      <a:pt x="10" y="19"/>
                      <a:pt x="13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924"/>
              <p:cNvSpPr/>
              <p:nvPr/>
            </p:nvSpPr>
            <p:spPr bwMode="auto">
              <a:xfrm>
                <a:off x="5796" y="3466"/>
                <a:ext cx="13" cy="14"/>
              </a:xfrm>
              <a:custGeom>
                <a:avLst/>
                <a:gdLst>
                  <a:gd name="T0" fmla="*/ 6 w 12"/>
                  <a:gd name="T1" fmla="*/ 0 h 13"/>
                  <a:gd name="T2" fmla="*/ 0 w 12"/>
                  <a:gd name="T3" fmla="*/ 6 h 13"/>
                  <a:gd name="T4" fmla="*/ 6 w 12"/>
                  <a:gd name="T5" fmla="*/ 13 h 13"/>
                  <a:gd name="T6" fmla="*/ 12 w 12"/>
                  <a:gd name="T7" fmla="*/ 10 h 13"/>
                  <a:gd name="T8" fmla="*/ 9 w 12"/>
                  <a:gd name="T9" fmla="*/ 0 h 13"/>
                  <a:gd name="T10" fmla="*/ 6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9" y="13"/>
                      <a:pt x="11" y="12"/>
                      <a:pt x="12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925"/>
              <p:cNvSpPr/>
              <p:nvPr/>
            </p:nvSpPr>
            <p:spPr bwMode="auto">
              <a:xfrm>
                <a:off x="5788" y="350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926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close/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927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928"/>
              <p:cNvSpPr/>
              <p:nvPr/>
            </p:nvSpPr>
            <p:spPr bwMode="auto">
              <a:xfrm>
                <a:off x="5786" y="3441"/>
                <a:ext cx="28" cy="68"/>
              </a:xfrm>
              <a:custGeom>
                <a:avLst/>
                <a:gdLst>
                  <a:gd name="T0" fmla="*/ 14 w 27"/>
                  <a:gd name="T1" fmla="*/ 0 h 65"/>
                  <a:gd name="T2" fmla="*/ 0 w 27"/>
                  <a:gd name="T3" fmla="*/ 65 h 65"/>
                  <a:gd name="T4" fmla="*/ 1 w 27"/>
                  <a:gd name="T5" fmla="*/ 65 h 65"/>
                  <a:gd name="T6" fmla="*/ 1 w 27"/>
                  <a:gd name="T7" fmla="*/ 65 h 65"/>
                  <a:gd name="T8" fmla="*/ 2 w 27"/>
                  <a:gd name="T9" fmla="*/ 65 h 65"/>
                  <a:gd name="T10" fmla="*/ 2 w 27"/>
                  <a:gd name="T11" fmla="*/ 63 h 65"/>
                  <a:gd name="T12" fmla="*/ 3 w 27"/>
                  <a:gd name="T13" fmla="*/ 60 h 65"/>
                  <a:gd name="T14" fmla="*/ 4 w 27"/>
                  <a:gd name="T15" fmla="*/ 55 h 65"/>
                  <a:gd name="T16" fmla="*/ 14 w 27"/>
                  <a:gd name="T17" fmla="*/ 5 h 65"/>
                  <a:gd name="T18" fmla="*/ 14 w 27"/>
                  <a:gd name="T19" fmla="*/ 5 h 65"/>
                  <a:gd name="T20" fmla="*/ 19 w 27"/>
                  <a:gd name="T21" fmla="*/ 24 h 65"/>
                  <a:gd name="T22" fmla="*/ 22 w 27"/>
                  <a:gd name="T23" fmla="*/ 34 h 65"/>
                  <a:gd name="T24" fmla="*/ 26 w 27"/>
                  <a:gd name="T25" fmla="*/ 47 h 65"/>
                  <a:gd name="T26" fmla="*/ 26 w 27"/>
                  <a:gd name="T27" fmla="*/ 48 h 65"/>
                  <a:gd name="T28" fmla="*/ 27 w 27"/>
                  <a:gd name="T29" fmla="*/ 48 h 65"/>
                  <a:gd name="T30" fmla="*/ 14 w 27"/>
                  <a:gd name="T31" fmla="*/ 0 h 65"/>
                  <a:gd name="T32" fmla="*/ 14 w 27"/>
                  <a:gd name="T33" fmla="*/ 0 h 65"/>
                  <a:gd name="T34" fmla="*/ 14 w 27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65">
                    <a:moveTo>
                      <a:pt x="14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929"/>
              <p:cNvSpPr/>
              <p:nvPr/>
            </p:nvSpPr>
            <p:spPr bwMode="auto">
              <a:xfrm>
                <a:off x="5800" y="34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930"/>
              <p:cNvSpPr>
                <a:spLocks noEditPoints="1"/>
              </p:cNvSpPr>
              <p:nvPr/>
            </p:nvSpPr>
            <p:spPr bwMode="auto">
              <a:xfrm>
                <a:off x="5786" y="35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931"/>
              <p:cNvSpPr/>
              <p:nvPr/>
            </p:nvSpPr>
            <p:spPr bwMode="auto">
              <a:xfrm>
                <a:off x="5808" y="3410"/>
                <a:ext cx="84" cy="36"/>
              </a:xfrm>
              <a:custGeom>
                <a:avLst/>
                <a:gdLst>
                  <a:gd name="T0" fmla="*/ 77 w 80"/>
                  <a:gd name="T1" fmla="*/ 0 h 34"/>
                  <a:gd name="T2" fmla="*/ 35 w 80"/>
                  <a:gd name="T3" fmla="*/ 14 h 34"/>
                  <a:gd name="T4" fmla="*/ 37 w 80"/>
                  <a:gd name="T5" fmla="*/ 19 h 34"/>
                  <a:gd name="T6" fmla="*/ 31 w 80"/>
                  <a:gd name="T7" fmla="*/ 24 h 34"/>
                  <a:gd name="T8" fmla="*/ 26 w 80"/>
                  <a:gd name="T9" fmla="*/ 19 h 34"/>
                  <a:gd name="T10" fmla="*/ 26 w 80"/>
                  <a:gd name="T11" fmla="*/ 18 h 34"/>
                  <a:gd name="T12" fmla="*/ 0 w 80"/>
                  <a:gd name="T13" fmla="*/ 27 h 34"/>
                  <a:gd name="T14" fmla="*/ 58 w 80"/>
                  <a:gd name="T15" fmla="*/ 34 h 34"/>
                  <a:gd name="T16" fmla="*/ 66 w 80"/>
                  <a:gd name="T17" fmla="*/ 27 h 34"/>
                  <a:gd name="T18" fmla="*/ 68 w 80"/>
                  <a:gd name="T19" fmla="*/ 28 h 34"/>
                  <a:gd name="T20" fmla="*/ 80 w 80"/>
                  <a:gd name="T21" fmla="*/ 3 h 34"/>
                  <a:gd name="T22" fmla="*/ 77 w 80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4">
                    <a:moveTo>
                      <a:pt x="77" y="0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7" y="17"/>
                      <a:pt x="37" y="19"/>
                    </a:cubicBezTo>
                    <a:cubicBezTo>
                      <a:pt x="37" y="22"/>
                      <a:pt x="34" y="24"/>
                      <a:pt x="31" y="24"/>
                    </a:cubicBezTo>
                    <a:cubicBezTo>
                      <a:pt x="28" y="24"/>
                      <a:pt x="26" y="22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0"/>
                      <a:pt x="62" y="27"/>
                      <a:pt x="66" y="27"/>
                    </a:cubicBezTo>
                    <a:cubicBezTo>
                      <a:pt x="67" y="27"/>
                      <a:pt x="68" y="28"/>
                      <a:pt x="68" y="2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8" y="3"/>
                      <a:pt x="77" y="1"/>
                      <a:pt x="7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932"/>
              <p:cNvSpPr/>
              <p:nvPr/>
            </p:nvSpPr>
            <p:spPr bwMode="auto">
              <a:xfrm>
                <a:off x="5869" y="343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7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933"/>
              <p:cNvSpPr/>
              <p:nvPr/>
            </p:nvSpPr>
            <p:spPr bwMode="auto">
              <a:xfrm>
                <a:off x="5889" y="340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34"/>
              <p:cNvSpPr/>
              <p:nvPr/>
            </p:nvSpPr>
            <p:spPr bwMode="auto">
              <a:xfrm>
                <a:off x="5835" y="3425"/>
                <a:ext cx="12" cy="10"/>
              </a:xfrm>
              <a:custGeom>
                <a:avLst/>
                <a:gdLst>
                  <a:gd name="T0" fmla="*/ 9 w 11"/>
                  <a:gd name="T1" fmla="*/ 0 h 10"/>
                  <a:gd name="T2" fmla="*/ 0 w 11"/>
                  <a:gd name="T3" fmla="*/ 4 h 10"/>
                  <a:gd name="T4" fmla="*/ 0 w 11"/>
                  <a:gd name="T5" fmla="*/ 5 h 10"/>
                  <a:gd name="T6" fmla="*/ 5 w 11"/>
                  <a:gd name="T7" fmla="*/ 10 h 10"/>
                  <a:gd name="T8" fmla="*/ 11 w 11"/>
                  <a:gd name="T9" fmla="*/ 5 h 10"/>
                  <a:gd name="T10" fmla="*/ 9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1" y="8"/>
                      <a:pt x="11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35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36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3937"/>
              <p:cNvSpPr>
                <a:spLocks noEditPoints="1"/>
              </p:cNvSpPr>
              <p:nvPr/>
            </p:nvSpPr>
            <p:spPr bwMode="auto">
              <a:xfrm>
                <a:off x="5800" y="3406"/>
                <a:ext cx="97" cy="42"/>
              </a:xfrm>
              <a:custGeom>
                <a:avLst/>
                <a:gdLst>
                  <a:gd name="T0" fmla="*/ 84 w 91"/>
                  <a:gd name="T1" fmla="*/ 4 h 40"/>
                  <a:gd name="T2" fmla="*/ 89 w 91"/>
                  <a:gd name="T3" fmla="*/ 2 h 40"/>
                  <a:gd name="T4" fmla="*/ 87 w 91"/>
                  <a:gd name="T5" fmla="*/ 7 h 40"/>
                  <a:gd name="T6" fmla="*/ 75 w 91"/>
                  <a:gd name="T7" fmla="*/ 32 h 40"/>
                  <a:gd name="T8" fmla="*/ 72 w 91"/>
                  <a:gd name="T9" fmla="*/ 38 h 40"/>
                  <a:gd name="T10" fmla="*/ 7 w 91"/>
                  <a:gd name="T11" fmla="*/ 31 h 40"/>
                  <a:gd name="T12" fmla="*/ 33 w 91"/>
                  <a:gd name="T13" fmla="*/ 22 h 40"/>
                  <a:gd name="T14" fmla="*/ 42 w 91"/>
                  <a:gd name="T15" fmla="*/ 18 h 40"/>
                  <a:gd name="T16" fmla="*/ 84 w 91"/>
                  <a:gd name="T17" fmla="*/ 4 h 40"/>
                  <a:gd name="T18" fmla="*/ 90 w 91"/>
                  <a:gd name="T19" fmla="*/ 0 h 40"/>
                  <a:gd name="T20" fmla="*/ 0 w 91"/>
                  <a:gd name="T21" fmla="*/ 31 h 40"/>
                  <a:gd name="T22" fmla="*/ 73 w 91"/>
                  <a:gd name="T23" fmla="*/ 40 h 40"/>
                  <a:gd name="T24" fmla="*/ 91 w 91"/>
                  <a:gd name="T25" fmla="*/ 1 h 40"/>
                  <a:gd name="T26" fmla="*/ 90 w 91"/>
                  <a:gd name="T27" fmla="*/ 0 h 40"/>
                  <a:gd name="T28" fmla="*/ 90 w 91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40">
                    <a:moveTo>
                      <a:pt x="84" y="4"/>
                    </a:moveTo>
                    <a:cubicBezTo>
                      <a:pt x="89" y="2"/>
                      <a:pt x="89" y="2"/>
                      <a:pt x="89" y="2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9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38"/>
              <p:cNvSpPr/>
              <p:nvPr/>
            </p:nvSpPr>
            <p:spPr bwMode="auto">
              <a:xfrm>
                <a:off x="5895" y="340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39"/>
              <p:cNvSpPr>
                <a:spLocks noEditPoints="1"/>
              </p:cNvSpPr>
              <p:nvPr/>
            </p:nvSpPr>
            <p:spPr bwMode="auto">
              <a:xfrm>
                <a:off x="5788" y="3517"/>
                <a:ext cx="39" cy="116"/>
              </a:xfrm>
              <a:custGeom>
                <a:avLst/>
                <a:gdLst>
                  <a:gd name="T0" fmla="*/ 30 w 37"/>
                  <a:gd name="T1" fmla="*/ 38 h 110"/>
                  <a:gd name="T2" fmla="*/ 17 w 37"/>
                  <a:gd name="T3" fmla="*/ 106 h 110"/>
                  <a:gd name="T4" fmla="*/ 37 w 37"/>
                  <a:gd name="T5" fmla="*/ 58 h 110"/>
                  <a:gd name="T6" fmla="*/ 33 w 37"/>
                  <a:gd name="T7" fmla="*/ 50 h 110"/>
                  <a:gd name="T8" fmla="*/ 35 w 37"/>
                  <a:gd name="T9" fmla="*/ 44 h 110"/>
                  <a:gd name="T10" fmla="*/ 30 w 37"/>
                  <a:gd name="T11" fmla="*/ 38 h 110"/>
                  <a:gd name="T12" fmla="*/ 1 w 37"/>
                  <a:gd name="T13" fmla="*/ 0 h 110"/>
                  <a:gd name="T14" fmla="*/ 0 w 37"/>
                  <a:gd name="T15" fmla="*/ 0 h 110"/>
                  <a:gd name="T16" fmla="*/ 13 w 37"/>
                  <a:gd name="T17" fmla="*/ 110 h 110"/>
                  <a:gd name="T18" fmla="*/ 13 w 37"/>
                  <a:gd name="T19" fmla="*/ 110 h 110"/>
                  <a:gd name="T20" fmla="*/ 28 w 37"/>
                  <a:gd name="T21" fmla="*/ 35 h 110"/>
                  <a:gd name="T22" fmla="*/ 1 w 37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10">
                    <a:moveTo>
                      <a:pt x="30" y="38"/>
                    </a:moveTo>
                    <a:cubicBezTo>
                      <a:pt x="17" y="106"/>
                      <a:pt x="17" y="106"/>
                      <a:pt x="17" y="106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6"/>
                      <a:pt x="33" y="54"/>
                      <a:pt x="33" y="50"/>
                    </a:cubicBezTo>
                    <a:cubicBezTo>
                      <a:pt x="33" y="48"/>
                      <a:pt x="34" y="46"/>
                      <a:pt x="35" y="44"/>
                    </a:cubicBezTo>
                    <a:cubicBezTo>
                      <a:pt x="30" y="38"/>
                      <a:pt x="30" y="38"/>
                      <a:pt x="30" y="3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40"/>
              <p:cNvSpPr/>
              <p:nvPr/>
            </p:nvSpPr>
            <p:spPr bwMode="auto">
              <a:xfrm>
                <a:off x="5801" y="36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41"/>
              <p:cNvSpPr/>
              <p:nvPr/>
            </p:nvSpPr>
            <p:spPr bwMode="auto">
              <a:xfrm>
                <a:off x="5823" y="3563"/>
                <a:ext cx="7" cy="15"/>
              </a:xfrm>
              <a:custGeom>
                <a:avLst/>
                <a:gdLst>
                  <a:gd name="T0" fmla="*/ 2 w 7"/>
                  <a:gd name="T1" fmla="*/ 0 h 14"/>
                  <a:gd name="T2" fmla="*/ 0 w 7"/>
                  <a:gd name="T3" fmla="*/ 6 h 14"/>
                  <a:gd name="T4" fmla="*/ 4 w 7"/>
                  <a:gd name="T5" fmla="*/ 14 h 14"/>
                  <a:gd name="T6" fmla="*/ 7 w 7"/>
                  <a:gd name="T7" fmla="*/ 7 h 14"/>
                  <a:gd name="T8" fmla="*/ 2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0"/>
                      <a:pt x="2" y="12"/>
                      <a:pt x="4" y="1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42"/>
              <p:cNvSpPr/>
              <p:nvPr/>
            </p:nvSpPr>
            <p:spPr bwMode="auto">
              <a:xfrm>
                <a:off x="5788" y="35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43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close/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3944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3945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3946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3947"/>
              <p:cNvSpPr/>
              <p:nvPr/>
            </p:nvSpPr>
            <p:spPr bwMode="auto">
              <a:xfrm>
                <a:off x="5903" y="3368"/>
                <a:ext cx="28" cy="43"/>
              </a:xfrm>
              <a:custGeom>
                <a:avLst/>
                <a:gdLst>
                  <a:gd name="T0" fmla="*/ 13 w 27"/>
                  <a:gd name="T1" fmla="*/ 0 h 41"/>
                  <a:gd name="T2" fmla="*/ 0 w 27"/>
                  <a:gd name="T3" fmla="*/ 28 h 41"/>
                  <a:gd name="T4" fmla="*/ 4 w 27"/>
                  <a:gd name="T5" fmla="*/ 36 h 41"/>
                  <a:gd name="T6" fmla="*/ 4 w 27"/>
                  <a:gd name="T7" fmla="*/ 36 h 41"/>
                  <a:gd name="T8" fmla="*/ 27 w 27"/>
                  <a:gd name="T9" fmla="*/ 41 h 41"/>
                  <a:gd name="T10" fmla="*/ 16 w 27"/>
                  <a:gd name="T11" fmla="*/ 0 h 41"/>
                  <a:gd name="T12" fmla="*/ 15 w 27"/>
                  <a:gd name="T13" fmla="*/ 0 h 41"/>
                  <a:gd name="T14" fmla="*/ 13 w 27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1">
                    <a:moveTo>
                      <a:pt x="13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" y="30"/>
                      <a:pt x="4" y="32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3948"/>
              <p:cNvSpPr/>
              <p:nvPr/>
            </p:nvSpPr>
            <p:spPr bwMode="auto">
              <a:xfrm>
                <a:off x="5900" y="3397"/>
                <a:ext cx="7" cy="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8 h 8"/>
                  <a:gd name="T6" fmla="*/ 7 w 7"/>
                  <a:gd name="T7" fmla="*/ 8 h 8"/>
                  <a:gd name="T8" fmla="*/ 3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3949"/>
              <p:cNvSpPr/>
              <p:nvPr/>
            </p:nvSpPr>
            <p:spPr bwMode="auto">
              <a:xfrm>
                <a:off x="5917" y="336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3950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3951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3952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3953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3954"/>
              <p:cNvSpPr/>
              <p:nvPr/>
            </p:nvSpPr>
            <p:spPr bwMode="auto">
              <a:xfrm>
                <a:off x="5926" y="3276"/>
                <a:ext cx="92" cy="79"/>
              </a:xfrm>
              <a:custGeom>
                <a:avLst/>
                <a:gdLst>
                  <a:gd name="T0" fmla="*/ 86 w 87"/>
                  <a:gd name="T1" fmla="*/ 0 h 75"/>
                  <a:gd name="T2" fmla="*/ 0 w 87"/>
                  <a:gd name="T3" fmla="*/ 73 h 75"/>
                  <a:gd name="T4" fmla="*/ 1 w 87"/>
                  <a:gd name="T5" fmla="*/ 75 h 75"/>
                  <a:gd name="T6" fmla="*/ 25 w 87"/>
                  <a:gd name="T7" fmla="*/ 69 h 75"/>
                  <a:gd name="T8" fmla="*/ 23 w 87"/>
                  <a:gd name="T9" fmla="*/ 66 h 75"/>
                  <a:gd name="T10" fmla="*/ 29 w 87"/>
                  <a:gd name="T11" fmla="*/ 60 h 75"/>
                  <a:gd name="T12" fmla="*/ 34 w 87"/>
                  <a:gd name="T13" fmla="*/ 66 h 75"/>
                  <a:gd name="T14" fmla="*/ 34 w 87"/>
                  <a:gd name="T15" fmla="*/ 67 h 75"/>
                  <a:gd name="T16" fmla="*/ 67 w 87"/>
                  <a:gd name="T17" fmla="*/ 60 h 75"/>
                  <a:gd name="T18" fmla="*/ 74 w 87"/>
                  <a:gd name="T19" fmla="*/ 53 h 75"/>
                  <a:gd name="T20" fmla="*/ 74 w 87"/>
                  <a:gd name="T21" fmla="*/ 53 h 75"/>
                  <a:gd name="T22" fmla="*/ 87 w 87"/>
                  <a:gd name="T23" fmla="*/ 0 h 75"/>
                  <a:gd name="T24" fmla="*/ 86 w 87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5">
                    <a:moveTo>
                      <a:pt x="86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5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4" y="68"/>
                      <a:pt x="23" y="67"/>
                      <a:pt x="23" y="66"/>
                    </a:cubicBezTo>
                    <a:cubicBezTo>
                      <a:pt x="23" y="63"/>
                      <a:pt x="26" y="60"/>
                      <a:pt x="29" y="60"/>
                    </a:cubicBezTo>
                    <a:cubicBezTo>
                      <a:pt x="32" y="60"/>
                      <a:pt x="34" y="63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56"/>
                      <a:pt x="70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3955"/>
              <p:cNvSpPr/>
              <p:nvPr/>
            </p:nvSpPr>
            <p:spPr bwMode="auto">
              <a:xfrm>
                <a:off x="5950" y="3339"/>
                <a:ext cx="12" cy="1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6 h 9"/>
                  <a:gd name="T4" fmla="*/ 2 w 11"/>
                  <a:gd name="T5" fmla="*/ 9 h 9"/>
                  <a:gd name="T6" fmla="*/ 11 w 11"/>
                  <a:gd name="T7" fmla="*/ 7 h 9"/>
                  <a:gd name="T8" fmla="*/ 11 w 11"/>
                  <a:gd name="T9" fmla="*/ 6 h 9"/>
                  <a:gd name="T10" fmla="*/ 6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3956"/>
              <p:cNvSpPr/>
              <p:nvPr/>
            </p:nvSpPr>
            <p:spPr bwMode="auto">
              <a:xfrm>
                <a:off x="5924" y="3353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3957"/>
              <p:cNvSpPr/>
              <p:nvPr/>
            </p:nvSpPr>
            <p:spPr bwMode="auto">
              <a:xfrm>
                <a:off x="5997" y="3332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6 w 7"/>
                  <a:gd name="T5" fmla="*/ 6 h 7"/>
                  <a:gd name="T6" fmla="*/ 7 w 7"/>
                  <a:gd name="T7" fmla="*/ 0 h 7"/>
                  <a:gd name="T8" fmla="*/ 7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3958"/>
              <p:cNvSpPr/>
              <p:nvPr/>
            </p:nvSpPr>
            <p:spPr bwMode="auto">
              <a:xfrm>
                <a:off x="6017" y="32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3959"/>
              <p:cNvSpPr>
                <a:spLocks noEditPoints="1"/>
              </p:cNvSpPr>
              <p:nvPr/>
            </p:nvSpPr>
            <p:spPr bwMode="auto">
              <a:xfrm>
                <a:off x="5920" y="3273"/>
                <a:ext cx="100" cy="85"/>
              </a:xfrm>
              <a:custGeom>
                <a:avLst/>
                <a:gdLst>
                  <a:gd name="T0" fmla="*/ 92 w 95"/>
                  <a:gd name="T1" fmla="*/ 3 h 81"/>
                  <a:gd name="T2" fmla="*/ 93 w 95"/>
                  <a:gd name="T3" fmla="*/ 3 h 81"/>
                  <a:gd name="T4" fmla="*/ 93 w 95"/>
                  <a:gd name="T5" fmla="*/ 3 h 81"/>
                  <a:gd name="T6" fmla="*/ 80 w 95"/>
                  <a:gd name="T7" fmla="*/ 56 h 81"/>
                  <a:gd name="T8" fmla="*/ 79 w 95"/>
                  <a:gd name="T9" fmla="*/ 62 h 81"/>
                  <a:gd name="T10" fmla="*/ 73 w 95"/>
                  <a:gd name="T11" fmla="*/ 63 h 81"/>
                  <a:gd name="T12" fmla="*/ 40 w 95"/>
                  <a:gd name="T13" fmla="*/ 70 h 81"/>
                  <a:gd name="T14" fmla="*/ 31 w 95"/>
                  <a:gd name="T15" fmla="*/ 72 h 81"/>
                  <a:gd name="T16" fmla="*/ 7 w 95"/>
                  <a:gd name="T17" fmla="*/ 78 h 81"/>
                  <a:gd name="T18" fmla="*/ 4 w 95"/>
                  <a:gd name="T19" fmla="*/ 78 h 81"/>
                  <a:gd name="T20" fmla="*/ 6 w 95"/>
                  <a:gd name="T21" fmla="*/ 76 h 81"/>
                  <a:gd name="T22" fmla="*/ 92 w 95"/>
                  <a:gd name="T23" fmla="*/ 3 h 81"/>
                  <a:gd name="T24" fmla="*/ 94 w 95"/>
                  <a:gd name="T25" fmla="*/ 0 h 81"/>
                  <a:gd name="T26" fmla="*/ 0 w 95"/>
                  <a:gd name="T27" fmla="*/ 80 h 81"/>
                  <a:gd name="T28" fmla="*/ 0 w 95"/>
                  <a:gd name="T29" fmla="*/ 80 h 81"/>
                  <a:gd name="T30" fmla="*/ 0 w 95"/>
                  <a:gd name="T31" fmla="*/ 81 h 81"/>
                  <a:gd name="T32" fmla="*/ 80 w 95"/>
                  <a:gd name="T33" fmla="*/ 63 h 81"/>
                  <a:gd name="T34" fmla="*/ 95 w 95"/>
                  <a:gd name="T35" fmla="*/ 0 h 81"/>
                  <a:gd name="T36" fmla="*/ 95 w 95"/>
                  <a:gd name="T37" fmla="*/ 0 h 81"/>
                  <a:gd name="T38" fmla="*/ 94 w 95"/>
                  <a:gd name="T3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81">
                    <a:moveTo>
                      <a:pt x="92" y="3"/>
                    </a:move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92" y="3"/>
                      <a:pt x="92" y="3"/>
                      <a:pt x="92" y="3"/>
                    </a:cubicBezTo>
                    <a:moveTo>
                      <a:pt x="94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3960"/>
              <p:cNvSpPr/>
              <p:nvPr/>
            </p:nvSpPr>
            <p:spPr bwMode="auto">
              <a:xfrm>
                <a:off x="6019" y="32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3961"/>
              <p:cNvSpPr/>
              <p:nvPr/>
            </p:nvSpPr>
            <p:spPr bwMode="auto">
              <a:xfrm>
                <a:off x="5919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3962"/>
              <p:cNvSpPr>
                <a:spLocks noEditPoints="1"/>
              </p:cNvSpPr>
              <p:nvPr/>
            </p:nvSpPr>
            <p:spPr bwMode="auto">
              <a:xfrm>
                <a:off x="6025" y="3214"/>
                <a:ext cx="78" cy="78"/>
              </a:xfrm>
              <a:custGeom>
                <a:avLst/>
                <a:gdLst>
                  <a:gd name="T0" fmla="*/ 24 w 73"/>
                  <a:gd name="T1" fmla="*/ 52 h 74"/>
                  <a:gd name="T2" fmla="*/ 18 w 73"/>
                  <a:gd name="T3" fmla="*/ 46 h 74"/>
                  <a:gd name="T4" fmla="*/ 24 w 73"/>
                  <a:gd name="T5" fmla="*/ 39 h 74"/>
                  <a:gd name="T6" fmla="*/ 31 w 73"/>
                  <a:gd name="T7" fmla="*/ 46 h 74"/>
                  <a:gd name="T8" fmla="*/ 24 w 73"/>
                  <a:gd name="T9" fmla="*/ 52 h 74"/>
                  <a:gd name="T10" fmla="*/ 56 w 73"/>
                  <a:gd name="T11" fmla="*/ 0 h 74"/>
                  <a:gd name="T12" fmla="*/ 0 w 73"/>
                  <a:gd name="T13" fmla="*/ 52 h 74"/>
                  <a:gd name="T14" fmla="*/ 1 w 73"/>
                  <a:gd name="T15" fmla="*/ 55 h 74"/>
                  <a:gd name="T16" fmla="*/ 1 w 73"/>
                  <a:gd name="T17" fmla="*/ 55 h 74"/>
                  <a:gd name="T18" fmla="*/ 42 w 73"/>
                  <a:gd name="T19" fmla="*/ 74 h 74"/>
                  <a:gd name="T20" fmla="*/ 46 w 73"/>
                  <a:gd name="T21" fmla="*/ 72 h 74"/>
                  <a:gd name="T22" fmla="*/ 47 w 73"/>
                  <a:gd name="T23" fmla="*/ 72 h 74"/>
                  <a:gd name="T24" fmla="*/ 73 w 73"/>
                  <a:gd name="T25" fmla="*/ 6 h 74"/>
                  <a:gd name="T26" fmla="*/ 56 w 73"/>
                  <a:gd name="T2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4">
                    <a:moveTo>
                      <a:pt x="24" y="52"/>
                    </a:moveTo>
                    <a:cubicBezTo>
                      <a:pt x="20" y="52"/>
                      <a:pt x="18" y="50"/>
                      <a:pt x="18" y="46"/>
                    </a:cubicBezTo>
                    <a:cubicBezTo>
                      <a:pt x="18" y="42"/>
                      <a:pt x="20" y="39"/>
                      <a:pt x="24" y="39"/>
                    </a:cubicBezTo>
                    <a:cubicBezTo>
                      <a:pt x="28" y="39"/>
                      <a:pt x="31" y="42"/>
                      <a:pt x="31" y="46"/>
                    </a:cubicBezTo>
                    <a:cubicBezTo>
                      <a:pt x="31" y="50"/>
                      <a:pt x="28" y="52"/>
                      <a:pt x="24" y="52"/>
                    </a:cubicBezTo>
                    <a:moveTo>
                      <a:pt x="5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3" y="73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3963"/>
              <p:cNvSpPr/>
              <p:nvPr/>
            </p:nvSpPr>
            <p:spPr bwMode="auto">
              <a:xfrm>
                <a:off x="6023" y="3269"/>
                <a:ext cx="4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Oval 3964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3965"/>
              <p:cNvSpPr/>
              <p:nvPr/>
            </p:nvSpPr>
            <p:spPr bwMode="auto">
              <a:xfrm>
                <a:off x="6070" y="3290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0 h 3"/>
                  <a:gd name="T8" fmla="*/ 4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3966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3967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3968"/>
              <p:cNvSpPr/>
              <p:nvPr/>
            </p:nvSpPr>
            <p:spPr bwMode="auto">
              <a:xfrm>
                <a:off x="6021" y="3212"/>
                <a:ext cx="84" cy="83"/>
              </a:xfrm>
              <a:custGeom>
                <a:avLst/>
                <a:gdLst>
                  <a:gd name="T0" fmla="*/ 60 w 79"/>
                  <a:gd name="T1" fmla="*/ 0 h 79"/>
                  <a:gd name="T2" fmla="*/ 0 w 79"/>
                  <a:gd name="T3" fmla="*/ 57 h 79"/>
                  <a:gd name="T4" fmla="*/ 49 w 79"/>
                  <a:gd name="T5" fmla="*/ 79 h 79"/>
                  <a:gd name="T6" fmla="*/ 50 w 79"/>
                  <a:gd name="T7" fmla="*/ 78 h 79"/>
                  <a:gd name="T8" fmla="*/ 51 w 79"/>
                  <a:gd name="T9" fmla="*/ 77 h 79"/>
                  <a:gd name="T10" fmla="*/ 79 w 79"/>
                  <a:gd name="T11" fmla="*/ 7 h 79"/>
                  <a:gd name="T12" fmla="*/ 78 w 79"/>
                  <a:gd name="T13" fmla="*/ 7 h 79"/>
                  <a:gd name="T14" fmla="*/ 77 w 79"/>
                  <a:gd name="T15" fmla="*/ 8 h 79"/>
                  <a:gd name="T16" fmla="*/ 51 w 79"/>
                  <a:gd name="T17" fmla="*/ 74 h 79"/>
                  <a:gd name="T18" fmla="*/ 49 w 79"/>
                  <a:gd name="T19" fmla="*/ 77 h 79"/>
                  <a:gd name="T20" fmla="*/ 46 w 79"/>
                  <a:gd name="T21" fmla="*/ 76 h 79"/>
                  <a:gd name="T22" fmla="*/ 5 w 79"/>
                  <a:gd name="T23" fmla="*/ 57 h 79"/>
                  <a:gd name="T24" fmla="*/ 2 w 79"/>
                  <a:gd name="T25" fmla="*/ 56 h 79"/>
                  <a:gd name="T26" fmla="*/ 4 w 79"/>
                  <a:gd name="T27" fmla="*/ 54 h 79"/>
                  <a:gd name="T28" fmla="*/ 60 w 79"/>
                  <a:gd name="T29" fmla="*/ 2 h 79"/>
                  <a:gd name="T30" fmla="*/ 61 w 79"/>
                  <a:gd name="T31" fmla="*/ 1 h 79"/>
                  <a:gd name="T32" fmla="*/ 60 w 79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9">
                    <a:moveTo>
                      <a:pt x="6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79"/>
                      <a:pt x="49" y="78"/>
                      <a:pt x="50" y="78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3969"/>
              <p:cNvSpPr/>
              <p:nvPr/>
            </p:nvSpPr>
            <p:spPr bwMode="auto">
              <a:xfrm>
                <a:off x="6073" y="32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3970"/>
              <p:cNvSpPr/>
              <p:nvPr/>
            </p:nvSpPr>
            <p:spPr bwMode="auto">
              <a:xfrm>
                <a:off x="6088" y="3184"/>
                <a:ext cx="29" cy="34"/>
              </a:xfrm>
              <a:custGeom>
                <a:avLst/>
                <a:gdLst>
                  <a:gd name="T0" fmla="*/ 27 w 28"/>
                  <a:gd name="T1" fmla="*/ 0 h 32"/>
                  <a:gd name="T2" fmla="*/ 0 w 28"/>
                  <a:gd name="T3" fmla="*/ 26 h 32"/>
                  <a:gd name="T4" fmla="*/ 15 w 28"/>
                  <a:gd name="T5" fmla="*/ 32 h 32"/>
                  <a:gd name="T6" fmla="*/ 28 w 28"/>
                  <a:gd name="T7" fmla="*/ 1 h 32"/>
                  <a:gd name="T8" fmla="*/ 27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7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3971"/>
              <p:cNvSpPr/>
              <p:nvPr/>
            </p:nvSpPr>
            <p:spPr bwMode="auto">
              <a:xfrm>
                <a:off x="6116" y="318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3972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3973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3974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3975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3976"/>
              <p:cNvSpPr/>
              <p:nvPr/>
            </p:nvSpPr>
            <p:spPr bwMode="auto">
              <a:xfrm>
                <a:off x="5936" y="3415"/>
                <a:ext cx="19" cy="43"/>
              </a:xfrm>
              <a:custGeom>
                <a:avLst/>
                <a:gdLst>
                  <a:gd name="T0" fmla="*/ 0 w 18"/>
                  <a:gd name="T1" fmla="*/ 0 h 40"/>
                  <a:gd name="T2" fmla="*/ 1 w 18"/>
                  <a:gd name="T3" fmla="*/ 2 h 40"/>
                  <a:gd name="T4" fmla="*/ 5 w 18"/>
                  <a:gd name="T5" fmla="*/ 8 h 40"/>
                  <a:gd name="T6" fmla="*/ 4 w 18"/>
                  <a:gd name="T7" fmla="*/ 13 h 40"/>
                  <a:gd name="T8" fmla="*/ 5 w 18"/>
                  <a:gd name="T9" fmla="*/ 18 h 40"/>
                  <a:gd name="T10" fmla="*/ 8 w 18"/>
                  <a:gd name="T11" fmla="*/ 17 h 40"/>
                  <a:gd name="T12" fmla="*/ 14 w 18"/>
                  <a:gd name="T13" fmla="*/ 24 h 40"/>
                  <a:gd name="T14" fmla="*/ 8 w 18"/>
                  <a:gd name="T15" fmla="*/ 30 h 40"/>
                  <a:gd name="T16" fmla="*/ 11 w 18"/>
                  <a:gd name="T17" fmla="*/ 40 h 40"/>
                  <a:gd name="T18" fmla="*/ 12 w 18"/>
                  <a:gd name="T19" fmla="*/ 40 h 40"/>
                  <a:gd name="T20" fmla="*/ 12 w 18"/>
                  <a:gd name="T21" fmla="*/ 40 h 40"/>
                  <a:gd name="T22" fmla="*/ 18 w 18"/>
                  <a:gd name="T23" fmla="*/ 8 h 40"/>
                  <a:gd name="T24" fmla="*/ 14 w 18"/>
                  <a:gd name="T25" fmla="*/ 3 h 40"/>
                  <a:gd name="T26" fmla="*/ 0 w 18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6"/>
                      <a:pt x="5" y="8"/>
                    </a:cubicBezTo>
                    <a:cubicBezTo>
                      <a:pt x="5" y="10"/>
                      <a:pt x="5" y="12"/>
                      <a:pt x="4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11" y="17"/>
                      <a:pt x="14" y="20"/>
                      <a:pt x="14" y="24"/>
                    </a:cubicBezTo>
                    <a:cubicBezTo>
                      <a:pt x="14" y="27"/>
                      <a:pt x="11" y="29"/>
                      <a:pt x="8" y="3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4" y="5"/>
                      <a:pt x="1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3977"/>
              <p:cNvSpPr/>
              <p:nvPr/>
            </p:nvSpPr>
            <p:spPr bwMode="auto">
              <a:xfrm>
                <a:off x="5947" y="34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3978"/>
              <p:cNvSpPr/>
              <p:nvPr/>
            </p:nvSpPr>
            <p:spPr bwMode="auto">
              <a:xfrm>
                <a:off x="5937" y="3417"/>
                <a:ext cx="4" cy="12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11 h 11"/>
                  <a:gd name="T4" fmla="*/ 4 w 4"/>
                  <a:gd name="T5" fmla="*/ 6 h 11"/>
                  <a:gd name="T6" fmla="*/ 0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4" y="4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3979"/>
              <p:cNvSpPr/>
              <p:nvPr/>
            </p:nvSpPr>
            <p:spPr bwMode="auto">
              <a:xfrm>
                <a:off x="5941" y="3433"/>
                <a:ext cx="9" cy="1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1 h 13"/>
                  <a:gd name="T4" fmla="*/ 3 w 9"/>
                  <a:gd name="T5" fmla="*/ 13 h 13"/>
                  <a:gd name="T6" fmla="*/ 9 w 9"/>
                  <a:gd name="T7" fmla="*/ 7 h 13"/>
                  <a:gd name="T8" fmla="*/ 3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9" y="10"/>
                      <a:pt x="9" y="7"/>
                    </a:cubicBezTo>
                    <a:cubicBezTo>
                      <a:pt x="9" y="3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3980"/>
              <p:cNvSpPr/>
              <p:nvPr/>
            </p:nvSpPr>
            <p:spPr bwMode="auto">
              <a:xfrm>
                <a:off x="5950" y="3418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4 w 4"/>
                  <a:gd name="T5" fmla="*/ 1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2" y="4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3981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3982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3983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3984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3985"/>
              <p:cNvSpPr/>
              <p:nvPr/>
            </p:nvSpPr>
            <p:spPr bwMode="auto">
              <a:xfrm>
                <a:off x="5923" y="3368"/>
                <a:ext cx="30" cy="47"/>
              </a:xfrm>
              <a:custGeom>
                <a:avLst/>
                <a:gdLst>
                  <a:gd name="T0" fmla="*/ 0 w 28"/>
                  <a:gd name="T1" fmla="*/ 0 h 45"/>
                  <a:gd name="T2" fmla="*/ 11 w 28"/>
                  <a:gd name="T3" fmla="*/ 42 h 45"/>
                  <a:gd name="T4" fmla="*/ 27 w 28"/>
                  <a:gd name="T5" fmla="*/ 45 h 45"/>
                  <a:gd name="T6" fmla="*/ 28 w 28"/>
                  <a:gd name="T7" fmla="*/ 44 h 45"/>
                  <a:gd name="T8" fmla="*/ 0 w 2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5">
                    <a:moveTo>
                      <a:pt x="0" y="0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3986"/>
              <p:cNvSpPr/>
              <p:nvPr/>
            </p:nvSpPr>
            <p:spPr bwMode="auto">
              <a:xfrm>
                <a:off x="5951" y="3414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3987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3988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3989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3990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3991"/>
              <p:cNvSpPr/>
              <p:nvPr/>
            </p:nvSpPr>
            <p:spPr bwMode="auto">
              <a:xfrm>
                <a:off x="6182" y="3330"/>
                <a:ext cx="36" cy="44"/>
              </a:xfrm>
              <a:custGeom>
                <a:avLst/>
                <a:gdLst>
                  <a:gd name="T0" fmla="*/ 1 w 34"/>
                  <a:gd name="T1" fmla="*/ 0 h 42"/>
                  <a:gd name="T2" fmla="*/ 0 w 34"/>
                  <a:gd name="T3" fmla="*/ 1 h 42"/>
                  <a:gd name="T4" fmla="*/ 30 w 34"/>
                  <a:gd name="T5" fmla="*/ 42 h 42"/>
                  <a:gd name="T6" fmla="*/ 33 w 34"/>
                  <a:gd name="T7" fmla="*/ 41 h 42"/>
                  <a:gd name="T8" fmla="*/ 34 w 34"/>
                  <a:gd name="T9" fmla="*/ 19 h 42"/>
                  <a:gd name="T10" fmla="*/ 34 w 34"/>
                  <a:gd name="T11" fmla="*/ 19 h 42"/>
                  <a:gd name="T12" fmla="*/ 25 w 34"/>
                  <a:gd name="T13" fmla="*/ 11 h 42"/>
                  <a:gd name="T14" fmla="*/ 25 w 34"/>
                  <a:gd name="T15" fmla="*/ 8 h 42"/>
                  <a:gd name="T16" fmla="*/ 1 w 34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1"/>
                      <a:pt x="33" y="41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29" y="19"/>
                      <a:pt x="25" y="15"/>
                      <a:pt x="25" y="11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3992"/>
              <p:cNvSpPr/>
              <p:nvPr/>
            </p:nvSpPr>
            <p:spPr bwMode="auto">
              <a:xfrm>
                <a:off x="6208" y="3338"/>
                <a:ext cx="10" cy="12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3 h 11"/>
                  <a:gd name="T4" fmla="*/ 9 w 9"/>
                  <a:gd name="T5" fmla="*/ 11 h 11"/>
                  <a:gd name="T6" fmla="*/ 9 w 9"/>
                  <a:gd name="T7" fmla="*/ 11 h 11"/>
                  <a:gd name="T8" fmla="*/ 9 w 9"/>
                  <a:gd name="T9" fmla="*/ 3 h 11"/>
                  <a:gd name="T10" fmla="*/ 0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4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3993"/>
              <p:cNvSpPr/>
              <p:nvPr/>
            </p:nvSpPr>
            <p:spPr bwMode="auto">
              <a:xfrm>
                <a:off x="6180" y="33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3994"/>
              <p:cNvSpPr/>
              <p:nvPr/>
            </p:nvSpPr>
            <p:spPr bwMode="auto">
              <a:xfrm>
                <a:off x="6214" y="33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3995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3996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3997"/>
              <p:cNvSpPr/>
              <p:nvPr/>
            </p:nvSpPr>
            <p:spPr bwMode="auto">
              <a:xfrm>
                <a:off x="6177" y="3327"/>
                <a:ext cx="43" cy="53"/>
              </a:xfrm>
              <a:custGeom>
                <a:avLst/>
                <a:gdLst>
                  <a:gd name="T0" fmla="*/ 1 w 41"/>
                  <a:gd name="T1" fmla="*/ 0 h 51"/>
                  <a:gd name="T2" fmla="*/ 0 w 41"/>
                  <a:gd name="T3" fmla="*/ 1 h 51"/>
                  <a:gd name="T4" fmla="*/ 0 w 41"/>
                  <a:gd name="T5" fmla="*/ 1 h 51"/>
                  <a:gd name="T6" fmla="*/ 38 w 41"/>
                  <a:gd name="T7" fmla="*/ 51 h 51"/>
                  <a:gd name="T8" fmla="*/ 39 w 41"/>
                  <a:gd name="T9" fmla="*/ 50 h 51"/>
                  <a:gd name="T10" fmla="*/ 39 w 41"/>
                  <a:gd name="T11" fmla="*/ 50 h 51"/>
                  <a:gd name="T12" fmla="*/ 38 w 41"/>
                  <a:gd name="T13" fmla="*/ 48 h 51"/>
                  <a:gd name="T14" fmla="*/ 35 w 41"/>
                  <a:gd name="T15" fmla="*/ 45 h 51"/>
                  <a:gd name="T16" fmla="*/ 5 w 41"/>
                  <a:gd name="T17" fmla="*/ 4 h 51"/>
                  <a:gd name="T18" fmla="*/ 3 w 41"/>
                  <a:gd name="T19" fmla="*/ 3 h 51"/>
                  <a:gd name="T20" fmla="*/ 6 w 41"/>
                  <a:gd name="T21" fmla="*/ 3 h 51"/>
                  <a:gd name="T22" fmla="*/ 30 w 41"/>
                  <a:gd name="T23" fmla="*/ 11 h 51"/>
                  <a:gd name="T24" fmla="*/ 39 w 41"/>
                  <a:gd name="T25" fmla="*/ 14 h 51"/>
                  <a:gd name="T26" fmla="*/ 41 w 41"/>
                  <a:gd name="T27" fmla="*/ 15 h 51"/>
                  <a:gd name="T28" fmla="*/ 41 w 41"/>
                  <a:gd name="T29" fmla="*/ 13 h 51"/>
                  <a:gd name="T30" fmla="*/ 1 w 41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3998"/>
              <p:cNvSpPr>
                <a:spLocks noEditPoints="1"/>
              </p:cNvSpPr>
              <p:nvPr/>
            </p:nvSpPr>
            <p:spPr bwMode="auto">
              <a:xfrm>
                <a:off x="6176" y="332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3999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4000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4001"/>
              <p:cNvSpPr/>
              <p:nvPr/>
            </p:nvSpPr>
            <p:spPr bwMode="auto">
              <a:xfrm>
                <a:off x="6223" y="3348"/>
                <a:ext cx="24" cy="27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26 h 26"/>
                  <a:gd name="T4" fmla="*/ 0 w 23"/>
                  <a:gd name="T5" fmla="*/ 26 h 26"/>
                  <a:gd name="T6" fmla="*/ 23 w 23"/>
                  <a:gd name="T7" fmla="*/ 4 h 26"/>
                  <a:gd name="T8" fmla="*/ 12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4002"/>
              <p:cNvSpPr/>
              <p:nvPr/>
            </p:nvSpPr>
            <p:spPr bwMode="auto">
              <a:xfrm>
                <a:off x="6222" y="337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4003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4004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4005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4006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4007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4008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4009"/>
              <p:cNvSpPr/>
              <p:nvPr/>
            </p:nvSpPr>
            <p:spPr bwMode="auto">
              <a:xfrm>
                <a:off x="6220" y="3345"/>
                <a:ext cx="13" cy="28"/>
              </a:xfrm>
              <a:custGeom>
                <a:avLst/>
                <a:gdLst>
                  <a:gd name="T0" fmla="*/ 5 w 12"/>
                  <a:gd name="T1" fmla="*/ 0 h 27"/>
                  <a:gd name="T2" fmla="*/ 1 w 12"/>
                  <a:gd name="T3" fmla="*/ 5 h 27"/>
                  <a:gd name="T4" fmla="*/ 0 w 12"/>
                  <a:gd name="T5" fmla="*/ 27 h 27"/>
                  <a:gd name="T6" fmla="*/ 0 w 12"/>
                  <a:gd name="T7" fmla="*/ 27 h 27"/>
                  <a:gd name="T8" fmla="*/ 12 w 12"/>
                  <a:gd name="T9" fmla="*/ 2 h 27"/>
                  <a:gd name="T10" fmla="*/ 5 w 1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5" y="0"/>
                    </a:moveTo>
                    <a:cubicBezTo>
                      <a:pt x="5" y="2"/>
                      <a:pt x="3" y="4"/>
                      <a:pt x="1" y="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4010"/>
              <p:cNvSpPr/>
              <p:nvPr/>
            </p:nvSpPr>
            <p:spPr bwMode="auto">
              <a:xfrm>
                <a:off x="6221" y="3342"/>
                <a:ext cx="4" cy="8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2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4011"/>
              <p:cNvSpPr/>
              <p:nvPr/>
            </p:nvSpPr>
            <p:spPr bwMode="auto">
              <a:xfrm>
                <a:off x="6220" y="337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4012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4013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4014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4015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4016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4017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4018"/>
              <p:cNvSpPr/>
              <p:nvPr/>
            </p:nvSpPr>
            <p:spPr bwMode="auto">
              <a:xfrm>
                <a:off x="5914" y="3082"/>
                <a:ext cx="46" cy="82"/>
              </a:xfrm>
              <a:custGeom>
                <a:avLst/>
                <a:gdLst>
                  <a:gd name="T0" fmla="*/ 25 w 43"/>
                  <a:gd name="T1" fmla="*/ 0 h 78"/>
                  <a:gd name="T2" fmla="*/ 0 w 43"/>
                  <a:gd name="T3" fmla="*/ 78 h 78"/>
                  <a:gd name="T4" fmla="*/ 43 w 43"/>
                  <a:gd name="T5" fmla="*/ 8 h 78"/>
                  <a:gd name="T6" fmla="*/ 40 w 43"/>
                  <a:gd name="T7" fmla="*/ 2 h 78"/>
                  <a:gd name="T8" fmla="*/ 25 w 43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78">
                    <a:moveTo>
                      <a:pt x="2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1" y="6"/>
                      <a:pt x="40" y="4"/>
                      <a:pt x="40" y="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4019"/>
              <p:cNvSpPr/>
              <p:nvPr/>
            </p:nvSpPr>
            <p:spPr bwMode="auto">
              <a:xfrm>
                <a:off x="5957" y="3084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4020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4021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4022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4023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Group 4225"/>
            <p:cNvGrpSpPr/>
            <p:nvPr/>
          </p:nvGrpSpPr>
          <p:grpSpPr bwMode="auto">
            <a:xfrm>
              <a:off x="3943" y="3000"/>
              <a:ext cx="2377" cy="841"/>
              <a:chOff x="3943" y="3000"/>
              <a:chExt cx="2377" cy="841"/>
            </a:xfrm>
          </p:grpSpPr>
          <p:sp>
            <p:nvSpPr>
              <p:cNvPr id="695" name="Freeform 4025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026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027"/>
              <p:cNvSpPr/>
              <p:nvPr/>
            </p:nvSpPr>
            <p:spPr bwMode="auto">
              <a:xfrm>
                <a:off x="5942" y="3010"/>
                <a:ext cx="22" cy="71"/>
              </a:xfrm>
              <a:custGeom>
                <a:avLst/>
                <a:gdLst>
                  <a:gd name="T0" fmla="*/ 21 w 21"/>
                  <a:gd name="T1" fmla="*/ 0 h 67"/>
                  <a:gd name="T2" fmla="*/ 0 w 21"/>
                  <a:gd name="T3" fmla="*/ 65 h 67"/>
                  <a:gd name="T4" fmla="*/ 14 w 21"/>
                  <a:gd name="T5" fmla="*/ 67 h 67"/>
                  <a:gd name="T6" fmla="*/ 21 w 21"/>
                  <a:gd name="T7" fmla="*/ 60 h 67"/>
                  <a:gd name="T8" fmla="*/ 21 w 21"/>
                  <a:gd name="T9" fmla="*/ 29 h 67"/>
                  <a:gd name="T10" fmla="*/ 21 w 2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3"/>
                      <a:pt x="17" y="61"/>
                      <a:pt x="21" y="6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028"/>
              <p:cNvSpPr/>
              <p:nvPr/>
            </p:nvSpPr>
            <p:spPr bwMode="auto">
              <a:xfrm>
                <a:off x="5957" y="3073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4029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030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031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032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033"/>
              <p:cNvSpPr/>
              <p:nvPr/>
            </p:nvSpPr>
            <p:spPr bwMode="auto">
              <a:xfrm>
                <a:off x="5641" y="3455"/>
                <a:ext cx="50" cy="114"/>
              </a:xfrm>
              <a:custGeom>
                <a:avLst/>
                <a:gdLst>
                  <a:gd name="T0" fmla="*/ 43 w 48"/>
                  <a:gd name="T1" fmla="*/ 0 h 108"/>
                  <a:gd name="T2" fmla="*/ 0 w 48"/>
                  <a:gd name="T3" fmla="*/ 68 h 108"/>
                  <a:gd name="T4" fmla="*/ 3 w 48"/>
                  <a:gd name="T5" fmla="*/ 75 h 108"/>
                  <a:gd name="T6" fmla="*/ 2 w 48"/>
                  <a:gd name="T7" fmla="*/ 78 h 108"/>
                  <a:gd name="T8" fmla="*/ 48 w 48"/>
                  <a:gd name="T9" fmla="*/ 108 h 108"/>
                  <a:gd name="T10" fmla="*/ 45 w 48"/>
                  <a:gd name="T11" fmla="*/ 1 h 108"/>
                  <a:gd name="T12" fmla="*/ 43 w 48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08">
                    <a:moveTo>
                      <a:pt x="43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2" y="70"/>
                      <a:pt x="3" y="72"/>
                      <a:pt x="3" y="75"/>
                    </a:cubicBezTo>
                    <a:cubicBezTo>
                      <a:pt x="3" y="76"/>
                      <a:pt x="2" y="77"/>
                      <a:pt x="2" y="7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4" y="0"/>
                      <a:pt x="43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034"/>
              <p:cNvSpPr/>
              <p:nvPr/>
            </p:nvSpPr>
            <p:spPr bwMode="auto">
              <a:xfrm>
                <a:off x="5686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035"/>
              <p:cNvSpPr/>
              <p:nvPr/>
            </p:nvSpPr>
            <p:spPr bwMode="auto">
              <a:xfrm>
                <a:off x="5636" y="3527"/>
                <a:ext cx="8" cy="11"/>
              </a:xfrm>
              <a:custGeom>
                <a:avLst/>
                <a:gdLst>
                  <a:gd name="T0" fmla="*/ 4 w 7"/>
                  <a:gd name="T1" fmla="*/ 0 h 10"/>
                  <a:gd name="T2" fmla="*/ 0 w 7"/>
                  <a:gd name="T3" fmla="*/ 6 h 10"/>
                  <a:gd name="T4" fmla="*/ 6 w 7"/>
                  <a:gd name="T5" fmla="*/ 10 h 10"/>
                  <a:gd name="T6" fmla="*/ 7 w 7"/>
                  <a:gd name="T7" fmla="*/ 7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036"/>
              <p:cNvSpPr/>
              <p:nvPr/>
            </p:nvSpPr>
            <p:spPr bwMode="auto">
              <a:xfrm>
                <a:off x="5635" y="3447"/>
                <a:ext cx="58" cy="124"/>
              </a:xfrm>
              <a:custGeom>
                <a:avLst/>
                <a:gdLst>
                  <a:gd name="T0" fmla="*/ 52 w 54"/>
                  <a:gd name="T1" fmla="*/ 0 h 117"/>
                  <a:gd name="T2" fmla="*/ 52 w 54"/>
                  <a:gd name="T3" fmla="*/ 0 h 117"/>
                  <a:gd name="T4" fmla="*/ 0 w 54"/>
                  <a:gd name="T5" fmla="*/ 81 h 117"/>
                  <a:gd name="T6" fmla="*/ 0 w 54"/>
                  <a:gd name="T7" fmla="*/ 81 h 117"/>
                  <a:gd name="T8" fmla="*/ 1 w 54"/>
                  <a:gd name="T9" fmla="*/ 82 h 117"/>
                  <a:gd name="T10" fmla="*/ 5 w 54"/>
                  <a:gd name="T11" fmla="*/ 76 h 117"/>
                  <a:gd name="T12" fmla="*/ 48 w 54"/>
                  <a:gd name="T13" fmla="*/ 8 h 117"/>
                  <a:gd name="T14" fmla="*/ 50 w 54"/>
                  <a:gd name="T15" fmla="*/ 5 h 117"/>
                  <a:gd name="T16" fmla="*/ 50 w 54"/>
                  <a:gd name="T17" fmla="*/ 9 h 117"/>
                  <a:gd name="T18" fmla="*/ 53 w 54"/>
                  <a:gd name="T19" fmla="*/ 116 h 117"/>
                  <a:gd name="T20" fmla="*/ 54 w 54"/>
                  <a:gd name="T21" fmla="*/ 117 h 117"/>
                  <a:gd name="T22" fmla="*/ 52 w 54"/>
                  <a:gd name="T2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17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037"/>
              <p:cNvSpPr/>
              <p:nvPr/>
            </p:nvSpPr>
            <p:spPr bwMode="auto">
              <a:xfrm>
                <a:off x="5634" y="3532"/>
                <a:ext cx="59" cy="41"/>
              </a:xfrm>
              <a:custGeom>
                <a:avLst/>
                <a:gdLst>
                  <a:gd name="T0" fmla="*/ 1 w 55"/>
                  <a:gd name="T1" fmla="*/ 0 h 38"/>
                  <a:gd name="T2" fmla="*/ 0 w 55"/>
                  <a:gd name="T3" fmla="*/ 2 h 38"/>
                  <a:gd name="T4" fmla="*/ 55 w 55"/>
                  <a:gd name="T5" fmla="*/ 38 h 38"/>
                  <a:gd name="T6" fmla="*/ 55 w 55"/>
                  <a:gd name="T7" fmla="*/ 36 h 38"/>
                  <a:gd name="T8" fmla="*/ 54 w 55"/>
                  <a:gd name="T9" fmla="*/ 35 h 38"/>
                  <a:gd name="T10" fmla="*/ 8 w 55"/>
                  <a:gd name="T11" fmla="*/ 5 h 38"/>
                  <a:gd name="T12" fmla="*/ 2 w 55"/>
                  <a:gd name="T13" fmla="*/ 1 h 38"/>
                  <a:gd name="T14" fmla="*/ 1 w 55"/>
                  <a:gd name="T15" fmla="*/ 0 h 38"/>
                  <a:gd name="T16" fmla="*/ 1 w 55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8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038"/>
              <p:cNvSpPr/>
              <p:nvPr/>
            </p:nvSpPr>
            <p:spPr bwMode="auto">
              <a:xfrm>
                <a:off x="5843" y="3674"/>
                <a:ext cx="34" cy="101"/>
              </a:xfrm>
              <a:custGeom>
                <a:avLst/>
                <a:gdLst>
                  <a:gd name="T0" fmla="*/ 13 w 33"/>
                  <a:gd name="T1" fmla="*/ 0 h 96"/>
                  <a:gd name="T2" fmla="*/ 13 w 33"/>
                  <a:gd name="T3" fmla="*/ 0 h 96"/>
                  <a:gd name="T4" fmla="*/ 5 w 33"/>
                  <a:gd name="T5" fmla="*/ 48 h 96"/>
                  <a:gd name="T6" fmla="*/ 7 w 33"/>
                  <a:gd name="T7" fmla="*/ 53 h 96"/>
                  <a:gd name="T8" fmla="*/ 4 w 33"/>
                  <a:gd name="T9" fmla="*/ 58 h 96"/>
                  <a:gd name="T10" fmla="*/ 0 w 33"/>
                  <a:gd name="T11" fmla="*/ 84 h 96"/>
                  <a:gd name="T12" fmla="*/ 3 w 33"/>
                  <a:gd name="T13" fmla="*/ 89 h 96"/>
                  <a:gd name="T14" fmla="*/ 3 w 33"/>
                  <a:gd name="T15" fmla="*/ 91 h 96"/>
                  <a:gd name="T16" fmla="*/ 10 w 33"/>
                  <a:gd name="T17" fmla="*/ 96 h 96"/>
                  <a:gd name="T18" fmla="*/ 33 w 33"/>
                  <a:gd name="T19" fmla="*/ 41 h 96"/>
                  <a:gd name="T20" fmla="*/ 30 w 33"/>
                  <a:gd name="T21" fmla="*/ 34 h 96"/>
                  <a:gd name="T22" fmla="*/ 28 w 33"/>
                  <a:gd name="T23" fmla="*/ 31 h 96"/>
                  <a:gd name="T24" fmla="*/ 13 w 33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9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7" y="51"/>
                      <a:pt x="7" y="53"/>
                    </a:cubicBezTo>
                    <a:cubicBezTo>
                      <a:pt x="7" y="55"/>
                      <a:pt x="6" y="57"/>
                      <a:pt x="4" y="58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5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1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9" y="33"/>
                      <a:pt x="28" y="32"/>
                      <a:pt x="28" y="3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039"/>
              <p:cNvSpPr/>
              <p:nvPr/>
            </p:nvSpPr>
            <p:spPr bwMode="auto">
              <a:xfrm>
                <a:off x="5872" y="370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040"/>
              <p:cNvSpPr/>
              <p:nvPr/>
            </p:nvSpPr>
            <p:spPr bwMode="auto">
              <a:xfrm>
                <a:off x="5856" y="3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041"/>
              <p:cNvSpPr/>
              <p:nvPr/>
            </p:nvSpPr>
            <p:spPr bwMode="auto">
              <a:xfrm>
                <a:off x="5842" y="3763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4 h 7"/>
                  <a:gd name="T4" fmla="*/ 4 w 4"/>
                  <a:gd name="T5" fmla="*/ 7 h 7"/>
                  <a:gd name="T6" fmla="*/ 4 w 4"/>
                  <a:gd name="T7" fmla="*/ 5 h 7"/>
                  <a:gd name="T8" fmla="*/ 1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042"/>
              <p:cNvSpPr/>
              <p:nvPr/>
            </p:nvSpPr>
            <p:spPr bwMode="auto">
              <a:xfrm>
                <a:off x="5847" y="3725"/>
                <a:ext cx="3" cy="10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3 w 3"/>
                  <a:gd name="T5" fmla="*/ 5 h 10"/>
                  <a:gd name="T6" fmla="*/ 1 w 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3" y="7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043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4044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4045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4046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4047"/>
              <p:cNvSpPr/>
              <p:nvPr/>
            </p:nvSpPr>
            <p:spPr bwMode="auto">
              <a:xfrm>
                <a:off x="5892" y="3793"/>
                <a:ext cx="38" cy="32"/>
              </a:xfrm>
              <a:custGeom>
                <a:avLst/>
                <a:gdLst>
                  <a:gd name="T0" fmla="*/ 22 w 36"/>
                  <a:gd name="T1" fmla="*/ 0 h 30"/>
                  <a:gd name="T2" fmla="*/ 0 w 36"/>
                  <a:gd name="T3" fmla="*/ 6 h 30"/>
                  <a:gd name="T4" fmla="*/ 0 w 36"/>
                  <a:gd name="T5" fmla="*/ 7 h 30"/>
                  <a:gd name="T6" fmla="*/ 34 w 36"/>
                  <a:gd name="T7" fmla="*/ 30 h 30"/>
                  <a:gd name="T8" fmla="*/ 36 w 36"/>
                  <a:gd name="T9" fmla="*/ 29 h 30"/>
                  <a:gd name="T10" fmla="*/ 22 w 3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2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29"/>
                      <a:pt x="36" y="29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4048"/>
              <p:cNvSpPr/>
              <p:nvPr/>
            </p:nvSpPr>
            <p:spPr bwMode="auto">
              <a:xfrm>
                <a:off x="5928" y="382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4049"/>
              <p:cNvSpPr/>
              <p:nvPr/>
            </p:nvSpPr>
            <p:spPr bwMode="auto">
              <a:xfrm>
                <a:off x="5891" y="38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4050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4051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4052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4053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4054"/>
              <p:cNvSpPr/>
              <p:nvPr/>
            </p:nvSpPr>
            <p:spPr bwMode="auto">
              <a:xfrm>
                <a:off x="5856" y="3720"/>
                <a:ext cx="57" cy="76"/>
              </a:xfrm>
              <a:custGeom>
                <a:avLst/>
                <a:gdLst>
                  <a:gd name="T0" fmla="*/ 22 w 54"/>
                  <a:gd name="T1" fmla="*/ 0 h 72"/>
                  <a:gd name="T2" fmla="*/ 0 w 54"/>
                  <a:gd name="T3" fmla="*/ 54 h 72"/>
                  <a:gd name="T4" fmla="*/ 21 w 54"/>
                  <a:gd name="T5" fmla="*/ 68 h 72"/>
                  <a:gd name="T6" fmla="*/ 27 w 54"/>
                  <a:gd name="T7" fmla="*/ 65 h 72"/>
                  <a:gd name="T8" fmla="*/ 34 w 54"/>
                  <a:gd name="T9" fmla="*/ 72 h 72"/>
                  <a:gd name="T10" fmla="*/ 54 w 54"/>
                  <a:gd name="T11" fmla="*/ 66 h 72"/>
                  <a:gd name="T12" fmla="*/ 22 w 5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22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2" y="66"/>
                      <a:pt x="24" y="65"/>
                      <a:pt x="27" y="65"/>
                    </a:cubicBezTo>
                    <a:cubicBezTo>
                      <a:pt x="31" y="65"/>
                      <a:pt x="34" y="68"/>
                      <a:pt x="34" y="72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4055"/>
              <p:cNvSpPr/>
              <p:nvPr/>
            </p:nvSpPr>
            <p:spPr bwMode="auto">
              <a:xfrm>
                <a:off x="5879" y="3789"/>
                <a:ext cx="13" cy="10"/>
              </a:xfrm>
              <a:custGeom>
                <a:avLst/>
                <a:gdLst>
                  <a:gd name="T0" fmla="*/ 6 w 13"/>
                  <a:gd name="T1" fmla="*/ 0 h 9"/>
                  <a:gd name="T2" fmla="*/ 0 w 13"/>
                  <a:gd name="T3" fmla="*/ 3 h 9"/>
                  <a:gd name="T4" fmla="*/ 9 w 13"/>
                  <a:gd name="T5" fmla="*/ 9 h 9"/>
                  <a:gd name="T6" fmla="*/ 13 w 13"/>
                  <a:gd name="T7" fmla="*/ 7 h 9"/>
                  <a:gd name="T8" fmla="*/ 6 w 1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4056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4057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4058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close/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4059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4060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close/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4061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4062"/>
              <p:cNvSpPr/>
              <p:nvPr/>
            </p:nvSpPr>
            <p:spPr bwMode="auto">
              <a:xfrm>
                <a:off x="6158" y="3633"/>
                <a:ext cx="73" cy="81"/>
              </a:xfrm>
              <a:custGeom>
                <a:avLst/>
                <a:gdLst>
                  <a:gd name="T0" fmla="*/ 58 w 69"/>
                  <a:gd name="T1" fmla="*/ 0 h 77"/>
                  <a:gd name="T2" fmla="*/ 20 w 69"/>
                  <a:gd name="T3" fmla="*/ 34 h 77"/>
                  <a:gd name="T4" fmla="*/ 20 w 69"/>
                  <a:gd name="T5" fmla="*/ 40 h 77"/>
                  <a:gd name="T6" fmla="*/ 28 w 69"/>
                  <a:gd name="T7" fmla="*/ 49 h 77"/>
                  <a:gd name="T8" fmla="*/ 19 w 69"/>
                  <a:gd name="T9" fmla="*/ 59 h 77"/>
                  <a:gd name="T10" fmla="*/ 14 w 69"/>
                  <a:gd name="T11" fmla="*/ 58 h 77"/>
                  <a:gd name="T12" fmla="*/ 0 w 69"/>
                  <a:gd name="T13" fmla="*/ 77 h 77"/>
                  <a:gd name="T14" fmla="*/ 65 w 69"/>
                  <a:gd name="T15" fmla="*/ 59 h 77"/>
                  <a:gd name="T16" fmla="*/ 65 w 69"/>
                  <a:gd name="T17" fmla="*/ 59 h 77"/>
                  <a:gd name="T18" fmla="*/ 69 w 69"/>
                  <a:gd name="T19" fmla="*/ 53 h 77"/>
                  <a:gd name="T20" fmla="*/ 68 w 69"/>
                  <a:gd name="T21" fmla="*/ 42 h 77"/>
                  <a:gd name="T22" fmla="*/ 60 w 69"/>
                  <a:gd name="T23" fmla="*/ 32 h 77"/>
                  <a:gd name="T24" fmla="*/ 65 w 69"/>
                  <a:gd name="T25" fmla="*/ 23 h 77"/>
                  <a:gd name="T26" fmla="*/ 62 w 69"/>
                  <a:gd name="T27" fmla="*/ 2 h 77"/>
                  <a:gd name="T28" fmla="*/ 58 w 69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7">
                    <a:moveTo>
                      <a:pt x="58" y="0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5" y="41"/>
                      <a:pt x="28" y="44"/>
                      <a:pt x="28" y="49"/>
                    </a:cubicBezTo>
                    <a:cubicBezTo>
                      <a:pt x="28" y="55"/>
                      <a:pt x="24" y="59"/>
                      <a:pt x="19" y="59"/>
                    </a:cubicBezTo>
                    <a:cubicBezTo>
                      <a:pt x="17" y="59"/>
                      <a:pt x="16" y="58"/>
                      <a:pt x="14" y="5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7"/>
                      <a:pt x="67" y="54"/>
                      <a:pt x="69" y="5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3" y="41"/>
                      <a:pt x="60" y="37"/>
                      <a:pt x="60" y="32"/>
                    </a:cubicBezTo>
                    <a:cubicBezTo>
                      <a:pt x="60" y="28"/>
                      <a:pt x="62" y="25"/>
                      <a:pt x="65" y="2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4063"/>
              <p:cNvSpPr/>
              <p:nvPr/>
            </p:nvSpPr>
            <p:spPr bwMode="auto">
              <a:xfrm>
                <a:off x="6172" y="3675"/>
                <a:ext cx="15" cy="20"/>
              </a:xfrm>
              <a:custGeom>
                <a:avLst/>
                <a:gdLst>
                  <a:gd name="T0" fmla="*/ 6 w 14"/>
                  <a:gd name="T1" fmla="*/ 0 h 19"/>
                  <a:gd name="T2" fmla="*/ 6 w 14"/>
                  <a:gd name="T3" fmla="*/ 9 h 19"/>
                  <a:gd name="T4" fmla="*/ 6 w 14"/>
                  <a:gd name="T5" fmla="*/ 10 h 19"/>
                  <a:gd name="T6" fmla="*/ 0 w 14"/>
                  <a:gd name="T7" fmla="*/ 18 h 19"/>
                  <a:gd name="T8" fmla="*/ 5 w 14"/>
                  <a:gd name="T9" fmla="*/ 19 h 19"/>
                  <a:gd name="T10" fmla="*/ 14 w 14"/>
                  <a:gd name="T11" fmla="*/ 9 h 19"/>
                  <a:gd name="T12" fmla="*/ 6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9"/>
                      <a:pt x="5" y="19"/>
                    </a:cubicBezTo>
                    <a:cubicBezTo>
                      <a:pt x="10" y="19"/>
                      <a:pt x="14" y="15"/>
                      <a:pt x="14" y="9"/>
                    </a:cubicBezTo>
                    <a:cubicBezTo>
                      <a:pt x="14" y="4"/>
                      <a:pt x="11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4064"/>
              <p:cNvSpPr/>
              <p:nvPr/>
            </p:nvSpPr>
            <p:spPr bwMode="auto">
              <a:xfrm>
                <a:off x="6221" y="3657"/>
                <a:ext cx="8" cy="2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9 h 19"/>
                  <a:gd name="T4" fmla="*/ 8 w 8"/>
                  <a:gd name="T5" fmla="*/ 19 h 19"/>
                  <a:gd name="T6" fmla="*/ 6 w 8"/>
                  <a:gd name="T7" fmla="*/ 8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4"/>
                      <a:pt x="3" y="18"/>
                      <a:pt x="8" y="1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4065"/>
              <p:cNvSpPr/>
              <p:nvPr/>
            </p:nvSpPr>
            <p:spPr bwMode="auto">
              <a:xfrm>
                <a:off x="6226" y="368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6 h 6"/>
                  <a:gd name="T4" fmla="*/ 0 w 5"/>
                  <a:gd name="T5" fmla="*/ 6 h 6"/>
                  <a:gd name="T6" fmla="*/ 5 w 5"/>
                  <a:gd name="T7" fmla="*/ 5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2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4066"/>
              <p:cNvSpPr/>
              <p:nvPr/>
            </p:nvSpPr>
            <p:spPr bwMode="auto">
              <a:xfrm>
                <a:off x="6219" y="36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4067"/>
              <p:cNvSpPr/>
              <p:nvPr/>
            </p:nvSpPr>
            <p:spPr bwMode="auto">
              <a:xfrm>
                <a:off x="6155" y="3686"/>
                <a:ext cx="24" cy="28"/>
              </a:xfrm>
              <a:custGeom>
                <a:avLst/>
                <a:gdLst>
                  <a:gd name="T0" fmla="*/ 22 w 22"/>
                  <a:gd name="T1" fmla="*/ 0 h 27"/>
                  <a:gd name="T2" fmla="*/ 21 w 22"/>
                  <a:gd name="T3" fmla="*/ 0 h 27"/>
                  <a:gd name="T4" fmla="*/ 21 w 22"/>
                  <a:gd name="T5" fmla="*/ 0 h 27"/>
                  <a:gd name="T6" fmla="*/ 21 w 22"/>
                  <a:gd name="T7" fmla="*/ 1 h 27"/>
                  <a:gd name="T8" fmla="*/ 21 w 22"/>
                  <a:gd name="T9" fmla="*/ 1 h 27"/>
                  <a:gd name="T10" fmla="*/ 21 w 22"/>
                  <a:gd name="T11" fmla="*/ 1 h 27"/>
                  <a:gd name="T12" fmla="*/ 21 w 22"/>
                  <a:gd name="T13" fmla="*/ 1 h 27"/>
                  <a:gd name="T14" fmla="*/ 19 w 22"/>
                  <a:gd name="T15" fmla="*/ 2 h 27"/>
                  <a:gd name="T16" fmla="*/ 0 w 22"/>
                  <a:gd name="T17" fmla="*/ 27 h 27"/>
                  <a:gd name="T18" fmla="*/ 2 w 22"/>
                  <a:gd name="T19" fmla="*/ 27 h 27"/>
                  <a:gd name="T20" fmla="*/ 22 w 2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4068"/>
              <p:cNvSpPr>
                <a:spLocks noEditPoints="1"/>
              </p:cNvSpPr>
              <p:nvPr/>
            </p:nvSpPr>
            <p:spPr bwMode="auto">
              <a:xfrm>
                <a:off x="6176" y="3685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2 w 3"/>
                  <a:gd name="T5" fmla="*/ 2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2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2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1 h 3"/>
                  <a:gd name="T32" fmla="*/ 3 w 3"/>
                  <a:gd name="T33" fmla="*/ 0 h 3"/>
                  <a:gd name="T34" fmla="*/ 3 w 3"/>
                  <a:gd name="T35" fmla="*/ 0 h 3"/>
                  <a:gd name="T36" fmla="*/ 3 w 3"/>
                  <a:gd name="T37" fmla="*/ 0 h 3"/>
                  <a:gd name="T38" fmla="*/ 3 w 3"/>
                  <a:gd name="T39" fmla="*/ 0 h 3"/>
                  <a:gd name="T40" fmla="*/ 3 w 3"/>
                  <a:gd name="T41" fmla="*/ 0 h 3"/>
                  <a:gd name="T42" fmla="*/ 3 w 3"/>
                  <a:gd name="T43" fmla="*/ 0 h 3"/>
                  <a:gd name="T44" fmla="*/ 3 w 3"/>
                  <a:gd name="T45" fmla="*/ 0 h 3"/>
                  <a:gd name="T46" fmla="*/ 3 w 3"/>
                  <a:gd name="T47" fmla="*/ 1 h 3"/>
                  <a:gd name="T48" fmla="*/ 3 w 3"/>
                  <a:gd name="T49" fmla="*/ 1 h 3"/>
                  <a:gd name="T50" fmla="*/ 3 w 3"/>
                  <a:gd name="T51" fmla="*/ 1 h 3"/>
                  <a:gd name="T52" fmla="*/ 3 w 3"/>
                  <a:gd name="T53" fmla="*/ 1 h 3"/>
                  <a:gd name="T54" fmla="*/ 3 w 3"/>
                  <a:gd name="T55" fmla="*/ 1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1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1 h 3"/>
                  <a:gd name="T80" fmla="*/ 3 w 3"/>
                  <a:gd name="T81" fmla="*/ 1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3 w 3"/>
                  <a:gd name="T89" fmla="*/ 1 h 3"/>
                  <a:gd name="T90" fmla="*/ 3 w 3"/>
                  <a:gd name="T91" fmla="*/ 1 h 3"/>
                  <a:gd name="T92" fmla="*/ 3 w 3"/>
                  <a:gd name="T93" fmla="*/ 1 h 3"/>
                  <a:gd name="T94" fmla="*/ 3 w 3"/>
                  <a:gd name="T95" fmla="*/ 1 h 3"/>
                  <a:gd name="T96" fmla="*/ 3 w 3"/>
                  <a:gd name="T97" fmla="*/ 1 h 3"/>
                  <a:gd name="T98" fmla="*/ 3 w 3"/>
                  <a:gd name="T99" fmla="*/ 1 h 3"/>
                  <a:gd name="T100" fmla="*/ 3 w 3"/>
                  <a:gd name="T101" fmla="*/ 1 h 3"/>
                  <a:gd name="T102" fmla="*/ 3 w 3"/>
                  <a:gd name="T103" fmla="*/ 1 h 3"/>
                  <a:gd name="T104" fmla="*/ 3 w 3"/>
                  <a:gd name="T105" fmla="*/ 1 h 3"/>
                  <a:gd name="T106" fmla="*/ 2 w 3"/>
                  <a:gd name="T107" fmla="*/ 1 h 3"/>
                  <a:gd name="T108" fmla="*/ 3 w 3"/>
                  <a:gd name="T109" fmla="*/ 1 h 3"/>
                  <a:gd name="T110" fmla="*/ 3 w 3"/>
                  <a:gd name="T111" fmla="*/ 1 h 3"/>
                  <a:gd name="T112" fmla="*/ 3 w 3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4069"/>
              <p:cNvSpPr>
                <a:spLocks noEditPoints="1"/>
              </p:cNvSpPr>
              <p:nvPr/>
            </p:nvSpPr>
            <p:spPr bwMode="auto">
              <a:xfrm>
                <a:off x="6177" y="368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2 w 2"/>
                  <a:gd name="T49" fmla="*/ 1 h 2"/>
                  <a:gd name="T50" fmla="*/ 2 w 2"/>
                  <a:gd name="T51" fmla="*/ 1 h 2"/>
                  <a:gd name="T52" fmla="*/ 2 w 2"/>
                  <a:gd name="T53" fmla="*/ 1 h 2"/>
                  <a:gd name="T54" fmla="*/ 2 w 2"/>
                  <a:gd name="T55" fmla="*/ 1 h 2"/>
                  <a:gd name="T56" fmla="*/ 2 w 2"/>
                  <a:gd name="T57" fmla="*/ 1 h 2"/>
                  <a:gd name="T58" fmla="*/ 2 w 2"/>
                  <a:gd name="T59" fmla="*/ 1 h 2"/>
                  <a:gd name="T60" fmla="*/ 2 w 2"/>
                  <a:gd name="T61" fmla="*/ 1 h 2"/>
                  <a:gd name="T62" fmla="*/ 2 w 2"/>
                  <a:gd name="T63" fmla="*/ 0 h 2"/>
                  <a:gd name="T64" fmla="*/ 2 w 2"/>
                  <a:gd name="T65" fmla="*/ 0 h 2"/>
                  <a:gd name="T66" fmla="*/ 2 w 2"/>
                  <a:gd name="T6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4070"/>
              <p:cNvSpPr/>
              <p:nvPr/>
            </p:nvSpPr>
            <p:spPr bwMode="auto">
              <a:xfrm>
                <a:off x="6177" y="3669"/>
                <a:ext cx="2" cy="18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2 h 17"/>
                  <a:gd name="T4" fmla="*/ 1 w 2"/>
                  <a:gd name="T5" fmla="*/ 15 h 17"/>
                  <a:gd name="T6" fmla="*/ 0 w 2"/>
                  <a:gd name="T7" fmla="*/ 16 h 17"/>
                  <a:gd name="T8" fmla="*/ 0 w 2"/>
                  <a:gd name="T9" fmla="*/ 17 h 17"/>
                  <a:gd name="T10" fmla="*/ 1 w 2"/>
                  <a:gd name="T11" fmla="*/ 17 h 17"/>
                  <a:gd name="T12" fmla="*/ 1 w 2"/>
                  <a:gd name="T13" fmla="*/ 17 h 17"/>
                  <a:gd name="T14" fmla="*/ 1 w 2"/>
                  <a:gd name="T15" fmla="*/ 17 h 17"/>
                  <a:gd name="T16" fmla="*/ 1 w 2"/>
                  <a:gd name="T17" fmla="*/ 17 h 17"/>
                  <a:gd name="T18" fmla="*/ 1 w 2"/>
                  <a:gd name="T19" fmla="*/ 17 h 17"/>
                  <a:gd name="T20" fmla="*/ 2 w 2"/>
                  <a:gd name="T21" fmla="*/ 16 h 17"/>
                  <a:gd name="T22" fmla="*/ 2 w 2"/>
                  <a:gd name="T23" fmla="*/ 16 h 17"/>
                  <a:gd name="T24" fmla="*/ 2 w 2"/>
                  <a:gd name="T25" fmla="*/ 16 h 17"/>
                  <a:gd name="T26" fmla="*/ 2 w 2"/>
                  <a:gd name="T27" fmla="*/ 16 h 17"/>
                  <a:gd name="T28" fmla="*/ 2 w 2"/>
                  <a:gd name="T29" fmla="*/ 16 h 17"/>
                  <a:gd name="T30" fmla="*/ 2 w 2"/>
                  <a:gd name="T31" fmla="*/ 16 h 17"/>
                  <a:gd name="T32" fmla="*/ 2 w 2"/>
                  <a:gd name="T33" fmla="*/ 16 h 17"/>
                  <a:gd name="T34" fmla="*/ 2 w 2"/>
                  <a:gd name="T35" fmla="*/ 16 h 17"/>
                  <a:gd name="T36" fmla="*/ 2 w 2"/>
                  <a:gd name="T37" fmla="*/ 16 h 17"/>
                  <a:gd name="T38" fmla="*/ 2 w 2"/>
                  <a:gd name="T39" fmla="*/ 16 h 17"/>
                  <a:gd name="T40" fmla="*/ 2 w 2"/>
                  <a:gd name="T41" fmla="*/ 16 h 17"/>
                  <a:gd name="T42" fmla="*/ 2 w 2"/>
                  <a:gd name="T43" fmla="*/ 16 h 17"/>
                  <a:gd name="T44" fmla="*/ 2 w 2"/>
                  <a:gd name="T45" fmla="*/ 16 h 17"/>
                  <a:gd name="T46" fmla="*/ 2 w 2"/>
                  <a:gd name="T47" fmla="*/ 16 h 17"/>
                  <a:gd name="T48" fmla="*/ 2 w 2"/>
                  <a:gd name="T49" fmla="*/ 16 h 17"/>
                  <a:gd name="T50" fmla="*/ 2 w 2"/>
                  <a:gd name="T51" fmla="*/ 16 h 17"/>
                  <a:gd name="T52" fmla="*/ 2 w 2"/>
                  <a:gd name="T53" fmla="*/ 16 h 17"/>
                  <a:gd name="T54" fmla="*/ 2 w 2"/>
                  <a:gd name="T55" fmla="*/ 16 h 17"/>
                  <a:gd name="T56" fmla="*/ 2 w 2"/>
                  <a:gd name="T57" fmla="*/ 16 h 17"/>
                  <a:gd name="T58" fmla="*/ 2 w 2"/>
                  <a:gd name="T59" fmla="*/ 16 h 17"/>
                  <a:gd name="T60" fmla="*/ 2 w 2"/>
                  <a:gd name="T61" fmla="*/ 16 h 17"/>
                  <a:gd name="T62" fmla="*/ 2 w 2"/>
                  <a:gd name="T63" fmla="*/ 16 h 17"/>
                  <a:gd name="T64" fmla="*/ 2 w 2"/>
                  <a:gd name="T65" fmla="*/ 16 h 17"/>
                  <a:gd name="T66" fmla="*/ 2 w 2"/>
                  <a:gd name="T67" fmla="*/ 16 h 17"/>
                  <a:gd name="T68" fmla="*/ 2 w 2"/>
                  <a:gd name="T69" fmla="*/ 16 h 17"/>
                  <a:gd name="T70" fmla="*/ 2 w 2"/>
                  <a:gd name="T71" fmla="*/ 16 h 17"/>
                  <a:gd name="T72" fmla="*/ 2 w 2"/>
                  <a:gd name="T73" fmla="*/ 16 h 17"/>
                  <a:gd name="T74" fmla="*/ 2 w 2"/>
                  <a:gd name="T75" fmla="*/ 16 h 17"/>
                  <a:gd name="T76" fmla="*/ 2 w 2"/>
                  <a:gd name="T77" fmla="*/ 16 h 17"/>
                  <a:gd name="T78" fmla="*/ 2 w 2"/>
                  <a:gd name="T79" fmla="*/ 16 h 17"/>
                  <a:gd name="T80" fmla="*/ 2 w 2"/>
                  <a:gd name="T81" fmla="*/ 15 h 17"/>
                  <a:gd name="T82" fmla="*/ 2 w 2"/>
                  <a:gd name="T83" fmla="*/ 15 h 17"/>
                  <a:gd name="T84" fmla="*/ 2 w 2"/>
                  <a:gd name="T85" fmla="*/ 15 h 17"/>
                  <a:gd name="T86" fmla="*/ 2 w 2"/>
                  <a:gd name="T87" fmla="*/ 15 h 17"/>
                  <a:gd name="T88" fmla="*/ 2 w 2"/>
                  <a:gd name="T89" fmla="*/ 15 h 17"/>
                  <a:gd name="T90" fmla="*/ 2 w 2"/>
                  <a:gd name="T91" fmla="*/ 15 h 17"/>
                  <a:gd name="T92" fmla="*/ 2 w 2"/>
                  <a:gd name="T93" fmla="*/ 15 h 17"/>
                  <a:gd name="T94" fmla="*/ 2 w 2"/>
                  <a:gd name="T95" fmla="*/ 6 h 17"/>
                  <a:gd name="T96" fmla="*/ 2 w 2"/>
                  <a:gd name="T9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4071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4072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4073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4074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4075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4076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4077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4078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4079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4080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4081"/>
              <p:cNvSpPr/>
              <p:nvPr/>
            </p:nvSpPr>
            <p:spPr bwMode="auto">
              <a:xfrm>
                <a:off x="6127" y="3691"/>
                <a:ext cx="43" cy="30"/>
              </a:xfrm>
              <a:custGeom>
                <a:avLst/>
                <a:gdLst>
                  <a:gd name="T0" fmla="*/ 40 w 41"/>
                  <a:gd name="T1" fmla="*/ 0 h 29"/>
                  <a:gd name="T2" fmla="*/ 11 w 41"/>
                  <a:gd name="T3" fmla="*/ 14 h 29"/>
                  <a:gd name="T4" fmla="*/ 5 w 41"/>
                  <a:gd name="T5" fmla="*/ 19 h 29"/>
                  <a:gd name="T6" fmla="*/ 0 w 41"/>
                  <a:gd name="T7" fmla="*/ 29 h 29"/>
                  <a:gd name="T8" fmla="*/ 25 w 41"/>
                  <a:gd name="T9" fmla="*/ 23 h 29"/>
                  <a:gd name="T10" fmla="*/ 41 w 41"/>
                  <a:gd name="T11" fmla="*/ 1 h 29"/>
                  <a:gd name="T12" fmla="*/ 40 w 41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40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4082"/>
              <p:cNvSpPr/>
              <p:nvPr/>
            </p:nvSpPr>
            <p:spPr bwMode="auto">
              <a:xfrm>
                <a:off x="6169" y="3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4083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4084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4085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4086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4087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4088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4089"/>
              <p:cNvSpPr/>
              <p:nvPr/>
            </p:nvSpPr>
            <p:spPr bwMode="auto">
              <a:xfrm>
                <a:off x="6174" y="368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4090"/>
              <p:cNvSpPr/>
              <p:nvPr/>
            </p:nvSpPr>
            <p:spPr bwMode="auto">
              <a:xfrm>
                <a:off x="6176" y="36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4091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close/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4092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4093"/>
              <p:cNvSpPr>
                <a:spLocks noEditPoints="1"/>
              </p:cNvSpPr>
              <p:nvPr/>
            </p:nvSpPr>
            <p:spPr bwMode="auto">
              <a:xfrm>
                <a:off x="6147" y="3678"/>
                <a:ext cx="22" cy="20"/>
              </a:xfrm>
              <a:custGeom>
                <a:avLst/>
                <a:gdLst>
                  <a:gd name="T0" fmla="*/ 15 w 21"/>
                  <a:gd name="T1" fmla="*/ 5 h 19"/>
                  <a:gd name="T2" fmla="*/ 0 w 21"/>
                  <a:gd name="T3" fmla="*/ 19 h 19"/>
                  <a:gd name="T4" fmla="*/ 20 w 21"/>
                  <a:gd name="T5" fmla="*/ 9 h 19"/>
                  <a:gd name="T6" fmla="*/ 19 w 21"/>
                  <a:gd name="T7" fmla="*/ 6 h 19"/>
                  <a:gd name="T8" fmla="*/ 19 w 21"/>
                  <a:gd name="T9" fmla="*/ 6 h 19"/>
                  <a:gd name="T10" fmla="*/ 15 w 21"/>
                  <a:gd name="T11" fmla="*/ 5 h 19"/>
                  <a:gd name="T12" fmla="*/ 21 w 21"/>
                  <a:gd name="T13" fmla="*/ 0 h 19"/>
                  <a:gd name="T14" fmla="*/ 18 w 21"/>
                  <a:gd name="T15" fmla="*/ 3 h 19"/>
                  <a:gd name="T16" fmla="*/ 20 w 21"/>
                  <a:gd name="T17" fmla="*/ 3 h 19"/>
                  <a:gd name="T18" fmla="*/ 21 w 21"/>
                  <a:gd name="T19" fmla="*/ 1 h 19"/>
                  <a:gd name="T20" fmla="*/ 21 w 21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9">
                    <a:moveTo>
                      <a:pt x="15" y="5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5"/>
                      <a:pt x="15" y="5"/>
                      <a:pt x="15" y="5"/>
                    </a:cubicBezTo>
                    <a:moveTo>
                      <a:pt x="21" y="0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4094"/>
              <p:cNvSpPr>
                <a:spLocks noEditPoints="1"/>
              </p:cNvSpPr>
              <p:nvPr/>
            </p:nvSpPr>
            <p:spPr bwMode="auto">
              <a:xfrm>
                <a:off x="6167" y="3679"/>
                <a:ext cx="5" cy="9"/>
              </a:xfrm>
              <a:custGeom>
                <a:avLst/>
                <a:gdLst>
                  <a:gd name="T0" fmla="*/ 0 w 5"/>
                  <a:gd name="T1" fmla="*/ 5 h 8"/>
                  <a:gd name="T2" fmla="*/ 0 w 5"/>
                  <a:gd name="T3" fmla="*/ 5 h 8"/>
                  <a:gd name="T4" fmla="*/ 1 w 5"/>
                  <a:gd name="T5" fmla="*/ 8 h 8"/>
                  <a:gd name="T6" fmla="*/ 5 w 5"/>
                  <a:gd name="T7" fmla="*/ 6 h 8"/>
                  <a:gd name="T8" fmla="*/ 0 w 5"/>
                  <a:gd name="T9" fmla="*/ 5 h 8"/>
                  <a:gd name="T10" fmla="*/ 2 w 5"/>
                  <a:gd name="T11" fmla="*/ 0 h 8"/>
                  <a:gd name="T12" fmla="*/ 1 w 5"/>
                  <a:gd name="T13" fmla="*/ 2 h 8"/>
                  <a:gd name="T14" fmla="*/ 5 w 5"/>
                  <a:gd name="T15" fmla="*/ 3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4095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4096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4097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4098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4099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4100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4101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4102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Rectangle 4103"/>
              <p:cNvSpPr>
                <a:spLocks noChangeArrowheads="1"/>
              </p:cNvSpPr>
              <p:nvPr/>
            </p:nvSpPr>
            <p:spPr bwMode="auto">
              <a:xfrm>
                <a:off x="6176" y="3672"/>
                <a:ext cx="1" cy="1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4104"/>
              <p:cNvSpPr/>
              <p:nvPr/>
            </p:nvSpPr>
            <p:spPr bwMode="auto">
              <a:xfrm>
                <a:off x="6176" y="36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4105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4106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Rectangle 4107"/>
              <p:cNvSpPr>
                <a:spLocks noChangeArrowheads="1"/>
              </p:cNvSpPr>
              <p:nvPr/>
            </p:nvSpPr>
            <p:spPr bwMode="auto">
              <a:xfrm>
                <a:off x="6176" y="367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4108"/>
              <p:cNvSpPr/>
              <p:nvPr/>
            </p:nvSpPr>
            <p:spPr bwMode="auto">
              <a:xfrm>
                <a:off x="6176" y="36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4109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4110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4111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4112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4113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4114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4115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4116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4117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4118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4119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4120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Oval 4121"/>
              <p:cNvSpPr>
                <a:spLocks noChangeArrowheads="1"/>
              </p:cNvSpPr>
              <p:nvPr/>
            </p:nvSpPr>
            <p:spPr bwMode="auto">
              <a:xfrm>
                <a:off x="6171" y="3676"/>
                <a:ext cx="1" cy="1"/>
              </a:xfrm>
              <a:prstGeom prst="ellipse">
                <a:avLst/>
              </a:pr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4122"/>
              <p:cNvSpPr/>
              <p:nvPr/>
            </p:nvSpPr>
            <p:spPr bwMode="auto">
              <a:xfrm>
                <a:off x="6171" y="367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4123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4124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4125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4126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4127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4128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4129"/>
              <p:cNvSpPr/>
              <p:nvPr/>
            </p:nvSpPr>
            <p:spPr bwMode="auto">
              <a:xfrm>
                <a:off x="6262" y="3298"/>
                <a:ext cx="48" cy="53"/>
              </a:xfrm>
              <a:custGeom>
                <a:avLst/>
                <a:gdLst>
                  <a:gd name="T0" fmla="*/ 45 w 45"/>
                  <a:gd name="T1" fmla="*/ 0 h 50"/>
                  <a:gd name="T2" fmla="*/ 0 w 45"/>
                  <a:gd name="T3" fmla="*/ 42 h 50"/>
                  <a:gd name="T4" fmla="*/ 5 w 45"/>
                  <a:gd name="T5" fmla="*/ 50 h 50"/>
                  <a:gd name="T6" fmla="*/ 7 w 45"/>
                  <a:gd name="T7" fmla="*/ 49 h 50"/>
                  <a:gd name="T8" fmla="*/ 9 w 45"/>
                  <a:gd name="T9" fmla="*/ 50 h 50"/>
                  <a:gd name="T10" fmla="*/ 45 w 45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45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8" y="49"/>
                      <a:pt x="9" y="50"/>
                      <a:pt x="9" y="5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4130"/>
              <p:cNvSpPr/>
              <p:nvPr/>
            </p:nvSpPr>
            <p:spPr bwMode="auto">
              <a:xfrm>
                <a:off x="6268" y="335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4131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4132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Rectangle 4133"/>
              <p:cNvSpPr>
                <a:spLocks noChangeArrowheads="1"/>
              </p:cNvSpPr>
              <p:nvPr/>
            </p:nvSpPr>
            <p:spPr bwMode="auto">
              <a:xfrm>
                <a:off x="6269" y="335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134"/>
              <p:cNvSpPr/>
              <p:nvPr/>
            </p:nvSpPr>
            <p:spPr bwMode="auto">
              <a:xfrm>
                <a:off x="6269" y="33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35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136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4137"/>
              <p:cNvSpPr/>
              <p:nvPr/>
            </p:nvSpPr>
            <p:spPr bwMode="auto">
              <a:xfrm>
                <a:off x="6254" y="334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0 w 10"/>
                  <a:gd name="T3" fmla="*/ 5 h 9"/>
                  <a:gd name="T4" fmla="*/ 9 w 10"/>
                  <a:gd name="T5" fmla="*/ 9 h 9"/>
                  <a:gd name="T6" fmla="*/ 10 w 10"/>
                  <a:gd name="T7" fmla="*/ 7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138"/>
              <p:cNvSpPr/>
              <p:nvPr/>
            </p:nvSpPr>
            <p:spPr bwMode="auto">
              <a:xfrm>
                <a:off x="6263" y="3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139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140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4141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142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143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close/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4144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4145"/>
              <p:cNvSpPr/>
              <p:nvPr/>
            </p:nvSpPr>
            <p:spPr bwMode="auto">
              <a:xfrm>
                <a:off x="6226" y="3353"/>
                <a:ext cx="37" cy="23"/>
              </a:xfrm>
              <a:custGeom>
                <a:avLst/>
                <a:gdLst>
                  <a:gd name="T0" fmla="*/ 24 w 35"/>
                  <a:gd name="T1" fmla="*/ 0 h 22"/>
                  <a:gd name="T2" fmla="*/ 0 w 35"/>
                  <a:gd name="T3" fmla="*/ 22 h 22"/>
                  <a:gd name="T4" fmla="*/ 35 w 35"/>
                  <a:gd name="T5" fmla="*/ 5 h 22"/>
                  <a:gd name="T6" fmla="*/ 34 w 35"/>
                  <a:gd name="T7" fmla="*/ 4 h 22"/>
                  <a:gd name="T8" fmla="*/ 34 w 35"/>
                  <a:gd name="T9" fmla="*/ 3 h 22"/>
                  <a:gd name="T10" fmla="*/ 24 w 3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2">
                    <a:moveTo>
                      <a:pt x="24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3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4146"/>
              <p:cNvSpPr/>
              <p:nvPr/>
            </p:nvSpPr>
            <p:spPr bwMode="auto">
              <a:xfrm>
                <a:off x="6262" y="335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4147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4148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4149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4150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4151"/>
              <p:cNvSpPr/>
              <p:nvPr/>
            </p:nvSpPr>
            <p:spPr bwMode="auto">
              <a:xfrm>
                <a:off x="5639" y="3541"/>
                <a:ext cx="50" cy="60"/>
              </a:xfrm>
              <a:custGeom>
                <a:avLst/>
                <a:gdLst>
                  <a:gd name="T0" fmla="*/ 2 w 48"/>
                  <a:gd name="T1" fmla="*/ 0 h 57"/>
                  <a:gd name="T2" fmla="*/ 0 w 48"/>
                  <a:gd name="T3" fmla="*/ 1 h 57"/>
                  <a:gd name="T4" fmla="*/ 6 w 48"/>
                  <a:gd name="T5" fmla="*/ 21 h 57"/>
                  <a:gd name="T6" fmla="*/ 8 w 48"/>
                  <a:gd name="T7" fmla="*/ 20 h 57"/>
                  <a:gd name="T8" fmla="*/ 14 w 48"/>
                  <a:gd name="T9" fmla="*/ 26 h 57"/>
                  <a:gd name="T10" fmla="*/ 8 w 48"/>
                  <a:gd name="T11" fmla="*/ 31 h 57"/>
                  <a:gd name="T12" fmla="*/ 8 w 48"/>
                  <a:gd name="T13" fmla="*/ 31 h 57"/>
                  <a:gd name="T14" fmla="*/ 15 w 48"/>
                  <a:gd name="T15" fmla="*/ 54 h 57"/>
                  <a:gd name="T16" fmla="*/ 16 w 48"/>
                  <a:gd name="T17" fmla="*/ 54 h 57"/>
                  <a:gd name="T18" fmla="*/ 22 w 48"/>
                  <a:gd name="T19" fmla="*/ 57 h 57"/>
                  <a:gd name="T20" fmla="*/ 25 w 48"/>
                  <a:gd name="T21" fmla="*/ 54 h 57"/>
                  <a:gd name="T22" fmla="*/ 25 w 48"/>
                  <a:gd name="T23" fmla="*/ 54 h 57"/>
                  <a:gd name="T24" fmla="*/ 29 w 48"/>
                  <a:gd name="T25" fmla="*/ 50 h 57"/>
                  <a:gd name="T26" fmla="*/ 31 w 48"/>
                  <a:gd name="T27" fmla="*/ 51 h 57"/>
                  <a:gd name="T28" fmla="*/ 48 w 48"/>
                  <a:gd name="T29" fmla="*/ 38 h 57"/>
                  <a:gd name="T30" fmla="*/ 48 w 48"/>
                  <a:gd name="T31" fmla="*/ 37 h 57"/>
                  <a:gd name="T32" fmla="*/ 48 w 48"/>
                  <a:gd name="T33" fmla="*/ 37 h 57"/>
                  <a:gd name="T34" fmla="*/ 2 w 48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7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7" y="20"/>
                      <a:pt x="8" y="20"/>
                    </a:cubicBezTo>
                    <a:cubicBezTo>
                      <a:pt x="11" y="20"/>
                      <a:pt x="14" y="23"/>
                      <a:pt x="14" y="26"/>
                    </a:cubicBezTo>
                    <a:cubicBezTo>
                      <a:pt x="14" y="29"/>
                      <a:pt x="11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6" y="54"/>
                      <a:pt x="16" y="54"/>
                    </a:cubicBezTo>
                    <a:cubicBezTo>
                      <a:pt x="18" y="54"/>
                      <a:pt x="20" y="55"/>
                      <a:pt x="22" y="57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2"/>
                      <a:pt x="27" y="50"/>
                      <a:pt x="29" y="50"/>
                    </a:cubicBezTo>
                    <a:cubicBezTo>
                      <a:pt x="29" y="50"/>
                      <a:pt x="30" y="50"/>
                      <a:pt x="31" y="51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4152"/>
              <p:cNvSpPr/>
              <p:nvPr/>
            </p:nvSpPr>
            <p:spPr bwMode="auto">
              <a:xfrm>
                <a:off x="5689" y="3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4153"/>
              <p:cNvSpPr/>
              <p:nvPr/>
            </p:nvSpPr>
            <p:spPr bwMode="auto">
              <a:xfrm>
                <a:off x="5665" y="359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0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4154"/>
              <p:cNvSpPr/>
              <p:nvPr/>
            </p:nvSpPr>
            <p:spPr bwMode="auto">
              <a:xfrm>
                <a:off x="5654" y="359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3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4155"/>
              <p:cNvSpPr/>
              <p:nvPr/>
            </p:nvSpPr>
            <p:spPr bwMode="auto">
              <a:xfrm>
                <a:off x="5638" y="35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4156"/>
              <p:cNvSpPr/>
              <p:nvPr/>
            </p:nvSpPr>
            <p:spPr bwMode="auto">
              <a:xfrm>
                <a:off x="5645" y="3562"/>
                <a:ext cx="8" cy="1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1 h 11"/>
                  <a:gd name="T4" fmla="*/ 2 w 8"/>
                  <a:gd name="T5" fmla="*/ 11 h 11"/>
                  <a:gd name="T6" fmla="*/ 2 w 8"/>
                  <a:gd name="T7" fmla="*/ 11 h 11"/>
                  <a:gd name="T8" fmla="*/ 8 w 8"/>
                  <a:gd name="T9" fmla="*/ 6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1"/>
                      <a:pt x="8" y="9"/>
                      <a:pt x="8" y="6"/>
                    </a:cubicBezTo>
                    <a:cubicBezTo>
                      <a:pt x="8" y="3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4157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4158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4159"/>
              <p:cNvSpPr/>
              <p:nvPr/>
            </p:nvSpPr>
            <p:spPr bwMode="auto">
              <a:xfrm>
                <a:off x="5657" y="3579"/>
                <a:ext cx="34" cy="27"/>
              </a:xfrm>
              <a:custGeom>
                <a:avLst/>
                <a:gdLst>
                  <a:gd name="T0" fmla="*/ 33 w 33"/>
                  <a:gd name="T1" fmla="*/ 0 h 26"/>
                  <a:gd name="T2" fmla="*/ 32 w 33"/>
                  <a:gd name="T3" fmla="*/ 1 h 26"/>
                  <a:gd name="T4" fmla="*/ 31 w 33"/>
                  <a:gd name="T5" fmla="*/ 2 h 26"/>
                  <a:gd name="T6" fmla="*/ 14 w 33"/>
                  <a:gd name="T7" fmla="*/ 15 h 26"/>
                  <a:gd name="T8" fmla="*/ 8 w 33"/>
                  <a:gd name="T9" fmla="*/ 18 h 26"/>
                  <a:gd name="T10" fmla="*/ 5 w 33"/>
                  <a:gd name="T11" fmla="*/ 21 h 26"/>
                  <a:gd name="T12" fmla="*/ 0 w 33"/>
                  <a:gd name="T13" fmla="*/ 24 h 26"/>
                  <a:gd name="T14" fmla="*/ 0 w 33"/>
                  <a:gd name="T15" fmla="*/ 25 h 26"/>
                  <a:gd name="T16" fmla="*/ 1 w 33"/>
                  <a:gd name="T17" fmla="*/ 26 h 26"/>
                  <a:gd name="T18" fmla="*/ 33 w 33"/>
                  <a:gd name="T19" fmla="*/ 2 h 26"/>
                  <a:gd name="T20" fmla="*/ 33 w 33"/>
                  <a:gd name="T21" fmla="*/ 2 h 26"/>
                  <a:gd name="T22" fmla="*/ 33 w 33"/>
                  <a:gd name="T23" fmla="*/ 0 h 26"/>
                  <a:gd name="T24" fmla="*/ 33 w 3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4160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4161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4162"/>
              <p:cNvSpPr/>
              <p:nvPr/>
            </p:nvSpPr>
            <p:spPr bwMode="auto">
              <a:xfrm>
                <a:off x="5691" y="3579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4163"/>
              <p:cNvSpPr/>
              <p:nvPr/>
            </p:nvSpPr>
            <p:spPr bwMode="auto">
              <a:xfrm>
                <a:off x="5695" y="3575"/>
                <a:ext cx="31" cy="21"/>
              </a:xfrm>
              <a:custGeom>
                <a:avLst/>
                <a:gdLst>
                  <a:gd name="T0" fmla="*/ 0 w 30"/>
                  <a:gd name="T1" fmla="*/ 0 h 20"/>
                  <a:gd name="T2" fmla="*/ 0 w 30"/>
                  <a:gd name="T3" fmla="*/ 2 h 20"/>
                  <a:gd name="T4" fmla="*/ 2 w 30"/>
                  <a:gd name="T5" fmla="*/ 5 h 20"/>
                  <a:gd name="T6" fmla="*/ 2 w 30"/>
                  <a:gd name="T7" fmla="*/ 5 h 20"/>
                  <a:gd name="T8" fmla="*/ 30 w 30"/>
                  <a:gd name="T9" fmla="*/ 20 h 20"/>
                  <a:gd name="T10" fmla="*/ 0 w 30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4164"/>
              <p:cNvSpPr/>
              <p:nvPr/>
            </p:nvSpPr>
            <p:spPr bwMode="auto">
              <a:xfrm>
                <a:off x="5695" y="357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4165"/>
              <p:cNvSpPr/>
              <p:nvPr/>
            </p:nvSpPr>
            <p:spPr bwMode="auto">
              <a:xfrm>
                <a:off x="5693" y="357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5 h 5"/>
                  <a:gd name="T8" fmla="*/ 2 w 2"/>
                  <a:gd name="T9" fmla="*/ 5 h 5"/>
                  <a:gd name="T10" fmla="*/ 2 w 2"/>
                  <a:gd name="T11" fmla="*/ 3 h 5"/>
                  <a:gd name="T12" fmla="*/ 2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166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167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68"/>
              <p:cNvSpPr/>
              <p:nvPr/>
            </p:nvSpPr>
            <p:spPr bwMode="auto">
              <a:xfrm>
                <a:off x="5693" y="3579"/>
                <a:ext cx="62" cy="34"/>
              </a:xfrm>
              <a:custGeom>
                <a:avLst/>
                <a:gdLst>
                  <a:gd name="T0" fmla="*/ 0 w 59"/>
                  <a:gd name="T1" fmla="*/ 0 h 32"/>
                  <a:gd name="T2" fmla="*/ 0 w 59"/>
                  <a:gd name="T3" fmla="*/ 0 h 32"/>
                  <a:gd name="T4" fmla="*/ 0 w 59"/>
                  <a:gd name="T5" fmla="*/ 1 h 32"/>
                  <a:gd name="T6" fmla="*/ 59 w 59"/>
                  <a:gd name="T7" fmla="*/ 32 h 32"/>
                  <a:gd name="T8" fmla="*/ 46 w 59"/>
                  <a:gd name="T9" fmla="*/ 23 h 32"/>
                  <a:gd name="T10" fmla="*/ 32 w 59"/>
                  <a:gd name="T11" fmla="*/ 16 h 32"/>
                  <a:gd name="T12" fmla="*/ 4 w 59"/>
                  <a:gd name="T13" fmla="*/ 1 h 32"/>
                  <a:gd name="T14" fmla="*/ 2 w 59"/>
                  <a:gd name="T15" fmla="*/ 0 h 32"/>
                  <a:gd name="T16" fmla="*/ 1 w 59"/>
                  <a:gd name="T17" fmla="*/ 0 h 32"/>
                  <a:gd name="T18" fmla="*/ 0 w 5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69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70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71"/>
              <p:cNvSpPr/>
              <p:nvPr/>
            </p:nvSpPr>
            <p:spPr bwMode="auto">
              <a:xfrm>
                <a:off x="5648" y="3545"/>
                <a:ext cx="45" cy="34"/>
              </a:xfrm>
              <a:custGeom>
                <a:avLst/>
                <a:gdLst>
                  <a:gd name="T0" fmla="*/ 0 w 42"/>
                  <a:gd name="T1" fmla="*/ 0 h 32"/>
                  <a:gd name="T2" fmla="*/ 41 w 42"/>
                  <a:gd name="T3" fmla="*/ 32 h 32"/>
                  <a:gd name="T4" fmla="*/ 41 w 42"/>
                  <a:gd name="T5" fmla="*/ 32 h 32"/>
                  <a:gd name="T6" fmla="*/ 42 w 42"/>
                  <a:gd name="T7" fmla="*/ 32 h 32"/>
                  <a:gd name="T8" fmla="*/ 42 w 42"/>
                  <a:gd name="T9" fmla="*/ 32 h 32"/>
                  <a:gd name="T10" fmla="*/ 42 w 42"/>
                  <a:gd name="T11" fmla="*/ 32 h 32"/>
                  <a:gd name="T12" fmla="*/ 42 w 42"/>
                  <a:gd name="T13" fmla="*/ 32 h 32"/>
                  <a:gd name="T14" fmla="*/ 42 w 42"/>
                  <a:gd name="T15" fmla="*/ 32 h 32"/>
                  <a:gd name="T16" fmla="*/ 42 w 42"/>
                  <a:gd name="T17" fmla="*/ 32 h 32"/>
                  <a:gd name="T18" fmla="*/ 42 w 42"/>
                  <a:gd name="T19" fmla="*/ 32 h 32"/>
                  <a:gd name="T20" fmla="*/ 42 w 42"/>
                  <a:gd name="T21" fmla="*/ 32 h 32"/>
                  <a:gd name="T22" fmla="*/ 42 w 42"/>
                  <a:gd name="T23" fmla="*/ 27 h 32"/>
                  <a:gd name="T24" fmla="*/ 41 w 42"/>
                  <a:gd name="T25" fmla="*/ 26 h 32"/>
                  <a:gd name="T26" fmla="*/ 41 w 42"/>
                  <a:gd name="T27" fmla="*/ 30 h 32"/>
                  <a:gd name="T28" fmla="*/ 14 w 42"/>
                  <a:gd name="T29" fmla="*/ 9 h 32"/>
                  <a:gd name="T30" fmla="*/ 0 w 42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72"/>
              <p:cNvSpPr>
                <a:spLocks noEditPoints="1"/>
              </p:cNvSpPr>
              <p:nvPr/>
            </p:nvSpPr>
            <p:spPr bwMode="auto">
              <a:xfrm>
                <a:off x="5691" y="357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73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74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5"/>
              <p:cNvSpPr/>
              <p:nvPr/>
            </p:nvSpPr>
            <p:spPr bwMode="auto">
              <a:xfrm>
                <a:off x="5691" y="357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76"/>
              <p:cNvSpPr/>
              <p:nvPr/>
            </p:nvSpPr>
            <p:spPr bwMode="auto">
              <a:xfrm>
                <a:off x="5664" y="3583"/>
                <a:ext cx="44" cy="26"/>
              </a:xfrm>
              <a:custGeom>
                <a:avLst/>
                <a:gdLst>
                  <a:gd name="T0" fmla="*/ 26 w 42"/>
                  <a:gd name="T1" fmla="*/ 0 h 24"/>
                  <a:gd name="T2" fmla="*/ 9 w 42"/>
                  <a:gd name="T3" fmla="*/ 13 h 24"/>
                  <a:gd name="T4" fmla="*/ 9 w 42"/>
                  <a:gd name="T5" fmla="*/ 14 h 24"/>
                  <a:gd name="T6" fmla="*/ 5 w 42"/>
                  <a:gd name="T7" fmla="*/ 18 h 24"/>
                  <a:gd name="T8" fmla="*/ 3 w 42"/>
                  <a:gd name="T9" fmla="*/ 17 h 24"/>
                  <a:gd name="T10" fmla="*/ 0 w 42"/>
                  <a:gd name="T11" fmla="*/ 19 h 24"/>
                  <a:gd name="T12" fmla="*/ 0 w 42"/>
                  <a:gd name="T13" fmla="*/ 22 h 24"/>
                  <a:gd name="T14" fmla="*/ 42 w 42"/>
                  <a:gd name="T15" fmla="*/ 24 h 24"/>
                  <a:gd name="T16" fmla="*/ 28 w 42"/>
                  <a:gd name="T17" fmla="*/ 1 h 24"/>
                  <a:gd name="T18" fmla="*/ 27 w 42"/>
                  <a:gd name="T19" fmla="*/ 1 h 24"/>
                  <a:gd name="T20" fmla="*/ 26 w 42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4">
                    <a:moveTo>
                      <a:pt x="26" y="0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6"/>
                      <a:pt x="7" y="18"/>
                      <a:pt x="5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77"/>
              <p:cNvSpPr/>
              <p:nvPr/>
            </p:nvSpPr>
            <p:spPr bwMode="auto">
              <a:xfrm>
                <a:off x="5691" y="3582"/>
                <a:ext cx="3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178"/>
              <p:cNvSpPr/>
              <p:nvPr/>
            </p:nvSpPr>
            <p:spPr bwMode="auto">
              <a:xfrm>
                <a:off x="5667" y="359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3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179"/>
              <p:cNvSpPr/>
              <p:nvPr/>
            </p:nvSpPr>
            <p:spPr bwMode="auto">
              <a:xfrm>
                <a:off x="5660" y="360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180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close/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181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182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183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184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185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186"/>
              <p:cNvSpPr/>
              <p:nvPr/>
            </p:nvSpPr>
            <p:spPr bwMode="auto">
              <a:xfrm>
                <a:off x="5715" y="3612"/>
                <a:ext cx="38" cy="59"/>
              </a:xfrm>
              <a:custGeom>
                <a:avLst/>
                <a:gdLst>
                  <a:gd name="T0" fmla="*/ 0 w 36"/>
                  <a:gd name="T1" fmla="*/ 0 h 56"/>
                  <a:gd name="T2" fmla="*/ 33 w 36"/>
                  <a:gd name="T3" fmla="*/ 56 h 56"/>
                  <a:gd name="T4" fmla="*/ 34 w 36"/>
                  <a:gd name="T5" fmla="*/ 55 h 56"/>
                  <a:gd name="T6" fmla="*/ 36 w 36"/>
                  <a:gd name="T7" fmla="*/ 6 h 56"/>
                  <a:gd name="T8" fmla="*/ 33 w 36"/>
                  <a:gd name="T9" fmla="*/ 2 h 56"/>
                  <a:gd name="T10" fmla="*/ 0 w 3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0" y="0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3" y="4"/>
                      <a:pt x="3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187"/>
              <p:cNvSpPr/>
              <p:nvPr/>
            </p:nvSpPr>
            <p:spPr bwMode="auto">
              <a:xfrm>
                <a:off x="5750" y="361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188"/>
              <p:cNvSpPr/>
              <p:nvPr/>
            </p:nvSpPr>
            <p:spPr bwMode="auto">
              <a:xfrm>
                <a:off x="5750" y="36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189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190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191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192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193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194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195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196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197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198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199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200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201"/>
              <p:cNvSpPr>
                <a:spLocks noEditPoints="1"/>
              </p:cNvSpPr>
              <p:nvPr/>
            </p:nvSpPr>
            <p:spPr bwMode="auto">
              <a:xfrm>
                <a:off x="3946" y="3645"/>
                <a:ext cx="92" cy="188"/>
              </a:xfrm>
              <a:custGeom>
                <a:avLst/>
                <a:gdLst>
                  <a:gd name="T0" fmla="*/ 20 w 87"/>
                  <a:gd name="T1" fmla="*/ 56 h 178"/>
                  <a:gd name="T2" fmla="*/ 16 w 87"/>
                  <a:gd name="T3" fmla="*/ 53 h 178"/>
                  <a:gd name="T4" fmla="*/ 20 w 87"/>
                  <a:gd name="T5" fmla="*/ 49 h 178"/>
                  <a:gd name="T6" fmla="*/ 23 w 87"/>
                  <a:gd name="T7" fmla="*/ 53 h 178"/>
                  <a:gd name="T8" fmla="*/ 20 w 87"/>
                  <a:gd name="T9" fmla="*/ 56 h 178"/>
                  <a:gd name="T10" fmla="*/ 18 w 87"/>
                  <a:gd name="T11" fmla="*/ 0 h 178"/>
                  <a:gd name="T12" fmla="*/ 17 w 87"/>
                  <a:gd name="T13" fmla="*/ 0 h 178"/>
                  <a:gd name="T14" fmla="*/ 17 w 87"/>
                  <a:gd name="T15" fmla="*/ 0 h 178"/>
                  <a:gd name="T16" fmla="*/ 0 w 87"/>
                  <a:gd name="T17" fmla="*/ 77 h 178"/>
                  <a:gd name="T18" fmla="*/ 4 w 87"/>
                  <a:gd name="T19" fmla="*/ 83 h 178"/>
                  <a:gd name="T20" fmla="*/ 3 w 87"/>
                  <a:gd name="T21" fmla="*/ 87 h 178"/>
                  <a:gd name="T22" fmla="*/ 87 w 87"/>
                  <a:gd name="T23" fmla="*/ 178 h 178"/>
                  <a:gd name="T24" fmla="*/ 87 w 87"/>
                  <a:gd name="T25" fmla="*/ 178 h 178"/>
                  <a:gd name="T26" fmla="*/ 65 w 87"/>
                  <a:gd name="T27" fmla="*/ 121 h 178"/>
                  <a:gd name="T28" fmla="*/ 60 w 87"/>
                  <a:gd name="T29" fmla="*/ 114 h 178"/>
                  <a:gd name="T30" fmla="*/ 61 w 87"/>
                  <a:gd name="T31" fmla="*/ 110 h 178"/>
                  <a:gd name="T32" fmla="*/ 18 w 87"/>
                  <a:gd name="T33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178">
                    <a:moveTo>
                      <a:pt x="20" y="56"/>
                    </a:moveTo>
                    <a:cubicBezTo>
                      <a:pt x="18" y="56"/>
                      <a:pt x="16" y="55"/>
                      <a:pt x="16" y="53"/>
                    </a:cubicBezTo>
                    <a:cubicBezTo>
                      <a:pt x="16" y="50"/>
                      <a:pt x="18" y="49"/>
                      <a:pt x="20" y="49"/>
                    </a:cubicBezTo>
                    <a:cubicBezTo>
                      <a:pt x="22" y="49"/>
                      <a:pt x="23" y="50"/>
                      <a:pt x="23" y="53"/>
                    </a:cubicBezTo>
                    <a:cubicBezTo>
                      <a:pt x="23" y="55"/>
                      <a:pt x="22" y="56"/>
                      <a:pt x="20" y="56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4" y="80"/>
                      <a:pt x="4" y="83"/>
                    </a:cubicBezTo>
                    <a:cubicBezTo>
                      <a:pt x="4" y="84"/>
                      <a:pt x="3" y="86"/>
                      <a:pt x="3" y="87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2" y="120"/>
                      <a:pt x="60" y="117"/>
                      <a:pt x="60" y="114"/>
                    </a:cubicBezTo>
                    <a:cubicBezTo>
                      <a:pt x="60" y="113"/>
                      <a:pt x="60" y="111"/>
                      <a:pt x="61" y="11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202"/>
              <p:cNvSpPr/>
              <p:nvPr/>
            </p:nvSpPr>
            <p:spPr bwMode="auto">
              <a:xfrm>
                <a:off x="3964" y="364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203"/>
              <p:cNvSpPr/>
              <p:nvPr/>
            </p:nvSpPr>
            <p:spPr bwMode="auto">
              <a:xfrm>
                <a:off x="4038" y="3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Oval 4204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205"/>
              <p:cNvSpPr/>
              <p:nvPr/>
            </p:nvSpPr>
            <p:spPr bwMode="auto">
              <a:xfrm>
                <a:off x="3945" y="3727"/>
                <a:ext cx="6" cy="10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5 h 10"/>
                  <a:gd name="T4" fmla="*/ 4 w 5"/>
                  <a:gd name="T5" fmla="*/ 10 h 10"/>
                  <a:gd name="T6" fmla="*/ 5 w 5"/>
                  <a:gd name="T7" fmla="*/ 6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7"/>
                      <a:pt x="5" y="6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206"/>
              <p:cNvSpPr/>
              <p:nvPr/>
            </p:nvSpPr>
            <p:spPr bwMode="auto">
              <a:xfrm>
                <a:off x="4010" y="3762"/>
                <a:ext cx="5" cy="11"/>
              </a:xfrm>
              <a:custGeom>
                <a:avLst/>
                <a:gdLst>
                  <a:gd name="T0" fmla="*/ 1 w 5"/>
                  <a:gd name="T1" fmla="*/ 0 h 11"/>
                  <a:gd name="T2" fmla="*/ 0 w 5"/>
                  <a:gd name="T3" fmla="*/ 4 h 11"/>
                  <a:gd name="T4" fmla="*/ 5 w 5"/>
                  <a:gd name="T5" fmla="*/ 11 h 11"/>
                  <a:gd name="T6" fmla="*/ 1 w 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207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208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209"/>
              <p:cNvSpPr/>
              <p:nvPr/>
            </p:nvSpPr>
            <p:spPr bwMode="auto">
              <a:xfrm>
                <a:off x="4599" y="3038"/>
                <a:ext cx="189" cy="102"/>
              </a:xfrm>
              <a:custGeom>
                <a:avLst/>
                <a:gdLst>
                  <a:gd name="T0" fmla="*/ 178 w 179"/>
                  <a:gd name="T1" fmla="*/ 0 h 96"/>
                  <a:gd name="T2" fmla="*/ 0 w 179"/>
                  <a:gd name="T3" fmla="*/ 96 h 96"/>
                  <a:gd name="T4" fmla="*/ 0 w 179"/>
                  <a:gd name="T5" fmla="*/ 96 h 96"/>
                  <a:gd name="T6" fmla="*/ 108 w 179"/>
                  <a:gd name="T7" fmla="*/ 90 h 96"/>
                  <a:gd name="T8" fmla="*/ 115 w 179"/>
                  <a:gd name="T9" fmla="*/ 84 h 96"/>
                  <a:gd name="T10" fmla="*/ 118 w 179"/>
                  <a:gd name="T11" fmla="*/ 85 h 96"/>
                  <a:gd name="T12" fmla="*/ 148 w 179"/>
                  <a:gd name="T13" fmla="*/ 44 h 96"/>
                  <a:gd name="T14" fmla="*/ 147 w 179"/>
                  <a:gd name="T15" fmla="*/ 41 h 96"/>
                  <a:gd name="T16" fmla="*/ 152 w 179"/>
                  <a:gd name="T17" fmla="*/ 36 h 96"/>
                  <a:gd name="T18" fmla="*/ 153 w 179"/>
                  <a:gd name="T19" fmla="*/ 36 h 96"/>
                  <a:gd name="T20" fmla="*/ 179 w 179"/>
                  <a:gd name="T21" fmla="*/ 0 h 96"/>
                  <a:gd name="T22" fmla="*/ 178 w 179"/>
                  <a:gd name="T2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96">
                    <a:moveTo>
                      <a:pt x="178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09" y="87"/>
                      <a:pt x="112" y="84"/>
                      <a:pt x="115" y="84"/>
                    </a:cubicBezTo>
                    <a:cubicBezTo>
                      <a:pt x="117" y="84"/>
                      <a:pt x="118" y="85"/>
                      <a:pt x="118" y="8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2"/>
                      <a:pt x="147" y="41"/>
                    </a:cubicBezTo>
                    <a:cubicBezTo>
                      <a:pt x="147" y="39"/>
                      <a:pt x="150" y="36"/>
                      <a:pt x="152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210"/>
              <p:cNvSpPr/>
              <p:nvPr/>
            </p:nvSpPr>
            <p:spPr bwMode="auto">
              <a:xfrm>
                <a:off x="4754" y="3076"/>
                <a:ext cx="6" cy="9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1 w 6"/>
                  <a:gd name="T5" fmla="*/ 8 h 8"/>
                  <a:gd name="T6" fmla="*/ 6 w 6"/>
                  <a:gd name="T7" fmla="*/ 0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211"/>
              <p:cNvSpPr/>
              <p:nvPr/>
            </p:nvSpPr>
            <p:spPr bwMode="auto">
              <a:xfrm>
                <a:off x="4787" y="303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212"/>
              <p:cNvSpPr/>
              <p:nvPr/>
            </p:nvSpPr>
            <p:spPr bwMode="auto">
              <a:xfrm>
                <a:off x="4597" y="31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213"/>
              <p:cNvSpPr/>
              <p:nvPr/>
            </p:nvSpPr>
            <p:spPr bwMode="auto">
              <a:xfrm>
                <a:off x="4713" y="3127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6 h 6"/>
                  <a:gd name="T4" fmla="*/ 7 w 10"/>
                  <a:gd name="T5" fmla="*/ 5 h 6"/>
                  <a:gd name="T6" fmla="*/ 10 w 10"/>
                  <a:gd name="T7" fmla="*/ 1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0"/>
                      <a:pt x="1" y="3"/>
                      <a:pt x="0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214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215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216"/>
              <p:cNvSpPr/>
              <p:nvPr/>
            </p:nvSpPr>
            <p:spPr bwMode="auto">
              <a:xfrm>
                <a:off x="4592" y="3034"/>
                <a:ext cx="201" cy="108"/>
              </a:xfrm>
              <a:custGeom>
                <a:avLst/>
                <a:gdLst>
                  <a:gd name="T0" fmla="*/ 190 w 190"/>
                  <a:gd name="T1" fmla="*/ 0 h 102"/>
                  <a:gd name="T2" fmla="*/ 0 w 190"/>
                  <a:gd name="T3" fmla="*/ 102 h 102"/>
                  <a:gd name="T4" fmla="*/ 0 w 190"/>
                  <a:gd name="T5" fmla="*/ 102 h 102"/>
                  <a:gd name="T6" fmla="*/ 121 w 190"/>
                  <a:gd name="T7" fmla="*/ 96 h 102"/>
                  <a:gd name="T8" fmla="*/ 123 w 190"/>
                  <a:gd name="T9" fmla="*/ 93 h 102"/>
                  <a:gd name="T10" fmla="*/ 121 w 190"/>
                  <a:gd name="T11" fmla="*/ 93 h 102"/>
                  <a:gd name="T12" fmla="*/ 114 w 190"/>
                  <a:gd name="T13" fmla="*/ 94 h 102"/>
                  <a:gd name="T14" fmla="*/ 6 w 190"/>
                  <a:gd name="T15" fmla="*/ 100 h 102"/>
                  <a:gd name="T16" fmla="*/ 5 w 190"/>
                  <a:gd name="T17" fmla="*/ 100 h 102"/>
                  <a:gd name="T18" fmla="*/ 6 w 190"/>
                  <a:gd name="T19" fmla="*/ 100 h 102"/>
                  <a:gd name="T20" fmla="*/ 184 w 190"/>
                  <a:gd name="T21" fmla="*/ 4 h 102"/>
                  <a:gd name="T22" fmla="*/ 185 w 190"/>
                  <a:gd name="T23" fmla="*/ 4 h 102"/>
                  <a:gd name="T24" fmla="*/ 188 w 190"/>
                  <a:gd name="T25" fmla="*/ 2 h 102"/>
                  <a:gd name="T26" fmla="*/ 190 w 190"/>
                  <a:gd name="T2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102">
                    <a:moveTo>
                      <a:pt x="19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5" y="4"/>
                      <a:pt x="185" y="4"/>
                      <a:pt x="185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217"/>
              <p:cNvSpPr/>
              <p:nvPr/>
            </p:nvSpPr>
            <p:spPr bwMode="auto">
              <a:xfrm>
                <a:off x="4590" y="314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218"/>
              <p:cNvSpPr>
                <a:spLocks noEditPoints="1"/>
              </p:cNvSpPr>
              <p:nvPr/>
            </p:nvSpPr>
            <p:spPr bwMode="auto">
              <a:xfrm>
                <a:off x="5206" y="3319"/>
                <a:ext cx="105" cy="88"/>
              </a:xfrm>
              <a:custGeom>
                <a:avLst/>
                <a:gdLst>
                  <a:gd name="T0" fmla="*/ 70 w 99"/>
                  <a:gd name="T1" fmla="*/ 49 h 83"/>
                  <a:gd name="T2" fmla="*/ 64 w 99"/>
                  <a:gd name="T3" fmla="*/ 44 h 83"/>
                  <a:gd name="T4" fmla="*/ 70 w 99"/>
                  <a:gd name="T5" fmla="*/ 38 h 83"/>
                  <a:gd name="T6" fmla="*/ 75 w 99"/>
                  <a:gd name="T7" fmla="*/ 44 h 83"/>
                  <a:gd name="T8" fmla="*/ 70 w 99"/>
                  <a:gd name="T9" fmla="*/ 49 h 83"/>
                  <a:gd name="T10" fmla="*/ 88 w 99"/>
                  <a:gd name="T11" fmla="*/ 0 h 83"/>
                  <a:gd name="T12" fmla="*/ 0 w 99"/>
                  <a:gd name="T13" fmla="*/ 78 h 83"/>
                  <a:gd name="T14" fmla="*/ 1 w 99"/>
                  <a:gd name="T15" fmla="*/ 81 h 83"/>
                  <a:gd name="T16" fmla="*/ 95 w 99"/>
                  <a:gd name="T17" fmla="*/ 83 h 83"/>
                  <a:gd name="T18" fmla="*/ 99 w 99"/>
                  <a:gd name="T19" fmla="*/ 78 h 83"/>
                  <a:gd name="T20" fmla="*/ 91 w 99"/>
                  <a:gd name="T21" fmla="*/ 2 h 83"/>
                  <a:gd name="T22" fmla="*/ 88 w 99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83">
                    <a:moveTo>
                      <a:pt x="70" y="49"/>
                    </a:moveTo>
                    <a:cubicBezTo>
                      <a:pt x="67" y="49"/>
                      <a:pt x="64" y="47"/>
                      <a:pt x="64" y="44"/>
                    </a:cubicBezTo>
                    <a:cubicBezTo>
                      <a:pt x="64" y="41"/>
                      <a:pt x="67" y="38"/>
                      <a:pt x="70" y="38"/>
                    </a:cubicBezTo>
                    <a:cubicBezTo>
                      <a:pt x="73" y="38"/>
                      <a:pt x="75" y="41"/>
                      <a:pt x="75" y="44"/>
                    </a:cubicBezTo>
                    <a:cubicBezTo>
                      <a:pt x="75" y="47"/>
                      <a:pt x="73" y="49"/>
                      <a:pt x="70" y="49"/>
                    </a:cubicBezTo>
                    <a:moveTo>
                      <a:pt x="8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1"/>
                      <a:pt x="97" y="79"/>
                      <a:pt x="99" y="78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1"/>
                      <a:pt x="89" y="1"/>
                      <a:pt x="8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219"/>
              <p:cNvSpPr/>
              <p:nvPr/>
            </p:nvSpPr>
            <p:spPr bwMode="auto">
              <a:xfrm>
                <a:off x="5299" y="331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220"/>
              <p:cNvSpPr/>
              <p:nvPr/>
            </p:nvSpPr>
            <p:spPr bwMode="auto">
              <a:xfrm>
                <a:off x="5307" y="3402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221"/>
              <p:cNvSpPr/>
              <p:nvPr/>
            </p:nvSpPr>
            <p:spPr bwMode="auto">
              <a:xfrm>
                <a:off x="5203" y="34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Oval 4222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223"/>
              <p:cNvSpPr>
                <a:spLocks noEditPoints="1"/>
              </p:cNvSpPr>
              <p:nvPr/>
            </p:nvSpPr>
            <p:spPr bwMode="auto">
              <a:xfrm>
                <a:off x="5200" y="3314"/>
                <a:ext cx="113" cy="95"/>
              </a:xfrm>
              <a:custGeom>
                <a:avLst/>
                <a:gdLst>
                  <a:gd name="T0" fmla="*/ 94 w 107"/>
                  <a:gd name="T1" fmla="*/ 5 h 90"/>
                  <a:gd name="T2" fmla="*/ 97 w 107"/>
                  <a:gd name="T3" fmla="*/ 3 h 90"/>
                  <a:gd name="T4" fmla="*/ 97 w 107"/>
                  <a:gd name="T5" fmla="*/ 7 h 90"/>
                  <a:gd name="T6" fmla="*/ 105 w 107"/>
                  <a:gd name="T7" fmla="*/ 83 h 90"/>
                  <a:gd name="T8" fmla="*/ 106 w 107"/>
                  <a:gd name="T9" fmla="*/ 88 h 90"/>
                  <a:gd name="T10" fmla="*/ 101 w 107"/>
                  <a:gd name="T11" fmla="*/ 88 h 90"/>
                  <a:gd name="T12" fmla="*/ 7 w 107"/>
                  <a:gd name="T13" fmla="*/ 86 h 90"/>
                  <a:gd name="T14" fmla="*/ 3 w 107"/>
                  <a:gd name="T15" fmla="*/ 86 h 90"/>
                  <a:gd name="T16" fmla="*/ 6 w 107"/>
                  <a:gd name="T17" fmla="*/ 83 h 90"/>
                  <a:gd name="T18" fmla="*/ 94 w 107"/>
                  <a:gd name="T19" fmla="*/ 5 h 90"/>
                  <a:gd name="T20" fmla="*/ 97 w 107"/>
                  <a:gd name="T21" fmla="*/ 0 h 90"/>
                  <a:gd name="T22" fmla="*/ 0 w 107"/>
                  <a:gd name="T23" fmla="*/ 86 h 90"/>
                  <a:gd name="T24" fmla="*/ 0 w 107"/>
                  <a:gd name="T25" fmla="*/ 87 h 90"/>
                  <a:gd name="T26" fmla="*/ 0 w 107"/>
                  <a:gd name="T27" fmla="*/ 87 h 90"/>
                  <a:gd name="T28" fmla="*/ 107 w 107"/>
                  <a:gd name="T29" fmla="*/ 90 h 90"/>
                  <a:gd name="T30" fmla="*/ 98 w 107"/>
                  <a:gd name="T31" fmla="*/ 1 h 90"/>
                  <a:gd name="T32" fmla="*/ 98 w 107"/>
                  <a:gd name="T33" fmla="*/ 1 h 90"/>
                  <a:gd name="T34" fmla="*/ 97 w 107"/>
                  <a:gd name="T35" fmla="*/ 0 h 90"/>
                  <a:gd name="T36" fmla="*/ 97 w 107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90">
                    <a:moveTo>
                      <a:pt x="94" y="5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4" y="5"/>
                      <a:pt x="94" y="5"/>
                      <a:pt x="94" y="5"/>
                    </a:cubicBezTo>
                    <a:moveTo>
                      <a:pt x="97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224"/>
              <p:cNvSpPr/>
              <p:nvPr/>
            </p:nvSpPr>
            <p:spPr bwMode="auto">
              <a:xfrm>
                <a:off x="5302" y="3313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Group 4426"/>
            <p:cNvGrpSpPr/>
            <p:nvPr/>
          </p:nvGrpSpPr>
          <p:grpSpPr bwMode="auto">
            <a:xfrm>
              <a:off x="4181" y="2498"/>
              <a:ext cx="2103" cy="1610"/>
              <a:chOff x="4181" y="2498"/>
              <a:chExt cx="2103" cy="1610"/>
            </a:xfrm>
          </p:grpSpPr>
          <p:sp>
            <p:nvSpPr>
              <p:cNvPr id="495" name="Freeform 4226"/>
              <p:cNvSpPr/>
              <p:nvPr/>
            </p:nvSpPr>
            <p:spPr bwMode="auto">
              <a:xfrm>
                <a:off x="5199" y="3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227"/>
              <p:cNvSpPr/>
              <p:nvPr/>
            </p:nvSpPr>
            <p:spPr bwMode="auto">
              <a:xfrm>
                <a:off x="5075" y="2891"/>
                <a:ext cx="165" cy="83"/>
              </a:xfrm>
              <a:custGeom>
                <a:avLst/>
                <a:gdLst>
                  <a:gd name="T0" fmla="*/ 151 w 156"/>
                  <a:gd name="T1" fmla="*/ 0 h 79"/>
                  <a:gd name="T2" fmla="*/ 0 w 156"/>
                  <a:gd name="T3" fmla="*/ 58 h 79"/>
                  <a:gd name="T4" fmla="*/ 0 w 156"/>
                  <a:gd name="T5" fmla="*/ 59 h 79"/>
                  <a:gd name="T6" fmla="*/ 148 w 156"/>
                  <a:gd name="T7" fmla="*/ 79 h 79"/>
                  <a:gd name="T8" fmla="*/ 155 w 156"/>
                  <a:gd name="T9" fmla="*/ 73 h 79"/>
                  <a:gd name="T10" fmla="*/ 156 w 156"/>
                  <a:gd name="T11" fmla="*/ 3 h 79"/>
                  <a:gd name="T12" fmla="*/ 151 w 156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79">
                    <a:moveTo>
                      <a:pt x="15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9" y="76"/>
                      <a:pt x="151" y="73"/>
                      <a:pt x="155" y="7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4" y="3"/>
                      <a:pt x="152" y="2"/>
                      <a:pt x="15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228"/>
              <p:cNvSpPr/>
              <p:nvPr/>
            </p:nvSpPr>
            <p:spPr bwMode="auto">
              <a:xfrm>
                <a:off x="5235" y="28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229"/>
              <p:cNvSpPr/>
              <p:nvPr/>
            </p:nvSpPr>
            <p:spPr bwMode="auto">
              <a:xfrm>
                <a:off x="5232" y="296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230"/>
              <p:cNvSpPr/>
              <p:nvPr/>
            </p:nvSpPr>
            <p:spPr bwMode="auto">
              <a:xfrm>
                <a:off x="5073" y="295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231"/>
              <p:cNvSpPr>
                <a:spLocks noEditPoints="1"/>
              </p:cNvSpPr>
              <p:nvPr/>
            </p:nvSpPr>
            <p:spPr bwMode="auto">
              <a:xfrm>
                <a:off x="5067" y="2887"/>
                <a:ext cx="175" cy="90"/>
              </a:xfrm>
              <a:custGeom>
                <a:avLst/>
                <a:gdLst>
                  <a:gd name="T0" fmla="*/ 159 w 166"/>
                  <a:gd name="T1" fmla="*/ 3 h 85"/>
                  <a:gd name="T2" fmla="*/ 164 w 166"/>
                  <a:gd name="T3" fmla="*/ 1 h 85"/>
                  <a:gd name="T4" fmla="*/ 164 w 166"/>
                  <a:gd name="T5" fmla="*/ 6 h 85"/>
                  <a:gd name="T6" fmla="*/ 163 w 166"/>
                  <a:gd name="T7" fmla="*/ 76 h 85"/>
                  <a:gd name="T8" fmla="*/ 163 w 166"/>
                  <a:gd name="T9" fmla="*/ 83 h 85"/>
                  <a:gd name="T10" fmla="*/ 156 w 166"/>
                  <a:gd name="T11" fmla="*/ 82 h 85"/>
                  <a:gd name="T12" fmla="*/ 8 w 166"/>
                  <a:gd name="T13" fmla="*/ 62 h 85"/>
                  <a:gd name="T14" fmla="*/ 6 w 166"/>
                  <a:gd name="T15" fmla="*/ 62 h 85"/>
                  <a:gd name="T16" fmla="*/ 8 w 166"/>
                  <a:gd name="T17" fmla="*/ 61 h 85"/>
                  <a:gd name="T18" fmla="*/ 159 w 166"/>
                  <a:gd name="T19" fmla="*/ 3 h 85"/>
                  <a:gd name="T20" fmla="*/ 164 w 166"/>
                  <a:gd name="T21" fmla="*/ 0 h 85"/>
                  <a:gd name="T22" fmla="*/ 0 w 166"/>
                  <a:gd name="T23" fmla="*/ 63 h 85"/>
                  <a:gd name="T24" fmla="*/ 164 w 166"/>
                  <a:gd name="T25" fmla="*/ 85 h 85"/>
                  <a:gd name="T26" fmla="*/ 166 w 166"/>
                  <a:gd name="T27" fmla="*/ 1 h 85"/>
                  <a:gd name="T28" fmla="*/ 166 w 166"/>
                  <a:gd name="T29" fmla="*/ 1 h 85"/>
                  <a:gd name="T30" fmla="*/ 164 w 166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6" h="85">
                    <a:moveTo>
                      <a:pt x="159" y="3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3" y="76"/>
                      <a:pt x="163" y="76"/>
                      <a:pt x="163" y="76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59" y="3"/>
                      <a:pt x="159" y="3"/>
                      <a:pt x="159" y="3"/>
                    </a:cubicBezTo>
                    <a:moveTo>
                      <a:pt x="164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5" y="1"/>
                      <a:pt x="164" y="0"/>
                      <a:pt x="1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232"/>
              <p:cNvSpPr/>
              <p:nvPr/>
            </p:nvSpPr>
            <p:spPr bwMode="auto">
              <a:xfrm>
                <a:off x="5240" y="288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233"/>
              <p:cNvSpPr/>
              <p:nvPr/>
            </p:nvSpPr>
            <p:spPr bwMode="auto">
              <a:xfrm>
                <a:off x="4550" y="3704"/>
                <a:ext cx="193" cy="93"/>
              </a:xfrm>
              <a:custGeom>
                <a:avLst/>
                <a:gdLst>
                  <a:gd name="T0" fmla="*/ 183 w 183"/>
                  <a:gd name="T1" fmla="*/ 0 h 89"/>
                  <a:gd name="T2" fmla="*/ 0 w 183"/>
                  <a:gd name="T3" fmla="*/ 33 h 89"/>
                  <a:gd name="T4" fmla="*/ 15 w 183"/>
                  <a:gd name="T5" fmla="*/ 86 h 89"/>
                  <a:gd name="T6" fmla="*/ 16 w 183"/>
                  <a:gd name="T7" fmla="*/ 86 h 89"/>
                  <a:gd name="T8" fmla="*/ 23 w 183"/>
                  <a:gd name="T9" fmla="*/ 89 h 89"/>
                  <a:gd name="T10" fmla="*/ 183 w 183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9">
                    <a:moveTo>
                      <a:pt x="18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9" y="86"/>
                      <a:pt x="22" y="87"/>
                      <a:pt x="23" y="89"/>
                    </a:cubicBezTo>
                    <a:cubicBezTo>
                      <a:pt x="183" y="0"/>
                      <a:pt x="183" y="0"/>
                      <a:pt x="18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234"/>
              <p:cNvSpPr/>
              <p:nvPr/>
            </p:nvSpPr>
            <p:spPr bwMode="auto">
              <a:xfrm>
                <a:off x="4566" y="3794"/>
                <a:ext cx="8" cy="7"/>
              </a:xfrm>
              <a:custGeom>
                <a:avLst/>
                <a:gdLst>
                  <a:gd name="T0" fmla="*/ 1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3 h 6"/>
                  <a:gd name="T8" fmla="*/ 1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4235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4236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4237"/>
              <p:cNvSpPr/>
              <p:nvPr/>
            </p:nvSpPr>
            <p:spPr bwMode="auto">
              <a:xfrm>
                <a:off x="4548" y="3737"/>
                <a:ext cx="21" cy="66"/>
              </a:xfrm>
              <a:custGeom>
                <a:avLst/>
                <a:gdLst>
                  <a:gd name="T0" fmla="*/ 1 w 20"/>
                  <a:gd name="T1" fmla="*/ 0 h 62"/>
                  <a:gd name="T2" fmla="*/ 0 w 20"/>
                  <a:gd name="T3" fmla="*/ 0 h 62"/>
                  <a:gd name="T4" fmla="*/ 18 w 20"/>
                  <a:gd name="T5" fmla="*/ 60 h 62"/>
                  <a:gd name="T6" fmla="*/ 19 w 20"/>
                  <a:gd name="T7" fmla="*/ 61 h 62"/>
                  <a:gd name="T8" fmla="*/ 20 w 20"/>
                  <a:gd name="T9" fmla="*/ 62 h 62"/>
                  <a:gd name="T10" fmla="*/ 20 w 20"/>
                  <a:gd name="T11" fmla="*/ 62 h 62"/>
                  <a:gd name="T12" fmla="*/ 19 w 20"/>
                  <a:gd name="T13" fmla="*/ 60 h 62"/>
                  <a:gd name="T14" fmla="*/ 17 w 20"/>
                  <a:gd name="T15" fmla="*/ 54 h 62"/>
                  <a:gd name="T16" fmla="*/ 2 w 20"/>
                  <a:gd name="T17" fmla="*/ 1 h 62"/>
                  <a:gd name="T18" fmla="*/ 1 w 20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4238"/>
              <p:cNvSpPr/>
              <p:nvPr/>
            </p:nvSpPr>
            <p:spPr bwMode="auto">
              <a:xfrm>
                <a:off x="4567" y="38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4239"/>
              <p:cNvSpPr/>
              <p:nvPr/>
            </p:nvSpPr>
            <p:spPr bwMode="auto">
              <a:xfrm>
                <a:off x="4304" y="3642"/>
                <a:ext cx="206" cy="96"/>
              </a:xfrm>
              <a:custGeom>
                <a:avLst/>
                <a:gdLst>
                  <a:gd name="T0" fmla="*/ 195 w 195"/>
                  <a:gd name="T1" fmla="*/ 0 h 91"/>
                  <a:gd name="T2" fmla="*/ 13 w 195"/>
                  <a:gd name="T3" fmla="*/ 72 h 91"/>
                  <a:gd name="T4" fmla="*/ 0 w 195"/>
                  <a:gd name="T5" fmla="*/ 77 h 91"/>
                  <a:gd name="T6" fmla="*/ 1 w 195"/>
                  <a:gd name="T7" fmla="*/ 78 h 91"/>
                  <a:gd name="T8" fmla="*/ 96 w 195"/>
                  <a:gd name="T9" fmla="*/ 91 h 91"/>
                  <a:gd name="T10" fmla="*/ 195 w 195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91">
                    <a:moveTo>
                      <a:pt x="195" y="0"/>
                    </a:moveTo>
                    <a:cubicBezTo>
                      <a:pt x="13" y="72"/>
                      <a:pt x="13" y="72"/>
                      <a:pt x="13" y="7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0" y="78"/>
                      <a:pt x="1" y="78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195" y="0"/>
                      <a:pt x="195" y="0"/>
                      <a:pt x="19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4240"/>
              <p:cNvSpPr/>
              <p:nvPr/>
            </p:nvSpPr>
            <p:spPr bwMode="auto">
              <a:xfrm>
                <a:off x="4302" y="3724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4241"/>
              <p:cNvSpPr/>
              <p:nvPr/>
            </p:nvSpPr>
            <p:spPr bwMode="auto">
              <a:xfrm>
                <a:off x="4409" y="3644"/>
                <a:ext cx="104" cy="103"/>
              </a:xfrm>
              <a:custGeom>
                <a:avLst/>
                <a:gdLst>
                  <a:gd name="T0" fmla="*/ 98 w 98"/>
                  <a:gd name="T1" fmla="*/ 0 h 97"/>
                  <a:gd name="T2" fmla="*/ 0 w 98"/>
                  <a:gd name="T3" fmla="*/ 89 h 97"/>
                  <a:gd name="T4" fmla="*/ 59 w 98"/>
                  <a:gd name="T5" fmla="*/ 97 h 97"/>
                  <a:gd name="T6" fmla="*/ 68 w 98"/>
                  <a:gd name="T7" fmla="*/ 91 h 97"/>
                  <a:gd name="T8" fmla="*/ 69 w 98"/>
                  <a:gd name="T9" fmla="*/ 91 h 97"/>
                  <a:gd name="T10" fmla="*/ 79 w 98"/>
                  <a:gd name="T11" fmla="*/ 60 h 97"/>
                  <a:gd name="T12" fmla="*/ 77 w 98"/>
                  <a:gd name="T13" fmla="*/ 61 h 97"/>
                  <a:gd name="T14" fmla="*/ 69 w 98"/>
                  <a:gd name="T15" fmla="*/ 53 h 97"/>
                  <a:gd name="T16" fmla="*/ 77 w 98"/>
                  <a:gd name="T17" fmla="*/ 45 h 97"/>
                  <a:gd name="T18" fmla="*/ 83 w 98"/>
                  <a:gd name="T19" fmla="*/ 48 h 97"/>
                  <a:gd name="T20" fmla="*/ 98 w 98"/>
                  <a:gd name="T21" fmla="*/ 1 h 97"/>
                  <a:gd name="T22" fmla="*/ 98 w 98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97">
                    <a:moveTo>
                      <a:pt x="98" y="0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60" y="94"/>
                      <a:pt x="64" y="91"/>
                      <a:pt x="68" y="91"/>
                    </a:cubicBezTo>
                    <a:cubicBezTo>
                      <a:pt x="68" y="91"/>
                      <a:pt x="68" y="91"/>
                      <a:pt x="69" y="91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3" y="61"/>
                      <a:pt x="69" y="57"/>
                      <a:pt x="69" y="53"/>
                    </a:cubicBezTo>
                    <a:cubicBezTo>
                      <a:pt x="69" y="49"/>
                      <a:pt x="73" y="45"/>
                      <a:pt x="77" y="45"/>
                    </a:cubicBezTo>
                    <a:cubicBezTo>
                      <a:pt x="79" y="45"/>
                      <a:pt x="82" y="46"/>
                      <a:pt x="83" y="48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4242"/>
              <p:cNvSpPr/>
              <p:nvPr/>
            </p:nvSpPr>
            <p:spPr bwMode="auto">
              <a:xfrm>
                <a:off x="4513" y="364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4243"/>
              <p:cNvSpPr/>
              <p:nvPr/>
            </p:nvSpPr>
            <p:spPr bwMode="auto">
              <a:xfrm>
                <a:off x="4482" y="3692"/>
                <a:ext cx="15" cy="17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8 h 16"/>
                  <a:gd name="T4" fmla="*/ 8 w 14"/>
                  <a:gd name="T5" fmla="*/ 16 h 16"/>
                  <a:gd name="T6" fmla="*/ 10 w 14"/>
                  <a:gd name="T7" fmla="*/ 15 h 16"/>
                  <a:gd name="T8" fmla="*/ 14 w 14"/>
                  <a:gd name="T9" fmla="*/ 3 h 16"/>
                  <a:gd name="T10" fmla="*/ 8 w 1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9" y="16"/>
                      <a:pt x="9" y="16"/>
                      <a:pt x="10" y="1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4244"/>
              <p:cNvSpPr/>
              <p:nvPr/>
            </p:nvSpPr>
            <p:spPr bwMode="auto">
              <a:xfrm>
                <a:off x="4472" y="3740"/>
                <a:ext cx="10" cy="8"/>
              </a:xfrm>
              <a:custGeom>
                <a:avLst/>
                <a:gdLst>
                  <a:gd name="T0" fmla="*/ 9 w 10"/>
                  <a:gd name="T1" fmla="*/ 0 h 7"/>
                  <a:gd name="T2" fmla="*/ 0 w 10"/>
                  <a:gd name="T3" fmla="*/ 6 h 7"/>
                  <a:gd name="T4" fmla="*/ 8 w 10"/>
                  <a:gd name="T5" fmla="*/ 7 h 7"/>
                  <a:gd name="T6" fmla="*/ 10 w 10"/>
                  <a:gd name="T7" fmla="*/ 0 h 7"/>
                  <a:gd name="T8" fmla="*/ 9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1" y="3"/>
                      <a:pt x="0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4245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close/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4246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4247"/>
              <p:cNvSpPr/>
              <p:nvPr/>
            </p:nvSpPr>
            <p:spPr bwMode="auto">
              <a:xfrm>
                <a:off x="4479" y="3641"/>
                <a:ext cx="37" cy="107"/>
              </a:xfrm>
              <a:custGeom>
                <a:avLst/>
                <a:gdLst>
                  <a:gd name="T0" fmla="*/ 35 w 35"/>
                  <a:gd name="T1" fmla="*/ 0 h 101"/>
                  <a:gd name="T2" fmla="*/ 33 w 35"/>
                  <a:gd name="T3" fmla="*/ 2 h 101"/>
                  <a:gd name="T4" fmla="*/ 0 w 35"/>
                  <a:gd name="T5" fmla="*/ 101 h 101"/>
                  <a:gd name="T6" fmla="*/ 1 w 35"/>
                  <a:gd name="T7" fmla="*/ 101 h 101"/>
                  <a:gd name="T8" fmla="*/ 2 w 35"/>
                  <a:gd name="T9" fmla="*/ 101 h 101"/>
                  <a:gd name="T10" fmla="*/ 2 w 35"/>
                  <a:gd name="T11" fmla="*/ 101 h 101"/>
                  <a:gd name="T12" fmla="*/ 35 w 35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1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4248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4249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4250"/>
              <p:cNvSpPr/>
              <p:nvPr/>
            </p:nvSpPr>
            <p:spPr bwMode="auto">
              <a:xfrm>
                <a:off x="4477" y="374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0 w 4"/>
                  <a:gd name="T7" fmla="*/ 1 h 2"/>
                  <a:gd name="T8" fmla="*/ 4 w 4"/>
                  <a:gd name="T9" fmla="*/ 2 h 2"/>
                  <a:gd name="T10" fmla="*/ 4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4251"/>
              <p:cNvSpPr/>
              <p:nvPr/>
            </p:nvSpPr>
            <p:spPr bwMode="auto">
              <a:xfrm>
                <a:off x="4485" y="3647"/>
                <a:ext cx="61" cy="100"/>
              </a:xfrm>
              <a:custGeom>
                <a:avLst/>
                <a:gdLst>
                  <a:gd name="T0" fmla="*/ 29 w 57"/>
                  <a:gd name="T1" fmla="*/ 0 h 95"/>
                  <a:gd name="T2" fmla="*/ 13 w 57"/>
                  <a:gd name="T3" fmla="*/ 50 h 95"/>
                  <a:gd name="T4" fmla="*/ 13 w 57"/>
                  <a:gd name="T5" fmla="*/ 51 h 95"/>
                  <a:gd name="T6" fmla="*/ 11 w 57"/>
                  <a:gd name="T7" fmla="*/ 56 h 95"/>
                  <a:gd name="T8" fmla="*/ 0 w 57"/>
                  <a:gd name="T9" fmla="*/ 90 h 95"/>
                  <a:gd name="T10" fmla="*/ 4 w 57"/>
                  <a:gd name="T11" fmla="*/ 95 h 95"/>
                  <a:gd name="T12" fmla="*/ 57 w 57"/>
                  <a:gd name="T13" fmla="*/ 85 h 95"/>
                  <a:gd name="T14" fmla="*/ 31 w 57"/>
                  <a:gd name="T15" fmla="*/ 0 h 95"/>
                  <a:gd name="T16" fmla="*/ 30 w 57"/>
                  <a:gd name="T17" fmla="*/ 0 h 95"/>
                  <a:gd name="T18" fmla="*/ 29 w 57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5">
                    <a:moveTo>
                      <a:pt x="29" y="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3" y="53"/>
                      <a:pt x="12" y="55"/>
                      <a:pt x="11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" y="91"/>
                      <a:pt x="3" y="93"/>
                      <a:pt x="4" y="9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4252"/>
              <p:cNvSpPr/>
              <p:nvPr/>
            </p:nvSpPr>
            <p:spPr bwMode="auto">
              <a:xfrm>
                <a:off x="4516" y="3643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253"/>
              <p:cNvSpPr/>
              <p:nvPr/>
            </p:nvSpPr>
            <p:spPr bwMode="auto">
              <a:xfrm>
                <a:off x="4497" y="3699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1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254"/>
              <p:cNvSpPr/>
              <p:nvPr/>
            </p:nvSpPr>
            <p:spPr bwMode="auto">
              <a:xfrm>
                <a:off x="4483" y="3742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255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256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4257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258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259"/>
              <p:cNvSpPr/>
              <p:nvPr/>
            </p:nvSpPr>
            <p:spPr bwMode="auto">
              <a:xfrm>
                <a:off x="4481" y="3639"/>
                <a:ext cx="67" cy="110"/>
              </a:xfrm>
              <a:custGeom>
                <a:avLst/>
                <a:gdLst>
                  <a:gd name="T0" fmla="*/ 35 w 63"/>
                  <a:gd name="T1" fmla="*/ 0 h 104"/>
                  <a:gd name="T2" fmla="*/ 33 w 63"/>
                  <a:gd name="T3" fmla="*/ 2 h 104"/>
                  <a:gd name="T4" fmla="*/ 0 w 63"/>
                  <a:gd name="T5" fmla="*/ 103 h 104"/>
                  <a:gd name="T6" fmla="*/ 0 w 63"/>
                  <a:gd name="T7" fmla="*/ 103 h 104"/>
                  <a:gd name="T8" fmla="*/ 2 w 63"/>
                  <a:gd name="T9" fmla="*/ 104 h 104"/>
                  <a:gd name="T10" fmla="*/ 2 w 63"/>
                  <a:gd name="T11" fmla="*/ 104 h 104"/>
                  <a:gd name="T12" fmla="*/ 1 w 63"/>
                  <a:gd name="T13" fmla="*/ 104 h 104"/>
                  <a:gd name="T14" fmla="*/ 34 w 63"/>
                  <a:gd name="T15" fmla="*/ 4 h 104"/>
                  <a:gd name="T16" fmla="*/ 35 w 63"/>
                  <a:gd name="T17" fmla="*/ 7 h 104"/>
                  <a:gd name="T18" fmla="*/ 61 w 63"/>
                  <a:gd name="T19" fmla="*/ 92 h 104"/>
                  <a:gd name="T20" fmla="*/ 61 w 63"/>
                  <a:gd name="T21" fmla="*/ 93 h 104"/>
                  <a:gd name="T22" fmla="*/ 63 w 63"/>
                  <a:gd name="T23" fmla="*/ 93 h 104"/>
                  <a:gd name="T24" fmla="*/ 35 w 6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104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4260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261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262"/>
              <p:cNvSpPr/>
              <p:nvPr/>
            </p:nvSpPr>
            <p:spPr bwMode="auto">
              <a:xfrm>
                <a:off x="4481" y="37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4263"/>
              <p:cNvSpPr/>
              <p:nvPr/>
            </p:nvSpPr>
            <p:spPr bwMode="auto">
              <a:xfrm>
                <a:off x="4490" y="3739"/>
                <a:ext cx="74" cy="58"/>
              </a:xfrm>
              <a:custGeom>
                <a:avLst/>
                <a:gdLst>
                  <a:gd name="T0" fmla="*/ 54 w 70"/>
                  <a:gd name="T1" fmla="*/ 0 h 55"/>
                  <a:gd name="T2" fmla="*/ 0 w 70"/>
                  <a:gd name="T3" fmla="*/ 10 h 55"/>
                  <a:gd name="T4" fmla="*/ 0 w 70"/>
                  <a:gd name="T5" fmla="*/ 10 h 55"/>
                  <a:gd name="T6" fmla="*/ 0 w 70"/>
                  <a:gd name="T7" fmla="*/ 13 h 55"/>
                  <a:gd name="T8" fmla="*/ 67 w 70"/>
                  <a:gd name="T9" fmla="*/ 55 h 55"/>
                  <a:gd name="T10" fmla="*/ 70 w 70"/>
                  <a:gd name="T11" fmla="*/ 53 h 55"/>
                  <a:gd name="T12" fmla="*/ 54 w 7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55">
                    <a:moveTo>
                      <a:pt x="54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4"/>
                      <a:pt x="69" y="53"/>
                      <a:pt x="70" y="53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4264"/>
              <p:cNvSpPr/>
              <p:nvPr/>
            </p:nvSpPr>
            <p:spPr bwMode="auto">
              <a:xfrm>
                <a:off x="4560" y="3795"/>
                <a:ext cx="5" cy="5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4265"/>
              <p:cNvSpPr/>
              <p:nvPr/>
            </p:nvSpPr>
            <p:spPr bwMode="auto">
              <a:xfrm>
                <a:off x="4485" y="3750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4266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4267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4268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4269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270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271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72"/>
              <p:cNvSpPr/>
              <p:nvPr/>
            </p:nvSpPr>
            <p:spPr bwMode="auto">
              <a:xfrm>
                <a:off x="4189" y="3333"/>
                <a:ext cx="132" cy="121"/>
              </a:xfrm>
              <a:custGeom>
                <a:avLst/>
                <a:gdLst>
                  <a:gd name="T0" fmla="*/ 122 w 124"/>
                  <a:gd name="T1" fmla="*/ 0 h 115"/>
                  <a:gd name="T2" fmla="*/ 0 w 124"/>
                  <a:gd name="T3" fmla="*/ 113 h 115"/>
                  <a:gd name="T4" fmla="*/ 1 w 124"/>
                  <a:gd name="T5" fmla="*/ 115 h 115"/>
                  <a:gd name="T6" fmla="*/ 100 w 124"/>
                  <a:gd name="T7" fmla="*/ 95 h 115"/>
                  <a:gd name="T8" fmla="*/ 124 w 124"/>
                  <a:gd name="T9" fmla="*/ 0 h 115"/>
                  <a:gd name="T10" fmla="*/ 122 w 124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15">
                    <a:moveTo>
                      <a:pt x="122" y="0"/>
                    </a:move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1" y="115"/>
                      <a:pt x="1" y="11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273"/>
              <p:cNvSpPr/>
              <p:nvPr/>
            </p:nvSpPr>
            <p:spPr bwMode="auto">
              <a:xfrm>
                <a:off x="4318" y="333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274"/>
              <p:cNvSpPr/>
              <p:nvPr/>
            </p:nvSpPr>
            <p:spPr bwMode="auto">
              <a:xfrm>
                <a:off x="4186" y="3452"/>
                <a:ext cx="5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275"/>
              <p:cNvSpPr>
                <a:spLocks noEditPoints="1"/>
              </p:cNvSpPr>
              <p:nvPr/>
            </p:nvSpPr>
            <p:spPr bwMode="auto">
              <a:xfrm>
                <a:off x="4189" y="3436"/>
                <a:ext cx="106" cy="96"/>
              </a:xfrm>
              <a:custGeom>
                <a:avLst/>
                <a:gdLst>
                  <a:gd name="T0" fmla="*/ 43 w 100"/>
                  <a:gd name="T1" fmla="*/ 46 h 91"/>
                  <a:gd name="T2" fmla="*/ 39 w 100"/>
                  <a:gd name="T3" fmla="*/ 42 h 91"/>
                  <a:gd name="T4" fmla="*/ 43 w 100"/>
                  <a:gd name="T5" fmla="*/ 39 h 91"/>
                  <a:gd name="T6" fmla="*/ 47 w 100"/>
                  <a:gd name="T7" fmla="*/ 42 h 91"/>
                  <a:gd name="T8" fmla="*/ 43 w 100"/>
                  <a:gd name="T9" fmla="*/ 46 h 91"/>
                  <a:gd name="T10" fmla="*/ 100 w 100"/>
                  <a:gd name="T11" fmla="*/ 0 h 91"/>
                  <a:gd name="T12" fmla="*/ 2 w 100"/>
                  <a:gd name="T13" fmla="*/ 20 h 91"/>
                  <a:gd name="T14" fmla="*/ 2 w 100"/>
                  <a:gd name="T15" fmla="*/ 21 h 91"/>
                  <a:gd name="T16" fmla="*/ 0 w 100"/>
                  <a:gd name="T17" fmla="*/ 26 h 91"/>
                  <a:gd name="T18" fmla="*/ 74 w 100"/>
                  <a:gd name="T19" fmla="*/ 91 h 91"/>
                  <a:gd name="T20" fmla="*/ 77 w 100"/>
                  <a:gd name="T21" fmla="*/ 90 h 91"/>
                  <a:gd name="T22" fmla="*/ 100 w 100"/>
                  <a:gd name="T2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43" y="46"/>
                    </a:moveTo>
                    <a:cubicBezTo>
                      <a:pt x="41" y="46"/>
                      <a:pt x="39" y="44"/>
                      <a:pt x="39" y="42"/>
                    </a:cubicBezTo>
                    <a:cubicBezTo>
                      <a:pt x="39" y="40"/>
                      <a:pt x="41" y="39"/>
                      <a:pt x="43" y="39"/>
                    </a:cubicBezTo>
                    <a:cubicBezTo>
                      <a:pt x="45" y="39"/>
                      <a:pt x="47" y="40"/>
                      <a:pt x="47" y="42"/>
                    </a:cubicBezTo>
                    <a:cubicBezTo>
                      <a:pt x="47" y="44"/>
                      <a:pt x="45" y="46"/>
                      <a:pt x="43" y="46"/>
                    </a:cubicBezTo>
                    <a:moveTo>
                      <a:pt x="100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1" y="24"/>
                      <a:pt x="0" y="26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5" y="90"/>
                      <a:pt x="76" y="90"/>
                      <a:pt x="77" y="9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Oval 4276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277"/>
              <p:cNvSpPr/>
              <p:nvPr/>
            </p:nvSpPr>
            <p:spPr bwMode="auto">
              <a:xfrm>
                <a:off x="4268" y="3531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278"/>
              <p:cNvSpPr/>
              <p:nvPr/>
            </p:nvSpPr>
            <p:spPr bwMode="auto">
              <a:xfrm>
                <a:off x="4184" y="3458"/>
                <a:ext cx="8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279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280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281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close/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282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283"/>
              <p:cNvSpPr/>
              <p:nvPr/>
            </p:nvSpPr>
            <p:spPr bwMode="auto">
              <a:xfrm>
                <a:off x="4216" y="3978"/>
                <a:ext cx="42" cy="71"/>
              </a:xfrm>
              <a:custGeom>
                <a:avLst/>
                <a:gdLst>
                  <a:gd name="T0" fmla="*/ 0 w 40"/>
                  <a:gd name="T1" fmla="*/ 0 h 67"/>
                  <a:gd name="T2" fmla="*/ 0 w 40"/>
                  <a:gd name="T3" fmla="*/ 0 h 67"/>
                  <a:gd name="T4" fmla="*/ 3 w 40"/>
                  <a:gd name="T5" fmla="*/ 61 h 67"/>
                  <a:gd name="T6" fmla="*/ 11 w 40"/>
                  <a:gd name="T7" fmla="*/ 67 h 67"/>
                  <a:gd name="T8" fmla="*/ 40 w 40"/>
                  <a:gd name="T9" fmla="*/ 63 h 67"/>
                  <a:gd name="T10" fmla="*/ 0 w 40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7" y="61"/>
                      <a:pt x="10" y="64"/>
                      <a:pt x="11" y="67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284"/>
              <p:cNvSpPr/>
              <p:nvPr/>
            </p:nvSpPr>
            <p:spPr bwMode="auto">
              <a:xfrm>
                <a:off x="4216" y="39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285"/>
              <p:cNvSpPr/>
              <p:nvPr/>
            </p:nvSpPr>
            <p:spPr bwMode="auto">
              <a:xfrm>
                <a:off x="4219" y="4042"/>
                <a:ext cx="9" cy="8"/>
              </a:xfrm>
              <a:custGeom>
                <a:avLst/>
                <a:gdLst>
                  <a:gd name="T0" fmla="*/ 0 w 8"/>
                  <a:gd name="T1" fmla="*/ 0 h 7"/>
                  <a:gd name="T2" fmla="*/ 1 w 8"/>
                  <a:gd name="T3" fmla="*/ 7 h 7"/>
                  <a:gd name="T4" fmla="*/ 8 w 8"/>
                  <a:gd name="T5" fmla="*/ 6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286"/>
              <p:cNvSpPr/>
              <p:nvPr/>
            </p:nvSpPr>
            <p:spPr bwMode="auto">
              <a:xfrm>
                <a:off x="4226" y="4047"/>
                <a:ext cx="69" cy="56"/>
              </a:xfrm>
              <a:custGeom>
                <a:avLst/>
                <a:gdLst>
                  <a:gd name="T0" fmla="*/ 32 w 65"/>
                  <a:gd name="T1" fmla="*/ 0 h 53"/>
                  <a:gd name="T2" fmla="*/ 1 w 65"/>
                  <a:gd name="T3" fmla="*/ 5 h 53"/>
                  <a:gd name="T4" fmla="*/ 0 w 65"/>
                  <a:gd name="T5" fmla="*/ 8 h 53"/>
                  <a:gd name="T6" fmla="*/ 65 w 65"/>
                  <a:gd name="T7" fmla="*/ 53 h 53"/>
                  <a:gd name="T8" fmla="*/ 32 w 6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3">
                    <a:moveTo>
                      <a:pt x="32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287"/>
              <p:cNvSpPr/>
              <p:nvPr/>
            </p:nvSpPr>
            <p:spPr bwMode="auto">
              <a:xfrm>
                <a:off x="4222" y="4052"/>
                <a:ext cx="6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288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289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290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close/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291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292"/>
              <p:cNvSpPr/>
              <p:nvPr/>
            </p:nvSpPr>
            <p:spPr bwMode="auto">
              <a:xfrm>
                <a:off x="4620" y="3923"/>
                <a:ext cx="96" cy="53"/>
              </a:xfrm>
              <a:custGeom>
                <a:avLst/>
                <a:gdLst>
                  <a:gd name="T0" fmla="*/ 39 w 91"/>
                  <a:gd name="T1" fmla="*/ 0 h 50"/>
                  <a:gd name="T2" fmla="*/ 33 w 91"/>
                  <a:gd name="T3" fmla="*/ 3 h 50"/>
                  <a:gd name="T4" fmla="*/ 30 w 91"/>
                  <a:gd name="T5" fmla="*/ 3 h 50"/>
                  <a:gd name="T6" fmla="*/ 0 w 91"/>
                  <a:gd name="T7" fmla="*/ 47 h 50"/>
                  <a:gd name="T8" fmla="*/ 2 w 91"/>
                  <a:gd name="T9" fmla="*/ 50 h 50"/>
                  <a:gd name="T10" fmla="*/ 91 w 91"/>
                  <a:gd name="T11" fmla="*/ 32 h 50"/>
                  <a:gd name="T12" fmla="*/ 91 w 91"/>
                  <a:gd name="T13" fmla="*/ 30 h 50"/>
                  <a:gd name="T14" fmla="*/ 39 w 91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50">
                    <a:moveTo>
                      <a:pt x="39" y="0"/>
                    </a:moveTo>
                    <a:cubicBezTo>
                      <a:pt x="38" y="2"/>
                      <a:pt x="36" y="3"/>
                      <a:pt x="33" y="3"/>
                    </a:cubicBezTo>
                    <a:cubicBezTo>
                      <a:pt x="32" y="3"/>
                      <a:pt x="31" y="3"/>
                      <a:pt x="3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9"/>
                      <a:pt x="2" y="50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1"/>
                      <a:pt x="91" y="30"/>
                      <a:pt x="91" y="3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293"/>
              <p:cNvSpPr/>
              <p:nvPr/>
            </p:nvSpPr>
            <p:spPr bwMode="auto">
              <a:xfrm>
                <a:off x="4651" y="3920"/>
                <a:ext cx="10" cy="6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6 h 6"/>
                  <a:gd name="T4" fmla="*/ 3 w 9"/>
                  <a:gd name="T5" fmla="*/ 6 h 6"/>
                  <a:gd name="T6" fmla="*/ 9 w 9"/>
                  <a:gd name="T7" fmla="*/ 3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5"/>
                      <a:pt x="9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4294"/>
              <p:cNvSpPr/>
              <p:nvPr/>
            </p:nvSpPr>
            <p:spPr bwMode="auto">
              <a:xfrm>
                <a:off x="4618" y="397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4295"/>
              <p:cNvSpPr/>
              <p:nvPr/>
            </p:nvSpPr>
            <p:spPr bwMode="auto">
              <a:xfrm>
                <a:off x="4716" y="395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4296"/>
              <p:cNvSpPr>
                <a:spLocks noEditPoints="1"/>
              </p:cNvSpPr>
              <p:nvPr/>
            </p:nvSpPr>
            <p:spPr bwMode="auto">
              <a:xfrm>
                <a:off x="4614" y="3918"/>
                <a:ext cx="107" cy="60"/>
              </a:xfrm>
              <a:custGeom>
                <a:avLst/>
                <a:gdLst>
                  <a:gd name="T0" fmla="*/ 35 w 101"/>
                  <a:gd name="T1" fmla="*/ 8 h 57"/>
                  <a:gd name="T2" fmla="*/ 39 w 101"/>
                  <a:gd name="T3" fmla="*/ 2 h 57"/>
                  <a:gd name="T4" fmla="*/ 44 w 101"/>
                  <a:gd name="T5" fmla="*/ 5 h 57"/>
                  <a:gd name="T6" fmla="*/ 96 w 101"/>
                  <a:gd name="T7" fmla="*/ 35 h 57"/>
                  <a:gd name="T8" fmla="*/ 99 w 101"/>
                  <a:gd name="T9" fmla="*/ 36 h 57"/>
                  <a:gd name="T10" fmla="*/ 96 w 101"/>
                  <a:gd name="T11" fmla="*/ 37 h 57"/>
                  <a:gd name="T12" fmla="*/ 7 w 101"/>
                  <a:gd name="T13" fmla="*/ 55 h 57"/>
                  <a:gd name="T14" fmla="*/ 3 w 101"/>
                  <a:gd name="T15" fmla="*/ 56 h 57"/>
                  <a:gd name="T16" fmla="*/ 5 w 101"/>
                  <a:gd name="T17" fmla="*/ 52 h 57"/>
                  <a:gd name="T18" fmla="*/ 35 w 101"/>
                  <a:gd name="T19" fmla="*/ 8 h 57"/>
                  <a:gd name="T20" fmla="*/ 38 w 101"/>
                  <a:gd name="T21" fmla="*/ 0 h 57"/>
                  <a:gd name="T22" fmla="*/ 37 w 101"/>
                  <a:gd name="T23" fmla="*/ 2 h 57"/>
                  <a:gd name="T24" fmla="*/ 37 w 101"/>
                  <a:gd name="T25" fmla="*/ 2 h 57"/>
                  <a:gd name="T26" fmla="*/ 0 w 101"/>
                  <a:gd name="T27" fmla="*/ 57 h 57"/>
                  <a:gd name="T28" fmla="*/ 0 w 101"/>
                  <a:gd name="T29" fmla="*/ 57 h 57"/>
                  <a:gd name="T30" fmla="*/ 1 w 101"/>
                  <a:gd name="T31" fmla="*/ 57 h 57"/>
                  <a:gd name="T32" fmla="*/ 101 w 101"/>
                  <a:gd name="T33" fmla="*/ 37 h 57"/>
                  <a:gd name="T34" fmla="*/ 37 w 101"/>
                  <a:gd name="T35" fmla="*/ 2 h 57"/>
                  <a:gd name="T36" fmla="*/ 38 w 101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57">
                    <a:moveTo>
                      <a:pt x="35" y="8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8" y="0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4297"/>
              <p:cNvSpPr/>
              <p:nvPr/>
            </p:nvSpPr>
            <p:spPr bwMode="auto">
              <a:xfrm>
                <a:off x="4653" y="3918"/>
                <a:ext cx="70" cy="39"/>
              </a:xfrm>
              <a:custGeom>
                <a:avLst/>
                <a:gdLst>
                  <a:gd name="T0" fmla="*/ 1 w 66"/>
                  <a:gd name="T1" fmla="*/ 0 h 37"/>
                  <a:gd name="T2" fmla="*/ 0 w 66"/>
                  <a:gd name="T3" fmla="*/ 2 h 37"/>
                  <a:gd name="T4" fmla="*/ 0 w 66"/>
                  <a:gd name="T5" fmla="*/ 2 h 37"/>
                  <a:gd name="T6" fmla="*/ 1 w 66"/>
                  <a:gd name="T7" fmla="*/ 0 h 37"/>
                  <a:gd name="T8" fmla="*/ 0 w 66"/>
                  <a:gd name="T9" fmla="*/ 2 h 37"/>
                  <a:gd name="T10" fmla="*/ 64 w 66"/>
                  <a:gd name="T11" fmla="*/ 37 h 37"/>
                  <a:gd name="T12" fmla="*/ 66 w 66"/>
                  <a:gd name="T13" fmla="*/ 37 h 37"/>
                  <a:gd name="T14" fmla="*/ 1 w 66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7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4298"/>
              <p:cNvSpPr/>
              <p:nvPr/>
            </p:nvSpPr>
            <p:spPr bwMode="auto">
              <a:xfrm>
                <a:off x="4614" y="39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4299"/>
              <p:cNvSpPr/>
              <p:nvPr/>
            </p:nvSpPr>
            <p:spPr bwMode="auto">
              <a:xfrm>
                <a:off x="4365" y="4033"/>
                <a:ext cx="76" cy="31"/>
              </a:xfrm>
              <a:custGeom>
                <a:avLst/>
                <a:gdLst>
                  <a:gd name="T0" fmla="*/ 0 w 72"/>
                  <a:gd name="T1" fmla="*/ 0 h 29"/>
                  <a:gd name="T2" fmla="*/ 67 w 72"/>
                  <a:gd name="T3" fmla="*/ 29 h 29"/>
                  <a:gd name="T4" fmla="*/ 72 w 72"/>
                  <a:gd name="T5" fmla="*/ 26 h 29"/>
                  <a:gd name="T6" fmla="*/ 71 w 72"/>
                  <a:gd name="T7" fmla="*/ 2 h 29"/>
                  <a:gd name="T8" fmla="*/ 0 w 7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29">
                    <a:moveTo>
                      <a:pt x="0" y="0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8"/>
                      <a:pt x="70" y="26"/>
                      <a:pt x="72" y="2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4300"/>
              <p:cNvSpPr/>
              <p:nvPr/>
            </p:nvSpPr>
            <p:spPr bwMode="auto">
              <a:xfrm>
                <a:off x="4436" y="4060"/>
                <a:ext cx="5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4301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4302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4303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4304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4305"/>
              <p:cNvSpPr/>
              <p:nvPr/>
            </p:nvSpPr>
            <p:spPr bwMode="auto">
              <a:xfrm>
                <a:off x="4832" y="3758"/>
                <a:ext cx="34" cy="143"/>
              </a:xfrm>
              <a:custGeom>
                <a:avLst/>
                <a:gdLst>
                  <a:gd name="T0" fmla="*/ 32 w 32"/>
                  <a:gd name="T1" fmla="*/ 0 h 135"/>
                  <a:gd name="T2" fmla="*/ 0 w 32"/>
                  <a:gd name="T3" fmla="*/ 135 h 135"/>
                  <a:gd name="T4" fmla="*/ 29 w 32"/>
                  <a:gd name="T5" fmla="*/ 87 h 135"/>
                  <a:gd name="T6" fmla="*/ 26 w 32"/>
                  <a:gd name="T7" fmla="*/ 80 h 135"/>
                  <a:gd name="T8" fmla="*/ 32 w 32"/>
                  <a:gd name="T9" fmla="*/ 72 h 135"/>
                  <a:gd name="T10" fmla="*/ 32 w 32"/>
                  <a:gd name="T1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35">
                    <a:moveTo>
                      <a:pt x="3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7" y="85"/>
                      <a:pt x="26" y="83"/>
                      <a:pt x="26" y="80"/>
                    </a:cubicBezTo>
                    <a:cubicBezTo>
                      <a:pt x="26" y="76"/>
                      <a:pt x="29" y="73"/>
                      <a:pt x="32" y="7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4306"/>
              <p:cNvSpPr/>
              <p:nvPr/>
            </p:nvSpPr>
            <p:spPr bwMode="auto">
              <a:xfrm>
                <a:off x="4860" y="3834"/>
                <a:ext cx="6" cy="16"/>
              </a:xfrm>
              <a:custGeom>
                <a:avLst/>
                <a:gdLst>
                  <a:gd name="T0" fmla="*/ 6 w 6"/>
                  <a:gd name="T1" fmla="*/ 0 h 15"/>
                  <a:gd name="T2" fmla="*/ 0 w 6"/>
                  <a:gd name="T3" fmla="*/ 8 h 15"/>
                  <a:gd name="T4" fmla="*/ 3 w 6"/>
                  <a:gd name="T5" fmla="*/ 15 h 15"/>
                  <a:gd name="T6" fmla="*/ 6 w 6"/>
                  <a:gd name="T7" fmla="*/ 8 h 15"/>
                  <a:gd name="T8" fmla="*/ 6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4307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close/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4308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4309"/>
              <p:cNvSpPr/>
              <p:nvPr/>
            </p:nvSpPr>
            <p:spPr bwMode="auto">
              <a:xfrm>
                <a:off x="4442" y="3903"/>
                <a:ext cx="53" cy="130"/>
              </a:xfrm>
              <a:custGeom>
                <a:avLst/>
                <a:gdLst>
                  <a:gd name="T0" fmla="*/ 0 w 50"/>
                  <a:gd name="T1" fmla="*/ 0 h 123"/>
                  <a:gd name="T2" fmla="*/ 0 w 50"/>
                  <a:gd name="T3" fmla="*/ 0 h 123"/>
                  <a:gd name="T4" fmla="*/ 1 w 50"/>
                  <a:gd name="T5" fmla="*/ 122 h 123"/>
                  <a:gd name="T6" fmla="*/ 9 w 50"/>
                  <a:gd name="T7" fmla="*/ 122 h 123"/>
                  <a:gd name="T8" fmla="*/ 9 w 50"/>
                  <a:gd name="T9" fmla="*/ 122 h 123"/>
                  <a:gd name="T10" fmla="*/ 14 w 50"/>
                  <a:gd name="T11" fmla="*/ 117 h 123"/>
                  <a:gd name="T12" fmla="*/ 20 w 50"/>
                  <a:gd name="T13" fmla="*/ 122 h 123"/>
                  <a:gd name="T14" fmla="*/ 20 w 50"/>
                  <a:gd name="T15" fmla="*/ 122 h 123"/>
                  <a:gd name="T16" fmla="*/ 46 w 50"/>
                  <a:gd name="T17" fmla="*/ 123 h 123"/>
                  <a:gd name="T18" fmla="*/ 50 w 50"/>
                  <a:gd name="T19" fmla="*/ 118 h 123"/>
                  <a:gd name="T20" fmla="*/ 0 w 50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19"/>
                      <a:pt x="11" y="117"/>
                      <a:pt x="14" y="117"/>
                    </a:cubicBezTo>
                    <a:cubicBezTo>
                      <a:pt x="17" y="117"/>
                      <a:pt x="20" y="119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8" y="119"/>
                      <a:pt x="50" y="1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4310"/>
              <p:cNvSpPr/>
              <p:nvPr/>
            </p:nvSpPr>
            <p:spPr bwMode="auto">
              <a:xfrm>
                <a:off x="4491" y="402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4311"/>
              <p:cNvSpPr/>
              <p:nvPr/>
            </p:nvSpPr>
            <p:spPr bwMode="auto">
              <a:xfrm>
                <a:off x="4452" y="4027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0 w 11"/>
                  <a:gd name="T5" fmla="*/ 5 h 5"/>
                  <a:gd name="T6" fmla="*/ 11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4312"/>
              <p:cNvSpPr/>
              <p:nvPr/>
            </p:nvSpPr>
            <p:spPr bwMode="auto">
              <a:xfrm>
                <a:off x="4442" y="39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4313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4314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4315"/>
              <p:cNvSpPr/>
              <p:nvPr/>
            </p:nvSpPr>
            <p:spPr bwMode="auto">
              <a:xfrm>
                <a:off x="4440" y="3895"/>
                <a:ext cx="58" cy="139"/>
              </a:xfrm>
              <a:custGeom>
                <a:avLst/>
                <a:gdLst>
                  <a:gd name="T0" fmla="*/ 0 w 55"/>
                  <a:gd name="T1" fmla="*/ 0 h 132"/>
                  <a:gd name="T2" fmla="*/ 2 w 55"/>
                  <a:gd name="T3" fmla="*/ 131 h 132"/>
                  <a:gd name="T4" fmla="*/ 3 w 55"/>
                  <a:gd name="T5" fmla="*/ 131 h 132"/>
                  <a:gd name="T6" fmla="*/ 3 w 55"/>
                  <a:gd name="T7" fmla="*/ 130 h 132"/>
                  <a:gd name="T8" fmla="*/ 2 w 55"/>
                  <a:gd name="T9" fmla="*/ 8 h 132"/>
                  <a:gd name="T10" fmla="*/ 2 w 55"/>
                  <a:gd name="T11" fmla="*/ 8 h 132"/>
                  <a:gd name="T12" fmla="*/ 2 w 55"/>
                  <a:gd name="T13" fmla="*/ 8 h 132"/>
                  <a:gd name="T14" fmla="*/ 52 w 55"/>
                  <a:gd name="T15" fmla="*/ 126 h 132"/>
                  <a:gd name="T16" fmla="*/ 54 w 55"/>
                  <a:gd name="T17" fmla="*/ 131 h 132"/>
                  <a:gd name="T18" fmla="*/ 54 w 55"/>
                  <a:gd name="T19" fmla="*/ 132 h 132"/>
                  <a:gd name="T20" fmla="*/ 53 w 55"/>
                  <a:gd name="T21" fmla="*/ 132 h 132"/>
                  <a:gd name="T22" fmla="*/ 54 w 55"/>
                  <a:gd name="T23" fmla="*/ 132 h 132"/>
                  <a:gd name="T24" fmla="*/ 55 w 55"/>
                  <a:gd name="T25" fmla="*/ 131 h 132"/>
                  <a:gd name="T26" fmla="*/ 55 w 55"/>
                  <a:gd name="T27" fmla="*/ 131 h 132"/>
                  <a:gd name="T28" fmla="*/ 0 w 55"/>
                  <a:gd name="T2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32">
                    <a:moveTo>
                      <a:pt x="0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4" y="132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4316"/>
              <p:cNvSpPr/>
              <p:nvPr/>
            </p:nvSpPr>
            <p:spPr bwMode="auto">
              <a:xfrm>
                <a:off x="4497" y="403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4317"/>
              <p:cNvSpPr/>
              <p:nvPr/>
            </p:nvSpPr>
            <p:spPr bwMode="auto">
              <a:xfrm>
                <a:off x="4443" y="4035"/>
                <a:ext cx="49" cy="27"/>
              </a:xfrm>
              <a:custGeom>
                <a:avLst/>
                <a:gdLst>
                  <a:gd name="T0" fmla="*/ 0 w 46"/>
                  <a:gd name="T1" fmla="*/ 0 h 26"/>
                  <a:gd name="T2" fmla="*/ 1 w 46"/>
                  <a:gd name="T3" fmla="*/ 24 h 26"/>
                  <a:gd name="T4" fmla="*/ 5 w 46"/>
                  <a:gd name="T5" fmla="*/ 26 h 26"/>
                  <a:gd name="T6" fmla="*/ 22 w 46"/>
                  <a:gd name="T7" fmla="*/ 16 h 26"/>
                  <a:gd name="T8" fmla="*/ 46 w 46"/>
                  <a:gd name="T9" fmla="*/ 2 h 26"/>
                  <a:gd name="T10" fmla="*/ 45 w 46"/>
                  <a:gd name="T11" fmla="*/ 1 h 26"/>
                  <a:gd name="T12" fmla="*/ 18 w 46"/>
                  <a:gd name="T13" fmla="*/ 0 h 26"/>
                  <a:gd name="T14" fmla="*/ 13 w 46"/>
                  <a:gd name="T15" fmla="*/ 2 h 26"/>
                  <a:gd name="T16" fmla="*/ 9 w 46"/>
                  <a:gd name="T17" fmla="*/ 0 h 26"/>
                  <a:gd name="T18" fmla="*/ 0 w 4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4" y="25"/>
                      <a:pt x="5" y="2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5" y="2"/>
                      <a:pt x="13" y="2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4318"/>
              <p:cNvSpPr/>
              <p:nvPr/>
            </p:nvSpPr>
            <p:spPr bwMode="auto">
              <a:xfrm>
                <a:off x="4491" y="403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4319"/>
              <p:cNvSpPr/>
              <p:nvPr/>
            </p:nvSpPr>
            <p:spPr bwMode="auto">
              <a:xfrm>
                <a:off x="4444" y="4060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4320"/>
              <p:cNvSpPr/>
              <p:nvPr/>
            </p:nvSpPr>
            <p:spPr bwMode="auto">
              <a:xfrm>
                <a:off x="4453" y="40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4 w 9"/>
                  <a:gd name="T3" fmla="*/ 2 h 2"/>
                  <a:gd name="T4" fmla="*/ 9 w 9"/>
                  <a:gd name="T5" fmla="*/ 0 h 2"/>
                  <a:gd name="T6" fmla="*/ 0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1" y="1"/>
                      <a:pt x="2" y="2"/>
                      <a:pt x="4" y="2"/>
                    </a:cubicBezTo>
                    <a:cubicBezTo>
                      <a:pt x="6" y="2"/>
                      <a:pt x="8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4321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4322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4323"/>
              <p:cNvSpPr/>
              <p:nvPr/>
            </p:nvSpPr>
            <p:spPr bwMode="auto">
              <a:xfrm>
                <a:off x="4442" y="4033"/>
                <a:ext cx="56" cy="36"/>
              </a:xfrm>
              <a:custGeom>
                <a:avLst/>
                <a:gdLst>
                  <a:gd name="T0" fmla="*/ 0 w 53"/>
                  <a:gd name="T1" fmla="*/ 0 h 34"/>
                  <a:gd name="T2" fmla="*/ 0 w 53"/>
                  <a:gd name="T3" fmla="*/ 34 h 34"/>
                  <a:gd name="T4" fmla="*/ 53 w 53"/>
                  <a:gd name="T5" fmla="*/ 2 h 34"/>
                  <a:gd name="T6" fmla="*/ 52 w 53"/>
                  <a:gd name="T7" fmla="*/ 1 h 34"/>
                  <a:gd name="T8" fmla="*/ 51 w 53"/>
                  <a:gd name="T9" fmla="*/ 1 h 34"/>
                  <a:gd name="T10" fmla="*/ 23 w 53"/>
                  <a:gd name="T11" fmla="*/ 18 h 34"/>
                  <a:gd name="T12" fmla="*/ 6 w 53"/>
                  <a:gd name="T13" fmla="*/ 28 h 34"/>
                  <a:gd name="T14" fmla="*/ 2 w 53"/>
                  <a:gd name="T15" fmla="*/ 31 h 34"/>
                  <a:gd name="T16" fmla="*/ 2 w 53"/>
                  <a:gd name="T17" fmla="*/ 26 h 34"/>
                  <a:gd name="T18" fmla="*/ 1 w 53"/>
                  <a:gd name="T19" fmla="*/ 2 h 34"/>
                  <a:gd name="T20" fmla="*/ 1 w 53"/>
                  <a:gd name="T21" fmla="*/ 0 h 34"/>
                  <a:gd name="T22" fmla="*/ 0 w 5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4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4324"/>
              <p:cNvSpPr/>
              <p:nvPr/>
            </p:nvSpPr>
            <p:spPr bwMode="auto">
              <a:xfrm>
                <a:off x="4497" y="40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4325"/>
              <p:cNvSpPr>
                <a:spLocks noEditPoints="1"/>
              </p:cNvSpPr>
              <p:nvPr/>
            </p:nvSpPr>
            <p:spPr bwMode="auto">
              <a:xfrm>
                <a:off x="4371" y="3753"/>
                <a:ext cx="188" cy="48"/>
              </a:xfrm>
              <a:custGeom>
                <a:avLst/>
                <a:gdLst>
                  <a:gd name="T0" fmla="*/ 74 w 178"/>
                  <a:gd name="T1" fmla="*/ 32 h 45"/>
                  <a:gd name="T2" fmla="*/ 70 w 178"/>
                  <a:gd name="T3" fmla="*/ 29 h 45"/>
                  <a:gd name="T4" fmla="*/ 74 w 178"/>
                  <a:gd name="T5" fmla="*/ 25 h 45"/>
                  <a:gd name="T6" fmla="*/ 77 w 178"/>
                  <a:gd name="T7" fmla="*/ 29 h 45"/>
                  <a:gd name="T8" fmla="*/ 74 w 178"/>
                  <a:gd name="T9" fmla="*/ 32 h 45"/>
                  <a:gd name="T10" fmla="*/ 96 w 178"/>
                  <a:gd name="T11" fmla="*/ 0 h 45"/>
                  <a:gd name="T12" fmla="*/ 0 w 178"/>
                  <a:gd name="T13" fmla="*/ 25 h 45"/>
                  <a:gd name="T14" fmla="*/ 177 w 178"/>
                  <a:gd name="T15" fmla="*/ 45 h 45"/>
                  <a:gd name="T16" fmla="*/ 178 w 178"/>
                  <a:gd name="T17" fmla="*/ 44 h 45"/>
                  <a:gd name="T18" fmla="*/ 112 w 178"/>
                  <a:gd name="T19" fmla="*/ 3 h 45"/>
                  <a:gd name="T20" fmla="*/ 110 w 178"/>
                  <a:gd name="T21" fmla="*/ 2 h 45"/>
                  <a:gd name="T22" fmla="*/ 104 w 178"/>
                  <a:gd name="T23" fmla="*/ 5 h 45"/>
                  <a:gd name="T24" fmla="*/ 96 w 17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45">
                    <a:moveTo>
                      <a:pt x="74" y="32"/>
                    </a:moveTo>
                    <a:cubicBezTo>
                      <a:pt x="72" y="32"/>
                      <a:pt x="70" y="31"/>
                      <a:pt x="70" y="29"/>
                    </a:cubicBezTo>
                    <a:cubicBezTo>
                      <a:pt x="70" y="27"/>
                      <a:pt x="72" y="25"/>
                      <a:pt x="74" y="25"/>
                    </a:cubicBezTo>
                    <a:cubicBezTo>
                      <a:pt x="76" y="25"/>
                      <a:pt x="77" y="27"/>
                      <a:pt x="77" y="29"/>
                    </a:cubicBezTo>
                    <a:cubicBezTo>
                      <a:pt x="77" y="31"/>
                      <a:pt x="76" y="32"/>
                      <a:pt x="74" y="32"/>
                    </a:cubicBezTo>
                    <a:moveTo>
                      <a:pt x="96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7" y="45"/>
                      <a:pt x="177" y="45"/>
                      <a:pt x="178" y="44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08" y="4"/>
                      <a:pt x="106" y="5"/>
                      <a:pt x="104" y="5"/>
                    </a:cubicBezTo>
                    <a:cubicBezTo>
                      <a:pt x="100" y="5"/>
                      <a:pt x="97" y="3"/>
                      <a:pt x="9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4326"/>
              <p:cNvSpPr/>
              <p:nvPr/>
            </p:nvSpPr>
            <p:spPr bwMode="auto">
              <a:xfrm>
                <a:off x="4558" y="380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4327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4328"/>
              <p:cNvSpPr/>
              <p:nvPr/>
            </p:nvSpPr>
            <p:spPr bwMode="auto">
              <a:xfrm>
                <a:off x="4473" y="3751"/>
                <a:ext cx="15" cy="7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2 h 7"/>
                  <a:gd name="T4" fmla="*/ 8 w 14"/>
                  <a:gd name="T5" fmla="*/ 7 h 7"/>
                  <a:gd name="T6" fmla="*/ 14 w 14"/>
                  <a:gd name="T7" fmla="*/ 4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10" y="7"/>
                      <a:pt x="12" y="6"/>
                      <a:pt x="14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4329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close/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4330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4331"/>
              <p:cNvSpPr/>
              <p:nvPr/>
            </p:nvSpPr>
            <p:spPr bwMode="auto">
              <a:xfrm>
                <a:off x="5468" y="2899"/>
                <a:ext cx="84" cy="48"/>
              </a:xfrm>
              <a:custGeom>
                <a:avLst/>
                <a:gdLst>
                  <a:gd name="T0" fmla="*/ 18 w 79"/>
                  <a:gd name="T1" fmla="*/ 0 h 45"/>
                  <a:gd name="T2" fmla="*/ 13 w 79"/>
                  <a:gd name="T3" fmla="*/ 3 h 45"/>
                  <a:gd name="T4" fmla="*/ 12 w 79"/>
                  <a:gd name="T5" fmla="*/ 3 h 45"/>
                  <a:gd name="T6" fmla="*/ 0 w 79"/>
                  <a:gd name="T7" fmla="*/ 41 h 45"/>
                  <a:gd name="T8" fmla="*/ 3 w 79"/>
                  <a:gd name="T9" fmla="*/ 45 h 45"/>
                  <a:gd name="T10" fmla="*/ 78 w 79"/>
                  <a:gd name="T11" fmla="*/ 28 h 45"/>
                  <a:gd name="T12" fmla="*/ 79 w 79"/>
                  <a:gd name="T13" fmla="*/ 27 h 45"/>
                  <a:gd name="T14" fmla="*/ 18 w 79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45">
                    <a:moveTo>
                      <a:pt x="18" y="0"/>
                    </a:moveTo>
                    <a:cubicBezTo>
                      <a:pt x="16" y="2"/>
                      <a:pt x="15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2" y="43"/>
                      <a:pt x="3" y="45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9" y="27"/>
                      <a:pt x="79" y="2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4332"/>
              <p:cNvSpPr/>
              <p:nvPr/>
            </p:nvSpPr>
            <p:spPr bwMode="auto">
              <a:xfrm>
                <a:off x="5481" y="2898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4 h 4"/>
                  <a:gd name="T4" fmla="*/ 1 w 6"/>
                  <a:gd name="T5" fmla="*/ 4 h 4"/>
                  <a:gd name="T6" fmla="*/ 6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4333"/>
              <p:cNvSpPr/>
              <p:nvPr/>
            </p:nvSpPr>
            <p:spPr bwMode="auto">
              <a:xfrm>
                <a:off x="5466" y="294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4334"/>
              <p:cNvSpPr/>
              <p:nvPr/>
            </p:nvSpPr>
            <p:spPr bwMode="auto">
              <a:xfrm>
                <a:off x="5551" y="292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4335"/>
              <p:cNvSpPr>
                <a:spLocks noEditPoints="1"/>
              </p:cNvSpPr>
              <p:nvPr/>
            </p:nvSpPr>
            <p:spPr bwMode="auto">
              <a:xfrm>
                <a:off x="5466" y="2896"/>
                <a:ext cx="91" cy="53"/>
              </a:xfrm>
              <a:custGeom>
                <a:avLst/>
                <a:gdLst>
                  <a:gd name="T0" fmla="*/ 14 w 86"/>
                  <a:gd name="T1" fmla="*/ 6 h 50"/>
                  <a:gd name="T2" fmla="*/ 16 w 86"/>
                  <a:gd name="T3" fmla="*/ 2 h 50"/>
                  <a:gd name="T4" fmla="*/ 20 w 86"/>
                  <a:gd name="T5" fmla="*/ 3 h 50"/>
                  <a:gd name="T6" fmla="*/ 81 w 86"/>
                  <a:gd name="T7" fmla="*/ 30 h 50"/>
                  <a:gd name="T8" fmla="*/ 82 w 86"/>
                  <a:gd name="T9" fmla="*/ 31 h 50"/>
                  <a:gd name="T10" fmla="*/ 80 w 86"/>
                  <a:gd name="T11" fmla="*/ 31 h 50"/>
                  <a:gd name="T12" fmla="*/ 5 w 86"/>
                  <a:gd name="T13" fmla="*/ 48 h 50"/>
                  <a:gd name="T14" fmla="*/ 0 w 86"/>
                  <a:gd name="T15" fmla="*/ 49 h 50"/>
                  <a:gd name="T16" fmla="*/ 2 w 86"/>
                  <a:gd name="T17" fmla="*/ 44 h 50"/>
                  <a:gd name="T18" fmla="*/ 14 w 86"/>
                  <a:gd name="T19" fmla="*/ 6 h 50"/>
                  <a:gd name="T20" fmla="*/ 16 w 86"/>
                  <a:gd name="T21" fmla="*/ 0 h 50"/>
                  <a:gd name="T22" fmla="*/ 0 w 86"/>
                  <a:gd name="T23" fmla="*/ 50 h 50"/>
                  <a:gd name="T24" fmla="*/ 86 w 86"/>
                  <a:gd name="T25" fmla="*/ 32 h 50"/>
                  <a:gd name="T26" fmla="*/ 86 w 86"/>
                  <a:gd name="T27" fmla="*/ 31 h 50"/>
                  <a:gd name="T28" fmla="*/ 16 w 86"/>
                  <a:gd name="T2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50">
                    <a:moveTo>
                      <a:pt x="14" y="6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6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4336"/>
              <p:cNvSpPr/>
              <p:nvPr/>
            </p:nvSpPr>
            <p:spPr bwMode="auto">
              <a:xfrm>
                <a:off x="5557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4337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4338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4339"/>
              <p:cNvSpPr/>
              <p:nvPr/>
            </p:nvSpPr>
            <p:spPr bwMode="auto">
              <a:xfrm>
                <a:off x="5450" y="2823"/>
                <a:ext cx="28" cy="69"/>
              </a:xfrm>
              <a:custGeom>
                <a:avLst/>
                <a:gdLst>
                  <a:gd name="T0" fmla="*/ 0 w 26"/>
                  <a:gd name="T1" fmla="*/ 0 h 65"/>
                  <a:gd name="T2" fmla="*/ 7 w 26"/>
                  <a:gd name="T3" fmla="*/ 58 h 65"/>
                  <a:gd name="T4" fmla="*/ 25 w 26"/>
                  <a:gd name="T5" fmla="*/ 65 h 65"/>
                  <a:gd name="T6" fmla="*/ 26 w 26"/>
                  <a:gd name="T7" fmla="*/ 64 h 65"/>
                  <a:gd name="T8" fmla="*/ 0 w 26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5">
                    <a:moveTo>
                      <a:pt x="0" y="0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6" y="64"/>
                      <a:pt x="26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4340"/>
              <p:cNvSpPr/>
              <p:nvPr/>
            </p:nvSpPr>
            <p:spPr bwMode="auto">
              <a:xfrm>
                <a:off x="5477" y="2891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4341"/>
              <p:cNvSpPr>
                <a:spLocks noEditPoints="1"/>
              </p:cNvSpPr>
              <p:nvPr/>
            </p:nvSpPr>
            <p:spPr bwMode="auto">
              <a:xfrm>
                <a:off x="5459" y="2889"/>
                <a:ext cx="20" cy="52"/>
              </a:xfrm>
              <a:custGeom>
                <a:avLst/>
                <a:gdLst>
                  <a:gd name="T0" fmla="*/ 0 w 19"/>
                  <a:gd name="T1" fmla="*/ 7 h 50"/>
                  <a:gd name="T2" fmla="*/ 6 w 19"/>
                  <a:gd name="T3" fmla="*/ 50 h 50"/>
                  <a:gd name="T4" fmla="*/ 6 w 19"/>
                  <a:gd name="T5" fmla="*/ 50 h 50"/>
                  <a:gd name="T6" fmla="*/ 19 w 19"/>
                  <a:gd name="T7" fmla="*/ 12 h 50"/>
                  <a:gd name="T8" fmla="*/ 16 w 19"/>
                  <a:gd name="T9" fmla="*/ 8 h 50"/>
                  <a:gd name="T10" fmla="*/ 0 w 19"/>
                  <a:gd name="T11" fmla="*/ 7 h 50"/>
                  <a:gd name="T12" fmla="*/ 0 w 19"/>
                  <a:gd name="T13" fmla="*/ 0 h 50"/>
                  <a:gd name="T14" fmla="*/ 0 w 19"/>
                  <a:gd name="T15" fmla="*/ 4 h 50"/>
                  <a:gd name="T16" fmla="*/ 13 w 19"/>
                  <a:gd name="T17" fmla="*/ 5 h 50"/>
                  <a:gd name="T18" fmla="*/ 0 w 1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0">
                    <a:moveTo>
                      <a:pt x="0" y="7"/>
                    </a:move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1"/>
                      <a:pt x="16" y="10"/>
                      <a:pt x="16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4342"/>
              <p:cNvSpPr/>
              <p:nvPr/>
            </p:nvSpPr>
            <p:spPr bwMode="auto">
              <a:xfrm>
                <a:off x="5476" y="289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4343"/>
              <p:cNvSpPr/>
              <p:nvPr/>
            </p:nvSpPr>
            <p:spPr bwMode="auto">
              <a:xfrm>
                <a:off x="5465" y="29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4344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4345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4346"/>
              <p:cNvSpPr>
                <a:spLocks noEditPoints="1"/>
              </p:cNvSpPr>
              <p:nvPr/>
            </p:nvSpPr>
            <p:spPr bwMode="auto">
              <a:xfrm>
                <a:off x="5448" y="2814"/>
                <a:ext cx="34" cy="136"/>
              </a:xfrm>
              <a:custGeom>
                <a:avLst/>
                <a:gdLst>
                  <a:gd name="T0" fmla="*/ 9 w 32"/>
                  <a:gd name="T1" fmla="*/ 67 h 129"/>
                  <a:gd name="T2" fmla="*/ 2 w 32"/>
                  <a:gd name="T3" fmla="*/ 9 h 129"/>
                  <a:gd name="T4" fmla="*/ 28 w 32"/>
                  <a:gd name="T5" fmla="*/ 73 h 129"/>
                  <a:gd name="T6" fmla="*/ 29 w 32"/>
                  <a:gd name="T7" fmla="*/ 75 h 129"/>
                  <a:gd name="T8" fmla="*/ 30 w 32"/>
                  <a:gd name="T9" fmla="*/ 78 h 129"/>
                  <a:gd name="T10" fmla="*/ 30 w 32"/>
                  <a:gd name="T11" fmla="*/ 79 h 129"/>
                  <a:gd name="T12" fmla="*/ 29 w 32"/>
                  <a:gd name="T13" fmla="*/ 83 h 129"/>
                  <a:gd name="T14" fmla="*/ 16 w 32"/>
                  <a:gd name="T15" fmla="*/ 121 h 129"/>
                  <a:gd name="T16" fmla="*/ 16 w 32"/>
                  <a:gd name="T17" fmla="*/ 122 h 129"/>
                  <a:gd name="T18" fmla="*/ 16 w 32"/>
                  <a:gd name="T19" fmla="*/ 121 h 129"/>
                  <a:gd name="T20" fmla="*/ 10 w 32"/>
                  <a:gd name="T21" fmla="*/ 78 h 129"/>
                  <a:gd name="T22" fmla="*/ 10 w 32"/>
                  <a:gd name="T23" fmla="*/ 75 h 129"/>
                  <a:gd name="T24" fmla="*/ 10 w 32"/>
                  <a:gd name="T25" fmla="*/ 71 h 129"/>
                  <a:gd name="T26" fmla="*/ 9 w 32"/>
                  <a:gd name="T27" fmla="*/ 67 h 129"/>
                  <a:gd name="T28" fmla="*/ 0 w 32"/>
                  <a:gd name="T29" fmla="*/ 0 h 129"/>
                  <a:gd name="T30" fmla="*/ 0 w 32"/>
                  <a:gd name="T31" fmla="*/ 0 h 129"/>
                  <a:gd name="T32" fmla="*/ 0 w 32"/>
                  <a:gd name="T33" fmla="*/ 0 h 129"/>
                  <a:gd name="T34" fmla="*/ 15 w 32"/>
                  <a:gd name="T35" fmla="*/ 129 h 129"/>
                  <a:gd name="T36" fmla="*/ 32 w 32"/>
                  <a:gd name="T37" fmla="*/ 78 h 129"/>
                  <a:gd name="T38" fmla="*/ 0 w 32"/>
                  <a:gd name="T3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29">
                    <a:moveTo>
                      <a:pt x="9" y="6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67"/>
                      <a:pt x="9" y="67"/>
                      <a:pt x="9" y="6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4347"/>
              <p:cNvSpPr/>
              <p:nvPr/>
            </p:nvSpPr>
            <p:spPr bwMode="auto">
              <a:xfrm>
                <a:off x="5447" y="281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4348"/>
              <p:cNvSpPr/>
              <p:nvPr/>
            </p:nvSpPr>
            <p:spPr bwMode="auto">
              <a:xfrm>
                <a:off x="5314" y="2717"/>
                <a:ext cx="51" cy="105"/>
              </a:xfrm>
              <a:custGeom>
                <a:avLst/>
                <a:gdLst>
                  <a:gd name="T0" fmla="*/ 48 w 48"/>
                  <a:gd name="T1" fmla="*/ 0 h 99"/>
                  <a:gd name="T2" fmla="*/ 8 w 48"/>
                  <a:gd name="T3" fmla="*/ 42 h 99"/>
                  <a:gd name="T4" fmla="*/ 10 w 48"/>
                  <a:gd name="T5" fmla="*/ 46 h 99"/>
                  <a:gd name="T6" fmla="*/ 3 w 48"/>
                  <a:gd name="T7" fmla="*/ 53 h 99"/>
                  <a:gd name="T8" fmla="*/ 0 w 48"/>
                  <a:gd name="T9" fmla="*/ 99 h 99"/>
                  <a:gd name="T10" fmla="*/ 48 w 48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48" y="0"/>
                    </a:move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5"/>
                      <a:pt x="10" y="46"/>
                    </a:cubicBezTo>
                    <a:cubicBezTo>
                      <a:pt x="10" y="50"/>
                      <a:pt x="7" y="53"/>
                      <a:pt x="3" y="53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4349"/>
              <p:cNvSpPr/>
              <p:nvPr/>
            </p:nvSpPr>
            <p:spPr bwMode="auto">
              <a:xfrm>
                <a:off x="5317" y="2762"/>
                <a:ext cx="8" cy="11"/>
              </a:xfrm>
              <a:custGeom>
                <a:avLst/>
                <a:gdLst>
                  <a:gd name="T0" fmla="*/ 5 w 7"/>
                  <a:gd name="T1" fmla="*/ 0 h 11"/>
                  <a:gd name="T2" fmla="*/ 1 w 7"/>
                  <a:gd name="T3" fmla="*/ 5 h 11"/>
                  <a:gd name="T4" fmla="*/ 0 w 7"/>
                  <a:gd name="T5" fmla="*/ 11 h 11"/>
                  <a:gd name="T6" fmla="*/ 7 w 7"/>
                  <a:gd name="T7" fmla="*/ 4 h 11"/>
                  <a:gd name="T8" fmla="*/ 5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7" y="8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4350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close/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4351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4352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4353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4354"/>
              <p:cNvSpPr/>
              <p:nvPr/>
            </p:nvSpPr>
            <p:spPr bwMode="auto">
              <a:xfrm>
                <a:off x="5316" y="2721"/>
                <a:ext cx="127" cy="106"/>
              </a:xfrm>
              <a:custGeom>
                <a:avLst/>
                <a:gdLst>
                  <a:gd name="T0" fmla="*/ 58 w 120"/>
                  <a:gd name="T1" fmla="*/ 0 h 101"/>
                  <a:gd name="T2" fmla="*/ 0 w 120"/>
                  <a:gd name="T3" fmla="*/ 99 h 101"/>
                  <a:gd name="T4" fmla="*/ 1 w 120"/>
                  <a:gd name="T5" fmla="*/ 101 h 101"/>
                  <a:gd name="T6" fmla="*/ 118 w 120"/>
                  <a:gd name="T7" fmla="*/ 86 h 101"/>
                  <a:gd name="T8" fmla="*/ 120 w 120"/>
                  <a:gd name="T9" fmla="*/ 83 h 101"/>
                  <a:gd name="T10" fmla="*/ 58 w 120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101">
                    <a:moveTo>
                      <a:pt x="58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1" y="101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85"/>
                      <a:pt x="119" y="83"/>
                      <a:pt x="120" y="83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4355"/>
              <p:cNvSpPr/>
              <p:nvPr/>
            </p:nvSpPr>
            <p:spPr bwMode="auto">
              <a:xfrm>
                <a:off x="5441" y="280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4356"/>
              <p:cNvSpPr/>
              <p:nvPr/>
            </p:nvSpPr>
            <p:spPr bwMode="auto">
              <a:xfrm>
                <a:off x="5315" y="282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4357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4358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359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360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4361"/>
              <p:cNvSpPr/>
              <p:nvPr/>
            </p:nvSpPr>
            <p:spPr bwMode="auto">
              <a:xfrm>
                <a:off x="5382" y="2686"/>
                <a:ext cx="36" cy="48"/>
              </a:xfrm>
              <a:custGeom>
                <a:avLst/>
                <a:gdLst>
                  <a:gd name="T0" fmla="*/ 15 w 34"/>
                  <a:gd name="T1" fmla="*/ 0 h 46"/>
                  <a:gd name="T2" fmla="*/ 0 w 34"/>
                  <a:gd name="T3" fmla="*/ 26 h 46"/>
                  <a:gd name="T4" fmla="*/ 34 w 34"/>
                  <a:gd name="T5" fmla="*/ 46 h 46"/>
                  <a:gd name="T6" fmla="*/ 20 w 34"/>
                  <a:gd name="T7" fmla="*/ 7 h 46"/>
                  <a:gd name="T8" fmla="*/ 17 w 34"/>
                  <a:gd name="T9" fmla="*/ 1 h 46"/>
                  <a:gd name="T10" fmla="*/ 17 w 34"/>
                  <a:gd name="T11" fmla="*/ 1 h 46"/>
                  <a:gd name="T12" fmla="*/ 15 w 3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6">
                    <a:moveTo>
                      <a:pt x="1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362"/>
              <p:cNvSpPr/>
              <p:nvPr/>
            </p:nvSpPr>
            <p:spPr bwMode="auto">
              <a:xfrm>
                <a:off x="5398" y="26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363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364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365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366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367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368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369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370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371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close/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372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373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374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75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close/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76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77"/>
              <p:cNvSpPr/>
              <p:nvPr/>
            </p:nvSpPr>
            <p:spPr bwMode="auto">
              <a:xfrm>
                <a:off x="5501" y="3233"/>
                <a:ext cx="55" cy="44"/>
              </a:xfrm>
              <a:custGeom>
                <a:avLst/>
                <a:gdLst>
                  <a:gd name="T0" fmla="*/ 24 w 52"/>
                  <a:gd name="T1" fmla="*/ 0 h 42"/>
                  <a:gd name="T2" fmla="*/ 0 w 52"/>
                  <a:gd name="T3" fmla="*/ 9 h 42"/>
                  <a:gd name="T4" fmla="*/ 51 w 52"/>
                  <a:gd name="T5" fmla="*/ 42 h 42"/>
                  <a:gd name="T6" fmla="*/ 52 w 52"/>
                  <a:gd name="T7" fmla="*/ 41 h 42"/>
                  <a:gd name="T8" fmla="*/ 33 w 52"/>
                  <a:gd name="T9" fmla="*/ 3 h 42"/>
                  <a:gd name="T10" fmla="*/ 31 w 52"/>
                  <a:gd name="T11" fmla="*/ 4 h 42"/>
                  <a:gd name="T12" fmla="*/ 24 w 52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2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28" y="4"/>
                      <a:pt x="25" y="2"/>
                      <a:pt x="2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78"/>
              <p:cNvSpPr/>
              <p:nvPr/>
            </p:nvSpPr>
            <p:spPr bwMode="auto">
              <a:xfrm>
                <a:off x="5527" y="3230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7 w 9"/>
                  <a:gd name="T5" fmla="*/ 7 h 7"/>
                  <a:gd name="T6" fmla="*/ 9 w 9"/>
                  <a:gd name="T7" fmla="*/ 6 h 7"/>
                  <a:gd name="T8" fmla="*/ 6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4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79"/>
              <p:cNvSpPr/>
              <p:nvPr/>
            </p:nvSpPr>
            <p:spPr bwMode="auto">
              <a:xfrm>
                <a:off x="5555" y="32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80"/>
              <p:cNvSpPr/>
              <p:nvPr/>
            </p:nvSpPr>
            <p:spPr bwMode="auto">
              <a:xfrm>
                <a:off x="5499" y="3230"/>
                <a:ext cx="62" cy="53"/>
              </a:xfrm>
              <a:custGeom>
                <a:avLst/>
                <a:gdLst>
                  <a:gd name="T0" fmla="*/ 34 w 59"/>
                  <a:gd name="T1" fmla="*/ 0 h 51"/>
                  <a:gd name="T2" fmla="*/ 33 w 59"/>
                  <a:gd name="T3" fmla="*/ 0 h 51"/>
                  <a:gd name="T4" fmla="*/ 32 w 59"/>
                  <a:gd name="T5" fmla="*/ 0 h 51"/>
                  <a:gd name="T6" fmla="*/ 35 w 59"/>
                  <a:gd name="T7" fmla="*/ 6 h 51"/>
                  <a:gd name="T8" fmla="*/ 54 w 59"/>
                  <a:gd name="T9" fmla="*/ 44 h 51"/>
                  <a:gd name="T10" fmla="*/ 55 w 59"/>
                  <a:gd name="T11" fmla="*/ 47 h 51"/>
                  <a:gd name="T12" fmla="*/ 53 w 59"/>
                  <a:gd name="T13" fmla="*/ 45 h 51"/>
                  <a:gd name="T14" fmla="*/ 2 w 59"/>
                  <a:gd name="T15" fmla="*/ 12 h 51"/>
                  <a:gd name="T16" fmla="*/ 0 w 59"/>
                  <a:gd name="T17" fmla="*/ 12 h 51"/>
                  <a:gd name="T18" fmla="*/ 59 w 59"/>
                  <a:gd name="T19" fmla="*/ 51 h 51"/>
                  <a:gd name="T20" fmla="*/ 34 w 59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81"/>
              <p:cNvSpPr/>
              <p:nvPr/>
            </p:nvSpPr>
            <p:spPr bwMode="auto">
              <a:xfrm>
                <a:off x="5497" y="3227"/>
                <a:ext cx="38" cy="15"/>
              </a:xfrm>
              <a:custGeom>
                <a:avLst/>
                <a:gdLst>
                  <a:gd name="T0" fmla="*/ 35 w 36"/>
                  <a:gd name="T1" fmla="*/ 0 h 14"/>
                  <a:gd name="T2" fmla="*/ 0 w 36"/>
                  <a:gd name="T3" fmla="*/ 13 h 14"/>
                  <a:gd name="T4" fmla="*/ 2 w 36"/>
                  <a:gd name="T5" fmla="*/ 14 h 14"/>
                  <a:gd name="T6" fmla="*/ 4 w 36"/>
                  <a:gd name="T7" fmla="*/ 14 h 14"/>
                  <a:gd name="T8" fmla="*/ 28 w 36"/>
                  <a:gd name="T9" fmla="*/ 5 h 14"/>
                  <a:gd name="T10" fmla="*/ 34 w 36"/>
                  <a:gd name="T11" fmla="*/ 2 h 14"/>
                  <a:gd name="T12" fmla="*/ 35 w 36"/>
                  <a:gd name="T13" fmla="*/ 2 h 14"/>
                  <a:gd name="T14" fmla="*/ 36 w 36"/>
                  <a:gd name="T15" fmla="*/ 2 h 14"/>
                  <a:gd name="T16" fmla="*/ 35 w 36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35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82"/>
              <p:cNvSpPr/>
              <p:nvPr/>
            </p:nvSpPr>
            <p:spPr bwMode="auto">
              <a:xfrm>
                <a:off x="5529" y="3405"/>
                <a:ext cx="97" cy="40"/>
              </a:xfrm>
              <a:custGeom>
                <a:avLst/>
                <a:gdLst>
                  <a:gd name="T0" fmla="*/ 2 w 92"/>
                  <a:gd name="T1" fmla="*/ 0 h 38"/>
                  <a:gd name="T2" fmla="*/ 0 w 92"/>
                  <a:gd name="T3" fmla="*/ 2 h 38"/>
                  <a:gd name="T4" fmla="*/ 2 w 92"/>
                  <a:gd name="T5" fmla="*/ 32 h 38"/>
                  <a:gd name="T6" fmla="*/ 9 w 92"/>
                  <a:gd name="T7" fmla="*/ 38 h 38"/>
                  <a:gd name="T8" fmla="*/ 92 w 92"/>
                  <a:gd name="T9" fmla="*/ 34 h 38"/>
                  <a:gd name="T10" fmla="*/ 2 w 92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38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6" y="32"/>
                      <a:pt x="8" y="35"/>
                      <a:pt x="9" y="38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83"/>
              <p:cNvSpPr/>
              <p:nvPr/>
            </p:nvSpPr>
            <p:spPr bwMode="auto">
              <a:xfrm>
                <a:off x="5531" y="3439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6 h 6"/>
                  <a:gd name="T4" fmla="*/ 7 w 7"/>
                  <a:gd name="T5" fmla="*/ 6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84"/>
              <p:cNvSpPr/>
              <p:nvPr/>
            </p:nvSpPr>
            <p:spPr bwMode="auto">
              <a:xfrm>
                <a:off x="5528" y="34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385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close/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386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387"/>
              <p:cNvSpPr>
                <a:spLocks noEditPoints="1"/>
              </p:cNvSpPr>
              <p:nvPr/>
            </p:nvSpPr>
            <p:spPr bwMode="auto">
              <a:xfrm>
                <a:off x="5858" y="2824"/>
                <a:ext cx="101" cy="75"/>
              </a:xfrm>
              <a:custGeom>
                <a:avLst/>
                <a:gdLst>
                  <a:gd name="T0" fmla="*/ 66 w 95"/>
                  <a:gd name="T1" fmla="*/ 41 h 71"/>
                  <a:gd name="T2" fmla="*/ 61 w 95"/>
                  <a:gd name="T3" fmla="*/ 36 h 71"/>
                  <a:gd name="T4" fmla="*/ 66 w 95"/>
                  <a:gd name="T5" fmla="*/ 31 h 71"/>
                  <a:gd name="T6" fmla="*/ 71 w 95"/>
                  <a:gd name="T7" fmla="*/ 36 h 71"/>
                  <a:gd name="T8" fmla="*/ 66 w 95"/>
                  <a:gd name="T9" fmla="*/ 41 h 71"/>
                  <a:gd name="T10" fmla="*/ 62 w 95"/>
                  <a:gd name="T11" fmla="*/ 0 h 71"/>
                  <a:gd name="T12" fmla="*/ 0 w 95"/>
                  <a:gd name="T13" fmla="*/ 24 h 71"/>
                  <a:gd name="T14" fmla="*/ 0 w 95"/>
                  <a:gd name="T15" fmla="*/ 25 h 71"/>
                  <a:gd name="T16" fmla="*/ 0 w 95"/>
                  <a:gd name="T17" fmla="*/ 27 h 71"/>
                  <a:gd name="T18" fmla="*/ 95 w 95"/>
                  <a:gd name="T19" fmla="*/ 71 h 71"/>
                  <a:gd name="T20" fmla="*/ 69 w 95"/>
                  <a:gd name="T21" fmla="*/ 3 h 71"/>
                  <a:gd name="T22" fmla="*/ 68 w 95"/>
                  <a:gd name="T23" fmla="*/ 3 h 71"/>
                  <a:gd name="T24" fmla="*/ 62 w 95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71">
                    <a:moveTo>
                      <a:pt x="66" y="41"/>
                    </a:moveTo>
                    <a:cubicBezTo>
                      <a:pt x="63" y="41"/>
                      <a:pt x="61" y="39"/>
                      <a:pt x="61" y="36"/>
                    </a:cubicBezTo>
                    <a:cubicBezTo>
                      <a:pt x="61" y="33"/>
                      <a:pt x="63" y="31"/>
                      <a:pt x="66" y="31"/>
                    </a:cubicBezTo>
                    <a:cubicBezTo>
                      <a:pt x="69" y="31"/>
                      <a:pt x="71" y="33"/>
                      <a:pt x="71" y="36"/>
                    </a:cubicBezTo>
                    <a:cubicBezTo>
                      <a:pt x="71" y="39"/>
                      <a:pt x="69" y="41"/>
                      <a:pt x="66" y="41"/>
                    </a:cubicBezTo>
                    <a:moveTo>
                      <a:pt x="62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5" y="3"/>
                      <a:pt x="63" y="1"/>
                      <a:pt x="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Oval 4388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389"/>
              <p:cNvSpPr/>
              <p:nvPr/>
            </p:nvSpPr>
            <p:spPr bwMode="auto">
              <a:xfrm>
                <a:off x="5854" y="2849"/>
                <a:ext cx="4" cy="4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390"/>
              <p:cNvSpPr/>
              <p:nvPr/>
            </p:nvSpPr>
            <p:spPr bwMode="auto">
              <a:xfrm>
                <a:off x="5924" y="2822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6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391"/>
              <p:cNvSpPr>
                <a:spLocks noEditPoints="1"/>
              </p:cNvSpPr>
              <p:nvPr/>
            </p:nvSpPr>
            <p:spPr bwMode="auto">
              <a:xfrm>
                <a:off x="5852" y="2820"/>
                <a:ext cx="110" cy="82"/>
              </a:xfrm>
              <a:custGeom>
                <a:avLst/>
                <a:gdLst>
                  <a:gd name="T0" fmla="*/ 68 w 104"/>
                  <a:gd name="T1" fmla="*/ 4 h 78"/>
                  <a:gd name="T2" fmla="*/ 73 w 104"/>
                  <a:gd name="T3" fmla="*/ 2 h 78"/>
                  <a:gd name="T4" fmla="*/ 75 w 104"/>
                  <a:gd name="T5" fmla="*/ 7 h 78"/>
                  <a:gd name="T6" fmla="*/ 101 w 104"/>
                  <a:gd name="T7" fmla="*/ 75 h 78"/>
                  <a:gd name="T8" fmla="*/ 6 w 104"/>
                  <a:gd name="T9" fmla="*/ 31 h 78"/>
                  <a:gd name="T10" fmla="*/ 2 w 104"/>
                  <a:gd name="T11" fmla="*/ 29 h 78"/>
                  <a:gd name="T12" fmla="*/ 6 w 104"/>
                  <a:gd name="T13" fmla="*/ 28 h 78"/>
                  <a:gd name="T14" fmla="*/ 68 w 104"/>
                  <a:gd name="T15" fmla="*/ 4 h 78"/>
                  <a:gd name="T16" fmla="*/ 72 w 104"/>
                  <a:gd name="T17" fmla="*/ 0 h 78"/>
                  <a:gd name="T18" fmla="*/ 74 w 104"/>
                  <a:gd name="T19" fmla="*/ 0 h 78"/>
                  <a:gd name="T20" fmla="*/ 72 w 104"/>
                  <a:gd name="T21" fmla="*/ 0 h 78"/>
                  <a:gd name="T22" fmla="*/ 74 w 104"/>
                  <a:gd name="T23" fmla="*/ 0 h 78"/>
                  <a:gd name="T24" fmla="*/ 0 w 104"/>
                  <a:gd name="T25" fmla="*/ 29 h 78"/>
                  <a:gd name="T26" fmla="*/ 0 w 104"/>
                  <a:gd name="T27" fmla="*/ 30 h 78"/>
                  <a:gd name="T28" fmla="*/ 104 w 104"/>
                  <a:gd name="T29" fmla="*/ 78 h 78"/>
                  <a:gd name="T30" fmla="*/ 74 w 104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78">
                    <a:moveTo>
                      <a:pt x="68" y="4"/>
                    </a:moveTo>
                    <a:cubicBezTo>
                      <a:pt x="73" y="2"/>
                      <a:pt x="73" y="2"/>
                      <a:pt x="73" y="2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8" y="4"/>
                      <a:pt x="68" y="4"/>
                      <a:pt x="68" y="4"/>
                    </a:cubicBezTo>
                    <a:moveTo>
                      <a:pt x="72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2" y="0"/>
                      <a:pt x="72" y="0"/>
                      <a:pt x="72" y="0"/>
                    </a:cubicBezTo>
                    <a:moveTo>
                      <a:pt x="74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392"/>
              <p:cNvSpPr/>
              <p:nvPr/>
            </p:nvSpPr>
            <p:spPr bwMode="auto">
              <a:xfrm>
                <a:off x="5850" y="28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393"/>
              <p:cNvSpPr>
                <a:spLocks noEditPoints="1"/>
              </p:cNvSpPr>
              <p:nvPr/>
            </p:nvSpPr>
            <p:spPr bwMode="auto">
              <a:xfrm>
                <a:off x="6133" y="2819"/>
                <a:ext cx="112" cy="80"/>
              </a:xfrm>
              <a:custGeom>
                <a:avLst/>
                <a:gdLst>
                  <a:gd name="T0" fmla="*/ 55 w 106"/>
                  <a:gd name="T1" fmla="*/ 15 h 76"/>
                  <a:gd name="T2" fmla="*/ 51 w 106"/>
                  <a:gd name="T3" fmla="*/ 11 h 76"/>
                  <a:gd name="T4" fmla="*/ 55 w 106"/>
                  <a:gd name="T5" fmla="*/ 7 h 76"/>
                  <a:gd name="T6" fmla="*/ 59 w 106"/>
                  <a:gd name="T7" fmla="*/ 11 h 76"/>
                  <a:gd name="T8" fmla="*/ 55 w 106"/>
                  <a:gd name="T9" fmla="*/ 15 h 76"/>
                  <a:gd name="T10" fmla="*/ 79 w 106"/>
                  <a:gd name="T11" fmla="*/ 0 h 76"/>
                  <a:gd name="T12" fmla="*/ 0 w 106"/>
                  <a:gd name="T13" fmla="*/ 6 h 76"/>
                  <a:gd name="T14" fmla="*/ 0 w 106"/>
                  <a:gd name="T15" fmla="*/ 8 h 76"/>
                  <a:gd name="T16" fmla="*/ 105 w 106"/>
                  <a:gd name="T17" fmla="*/ 76 h 76"/>
                  <a:gd name="T18" fmla="*/ 106 w 106"/>
                  <a:gd name="T19" fmla="*/ 75 h 76"/>
                  <a:gd name="T20" fmla="*/ 79 w 106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76">
                    <a:moveTo>
                      <a:pt x="55" y="15"/>
                    </a:moveTo>
                    <a:cubicBezTo>
                      <a:pt x="53" y="15"/>
                      <a:pt x="51" y="13"/>
                      <a:pt x="51" y="11"/>
                    </a:cubicBezTo>
                    <a:cubicBezTo>
                      <a:pt x="51" y="9"/>
                      <a:pt x="53" y="7"/>
                      <a:pt x="55" y="7"/>
                    </a:cubicBezTo>
                    <a:cubicBezTo>
                      <a:pt x="57" y="7"/>
                      <a:pt x="59" y="9"/>
                      <a:pt x="59" y="11"/>
                    </a:cubicBezTo>
                    <a:cubicBezTo>
                      <a:pt x="59" y="13"/>
                      <a:pt x="57" y="15"/>
                      <a:pt x="55" y="15"/>
                    </a:cubicBezTo>
                    <a:moveTo>
                      <a:pt x="79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5"/>
                      <a:pt x="106" y="75"/>
                      <a:pt x="106" y="75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394"/>
              <p:cNvSpPr/>
              <p:nvPr/>
            </p:nvSpPr>
            <p:spPr bwMode="auto">
              <a:xfrm>
                <a:off x="6130" y="2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395"/>
              <p:cNvSpPr/>
              <p:nvPr/>
            </p:nvSpPr>
            <p:spPr bwMode="auto">
              <a:xfrm>
                <a:off x="6244" y="28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Oval 4396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397"/>
              <p:cNvSpPr/>
              <p:nvPr/>
            </p:nvSpPr>
            <p:spPr bwMode="auto">
              <a:xfrm>
                <a:off x="6128" y="2819"/>
                <a:ext cx="119" cy="83"/>
              </a:xfrm>
              <a:custGeom>
                <a:avLst/>
                <a:gdLst>
                  <a:gd name="T0" fmla="*/ 85 w 113"/>
                  <a:gd name="T1" fmla="*/ 0 h 79"/>
                  <a:gd name="T2" fmla="*/ 84 w 113"/>
                  <a:gd name="T3" fmla="*/ 0 h 79"/>
                  <a:gd name="T4" fmla="*/ 111 w 113"/>
                  <a:gd name="T5" fmla="*/ 75 h 79"/>
                  <a:gd name="T6" fmla="*/ 111 w 113"/>
                  <a:gd name="T7" fmla="*/ 76 h 79"/>
                  <a:gd name="T8" fmla="*/ 110 w 113"/>
                  <a:gd name="T9" fmla="*/ 76 h 79"/>
                  <a:gd name="T10" fmla="*/ 5 w 113"/>
                  <a:gd name="T11" fmla="*/ 8 h 79"/>
                  <a:gd name="T12" fmla="*/ 2 w 113"/>
                  <a:gd name="T13" fmla="*/ 6 h 79"/>
                  <a:gd name="T14" fmla="*/ 0 w 113"/>
                  <a:gd name="T15" fmla="*/ 7 h 79"/>
                  <a:gd name="T16" fmla="*/ 113 w 113"/>
                  <a:gd name="T17" fmla="*/ 79 h 79"/>
                  <a:gd name="T18" fmla="*/ 113 w 113"/>
                  <a:gd name="T19" fmla="*/ 78 h 79"/>
                  <a:gd name="T20" fmla="*/ 85 w 11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79"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8"/>
                      <a:pt x="113" y="78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398"/>
              <p:cNvSpPr/>
              <p:nvPr/>
            </p:nvSpPr>
            <p:spPr bwMode="auto">
              <a:xfrm>
                <a:off x="6247" y="290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399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400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401"/>
              <p:cNvSpPr/>
              <p:nvPr/>
            </p:nvSpPr>
            <p:spPr bwMode="auto">
              <a:xfrm>
                <a:off x="6211" y="2670"/>
                <a:ext cx="51" cy="57"/>
              </a:xfrm>
              <a:custGeom>
                <a:avLst/>
                <a:gdLst>
                  <a:gd name="T0" fmla="*/ 45 w 48"/>
                  <a:gd name="T1" fmla="*/ 0 h 54"/>
                  <a:gd name="T2" fmla="*/ 0 w 48"/>
                  <a:gd name="T3" fmla="*/ 1 h 54"/>
                  <a:gd name="T4" fmla="*/ 25 w 48"/>
                  <a:gd name="T5" fmla="*/ 54 h 54"/>
                  <a:gd name="T6" fmla="*/ 26 w 48"/>
                  <a:gd name="T7" fmla="*/ 54 h 54"/>
                  <a:gd name="T8" fmla="*/ 27 w 48"/>
                  <a:gd name="T9" fmla="*/ 54 h 54"/>
                  <a:gd name="T10" fmla="*/ 48 w 48"/>
                  <a:gd name="T11" fmla="*/ 4 h 54"/>
                  <a:gd name="T12" fmla="*/ 45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3"/>
                      <a:pt x="46" y="2"/>
                      <a:pt x="4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402"/>
              <p:cNvSpPr/>
              <p:nvPr/>
            </p:nvSpPr>
            <p:spPr bwMode="auto">
              <a:xfrm>
                <a:off x="6238" y="272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403"/>
              <p:cNvSpPr/>
              <p:nvPr/>
            </p:nvSpPr>
            <p:spPr bwMode="auto">
              <a:xfrm>
                <a:off x="6259" y="26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3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404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405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406"/>
              <p:cNvSpPr/>
              <p:nvPr/>
            </p:nvSpPr>
            <p:spPr bwMode="auto">
              <a:xfrm>
                <a:off x="6209" y="2670"/>
                <a:ext cx="31" cy="61"/>
              </a:xfrm>
              <a:custGeom>
                <a:avLst/>
                <a:gdLst>
                  <a:gd name="T0" fmla="*/ 2 w 29"/>
                  <a:gd name="T1" fmla="*/ 0 h 58"/>
                  <a:gd name="T2" fmla="*/ 0 w 29"/>
                  <a:gd name="T3" fmla="*/ 0 h 58"/>
                  <a:gd name="T4" fmla="*/ 28 w 29"/>
                  <a:gd name="T5" fmla="*/ 58 h 58"/>
                  <a:gd name="T6" fmla="*/ 28 w 29"/>
                  <a:gd name="T7" fmla="*/ 58 h 58"/>
                  <a:gd name="T8" fmla="*/ 29 w 29"/>
                  <a:gd name="T9" fmla="*/ 58 h 58"/>
                  <a:gd name="T10" fmla="*/ 29 w 29"/>
                  <a:gd name="T11" fmla="*/ 58 h 58"/>
                  <a:gd name="T12" fmla="*/ 28 w 29"/>
                  <a:gd name="T13" fmla="*/ 56 h 58"/>
                  <a:gd name="T14" fmla="*/ 27 w 29"/>
                  <a:gd name="T15" fmla="*/ 54 h 58"/>
                  <a:gd name="T16" fmla="*/ 2 w 29"/>
                  <a:gd name="T17" fmla="*/ 1 h 58"/>
                  <a:gd name="T18" fmla="*/ 2 w 29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5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407"/>
              <p:cNvSpPr/>
              <p:nvPr/>
            </p:nvSpPr>
            <p:spPr bwMode="auto">
              <a:xfrm>
                <a:off x="6238" y="27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408"/>
              <p:cNvSpPr/>
              <p:nvPr/>
            </p:nvSpPr>
            <p:spPr bwMode="auto">
              <a:xfrm>
                <a:off x="6126" y="2557"/>
                <a:ext cx="81" cy="113"/>
              </a:xfrm>
              <a:custGeom>
                <a:avLst/>
                <a:gdLst>
                  <a:gd name="T0" fmla="*/ 27 w 77"/>
                  <a:gd name="T1" fmla="*/ 0 h 107"/>
                  <a:gd name="T2" fmla="*/ 24 w 77"/>
                  <a:gd name="T3" fmla="*/ 1 h 107"/>
                  <a:gd name="T4" fmla="*/ 24 w 77"/>
                  <a:gd name="T5" fmla="*/ 1 h 107"/>
                  <a:gd name="T6" fmla="*/ 0 w 77"/>
                  <a:gd name="T7" fmla="*/ 102 h 107"/>
                  <a:gd name="T8" fmla="*/ 5 w 77"/>
                  <a:gd name="T9" fmla="*/ 107 h 107"/>
                  <a:gd name="T10" fmla="*/ 77 w 77"/>
                  <a:gd name="T11" fmla="*/ 105 h 107"/>
                  <a:gd name="T12" fmla="*/ 27 w 7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07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4" y="104"/>
                      <a:pt x="5" y="107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409"/>
              <p:cNvSpPr/>
              <p:nvPr/>
            </p:nvSpPr>
            <p:spPr bwMode="auto">
              <a:xfrm>
                <a:off x="6125" y="2665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410"/>
              <p:cNvSpPr/>
              <p:nvPr/>
            </p:nvSpPr>
            <p:spPr bwMode="auto">
              <a:xfrm>
                <a:off x="6151" y="255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6 h 6"/>
                  <a:gd name="T4" fmla="*/ 0 w 3"/>
                  <a:gd name="T5" fmla="*/ 6 h 6"/>
                  <a:gd name="T6" fmla="*/ 3 w 3"/>
                  <a:gd name="T7" fmla="*/ 5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411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412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413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414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415"/>
              <p:cNvSpPr/>
              <p:nvPr/>
            </p:nvSpPr>
            <p:spPr bwMode="auto">
              <a:xfrm>
                <a:off x="6130" y="2671"/>
                <a:ext cx="106" cy="58"/>
              </a:xfrm>
              <a:custGeom>
                <a:avLst/>
                <a:gdLst>
                  <a:gd name="T0" fmla="*/ 74 w 100"/>
                  <a:gd name="T1" fmla="*/ 0 h 55"/>
                  <a:gd name="T2" fmla="*/ 1 w 100"/>
                  <a:gd name="T3" fmla="*/ 2 h 55"/>
                  <a:gd name="T4" fmla="*/ 0 w 100"/>
                  <a:gd name="T5" fmla="*/ 3 h 55"/>
                  <a:gd name="T6" fmla="*/ 99 w 100"/>
                  <a:gd name="T7" fmla="*/ 55 h 55"/>
                  <a:gd name="T8" fmla="*/ 100 w 100"/>
                  <a:gd name="T9" fmla="*/ 55 h 55"/>
                  <a:gd name="T10" fmla="*/ 74 w 100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55">
                    <a:moveTo>
                      <a:pt x="74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100" y="55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416"/>
              <p:cNvSpPr/>
              <p:nvPr/>
            </p:nvSpPr>
            <p:spPr bwMode="auto">
              <a:xfrm>
                <a:off x="6235" y="272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417"/>
              <p:cNvSpPr/>
              <p:nvPr/>
            </p:nvSpPr>
            <p:spPr bwMode="auto">
              <a:xfrm>
                <a:off x="6129" y="267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418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419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420"/>
              <p:cNvSpPr/>
              <p:nvPr/>
            </p:nvSpPr>
            <p:spPr bwMode="auto">
              <a:xfrm>
                <a:off x="6123" y="2670"/>
                <a:ext cx="116" cy="62"/>
              </a:xfrm>
              <a:custGeom>
                <a:avLst/>
                <a:gdLst>
                  <a:gd name="T0" fmla="*/ 82 w 110"/>
                  <a:gd name="T1" fmla="*/ 0 h 59"/>
                  <a:gd name="T2" fmla="*/ 80 w 110"/>
                  <a:gd name="T3" fmla="*/ 0 h 59"/>
                  <a:gd name="T4" fmla="*/ 81 w 110"/>
                  <a:gd name="T5" fmla="*/ 1 h 59"/>
                  <a:gd name="T6" fmla="*/ 107 w 110"/>
                  <a:gd name="T7" fmla="*/ 56 h 59"/>
                  <a:gd name="T8" fmla="*/ 107 w 110"/>
                  <a:gd name="T9" fmla="*/ 56 h 59"/>
                  <a:gd name="T10" fmla="*/ 106 w 110"/>
                  <a:gd name="T11" fmla="*/ 56 h 59"/>
                  <a:gd name="T12" fmla="*/ 7 w 110"/>
                  <a:gd name="T13" fmla="*/ 4 h 59"/>
                  <a:gd name="T14" fmla="*/ 6 w 110"/>
                  <a:gd name="T15" fmla="*/ 3 h 59"/>
                  <a:gd name="T16" fmla="*/ 3 w 110"/>
                  <a:gd name="T17" fmla="*/ 1 h 59"/>
                  <a:gd name="T18" fmla="*/ 0 w 110"/>
                  <a:gd name="T19" fmla="*/ 1 h 59"/>
                  <a:gd name="T20" fmla="*/ 109 w 110"/>
                  <a:gd name="T21" fmla="*/ 59 h 59"/>
                  <a:gd name="T22" fmla="*/ 109 w 110"/>
                  <a:gd name="T23" fmla="*/ 59 h 59"/>
                  <a:gd name="T24" fmla="*/ 110 w 110"/>
                  <a:gd name="T25" fmla="*/ 58 h 59"/>
                  <a:gd name="T26" fmla="*/ 82 w 110"/>
                  <a:gd name="T2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59">
                    <a:moveTo>
                      <a:pt x="82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421"/>
              <p:cNvSpPr/>
              <p:nvPr/>
            </p:nvSpPr>
            <p:spPr bwMode="auto">
              <a:xfrm>
                <a:off x="6238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4422"/>
              <p:cNvSpPr/>
              <p:nvPr/>
            </p:nvSpPr>
            <p:spPr bwMode="auto">
              <a:xfrm>
                <a:off x="6238" y="2499"/>
                <a:ext cx="46" cy="99"/>
              </a:xfrm>
              <a:custGeom>
                <a:avLst/>
                <a:gdLst>
                  <a:gd name="T0" fmla="*/ 37 w 44"/>
                  <a:gd name="T1" fmla="*/ 0 h 94"/>
                  <a:gd name="T2" fmla="*/ 0 w 44"/>
                  <a:gd name="T3" fmla="*/ 52 h 94"/>
                  <a:gd name="T4" fmla="*/ 3 w 44"/>
                  <a:gd name="T5" fmla="*/ 59 h 94"/>
                  <a:gd name="T6" fmla="*/ 2 w 44"/>
                  <a:gd name="T7" fmla="*/ 64 h 94"/>
                  <a:gd name="T8" fmla="*/ 41 w 44"/>
                  <a:gd name="T9" fmla="*/ 94 h 94"/>
                  <a:gd name="T10" fmla="*/ 44 w 44"/>
                  <a:gd name="T11" fmla="*/ 92 h 94"/>
                  <a:gd name="T12" fmla="*/ 37 w 44"/>
                  <a:gd name="T13" fmla="*/ 0 h 94"/>
                  <a:gd name="T14" fmla="*/ 37 w 44"/>
                  <a:gd name="T1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4">
                    <a:moveTo>
                      <a:pt x="37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2" y="54"/>
                      <a:pt x="3" y="56"/>
                      <a:pt x="3" y="59"/>
                    </a:cubicBezTo>
                    <a:cubicBezTo>
                      <a:pt x="3" y="61"/>
                      <a:pt x="3" y="62"/>
                      <a:pt x="2" y="6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2" y="93"/>
                      <a:pt x="43" y="93"/>
                      <a:pt x="44" y="9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423"/>
              <p:cNvSpPr/>
              <p:nvPr/>
            </p:nvSpPr>
            <p:spPr bwMode="auto">
              <a:xfrm>
                <a:off x="6281" y="259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424"/>
              <p:cNvSpPr/>
              <p:nvPr/>
            </p:nvSpPr>
            <p:spPr bwMode="auto">
              <a:xfrm>
                <a:off x="6277" y="24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425"/>
              <p:cNvSpPr/>
              <p:nvPr/>
            </p:nvSpPr>
            <p:spPr bwMode="auto">
              <a:xfrm>
                <a:off x="6234" y="2554"/>
                <a:ext cx="7" cy="13"/>
              </a:xfrm>
              <a:custGeom>
                <a:avLst/>
                <a:gdLst>
                  <a:gd name="T0" fmla="*/ 4 w 7"/>
                  <a:gd name="T1" fmla="*/ 0 h 12"/>
                  <a:gd name="T2" fmla="*/ 0 w 7"/>
                  <a:gd name="T3" fmla="*/ 7 h 12"/>
                  <a:gd name="T4" fmla="*/ 6 w 7"/>
                  <a:gd name="T5" fmla="*/ 12 h 12"/>
                  <a:gd name="T6" fmla="*/ 7 w 7"/>
                  <a:gd name="T7" fmla="*/ 7 h 12"/>
                  <a:gd name="T8" fmla="*/ 4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Group 4627"/>
            <p:cNvGrpSpPr/>
            <p:nvPr/>
          </p:nvGrpSpPr>
          <p:grpSpPr bwMode="auto">
            <a:xfrm>
              <a:off x="5304" y="1869"/>
              <a:ext cx="1014" cy="1444"/>
              <a:chOff x="5304" y="1869"/>
              <a:chExt cx="1014" cy="1444"/>
            </a:xfrm>
          </p:grpSpPr>
          <p:sp>
            <p:nvSpPr>
              <p:cNvPr id="295" name="Freeform 4427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close/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4428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4429"/>
              <p:cNvSpPr/>
              <p:nvPr/>
            </p:nvSpPr>
            <p:spPr bwMode="auto">
              <a:xfrm>
                <a:off x="6229" y="3003"/>
                <a:ext cx="70" cy="63"/>
              </a:xfrm>
              <a:custGeom>
                <a:avLst/>
                <a:gdLst>
                  <a:gd name="T0" fmla="*/ 0 w 66"/>
                  <a:gd name="T1" fmla="*/ 0 h 60"/>
                  <a:gd name="T2" fmla="*/ 0 w 66"/>
                  <a:gd name="T3" fmla="*/ 1 h 60"/>
                  <a:gd name="T4" fmla="*/ 65 w 66"/>
                  <a:gd name="T5" fmla="*/ 60 h 60"/>
                  <a:gd name="T6" fmla="*/ 66 w 66"/>
                  <a:gd name="T7" fmla="*/ 59 h 60"/>
                  <a:gd name="T8" fmla="*/ 49 w 66"/>
                  <a:gd name="T9" fmla="*/ 9 h 60"/>
                  <a:gd name="T10" fmla="*/ 0 w 6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6" y="59"/>
                      <a:pt x="66" y="5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4430"/>
              <p:cNvSpPr/>
              <p:nvPr/>
            </p:nvSpPr>
            <p:spPr bwMode="auto">
              <a:xfrm>
                <a:off x="6228" y="30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4431"/>
              <p:cNvSpPr/>
              <p:nvPr/>
            </p:nvSpPr>
            <p:spPr bwMode="auto">
              <a:xfrm>
                <a:off x="6298" y="30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4432"/>
              <p:cNvSpPr/>
              <p:nvPr/>
            </p:nvSpPr>
            <p:spPr bwMode="auto">
              <a:xfrm>
                <a:off x="6285" y="3012"/>
                <a:ext cx="15" cy="46"/>
              </a:xfrm>
              <a:custGeom>
                <a:avLst/>
                <a:gdLst>
                  <a:gd name="T0" fmla="*/ 0 w 14"/>
                  <a:gd name="T1" fmla="*/ 0 h 44"/>
                  <a:gd name="T2" fmla="*/ 14 w 14"/>
                  <a:gd name="T3" fmla="*/ 44 h 44"/>
                  <a:gd name="T4" fmla="*/ 11 w 14"/>
                  <a:gd name="T5" fmla="*/ 7 h 44"/>
                  <a:gd name="T6" fmla="*/ 6 w 14"/>
                  <a:gd name="T7" fmla="*/ 1 h 44"/>
                  <a:gd name="T8" fmla="*/ 0 w 1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4">
                    <a:moveTo>
                      <a:pt x="0" y="0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6"/>
                      <a:pt x="6" y="4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433"/>
              <p:cNvSpPr/>
              <p:nvPr/>
            </p:nvSpPr>
            <p:spPr bwMode="auto">
              <a:xfrm>
                <a:off x="6292" y="3013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2" y="5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4434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close/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435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4436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4437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4438"/>
              <p:cNvSpPr/>
              <p:nvPr/>
            </p:nvSpPr>
            <p:spPr bwMode="auto">
              <a:xfrm>
                <a:off x="6215" y="2802"/>
                <a:ext cx="50" cy="13"/>
              </a:xfrm>
              <a:custGeom>
                <a:avLst/>
                <a:gdLst>
                  <a:gd name="T0" fmla="*/ 3 w 48"/>
                  <a:gd name="T1" fmla="*/ 0 h 12"/>
                  <a:gd name="T2" fmla="*/ 0 w 48"/>
                  <a:gd name="T3" fmla="*/ 2 h 12"/>
                  <a:gd name="T4" fmla="*/ 4 w 48"/>
                  <a:gd name="T5" fmla="*/ 12 h 12"/>
                  <a:gd name="T6" fmla="*/ 48 w 48"/>
                  <a:gd name="T7" fmla="*/ 9 h 12"/>
                  <a:gd name="T8" fmla="*/ 3 w 4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4439"/>
              <p:cNvSpPr/>
              <p:nvPr/>
            </p:nvSpPr>
            <p:spPr bwMode="auto">
              <a:xfrm>
                <a:off x="6214" y="280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4440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4441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4442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4443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4444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4445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4446"/>
              <p:cNvSpPr/>
              <p:nvPr/>
            </p:nvSpPr>
            <p:spPr bwMode="auto">
              <a:xfrm>
                <a:off x="6141" y="2802"/>
                <a:ext cx="75" cy="20"/>
              </a:xfrm>
              <a:custGeom>
                <a:avLst/>
                <a:gdLst>
                  <a:gd name="T0" fmla="*/ 61 w 71"/>
                  <a:gd name="T1" fmla="*/ 0 h 19"/>
                  <a:gd name="T2" fmla="*/ 0 w 71"/>
                  <a:gd name="T3" fmla="*/ 19 h 19"/>
                  <a:gd name="T4" fmla="*/ 71 w 71"/>
                  <a:gd name="T5" fmla="*/ 13 h 19"/>
                  <a:gd name="T6" fmla="*/ 68 w 71"/>
                  <a:gd name="T7" fmla="*/ 3 h 19"/>
                  <a:gd name="T8" fmla="*/ 67 w 71"/>
                  <a:gd name="T9" fmla="*/ 3 h 19"/>
                  <a:gd name="T10" fmla="*/ 61 w 71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9">
                    <a:moveTo>
                      <a:pt x="61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4" y="3"/>
                      <a:pt x="62" y="2"/>
                      <a:pt x="61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4447"/>
              <p:cNvSpPr/>
              <p:nvPr/>
            </p:nvSpPr>
            <p:spPr bwMode="auto">
              <a:xfrm>
                <a:off x="6205" y="2801"/>
                <a:ext cx="8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6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4448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4449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4450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4451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4452"/>
              <p:cNvSpPr/>
              <p:nvPr/>
            </p:nvSpPr>
            <p:spPr bwMode="auto">
              <a:xfrm>
                <a:off x="6243" y="2733"/>
                <a:ext cx="71" cy="72"/>
              </a:xfrm>
              <a:custGeom>
                <a:avLst/>
                <a:gdLst>
                  <a:gd name="T0" fmla="*/ 66 w 67"/>
                  <a:gd name="T1" fmla="*/ 0 h 68"/>
                  <a:gd name="T2" fmla="*/ 35 w 67"/>
                  <a:gd name="T3" fmla="*/ 1 h 68"/>
                  <a:gd name="T4" fmla="*/ 35 w 67"/>
                  <a:gd name="T5" fmla="*/ 2 h 68"/>
                  <a:gd name="T6" fmla="*/ 31 w 67"/>
                  <a:gd name="T7" fmla="*/ 6 h 68"/>
                  <a:gd name="T8" fmla="*/ 28 w 67"/>
                  <a:gd name="T9" fmla="*/ 2 h 68"/>
                  <a:gd name="T10" fmla="*/ 28 w 67"/>
                  <a:gd name="T11" fmla="*/ 1 h 68"/>
                  <a:gd name="T12" fmla="*/ 2 w 67"/>
                  <a:gd name="T13" fmla="*/ 1 h 68"/>
                  <a:gd name="T14" fmla="*/ 0 w 67"/>
                  <a:gd name="T15" fmla="*/ 4 h 68"/>
                  <a:gd name="T16" fmla="*/ 30 w 67"/>
                  <a:gd name="T17" fmla="*/ 68 h 68"/>
                  <a:gd name="T18" fmla="*/ 32 w 67"/>
                  <a:gd name="T19" fmla="*/ 68 h 68"/>
                  <a:gd name="T20" fmla="*/ 33 w 67"/>
                  <a:gd name="T21" fmla="*/ 68 h 68"/>
                  <a:gd name="T22" fmla="*/ 67 w 67"/>
                  <a:gd name="T23" fmla="*/ 2 h 68"/>
                  <a:gd name="T24" fmla="*/ 66 w 67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8">
                    <a:moveTo>
                      <a:pt x="66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4"/>
                      <a:pt x="33" y="6"/>
                      <a:pt x="31" y="6"/>
                    </a:cubicBezTo>
                    <a:cubicBezTo>
                      <a:pt x="29" y="6"/>
                      <a:pt x="28" y="4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3" y="68"/>
                      <a:pt x="33" y="68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1"/>
                      <a:pt x="6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4453"/>
              <p:cNvSpPr/>
              <p:nvPr/>
            </p:nvSpPr>
            <p:spPr bwMode="auto">
              <a:xfrm>
                <a:off x="6242" y="273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4454"/>
              <p:cNvSpPr/>
              <p:nvPr/>
            </p:nvSpPr>
            <p:spPr bwMode="auto">
              <a:xfrm>
                <a:off x="6313" y="27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4455"/>
              <p:cNvSpPr/>
              <p:nvPr/>
            </p:nvSpPr>
            <p:spPr bwMode="auto">
              <a:xfrm>
                <a:off x="6275" y="2805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4456"/>
              <p:cNvSpPr/>
              <p:nvPr/>
            </p:nvSpPr>
            <p:spPr bwMode="auto">
              <a:xfrm>
                <a:off x="6273" y="2734"/>
                <a:ext cx="7" cy="6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4457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close/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close/>
                    <a:moveTo>
                      <a:pt x="79" y="0"/>
                    </a:move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4458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moveTo>
                      <a:pt x="79" y="0"/>
                    </a:move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4459"/>
              <p:cNvSpPr/>
              <p:nvPr/>
            </p:nvSpPr>
            <p:spPr bwMode="auto">
              <a:xfrm>
                <a:off x="5308" y="3161"/>
                <a:ext cx="186" cy="149"/>
              </a:xfrm>
              <a:custGeom>
                <a:avLst/>
                <a:gdLst>
                  <a:gd name="T0" fmla="*/ 61 w 176"/>
                  <a:gd name="T1" fmla="*/ 0 h 141"/>
                  <a:gd name="T2" fmla="*/ 55 w 176"/>
                  <a:gd name="T3" fmla="*/ 2 h 141"/>
                  <a:gd name="T4" fmla="*/ 54 w 176"/>
                  <a:gd name="T5" fmla="*/ 2 h 141"/>
                  <a:gd name="T6" fmla="*/ 0 w 176"/>
                  <a:gd name="T7" fmla="*/ 139 h 141"/>
                  <a:gd name="T8" fmla="*/ 2 w 176"/>
                  <a:gd name="T9" fmla="*/ 141 h 141"/>
                  <a:gd name="T10" fmla="*/ 176 w 176"/>
                  <a:gd name="T11" fmla="*/ 76 h 141"/>
                  <a:gd name="T12" fmla="*/ 61 w 176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41">
                    <a:moveTo>
                      <a:pt x="61" y="0"/>
                    </a:moveTo>
                    <a:cubicBezTo>
                      <a:pt x="59" y="1"/>
                      <a:pt x="57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9"/>
                      <a:pt x="2" y="140"/>
                      <a:pt x="2" y="141"/>
                    </a:cubicBezTo>
                    <a:cubicBezTo>
                      <a:pt x="176" y="76"/>
                      <a:pt x="176" y="76"/>
                      <a:pt x="176" y="76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4460"/>
              <p:cNvSpPr/>
              <p:nvPr/>
            </p:nvSpPr>
            <p:spPr bwMode="auto">
              <a:xfrm>
                <a:off x="5307" y="330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4461"/>
              <p:cNvSpPr/>
              <p:nvPr/>
            </p:nvSpPr>
            <p:spPr bwMode="auto">
              <a:xfrm>
                <a:off x="5365" y="3158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5 h 5"/>
                  <a:gd name="T4" fmla="*/ 1 w 7"/>
                  <a:gd name="T5" fmla="*/ 5 h 5"/>
                  <a:gd name="T6" fmla="*/ 7 w 7"/>
                  <a:gd name="T7" fmla="*/ 3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4462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4463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4464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4465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4466"/>
              <p:cNvSpPr/>
              <p:nvPr/>
            </p:nvSpPr>
            <p:spPr bwMode="auto">
              <a:xfrm>
                <a:off x="5383" y="3164"/>
                <a:ext cx="143" cy="76"/>
              </a:xfrm>
              <a:custGeom>
                <a:avLst/>
                <a:gdLst>
                  <a:gd name="T0" fmla="*/ 0 w 135"/>
                  <a:gd name="T1" fmla="*/ 0 h 72"/>
                  <a:gd name="T2" fmla="*/ 109 w 135"/>
                  <a:gd name="T3" fmla="*/ 72 h 72"/>
                  <a:gd name="T4" fmla="*/ 135 w 135"/>
                  <a:gd name="T5" fmla="*/ 62 h 72"/>
                  <a:gd name="T6" fmla="*/ 135 w 135"/>
                  <a:gd name="T7" fmla="*/ 60 h 72"/>
                  <a:gd name="T8" fmla="*/ 135 w 135"/>
                  <a:gd name="T9" fmla="*/ 59 h 72"/>
                  <a:gd name="T10" fmla="*/ 63 w 135"/>
                  <a:gd name="T11" fmla="*/ 27 h 72"/>
                  <a:gd name="T12" fmla="*/ 0 w 13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72">
                    <a:moveTo>
                      <a:pt x="0" y="0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35" y="61"/>
                      <a:pt x="135" y="61"/>
                      <a:pt x="135" y="60"/>
                    </a:cubicBezTo>
                    <a:cubicBezTo>
                      <a:pt x="135" y="60"/>
                      <a:pt x="135" y="59"/>
                      <a:pt x="135" y="59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4467"/>
              <p:cNvSpPr/>
              <p:nvPr/>
            </p:nvSpPr>
            <p:spPr bwMode="auto">
              <a:xfrm>
                <a:off x="5526" y="3226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4468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4469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4470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4471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4472"/>
              <p:cNvSpPr/>
              <p:nvPr/>
            </p:nvSpPr>
            <p:spPr bwMode="auto">
              <a:xfrm>
                <a:off x="5682" y="2045"/>
                <a:ext cx="65" cy="61"/>
              </a:xfrm>
              <a:custGeom>
                <a:avLst/>
                <a:gdLst>
                  <a:gd name="T0" fmla="*/ 50 w 62"/>
                  <a:gd name="T1" fmla="*/ 0 h 58"/>
                  <a:gd name="T2" fmla="*/ 0 w 62"/>
                  <a:gd name="T3" fmla="*/ 46 h 58"/>
                  <a:gd name="T4" fmla="*/ 0 w 62"/>
                  <a:gd name="T5" fmla="*/ 49 h 58"/>
                  <a:gd name="T6" fmla="*/ 62 w 62"/>
                  <a:gd name="T7" fmla="*/ 58 h 58"/>
                  <a:gd name="T8" fmla="*/ 54 w 62"/>
                  <a:gd name="T9" fmla="*/ 2 h 58"/>
                  <a:gd name="T10" fmla="*/ 50 w 62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8">
                    <a:moveTo>
                      <a:pt x="5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4473"/>
              <p:cNvSpPr/>
              <p:nvPr/>
            </p:nvSpPr>
            <p:spPr bwMode="auto">
              <a:xfrm>
                <a:off x="5735" y="2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4474"/>
              <p:cNvSpPr/>
              <p:nvPr/>
            </p:nvSpPr>
            <p:spPr bwMode="auto">
              <a:xfrm>
                <a:off x="5680" y="209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4475"/>
              <p:cNvSpPr/>
              <p:nvPr/>
            </p:nvSpPr>
            <p:spPr bwMode="auto">
              <a:xfrm>
                <a:off x="5678" y="2040"/>
                <a:ext cx="72" cy="67"/>
              </a:xfrm>
              <a:custGeom>
                <a:avLst/>
                <a:gdLst>
                  <a:gd name="T0" fmla="*/ 58 w 68"/>
                  <a:gd name="T1" fmla="*/ 0 h 64"/>
                  <a:gd name="T2" fmla="*/ 0 w 68"/>
                  <a:gd name="T3" fmla="*/ 53 h 64"/>
                  <a:gd name="T4" fmla="*/ 2 w 68"/>
                  <a:gd name="T5" fmla="*/ 53 h 64"/>
                  <a:gd name="T6" fmla="*/ 4 w 68"/>
                  <a:gd name="T7" fmla="*/ 51 h 64"/>
                  <a:gd name="T8" fmla="*/ 54 w 68"/>
                  <a:gd name="T9" fmla="*/ 5 h 64"/>
                  <a:gd name="T10" fmla="*/ 58 w 68"/>
                  <a:gd name="T11" fmla="*/ 2 h 64"/>
                  <a:gd name="T12" fmla="*/ 58 w 68"/>
                  <a:gd name="T13" fmla="*/ 7 h 64"/>
                  <a:gd name="T14" fmla="*/ 66 w 68"/>
                  <a:gd name="T15" fmla="*/ 63 h 64"/>
                  <a:gd name="T16" fmla="*/ 68 w 68"/>
                  <a:gd name="T17" fmla="*/ 64 h 64"/>
                  <a:gd name="T18" fmla="*/ 59 w 68"/>
                  <a:gd name="T19" fmla="*/ 1 h 64"/>
                  <a:gd name="T20" fmla="*/ 59 w 68"/>
                  <a:gd name="T21" fmla="*/ 1 h 64"/>
                  <a:gd name="T22" fmla="*/ 59 w 68"/>
                  <a:gd name="T23" fmla="*/ 1 h 64"/>
                  <a:gd name="T24" fmla="*/ 59 w 68"/>
                  <a:gd name="T25" fmla="*/ 1 h 64"/>
                  <a:gd name="T26" fmla="*/ 59 w 68"/>
                  <a:gd name="T27" fmla="*/ 1 h 64"/>
                  <a:gd name="T28" fmla="*/ 58 w 68"/>
                  <a:gd name="T2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64">
                    <a:moveTo>
                      <a:pt x="58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4476"/>
              <p:cNvSpPr>
                <a:spLocks noEditPoints="1"/>
              </p:cNvSpPr>
              <p:nvPr/>
            </p:nvSpPr>
            <p:spPr bwMode="auto">
              <a:xfrm>
                <a:off x="5739" y="2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4477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4478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4479"/>
              <p:cNvSpPr/>
              <p:nvPr/>
            </p:nvSpPr>
            <p:spPr bwMode="auto">
              <a:xfrm>
                <a:off x="5739" y="203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4480"/>
              <p:cNvSpPr/>
              <p:nvPr/>
            </p:nvSpPr>
            <p:spPr bwMode="auto">
              <a:xfrm>
                <a:off x="5716" y="2120"/>
                <a:ext cx="41" cy="58"/>
              </a:xfrm>
              <a:custGeom>
                <a:avLst/>
                <a:gdLst>
                  <a:gd name="T0" fmla="*/ 32 w 39"/>
                  <a:gd name="T1" fmla="*/ 0 h 55"/>
                  <a:gd name="T2" fmla="*/ 0 w 39"/>
                  <a:gd name="T3" fmla="*/ 16 h 55"/>
                  <a:gd name="T4" fmla="*/ 37 w 39"/>
                  <a:gd name="T5" fmla="*/ 55 h 55"/>
                  <a:gd name="T6" fmla="*/ 39 w 39"/>
                  <a:gd name="T7" fmla="*/ 54 h 55"/>
                  <a:gd name="T8" fmla="*/ 32 w 3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5">
                    <a:moveTo>
                      <a:pt x="3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4"/>
                      <a:pt x="38" y="54"/>
                      <a:pt x="39" y="54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4481"/>
              <p:cNvSpPr/>
              <p:nvPr/>
            </p:nvSpPr>
            <p:spPr bwMode="auto">
              <a:xfrm>
                <a:off x="5755" y="217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4482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4483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4484"/>
              <p:cNvSpPr/>
              <p:nvPr/>
            </p:nvSpPr>
            <p:spPr bwMode="auto">
              <a:xfrm>
                <a:off x="5715" y="2119"/>
                <a:ext cx="44" cy="65"/>
              </a:xfrm>
              <a:custGeom>
                <a:avLst/>
                <a:gdLst>
                  <a:gd name="T0" fmla="*/ 34 w 42"/>
                  <a:gd name="T1" fmla="*/ 0 h 62"/>
                  <a:gd name="T2" fmla="*/ 33 w 42"/>
                  <a:gd name="T3" fmla="*/ 1 h 62"/>
                  <a:gd name="T4" fmla="*/ 40 w 42"/>
                  <a:gd name="T5" fmla="*/ 55 h 62"/>
                  <a:gd name="T6" fmla="*/ 40 w 42"/>
                  <a:gd name="T7" fmla="*/ 58 h 62"/>
                  <a:gd name="T8" fmla="*/ 1 w 42"/>
                  <a:gd name="T9" fmla="*/ 17 h 62"/>
                  <a:gd name="T10" fmla="*/ 0 w 42"/>
                  <a:gd name="T11" fmla="*/ 17 h 62"/>
                  <a:gd name="T12" fmla="*/ 42 w 42"/>
                  <a:gd name="T13" fmla="*/ 62 h 62"/>
                  <a:gd name="T14" fmla="*/ 42 w 42"/>
                  <a:gd name="T15" fmla="*/ 62 h 62"/>
                  <a:gd name="T16" fmla="*/ 42 w 42"/>
                  <a:gd name="T17" fmla="*/ 61 h 62"/>
                  <a:gd name="T18" fmla="*/ 34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34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4485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4486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4487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4488"/>
              <p:cNvSpPr/>
              <p:nvPr/>
            </p:nvSpPr>
            <p:spPr bwMode="auto">
              <a:xfrm>
                <a:off x="5784" y="1971"/>
                <a:ext cx="51" cy="58"/>
              </a:xfrm>
              <a:custGeom>
                <a:avLst/>
                <a:gdLst>
                  <a:gd name="T0" fmla="*/ 42 w 48"/>
                  <a:gd name="T1" fmla="*/ 0 h 55"/>
                  <a:gd name="T2" fmla="*/ 0 w 48"/>
                  <a:gd name="T3" fmla="*/ 33 h 55"/>
                  <a:gd name="T4" fmla="*/ 43 w 48"/>
                  <a:gd name="T5" fmla="*/ 55 h 55"/>
                  <a:gd name="T6" fmla="*/ 48 w 48"/>
                  <a:gd name="T7" fmla="*/ 52 h 55"/>
                  <a:gd name="T8" fmla="*/ 47 w 48"/>
                  <a:gd name="T9" fmla="*/ 2 h 55"/>
                  <a:gd name="T10" fmla="*/ 42 w 4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5">
                    <a:moveTo>
                      <a:pt x="42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6" y="52"/>
                      <a:pt x="48" y="5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5" y="2"/>
                      <a:pt x="44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4489"/>
              <p:cNvSpPr/>
              <p:nvPr/>
            </p:nvSpPr>
            <p:spPr bwMode="auto">
              <a:xfrm>
                <a:off x="5830" y="202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4490"/>
              <p:cNvSpPr/>
              <p:nvPr/>
            </p:nvSpPr>
            <p:spPr bwMode="auto">
              <a:xfrm>
                <a:off x="5829" y="196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4491"/>
              <p:cNvSpPr/>
              <p:nvPr/>
            </p:nvSpPr>
            <p:spPr bwMode="auto">
              <a:xfrm>
                <a:off x="5783" y="1965"/>
                <a:ext cx="54" cy="68"/>
              </a:xfrm>
              <a:custGeom>
                <a:avLst/>
                <a:gdLst>
                  <a:gd name="T0" fmla="*/ 48 w 51"/>
                  <a:gd name="T1" fmla="*/ 0 h 65"/>
                  <a:gd name="T2" fmla="*/ 0 w 51"/>
                  <a:gd name="T3" fmla="*/ 38 h 65"/>
                  <a:gd name="T4" fmla="*/ 1 w 51"/>
                  <a:gd name="T5" fmla="*/ 39 h 65"/>
                  <a:gd name="T6" fmla="*/ 43 w 51"/>
                  <a:gd name="T7" fmla="*/ 6 h 65"/>
                  <a:gd name="T8" fmla="*/ 48 w 51"/>
                  <a:gd name="T9" fmla="*/ 2 h 65"/>
                  <a:gd name="T10" fmla="*/ 48 w 51"/>
                  <a:gd name="T11" fmla="*/ 8 h 65"/>
                  <a:gd name="T12" fmla="*/ 49 w 51"/>
                  <a:gd name="T13" fmla="*/ 58 h 65"/>
                  <a:gd name="T14" fmla="*/ 49 w 51"/>
                  <a:gd name="T15" fmla="*/ 64 h 65"/>
                  <a:gd name="T16" fmla="*/ 50 w 51"/>
                  <a:gd name="T17" fmla="*/ 65 h 65"/>
                  <a:gd name="T18" fmla="*/ 51 w 51"/>
                  <a:gd name="T19" fmla="*/ 65 h 65"/>
                  <a:gd name="T20" fmla="*/ 49 w 51"/>
                  <a:gd name="T21" fmla="*/ 1 h 65"/>
                  <a:gd name="T22" fmla="*/ 49 w 51"/>
                  <a:gd name="T23" fmla="*/ 1 h 65"/>
                  <a:gd name="T24" fmla="*/ 49 w 51"/>
                  <a:gd name="T25" fmla="*/ 1 h 65"/>
                  <a:gd name="T26" fmla="*/ 48 w 51"/>
                  <a:gd name="T2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65">
                    <a:moveTo>
                      <a:pt x="4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4492"/>
              <p:cNvSpPr/>
              <p:nvPr/>
            </p:nvSpPr>
            <p:spPr bwMode="auto">
              <a:xfrm>
                <a:off x="5834" y="19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4493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4494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4495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4496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97"/>
              <p:cNvSpPr/>
              <p:nvPr/>
            </p:nvSpPr>
            <p:spPr bwMode="auto">
              <a:xfrm>
                <a:off x="5799" y="1871"/>
                <a:ext cx="74" cy="84"/>
              </a:xfrm>
              <a:custGeom>
                <a:avLst/>
                <a:gdLst>
                  <a:gd name="T0" fmla="*/ 4 w 70"/>
                  <a:gd name="T1" fmla="*/ 0 h 80"/>
                  <a:gd name="T2" fmla="*/ 0 w 70"/>
                  <a:gd name="T3" fmla="*/ 5 h 80"/>
                  <a:gd name="T4" fmla="*/ 32 w 70"/>
                  <a:gd name="T5" fmla="*/ 80 h 80"/>
                  <a:gd name="T6" fmla="*/ 34 w 70"/>
                  <a:gd name="T7" fmla="*/ 80 h 80"/>
                  <a:gd name="T8" fmla="*/ 36 w 70"/>
                  <a:gd name="T9" fmla="*/ 80 h 80"/>
                  <a:gd name="T10" fmla="*/ 59 w 70"/>
                  <a:gd name="T11" fmla="*/ 34 h 80"/>
                  <a:gd name="T12" fmla="*/ 56 w 70"/>
                  <a:gd name="T13" fmla="*/ 29 h 80"/>
                  <a:gd name="T14" fmla="*/ 63 w 70"/>
                  <a:gd name="T15" fmla="*/ 22 h 80"/>
                  <a:gd name="T16" fmla="*/ 65 w 70"/>
                  <a:gd name="T17" fmla="*/ 23 h 80"/>
                  <a:gd name="T18" fmla="*/ 70 w 70"/>
                  <a:gd name="T19" fmla="*/ 14 h 80"/>
                  <a:gd name="T20" fmla="*/ 66 w 70"/>
                  <a:gd name="T21" fmla="*/ 7 h 80"/>
                  <a:gd name="T22" fmla="*/ 4 w 7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0">
                    <a:moveTo>
                      <a:pt x="4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5" y="80"/>
                      <a:pt x="36" y="80"/>
                      <a:pt x="36" y="80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8" y="33"/>
                      <a:pt x="56" y="31"/>
                      <a:pt x="56" y="29"/>
                    </a:cubicBezTo>
                    <a:cubicBezTo>
                      <a:pt x="56" y="25"/>
                      <a:pt x="59" y="22"/>
                      <a:pt x="63" y="22"/>
                    </a:cubicBezTo>
                    <a:cubicBezTo>
                      <a:pt x="64" y="22"/>
                      <a:pt x="64" y="22"/>
                      <a:pt x="65" y="2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7" y="12"/>
                      <a:pt x="66" y="10"/>
                      <a:pt x="66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498"/>
              <p:cNvSpPr/>
              <p:nvPr/>
            </p:nvSpPr>
            <p:spPr bwMode="auto">
              <a:xfrm>
                <a:off x="5858" y="1894"/>
                <a:ext cx="10" cy="13"/>
              </a:xfrm>
              <a:custGeom>
                <a:avLst/>
                <a:gdLst>
                  <a:gd name="T0" fmla="*/ 7 w 9"/>
                  <a:gd name="T1" fmla="*/ 0 h 12"/>
                  <a:gd name="T2" fmla="*/ 0 w 9"/>
                  <a:gd name="T3" fmla="*/ 7 h 12"/>
                  <a:gd name="T4" fmla="*/ 3 w 9"/>
                  <a:gd name="T5" fmla="*/ 12 h 12"/>
                  <a:gd name="T6" fmla="*/ 9 w 9"/>
                  <a:gd name="T7" fmla="*/ 1 h 12"/>
                  <a:gd name="T8" fmla="*/ 7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2" y="11"/>
                      <a:pt x="3" y="1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4499"/>
              <p:cNvSpPr/>
              <p:nvPr/>
            </p:nvSpPr>
            <p:spPr bwMode="auto">
              <a:xfrm>
                <a:off x="5833" y="1955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4500"/>
              <p:cNvSpPr/>
              <p:nvPr/>
            </p:nvSpPr>
            <p:spPr bwMode="auto">
              <a:xfrm>
                <a:off x="5869" y="1878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1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4501"/>
              <p:cNvSpPr/>
              <p:nvPr/>
            </p:nvSpPr>
            <p:spPr bwMode="auto">
              <a:xfrm>
                <a:off x="5799" y="1871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0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4502"/>
              <p:cNvSpPr/>
              <p:nvPr/>
            </p:nvSpPr>
            <p:spPr bwMode="auto">
              <a:xfrm>
                <a:off x="5797" y="187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503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504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505"/>
              <p:cNvSpPr/>
              <p:nvPr/>
            </p:nvSpPr>
            <p:spPr bwMode="auto">
              <a:xfrm>
                <a:off x="5880" y="1984"/>
                <a:ext cx="57" cy="87"/>
              </a:xfrm>
              <a:custGeom>
                <a:avLst/>
                <a:gdLst>
                  <a:gd name="T0" fmla="*/ 25 w 54"/>
                  <a:gd name="T1" fmla="*/ 0 h 83"/>
                  <a:gd name="T2" fmla="*/ 23 w 54"/>
                  <a:gd name="T3" fmla="*/ 0 h 83"/>
                  <a:gd name="T4" fmla="*/ 21 w 54"/>
                  <a:gd name="T5" fmla="*/ 0 h 83"/>
                  <a:gd name="T6" fmla="*/ 0 w 54"/>
                  <a:gd name="T7" fmla="*/ 63 h 83"/>
                  <a:gd name="T8" fmla="*/ 52 w 54"/>
                  <a:gd name="T9" fmla="*/ 83 h 83"/>
                  <a:gd name="T10" fmla="*/ 54 w 54"/>
                  <a:gd name="T11" fmla="*/ 81 h 83"/>
                  <a:gd name="T12" fmla="*/ 25 w 54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5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2"/>
                      <a:pt x="54" y="8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506"/>
              <p:cNvSpPr/>
              <p:nvPr/>
            </p:nvSpPr>
            <p:spPr bwMode="auto">
              <a:xfrm>
                <a:off x="5935" y="2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507"/>
              <p:cNvSpPr/>
              <p:nvPr/>
            </p:nvSpPr>
            <p:spPr bwMode="auto">
              <a:xfrm>
                <a:off x="5902" y="1978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5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508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509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510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511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512"/>
              <p:cNvSpPr/>
              <p:nvPr/>
            </p:nvSpPr>
            <p:spPr bwMode="auto">
              <a:xfrm>
                <a:off x="5843" y="2040"/>
                <a:ext cx="33" cy="45"/>
              </a:xfrm>
              <a:custGeom>
                <a:avLst/>
                <a:gdLst>
                  <a:gd name="T0" fmla="*/ 2 w 32"/>
                  <a:gd name="T1" fmla="*/ 0 h 43"/>
                  <a:gd name="T2" fmla="*/ 0 w 32"/>
                  <a:gd name="T3" fmla="*/ 3 h 43"/>
                  <a:gd name="T4" fmla="*/ 19 w 32"/>
                  <a:gd name="T5" fmla="*/ 43 h 43"/>
                  <a:gd name="T6" fmla="*/ 21 w 32"/>
                  <a:gd name="T7" fmla="*/ 43 h 43"/>
                  <a:gd name="T8" fmla="*/ 21 w 32"/>
                  <a:gd name="T9" fmla="*/ 43 h 43"/>
                  <a:gd name="T10" fmla="*/ 27 w 32"/>
                  <a:gd name="T11" fmla="*/ 27 h 43"/>
                  <a:gd name="T12" fmla="*/ 27 w 32"/>
                  <a:gd name="T13" fmla="*/ 26 h 43"/>
                  <a:gd name="T14" fmla="*/ 28 w 32"/>
                  <a:gd name="T15" fmla="*/ 23 h 43"/>
                  <a:gd name="T16" fmla="*/ 32 w 32"/>
                  <a:gd name="T17" fmla="*/ 12 h 43"/>
                  <a:gd name="T18" fmla="*/ 2 w 3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5"/>
                      <a:pt x="27" y="24"/>
                      <a:pt x="28" y="2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4513"/>
              <p:cNvSpPr/>
              <p:nvPr/>
            </p:nvSpPr>
            <p:spPr bwMode="auto">
              <a:xfrm>
                <a:off x="5871" y="206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4514"/>
              <p:cNvSpPr/>
              <p:nvPr/>
            </p:nvSpPr>
            <p:spPr bwMode="auto">
              <a:xfrm>
                <a:off x="5863" y="208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4515"/>
              <p:cNvSpPr/>
              <p:nvPr/>
            </p:nvSpPr>
            <p:spPr bwMode="auto">
              <a:xfrm>
                <a:off x="5840" y="2038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516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517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518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519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520"/>
              <p:cNvSpPr/>
              <p:nvPr/>
            </p:nvSpPr>
            <p:spPr bwMode="auto">
              <a:xfrm>
                <a:off x="5837" y="2035"/>
                <a:ext cx="28" cy="55"/>
              </a:xfrm>
              <a:custGeom>
                <a:avLst/>
                <a:gdLst>
                  <a:gd name="T0" fmla="*/ 1 w 26"/>
                  <a:gd name="T1" fmla="*/ 0 h 52"/>
                  <a:gd name="T2" fmla="*/ 0 w 26"/>
                  <a:gd name="T3" fmla="*/ 1 h 52"/>
                  <a:gd name="T4" fmla="*/ 25 w 26"/>
                  <a:gd name="T5" fmla="*/ 52 h 52"/>
                  <a:gd name="T6" fmla="*/ 25 w 26"/>
                  <a:gd name="T7" fmla="*/ 52 h 52"/>
                  <a:gd name="T8" fmla="*/ 26 w 26"/>
                  <a:gd name="T9" fmla="*/ 52 h 52"/>
                  <a:gd name="T10" fmla="*/ 26 w 26"/>
                  <a:gd name="T11" fmla="*/ 52 h 52"/>
                  <a:gd name="T12" fmla="*/ 26 w 26"/>
                  <a:gd name="T13" fmla="*/ 52 h 52"/>
                  <a:gd name="T14" fmla="*/ 25 w 26"/>
                  <a:gd name="T15" fmla="*/ 50 h 52"/>
                  <a:gd name="T16" fmla="*/ 24 w 26"/>
                  <a:gd name="T17" fmla="*/ 47 h 52"/>
                  <a:gd name="T18" fmla="*/ 5 w 26"/>
                  <a:gd name="T19" fmla="*/ 7 h 52"/>
                  <a:gd name="T20" fmla="*/ 3 w 26"/>
                  <a:gd name="T21" fmla="*/ 2 h 52"/>
                  <a:gd name="T22" fmla="*/ 2 w 26"/>
                  <a:gd name="T23" fmla="*/ 0 h 52"/>
                  <a:gd name="T24" fmla="*/ 1 w 26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521"/>
              <p:cNvSpPr/>
              <p:nvPr/>
            </p:nvSpPr>
            <p:spPr bwMode="auto">
              <a:xfrm>
                <a:off x="5864" y="2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522"/>
              <p:cNvSpPr/>
              <p:nvPr/>
            </p:nvSpPr>
            <p:spPr bwMode="auto">
              <a:xfrm>
                <a:off x="5864" y="209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523"/>
              <p:cNvSpPr/>
              <p:nvPr/>
            </p:nvSpPr>
            <p:spPr bwMode="auto">
              <a:xfrm>
                <a:off x="5837" y="203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524"/>
              <p:cNvSpPr>
                <a:spLocks noEditPoints="1"/>
              </p:cNvSpPr>
              <p:nvPr/>
            </p:nvSpPr>
            <p:spPr bwMode="auto">
              <a:xfrm>
                <a:off x="5845" y="1982"/>
                <a:ext cx="54" cy="67"/>
              </a:xfrm>
              <a:custGeom>
                <a:avLst/>
                <a:gdLst>
                  <a:gd name="T0" fmla="*/ 31 w 51"/>
                  <a:gd name="T1" fmla="*/ 53 h 64"/>
                  <a:gd name="T2" fmla="*/ 28 w 51"/>
                  <a:gd name="T3" fmla="*/ 50 h 64"/>
                  <a:gd name="T4" fmla="*/ 31 w 51"/>
                  <a:gd name="T5" fmla="*/ 47 h 64"/>
                  <a:gd name="T6" fmla="*/ 34 w 51"/>
                  <a:gd name="T7" fmla="*/ 50 h 64"/>
                  <a:gd name="T8" fmla="*/ 31 w 51"/>
                  <a:gd name="T9" fmla="*/ 53 h 64"/>
                  <a:gd name="T10" fmla="*/ 49 w 51"/>
                  <a:gd name="T11" fmla="*/ 0 h 64"/>
                  <a:gd name="T12" fmla="*/ 11 w 51"/>
                  <a:gd name="T13" fmla="*/ 36 h 64"/>
                  <a:gd name="T14" fmla="*/ 0 w 51"/>
                  <a:gd name="T15" fmla="*/ 46 h 64"/>
                  <a:gd name="T16" fmla="*/ 1 w 51"/>
                  <a:gd name="T17" fmla="*/ 51 h 64"/>
                  <a:gd name="T18" fmla="*/ 1 w 51"/>
                  <a:gd name="T19" fmla="*/ 52 h 64"/>
                  <a:gd name="T20" fmla="*/ 30 w 51"/>
                  <a:gd name="T21" fmla="*/ 64 h 64"/>
                  <a:gd name="T22" fmla="*/ 51 w 51"/>
                  <a:gd name="T23" fmla="*/ 1 h 64"/>
                  <a:gd name="T24" fmla="*/ 49 w 51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64">
                    <a:moveTo>
                      <a:pt x="31" y="53"/>
                    </a:moveTo>
                    <a:cubicBezTo>
                      <a:pt x="29" y="53"/>
                      <a:pt x="28" y="52"/>
                      <a:pt x="28" y="50"/>
                    </a:cubicBezTo>
                    <a:cubicBezTo>
                      <a:pt x="28" y="48"/>
                      <a:pt x="29" y="47"/>
                      <a:pt x="31" y="47"/>
                    </a:cubicBezTo>
                    <a:cubicBezTo>
                      <a:pt x="33" y="47"/>
                      <a:pt x="34" y="48"/>
                      <a:pt x="34" y="50"/>
                    </a:cubicBezTo>
                    <a:cubicBezTo>
                      <a:pt x="34" y="52"/>
                      <a:pt x="33" y="53"/>
                      <a:pt x="31" y="53"/>
                    </a:cubicBezTo>
                    <a:moveTo>
                      <a:pt x="49" y="0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9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Oval 452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4526"/>
              <p:cNvSpPr/>
              <p:nvPr/>
            </p:nvSpPr>
            <p:spPr bwMode="auto">
              <a:xfrm>
                <a:off x="5839" y="2030"/>
                <a:ext cx="7" cy="7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4527"/>
              <p:cNvSpPr/>
              <p:nvPr/>
            </p:nvSpPr>
            <p:spPr bwMode="auto">
              <a:xfrm>
                <a:off x="5897" y="1978"/>
                <a:ext cx="3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4528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4529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4530"/>
              <p:cNvSpPr/>
              <p:nvPr/>
            </p:nvSpPr>
            <p:spPr bwMode="auto">
              <a:xfrm>
                <a:off x="5838" y="1973"/>
                <a:ext cx="66" cy="78"/>
              </a:xfrm>
              <a:custGeom>
                <a:avLst/>
                <a:gdLst>
                  <a:gd name="T0" fmla="*/ 62 w 62"/>
                  <a:gd name="T1" fmla="*/ 0 h 74"/>
                  <a:gd name="T2" fmla="*/ 0 w 62"/>
                  <a:gd name="T3" fmla="*/ 58 h 74"/>
                  <a:gd name="T4" fmla="*/ 0 w 62"/>
                  <a:gd name="T5" fmla="*/ 58 h 74"/>
                  <a:gd name="T6" fmla="*/ 1 w 62"/>
                  <a:gd name="T7" fmla="*/ 59 h 74"/>
                  <a:gd name="T8" fmla="*/ 17 w 62"/>
                  <a:gd name="T9" fmla="*/ 44 h 74"/>
                  <a:gd name="T10" fmla="*/ 55 w 62"/>
                  <a:gd name="T11" fmla="*/ 8 h 74"/>
                  <a:gd name="T12" fmla="*/ 58 w 62"/>
                  <a:gd name="T13" fmla="*/ 5 h 74"/>
                  <a:gd name="T14" fmla="*/ 57 w 62"/>
                  <a:gd name="T15" fmla="*/ 9 h 74"/>
                  <a:gd name="T16" fmla="*/ 36 w 62"/>
                  <a:gd name="T17" fmla="*/ 72 h 74"/>
                  <a:gd name="T18" fmla="*/ 36 w 62"/>
                  <a:gd name="T19" fmla="*/ 73 h 74"/>
                  <a:gd name="T20" fmla="*/ 37 w 62"/>
                  <a:gd name="T21" fmla="*/ 74 h 74"/>
                  <a:gd name="T22" fmla="*/ 62 w 62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74">
                    <a:moveTo>
                      <a:pt x="62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4531"/>
              <p:cNvSpPr/>
              <p:nvPr/>
            </p:nvSpPr>
            <p:spPr bwMode="auto">
              <a:xfrm>
                <a:off x="5838" y="2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4532"/>
              <p:cNvSpPr/>
              <p:nvPr/>
            </p:nvSpPr>
            <p:spPr bwMode="auto">
              <a:xfrm>
                <a:off x="5837" y="203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4533"/>
              <p:cNvSpPr>
                <a:spLocks noEditPoints="1"/>
              </p:cNvSpPr>
              <p:nvPr/>
            </p:nvSpPr>
            <p:spPr bwMode="auto">
              <a:xfrm>
                <a:off x="5769" y="2043"/>
                <a:ext cx="92" cy="65"/>
              </a:xfrm>
              <a:custGeom>
                <a:avLst/>
                <a:gdLst>
                  <a:gd name="T0" fmla="*/ 74 w 87"/>
                  <a:gd name="T1" fmla="*/ 44 h 62"/>
                  <a:gd name="T2" fmla="*/ 71 w 87"/>
                  <a:gd name="T3" fmla="*/ 41 h 62"/>
                  <a:gd name="T4" fmla="*/ 74 w 87"/>
                  <a:gd name="T5" fmla="*/ 37 h 62"/>
                  <a:gd name="T6" fmla="*/ 78 w 87"/>
                  <a:gd name="T7" fmla="*/ 41 h 62"/>
                  <a:gd name="T8" fmla="*/ 74 w 87"/>
                  <a:gd name="T9" fmla="*/ 44 h 62"/>
                  <a:gd name="T10" fmla="*/ 60 w 87"/>
                  <a:gd name="T11" fmla="*/ 0 h 62"/>
                  <a:gd name="T12" fmla="*/ 0 w 87"/>
                  <a:gd name="T13" fmla="*/ 61 h 62"/>
                  <a:gd name="T14" fmla="*/ 1 w 87"/>
                  <a:gd name="T15" fmla="*/ 62 h 62"/>
                  <a:gd name="T16" fmla="*/ 84 w 87"/>
                  <a:gd name="T17" fmla="*/ 46 h 62"/>
                  <a:gd name="T18" fmla="*/ 87 w 87"/>
                  <a:gd name="T19" fmla="*/ 42 h 62"/>
                  <a:gd name="T20" fmla="*/ 84 w 87"/>
                  <a:gd name="T21" fmla="*/ 36 h 62"/>
                  <a:gd name="T22" fmla="*/ 67 w 87"/>
                  <a:gd name="T23" fmla="*/ 1 h 62"/>
                  <a:gd name="T24" fmla="*/ 65 w 87"/>
                  <a:gd name="T25" fmla="*/ 1 h 62"/>
                  <a:gd name="T26" fmla="*/ 60 w 87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" h="62">
                    <a:moveTo>
                      <a:pt x="74" y="44"/>
                    </a:moveTo>
                    <a:cubicBezTo>
                      <a:pt x="72" y="44"/>
                      <a:pt x="71" y="43"/>
                      <a:pt x="71" y="41"/>
                    </a:cubicBezTo>
                    <a:cubicBezTo>
                      <a:pt x="71" y="39"/>
                      <a:pt x="72" y="37"/>
                      <a:pt x="74" y="37"/>
                    </a:cubicBezTo>
                    <a:cubicBezTo>
                      <a:pt x="76" y="37"/>
                      <a:pt x="78" y="39"/>
                      <a:pt x="78" y="41"/>
                    </a:cubicBezTo>
                    <a:cubicBezTo>
                      <a:pt x="78" y="43"/>
                      <a:pt x="76" y="44"/>
                      <a:pt x="74" y="44"/>
                    </a:cubicBezTo>
                    <a:moveTo>
                      <a:pt x="6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2"/>
                      <a:pt x="1" y="62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4"/>
                      <a:pt x="85" y="43"/>
                      <a:pt x="87" y="42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3" y="1"/>
                      <a:pt x="61" y="1"/>
                      <a:pt x="6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Oval 4534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4535"/>
              <p:cNvSpPr/>
              <p:nvPr/>
            </p:nvSpPr>
            <p:spPr bwMode="auto">
              <a:xfrm>
                <a:off x="5857" y="2087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4536"/>
              <p:cNvSpPr/>
              <p:nvPr/>
            </p:nvSpPr>
            <p:spPr bwMode="auto">
              <a:xfrm>
                <a:off x="5832" y="203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5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4537"/>
              <p:cNvSpPr/>
              <p:nvPr/>
            </p:nvSpPr>
            <p:spPr bwMode="auto">
              <a:xfrm>
                <a:off x="5768" y="210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4538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4539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4540"/>
              <p:cNvSpPr/>
              <p:nvPr/>
            </p:nvSpPr>
            <p:spPr bwMode="auto">
              <a:xfrm>
                <a:off x="5765" y="2037"/>
                <a:ext cx="99" cy="72"/>
              </a:xfrm>
              <a:custGeom>
                <a:avLst/>
                <a:gdLst>
                  <a:gd name="T0" fmla="*/ 68 w 93"/>
                  <a:gd name="T1" fmla="*/ 0 h 69"/>
                  <a:gd name="T2" fmla="*/ 68 w 93"/>
                  <a:gd name="T3" fmla="*/ 0 h 69"/>
                  <a:gd name="T4" fmla="*/ 66 w 93"/>
                  <a:gd name="T5" fmla="*/ 0 h 69"/>
                  <a:gd name="T6" fmla="*/ 0 w 93"/>
                  <a:gd name="T7" fmla="*/ 69 h 69"/>
                  <a:gd name="T8" fmla="*/ 2 w 93"/>
                  <a:gd name="T9" fmla="*/ 68 h 69"/>
                  <a:gd name="T10" fmla="*/ 3 w 93"/>
                  <a:gd name="T11" fmla="*/ 67 h 69"/>
                  <a:gd name="T12" fmla="*/ 63 w 93"/>
                  <a:gd name="T13" fmla="*/ 6 h 69"/>
                  <a:gd name="T14" fmla="*/ 67 w 93"/>
                  <a:gd name="T15" fmla="*/ 1 h 69"/>
                  <a:gd name="T16" fmla="*/ 87 w 93"/>
                  <a:gd name="T17" fmla="*/ 42 h 69"/>
                  <a:gd name="T18" fmla="*/ 90 w 93"/>
                  <a:gd name="T19" fmla="*/ 48 h 69"/>
                  <a:gd name="T20" fmla="*/ 91 w 93"/>
                  <a:gd name="T21" fmla="*/ 52 h 69"/>
                  <a:gd name="T22" fmla="*/ 93 w 93"/>
                  <a:gd name="T23" fmla="*/ 51 h 69"/>
                  <a:gd name="T24" fmla="*/ 68 w 93"/>
                  <a:gd name="T2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9">
                    <a:moveTo>
                      <a:pt x="68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4541"/>
              <p:cNvSpPr/>
              <p:nvPr/>
            </p:nvSpPr>
            <p:spPr bwMode="auto">
              <a:xfrm>
                <a:off x="5764" y="2090"/>
                <a:ext cx="101" cy="20"/>
              </a:xfrm>
              <a:custGeom>
                <a:avLst/>
                <a:gdLst>
                  <a:gd name="T0" fmla="*/ 94 w 95"/>
                  <a:gd name="T1" fmla="*/ 0 h 19"/>
                  <a:gd name="T2" fmla="*/ 92 w 95"/>
                  <a:gd name="T3" fmla="*/ 1 h 19"/>
                  <a:gd name="T4" fmla="*/ 88 w 95"/>
                  <a:gd name="T5" fmla="*/ 1 h 19"/>
                  <a:gd name="T6" fmla="*/ 5 w 95"/>
                  <a:gd name="T7" fmla="*/ 17 h 19"/>
                  <a:gd name="T8" fmla="*/ 3 w 95"/>
                  <a:gd name="T9" fmla="*/ 17 h 19"/>
                  <a:gd name="T10" fmla="*/ 1 w 95"/>
                  <a:gd name="T11" fmla="*/ 18 h 19"/>
                  <a:gd name="T12" fmla="*/ 0 w 95"/>
                  <a:gd name="T13" fmla="*/ 18 h 19"/>
                  <a:gd name="T14" fmla="*/ 0 w 95"/>
                  <a:gd name="T15" fmla="*/ 19 h 19"/>
                  <a:gd name="T16" fmla="*/ 95 w 95"/>
                  <a:gd name="T17" fmla="*/ 2 h 19"/>
                  <a:gd name="T18" fmla="*/ 94 w 9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9">
                    <a:moveTo>
                      <a:pt x="94" y="0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4542"/>
              <p:cNvSpPr/>
              <p:nvPr/>
            </p:nvSpPr>
            <p:spPr bwMode="auto">
              <a:xfrm>
                <a:off x="5763" y="21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4543"/>
              <p:cNvSpPr/>
              <p:nvPr/>
            </p:nvSpPr>
            <p:spPr bwMode="auto">
              <a:xfrm>
                <a:off x="5835" y="2035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4544"/>
              <p:cNvSpPr/>
              <p:nvPr/>
            </p:nvSpPr>
            <p:spPr bwMode="auto">
              <a:xfrm>
                <a:off x="5868" y="2097"/>
                <a:ext cx="37" cy="58"/>
              </a:xfrm>
              <a:custGeom>
                <a:avLst/>
                <a:gdLst>
                  <a:gd name="T0" fmla="*/ 1 w 35"/>
                  <a:gd name="T1" fmla="*/ 0 h 55"/>
                  <a:gd name="T2" fmla="*/ 0 w 35"/>
                  <a:gd name="T3" fmla="*/ 1 h 55"/>
                  <a:gd name="T4" fmla="*/ 19 w 35"/>
                  <a:gd name="T5" fmla="*/ 55 h 55"/>
                  <a:gd name="T6" fmla="*/ 35 w 35"/>
                  <a:gd name="T7" fmla="*/ 28 h 55"/>
                  <a:gd name="T8" fmla="*/ 32 w 35"/>
                  <a:gd name="T9" fmla="*/ 22 h 55"/>
                  <a:gd name="T10" fmla="*/ 32 w 35"/>
                  <a:gd name="T11" fmla="*/ 19 h 55"/>
                  <a:gd name="T12" fmla="*/ 1 w 3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3" y="27"/>
                      <a:pt x="32" y="25"/>
                      <a:pt x="32" y="22"/>
                    </a:cubicBezTo>
                    <a:cubicBezTo>
                      <a:pt x="32" y="21"/>
                      <a:pt x="32" y="20"/>
                      <a:pt x="32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4545"/>
              <p:cNvSpPr/>
              <p:nvPr/>
            </p:nvSpPr>
            <p:spPr bwMode="auto">
              <a:xfrm>
                <a:off x="5902" y="2117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3 w 6"/>
                  <a:gd name="T5" fmla="*/ 9 h 9"/>
                  <a:gd name="T6" fmla="*/ 6 w 6"/>
                  <a:gd name="T7" fmla="*/ 4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4546"/>
              <p:cNvSpPr/>
              <p:nvPr/>
            </p:nvSpPr>
            <p:spPr bwMode="auto">
              <a:xfrm>
                <a:off x="5867" y="2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4547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4548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4549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4550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4551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4552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4553"/>
              <p:cNvSpPr/>
              <p:nvPr/>
            </p:nvSpPr>
            <p:spPr bwMode="auto">
              <a:xfrm>
                <a:off x="5890" y="2128"/>
                <a:ext cx="18" cy="55"/>
              </a:xfrm>
              <a:custGeom>
                <a:avLst/>
                <a:gdLst>
                  <a:gd name="T0" fmla="*/ 16 w 17"/>
                  <a:gd name="T1" fmla="*/ 0 h 52"/>
                  <a:gd name="T2" fmla="*/ 0 w 17"/>
                  <a:gd name="T3" fmla="*/ 28 h 52"/>
                  <a:gd name="T4" fmla="*/ 8 w 17"/>
                  <a:gd name="T5" fmla="*/ 52 h 52"/>
                  <a:gd name="T6" fmla="*/ 16 w 17"/>
                  <a:gd name="T7" fmla="*/ 44 h 52"/>
                  <a:gd name="T8" fmla="*/ 17 w 17"/>
                  <a:gd name="T9" fmla="*/ 0 h 52"/>
                  <a:gd name="T10" fmla="*/ 16 w 1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2">
                    <a:moveTo>
                      <a:pt x="16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4554"/>
              <p:cNvSpPr/>
              <p:nvPr/>
            </p:nvSpPr>
            <p:spPr bwMode="auto">
              <a:xfrm>
                <a:off x="5907" y="212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4555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4556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4557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4558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4559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4560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4561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4562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4563"/>
              <p:cNvSpPr/>
              <p:nvPr/>
            </p:nvSpPr>
            <p:spPr bwMode="auto">
              <a:xfrm>
                <a:off x="5900" y="2179"/>
                <a:ext cx="7" cy="25"/>
              </a:xfrm>
              <a:custGeom>
                <a:avLst/>
                <a:gdLst>
                  <a:gd name="T0" fmla="*/ 7 w 7"/>
                  <a:gd name="T1" fmla="*/ 0 h 24"/>
                  <a:gd name="T2" fmla="*/ 0 w 7"/>
                  <a:gd name="T3" fmla="*/ 7 h 24"/>
                  <a:gd name="T4" fmla="*/ 6 w 7"/>
                  <a:gd name="T5" fmla="*/ 24 h 24"/>
                  <a:gd name="T6" fmla="*/ 7 w 7"/>
                  <a:gd name="T7" fmla="*/ 24 h 24"/>
                  <a:gd name="T8" fmla="*/ 7 w 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4564"/>
              <p:cNvSpPr/>
              <p:nvPr/>
            </p:nvSpPr>
            <p:spPr bwMode="auto">
              <a:xfrm>
                <a:off x="5906" y="22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4565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4566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4567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4568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4569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4570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4571"/>
              <p:cNvSpPr>
                <a:spLocks noEditPoints="1"/>
              </p:cNvSpPr>
              <p:nvPr/>
            </p:nvSpPr>
            <p:spPr bwMode="auto">
              <a:xfrm>
                <a:off x="5768" y="2144"/>
                <a:ext cx="57" cy="51"/>
              </a:xfrm>
              <a:custGeom>
                <a:avLst/>
                <a:gdLst>
                  <a:gd name="T0" fmla="*/ 18 w 54"/>
                  <a:gd name="T1" fmla="*/ 31 h 48"/>
                  <a:gd name="T2" fmla="*/ 14 w 54"/>
                  <a:gd name="T3" fmla="*/ 26 h 48"/>
                  <a:gd name="T4" fmla="*/ 18 w 54"/>
                  <a:gd name="T5" fmla="*/ 22 h 48"/>
                  <a:gd name="T6" fmla="*/ 23 w 54"/>
                  <a:gd name="T7" fmla="*/ 26 h 48"/>
                  <a:gd name="T8" fmla="*/ 18 w 54"/>
                  <a:gd name="T9" fmla="*/ 31 h 48"/>
                  <a:gd name="T10" fmla="*/ 38 w 54"/>
                  <a:gd name="T11" fmla="*/ 0 h 48"/>
                  <a:gd name="T12" fmla="*/ 0 w 54"/>
                  <a:gd name="T13" fmla="*/ 34 h 48"/>
                  <a:gd name="T14" fmla="*/ 1 w 54"/>
                  <a:gd name="T15" fmla="*/ 39 h 48"/>
                  <a:gd name="T16" fmla="*/ 1 w 54"/>
                  <a:gd name="T17" fmla="*/ 40 h 48"/>
                  <a:gd name="T18" fmla="*/ 24 w 54"/>
                  <a:gd name="T19" fmla="*/ 48 h 48"/>
                  <a:gd name="T20" fmla="*/ 31 w 54"/>
                  <a:gd name="T21" fmla="*/ 44 h 48"/>
                  <a:gd name="T22" fmla="*/ 33 w 54"/>
                  <a:gd name="T23" fmla="*/ 45 h 48"/>
                  <a:gd name="T24" fmla="*/ 54 w 54"/>
                  <a:gd name="T25" fmla="*/ 11 h 48"/>
                  <a:gd name="T26" fmla="*/ 38 w 54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18" y="31"/>
                    </a:moveTo>
                    <a:cubicBezTo>
                      <a:pt x="16" y="31"/>
                      <a:pt x="14" y="29"/>
                      <a:pt x="14" y="26"/>
                    </a:cubicBezTo>
                    <a:cubicBezTo>
                      <a:pt x="14" y="24"/>
                      <a:pt x="16" y="22"/>
                      <a:pt x="18" y="22"/>
                    </a:cubicBezTo>
                    <a:cubicBezTo>
                      <a:pt x="21" y="22"/>
                      <a:pt x="23" y="24"/>
                      <a:pt x="23" y="26"/>
                    </a:cubicBezTo>
                    <a:cubicBezTo>
                      <a:pt x="23" y="29"/>
                      <a:pt x="21" y="31"/>
                      <a:pt x="18" y="31"/>
                    </a:cubicBezTo>
                    <a:moveTo>
                      <a:pt x="38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1" y="37"/>
                      <a:pt x="1" y="39"/>
                    </a:cubicBezTo>
                    <a:cubicBezTo>
                      <a:pt x="1" y="39"/>
                      <a:pt x="1" y="40"/>
                      <a:pt x="1" y="40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6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3" y="45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Oval 4572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4573"/>
              <p:cNvSpPr/>
              <p:nvPr/>
            </p:nvSpPr>
            <p:spPr bwMode="auto">
              <a:xfrm>
                <a:off x="5793" y="219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6 w 9"/>
                  <a:gd name="T5" fmla="*/ 6 h 6"/>
                  <a:gd name="T6" fmla="*/ 9 w 9"/>
                  <a:gd name="T7" fmla="*/ 1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4574"/>
              <p:cNvSpPr/>
              <p:nvPr/>
            </p:nvSpPr>
            <p:spPr bwMode="auto">
              <a:xfrm>
                <a:off x="5762" y="2180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4575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4576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4577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4578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4579"/>
              <p:cNvSpPr/>
              <p:nvPr/>
            </p:nvSpPr>
            <p:spPr bwMode="auto">
              <a:xfrm>
                <a:off x="5829" y="2099"/>
                <a:ext cx="57" cy="86"/>
              </a:xfrm>
              <a:custGeom>
                <a:avLst/>
                <a:gdLst>
                  <a:gd name="T0" fmla="*/ 32 w 54"/>
                  <a:gd name="T1" fmla="*/ 0 h 82"/>
                  <a:gd name="T2" fmla="*/ 5 w 54"/>
                  <a:gd name="T3" fmla="*/ 45 h 82"/>
                  <a:gd name="T4" fmla="*/ 7 w 54"/>
                  <a:gd name="T5" fmla="*/ 45 h 82"/>
                  <a:gd name="T6" fmla="*/ 12 w 54"/>
                  <a:gd name="T7" fmla="*/ 50 h 82"/>
                  <a:gd name="T8" fmla="*/ 7 w 54"/>
                  <a:gd name="T9" fmla="*/ 56 h 82"/>
                  <a:gd name="T10" fmla="*/ 1 w 54"/>
                  <a:gd name="T11" fmla="*/ 51 h 82"/>
                  <a:gd name="T12" fmla="*/ 0 w 54"/>
                  <a:gd name="T13" fmla="*/ 53 h 82"/>
                  <a:gd name="T14" fmla="*/ 40 w 54"/>
                  <a:gd name="T15" fmla="*/ 82 h 82"/>
                  <a:gd name="T16" fmla="*/ 54 w 54"/>
                  <a:gd name="T17" fmla="*/ 56 h 82"/>
                  <a:gd name="T18" fmla="*/ 34 w 54"/>
                  <a:gd name="T19" fmla="*/ 0 h 82"/>
                  <a:gd name="T20" fmla="*/ 34 w 54"/>
                  <a:gd name="T21" fmla="*/ 0 h 82"/>
                  <a:gd name="T22" fmla="*/ 32 w 54"/>
                  <a:gd name="T2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2">
                    <a:moveTo>
                      <a:pt x="32" y="0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6" y="45"/>
                      <a:pt x="7" y="45"/>
                    </a:cubicBezTo>
                    <a:cubicBezTo>
                      <a:pt x="10" y="45"/>
                      <a:pt x="12" y="47"/>
                      <a:pt x="12" y="50"/>
                    </a:cubicBezTo>
                    <a:cubicBezTo>
                      <a:pt x="12" y="53"/>
                      <a:pt x="10" y="56"/>
                      <a:pt x="7" y="56"/>
                    </a:cubicBezTo>
                    <a:cubicBezTo>
                      <a:pt x="4" y="56"/>
                      <a:pt x="1" y="53"/>
                      <a:pt x="1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4580"/>
              <p:cNvSpPr/>
              <p:nvPr/>
            </p:nvSpPr>
            <p:spPr bwMode="auto">
              <a:xfrm>
                <a:off x="5830" y="2146"/>
                <a:ext cx="12" cy="12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0 h 11"/>
                  <a:gd name="T4" fmla="*/ 0 w 11"/>
                  <a:gd name="T5" fmla="*/ 6 h 11"/>
                  <a:gd name="T6" fmla="*/ 6 w 11"/>
                  <a:gd name="T7" fmla="*/ 11 h 11"/>
                  <a:gd name="T8" fmla="*/ 11 w 11"/>
                  <a:gd name="T9" fmla="*/ 5 h 11"/>
                  <a:gd name="T10" fmla="*/ 6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1" y="8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4581"/>
              <p:cNvSpPr/>
              <p:nvPr/>
            </p:nvSpPr>
            <p:spPr bwMode="auto">
              <a:xfrm>
                <a:off x="5863" y="209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4582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4583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4584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585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586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587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588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589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590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591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592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593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594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595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4596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4597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4598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close/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4599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4600"/>
              <p:cNvSpPr/>
              <p:nvPr/>
            </p:nvSpPr>
            <p:spPr bwMode="auto">
              <a:xfrm>
                <a:off x="5888" y="2189"/>
                <a:ext cx="16" cy="18"/>
              </a:xfrm>
              <a:custGeom>
                <a:avLst/>
                <a:gdLst>
                  <a:gd name="T0" fmla="*/ 9 w 15"/>
                  <a:gd name="T1" fmla="*/ 0 h 17"/>
                  <a:gd name="T2" fmla="*/ 0 w 15"/>
                  <a:gd name="T3" fmla="*/ 8 h 17"/>
                  <a:gd name="T4" fmla="*/ 13 w 15"/>
                  <a:gd name="T5" fmla="*/ 17 h 17"/>
                  <a:gd name="T6" fmla="*/ 15 w 15"/>
                  <a:gd name="T7" fmla="*/ 16 h 17"/>
                  <a:gd name="T8" fmla="*/ 9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4601"/>
              <p:cNvSpPr/>
              <p:nvPr/>
            </p:nvSpPr>
            <p:spPr bwMode="auto">
              <a:xfrm>
                <a:off x="5902" y="2205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4602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4603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4604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4605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4606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4607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4608"/>
              <p:cNvSpPr/>
              <p:nvPr/>
            </p:nvSpPr>
            <p:spPr bwMode="auto">
              <a:xfrm>
                <a:off x="5770" y="2095"/>
                <a:ext cx="88" cy="45"/>
              </a:xfrm>
              <a:custGeom>
                <a:avLst/>
                <a:gdLst>
                  <a:gd name="T0" fmla="*/ 84 w 84"/>
                  <a:gd name="T1" fmla="*/ 0 h 43"/>
                  <a:gd name="T2" fmla="*/ 0 w 84"/>
                  <a:gd name="T3" fmla="*/ 16 h 43"/>
                  <a:gd name="T4" fmla="*/ 0 w 84"/>
                  <a:gd name="T5" fmla="*/ 18 h 43"/>
                  <a:gd name="T6" fmla="*/ 36 w 84"/>
                  <a:gd name="T7" fmla="*/ 43 h 43"/>
                  <a:gd name="T8" fmla="*/ 84 w 84"/>
                  <a:gd name="T9" fmla="*/ 1 h 43"/>
                  <a:gd name="T10" fmla="*/ 84 w 84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84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0"/>
                      <a:pt x="8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4609"/>
              <p:cNvSpPr/>
              <p:nvPr/>
            </p:nvSpPr>
            <p:spPr bwMode="auto">
              <a:xfrm>
                <a:off x="5858" y="209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4610"/>
              <p:cNvSpPr/>
              <p:nvPr/>
            </p:nvSpPr>
            <p:spPr bwMode="auto">
              <a:xfrm>
                <a:off x="5768" y="21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4611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4612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4613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4614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4615"/>
              <p:cNvSpPr/>
              <p:nvPr/>
            </p:nvSpPr>
            <p:spPr bwMode="auto">
              <a:xfrm>
                <a:off x="5764" y="2092"/>
                <a:ext cx="101" cy="50"/>
              </a:xfrm>
              <a:custGeom>
                <a:avLst/>
                <a:gdLst>
                  <a:gd name="T0" fmla="*/ 95 w 95"/>
                  <a:gd name="T1" fmla="*/ 0 h 47"/>
                  <a:gd name="T2" fmla="*/ 0 w 95"/>
                  <a:gd name="T3" fmla="*/ 17 h 47"/>
                  <a:gd name="T4" fmla="*/ 0 w 95"/>
                  <a:gd name="T5" fmla="*/ 17 h 47"/>
                  <a:gd name="T6" fmla="*/ 0 w 95"/>
                  <a:gd name="T7" fmla="*/ 18 h 47"/>
                  <a:gd name="T8" fmla="*/ 41 w 95"/>
                  <a:gd name="T9" fmla="*/ 47 h 47"/>
                  <a:gd name="T10" fmla="*/ 42 w 95"/>
                  <a:gd name="T11" fmla="*/ 46 h 47"/>
                  <a:gd name="T12" fmla="*/ 41 w 95"/>
                  <a:gd name="T13" fmla="*/ 45 h 47"/>
                  <a:gd name="T14" fmla="*/ 5 w 95"/>
                  <a:gd name="T15" fmla="*/ 20 h 47"/>
                  <a:gd name="T16" fmla="*/ 3 w 95"/>
                  <a:gd name="T17" fmla="*/ 18 h 47"/>
                  <a:gd name="T18" fmla="*/ 90 w 95"/>
                  <a:gd name="T19" fmla="*/ 2 h 47"/>
                  <a:gd name="T20" fmla="*/ 92 w 95"/>
                  <a:gd name="T21" fmla="*/ 2 h 47"/>
                  <a:gd name="T22" fmla="*/ 95 w 95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47">
                    <a:moveTo>
                      <a:pt x="95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4616"/>
              <p:cNvSpPr/>
              <p:nvPr/>
            </p:nvSpPr>
            <p:spPr bwMode="auto">
              <a:xfrm>
                <a:off x="5763" y="211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4617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4618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4619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4620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4621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4622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4623"/>
              <p:cNvSpPr>
                <a:spLocks noEditPoints="1"/>
              </p:cNvSpPr>
              <p:nvPr/>
            </p:nvSpPr>
            <p:spPr bwMode="auto">
              <a:xfrm>
                <a:off x="5367" y="1987"/>
                <a:ext cx="27" cy="157"/>
              </a:xfrm>
              <a:custGeom>
                <a:avLst/>
                <a:gdLst>
                  <a:gd name="T0" fmla="*/ 15 w 26"/>
                  <a:gd name="T1" fmla="*/ 61 h 149"/>
                  <a:gd name="T2" fmla="*/ 11 w 26"/>
                  <a:gd name="T3" fmla="*/ 58 h 149"/>
                  <a:gd name="T4" fmla="*/ 15 w 26"/>
                  <a:gd name="T5" fmla="*/ 54 h 149"/>
                  <a:gd name="T6" fmla="*/ 19 w 26"/>
                  <a:gd name="T7" fmla="*/ 58 h 149"/>
                  <a:gd name="T8" fmla="*/ 15 w 26"/>
                  <a:gd name="T9" fmla="*/ 61 h 149"/>
                  <a:gd name="T10" fmla="*/ 4 w 26"/>
                  <a:gd name="T11" fmla="*/ 0 h 149"/>
                  <a:gd name="T12" fmla="*/ 0 w 26"/>
                  <a:gd name="T13" fmla="*/ 2 h 149"/>
                  <a:gd name="T14" fmla="*/ 11 w 26"/>
                  <a:gd name="T15" fmla="*/ 149 h 149"/>
                  <a:gd name="T16" fmla="*/ 26 w 26"/>
                  <a:gd name="T17" fmla="*/ 35 h 149"/>
                  <a:gd name="T18" fmla="*/ 19 w 26"/>
                  <a:gd name="T19" fmla="*/ 25 h 149"/>
                  <a:gd name="T20" fmla="*/ 21 w 26"/>
                  <a:gd name="T21" fmla="*/ 19 h 149"/>
                  <a:gd name="T22" fmla="*/ 4 w 26"/>
                  <a:gd name="T2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49">
                    <a:moveTo>
                      <a:pt x="15" y="61"/>
                    </a:moveTo>
                    <a:cubicBezTo>
                      <a:pt x="13" y="61"/>
                      <a:pt x="11" y="60"/>
                      <a:pt x="11" y="58"/>
                    </a:cubicBezTo>
                    <a:cubicBezTo>
                      <a:pt x="11" y="55"/>
                      <a:pt x="13" y="54"/>
                      <a:pt x="15" y="54"/>
                    </a:cubicBezTo>
                    <a:cubicBezTo>
                      <a:pt x="17" y="54"/>
                      <a:pt x="19" y="55"/>
                      <a:pt x="19" y="58"/>
                    </a:cubicBezTo>
                    <a:cubicBezTo>
                      <a:pt x="19" y="60"/>
                      <a:pt x="17" y="61"/>
                      <a:pt x="15" y="61"/>
                    </a:cubicBezTo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2" y="34"/>
                      <a:pt x="19" y="30"/>
                      <a:pt x="19" y="25"/>
                    </a:cubicBezTo>
                    <a:cubicBezTo>
                      <a:pt x="19" y="23"/>
                      <a:pt x="20" y="21"/>
                      <a:pt x="21" y="1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Oval 4624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4625"/>
              <p:cNvSpPr/>
              <p:nvPr/>
            </p:nvSpPr>
            <p:spPr bwMode="auto">
              <a:xfrm>
                <a:off x="5367" y="198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626"/>
              <p:cNvSpPr/>
              <p:nvPr/>
            </p:nvSpPr>
            <p:spPr bwMode="auto">
              <a:xfrm>
                <a:off x="5387" y="2007"/>
                <a:ext cx="10" cy="17"/>
              </a:xfrm>
              <a:custGeom>
                <a:avLst/>
                <a:gdLst>
                  <a:gd name="T0" fmla="*/ 2 w 9"/>
                  <a:gd name="T1" fmla="*/ 0 h 16"/>
                  <a:gd name="T2" fmla="*/ 0 w 9"/>
                  <a:gd name="T3" fmla="*/ 6 h 16"/>
                  <a:gd name="T4" fmla="*/ 7 w 9"/>
                  <a:gd name="T5" fmla="*/ 16 h 16"/>
                  <a:gd name="T6" fmla="*/ 9 w 9"/>
                  <a:gd name="T7" fmla="*/ 7 h 16"/>
                  <a:gd name="T8" fmla="*/ 2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1"/>
                      <a:pt x="3" y="15"/>
                      <a:pt x="7" y="1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Group 4828"/>
            <p:cNvGrpSpPr/>
            <p:nvPr/>
          </p:nvGrpSpPr>
          <p:grpSpPr bwMode="auto">
            <a:xfrm>
              <a:off x="1887" y="1478"/>
              <a:ext cx="6322" cy="2478"/>
              <a:chOff x="1887" y="1478"/>
              <a:chExt cx="6322" cy="2478"/>
            </a:xfrm>
          </p:grpSpPr>
          <p:sp>
            <p:nvSpPr>
              <p:cNvPr id="95" name="Freeform 4628"/>
              <p:cNvSpPr>
                <a:spLocks noEditPoints="1"/>
              </p:cNvSpPr>
              <p:nvPr/>
            </p:nvSpPr>
            <p:spPr bwMode="auto">
              <a:xfrm>
                <a:off x="5365" y="1981"/>
                <a:ext cx="33" cy="177"/>
              </a:xfrm>
              <a:custGeom>
                <a:avLst/>
                <a:gdLst>
                  <a:gd name="T0" fmla="*/ 2 w 31"/>
                  <a:gd name="T1" fmla="*/ 8 h 168"/>
                  <a:gd name="T2" fmla="*/ 2 w 31"/>
                  <a:gd name="T3" fmla="*/ 3 h 168"/>
                  <a:gd name="T4" fmla="*/ 6 w 31"/>
                  <a:gd name="T5" fmla="*/ 6 h 168"/>
                  <a:gd name="T6" fmla="*/ 23 w 31"/>
                  <a:gd name="T7" fmla="*/ 25 h 168"/>
                  <a:gd name="T8" fmla="*/ 30 w 31"/>
                  <a:gd name="T9" fmla="*/ 32 h 168"/>
                  <a:gd name="T10" fmla="*/ 28 w 31"/>
                  <a:gd name="T11" fmla="*/ 41 h 168"/>
                  <a:gd name="T12" fmla="*/ 13 w 31"/>
                  <a:gd name="T13" fmla="*/ 155 h 168"/>
                  <a:gd name="T14" fmla="*/ 2 w 31"/>
                  <a:gd name="T15" fmla="*/ 8 h 168"/>
                  <a:gd name="T16" fmla="*/ 0 w 31"/>
                  <a:gd name="T17" fmla="*/ 0 h 168"/>
                  <a:gd name="T18" fmla="*/ 13 w 31"/>
                  <a:gd name="T19" fmla="*/ 168 h 168"/>
                  <a:gd name="T20" fmla="*/ 13 w 31"/>
                  <a:gd name="T21" fmla="*/ 168 h 168"/>
                  <a:gd name="T22" fmla="*/ 13 w 31"/>
                  <a:gd name="T23" fmla="*/ 168 h 168"/>
                  <a:gd name="T24" fmla="*/ 31 w 31"/>
                  <a:gd name="T25" fmla="*/ 31 h 168"/>
                  <a:gd name="T26" fmla="*/ 2 w 31"/>
                  <a:gd name="T27" fmla="*/ 1 h 168"/>
                  <a:gd name="T28" fmla="*/ 0 w 31"/>
                  <a:gd name="T2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168">
                    <a:moveTo>
                      <a:pt x="2" y="8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0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629"/>
              <p:cNvSpPr/>
              <p:nvPr/>
            </p:nvSpPr>
            <p:spPr bwMode="auto">
              <a:xfrm>
                <a:off x="5379" y="215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630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631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632"/>
              <p:cNvSpPr/>
              <p:nvPr/>
            </p:nvSpPr>
            <p:spPr bwMode="auto">
              <a:xfrm>
                <a:off x="5427" y="2108"/>
                <a:ext cx="114" cy="54"/>
              </a:xfrm>
              <a:custGeom>
                <a:avLst/>
                <a:gdLst>
                  <a:gd name="T0" fmla="*/ 107 w 108"/>
                  <a:gd name="T1" fmla="*/ 0 h 51"/>
                  <a:gd name="T2" fmla="*/ 68 w 108"/>
                  <a:gd name="T3" fmla="*/ 3 h 51"/>
                  <a:gd name="T4" fmla="*/ 63 w 108"/>
                  <a:gd name="T5" fmla="*/ 6 h 51"/>
                  <a:gd name="T6" fmla="*/ 60 w 108"/>
                  <a:gd name="T7" fmla="*/ 4 h 51"/>
                  <a:gd name="T8" fmla="*/ 0 w 108"/>
                  <a:gd name="T9" fmla="*/ 9 h 51"/>
                  <a:gd name="T10" fmla="*/ 0 w 108"/>
                  <a:gd name="T11" fmla="*/ 11 h 51"/>
                  <a:gd name="T12" fmla="*/ 50 w 108"/>
                  <a:gd name="T13" fmla="*/ 51 h 51"/>
                  <a:gd name="T14" fmla="*/ 56 w 108"/>
                  <a:gd name="T15" fmla="*/ 49 h 51"/>
                  <a:gd name="T16" fmla="*/ 60 w 108"/>
                  <a:gd name="T17" fmla="*/ 50 h 51"/>
                  <a:gd name="T18" fmla="*/ 108 w 108"/>
                  <a:gd name="T19" fmla="*/ 2 h 51"/>
                  <a:gd name="T20" fmla="*/ 107 w 108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51">
                    <a:moveTo>
                      <a:pt x="107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7" y="5"/>
                      <a:pt x="65" y="6"/>
                      <a:pt x="63" y="6"/>
                    </a:cubicBezTo>
                    <a:cubicBezTo>
                      <a:pt x="62" y="6"/>
                      <a:pt x="60" y="5"/>
                      <a:pt x="6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50"/>
                      <a:pt x="54" y="49"/>
                      <a:pt x="56" y="49"/>
                    </a:cubicBezTo>
                    <a:cubicBezTo>
                      <a:pt x="57" y="49"/>
                      <a:pt x="59" y="50"/>
                      <a:pt x="60" y="50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1"/>
                      <a:pt x="107" y="1"/>
                      <a:pt x="10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633"/>
              <p:cNvSpPr/>
              <p:nvPr/>
            </p:nvSpPr>
            <p:spPr bwMode="auto">
              <a:xfrm>
                <a:off x="5480" y="2160"/>
                <a:ext cx="11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634"/>
              <p:cNvSpPr/>
              <p:nvPr/>
            </p:nvSpPr>
            <p:spPr bwMode="auto">
              <a:xfrm>
                <a:off x="5424" y="211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635"/>
              <p:cNvSpPr/>
              <p:nvPr/>
            </p:nvSpPr>
            <p:spPr bwMode="auto">
              <a:xfrm>
                <a:off x="5491" y="2112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1 h 3"/>
                  <a:gd name="T4" fmla="*/ 3 w 8"/>
                  <a:gd name="T5" fmla="*/ 3 h 3"/>
                  <a:gd name="T6" fmla="*/ 8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5" y="3"/>
                      <a:pt x="7" y="2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636"/>
              <p:cNvSpPr/>
              <p:nvPr/>
            </p:nvSpPr>
            <p:spPr bwMode="auto">
              <a:xfrm>
                <a:off x="5540" y="210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637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close/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638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639"/>
              <p:cNvSpPr/>
              <p:nvPr/>
            </p:nvSpPr>
            <p:spPr bwMode="auto">
              <a:xfrm>
                <a:off x="5382" y="2166"/>
                <a:ext cx="40" cy="58"/>
              </a:xfrm>
              <a:custGeom>
                <a:avLst/>
                <a:gdLst>
                  <a:gd name="T0" fmla="*/ 3 w 38"/>
                  <a:gd name="T1" fmla="*/ 0 h 55"/>
                  <a:gd name="T2" fmla="*/ 0 w 38"/>
                  <a:gd name="T3" fmla="*/ 2 h 55"/>
                  <a:gd name="T4" fmla="*/ 8 w 38"/>
                  <a:gd name="T5" fmla="*/ 55 h 55"/>
                  <a:gd name="T6" fmla="*/ 38 w 38"/>
                  <a:gd name="T7" fmla="*/ 34 h 55"/>
                  <a:gd name="T8" fmla="*/ 37 w 38"/>
                  <a:gd name="T9" fmla="*/ 32 h 55"/>
                  <a:gd name="T10" fmla="*/ 38 w 38"/>
                  <a:gd name="T11" fmla="*/ 29 h 55"/>
                  <a:gd name="T12" fmla="*/ 3 w 3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3"/>
                      <a:pt x="37" y="32"/>
                    </a:cubicBezTo>
                    <a:cubicBezTo>
                      <a:pt x="37" y="31"/>
                      <a:pt x="37" y="29"/>
                      <a:pt x="38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640"/>
              <p:cNvSpPr/>
              <p:nvPr/>
            </p:nvSpPr>
            <p:spPr bwMode="auto">
              <a:xfrm>
                <a:off x="5421" y="2197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3 h 5"/>
                  <a:gd name="T4" fmla="*/ 1 w 5"/>
                  <a:gd name="T5" fmla="*/ 5 h 5"/>
                  <a:gd name="T6" fmla="*/ 5 w 5"/>
                  <a:gd name="T7" fmla="*/ 3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641"/>
              <p:cNvSpPr/>
              <p:nvPr/>
            </p:nvSpPr>
            <p:spPr bwMode="auto">
              <a:xfrm>
                <a:off x="5381" y="2163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642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643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644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645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646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647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648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649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650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651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652"/>
              <p:cNvSpPr/>
              <p:nvPr/>
            </p:nvSpPr>
            <p:spPr bwMode="auto">
              <a:xfrm>
                <a:off x="5390" y="2205"/>
                <a:ext cx="35" cy="38"/>
              </a:xfrm>
              <a:custGeom>
                <a:avLst/>
                <a:gdLst>
                  <a:gd name="T0" fmla="*/ 31 w 33"/>
                  <a:gd name="T1" fmla="*/ 0 h 36"/>
                  <a:gd name="T2" fmla="*/ 0 w 33"/>
                  <a:gd name="T3" fmla="*/ 21 h 36"/>
                  <a:gd name="T4" fmla="*/ 24 w 33"/>
                  <a:gd name="T5" fmla="*/ 36 h 36"/>
                  <a:gd name="T6" fmla="*/ 33 w 33"/>
                  <a:gd name="T7" fmla="*/ 1 h 36"/>
                  <a:gd name="T8" fmla="*/ 31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653"/>
              <p:cNvSpPr/>
              <p:nvPr/>
            </p:nvSpPr>
            <p:spPr bwMode="auto">
              <a:xfrm>
                <a:off x="5423" y="22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654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655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656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657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5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65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660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661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662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663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664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665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666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close/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667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668"/>
              <p:cNvSpPr/>
              <p:nvPr/>
            </p:nvSpPr>
            <p:spPr bwMode="auto">
              <a:xfrm>
                <a:off x="5434" y="1918"/>
                <a:ext cx="79" cy="79"/>
              </a:xfrm>
              <a:custGeom>
                <a:avLst/>
                <a:gdLst>
                  <a:gd name="T0" fmla="*/ 74 w 75"/>
                  <a:gd name="T1" fmla="*/ 0 h 75"/>
                  <a:gd name="T2" fmla="*/ 3 w 75"/>
                  <a:gd name="T3" fmla="*/ 30 h 75"/>
                  <a:gd name="T4" fmla="*/ 3 w 75"/>
                  <a:gd name="T5" fmla="*/ 32 h 75"/>
                  <a:gd name="T6" fmla="*/ 0 w 75"/>
                  <a:gd name="T7" fmla="*/ 38 h 75"/>
                  <a:gd name="T8" fmla="*/ 12 w 75"/>
                  <a:gd name="T9" fmla="*/ 74 h 75"/>
                  <a:gd name="T10" fmla="*/ 12 w 75"/>
                  <a:gd name="T11" fmla="*/ 74 h 75"/>
                  <a:gd name="T12" fmla="*/ 14 w 75"/>
                  <a:gd name="T13" fmla="*/ 75 h 75"/>
                  <a:gd name="T14" fmla="*/ 75 w 75"/>
                  <a:gd name="T15" fmla="*/ 1 h 75"/>
                  <a:gd name="T16" fmla="*/ 74 w 75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5">
                    <a:moveTo>
                      <a:pt x="74" y="0"/>
                    </a:move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5"/>
                      <a:pt x="2" y="37"/>
                      <a:pt x="0" y="38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4"/>
                      <a:pt x="14" y="74"/>
                      <a:pt x="14" y="75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669"/>
              <p:cNvSpPr/>
              <p:nvPr/>
            </p:nvSpPr>
            <p:spPr bwMode="auto">
              <a:xfrm>
                <a:off x="5446" y="1996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670"/>
              <p:cNvSpPr/>
              <p:nvPr/>
            </p:nvSpPr>
            <p:spPr bwMode="auto">
              <a:xfrm>
                <a:off x="5512" y="191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671"/>
              <p:cNvSpPr/>
              <p:nvPr/>
            </p:nvSpPr>
            <p:spPr bwMode="auto">
              <a:xfrm>
                <a:off x="5431" y="1950"/>
                <a:ext cx="6" cy="8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2 h 8"/>
                  <a:gd name="T4" fmla="*/ 2 w 5"/>
                  <a:gd name="T5" fmla="*/ 8 h 8"/>
                  <a:gd name="T6" fmla="*/ 5 w 5"/>
                  <a:gd name="T7" fmla="*/ 2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5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672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673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674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75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76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77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78"/>
              <p:cNvSpPr>
                <a:spLocks noEditPoints="1"/>
              </p:cNvSpPr>
              <p:nvPr/>
            </p:nvSpPr>
            <p:spPr bwMode="auto">
              <a:xfrm>
                <a:off x="5374" y="1956"/>
                <a:ext cx="69" cy="44"/>
              </a:xfrm>
              <a:custGeom>
                <a:avLst/>
                <a:gdLst>
                  <a:gd name="T0" fmla="*/ 31 w 65"/>
                  <a:gd name="T1" fmla="*/ 30 h 41"/>
                  <a:gd name="T2" fmla="*/ 26 w 65"/>
                  <a:gd name="T3" fmla="*/ 24 h 41"/>
                  <a:gd name="T4" fmla="*/ 31 w 65"/>
                  <a:gd name="T5" fmla="*/ 19 h 41"/>
                  <a:gd name="T6" fmla="*/ 36 w 65"/>
                  <a:gd name="T7" fmla="*/ 24 h 41"/>
                  <a:gd name="T8" fmla="*/ 31 w 65"/>
                  <a:gd name="T9" fmla="*/ 30 h 41"/>
                  <a:gd name="T10" fmla="*/ 47 w 65"/>
                  <a:gd name="T11" fmla="*/ 0 h 41"/>
                  <a:gd name="T12" fmla="*/ 0 w 65"/>
                  <a:gd name="T13" fmla="*/ 19 h 41"/>
                  <a:gd name="T14" fmla="*/ 1 w 65"/>
                  <a:gd name="T15" fmla="*/ 22 h 41"/>
                  <a:gd name="T16" fmla="*/ 1 w 65"/>
                  <a:gd name="T17" fmla="*/ 23 h 41"/>
                  <a:gd name="T18" fmla="*/ 63 w 65"/>
                  <a:gd name="T19" fmla="*/ 41 h 41"/>
                  <a:gd name="T20" fmla="*/ 65 w 65"/>
                  <a:gd name="T21" fmla="*/ 39 h 41"/>
                  <a:gd name="T22" fmla="*/ 53 w 65"/>
                  <a:gd name="T23" fmla="*/ 3 h 41"/>
                  <a:gd name="T24" fmla="*/ 53 w 65"/>
                  <a:gd name="T25" fmla="*/ 3 h 41"/>
                  <a:gd name="T26" fmla="*/ 47 w 65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41">
                    <a:moveTo>
                      <a:pt x="31" y="30"/>
                    </a:moveTo>
                    <a:cubicBezTo>
                      <a:pt x="28" y="30"/>
                      <a:pt x="26" y="27"/>
                      <a:pt x="26" y="24"/>
                    </a:cubicBezTo>
                    <a:cubicBezTo>
                      <a:pt x="26" y="21"/>
                      <a:pt x="28" y="19"/>
                      <a:pt x="31" y="19"/>
                    </a:cubicBezTo>
                    <a:cubicBezTo>
                      <a:pt x="34" y="19"/>
                      <a:pt x="36" y="21"/>
                      <a:pt x="36" y="24"/>
                    </a:cubicBezTo>
                    <a:cubicBezTo>
                      <a:pt x="36" y="27"/>
                      <a:pt x="34" y="30"/>
                      <a:pt x="31" y="30"/>
                    </a:cubicBezTo>
                    <a:moveTo>
                      <a:pt x="47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0"/>
                      <a:pt x="64" y="40"/>
                      <a:pt x="65" y="39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48" y="2"/>
                      <a:pt x="47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79"/>
              <p:cNvSpPr/>
              <p:nvPr/>
            </p:nvSpPr>
            <p:spPr bwMode="auto">
              <a:xfrm>
                <a:off x="5370" y="1976"/>
                <a:ext cx="5" cy="5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Oval 4680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81"/>
              <p:cNvSpPr/>
              <p:nvPr/>
            </p:nvSpPr>
            <p:spPr bwMode="auto">
              <a:xfrm>
                <a:off x="5441" y="1997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82"/>
              <p:cNvSpPr/>
              <p:nvPr/>
            </p:nvSpPr>
            <p:spPr bwMode="auto">
              <a:xfrm>
                <a:off x="5424" y="1954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6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83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84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685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686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687"/>
              <p:cNvSpPr>
                <a:spLocks noEditPoints="1"/>
              </p:cNvSpPr>
              <p:nvPr/>
            </p:nvSpPr>
            <p:spPr bwMode="auto">
              <a:xfrm>
                <a:off x="5643" y="2102"/>
                <a:ext cx="67" cy="67"/>
              </a:xfrm>
              <a:custGeom>
                <a:avLst/>
                <a:gdLst>
                  <a:gd name="T0" fmla="*/ 49 w 64"/>
                  <a:gd name="T1" fmla="*/ 34 h 63"/>
                  <a:gd name="T2" fmla="*/ 43 w 64"/>
                  <a:gd name="T3" fmla="*/ 28 h 63"/>
                  <a:gd name="T4" fmla="*/ 49 w 64"/>
                  <a:gd name="T5" fmla="*/ 23 h 63"/>
                  <a:gd name="T6" fmla="*/ 54 w 64"/>
                  <a:gd name="T7" fmla="*/ 28 h 63"/>
                  <a:gd name="T8" fmla="*/ 49 w 64"/>
                  <a:gd name="T9" fmla="*/ 34 h 63"/>
                  <a:gd name="T10" fmla="*/ 34 w 64"/>
                  <a:gd name="T11" fmla="*/ 0 h 63"/>
                  <a:gd name="T12" fmla="*/ 31 w 64"/>
                  <a:gd name="T13" fmla="*/ 1 h 63"/>
                  <a:gd name="T14" fmla="*/ 30 w 64"/>
                  <a:gd name="T15" fmla="*/ 1 h 63"/>
                  <a:gd name="T16" fmla="*/ 0 w 64"/>
                  <a:gd name="T17" fmla="*/ 63 h 63"/>
                  <a:gd name="T18" fmla="*/ 1 w 64"/>
                  <a:gd name="T19" fmla="*/ 63 h 63"/>
                  <a:gd name="T20" fmla="*/ 64 w 64"/>
                  <a:gd name="T21" fmla="*/ 32 h 63"/>
                  <a:gd name="T22" fmla="*/ 34 w 64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49" y="34"/>
                    </a:moveTo>
                    <a:cubicBezTo>
                      <a:pt x="46" y="34"/>
                      <a:pt x="43" y="31"/>
                      <a:pt x="43" y="28"/>
                    </a:cubicBezTo>
                    <a:cubicBezTo>
                      <a:pt x="43" y="25"/>
                      <a:pt x="46" y="23"/>
                      <a:pt x="49" y="23"/>
                    </a:cubicBezTo>
                    <a:cubicBezTo>
                      <a:pt x="52" y="23"/>
                      <a:pt x="54" y="25"/>
                      <a:pt x="54" y="28"/>
                    </a:cubicBezTo>
                    <a:cubicBezTo>
                      <a:pt x="54" y="31"/>
                      <a:pt x="52" y="34"/>
                      <a:pt x="49" y="34"/>
                    </a:cubicBezTo>
                    <a:moveTo>
                      <a:pt x="34" y="0"/>
                    </a:moveTo>
                    <a:cubicBezTo>
                      <a:pt x="33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688"/>
              <p:cNvSpPr/>
              <p:nvPr/>
            </p:nvSpPr>
            <p:spPr bwMode="auto">
              <a:xfrm>
                <a:off x="5643" y="21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Oval 4689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690"/>
              <p:cNvSpPr/>
              <p:nvPr/>
            </p:nvSpPr>
            <p:spPr bwMode="auto">
              <a:xfrm>
                <a:off x="5675" y="210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691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692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93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694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695"/>
              <p:cNvSpPr/>
              <p:nvPr/>
            </p:nvSpPr>
            <p:spPr bwMode="auto">
              <a:xfrm>
                <a:off x="5751" y="2110"/>
                <a:ext cx="6" cy="5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4 h 4"/>
                  <a:gd name="T4" fmla="*/ 6 w 6"/>
                  <a:gd name="T5" fmla="*/ 2 h 4"/>
                  <a:gd name="T6" fmla="*/ 6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96"/>
              <p:cNvSpPr/>
              <p:nvPr/>
            </p:nvSpPr>
            <p:spPr bwMode="auto">
              <a:xfrm>
                <a:off x="5757" y="2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697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698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99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700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701"/>
              <p:cNvSpPr/>
              <p:nvPr/>
            </p:nvSpPr>
            <p:spPr bwMode="auto">
              <a:xfrm>
                <a:off x="5681" y="2099"/>
                <a:ext cx="68" cy="35"/>
              </a:xfrm>
              <a:custGeom>
                <a:avLst/>
                <a:gdLst>
                  <a:gd name="T0" fmla="*/ 1 w 64"/>
                  <a:gd name="T1" fmla="*/ 0 h 33"/>
                  <a:gd name="T2" fmla="*/ 0 w 64"/>
                  <a:gd name="T3" fmla="*/ 1 h 33"/>
                  <a:gd name="T4" fmla="*/ 31 w 64"/>
                  <a:gd name="T5" fmla="*/ 33 h 33"/>
                  <a:gd name="T6" fmla="*/ 64 w 64"/>
                  <a:gd name="T7" fmla="*/ 17 h 33"/>
                  <a:gd name="T8" fmla="*/ 63 w 64"/>
                  <a:gd name="T9" fmla="*/ 11 h 33"/>
                  <a:gd name="T10" fmla="*/ 1 w 64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702"/>
              <p:cNvSpPr/>
              <p:nvPr/>
            </p:nvSpPr>
            <p:spPr bwMode="auto">
              <a:xfrm>
                <a:off x="5680" y="20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703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704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705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close/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706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707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close/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708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709"/>
              <p:cNvSpPr>
                <a:spLocks noEditPoints="1"/>
              </p:cNvSpPr>
              <p:nvPr/>
            </p:nvSpPr>
            <p:spPr bwMode="auto">
              <a:xfrm>
                <a:off x="5480" y="1970"/>
                <a:ext cx="76" cy="75"/>
              </a:xfrm>
              <a:custGeom>
                <a:avLst/>
                <a:gdLst>
                  <a:gd name="T0" fmla="*/ 32 w 72"/>
                  <a:gd name="T1" fmla="*/ 46 h 71"/>
                  <a:gd name="T2" fmla="*/ 28 w 72"/>
                  <a:gd name="T3" fmla="*/ 42 h 71"/>
                  <a:gd name="T4" fmla="*/ 32 w 72"/>
                  <a:gd name="T5" fmla="*/ 37 h 71"/>
                  <a:gd name="T6" fmla="*/ 36 w 72"/>
                  <a:gd name="T7" fmla="*/ 40 h 71"/>
                  <a:gd name="T8" fmla="*/ 36 w 72"/>
                  <a:gd name="T9" fmla="*/ 40 h 71"/>
                  <a:gd name="T10" fmla="*/ 40 w 72"/>
                  <a:gd name="T11" fmla="*/ 43 h 71"/>
                  <a:gd name="T12" fmla="*/ 36 w 72"/>
                  <a:gd name="T13" fmla="*/ 46 h 71"/>
                  <a:gd name="T14" fmla="*/ 34 w 72"/>
                  <a:gd name="T15" fmla="*/ 46 h 71"/>
                  <a:gd name="T16" fmla="*/ 32 w 72"/>
                  <a:gd name="T17" fmla="*/ 46 h 71"/>
                  <a:gd name="T18" fmla="*/ 59 w 72"/>
                  <a:gd name="T19" fmla="*/ 0 h 71"/>
                  <a:gd name="T20" fmla="*/ 0 w 72"/>
                  <a:gd name="T21" fmla="*/ 71 h 71"/>
                  <a:gd name="T22" fmla="*/ 69 w 72"/>
                  <a:gd name="T23" fmla="*/ 39 h 71"/>
                  <a:gd name="T24" fmla="*/ 69 w 72"/>
                  <a:gd name="T25" fmla="*/ 38 h 71"/>
                  <a:gd name="T26" fmla="*/ 72 w 72"/>
                  <a:gd name="T27" fmla="*/ 32 h 71"/>
                  <a:gd name="T28" fmla="*/ 59 w 72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71">
                    <a:moveTo>
                      <a:pt x="32" y="46"/>
                    </a:moveTo>
                    <a:cubicBezTo>
                      <a:pt x="30" y="46"/>
                      <a:pt x="28" y="44"/>
                      <a:pt x="28" y="42"/>
                    </a:cubicBezTo>
                    <a:cubicBezTo>
                      <a:pt x="28" y="39"/>
                      <a:pt x="30" y="37"/>
                      <a:pt x="32" y="37"/>
                    </a:cubicBezTo>
                    <a:cubicBezTo>
                      <a:pt x="34" y="37"/>
                      <a:pt x="35" y="38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8" y="40"/>
                      <a:pt x="40" y="41"/>
                      <a:pt x="40" y="43"/>
                    </a:cubicBezTo>
                    <a:cubicBezTo>
                      <a:pt x="40" y="45"/>
                      <a:pt x="38" y="46"/>
                      <a:pt x="36" y="46"/>
                    </a:cubicBezTo>
                    <a:cubicBezTo>
                      <a:pt x="36" y="46"/>
                      <a:pt x="35" y="46"/>
                      <a:pt x="34" y="46"/>
                    </a:cubicBezTo>
                    <a:cubicBezTo>
                      <a:pt x="34" y="46"/>
                      <a:pt x="33" y="46"/>
                      <a:pt x="32" y="46"/>
                    </a:cubicBezTo>
                    <a:moveTo>
                      <a:pt x="59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5"/>
                      <a:pt x="70" y="33"/>
                      <a:pt x="72" y="3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710"/>
              <p:cNvSpPr/>
              <p:nvPr/>
            </p:nvSpPr>
            <p:spPr bwMode="auto">
              <a:xfrm>
                <a:off x="5510" y="2009"/>
                <a:ext cx="8" cy="10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6 w 8"/>
                  <a:gd name="T7" fmla="*/ 9 h 9"/>
                  <a:gd name="T8" fmla="*/ 5 w 8"/>
                  <a:gd name="T9" fmla="*/ 6 h 9"/>
                  <a:gd name="T10" fmla="*/ 8 w 8"/>
                  <a:gd name="T11" fmla="*/ 3 h 9"/>
                  <a:gd name="T12" fmla="*/ 4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4"/>
                      <a:pt x="6" y="3"/>
                      <a:pt x="8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711"/>
              <p:cNvSpPr/>
              <p:nvPr/>
            </p:nvSpPr>
            <p:spPr bwMode="auto">
              <a:xfrm>
                <a:off x="5515" y="2012"/>
                <a:ext cx="7" cy="7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0 w 7"/>
                  <a:gd name="T5" fmla="*/ 3 h 6"/>
                  <a:gd name="T6" fmla="*/ 1 w 7"/>
                  <a:gd name="T7" fmla="*/ 6 h 6"/>
                  <a:gd name="T8" fmla="*/ 3 w 7"/>
                  <a:gd name="T9" fmla="*/ 6 h 6"/>
                  <a:gd name="T10" fmla="*/ 7 w 7"/>
                  <a:gd name="T11" fmla="*/ 3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712"/>
              <p:cNvSpPr/>
              <p:nvPr/>
            </p:nvSpPr>
            <p:spPr bwMode="auto">
              <a:xfrm>
                <a:off x="5553" y="2004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6 h 7"/>
                  <a:gd name="T4" fmla="*/ 0 w 5"/>
                  <a:gd name="T5" fmla="*/ 7 h 7"/>
                  <a:gd name="T6" fmla="*/ 5 w 5"/>
                  <a:gd name="T7" fmla="*/ 5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713"/>
              <p:cNvSpPr/>
              <p:nvPr/>
            </p:nvSpPr>
            <p:spPr bwMode="auto">
              <a:xfrm>
                <a:off x="5475" y="1969"/>
                <a:ext cx="83" cy="80"/>
              </a:xfrm>
              <a:custGeom>
                <a:avLst/>
                <a:gdLst>
                  <a:gd name="T0" fmla="*/ 63 w 79"/>
                  <a:gd name="T1" fmla="*/ 0 h 76"/>
                  <a:gd name="T2" fmla="*/ 0 w 79"/>
                  <a:gd name="T3" fmla="*/ 76 h 76"/>
                  <a:gd name="T4" fmla="*/ 79 w 79"/>
                  <a:gd name="T5" fmla="*/ 39 h 76"/>
                  <a:gd name="T6" fmla="*/ 79 w 79"/>
                  <a:gd name="T7" fmla="*/ 39 h 76"/>
                  <a:gd name="T8" fmla="*/ 79 w 79"/>
                  <a:gd name="T9" fmla="*/ 38 h 76"/>
                  <a:gd name="T10" fmla="*/ 74 w 79"/>
                  <a:gd name="T11" fmla="*/ 40 h 76"/>
                  <a:gd name="T12" fmla="*/ 5 w 79"/>
                  <a:gd name="T13" fmla="*/ 72 h 76"/>
                  <a:gd name="T14" fmla="*/ 64 w 79"/>
                  <a:gd name="T15" fmla="*/ 1 h 76"/>
                  <a:gd name="T16" fmla="*/ 63 w 79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6">
                    <a:moveTo>
                      <a:pt x="63" y="0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714"/>
              <p:cNvSpPr/>
              <p:nvPr/>
            </p:nvSpPr>
            <p:spPr bwMode="auto">
              <a:xfrm>
                <a:off x="5541" y="1967"/>
                <a:ext cx="19" cy="43"/>
              </a:xfrm>
              <a:custGeom>
                <a:avLst/>
                <a:gdLst>
                  <a:gd name="T0" fmla="*/ 1 w 18"/>
                  <a:gd name="T1" fmla="*/ 0 h 41"/>
                  <a:gd name="T2" fmla="*/ 0 w 18"/>
                  <a:gd name="T3" fmla="*/ 2 h 41"/>
                  <a:gd name="T4" fmla="*/ 1 w 18"/>
                  <a:gd name="T5" fmla="*/ 3 h 41"/>
                  <a:gd name="T6" fmla="*/ 14 w 18"/>
                  <a:gd name="T7" fmla="*/ 35 h 41"/>
                  <a:gd name="T8" fmla="*/ 16 w 18"/>
                  <a:gd name="T9" fmla="*/ 40 h 41"/>
                  <a:gd name="T10" fmla="*/ 16 w 18"/>
                  <a:gd name="T11" fmla="*/ 41 h 41"/>
                  <a:gd name="T12" fmla="*/ 16 w 18"/>
                  <a:gd name="T13" fmla="*/ 41 h 41"/>
                  <a:gd name="T14" fmla="*/ 18 w 18"/>
                  <a:gd name="T15" fmla="*/ 41 h 41"/>
                  <a:gd name="T16" fmla="*/ 1 w 18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715"/>
              <p:cNvSpPr/>
              <p:nvPr/>
            </p:nvSpPr>
            <p:spPr bwMode="auto">
              <a:xfrm>
                <a:off x="5526" y="1920"/>
                <a:ext cx="28" cy="44"/>
              </a:xfrm>
              <a:custGeom>
                <a:avLst/>
                <a:gdLst>
                  <a:gd name="T0" fmla="*/ 2 w 27"/>
                  <a:gd name="T1" fmla="*/ 0 h 41"/>
                  <a:gd name="T2" fmla="*/ 0 w 27"/>
                  <a:gd name="T3" fmla="*/ 1 h 41"/>
                  <a:gd name="T4" fmla="*/ 17 w 27"/>
                  <a:gd name="T5" fmla="*/ 41 h 41"/>
                  <a:gd name="T6" fmla="*/ 27 w 27"/>
                  <a:gd name="T7" fmla="*/ 29 h 41"/>
                  <a:gd name="T8" fmla="*/ 25 w 27"/>
                  <a:gd name="T9" fmla="*/ 25 h 41"/>
                  <a:gd name="T10" fmla="*/ 26 w 27"/>
                  <a:gd name="T11" fmla="*/ 22 h 41"/>
                  <a:gd name="T12" fmla="*/ 2 w 2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8"/>
                      <a:pt x="25" y="26"/>
                      <a:pt x="25" y="25"/>
                    </a:cubicBezTo>
                    <a:cubicBezTo>
                      <a:pt x="25" y="24"/>
                      <a:pt x="26" y="23"/>
                      <a:pt x="26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716"/>
              <p:cNvSpPr/>
              <p:nvPr/>
            </p:nvSpPr>
            <p:spPr bwMode="auto">
              <a:xfrm>
                <a:off x="5524" y="1918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717"/>
              <p:cNvSpPr/>
              <p:nvPr/>
            </p:nvSpPr>
            <p:spPr bwMode="auto">
              <a:xfrm>
                <a:off x="5552" y="194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718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4719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4720"/>
              <p:cNvSpPr/>
              <p:nvPr/>
            </p:nvSpPr>
            <p:spPr bwMode="auto">
              <a:xfrm>
                <a:off x="5520" y="1913"/>
                <a:ext cx="38" cy="5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21 w 36"/>
                  <a:gd name="T5" fmla="*/ 51 h 51"/>
                  <a:gd name="T6" fmla="*/ 22 w 36"/>
                  <a:gd name="T7" fmla="*/ 50 h 51"/>
                  <a:gd name="T8" fmla="*/ 22 w 36"/>
                  <a:gd name="T9" fmla="*/ 48 h 51"/>
                  <a:gd name="T10" fmla="*/ 5 w 36"/>
                  <a:gd name="T11" fmla="*/ 8 h 51"/>
                  <a:gd name="T12" fmla="*/ 4 w 36"/>
                  <a:gd name="T13" fmla="*/ 5 h 51"/>
                  <a:gd name="T14" fmla="*/ 7 w 36"/>
                  <a:gd name="T15" fmla="*/ 7 h 51"/>
                  <a:gd name="T16" fmla="*/ 31 w 36"/>
                  <a:gd name="T17" fmla="*/ 29 h 51"/>
                  <a:gd name="T18" fmla="*/ 35 w 36"/>
                  <a:gd name="T19" fmla="*/ 32 h 51"/>
                  <a:gd name="T20" fmla="*/ 36 w 36"/>
                  <a:gd name="T21" fmla="*/ 33 h 51"/>
                  <a:gd name="T22" fmla="*/ 36 w 36"/>
                  <a:gd name="T23" fmla="*/ 34 h 51"/>
                  <a:gd name="T24" fmla="*/ 36 w 36"/>
                  <a:gd name="T25" fmla="*/ 33 h 51"/>
                  <a:gd name="T26" fmla="*/ 36 w 36"/>
                  <a:gd name="T27" fmla="*/ 32 h 51"/>
                  <a:gd name="T28" fmla="*/ 36 w 36"/>
                  <a:gd name="T29" fmla="*/ 31 h 51"/>
                  <a:gd name="T30" fmla="*/ 0 w 36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4721"/>
              <p:cNvSpPr/>
              <p:nvPr/>
            </p:nvSpPr>
            <p:spPr bwMode="auto">
              <a:xfrm>
                <a:off x="5558" y="19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4722"/>
              <p:cNvSpPr/>
              <p:nvPr/>
            </p:nvSpPr>
            <p:spPr bwMode="auto">
              <a:xfrm>
                <a:off x="5545" y="1953"/>
                <a:ext cx="13" cy="49"/>
              </a:xfrm>
              <a:custGeom>
                <a:avLst/>
                <a:gdLst>
                  <a:gd name="T0" fmla="*/ 11 w 13"/>
                  <a:gd name="T1" fmla="*/ 0 h 46"/>
                  <a:gd name="T2" fmla="*/ 0 w 13"/>
                  <a:gd name="T3" fmla="*/ 14 h 46"/>
                  <a:gd name="T4" fmla="*/ 13 w 13"/>
                  <a:gd name="T5" fmla="*/ 46 h 46"/>
                  <a:gd name="T6" fmla="*/ 13 w 13"/>
                  <a:gd name="T7" fmla="*/ 1 h 46"/>
                  <a:gd name="T8" fmla="*/ 11 w 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4723"/>
              <p:cNvSpPr/>
              <p:nvPr/>
            </p:nvSpPr>
            <p:spPr bwMode="auto">
              <a:xfrm>
                <a:off x="5556" y="195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4724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725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726"/>
              <p:cNvSpPr/>
              <p:nvPr/>
            </p:nvSpPr>
            <p:spPr bwMode="auto">
              <a:xfrm>
                <a:off x="5542" y="1948"/>
                <a:ext cx="18" cy="62"/>
              </a:xfrm>
              <a:custGeom>
                <a:avLst/>
                <a:gdLst>
                  <a:gd name="T0" fmla="*/ 15 w 17"/>
                  <a:gd name="T1" fmla="*/ 0 h 59"/>
                  <a:gd name="T2" fmla="*/ 15 w 17"/>
                  <a:gd name="T3" fmla="*/ 1 h 59"/>
                  <a:gd name="T4" fmla="*/ 15 w 17"/>
                  <a:gd name="T5" fmla="*/ 51 h 59"/>
                  <a:gd name="T6" fmla="*/ 2 w 17"/>
                  <a:gd name="T7" fmla="*/ 19 h 59"/>
                  <a:gd name="T8" fmla="*/ 1 w 17"/>
                  <a:gd name="T9" fmla="*/ 17 h 59"/>
                  <a:gd name="T10" fmla="*/ 0 w 17"/>
                  <a:gd name="T11" fmla="*/ 18 h 59"/>
                  <a:gd name="T12" fmla="*/ 17 w 17"/>
                  <a:gd name="T13" fmla="*/ 59 h 59"/>
                  <a:gd name="T14" fmla="*/ 16 w 17"/>
                  <a:gd name="T15" fmla="*/ 0 h 59"/>
                  <a:gd name="T16" fmla="*/ 16 w 17"/>
                  <a:gd name="T17" fmla="*/ 0 h 59"/>
                  <a:gd name="T18" fmla="*/ 15 w 1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9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727"/>
              <p:cNvSpPr/>
              <p:nvPr/>
            </p:nvSpPr>
            <p:spPr bwMode="auto">
              <a:xfrm>
                <a:off x="5558" y="19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728"/>
              <p:cNvSpPr/>
              <p:nvPr/>
            </p:nvSpPr>
            <p:spPr bwMode="auto">
              <a:xfrm>
                <a:off x="5666" y="1947"/>
                <a:ext cx="113" cy="85"/>
              </a:xfrm>
              <a:custGeom>
                <a:avLst/>
                <a:gdLst>
                  <a:gd name="T0" fmla="*/ 0 w 107"/>
                  <a:gd name="T1" fmla="*/ 0 h 81"/>
                  <a:gd name="T2" fmla="*/ 66 w 107"/>
                  <a:gd name="T3" fmla="*/ 80 h 81"/>
                  <a:gd name="T4" fmla="*/ 70 w 107"/>
                  <a:gd name="T5" fmla="*/ 79 h 81"/>
                  <a:gd name="T6" fmla="*/ 75 w 107"/>
                  <a:gd name="T7" fmla="*/ 81 h 81"/>
                  <a:gd name="T8" fmla="*/ 107 w 107"/>
                  <a:gd name="T9" fmla="*/ 56 h 81"/>
                  <a:gd name="T10" fmla="*/ 99 w 107"/>
                  <a:gd name="T11" fmla="*/ 52 h 81"/>
                  <a:gd name="T12" fmla="*/ 94 w 107"/>
                  <a:gd name="T13" fmla="*/ 54 h 81"/>
                  <a:gd name="T14" fmla="*/ 87 w 107"/>
                  <a:gd name="T15" fmla="*/ 46 h 81"/>
                  <a:gd name="T16" fmla="*/ 87 w 107"/>
                  <a:gd name="T17" fmla="*/ 46 h 81"/>
                  <a:gd name="T18" fmla="*/ 0 w 107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81">
                    <a:moveTo>
                      <a:pt x="0" y="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80"/>
                      <a:pt x="68" y="79"/>
                      <a:pt x="70" y="79"/>
                    </a:cubicBezTo>
                    <a:cubicBezTo>
                      <a:pt x="72" y="79"/>
                      <a:pt x="74" y="80"/>
                      <a:pt x="75" y="8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3"/>
                      <a:pt x="96" y="54"/>
                      <a:pt x="94" y="54"/>
                    </a:cubicBezTo>
                    <a:cubicBezTo>
                      <a:pt x="90" y="54"/>
                      <a:pt x="87" y="51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729"/>
              <p:cNvSpPr/>
              <p:nvPr/>
            </p:nvSpPr>
            <p:spPr bwMode="auto">
              <a:xfrm>
                <a:off x="5758" y="1995"/>
                <a:ext cx="13" cy="9"/>
              </a:xfrm>
              <a:custGeom>
                <a:avLst/>
                <a:gdLst>
                  <a:gd name="T0" fmla="*/ 0 w 12"/>
                  <a:gd name="T1" fmla="*/ 0 h 8"/>
                  <a:gd name="T2" fmla="*/ 0 w 12"/>
                  <a:gd name="T3" fmla="*/ 0 h 8"/>
                  <a:gd name="T4" fmla="*/ 7 w 12"/>
                  <a:gd name="T5" fmla="*/ 8 h 8"/>
                  <a:gd name="T6" fmla="*/ 12 w 12"/>
                  <a:gd name="T7" fmla="*/ 6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3" y="8"/>
                      <a:pt x="7" y="8"/>
                    </a:cubicBezTo>
                    <a:cubicBezTo>
                      <a:pt x="9" y="8"/>
                      <a:pt x="11" y="7"/>
                      <a:pt x="12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730"/>
              <p:cNvSpPr/>
              <p:nvPr/>
            </p:nvSpPr>
            <p:spPr bwMode="auto">
              <a:xfrm>
                <a:off x="5736" y="2030"/>
                <a:ext cx="9" cy="7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1 h 6"/>
                  <a:gd name="T4" fmla="*/ 4 w 9"/>
                  <a:gd name="T5" fmla="*/ 6 h 6"/>
                  <a:gd name="T6" fmla="*/ 9 w 9"/>
                  <a:gd name="T7" fmla="*/ 2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731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732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733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734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4735"/>
              <p:cNvSpPr/>
              <p:nvPr/>
            </p:nvSpPr>
            <p:spPr bwMode="auto">
              <a:xfrm>
                <a:off x="5747" y="2008"/>
                <a:ext cx="81" cy="29"/>
              </a:xfrm>
              <a:custGeom>
                <a:avLst/>
                <a:gdLst>
                  <a:gd name="T0" fmla="*/ 33 w 76"/>
                  <a:gd name="T1" fmla="*/ 0 h 27"/>
                  <a:gd name="T2" fmla="*/ 0 w 76"/>
                  <a:gd name="T3" fmla="*/ 26 h 27"/>
                  <a:gd name="T4" fmla="*/ 0 w 76"/>
                  <a:gd name="T5" fmla="*/ 27 h 27"/>
                  <a:gd name="T6" fmla="*/ 76 w 76"/>
                  <a:gd name="T7" fmla="*/ 24 h 27"/>
                  <a:gd name="T8" fmla="*/ 76 w 76"/>
                  <a:gd name="T9" fmla="*/ 23 h 27"/>
                  <a:gd name="T10" fmla="*/ 33 w 7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27">
                    <a:moveTo>
                      <a:pt x="33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6" y="23"/>
                      <a:pt x="76" y="23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4736"/>
              <p:cNvSpPr/>
              <p:nvPr/>
            </p:nvSpPr>
            <p:spPr bwMode="auto">
              <a:xfrm>
                <a:off x="5744" y="2035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737"/>
              <p:cNvSpPr/>
              <p:nvPr/>
            </p:nvSpPr>
            <p:spPr bwMode="auto">
              <a:xfrm>
                <a:off x="5828" y="203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4738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739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740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741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742"/>
              <p:cNvSpPr/>
              <p:nvPr/>
            </p:nvSpPr>
            <p:spPr bwMode="auto">
              <a:xfrm>
                <a:off x="4480" y="3148"/>
                <a:ext cx="108" cy="110"/>
              </a:xfrm>
              <a:custGeom>
                <a:avLst/>
                <a:gdLst>
                  <a:gd name="T0" fmla="*/ 99 w 102"/>
                  <a:gd name="T1" fmla="*/ 0 h 104"/>
                  <a:gd name="T2" fmla="*/ 0 w 102"/>
                  <a:gd name="T3" fmla="*/ 60 h 104"/>
                  <a:gd name="T4" fmla="*/ 1 w 102"/>
                  <a:gd name="T5" fmla="*/ 64 h 104"/>
                  <a:gd name="T6" fmla="*/ 1 w 102"/>
                  <a:gd name="T7" fmla="*/ 67 h 104"/>
                  <a:gd name="T8" fmla="*/ 84 w 102"/>
                  <a:gd name="T9" fmla="*/ 104 h 104"/>
                  <a:gd name="T10" fmla="*/ 90 w 102"/>
                  <a:gd name="T11" fmla="*/ 100 h 104"/>
                  <a:gd name="T12" fmla="*/ 102 w 102"/>
                  <a:gd name="T13" fmla="*/ 2 h 104"/>
                  <a:gd name="T14" fmla="*/ 99 w 102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4">
                    <a:moveTo>
                      <a:pt x="99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1" y="61"/>
                      <a:pt x="1" y="63"/>
                      <a:pt x="1" y="64"/>
                    </a:cubicBezTo>
                    <a:cubicBezTo>
                      <a:pt x="1" y="65"/>
                      <a:pt x="1" y="66"/>
                      <a:pt x="1" y="67"/>
                    </a:cubicBezTo>
                    <a:cubicBezTo>
                      <a:pt x="84" y="104"/>
                      <a:pt x="84" y="104"/>
                      <a:pt x="84" y="104"/>
                    </a:cubicBezTo>
                    <a:cubicBezTo>
                      <a:pt x="85" y="102"/>
                      <a:pt x="87" y="100"/>
                      <a:pt x="90" y="100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1"/>
                      <a:pt x="99" y="1"/>
                      <a:pt x="9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4743"/>
              <p:cNvSpPr/>
              <p:nvPr/>
            </p:nvSpPr>
            <p:spPr bwMode="auto">
              <a:xfrm>
                <a:off x="4569" y="325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5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4744"/>
              <p:cNvSpPr/>
              <p:nvPr/>
            </p:nvSpPr>
            <p:spPr bwMode="auto">
              <a:xfrm>
                <a:off x="4474" y="321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0 w 7"/>
                  <a:gd name="T3" fmla="*/ 4 h 7"/>
                  <a:gd name="T4" fmla="*/ 7 w 7"/>
                  <a:gd name="T5" fmla="*/ 7 h 7"/>
                  <a:gd name="T6" fmla="*/ 7 w 7"/>
                  <a:gd name="T7" fmla="*/ 4 h 7"/>
                  <a:gd name="T8" fmla="*/ 6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4745"/>
              <p:cNvSpPr/>
              <p:nvPr/>
            </p:nvSpPr>
            <p:spPr bwMode="auto">
              <a:xfrm>
                <a:off x="4585" y="314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4746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close/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747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4748"/>
              <p:cNvSpPr>
                <a:spLocks noEditPoints="1"/>
              </p:cNvSpPr>
              <p:nvPr/>
            </p:nvSpPr>
            <p:spPr bwMode="auto">
              <a:xfrm>
                <a:off x="4942" y="3408"/>
                <a:ext cx="122" cy="58"/>
              </a:xfrm>
              <a:custGeom>
                <a:avLst/>
                <a:gdLst>
                  <a:gd name="T0" fmla="*/ 75 w 115"/>
                  <a:gd name="T1" fmla="*/ 18 h 55"/>
                  <a:gd name="T2" fmla="*/ 69 w 115"/>
                  <a:gd name="T3" fmla="*/ 13 h 55"/>
                  <a:gd name="T4" fmla="*/ 75 w 115"/>
                  <a:gd name="T5" fmla="*/ 8 h 55"/>
                  <a:gd name="T6" fmla="*/ 80 w 115"/>
                  <a:gd name="T7" fmla="*/ 13 h 55"/>
                  <a:gd name="T8" fmla="*/ 75 w 115"/>
                  <a:gd name="T9" fmla="*/ 18 h 55"/>
                  <a:gd name="T10" fmla="*/ 115 w 115"/>
                  <a:gd name="T11" fmla="*/ 0 h 55"/>
                  <a:gd name="T12" fmla="*/ 1 w 115"/>
                  <a:gd name="T13" fmla="*/ 14 h 55"/>
                  <a:gd name="T14" fmla="*/ 0 w 115"/>
                  <a:gd name="T15" fmla="*/ 17 h 55"/>
                  <a:gd name="T16" fmla="*/ 51 w 115"/>
                  <a:gd name="T17" fmla="*/ 55 h 55"/>
                  <a:gd name="T18" fmla="*/ 56 w 115"/>
                  <a:gd name="T19" fmla="*/ 53 h 55"/>
                  <a:gd name="T20" fmla="*/ 60 w 115"/>
                  <a:gd name="T21" fmla="*/ 54 h 55"/>
                  <a:gd name="T22" fmla="*/ 115 w 115"/>
                  <a:gd name="T23" fmla="*/ 2 h 55"/>
                  <a:gd name="T24" fmla="*/ 115 w 115"/>
                  <a:gd name="T25" fmla="*/ 1 h 55"/>
                  <a:gd name="T26" fmla="*/ 115 w 115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5">
                    <a:moveTo>
                      <a:pt x="75" y="18"/>
                    </a:moveTo>
                    <a:cubicBezTo>
                      <a:pt x="72" y="18"/>
                      <a:pt x="69" y="16"/>
                      <a:pt x="69" y="13"/>
                    </a:cubicBezTo>
                    <a:cubicBezTo>
                      <a:pt x="69" y="10"/>
                      <a:pt x="72" y="8"/>
                      <a:pt x="75" y="8"/>
                    </a:cubicBezTo>
                    <a:cubicBezTo>
                      <a:pt x="77" y="8"/>
                      <a:pt x="80" y="10"/>
                      <a:pt x="80" y="13"/>
                    </a:cubicBezTo>
                    <a:cubicBezTo>
                      <a:pt x="80" y="16"/>
                      <a:pt x="77" y="18"/>
                      <a:pt x="75" y="18"/>
                    </a:cubicBezTo>
                    <a:moveTo>
                      <a:pt x="115" y="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3"/>
                      <a:pt x="54" y="53"/>
                      <a:pt x="56" y="53"/>
                    </a:cubicBezTo>
                    <a:cubicBezTo>
                      <a:pt x="58" y="53"/>
                      <a:pt x="59" y="53"/>
                      <a:pt x="60" y="54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Oval 4749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4750"/>
              <p:cNvSpPr/>
              <p:nvPr/>
            </p:nvSpPr>
            <p:spPr bwMode="auto">
              <a:xfrm>
                <a:off x="4938" y="342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751"/>
              <p:cNvSpPr/>
              <p:nvPr/>
            </p:nvSpPr>
            <p:spPr bwMode="auto">
              <a:xfrm>
                <a:off x="5064" y="34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4752"/>
              <p:cNvSpPr/>
              <p:nvPr/>
            </p:nvSpPr>
            <p:spPr bwMode="auto">
              <a:xfrm>
                <a:off x="4996" y="346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0 w 9"/>
                  <a:gd name="T3" fmla="*/ 2 h 5"/>
                  <a:gd name="T4" fmla="*/ 5 w 9"/>
                  <a:gd name="T5" fmla="*/ 5 h 5"/>
                  <a:gd name="T6" fmla="*/ 9 w 9"/>
                  <a:gd name="T7" fmla="*/ 1 h 5"/>
                  <a:gd name="T8" fmla="*/ 5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753"/>
              <p:cNvSpPr>
                <a:spLocks noEditPoints="1"/>
              </p:cNvSpPr>
              <p:nvPr/>
            </p:nvSpPr>
            <p:spPr bwMode="auto">
              <a:xfrm>
                <a:off x="4934" y="3406"/>
                <a:ext cx="134" cy="64"/>
              </a:xfrm>
              <a:custGeom>
                <a:avLst/>
                <a:gdLst>
                  <a:gd name="T0" fmla="*/ 123 w 127"/>
                  <a:gd name="T1" fmla="*/ 2 h 61"/>
                  <a:gd name="T2" fmla="*/ 125 w 127"/>
                  <a:gd name="T3" fmla="*/ 2 h 61"/>
                  <a:gd name="T4" fmla="*/ 123 w 127"/>
                  <a:gd name="T5" fmla="*/ 4 h 61"/>
                  <a:gd name="T6" fmla="*/ 68 w 127"/>
                  <a:gd name="T7" fmla="*/ 56 h 61"/>
                  <a:gd name="T8" fmla="*/ 64 w 127"/>
                  <a:gd name="T9" fmla="*/ 60 h 61"/>
                  <a:gd name="T10" fmla="*/ 59 w 127"/>
                  <a:gd name="T11" fmla="*/ 57 h 61"/>
                  <a:gd name="T12" fmla="*/ 8 w 127"/>
                  <a:gd name="T13" fmla="*/ 19 h 61"/>
                  <a:gd name="T14" fmla="*/ 4 w 127"/>
                  <a:gd name="T15" fmla="*/ 16 h 61"/>
                  <a:gd name="T16" fmla="*/ 9 w 127"/>
                  <a:gd name="T17" fmla="*/ 16 h 61"/>
                  <a:gd name="T18" fmla="*/ 123 w 127"/>
                  <a:gd name="T19" fmla="*/ 2 h 61"/>
                  <a:gd name="T20" fmla="*/ 127 w 127"/>
                  <a:gd name="T21" fmla="*/ 0 h 61"/>
                  <a:gd name="T22" fmla="*/ 0 w 127"/>
                  <a:gd name="T23" fmla="*/ 15 h 61"/>
                  <a:gd name="T24" fmla="*/ 63 w 127"/>
                  <a:gd name="T25" fmla="*/ 61 h 61"/>
                  <a:gd name="T26" fmla="*/ 63 w 127"/>
                  <a:gd name="T27" fmla="*/ 61 h 61"/>
                  <a:gd name="T28" fmla="*/ 127 w 127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61">
                    <a:moveTo>
                      <a:pt x="123" y="2"/>
                    </a:moveTo>
                    <a:cubicBezTo>
                      <a:pt x="125" y="2"/>
                      <a:pt x="125" y="2"/>
                      <a:pt x="125" y="2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23" y="2"/>
                      <a:pt x="123" y="2"/>
                      <a:pt x="123" y="2"/>
                    </a:cubicBezTo>
                    <a:moveTo>
                      <a:pt x="12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4754"/>
              <p:cNvSpPr/>
              <p:nvPr/>
            </p:nvSpPr>
            <p:spPr bwMode="auto">
              <a:xfrm>
                <a:off x="5000" y="3406"/>
                <a:ext cx="70" cy="65"/>
              </a:xfrm>
              <a:custGeom>
                <a:avLst/>
                <a:gdLst>
                  <a:gd name="T0" fmla="*/ 66 w 66"/>
                  <a:gd name="T1" fmla="*/ 0 h 62"/>
                  <a:gd name="T2" fmla="*/ 64 w 66"/>
                  <a:gd name="T3" fmla="*/ 0 h 62"/>
                  <a:gd name="T4" fmla="*/ 0 w 66"/>
                  <a:gd name="T5" fmla="*/ 61 h 62"/>
                  <a:gd name="T6" fmla="*/ 0 w 66"/>
                  <a:gd name="T7" fmla="*/ 61 h 62"/>
                  <a:gd name="T8" fmla="*/ 1 w 66"/>
                  <a:gd name="T9" fmla="*/ 62 h 62"/>
                  <a:gd name="T10" fmla="*/ 66 w 66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2">
                    <a:moveTo>
                      <a:pt x="66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4755"/>
              <p:cNvSpPr>
                <a:spLocks noEditPoints="1"/>
              </p:cNvSpPr>
              <p:nvPr/>
            </p:nvSpPr>
            <p:spPr bwMode="auto">
              <a:xfrm>
                <a:off x="6376" y="2375"/>
                <a:ext cx="111" cy="90"/>
              </a:xfrm>
              <a:custGeom>
                <a:avLst/>
                <a:gdLst>
                  <a:gd name="T0" fmla="*/ 0 w 105"/>
                  <a:gd name="T1" fmla="*/ 85 h 85"/>
                  <a:gd name="T2" fmla="*/ 0 w 105"/>
                  <a:gd name="T3" fmla="*/ 85 h 85"/>
                  <a:gd name="T4" fmla="*/ 1 w 105"/>
                  <a:gd name="T5" fmla="*/ 85 h 85"/>
                  <a:gd name="T6" fmla="*/ 0 w 105"/>
                  <a:gd name="T7" fmla="*/ 85 h 85"/>
                  <a:gd name="T8" fmla="*/ 77 w 105"/>
                  <a:gd name="T9" fmla="*/ 0 h 85"/>
                  <a:gd name="T10" fmla="*/ 10 w 105"/>
                  <a:gd name="T11" fmla="*/ 74 h 85"/>
                  <a:gd name="T12" fmla="*/ 13 w 105"/>
                  <a:gd name="T13" fmla="*/ 76 h 85"/>
                  <a:gd name="T14" fmla="*/ 105 w 105"/>
                  <a:gd name="T15" fmla="*/ 7 h 85"/>
                  <a:gd name="T16" fmla="*/ 105 w 105"/>
                  <a:gd name="T17" fmla="*/ 5 h 85"/>
                  <a:gd name="T18" fmla="*/ 77 w 105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85">
                    <a:moveTo>
                      <a:pt x="0" y="8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0" y="85"/>
                    </a:cubicBezTo>
                    <a:moveTo>
                      <a:pt x="77" y="0"/>
                    </a:move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5"/>
                      <a:pt x="13" y="76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5" y="6"/>
                      <a:pt x="105" y="5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756"/>
              <p:cNvSpPr/>
              <p:nvPr/>
            </p:nvSpPr>
            <p:spPr bwMode="auto">
              <a:xfrm>
                <a:off x="6487" y="238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4757"/>
              <p:cNvSpPr/>
              <p:nvPr/>
            </p:nvSpPr>
            <p:spPr bwMode="auto">
              <a:xfrm>
                <a:off x="6384" y="245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4758"/>
              <p:cNvSpPr/>
              <p:nvPr/>
            </p:nvSpPr>
            <p:spPr bwMode="auto">
              <a:xfrm>
                <a:off x="6376" y="2458"/>
                <a:ext cx="10" cy="7"/>
              </a:xfrm>
              <a:custGeom>
                <a:avLst/>
                <a:gdLst>
                  <a:gd name="T0" fmla="*/ 7 w 9"/>
                  <a:gd name="T1" fmla="*/ 0 h 7"/>
                  <a:gd name="T2" fmla="*/ 0 w 9"/>
                  <a:gd name="T3" fmla="*/ 7 h 7"/>
                  <a:gd name="T4" fmla="*/ 1 w 9"/>
                  <a:gd name="T5" fmla="*/ 7 h 7"/>
                  <a:gd name="T6" fmla="*/ 9 w 9"/>
                  <a:gd name="T7" fmla="*/ 1 h 7"/>
                  <a:gd name="T8" fmla="*/ 7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4759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4760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4761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4762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4763"/>
              <p:cNvSpPr/>
              <p:nvPr/>
            </p:nvSpPr>
            <p:spPr bwMode="auto">
              <a:xfrm>
                <a:off x="6372" y="2363"/>
                <a:ext cx="73" cy="45"/>
              </a:xfrm>
              <a:custGeom>
                <a:avLst/>
                <a:gdLst>
                  <a:gd name="T0" fmla="*/ 10 w 69"/>
                  <a:gd name="T1" fmla="*/ 0 h 43"/>
                  <a:gd name="T2" fmla="*/ 3 w 69"/>
                  <a:gd name="T3" fmla="*/ 5 h 43"/>
                  <a:gd name="T4" fmla="*/ 0 w 69"/>
                  <a:gd name="T5" fmla="*/ 43 h 43"/>
                  <a:gd name="T6" fmla="*/ 69 w 69"/>
                  <a:gd name="T7" fmla="*/ 10 h 43"/>
                  <a:gd name="T8" fmla="*/ 10 w 69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3">
                    <a:moveTo>
                      <a:pt x="10" y="0"/>
                    </a:moveTo>
                    <a:cubicBezTo>
                      <a:pt x="9" y="3"/>
                      <a:pt x="6" y="5"/>
                      <a:pt x="3" y="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4764"/>
              <p:cNvSpPr/>
              <p:nvPr/>
            </p:nvSpPr>
            <p:spPr bwMode="auto">
              <a:xfrm>
                <a:off x="6375" y="2362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4765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4766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4767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4768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4769"/>
              <p:cNvSpPr/>
              <p:nvPr/>
            </p:nvSpPr>
            <p:spPr bwMode="auto">
              <a:xfrm>
                <a:off x="6370" y="2360"/>
                <a:ext cx="80" cy="50"/>
              </a:xfrm>
              <a:custGeom>
                <a:avLst/>
                <a:gdLst>
                  <a:gd name="T0" fmla="*/ 6 w 76"/>
                  <a:gd name="T1" fmla="*/ 0 h 48"/>
                  <a:gd name="T2" fmla="*/ 5 w 76"/>
                  <a:gd name="T3" fmla="*/ 1 h 48"/>
                  <a:gd name="T4" fmla="*/ 4 w 76"/>
                  <a:gd name="T5" fmla="*/ 2 h 48"/>
                  <a:gd name="T6" fmla="*/ 4 w 76"/>
                  <a:gd name="T7" fmla="*/ 2 h 48"/>
                  <a:gd name="T8" fmla="*/ 0 w 76"/>
                  <a:gd name="T9" fmla="*/ 48 h 48"/>
                  <a:gd name="T10" fmla="*/ 2 w 76"/>
                  <a:gd name="T11" fmla="*/ 48 h 48"/>
                  <a:gd name="T12" fmla="*/ 2 w 76"/>
                  <a:gd name="T13" fmla="*/ 46 h 48"/>
                  <a:gd name="T14" fmla="*/ 6 w 76"/>
                  <a:gd name="T15" fmla="*/ 2 h 48"/>
                  <a:gd name="T16" fmla="*/ 12 w 76"/>
                  <a:gd name="T17" fmla="*/ 3 h 48"/>
                  <a:gd name="T18" fmla="*/ 71 w 76"/>
                  <a:gd name="T19" fmla="*/ 13 h 48"/>
                  <a:gd name="T20" fmla="*/ 73 w 76"/>
                  <a:gd name="T21" fmla="*/ 13 h 48"/>
                  <a:gd name="T22" fmla="*/ 76 w 76"/>
                  <a:gd name="T23" fmla="*/ 12 h 48"/>
                  <a:gd name="T24" fmla="*/ 6 w 76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48">
                    <a:moveTo>
                      <a:pt x="6" y="0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4770"/>
              <p:cNvSpPr/>
              <p:nvPr/>
            </p:nvSpPr>
            <p:spPr bwMode="auto">
              <a:xfrm>
                <a:off x="6374" y="23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4771"/>
              <p:cNvSpPr/>
              <p:nvPr/>
            </p:nvSpPr>
            <p:spPr bwMode="auto">
              <a:xfrm>
                <a:off x="6367" y="2374"/>
                <a:ext cx="87" cy="95"/>
              </a:xfrm>
              <a:custGeom>
                <a:avLst/>
                <a:gdLst>
                  <a:gd name="T0" fmla="*/ 79 w 82"/>
                  <a:gd name="T1" fmla="*/ 0 h 90"/>
                  <a:gd name="T2" fmla="*/ 4 w 82"/>
                  <a:gd name="T3" fmla="*/ 35 h 90"/>
                  <a:gd name="T4" fmla="*/ 0 w 82"/>
                  <a:gd name="T5" fmla="*/ 89 h 90"/>
                  <a:gd name="T6" fmla="*/ 2 w 82"/>
                  <a:gd name="T7" fmla="*/ 90 h 90"/>
                  <a:gd name="T8" fmla="*/ 9 w 82"/>
                  <a:gd name="T9" fmla="*/ 81 h 90"/>
                  <a:gd name="T10" fmla="*/ 9 w 82"/>
                  <a:gd name="T11" fmla="*/ 81 h 90"/>
                  <a:gd name="T12" fmla="*/ 16 w 82"/>
                  <a:gd name="T13" fmla="*/ 74 h 90"/>
                  <a:gd name="T14" fmla="*/ 82 w 82"/>
                  <a:gd name="T15" fmla="*/ 0 h 90"/>
                  <a:gd name="T16" fmla="*/ 79 w 82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90">
                    <a:moveTo>
                      <a:pt x="79" y="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1" y="90"/>
                      <a:pt x="2" y="90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78"/>
                      <a:pt x="12" y="75"/>
                      <a:pt x="16" y="74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772"/>
              <p:cNvSpPr/>
              <p:nvPr/>
            </p:nvSpPr>
            <p:spPr bwMode="auto">
              <a:xfrm>
                <a:off x="6376" y="2452"/>
                <a:ext cx="8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0 w 7"/>
                  <a:gd name="T7" fmla="*/ 7 h 7"/>
                  <a:gd name="T8" fmla="*/ 3 w 7"/>
                  <a:gd name="T9" fmla="*/ 5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73"/>
              <p:cNvSpPr/>
              <p:nvPr/>
            </p:nvSpPr>
            <p:spPr bwMode="auto">
              <a:xfrm>
                <a:off x="6376" y="2458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774"/>
              <p:cNvSpPr/>
              <p:nvPr/>
            </p:nvSpPr>
            <p:spPr bwMode="auto">
              <a:xfrm>
                <a:off x="6367" y="2468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4775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4776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4777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close/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778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779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close/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780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781"/>
              <p:cNvSpPr/>
              <p:nvPr/>
            </p:nvSpPr>
            <p:spPr bwMode="auto">
              <a:xfrm>
                <a:off x="6277" y="2289"/>
                <a:ext cx="93" cy="66"/>
              </a:xfrm>
              <a:custGeom>
                <a:avLst/>
                <a:gdLst>
                  <a:gd name="T0" fmla="*/ 54 w 88"/>
                  <a:gd name="T1" fmla="*/ 0 h 63"/>
                  <a:gd name="T2" fmla="*/ 0 w 88"/>
                  <a:gd name="T3" fmla="*/ 36 h 63"/>
                  <a:gd name="T4" fmla="*/ 0 w 88"/>
                  <a:gd name="T5" fmla="*/ 38 h 63"/>
                  <a:gd name="T6" fmla="*/ 0 w 88"/>
                  <a:gd name="T7" fmla="*/ 39 h 63"/>
                  <a:gd name="T8" fmla="*/ 85 w 88"/>
                  <a:gd name="T9" fmla="*/ 63 h 63"/>
                  <a:gd name="T10" fmla="*/ 88 w 88"/>
                  <a:gd name="T11" fmla="*/ 60 h 63"/>
                  <a:gd name="T12" fmla="*/ 62 w 88"/>
                  <a:gd name="T13" fmla="*/ 2 h 63"/>
                  <a:gd name="T14" fmla="*/ 60 w 88"/>
                  <a:gd name="T15" fmla="*/ 2 h 63"/>
                  <a:gd name="T16" fmla="*/ 54 w 8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63">
                    <a:moveTo>
                      <a:pt x="54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6" y="61"/>
                      <a:pt x="88" y="6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58" y="2"/>
                      <a:pt x="55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782"/>
              <p:cNvSpPr/>
              <p:nvPr/>
            </p:nvSpPr>
            <p:spPr bwMode="auto">
              <a:xfrm>
                <a:off x="6367" y="235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5 w 5"/>
                  <a:gd name="T5" fmla="*/ 5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783"/>
              <p:cNvSpPr/>
              <p:nvPr/>
            </p:nvSpPr>
            <p:spPr bwMode="auto">
              <a:xfrm>
                <a:off x="6334" y="2285"/>
                <a:ext cx="9" cy="6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4 h 6"/>
                  <a:gd name="T4" fmla="*/ 6 w 8"/>
                  <a:gd name="T5" fmla="*/ 6 h 6"/>
                  <a:gd name="T6" fmla="*/ 8 w 8"/>
                  <a:gd name="T7" fmla="*/ 6 h 6"/>
                  <a:gd name="T8" fmla="*/ 5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4" y="6"/>
                      <a:pt x="6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784"/>
              <p:cNvSpPr/>
              <p:nvPr/>
            </p:nvSpPr>
            <p:spPr bwMode="auto">
              <a:xfrm>
                <a:off x="6274" y="23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85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close/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86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87"/>
              <p:cNvSpPr/>
              <p:nvPr/>
            </p:nvSpPr>
            <p:spPr bwMode="auto">
              <a:xfrm>
                <a:off x="4475" y="3396"/>
                <a:ext cx="1216" cy="52"/>
              </a:xfrm>
              <a:custGeom>
                <a:avLst/>
                <a:gdLst>
                  <a:gd name="T0" fmla="*/ 1150 w 1151"/>
                  <a:gd name="T1" fmla="*/ 47 h 49"/>
                  <a:gd name="T2" fmla="*/ 1 w 1151"/>
                  <a:gd name="T3" fmla="*/ 0 h 49"/>
                  <a:gd name="T4" fmla="*/ 0 w 1151"/>
                  <a:gd name="T5" fmla="*/ 1 h 49"/>
                  <a:gd name="T6" fmla="*/ 1 w 1151"/>
                  <a:gd name="T7" fmla="*/ 2 h 49"/>
                  <a:gd name="T8" fmla="*/ 1150 w 1151"/>
                  <a:gd name="T9" fmla="*/ 49 h 49"/>
                  <a:gd name="T10" fmla="*/ 1151 w 1151"/>
                  <a:gd name="T11" fmla="*/ 48 h 49"/>
                  <a:gd name="T12" fmla="*/ 1150 w 1151"/>
                  <a:gd name="T1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1" h="49">
                    <a:moveTo>
                      <a:pt x="1150" y="4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50" y="49"/>
                      <a:pt x="1150" y="49"/>
                      <a:pt x="1150" y="49"/>
                    </a:cubicBezTo>
                    <a:cubicBezTo>
                      <a:pt x="1150" y="49"/>
                      <a:pt x="1151" y="49"/>
                      <a:pt x="1151" y="48"/>
                    </a:cubicBezTo>
                    <a:cubicBezTo>
                      <a:pt x="1151" y="48"/>
                      <a:pt x="1150" y="47"/>
                      <a:pt x="1150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788"/>
              <p:cNvSpPr/>
              <p:nvPr/>
            </p:nvSpPr>
            <p:spPr bwMode="auto">
              <a:xfrm>
                <a:off x="3525" y="2786"/>
                <a:ext cx="1265" cy="357"/>
              </a:xfrm>
              <a:custGeom>
                <a:avLst/>
                <a:gdLst>
                  <a:gd name="T0" fmla="*/ 1195 w 1197"/>
                  <a:gd name="T1" fmla="*/ 0 h 338"/>
                  <a:gd name="T2" fmla="*/ 1 w 1197"/>
                  <a:gd name="T3" fmla="*/ 336 h 338"/>
                  <a:gd name="T4" fmla="*/ 0 w 1197"/>
                  <a:gd name="T5" fmla="*/ 338 h 338"/>
                  <a:gd name="T6" fmla="*/ 2 w 1197"/>
                  <a:gd name="T7" fmla="*/ 338 h 338"/>
                  <a:gd name="T8" fmla="*/ 1196 w 1197"/>
                  <a:gd name="T9" fmla="*/ 2 h 338"/>
                  <a:gd name="T10" fmla="*/ 1197 w 1197"/>
                  <a:gd name="T11" fmla="*/ 1 h 338"/>
                  <a:gd name="T12" fmla="*/ 1195 w 1197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7" h="338">
                    <a:moveTo>
                      <a:pt x="1195" y="0"/>
                    </a:moveTo>
                    <a:cubicBezTo>
                      <a:pt x="1" y="336"/>
                      <a:pt x="1" y="336"/>
                      <a:pt x="1" y="336"/>
                    </a:cubicBezTo>
                    <a:cubicBezTo>
                      <a:pt x="0" y="336"/>
                      <a:pt x="0" y="337"/>
                      <a:pt x="0" y="338"/>
                    </a:cubicBezTo>
                    <a:cubicBezTo>
                      <a:pt x="0" y="338"/>
                      <a:pt x="1" y="338"/>
                      <a:pt x="2" y="338"/>
                    </a:cubicBezTo>
                    <a:cubicBezTo>
                      <a:pt x="1196" y="2"/>
                      <a:pt x="1196" y="2"/>
                      <a:pt x="1196" y="2"/>
                    </a:cubicBezTo>
                    <a:cubicBezTo>
                      <a:pt x="1196" y="2"/>
                      <a:pt x="1197" y="1"/>
                      <a:pt x="1197" y="1"/>
                    </a:cubicBezTo>
                    <a:cubicBezTo>
                      <a:pt x="1196" y="0"/>
                      <a:pt x="1196" y="0"/>
                      <a:pt x="11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89"/>
              <p:cNvSpPr/>
              <p:nvPr/>
            </p:nvSpPr>
            <p:spPr bwMode="auto">
              <a:xfrm>
                <a:off x="4475" y="2786"/>
                <a:ext cx="315" cy="612"/>
              </a:xfrm>
              <a:custGeom>
                <a:avLst/>
                <a:gdLst>
                  <a:gd name="T0" fmla="*/ 2 w 298"/>
                  <a:gd name="T1" fmla="*/ 579 h 580"/>
                  <a:gd name="T2" fmla="*/ 298 w 298"/>
                  <a:gd name="T3" fmla="*/ 1 h 580"/>
                  <a:gd name="T4" fmla="*/ 297 w 298"/>
                  <a:gd name="T5" fmla="*/ 0 h 580"/>
                  <a:gd name="T6" fmla="*/ 296 w 298"/>
                  <a:gd name="T7" fmla="*/ 1 h 580"/>
                  <a:gd name="T8" fmla="*/ 0 w 298"/>
                  <a:gd name="T9" fmla="*/ 578 h 580"/>
                  <a:gd name="T10" fmla="*/ 1 w 298"/>
                  <a:gd name="T11" fmla="*/ 580 h 580"/>
                  <a:gd name="T12" fmla="*/ 2 w 298"/>
                  <a:gd name="T13" fmla="*/ 579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580">
                    <a:moveTo>
                      <a:pt x="2" y="579"/>
                    </a:moveTo>
                    <a:cubicBezTo>
                      <a:pt x="298" y="1"/>
                      <a:pt x="298" y="1"/>
                      <a:pt x="298" y="1"/>
                    </a:cubicBezTo>
                    <a:cubicBezTo>
                      <a:pt x="298" y="1"/>
                      <a:pt x="298" y="0"/>
                      <a:pt x="297" y="0"/>
                    </a:cubicBezTo>
                    <a:cubicBezTo>
                      <a:pt x="297" y="0"/>
                      <a:pt x="296" y="0"/>
                      <a:pt x="296" y="1"/>
                    </a:cubicBezTo>
                    <a:cubicBezTo>
                      <a:pt x="0" y="578"/>
                      <a:pt x="0" y="578"/>
                      <a:pt x="0" y="578"/>
                    </a:cubicBezTo>
                    <a:cubicBezTo>
                      <a:pt x="0" y="579"/>
                      <a:pt x="0" y="579"/>
                      <a:pt x="1" y="580"/>
                    </a:cubicBezTo>
                    <a:cubicBezTo>
                      <a:pt x="1" y="580"/>
                      <a:pt x="2" y="580"/>
                      <a:pt x="2" y="57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90"/>
              <p:cNvSpPr/>
              <p:nvPr/>
            </p:nvSpPr>
            <p:spPr bwMode="auto">
              <a:xfrm>
                <a:off x="4788" y="2731"/>
                <a:ext cx="1282" cy="57"/>
              </a:xfrm>
              <a:custGeom>
                <a:avLst/>
                <a:gdLst>
                  <a:gd name="T0" fmla="*/ 1 w 1213"/>
                  <a:gd name="T1" fmla="*/ 54 h 54"/>
                  <a:gd name="T2" fmla="*/ 1212 w 1213"/>
                  <a:gd name="T3" fmla="*/ 2 h 54"/>
                  <a:gd name="T4" fmla="*/ 1212 w 1213"/>
                  <a:gd name="T5" fmla="*/ 1 h 54"/>
                  <a:gd name="T6" fmla="*/ 1211 w 1213"/>
                  <a:gd name="T7" fmla="*/ 0 h 54"/>
                  <a:gd name="T8" fmla="*/ 1 w 1213"/>
                  <a:gd name="T9" fmla="*/ 52 h 54"/>
                  <a:gd name="T10" fmla="*/ 0 w 1213"/>
                  <a:gd name="T11" fmla="*/ 53 h 54"/>
                  <a:gd name="T12" fmla="*/ 1 w 121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3" h="54">
                    <a:moveTo>
                      <a:pt x="1" y="54"/>
                    </a:moveTo>
                    <a:cubicBezTo>
                      <a:pt x="1212" y="2"/>
                      <a:pt x="1212" y="2"/>
                      <a:pt x="1212" y="2"/>
                    </a:cubicBezTo>
                    <a:cubicBezTo>
                      <a:pt x="1212" y="2"/>
                      <a:pt x="1213" y="2"/>
                      <a:pt x="1212" y="1"/>
                    </a:cubicBezTo>
                    <a:cubicBezTo>
                      <a:pt x="1212" y="1"/>
                      <a:pt x="1212" y="0"/>
                      <a:pt x="1211" y="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4"/>
                      <a:pt x="0" y="54"/>
                      <a:pt x="1" y="5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791"/>
              <p:cNvSpPr/>
              <p:nvPr/>
            </p:nvSpPr>
            <p:spPr bwMode="auto">
              <a:xfrm>
                <a:off x="3193" y="2371"/>
                <a:ext cx="1284" cy="1027"/>
              </a:xfrm>
              <a:custGeom>
                <a:avLst/>
                <a:gdLst>
                  <a:gd name="T0" fmla="*/ 1 w 1215"/>
                  <a:gd name="T1" fmla="*/ 2 h 973"/>
                  <a:gd name="T2" fmla="*/ 1214 w 1215"/>
                  <a:gd name="T3" fmla="*/ 973 h 973"/>
                  <a:gd name="T4" fmla="*/ 1215 w 1215"/>
                  <a:gd name="T5" fmla="*/ 972 h 973"/>
                  <a:gd name="T6" fmla="*/ 1215 w 1215"/>
                  <a:gd name="T7" fmla="*/ 971 h 973"/>
                  <a:gd name="T8" fmla="*/ 2 w 1215"/>
                  <a:gd name="T9" fmla="*/ 1 h 973"/>
                  <a:gd name="T10" fmla="*/ 0 w 1215"/>
                  <a:gd name="T11" fmla="*/ 1 h 973"/>
                  <a:gd name="T12" fmla="*/ 1 w 1215"/>
                  <a:gd name="T13" fmla="*/ 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5" h="973">
                    <a:moveTo>
                      <a:pt x="1" y="2"/>
                    </a:moveTo>
                    <a:cubicBezTo>
                      <a:pt x="1214" y="973"/>
                      <a:pt x="1214" y="973"/>
                      <a:pt x="1214" y="973"/>
                    </a:cubicBezTo>
                    <a:cubicBezTo>
                      <a:pt x="1214" y="973"/>
                      <a:pt x="1215" y="973"/>
                      <a:pt x="1215" y="972"/>
                    </a:cubicBezTo>
                    <a:cubicBezTo>
                      <a:pt x="1215" y="972"/>
                      <a:pt x="1215" y="971"/>
                      <a:pt x="1215" y="97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792"/>
              <p:cNvSpPr/>
              <p:nvPr/>
            </p:nvSpPr>
            <p:spPr bwMode="auto">
              <a:xfrm>
                <a:off x="3525" y="3141"/>
                <a:ext cx="186" cy="534"/>
              </a:xfrm>
              <a:custGeom>
                <a:avLst/>
                <a:gdLst>
                  <a:gd name="T0" fmla="*/ 0 w 176"/>
                  <a:gd name="T1" fmla="*/ 2 h 506"/>
                  <a:gd name="T2" fmla="*/ 173 w 176"/>
                  <a:gd name="T3" fmla="*/ 505 h 506"/>
                  <a:gd name="T4" fmla="*/ 175 w 176"/>
                  <a:gd name="T5" fmla="*/ 506 h 506"/>
                  <a:gd name="T6" fmla="*/ 175 w 176"/>
                  <a:gd name="T7" fmla="*/ 505 h 506"/>
                  <a:gd name="T8" fmla="*/ 2 w 176"/>
                  <a:gd name="T9" fmla="*/ 1 h 506"/>
                  <a:gd name="T10" fmla="*/ 1 w 176"/>
                  <a:gd name="T11" fmla="*/ 0 h 506"/>
                  <a:gd name="T12" fmla="*/ 0 w 176"/>
                  <a:gd name="T13" fmla="*/ 2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506">
                    <a:moveTo>
                      <a:pt x="0" y="2"/>
                    </a:moveTo>
                    <a:cubicBezTo>
                      <a:pt x="173" y="505"/>
                      <a:pt x="173" y="505"/>
                      <a:pt x="173" y="505"/>
                    </a:cubicBezTo>
                    <a:cubicBezTo>
                      <a:pt x="174" y="506"/>
                      <a:pt x="174" y="506"/>
                      <a:pt x="175" y="506"/>
                    </a:cubicBezTo>
                    <a:cubicBezTo>
                      <a:pt x="175" y="506"/>
                      <a:pt x="176" y="505"/>
                      <a:pt x="175" y="50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4793"/>
              <p:cNvSpPr/>
              <p:nvPr/>
            </p:nvSpPr>
            <p:spPr bwMode="auto">
              <a:xfrm>
                <a:off x="1887" y="2735"/>
                <a:ext cx="2903" cy="53"/>
              </a:xfrm>
              <a:custGeom>
                <a:avLst/>
                <a:gdLst>
                  <a:gd name="T0" fmla="*/ 2745 w 2746"/>
                  <a:gd name="T1" fmla="*/ 48 h 50"/>
                  <a:gd name="T2" fmla="*/ 1 w 2746"/>
                  <a:gd name="T3" fmla="*/ 0 h 50"/>
                  <a:gd name="T4" fmla="*/ 0 w 2746"/>
                  <a:gd name="T5" fmla="*/ 1 h 50"/>
                  <a:gd name="T6" fmla="*/ 1 w 2746"/>
                  <a:gd name="T7" fmla="*/ 2 h 50"/>
                  <a:gd name="T8" fmla="*/ 2745 w 2746"/>
                  <a:gd name="T9" fmla="*/ 50 h 50"/>
                  <a:gd name="T10" fmla="*/ 2746 w 2746"/>
                  <a:gd name="T11" fmla="*/ 49 h 50"/>
                  <a:gd name="T12" fmla="*/ 2745 w 2746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6" h="50">
                    <a:moveTo>
                      <a:pt x="2745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745" y="50"/>
                      <a:pt x="2745" y="50"/>
                      <a:pt x="2745" y="50"/>
                    </a:cubicBezTo>
                    <a:cubicBezTo>
                      <a:pt x="2745" y="50"/>
                      <a:pt x="2746" y="50"/>
                      <a:pt x="2746" y="49"/>
                    </a:cubicBezTo>
                    <a:cubicBezTo>
                      <a:pt x="2746" y="49"/>
                      <a:pt x="2745" y="48"/>
                      <a:pt x="2745" y="4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4794"/>
              <p:cNvSpPr/>
              <p:nvPr/>
            </p:nvSpPr>
            <p:spPr bwMode="auto">
              <a:xfrm>
                <a:off x="4566" y="2949"/>
                <a:ext cx="899" cy="856"/>
              </a:xfrm>
              <a:custGeom>
                <a:avLst/>
                <a:gdLst>
                  <a:gd name="T0" fmla="*/ 2 w 851"/>
                  <a:gd name="T1" fmla="*/ 810 h 811"/>
                  <a:gd name="T2" fmla="*/ 851 w 851"/>
                  <a:gd name="T3" fmla="*/ 1 h 811"/>
                  <a:gd name="T4" fmla="*/ 851 w 851"/>
                  <a:gd name="T5" fmla="*/ 0 h 811"/>
                  <a:gd name="T6" fmla="*/ 849 w 851"/>
                  <a:gd name="T7" fmla="*/ 0 h 811"/>
                  <a:gd name="T8" fmla="*/ 1 w 851"/>
                  <a:gd name="T9" fmla="*/ 809 h 811"/>
                  <a:gd name="T10" fmla="*/ 1 w 851"/>
                  <a:gd name="T11" fmla="*/ 810 h 811"/>
                  <a:gd name="T12" fmla="*/ 2 w 851"/>
                  <a:gd name="T13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1" h="811">
                    <a:moveTo>
                      <a:pt x="2" y="810"/>
                    </a:moveTo>
                    <a:cubicBezTo>
                      <a:pt x="851" y="1"/>
                      <a:pt x="851" y="1"/>
                      <a:pt x="851" y="1"/>
                    </a:cubicBezTo>
                    <a:cubicBezTo>
                      <a:pt x="851" y="1"/>
                      <a:pt x="851" y="0"/>
                      <a:pt x="851" y="0"/>
                    </a:cubicBezTo>
                    <a:cubicBezTo>
                      <a:pt x="850" y="0"/>
                      <a:pt x="850" y="0"/>
                      <a:pt x="849" y="0"/>
                    </a:cubicBezTo>
                    <a:cubicBezTo>
                      <a:pt x="1" y="809"/>
                      <a:pt x="1" y="809"/>
                      <a:pt x="1" y="809"/>
                    </a:cubicBezTo>
                    <a:cubicBezTo>
                      <a:pt x="0" y="809"/>
                      <a:pt x="0" y="810"/>
                      <a:pt x="1" y="810"/>
                    </a:cubicBezTo>
                    <a:cubicBezTo>
                      <a:pt x="1" y="811"/>
                      <a:pt x="2" y="811"/>
                      <a:pt x="2" y="8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795"/>
              <p:cNvSpPr/>
              <p:nvPr/>
            </p:nvSpPr>
            <p:spPr bwMode="auto">
              <a:xfrm>
                <a:off x="2069" y="3140"/>
                <a:ext cx="1459" cy="323"/>
              </a:xfrm>
              <a:custGeom>
                <a:avLst/>
                <a:gdLst>
                  <a:gd name="T0" fmla="*/ 1378 w 1380"/>
                  <a:gd name="T1" fmla="*/ 0 h 306"/>
                  <a:gd name="T2" fmla="*/ 2 w 1380"/>
                  <a:gd name="T3" fmla="*/ 302 h 306"/>
                  <a:gd name="T4" fmla="*/ 0 w 1380"/>
                  <a:gd name="T5" fmla="*/ 304 h 306"/>
                  <a:gd name="T6" fmla="*/ 3 w 1380"/>
                  <a:gd name="T7" fmla="*/ 306 h 306"/>
                  <a:gd name="T8" fmla="*/ 1379 w 1380"/>
                  <a:gd name="T9" fmla="*/ 4 h 306"/>
                  <a:gd name="T10" fmla="*/ 1380 w 1380"/>
                  <a:gd name="T11" fmla="*/ 2 h 306"/>
                  <a:gd name="T12" fmla="*/ 1378 w 1380"/>
                  <a:gd name="T1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0" h="306">
                    <a:moveTo>
                      <a:pt x="1378" y="0"/>
                    </a:moveTo>
                    <a:cubicBezTo>
                      <a:pt x="2" y="302"/>
                      <a:pt x="2" y="302"/>
                      <a:pt x="2" y="302"/>
                    </a:cubicBezTo>
                    <a:cubicBezTo>
                      <a:pt x="1" y="302"/>
                      <a:pt x="0" y="303"/>
                      <a:pt x="0" y="304"/>
                    </a:cubicBezTo>
                    <a:cubicBezTo>
                      <a:pt x="1" y="305"/>
                      <a:pt x="2" y="306"/>
                      <a:pt x="3" y="306"/>
                    </a:cubicBezTo>
                    <a:cubicBezTo>
                      <a:pt x="1379" y="4"/>
                      <a:pt x="1379" y="4"/>
                      <a:pt x="1379" y="4"/>
                    </a:cubicBezTo>
                    <a:cubicBezTo>
                      <a:pt x="1380" y="4"/>
                      <a:pt x="1380" y="3"/>
                      <a:pt x="1380" y="2"/>
                    </a:cubicBezTo>
                    <a:cubicBezTo>
                      <a:pt x="1380" y="1"/>
                      <a:pt x="1379" y="0"/>
                      <a:pt x="13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4796"/>
              <p:cNvSpPr/>
              <p:nvPr/>
            </p:nvSpPr>
            <p:spPr bwMode="auto">
              <a:xfrm>
                <a:off x="3193" y="2369"/>
                <a:ext cx="518" cy="1306"/>
              </a:xfrm>
              <a:custGeom>
                <a:avLst/>
                <a:gdLst>
                  <a:gd name="T0" fmla="*/ 489 w 490"/>
                  <a:gd name="T1" fmla="*/ 1236 h 1237"/>
                  <a:gd name="T2" fmla="*/ 2 w 490"/>
                  <a:gd name="T3" fmla="*/ 1 h 1237"/>
                  <a:gd name="T4" fmla="*/ 0 w 490"/>
                  <a:gd name="T5" fmla="*/ 0 h 1237"/>
                  <a:gd name="T6" fmla="*/ 0 w 490"/>
                  <a:gd name="T7" fmla="*/ 2 h 1237"/>
                  <a:gd name="T8" fmla="*/ 487 w 490"/>
                  <a:gd name="T9" fmla="*/ 1236 h 1237"/>
                  <a:gd name="T10" fmla="*/ 489 w 490"/>
                  <a:gd name="T11" fmla="*/ 1237 h 1237"/>
                  <a:gd name="T12" fmla="*/ 489 w 490"/>
                  <a:gd name="T13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0" h="1237">
                    <a:moveTo>
                      <a:pt x="489" y="1236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87" y="1236"/>
                      <a:pt x="487" y="1236"/>
                      <a:pt x="487" y="1236"/>
                    </a:cubicBezTo>
                    <a:cubicBezTo>
                      <a:pt x="488" y="1237"/>
                      <a:pt x="488" y="1237"/>
                      <a:pt x="489" y="1237"/>
                    </a:cubicBezTo>
                    <a:cubicBezTo>
                      <a:pt x="489" y="1237"/>
                      <a:pt x="490" y="1236"/>
                      <a:pt x="489" y="12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4797"/>
              <p:cNvSpPr/>
              <p:nvPr/>
            </p:nvSpPr>
            <p:spPr bwMode="auto">
              <a:xfrm>
                <a:off x="3193" y="2539"/>
                <a:ext cx="1059" cy="424"/>
              </a:xfrm>
              <a:custGeom>
                <a:avLst/>
                <a:gdLst>
                  <a:gd name="T0" fmla="*/ 1 w 1002"/>
                  <a:gd name="T1" fmla="*/ 2 h 402"/>
                  <a:gd name="T2" fmla="*/ 1000 w 1002"/>
                  <a:gd name="T3" fmla="*/ 401 h 402"/>
                  <a:gd name="T4" fmla="*/ 1001 w 1002"/>
                  <a:gd name="T5" fmla="*/ 401 h 402"/>
                  <a:gd name="T6" fmla="*/ 1001 w 1002"/>
                  <a:gd name="T7" fmla="*/ 400 h 402"/>
                  <a:gd name="T8" fmla="*/ 2 w 1002"/>
                  <a:gd name="T9" fmla="*/ 1 h 402"/>
                  <a:gd name="T10" fmla="*/ 0 w 1002"/>
                  <a:gd name="T11" fmla="*/ 1 h 402"/>
                  <a:gd name="T12" fmla="*/ 1 w 1002"/>
                  <a:gd name="T13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2" h="402">
                    <a:moveTo>
                      <a:pt x="1" y="2"/>
                    </a:moveTo>
                    <a:cubicBezTo>
                      <a:pt x="1000" y="401"/>
                      <a:pt x="1000" y="401"/>
                      <a:pt x="1000" y="401"/>
                    </a:cubicBezTo>
                    <a:cubicBezTo>
                      <a:pt x="1001" y="402"/>
                      <a:pt x="1001" y="401"/>
                      <a:pt x="1001" y="401"/>
                    </a:cubicBezTo>
                    <a:cubicBezTo>
                      <a:pt x="1002" y="400"/>
                      <a:pt x="1001" y="400"/>
                      <a:pt x="1001" y="40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4798"/>
              <p:cNvSpPr/>
              <p:nvPr/>
            </p:nvSpPr>
            <p:spPr bwMode="auto">
              <a:xfrm>
                <a:off x="3193" y="2539"/>
                <a:ext cx="1926" cy="1091"/>
              </a:xfrm>
              <a:custGeom>
                <a:avLst/>
                <a:gdLst>
                  <a:gd name="T0" fmla="*/ 1 w 1822"/>
                  <a:gd name="T1" fmla="*/ 2 h 1033"/>
                  <a:gd name="T2" fmla="*/ 1820 w 1822"/>
                  <a:gd name="T3" fmla="*/ 1033 h 1033"/>
                  <a:gd name="T4" fmla="*/ 1821 w 1822"/>
                  <a:gd name="T5" fmla="*/ 1033 h 1033"/>
                  <a:gd name="T6" fmla="*/ 1821 w 1822"/>
                  <a:gd name="T7" fmla="*/ 1031 h 1033"/>
                  <a:gd name="T8" fmla="*/ 2 w 1822"/>
                  <a:gd name="T9" fmla="*/ 1 h 1033"/>
                  <a:gd name="T10" fmla="*/ 0 w 1822"/>
                  <a:gd name="T11" fmla="*/ 1 h 1033"/>
                  <a:gd name="T12" fmla="*/ 1 w 1822"/>
                  <a:gd name="T13" fmla="*/ 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2" h="1033">
                    <a:moveTo>
                      <a:pt x="1" y="2"/>
                    </a:moveTo>
                    <a:cubicBezTo>
                      <a:pt x="1820" y="1033"/>
                      <a:pt x="1820" y="1033"/>
                      <a:pt x="1820" y="1033"/>
                    </a:cubicBezTo>
                    <a:cubicBezTo>
                      <a:pt x="1821" y="1033"/>
                      <a:pt x="1821" y="1033"/>
                      <a:pt x="1821" y="1033"/>
                    </a:cubicBezTo>
                    <a:cubicBezTo>
                      <a:pt x="1822" y="1032"/>
                      <a:pt x="1822" y="1032"/>
                      <a:pt x="1821" y="10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4799"/>
              <p:cNvSpPr/>
              <p:nvPr/>
            </p:nvSpPr>
            <p:spPr bwMode="auto">
              <a:xfrm>
                <a:off x="4517" y="2554"/>
                <a:ext cx="376" cy="25"/>
              </a:xfrm>
              <a:custGeom>
                <a:avLst/>
                <a:gdLst>
                  <a:gd name="T0" fmla="*/ 355 w 356"/>
                  <a:gd name="T1" fmla="*/ 0 h 24"/>
                  <a:gd name="T2" fmla="*/ 1 w 356"/>
                  <a:gd name="T3" fmla="*/ 22 h 24"/>
                  <a:gd name="T4" fmla="*/ 0 w 356"/>
                  <a:gd name="T5" fmla="*/ 24 h 24"/>
                  <a:gd name="T6" fmla="*/ 1 w 356"/>
                  <a:gd name="T7" fmla="*/ 24 h 24"/>
                  <a:gd name="T8" fmla="*/ 355 w 356"/>
                  <a:gd name="T9" fmla="*/ 2 h 24"/>
                  <a:gd name="T10" fmla="*/ 356 w 356"/>
                  <a:gd name="T11" fmla="*/ 1 h 24"/>
                  <a:gd name="T12" fmla="*/ 355 w 35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24">
                    <a:moveTo>
                      <a:pt x="355" y="0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355" y="2"/>
                      <a:pt x="355" y="2"/>
                      <a:pt x="355" y="2"/>
                    </a:cubicBezTo>
                    <a:cubicBezTo>
                      <a:pt x="355" y="2"/>
                      <a:pt x="356" y="1"/>
                      <a:pt x="356" y="1"/>
                    </a:cubicBezTo>
                    <a:cubicBezTo>
                      <a:pt x="356" y="0"/>
                      <a:pt x="355" y="0"/>
                      <a:pt x="3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4800"/>
              <p:cNvSpPr/>
              <p:nvPr/>
            </p:nvSpPr>
            <p:spPr bwMode="auto">
              <a:xfrm>
                <a:off x="6339" y="1744"/>
                <a:ext cx="793" cy="540"/>
              </a:xfrm>
              <a:custGeom>
                <a:avLst/>
                <a:gdLst>
                  <a:gd name="T0" fmla="*/ 748 w 750"/>
                  <a:gd name="T1" fmla="*/ 0 h 511"/>
                  <a:gd name="T2" fmla="*/ 0 w 750"/>
                  <a:gd name="T3" fmla="*/ 509 h 511"/>
                  <a:gd name="T4" fmla="*/ 0 w 750"/>
                  <a:gd name="T5" fmla="*/ 510 h 511"/>
                  <a:gd name="T6" fmla="*/ 1 w 750"/>
                  <a:gd name="T7" fmla="*/ 511 h 511"/>
                  <a:gd name="T8" fmla="*/ 749 w 750"/>
                  <a:gd name="T9" fmla="*/ 2 h 511"/>
                  <a:gd name="T10" fmla="*/ 750 w 750"/>
                  <a:gd name="T11" fmla="*/ 1 h 511"/>
                  <a:gd name="T12" fmla="*/ 748 w 750"/>
                  <a:gd name="T13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511">
                    <a:moveTo>
                      <a:pt x="748" y="0"/>
                    </a:moveTo>
                    <a:cubicBezTo>
                      <a:pt x="0" y="509"/>
                      <a:pt x="0" y="509"/>
                      <a:pt x="0" y="509"/>
                    </a:cubicBezTo>
                    <a:cubicBezTo>
                      <a:pt x="0" y="509"/>
                      <a:pt x="0" y="510"/>
                      <a:pt x="0" y="510"/>
                    </a:cubicBezTo>
                    <a:cubicBezTo>
                      <a:pt x="0" y="511"/>
                      <a:pt x="1" y="511"/>
                      <a:pt x="1" y="511"/>
                    </a:cubicBezTo>
                    <a:cubicBezTo>
                      <a:pt x="749" y="2"/>
                      <a:pt x="749" y="2"/>
                      <a:pt x="749" y="2"/>
                    </a:cubicBezTo>
                    <a:cubicBezTo>
                      <a:pt x="750" y="2"/>
                      <a:pt x="750" y="1"/>
                      <a:pt x="750" y="1"/>
                    </a:cubicBezTo>
                    <a:cubicBezTo>
                      <a:pt x="749" y="0"/>
                      <a:pt x="749" y="0"/>
                      <a:pt x="7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4801"/>
              <p:cNvSpPr/>
              <p:nvPr/>
            </p:nvSpPr>
            <p:spPr bwMode="auto">
              <a:xfrm>
                <a:off x="3857" y="2821"/>
                <a:ext cx="584" cy="1075"/>
              </a:xfrm>
              <a:custGeom>
                <a:avLst/>
                <a:gdLst>
                  <a:gd name="T0" fmla="*/ 553 w 553"/>
                  <a:gd name="T1" fmla="*/ 1017 h 1018"/>
                  <a:gd name="T2" fmla="*/ 2 w 553"/>
                  <a:gd name="T3" fmla="*/ 0 h 1018"/>
                  <a:gd name="T4" fmla="*/ 1 w 553"/>
                  <a:gd name="T5" fmla="*/ 0 h 1018"/>
                  <a:gd name="T6" fmla="*/ 0 w 553"/>
                  <a:gd name="T7" fmla="*/ 1 h 1018"/>
                  <a:gd name="T8" fmla="*/ 551 w 553"/>
                  <a:gd name="T9" fmla="*/ 1017 h 1018"/>
                  <a:gd name="T10" fmla="*/ 553 w 553"/>
                  <a:gd name="T11" fmla="*/ 1018 h 1018"/>
                  <a:gd name="T12" fmla="*/ 553 w 553"/>
                  <a:gd name="T13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3" h="1018">
                    <a:moveTo>
                      <a:pt x="553" y="1017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51" y="1017"/>
                      <a:pt x="551" y="1017"/>
                      <a:pt x="551" y="1017"/>
                    </a:cubicBezTo>
                    <a:cubicBezTo>
                      <a:pt x="552" y="1018"/>
                      <a:pt x="552" y="1018"/>
                      <a:pt x="553" y="1018"/>
                    </a:cubicBezTo>
                    <a:cubicBezTo>
                      <a:pt x="553" y="1018"/>
                      <a:pt x="553" y="1017"/>
                      <a:pt x="553" y="10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4802"/>
              <p:cNvSpPr/>
              <p:nvPr/>
            </p:nvSpPr>
            <p:spPr bwMode="auto">
              <a:xfrm>
                <a:off x="1887" y="2735"/>
                <a:ext cx="1972" cy="88"/>
              </a:xfrm>
              <a:custGeom>
                <a:avLst/>
                <a:gdLst>
                  <a:gd name="T0" fmla="*/ 1 w 1865"/>
                  <a:gd name="T1" fmla="*/ 2 h 83"/>
                  <a:gd name="T2" fmla="*/ 1864 w 1865"/>
                  <a:gd name="T3" fmla="*/ 83 h 83"/>
                  <a:gd name="T4" fmla="*/ 1865 w 1865"/>
                  <a:gd name="T5" fmla="*/ 82 h 83"/>
                  <a:gd name="T6" fmla="*/ 1864 w 1865"/>
                  <a:gd name="T7" fmla="*/ 81 h 83"/>
                  <a:gd name="T8" fmla="*/ 1 w 1865"/>
                  <a:gd name="T9" fmla="*/ 0 h 83"/>
                  <a:gd name="T10" fmla="*/ 0 w 1865"/>
                  <a:gd name="T11" fmla="*/ 1 h 83"/>
                  <a:gd name="T12" fmla="*/ 1 w 1865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5" h="83">
                    <a:moveTo>
                      <a:pt x="1" y="2"/>
                    </a:moveTo>
                    <a:cubicBezTo>
                      <a:pt x="1864" y="83"/>
                      <a:pt x="1864" y="83"/>
                      <a:pt x="1864" y="83"/>
                    </a:cubicBezTo>
                    <a:cubicBezTo>
                      <a:pt x="1865" y="83"/>
                      <a:pt x="1865" y="82"/>
                      <a:pt x="1865" y="82"/>
                    </a:cubicBezTo>
                    <a:cubicBezTo>
                      <a:pt x="1865" y="81"/>
                      <a:pt x="1865" y="81"/>
                      <a:pt x="1864" y="8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4803"/>
              <p:cNvSpPr/>
              <p:nvPr/>
            </p:nvSpPr>
            <p:spPr bwMode="auto">
              <a:xfrm>
                <a:off x="3857" y="2554"/>
                <a:ext cx="1036" cy="269"/>
              </a:xfrm>
              <a:custGeom>
                <a:avLst/>
                <a:gdLst>
                  <a:gd name="T0" fmla="*/ 980 w 981"/>
                  <a:gd name="T1" fmla="*/ 0 h 255"/>
                  <a:gd name="T2" fmla="*/ 1 w 981"/>
                  <a:gd name="T3" fmla="*/ 253 h 255"/>
                  <a:gd name="T4" fmla="*/ 0 w 981"/>
                  <a:gd name="T5" fmla="*/ 254 h 255"/>
                  <a:gd name="T6" fmla="*/ 2 w 981"/>
                  <a:gd name="T7" fmla="*/ 255 h 255"/>
                  <a:gd name="T8" fmla="*/ 980 w 981"/>
                  <a:gd name="T9" fmla="*/ 2 h 255"/>
                  <a:gd name="T10" fmla="*/ 981 w 981"/>
                  <a:gd name="T11" fmla="*/ 0 h 255"/>
                  <a:gd name="T12" fmla="*/ 980 w 981"/>
                  <a:gd name="T13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1" h="255">
                    <a:moveTo>
                      <a:pt x="980" y="0"/>
                    </a:moveTo>
                    <a:cubicBezTo>
                      <a:pt x="1" y="253"/>
                      <a:pt x="1" y="253"/>
                      <a:pt x="1" y="253"/>
                    </a:cubicBezTo>
                    <a:cubicBezTo>
                      <a:pt x="1" y="253"/>
                      <a:pt x="0" y="253"/>
                      <a:pt x="0" y="254"/>
                    </a:cubicBezTo>
                    <a:cubicBezTo>
                      <a:pt x="0" y="255"/>
                      <a:pt x="1" y="255"/>
                      <a:pt x="2" y="255"/>
                    </a:cubicBezTo>
                    <a:cubicBezTo>
                      <a:pt x="980" y="2"/>
                      <a:pt x="980" y="2"/>
                      <a:pt x="980" y="2"/>
                    </a:cubicBezTo>
                    <a:cubicBezTo>
                      <a:pt x="981" y="1"/>
                      <a:pt x="981" y="1"/>
                      <a:pt x="981" y="0"/>
                    </a:cubicBezTo>
                    <a:cubicBezTo>
                      <a:pt x="981" y="0"/>
                      <a:pt x="980" y="0"/>
                      <a:pt x="9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4804"/>
              <p:cNvSpPr/>
              <p:nvPr/>
            </p:nvSpPr>
            <p:spPr bwMode="auto">
              <a:xfrm>
                <a:off x="4085" y="2232"/>
                <a:ext cx="98" cy="1229"/>
              </a:xfrm>
              <a:custGeom>
                <a:avLst/>
                <a:gdLst>
                  <a:gd name="T0" fmla="*/ 0 w 93"/>
                  <a:gd name="T1" fmla="*/ 1 h 1164"/>
                  <a:gd name="T2" fmla="*/ 91 w 93"/>
                  <a:gd name="T3" fmla="*/ 1163 h 1164"/>
                  <a:gd name="T4" fmla="*/ 92 w 93"/>
                  <a:gd name="T5" fmla="*/ 1164 h 1164"/>
                  <a:gd name="T6" fmla="*/ 93 w 93"/>
                  <a:gd name="T7" fmla="*/ 1163 h 1164"/>
                  <a:gd name="T8" fmla="*/ 2 w 93"/>
                  <a:gd name="T9" fmla="*/ 1 h 1164"/>
                  <a:gd name="T10" fmla="*/ 1 w 93"/>
                  <a:gd name="T11" fmla="*/ 0 h 1164"/>
                  <a:gd name="T12" fmla="*/ 0 w 93"/>
                  <a:gd name="T13" fmla="*/ 1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64">
                    <a:moveTo>
                      <a:pt x="0" y="1"/>
                    </a:moveTo>
                    <a:cubicBezTo>
                      <a:pt x="91" y="1163"/>
                      <a:pt x="91" y="1163"/>
                      <a:pt x="91" y="1163"/>
                    </a:cubicBezTo>
                    <a:cubicBezTo>
                      <a:pt x="91" y="1163"/>
                      <a:pt x="92" y="1164"/>
                      <a:pt x="92" y="1164"/>
                    </a:cubicBezTo>
                    <a:cubicBezTo>
                      <a:pt x="93" y="1164"/>
                      <a:pt x="93" y="1163"/>
                      <a:pt x="93" y="116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4805"/>
              <p:cNvSpPr/>
              <p:nvPr/>
            </p:nvSpPr>
            <p:spPr bwMode="auto">
              <a:xfrm>
                <a:off x="7130" y="1744"/>
                <a:ext cx="1079" cy="347"/>
              </a:xfrm>
              <a:custGeom>
                <a:avLst/>
                <a:gdLst>
                  <a:gd name="T0" fmla="*/ 0 w 1021"/>
                  <a:gd name="T1" fmla="*/ 2 h 329"/>
                  <a:gd name="T2" fmla="*/ 1020 w 1021"/>
                  <a:gd name="T3" fmla="*/ 329 h 329"/>
                  <a:gd name="T4" fmla="*/ 1021 w 1021"/>
                  <a:gd name="T5" fmla="*/ 328 h 329"/>
                  <a:gd name="T6" fmla="*/ 1020 w 1021"/>
                  <a:gd name="T7" fmla="*/ 327 h 329"/>
                  <a:gd name="T8" fmla="*/ 1 w 1021"/>
                  <a:gd name="T9" fmla="*/ 0 h 329"/>
                  <a:gd name="T10" fmla="*/ 0 w 1021"/>
                  <a:gd name="T11" fmla="*/ 1 h 329"/>
                  <a:gd name="T12" fmla="*/ 0 w 1021"/>
                  <a:gd name="T13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1" h="329">
                    <a:moveTo>
                      <a:pt x="0" y="2"/>
                    </a:moveTo>
                    <a:cubicBezTo>
                      <a:pt x="1020" y="329"/>
                      <a:pt x="1020" y="329"/>
                      <a:pt x="1020" y="329"/>
                    </a:cubicBezTo>
                    <a:cubicBezTo>
                      <a:pt x="1020" y="329"/>
                      <a:pt x="1021" y="329"/>
                      <a:pt x="1021" y="328"/>
                    </a:cubicBezTo>
                    <a:cubicBezTo>
                      <a:pt x="1021" y="328"/>
                      <a:pt x="1021" y="327"/>
                      <a:pt x="1020" y="32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806"/>
              <p:cNvSpPr/>
              <p:nvPr/>
            </p:nvSpPr>
            <p:spPr bwMode="auto">
              <a:xfrm>
                <a:off x="6268" y="1478"/>
                <a:ext cx="1580" cy="853"/>
              </a:xfrm>
              <a:custGeom>
                <a:avLst/>
                <a:gdLst>
                  <a:gd name="T0" fmla="*/ 1492 w 1495"/>
                  <a:gd name="T1" fmla="*/ 0 h 808"/>
                  <a:gd name="T2" fmla="*/ 2 w 1495"/>
                  <a:gd name="T3" fmla="*/ 804 h 808"/>
                  <a:gd name="T4" fmla="*/ 1 w 1495"/>
                  <a:gd name="T5" fmla="*/ 807 h 808"/>
                  <a:gd name="T6" fmla="*/ 3 w 1495"/>
                  <a:gd name="T7" fmla="*/ 808 h 808"/>
                  <a:gd name="T8" fmla="*/ 1494 w 1495"/>
                  <a:gd name="T9" fmla="*/ 4 h 808"/>
                  <a:gd name="T10" fmla="*/ 1495 w 1495"/>
                  <a:gd name="T11" fmla="*/ 1 h 808"/>
                  <a:gd name="T12" fmla="*/ 1492 w 1495"/>
                  <a:gd name="T13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5" h="808">
                    <a:moveTo>
                      <a:pt x="1492" y="0"/>
                    </a:moveTo>
                    <a:cubicBezTo>
                      <a:pt x="2" y="804"/>
                      <a:pt x="2" y="804"/>
                      <a:pt x="2" y="804"/>
                    </a:cubicBezTo>
                    <a:cubicBezTo>
                      <a:pt x="1" y="805"/>
                      <a:pt x="0" y="806"/>
                      <a:pt x="1" y="807"/>
                    </a:cubicBezTo>
                    <a:cubicBezTo>
                      <a:pt x="1" y="808"/>
                      <a:pt x="2" y="808"/>
                      <a:pt x="3" y="808"/>
                    </a:cubicBezTo>
                    <a:cubicBezTo>
                      <a:pt x="1494" y="4"/>
                      <a:pt x="1494" y="4"/>
                      <a:pt x="1494" y="4"/>
                    </a:cubicBezTo>
                    <a:cubicBezTo>
                      <a:pt x="1495" y="3"/>
                      <a:pt x="1495" y="2"/>
                      <a:pt x="1495" y="1"/>
                    </a:cubicBezTo>
                    <a:cubicBezTo>
                      <a:pt x="1494" y="0"/>
                      <a:pt x="1493" y="0"/>
                      <a:pt x="149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807"/>
              <p:cNvSpPr/>
              <p:nvPr/>
            </p:nvSpPr>
            <p:spPr bwMode="auto">
              <a:xfrm>
                <a:off x="6168" y="1667"/>
                <a:ext cx="317" cy="788"/>
              </a:xfrm>
              <a:custGeom>
                <a:avLst/>
                <a:gdLst>
                  <a:gd name="T0" fmla="*/ 298 w 300"/>
                  <a:gd name="T1" fmla="*/ 0 h 746"/>
                  <a:gd name="T2" fmla="*/ 0 w 300"/>
                  <a:gd name="T3" fmla="*/ 744 h 746"/>
                  <a:gd name="T4" fmla="*/ 1 w 300"/>
                  <a:gd name="T5" fmla="*/ 746 h 746"/>
                  <a:gd name="T6" fmla="*/ 2 w 300"/>
                  <a:gd name="T7" fmla="*/ 745 h 746"/>
                  <a:gd name="T8" fmla="*/ 300 w 300"/>
                  <a:gd name="T9" fmla="*/ 1 h 746"/>
                  <a:gd name="T10" fmla="*/ 299 w 300"/>
                  <a:gd name="T11" fmla="*/ 0 h 746"/>
                  <a:gd name="T12" fmla="*/ 298 w 300"/>
                  <a:gd name="T13" fmla="*/ 0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0" h="746">
                    <a:moveTo>
                      <a:pt x="298" y="0"/>
                    </a:move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6"/>
                      <a:pt x="1" y="746"/>
                    </a:cubicBezTo>
                    <a:cubicBezTo>
                      <a:pt x="1" y="746"/>
                      <a:pt x="2" y="746"/>
                      <a:pt x="2" y="745"/>
                    </a:cubicBezTo>
                    <a:cubicBezTo>
                      <a:pt x="300" y="1"/>
                      <a:pt x="300" y="1"/>
                      <a:pt x="300" y="1"/>
                    </a:cubicBezTo>
                    <a:cubicBezTo>
                      <a:pt x="300" y="1"/>
                      <a:pt x="300" y="0"/>
                      <a:pt x="299" y="0"/>
                    </a:cubicBezTo>
                    <a:cubicBezTo>
                      <a:pt x="299" y="0"/>
                      <a:pt x="298" y="0"/>
                      <a:pt x="29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808"/>
              <p:cNvSpPr/>
              <p:nvPr/>
            </p:nvSpPr>
            <p:spPr bwMode="auto">
              <a:xfrm>
                <a:off x="6970" y="1744"/>
                <a:ext cx="162" cy="788"/>
              </a:xfrm>
              <a:custGeom>
                <a:avLst/>
                <a:gdLst>
                  <a:gd name="T0" fmla="*/ 2 w 153"/>
                  <a:gd name="T1" fmla="*/ 745 h 746"/>
                  <a:gd name="T2" fmla="*/ 153 w 153"/>
                  <a:gd name="T3" fmla="*/ 1 h 746"/>
                  <a:gd name="T4" fmla="*/ 152 w 153"/>
                  <a:gd name="T5" fmla="*/ 0 h 746"/>
                  <a:gd name="T6" fmla="*/ 151 w 153"/>
                  <a:gd name="T7" fmla="*/ 1 h 746"/>
                  <a:gd name="T8" fmla="*/ 0 w 153"/>
                  <a:gd name="T9" fmla="*/ 744 h 746"/>
                  <a:gd name="T10" fmla="*/ 1 w 153"/>
                  <a:gd name="T11" fmla="*/ 746 h 746"/>
                  <a:gd name="T12" fmla="*/ 2 w 153"/>
                  <a:gd name="T13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746">
                    <a:moveTo>
                      <a:pt x="2" y="745"/>
                    </a:move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5"/>
                      <a:pt x="1" y="746"/>
                    </a:cubicBezTo>
                    <a:cubicBezTo>
                      <a:pt x="1" y="746"/>
                      <a:pt x="2" y="745"/>
                      <a:pt x="2" y="7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809"/>
              <p:cNvSpPr/>
              <p:nvPr/>
            </p:nvSpPr>
            <p:spPr bwMode="auto">
              <a:xfrm>
                <a:off x="6603" y="2276"/>
                <a:ext cx="1357" cy="275"/>
              </a:xfrm>
              <a:custGeom>
                <a:avLst/>
                <a:gdLst>
                  <a:gd name="T0" fmla="*/ 1 w 1284"/>
                  <a:gd name="T1" fmla="*/ 2 h 260"/>
                  <a:gd name="T2" fmla="*/ 1283 w 1284"/>
                  <a:gd name="T3" fmla="*/ 260 h 260"/>
                  <a:gd name="T4" fmla="*/ 1284 w 1284"/>
                  <a:gd name="T5" fmla="*/ 259 h 260"/>
                  <a:gd name="T6" fmla="*/ 1283 w 1284"/>
                  <a:gd name="T7" fmla="*/ 258 h 260"/>
                  <a:gd name="T8" fmla="*/ 2 w 1284"/>
                  <a:gd name="T9" fmla="*/ 0 h 260"/>
                  <a:gd name="T10" fmla="*/ 0 w 1284"/>
                  <a:gd name="T11" fmla="*/ 1 h 260"/>
                  <a:gd name="T12" fmla="*/ 1 w 1284"/>
                  <a:gd name="T13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4" h="260">
                    <a:moveTo>
                      <a:pt x="1" y="2"/>
                    </a:moveTo>
                    <a:cubicBezTo>
                      <a:pt x="1283" y="260"/>
                      <a:pt x="1283" y="260"/>
                      <a:pt x="1283" y="260"/>
                    </a:cubicBezTo>
                    <a:cubicBezTo>
                      <a:pt x="1283" y="260"/>
                      <a:pt x="1284" y="260"/>
                      <a:pt x="1284" y="259"/>
                    </a:cubicBezTo>
                    <a:cubicBezTo>
                      <a:pt x="1284" y="259"/>
                      <a:pt x="1284" y="258"/>
                      <a:pt x="1283" y="25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810"/>
              <p:cNvSpPr/>
              <p:nvPr/>
            </p:nvSpPr>
            <p:spPr bwMode="auto">
              <a:xfrm>
                <a:off x="6970" y="1479"/>
                <a:ext cx="877" cy="1053"/>
              </a:xfrm>
              <a:custGeom>
                <a:avLst/>
                <a:gdLst>
                  <a:gd name="T0" fmla="*/ 2 w 829"/>
                  <a:gd name="T1" fmla="*/ 996 h 997"/>
                  <a:gd name="T2" fmla="*/ 829 w 829"/>
                  <a:gd name="T3" fmla="*/ 2 h 997"/>
                  <a:gd name="T4" fmla="*/ 829 w 829"/>
                  <a:gd name="T5" fmla="*/ 0 h 997"/>
                  <a:gd name="T6" fmla="*/ 827 w 829"/>
                  <a:gd name="T7" fmla="*/ 0 h 997"/>
                  <a:gd name="T8" fmla="*/ 0 w 829"/>
                  <a:gd name="T9" fmla="*/ 995 h 997"/>
                  <a:gd name="T10" fmla="*/ 0 w 829"/>
                  <a:gd name="T11" fmla="*/ 996 h 997"/>
                  <a:gd name="T12" fmla="*/ 2 w 829"/>
                  <a:gd name="T13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9" h="997">
                    <a:moveTo>
                      <a:pt x="2" y="996"/>
                    </a:moveTo>
                    <a:cubicBezTo>
                      <a:pt x="829" y="2"/>
                      <a:pt x="829" y="2"/>
                      <a:pt x="829" y="2"/>
                    </a:cubicBezTo>
                    <a:cubicBezTo>
                      <a:pt x="829" y="1"/>
                      <a:pt x="829" y="1"/>
                      <a:pt x="829" y="0"/>
                    </a:cubicBezTo>
                    <a:cubicBezTo>
                      <a:pt x="828" y="0"/>
                      <a:pt x="828" y="0"/>
                      <a:pt x="827" y="0"/>
                    </a:cubicBezTo>
                    <a:cubicBezTo>
                      <a:pt x="0" y="995"/>
                      <a:pt x="0" y="995"/>
                      <a:pt x="0" y="995"/>
                    </a:cubicBezTo>
                    <a:cubicBezTo>
                      <a:pt x="0" y="995"/>
                      <a:pt x="0" y="996"/>
                      <a:pt x="0" y="996"/>
                    </a:cubicBezTo>
                    <a:cubicBezTo>
                      <a:pt x="1" y="997"/>
                      <a:pt x="1" y="997"/>
                      <a:pt x="2" y="9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811"/>
              <p:cNvSpPr/>
              <p:nvPr/>
            </p:nvSpPr>
            <p:spPr bwMode="auto">
              <a:xfrm>
                <a:off x="5277" y="2367"/>
                <a:ext cx="1476" cy="712"/>
              </a:xfrm>
              <a:custGeom>
                <a:avLst/>
                <a:gdLst>
                  <a:gd name="T0" fmla="*/ 1395 w 1396"/>
                  <a:gd name="T1" fmla="*/ 672 h 674"/>
                  <a:gd name="T2" fmla="*/ 2 w 1396"/>
                  <a:gd name="T3" fmla="*/ 0 h 674"/>
                  <a:gd name="T4" fmla="*/ 0 w 1396"/>
                  <a:gd name="T5" fmla="*/ 1 h 674"/>
                  <a:gd name="T6" fmla="*/ 1 w 1396"/>
                  <a:gd name="T7" fmla="*/ 2 h 674"/>
                  <a:gd name="T8" fmla="*/ 1394 w 1396"/>
                  <a:gd name="T9" fmla="*/ 674 h 674"/>
                  <a:gd name="T10" fmla="*/ 1396 w 1396"/>
                  <a:gd name="T11" fmla="*/ 674 h 674"/>
                  <a:gd name="T12" fmla="*/ 1395 w 1396"/>
                  <a:gd name="T13" fmla="*/ 67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6" h="674">
                    <a:moveTo>
                      <a:pt x="1395" y="67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94" y="674"/>
                      <a:pt x="1394" y="674"/>
                      <a:pt x="1394" y="674"/>
                    </a:cubicBezTo>
                    <a:cubicBezTo>
                      <a:pt x="1395" y="674"/>
                      <a:pt x="1395" y="674"/>
                      <a:pt x="1396" y="674"/>
                    </a:cubicBezTo>
                    <a:cubicBezTo>
                      <a:pt x="1396" y="673"/>
                      <a:pt x="1396" y="673"/>
                      <a:pt x="1395" y="6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4812"/>
              <p:cNvSpPr/>
              <p:nvPr/>
            </p:nvSpPr>
            <p:spPr bwMode="auto">
              <a:xfrm>
                <a:off x="5533" y="2529"/>
                <a:ext cx="1440" cy="701"/>
              </a:xfrm>
              <a:custGeom>
                <a:avLst/>
                <a:gdLst>
                  <a:gd name="T0" fmla="*/ 1 w 1362"/>
                  <a:gd name="T1" fmla="*/ 663 h 664"/>
                  <a:gd name="T2" fmla="*/ 1361 w 1362"/>
                  <a:gd name="T3" fmla="*/ 3 h 664"/>
                  <a:gd name="T4" fmla="*/ 1362 w 1362"/>
                  <a:gd name="T5" fmla="*/ 1 h 664"/>
                  <a:gd name="T6" fmla="*/ 1361 w 1362"/>
                  <a:gd name="T7" fmla="*/ 1 h 664"/>
                  <a:gd name="T8" fmla="*/ 0 w 1362"/>
                  <a:gd name="T9" fmla="*/ 662 h 664"/>
                  <a:gd name="T10" fmla="*/ 0 w 1362"/>
                  <a:gd name="T11" fmla="*/ 663 h 664"/>
                  <a:gd name="T12" fmla="*/ 1 w 1362"/>
                  <a:gd name="T13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2" h="664">
                    <a:moveTo>
                      <a:pt x="1" y="663"/>
                    </a:moveTo>
                    <a:cubicBezTo>
                      <a:pt x="1361" y="3"/>
                      <a:pt x="1361" y="3"/>
                      <a:pt x="1361" y="3"/>
                    </a:cubicBezTo>
                    <a:cubicBezTo>
                      <a:pt x="1362" y="2"/>
                      <a:pt x="1362" y="2"/>
                      <a:pt x="1362" y="1"/>
                    </a:cubicBezTo>
                    <a:cubicBezTo>
                      <a:pt x="1362" y="1"/>
                      <a:pt x="1361" y="0"/>
                      <a:pt x="1361" y="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2"/>
                      <a:pt x="0" y="662"/>
                      <a:pt x="0" y="663"/>
                    </a:cubicBezTo>
                    <a:cubicBezTo>
                      <a:pt x="0" y="663"/>
                      <a:pt x="1" y="664"/>
                      <a:pt x="1" y="6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4813"/>
              <p:cNvSpPr/>
              <p:nvPr/>
            </p:nvSpPr>
            <p:spPr bwMode="auto">
              <a:xfrm>
                <a:off x="6162" y="1909"/>
                <a:ext cx="8" cy="546"/>
              </a:xfrm>
              <a:custGeom>
                <a:avLst/>
                <a:gdLst>
                  <a:gd name="T0" fmla="*/ 0 w 8"/>
                  <a:gd name="T1" fmla="*/ 1 h 517"/>
                  <a:gd name="T2" fmla="*/ 6 w 8"/>
                  <a:gd name="T3" fmla="*/ 516 h 517"/>
                  <a:gd name="T4" fmla="*/ 7 w 8"/>
                  <a:gd name="T5" fmla="*/ 517 h 517"/>
                  <a:gd name="T6" fmla="*/ 8 w 8"/>
                  <a:gd name="T7" fmla="*/ 516 h 517"/>
                  <a:gd name="T8" fmla="*/ 2 w 8"/>
                  <a:gd name="T9" fmla="*/ 1 h 517"/>
                  <a:gd name="T10" fmla="*/ 1 w 8"/>
                  <a:gd name="T11" fmla="*/ 0 h 517"/>
                  <a:gd name="T12" fmla="*/ 0 w 8"/>
                  <a:gd name="T13" fmla="*/ 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7">
                    <a:moveTo>
                      <a:pt x="0" y="1"/>
                    </a:moveTo>
                    <a:cubicBezTo>
                      <a:pt x="6" y="516"/>
                      <a:pt x="6" y="516"/>
                      <a:pt x="6" y="516"/>
                    </a:cubicBezTo>
                    <a:cubicBezTo>
                      <a:pt x="6" y="516"/>
                      <a:pt x="7" y="517"/>
                      <a:pt x="7" y="517"/>
                    </a:cubicBezTo>
                    <a:cubicBezTo>
                      <a:pt x="8" y="517"/>
                      <a:pt x="8" y="516"/>
                      <a:pt x="8" y="5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4814"/>
              <p:cNvSpPr/>
              <p:nvPr/>
            </p:nvSpPr>
            <p:spPr bwMode="auto">
              <a:xfrm>
                <a:off x="5199" y="1919"/>
                <a:ext cx="66" cy="29"/>
              </a:xfrm>
              <a:custGeom>
                <a:avLst/>
                <a:gdLst>
                  <a:gd name="T0" fmla="*/ 61 w 63"/>
                  <a:gd name="T1" fmla="*/ 0 h 27"/>
                  <a:gd name="T2" fmla="*/ 1 w 63"/>
                  <a:gd name="T3" fmla="*/ 25 h 27"/>
                  <a:gd name="T4" fmla="*/ 0 w 63"/>
                  <a:gd name="T5" fmla="*/ 26 h 27"/>
                  <a:gd name="T6" fmla="*/ 1 w 63"/>
                  <a:gd name="T7" fmla="*/ 27 h 27"/>
                  <a:gd name="T8" fmla="*/ 62 w 63"/>
                  <a:gd name="T9" fmla="*/ 2 h 27"/>
                  <a:gd name="T10" fmla="*/ 62 w 63"/>
                  <a:gd name="T11" fmla="*/ 1 h 27"/>
                  <a:gd name="T12" fmla="*/ 61 w 6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27">
                    <a:moveTo>
                      <a:pt x="61" y="0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4815"/>
              <p:cNvSpPr/>
              <p:nvPr/>
            </p:nvSpPr>
            <p:spPr bwMode="auto">
              <a:xfrm>
                <a:off x="4534" y="1667"/>
                <a:ext cx="86" cy="98"/>
              </a:xfrm>
              <a:custGeom>
                <a:avLst/>
                <a:gdLst>
                  <a:gd name="T0" fmla="*/ 79 w 81"/>
                  <a:gd name="T1" fmla="*/ 0 h 93"/>
                  <a:gd name="T2" fmla="*/ 0 w 81"/>
                  <a:gd name="T3" fmla="*/ 92 h 93"/>
                  <a:gd name="T4" fmla="*/ 1 w 81"/>
                  <a:gd name="T5" fmla="*/ 93 h 93"/>
                  <a:gd name="T6" fmla="*/ 2 w 81"/>
                  <a:gd name="T7" fmla="*/ 93 h 93"/>
                  <a:gd name="T8" fmla="*/ 81 w 81"/>
                  <a:gd name="T9" fmla="*/ 2 h 93"/>
                  <a:gd name="T10" fmla="*/ 81 w 81"/>
                  <a:gd name="T11" fmla="*/ 0 h 93"/>
                  <a:gd name="T12" fmla="*/ 79 w 81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3">
                    <a:moveTo>
                      <a:pt x="79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3"/>
                      <a:pt x="2" y="93"/>
                      <a:pt x="2" y="9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4816"/>
              <p:cNvSpPr/>
              <p:nvPr/>
            </p:nvSpPr>
            <p:spPr bwMode="auto">
              <a:xfrm>
                <a:off x="6415" y="3547"/>
                <a:ext cx="156" cy="400"/>
              </a:xfrm>
              <a:custGeom>
                <a:avLst/>
                <a:gdLst>
                  <a:gd name="T0" fmla="*/ 0 w 147"/>
                  <a:gd name="T1" fmla="*/ 1 h 379"/>
                  <a:gd name="T2" fmla="*/ 145 w 147"/>
                  <a:gd name="T3" fmla="*/ 378 h 379"/>
                  <a:gd name="T4" fmla="*/ 146 w 147"/>
                  <a:gd name="T5" fmla="*/ 379 h 379"/>
                  <a:gd name="T6" fmla="*/ 147 w 147"/>
                  <a:gd name="T7" fmla="*/ 378 h 379"/>
                  <a:gd name="T8" fmla="*/ 2 w 147"/>
                  <a:gd name="T9" fmla="*/ 1 h 379"/>
                  <a:gd name="T10" fmla="*/ 1 w 147"/>
                  <a:gd name="T11" fmla="*/ 0 h 379"/>
                  <a:gd name="T12" fmla="*/ 0 w 147"/>
                  <a:gd name="T13" fmla="*/ 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379">
                    <a:moveTo>
                      <a:pt x="0" y="1"/>
                    </a:move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45" y="379"/>
                      <a:pt x="146" y="379"/>
                      <a:pt x="146" y="379"/>
                    </a:cubicBezTo>
                    <a:cubicBezTo>
                      <a:pt x="147" y="379"/>
                      <a:pt x="147" y="378"/>
                      <a:pt x="147" y="37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4817"/>
              <p:cNvSpPr/>
              <p:nvPr/>
            </p:nvSpPr>
            <p:spPr bwMode="auto">
              <a:xfrm>
                <a:off x="6640" y="3480"/>
                <a:ext cx="59" cy="195"/>
              </a:xfrm>
              <a:custGeom>
                <a:avLst/>
                <a:gdLst>
                  <a:gd name="T0" fmla="*/ 2 w 56"/>
                  <a:gd name="T1" fmla="*/ 184 h 185"/>
                  <a:gd name="T2" fmla="*/ 55 w 56"/>
                  <a:gd name="T3" fmla="*/ 1 h 185"/>
                  <a:gd name="T4" fmla="*/ 55 w 56"/>
                  <a:gd name="T5" fmla="*/ 0 h 185"/>
                  <a:gd name="T6" fmla="*/ 54 w 56"/>
                  <a:gd name="T7" fmla="*/ 1 h 185"/>
                  <a:gd name="T8" fmla="*/ 0 w 56"/>
                  <a:gd name="T9" fmla="*/ 184 h 185"/>
                  <a:gd name="T10" fmla="*/ 0 w 56"/>
                  <a:gd name="T11" fmla="*/ 185 h 185"/>
                  <a:gd name="T12" fmla="*/ 2 w 56"/>
                  <a:gd name="T13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85">
                    <a:moveTo>
                      <a:pt x="2" y="184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6" y="1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5"/>
                      <a:pt x="0" y="185"/>
                    </a:cubicBezTo>
                    <a:cubicBezTo>
                      <a:pt x="1" y="185"/>
                      <a:pt x="2" y="185"/>
                      <a:pt x="2" y="1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4818"/>
              <p:cNvSpPr/>
              <p:nvPr/>
            </p:nvSpPr>
            <p:spPr bwMode="auto">
              <a:xfrm>
                <a:off x="6574" y="3354"/>
                <a:ext cx="19" cy="59"/>
              </a:xfrm>
              <a:custGeom>
                <a:avLst/>
                <a:gdLst>
                  <a:gd name="T0" fmla="*/ 2 w 18"/>
                  <a:gd name="T1" fmla="*/ 55 h 56"/>
                  <a:gd name="T2" fmla="*/ 18 w 18"/>
                  <a:gd name="T3" fmla="*/ 2 h 56"/>
                  <a:gd name="T4" fmla="*/ 17 w 18"/>
                  <a:gd name="T5" fmla="*/ 0 h 56"/>
                  <a:gd name="T6" fmla="*/ 16 w 18"/>
                  <a:gd name="T7" fmla="*/ 1 h 56"/>
                  <a:gd name="T8" fmla="*/ 0 w 18"/>
                  <a:gd name="T9" fmla="*/ 55 h 56"/>
                  <a:gd name="T10" fmla="*/ 1 w 18"/>
                  <a:gd name="T11" fmla="*/ 56 h 56"/>
                  <a:gd name="T12" fmla="*/ 2 w 18"/>
                  <a:gd name="T1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6">
                    <a:moveTo>
                      <a:pt x="2" y="55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1" y="56"/>
                    </a:cubicBezTo>
                    <a:cubicBezTo>
                      <a:pt x="1" y="56"/>
                      <a:pt x="2" y="56"/>
                      <a:pt x="2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4819"/>
              <p:cNvSpPr/>
              <p:nvPr/>
            </p:nvSpPr>
            <p:spPr bwMode="auto">
              <a:xfrm>
                <a:off x="6574" y="3411"/>
                <a:ext cx="283" cy="94"/>
              </a:xfrm>
              <a:custGeom>
                <a:avLst/>
                <a:gdLst>
                  <a:gd name="T0" fmla="*/ 267 w 268"/>
                  <a:gd name="T1" fmla="*/ 87 h 89"/>
                  <a:gd name="T2" fmla="*/ 1 w 268"/>
                  <a:gd name="T3" fmla="*/ 0 h 89"/>
                  <a:gd name="T4" fmla="*/ 0 w 268"/>
                  <a:gd name="T5" fmla="*/ 1 h 89"/>
                  <a:gd name="T6" fmla="*/ 1 w 268"/>
                  <a:gd name="T7" fmla="*/ 2 h 89"/>
                  <a:gd name="T8" fmla="*/ 266 w 268"/>
                  <a:gd name="T9" fmla="*/ 88 h 89"/>
                  <a:gd name="T10" fmla="*/ 268 w 268"/>
                  <a:gd name="T11" fmla="*/ 88 h 89"/>
                  <a:gd name="T12" fmla="*/ 267 w 268"/>
                  <a:gd name="T13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89">
                    <a:moveTo>
                      <a:pt x="267" y="8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89"/>
                      <a:pt x="268" y="88"/>
                      <a:pt x="268" y="88"/>
                    </a:cubicBezTo>
                    <a:cubicBezTo>
                      <a:pt x="268" y="87"/>
                      <a:pt x="268" y="87"/>
                      <a:pt x="267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4820"/>
              <p:cNvSpPr/>
              <p:nvPr/>
            </p:nvSpPr>
            <p:spPr bwMode="auto">
              <a:xfrm>
                <a:off x="4754" y="1923"/>
                <a:ext cx="19" cy="419"/>
              </a:xfrm>
              <a:custGeom>
                <a:avLst/>
                <a:gdLst>
                  <a:gd name="T0" fmla="*/ 0 w 18"/>
                  <a:gd name="T1" fmla="*/ 1 h 397"/>
                  <a:gd name="T2" fmla="*/ 16 w 18"/>
                  <a:gd name="T3" fmla="*/ 396 h 397"/>
                  <a:gd name="T4" fmla="*/ 17 w 18"/>
                  <a:gd name="T5" fmla="*/ 397 h 397"/>
                  <a:gd name="T6" fmla="*/ 18 w 18"/>
                  <a:gd name="T7" fmla="*/ 396 h 397"/>
                  <a:gd name="T8" fmla="*/ 2 w 18"/>
                  <a:gd name="T9" fmla="*/ 1 h 397"/>
                  <a:gd name="T10" fmla="*/ 1 w 18"/>
                  <a:gd name="T11" fmla="*/ 0 h 397"/>
                  <a:gd name="T12" fmla="*/ 0 w 18"/>
                  <a:gd name="T13" fmla="*/ 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97">
                    <a:moveTo>
                      <a:pt x="0" y="1"/>
                    </a:moveTo>
                    <a:cubicBezTo>
                      <a:pt x="16" y="396"/>
                      <a:pt x="16" y="396"/>
                      <a:pt x="16" y="396"/>
                    </a:cubicBezTo>
                    <a:cubicBezTo>
                      <a:pt x="16" y="397"/>
                      <a:pt x="16" y="397"/>
                      <a:pt x="17" y="397"/>
                    </a:cubicBezTo>
                    <a:cubicBezTo>
                      <a:pt x="17" y="397"/>
                      <a:pt x="18" y="397"/>
                      <a:pt x="18" y="39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4821"/>
              <p:cNvSpPr/>
              <p:nvPr/>
            </p:nvSpPr>
            <p:spPr bwMode="auto">
              <a:xfrm>
                <a:off x="3545" y="2296"/>
                <a:ext cx="176" cy="67"/>
              </a:xfrm>
              <a:custGeom>
                <a:avLst/>
                <a:gdLst>
                  <a:gd name="T0" fmla="*/ 166 w 167"/>
                  <a:gd name="T1" fmla="*/ 61 h 63"/>
                  <a:gd name="T2" fmla="*/ 2 w 167"/>
                  <a:gd name="T3" fmla="*/ 0 h 63"/>
                  <a:gd name="T4" fmla="*/ 0 w 167"/>
                  <a:gd name="T5" fmla="*/ 1 h 63"/>
                  <a:gd name="T6" fmla="*/ 1 w 167"/>
                  <a:gd name="T7" fmla="*/ 2 h 63"/>
                  <a:gd name="T8" fmla="*/ 166 w 167"/>
                  <a:gd name="T9" fmla="*/ 63 h 63"/>
                  <a:gd name="T10" fmla="*/ 167 w 167"/>
                  <a:gd name="T11" fmla="*/ 62 h 63"/>
                  <a:gd name="T12" fmla="*/ 166 w 167"/>
                  <a:gd name="T13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3">
                    <a:moveTo>
                      <a:pt x="166" y="6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3"/>
                      <a:pt x="167" y="63"/>
                      <a:pt x="167" y="62"/>
                    </a:cubicBezTo>
                    <a:cubicBezTo>
                      <a:pt x="167" y="62"/>
                      <a:pt x="167" y="61"/>
                      <a:pt x="166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4822"/>
              <p:cNvSpPr/>
              <p:nvPr/>
            </p:nvSpPr>
            <p:spPr bwMode="auto">
              <a:xfrm>
                <a:off x="3193" y="2361"/>
                <a:ext cx="528" cy="181"/>
              </a:xfrm>
              <a:custGeom>
                <a:avLst/>
                <a:gdLst>
                  <a:gd name="T0" fmla="*/ 2 w 500"/>
                  <a:gd name="T1" fmla="*/ 171 h 172"/>
                  <a:gd name="T2" fmla="*/ 499 w 500"/>
                  <a:gd name="T3" fmla="*/ 2 h 172"/>
                  <a:gd name="T4" fmla="*/ 500 w 500"/>
                  <a:gd name="T5" fmla="*/ 0 h 172"/>
                  <a:gd name="T6" fmla="*/ 499 w 500"/>
                  <a:gd name="T7" fmla="*/ 0 h 172"/>
                  <a:gd name="T8" fmla="*/ 1 w 500"/>
                  <a:gd name="T9" fmla="*/ 170 h 172"/>
                  <a:gd name="T10" fmla="*/ 0 w 500"/>
                  <a:gd name="T11" fmla="*/ 171 h 172"/>
                  <a:gd name="T12" fmla="*/ 2 w 500"/>
                  <a:gd name="T13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0" h="172">
                    <a:moveTo>
                      <a:pt x="2" y="171"/>
                    </a:moveTo>
                    <a:cubicBezTo>
                      <a:pt x="499" y="2"/>
                      <a:pt x="499" y="2"/>
                      <a:pt x="499" y="2"/>
                    </a:cubicBezTo>
                    <a:cubicBezTo>
                      <a:pt x="500" y="1"/>
                      <a:pt x="500" y="1"/>
                      <a:pt x="500" y="0"/>
                    </a:cubicBezTo>
                    <a:cubicBezTo>
                      <a:pt x="500" y="0"/>
                      <a:pt x="499" y="0"/>
                      <a:pt x="499" y="0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70"/>
                      <a:pt x="0" y="170"/>
                      <a:pt x="0" y="171"/>
                    </a:cubicBezTo>
                    <a:cubicBezTo>
                      <a:pt x="0" y="171"/>
                      <a:pt x="1" y="172"/>
                      <a:pt x="2" y="1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4823"/>
              <p:cNvSpPr/>
              <p:nvPr/>
            </p:nvSpPr>
            <p:spPr bwMode="auto">
              <a:xfrm>
                <a:off x="3193" y="2539"/>
                <a:ext cx="666" cy="284"/>
              </a:xfrm>
              <a:custGeom>
                <a:avLst/>
                <a:gdLst>
                  <a:gd name="T0" fmla="*/ 1 w 630"/>
                  <a:gd name="T1" fmla="*/ 2 h 269"/>
                  <a:gd name="T2" fmla="*/ 629 w 630"/>
                  <a:gd name="T3" fmla="*/ 269 h 269"/>
                  <a:gd name="T4" fmla="*/ 630 w 630"/>
                  <a:gd name="T5" fmla="*/ 268 h 269"/>
                  <a:gd name="T6" fmla="*/ 630 w 630"/>
                  <a:gd name="T7" fmla="*/ 267 h 269"/>
                  <a:gd name="T8" fmla="*/ 2 w 630"/>
                  <a:gd name="T9" fmla="*/ 1 h 269"/>
                  <a:gd name="T10" fmla="*/ 0 w 630"/>
                  <a:gd name="T11" fmla="*/ 1 h 269"/>
                  <a:gd name="T12" fmla="*/ 1 w 630"/>
                  <a:gd name="T1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0" h="269">
                    <a:moveTo>
                      <a:pt x="1" y="2"/>
                    </a:moveTo>
                    <a:cubicBezTo>
                      <a:pt x="629" y="269"/>
                      <a:pt x="629" y="269"/>
                      <a:pt x="629" y="269"/>
                    </a:cubicBezTo>
                    <a:cubicBezTo>
                      <a:pt x="629" y="269"/>
                      <a:pt x="630" y="269"/>
                      <a:pt x="630" y="268"/>
                    </a:cubicBezTo>
                    <a:cubicBezTo>
                      <a:pt x="630" y="268"/>
                      <a:pt x="630" y="267"/>
                      <a:pt x="630" y="26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4824"/>
              <p:cNvSpPr/>
              <p:nvPr/>
            </p:nvSpPr>
            <p:spPr bwMode="auto">
              <a:xfrm>
                <a:off x="5710" y="3764"/>
                <a:ext cx="77" cy="54"/>
              </a:xfrm>
              <a:custGeom>
                <a:avLst/>
                <a:gdLst>
                  <a:gd name="T0" fmla="*/ 0 w 72"/>
                  <a:gd name="T1" fmla="*/ 2 h 51"/>
                  <a:gd name="T2" fmla="*/ 71 w 72"/>
                  <a:gd name="T3" fmla="*/ 51 h 51"/>
                  <a:gd name="T4" fmla="*/ 72 w 72"/>
                  <a:gd name="T5" fmla="*/ 51 h 51"/>
                  <a:gd name="T6" fmla="*/ 72 w 72"/>
                  <a:gd name="T7" fmla="*/ 49 h 51"/>
                  <a:gd name="T8" fmla="*/ 2 w 72"/>
                  <a:gd name="T9" fmla="*/ 0 h 51"/>
                  <a:gd name="T10" fmla="*/ 0 w 72"/>
                  <a:gd name="T11" fmla="*/ 0 h 51"/>
                  <a:gd name="T12" fmla="*/ 0 w 72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1">
                    <a:moveTo>
                      <a:pt x="0" y="2"/>
                    </a:move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4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4825"/>
              <p:cNvSpPr/>
              <p:nvPr/>
            </p:nvSpPr>
            <p:spPr bwMode="auto">
              <a:xfrm>
                <a:off x="5574" y="3625"/>
                <a:ext cx="55" cy="124"/>
              </a:xfrm>
              <a:custGeom>
                <a:avLst/>
                <a:gdLst>
                  <a:gd name="T0" fmla="*/ 2 w 52"/>
                  <a:gd name="T1" fmla="*/ 116 h 117"/>
                  <a:gd name="T2" fmla="*/ 51 w 52"/>
                  <a:gd name="T3" fmla="*/ 1 h 117"/>
                  <a:gd name="T4" fmla="*/ 51 w 52"/>
                  <a:gd name="T5" fmla="*/ 0 h 117"/>
                  <a:gd name="T6" fmla="*/ 50 w 52"/>
                  <a:gd name="T7" fmla="*/ 1 h 117"/>
                  <a:gd name="T8" fmla="*/ 0 w 52"/>
                  <a:gd name="T9" fmla="*/ 115 h 117"/>
                  <a:gd name="T10" fmla="*/ 0 w 52"/>
                  <a:gd name="T11" fmla="*/ 116 h 117"/>
                  <a:gd name="T12" fmla="*/ 2 w 52"/>
                  <a:gd name="T13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2" y="116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6"/>
                      <a:pt x="2" y="1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4826"/>
              <p:cNvSpPr/>
              <p:nvPr/>
            </p:nvSpPr>
            <p:spPr bwMode="auto">
              <a:xfrm>
                <a:off x="5524" y="3537"/>
                <a:ext cx="39" cy="91"/>
              </a:xfrm>
              <a:custGeom>
                <a:avLst/>
                <a:gdLst>
                  <a:gd name="T0" fmla="*/ 36 w 36"/>
                  <a:gd name="T1" fmla="*/ 85 h 86"/>
                  <a:gd name="T2" fmla="*/ 2 w 36"/>
                  <a:gd name="T3" fmla="*/ 1 h 86"/>
                  <a:gd name="T4" fmla="*/ 0 w 36"/>
                  <a:gd name="T5" fmla="*/ 0 h 86"/>
                  <a:gd name="T6" fmla="*/ 0 w 36"/>
                  <a:gd name="T7" fmla="*/ 2 h 86"/>
                  <a:gd name="T8" fmla="*/ 34 w 36"/>
                  <a:gd name="T9" fmla="*/ 86 h 86"/>
                  <a:gd name="T10" fmla="*/ 35 w 36"/>
                  <a:gd name="T11" fmla="*/ 86 h 86"/>
                  <a:gd name="T12" fmla="*/ 36 w 36"/>
                  <a:gd name="T1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86">
                    <a:moveTo>
                      <a:pt x="36" y="8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6"/>
                      <a:pt x="36" y="85"/>
                      <a:pt x="36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4827"/>
              <p:cNvSpPr/>
              <p:nvPr/>
            </p:nvSpPr>
            <p:spPr bwMode="auto">
              <a:xfrm>
                <a:off x="5423" y="3709"/>
                <a:ext cx="11" cy="247"/>
              </a:xfrm>
              <a:custGeom>
                <a:avLst/>
                <a:gdLst>
                  <a:gd name="T0" fmla="*/ 8 w 10"/>
                  <a:gd name="T1" fmla="*/ 1 h 234"/>
                  <a:gd name="T2" fmla="*/ 0 w 10"/>
                  <a:gd name="T3" fmla="*/ 233 h 234"/>
                  <a:gd name="T4" fmla="*/ 1 w 10"/>
                  <a:gd name="T5" fmla="*/ 234 h 234"/>
                  <a:gd name="T6" fmla="*/ 2 w 10"/>
                  <a:gd name="T7" fmla="*/ 233 h 234"/>
                  <a:gd name="T8" fmla="*/ 10 w 10"/>
                  <a:gd name="T9" fmla="*/ 1 h 234"/>
                  <a:gd name="T10" fmla="*/ 9 w 10"/>
                  <a:gd name="T11" fmla="*/ 0 h 234"/>
                  <a:gd name="T12" fmla="*/ 8 w 10"/>
                  <a:gd name="T13" fmla="*/ 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34">
                    <a:moveTo>
                      <a:pt x="8" y="1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0" y="233"/>
                      <a:pt x="0" y="234"/>
                      <a:pt x="1" y="234"/>
                    </a:cubicBezTo>
                    <a:cubicBezTo>
                      <a:pt x="1" y="234"/>
                      <a:pt x="2" y="233"/>
                      <a:pt x="2" y="23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829"/>
            <p:cNvSpPr/>
            <p:nvPr/>
          </p:nvSpPr>
          <p:spPr bwMode="auto">
            <a:xfrm>
              <a:off x="5214" y="3746"/>
              <a:ext cx="362" cy="72"/>
            </a:xfrm>
            <a:custGeom>
              <a:avLst/>
              <a:gdLst>
                <a:gd name="T0" fmla="*/ 1 w 343"/>
                <a:gd name="T1" fmla="*/ 67 h 68"/>
                <a:gd name="T2" fmla="*/ 342 w 343"/>
                <a:gd name="T3" fmla="*/ 2 h 68"/>
                <a:gd name="T4" fmla="*/ 343 w 343"/>
                <a:gd name="T5" fmla="*/ 1 h 68"/>
                <a:gd name="T6" fmla="*/ 342 w 343"/>
                <a:gd name="T7" fmla="*/ 0 h 68"/>
                <a:gd name="T8" fmla="*/ 1 w 343"/>
                <a:gd name="T9" fmla="*/ 65 h 68"/>
                <a:gd name="T10" fmla="*/ 0 w 343"/>
                <a:gd name="T11" fmla="*/ 67 h 68"/>
                <a:gd name="T12" fmla="*/ 1 w 343"/>
                <a:gd name="T13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68">
                  <a:moveTo>
                    <a:pt x="1" y="67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3" y="2"/>
                    <a:pt x="343" y="2"/>
                    <a:pt x="343" y="1"/>
                  </a:cubicBezTo>
                  <a:cubicBezTo>
                    <a:pt x="343" y="1"/>
                    <a:pt x="342" y="0"/>
                    <a:pt x="342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7"/>
                    <a:pt x="0" y="68"/>
                    <a:pt x="1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830"/>
            <p:cNvSpPr/>
            <p:nvPr/>
          </p:nvSpPr>
          <p:spPr bwMode="auto">
            <a:xfrm>
              <a:off x="6437" y="3256"/>
              <a:ext cx="156" cy="100"/>
            </a:xfrm>
            <a:custGeom>
              <a:avLst/>
              <a:gdLst>
                <a:gd name="T0" fmla="*/ 1 w 148"/>
                <a:gd name="T1" fmla="*/ 1 h 95"/>
                <a:gd name="T2" fmla="*/ 146 w 148"/>
                <a:gd name="T3" fmla="*/ 95 h 95"/>
                <a:gd name="T4" fmla="*/ 148 w 148"/>
                <a:gd name="T5" fmla="*/ 95 h 95"/>
                <a:gd name="T6" fmla="*/ 147 w 148"/>
                <a:gd name="T7" fmla="*/ 93 h 95"/>
                <a:gd name="T8" fmla="*/ 2 w 148"/>
                <a:gd name="T9" fmla="*/ 0 h 95"/>
                <a:gd name="T10" fmla="*/ 1 w 148"/>
                <a:gd name="T11" fmla="*/ 0 h 95"/>
                <a:gd name="T12" fmla="*/ 1 w 148"/>
                <a:gd name="T1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95">
                  <a:moveTo>
                    <a:pt x="1" y="1"/>
                  </a:moveTo>
                  <a:cubicBezTo>
                    <a:pt x="146" y="95"/>
                    <a:pt x="146" y="95"/>
                    <a:pt x="146" y="95"/>
                  </a:cubicBezTo>
                  <a:cubicBezTo>
                    <a:pt x="147" y="95"/>
                    <a:pt x="147" y="95"/>
                    <a:pt x="148" y="95"/>
                  </a:cubicBezTo>
                  <a:cubicBezTo>
                    <a:pt x="148" y="94"/>
                    <a:pt x="148" y="94"/>
                    <a:pt x="147" y="9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831"/>
            <p:cNvSpPr/>
            <p:nvPr/>
          </p:nvSpPr>
          <p:spPr bwMode="auto">
            <a:xfrm>
              <a:off x="6433" y="3232"/>
              <a:ext cx="116" cy="98"/>
            </a:xfrm>
            <a:custGeom>
              <a:avLst/>
              <a:gdLst>
                <a:gd name="T0" fmla="*/ 107 w 109"/>
                <a:gd name="T1" fmla="*/ 1 h 93"/>
                <a:gd name="T2" fmla="*/ 1 w 109"/>
                <a:gd name="T3" fmla="*/ 91 h 93"/>
                <a:gd name="T4" fmla="*/ 1 w 109"/>
                <a:gd name="T5" fmla="*/ 92 h 93"/>
                <a:gd name="T6" fmla="*/ 2 w 109"/>
                <a:gd name="T7" fmla="*/ 92 h 93"/>
                <a:gd name="T8" fmla="*/ 109 w 109"/>
                <a:gd name="T9" fmla="*/ 2 h 93"/>
                <a:gd name="T10" fmla="*/ 109 w 109"/>
                <a:gd name="T11" fmla="*/ 1 h 93"/>
                <a:gd name="T12" fmla="*/ 107 w 109"/>
                <a:gd name="T13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3">
                  <a:moveTo>
                    <a:pt x="107" y="1"/>
                  </a:move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3"/>
                    <a:pt x="2" y="93"/>
                    <a:pt x="2" y="9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2"/>
                    <a:pt x="109" y="1"/>
                    <a:pt x="109" y="1"/>
                  </a:cubicBezTo>
                  <a:cubicBezTo>
                    <a:pt x="108" y="0"/>
                    <a:pt x="108" y="0"/>
                    <a:pt x="10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832"/>
            <p:cNvSpPr/>
            <p:nvPr/>
          </p:nvSpPr>
          <p:spPr bwMode="auto">
            <a:xfrm>
              <a:off x="6348" y="3549"/>
              <a:ext cx="135" cy="69"/>
            </a:xfrm>
            <a:custGeom>
              <a:avLst/>
              <a:gdLst>
                <a:gd name="T0" fmla="*/ 128 w 128"/>
                <a:gd name="T1" fmla="*/ 63 h 65"/>
                <a:gd name="T2" fmla="*/ 1 w 128"/>
                <a:gd name="T3" fmla="*/ 1 h 65"/>
                <a:gd name="T4" fmla="*/ 0 w 128"/>
                <a:gd name="T5" fmla="*/ 1 h 65"/>
                <a:gd name="T6" fmla="*/ 0 w 128"/>
                <a:gd name="T7" fmla="*/ 2 h 65"/>
                <a:gd name="T8" fmla="*/ 127 w 128"/>
                <a:gd name="T9" fmla="*/ 65 h 65"/>
                <a:gd name="T10" fmla="*/ 128 w 128"/>
                <a:gd name="T11" fmla="*/ 65 h 65"/>
                <a:gd name="T12" fmla="*/ 128 w 128"/>
                <a:gd name="T13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5">
                  <a:moveTo>
                    <a:pt x="128" y="6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5"/>
                    <a:pt x="128" y="65"/>
                    <a:pt x="128" y="65"/>
                  </a:cubicBezTo>
                  <a:cubicBezTo>
                    <a:pt x="128" y="64"/>
                    <a:pt x="128" y="64"/>
                    <a:pt x="128" y="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833"/>
            <p:cNvSpPr/>
            <p:nvPr/>
          </p:nvSpPr>
          <p:spPr bwMode="auto">
            <a:xfrm>
              <a:off x="6354" y="3345"/>
              <a:ext cx="95" cy="158"/>
            </a:xfrm>
            <a:custGeom>
              <a:avLst/>
              <a:gdLst>
                <a:gd name="T0" fmla="*/ 0 w 90"/>
                <a:gd name="T1" fmla="*/ 2 h 150"/>
                <a:gd name="T2" fmla="*/ 88 w 90"/>
                <a:gd name="T3" fmla="*/ 149 h 150"/>
                <a:gd name="T4" fmla="*/ 89 w 90"/>
                <a:gd name="T5" fmla="*/ 149 h 150"/>
                <a:gd name="T6" fmla="*/ 89 w 90"/>
                <a:gd name="T7" fmla="*/ 148 h 150"/>
                <a:gd name="T8" fmla="*/ 2 w 90"/>
                <a:gd name="T9" fmla="*/ 1 h 150"/>
                <a:gd name="T10" fmla="*/ 0 w 90"/>
                <a:gd name="T11" fmla="*/ 0 h 150"/>
                <a:gd name="T12" fmla="*/ 0 w 90"/>
                <a:gd name="T13" fmla="*/ 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50">
                  <a:moveTo>
                    <a:pt x="0" y="2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88" y="150"/>
                    <a:pt x="89" y="150"/>
                    <a:pt x="89" y="149"/>
                  </a:cubicBezTo>
                  <a:cubicBezTo>
                    <a:pt x="90" y="149"/>
                    <a:pt x="90" y="149"/>
                    <a:pt x="89" y="14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834"/>
            <p:cNvSpPr/>
            <p:nvPr/>
          </p:nvSpPr>
          <p:spPr bwMode="auto">
            <a:xfrm>
              <a:off x="7022" y="3575"/>
              <a:ext cx="214" cy="86"/>
            </a:xfrm>
            <a:custGeom>
              <a:avLst/>
              <a:gdLst>
                <a:gd name="T0" fmla="*/ 1 w 202"/>
                <a:gd name="T1" fmla="*/ 81 h 82"/>
                <a:gd name="T2" fmla="*/ 201 w 202"/>
                <a:gd name="T3" fmla="*/ 2 h 82"/>
                <a:gd name="T4" fmla="*/ 202 w 202"/>
                <a:gd name="T5" fmla="*/ 0 h 82"/>
                <a:gd name="T6" fmla="*/ 201 w 202"/>
                <a:gd name="T7" fmla="*/ 0 h 82"/>
                <a:gd name="T8" fmla="*/ 0 w 202"/>
                <a:gd name="T9" fmla="*/ 80 h 82"/>
                <a:gd name="T10" fmla="*/ 0 w 202"/>
                <a:gd name="T11" fmla="*/ 81 h 82"/>
                <a:gd name="T12" fmla="*/ 1 w 202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82">
                  <a:moveTo>
                    <a:pt x="1" y="81"/>
                  </a:move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1"/>
                    <a:pt x="202" y="0"/>
                  </a:cubicBezTo>
                  <a:cubicBezTo>
                    <a:pt x="202" y="0"/>
                    <a:pt x="201" y="0"/>
                    <a:pt x="20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1" y="82"/>
                    <a:pt x="1" y="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835"/>
            <p:cNvSpPr/>
            <p:nvPr/>
          </p:nvSpPr>
          <p:spPr bwMode="auto">
            <a:xfrm>
              <a:off x="7047" y="3233"/>
              <a:ext cx="339" cy="54"/>
            </a:xfrm>
            <a:custGeom>
              <a:avLst/>
              <a:gdLst>
                <a:gd name="T0" fmla="*/ 320 w 321"/>
                <a:gd name="T1" fmla="*/ 49 h 51"/>
                <a:gd name="T2" fmla="*/ 1 w 321"/>
                <a:gd name="T3" fmla="*/ 0 h 51"/>
                <a:gd name="T4" fmla="*/ 0 w 321"/>
                <a:gd name="T5" fmla="*/ 1 h 51"/>
                <a:gd name="T6" fmla="*/ 1 w 321"/>
                <a:gd name="T7" fmla="*/ 2 h 51"/>
                <a:gd name="T8" fmla="*/ 319 w 321"/>
                <a:gd name="T9" fmla="*/ 51 h 51"/>
                <a:gd name="T10" fmla="*/ 321 w 321"/>
                <a:gd name="T11" fmla="*/ 50 h 51"/>
                <a:gd name="T12" fmla="*/ 320 w 321"/>
                <a:gd name="T1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51">
                  <a:moveTo>
                    <a:pt x="320" y="4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20" y="51"/>
                    <a:pt x="320" y="50"/>
                    <a:pt x="321" y="50"/>
                  </a:cubicBezTo>
                  <a:cubicBezTo>
                    <a:pt x="321" y="49"/>
                    <a:pt x="320" y="49"/>
                    <a:pt x="320" y="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836"/>
            <p:cNvSpPr/>
            <p:nvPr/>
          </p:nvSpPr>
          <p:spPr bwMode="auto">
            <a:xfrm>
              <a:off x="6945" y="3352"/>
              <a:ext cx="290" cy="268"/>
            </a:xfrm>
            <a:custGeom>
              <a:avLst/>
              <a:gdLst>
                <a:gd name="T0" fmla="*/ 2 w 274"/>
                <a:gd name="T1" fmla="*/ 254 h 254"/>
                <a:gd name="T2" fmla="*/ 274 w 274"/>
                <a:gd name="T3" fmla="*/ 2 h 254"/>
                <a:gd name="T4" fmla="*/ 274 w 274"/>
                <a:gd name="T5" fmla="*/ 0 h 254"/>
                <a:gd name="T6" fmla="*/ 272 w 274"/>
                <a:gd name="T7" fmla="*/ 0 h 254"/>
                <a:gd name="T8" fmla="*/ 1 w 274"/>
                <a:gd name="T9" fmla="*/ 252 h 254"/>
                <a:gd name="T10" fmla="*/ 1 w 274"/>
                <a:gd name="T11" fmla="*/ 254 h 254"/>
                <a:gd name="T12" fmla="*/ 2 w 274"/>
                <a:gd name="T13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254">
                  <a:moveTo>
                    <a:pt x="2" y="254"/>
                  </a:moveTo>
                  <a:cubicBezTo>
                    <a:pt x="274" y="2"/>
                    <a:pt x="274" y="2"/>
                    <a:pt x="274" y="2"/>
                  </a:cubicBezTo>
                  <a:cubicBezTo>
                    <a:pt x="274" y="1"/>
                    <a:pt x="274" y="1"/>
                    <a:pt x="274" y="0"/>
                  </a:cubicBezTo>
                  <a:cubicBezTo>
                    <a:pt x="273" y="0"/>
                    <a:pt x="273" y="0"/>
                    <a:pt x="272" y="0"/>
                  </a:cubicBezTo>
                  <a:cubicBezTo>
                    <a:pt x="1" y="252"/>
                    <a:pt x="1" y="252"/>
                    <a:pt x="1" y="252"/>
                  </a:cubicBezTo>
                  <a:cubicBezTo>
                    <a:pt x="0" y="253"/>
                    <a:pt x="0" y="253"/>
                    <a:pt x="1" y="254"/>
                  </a:cubicBezTo>
                  <a:cubicBezTo>
                    <a:pt x="1" y="254"/>
                    <a:pt x="2" y="254"/>
                    <a:pt x="2" y="2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837"/>
            <p:cNvSpPr/>
            <p:nvPr/>
          </p:nvSpPr>
          <p:spPr bwMode="auto">
            <a:xfrm>
              <a:off x="6365" y="3107"/>
              <a:ext cx="95" cy="118"/>
            </a:xfrm>
            <a:custGeom>
              <a:avLst/>
              <a:gdLst>
                <a:gd name="T0" fmla="*/ 1 w 90"/>
                <a:gd name="T1" fmla="*/ 1 h 112"/>
                <a:gd name="T2" fmla="*/ 88 w 90"/>
                <a:gd name="T3" fmla="*/ 111 h 112"/>
                <a:gd name="T4" fmla="*/ 89 w 90"/>
                <a:gd name="T5" fmla="*/ 112 h 112"/>
                <a:gd name="T6" fmla="*/ 89 w 90"/>
                <a:gd name="T7" fmla="*/ 110 h 112"/>
                <a:gd name="T8" fmla="*/ 2 w 90"/>
                <a:gd name="T9" fmla="*/ 0 h 112"/>
                <a:gd name="T10" fmla="*/ 1 w 90"/>
                <a:gd name="T11" fmla="*/ 0 h 112"/>
                <a:gd name="T12" fmla="*/ 1 w 90"/>
                <a:gd name="T1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2">
                  <a:moveTo>
                    <a:pt x="1" y="1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88" y="112"/>
                    <a:pt x="89" y="112"/>
                    <a:pt x="89" y="112"/>
                  </a:cubicBezTo>
                  <a:cubicBezTo>
                    <a:pt x="90" y="111"/>
                    <a:pt x="90" y="111"/>
                    <a:pt x="89" y="1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838"/>
            <p:cNvSpPr/>
            <p:nvPr/>
          </p:nvSpPr>
          <p:spPr bwMode="auto">
            <a:xfrm>
              <a:off x="7047" y="2861"/>
              <a:ext cx="549" cy="375"/>
            </a:xfrm>
            <a:custGeom>
              <a:avLst/>
              <a:gdLst>
                <a:gd name="T0" fmla="*/ 1 w 520"/>
                <a:gd name="T1" fmla="*/ 354 h 355"/>
                <a:gd name="T2" fmla="*/ 520 w 520"/>
                <a:gd name="T3" fmla="*/ 2 h 355"/>
                <a:gd name="T4" fmla="*/ 520 w 520"/>
                <a:gd name="T5" fmla="*/ 0 h 355"/>
                <a:gd name="T6" fmla="*/ 519 w 520"/>
                <a:gd name="T7" fmla="*/ 0 h 355"/>
                <a:gd name="T8" fmla="*/ 0 w 520"/>
                <a:gd name="T9" fmla="*/ 353 h 355"/>
                <a:gd name="T10" fmla="*/ 0 w 520"/>
                <a:gd name="T11" fmla="*/ 354 h 355"/>
                <a:gd name="T12" fmla="*/ 1 w 520"/>
                <a:gd name="T13" fmla="*/ 3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355">
                  <a:moveTo>
                    <a:pt x="1" y="354"/>
                  </a:moveTo>
                  <a:cubicBezTo>
                    <a:pt x="520" y="2"/>
                    <a:pt x="520" y="2"/>
                    <a:pt x="520" y="2"/>
                  </a:cubicBezTo>
                  <a:cubicBezTo>
                    <a:pt x="520" y="1"/>
                    <a:pt x="520" y="1"/>
                    <a:pt x="520" y="0"/>
                  </a:cubicBezTo>
                  <a:cubicBezTo>
                    <a:pt x="520" y="0"/>
                    <a:pt x="519" y="0"/>
                    <a:pt x="519" y="0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3"/>
                    <a:pt x="0" y="353"/>
                    <a:pt x="0" y="354"/>
                  </a:cubicBezTo>
                  <a:cubicBezTo>
                    <a:pt x="0" y="354"/>
                    <a:pt x="1" y="355"/>
                    <a:pt x="1" y="3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839"/>
            <p:cNvSpPr/>
            <p:nvPr/>
          </p:nvSpPr>
          <p:spPr bwMode="auto">
            <a:xfrm>
              <a:off x="6970" y="2530"/>
              <a:ext cx="1250" cy="116"/>
            </a:xfrm>
            <a:custGeom>
              <a:avLst/>
              <a:gdLst>
                <a:gd name="T0" fmla="*/ 1182 w 1182"/>
                <a:gd name="T1" fmla="*/ 108 h 110"/>
                <a:gd name="T2" fmla="*/ 1 w 1182"/>
                <a:gd name="T3" fmla="*/ 0 h 110"/>
                <a:gd name="T4" fmla="*/ 0 w 1182"/>
                <a:gd name="T5" fmla="*/ 1 h 110"/>
                <a:gd name="T6" fmla="*/ 1 w 1182"/>
                <a:gd name="T7" fmla="*/ 2 h 110"/>
                <a:gd name="T8" fmla="*/ 1181 w 1182"/>
                <a:gd name="T9" fmla="*/ 110 h 110"/>
                <a:gd name="T10" fmla="*/ 1182 w 1182"/>
                <a:gd name="T11" fmla="*/ 109 h 110"/>
                <a:gd name="T12" fmla="*/ 1182 w 1182"/>
                <a:gd name="T13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2" h="110">
                  <a:moveTo>
                    <a:pt x="1182" y="10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181" y="110"/>
                    <a:pt x="1181" y="110"/>
                    <a:pt x="1181" y="110"/>
                  </a:cubicBezTo>
                  <a:cubicBezTo>
                    <a:pt x="1182" y="110"/>
                    <a:pt x="1182" y="109"/>
                    <a:pt x="1182" y="109"/>
                  </a:cubicBezTo>
                  <a:cubicBezTo>
                    <a:pt x="1182" y="108"/>
                    <a:pt x="1182" y="108"/>
                    <a:pt x="1182" y="1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840"/>
            <p:cNvSpPr/>
            <p:nvPr/>
          </p:nvSpPr>
          <p:spPr bwMode="auto">
            <a:xfrm>
              <a:off x="7110" y="2868"/>
              <a:ext cx="1164" cy="348"/>
            </a:xfrm>
            <a:custGeom>
              <a:avLst/>
              <a:gdLst>
                <a:gd name="T0" fmla="*/ 0 w 1101"/>
                <a:gd name="T1" fmla="*/ 2 h 329"/>
                <a:gd name="T2" fmla="*/ 1099 w 1101"/>
                <a:gd name="T3" fmla="*/ 329 h 329"/>
                <a:gd name="T4" fmla="*/ 1101 w 1101"/>
                <a:gd name="T5" fmla="*/ 328 h 329"/>
                <a:gd name="T6" fmla="*/ 1100 w 1101"/>
                <a:gd name="T7" fmla="*/ 327 h 329"/>
                <a:gd name="T8" fmla="*/ 1 w 1101"/>
                <a:gd name="T9" fmla="*/ 0 h 329"/>
                <a:gd name="T10" fmla="*/ 0 w 1101"/>
                <a:gd name="T11" fmla="*/ 1 h 329"/>
                <a:gd name="T12" fmla="*/ 0 w 1101"/>
                <a:gd name="T1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1" h="329">
                  <a:moveTo>
                    <a:pt x="0" y="2"/>
                  </a:moveTo>
                  <a:cubicBezTo>
                    <a:pt x="1099" y="329"/>
                    <a:pt x="1099" y="329"/>
                    <a:pt x="1099" y="329"/>
                  </a:cubicBezTo>
                  <a:cubicBezTo>
                    <a:pt x="1100" y="329"/>
                    <a:pt x="1100" y="328"/>
                    <a:pt x="1101" y="328"/>
                  </a:cubicBezTo>
                  <a:cubicBezTo>
                    <a:pt x="1101" y="327"/>
                    <a:pt x="1100" y="327"/>
                    <a:pt x="1100" y="32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841"/>
            <p:cNvSpPr/>
            <p:nvPr/>
          </p:nvSpPr>
          <p:spPr bwMode="auto">
            <a:xfrm>
              <a:off x="7110" y="2549"/>
              <a:ext cx="850" cy="322"/>
            </a:xfrm>
            <a:custGeom>
              <a:avLst/>
              <a:gdLst>
                <a:gd name="T0" fmla="*/ 1 w 804"/>
                <a:gd name="T1" fmla="*/ 305 h 305"/>
                <a:gd name="T2" fmla="*/ 803 w 804"/>
                <a:gd name="T3" fmla="*/ 2 h 305"/>
                <a:gd name="T4" fmla="*/ 804 w 804"/>
                <a:gd name="T5" fmla="*/ 1 h 305"/>
                <a:gd name="T6" fmla="*/ 803 w 804"/>
                <a:gd name="T7" fmla="*/ 0 h 305"/>
                <a:gd name="T8" fmla="*/ 0 w 804"/>
                <a:gd name="T9" fmla="*/ 303 h 305"/>
                <a:gd name="T10" fmla="*/ 0 w 804"/>
                <a:gd name="T11" fmla="*/ 305 h 305"/>
                <a:gd name="T12" fmla="*/ 1 w 804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305">
                  <a:moveTo>
                    <a:pt x="1" y="305"/>
                  </a:moveTo>
                  <a:cubicBezTo>
                    <a:pt x="803" y="2"/>
                    <a:pt x="803" y="2"/>
                    <a:pt x="803" y="2"/>
                  </a:cubicBezTo>
                  <a:cubicBezTo>
                    <a:pt x="804" y="2"/>
                    <a:pt x="804" y="1"/>
                    <a:pt x="804" y="1"/>
                  </a:cubicBezTo>
                  <a:cubicBezTo>
                    <a:pt x="804" y="0"/>
                    <a:pt x="803" y="0"/>
                    <a:pt x="803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5"/>
                    <a:pt x="0" y="305"/>
                    <a:pt x="1" y="30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42"/>
            <p:cNvSpPr/>
            <p:nvPr/>
          </p:nvSpPr>
          <p:spPr bwMode="auto">
            <a:xfrm>
              <a:off x="7047" y="2089"/>
              <a:ext cx="1162" cy="1146"/>
            </a:xfrm>
            <a:custGeom>
              <a:avLst/>
              <a:gdLst>
                <a:gd name="T0" fmla="*/ 1098 w 1100"/>
                <a:gd name="T1" fmla="*/ 0 h 1085"/>
                <a:gd name="T2" fmla="*/ 0 w 1100"/>
                <a:gd name="T3" fmla="*/ 1084 h 1085"/>
                <a:gd name="T4" fmla="*/ 0 w 1100"/>
                <a:gd name="T5" fmla="*/ 1085 h 1085"/>
                <a:gd name="T6" fmla="*/ 2 w 1100"/>
                <a:gd name="T7" fmla="*/ 1085 h 1085"/>
                <a:gd name="T8" fmla="*/ 1100 w 1100"/>
                <a:gd name="T9" fmla="*/ 2 h 1085"/>
                <a:gd name="T10" fmla="*/ 1100 w 1100"/>
                <a:gd name="T11" fmla="*/ 0 h 1085"/>
                <a:gd name="T12" fmla="*/ 1098 w 1100"/>
                <a:gd name="T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0" h="1085">
                  <a:moveTo>
                    <a:pt x="1098" y="0"/>
                  </a:moveTo>
                  <a:cubicBezTo>
                    <a:pt x="0" y="1084"/>
                    <a:pt x="0" y="1084"/>
                    <a:pt x="0" y="1084"/>
                  </a:cubicBezTo>
                  <a:cubicBezTo>
                    <a:pt x="0" y="1084"/>
                    <a:pt x="0" y="1085"/>
                    <a:pt x="0" y="1085"/>
                  </a:cubicBezTo>
                  <a:cubicBezTo>
                    <a:pt x="1" y="1085"/>
                    <a:pt x="1" y="1085"/>
                    <a:pt x="2" y="1085"/>
                  </a:cubicBezTo>
                  <a:cubicBezTo>
                    <a:pt x="1100" y="2"/>
                    <a:pt x="1100" y="2"/>
                    <a:pt x="1100" y="2"/>
                  </a:cubicBezTo>
                  <a:cubicBezTo>
                    <a:pt x="1100" y="1"/>
                    <a:pt x="1100" y="1"/>
                    <a:pt x="1100" y="0"/>
                  </a:cubicBezTo>
                  <a:cubicBezTo>
                    <a:pt x="1099" y="0"/>
                    <a:pt x="1099" y="0"/>
                    <a:pt x="109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43"/>
            <p:cNvSpPr/>
            <p:nvPr/>
          </p:nvSpPr>
          <p:spPr bwMode="auto">
            <a:xfrm>
              <a:off x="7234" y="2861"/>
              <a:ext cx="362" cy="494"/>
            </a:xfrm>
            <a:custGeom>
              <a:avLst/>
              <a:gdLst>
                <a:gd name="T0" fmla="*/ 2 w 343"/>
                <a:gd name="T1" fmla="*/ 467 h 468"/>
                <a:gd name="T2" fmla="*/ 343 w 343"/>
                <a:gd name="T3" fmla="*/ 2 h 468"/>
                <a:gd name="T4" fmla="*/ 343 w 343"/>
                <a:gd name="T5" fmla="*/ 0 h 468"/>
                <a:gd name="T6" fmla="*/ 341 w 343"/>
                <a:gd name="T7" fmla="*/ 0 h 468"/>
                <a:gd name="T8" fmla="*/ 0 w 343"/>
                <a:gd name="T9" fmla="*/ 466 h 468"/>
                <a:gd name="T10" fmla="*/ 0 w 343"/>
                <a:gd name="T11" fmla="*/ 467 h 468"/>
                <a:gd name="T12" fmla="*/ 2 w 343"/>
                <a:gd name="T13" fmla="*/ 4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68">
                  <a:moveTo>
                    <a:pt x="2" y="467"/>
                  </a:move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3" y="1"/>
                    <a:pt x="343" y="0"/>
                  </a:cubicBezTo>
                  <a:cubicBezTo>
                    <a:pt x="342" y="0"/>
                    <a:pt x="342" y="0"/>
                    <a:pt x="341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7"/>
                    <a:pt x="0" y="467"/>
                  </a:cubicBezTo>
                  <a:cubicBezTo>
                    <a:pt x="1" y="468"/>
                    <a:pt x="2" y="468"/>
                    <a:pt x="2" y="4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44"/>
            <p:cNvSpPr/>
            <p:nvPr/>
          </p:nvSpPr>
          <p:spPr bwMode="auto">
            <a:xfrm>
              <a:off x="7234" y="3528"/>
              <a:ext cx="607" cy="49"/>
            </a:xfrm>
            <a:custGeom>
              <a:avLst/>
              <a:gdLst>
                <a:gd name="T0" fmla="*/ 1 w 575"/>
                <a:gd name="T1" fmla="*/ 46 h 46"/>
                <a:gd name="T2" fmla="*/ 574 w 575"/>
                <a:gd name="T3" fmla="*/ 2 h 46"/>
                <a:gd name="T4" fmla="*/ 575 w 575"/>
                <a:gd name="T5" fmla="*/ 1 h 46"/>
                <a:gd name="T6" fmla="*/ 574 w 575"/>
                <a:gd name="T7" fmla="*/ 0 h 46"/>
                <a:gd name="T8" fmla="*/ 1 w 575"/>
                <a:gd name="T9" fmla="*/ 44 h 46"/>
                <a:gd name="T10" fmla="*/ 0 w 575"/>
                <a:gd name="T11" fmla="*/ 45 h 46"/>
                <a:gd name="T12" fmla="*/ 1 w 575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46">
                  <a:moveTo>
                    <a:pt x="1" y="46"/>
                  </a:moveTo>
                  <a:cubicBezTo>
                    <a:pt x="574" y="2"/>
                    <a:pt x="574" y="2"/>
                    <a:pt x="574" y="2"/>
                  </a:cubicBezTo>
                  <a:cubicBezTo>
                    <a:pt x="575" y="2"/>
                    <a:pt x="575" y="1"/>
                    <a:pt x="575" y="1"/>
                  </a:cubicBezTo>
                  <a:cubicBezTo>
                    <a:pt x="575" y="0"/>
                    <a:pt x="574" y="0"/>
                    <a:pt x="574" y="0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6"/>
                    <a:pt x="1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845"/>
            <p:cNvSpPr/>
            <p:nvPr/>
          </p:nvSpPr>
          <p:spPr bwMode="auto">
            <a:xfrm>
              <a:off x="7169" y="3842"/>
              <a:ext cx="175" cy="267"/>
            </a:xfrm>
            <a:custGeom>
              <a:avLst/>
              <a:gdLst>
                <a:gd name="T0" fmla="*/ 163 w 165"/>
                <a:gd name="T1" fmla="*/ 1 h 253"/>
                <a:gd name="T2" fmla="*/ 0 w 165"/>
                <a:gd name="T3" fmla="*/ 251 h 253"/>
                <a:gd name="T4" fmla="*/ 1 w 165"/>
                <a:gd name="T5" fmla="*/ 253 h 253"/>
                <a:gd name="T6" fmla="*/ 2 w 165"/>
                <a:gd name="T7" fmla="*/ 252 h 253"/>
                <a:gd name="T8" fmla="*/ 164 w 165"/>
                <a:gd name="T9" fmla="*/ 2 h 253"/>
                <a:gd name="T10" fmla="*/ 164 w 165"/>
                <a:gd name="T11" fmla="*/ 1 h 253"/>
                <a:gd name="T12" fmla="*/ 163 w 165"/>
                <a:gd name="T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253">
                  <a:moveTo>
                    <a:pt x="163" y="1"/>
                  </a:moveTo>
                  <a:cubicBezTo>
                    <a:pt x="0" y="251"/>
                    <a:pt x="0" y="251"/>
                    <a:pt x="0" y="251"/>
                  </a:cubicBezTo>
                  <a:cubicBezTo>
                    <a:pt x="0" y="252"/>
                    <a:pt x="0" y="252"/>
                    <a:pt x="1" y="253"/>
                  </a:cubicBezTo>
                  <a:cubicBezTo>
                    <a:pt x="1" y="253"/>
                    <a:pt x="2" y="253"/>
                    <a:pt x="2" y="25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1"/>
                    <a:pt x="165" y="1"/>
                    <a:pt x="164" y="1"/>
                  </a:cubicBezTo>
                  <a:cubicBezTo>
                    <a:pt x="164" y="0"/>
                    <a:pt x="163" y="0"/>
                    <a:pt x="16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46"/>
            <p:cNvSpPr/>
            <p:nvPr/>
          </p:nvSpPr>
          <p:spPr bwMode="auto">
            <a:xfrm>
              <a:off x="7047" y="3233"/>
              <a:ext cx="491" cy="264"/>
            </a:xfrm>
            <a:custGeom>
              <a:avLst/>
              <a:gdLst>
                <a:gd name="T0" fmla="*/ 0 w 465"/>
                <a:gd name="T1" fmla="*/ 2 h 250"/>
                <a:gd name="T2" fmla="*/ 464 w 465"/>
                <a:gd name="T3" fmla="*/ 249 h 250"/>
                <a:gd name="T4" fmla="*/ 465 w 465"/>
                <a:gd name="T5" fmla="*/ 249 h 250"/>
                <a:gd name="T6" fmla="*/ 465 w 465"/>
                <a:gd name="T7" fmla="*/ 248 h 250"/>
                <a:gd name="T8" fmla="*/ 1 w 465"/>
                <a:gd name="T9" fmla="*/ 0 h 250"/>
                <a:gd name="T10" fmla="*/ 0 w 465"/>
                <a:gd name="T11" fmla="*/ 1 h 250"/>
                <a:gd name="T12" fmla="*/ 0 w 465"/>
                <a:gd name="T13" fmla="*/ 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5" h="250">
                  <a:moveTo>
                    <a:pt x="0" y="2"/>
                  </a:moveTo>
                  <a:cubicBezTo>
                    <a:pt x="464" y="249"/>
                    <a:pt x="464" y="249"/>
                    <a:pt x="464" y="249"/>
                  </a:cubicBezTo>
                  <a:cubicBezTo>
                    <a:pt x="464" y="250"/>
                    <a:pt x="465" y="250"/>
                    <a:pt x="465" y="249"/>
                  </a:cubicBezTo>
                  <a:cubicBezTo>
                    <a:pt x="465" y="249"/>
                    <a:pt x="465" y="248"/>
                    <a:pt x="465" y="2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47"/>
            <p:cNvSpPr/>
            <p:nvPr/>
          </p:nvSpPr>
          <p:spPr bwMode="auto">
            <a:xfrm>
              <a:off x="7117" y="2868"/>
              <a:ext cx="421" cy="629"/>
            </a:xfrm>
            <a:custGeom>
              <a:avLst/>
              <a:gdLst>
                <a:gd name="T0" fmla="*/ 0 w 398"/>
                <a:gd name="T1" fmla="*/ 2 h 595"/>
                <a:gd name="T2" fmla="*/ 396 w 398"/>
                <a:gd name="T3" fmla="*/ 594 h 595"/>
                <a:gd name="T4" fmla="*/ 398 w 398"/>
                <a:gd name="T5" fmla="*/ 594 h 595"/>
                <a:gd name="T6" fmla="*/ 398 w 398"/>
                <a:gd name="T7" fmla="*/ 593 h 595"/>
                <a:gd name="T8" fmla="*/ 2 w 398"/>
                <a:gd name="T9" fmla="*/ 1 h 595"/>
                <a:gd name="T10" fmla="*/ 0 w 398"/>
                <a:gd name="T11" fmla="*/ 0 h 595"/>
                <a:gd name="T12" fmla="*/ 0 w 398"/>
                <a:gd name="T13" fmla="*/ 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8" h="595">
                  <a:moveTo>
                    <a:pt x="0" y="2"/>
                  </a:moveTo>
                  <a:cubicBezTo>
                    <a:pt x="396" y="594"/>
                    <a:pt x="396" y="594"/>
                    <a:pt x="396" y="594"/>
                  </a:cubicBezTo>
                  <a:cubicBezTo>
                    <a:pt x="397" y="595"/>
                    <a:pt x="397" y="595"/>
                    <a:pt x="398" y="594"/>
                  </a:cubicBezTo>
                  <a:cubicBezTo>
                    <a:pt x="398" y="594"/>
                    <a:pt x="398" y="593"/>
                    <a:pt x="398" y="59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48"/>
            <p:cNvSpPr/>
            <p:nvPr/>
          </p:nvSpPr>
          <p:spPr bwMode="auto">
            <a:xfrm>
              <a:off x="5123" y="1675"/>
              <a:ext cx="209" cy="191"/>
            </a:xfrm>
            <a:custGeom>
              <a:avLst/>
              <a:gdLst>
                <a:gd name="T0" fmla="*/ 1 w 198"/>
                <a:gd name="T1" fmla="*/ 2 h 180"/>
                <a:gd name="T2" fmla="*/ 196 w 198"/>
                <a:gd name="T3" fmla="*/ 179 h 180"/>
                <a:gd name="T4" fmla="*/ 198 w 198"/>
                <a:gd name="T5" fmla="*/ 179 h 180"/>
                <a:gd name="T6" fmla="*/ 198 w 198"/>
                <a:gd name="T7" fmla="*/ 178 h 180"/>
                <a:gd name="T8" fmla="*/ 2 w 198"/>
                <a:gd name="T9" fmla="*/ 1 h 180"/>
                <a:gd name="T10" fmla="*/ 1 w 198"/>
                <a:gd name="T11" fmla="*/ 1 h 180"/>
                <a:gd name="T12" fmla="*/ 1 w 198"/>
                <a:gd name="T13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80">
                  <a:moveTo>
                    <a:pt x="1" y="2"/>
                  </a:moveTo>
                  <a:cubicBezTo>
                    <a:pt x="196" y="179"/>
                    <a:pt x="196" y="179"/>
                    <a:pt x="196" y="179"/>
                  </a:cubicBezTo>
                  <a:cubicBezTo>
                    <a:pt x="197" y="180"/>
                    <a:pt x="197" y="180"/>
                    <a:pt x="198" y="179"/>
                  </a:cubicBezTo>
                  <a:cubicBezTo>
                    <a:pt x="198" y="179"/>
                    <a:pt x="198" y="178"/>
                    <a:pt x="198" y="17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849"/>
            <p:cNvSpPr/>
            <p:nvPr/>
          </p:nvSpPr>
          <p:spPr bwMode="auto">
            <a:xfrm>
              <a:off x="1435" y="2539"/>
              <a:ext cx="1760" cy="75"/>
            </a:xfrm>
            <a:custGeom>
              <a:avLst/>
              <a:gdLst>
                <a:gd name="T0" fmla="*/ 1 w 1665"/>
                <a:gd name="T1" fmla="*/ 71 h 71"/>
                <a:gd name="T2" fmla="*/ 1664 w 1665"/>
                <a:gd name="T3" fmla="*/ 2 h 71"/>
                <a:gd name="T4" fmla="*/ 1665 w 1665"/>
                <a:gd name="T5" fmla="*/ 1 h 71"/>
                <a:gd name="T6" fmla="*/ 1664 w 1665"/>
                <a:gd name="T7" fmla="*/ 0 h 71"/>
                <a:gd name="T8" fmla="*/ 0 w 1665"/>
                <a:gd name="T9" fmla="*/ 69 h 71"/>
                <a:gd name="T10" fmla="*/ 0 w 1665"/>
                <a:gd name="T11" fmla="*/ 70 h 71"/>
                <a:gd name="T12" fmla="*/ 1 w 16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71">
                  <a:moveTo>
                    <a:pt x="1" y="71"/>
                  </a:moveTo>
                  <a:cubicBezTo>
                    <a:pt x="1664" y="2"/>
                    <a:pt x="1664" y="2"/>
                    <a:pt x="1664" y="2"/>
                  </a:cubicBezTo>
                  <a:cubicBezTo>
                    <a:pt x="1665" y="2"/>
                    <a:pt x="1665" y="2"/>
                    <a:pt x="1665" y="1"/>
                  </a:cubicBezTo>
                  <a:cubicBezTo>
                    <a:pt x="1665" y="1"/>
                    <a:pt x="1665" y="0"/>
                    <a:pt x="1664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1"/>
                    <a:pt x="0" y="71"/>
                    <a:pt x="1" y="7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850"/>
            <p:cNvSpPr/>
            <p:nvPr/>
          </p:nvSpPr>
          <p:spPr bwMode="auto">
            <a:xfrm>
              <a:off x="6104" y="3858"/>
              <a:ext cx="136" cy="74"/>
            </a:xfrm>
            <a:custGeom>
              <a:avLst/>
              <a:gdLst>
                <a:gd name="T0" fmla="*/ 1 w 129"/>
                <a:gd name="T1" fmla="*/ 69 h 70"/>
                <a:gd name="T2" fmla="*/ 1 w 129"/>
                <a:gd name="T3" fmla="*/ 70 h 70"/>
                <a:gd name="T4" fmla="*/ 127 w 129"/>
                <a:gd name="T5" fmla="*/ 70 h 70"/>
                <a:gd name="T6" fmla="*/ 128 w 129"/>
                <a:gd name="T7" fmla="*/ 69 h 70"/>
                <a:gd name="T8" fmla="*/ 128 w 129"/>
                <a:gd name="T9" fmla="*/ 68 h 70"/>
                <a:gd name="T10" fmla="*/ 64 w 129"/>
                <a:gd name="T11" fmla="*/ 0 h 70"/>
                <a:gd name="T12" fmla="*/ 64 w 129"/>
                <a:gd name="T13" fmla="*/ 0 h 70"/>
                <a:gd name="T14" fmla="*/ 63 w 129"/>
                <a:gd name="T15" fmla="*/ 0 h 70"/>
                <a:gd name="T16" fmla="*/ 1 w 129"/>
                <a:gd name="T17" fmla="*/ 68 h 70"/>
                <a:gd name="T18" fmla="*/ 1 w 129"/>
                <a:gd name="T19" fmla="*/ 69 h 70"/>
                <a:gd name="T20" fmla="*/ 1 w 129"/>
                <a:gd name="T21" fmla="*/ 70 h 70"/>
                <a:gd name="T22" fmla="*/ 1 w 129"/>
                <a:gd name="T23" fmla="*/ 69 h 70"/>
                <a:gd name="T24" fmla="*/ 2 w 129"/>
                <a:gd name="T25" fmla="*/ 69 h 70"/>
                <a:gd name="T26" fmla="*/ 64 w 129"/>
                <a:gd name="T27" fmla="*/ 2 h 70"/>
                <a:gd name="T28" fmla="*/ 125 w 129"/>
                <a:gd name="T29" fmla="*/ 68 h 70"/>
                <a:gd name="T30" fmla="*/ 1 w 129"/>
                <a:gd name="T31" fmla="*/ 68 h 70"/>
                <a:gd name="T32" fmla="*/ 1 w 129"/>
                <a:gd name="T33" fmla="*/ 69 h 70"/>
                <a:gd name="T34" fmla="*/ 2 w 129"/>
                <a:gd name="T35" fmla="*/ 69 h 70"/>
                <a:gd name="T36" fmla="*/ 1 w 129"/>
                <a:gd name="T3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70">
                  <a:moveTo>
                    <a:pt x="1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69"/>
                    <a:pt x="128" y="69"/>
                  </a:cubicBezTo>
                  <a:cubicBezTo>
                    <a:pt x="129" y="69"/>
                    <a:pt x="128" y="68"/>
                    <a:pt x="128" y="6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9"/>
                    <a:pt x="1" y="69"/>
                  </a:cubicBezTo>
                  <a:cubicBezTo>
                    <a:pt x="1" y="69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lnTo>
                    <a:pt x="1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51"/>
            <p:cNvSpPr/>
            <p:nvPr/>
          </p:nvSpPr>
          <p:spPr bwMode="auto">
            <a:xfrm>
              <a:off x="6282" y="3974"/>
              <a:ext cx="43" cy="54"/>
            </a:xfrm>
            <a:custGeom>
              <a:avLst/>
              <a:gdLst>
                <a:gd name="T0" fmla="*/ 20 w 40"/>
                <a:gd name="T1" fmla="*/ 1 h 51"/>
                <a:gd name="T2" fmla="*/ 19 w 40"/>
                <a:gd name="T3" fmla="*/ 0 h 51"/>
                <a:gd name="T4" fmla="*/ 0 w 40"/>
                <a:gd name="T5" fmla="*/ 50 h 51"/>
                <a:gd name="T6" fmla="*/ 1 w 40"/>
                <a:gd name="T7" fmla="*/ 51 h 51"/>
                <a:gd name="T8" fmla="*/ 2 w 40"/>
                <a:gd name="T9" fmla="*/ 51 h 51"/>
                <a:gd name="T10" fmla="*/ 40 w 40"/>
                <a:gd name="T11" fmla="*/ 38 h 51"/>
                <a:gd name="T12" fmla="*/ 40 w 40"/>
                <a:gd name="T13" fmla="*/ 37 h 51"/>
                <a:gd name="T14" fmla="*/ 40 w 40"/>
                <a:gd name="T15" fmla="*/ 37 h 51"/>
                <a:gd name="T16" fmla="*/ 21 w 40"/>
                <a:gd name="T17" fmla="*/ 0 h 51"/>
                <a:gd name="T18" fmla="*/ 20 w 40"/>
                <a:gd name="T19" fmla="*/ 0 h 51"/>
                <a:gd name="T20" fmla="*/ 19 w 40"/>
                <a:gd name="T21" fmla="*/ 0 h 51"/>
                <a:gd name="T22" fmla="*/ 20 w 40"/>
                <a:gd name="T23" fmla="*/ 1 h 51"/>
                <a:gd name="T24" fmla="*/ 19 w 40"/>
                <a:gd name="T25" fmla="*/ 1 h 51"/>
                <a:gd name="T26" fmla="*/ 38 w 40"/>
                <a:gd name="T27" fmla="*/ 37 h 51"/>
                <a:gd name="T28" fmla="*/ 3 w 40"/>
                <a:gd name="T29" fmla="*/ 48 h 51"/>
                <a:gd name="T30" fmla="*/ 21 w 40"/>
                <a:gd name="T31" fmla="*/ 1 h 51"/>
                <a:gd name="T32" fmla="*/ 20 w 40"/>
                <a:gd name="T33" fmla="*/ 1 h 51"/>
                <a:gd name="T34" fmla="*/ 19 w 40"/>
                <a:gd name="T35" fmla="*/ 1 h 51"/>
                <a:gd name="T36" fmla="*/ 20 w 40"/>
                <a:gd name="T3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51">
                  <a:moveTo>
                    <a:pt x="20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1" y="51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852"/>
            <p:cNvSpPr/>
            <p:nvPr/>
          </p:nvSpPr>
          <p:spPr bwMode="auto">
            <a:xfrm>
              <a:off x="6278" y="3833"/>
              <a:ext cx="106" cy="53"/>
            </a:xfrm>
            <a:custGeom>
              <a:avLst/>
              <a:gdLst>
                <a:gd name="T0" fmla="*/ 99 w 100"/>
                <a:gd name="T1" fmla="*/ 1 h 50"/>
                <a:gd name="T2" fmla="*/ 99 w 100"/>
                <a:gd name="T3" fmla="*/ 1 h 50"/>
                <a:gd name="T4" fmla="*/ 69 w 100"/>
                <a:gd name="T5" fmla="*/ 48 h 50"/>
                <a:gd name="T6" fmla="*/ 5 w 100"/>
                <a:gd name="T7" fmla="*/ 31 h 50"/>
                <a:gd name="T8" fmla="*/ 100 w 100"/>
                <a:gd name="T9" fmla="*/ 2 h 50"/>
                <a:gd name="T10" fmla="*/ 99 w 100"/>
                <a:gd name="T11" fmla="*/ 1 h 50"/>
                <a:gd name="T12" fmla="*/ 99 w 100"/>
                <a:gd name="T13" fmla="*/ 1 h 50"/>
                <a:gd name="T14" fmla="*/ 99 w 100"/>
                <a:gd name="T15" fmla="*/ 1 h 50"/>
                <a:gd name="T16" fmla="*/ 99 w 100"/>
                <a:gd name="T17" fmla="*/ 0 h 50"/>
                <a:gd name="T18" fmla="*/ 1 w 100"/>
                <a:gd name="T19" fmla="*/ 30 h 50"/>
                <a:gd name="T20" fmla="*/ 0 w 100"/>
                <a:gd name="T21" fmla="*/ 31 h 50"/>
                <a:gd name="T22" fmla="*/ 1 w 100"/>
                <a:gd name="T23" fmla="*/ 32 h 50"/>
                <a:gd name="T24" fmla="*/ 69 w 100"/>
                <a:gd name="T25" fmla="*/ 50 h 50"/>
                <a:gd name="T26" fmla="*/ 71 w 100"/>
                <a:gd name="T27" fmla="*/ 49 h 50"/>
                <a:gd name="T28" fmla="*/ 100 w 100"/>
                <a:gd name="T29" fmla="*/ 2 h 50"/>
                <a:gd name="T30" fmla="*/ 100 w 100"/>
                <a:gd name="T31" fmla="*/ 1 h 50"/>
                <a:gd name="T32" fmla="*/ 99 w 100"/>
                <a:gd name="T33" fmla="*/ 0 h 50"/>
                <a:gd name="T34" fmla="*/ 99 w 100"/>
                <a:gd name="T3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50">
                  <a:moveTo>
                    <a:pt x="99" y="1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0"/>
                    <a:pt x="100" y="0"/>
                    <a:pt x="99" y="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853"/>
            <p:cNvSpPr/>
            <p:nvPr/>
          </p:nvSpPr>
          <p:spPr bwMode="auto">
            <a:xfrm>
              <a:off x="5992" y="4439"/>
              <a:ext cx="96" cy="50"/>
            </a:xfrm>
            <a:custGeom>
              <a:avLst/>
              <a:gdLst>
                <a:gd name="T0" fmla="*/ 1 w 91"/>
                <a:gd name="T1" fmla="*/ 1 h 47"/>
                <a:gd name="T2" fmla="*/ 0 w 91"/>
                <a:gd name="T3" fmla="*/ 1 h 47"/>
                <a:gd name="T4" fmla="*/ 43 w 91"/>
                <a:gd name="T5" fmla="*/ 46 h 47"/>
                <a:gd name="T6" fmla="*/ 44 w 91"/>
                <a:gd name="T7" fmla="*/ 47 h 47"/>
                <a:gd name="T8" fmla="*/ 45 w 91"/>
                <a:gd name="T9" fmla="*/ 46 h 47"/>
                <a:gd name="T10" fmla="*/ 90 w 91"/>
                <a:gd name="T11" fmla="*/ 1 h 47"/>
                <a:gd name="T12" fmla="*/ 91 w 91"/>
                <a:gd name="T13" fmla="*/ 0 h 47"/>
                <a:gd name="T14" fmla="*/ 90 w 91"/>
                <a:gd name="T15" fmla="*/ 0 h 47"/>
                <a:gd name="T16" fmla="*/ 1 w 91"/>
                <a:gd name="T17" fmla="*/ 0 h 47"/>
                <a:gd name="T18" fmla="*/ 0 w 91"/>
                <a:gd name="T19" fmla="*/ 0 h 47"/>
                <a:gd name="T20" fmla="*/ 0 w 91"/>
                <a:gd name="T21" fmla="*/ 1 h 47"/>
                <a:gd name="T22" fmla="*/ 1 w 91"/>
                <a:gd name="T23" fmla="*/ 1 h 47"/>
                <a:gd name="T24" fmla="*/ 1 w 91"/>
                <a:gd name="T25" fmla="*/ 2 h 47"/>
                <a:gd name="T26" fmla="*/ 87 w 91"/>
                <a:gd name="T27" fmla="*/ 2 h 47"/>
                <a:gd name="T28" fmla="*/ 44 w 91"/>
                <a:gd name="T29" fmla="*/ 44 h 47"/>
                <a:gd name="T30" fmla="*/ 1 w 91"/>
                <a:gd name="T31" fmla="*/ 0 h 47"/>
                <a:gd name="T32" fmla="*/ 1 w 91"/>
                <a:gd name="T33" fmla="*/ 1 h 47"/>
                <a:gd name="T34" fmla="*/ 1 w 91"/>
                <a:gd name="T35" fmla="*/ 2 h 47"/>
                <a:gd name="T36" fmla="*/ 1 w 91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47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1"/>
                    <a:pt x="91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54"/>
            <p:cNvSpPr/>
            <p:nvPr/>
          </p:nvSpPr>
          <p:spPr bwMode="auto">
            <a:xfrm>
              <a:off x="6752" y="3746"/>
              <a:ext cx="63" cy="61"/>
            </a:xfrm>
            <a:custGeom>
              <a:avLst/>
              <a:gdLst>
                <a:gd name="T0" fmla="*/ 1 w 60"/>
                <a:gd name="T1" fmla="*/ 1 h 58"/>
                <a:gd name="T2" fmla="*/ 0 w 60"/>
                <a:gd name="T3" fmla="*/ 1 h 58"/>
                <a:gd name="T4" fmla="*/ 16 w 60"/>
                <a:gd name="T5" fmla="*/ 57 h 58"/>
                <a:gd name="T6" fmla="*/ 17 w 60"/>
                <a:gd name="T7" fmla="*/ 58 h 58"/>
                <a:gd name="T8" fmla="*/ 18 w 60"/>
                <a:gd name="T9" fmla="*/ 58 h 58"/>
                <a:gd name="T10" fmla="*/ 60 w 60"/>
                <a:gd name="T11" fmla="*/ 37 h 58"/>
                <a:gd name="T12" fmla="*/ 60 w 60"/>
                <a:gd name="T13" fmla="*/ 36 h 58"/>
                <a:gd name="T14" fmla="*/ 60 w 60"/>
                <a:gd name="T15" fmla="*/ 35 h 58"/>
                <a:gd name="T16" fmla="*/ 2 w 60"/>
                <a:gd name="T17" fmla="*/ 0 h 58"/>
                <a:gd name="T18" fmla="*/ 0 w 60"/>
                <a:gd name="T19" fmla="*/ 0 h 58"/>
                <a:gd name="T20" fmla="*/ 0 w 60"/>
                <a:gd name="T21" fmla="*/ 1 h 58"/>
                <a:gd name="T22" fmla="*/ 1 w 60"/>
                <a:gd name="T23" fmla="*/ 1 h 58"/>
                <a:gd name="T24" fmla="*/ 1 w 60"/>
                <a:gd name="T25" fmla="*/ 2 h 58"/>
                <a:gd name="T26" fmla="*/ 57 w 60"/>
                <a:gd name="T27" fmla="*/ 36 h 58"/>
                <a:gd name="T28" fmla="*/ 18 w 60"/>
                <a:gd name="T29" fmla="*/ 56 h 58"/>
                <a:gd name="T30" fmla="*/ 2 w 60"/>
                <a:gd name="T31" fmla="*/ 0 h 58"/>
                <a:gd name="T32" fmla="*/ 1 w 60"/>
                <a:gd name="T33" fmla="*/ 1 h 58"/>
                <a:gd name="T34" fmla="*/ 1 w 60"/>
                <a:gd name="T35" fmla="*/ 2 h 58"/>
                <a:gd name="T36" fmla="*/ 1 w 60"/>
                <a:gd name="T3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855"/>
            <p:cNvSpPr/>
            <p:nvPr/>
          </p:nvSpPr>
          <p:spPr bwMode="auto">
            <a:xfrm>
              <a:off x="6796" y="1356"/>
              <a:ext cx="48" cy="64"/>
            </a:xfrm>
            <a:custGeom>
              <a:avLst/>
              <a:gdLst>
                <a:gd name="T0" fmla="*/ 1 w 45"/>
                <a:gd name="T1" fmla="*/ 1 h 61"/>
                <a:gd name="T2" fmla="*/ 0 w 45"/>
                <a:gd name="T3" fmla="*/ 1 h 61"/>
                <a:gd name="T4" fmla="*/ 15 w 45"/>
                <a:gd name="T5" fmla="*/ 61 h 61"/>
                <a:gd name="T6" fmla="*/ 16 w 45"/>
                <a:gd name="T7" fmla="*/ 61 h 61"/>
                <a:gd name="T8" fmla="*/ 17 w 45"/>
                <a:gd name="T9" fmla="*/ 61 h 61"/>
                <a:gd name="T10" fmla="*/ 45 w 45"/>
                <a:gd name="T11" fmla="*/ 8 h 61"/>
                <a:gd name="T12" fmla="*/ 45 w 45"/>
                <a:gd name="T13" fmla="*/ 7 h 61"/>
                <a:gd name="T14" fmla="*/ 44 w 45"/>
                <a:gd name="T15" fmla="*/ 6 h 61"/>
                <a:gd name="T16" fmla="*/ 1 w 45"/>
                <a:gd name="T17" fmla="*/ 0 h 61"/>
                <a:gd name="T18" fmla="*/ 1 w 45"/>
                <a:gd name="T19" fmla="*/ 0 h 61"/>
                <a:gd name="T20" fmla="*/ 0 w 45"/>
                <a:gd name="T21" fmla="*/ 1 h 61"/>
                <a:gd name="T22" fmla="*/ 1 w 45"/>
                <a:gd name="T23" fmla="*/ 1 h 61"/>
                <a:gd name="T24" fmla="*/ 1 w 45"/>
                <a:gd name="T25" fmla="*/ 2 h 61"/>
                <a:gd name="T26" fmla="*/ 42 w 45"/>
                <a:gd name="T27" fmla="*/ 8 h 61"/>
                <a:gd name="T28" fmla="*/ 16 w 45"/>
                <a:gd name="T29" fmla="*/ 57 h 61"/>
                <a:gd name="T30" fmla="*/ 2 w 45"/>
                <a:gd name="T31" fmla="*/ 0 h 61"/>
                <a:gd name="T32" fmla="*/ 1 w 45"/>
                <a:gd name="T33" fmla="*/ 1 h 61"/>
                <a:gd name="T34" fmla="*/ 1 w 45"/>
                <a:gd name="T35" fmla="*/ 2 h 61"/>
                <a:gd name="T36" fmla="*/ 1 w 45"/>
                <a:gd name="T3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6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6" y="61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856"/>
            <p:cNvSpPr/>
            <p:nvPr/>
          </p:nvSpPr>
          <p:spPr bwMode="auto">
            <a:xfrm>
              <a:off x="6237" y="3833"/>
              <a:ext cx="148" cy="99"/>
            </a:xfrm>
            <a:custGeom>
              <a:avLst/>
              <a:gdLst>
                <a:gd name="T0" fmla="*/ 1 w 140"/>
                <a:gd name="T1" fmla="*/ 92 h 93"/>
                <a:gd name="T2" fmla="*/ 2 w 140"/>
                <a:gd name="T3" fmla="*/ 92 h 93"/>
                <a:gd name="T4" fmla="*/ 41 w 140"/>
                <a:gd name="T5" fmla="*/ 32 h 93"/>
                <a:gd name="T6" fmla="*/ 132 w 140"/>
                <a:gd name="T7" fmla="*/ 4 h 93"/>
                <a:gd name="T8" fmla="*/ 1 w 140"/>
                <a:gd name="T9" fmla="*/ 91 h 93"/>
                <a:gd name="T10" fmla="*/ 1 w 140"/>
                <a:gd name="T11" fmla="*/ 92 h 93"/>
                <a:gd name="T12" fmla="*/ 2 w 140"/>
                <a:gd name="T13" fmla="*/ 92 h 93"/>
                <a:gd name="T14" fmla="*/ 1 w 140"/>
                <a:gd name="T15" fmla="*/ 92 h 93"/>
                <a:gd name="T16" fmla="*/ 2 w 140"/>
                <a:gd name="T17" fmla="*/ 93 h 93"/>
                <a:gd name="T18" fmla="*/ 139 w 140"/>
                <a:gd name="T19" fmla="*/ 2 h 93"/>
                <a:gd name="T20" fmla="*/ 139 w 140"/>
                <a:gd name="T21" fmla="*/ 1 h 93"/>
                <a:gd name="T22" fmla="*/ 138 w 140"/>
                <a:gd name="T23" fmla="*/ 0 h 93"/>
                <a:gd name="T24" fmla="*/ 40 w 140"/>
                <a:gd name="T25" fmla="*/ 30 h 93"/>
                <a:gd name="T26" fmla="*/ 40 w 140"/>
                <a:gd name="T27" fmla="*/ 30 h 93"/>
                <a:gd name="T28" fmla="*/ 1 w 140"/>
                <a:gd name="T29" fmla="*/ 91 h 93"/>
                <a:gd name="T30" fmla="*/ 1 w 140"/>
                <a:gd name="T31" fmla="*/ 92 h 93"/>
                <a:gd name="T32" fmla="*/ 2 w 140"/>
                <a:gd name="T33" fmla="*/ 93 h 93"/>
                <a:gd name="T34" fmla="*/ 1 w 140"/>
                <a:gd name="T35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93">
                  <a:moveTo>
                    <a:pt x="1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40" y="1"/>
                    <a:pt x="139" y="1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1" y="93"/>
                    <a:pt x="2" y="93"/>
                    <a:pt x="2" y="93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57"/>
            <p:cNvSpPr/>
            <p:nvPr/>
          </p:nvSpPr>
          <p:spPr bwMode="auto">
            <a:xfrm>
              <a:off x="6396" y="3616"/>
              <a:ext cx="87" cy="114"/>
            </a:xfrm>
            <a:custGeom>
              <a:avLst/>
              <a:gdLst>
                <a:gd name="T0" fmla="*/ 1 w 82"/>
                <a:gd name="T1" fmla="*/ 106 h 108"/>
                <a:gd name="T2" fmla="*/ 2 w 82"/>
                <a:gd name="T3" fmla="*/ 107 h 108"/>
                <a:gd name="T4" fmla="*/ 19 w 82"/>
                <a:gd name="T5" fmla="*/ 16 h 108"/>
                <a:gd name="T6" fmla="*/ 79 w 82"/>
                <a:gd name="T7" fmla="*/ 3 h 108"/>
                <a:gd name="T8" fmla="*/ 0 w 82"/>
                <a:gd name="T9" fmla="*/ 106 h 108"/>
                <a:gd name="T10" fmla="*/ 1 w 82"/>
                <a:gd name="T11" fmla="*/ 106 h 108"/>
                <a:gd name="T12" fmla="*/ 2 w 82"/>
                <a:gd name="T13" fmla="*/ 107 h 108"/>
                <a:gd name="T14" fmla="*/ 1 w 82"/>
                <a:gd name="T15" fmla="*/ 106 h 108"/>
                <a:gd name="T16" fmla="*/ 2 w 82"/>
                <a:gd name="T17" fmla="*/ 107 h 108"/>
                <a:gd name="T18" fmla="*/ 82 w 82"/>
                <a:gd name="T19" fmla="*/ 2 h 108"/>
                <a:gd name="T20" fmla="*/ 82 w 82"/>
                <a:gd name="T21" fmla="*/ 1 h 108"/>
                <a:gd name="T22" fmla="*/ 81 w 82"/>
                <a:gd name="T23" fmla="*/ 0 h 108"/>
                <a:gd name="T24" fmla="*/ 18 w 82"/>
                <a:gd name="T25" fmla="*/ 14 h 108"/>
                <a:gd name="T26" fmla="*/ 17 w 82"/>
                <a:gd name="T27" fmla="*/ 15 h 108"/>
                <a:gd name="T28" fmla="*/ 0 w 82"/>
                <a:gd name="T29" fmla="*/ 106 h 108"/>
                <a:gd name="T30" fmla="*/ 1 w 82"/>
                <a:gd name="T31" fmla="*/ 107 h 108"/>
                <a:gd name="T32" fmla="*/ 2 w 82"/>
                <a:gd name="T33" fmla="*/ 107 h 108"/>
                <a:gd name="T34" fmla="*/ 1 w 82"/>
                <a:gd name="T3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08">
                  <a:moveTo>
                    <a:pt x="1" y="106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8"/>
                    <a:pt x="2" y="107"/>
                    <a:pt x="2" y="107"/>
                  </a:cubicBezTo>
                  <a:lnTo>
                    <a:pt x="1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58"/>
            <p:cNvSpPr/>
            <p:nvPr/>
          </p:nvSpPr>
          <p:spPr bwMode="auto">
            <a:xfrm>
              <a:off x="6499" y="3830"/>
              <a:ext cx="164" cy="117"/>
            </a:xfrm>
            <a:custGeom>
              <a:avLst/>
              <a:gdLst>
                <a:gd name="T0" fmla="*/ 153 w 155"/>
                <a:gd name="T1" fmla="*/ 1 h 111"/>
                <a:gd name="T2" fmla="*/ 153 w 155"/>
                <a:gd name="T3" fmla="*/ 0 h 111"/>
                <a:gd name="T4" fmla="*/ 1 w 155"/>
                <a:gd name="T5" fmla="*/ 43 h 111"/>
                <a:gd name="T6" fmla="*/ 0 w 155"/>
                <a:gd name="T7" fmla="*/ 44 h 111"/>
                <a:gd name="T8" fmla="*/ 0 w 155"/>
                <a:gd name="T9" fmla="*/ 45 h 111"/>
                <a:gd name="T10" fmla="*/ 66 w 155"/>
                <a:gd name="T11" fmla="*/ 111 h 111"/>
                <a:gd name="T12" fmla="*/ 67 w 155"/>
                <a:gd name="T13" fmla="*/ 111 h 111"/>
                <a:gd name="T14" fmla="*/ 68 w 155"/>
                <a:gd name="T15" fmla="*/ 111 h 111"/>
                <a:gd name="T16" fmla="*/ 154 w 155"/>
                <a:gd name="T17" fmla="*/ 2 h 111"/>
                <a:gd name="T18" fmla="*/ 154 w 155"/>
                <a:gd name="T19" fmla="*/ 1 h 111"/>
                <a:gd name="T20" fmla="*/ 153 w 155"/>
                <a:gd name="T21" fmla="*/ 0 h 111"/>
                <a:gd name="T22" fmla="*/ 153 w 155"/>
                <a:gd name="T23" fmla="*/ 1 h 111"/>
                <a:gd name="T24" fmla="*/ 153 w 155"/>
                <a:gd name="T25" fmla="*/ 1 h 111"/>
                <a:gd name="T26" fmla="*/ 67 w 155"/>
                <a:gd name="T27" fmla="*/ 109 h 111"/>
                <a:gd name="T28" fmla="*/ 3 w 155"/>
                <a:gd name="T29" fmla="*/ 45 h 111"/>
                <a:gd name="T30" fmla="*/ 154 w 155"/>
                <a:gd name="T31" fmla="*/ 2 h 111"/>
                <a:gd name="T32" fmla="*/ 153 w 155"/>
                <a:gd name="T33" fmla="*/ 1 h 111"/>
                <a:gd name="T34" fmla="*/ 153 w 155"/>
                <a:gd name="T35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111">
                  <a:moveTo>
                    <a:pt x="153" y="1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5" y="2"/>
                    <a:pt x="155" y="1"/>
                    <a:pt x="154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859"/>
            <p:cNvSpPr/>
            <p:nvPr/>
          </p:nvSpPr>
          <p:spPr bwMode="auto">
            <a:xfrm>
              <a:off x="6223" y="3705"/>
              <a:ext cx="57" cy="162"/>
            </a:xfrm>
            <a:custGeom>
              <a:avLst/>
              <a:gdLst>
                <a:gd name="T0" fmla="*/ 1 w 54"/>
                <a:gd name="T1" fmla="*/ 68 h 154"/>
                <a:gd name="T2" fmla="*/ 2 w 54"/>
                <a:gd name="T3" fmla="*/ 69 h 154"/>
                <a:gd name="T4" fmla="*/ 48 w 54"/>
                <a:gd name="T5" fmla="*/ 4 h 154"/>
                <a:gd name="T6" fmla="*/ 52 w 54"/>
                <a:gd name="T7" fmla="*/ 149 h 154"/>
                <a:gd name="T8" fmla="*/ 2 w 54"/>
                <a:gd name="T9" fmla="*/ 68 h 154"/>
                <a:gd name="T10" fmla="*/ 1 w 54"/>
                <a:gd name="T11" fmla="*/ 68 h 154"/>
                <a:gd name="T12" fmla="*/ 2 w 54"/>
                <a:gd name="T13" fmla="*/ 69 h 154"/>
                <a:gd name="T14" fmla="*/ 1 w 54"/>
                <a:gd name="T15" fmla="*/ 68 h 154"/>
                <a:gd name="T16" fmla="*/ 0 w 54"/>
                <a:gd name="T17" fmla="*/ 69 h 154"/>
                <a:gd name="T18" fmla="*/ 52 w 54"/>
                <a:gd name="T19" fmla="*/ 153 h 154"/>
                <a:gd name="T20" fmla="*/ 54 w 54"/>
                <a:gd name="T21" fmla="*/ 154 h 154"/>
                <a:gd name="T22" fmla="*/ 54 w 54"/>
                <a:gd name="T23" fmla="*/ 153 h 154"/>
                <a:gd name="T24" fmla="*/ 50 w 54"/>
                <a:gd name="T25" fmla="*/ 1 h 154"/>
                <a:gd name="T26" fmla="*/ 49 w 54"/>
                <a:gd name="T27" fmla="*/ 0 h 154"/>
                <a:gd name="T28" fmla="*/ 48 w 54"/>
                <a:gd name="T29" fmla="*/ 0 h 154"/>
                <a:gd name="T30" fmla="*/ 0 w 54"/>
                <a:gd name="T31" fmla="*/ 67 h 154"/>
                <a:gd name="T32" fmla="*/ 0 w 54"/>
                <a:gd name="T33" fmla="*/ 69 h 154"/>
                <a:gd name="T34" fmla="*/ 1 w 54"/>
                <a:gd name="T35" fmla="*/ 6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154">
                  <a:moveTo>
                    <a:pt x="1" y="68"/>
                  </a:moveTo>
                  <a:cubicBezTo>
                    <a:pt x="2" y="69"/>
                    <a:pt x="2" y="69"/>
                    <a:pt x="2" y="69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4"/>
                    <a:pt x="53" y="154"/>
                    <a:pt x="54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60"/>
            <p:cNvSpPr/>
            <p:nvPr/>
          </p:nvSpPr>
          <p:spPr bwMode="auto">
            <a:xfrm>
              <a:off x="6223" y="3705"/>
              <a:ext cx="176" cy="72"/>
            </a:xfrm>
            <a:custGeom>
              <a:avLst/>
              <a:gdLst>
                <a:gd name="T0" fmla="*/ 165 w 166"/>
                <a:gd name="T1" fmla="*/ 22 h 69"/>
                <a:gd name="T2" fmla="*/ 165 w 166"/>
                <a:gd name="T3" fmla="*/ 21 h 69"/>
                <a:gd name="T4" fmla="*/ 3 w 166"/>
                <a:gd name="T5" fmla="*/ 66 h 69"/>
                <a:gd name="T6" fmla="*/ 50 w 166"/>
                <a:gd name="T7" fmla="*/ 2 h 69"/>
                <a:gd name="T8" fmla="*/ 165 w 166"/>
                <a:gd name="T9" fmla="*/ 23 h 69"/>
                <a:gd name="T10" fmla="*/ 165 w 166"/>
                <a:gd name="T11" fmla="*/ 22 h 69"/>
                <a:gd name="T12" fmla="*/ 165 w 166"/>
                <a:gd name="T13" fmla="*/ 21 h 69"/>
                <a:gd name="T14" fmla="*/ 165 w 166"/>
                <a:gd name="T15" fmla="*/ 22 h 69"/>
                <a:gd name="T16" fmla="*/ 165 w 166"/>
                <a:gd name="T17" fmla="*/ 21 h 69"/>
                <a:gd name="T18" fmla="*/ 49 w 166"/>
                <a:gd name="T19" fmla="*/ 0 h 69"/>
                <a:gd name="T20" fmla="*/ 48 w 166"/>
                <a:gd name="T21" fmla="*/ 0 h 69"/>
                <a:gd name="T22" fmla="*/ 0 w 166"/>
                <a:gd name="T23" fmla="*/ 67 h 69"/>
                <a:gd name="T24" fmla="*/ 0 w 166"/>
                <a:gd name="T25" fmla="*/ 69 h 69"/>
                <a:gd name="T26" fmla="*/ 1 w 166"/>
                <a:gd name="T27" fmla="*/ 69 h 69"/>
                <a:gd name="T28" fmla="*/ 165 w 166"/>
                <a:gd name="T29" fmla="*/ 23 h 69"/>
                <a:gd name="T30" fmla="*/ 166 w 166"/>
                <a:gd name="T31" fmla="*/ 22 h 69"/>
                <a:gd name="T32" fmla="*/ 165 w 166"/>
                <a:gd name="T33" fmla="*/ 21 h 69"/>
                <a:gd name="T34" fmla="*/ 165 w 166"/>
                <a:gd name="T3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9">
                  <a:moveTo>
                    <a:pt x="165" y="22"/>
                  </a:moveTo>
                  <a:cubicBezTo>
                    <a:pt x="165" y="21"/>
                    <a:pt x="165" y="21"/>
                    <a:pt x="165" y="21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3"/>
                    <a:pt x="166" y="23"/>
                    <a:pt x="166" y="22"/>
                  </a:cubicBezTo>
                  <a:cubicBezTo>
                    <a:pt x="166" y="22"/>
                    <a:pt x="166" y="22"/>
                    <a:pt x="165" y="21"/>
                  </a:cubicBezTo>
                  <a:lnTo>
                    <a:pt x="16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861"/>
            <p:cNvSpPr/>
            <p:nvPr/>
          </p:nvSpPr>
          <p:spPr bwMode="auto">
            <a:xfrm>
              <a:off x="5501" y="3886"/>
              <a:ext cx="164" cy="71"/>
            </a:xfrm>
            <a:custGeom>
              <a:avLst/>
              <a:gdLst>
                <a:gd name="T0" fmla="*/ 154 w 155"/>
                <a:gd name="T1" fmla="*/ 1 h 67"/>
                <a:gd name="T2" fmla="*/ 153 w 155"/>
                <a:gd name="T3" fmla="*/ 1 h 67"/>
                <a:gd name="T4" fmla="*/ 145 w 155"/>
                <a:gd name="T5" fmla="*/ 45 h 67"/>
                <a:gd name="T6" fmla="*/ 9 w 155"/>
                <a:gd name="T7" fmla="*/ 64 h 67"/>
                <a:gd name="T8" fmla="*/ 155 w 155"/>
                <a:gd name="T9" fmla="*/ 2 h 67"/>
                <a:gd name="T10" fmla="*/ 154 w 155"/>
                <a:gd name="T11" fmla="*/ 1 h 67"/>
                <a:gd name="T12" fmla="*/ 153 w 155"/>
                <a:gd name="T13" fmla="*/ 1 h 67"/>
                <a:gd name="T14" fmla="*/ 154 w 155"/>
                <a:gd name="T15" fmla="*/ 1 h 67"/>
                <a:gd name="T16" fmla="*/ 154 w 155"/>
                <a:gd name="T17" fmla="*/ 0 h 67"/>
                <a:gd name="T18" fmla="*/ 1 w 155"/>
                <a:gd name="T19" fmla="*/ 65 h 67"/>
                <a:gd name="T20" fmla="*/ 1 w 155"/>
                <a:gd name="T21" fmla="*/ 66 h 67"/>
                <a:gd name="T22" fmla="*/ 2 w 155"/>
                <a:gd name="T23" fmla="*/ 67 h 67"/>
                <a:gd name="T24" fmla="*/ 146 w 155"/>
                <a:gd name="T25" fmla="*/ 47 h 67"/>
                <a:gd name="T26" fmla="*/ 147 w 155"/>
                <a:gd name="T27" fmla="*/ 46 h 67"/>
                <a:gd name="T28" fmla="*/ 155 w 155"/>
                <a:gd name="T29" fmla="*/ 1 h 67"/>
                <a:gd name="T30" fmla="*/ 155 w 155"/>
                <a:gd name="T31" fmla="*/ 0 h 67"/>
                <a:gd name="T32" fmla="*/ 154 w 155"/>
                <a:gd name="T33" fmla="*/ 0 h 67"/>
                <a:gd name="T34" fmla="*/ 154 w 155"/>
                <a:gd name="T3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67">
                  <a:moveTo>
                    <a:pt x="154" y="1"/>
                  </a:moveTo>
                  <a:cubicBezTo>
                    <a:pt x="153" y="1"/>
                    <a:pt x="153" y="1"/>
                    <a:pt x="153" y="1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0" y="65"/>
                    <a:pt x="1" y="66"/>
                  </a:cubicBezTo>
                  <a:cubicBezTo>
                    <a:pt x="1" y="66"/>
                    <a:pt x="1" y="67"/>
                    <a:pt x="2" y="6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7" y="47"/>
                    <a:pt x="147" y="46"/>
                    <a:pt x="147" y="46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862"/>
            <p:cNvSpPr/>
            <p:nvPr/>
          </p:nvSpPr>
          <p:spPr bwMode="auto">
            <a:xfrm>
              <a:off x="5501" y="3862"/>
              <a:ext cx="156" cy="95"/>
            </a:xfrm>
            <a:custGeom>
              <a:avLst/>
              <a:gdLst>
                <a:gd name="T0" fmla="*/ 15 w 147"/>
                <a:gd name="T1" fmla="*/ 1 h 90"/>
                <a:gd name="T2" fmla="*/ 14 w 147"/>
                <a:gd name="T3" fmla="*/ 1 h 90"/>
                <a:gd name="T4" fmla="*/ 0 w 147"/>
                <a:gd name="T5" fmla="*/ 88 h 90"/>
                <a:gd name="T6" fmla="*/ 1 w 147"/>
                <a:gd name="T7" fmla="*/ 89 h 90"/>
                <a:gd name="T8" fmla="*/ 2 w 147"/>
                <a:gd name="T9" fmla="*/ 90 h 90"/>
                <a:gd name="T10" fmla="*/ 146 w 147"/>
                <a:gd name="T11" fmla="*/ 70 h 90"/>
                <a:gd name="T12" fmla="*/ 147 w 147"/>
                <a:gd name="T13" fmla="*/ 69 h 90"/>
                <a:gd name="T14" fmla="*/ 146 w 147"/>
                <a:gd name="T15" fmla="*/ 68 h 90"/>
                <a:gd name="T16" fmla="*/ 16 w 147"/>
                <a:gd name="T17" fmla="*/ 0 h 90"/>
                <a:gd name="T18" fmla="*/ 15 w 147"/>
                <a:gd name="T19" fmla="*/ 0 h 90"/>
                <a:gd name="T20" fmla="*/ 14 w 147"/>
                <a:gd name="T21" fmla="*/ 1 h 90"/>
                <a:gd name="T22" fmla="*/ 15 w 147"/>
                <a:gd name="T23" fmla="*/ 1 h 90"/>
                <a:gd name="T24" fmla="*/ 15 w 147"/>
                <a:gd name="T25" fmla="*/ 2 h 90"/>
                <a:gd name="T26" fmla="*/ 143 w 147"/>
                <a:gd name="T27" fmla="*/ 68 h 90"/>
                <a:gd name="T28" fmla="*/ 3 w 147"/>
                <a:gd name="T29" fmla="*/ 87 h 90"/>
                <a:gd name="T30" fmla="*/ 16 w 147"/>
                <a:gd name="T31" fmla="*/ 1 h 90"/>
                <a:gd name="T32" fmla="*/ 15 w 147"/>
                <a:gd name="T33" fmla="*/ 1 h 90"/>
                <a:gd name="T34" fmla="*/ 15 w 147"/>
                <a:gd name="T35" fmla="*/ 2 h 90"/>
                <a:gd name="T36" fmla="*/ 15 w 147"/>
                <a:gd name="T3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90">
                  <a:moveTo>
                    <a:pt x="15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69"/>
                    <a:pt x="147" y="69"/>
                  </a:cubicBezTo>
                  <a:cubicBezTo>
                    <a:pt x="147" y="68"/>
                    <a:pt x="147" y="68"/>
                    <a:pt x="146" y="6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863"/>
            <p:cNvSpPr/>
            <p:nvPr/>
          </p:nvSpPr>
          <p:spPr bwMode="auto">
            <a:xfrm>
              <a:off x="5407" y="3539"/>
              <a:ext cx="69" cy="42"/>
            </a:xfrm>
            <a:custGeom>
              <a:avLst/>
              <a:gdLst>
                <a:gd name="T0" fmla="*/ 2 w 65"/>
                <a:gd name="T1" fmla="*/ 1 h 40"/>
                <a:gd name="T2" fmla="*/ 1 w 65"/>
                <a:gd name="T3" fmla="*/ 1 h 40"/>
                <a:gd name="T4" fmla="*/ 34 w 65"/>
                <a:gd name="T5" fmla="*/ 40 h 40"/>
                <a:gd name="T6" fmla="*/ 36 w 65"/>
                <a:gd name="T7" fmla="*/ 40 h 40"/>
                <a:gd name="T8" fmla="*/ 64 w 65"/>
                <a:gd name="T9" fmla="*/ 19 h 40"/>
                <a:gd name="T10" fmla="*/ 65 w 65"/>
                <a:gd name="T11" fmla="*/ 18 h 40"/>
                <a:gd name="T12" fmla="*/ 64 w 65"/>
                <a:gd name="T13" fmla="*/ 17 h 40"/>
                <a:gd name="T14" fmla="*/ 2 w 65"/>
                <a:gd name="T15" fmla="*/ 0 h 40"/>
                <a:gd name="T16" fmla="*/ 1 w 65"/>
                <a:gd name="T17" fmla="*/ 0 h 40"/>
                <a:gd name="T18" fmla="*/ 1 w 65"/>
                <a:gd name="T19" fmla="*/ 1 h 40"/>
                <a:gd name="T20" fmla="*/ 2 w 65"/>
                <a:gd name="T21" fmla="*/ 1 h 40"/>
                <a:gd name="T22" fmla="*/ 1 w 65"/>
                <a:gd name="T23" fmla="*/ 2 h 40"/>
                <a:gd name="T24" fmla="*/ 62 w 65"/>
                <a:gd name="T25" fmla="*/ 19 h 40"/>
                <a:gd name="T26" fmla="*/ 35 w 65"/>
                <a:gd name="T27" fmla="*/ 38 h 40"/>
                <a:gd name="T28" fmla="*/ 2 w 65"/>
                <a:gd name="T29" fmla="*/ 0 h 40"/>
                <a:gd name="T30" fmla="*/ 2 w 65"/>
                <a:gd name="T31" fmla="*/ 1 h 40"/>
                <a:gd name="T32" fmla="*/ 1 w 65"/>
                <a:gd name="T33" fmla="*/ 2 h 40"/>
                <a:gd name="T34" fmla="*/ 2 w 65"/>
                <a:gd name="T3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4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4" y="17"/>
                    <a:pt x="64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64"/>
            <p:cNvSpPr/>
            <p:nvPr/>
          </p:nvSpPr>
          <p:spPr bwMode="auto">
            <a:xfrm>
              <a:off x="5532" y="3472"/>
              <a:ext cx="32" cy="66"/>
            </a:xfrm>
            <a:custGeom>
              <a:avLst/>
              <a:gdLst>
                <a:gd name="T0" fmla="*/ 29 w 30"/>
                <a:gd name="T1" fmla="*/ 23 h 62"/>
                <a:gd name="T2" fmla="*/ 30 w 30"/>
                <a:gd name="T3" fmla="*/ 23 h 62"/>
                <a:gd name="T4" fmla="*/ 2 w 30"/>
                <a:gd name="T5" fmla="*/ 0 h 62"/>
                <a:gd name="T6" fmla="*/ 0 w 30"/>
                <a:gd name="T7" fmla="*/ 0 h 62"/>
                <a:gd name="T8" fmla="*/ 0 w 30"/>
                <a:gd name="T9" fmla="*/ 1 h 62"/>
                <a:gd name="T10" fmla="*/ 16 w 30"/>
                <a:gd name="T11" fmla="*/ 61 h 62"/>
                <a:gd name="T12" fmla="*/ 17 w 30"/>
                <a:gd name="T13" fmla="*/ 62 h 62"/>
                <a:gd name="T14" fmla="*/ 18 w 30"/>
                <a:gd name="T15" fmla="*/ 61 h 62"/>
                <a:gd name="T16" fmla="*/ 30 w 30"/>
                <a:gd name="T17" fmla="*/ 24 h 62"/>
                <a:gd name="T18" fmla="*/ 30 w 30"/>
                <a:gd name="T19" fmla="*/ 23 h 62"/>
                <a:gd name="T20" fmla="*/ 29 w 30"/>
                <a:gd name="T21" fmla="*/ 23 h 62"/>
                <a:gd name="T22" fmla="*/ 28 w 30"/>
                <a:gd name="T23" fmla="*/ 23 h 62"/>
                <a:gd name="T24" fmla="*/ 17 w 30"/>
                <a:gd name="T25" fmla="*/ 58 h 62"/>
                <a:gd name="T26" fmla="*/ 3 w 30"/>
                <a:gd name="T27" fmla="*/ 4 h 62"/>
                <a:gd name="T28" fmla="*/ 29 w 30"/>
                <a:gd name="T29" fmla="*/ 24 h 62"/>
                <a:gd name="T30" fmla="*/ 29 w 30"/>
                <a:gd name="T31" fmla="*/ 23 h 62"/>
                <a:gd name="T32" fmla="*/ 28 w 30"/>
                <a:gd name="T33" fmla="*/ 23 h 62"/>
                <a:gd name="T34" fmla="*/ 29 w 30"/>
                <a:gd name="T3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62">
                  <a:moveTo>
                    <a:pt x="29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7" y="62"/>
                    <a:pt x="17" y="62"/>
                  </a:cubicBezTo>
                  <a:cubicBezTo>
                    <a:pt x="17" y="62"/>
                    <a:pt x="18" y="62"/>
                    <a:pt x="18" y="61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65"/>
            <p:cNvSpPr/>
            <p:nvPr/>
          </p:nvSpPr>
          <p:spPr bwMode="auto">
            <a:xfrm>
              <a:off x="5218" y="4046"/>
              <a:ext cx="61" cy="52"/>
            </a:xfrm>
            <a:custGeom>
              <a:avLst/>
              <a:gdLst>
                <a:gd name="T0" fmla="*/ 57 w 58"/>
                <a:gd name="T1" fmla="*/ 6 h 50"/>
                <a:gd name="T2" fmla="*/ 56 w 58"/>
                <a:gd name="T3" fmla="*/ 6 h 50"/>
                <a:gd name="T4" fmla="*/ 25 w 58"/>
                <a:gd name="T5" fmla="*/ 47 h 50"/>
                <a:gd name="T6" fmla="*/ 3 w 58"/>
                <a:gd name="T7" fmla="*/ 2 h 50"/>
                <a:gd name="T8" fmla="*/ 57 w 58"/>
                <a:gd name="T9" fmla="*/ 7 h 50"/>
                <a:gd name="T10" fmla="*/ 57 w 58"/>
                <a:gd name="T11" fmla="*/ 6 h 50"/>
                <a:gd name="T12" fmla="*/ 56 w 58"/>
                <a:gd name="T13" fmla="*/ 6 h 50"/>
                <a:gd name="T14" fmla="*/ 57 w 58"/>
                <a:gd name="T15" fmla="*/ 6 h 50"/>
                <a:gd name="T16" fmla="*/ 57 w 58"/>
                <a:gd name="T17" fmla="*/ 5 h 50"/>
                <a:gd name="T18" fmla="*/ 1 w 58"/>
                <a:gd name="T19" fmla="*/ 0 h 50"/>
                <a:gd name="T20" fmla="*/ 0 w 58"/>
                <a:gd name="T21" fmla="*/ 1 h 50"/>
                <a:gd name="T22" fmla="*/ 0 w 58"/>
                <a:gd name="T23" fmla="*/ 2 h 50"/>
                <a:gd name="T24" fmla="*/ 24 w 58"/>
                <a:gd name="T25" fmla="*/ 50 h 50"/>
                <a:gd name="T26" fmla="*/ 25 w 58"/>
                <a:gd name="T27" fmla="*/ 50 h 50"/>
                <a:gd name="T28" fmla="*/ 26 w 58"/>
                <a:gd name="T29" fmla="*/ 50 h 50"/>
                <a:gd name="T30" fmla="*/ 58 w 58"/>
                <a:gd name="T31" fmla="*/ 7 h 50"/>
                <a:gd name="T32" fmla="*/ 58 w 58"/>
                <a:gd name="T33" fmla="*/ 6 h 50"/>
                <a:gd name="T34" fmla="*/ 57 w 58"/>
                <a:gd name="T35" fmla="*/ 5 h 50"/>
                <a:gd name="T36" fmla="*/ 57 w 58"/>
                <a:gd name="T3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50">
                  <a:moveTo>
                    <a:pt x="57" y="6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7" y="5"/>
                  </a:cubicBezTo>
                  <a:lnTo>
                    <a:pt x="5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866"/>
            <p:cNvSpPr/>
            <p:nvPr/>
          </p:nvSpPr>
          <p:spPr bwMode="auto">
            <a:xfrm>
              <a:off x="5458" y="3955"/>
              <a:ext cx="60" cy="83"/>
            </a:xfrm>
            <a:custGeom>
              <a:avLst/>
              <a:gdLst>
                <a:gd name="T0" fmla="*/ 56 w 57"/>
                <a:gd name="T1" fmla="*/ 79 h 79"/>
                <a:gd name="T2" fmla="*/ 57 w 57"/>
                <a:gd name="T3" fmla="*/ 78 h 79"/>
                <a:gd name="T4" fmla="*/ 3 w 57"/>
                <a:gd name="T5" fmla="*/ 52 h 79"/>
                <a:gd name="T6" fmla="*/ 42 w 57"/>
                <a:gd name="T7" fmla="*/ 3 h 79"/>
                <a:gd name="T8" fmla="*/ 55 w 57"/>
                <a:gd name="T9" fmla="*/ 79 h 79"/>
                <a:gd name="T10" fmla="*/ 56 w 57"/>
                <a:gd name="T11" fmla="*/ 79 h 79"/>
                <a:gd name="T12" fmla="*/ 57 w 57"/>
                <a:gd name="T13" fmla="*/ 78 h 79"/>
                <a:gd name="T14" fmla="*/ 56 w 57"/>
                <a:gd name="T15" fmla="*/ 79 h 79"/>
                <a:gd name="T16" fmla="*/ 57 w 57"/>
                <a:gd name="T17" fmla="*/ 78 h 79"/>
                <a:gd name="T18" fmla="*/ 43 w 57"/>
                <a:gd name="T19" fmla="*/ 0 h 79"/>
                <a:gd name="T20" fmla="*/ 43 w 57"/>
                <a:gd name="T21" fmla="*/ 0 h 79"/>
                <a:gd name="T22" fmla="*/ 42 w 57"/>
                <a:gd name="T23" fmla="*/ 0 h 79"/>
                <a:gd name="T24" fmla="*/ 0 w 57"/>
                <a:gd name="T25" fmla="*/ 52 h 79"/>
                <a:gd name="T26" fmla="*/ 0 w 57"/>
                <a:gd name="T27" fmla="*/ 53 h 79"/>
                <a:gd name="T28" fmla="*/ 1 w 57"/>
                <a:gd name="T29" fmla="*/ 53 h 79"/>
                <a:gd name="T30" fmla="*/ 56 w 57"/>
                <a:gd name="T31" fmla="*/ 79 h 79"/>
                <a:gd name="T32" fmla="*/ 57 w 57"/>
                <a:gd name="T33" fmla="*/ 79 h 79"/>
                <a:gd name="T34" fmla="*/ 57 w 57"/>
                <a:gd name="T35" fmla="*/ 78 h 79"/>
                <a:gd name="T36" fmla="*/ 56 w 57"/>
                <a:gd name="T3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9">
                  <a:moveTo>
                    <a:pt x="56" y="79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8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867"/>
            <p:cNvSpPr/>
            <p:nvPr/>
          </p:nvSpPr>
          <p:spPr bwMode="auto">
            <a:xfrm>
              <a:off x="5747" y="4227"/>
              <a:ext cx="79" cy="38"/>
            </a:xfrm>
            <a:custGeom>
              <a:avLst/>
              <a:gdLst>
                <a:gd name="T0" fmla="*/ 73 w 74"/>
                <a:gd name="T1" fmla="*/ 14 h 36"/>
                <a:gd name="T2" fmla="*/ 73 w 74"/>
                <a:gd name="T3" fmla="*/ 13 h 36"/>
                <a:gd name="T4" fmla="*/ 4 w 74"/>
                <a:gd name="T5" fmla="*/ 33 h 36"/>
                <a:gd name="T6" fmla="*/ 33 w 74"/>
                <a:gd name="T7" fmla="*/ 2 h 36"/>
                <a:gd name="T8" fmla="*/ 73 w 74"/>
                <a:gd name="T9" fmla="*/ 15 h 36"/>
                <a:gd name="T10" fmla="*/ 73 w 74"/>
                <a:gd name="T11" fmla="*/ 14 h 36"/>
                <a:gd name="T12" fmla="*/ 73 w 74"/>
                <a:gd name="T13" fmla="*/ 13 h 36"/>
                <a:gd name="T14" fmla="*/ 73 w 74"/>
                <a:gd name="T15" fmla="*/ 14 h 36"/>
                <a:gd name="T16" fmla="*/ 74 w 74"/>
                <a:gd name="T17" fmla="*/ 13 h 36"/>
                <a:gd name="T18" fmla="*/ 33 w 74"/>
                <a:gd name="T19" fmla="*/ 0 h 36"/>
                <a:gd name="T20" fmla="*/ 32 w 74"/>
                <a:gd name="T21" fmla="*/ 1 h 36"/>
                <a:gd name="T22" fmla="*/ 0 w 74"/>
                <a:gd name="T23" fmla="*/ 34 h 36"/>
                <a:gd name="T24" fmla="*/ 0 w 74"/>
                <a:gd name="T25" fmla="*/ 36 h 36"/>
                <a:gd name="T26" fmla="*/ 1 w 74"/>
                <a:gd name="T27" fmla="*/ 36 h 36"/>
                <a:gd name="T28" fmla="*/ 74 w 74"/>
                <a:gd name="T29" fmla="*/ 15 h 36"/>
                <a:gd name="T30" fmla="*/ 74 w 74"/>
                <a:gd name="T31" fmla="*/ 14 h 36"/>
                <a:gd name="T32" fmla="*/ 74 w 74"/>
                <a:gd name="T33" fmla="*/ 13 h 36"/>
                <a:gd name="T34" fmla="*/ 73 w 74"/>
                <a:gd name="T35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36">
                  <a:moveTo>
                    <a:pt x="73" y="14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868"/>
            <p:cNvSpPr/>
            <p:nvPr/>
          </p:nvSpPr>
          <p:spPr bwMode="auto">
            <a:xfrm>
              <a:off x="3303" y="3358"/>
              <a:ext cx="97" cy="92"/>
            </a:xfrm>
            <a:custGeom>
              <a:avLst/>
              <a:gdLst>
                <a:gd name="T0" fmla="*/ 1 w 92"/>
                <a:gd name="T1" fmla="*/ 37 h 87"/>
                <a:gd name="T2" fmla="*/ 1 w 92"/>
                <a:gd name="T3" fmla="*/ 37 h 87"/>
                <a:gd name="T4" fmla="*/ 89 w 92"/>
                <a:gd name="T5" fmla="*/ 3 h 87"/>
                <a:gd name="T6" fmla="*/ 53 w 92"/>
                <a:gd name="T7" fmla="*/ 84 h 87"/>
                <a:gd name="T8" fmla="*/ 1 w 92"/>
                <a:gd name="T9" fmla="*/ 36 h 87"/>
                <a:gd name="T10" fmla="*/ 1 w 92"/>
                <a:gd name="T11" fmla="*/ 37 h 87"/>
                <a:gd name="T12" fmla="*/ 1 w 92"/>
                <a:gd name="T13" fmla="*/ 37 h 87"/>
                <a:gd name="T14" fmla="*/ 1 w 92"/>
                <a:gd name="T15" fmla="*/ 37 h 87"/>
                <a:gd name="T16" fmla="*/ 0 w 92"/>
                <a:gd name="T17" fmla="*/ 37 h 87"/>
                <a:gd name="T18" fmla="*/ 53 w 92"/>
                <a:gd name="T19" fmla="*/ 87 h 87"/>
                <a:gd name="T20" fmla="*/ 54 w 92"/>
                <a:gd name="T21" fmla="*/ 87 h 87"/>
                <a:gd name="T22" fmla="*/ 54 w 92"/>
                <a:gd name="T23" fmla="*/ 86 h 87"/>
                <a:gd name="T24" fmla="*/ 92 w 92"/>
                <a:gd name="T25" fmla="*/ 2 h 87"/>
                <a:gd name="T26" fmla="*/ 91 w 92"/>
                <a:gd name="T27" fmla="*/ 0 h 87"/>
                <a:gd name="T28" fmla="*/ 90 w 92"/>
                <a:gd name="T29" fmla="*/ 0 h 87"/>
                <a:gd name="T30" fmla="*/ 0 w 92"/>
                <a:gd name="T31" fmla="*/ 36 h 87"/>
                <a:gd name="T32" fmla="*/ 0 w 92"/>
                <a:gd name="T33" fmla="*/ 36 h 87"/>
                <a:gd name="T34" fmla="*/ 0 w 92"/>
                <a:gd name="T35" fmla="*/ 37 h 87"/>
                <a:gd name="T36" fmla="*/ 1 w 92"/>
                <a:gd name="T37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87"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1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869"/>
            <p:cNvSpPr/>
            <p:nvPr/>
          </p:nvSpPr>
          <p:spPr bwMode="auto">
            <a:xfrm>
              <a:off x="7295" y="1311"/>
              <a:ext cx="111" cy="59"/>
            </a:xfrm>
            <a:custGeom>
              <a:avLst/>
              <a:gdLst>
                <a:gd name="T0" fmla="*/ 53 w 105"/>
                <a:gd name="T1" fmla="*/ 55 h 56"/>
                <a:gd name="T2" fmla="*/ 54 w 105"/>
                <a:gd name="T3" fmla="*/ 54 h 56"/>
                <a:gd name="T4" fmla="*/ 4 w 105"/>
                <a:gd name="T5" fmla="*/ 6 h 56"/>
                <a:gd name="T6" fmla="*/ 102 w 105"/>
                <a:gd name="T7" fmla="*/ 2 h 56"/>
                <a:gd name="T8" fmla="*/ 52 w 105"/>
                <a:gd name="T9" fmla="*/ 54 h 56"/>
                <a:gd name="T10" fmla="*/ 53 w 105"/>
                <a:gd name="T11" fmla="*/ 55 h 56"/>
                <a:gd name="T12" fmla="*/ 54 w 105"/>
                <a:gd name="T13" fmla="*/ 54 h 56"/>
                <a:gd name="T14" fmla="*/ 53 w 105"/>
                <a:gd name="T15" fmla="*/ 55 h 56"/>
                <a:gd name="T16" fmla="*/ 54 w 105"/>
                <a:gd name="T17" fmla="*/ 55 h 56"/>
                <a:gd name="T18" fmla="*/ 105 w 105"/>
                <a:gd name="T19" fmla="*/ 2 h 56"/>
                <a:gd name="T20" fmla="*/ 105 w 105"/>
                <a:gd name="T21" fmla="*/ 1 h 56"/>
                <a:gd name="T22" fmla="*/ 104 w 105"/>
                <a:gd name="T23" fmla="*/ 0 h 56"/>
                <a:gd name="T24" fmla="*/ 1 w 105"/>
                <a:gd name="T25" fmla="*/ 4 h 56"/>
                <a:gd name="T26" fmla="*/ 0 w 105"/>
                <a:gd name="T27" fmla="*/ 4 h 56"/>
                <a:gd name="T28" fmla="*/ 1 w 105"/>
                <a:gd name="T29" fmla="*/ 5 h 56"/>
                <a:gd name="T30" fmla="*/ 52 w 105"/>
                <a:gd name="T31" fmla="*/ 55 h 56"/>
                <a:gd name="T32" fmla="*/ 53 w 105"/>
                <a:gd name="T33" fmla="*/ 56 h 56"/>
                <a:gd name="T34" fmla="*/ 54 w 105"/>
                <a:gd name="T35" fmla="*/ 55 h 56"/>
                <a:gd name="T36" fmla="*/ 53 w 105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56">
                  <a:moveTo>
                    <a:pt x="53" y="55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lnTo>
                    <a:pt x="5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70"/>
            <p:cNvSpPr/>
            <p:nvPr/>
          </p:nvSpPr>
          <p:spPr bwMode="auto">
            <a:xfrm>
              <a:off x="4011" y="2314"/>
              <a:ext cx="168" cy="107"/>
            </a:xfrm>
            <a:custGeom>
              <a:avLst/>
              <a:gdLst>
                <a:gd name="T0" fmla="*/ 1 w 159"/>
                <a:gd name="T1" fmla="*/ 29 h 101"/>
                <a:gd name="T2" fmla="*/ 1 w 159"/>
                <a:gd name="T3" fmla="*/ 30 h 101"/>
                <a:gd name="T4" fmla="*/ 154 w 159"/>
                <a:gd name="T5" fmla="*/ 3 h 101"/>
                <a:gd name="T6" fmla="*/ 31 w 159"/>
                <a:gd name="T7" fmla="*/ 99 h 101"/>
                <a:gd name="T8" fmla="*/ 2 w 159"/>
                <a:gd name="T9" fmla="*/ 28 h 101"/>
                <a:gd name="T10" fmla="*/ 1 w 159"/>
                <a:gd name="T11" fmla="*/ 29 h 101"/>
                <a:gd name="T12" fmla="*/ 1 w 159"/>
                <a:gd name="T13" fmla="*/ 30 h 101"/>
                <a:gd name="T14" fmla="*/ 1 w 159"/>
                <a:gd name="T15" fmla="*/ 29 h 101"/>
                <a:gd name="T16" fmla="*/ 0 w 159"/>
                <a:gd name="T17" fmla="*/ 29 h 101"/>
                <a:gd name="T18" fmla="*/ 29 w 159"/>
                <a:gd name="T19" fmla="*/ 101 h 101"/>
                <a:gd name="T20" fmla="*/ 30 w 159"/>
                <a:gd name="T21" fmla="*/ 101 h 101"/>
                <a:gd name="T22" fmla="*/ 31 w 159"/>
                <a:gd name="T23" fmla="*/ 101 h 101"/>
                <a:gd name="T24" fmla="*/ 158 w 159"/>
                <a:gd name="T25" fmla="*/ 2 h 101"/>
                <a:gd name="T26" fmla="*/ 158 w 159"/>
                <a:gd name="T27" fmla="*/ 1 h 101"/>
                <a:gd name="T28" fmla="*/ 157 w 159"/>
                <a:gd name="T29" fmla="*/ 0 h 101"/>
                <a:gd name="T30" fmla="*/ 1 w 159"/>
                <a:gd name="T31" fmla="*/ 28 h 101"/>
                <a:gd name="T32" fmla="*/ 0 w 159"/>
                <a:gd name="T33" fmla="*/ 28 h 101"/>
                <a:gd name="T34" fmla="*/ 0 w 159"/>
                <a:gd name="T35" fmla="*/ 29 h 101"/>
                <a:gd name="T36" fmla="*/ 1 w 159"/>
                <a:gd name="T37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01">
                  <a:moveTo>
                    <a:pt x="1" y="29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871"/>
            <p:cNvSpPr/>
            <p:nvPr/>
          </p:nvSpPr>
          <p:spPr bwMode="auto">
            <a:xfrm>
              <a:off x="3724" y="2478"/>
              <a:ext cx="80" cy="101"/>
            </a:xfrm>
            <a:custGeom>
              <a:avLst/>
              <a:gdLst>
                <a:gd name="T0" fmla="*/ 8 w 75"/>
                <a:gd name="T1" fmla="*/ 95 h 96"/>
                <a:gd name="T2" fmla="*/ 8 w 75"/>
                <a:gd name="T3" fmla="*/ 96 h 96"/>
                <a:gd name="T4" fmla="*/ 74 w 75"/>
                <a:gd name="T5" fmla="*/ 78 h 96"/>
                <a:gd name="T6" fmla="*/ 75 w 75"/>
                <a:gd name="T7" fmla="*/ 77 h 96"/>
                <a:gd name="T8" fmla="*/ 74 w 75"/>
                <a:gd name="T9" fmla="*/ 76 h 96"/>
                <a:gd name="T10" fmla="*/ 2 w 75"/>
                <a:gd name="T11" fmla="*/ 1 h 96"/>
                <a:gd name="T12" fmla="*/ 1 w 75"/>
                <a:gd name="T13" fmla="*/ 1 h 96"/>
                <a:gd name="T14" fmla="*/ 0 w 75"/>
                <a:gd name="T15" fmla="*/ 2 h 96"/>
                <a:gd name="T16" fmla="*/ 7 w 75"/>
                <a:gd name="T17" fmla="*/ 96 h 96"/>
                <a:gd name="T18" fmla="*/ 8 w 75"/>
                <a:gd name="T19" fmla="*/ 96 h 96"/>
                <a:gd name="T20" fmla="*/ 8 w 75"/>
                <a:gd name="T21" fmla="*/ 96 h 96"/>
                <a:gd name="T22" fmla="*/ 8 w 75"/>
                <a:gd name="T23" fmla="*/ 95 h 96"/>
                <a:gd name="T24" fmla="*/ 9 w 75"/>
                <a:gd name="T25" fmla="*/ 95 h 96"/>
                <a:gd name="T26" fmla="*/ 3 w 75"/>
                <a:gd name="T27" fmla="*/ 4 h 96"/>
                <a:gd name="T28" fmla="*/ 72 w 75"/>
                <a:gd name="T29" fmla="*/ 76 h 96"/>
                <a:gd name="T30" fmla="*/ 8 w 75"/>
                <a:gd name="T31" fmla="*/ 94 h 96"/>
                <a:gd name="T32" fmla="*/ 8 w 75"/>
                <a:gd name="T33" fmla="*/ 95 h 96"/>
                <a:gd name="T34" fmla="*/ 9 w 75"/>
                <a:gd name="T35" fmla="*/ 95 h 96"/>
                <a:gd name="T36" fmla="*/ 8 w 7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96">
                  <a:moveTo>
                    <a:pt x="8" y="95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lnTo>
                    <a:pt x="8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872"/>
            <p:cNvSpPr/>
            <p:nvPr/>
          </p:nvSpPr>
          <p:spPr bwMode="auto">
            <a:xfrm>
              <a:off x="2200" y="2440"/>
              <a:ext cx="124" cy="129"/>
            </a:xfrm>
            <a:custGeom>
              <a:avLst/>
              <a:gdLst>
                <a:gd name="T0" fmla="*/ 1 w 117"/>
                <a:gd name="T1" fmla="*/ 108 h 122"/>
                <a:gd name="T2" fmla="*/ 1 w 117"/>
                <a:gd name="T3" fmla="*/ 109 h 122"/>
                <a:gd name="T4" fmla="*/ 112 w 117"/>
                <a:gd name="T5" fmla="*/ 122 h 122"/>
                <a:gd name="T6" fmla="*/ 112 w 117"/>
                <a:gd name="T7" fmla="*/ 121 h 122"/>
                <a:gd name="T8" fmla="*/ 113 w 117"/>
                <a:gd name="T9" fmla="*/ 121 h 122"/>
                <a:gd name="T10" fmla="*/ 117 w 117"/>
                <a:gd name="T11" fmla="*/ 1 h 122"/>
                <a:gd name="T12" fmla="*/ 116 w 117"/>
                <a:gd name="T13" fmla="*/ 0 h 122"/>
                <a:gd name="T14" fmla="*/ 115 w 117"/>
                <a:gd name="T15" fmla="*/ 0 h 122"/>
                <a:gd name="T16" fmla="*/ 0 w 117"/>
                <a:gd name="T17" fmla="*/ 108 h 122"/>
                <a:gd name="T18" fmla="*/ 0 w 117"/>
                <a:gd name="T19" fmla="*/ 109 h 122"/>
                <a:gd name="T20" fmla="*/ 1 w 117"/>
                <a:gd name="T21" fmla="*/ 109 h 122"/>
                <a:gd name="T22" fmla="*/ 1 w 117"/>
                <a:gd name="T23" fmla="*/ 108 h 122"/>
                <a:gd name="T24" fmla="*/ 2 w 117"/>
                <a:gd name="T25" fmla="*/ 109 h 122"/>
                <a:gd name="T26" fmla="*/ 115 w 117"/>
                <a:gd name="T27" fmla="*/ 3 h 122"/>
                <a:gd name="T28" fmla="*/ 111 w 117"/>
                <a:gd name="T29" fmla="*/ 119 h 122"/>
                <a:gd name="T30" fmla="*/ 1 w 117"/>
                <a:gd name="T31" fmla="*/ 107 h 122"/>
                <a:gd name="T32" fmla="*/ 1 w 117"/>
                <a:gd name="T33" fmla="*/ 108 h 122"/>
                <a:gd name="T34" fmla="*/ 2 w 117"/>
                <a:gd name="T35" fmla="*/ 109 h 122"/>
                <a:gd name="T36" fmla="*/ 1 w 117"/>
                <a:gd name="T37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22">
                  <a:moveTo>
                    <a:pt x="1" y="108"/>
                  </a:moveTo>
                  <a:cubicBezTo>
                    <a:pt x="1" y="109"/>
                    <a:pt x="1" y="109"/>
                    <a:pt x="1" y="109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0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9"/>
                  </a:cubicBezTo>
                  <a:cubicBezTo>
                    <a:pt x="0" y="109"/>
                    <a:pt x="0" y="109"/>
                    <a:pt x="1" y="10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lnTo>
                    <a:pt x="1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873"/>
            <p:cNvSpPr/>
            <p:nvPr/>
          </p:nvSpPr>
          <p:spPr bwMode="auto">
            <a:xfrm>
              <a:off x="3530" y="1973"/>
              <a:ext cx="133" cy="193"/>
            </a:xfrm>
            <a:custGeom>
              <a:avLst/>
              <a:gdLst>
                <a:gd name="T0" fmla="*/ 126 w 126"/>
                <a:gd name="T1" fmla="*/ 21 h 183"/>
                <a:gd name="T2" fmla="*/ 125 w 126"/>
                <a:gd name="T3" fmla="*/ 20 h 183"/>
                <a:gd name="T4" fmla="*/ 12 w 126"/>
                <a:gd name="T5" fmla="*/ 179 h 183"/>
                <a:gd name="T6" fmla="*/ 2 w 126"/>
                <a:gd name="T7" fmla="*/ 2 h 183"/>
                <a:gd name="T8" fmla="*/ 125 w 126"/>
                <a:gd name="T9" fmla="*/ 22 h 183"/>
                <a:gd name="T10" fmla="*/ 126 w 126"/>
                <a:gd name="T11" fmla="*/ 21 h 183"/>
                <a:gd name="T12" fmla="*/ 125 w 126"/>
                <a:gd name="T13" fmla="*/ 20 h 183"/>
                <a:gd name="T14" fmla="*/ 126 w 126"/>
                <a:gd name="T15" fmla="*/ 21 h 183"/>
                <a:gd name="T16" fmla="*/ 126 w 126"/>
                <a:gd name="T17" fmla="*/ 20 h 183"/>
                <a:gd name="T18" fmla="*/ 1 w 126"/>
                <a:gd name="T19" fmla="*/ 0 h 183"/>
                <a:gd name="T20" fmla="*/ 1 w 126"/>
                <a:gd name="T21" fmla="*/ 0 h 183"/>
                <a:gd name="T22" fmla="*/ 0 w 126"/>
                <a:gd name="T23" fmla="*/ 1 h 183"/>
                <a:gd name="T24" fmla="*/ 11 w 126"/>
                <a:gd name="T25" fmla="*/ 182 h 183"/>
                <a:gd name="T26" fmla="*/ 11 w 126"/>
                <a:gd name="T27" fmla="*/ 183 h 183"/>
                <a:gd name="T28" fmla="*/ 12 w 126"/>
                <a:gd name="T29" fmla="*/ 182 h 183"/>
                <a:gd name="T30" fmla="*/ 126 w 126"/>
                <a:gd name="T31" fmla="*/ 21 h 183"/>
                <a:gd name="T32" fmla="*/ 126 w 126"/>
                <a:gd name="T33" fmla="*/ 20 h 183"/>
                <a:gd name="T34" fmla="*/ 126 w 126"/>
                <a:gd name="T35" fmla="*/ 20 h 183"/>
                <a:gd name="T36" fmla="*/ 126 w 126"/>
                <a:gd name="T37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83">
                  <a:moveTo>
                    <a:pt x="126" y="21"/>
                  </a:moveTo>
                  <a:cubicBezTo>
                    <a:pt x="125" y="20"/>
                    <a:pt x="125" y="20"/>
                    <a:pt x="125" y="20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lnTo>
                    <a:pt x="12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874"/>
            <p:cNvSpPr/>
            <p:nvPr/>
          </p:nvSpPr>
          <p:spPr bwMode="auto">
            <a:xfrm>
              <a:off x="7141" y="1265"/>
              <a:ext cx="156" cy="151"/>
            </a:xfrm>
            <a:custGeom>
              <a:avLst/>
              <a:gdLst>
                <a:gd name="T0" fmla="*/ 1 w 148"/>
                <a:gd name="T1" fmla="*/ 143 h 143"/>
                <a:gd name="T2" fmla="*/ 2 w 148"/>
                <a:gd name="T3" fmla="*/ 143 h 143"/>
                <a:gd name="T4" fmla="*/ 2 w 148"/>
                <a:gd name="T5" fmla="*/ 3 h 143"/>
                <a:gd name="T6" fmla="*/ 145 w 148"/>
                <a:gd name="T7" fmla="*/ 49 h 143"/>
                <a:gd name="T8" fmla="*/ 1 w 148"/>
                <a:gd name="T9" fmla="*/ 142 h 143"/>
                <a:gd name="T10" fmla="*/ 1 w 148"/>
                <a:gd name="T11" fmla="*/ 143 h 143"/>
                <a:gd name="T12" fmla="*/ 2 w 148"/>
                <a:gd name="T13" fmla="*/ 143 h 143"/>
                <a:gd name="T14" fmla="*/ 1 w 148"/>
                <a:gd name="T15" fmla="*/ 143 h 143"/>
                <a:gd name="T16" fmla="*/ 2 w 148"/>
                <a:gd name="T17" fmla="*/ 143 h 143"/>
                <a:gd name="T18" fmla="*/ 148 w 148"/>
                <a:gd name="T19" fmla="*/ 50 h 143"/>
                <a:gd name="T20" fmla="*/ 148 w 148"/>
                <a:gd name="T21" fmla="*/ 49 h 143"/>
                <a:gd name="T22" fmla="*/ 148 w 148"/>
                <a:gd name="T23" fmla="*/ 48 h 143"/>
                <a:gd name="T24" fmla="*/ 1 w 148"/>
                <a:gd name="T25" fmla="*/ 0 h 143"/>
                <a:gd name="T26" fmla="*/ 1 w 148"/>
                <a:gd name="T27" fmla="*/ 0 h 143"/>
                <a:gd name="T28" fmla="*/ 0 w 148"/>
                <a:gd name="T29" fmla="*/ 1 h 143"/>
                <a:gd name="T30" fmla="*/ 0 w 148"/>
                <a:gd name="T31" fmla="*/ 143 h 143"/>
                <a:gd name="T32" fmla="*/ 1 w 148"/>
                <a:gd name="T33" fmla="*/ 143 h 143"/>
                <a:gd name="T34" fmla="*/ 2 w 148"/>
                <a:gd name="T35" fmla="*/ 143 h 143"/>
                <a:gd name="T36" fmla="*/ 1 w 148"/>
                <a:gd name="T3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43">
                  <a:moveTo>
                    <a:pt x="1" y="143"/>
                  </a:moveTo>
                  <a:cubicBezTo>
                    <a:pt x="2" y="143"/>
                    <a:pt x="2" y="143"/>
                    <a:pt x="2" y="14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lnTo>
                    <a:pt x="1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875"/>
            <p:cNvSpPr/>
            <p:nvPr/>
          </p:nvSpPr>
          <p:spPr bwMode="auto">
            <a:xfrm>
              <a:off x="3719" y="2306"/>
              <a:ext cx="116" cy="57"/>
            </a:xfrm>
            <a:custGeom>
              <a:avLst/>
              <a:gdLst>
                <a:gd name="T0" fmla="*/ 92 w 110"/>
                <a:gd name="T1" fmla="*/ 43 h 54"/>
                <a:gd name="T2" fmla="*/ 92 w 110"/>
                <a:gd name="T3" fmla="*/ 42 h 54"/>
                <a:gd name="T4" fmla="*/ 6 w 110"/>
                <a:gd name="T5" fmla="*/ 51 h 54"/>
                <a:gd name="T6" fmla="*/ 107 w 110"/>
                <a:gd name="T7" fmla="*/ 3 h 54"/>
                <a:gd name="T8" fmla="*/ 91 w 110"/>
                <a:gd name="T9" fmla="*/ 43 h 54"/>
                <a:gd name="T10" fmla="*/ 92 w 110"/>
                <a:gd name="T11" fmla="*/ 43 h 54"/>
                <a:gd name="T12" fmla="*/ 92 w 110"/>
                <a:gd name="T13" fmla="*/ 42 h 54"/>
                <a:gd name="T14" fmla="*/ 92 w 110"/>
                <a:gd name="T15" fmla="*/ 43 h 54"/>
                <a:gd name="T16" fmla="*/ 93 w 110"/>
                <a:gd name="T17" fmla="*/ 44 h 54"/>
                <a:gd name="T18" fmla="*/ 110 w 110"/>
                <a:gd name="T19" fmla="*/ 1 h 54"/>
                <a:gd name="T20" fmla="*/ 110 w 110"/>
                <a:gd name="T21" fmla="*/ 0 h 54"/>
                <a:gd name="T22" fmla="*/ 109 w 110"/>
                <a:gd name="T23" fmla="*/ 0 h 54"/>
                <a:gd name="T24" fmla="*/ 0 w 110"/>
                <a:gd name="T25" fmla="*/ 52 h 54"/>
                <a:gd name="T26" fmla="*/ 0 w 110"/>
                <a:gd name="T27" fmla="*/ 53 h 54"/>
                <a:gd name="T28" fmla="*/ 1 w 110"/>
                <a:gd name="T29" fmla="*/ 54 h 54"/>
                <a:gd name="T30" fmla="*/ 92 w 110"/>
                <a:gd name="T31" fmla="*/ 44 h 54"/>
                <a:gd name="T32" fmla="*/ 93 w 110"/>
                <a:gd name="T33" fmla="*/ 44 h 54"/>
                <a:gd name="T34" fmla="*/ 92 w 110"/>
                <a:gd name="T3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54">
                  <a:moveTo>
                    <a:pt x="92" y="43"/>
                  </a:moveTo>
                  <a:cubicBezTo>
                    <a:pt x="92" y="42"/>
                    <a:pt x="92" y="42"/>
                    <a:pt x="92" y="4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3"/>
                    <a:pt x="0" y="54"/>
                    <a:pt x="1" y="5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3" y="44"/>
                    <a:pt x="93" y="44"/>
                  </a:cubicBezTo>
                  <a:lnTo>
                    <a:pt x="9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876"/>
            <p:cNvSpPr/>
            <p:nvPr/>
          </p:nvSpPr>
          <p:spPr bwMode="auto">
            <a:xfrm>
              <a:off x="7320" y="2581"/>
              <a:ext cx="121" cy="114"/>
            </a:xfrm>
            <a:custGeom>
              <a:avLst/>
              <a:gdLst>
                <a:gd name="T0" fmla="*/ 1 w 114"/>
                <a:gd name="T1" fmla="*/ 1 h 108"/>
                <a:gd name="T2" fmla="*/ 0 w 114"/>
                <a:gd name="T3" fmla="*/ 1 h 108"/>
                <a:gd name="T4" fmla="*/ 50 w 114"/>
                <a:gd name="T5" fmla="*/ 107 h 108"/>
                <a:gd name="T6" fmla="*/ 51 w 114"/>
                <a:gd name="T7" fmla="*/ 108 h 108"/>
                <a:gd name="T8" fmla="*/ 52 w 114"/>
                <a:gd name="T9" fmla="*/ 108 h 108"/>
                <a:gd name="T10" fmla="*/ 114 w 114"/>
                <a:gd name="T11" fmla="*/ 58 h 108"/>
                <a:gd name="T12" fmla="*/ 114 w 114"/>
                <a:gd name="T13" fmla="*/ 57 h 108"/>
                <a:gd name="T14" fmla="*/ 114 w 114"/>
                <a:gd name="T15" fmla="*/ 56 h 108"/>
                <a:gd name="T16" fmla="*/ 2 w 114"/>
                <a:gd name="T17" fmla="*/ 0 h 108"/>
                <a:gd name="T18" fmla="*/ 0 w 114"/>
                <a:gd name="T19" fmla="*/ 0 h 108"/>
                <a:gd name="T20" fmla="*/ 0 w 114"/>
                <a:gd name="T21" fmla="*/ 1 h 108"/>
                <a:gd name="T22" fmla="*/ 1 w 114"/>
                <a:gd name="T23" fmla="*/ 1 h 108"/>
                <a:gd name="T24" fmla="*/ 1 w 114"/>
                <a:gd name="T25" fmla="*/ 2 h 108"/>
                <a:gd name="T26" fmla="*/ 111 w 114"/>
                <a:gd name="T27" fmla="*/ 58 h 108"/>
                <a:gd name="T28" fmla="*/ 51 w 114"/>
                <a:gd name="T29" fmla="*/ 105 h 108"/>
                <a:gd name="T30" fmla="*/ 2 w 114"/>
                <a:gd name="T31" fmla="*/ 0 h 108"/>
                <a:gd name="T32" fmla="*/ 1 w 114"/>
                <a:gd name="T33" fmla="*/ 1 h 108"/>
                <a:gd name="T34" fmla="*/ 1 w 114"/>
                <a:gd name="T35" fmla="*/ 2 h 108"/>
                <a:gd name="T36" fmla="*/ 1 w 114"/>
                <a:gd name="T37" fmla="*/ 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0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877"/>
            <p:cNvSpPr/>
            <p:nvPr/>
          </p:nvSpPr>
          <p:spPr bwMode="auto">
            <a:xfrm>
              <a:off x="5977" y="2462"/>
              <a:ext cx="996" cy="70"/>
            </a:xfrm>
            <a:custGeom>
              <a:avLst/>
              <a:gdLst>
                <a:gd name="T0" fmla="*/ 1 w 942"/>
                <a:gd name="T1" fmla="*/ 2 h 66"/>
                <a:gd name="T2" fmla="*/ 941 w 942"/>
                <a:gd name="T3" fmla="*/ 66 h 66"/>
                <a:gd name="T4" fmla="*/ 942 w 942"/>
                <a:gd name="T5" fmla="*/ 65 h 66"/>
                <a:gd name="T6" fmla="*/ 941 w 942"/>
                <a:gd name="T7" fmla="*/ 64 h 66"/>
                <a:gd name="T8" fmla="*/ 2 w 942"/>
                <a:gd name="T9" fmla="*/ 0 h 66"/>
                <a:gd name="T10" fmla="*/ 1 w 942"/>
                <a:gd name="T11" fmla="*/ 1 h 66"/>
                <a:gd name="T12" fmla="*/ 1 w 942"/>
                <a:gd name="T13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2" h="66">
                  <a:moveTo>
                    <a:pt x="1" y="2"/>
                  </a:moveTo>
                  <a:cubicBezTo>
                    <a:pt x="941" y="66"/>
                    <a:pt x="941" y="66"/>
                    <a:pt x="941" y="66"/>
                  </a:cubicBezTo>
                  <a:cubicBezTo>
                    <a:pt x="942" y="66"/>
                    <a:pt x="942" y="65"/>
                    <a:pt x="942" y="65"/>
                  </a:cubicBezTo>
                  <a:cubicBezTo>
                    <a:pt x="942" y="64"/>
                    <a:pt x="942" y="64"/>
                    <a:pt x="941" y="6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878"/>
            <p:cNvSpPr/>
            <p:nvPr/>
          </p:nvSpPr>
          <p:spPr bwMode="auto">
            <a:xfrm>
              <a:off x="6278" y="2089"/>
              <a:ext cx="1931" cy="64"/>
            </a:xfrm>
            <a:custGeom>
              <a:avLst/>
              <a:gdLst>
                <a:gd name="T0" fmla="*/ 1826 w 1827"/>
                <a:gd name="T1" fmla="*/ 0 h 60"/>
                <a:gd name="T2" fmla="*/ 1 w 1827"/>
                <a:gd name="T3" fmla="*/ 58 h 60"/>
                <a:gd name="T4" fmla="*/ 0 w 1827"/>
                <a:gd name="T5" fmla="*/ 59 h 60"/>
                <a:gd name="T6" fmla="*/ 1 w 1827"/>
                <a:gd name="T7" fmla="*/ 60 h 60"/>
                <a:gd name="T8" fmla="*/ 1826 w 1827"/>
                <a:gd name="T9" fmla="*/ 2 h 60"/>
                <a:gd name="T10" fmla="*/ 1827 w 1827"/>
                <a:gd name="T11" fmla="*/ 1 h 60"/>
                <a:gd name="T12" fmla="*/ 1826 w 1827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7" h="60">
                  <a:moveTo>
                    <a:pt x="1826" y="0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826" y="2"/>
                    <a:pt x="1826" y="2"/>
                    <a:pt x="1826" y="2"/>
                  </a:cubicBezTo>
                  <a:cubicBezTo>
                    <a:pt x="1827" y="2"/>
                    <a:pt x="1827" y="2"/>
                    <a:pt x="1827" y="1"/>
                  </a:cubicBezTo>
                  <a:cubicBezTo>
                    <a:pt x="1827" y="0"/>
                    <a:pt x="1827" y="0"/>
                    <a:pt x="18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879"/>
            <p:cNvSpPr/>
            <p:nvPr/>
          </p:nvSpPr>
          <p:spPr bwMode="auto">
            <a:xfrm>
              <a:off x="3705" y="2575"/>
              <a:ext cx="810" cy="1102"/>
            </a:xfrm>
            <a:custGeom>
              <a:avLst/>
              <a:gdLst>
                <a:gd name="T0" fmla="*/ 2 w 766"/>
                <a:gd name="T1" fmla="*/ 1043 h 1044"/>
                <a:gd name="T2" fmla="*/ 766 w 766"/>
                <a:gd name="T3" fmla="*/ 2 h 1044"/>
                <a:gd name="T4" fmla="*/ 766 w 766"/>
                <a:gd name="T5" fmla="*/ 0 h 1044"/>
                <a:gd name="T6" fmla="*/ 765 w 766"/>
                <a:gd name="T7" fmla="*/ 1 h 1044"/>
                <a:gd name="T8" fmla="*/ 0 w 766"/>
                <a:gd name="T9" fmla="*/ 1042 h 1044"/>
                <a:gd name="T10" fmla="*/ 0 w 766"/>
                <a:gd name="T11" fmla="*/ 1043 h 1044"/>
                <a:gd name="T12" fmla="*/ 2 w 766"/>
                <a:gd name="T13" fmla="*/ 1043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1044">
                  <a:moveTo>
                    <a:pt x="2" y="1043"/>
                  </a:moveTo>
                  <a:cubicBezTo>
                    <a:pt x="766" y="2"/>
                    <a:pt x="766" y="2"/>
                    <a:pt x="766" y="2"/>
                  </a:cubicBezTo>
                  <a:cubicBezTo>
                    <a:pt x="766" y="1"/>
                    <a:pt x="766" y="1"/>
                    <a:pt x="766" y="0"/>
                  </a:cubicBezTo>
                  <a:cubicBezTo>
                    <a:pt x="766" y="0"/>
                    <a:pt x="765" y="0"/>
                    <a:pt x="765" y="1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0" y="1043"/>
                    <a:pt x="0" y="1043"/>
                    <a:pt x="0" y="1043"/>
                  </a:cubicBezTo>
                  <a:cubicBezTo>
                    <a:pt x="1" y="1044"/>
                    <a:pt x="1" y="1044"/>
                    <a:pt x="2" y="10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880"/>
            <p:cNvSpPr/>
            <p:nvPr/>
          </p:nvSpPr>
          <p:spPr bwMode="auto">
            <a:xfrm>
              <a:off x="4890" y="2233"/>
              <a:ext cx="434" cy="322"/>
            </a:xfrm>
            <a:custGeom>
              <a:avLst/>
              <a:gdLst>
                <a:gd name="T0" fmla="*/ 2 w 410"/>
                <a:gd name="T1" fmla="*/ 304 h 305"/>
                <a:gd name="T2" fmla="*/ 409 w 410"/>
                <a:gd name="T3" fmla="*/ 2 h 305"/>
                <a:gd name="T4" fmla="*/ 409 w 410"/>
                <a:gd name="T5" fmla="*/ 0 h 305"/>
                <a:gd name="T6" fmla="*/ 408 w 410"/>
                <a:gd name="T7" fmla="*/ 0 h 305"/>
                <a:gd name="T8" fmla="*/ 0 w 410"/>
                <a:gd name="T9" fmla="*/ 303 h 305"/>
                <a:gd name="T10" fmla="*/ 0 w 410"/>
                <a:gd name="T11" fmla="*/ 304 h 305"/>
                <a:gd name="T12" fmla="*/ 2 w 410"/>
                <a:gd name="T13" fmla="*/ 30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5">
                  <a:moveTo>
                    <a:pt x="2" y="304"/>
                  </a:moveTo>
                  <a:cubicBezTo>
                    <a:pt x="409" y="2"/>
                    <a:pt x="409" y="2"/>
                    <a:pt x="409" y="2"/>
                  </a:cubicBezTo>
                  <a:cubicBezTo>
                    <a:pt x="410" y="2"/>
                    <a:pt x="410" y="1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4"/>
                  </a:cubicBezTo>
                  <a:cubicBezTo>
                    <a:pt x="1" y="304"/>
                    <a:pt x="1" y="305"/>
                    <a:pt x="2" y="3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881"/>
            <p:cNvSpPr/>
            <p:nvPr/>
          </p:nvSpPr>
          <p:spPr bwMode="auto">
            <a:xfrm>
              <a:off x="4520" y="2009"/>
              <a:ext cx="786" cy="568"/>
            </a:xfrm>
            <a:custGeom>
              <a:avLst/>
              <a:gdLst>
                <a:gd name="T0" fmla="*/ 2 w 743"/>
                <a:gd name="T1" fmla="*/ 538 h 538"/>
                <a:gd name="T2" fmla="*/ 743 w 743"/>
                <a:gd name="T3" fmla="*/ 2 h 538"/>
                <a:gd name="T4" fmla="*/ 743 w 743"/>
                <a:gd name="T5" fmla="*/ 1 h 538"/>
                <a:gd name="T6" fmla="*/ 741 w 743"/>
                <a:gd name="T7" fmla="*/ 0 h 538"/>
                <a:gd name="T8" fmla="*/ 1 w 743"/>
                <a:gd name="T9" fmla="*/ 536 h 538"/>
                <a:gd name="T10" fmla="*/ 0 w 743"/>
                <a:gd name="T11" fmla="*/ 538 h 538"/>
                <a:gd name="T12" fmla="*/ 2 w 743"/>
                <a:gd name="T13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3" h="538">
                  <a:moveTo>
                    <a:pt x="2" y="538"/>
                  </a:moveTo>
                  <a:cubicBezTo>
                    <a:pt x="743" y="2"/>
                    <a:pt x="743" y="2"/>
                    <a:pt x="743" y="2"/>
                  </a:cubicBezTo>
                  <a:cubicBezTo>
                    <a:pt x="743" y="2"/>
                    <a:pt x="743" y="1"/>
                    <a:pt x="743" y="1"/>
                  </a:cubicBezTo>
                  <a:cubicBezTo>
                    <a:pt x="743" y="0"/>
                    <a:pt x="742" y="0"/>
                    <a:pt x="741" y="0"/>
                  </a:cubicBezTo>
                  <a:cubicBezTo>
                    <a:pt x="1" y="536"/>
                    <a:pt x="1" y="536"/>
                    <a:pt x="1" y="536"/>
                  </a:cubicBezTo>
                  <a:cubicBezTo>
                    <a:pt x="0" y="537"/>
                    <a:pt x="0" y="537"/>
                    <a:pt x="0" y="538"/>
                  </a:cubicBezTo>
                  <a:cubicBezTo>
                    <a:pt x="1" y="538"/>
                    <a:pt x="1" y="538"/>
                    <a:pt x="2" y="5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882"/>
            <p:cNvSpPr/>
            <p:nvPr/>
          </p:nvSpPr>
          <p:spPr bwMode="auto">
            <a:xfrm>
              <a:off x="1805" y="1387"/>
              <a:ext cx="1390" cy="985"/>
            </a:xfrm>
            <a:custGeom>
              <a:avLst/>
              <a:gdLst>
                <a:gd name="T0" fmla="*/ 1 w 1315"/>
                <a:gd name="T1" fmla="*/ 2 h 933"/>
                <a:gd name="T2" fmla="*/ 1313 w 1315"/>
                <a:gd name="T3" fmla="*/ 932 h 933"/>
                <a:gd name="T4" fmla="*/ 1315 w 1315"/>
                <a:gd name="T5" fmla="*/ 932 h 933"/>
                <a:gd name="T6" fmla="*/ 1314 w 1315"/>
                <a:gd name="T7" fmla="*/ 931 h 933"/>
                <a:gd name="T8" fmla="*/ 2 w 1315"/>
                <a:gd name="T9" fmla="*/ 0 h 933"/>
                <a:gd name="T10" fmla="*/ 1 w 1315"/>
                <a:gd name="T11" fmla="*/ 0 h 933"/>
                <a:gd name="T12" fmla="*/ 1 w 1315"/>
                <a:gd name="T13" fmla="*/ 2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5" h="933">
                  <a:moveTo>
                    <a:pt x="1" y="2"/>
                  </a:moveTo>
                  <a:cubicBezTo>
                    <a:pt x="1313" y="932"/>
                    <a:pt x="1313" y="932"/>
                    <a:pt x="1313" y="932"/>
                  </a:cubicBezTo>
                  <a:cubicBezTo>
                    <a:pt x="1314" y="933"/>
                    <a:pt x="1314" y="932"/>
                    <a:pt x="1315" y="932"/>
                  </a:cubicBezTo>
                  <a:cubicBezTo>
                    <a:pt x="1315" y="932"/>
                    <a:pt x="1315" y="931"/>
                    <a:pt x="1314" y="93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83"/>
            <p:cNvSpPr/>
            <p:nvPr/>
          </p:nvSpPr>
          <p:spPr bwMode="auto">
            <a:xfrm>
              <a:off x="1701" y="1927"/>
              <a:ext cx="1072" cy="204"/>
            </a:xfrm>
            <a:custGeom>
              <a:avLst/>
              <a:gdLst>
                <a:gd name="T0" fmla="*/ 1 w 1014"/>
                <a:gd name="T1" fmla="*/ 193 h 193"/>
                <a:gd name="T2" fmla="*/ 1013 w 1014"/>
                <a:gd name="T3" fmla="*/ 2 h 193"/>
                <a:gd name="T4" fmla="*/ 1014 w 1014"/>
                <a:gd name="T5" fmla="*/ 0 h 193"/>
                <a:gd name="T6" fmla="*/ 1012 w 1014"/>
                <a:gd name="T7" fmla="*/ 0 h 193"/>
                <a:gd name="T8" fmla="*/ 1 w 1014"/>
                <a:gd name="T9" fmla="*/ 191 h 193"/>
                <a:gd name="T10" fmla="*/ 0 w 1014"/>
                <a:gd name="T11" fmla="*/ 192 h 193"/>
                <a:gd name="T12" fmla="*/ 1 w 1014"/>
                <a:gd name="T1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4" h="193">
                  <a:moveTo>
                    <a:pt x="1" y="193"/>
                  </a:moveTo>
                  <a:cubicBezTo>
                    <a:pt x="1013" y="2"/>
                    <a:pt x="1013" y="2"/>
                    <a:pt x="1013" y="2"/>
                  </a:cubicBezTo>
                  <a:cubicBezTo>
                    <a:pt x="1013" y="2"/>
                    <a:pt x="1014" y="1"/>
                    <a:pt x="1014" y="0"/>
                  </a:cubicBezTo>
                  <a:cubicBezTo>
                    <a:pt x="1013" y="0"/>
                    <a:pt x="1013" y="0"/>
                    <a:pt x="1012" y="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1"/>
                    <a:pt x="0" y="192"/>
                    <a:pt x="0" y="192"/>
                  </a:cubicBezTo>
                  <a:cubicBezTo>
                    <a:pt x="0" y="193"/>
                    <a:pt x="1" y="193"/>
                    <a:pt x="1" y="1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84"/>
            <p:cNvSpPr/>
            <p:nvPr/>
          </p:nvSpPr>
          <p:spPr bwMode="auto">
            <a:xfrm>
              <a:off x="2770" y="1927"/>
              <a:ext cx="425" cy="615"/>
            </a:xfrm>
            <a:custGeom>
              <a:avLst/>
              <a:gdLst>
                <a:gd name="T0" fmla="*/ 1 w 402"/>
                <a:gd name="T1" fmla="*/ 1 h 583"/>
                <a:gd name="T2" fmla="*/ 400 w 402"/>
                <a:gd name="T3" fmla="*/ 582 h 583"/>
                <a:gd name="T4" fmla="*/ 402 w 402"/>
                <a:gd name="T5" fmla="*/ 582 h 583"/>
                <a:gd name="T6" fmla="*/ 402 w 402"/>
                <a:gd name="T7" fmla="*/ 581 h 583"/>
                <a:gd name="T8" fmla="*/ 2 w 402"/>
                <a:gd name="T9" fmla="*/ 0 h 583"/>
                <a:gd name="T10" fmla="*/ 1 w 402"/>
                <a:gd name="T11" fmla="*/ 0 h 583"/>
                <a:gd name="T12" fmla="*/ 1 w 402"/>
                <a:gd name="T13" fmla="*/ 1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583">
                  <a:moveTo>
                    <a:pt x="1" y="1"/>
                  </a:moveTo>
                  <a:cubicBezTo>
                    <a:pt x="400" y="582"/>
                    <a:pt x="400" y="582"/>
                    <a:pt x="400" y="582"/>
                  </a:cubicBezTo>
                  <a:cubicBezTo>
                    <a:pt x="401" y="582"/>
                    <a:pt x="401" y="583"/>
                    <a:pt x="402" y="582"/>
                  </a:cubicBezTo>
                  <a:cubicBezTo>
                    <a:pt x="402" y="582"/>
                    <a:pt x="402" y="581"/>
                    <a:pt x="402" y="58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885"/>
            <p:cNvSpPr/>
            <p:nvPr/>
          </p:nvSpPr>
          <p:spPr bwMode="auto">
            <a:xfrm>
              <a:off x="2770" y="1927"/>
              <a:ext cx="757" cy="1216"/>
            </a:xfrm>
            <a:custGeom>
              <a:avLst/>
              <a:gdLst>
                <a:gd name="T0" fmla="*/ 716 w 716"/>
                <a:gd name="T1" fmla="*/ 1151 h 1152"/>
                <a:gd name="T2" fmla="*/ 2 w 716"/>
                <a:gd name="T3" fmla="*/ 0 h 1152"/>
                <a:gd name="T4" fmla="*/ 1 w 716"/>
                <a:gd name="T5" fmla="*/ 0 h 1152"/>
                <a:gd name="T6" fmla="*/ 1 w 716"/>
                <a:gd name="T7" fmla="*/ 1 h 1152"/>
                <a:gd name="T8" fmla="*/ 714 w 716"/>
                <a:gd name="T9" fmla="*/ 1152 h 1152"/>
                <a:gd name="T10" fmla="*/ 716 w 716"/>
                <a:gd name="T11" fmla="*/ 1152 h 1152"/>
                <a:gd name="T12" fmla="*/ 716 w 716"/>
                <a:gd name="T13" fmla="*/ 11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1152">
                  <a:moveTo>
                    <a:pt x="716" y="115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14" y="1152"/>
                    <a:pt x="714" y="1152"/>
                    <a:pt x="714" y="1152"/>
                  </a:cubicBezTo>
                  <a:cubicBezTo>
                    <a:pt x="715" y="1152"/>
                    <a:pt x="715" y="1152"/>
                    <a:pt x="716" y="1152"/>
                  </a:cubicBezTo>
                  <a:cubicBezTo>
                    <a:pt x="716" y="1152"/>
                    <a:pt x="716" y="1151"/>
                    <a:pt x="716" y="115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886"/>
            <p:cNvSpPr/>
            <p:nvPr/>
          </p:nvSpPr>
          <p:spPr bwMode="auto">
            <a:xfrm>
              <a:off x="2622" y="2644"/>
              <a:ext cx="905" cy="499"/>
            </a:xfrm>
            <a:custGeom>
              <a:avLst/>
              <a:gdLst>
                <a:gd name="T0" fmla="*/ 1 w 856"/>
                <a:gd name="T1" fmla="*/ 2 h 473"/>
                <a:gd name="T2" fmla="*/ 855 w 856"/>
                <a:gd name="T3" fmla="*/ 473 h 473"/>
                <a:gd name="T4" fmla="*/ 856 w 856"/>
                <a:gd name="T5" fmla="*/ 473 h 473"/>
                <a:gd name="T6" fmla="*/ 856 w 856"/>
                <a:gd name="T7" fmla="*/ 471 h 473"/>
                <a:gd name="T8" fmla="*/ 2 w 856"/>
                <a:gd name="T9" fmla="*/ 0 h 473"/>
                <a:gd name="T10" fmla="*/ 0 w 856"/>
                <a:gd name="T11" fmla="*/ 0 h 473"/>
                <a:gd name="T12" fmla="*/ 1 w 856"/>
                <a:gd name="T13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473">
                  <a:moveTo>
                    <a:pt x="1" y="2"/>
                  </a:moveTo>
                  <a:cubicBezTo>
                    <a:pt x="855" y="473"/>
                    <a:pt x="855" y="473"/>
                    <a:pt x="855" y="473"/>
                  </a:cubicBezTo>
                  <a:cubicBezTo>
                    <a:pt x="855" y="473"/>
                    <a:pt x="856" y="473"/>
                    <a:pt x="856" y="473"/>
                  </a:cubicBezTo>
                  <a:cubicBezTo>
                    <a:pt x="856" y="472"/>
                    <a:pt x="856" y="472"/>
                    <a:pt x="856" y="47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887"/>
            <p:cNvSpPr/>
            <p:nvPr/>
          </p:nvSpPr>
          <p:spPr bwMode="auto">
            <a:xfrm>
              <a:off x="1805" y="1387"/>
              <a:ext cx="820" cy="1259"/>
            </a:xfrm>
            <a:custGeom>
              <a:avLst/>
              <a:gdLst>
                <a:gd name="T0" fmla="*/ 775 w 776"/>
                <a:gd name="T1" fmla="*/ 1190 h 1192"/>
                <a:gd name="T2" fmla="*/ 2 w 776"/>
                <a:gd name="T3" fmla="*/ 0 h 1192"/>
                <a:gd name="T4" fmla="*/ 1 w 776"/>
                <a:gd name="T5" fmla="*/ 0 h 1192"/>
                <a:gd name="T6" fmla="*/ 1 w 776"/>
                <a:gd name="T7" fmla="*/ 1 h 1192"/>
                <a:gd name="T8" fmla="*/ 774 w 776"/>
                <a:gd name="T9" fmla="*/ 1191 h 1192"/>
                <a:gd name="T10" fmla="*/ 775 w 776"/>
                <a:gd name="T11" fmla="*/ 1192 h 1192"/>
                <a:gd name="T12" fmla="*/ 775 w 776"/>
                <a:gd name="T13" fmla="*/ 119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6" h="1192">
                  <a:moveTo>
                    <a:pt x="775" y="119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74" y="1191"/>
                    <a:pt x="774" y="1191"/>
                    <a:pt x="774" y="1191"/>
                  </a:cubicBezTo>
                  <a:cubicBezTo>
                    <a:pt x="774" y="1192"/>
                    <a:pt x="774" y="1192"/>
                    <a:pt x="775" y="1192"/>
                  </a:cubicBezTo>
                  <a:cubicBezTo>
                    <a:pt x="775" y="1191"/>
                    <a:pt x="776" y="1191"/>
                    <a:pt x="775" y="119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888"/>
            <p:cNvSpPr/>
            <p:nvPr/>
          </p:nvSpPr>
          <p:spPr bwMode="auto">
            <a:xfrm>
              <a:off x="5620" y="2452"/>
              <a:ext cx="550" cy="380"/>
            </a:xfrm>
            <a:custGeom>
              <a:avLst/>
              <a:gdLst>
                <a:gd name="T0" fmla="*/ 2 w 521"/>
                <a:gd name="T1" fmla="*/ 358 h 359"/>
                <a:gd name="T2" fmla="*/ 521 w 521"/>
                <a:gd name="T3" fmla="*/ 2 h 359"/>
                <a:gd name="T4" fmla="*/ 521 w 521"/>
                <a:gd name="T5" fmla="*/ 0 h 359"/>
                <a:gd name="T6" fmla="*/ 520 w 521"/>
                <a:gd name="T7" fmla="*/ 0 h 359"/>
                <a:gd name="T8" fmla="*/ 0 w 521"/>
                <a:gd name="T9" fmla="*/ 357 h 359"/>
                <a:gd name="T10" fmla="*/ 0 w 521"/>
                <a:gd name="T11" fmla="*/ 358 h 359"/>
                <a:gd name="T12" fmla="*/ 2 w 521"/>
                <a:gd name="T13" fmla="*/ 358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1" h="359">
                  <a:moveTo>
                    <a:pt x="2" y="358"/>
                  </a:moveTo>
                  <a:cubicBezTo>
                    <a:pt x="521" y="2"/>
                    <a:pt x="521" y="2"/>
                    <a:pt x="521" y="2"/>
                  </a:cubicBezTo>
                  <a:cubicBezTo>
                    <a:pt x="521" y="1"/>
                    <a:pt x="521" y="1"/>
                    <a:pt x="521" y="0"/>
                  </a:cubicBezTo>
                  <a:cubicBezTo>
                    <a:pt x="521" y="0"/>
                    <a:pt x="520" y="0"/>
                    <a:pt x="520" y="0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57"/>
                    <a:pt x="0" y="358"/>
                    <a:pt x="0" y="358"/>
                  </a:cubicBezTo>
                  <a:cubicBezTo>
                    <a:pt x="0" y="359"/>
                    <a:pt x="1" y="359"/>
                    <a:pt x="2" y="3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89"/>
            <p:cNvSpPr/>
            <p:nvPr/>
          </p:nvSpPr>
          <p:spPr bwMode="auto">
            <a:xfrm>
              <a:off x="4770" y="2342"/>
              <a:ext cx="1197" cy="657"/>
            </a:xfrm>
            <a:custGeom>
              <a:avLst/>
              <a:gdLst>
                <a:gd name="T0" fmla="*/ 1 w 1133"/>
                <a:gd name="T1" fmla="*/ 2 h 623"/>
                <a:gd name="T2" fmla="*/ 1131 w 1133"/>
                <a:gd name="T3" fmla="*/ 623 h 623"/>
                <a:gd name="T4" fmla="*/ 1132 w 1133"/>
                <a:gd name="T5" fmla="*/ 623 h 623"/>
                <a:gd name="T6" fmla="*/ 1132 w 1133"/>
                <a:gd name="T7" fmla="*/ 621 h 623"/>
                <a:gd name="T8" fmla="*/ 2 w 1133"/>
                <a:gd name="T9" fmla="*/ 0 h 623"/>
                <a:gd name="T10" fmla="*/ 0 w 1133"/>
                <a:gd name="T11" fmla="*/ 0 h 623"/>
                <a:gd name="T12" fmla="*/ 1 w 1133"/>
                <a:gd name="T13" fmla="*/ 2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3" h="623">
                  <a:moveTo>
                    <a:pt x="1" y="2"/>
                  </a:moveTo>
                  <a:cubicBezTo>
                    <a:pt x="1131" y="623"/>
                    <a:pt x="1131" y="623"/>
                    <a:pt x="1131" y="623"/>
                  </a:cubicBezTo>
                  <a:cubicBezTo>
                    <a:pt x="1131" y="623"/>
                    <a:pt x="1132" y="623"/>
                    <a:pt x="1132" y="623"/>
                  </a:cubicBezTo>
                  <a:cubicBezTo>
                    <a:pt x="1133" y="622"/>
                    <a:pt x="1132" y="621"/>
                    <a:pt x="1132" y="6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890"/>
            <p:cNvSpPr/>
            <p:nvPr/>
          </p:nvSpPr>
          <p:spPr bwMode="auto">
            <a:xfrm>
              <a:off x="3722" y="2342"/>
              <a:ext cx="1050" cy="19"/>
            </a:xfrm>
            <a:custGeom>
              <a:avLst/>
              <a:gdLst>
                <a:gd name="T0" fmla="*/ 992 w 993"/>
                <a:gd name="T1" fmla="*/ 0 h 18"/>
                <a:gd name="T2" fmla="*/ 1 w 993"/>
                <a:gd name="T3" fmla="*/ 16 h 18"/>
                <a:gd name="T4" fmla="*/ 0 w 993"/>
                <a:gd name="T5" fmla="*/ 17 h 18"/>
                <a:gd name="T6" fmla="*/ 1 w 993"/>
                <a:gd name="T7" fmla="*/ 18 h 18"/>
                <a:gd name="T8" fmla="*/ 992 w 993"/>
                <a:gd name="T9" fmla="*/ 2 h 18"/>
                <a:gd name="T10" fmla="*/ 993 w 993"/>
                <a:gd name="T11" fmla="*/ 1 h 18"/>
                <a:gd name="T12" fmla="*/ 992 w 99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3" h="18">
                  <a:moveTo>
                    <a:pt x="992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992" y="2"/>
                    <a:pt x="992" y="2"/>
                    <a:pt x="992" y="2"/>
                  </a:cubicBezTo>
                  <a:cubicBezTo>
                    <a:pt x="993" y="2"/>
                    <a:pt x="993" y="1"/>
                    <a:pt x="993" y="1"/>
                  </a:cubicBezTo>
                  <a:cubicBezTo>
                    <a:pt x="993" y="0"/>
                    <a:pt x="993" y="0"/>
                    <a:pt x="9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895" name="矩形 4894"/>
          <p:cNvSpPr/>
          <p:nvPr userDrawn="1"/>
        </p:nvSpPr>
        <p:spPr>
          <a:xfrm>
            <a:off x="800" y="0"/>
            <a:ext cx="8771335" cy="6827653"/>
          </a:xfrm>
          <a:prstGeom prst="rect">
            <a:avLst/>
          </a:prstGeom>
          <a:gradFill flip="none" rotWithShape="1">
            <a:gsLst>
              <a:gs pos="71000">
                <a:schemeClr val="bg1">
                  <a:lumMod val="95000"/>
                </a:schemeClr>
              </a:gs>
              <a:gs pos="100000">
                <a:schemeClr val="bg1">
                  <a:lumMod val="95000"/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96" name="组合 4895"/>
          <p:cNvGrpSpPr/>
          <p:nvPr userDrawn="1"/>
        </p:nvGrpSpPr>
        <p:grpSpPr>
          <a:xfrm>
            <a:off x="10911840" y="5754411"/>
            <a:ext cx="1280160" cy="1103589"/>
            <a:chOff x="10309860" y="5026658"/>
            <a:chExt cx="1697126" cy="1463042"/>
          </a:xfrm>
        </p:grpSpPr>
        <p:sp>
          <p:nvSpPr>
            <p:cNvPr id="4897" name="等腰三角形 4896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8" name="等腰三角形 4897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9" name="等腰三角形 4898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0" name="等腰三角形 4899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1" name="等腰三角形 4900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2" name="等腰三角形 4901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3" name="等腰三角形 4902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4" name="等腰三角形 4903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05" name="组合 4904"/>
          <p:cNvGrpSpPr/>
          <p:nvPr userDrawn="1"/>
        </p:nvGrpSpPr>
        <p:grpSpPr>
          <a:xfrm rot="5400000">
            <a:off x="-126447" y="156794"/>
            <a:ext cx="1833512" cy="1580618"/>
            <a:chOff x="10309860" y="5026658"/>
            <a:chExt cx="1697126" cy="1463042"/>
          </a:xfrm>
        </p:grpSpPr>
        <p:sp>
          <p:nvSpPr>
            <p:cNvPr id="4906" name="等腰三角形 4905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7" name="等腰三角形 4906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8" name="等腰三角形 4907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9" name="等腰三角形 4908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0" name="等腰三角形 4909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1" name="等腰三角形 4910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2" name="等腰三角形 4911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3" name="等腰三角形 4912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914" name="矩形 4913"/>
          <p:cNvSpPr/>
          <p:nvPr userDrawn="1"/>
        </p:nvSpPr>
        <p:spPr>
          <a:xfrm>
            <a:off x="9649202" y="5772525"/>
            <a:ext cx="2535964" cy="10854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"/>
          <p:cNvGrpSpPr>
            <a:grpSpLocks noChangeAspect="1"/>
          </p:cNvGrpSpPr>
          <p:nvPr userDrawn="1"/>
        </p:nvGrpSpPr>
        <p:grpSpPr bwMode="auto">
          <a:xfrm>
            <a:off x="5592723" y="1552961"/>
            <a:ext cx="6477001" cy="4088944"/>
            <a:chOff x="1436" y="359"/>
            <a:chExt cx="6843" cy="4320"/>
          </a:xfrm>
        </p:grpSpPr>
        <p:sp>
          <p:nvSpPr>
            <p:cNvPr id="42" name="AutoShape 3"/>
            <p:cNvSpPr>
              <a:spLocks noChangeAspect="1" noChangeArrowheads="1" noTextEdit="1"/>
            </p:cNvSpPr>
            <p:nvPr/>
          </p:nvSpPr>
          <p:spPr bwMode="auto">
            <a:xfrm>
              <a:off x="1436" y="359"/>
              <a:ext cx="684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" name="Group 205"/>
            <p:cNvGrpSpPr/>
            <p:nvPr/>
          </p:nvGrpSpPr>
          <p:grpSpPr bwMode="auto">
            <a:xfrm>
              <a:off x="3733" y="1650"/>
              <a:ext cx="3111" cy="2845"/>
              <a:chOff x="3733" y="1650"/>
              <a:chExt cx="3111" cy="2845"/>
            </a:xfrm>
          </p:grpSpPr>
          <p:sp>
            <p:nvSpPr>
              <p:cNvPr id="4729" name="Oval 5"/>
              <p:cNvSpPr>
                <a:spLocks noChangeArrowheads="1"/>
              </p:cNvSpPr>
              <p:nvPr/>
            </p:nvSpPr>
            <p:spPr bwMode="auto">
              <a:xfrm>
                <a:off x="5699" y="2424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0" name="Oval 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1" name="Oval 7"/>
              <p:cNvSpPr>
                <a:spLocks noChangeArrowheads="1"/>
              </p:cNvSpPr>
              <p:nvPr/>
            </p:nvSpPr>
            <p:spPr bwMode="auto">
              <a:xfrm>
                <a:off x="5612" y="252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2" name="Oval 8"/>
              <p:cNvSpPr>
                <a:spLocks noChangeArrowheads="1"/>
              </p:cNvSpPr>
              <p:nvPr/>
            </p:nvSpPr>
            <p:spPr bwMode="auto">
              <a:xfrm>
                <a:off x="5691" y="250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3" name="Oval 9"/>
              <p:cNvSpPr>
                <a:spLocks noChangeArrowheads="1"/>
              </p:cNvSpPr>
              <p:nvPr/>
            </p:nvSpPr>
            <p:spPr bwMode="auto">
              <a:xfrm>
                <a:off x="5664" y="254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4" name="Oval 10"/>
              <p:cNvSpPr>
                <a:spLocks noChangeArrowheads="1"/>
              </p:cNvSpPr>
              <p:nvPr/>
            </p:nvSpPr>
            <p:spPr bwMode="auto">
              <a:xfrm>
                <a:off x="5648" y="25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5" name="Oval 11"/>
              <p:cNvSpPr>
                <a:spLocks noChangeArrowheads="1"/>
              </p:cNvSpPr>
              <p:nvPr/>
            </p:nvSpPr>
            <p:spPr bwMode="auto">
              <a:xfrm>
                <a:off x="5620" y="248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6" name="Oval 12"/>
              <p:cNvSpPr>
                <a:spLocks noChangeArrowheads="1"/>
              </p:cNvSpPr>
              <p:nvPr/>
            </p:nvSpPr>
            <p:spPr bwMode="auto">
              <a:xfrm>
                <a:off x="5479" y="243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7" name="Oval 13"/>
              <p:cNvSpPr>
                <a:spLocks noChangeArrowheads="1"/>
              </p:cNvSpPr>
              <p:nvPr/>
            </p:nvSpPr>
            <p:spPr bwMode="auto">
              <a:xfrm>
                <a:off x="5478" y="232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8" name="Oval 14"/>
              <p:cNvSpPr>
                <a:spLocks noChangeArrowheads="1"/>
              </p:cNvSpPr>
              <p:nvPr/>
            </p:nvSpPr>
            <p:spPr bwMode="auto">
              <a:xfrm>
                <a:off x="5447" y="2040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9" name="Oval 15"/>
              <p:cNvSpPr>
                <a:spLocks noChangeArrowheads="1"/>
              </p:cNvSpPr>
              <p:nvPr/>
            </p:nvSpPr>
            <p:spPr bwMode="auto">
              <a:xfrm>
                <a:off x="5816" y="2300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0" name="Oval 16"/>
              <p:cNvSpPr>
                <a:spLocks noChangeArrowheads="1"/>
              </p:cNvSpPr>
              <p:nvPr/>
            </p:nvSpPr>
            <p:spPr bwMode="auto">
              <a:xfrm>
                <a:off x="5800" y="23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1" name="Oval 17"/>
              <p:cNvSpPr>
                <a:spLocks noChangeArrowheads="1"/>
              </p:cNvSpPr>
              <p:nvPr/>
            </p:nvSpPr>
            <p:spPr bwMode="auto">
              <a:xfrm>
                <a:off x="5687" y="261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2" name="Oval 18"/>
              <p:cNvSpPr>
                <a:spLocks noChangeArrowheads="1"/>
              </p:cNvSpPr>
              <p:nvPr/>
            </p:nvSpPr>
            <p:spPr bwMode="auto">
              <a:xfrm>
                <a:off x="5592" y="26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3" name="Oval 19"/>
              <p:cNvSpPr>
                <a:spLocks noChangeArrowheads="1"/>
              </p:cNvSpPr>
              <p:nvPr/>
            </p:nvSpPr>
            <p:spPr bwMode="auto">
              <a:xfrm>
                <a:off x="5546" y="25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4" name="Oval 20"/>
              <p:cNvSpPr>
                <a:spLocks noChangeArrowheads="1"/>
              </p:cNvSpPr>
              <p:nvPr/>
            </p:nvSpPr>
            <p:spPr bwMode="auto">
              <a:xfrm>
                <a:off x="5774" y="248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5" name="Oval 21"/>
              <p:cNvSpPr>
                <a:spLocks noChangeArrowheads="1"/>
              </p:cNvSpPr>
              <p:nvPr/>
            </p:nvSpPr>
            <p:spPr bwMode="auto">
              <a:xfrm>
                <a:off x="5759" y="25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6" name="Oval 22"/>
              <p:cNvSpPr>
                <a:spLocks noChangeArrowheads="1"/>
              </p:cNvSpPr>
              <p:nvPr/>
            </p:nvSpPr>
            <p:spPr bwMode="auto">
              <a:xfrm>
                <a:off x="5500" y="2527"/>
                <a:ext cx="19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7" name="Oval 23"/>
              <p:cNvSpPr>
                <a:spLocks noChangeArrowheads="1"/>
              </p:cNvSpPr>
              <p:nvPr/>
            </p:nvSpPr>
            <p:spPr bwMode="auto">
              <a:xfrm>
                <a:off x="5514" y="24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8" name="Oval 24"/>
              <p:cNvSpPr>
                <a:spLocks noChangeArrowheads="1"/>
              </p:cNvSpPr>
              <p:nvPr/>
            </p:nvSpPr>
            <p:spPr bwMode="auto">
              <a:xfrm>
                <a:off x="6111" y="240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9" name="Oval 25"/>
              <p:cNvSpPr>
                <a:spLocks noChangeArrowheads="1"/>
              </p:cNvSpPr>
              <p:nvPr/>
            </p:nvSpPr>
            <p:spPr bwMode="auto">
              <a:xfrm>
                <a:off x="6425" y="243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0" name="Oval 26"/>
              <p:cNvSpPr>
                <a:spLocks noChangeArrowheads="1"/>
              </p:cNvSpPr>
              <p:nvPr/>
            </p:nvSpPr>
            <p:spPr bwMode="auto">
              <a:xfrm>
                <a:off x="6598" y="226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1" name="Oval 27"/>
              <p:cNvSpPr>
                <a:spLocks noChangeArrowheads="1"/>
              </p:cNvSpPr>
              <p:nvPr/>
            </p:nvSpPr>
            <p:spPr bwMode="auto">
              <a:xfrm>
                <a:off x="6487" y="237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2" name="Oval 28"/>
              <p:cNvSpPr>
                <a:spLocks noChangeArrowheads="1"/>
              </p:cNvSpPr>
              <p:nvPr/>
            </p:nvSpPr>
            <p:spPr bwMode="auto">
              <a:xfrm>
                <a:off x="6366" y="235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3" name="Oval 29"/>
              <p:cNvSpPr>
                <a:spLocks noChangeArrowheads="1"/>
              </p:cNvSpPr>
              <p:nvPr/>
            </p:nvSpPr>
            <p:spPr bwMode="auto">
              <a:xfrm>
                <a:off x="6376" y="24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4" name="Oval 30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5" name="Oval 31"/>
              <p:cNvSpPr>
                <a:spLocks noChangeArrowheads="1"/>
              </p:cNvSpPr>
              <p:nvPr/>
            </p:nvSpPr>
            <p:spPr bwMode="auto">
              <a:xfrm>
                <a:off x="6179" y="220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6" name="Oval 32"/>
              <p:cNvSpPr>
                <a:spLocks noChangeArrowheads="1"/>
              </p:cNvSpPr>
              <p:nvPr/>
            </p:nvSpPr>
            <p:spPr bwMode="auto">
              <a:xfrm>
                <a:off x="6268" y="21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7" name="Oval 33"/>
              <p:cNvSpPr>
                <a:spLocks noChangeArrowheads="1"/>
              </p:cNvSpPr>
              <p:nvPr/>
            </p:nvSpPr>
            <p:spPr bwMode="auto">
              <a:xfrm>
                <a:off x="6048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8" name="Oval 34"/>
              <p:cNvSpPr>
                <a:spLocks noChangeArrowheads="1"/>
              </p:cNvSpPr>
              <p:nvPr/>
            </p:nvSpPr>
            <p:spPr bwMode="auto">
              <a:xfrm>
                <a:off x="6172" y="2315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9" name="Oval 35"/>
              <p:cNvSpPr>
                <a:spLocks noChangeArrowheads="1"/>
              </p:cNvSpPr>
              <p:nvPr/>
            </p:nvSpPr>
            <p:spPr bwMode="auto">
              <a:xfrm>
                <a:off x="6141" y="231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0" name="Oval 36"/>
              <p:cNvSpPr>
                <a:spLocks noChangeArrowheads="1"/>
              </p:cNvSpPr>
              <p:nvPr/>
            </p:nvSpPr>
            <p:spPr bwMode="auto">
              <a:xfrm>
                <a:off x="6293" y="222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1" name="Oval 37"/>
              <p:cNvSpPr>
                <a:spLocks noChangeArrowheads="1"/>
              </p:cNvSpPr>
              <p:nvPr/>
            </p:nvSpPr>
            <p:spPr bwMode="auto">
              <a:xfrm>
                <a:off x="6074" y="211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2" name="Oval 38"/>
              <p:cNvSpPr>
                <a:spLocks noChangeArrowheads="1"/>
              </p:cNvSpPr>
              <p:nvPr/>
            </p:nvSpPr>
            <p:spPr bwMode="auto">
              <a:xfrm>
                <a:off x="5974" y="2304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3" name="Oval 39"/>
              <p:cNvSpPr>
                <a:spLocks noChangeArrowheads="1"/>
              </p:cNvSpPr>
              <p:nvPr/>
            </p:nvSpPr>
            <p:spPr bwMode="auto">
              <a:xfrm>
                <a:off x="6005" y="231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4" name="Oval 40"/>
              <p:cNvSpPr>
                <a:spLocks noChangeArrowheads="1"/>
              </p:cNvSpPr>
              <p:nvPr/>
            </p:nvSpPr>
            <p:spPr bwMode="auto">
              <a:xfrm>
                <a:off x="6083" y="165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5" name="Oval 41"/>
              <p:cNvSpPr>
                <a:spLocks noChangeArrowheads="1"/>
              </p:cNvSpPr>
              <p:nvPr/>
            </p:nvSpPr>
            <p:spPr bwMode="auto">
              <a:xfrm>
                <a:off x="5839" y="224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6" name="Oval 42"/>
              <p:cNvSpPr>
                <a:spLocks noChangeArrowheads="1"/>
              </p:cNvSpPr>
              <p:nvPr/>
            </p:nvSpPr>
            <p:spPr bwMode="auto">
              <a:xfrm>
                <a:off x="5986" y="21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7" name="Oval 43"/>
              <p:cNvSpPr>
                <a:spLocks noChangeArrowheads="1"/>
              </p:cNvSpPr>
              <p:nvPr/>
            </p:nvSpPr>
            <p:spPr bwMode="auto">
              <a:xfrm>
                <a:off x="5965" y="217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8" name="Oval 44"/>
              <p:cNvSpPr>
                <a:spLocks noChangeArrowheads="1"/>
              </p:cNvSpPr>
              <p:nvPr/>
            </p:nvSpPr>
            <p:spPr bwMode="auto">
              <a:xfrm>
                <a:off x="6424" y="2068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9" name="Oval 45"/>
              <p:cNvSpPr>
                <a:spLocks noChangeArrowheads="1"/>
              </p:cNvSpPr>
              <p:nvPr/>
            </p:nvSpPr>
            <p:spPr bwMode="auto">
              <a:xfrm>
                <a:off x="6182" y="21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0" name="Oval 46"/>
              <p:cNvSpPr>
                <a:spLocks noChangeArrowheads="1"/>
              </p:cNvSpPr>
              <p:nvPr/>
            </p:nvSpPr>
            <p:spPr bwMode="auto">
              <a:xfrm>
                <a:off x="6145" y="215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1" name="Oval 47"/>
              <p:cNvSpPr>
                <a:spLocks noChangeArrowheads="1"/>
              </p:cNvSpPr>
              <p:nvPr/>
            </p:nvSpPr>
            <p:spPr bwMode="auto">
              <a:xfrm>
                <a:off x="6373" y="20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2" name="Oval 48"/>
              <p:cNvSpPr>
                <a:spLocks noChangeArrowheads="1"/>
              </p:cNvSpPr>
              <p:nvPr/>
            </p:nvSpPr>
            <p:spPr bwMode="auto">
              <a:xfrm>
                <a:off x="6457" y="23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3" name="Oval 49"/>
              <p:cNvSpPr>
                <a:spLocks noChangeArrowheads="1"/>
              </p:cNvSpPr>
              <p:nvPr/>
            </p:nvSpPr>
            <p:spPr bwMode="auto">
              <a:xfrm>
                <a:off x="6808" y="225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4" name="Oval 50"/>
              <p:cNvSpPr>
                <a:spLocks noChangeArrowheads="1"/>
              </p:cNvSpPr>
              <p:nvPr/>
            </p:nvSpPr>
            <p:spPr bwMode="auto">
              <a:xfrm>
                <a:off x="6831" y="207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5" name="Oval 51"/>
              <p:cNvSpPr>
                <a:spLocks noChangeArrowheads="1"/>
              </p:cNvSpPr>
              <p:nvPr/>
            </p:nvSpPr>
            <p:spPr bwMode="auto">
              <a:xfrm>
                <a:off x="6741" y="20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6" name="Oval 52"/>
              <p:cNvSpPr>
                <a:spLocks noChangeArrowheads="1"/>
              </p:cNvSpPr>
              <p:nvPr/>
            </p:nvSpPr>
            <p:spPr bwMode="auto">
              <a:xfrm>
                <a:off x="6654" y="19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7" name="Oval 53"/>
              <p:cNvSpPr>
                <a:spLocks noChangeArrowheads="1"/>
              </p:cNvSpPr>
              <p:nvPr/>
            </p:nvSpPr>
            <p:spPr bwMode="auto">
              <a:xfrm>
                <a:off x="6707" y="2150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8" name="Oval 54"/>
              <p:cNvSpPr>
                <a:spLocks noChangeArrowheads="1"/>
              </p:cNvSpPr>
              <p:nvPr/>
            </p:nvSpPr>
            <p:spPr bwMode="auto">
              <a:xfrm>
                <a:off x="6641" y="2147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9" name="Oval 55"/>
              <p:cNvSpPr>
                <a:spLocks noChangeArrowheads="1"/>
              </p:cNvSpPr>
              <p:nvPr/>
            </p:nvSpPr>
            <p:spPr bwMode="auto">
              <a:xfrm>
                <a:off x="6830" y="212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0" name="Oval 56"/>
              <p:cNvSpPr>
                <a:spLocks noChangeArrowheads="1"/>
              </p:cNvSpPr>
              <p:nvPr/>
            </p:nvSpPr>
            <p:spPr bwMode="auto">
              <a:xfrm>
                <a:off x="6468" y="2077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1" name="Oval 57"/>
              <p:cNvSpPr>
                <a:spLocks noChangeArrowheads="1"/>
              </p:cNvSpPr>
              <p:nvPr/>
            </p:nvSpPr>
            <p:spPr bwMode="auto">
              <a:xfrm>
                <a:off x="6217" y="200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2" name="Oval 58"/>
              <p:cNvSpPr>
                <a:spLocks noChangeArrowheads="1"/>
              </p:cNvSpPr>
              <p:nvPr/>
            </p:nvSpPr>
            <p:spPr bwMode="auto">
              <a:xfrm>
                <a:off x="6221" y="201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3" name="Oval 59"/>
              <p:cNvSpPr>
                <a:spLocks noChangeArrowheads="1"/>
              </p:cNvSpPr>
              <p:nvPr/>
            </p:nvSpPr>
            <p:spPr bwMode="auto">
              <a:xfrm>
                <a:off x="6332" y="227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4" name="Oval 60"/>
              <p:cNvSpPr>
                <a:spLocks noChangeArrowheads="1"/>
              </p:cNvSpPr>
              <p:nvPr/>
            </p:nvSpPr>
            <p:spPr bwMode="auto">
              <a:xfrm>
                <a:off x="6283" y="243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5" name="Oval 61"/>
              <p:cNvSpPr>
                <a:spLocks noChangeArrowheads="1"/>
              </p:cNvSpPr>
              <p:nvPr/>
            </p:nvSpPr>
            <p:spPr bwMode="auto">
              <a:xfrm>
                <a:off x="6721" y="228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6" name="Oval 62"/>
              <p:cNvSpPr>
                <a:spLocks noChangeArrowheads="1"/>
              </p:cNvSpPr>
              <p:nvPr/>
            </p:nvSpPr>
            <p:spPr bwMode="auto">
              <a:xfrm>
                <a:off x="6641" y="3093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7" name="Oval 63"/>
              <p:cNvSpPr>
                <a:spLocks noChangeArrowheads="1"/>
              </p:cNvSpPr>
              <p:nvPr/>
            </p:nvSpPr>
            <p:spPr bwMode="auto">
              <a:xfrm>
                <a:off x="6647" y="29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8" name="Oval 64"/>
              <p:cNvSpPr>
                <a:spLocks noChangeArrowheads="1"/>
              </p:cNvSpPr>
              <p:nvPr/>
            </p:nvSpPr>
            <p:spPr bwMode="auto">
              <a:xfrm>
                <a:off x="6644" y="29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9" name="Oval 65"/>
              <p:cNvSpPr>
                <a:spLocks noChangeArrowheads="1"/>
              </p:cNvSpPr>
              <p:nvPr/>
            </p:nvSpPr>
            <p:spPr bwMode="auto">
              <a:xfrm>
                <a:off x="6633" y="288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0" name="Oval 66"/>
              <p:cNvSpPr>
                <a:spLocks noChangeArrowheads="1"/>
              </p:cNvSpPr>
              <p:nvPr/>
            </p:nvSpPr>
            <p:spPr bwMode="auto">
              <a:xfrm>
                <a:off x="6623" y="283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1" name="Oval 67"/>
              <p:cNvSpPr>
                <a:spLocks noChangeArrowheads="1"/>
              </p:cNvSpPr>
              <p:nvPr/>
            </p:nvSpPr>
            <p:spPr bwMode="auto">
              <a:xfrm>
                <a:off x="6618" y="2786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2" name="Oval 68"/>
              <p:cNvSpPr>
                <a:spLocks noChangeArrowheads="1"/>
              </p:cNvSpPr>
              <p:nvPr/>
            </p:nvSpPr>
            <p:spPr bwMode="auto">
              <a:xfrm>
                <a:off x="6550" y="3155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3" name="Oval 69"/>
              <p:cNvSpPr>
                <a:spLocks noChangeArrowheads="1"/>
              </p:cNvSpPr>
              <p:nvPr/>
            </p:nvSpPr>
            <p:spPr bwMode="auto">
              <a:xfrm>
                <a:off x="6514" y="31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4" name="Oval 70"/>
              <p:cNvSpPr>
                <a:spLocks noChangeArrowheads="1"/>
              </p:cNvSpPr>
              <p:nvPr/>
            </p:nvSpPr>
            <p:spPr bwMode="auto">
              <a:xfrm>
                <a:off x="6475" y="31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5" name="Oval 71"/>
              <p:cNvSpPr>
                <a:spLocks noChangeArrowheads="1"/>
              </p:cNvSpPr>
              <p:nvPr/>
            </p:nvSpPr>
            <p:spPr bwMode="auto">
              <a:xfrm>
                <a:off x="6466" y="28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6" name="Oval 72"/>
              <p:cNvSpPr>
                <a:spLocks noChangeArrowheads="1"/>
              </p:cNvSpPr>
              <p:nvPr/>
            </p:nvSpPr>
            <p:spPr bwMode="auto">
              <a:xfrm>
                <a:off x="6204" y="27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7" name="Oval 73"/>
              <p:cNvSpPr>
                <a:spLocks noChangeArrowheads="1"/>
              </p:cNvSpPr>
              <p:nvPr/>
            </p:nvSpPr>
            <p:spPr bwMode="auto">
              <a:xfrm>
                <a:off x="6234" y="272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8" name="Oval 74"/>
              <p:cNvSpPr>
                <a:spLocks noChangeArrowheads="1"/>
              </p:cNvSpPr>
              <p:nvPr/>
            </p:nvSpPr>
            <p:spPr bwMode="auto">
              <a:xfrm>
                <a:off x="6259" y="2660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9" name="Oval 75"/>
              <p:cNvSpPr>
                <a:spLocks noChangeArrowheads="1"/>
              </p:cNvSpPr>
              <p:nvPr/>
            </p:nvSpPr>
            <p:spPr bwMode="auto">
              <a:xfrm>
                <a:off x="6278" y="259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0" name="Oval 76"/>
              <p:cNvSpPr>
                <a:spLocks noChangeArrowheads="1"/>
              </p:cNvSpPr>
              <p:nvPr/>
            </p:nvSpPr>
            <p:spPr bwMode="auto">
              <a:xfrm>
                <a:off x="6117" y="281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1" name="Oval 77"/>
              <p:cNvSpPr>
                <a:spLocks noChangeArrowheads="1"/>
              </p:cNvSpPr>
              <p:nvPr/>
            </p:nvSpPr>
            <p:spPr bwMode="auto">
              <a:xfrm>
                <a:off x="539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2" name="Oval 78"/>
              <p:cNvSpPr>
                <a:spLocks noChangeArrowheads="1"/>
              </p:cNvSpPr>
              <p:nvPr/>
            </p:nvSpPr>
            <p:spPr bwMode="auto">
              <a:xfrm>
                <a:off x="5315" y="266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3" name="Oval 79"/>
              <p:cNvSpPr>
                <a:spLocks noChangeArrowheads="1"/>
              </p:cNvSpPr>
              <p:nvPr/>
            </p:nvSpPr>
            <p:spPr bwMode="auto">
              <a:xfrm>
                <a:off x="5441" y="28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4" name="Oval 80"/>
              <p:cNvSpPr>
                <a:spLocks noChangeArrowheads="1"/>
              </p:cNvSpPr>
              <p:nvPr/>
            </p:nvSpPr>
            <p:spPr bwMode="auto">
              <a:xfrm>
                <a:off x="5363" y="27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5" name="Oval 81"/>
              <p:cNvSpPr>
                <a:spLocks noChangeArrowheads="1"/>
              </p:cNvSpPr>
              <p:nvPr/>
            </p:nvSpPr>
            <p:spPr bwMode="auto">
              <a:xfrm>
                <a:off x="5256" y="2595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6" name="Oval 82"/>
              <p:cNvSpPr>
                <a:spLocks noChangeArrowheads="1"/>
              </p:cNvSpPr>
              <p:nvPr/>
            </p:nvSpPr>
            <p:spPr bwMode="auto">
              <a:xfrm>
                <a:off x="5206" y="25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7" name="Oval 83"/>
              <p:cNvSpPr>
                <a:spLocks noChangeArrowheads="1"/>
              </p:cNvSpPr>
              <p:nvPr/>
            </p:nvSpPr>
            <p:spPr bwMode="auto">
              <a:xfrm>
                <a:off x="5612" y="2819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8" name="Oval 84"/>
              <p:cNvSpPr>
                <a:spLocks noChangeArrowheads="1"/>
              </p:cNvSpPr>
              <p:nvPr/>
            </p:nvSpPr>
            <p:spPr bwMode="auto">
              <a:xfrm>
                <a:off x="5453" y="2476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9" name="Oval 85"/>
              <p:cNvSpPr>
                <a:spLocks noChangeArrowheads="1"/>
              </p:cNvSpPr>
              <p:nvPr/>
            </p:nvSpPr>
            <p:spPr bwMode="auto">
              <a:xfrm>
                <a:off x="5309" y="275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0" name="Oval 86"/>
              <p:cNvSpPr>
                <a:spLocks noChangeArrowheads="1"/>
              </p:cNvSpPr>
              <p:nvPr/>
            </p:nvSpPr>
            <p:spPr bwMode="auto">
              <a:xfrm>
                <a:off x="5400" y="2618"/>
                <a:ext cx="9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1" name="Oval 87"/>
              <p:cNvSpPr>
                <a:spLocks noChangeArrowheads="1"/>
              </p:cNvSpPr>
              <p:nvPr/>
            </p:nvSpPr>
            <p:spPr bwMode="auto">
              <a:xfrm>
                <a:off x="5295" y="23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2" name="Oval 88"/>
              <p:cNvSpPr>
                <a:spLocks noChangeArrowheads="1"/>
              </p:cNvSpPr>
              <p:nvPr/>
            </p:nvSpPr>
            <p:spPr bwMode="auto">
              <a:xfrm>
                <a:off x="5445" y="240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3" name="Oval 89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4" name="Oval 90"/>
              <p:cNvSpPr>
                <a:spLocks noChangeArrowheads="1"/>
              </p:cNvSpPr>
              <p:nvPr/>
            </p:nvSpPr>
            <p:spPr bwMode="auto">
              <a:xfrm>
                <a:off x="5846" y="2841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5" name="Oval 91"/>
              <p:cNvSpPr>
                <a:spLocks noChangeArrowheads="1"/>
              </p:cNvSpPr>
              <p:nvPr/>
            </p:nvSpPr>
            <p:spPr bwMode="auto">
              <a:xfrm>
                <a:off x="5557" y="260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6" name="Oval 92"/>
              <p:cNvSpPr>
                <a:spLocks noChangeArrowheads="1"/>
              </p:cNvSpPr>
              <p:nvPr/>
            </p:nvSpPr>
            <p:spPr bwMode="auto">
              <a:xfrm>
                <a:off x="6115" y="271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7" name="Oval 93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8" name="Oval 94"/>
              <p:cNvSpPr>
                <a:spLocks noChangeArrowheads="1"/>
              </p:cNvSpPr>
              <p:nvPr/>
            </p:nvSpPr>
            <p:spPr bwMode="auto">
              <a:xfrm>
                <a:off x="6030" y="285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9" name="Oval 95"/>
              <p:cNvSpPr>
                <a:spLocks noChangeArrowheads="1"/>
              </p:cNvSpPr>
              <p:nvPr/>
            </p:nvSpPr>
            <p:spPr bwMode="auto">
              <a:xfrm>
                <a:off x="5925" y="280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0" name="Oval 96"/>
              <p:cNvSpPr>
                <a:spLocks noChangeArrowheads="1"/>
              </p:cNvSpPr>
              <p:nvPr/>
            </p:nvSpPr>
            <p:spPr bwMode="auto">
              <a:xfrm>
                <a:off x="5842" y="2842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1" name="Oval 97"/>
              <p:cNvSpPr>
                <a:spLocks noChangeArrowheads="1"/>
              </p:cNvSpPr>
              <p:nvPr/>
            </p:nvSpPr>
            <p:spPr bwMode="auto">
              <a:xfrm>
                <a:off x="5724" y="274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2" name="Oval 98"/>
              <p:cNvSpPr>
                <a:spLocks noChangeArrowheads="1"/>
              </p:cNvSpPr>
              <p:nvPr/>
            </p:nvSpPr>
            <p:spPr bwMode="auto">
              <a:xfrm>
                <a:off x="5468" y="239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3" name="Oval 99"/>
              <p:cNvSpPr>
                <a:spLocks noChangeArrowheads="1"/>
              </p:cNvSpPr>
              <p:nvPr/>
            </p:nvSpPr>
            <p:spPr bwMode="auto">
              <a:xfrm>
                <a:off x="5474" y="2262"/>
                <a:ext cx="8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4" name="Oval 100"/>
              <p:cNvSpPr>
                <a:spLocks noChangeArrowheads="1"/>
              </p:cNvSpPr>
              <p:nvPr/>
            </p:nvSpPr>
            <p:spPr bwMode="auto">
              <a:xfrm>
                <a:off x="5314" y="222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5" name="Oval 101"/>
              <p:cNvSpPr>
                <a:spLocks noChangeArrowheads="1"/>
              </p:cNvSpPr>
              <p:nvPr/>
            </p:nvSpPr>
            <p:spPr bwMode="auto">
              <a:xfrm>
                <a:off x="5196" y="238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6" name="Oval 102"/>
              <p:cNvSpPr>
                <a:spLocks noChangeArrowheads="1"/>
              </p:cNvSpPr>
              <p:nvPr/>
            </p:nvSpPr>
            <p:spPr bwMode="auto">
              <a:xfrm>
                <a:off x="5187" y="24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7" name="Oval 103"/>
              <p:cNvSpPr>
                <a:spLocks noChangeArrowheads="1"/>
              </p:cNvSpPr>
              <p:nvPr/>
            </p:nvSpPr>
            <p:spPr bwMode="auto">
              <a:xfrm>
                <a:off x="5234" y="21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8" name="Oval 104"/>
              <p:cNvSpPr>
                <a:spLocks noChangeArrowheads="1"/>
              </p:cNvSpPr>
              <p:nvPr/>
            </p:nvSpPr>
            <p:spPr bwMode="auto">
              <a:xfrm>
                <a:off x="5273" y="236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9" name="Oval 105"/>
              <p:cNvSpPr>
                <a:spLocks noChangeArrowheads="1"/>
              </p:cNvSpPr>
              <p:nvPr/>
            </p:nvSpPr>
            <p:spPr bwMode="auto">
              <a:xfrm>
                <a:off x="5063" y="242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0" name="Oval 106"/>
              <p:cNvSpPr>
                <a:spLocks noChangeArrowheads="1"/>
              </p:cNvSpPr>
              <p:nvPr/>
            </p:nvSpPr>
            <p:spPr bwMode="auto">
              <a:xfrm>
                <a:off x="5140" y="235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1" name="Oval 107"/>
              <p:cNvSpPr>
                <a:spLocks noChangeArrowheads="1"/>
              </p:cNvSpPr>
              <p:nvPr/>
            </p:nvSpPr>
            <p:spPr bwMode="auto">
              <a:xfrm>
                <a:off x="5125" y="23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2" name="Oval 108"/>
              <p:cNvSpPr>
                <a:spLocks noChangeArrowheads="1"/>
              </p:cNvSpPr>
              <p:nvPr/>
            </p:nvSpPr>
            <p:spPr bwMode="auto">
              <a:xfrm>
                <a:off x="4990" y="24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3" name="Oval 109"/>
              <p:cNvSpPr>
                <a:spLocks noChangeArrowheads="1"/>
              </p:cNvSpPr>
              <p:nvPr/>
            </p:nvSpPr>
            <p:spPr bwMode="auto">
              <a:xfrm>
                <a:off x="4919" y="227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4" name="Oval 110"/>
              <p:cNvSpPr>
                <a:spLocks noChangeArrowheads="1"/>
              </p:cNvSpPr>
              <p:nvPr/>
            </p:nvSpPr>
            <p:spPr bwMode="auto">
              <a:xfrm>
                <a:off x="5143" y="2279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5" name="Oval 111"/>
              <p:cNvSpPr>
                <a:spLocks noChangeArrowheads="1"/>
              </p:cNvSpPr>
              <p:nvPr/>
            </p:nvSpPr>
            <p:spPr bwMode="auto">
              <a:xfrm>
                <a:off x="5209" y="20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6" name="Oval 112"/>
              <p:cNvSpPr>
                <a:spLocks noChangeArrowheads="1"/>
              </p:cNvSpPr>
              <p:nvPr/>
            </p:nvSpPr>
            <p:spPr bwMode="auto">
              <a:xfrm>
                <a:off x="5288" y="20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7" name="Oval 113"/>
              <p:cNvSpPr>
                <a:spLocks noChangeArrowheads="1"/>
              </p:cNvSpPr>
              <p:nvPr/>
            </p:nvSpPr>
            <p:spPr bwMode="auto">
              <a:xfrm>
                <a:off x="5185" y="199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8" name="Oval 114"/>
              <p:cNvSpPr>
                <a:spLocks noChangeArrowheads="1"/>
              </p:cNvSpPr>
              <p:nvPr/>
            </p:nvSpPr>
            <p:spPr bwMode="auto">
              <a:xfrm>
                <a:off x="5137" y="210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9" name="Oval 115"/>
              <p:cNvSpPr>
                <a:spLocks noChangeArrowheads="1"/>
              </p:cNvSpPr>
              <p:nvPr/>
            </p:nvSpPr>
            <p:spPr bwMode="auto">
              <a:xfrm>
                <a:off x="4754" y="2535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0" name="Oval 116"/>
              <p:cNvSpPr>
                <a:spLocks noChangeArrowheads="1"/>
              </p:cNvSpPr>
              <p:nvPr/>
            </p:nvSpPr>
            <p:spPr bwMode="auto">
              <a:xfrm>
                <a:off x="4926" y="239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1" name="Oval 117"/>
              <p:cNvSpPr>
                <a:spLocks noChangeArrowheads="1"/>
              </p:cNvSpPr>
              <p:nvPr/>
            </p:nvSpPr>
            <p:spPr bwMode="auto">
              <a:xfrm>
                <a:off x="4818" y="24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2" name="Oval 118"/>
              <p:cNvSpPr>
                <a:spLocks noChangeArrowheads="1"/>
              </p:cNvSpPr>
              <p:nvPr/>
            </p:nvSpPr>
            <p:spPr bwMode="auto">
              <a:xfrm>
                <a:off x="4762" y="259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3" name="Oval 119"/>
              <p:cNvSpPr>
                <a:spLocks noChangeArrowheads="1"/>
              </p:cNvSpPr>
              <p:nvPr/>
            </p:nvSpPr>
            <p:spPr bwMode="auto">
              <a:xfrm>
                <a:off x="4551" y="241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4" name="Oval 120"/>
              <p:cNvSpPr>
                <a:spLocks noChangeArrowheads="1"/>
              </p:cNvSpPr>
              <p:nvPr/>
            </p:nvSpPr>
            <p:spPr bwMode="auto">
              <a:xfrm>
                <a:off x="4535" y="2493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5" name="Oval 121"/>
              <p:cNvSpPr>
                <a:spLocks noChangeArrowheads="1"/>
              </p:cNvSpPr>
              <p:nvPr/>
            </p:nvSpPr>
            <p:spPr bwMode="auto">
              <a:xfrm>
                <a:off x="4537" y="24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6" name="Oval 122"/>
              <p:cNvSpPr>
                <a:spLocks noChangeArrowheads="1"/>
              </p:cNvSpPr>
              <p:nvPr/>
            </p:nvSpPr>
            <p:spPr bwMode="auto">
              <a:xfrm>
                <a:off x="4146" y="270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7" name="Oval 123"/>
              <p:cNvSpPr>
                <a:spLocks noChangeArrowheads="1"/>
              </p:cNvSpPr>
              <p:nvPr/>
            </p:nvSpPr>
            <p:spPr bwMode="auto">
              <a:xfrm>
                <a:off x="4199" y="272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8" name="Oval 124"/>
              <p:cNvSpPr>
                <a:spLocks noChangeArrowheads="1"/>
              </p:cNvSpPr>
              <p:nvPr/>
            </p:nvSpPr>
            <p:spPr bwMode="auto">
              <a:xfrm>
                <a:off x="4287" y="2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9" name="Oval 125"/>
              <p:cNvSpPr>
                <a:spLocks noChangeArrowheads="1"/>
              </p:cNvSpPr>
              <p:nvPr/>
            </p:nvSpPr>
            <p:spPr bwMode="auto">
              <a:xfrm>
                <a:off x="3970" y="31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0" name="Oval 126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1" name="Oval 127"/>
              <p:cNvSpPr>
                <a:spLocks noChangeArrowheads="1"/>
              </p:cNvSpPr>
              <p:nvPr/>
            </p:nvSpPr>
            <p:spPr bwMode="auto">
              <a:xfrm>
                <a:off x="4172" y="292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2" name="Oval 128"/>
              <p:cNvSpPr>
                <a:spLocks noChangeArrowheads="1"/>
              </p:cNvSpPr>
              <p:nvPr/>
            </p:nvSpPr>
            <p:spPr bwMode="auto">
              <a:xfrm>
                <a:off x="4924" y="250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3" name="Oval 129"/>
              <p:cNvSpPr>
                <a:spLocks noChangeArrowheads="1"/>
              </p:cNvSpPr>
              <p:nvPr/>
            </p:nvSpPr>
            <p:spPr bwMode="auto">
              <a:xfrm>
                <a:off x="4634" y="26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4" name="Oval 130"/>
              <p:cNvSpPr>
                <a:spLocks noChangeArrowheads="1"/>
              </p:cNvSpPr>
              <p:nvPr/>
            </p:nvSpPr>
            <p:spPr bwMode="auto">
              <a:xfrm>
                <a:off x="4721" y="264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5" name="Oval 131"/>
              <p:cNvSpPr>
                <a:spLocks noChangeArrowheads="1"/>
              </p:cNvSpPr>
              <p:nvPr/>
            </p:nvSpPr>
            <p:spPr bwMode="auto">
              <a:xfrm>
                <a:off x="4587" y="26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6" name="Oval 132"/>
              <p:cNvSpPr>
                <a:spLocks noChangeArrowheads="1"/>
              </p:cNvSpPr>
              <p:nvPr/>
            </p:nvSpPr>
            <p:spPr bwMode="auto">
              <a:xfrm>
                <a:off x="4594" y="2465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7" name="Oval 133"/>
              <p:cNvSpPr>
                <a:spLocks noChangeArrowheads="1"/>
              </p:cNvSpPr>
              <p:nvPr/>
            </p:nvSpPr>
            <p:spPr bwMode="auto">
              <a:xfrm>
                <a:off x="5295" y="2001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8" name="Oval 134"/>
              <p:cNvSpPr>
                <a:spLocks noChangeArrowheads="1"/>
              </p:cNvSpPr>
              <p:nvPr/>
            </p:nvSpPr>
            <p:spPr bwMode="auto">
              <a:xfrm>
                <a:off x="4849" y="216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9" name="Oval 135"/>
              <p:cNvSpPr>
                <a:spLocks noChangeArrowheads="1"/>
              </p:cNvSpPr>
              <p:nvPr/>
            </p:nvSpPr>
            <p:spPr bwMode="auto">
              <a:xfrm>
                <a:off x="3895" y="3058"/>
                <a:ext cx="20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0" name="Oval 136"/>
              <p:cNvSpPr>
                <a:spLocks noChangeArrowheads="1"/>
              </p:cNvSpPr>
              <p:nvPr/>
            </p:nvSpPr>
            <p:spPr bwMode="auto">
              <a:xfrm>
                <a:off x="3761" y="3083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1" name="Oval 137"/>
              <p:cNvSpPr>
                <a:spLocks noChangeArrowheads="1"/>
              </p:cNvSpPr>
              <p:nvPr/>
            </p:nvSpPr>
            <p:spPr bwMode="auto">
              <a:xfrm>
                <a:off x="3733" y="331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2" name="Oval 138"/>
              <p:cNvSpPr>
                <a:spLocks noChangeArrowheads="1"/>
              </p:cNvSpPr>
              <p:nvPr/>
            </p:nvSpPr>
            <p:spPr bwMode="auto">
              <a:xfrm>
                <a:off x="3909" y="33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3" name="Oval 139"/>
              <p:cNvSpPr>
                <a:spLocks noChangeArrowheads="1"/>
              </p:cNvSpPr>
              <p:nvPr/>
            </p:nvSpPr>
            <p:spPr bwMode="auto">
              <a:xfrm>
                <a:off x="3910" y="33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4" name="Oval 140"/>
              <p:cNvSpPr>
                <a:spLocks noChangeArrowheads="1"/>
              </p:cNvSpPr>
              <p:nvPr/>
            </p:nvSpPr>
            <p:spPr bwMode="auto">
              <a:xfrm>
                <a:off x="3889" y="34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5" name="Oval 141"/>
              <p:cNvSpPr>
                <a:spLocks noChangeArrowheads="1"/>
              </p:cNvSpPr>
              <p:nvPr/>
            </p:nvSpPr>
            <p:spPr bwMode="auto">
              <a:xfrm>
                <a:off x="5926" y="382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6" name="Oval 142"/>
              <p:cNvSpPr>
                <a:spLocks noChangeArrowheads="1"/>
              </p:cNvSpPr>
              <p:nvPr/>
            </p:nvSpPr>
            <p:spPr bwMode="auto">
              <a:xfrm>
                <a:off x="5902" y="36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7" name="Oval 143"/>
              <p:cNvSpPr>
                <a:spLocks noChangeArrowheads="1"/>
              </p:cNvSpPr>
              <p:nvPr/>
            </p:nvSpPr>
            <p:spPr bwMode="auto">
              <a:xfrm>
                <a:off x="6024" y="374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8" name="Oval 144"/>
              <p:cNvSpPr>
                <a:spLocks noChangeArrowheads="1"/>
              </p:cNvSpPr>
              <p:nvPr/>
            </p:nvSpPr>
            <p:spPr bwMode="auto">
              <a:xfrm>
                <a:off x="6022" y="385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9" name="Oval 145"/>
              <p:cNvSpPr>
                <a:spLocks noChangeArrowheads="1"/>
              </p:cNvSpPr>
              <p:nvPr/>
            </p:nvSpPr>
            <p:spPr bwMode="auto">
              <a:xfrm>
                <a:off x="5918" y="39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0" name="Oval 146"/>
              <p:cNvSpPr>
                <a:spLocks noChangeArrowheads="1"/>
              </p:cNvSpPr>
              <p:nvPr/>
            </p:nvSpPr>
            <p:spPr bwMode="auto">
              <a:xfrm>
                <a:off x="6049" y="38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1" name="Oval 147"/>
              <p:cNvSpPr>
                <a:spLocks noChangeArrowheads="1"/>
              </p:cNvSpPr>
              <p:nvPr/>
            </p:nvSpPr>
            <p:spPr bwMode="auto">
              <a:xfrm>
                <a:off x="6067" y="3811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2" name="Oval 148"/>
              <p:cNvSpPr>
                <a:spLocks noChangeArrowheads="1"/>
              </p:cNvSpPr>
              <p:nvPr/>
            </p:nvSpPr>
            <p:spPr bwMode="auto">
              <a:xfrm>
                <a:off x="6106" y="372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3" name="Oval 149"/>
              <p:cNvSpPr>
                <a:spLocks noChangeArrowheads="1"/>
              </p:cNvSpPr>
              <p:nvPr/>
            </p:nvSpPr>
            <p:spPr bwMode="auto">
              <a:xfrm>
                <a:off x="6117" y="356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4" name="Oval 150"/>
              <p:cNvSpPr>
                <a:spLocks noChangeArrowheads="1"/>
              </p:cNvSpPr>
              <p:nvPr/>
            </p:nvSpPr>
            <p:spPr bwMode="auto">
              <a:xfrm>
                <a:off x="6030" y="447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5" name="Oval 151"/>
              <p:cNvSpPr>
                <a:spLocks noChangeArrowheads="1"/>
              </p:cNvSpPr>
              <p:nvPr/>
            </p:nvSpPr>
            <p:spPr bwMode="auto">
              <a:xfrm>
                <a:off x="6102" y="3541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6" name="Oval 152"/>
              <p:cNvSpPr>
                <a:spLocks noChangeArrowheads="1"/>
              </p:cNvSpPr>
              <p:nvPr/>
            </p:nvSpPr>
            <p:spPr bwMode="auto">
              <a:xfrm>
                <a:off x="5975" y="397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7" name="Oval 153"/>
              <p:cNvSpPr>
                <a:spLocks noChangeArrowheads="1"/>
              </p:cNvSpPr>
              <p:nvPr/>
            </p:nvSpPr>
            <p:spPr bwMode="auto">
              <a:xfrm>
                <a:off x="5827" y="4035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8" name="Oval 154"/>
              <p:cNvSpPr>
                <a:spLocks noChangeArrowheads="1"/>
              </p:cNvSpPr>
              <p:nvPr/>
            </p:nvSpPr>
            <p:spPr bwMode="auto">
              <a:xfrm>
                <a:off x="5851" y="389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9" name="Oval 155"/>
              <p:cNvSpPr>
                <a:spLocks noChangeArrowheads="1"/>
              </p:cNvSpPr>
              <p:nvPr/>
            </p:nvSpPr>
            <p:spPr bwMode="auto">
              <a:xfrm>
                <a:off x="5765" y="386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0" name="Oval 156"/>
              <p:cNvSpPr>
                <a:spLocks noChangeArrowheads="1"/>
              </p:cNvSpPr>
              <p:nvPr/>
            </p:nvSpPr>
            <p:spPr bwMode="auto">
              <a:xfrm>
                <a:off x="5893" y="382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1" name="Oval 157"/>
              <p:cNvSpPr>
                <a:spLocks noChangeArrowheads="1"/>
              </p:cNvSpPr>
              <p:nvPr/>
            </p:nvSpPr>
            <p:spPr bwMode="auto">
              <a:xfrm>
                <a:off x="5876" y="378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2" name="Oval 158"/>
              <p:cNvSpPr>
                <a:spLocks noChangeArrowheads="1"/>
              </p:cNvSpPr>
              <p:nvPr/>
            </p:nvSpPr>
            <p:spPr bwMode="auto">
              <a:xfrm>
                <a:off x="5839" y="408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3" name="Oval 159"/>
              <p:cNvSpPr>
                <a:spLocks noChangeArrowheads="1"/>
              </p:cNvSpPr>
              <p:nvPr/>
            </p:nvSpPr>
            <p:spPr bwMode="auto">
              <a:xfrm>
                <a:off x="6104" y="3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4" name="Oval 160"/>
              <p:cNvSpPr>
                <a:spLocks noChangeArrowheads="1"/>
              </p:cNvSpPr>
              <p:nvPr/>
            </p:nvSpPr>
            <p:spPr bwMode="auto">
              <a:xfrm>
                <a:off x="5943" y="35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5" name="Oval 161"/>
              <p:cNvSpPr>
                <a:spLocks noChangeArrowheads="1"/>
              </p:cNvSpPr>
              <p:nvPr/>
            </p:nvSpPr>
            <p:spPr bwMode="auto">
              <a:xfrm>
                <a:off x="6167" y="36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6" name="Oval 162"/>
              <p:cNvSpPr>
                <a:spLocks noChangeArrowheads="1"/>
              </p:cNvSpPr>
              <p:nvPr/>
            </p:nvSpPr>
            <p:spPr bwMode="auto">
              <a:xfrm>
                <a:off x="6159" y="363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7" name="Oval 163"/>
              <p:cNvSpPr>
                <a:spLocks noChangeArrowheads="1"/>
              </p:cNvSpPr>
              <p:nvPr/>
            </p:nvSpPr>
            <p:spPr bwMode="auto">
              <a:xfrm>
                <a:off x="6171" y="349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8" name="Oval 164"/>
              <p:cNvSpPr>
                <a:spLocks noChangeArrowheads="1"/>
              </p:cNvSpPr>
              <p:nvPr/>
            </p:nvSpPr>
            <p:spPr bwMode="auto">
              <a:xfrm>
                <a:off x="6145" y="344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9" name="Oval 165"/>
              <p:cNvSpPr>
                <a:spLocks noChangeArrowheads="1"/>
              </p:cNvSpPr>
              <p:nvPr/>
            </p:nvSpPr>
            <p:spPr bwMode="auto">
              <a:xfrm>
                <a:off x="6002" y="345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0" name="Oval 166"/>
              <p:cNvSpPr>
                <a:spLocks noChangeArrowheads="1"/>
              </p:cNvSpPr>
              <p:nvPr/>
            </p:nvSpPr>
            <p:spPr bwMode="auto">
              <a:xfrm>
                <a:off x="6271" y="385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1" name="Oval 167"/>
              <p:cNvSpPr>
                <a:spLocks noChangeArrowheads="1"/>
              </p:cNvSpPr>
              <p:nvPr/>
            </p:nvSpPr>
            <p:spPr bwMode="auto">
              <a:xfrm>
                <a:off x="6172" y="3645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2" name="Oval 168"/>
              <p:cNvSpPr>
                <a:spLocks noChangeArrowheads="1"/>
              </p:cNvSpPr>
              <p:nvPr/>
            </p:nvSpPr>
            <p:spPr bwMode="auto">
              <a:xfrm>
                <a:off x="6221" y="3656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3" name="Oval 169"/>
              <p:cNvSpPr>
                <a:spLocks noChangeArrowheads="1"/>
              </p:cNvSpPr>
              <p:nvPr/>
            </p:nvSpPr>
            <p:spPr bwMode="auto">
              <a:xfrm>
                <a:off x="6096" y="39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4" name="Oval 170"/>
              <p:cNvSpPr>
                <a:spLocks noChangeArrowheads="1"/>
              </p:cNvSpPr>
              <p:nvPr/>
            </p:nvSpPr>
            <p:spPr bwMode="auto">
              <a:xfrm>
                <a:off x="5872" y="3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5" name="Oval 171"/>
              <p:cNvSpPr>
                <a:spLocks noChangeArrowheads="1"/>
              </p:cNvSpPr>
              <p:nvPr/>
            </p:nvSpPr>
            <p:spPr bwMode="auto">
              <a:xfrm>
                <a:off x="5850" y="36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6" name="Oval 172"/>
              <p:cNvSpPr>
                <a:spLocks noChangeArrowheads="1"/>
              </p:cNvSpPr>
              <p:nvPr/>
            </p:nvSpPr>
            <p:spPr bwMode="auto">
              <a:xfrm>
                <a:off x="5791" y="363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7" name="Oval 173"/>
              <p:cNvSpPr>
                <a:spLocks noChangeArrowheads="1"/>
              </p:cNvSpPr>
              <p:nvPr/>
            </p:nvSpPr>
            <p:spPr bwMode="auto">
              <a:xfrm>
                <a:off x="5823" y="356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8" name="Oval 174"/>
              <p:cNvSpPr>
                <a:spLocks noChangeArrowheads="1"/>
              </p:cNvSpPr>
              <p:nvPr/>
            </p:nvSpPr>
            <p:spPr bwMode="auto">
              <a:xfrm>
                <a:off x="5869" y="343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9" name="Oval 175"/>
              <p:cNvSpPr>
                <a:spLocks noChangeArrowheads="1"/>
              </p:cNvSpPr>
              <p:nvPr/>
            </p:nvSpPr>
            <p:spPr bwMode="auto">
              <a:xfrm>
                <a:off x="5840" y="360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0" name="Oval 176"/>
              <p:cNvSpPr>
                <a:spLocks noChangeArrowheads="1"/>
              </p:cNvSpPr>
              <p:nvPr/>
            </p:nvSpPr>
            <p:spPr bwMode="auto">
              <a:xfrm>
                <a:off x="5817" y="35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1" name="Oval 177"/>
              <p:cNvSpPr>
                <a:spLocks noChangeArrowheads="1"/>
              </p:cNvSpPr>
              <p:nvPr/>
            </p:nvSpPr>
            <p:spPr bwMode="auto">
              <a:xfrm>
                <a:off x="5888" y="3395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2" name="Oval 178"/>
              <p:cNvSpPr>
                <a:spLocks noChangeArrowheads="1"/>
              </p:cNvSpPr>
              <p:nvPr/>
            </p:nvSpPr>
            <p:spPr bwMode="auto">
              <a:xfrm>
                <a:off x="5831" y="380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3" name="Oval 179"/>
              <p:cNvSpPr>
                <a:spLocks noChangeArrowheads="1"/>
              </p:cNvSpPr>
              <p:nvPr/>
            </p:nvSpPr>
            <p:spPr bwMode="auto">
              <a:xfrm>
                <a:off x="5833" y="376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4" name="Oval 180"/>
              <p:cNvSpPr>
                <a:spLocks noChangeArrowheads="1"/>
              </p:cNvSpPr>
              <p:nvPr/>
            </p:nvSpPr>
            <p:spPr bwMode="auto">
              <a:xfrm>
                <a:off x="5940" y="345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5" name="Oval 181"/>
              <p:cNvSpPr>
                <a:spLocks noChangeArrowheads="1"/>
              </p:cNvSpPr>
              <p:nvPr/>
            </p:nvSpPr>
            <p:spPr bwMode="auto">
              <a:xfrm>
                <a:off x="5875" y="329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6" name="Oval 182"/>
              <p:cNvSpPr>
                <a:spLocks noChangeArrowheads="1"/>
              </p:cNvSpPr>
              <p:nvPr/>
            </p:nvSpPr>
            <p:spPr bwMode="auto">
              <a:xfrm>
                <a:off x="5959" y="307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7" name="Oval 183"/>
              <p:cNvSpPr>
                <a:spLocks noChangeArrowheads="1"/>
              </p:cNvSpPr>
              <p:nvPr/>
            </p:nvSpPr>
            <p:spPr bwMode="auto">
              <a:xfrm>
                <a:off x="5987" y="305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8" name="Oval 184"/>
              <p:cNvSpPr>
                <a:spLocks noChangeArrowheads="1"/>
              </p:cNvSpPr>
              <p:nvPr/>
            </p:nvSpPr>
            <p:spPr bwMode="auto">
              <a:xfrm>
                <a:off x="5957" y="307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9" name="Oval 185"/>
              <p:cNvSpPr>
                <a:spLocks noChangeArrowheads="1"/>
              </p:cNvSpPr>
              <p:nvPr/>
            </p:nvSpPr>
            <p:spPr bwMode="auto">
              <a:xfrm>
                <a:off x="6216" y="31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0" name="Oval 186"/>
              <p:cNvSpPr>
                <a:spLocks noChangeArrowheads="1"/>
              </p:cNvSpPr>
              <p:nvPr/>
            </p:nvSpPr>
            <p:spPr bwMode="auto">
              <a:xfrm>
                <a:off x="6215" y="327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1" name="Oval 187"/>
              <p:cNvSpPr>
                <a:spLocks noChangeArrowheads="1"/>
              </p:cNvSpPr>
              <p:nvPr/>
            </p:nvSpPr>
            <p:spPr bwMode="auto">
              <a:xfrm>
                <a:off x="6208" y="333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2" name="Oval 188"/>
              <p:cNvSpPr>
                <a:spLocks noChangeArrowheads="1"/>
              </p:cNvSpPr>
              <p:nvPr/>
            </p:nvSpPr>
            <p:spPr bwMode="auto">
              <a:xfrm>
                <a:off x="6237" y="3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3" name="Oval 189"/>
              <p:cNvSpPr>
                <a:spLocks noChangeArrowheads="1"/>
              </p:cNvSpPr>
              <p:nvPr/>
            </p:nvSpPr>
            <p:spPr bwMode="auto">
              <a:xfrm>
                <a:off x="6239" y="351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4" name="Oval 190"/>
              <p:cNvSpPr>
                <a:spLocks noChangeArrowheads="1"/>
              </p:cNvSpPr>
              <p:nvPr/>
            </p:nvSpPr>
            <p:spPr bwMode="auto">
              <a:xfrm>
                <a:off x="6231" y="345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5" name="Oval 191"/>
              <p:cNvSpPr>
                <a:spLocks noChangeArrowheads="1"/>
              </p:cNvSpPr>
              <p:nvPr/>
            </p:nvSpPr>
            <p:spPr bwMode="auto">
              <a:xfrm>
                <a:off x="6223" y="34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6" name="Oval 192"/>
              <p:cNvSpPr>
                <a:spLocks noChangeArrowheads="1"/>
              </p:cNvSpPr>
              <p:nvPr/>
            </p:nvSpPr>
            <p:spPr bwMode="auto">
              <a:xfrm>
                <a:off x="6168" y="331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7" name="Oval 193"/>
              <p:cNvSpPr>
                <a:spLocks noChangeArrowheads="1"/>
              </p:cNvSpPr>
              <p:nvPr/>
            </p:nvSpPr>
            <p:spPr bwMode="auto">
              <a:xfrm>
                <a:off x="6163" y="32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8" name="Oval 194"/>
              <p:cNvSpPr>
                <a:spLocks noChangeArrowheads="1"/>
              </p:cNvSpPr>
              <p:nvPr/>
            </p:nvSpPr>
            <p:spPr bwMode="auto">
              <a:xfrm>
                <a:off x="6112" y="3165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9" name="Oval 195"/>
              <p:cNvSpPr>
                <a:spLocks noChangeArrowheads="1"/>
              </p:cNvSpPr>
              <p:nvPr/>
            </p:nvSpPr>
            <p:spPr bwMode="auto">
              <a:xfrm>
                <a:off x="6163" y="32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0" name="Oval 196"/>
              <p:cNvSpPr>
                <a:spLocks noChangeArrowheads="1"/>
              </p:cNvSpPr>
              <p:nvPr/>
            </p:nvSpPr>
            <p:spPr bwMode="auto">
              <a:xfrm>
                <a:off x="5941" y="325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1" name="Oval 197"/>
              <p:cNvSpPr>
                <a:spLocks noChangeArrowheads="1"/>
              </p:cNvSpPr>
              <p:nvPr/>
            </p:nvSpPr>
            <p:spPr bwMode="auto">
              <a:xfrm>
                <a:off x="5964" y="31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2" name="Oval 198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3" name="Oval 199"/>
              <p:cNvSpPr>
                <a:spLocks noChangeArrowheads="1"/>
              </p:cNvSpPr>
              <p:nvPr/>
            </p:nvSpPr>
            <p:spPr bwMode="auto">
              <a:xfrm>
                <a:off x="6044" y="312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4" name="Oval 200"/>
              <p:cNvSpPr>
                <a:spLocks noChangeArrowheads="1"/>
              </p:cNvSpPr>
              <p:nvPr/>
            </p:nvSpPr>
            <p:spPr bwMode="auto">
              <a:xfrm>
                <a:off x="6109" y="308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5" name="Oval 201"/>
              <p:cNvSpPr>
                <a:spLocks noChangeArrowheads="1"/>
              </p:cNvSpPr>
              <p:nvPr/>
            </p:nvSpPr>
            <p:spPr bwMode="auto">
              <a:xfrm>
                <a:off x="5950" y="33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6" name="Oval 202"/>
              <p:cNvSpPr>
                <a:spLocks noChangeArrowheads="1"/>
              </p:cNvSpPr>
              <p:nvPr/>
            </p:nvSpPr>
            <p:spPr bwMode="auto">
              <a:xfrm>
                <a:off x="5928" y="34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7" name="Oval 203"/>
              <p:cNvSpPr>
                <a:spLocks noChangeArrowheads="1"/>
              </p:cNvSpPr>
              <p:nvPr/>
            </p:nvSpPr>
            <p:spPr bwMode="auto">
              <a:xfrm>
                <a:off x="5941" y="31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8" name="Oval 204"/>
              <p:cNvSpPr>
                <a:spLocks noChangeArrowheads="1"/>
              </p:cNvSpPr>
              <p:nvPr/>
            </p:nvSpPr>
            <p:spPr bwMode="auto">
              <a:xfrm>
                <a:off x="5909" y="334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4" name="Group 406"/>
            <p:cNvGrpSpPr/>
            <p:nvPr/>
          </p:nvGrpSpPr>
          <p:grpSpPr bwMode="auto">
            <a:xfrm>
              <a:off x="3936" y="1413"/>
              <a:ext cx="2883" cy="3035"/>
              <a:chOff x="3936" y="1413"/>
              <a:chExt cx="2883" cy="3035"/>
            </a:xfrm>
          </p:grpSpPr>
          <p:sp>
            <p:nvSpPr>
              <p:cNvPr id="4529" name="Oval 206"/>
              <p:cNvSpPr>
                <a:spLocks noChangeArrowheads="1"/>
              </p:cNvSpPr>
              <p:nvPr/>
            </p:nvSpPr>
            <p:spPr bwMode="auto">
              <a:xfrm>
                <a:off x="5931" y="32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0" name="Oval 207"/>
              <p:cNvSpPr>
                <a:spLocks noChangeArrowheads="1"/>
              </p:cNvSpPr>
              <p:nvPr/>
            </p:nvSpPr>
            <p:spPr bwMode="auto">
              <a:xfrm>
                <a:off x="5997" y="3332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1" name="Oval 208"/>
              <p:cNvSpPr>
                <a:spLocks noChangeArrowheads="1"/>
              </p:cNvSpPr>
              <p:nvPr/>
            </p:nvSpPr>
            <p:spPr bwMode="auto">
              <a:xfrm>
                <a:off x="6015" y="32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2" name="Oval 209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3" name="Oval 210"/>
              <p:cNvSpPr>
                <a:spLocks noChangeArrowheads="1"/>
              </p:cNvSpPr>
              <p:nvPr/>
            </p:nvSpPr>
            <p:spPr bwMode="auto">
              <a:xfrm>
                <a:off x="6048" y="319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4" name="Oval 211"/>
              <p:cNvSpPr>
                <a:spLocks noChangeArrowheads="1"/>
              </p:cNvSpPr>
              <p:nvPr/>
            </p:nvSpPr>
            <p:spPr bwMode="auto">
              <a:xfrm>
                <a:off x="6132" y="32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5" name="Oval 212"/>
              <p:cNvSpPr>
                <a:spLocks noChangeArrowheads="1"/>
              </p:cNvSpPr>
              <p:nvPr/>
            </p:nvSpPr>
            <p:spPr bwMode="auto">
              <a:xfrm>
                <a:off x="6009" y="318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6" name="Oval 213"/>
              <p:cNvSpPr>
                <a:spLocks noChangeArrowheads="1"/>
              </p:cNvSpPr>
              <p:nvPr/>
            </p:nvSpPr>
            <p:spPr bwMode="auto">
              <a:xfrm>
                <a:off x="6217" y="29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7" name="Oval 214"/>
              <p:cNvSpPr>
                <a:spLocks noChangeArrowheads="1"/>
              </p:cNvSpPr>
              <p:nvPr/>
            </p:nvSpPr>
            <p:spPr bwMode="auto">
              <a:xfrm>
                <a:off x="6158" y="319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8" name="Oval 215"/>
              <p:cNvSpPr>
                <a:spLocks noChangeArrowheads="1"/>
              </p:cNvSpPr>
              <p:nvPr/>
            </p:nvSpPr>
            <p:spPr bwMode="auto">
              <a:xfrm>
                <a:off x="6005" y="35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9" name="Oval 216"/>
              <p:cNvSpPr>
                <a:spLocks noChangeArrowheads="1"/>
              </p:cNvSpPr>
              <p:nvPr/>
            </p:nvSpPr>
            <p:spPr bwMode="auto">
              <a:xfrm>
                <a:off x="6049" y="33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0" name="Oval 217"/>
              <p:cNvSpPr>
                <a:spLocks noChangeArrowheads="1"/>
              </p:cNvSpPr>
              <p:nvPr/>
            </p:nvSpPr>
            <p:spPr bwMode="auto">
              <a:xfrm>
                <a:off x="6121" y="340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1" name="Oval 218"/>
              <p:cNvSpPr>
                <a:spLocks noChangeArrowheads="1"/>
              </p:cNvSpPr>
              <p:nvPr/>
            </p:nvSpPr>
            <p:spPr bwMode="auto">
              <a:xfrm>
                <a:off x="6440" y="33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2" name="Oval 219"/>
              <p:cNvSpPr>
                <a:spLocks noChangeArrowheads="1"/>
              </p:cNvSpPr>
              <p:nvPr/>
            </p:nvSpPr>
            <p:spPr bwMode="auto">
              <a:xfrm>
                <a:off x="6169" y="410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3" name="Oval 220"/>
              <p:cNvSpPr>
                <a:spLocks noChangeArrowheads="1"/>
              </p:cNvSpPr>
              <p:nvPr/>
            </p:nvSpPr>
            <p:spPr bwMode="auto">
              <a:xfrm>
                <a:off x="6269" y="326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4" name="Oval 221"/>
              <p:cNvSpPr>
                <a:spLocks noChangeArrowheads="1"/>
              </p:cNvSpPr>
              <p:nvPr/>
            </p:nvSpPr>
            <p:spPr bwMode="auto">
              <a:xfrm>
                <a:off x="6340" y="354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5" name="Oval 222"/>
              <p:cNvSpPr>
                <a:spLocks noChangeArrowheads="1"/>
              </p:cNvSpPr>
              <p:nvPr/>
            </p:nvSpPr>
            <p:spPr bwMode="auto">
              <a:xfrm>
                <a:off x="6376" y="38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6" name="Oval 223"/>
              <p:cNvSpPr>
                <a:spLocks noChangeArrowheads="1"/>
              </p:cNvSpPr>
              <p:nvPr/>
            </p:nvSpPr>
            <p:spPr bwMode="auto">
              <a:xfrm>
                <a:off x="6807" y="141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7" name="Oval 224"/>
              <p:cNvSpPr>
                <a:spLocks noChangeArrowheads="1"/>
              </p:cNvSpPr>
              <p:nvPr/>
            </p:nvSpPr>
            <p:spPr bwMode="auto">
              <a:xfrm>
                <a:off x="5681" y="343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8" name="Oval 225"/>
              <p:cNvSpPr>
                <a:spLocks noChangeArrowheads="1"/>
              </p:cNvSpPr>
              <p:nvPr/>
            </p:nvSpPr>
            <p:spPr bwMode="auto">
              <a:xfrm>
                <a:off x="5558" y="349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9" name="Oval 226"/>
              <p:cNvSpPr>
                <a:spLocks noChangeArrowheads="1"/>
              </p:cNvSpPr>
              <p:nvPr/>
            </p:nvSpPr>
            <p:spPr bwMode="auto">
              <a:xfrm>
                <a:off x="5631" y="3290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0" name="Oval 227"/>
              <p:cNvSpPr>
                <a:spLocks noChangeArrowheads="1"/>
              </p:cNvSpPr>
              <p:nvPr/>
            </p:nvSpPr>
            <p:spPr bwMode="auto">
              <a:xfrm>
                <a:off x="5750" y="360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1" name="Oval 228"/>
              <p:cNvSpPr>
                <a:spLocks noChangeArrowheads="1"/>
              </p:cNvSpPr>
              <p:nvPr/>
            </p:nvSpPr>
            <p:spPr bwMode="auto">
              <a:xfrm>
                <a:off x="5619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2" name="Oval 229"/>
              <p:cNvSpPr>
                <a:spLocks noChangeArrowheads="1"/>
              </p:cNvSpPr>
              <p:nvPr/>
            </p:nvSpPr>
            <p:spPr bwMode="auto">
              <a:xfrm>
                <a:off x="5777" y="368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3" name="Oval 230"/>
              <p:cNvSpPr>
                <a:spLocks noChangeArrowheads="1"/>
              </p:cNvSpPr>
              <p:nvPr/>
            </p:nvSpPr>
            <p:spPr bwMode="auto">
              <a:xfrm>
                <a:off x="5511" y="40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4" name="Oval 231"/>
              <p:cNvSpPr>
                <a:spLocks noChangeArrowheads="1"/>
              </p:cNvSpPr>
              <p:nvPr/>
            </p:nvSpPr>
            <p:spPr bwMode="auto">
              <a:xfrm>
                <a:off x="5756" y="3580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5" name="Oval 232"/>
              <p:cNvSpPr>
                <a:spLocks noChangeArrowheads="1"/>
              </p:cNvSpPr>
              <p:nvPr/>
            </p:nvSpPr>
            <p:spPr bwMode="auto">
              <a:xfrm>
                <a:off x="5763" y="345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6" name="Oval 233"/>
              <p:cNvSpPr>
                <a:spLocks noChangeArrowheads="1"/>
              </p:cNvSpPr>
              <p:nvPr/>
            </p:nvSpPr>
            <p:spPr bwMode="auto">
              <a:xfrm>
                <a:off x="5213" y="404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7" name="Oval 234"/>
              <p:cNvSpPr>
                <a:spLocks noChangeArrowheads="1"/>
              </p:cNvSpPr>
              <p:nvPr/>
            </p:nvSpPr>
            <p:spPr bwMode="auto">
              <a:xfrm>
                <a:off x="5636" y="3436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8" name="Oval 235"/>
              <p:cNvSpPr>
                <a:spLocks noChangeArrowheads="1"/>
              </p:cNvSpPr>
              <p:nvPr/>
            </p:nvSpPr>
            <p:spPr bwMode="auto">
              <a:xfrm>
                <a:off x="5643" y="326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9" name="Oval 236"/>
              <p:cNvSpPr>
                <a:spLocks noChangeArrowheads="1"/>
              </p:cNvSpPr>
              <p:nvPr/>
            </p:nvSpPr>
            <p:spPr bwMode="auto">
              <a:xfrm>
                <a:off x="5746" y="346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0" name="Oval 237"/>
              <p:cNvSpPr>
                <a:spLocks noChangeArrowheads="1"/>
              </p:cNvSpPr>
              <p:nvPr/>
            </p:nvSpPr>
            <p:spPr bwMode="auto">
              <a:xfrm>
                <a:off x="5819" y="31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1" name="Oval 238"/>
              <p:cNvSpPr>
                <a:spLocks noChangeArrowheads="1"/>
              </p:cNvSpPr>
              <p:nvPr/>
            </p:nvSpPr>
            <p:spPr bwMode="auto">
              <a:xfrm>
                <a:off x="6069" y="3290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2" name="Oval 239"/>
              <p:cNvSpPr>
                <a:spLocks noChangeArrowheads="1"/>
              </p:cNvSpPr>
              <p:nvPr/>
            </p:nvSpPr>
            <p:spPr bwMode="auto">
              <a:xfrm>
                <a:off x="6092" y="333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3" name="Oval 240"/>
              <p:cNvSpPr>
                <a:spLocks noChangeArrowheads="1"/>
              </p:cNvSpPr>
              <p:nvPr/>
            </p:nvSpPr>
            <p:spPr bwMode="auto">
              <a:xfrm>
                <a:off x="6081" y="316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4" name="Oval 241"/>
              <p:cNvSpPr>
                <a:spLocks noChangeArrowheads="1"/>
              </p:cNvSpPr>
              <p:nvPr/>
            </p:nvSpPr>
            <p:spPr bwMode="auto">
              <a:xfrm>
                <a:off x="4315" y="331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5" name="Oval 242"/>
              <p:cNvSpPr>
                <a:spLocks noChangeArrowheads="1"/>
              </p:cNvSpPr>
              <p:nvPr/>
            </p:nvSpPr>
            <p:spPr bwMode="auto">
              <a:xfrm>
                <a:off x="4118" y="346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6" name="Oval 243"/>
              <p:cNvSpPr>
                <a:spLocks noChangeArrowheads="1"/>
              </p:cNvSpPr>
              <p:nvPr/>
            </p:nvSpPr>
            <p:spPr bwMode="auto">
              <a:xfrm>
                <a:off x="3956" y="362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7" name="Oval 244"/>
              <p:cNvSpPr>
                <a:spLocks noChangeArrowheads="1"/>
              </p:cNvSpPr>
              <p:nvPr/>
            </p:nvSpPr>
            <p:spPr bwMode="auto">
              <a:xfrm>
                <a:off x="5042" y="29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8" name="Oval 245"/>
              <p:cNvSpPr>
                <a:spLocks noChangeArrowheads="1"/>
              </p:cNvSpPr>
              <p:nvPr/>
            </p:nvSpPr>
            <p:spPr bwMode="auto">
              <a:xfrm>
                <a:off x="4567" y="32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9" name="Oval 246"/>
              <p:cNvSpPr>
                <a:spLocks noChangeArrowheads="1"/>
              </p:cNvSpPr>
              <p:nvPr/>
            </p:nvSpPr>
            <p:spPr bwMode="auto">
              <a:xfrm>
                <a:off x="4033" y="351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0" name="Oval 247"/>
              <p:cNvSpPr>
                <a:spLocks noChangeArrowheads="1"/>
              </p:cNvSpPr>
              <p:nvPr/>
            </p:nvSpPr>
            <p:spPr bwMode="auto">
              <a:xfrm>
                <a:off x="4491" y="4027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1" name="Oval 248"/>
              <p:cNvSpPr>
                <a:spLocks noChangeArrowheads="1"/>
              </p:cNvSpPr>
              <p:nvPr/>
            </p:nvSpPr>
            <p:spPr bwMode="auto">
              <a:xfrm>
                <a:off x="4208" y="39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2" name="Oval 249"/>
              <p:cNvSpPr>
                <a:spLocks noChangeArrowheads="1"/>
              </p:cNvSpPr>
              <p:nvPr/>
            </p:nvSpPr>
            <p:spPr bwMode="auto">
              <a:xfrm>
                <a:off x="4354" y="37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3" name="Oval 250"/>
              <p:cNvSpPr>
                <a:spLocks noChangeArrowheads="1"/>
              </p:cNvSpPr>
              <p:nvPr/>
            </p:nvSpPr>
            <p:spPr bwMode="auto">
              <a:xfrm>
                <a:off x="4646" y="390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4" name="Oval 251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5" name="Oval 252"/>
              <p:cNvSpPr>
                <a:spLocks noChangeArrowheads="1"/>
              </p:cNvSpPr>
              <p:nvPr/>
            </p:nvSpPr>
            <p:spPr bwMode="auto">
              <a:xfrm>
                <a:off x="4075" y="373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6" name="Oval 253"/>
              <p:cNvSpPr>
                <a:spLocks noChangeArrowheads="1"/>
              </p:cNvSpPr>
              <p:nvPr/>
            </p:nvSpPr>
            <p:spPr bwMode="auto">
              <a:xfrm>
                <a:off x="4294" y="41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7" name="Oval 254"/>
              <p:cNvSpPr>
                <a:spLocks noChangeArrowheads="1"/>
              </p:cNvSpPr>
              <p:nvPr/>
            </p:nvSpPr>
            <p:spPr bwMode="auto">
              <a:xfrm>
                <a:off x="4745" y="3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8" name="Oval 255"/>
              <p:cNvSpPr>
                <a:spLocks noChangeArrowheads="1"/>
              </p:cNvSpPr>
              <p:nvPr/>
            </p:nvSpPr>
            <p:spPr bwMode="auto">
              <a:xfrm>
                <a:off x="5252" y="346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9" name="Oval 256"/>
              <p:cNvSpPr>
                <a:spLocks noChangeArrowheads="1"/>
              </p:cNvSpPr>
              <p:nvPr/>
            </p:nvSpPr>
            <p:spPr bwMode="auto">
              <a:xfrm>
                <a:off x="4963" y="3456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0" name="Oval 257"/>
              <p:cNvSpPr>
                <a:spLocks noChangeArrowheads="1"/>
              </p:cNvSpPr>
              <p:nvPr/>
            </p:nvSpPr>
            <p:spPr bwMode="auto">
              <a:xfrm>
                <a:off x="4755" y="372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1" name="Oval 258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2" name="Oval 259"/>
              <p:cNvSpPr>
                <a:spLocks noChangeArrowheads="1"/>
              </p:cNvSpPr>
              <p:nvPr/>
            </p:nvSpPr>
            <p:spPr bwMode="auto">
              <a:xfrm>
                <a:off x="5357" y="340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3" name="Oval 260"/>
              <p:cNvSpPr>
                <a:spLocks noChangeArrowheads="1"/>
              </p:cNvSpPr>
              <p:nvPr/>
            </p:nvSpPr>
            <p:spPr bwMode="auto">
              <a:xfrm>
                <a:off x="5141" y="3371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4" name="Oval 261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5" name="Oval 262"/>
              <p:cNvSpPr>
                <a:spLocks noChangeArrowheads="1"/>
              </p:cNvSpPr>
              <p:nvPr/>
            </p:nvSpPr>
            <p:spPr bwMode="auto">
              <a:xfrm>
                <a:off x="4354" y="377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6" name="Oval 263"/>
              <p:cNvSpPr>
                <a:spLocks noChangeArrowheads="1"/>
              </p:cNvSpPr>
              <p:nvPr/>
            </p:nvSpPr>
            <p:spPr bwMode="auto">
              <a:xfrm>
                <a:off x="4822" y="372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7" name="Oval 264"/>
              <p:cNvSpPr>
                <a:spLocks noChangeArrowheads="1"/>
              </p:cNvSpPr>
              <p:nvPr/>
            </p:nvSpPr>
            <p:spPr bwMode="auto">
              <a:xfrm>
                <a:off x="4434" y="40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8" name="Oval 265"/>
              <p:cNvSpPr>
                <a:spLocks noChangeArrowheads="1"/>
              </p:cNvSpPr>
              <p:nvPr/>
            </p:nvSpPr>
            <p:spPr bwMode="auto">
              <a:xfrm>
                <a:off x="4380" y="3825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9" name="Oval 266"/>
              <p:cNvSpPr>
                <a:spLocks noChangeArrowheads="1"/>
              </p:cNvSpPr>
              <p:nvPr/>
            </p:nvSpPr>
            <p:spPr bwMode="auto">
              <a:xfrm>
                <a:off x="5732" y="155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0" name="Oval 267"/>
              <p:cNvSpPr>
                <a:spLocks noChangeArrowheads="1"/>
              </p:cNvSpPr>
              <p:nvPr/>
            </p:nvSpPr>
            <p:spPr bwMode="auto">
              <a:xfrm>
                <a:off x="5272" y="384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1" name="Oval 268"/>
              <p:cNvSpPr>
                <a:spLocks noChangeArrowheads="1"/>
              </p:cNvSpPr>
              <p:nvPr/>
            </p:nvSpPr>
            <p:spPr bwMode="auto">
              <a:xfrm>
                <a:off x="4754" y="307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2" name="Oval 269"/>
              <p:cNvSpPr>
                <a:spLocks noChangeArrowheads="1"/>
              </p:cNvSpPr>
              <p:nvPr/>
            </p:nvSpPr>
            <p:spPr bwMode="auto">
              <a:xfrm>
                <a:off x="4562" y="3937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3" name="Oval 270"/>
              <p:cNvSpPr>
                <a:spLocks noChangeArrowheads="1"/>
              </p:cNvSpPr>
              <p:nvPr/>
            </p:nvSpPr>
            <p:spPr bwMode="auto">
              <a:xfrm>
                <a:off x="4525" y="338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4" name="Oval 271"/>
              <p:cNvSpPr>
                <a:spLocks noChangeArrowheads="1"/>
              </p:cNvSpPr>
              <p:nvPr/>
            </p:nvSpPr>
            <p:spPr bwMode="auto">
              <a:xfrm>
                <a:off x="4983" y="3371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5" name="Oval 272"/>
              <p:cNvSpPr>
                <a:spLocks noChangeArrowheads="1"/>
              </p:cNvSpPr>
              <p:nvPr/>
            </p:nvSpPr>
            <p:spPr bwMode="auto">
              <a:xfrm>
                <a:off x="4925" y="341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6" name="Oval 273"/>
              <p:cNvSpPr>
                <a:spLocks noChangeArrowheads="1"/>
              </p:cNvSpPr>
              <p:nvPr/>
            </p:nvSpPr>
            <p:spPr bwMode="auto">
              <a:xfrm>
                <a:off x="4976" y="354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7" name="Oval 274"/>
              <p:cNvSpPr>
                <a:spLocks noChangeArrowheads="1"/>
              </p:cNvSpPr>
              <p:nvPr/>
            </p:nvSpPr>
            <p:spPr bwMode="auto">
              <a:xfrm>
                <a:off x="5689" y="357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8" name="Oval 275"/>
              <p:cNvSpPr>
                <a:spLocks noChangeArrowheads="1"/>
              </p:cNvSpPr>
              <p:nvPr/>
            </p:nvSpPr>
            <p:spPr bwMode="auto">
              <a:xfrm>
                <a:off x="5540" y="354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9" name="Oval 276"/>
              <p:cNvSpPr>
                <a:spLocks noChangeArrowheads="1"/>
              </p:cNvSpPr>
              <p:nvPr/>
            </p:nvSpPr>
            <p:spPr bwMode="auto">
              <a:xfrm>
                <a:off x="5373" y="3421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0" name="Oval 277"/>
              <p:cNvSpPr>
                <a:spLocks noChangeArrowheads="1"/>
              </p:cNvSpPr>
              <p:nvPr/>
            </p:nvSpPr>
            <p:spPr bwMode="auto">
              <a:xfrm>
                <a:off x="5476" y="289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1" name="Oval 278"/>
              <p:cNvSpPr>
                <a:spLocks noChangeArrowheads="1"/>
              </p:cNvSpPr>
              <p:nvPr/>
            </p:nvSpPr>
            <p:spPr bwMode="auto">
              <a:xfrm>
                <a:off x="5456" y="294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2" name="Oval 279"/>
              <p:cNvSpPr>
                <a:spLocks noChangeArrowheads="1"/>
              </p:cNvSpPr>
              <p:nvPr/>
            </p:nvSpPr>
            <p:spPr bwMode="auto">
              <a:xfrm>
                <a:off x="5431" y="305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3" name="Oval 280"/>
              <p:cNvSpPr>
                <a:spLocks noChangeArrowheads="1"/>
              </p:cNvSpPr>
              <p:nvPr/>
            </p:nvSpPr>
            <p:spPr bwMode="auto">
              <a:xfrm>
                <a:off x="5350" y="284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4" name="Oval 281"/>
              <p:cNvSpPr>
                <a:spLocks noChangeArrowheads="1"/>
              </p:cNvSpPr>
              <p:nvPr/>
            </p:nvSpPr>
            <p:spPr bwMode="auto">
              <a:xfrm>
                <a:off x="5758" y="29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5" name="Oval 282"/>
              <p:cNvSpPr>
                <a:spLocks noChangeArrowheads="1"/>
              </p:cNvSpPr>
              <p:nvPr/>
            </p:nvSpPr>
            <p:spPr bwMode="auto">
              <a:xfrm>
                <a:off x="5329" y="29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6" name="Oval 283"/>
              <p:cNvSpPr>
                <a:spLocks noChangeArrowheads="1"/>
              </p:cNvSpPr>
              <p:nvPr/>
            </p:nvSpPr>
            <p:spPr bwMode="auto">
              <a:xfrm>
                <a:off x="5541" y="2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7" name="Oval 284"/>
              <p:cNvSpPr>
                <a:spLocks noChangeArrowheads="1"/>
              </p:cNvSpPr>
              <p:nvPr/>
            </p:nvSpPr>
            <p:spPr bwMode="auto">
              <a:xfrm>
                <a:off x="5803" y="287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8" name="Oval 285"/>
              <p:cNvSpPr>
                <a:spLocks noChangeArrowheads="1"/>
              </p:cNvSpPr>
              <p:nvPr/>
            </p:nvSpPr>
            <p:spPr bwMode="auto">
              <a:xfrm>
                <a:off x="5498" y="307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9" name="Oval 286"/>
              <p:cNvSpPr>
                <a:spLocks noChangeArrowheads="1"/>
              </p:cNvSpPr>
              <p:nvPr/>
            </p:nvSpPr>
            <p:spPr bwMode="auto">
              <a:xfrm>
                <a:off x="5389" y="282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0" name="Oval 287"/>
              <p:cNvSpPr>
                <a:spLocks noChangeArrowheads="1"/>
              </p:cNvSpPr>
              <p:nvPr/>
            </p:nvSpPr>
            <p:spPr bwMode="auto">
              <a:xfrm>
                <a:off x="6069" y="2833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1" name="Oval 288"/>
              <p:cNvSpPr>
                <a:spLocks noChangeArrowheads="1"/>
              </p:cNvSpPr>
              <p:nvPr/>
            </p:nvSpPr>
            <p:spPr bwMode="auto">
              <a:xfrm>
                <a:off x="5306" y="282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2" name="Oval 289"/>
              <p:cNvSpPr>
                <a:spLocks noChangeArrowheads="1"/>
              </p:cNvSpPr>
              <p:nvPr/>
            </p:nvSpPr>
            <p:spPr bwMode="auto">
              <a:xfrm>
                <a:off x="5818" y="42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3" name="Oval 290"/>
              <p:cNvSpPr>
                <a:spLocks noChangeArrowheads="1"/>
              </p:cNvSpPr>
              <p:nvPr/>
            </p:nvSpPr>
            <p:spPr bwMode="auto">
              <a:xfrm>
                <a:off x="5234" y="287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4" name="Oval 291"/>
              <p:cNvSpPr>
                <a:spLocks noChangeArrowheads="1"/>
              </p:cNvSpPr>
              <p:nvPr/>
            </p:nvSpPr>
            <p:spPr bwMode="auto">
              <a:xfrm>
                <a:off x="5526" y="3219"/>
                <a:ext cx="16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5" name="Oval 292"/>
              <p:cNvSpPr>
                <a:spLocks noChangeArrowheads="1"/>
              </p:cNvSpPr>
              <p:nvPr/>
            </p:nvSpPr>
            <p:spPr bwMode="auto">
              <a:xfrm>
                <a:off x="5296" y="330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6" name="Oval 293"/>
              <p:cNvSpPr>
                <a:spLocks noChangeArrowheads="1"/>
              </p:cNvSpPr>
              <p:nvPr/>
            </p:nvSpPr>
            <p:spPr bwMode="auto">
              <a:xfrm>
                <a:off x="5275" y="275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7" name="Oval 294"/>
              <p:cNvSpPr>
                <a:spLocks noChangeArrowheads="1"/>
              </p:cNvSpPr>
              <p:nvPr/>
            </p:nvSpPr>
            <p:spPr bwMode="auto">
              <a:xfrm>
                <a:off x="4034" y="383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8" name="Oval 295"/>
              <p:cNvSpPr>
                <a:spLocks noChangeArrowheads="1"/>
              </p:cNvSpPr>
              <p:nvPr/>
            </p:nvSpPr>
            <p:spPr bwMode="auto">
              <a:xfrm>
                <a:off x="4210" y="38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9" name="Oval 296"/>
              <p:cNvSpPr>
                <a:spLocks noChangeArrowheads="1"/>
              </p:cNvSpPr>
              <p:nvPr/>
            </p:nvSpPr>
            <p:spPr bwMode="auto">
              <a:xfrm>
                <a:off x="4605" y="397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0" name="Oval 297"/>
              <p:cNvSpPr>
                <a:spLocks noChangeArrowheads="1"/>
              </p:cNvSpPr>
              <p:nvPr/>
            </p:nvSpPr>
            <p:spPr bwMode="auto">
              <a:xfrm>
                <a:off x="4350" y="4026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1" name="Oval 298"/>
              <p:cNvSpPr>
                <a:spLocks noChangeArrowheads="1"/>
              </p:cNvSpPr>
              <p:nvPr/>
            </p:nvSpPr>
            <p:spPr bwMode="auto">
              <a:xfrm>
                <a:off x="4278" y="405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2" name="Oval 299"/>
              <p:cNvSpPr>
                <a:spLocks noChangeArrowheads="1"/>
              </p:cNvSpPr>
              <p:nvPr/>
            </p:nvSpPr>
            <p:spPr bwMode="auto">
              <a:xfrm>
                <a:off x="4282" y="3912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3" name="Oval 300"/>
              <p:cNvSpPr>
                <a:spLocks noChangeArrowheads="1"/>
              </p:cNvSpPr>
              <p:nvPr/>
            </p:nvSpPr>
            <p:spPr bwMode="auto">
              <a:xfrm>
                <a:off x="6338" y="321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4" name="Oval 301"/>
              <p:cNvSpPr>
                <a:spLocks noChangeArrowheads="1"/>
              </p:cNvSpPr>
              <p:nvPr/>
            </p:nvSpPr>
            <p:spPr bwMode="auto">
              <a:xfrm>
                <a:off x="6374" y="302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5" name="Oval 302"/>
              <p:cNvSpPr>
                <a:spLocks noChangeArrowheads="1"/>
              </p:cNvSpPr>
              <p:nvPr/>
            </p:nvSpPr>
            <p:spPr bwMode="auto">
              <a:xfrm>
                <a:off x="6302" y="286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6" name="Oval 303"/>
              <p:cNvSpPr>
                <a:spLocks noChangeArrowheads="1"/>
              </p:cNvSpPr>
              <p:nvPr/>
            </p:nvSpPr>
            <p:spPr bwMode="auto">
              <a:xfrm>
                <a:off x="6303" y="2996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7" name="Oval 304"/>
              <p:cNvSpPr>
                <a:spLocks noChangeArrowheads="1"/>
              </p:cNvSpPr>
              <p:nvPr/>
            </p:nvSpPr>
            <p:spPr bwMode="auto">
              <a:xfrm>
                <a:off x="6209" y="295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8" name="Oval 305"/>
              <p:cNvSpPr>
                <a:spLocks noChangeArrowheads="1"/>
              </p:cNvSpPr>
              <p:nvPr/>
            </p:nvSpPr>
            <p:spPr bwMode="auto">
              <a:xfrm>
                <a:off x="6378" y="2834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9" name="Oval 306"/>
              <p:cNvSpPr>
                <a:spLocks noChangeArrowheads="1"/>
              </p:cNvSpPr>
              <p:nvPr/>
            </p:nvSpPr>
            <p:spPr bwMode="auto">
              <a:xfrm>
                <a:off x="6242" y="289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0" name="Oval 307"/>
              <p:cNvSpPr>
                <a:spLocks noChangeArrowheads="1"/>
              </p:cNvSpPr>
              <p:nvPr/>
            </p:nvSpPr>
            <p:spPr bwMode="auto">
              <a:xfrm>
                <a:off x="6312" y="27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1" name="Oval 308"/>
              <p:cNvSpPr>
                <a:spLocks noChangeArrowheads="1"/>
              </p:cNvSpPr>
              <p:nvPr/>
            </p:nvSpPr>
            <p:spPr bwMode="auto">
              <a:xfrm>
                <a:off x="6454" y="32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2" name="Oval 309"/>
              <p:cNvSpPr>
                <a:spLocks noChangeArrowheads="1"/>
              </p:cNvSpPr>
              <p:nvPr/>
            </p:nvSpPr>
            <p:spPr bwMode="auto">
              <a:xfrm>
                <a:off x="6429" y="324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3" name="Oval 310"/>
              <p:cNvSpPr>
                <a:spLocks noChangeArrowheads="1"/>
              </p:cNvSpPr>
              <p:nvPr/>
            </p:nvSpPr>
            <p:spPr bwMode="auto">
              <a:xfrm>
                <a:off x="6320" y="320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4" name="Oval 311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5" name="Oval 312"/>
              <p:cNvSpPr>
                <a:spLocks noChangeArrowheads="1"/>
              </p:cNvSpPr>
              <p:nvPr/>
            </p:nvSpPr>
            <p:spPr bwMode="auto">
              <a:xfrm>
                <a:off x="6258" y="294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6" name="Oval 313"/>
              <p:cNvSpPr>
                <a:spLocks noChangeArrowheads="1"/>
              </p:cNvSpPr>
              <p:nvPr/>
            </p:nvSpPr>
            <p:spPr bwMode="auto">
              <a:xfrm>
                <a:off x="6405" y="282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7" name="Oval 314"/>
              <p:cNvSpPr>
                <a:spLocks noChangeArrowheads="1"/>
              </p:cNvSpPr>
              <p:nvPr/>
            </p:nvSpPr>
            <p:spPr bwMode="auto">
              <a:xfrm>
                <a:off x="6310" y="2616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8" name="Oval 315"/>
              <p:cNvSpPr>
                <a:spLocks noChangeArrowheads="1"/>
              </p:cNvSpPr>
              <p:nvPr/>
            </p:nvSpPr>
            <p:spPr bwMode="auto">
              <a:xfrm>
                <a:off x="6303" y="2780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9" name="Oval 316"/>
              <p:cNvSpPr>
                <a:spLocks noChangeArrowheads="1"/>
              </p:cNvSpPr>
              <p:nvPr/>
            </p:nvSpPr>
            <p:spPr bwMode="auto">
              <a:xfrm>
                <a:off x="6345" y="305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0" name="Oval 317"/>
              <p:cNvSpPr>
                <a:spLocks noChangeArrowheads="1"/>
              </p:cNvSpPr>
              <p:nvPr/>
            </p:nvSpPr>
            <p:spPr bwMode="auto">
              <a:xfrm>
                <a:off x="5899" y="220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1" name="Oval 318"/>
              <p:cNvSpPr>
                <a:spLocks noChangeArrowheads="1"/>
              </p:cNvSpPr>
              <p:nvPr/>
            </p:nvSpPr>
            <p:spPr bwMode="auto">
              <a:xfrm>
                <a:off x="5902" y="21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2" name="Oval 319"/>
              <p:cNvSpPr>
                <a:spLocks noChangeArrowheads="1"/>
              </p:cNvSpPr>
              <p:nvPr/>
            </p:nvSpPr>
            <p:spPr bwMode="auto">
              <a:xfrm>
                <a:off x="5923" y="2151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3" name="Oval 320"/>
              <p:cNvSpPr>
                <a:spLocks noChangeArrowheads="1"/>
              </p:cNvSpPr>
              <p:nvPr/>
            </p:nvSpPr>
            <p:spPr bwMode="auto">
              <a:xfrm>
                <a:off x="5932" y="206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4" name="Oval 321"/>
              <p:cNvSpPr>
                <a:spLocks noChangeArrowheads="1"/>
              </p:cNvSpPr>
              <p:nvPr/>
            </p:nvSpPr>
            <p:spPr bwMode="auto">
              <a:xfrm>
                <a:off x="5393" y="230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5" name="Oval 322"/>
              <p:cNvSpPr>
                <a:spLocks noChangeArrowheads="1"/>
              </p:cNvSpPr>
              <p:nvPr/>
            </p:nvSpPr>
            <p:spPr bwMode="auto">
              <a:xfrm>
                <a:off x="5364" y="22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6" name="Oval 323"/>
              <p:cNvSpPr>
                <a:spLocks noChangeArrowheads="1"/>
              </p:cNvSpPr>
              <p:nvPr/>
            </p:nvSpPr>
            <p:spPr bwMode="auto">
              <a:xfrm>
                <a:off x="5678" y="24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7" name="Oval 324"/>
              <p:cNvSpPr>
                <a:spLocks noChangeArrowheads="1"/>
              </p:cNvSpPr>
              <p:nvPr/>
            </p:nvSpPr>
            <p:spPr bwMode="auto">
              <a:xfrm>
                <a:off x="5612" y="239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8" name="Oval 325"/>
              <p:cNvSpPr>
                <a:spLocks noChangeArrowheads="1"/>
              </p:cNvSpPr>
              <p:nvPr/>
            </p:nvSpPr>
            <p:spPr bwMode="auto">
              <a:xfrm>
                <a:off x="5639" y="241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9" name="Oval 326"/>
              <p:cNvSpPr>
                <a:spLocks noChangeArrowheads="1"/>
              </p:cNvSpPr>
              <p:nvPr/>
            </p:nvSpPr>
            <p:spPr bwMode="auto">
              <a:xfrm>
                <a:off x="5893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0" name="Oval 327"/>
              <p:cNvSpPr>
                <a:spLocks noChangeArrowheads="1"/>
              </p:cNvSpPr>
              <p:nvPr/>
            </p:nvSpPr>
            <p:spPr bwMode="auto">
              <a:xfrm>
                <a:off x="5892" y="230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1" name="Oval 328"/>
              <p:cNvSpPr>
                <a:spLocks noChangeArrowheads="1"/>
              </p:cNvSpPr>
              <p:nvPr/>
            </p:nvSpPr>
            <p:spPr bwMode="auto">
              <a:xfrm>
                <a:off x="5967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2" name="Oval 329"/>
              <p:cNvSpPr>
                <a:spLocks noChangeArrowheads="1"/>
              </p:cNvSpPr>
              <p:nvPr/>
            </p:nvSpPr>
            <p:spPr bwMode="auto">
              <a:xfrm>
                <a:off x="6017" y="20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3" name="Oval 330"/>
              <p:cNvSpPr>
                <a:spLocks noChangeArrowheads="1"/>
              </p:cNvSpPr>
              <p:nvPr/>
            </p:nvSpPr>
            <p:spPr bwMode="auto">
              <a:xfrm>
                <a:off x="6470" y="15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4" name="Oval 331"/>
              <p:cNvSpPr>
                <a:spLocks noChangeArrowheads="1"/>
              </p:cNvSpPr>
              <p:nvPr/>
            </p:nvSpPr>
            <p:spPr bwMode="auto">
              <a:xfrm>
                <a:off x="5919" y="226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5" name="Oval 332"/>
              <p:cNvSpPr>
                <a:spLocks noChangeArrowheads="1"/>
              </p:cNvSpPr>
              <p:nvPr/>
            </p:nvSpPr>
            <p:spPr bwMode="auto">
              <a:xfrm>
                <a:off x="6343" y="23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6" name="Oval 333"/>
              <p:cNvSpPr>
                <a:spLocks noChangeArrowheads="1"/>
              </p:cNvSpPr>
              <p:nvPr/>
            </p:nvSpPr>
            <p:spPr bwMode="auto">
              <a:xfrm>
                <a:off x="6262" y="23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7" name="Oval 334"/>
              <p:cNvSpPr>
                <a:spLocks noChangeArrowheads="1"/>
              </p:cNvSpPr>
              <p:nvPr/>
            </p:nvSpPr>
            <p:spPr bwMode="auto">
              <a:xfrm>
                <a:off x="6296" y="222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8" name="Oval 335"/>
              <p:cNvSpPr>
                <a:spLocks noChangeArrowheads="1"/>
              </p:cNvSpPr>
              <p:nvPr/>
            </p:nvSpPr>
            <p:spPr bwMode="auto">
              <a:xfrm>
                <a:off x="6275" y="210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9" name="Oval 336"/>
              <p:cNvSpPr>
                <a:spLocks noChangeArrowheads="1"/>
              </p:cNvSpPr>
              <p:nvPr/>
            </p:nvSpPr>
            <p:spPr bwMode="auto">
              <a:xfrm>
                <a:off x="6244" y="216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0" name="Oval 337"/>
              <p:cNvSpPr>
                <a:spLocks noChangeArrowheads="1"/>
              </p:cNvSpPr>
              <p:nvPr/>
            </p:nvSpPr>
            <p:spPr bwMode="auto">
              <a:xfrm>
                <a:off x="5941" y="20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1" name="Oval 338"/>
              <p:cNvSpPr>
                <a:spLocks noChangeArrowheads="1"/>
              </p:cNvSpPr>
              <p:nvPr/>
            </p:nvSpPr>
            <p:spPr bwMode="auto">
              <a:xfrm>
                <a:off x="6165" y="2051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2" name="Oval 339"/>
              <p:cNvSpPr>
                <a:spLocks noChangeArrowheads="1"/>
              </p:cNvSpPr>
              <p:nvPr/>
            </p:nvSpPr>
            <p:spPr bwMode="auto">
              <a:xfrm>
                <a:off x="6170" y="21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3" name="Oval 340"/>
              <p:cNvSpPr>
                <a:spLocks noChangeArrowheads="1"/>
              </p:cNvSpPr>
              <p:nvPr/>
            </p:nvSpPr>
            <p:spPr bwMode="auto">
              <a:xfrm>
                <a:off x="6085" y="204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4" name="Oval 341"/>
              <p:cNvSpPr>
                <a:spLocks noChangeArrowheads="1"/>
              </p:cNvSpPr>
              <p:nvPr/>
            </p:nvSpPr>
            <p:spPr bwMode="auto">
              <a:xfrm>
                <a:off x="6506" y="218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5" name="Oval 342"/>
              <p:cNvSpPr>
                <a:spLocks noChangeArrowheads="1"/>
              </p:cNvSpPr>
              <p:nvPr/>
            </p:nvSpPr>
            <p:spPr bwMode="auto">
              <a:xfrm>
                <a:off x="6268" y="214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6" name="Oval 343"/>
              <p:cNvSpPr>
                <a:spLocks noChangeArrowheads="1"/>
              </p:cNvSpPr>
              <p:nvPr/>
            </p:nvSpPr>
            <p:spPr bwMode="auto">
              <a:xfrm>
                <a:off x="6480" y="2209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7" name="Oval 344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8" name="Oval 345"/>
              <p:cNvSpPr>
                <a:spLocks noChangeArrowheads="1"/>
              </p:cNvSpPr>
              <p:nvPr/>
            </p:nvSpPr>
            <p:spPr bwMode="auto">
              <a:xfrm>
                <a:off x="6666" y="223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9" name="Oval 346"/>
              <p:cNvSpPr>
                <a:spLocks noChangeArrowheads="1"/>
              </p:cNvSpPr>
              <p:nvPr/>
            </p:nvSpPr>
            <p:spPr bwMode="auto">
              <a:xfrm>
                <a:off x="6273" y="248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0" name="Oval 347"/>
              <p:cNvSpPr>
                <a:spLocks noChangeArrowheads="1"/>
              </p:cNvSpPr>
              <p:nvPr/>
            </p:nvSpPr>
            <p:spPr bwMode="auto">
              <a:xfrm>
                <a:off x="6376" y="24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1" name="Oval 348"/>
              <p:cNvSpPr>
                <a:spLocks noChangeArrowheads="1"/>
              </p:cNvSpPr>
              <p:nvPr/>
            </p:nvSpPr>
            <p:spPr bwMode="auto">
              <a:xfrm>
                <a:off x="6627" y="210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2" name="Oval 349"/>
              <p:cNvSpPr>
                <a:spLocks noChangeArrowheads="1"/>
              </p:cNvSpPr>
              <p:nvPr/>
            </p:nvSpPr>
            <p:spPr bwMode="auto">
              <a:xfrm>
                <a:off x="6645" y="26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3" name="Oval 350"/>
              <p:cNvSpPr>
                <a:spLocks noChangeArrowheads="1"/>
              </p:cNvSpPr>
              <p:nvPr/>
            </p:nvSpPr>
            <p:spPr bwMode="auto">
              <a:xfrm>
                <a:off x="6582" y="235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4" name="Oval 351"/>
              <p:cNvSpPr>
                <a:spLocks noChangeArrowheads="1"/>
              </p:cNvSpPr>
              <p:nvPr/>
            </p:nvSpPr>
            <p:spPr bwMode="auto">
              <a:xfrm>
                <a:off x="6548" y="264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5" name="Oval 352"/>
              <p:cNvSpPr>
                <a:spLocks noChangeArrowheads="1"/>
              </p:cNvSpPr>
              <p:nvPr/>
            </p:nvSpPr>
            <p:spPr bwMode="auto">
              <a:xfrm>
                <a:off x="6642" y="287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6" name="Oval 353"/>
              <p:cNvSpPr>
                <a:spLocks noChangeArrowheads="1"/>
              </p:cNvSpPr>
              <p:nvPr/>
            </p:nvSpPr>
            <p:spPr bwMode="auto">
              <a:xfrm>
                <a:off x="6573" y="294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7" name="Oval 354"/>
              <p:cNvSpPr>
                <a:spLocks noChangeArrowheads="1"/>
              </p:cNvSpPr>
              <p:nvPr/>
            </p:nvSpPr>
            <p:spPr bwMode="auto">
              <a:xfrm>
                <a:off x="6571" y="2727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8" name="Oval 355"/>
              <p:cNvSpPr>
                <a:spLocks noChangeArrowheads="1"/>
              </p:cNvSpPr>
              <p:nvPr/>
            </p:nvSpPr>
            <p:spPr bwMode="auto">
              <a:xfrm>
                <a:off x="6376" y="288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9" name="Oval 356"/>
              <p:cNvSpPr>
                <a:spLocks noChangeArrowheads="1"/>
              </p:cNvSpPr>
              <p:nvPr/>
            </p:nvSpPr>
            <p:spPr bwMode="auto">
              <a:xfrm>
                <a:off x="6270" y="28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0" name="Oval 357"/>
              <p:cNvSpPr>
                <a:spLocks noChangeArrowheads="1"/>
              </p:cNvSpPr>
              <p:nvPr/>
            </p:nvSpPr>
            <p:spPr bwMode="auto">
              <a:xfrm>
                <a:off x="6394" y="2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1" name="Oval 358"/>
              <p:cNvSpPr>
                <a:spLocks noChangeArrowheads="1"/>
              </p:cNvSpPr>
              <p:nvPr/>
            </p:nvSpPr>
            <p:spPr bwMode="auto">
              <a:xfrm>
                <a:off x="6273" y="2732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2" name="Oval 359"/>
              <p:cNvSpPr>
                <a:spLocks noChangeArrowheads="1"/>
              </p:cNvSpPr>
              <p:nvPr/>
            </p:nvSpPr>
            <p:spPr bwMode="auto">
              <a:xfrm>
                <a:off x="6445" y="286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3" name="Oval 360"/>
              <p:cNvSpPr>
                <a:spLocks noChangeArrowheads="1"/>
              </p:cNvSpPr>
              <p:nvPr/>
            </p:nvSpPr>
            <p:spPr bwMode="auto">
              <a:xfrm>
                <a:off x="6004" y="29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4" name="Oval 361"/>
              <p:cNvSpPr>
                <a:spLocks noChangeArrowheads="1"/>
              </p:cNvSpPr>
              <p:nvPr/>
            </p:nvSpPr>
            <p:spPr bwMode="auto">
              <a:xfrm>
                <a:off x="6146" y="292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5" name="Oval 362"/>
              <p:cNvSpPr>
                <a:spLocks noChangeArrowheads="1"/>
              </p:cNvSpPr>
              <p:nvPr/>
            </p:nvSpPr>
            <p:spPr bwMode="auto">
              <a:xfrm>
                <a:off x="6207" y="298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6" name="Oval 363"/>
              <p:cNvSpPr>
                <a:spLocks noChangeArrowheads="1"/>
              </p:cNvSpPr>
              <p:nvPr/>
            </p:nvSpPr>
            <p:spPr bwMode="auto">
              <a:xfrm>
                <a:off x="6079" y="44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7" name="Oval 364"/>
              <p:cNvSpPr>
                <a:spLocks noChangeArrowheads="1"/>
              </p:cNvSpPr>
              <p:nvPr/>
            </p:nvSpPr>
            <p:spPr bwMode="auto">
              <a:xfrm>
                <a:off x="5714" y="409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8" name="Oval 365"/>
              <p:cNvSpPr>
                <a:spLocks noChangeArrowheads="1"/>
              </p:cNvSpPr>
              <p:nvPr/>
            </p:nvSpPr>
            <p:spPr bwMode="auto">
              <a:xfrm>
                <a:off x="6287" y="290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9" name="Oval 366"/>
              <p:cNvSpPr>
                <a:spLocks noChangeArrowheads="1"/>
              </p:cNvSpPr>
              <p:nvPr/>
            </p:nvSpPr>
            <p:spPr bwMode="auto">
              <a:xfrm>
                <a:off x="5944" y="3007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0" name="Oval 367"/>
              <p:cNvSpPr>
                <a:spLocks noChangeArrowheads="1"/>
              </p:cNvSpPr>
              <p:nvPr/>
            </p:nvSpPr>
            <p:spPr bwMode="auto">
              <a:xfrm>
                <a:off x="6145" y="2993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1" name="Oval 368"/>
              <p:cNvSpPr>
                <a:spLocks noChangeArrowheads="1"/>
              </p:cNvSpPr>
              <p:nvPr/>
            </p:nvSpPr>
            <p:spPr bwMode="auto">
              <a:xfrm>
                <a:off x="5359" y="314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2" name="Oval 369"/>
              <p:cNvSpPr>
                <a:spLocks noChangeArrowheads="1"/>
              </p:cNvSpPr>
              <p:nvPr/>
            </p:nvSpPr>
            <p:spPr bwMode="auto">
              <a:xfrm>
                <a:off x="6408" y="314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3" name="Oval 370"/>
              <p:cNvSpPr>
                <a:spLocks noChangeArrowheads="1"/>
              </p:cNvSpPr>
              <p:nvPr/>
            </p:nvSpPr>
            <p:spPr bwMode="auto">
              <a:xfrm>
                <a:off x="5701" y="310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4" name="Oval 371"/>
              <p:cNvSpPr>
                <a:spLocks noChangeArrowheads="1"/>
              </p:cNvSpPr>
              <p:nvPr/>
            </p:nvSpPr>
            <p:spPr bwMode="auto">
              <a:xfrm>
                <a:off x="6650" y="338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5" name="Oval 372"/>
              <p:cNvSpPr>
                <a:spLocks noChangeArrowheads="1"/>
              </p:cNvSpPr>
              <p:nvPr/>
            </p:nvSpPr>
            <p:spPr bwMode="auto">
              <a:xfrm>
                <a:off x="6295" y="306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6" name="Oval 373"/>
              <p:cNvSpPr>
                <a:spLocks noChangeArrowheads="1"/>
              </p:cNvSpPr>
              <p:nvPr/>
            </p:nvSpPr>
            <p:spPr bwMode="auto">
              <a:xfrm>
                <a:off x="5838" y="37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7" name="Oval 374"/>
              <p:cNvSpPr>
                <a:spLocks noChangeArrowheads="1"/>
              </p:cNvSpPr>
              <p:nvPr/>
            </p:nvSpPr>
            <p:spPr bwMode="auto">
              <a:xfrm>
                <a:off x="5938" y="343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8" name="Oval 375"/>
              <p:cNvSpPr>
                <a:spLocks noChangeArrowheads="1"/>
              </p:cNvSpPr>
              <p:nvPr/>
            </p:nvSpPr>
            <p:spPr bwMode="auto">
              <a:xfrm>
                <a:off x="5970" y="346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9" name="Oval 376"/>
              <p:cNvSpPr>
                <a:spLocks noChangeArrowheads="1"/>
              </p:cNvSpPr>
              <p:nvPr/>
            </p:nvSpPr>
            <p:spPr bwMode="auto">
              <a:xfrm>
                <a:off x="5796" y="34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0" name="Oval 377"/>
              <p:cNvSpPr>
                <a:spLocks noChangeArrowheads="1"/>
              </p:cNvSpPr>
              <p:nvPr/>
            </p:nvSpPr>
            <p:spPr bwMode="auto">
              <a:xfrm>
                <a:off x="5778" y="350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1" name="Oval 378"/>
              <p:cNvSpPr>
                <a:spLocks noChangeArrowheads="1"/>
              </p:cNvSpPr>
              <p:nvPr/>
            </p:nvSpPr>
            <p:spPr bwMode="auto">
              <a:xfrm>
                <a:off x="5794" y="343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2" name="Oval 379"/>
              <p:cNvSpPr>
                <a:spLocks noChangeArrowheads="1"/>
              </p:cNvSpPr>
              <p:nvPr/>
            </p:nvSpPr>
            <p:spPr bwMode="auto">
              <a:xfrm>
                <a:off x="6408" y="362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3" name="Oval 380"/>
              <p:cNvSpPr>
                <a:spLocks noChangeArrowheads="1"/>
              </p:cNvSpPr>
              <p:nvPr/>
            </p:nvSpPr>
            <p:spPr bwMode="auto">
              <a:xfrm>
                <a:off x="6226" y="3689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4" name="Oval 381"/>
              <p:cNvSpPr>
                <a:spLocks noChangeArrowheads="1"/>
              </p:cNvSpPr>
              <p:nvPr/>
            </p:nvSpPr>
            <p:spPr bwMode="auto">
              <a:xfrm>
                <a:off x="6271" y="370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5" name="Oval 382"/>
              <p:cNvSpPr>
                <a:spLocks noChangeArrowheads="1"/>
              </p:cNvSpPr>
              <p:nvPr/>
            </p:nvSpPr>
            <p:spPr bwMode="auto">
              <a:xfrm>
                <a:off x="5543" y="3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6" name="Oval 383"/>
              <p:cNvSpPr>
                <a:spLocks noChangeArrowheads="1"/>
              </p:cNvSpPr>
              <p:nvPr/>
            </p:nvSpPr>
            <p:spPr bwMode="auto">
              <a:xfrm>
                <a:off x="5225" y="37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7" name="Oval 384"/>
              <p:cNvSpPr>
                <a:spLocks noChangeArrowheads="1"/>
              </p:cNvSpPr>
              <p:nvPr/>
            </p:nvSpPr>
            <p:spPr bwMode="auto">
              <a:xfrm>
                <a:off x="4716" y="395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8" name="Oval 385"/>
              <p:cNvSpPr>
                <a:spLocks noChangeArrowheads="1"/>
              </p:cNvSpPr>
              <p:nvPr/>
            </p:nvSpPr>
            <p:spPr bwMode="auto">
              <a:xfrm>
                <a:off x="5496" y="39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9" name="Oval 386"/>
              <p:cNvSpPr>
                <a:spLocks noChangeArrowheads="1"/>
              </p:cNvSpPr>
              <p:nvPr/>
            </p:nvSpPr>
            <p:spPr bwMode="auto">
              <a:xfrm>
                <a:off x="5528" y="346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0" name="Oval 387"/>
              <p:cNvSpPr>
                <a:spLocks noChangeArrowheads="1"/>
              </p:cNvSpPr>
              <p:nvPr/>
            </p:nvSpPr>
            <p:spPr bwMode="auto">
              <a:xfrm>
                <a:off x="5629" y="313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1" name="Oval 388"/>
              <p:cNvSpPr>
                <a:spLocks noChangeArrowheads="1"/>
              </p:cNvSpPr>
              <p:nvPr/>
            </p:nvSpPr>
            <p:spPr bwMode="auto">
              <a:xfrm>
                <a:off x="5301" y="314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2" name="Oval 389"/>
              <p:cNvSpPr>
                <a:spLocks noChangeArrowheads="1"/>
              </p:cNvSpPr>
              <p:nvPr/>
            </p:nvSpPr>
            <p:spPr bwMode="auto">
              <a:xfrm>
                <a:off x="5307" y="34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3" name="Oval 390"/>
              <p:cNvSpPr>
                <a:spLocks noChangeArrowheads="1"/>
              </p:cNvSpPr>
              <p:nvPr/>
            </p:nvSpPr>
            <p:spPr bwMode="auto">
              <a:xfrm>
                <a:off x="5332" y="3353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4" name="Oval 391"/>
              <p:cNvSpPr>
                <a:spLocks noChangeArrowheads="1"/>
              </p:cNvSpPr>
              <p:nvPr/>
            </p:nvSpPr>
            <p:spPr bwMode="auto">
              <a:xfrm>
                <a:off x="5286" y="3155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5" name="Oval 392"/>
              <p:cNvSpPr>
                <a:spLocks noChangeArrowheads="1"/>
              </p:cNvSpPr>
              <p:nvPr/>
            </p:nvSpPr>
            <p:spPr bwMode="auto">
              <a:xfrm>
                <a:off x="5128" y="35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6" name="Oval 393"/>
              <p:cNvSpPr>
                <a:spLocks noChangeArrowheads="1"/>
              </p:cNvSpPr>
              <p:nvPr/>
            </p:nvSpPr>
            <p:spPr bwMode="auto">
              <a:xfrm>
                <a:off x="4859" y="373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7" name="Oval 394"/>
              <p:cNvSpPr>
                <a:spLocks noChangeArrowheads="1"/>
              </p:cNvSpPr>
              <p:nvPr/>
            </p:nvSpPr>
            <p:spPr bwMode="auto">
              <a:xfrm>
                <a:off x="4731" y="3635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8" name="Oval 395"/>
              <p:cNvSpPr>
                <a:spLocks noChangeArrowheads="1"/>
              </p:cNvSpPr>
              <p:nvPr/>
            </p:nvSpPr>
            <p:spPr bwMode="auto">
              <a:xfrm>
                <a:off x="5032" y="345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9" name="Oval 396"/>
              <p:cNvSpPr>
                <a:spLocks noChangeArrowheads="1"/>
              </p:cNvSpPr>
              <p:nvPr/>
            </p:nvSpPr>
            <p:spPr bwMode="auto">
              <a:xfrm>
                <a:off x="5185" y="339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0" name="Oval 397"/>
              <p:cNvSpPr>
                <a:spLocks noChangeArrowheads="1"/>
              </p:cNvSpPr>
              <p:nvPr/>
            </p:nvSpPr>
            <p:spPr bwMode="auto">
              <a:xfrm>
                <a:off x="5065" y="339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1" name="Oval 398"/>
              <p:cNvSpPr>
                <a:spLocks noChangeArrowheads="1"/>
              </p:cNvSpPr>
              <p:nvPr/>
            </p:nvSpPr>
            <p:spPr bwMode="auto">
              <a:xfrm>
                <a:off x="5064" y="340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2" name="Oval 399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3" name="Oval 400"/>
              <p:cNvSpPr>
                <a:spLocks noChangeArrowheads="1"/>
              </p:cNvSpPr>
              <p:nvPr/>
            </p:nvSpPr>
            <p:spPr bwMode="auto">
              <a:xfrm>
                <a:off x="3936" y="3726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4" name="Oval 401"/>
              <p:cNvSpPr>
                <a:spLocks noChangeArrowheads="1"/>
              </p:cNvSpPr>
              <p:nvPr/>
            </p:nvSpPr>
            <p:spPr bwMode="auto">
              <a:xfrm>
                <a:off x="4010" y="375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5" name="Oval 402"/>
              <p:cNvSpPr>
                <a:spLocks noChangeArrowheads="1"/>
              </p:cNvSpPr>
              <p:nvPr/>
            </p:nvSpPr>
            <p:spPr bwMode="auto">
              <a:xfrm>
                <a:off x="4144" y="37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6" name="Oval 403"/>
              <p:cNvSpPr>
                <a:spLocks noChangeArrowheads="1"/>
              </p:cNvSpPr>
              <p:nvPr/>
            </p:nvSpPr>
            <p:spPr bwMode="auto">
              <a:xfrm>
                <a:off x="4131" y="352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7" name="Oval 404"/>
              <p:cNvSpPr>
                <a:spLocks noChangeArrowheads="1"/>
              </p:cNvSpPr>
              <p:nvPr/>
            </p:nvSpPr>
            <p:spPr bwMode="auto">
              <a:xfrm>
                <a:off x="4094" y="38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8" name="Oval 405"/>
              <p:cNvSpPr>
                <a:spLocks noChangeArrowheads="1"/>
              </p:cNvSpPr>
              <p:nvPr/>
            </p:nvSpPr>
            <p:spPr bwMode="auto">
              <a:xfrm>
                <a:off x="4265" y="353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5" name="Group 607"/>
            <p:cNvGrpSpPr/>
            <p:nvPr/>
          </p:nvGrpSpPr>
          <p:grpSpPr bwMode="auto">
            <a:xfrm>
              <a:off x="3636" y="1490"/>
              <a:ext cx="3190" cy="2782"/>
              <a:chOff x="3636" y="1490"/>
              <a:chExt cx="3190" cy="2782"/>
            </a:xfrm>
          </p:grpSpPr>
          <p:sp>
            <p:nvSpPr>
              <p:cNvPr id="4329" name="Oval 407"/>
              <p:cNvSpPr>
                <a:spLocks noChangeArrowheads="1"/>
              </p:cNvSpPr>
              <p:nvPr/>
            </p:nvSpPr>
            <p:spPr bwMode="auto">
              <a:xfrm>
                <a:off x="4287" y="371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0" name="Oval 408"/>
              <p:cNvSpPr>
                <a:spLocks noChangeArrowheads="1"/>
              </p:cNvSpPr>
              <p:nvPr/>
            </p:nvSpPr>
            <p:spPr bwMode="auto">
              <a:xfrm>
                <a:off x="4826" y="34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1" name="Oval 409"/>
              <p:cNvSpPr>
                <a:spLocks noChangeArrowheads="1"/>
              </p:cNvSpPr>
              <p:nvPr/>
            </p:nvSpPr>
            <p:spPr bwMode="auto">
              <a:xfrm>
                <a:off x="5072" y="348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2" name="Oval 410"/>
              <p:cNvSpPr>
                <a:spLocks noChangeArrowheads="1"/>
              </p:cNvSpPr>
              <p:nvPr/>
            </p:nvSpPr>
            <p:spPr bwMode="auto">
              <a:xfrm>
                <a:off x="5190" y="339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3" name="Oval 411"/>
              <p:cNvSpPr>
                <a:spLocks noChangeArrowheads="1"/>
              </p:cNvSpPr>
              <p:nvPr/>
            </p:nvSpPr>
            <p:spPr bwMode="auto">
              <a:xfrm>
                <a:off x="5770" y="154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4" name="Oval 412"/>
              <p:cNvSpPr>
                <a:spLocks noChangeArrowheads="1"/>
              </p:cNvSpPr>
              <p:nvPr/>
            </p:nvSpPr>
            <p:spPr bwMode="auto">
              <a:xfrm>
                <a:off x="4860" y="383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5" name="Oval 413"/>
              <p:cNvSpPr>
                <a:spLocks noChangeArrowheads="1"/>
              </p:cNvSpPr>
              <p:nvPr/>
            </p:nvSpPr>
            <p:spPr bwMode="auto">
              <a:xfrm>
                <a:off x="4764" y="3192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6" name="Oval 414"/>
              <p:cNvSpPr>
                <a:spLocks noChangeArrowheads="1"/>
              </p:cNvSpPr>
              <p:nvPr/>
            </p:nvSpPr>
            <p:spPr bwMode="auto">
              <a:xfrm>
                <a:off x="4675" y="39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7" name="Oval 415"/>
              <p:cNvSpPr>
                <a:spLocks noChangeArrowheads="1"/>
              </p:cNvSpPr>
              <p:nvPr/>
            </p:nvSpPr>
            <p:spPr bwMode="auto">
              <a:xfrm>
                <a:off x="5728" y="1490"/>
                <a:ext cx="11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8" name="Oval 416"/>
              <p:cNvSpPr>
                <a:spLocks noChangeArrowheads="1"/>
              </p:cNvSpPr>
              <p:nvPr/>
            </p:nvSpPr>
            <p:spPr bwMode="auto">
              <a:xfrm>
                <a:off x="4882" y="311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9" name="Oval 417"/>
              <p:cNvSpPr>
                <a:spLocks noChangeArrowheads="1"/>
              </p:cNvSpPr>
              <p:nvPr/>
            </p:nvSpPr>
            <p:spPr bwMode="auto">
              <a:xfrm>
                <a:off x="4592" y="322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0" name="Oval 418"/>
              <p:cNvSpPr>
                <a:spLocks noChangeArrowheads="1"/>
              </p:cNvSpPr>
              <p:nvPr/>
            </p:nvSpPr>
            <p:spPr bwMode="auto">
              <a:xfrm>
                <a:off x="5235" y="408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1" name="Oval 419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2" name="Oval 420"/>
              <p:cNvSpPr>
                <a:spLocks noChangeArrowheads="1"/>
              </p:cNvSpPr>
              <p:nvPr/>
            </p:nvSpPr>
            <p:spPr bwMode="auto">
              <a:xfrm>
                <a:off x="4452" y="402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3" name="Oval 421"/>
              <p:cNvSpPr>
                <a:spLocks noChangeArrowheads="1"/>
              </p:cNvSpPr>
              <p:nvPr/>
            </p:nvSpPr>
            <p:spPr bwMode="auto">
              <a:xfrm>
                <a:off x="5357" y="34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4" name="Oval 422"/>
              <p:cNvSpPr>
                <a:spLocks noChangeArrowheads="1"/>
              </p:cNvSpPr>
              <p:nvPr/>
            </p:nvSpPr>
            <p:spPr bwMode="auto">
              <a:xfrm>
                <a:off x="5215" y="34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5" name="Oval 423"/>
              <p:cNvSpPr>
                <a:spLocks noChangeArrowheads="1"/>
              </p:cNvSpPr>
              <p:nvPr/>
            </p:nvSpPr>
            <p:spPr bwMode="auto">
              <a:xfrm>
                <a:off x="4509" y="36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6" name="Oval 424"/>
              <p:cNvSpPr>
                <a:spLocks noChangeArrowheads="1"/>
              </p:cNvSpPr>
              <p:nvPr/>
            </p:nvSpPr>
            <p:spPr bwMode="auto">
              <a:xfrm>
                <a:off x="4954" y="352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7" name="Oval 425"/>
              <p:cNvSpPr>
                <a:spLocks noChangeArrowheads="1"/>
              </p:cNvSpPr>
              <p:nvPr/>
            </p:nvSpPr>
            <p:spPr bwMode="auto">
              <a:xfrm>
                <a:off x="4385" y="4087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8" name="Oval 426"/>
              <p:cNvSpPr>
                <a:spLocks noChangeArrowheads="1"/>
              </p:cNvSpPr>
              <p:nvPr/>
            </p:nvSpPr>
            <p:spPr bwMode="auto">
              <a:xfrm>
                <a:off x="4558" y="379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9" name="Oval 427"/>
              <p:cNvSpPr>
                <a:spLocks noChangeArrowheads="1"/>
              </p:cNvSpPr>
              <p:nvPr/>
            </p:nvSpPr>
            <p:spPr bwMode="auto">
              <a:xfrm>
                <a:off x="3646" y="326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0" name="Oval 428"/>
              <p:cNvSpPr>
                <a:spLocks noChangeArrowheads="1"/>
              </p:cNvSpPr>
              <p:nvPr/>
            </p:nvSpPr>
            <p:spPr bwMode="auto">
              <a:xfrm>
                <a:off x="4759" y="248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1" name="Oval 429"/>
              <p:cNvSpPr>
                <a:spLocks noChangeArrowheads="1"/>
              </p:cNvSpPr>
              <p:nvPr/>
            </p:nvSpPr>
            <p:spPr bwMode="auto">
              <a:xfrm>
                <a:off x="4966" y="23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2" name="Oval 430"/>
              <p:cNvSpPr>
                <a:spLocks noChangeArrowheads="1"/>
              </p:cNvSpPr>
              <p:nvPr/>
            </p:nvSpPr>
            <p:spPr bwMode="auto">
              <a:xfrm>
                <a:off x="4454" y="276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3" name="Oval 431"/>
              <p:cNvSpPr>
                <a:spLocks noChangeArrowheads="1"/>
              </p:cNvSpPr>
              <p:nvPr/>
            </p:nvSpPr>
            <p:spPr bwMode="auto">
              <a:xfrm>
                <a:off x="4489" y="264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4" name="Oval 432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5" name="Oval 433"/>
              <p:cNvSpPr>
                <a:spLocks noChangeArrowheads="1"/>
              </p:cNvSpPr>
              <p:nvPr/>
            </p:nvSpPr>
            <p:spPr bwMode="auto">
              <a:xfrm>
                <a:off x="4861" y="22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6" name="Oval 434"/>
              <p:cNvSpPr>
                <a:spLocks noChangeArrowheads="1"/>
              </p:cNvSpPr>
              <p:nvPr/>
            </p:nvSpPr>
            <p:spPr bwMode="auto">
              <a:xfrm>
                <a:off x="4921" y="206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7" name="Oval 435"/>
              <p:cNvSpPr>
                <a:spLocks noChangeArrowheads="1"/>
              </p:cNvSpPr>
              <p:nvPr/>
            </p:nvSpPr>
            <p:spPr bwMode="auto">
              <a:xfrm>
                <a:off x="4975" y="204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8" name="Oval 436"/>
              <p:cNvSpPr>
                <a:spLocks noChangeArrowheads="1"/>
              </p:cNvSpPr>
              <p:nvPr/>
            </p:nvSpPr>
            <p:spPr bwMode="auto">
              <a:xfrm>
                <a:off x="5031" y="2011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9" name="Oval 437"/>
              <p:cNvSpPr>
                <a:spLocks noChangeArrowheads="1"/>
              </p:cNvSpPr>
              <p:nvPr/>
            </p:nvSpPr>
            <p:spPr bwMode="auto">
              <a:xfrm>
                <a:off x="4794" y="22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0" name="Oval 438"/>
              <p:cNvSpPr>
                <a:spLocks noChangeArrowheads="1"/>
              </p:cNvSpPr>
              <p:nvPr/>
            </p:nvSpPr>
            <p:spPr bwMode="auto">
              <a:xfrm>
                <a:off x="5193" y="225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1" name="Oval 439"/>
              <p:cNvSpPr>
                <a:spLocks noChangeArrowheads="1"/>
              </p:cNvSpPr>
              <p:nvPr/>
            </p:nvSpPr>
            <p:spPr bwMode="auto">
              <a:xfrm>
                <a:off x="5218" y="217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2" name="Oval 440"/>
              <p:cNvSpPr>
                <a:spLocks noChangeArrowheads="1"/>
              </p:cNvSpPr>
              <p:nvPr/>
            </p:nvSpPr>
            <p:spPr bwMode="auto">
              <a:xfrm>
                <a:off x="5132" y="22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3" name="Oval 441"/>
              <p:cNvSpPr>
                <a:spLocks noChangeArrowheads="1"/>
              </p:cNvSpPr>
              <p:nvPr/>
            </p:nvSpPr>
            <p:spPr bwMode="auto">
              <a:xfrm>
                <a:off x="5064" y="224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4" name="Oval 442"/>
              <p:cNvSpPr>
                <a:spLocks noChangeArrowheads="1"/>
              </p:cNvSpPr>
              <p:nvPr/>
            </p:nvSpPr>
            <p:spPr bwMode="auto">
              <a:xfrm>
                <a:off x="4949" y="2284"/>
                <a:ext cx="15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5" name="Oval 443"/>
              <p:cNvSpPr>
                <a:spLocks noChangeArrowheads="1"/>
              </p:cNvSpPr>
              <p:nvPr/>
            </p:nvSpPr>
            <p:spPr bwMode="auto">
              <a:xfrm>
                <a:off x="4827" y="231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6" name="Oval 444"/>
              <p:cNvSpPr>
                <a:spLocks noChangeArrowheads="1"/>
              </p:cNvSpPr>
              <p:nvPr/>
            </p:nvSpPr>
            <p:spPr bwMode="auto">
              <a:xfrm>
                <a:off x="4667" y="23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7" name="Oval 445"/>
              <p:cNvSpPr>
                <a:spLocks noChangeArrowheads="1"/>
              </p:cNvSpPr>
              <p:nvPr/>
            </p:nvSpPr>
            <p:spPr bwMode="auto">
              <a:xfrm>
                <a:off x="3903" y="313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8" name="Oval 446"/>
              <p:cNvSpPr>
                <a:spLocks noChangeArrowheads="1"/>
              </p:cNvSpPr>
              <p:nvPr/>
            </p:nvSpPr>
            <p:spPr bwMode="auto">
              <a:xfrm>
                <a:off x="4045" y="2849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9" name="Oval 447"/>
              <p:cNvSpPr>
                <a:spLocks noChangeArrowheads="1"/>
              </p:cNvSpPr>
              <p:nvPr/>
            </p:nvSpPr>
            <p:spPr bwMode="auto">
              <a:xfrm>
                <a:off x="4131" y="267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0" name="Oval 448"/>
              <p:cNvSpPr>
                <a:spLocks noChangeArrowheads="1"/>
              </p:cNvSpPr>
              <p:nvPr/>
            </p:nvSpPr>
            <p:spPr bwMode="auto">
              <a:xfrm>
                <a:off x="4212" y="261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1" name="Oval 449"/>
              <p:cNvSpPr>
                <a:spLocks noChangeArrowheads="1"/>
              </p:cNvSpPr>
              <p:nvPr/>
            </p:nvSpPr>
            <p:spPr bwMode="auto">
              <a:xfrm>
                <a:off x="4206" y="259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2" name="Oval 450"/>
              <p:cNvSpPr>
                <a:spLocks noChangeArrowheads="1"/>
              </p:cNvSpPr>
              <p:nvPr/>
            </p:nvSpPr>
            <p:spPr bwMode="auto">
              <a:xfrm>
                <a:off x="453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3" name="Oval 451"/>
              <p:cNvSpPr>
                <a:spLocks noChangeArrowheads="1"/>
              </p:cNvSpPr>
              <p:nvPr/>
            </p:nvSpPr>
            <p:spPr bwMode="auto">
              <a:xfrm>
                <a:off x="4434" y="257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4" name="Oval 452"/>
              <p:cNvSpPr>
                <a:spLocks noChangeArrowheads="1"/>
              </p:cNvSpPr>
              <p:nvPr/>
            </p:nvSpPr>
            <p:spPr bwMode="auto">
              <a:xfrm>
                <a:off x="5055" y="239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5" name="Oval 453"/>
              <p:cNvSpPr>
                <a:spLocks noChangeArrowheads="1"/>
              </p:cNvSpPr>
              <p:nvPr/>
            </p:nvSpPr>
            <p:spPr bwMode="auto">
              <a:xfrm>
                <a:off x="4998" y="24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6" name="Oval 454"/>
              <p:cNvSpPr>
                <a:spLocks noChangeArrowheads="1"/>
              </p:cNvSpPr>
              <p:nvPr/>
            </p:nvSpPr>
            <p:spPr bwMode="auto">
              <a:xfrm>
                <a:off x="5251" y="231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7" name="Oval 455"/>
              <p:cNvSpPr>
                <a:spLocks noChangeArrowheads="1"/>
              </p:cNvSpPr>
              <p:nvPr/>
            </p:nvSpPr>
            <p:spPr bwMode="auto">
              <a:xfrm>
                <a:off x="5682" y="316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8" name="Oval 456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9" name="Oval 457"/>
              <p:cNvSpPr>
                <a:spLocks noChangeArrowheads="1"/>
              </p:cNvSpPr>
              <p:nvPr/>
            </p:nvSpPr>
            <p:spPr bwMode="auto">
              <a:xfrm>
                <a:off x="5824" y="30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0" name="Oval 458"/>
              <p:cNvSpPr>
                <a:spLocks noChangeArrowheads="1"/>
              </p:cNvSpPr>
              <p:nvPr/>
            </p:nvSpPr>
            <p:spPr bwMode="auto">
              <a:xfrm>
                <a:off x="5763" y="328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1" name="Oval 459"/>
              <p:cNvSpPr>
                <a:spLocks noChangeArrowheads="1"/>
              </p:cNvSpPr>
              <p:nvPr/>
            </p:nvSpPr>
            <p:spPr bwMode="auto">
              <a:xfrm>
                <a:off x="577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2" name="Oval 460"/>
              <p:cNvSpPr>
                <a:spLocks noChangeArrowheads="1"/>
              </p:cNvSpPr>
              <p:nvPr/>
            </p:nvSpPr>
            <p:spPr bwMode="auto">
              <a:xfrm>
                <a:off x="5958" y="299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3" name="Oval 461"/>
              <p:cNvSpPr>
                <a:spLocks noChangeArrowheads="1"/>
              </p:cNvSpPr>
              <p:nvPr/>
            </p:nvSpPr>
            <p:spPr bwMode="auto">
              <a:xfrm>
                <a:off x="6333" y="321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4" name="Oval 462"/>
              <p:cNvSpPr>
                <a:spLocks noChangeArrowheads="1"/>
              </p:cNvSpPr>
              <p:nvPr/>
            </p:nvSpPr>
            <p:spPr bwMode="auto">
              <a:xfrm>
                <a:off x="6266" y="31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5" name="Oval 463"/>
              <p:cNvSpPr>
                <a:spLocks noChangeArrowheads="1"/>
              </p:cNvSpPr>
              <p:nvPr/>
            </p:nvSpPr>
            <p:spPr bwMode="auto">
              <a:xfrm>
                <a:off x="6189" y="30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6" name="Oval 464"/>
              <p:cNvSpPr>
                <a:spLocks noChangeArrowheads="1"/>
              </p:cNvSpPr>
              <p:nvPr/>
            </p:nvSpPr>
            <p:spPr bwMode="auto">
              <a:xfrm>
                <a:off x="6273" y="330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7" name="Oval 465"/>
              <p:cNvSpPr>
                <a:spLocks noChangeArrowheads="1"/>
              </p:cNvSpPr>
              <p:nvPr/>
            </p:nvSpPr>
            <p:spPr bwMode="auto">
              <a:xfrm>
                <a:off x="6310" y="327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8" name="Oval 466"/>
              <p:cNvSpPr>
                <a:spLocks noChangeArrowheads="1"/>
              </p:cNvSpPr>
              <p:nvPr/>
            </p:nvSpPr>
            <p:spPr bwMode="auto">
              <a:xfrm>
                <a:off x="6345" y="333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9" name="Oval 467"/>
              <p:cNvSpPr>
                <a:spLocks noChangeArrowheads="1"/>
              </p:cNvSpPr>
              <p:nvPr/>
            </p:nvSpPr>
            <p:spPr bwMode="auto">
              <a:xfrm>
                <a:off x="6330" y="321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0" name="Oval 468"/>
              <p:cNvSpPr>
                <a:spLocks noChangeArrowheads="1"/>
              </p:cNvSpPr>
              <p:nvPr/>
            </p:nvSpPr>
            <p:spPr bwMode="auto">
              <a:xfrm>
                <a:off x="6216" y="376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1" name="Oval 469"/>
              <p:cNvSpPr>
                <a:spLocks noChangeArrowheads="1"/>
              </p:cNvSpPr>
              <p:nvPr/>
            </p:nvSpPr>
            <p:spPr bwMode="auto">
              <a:xfrm>
                <a:off x="6254" y="365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2" name="Oval 470"/>
              <p:cNvSpPr>
                <a:spLocks noChangeArrowheads="1"/>
              </p:cNvSpPr>
              <p:nvPr/>
            </p:nvSpPr>
            <p:spPr bwMode="auto">
              <a:xfrm>
                <a:off x="6232" y="39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3" name="Oval 471"/>
              <p:cNvSpPr>
                <a:spLocks noChangeArrowheads="1"/>
              </p:cNvSpPr>
              <p:nvPr/>
            </p:nvSpPr>
            <p:spPr bwMode="auto">
              <a:xfrm>
                <a:off x="6299" y="358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4" name="Oval 472"/>
              <p:cNvSpPr>
                <a:spLocks noChangeArrowheads="1"/>
              </p:cNvSpPr>
              <p:nvPr/>
            </p:nvSpPr>
            <p:spPr bwMode="auto">
              <a:xfrm>
                <a:off x="6284" y="347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5" name="Oval 473"/>
              <p:cNvSpPr>
                <a:spLocks noChangeArrowheads="1"/>
              </p:cNvSpPr>
              <p:nvPr/>
            </p:nvSpPr>
            <p:spPr bwMode="auto">
              <a:xfrm>
                <a:off x="6262" y="33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6" name="Oval 474"/>
              <p:cNvSpPr>
                <a:spLocks noChangeArrowheads="1"/>
              </p:cNvSpPr>
              <p:nvPr/>
            </p:nvSpPr>
            <p:spPr bwMode="auto">
              <a:xfrm>
                <a:off x="6208" y="3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7" name="Oval 475"/>
              <p:cNvSpPr>
                <a:spLocks noChangeArrowheads="1"/>
              </p:cNvSpPr>
              <p:nvPr/>
            </p:nvSpPr>
            <p:spPr bwMode="auto">
              <a:xfrm>
                <a:off x="5957" y="401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8" name="Oval 476"/>
              <p:cNvSpPr>
                <a:spLocks noChangeArrowheads="1"/>
              </p:cNvSpPr>
              <p:nvPr/>
            </p:nvSpPr>
            <p:spPr bwMode="auto">
              <a:xfrm>
                <a:off x="5897" y="410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9" name="Oval 477"/>
              <p:cNvSpPr>
                <a:spLocks noChangeArrowheads="1"/>
              </p:cNvSpPr>
              <p:nvPr/>
            </p:nvSpPr>
            <p:spPr bwMode="auto">
              <a:xfrm>
                <a:off x="5835" y="411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0" name="Oval 478"/>
              <p:cNvSpPr>
                <a:spLocks noChangeArrowheads="1"/>
              </p:cNvSpPr>
              <p:nvPr/>
            </p:nvSpPr>
            <p:spPr bwMode="auto">
              <a:xfrm>
                <a:off x="5783" y="410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1" name="Oval 479"/>
              <p:cNvSpPr>
                <a:spLocks noChangeArrowheads="1"/>
              </p:cNvSpPr>
              <p:nvPr/>
            </p:nvSpPr>
            <p:spPr bwMode="auto">
              <a:xfrm>
                <a:off x="5749" y="405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2" name="Oval 480"/>
              <p:cNvSpPr>
                <a:spLocks noChangeArrowheads="1"/>
              </p:cNvSpPr>
              <p:nvPr/>
            </p:nvSpPr>
            <p:spPr bwMode="auto">
              <a:xfrm>
                <a:off x="5724" y="4030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3" name="Oval 481"/>
              <p:cNvSpPr>
                <a:spLocks noChangeArrowheads="1"/>
              </p:cNvSpPr>
              <p:nvPr/>
            </p:nvSpPr>
            <p:spPr bwMode="auto">
              <a:xfrm>
                <a:off x="5731" y="392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4" name="Oval 482"/>
              <p:cNvSpPr>
                <a:spLocks noChangeArrowheads="1"/>
              </p:cNvSpPr>
              <p:nvPr/>
            </p:nvSpPr>
            <p:spPr bwMode="auto">
              <a:xfrm>
                <a:off x="6216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5" name="Oval 483"/>
              <p:cNvSpPr>
                <a:spLocks noChangeArrowheads="1"/>
              </p:cNvSpPr>
              <p:nvPr/>
            </p:nvSpPr>
            <p:spPr bwMode="auto">
              <a:xfrm>
                <a:off x="6277" y="402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6" name="Oval 484"/>
              <p:cNvSpPr>
                <a:spLocks noChangeArrowheads="1"/>
              </p:cNvSpPr>
              <p:nvPr/>
            </p:nvSpPr>
            <p:spPr bwMode="auto">
              <a:xfrm>
                <a:off x="5469" y="3554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7" name="Oval 485"/>
              <p:cNvSpPr>
                <a:spLocks noChangeArrowheads="1"/>
              </p:cNvSpPr>
              <p:nvPr/>
            </p:nvSpPr>
            <p:spPr bwMode="auto">
              <a:xfrm>
                <a:off x="4822" y="3904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8" name="Oval 486"/>
              <p:cNvSpPr>
                <a:spLocks noChangeArrowheads="1"/>
              </p:cNvSpPr>
              <p:nvPr/>
            </p:nvSpPr>
            <p:spPr bwMode="auto">
              <a:xfrm>
                <a:off x="5553" y="327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9" name="Oval 487"/>
              <p:cNvSpPr>
                <a:spLocks noChangeArrowheads="1"/>
              </p:cNvSpPr>
              <p:nvPr/>
            </p:nvSpPr>
            <p:spPr bwMode="auto">
              <a:xfrm>
                <a:off x="5901" y="301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0" name="Oval 488"/>
              <p:cNvSpPr>
                <a:spLocks noChangeArrowheads="1"/>
              </p:cNvSpPr>
              <p:nvPr/>
            </p:nvSpPr>
            <p:spPr bwMode="auto">
              <a:xfrm>
                <a:off x="5747" y="311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1" name="Oval 489"/>
              <p:cNvSpPr>
                <a:spLocks noChangeArrowheads="1"/>
              </p:cNvSpPr>
              <p:nvPr/>
            </p:nvSpPr>
            <p:spPr bwMode="auto">
              <a:xfrm>
                <a:off x="590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2" name="Oval 490"/>
              <p:cNvSpPr>
                <a:spLocks noChangeArrowheads="1"/>
              </p:cNvSpPr>
              <p:nvPr/>
            </p:nvSpPr>
            <p:spPr bwMode="auto">
              <a:xfrm>
                <a:off x="6042" y="299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3" name="Oval 491"/>
              <p:cNvSpPr>
                <a:spLocks noChangeArrowheads="1"/>
              </p:cNvSpPr>
              <p:nvPr/>
            </p:nvSpPr>
            <p:spPr bwMode="auto">
              <a:xfrm>
                <a:off x="5518" y="3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4" name="Oval 492"/>
              <p:cNvSpPr>
                <a:spLocks noChangeArrowheads="1"/>
              </p:cNvSpPr>
              <p:nvPr/>
            </p:nvSpPr>
            <p:spPr bwMode="auto">
              <a:xfrm>
                <a:off x="5522" y="343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5" name="Oval 493"/>
              <p:cNvSpPr>
                <a:spLocks noChangeArrowheads="1"/>
              </p:cNvSpPr>
              <p:nvPr/>
            </p:nvSpPr>
            <p:spPr bwMode="auto">
              <a:xfrm>
                <a:off x="5627" y="34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6" name="Oval 494"/>
              <p:cNvSpPr>
                <a:spLocks noChangeArrowheads="1"/>
              </p:cNvSpPr>
              <p:nvPr/>
            </p:nvSpPr>
            <p:spPr bwMode="auto">
              <a:xfrm>
                <a:off x="5551" y="29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7" name="Oval 495"/>
              <p:cNvSpPr>
                <a:spLocks noChangeArrowheads="1"/>
              </p:cNvSpPr>
              <p:nvPr/>
            </p:nvSpPr>
            <p:spPr bwMode="auto">
              <a:xfrm>
                <a:off x="5923" y="281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8" name="Oval 496"/>
              <p:cNvSpPr>
                <a:spLocks noChangeArrowheads="1"/>
              </p:cNvSpPr>
              <p:nvPr/>
            </p:nvSpPr>
            <p:spPr bwMode="auto">
              <a:xfrm>
                <a:off x="5628" y="290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9" name="Oval 497"/>
              <p:cNvSpPr>
                <a:spLocks noChangeArrowheads="1"/>
              </p:cNvSpPr>
              <p:nvPr/>
            </p:nvSpPr>
            <p:spPr bwMode="auto">
              <a:xfrm>
                <a:off x="5967" y="245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0" name="Oval 498"/>
              <p:cNvSpPr>
                <a:spLocks noChangeArrowheads="1"/>
              </p:cNvSpPr>
              <p:nvPr/>
            </p:nvSpPr>
            <p:spPr bwMode="auto">
              <a:xfrm>
                <a:off x="6295" y="396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1" name="Oval 499"/>
              <p:cNvSpPr>
                <a:spLocks noChangeArrowheads="1"/>
              </p:cNvSpPr>
              <p:nvPr/>
            </p:nvSpPr>
            <p:spPr bwMode="auto">
              <a:xfrm>
                <a:off x="5628" y="26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2" name="Oval 500"/>
              <p:cNvSpPr>
                <a:spLocks noChangeArrowheads="1"/>
              </p:cNvSpPr>
              <p:nvPr/>
            </p:nvSpPr>
            <p:spPr bwMode="auto">
              <a:xfrm>
                <a:off x="6388" y="371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3" name="Oval 501"/>
              <p:cNvSpPr>
                <a:spLocks noChangeArrowheads="1"/>
              </p:cNvSpPr>
              <p:nvPr/>
            </p:nvSpPr>
            <p:spPr bwMode="auto">
              <a:xfrm>
                <a:off x="6222" y="255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4" name="Oval 502"/>
              <p:cNvSpPr>
                <a:spLocks noChangeArrowheads="1"/>
              </p:cNvSpPr>
              <p:nvPr/>
            </p:nvSpPr>
            <p:spPr bwMode="auto">
              <a:xfrm>
                <a:off x="6330" y="24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5" name="Oval 503"/>
              <p:cNvSpPr>
                <a:spLocks noChangeArrowheads="1"/>
              </p:cNvSpPr>
              <p:nvPr/>
            </p:nvSpPr>
            <p:spPr bwMode="auto">
              <a:xfrm>
                <a:off x="6115" y="266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6" name="Oval 504"/>
              <p:cNvSpPr>
                <a:spLocks noChangeArrowheads="1"/>
              </p:cNvSpPr>
              <p:nvPr/>
            </p:nvSpPr>
            <p:spPr bwMode="auto">
              <a:xfrm>
                <a:off x="6160" y="244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7" name="Oval 505"/>
              <p:cNvSpPr>
                <a:spLocks noChangeArrowheads="1"/>
              </p:cNvSpPr>
              <p:nvPr/>
            </p:nvSpPr>
            <p:spPr bwMode="auto">
              <a:xfrm>
                <a:off x="5657" y="3879"/>
                <a:ext cx="15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8" name="Oval 506"/>
              <p:cNvSpPr>
                <a:spLocks noChangeArrowheads="1"/>
              </p:cNvSpPr>
              <p:nvPr/>
            </p:nvSpPr>
            <p:spPr bwMode="auto">
              <a:xfrm>
                <a:off x="6142" y="2537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9" name="Oval 507"/>
              <p:cNvSpPr>
                <a:spLocks noChangeArrowheads="1"/>
              </p:cNvSpPr>
              <p:nvPr/>
            </p:nvSpPr>
            <p:spPr bwMode="auto">
              <a:xfrm>
                <a:off x="5216" y="276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0" name="Oval 508"/>
              <p:cNvSpPr>
                <a:spLocks noChangeArrowheads="1"/>
              </p:cNvSpPr>
              <p:nvPr/>
            </p:nvSpPr>
            <p:spPr bwMode="auto">
              <a:xfrm>
                <a:off x="5352" y="22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1" name="Oval 509"/>
              <p:cNvSpPr>
                <a:spLocks noChangeArrowheads="1"/>
              </p:cNvSpPr>
              <p:nvPr/>
            </p:nvSpPr>
            <p:spPr bwMode="auto">
              <a:xfrm>
                <a:off x="5816" y="332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2" name="Oval 510"/>
              <p:cNvSpPr>
                <a:spLocks noChangeArrowheads="1"/>
              </p:cNvSpPr>
              <p:nvPr/>
            </p:nvSpPr>
            <p:spPr bwMode="auto">
              <a:xfrm>
                <a:off x="5776" y="4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3" name="Oval 511"/>
              <p:cNvSpPr>
                <a:spLocks noChangeArrowheads="1"/>
              </p:cNvSpPr>
              <p:nvPr/>
            </p:nvSpPr>
            <p:spPr bwMode="auto">
              <a:xfrm>
                <a:off x="5648" y="392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4" name="Oval 512"/>
              <p:cNvSpPr>
                <a:spLocks noChangeArrowheads="1"/>
              </p:cNvSpPr>
              <p:nvPr/>
            </p:nvSpPr>
            <p:spPr bwMode="auto">
              <a:xfrm>
                <a:off x="5842" y="2917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5" name="Oval 513"/>
              <p:cNvSpPr>
                <a:spLocks noChangeArrowheads="1"/>
              </p:cNvSpPr>
              <p:nvPr/>
            </p:nvSpPr>
            <p:spPr bwMode="auto">
              <a:xfrm>
                <a:off x="5736" y="31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6" name="Oval 514"/>
              <p:cNvSpPr>
                <a:spLocks noChangeArrowheads="1"/>
              </p:cNvSpPr>
              <p:nvPr/>
            </p:nvSpPr>
            <p:spPr bwMode="auto">
              <a:xfrm>
                <a:off x="5958" y="289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7" name="Oval 515"/>
              <p:cNvSpPr>
                <a:spLocks noChangeArrowheads="1"/>
              </p:cNvSpPr>
              <p:nvPr/>
            </p:nvSpPr>
            <p:spPr bwMode="auto">
              <a:xfrm>
                <a:off x="6652" y="382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8" name="Oval 516"/>
              <p:cNvSpPr>
                <a:spLocks noChangeArrowheads="1"/>
              </p:cNvSpPr>
              <p:nvPr/>
            </p:nvSpPr>
            <p:spPr bwMode="auto">
              <a:xfrm>
                <a:off x="6126" y="298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9" name="Oval 517"/>
              <p:cNvSpPr>
                <a:spLocks noChangeArrowheads="1"/>
              </p:cNvSpPr>
              <p:nvPr/>
            </p:nvSpPr>
            <p:spPr bwMode="auto">
              <a:xfrm>
                <a:off x="5870" y="272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0" name="Oval 518"/>
              <p:cNvSpPr>
                <a:spLocks noChangeArrowheads="1"/>
              </p:cNvSpPr>
              <p:nvPr/>
            </p:nvSpPr>
            <p:spPr bwMode="auto">
              <a:xfrm>
                <a:off x="6292" y="300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1" name="Oval 519"/>
              <p:cNvSpPr>
                <a:spLocks noChangeArrowheads="1"/>
              </p:cNvSpPr>
              <p:nvPr/>
            </p:nvSpPr>
            <p:spPr bwMode="auto">
              <a:xfrm>
                <a:off x="6362" y="310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2" name="Oval 520"/>
              <p:cNvSpPr>
                <a:spLocks noChangeArrowheads="1"/>
              </p:cNvSpPr>
              <p:nvPr/>
            </p:nvSpPr>
            <p:spPr bwMode="auto">
              <a:xfrm>
                <a:off x="6431" y="303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3" name="Oval 521"/>
              <p:cNvSpPr>
                <a:spLocks noChangeArrowheads="1"/>
              </p:cNvSpPr>
              <p:nvPr/>
            </p:nvSpPr>
            <p:spPr bwMode="auto">
              <a:xfrm>
                <a:off x="6438" y="28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4" name="Oval 522"/>
              <p:cNvSpPr>
                <a:spLocks noChangeArrowheads="1"/>
              </p:cNvSpPr>
              <p:nvPr/>
            </p:nvSpPr>
            <p:spPr bwMode="auto">
              <a:xfrm>
                <a:off x="6413" y="297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5" name="Oval 523"/>
              <p:cNvSpPr>
                <a:spLocks noChangeArrowheads="1"/>
              </p:cNvSpPr>
              <p:nvPr/>
            </p:nvSpPr>
            <p:spPr bwMode="auto">
              <a:xfrm>
                <a:off x="6546" y="304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6" name="Oval 524"/>
              <p:cNvSpPr>
                <a:spLocks noChangeArrowheads="1"/>
              </p:cNvSpPr>
              <p:nvPr/>
            </p:nvSpPr>
            <p:spPr bwMode="auto">
              <a:xfrm>
                <a:off x="6547" y="266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7" name="Oval 525"/>
              <p:cNvSpPr>
                <a:spLocks noChangeArrowheads="1"/>
              </p:cNvSpPr>
              <p:nvPr/>
            </p:nvSpPr>
            <p:spPr bwMode="auto">
              <a:xfrm>
                <a:off x="6522" y="277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8" name="Oval 526"/>
              <p:cNvSpPr>
                <a:spLocks noChangeArrowheads="1"/>
              </p:cNvSpPr>
              <p:nvPr/>
            </p:nvSpPr>
            <p:spPr bwMode="auto">
              <a:xfrm>
                <a:off x="6526" y="27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9" name="Oval 527"/>
              <p:cNvSpPr>
                <a:spLocks noChangeArrowheads="1"/>
              </p:cNvSpPr>
              <p:nvPr/>
            </p:nvSpPr>
            <p:spPr bwMode="auto">
              <a:xfrm>
                <a:off x="6480" y="257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0" name="Oval 528"/>
              <p:cNvSpPr>
                <a:spLocks noChangeArrowheads="1"/>
              </p:cNvSpPr>
              <p:nvPr/>
            </p:nvSpPr>
            <p:spPr bwMode="auto">
              <a:xfrm>
                <a:off x="6440" y="268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1" name="Oval 529"/>
              <p:cNvSpPr>
                <a:spLocks noChangeArrowheads="1"/>
              </p:cNvSpPr>
              <p:nvPr/>
            </p:nvSpPr>
            <p:spPr bwMode="auto">
              <a:xfrm>
                <a:off x="6421" y="2787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2" name="Oval 530"/>
              <p:cNvSpPr>
                <a:spLocks noChangeArrowheads="1"/>
              </p:cNvSpPr>
              <p:nvPr/>
            </p:nvSpPr>
            <p:spPr bwMode="auto">
              <a:xfrm>
                <a:off x="6550" y="251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3" name="Oval 531"/>
              <p:cNvSpPr>
                <a:spLocks noChangeArrowheads="1"/>
              </p:cNvSpPr>
              <p:nvPr/>
            </p:nvSpPr>
            <p:spPr bwMode="auto">
              <a:xfrm>
                <a:off x="6732" y="2237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4" name="Oval 532"/>
              <p:cNvSpPr>
                <a:spLocks noChangeArrowheads="1"/>
              </p:cNvSpPr>
              <p:nvPr/>
            </p:nvSpPr>
            <p:spPr bwMode="auto">
              <a:xfrm>
                <a:off x="6588" y="277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5" name="Oval 533"/>
              <p:cNvSpPr>
                <a:spLocks noChangeArrowheads="1"/>
              </p:cNvSpPr>
              <p:nvPr/>
            </p:nvSpPr>
            <p:spPr bwMode="auto">
              <a:xfrm>
                <a:off x="6573" y="294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6" name="Oval 534"/>
              <p:cNvSpPr>
                <a:spLocks noChangeArrowheads="1"/>
              </p:cNvSpPr>
              <p:nvPr/>
            </p:nvSpPr>
            <p:spPr bwMode="auto">
              <a:xfrm>
                <a:off x="6572" y="28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7" name="Oval 535"/>
              <p:cNvSpPr>
                <a:spLocks noChangeArrowheads="1"/>
              </p:cNvSpPr>
              <p:nvPr/>
            </p:nvSpPr>
            <p:spPr bwMode="auto">
              <a:xfrm>
                <a:off x="6613" y="272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8" name="Oval 536"/>
              <p:cNvSpPr>
                <a:spLocks noChangeArrowheads="1"/>
              </p:cNvSpPr>
              <p:nvPr/>
            </p:nvSpPr>
            <p:spPr bwMode="auto">
              <a:xfrm>
                <a:off x="6570" y="271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9" name="Oval 537"/>
              <p:cNvSpPr>
                <a:spLocks noChangeArrowheads="1"/>
              </p:cNvSpPr>
              <p:nvPr/>
            </p:nvSpPr>
            <p:spPr bwMode="auto">
              <a:xfrm>
                <a:off x="4924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0" name="Oval 538"/>
              <p:cNvSpPr>
                <a:spLocks noChangeArrowheads="1"/>
              </p:cNvSpPr>
              <p:nvPr/>
            </p:nvSpPr>
            <p:spPr bwMode="auto">
              <a:xfrm>
                <a:off x="4866" y="238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1" name="Oval 539"/>
              <p:cNvSpPr>
                <a:spLocks noChangeArrowheads="1"/>
              </p:cNvSpPr>
              <p:nvPr/>
            </p:nvSpPr>
            <p:spPr bwMode="auto">
              <a:xfrm>
                <a:off x="5231" y="296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2" name="Oval 540"/>
              <p:cNvSpPr>
                <a:spLocks noChangeArrowheads="1"/>
              </p:cNvSpPr>
              <p:nvPr/>
            </p:nvSpPr>
            <p:spPr bwMode="auto">
              <a:xfrm>
                <a:off x="5741" y="42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3" name="Oval 541"/>
              <p:cNvSpPr>
                <a:spLocks noChangeArrowheads="1"/>
              </p:cNvSpPr>
              <p:nvPr/>
            </p:nvSpPr>
            <p:spPr bwMode="auto">
              <a:xfrm>
                <a:off x="6444" y="349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4" name="Oval 542"/>
              <p:cNvSpPr>
                <a:spLocks noChangeArrowheads="1"/>
              </p:cNvSpPr>
              <p:nvPr/>
            </p:nvSpPr>
            <p:spPr bwMode="auto">
              <a:xfrm>
                <a:off x="6426" y="331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5" name="Oval 543"/>
              <p:cNvSpPr>
                <a:spLocks noChangeArrowheads="1"/>
              </p:cNvSpPr>
              <p:nvPr/>
            </p:nvSpPr>
            <p:spPr bwMode="auto">
              <a:xfrm>
                <a:off x="6346" y="38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6" name="Oval 544"/>
              <p:cNvSpPr>
                <a:spLocks noChangeArrowheads="1"/>
              </p:cNvSpPr>
              <p:nvPr/>
            </p:nvSpPr>
            <p:spPr bwMode="auto">
              <a:xfrm>
                <a:off x="6408" y="354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7" name="Oval 545"/>
              <p:cNvSpPr>
                <a:spLocks noChangeArrowheads="1"/>
              </p:cNvSpPr>
              <p:nvPr/>
            </p:nvSpPr>
            <p:spPr bwMode="auto">
              <a:xfrm>
                <a:off x="6444" y="30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8" name="Oval 546"/>
              <p:cNvSpPr>
                <a:spLocks noChangeArrowheads="1"/>
              </p:cNvSpPr>
              <p:nvPr/>
            </p:nvSpPr>
            <p:spPr bwMode="auto">
              <a:xfrm>
                <a:off x="6389" y="292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9" name="Oval 547"/>
              <p:cNvSpPr>
                <a:spLocks noChangeArrowheads="1"/>
              </p:cNvSpPr>
              <p:nvPr/>
            </p:nvSpPr>
            <p:spPr bwMode="auto">
              <a:xfrm>
                <a:off x="6800" y="21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0" name="Oval 548"/>
              <p:cNvSpPr>
                <a:spLocks noChangeArrowheads="1"/>
              </p:cNvSpPr>
              <p:nvPr/>
            </p:nvSpPr>
            <p:spPr bwMode="auto">
              <a:xfrm>
                <a:off x="6678" y="160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1" name="Oval 549"/>
              <p:cNvSpPr>
                <a:spLocks noChangeArrowheads="1"/>
              </p:cNvSpPr>
              <p:nvPr/>
            </p:nvSpPr>
            <p:spPr bwMode="auto">
              <a:xfrm>
                <a:off x="6482" y="220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2" name="Oval 550"/>
              <p:cNvSpPr>
                <a:spLocks noChangeArrowheads="1"/>
              </p:cNvSpPr>
              <p:nvPr/>
            </p:nvSpPr>
            <p:spPr bwMode="auto">
              <a:xfrm>
                <a:off x="6604" y="2218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3" name="Oval 551"/>
              <p:cNvSpPr>
                <a:spLocks noChangeArrowheads="1"/>
              </p:cNvSpPr>
              <p:nvPr/>
            </p:nvSpPr>
            <p:spPr bwMode="auto">
              <a:xfrm>
                <a:off x="6271" y="214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4" name="Oval 552"/>
              <p:cNvSpPr>
                <a:spLocks noChangeArrowheads="1"/>
              </p:cNvSpPr>
              <p:nvPr/>
            </p:nvSpPr>
            <p:spPr bwMode="auto">
              <a:xfrm>
                <a:off x="6299" y="20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5" name="Oval 553"/>
              <p:cNvSpPr>
                <a:spLocks noChangeArrowheads="1"/>
              </p:cNvSpPr>
              <p:nvPr/>
            </p:nvSpPr>
            <p:spPr bwMode="auto">
              <a:xfrm>
                <a:off x="6557" y="298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6" name="Oval 554"/>
              <p:cNvSpPr>
                <a:spLocks noChangeArrowheads="1"/>
              </p:cNvSpPr>
              <p:nvPr/>
            </p:nvSpPr>
            <p:spPr bwMode="auto">
              <a:xfrm>
                <a:off x="3841" y="33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7" name="Oval 555"/>
              <p:cNvSpPr>
                <a:spLocks noChangeArrowheads="1"/>
              </p:cNvSpPr>
              <p:nvPr/>
            </p:nvSpPr>
            <p:spPr bwMode="auto">
              <a:xfrm>
                <a:off x="3636" y="33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8" name="Oval 556"/>
              <p:cNvSpPr>
                <a:spLocks noChangeArrowheads="1"/>
              </p:cNvSpPr>
              <p:nvPr/>
            </p:nvSpPr>
            <p:spPr bwMode="auto">
              <a:xfrm>
                <a:off x="4146" y="2909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9" name="Oval 557"/>
              <p:cNvSpPr>
                <a:spLocks noChangeArrowheads="1"/>
              </p:cNvSpPr>
              <p:nvPr/>
            </p:nvSpPr>
            <p:spPr bwMode="auto">
              <a:xfrm>
                <a:off x="3937" y="3128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0" name="Oval 558"/>
              <p:cNvSpPr>
                <a:spLocks noChangeArrowheads="1"/>
              </p:cNvSpPr>
              <p:nvPr/>
            </p:nvSpPr>
            <p:spPr bwMode="auto">
              <a:xfrm>
                <a:off x="4161" y="284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1" name="Oval 559"/>
              <p:cNvSpPr>
                <a:spLocks noChangeArrowheads="1"/>
              </p:cNvSpPr>
              <p:nvPr/>
            </p:nvSpPr>
            <p:spPr bwMode="auto">
              <a:xfrm>
                <a:off x="4057" y="3062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2" name="Oval 560"/>
              <p:cNvSpPr>
                <a:spLocks noChangeArrowheads="1"/>
              </p:cNvSpPr>
              <p:nvPr/>
            </p:nvSpPr>
            <p:spPr bwMode="auto">
              <a:xfrm>
                <a:off x="4165" y="2860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3" name="Oval 561"/>
              <p:cNvSpPr>
                <a:spLocks noChangeArrowheads="1"/>
              </p:cNvSpPr>
              <p:nvPr/>
            </p:nvSpPr>
            <p:spPr bwMode="auto">
              <a:xfrm>
                <a:off x="3830" y="228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4" name="Oval 562"/>
              <p:cNvSpPr>
                <a:spLocks noChangeArrowheads="1"/>
              </p:cNvSpPr>
              <p:nvPr/>
            </p:nvSpPr>
            <p:spPr bwMode="auto">
              <a:xfrm>
                <a:off x="4507" y="256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5" name="Oval 563"/>
              <p:cNvSpPr>
                <a:spLocks noChangeArrowheads="1"/>
              </p:cNvSpPr>
              <p:nvPr/>
            </p:nvSpPr>
            <p:spPr bwMode="auto">
              <a:xfrm>
                <a:off x="4762" y="2332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6" name="Oval 564"/>
              <p:cNvSpPr>
                <a:spLocks noChangeArrowheads="1"/>
              </p:cNvSpPr>
              <p:nvPr/>
            </p:nvSpPr>
            <p:spPr bwMode="auto">
              <a:xfrm>
                <a:off x="4993" y="346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7" name="Oval 565"/>
              <p:cNvSpPr>
                <a:spLocks noChangeArrowheads="1"/>
              </p:cNvSpPr>
              <p:nvPr/>
            </p:nvSpPr>
            <p:spPr bwMode="auto">
              <a:xfrm>
                <a:off x="4210" y="404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8" name="Oval 566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9" name="Oval 567"/>
              <p:cNvSpPr>
                <a:spLocks noChangeArrowheads="1"/>
              </p:cNvSpPr>
              <p:nvPr/>
            </p:nvSpPr>
            <p:spPr bwMode="auto">
              <a:xfrm>
                <a:off x="4715" y="375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0" name="Oval 568"/>
              <p:cNvSpPr>
                <a:spLocks noChangeArrowheads="1"/>
              </p:cNvSpPr>
              <p:nvPr/>
            </p:nvSpPr>
            <p:spPr bwMode="auto">
              <a:xfrm>
                <a:off x="4482" y="369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1" name="Oval 569"/>
              <p:cNvSpPr>
                <a:spLocks noChangeArrowheads="1"/>
              </p:cNvSpPr>
              <p:nvPr/>
            </p:nvSpPr>
            <p:spPr bwMode="auto">
              <a:xfrm>
                <a:off x="4467" y="392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2" name="Oval 570"/>
              <p:cNvSpPr>
                <a:spLocks noChangeArrowheads="1"/>
              </p:cNvSpPr>
              <p:nvPr/>
            </p:nvSpPr>
            <p:spPr bwMode="auto">
              <a:xfrm>
                <a:off x="4472" y="37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3" name="Oval 571"/>
              <p:cNvSpPr>
                <a:spLocks noChangeArrowheads="1"/>
              </p:cNvSpPr>
              <p:nvPr/>
            </p:nvSpPr>
            <p:spPr bwMode="auto">
              <a:xfrm>
                <a:off x="4640" y="3705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4" name="Oval 572"/>
              <p:cNvSpPr>
                <a:spLocks noChangeArrowheads="1"/>
              </p:cNvSpPr>
              <p:nvPr/>
            </p:nvSpPr>
            <p:spPr bwMode="auto">
              <a:xfrm>
                <a:off x="4432" y="3885"/>
                <a:ext cx="17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5" name="Oval 573"/>
              <p:cNvSpPr>
                <a:spLocks noChangeArrowheads="1"/>
              </p:cNvSpPr>
              <p:nvPr/>
            </p:nvSpPr>
            <p:spPr bwMode="auto">
              <a:xfrm>
                <a:off x="5704" y="3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6" name="Oval 574"/>
              <p:cNvSpPr>
                <a:spLocks noChangeArrowheads="1"/>
              </p:cNvSpPr>
              <p:nvPr/>
            </p:nvSpPr>
            <p:spPr bwMode="auto">
              <a:xfrm>
                <a:off x="5777" y="380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7" name="Oval 575"/>
              <p:cNvSpPr>
                <a:spLocks noChangeArrowheads="1"/>
              </p:cNvSpPr>
              <p:nvPr/>
            </p:nvSpPr>
            <p:spPr bwMode="auto">
              <a:xfrm>
                <a:off x="5783" y="37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8" name="Oval 576"/>
              <p:cNvSpPr>
                <a:spLocks noChangeArrowheads="1"/>
              </p:cNvSpPr>
              <p:nvPr/>
            </p:nvSpPr>
            <p:spPr bwMode="auto">
              <a:xfrm>
                <a:off x="5665" y="359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9" name="Oval 577"/>
              <p:cNvSpPr>
                <a:spLocks noChangeArrowheads="1"/>
              </p:cNvSpPr>
              <p:nvPr/>
            </p:nvSpPr>
            <p:spPr bwMode="auto">
              <a:xfrm>
                <a:off x="5568" y="373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0" name="Oval 578"/>
              <p:cNvSpPr>
                <a:spLocks noChangeArrowheads="1"/>
              </p:cNvSpPr>
              <p:nvPr/>
            </p:nvSpPr>
            <p:spPr bwMode="auto">
              <a:xfrm>
                <a:off x="5647" y="3598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1" name="Oval 579"/>
              <p:cNvSpPr>
                <a:spLocks noChangeArrowheads="1"/>
              </p:cNvSpPr>
              <p:nvPr/>
            </p:nvSpPr>
            <p:spPr bwMode="auto">
              <a:xfrm>
                <a:off x="5745" y="367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2" name="Oval 580"/>
              <p:cNvSpPr>
                <a:spLocks noChangeArrowheads="1"/>
              </p:cNvSpPr>
              <p:nvPr/>
            </p:nvSpPr>
            <p:spPr bwMode="auto">
              <a:xfrm>
                <a:off x="5441" y="357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3" name="Oval 581"/>
              <p:cNvSpPr>
                <a:spLocks noChangeArrowheads="1"/>
              </p:cNvSpPr>
              <p:nvPr/>
            </p:nvSpPr>
            <p:spPr bwMode="auto">
              <a:xfrm>
                <a:off x="5455" y="365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4" name="Oval 582"/>
              <p:cNvSpPr>
                <a:spLocks noChangeArrowheads="1"/>
              </p:cNvSpPr>
              <p:nvPr/>
            </p:nvSpPr>
            <p:spPr bwMode="auto">
              <a:xfrm>
                <a:off x="5698" y="368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5" name="Oval 583"/>
              <p:cNvSpPr>
                <a:spLocks noChangeArrowheads="1"/>
              </p:cNvSpPr>
              <p:nvPr/>
            </p:nvSpPr>
            <p:spPr bwMode="auto">
              <a:xfrm>
                <a:off x="5403" y="35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6" name="Oval 584"/>
              <p:cNvSpPr>
                <a:spLocks noChangeArrowheads="1"/>
              </p:cNvSpPr>
              <p:nvPr/>
            </p:nvSpPr>
            <p:spPr bwMode="auto">
              <a:xfrm>
                <a:off x="5815" y="36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7" name="Oval 585"/>
              <p:cNvSpPr>
                <a:spLocks noChangeArrowheads="1"/>
              </p:cNvSpPr>
              <p:nvPr/>
            </p:nvSpPr>
            <p:spPr bwMode="auto">
              <a:xfrm>
                <a:off x="5744" y="3731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8" name="Oval 586"/>
              <p:cNvSpPr>
                <a:spLocks noChangeArrowheads="1"/>
              </p:cNvSpPr>
              <p:nvPr/>
            </p:nvSpPr>
            <p:spPr bwMode="auto">
              <a:xfrm>
                <a:off x="5554" y="361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9" name="Oval 587"/>
              <p:cNvSpPr>
                <a:spLocks noChangeArrowheads="1"/>
              </p:cNvSpPr>
              <p:nvPr/>
            </p:nvSpPr>
            <p:spPr bwMode="auto">
              <a:xfrm>
                <a:off x="5625" y="352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0" name="Oval 588"/>
              <p:cNvSpPr>
                <a:spLocks noChangeArrowheads="1"/>
              </p:cNvSpPr>
              <p:nvPr/>
            </p:nvSpPr>
            <p:spPr bwMode="auto">
              <a:xfrm>
                <a:off x="6111" y="249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1" name="Oval 589"/>
              <p:cNvSpPr>
                <a:spLocks noChangeArrowheads="1"/>
              </p:cNvSpPr>
              <p:nvPr/>
            </p:nvSpPr>
            <p:spPr bwMode="auto">
              <a:xfrm>
                <a:off x="6683" y="255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2" name="Oval 590"/>
              <p:cNvSpPr>
                <a:spLocks noChangeArrowheads="1"/>
              </p:cNvSpPr>
              <p:nvPr/>
            </p:nvSpPr>
            <p:spPr bwMode="auto">
              <a:xfrm>
                <a:off x="6658" y="2505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3" name="Oval 591"/>
              <p:cNvSpPr>
                <a:spLocks noChangeArrowheads="1"/>
              </p:cNvSpPr>
              <p:nvPr/>
            </p:nvSpPr>
            <p:spPr bwMode="auto">
              <a:xfrm>
                <a:off x="6738" y="23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4" name="Oval 592"/>
              <p:cNvSpPr>
                <a:spLocks noChangeArrowheads="1"/>
              </p:cNvSpPr>
              <p:nvPr/>
            </p:nvSpPr>
            <p:spPr bwMode="auto">
              <a:xfrm>
                <a:off x="6496" y="26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5" name="Oval 593"/>
              <p:cNvSpPr>
                <a:spLocks noChangeArrowheads="1"/>
              </p:cNvSpPr>
              <p:nvPr/>
            </p:nvSpPr>
            <p:spPr bwMode="auto">
              <a:xfrm>
                <a:off x="6477" y="199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6" name="Oval 594"/>
              <p:cNvSpPr>
                <a:spLocks noChangeArrowheads="1"/>
              </p:cNvSpPr>
              <p:nvPr/>
            </p:nvSpPr>
            <p:spPr bwMode="auto">
              <a:xfrm>
                <a:off x="6727" y="2476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7" name="Oval 595"/>
              <p:cNvSpPr>
                <a:spLocks noChangeArrowheads="1"/>
              </p:cNvSpPr>
              <p:nvPr/>
            </p:nvSpPr>
            <p:spPr bwMode="auto">
              <a:xfrm>
                <a:off x="6812" y="23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8" name="Oval 596"/>
              <p:cNvSpPr>
                <a:spLocks noChangeArrowheads="1"/>
              </p:cNvSpPr>
              <p:nvPr/>
            </p:nvSpPr>
            <p:spPr bwMode="auto">
              <a:xfrm>
                <a:off x="6792" y="2053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9" name="Oval 597"/>
              <p:cNvSpPr>
                <a:spLocks noChangeArrowheads="1"/>
              </p:cNvSpPr>
              <p:nvPr/>
            </p:nvSpPr>
            <p:spPr bwMode="auto">
              <a:xfrm>
                <a:off x="6697" y="195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0" name="Oval 598"/>
              <p:cNvSpPr>
                <a:spLocks noChangeArrowheads="1"/>
              </p:cNvSpPr>
              <p:nvPr/>
            </p:nvSpPr>
            <p:spPr bwMode="auto">
              <a:xfrm>
                <a:off x="6160" y="190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1" name="Oval 599"/>
              <p:cNvSpPr>
                <a:spLocks noChangeArrowheads="1"/>
              </p:cNvSpPr>
              <p:nvPr/>
            </p:nvSpPr>
            <p:spPr bwMode="auto">
              <a:xfrm>
                <a:off x="6073" y="2001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2" name="Oval 600"/>
              <p:cNvSpPr>
                <a:spLocks noChangeArrowheads="1"/>
              </p:cNvSpPr>
              <p:nvPr/>
            </p:nvSpPr>
            <p:spPr bwMode="auto">
              <a:xfrm>
                <a:off x="6076" y="16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3" name="Oval 601"/>
              <p:cNvSpPr>
                <a:spLocks noChangeArrowheads="1"/>
              </p:cNvSpPr>
              <p:nvPr/>
            </p:nvSpPr>
            <p:spPr bwMode="auto">
              <a:xfrm>
                <a:off x="5975" y="1864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4" name="Oval 602"/>
              <p:cNvSpPr>
                <a:spLocks noChangeArrowheads="1"/>
              </p:cNvSpPr>
              <p:nvPr/>
            </p:nvSpPr>
            <p:spPr bwMode="auto">
              <a:xfrm>
                <a:off x="6128" y="2030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5" name="Oval 603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6" name="Oval 604"/>
              <p:cNvSpPr>
                <a:spLocks noChangeArrowheads="1"/>
              </p:cNvSpPr>
              <p:nvPr/>
            </p:nvSpPr>
            <p:spPr bwMode="auto">
              <a:xfrm>
                <a:off x="5257" y="1913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7" name="Oval 605"/>
              <p:cNvSpPr>
                <a:spLocks noChangeArrowheads="1"/>
              </p:cNvSpPr>
              <p:nvPr/>
            </p:nvSpPr>
            <p:spPr bwMode="auto">
              <a:xfrm>
                <a:off x="5325" y="18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8" name="Oval 606"/>
              <p:cNvSpPr>
                <a:spLocks noChangeArrowheads="1"/>
              </p:cNvSpPr>
              <p:nvPr/>
            </p:nvSpPr>
            <p:spPr bwMode="auto">
              <a:xfrm>
                <a:off x="5835" y="34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" name="Group 808"/>
            <p:cNvGrpSpPr/>
            <p:nvPr/>
          </p:nvGrpSpPr>
          <p:grpSpPr bwMode="auto">
            <a:xfrm>
              <a:off x="2122" y="810"/>
              <a:ext cx="5532" cy="3638"/>
              <a:chOff x="2122" y="810"/>
              <a:chExt cx="5532" cy="3638"/>
            </a:xfrm>
          </p:grpSpPr>
          <p:sp>
            <p:nvSpPr>
              <p:cNvPr id="4129" name="Oval 608"/>
              <p:cNvSpPr>
                <a:spLocks noChangeArrowheads="1"/>
              </p:cNvSpPr>
              <p:nvPr/>
            </p:nvSpPr>
            <p:spPr bwMode="auto">
              <a:xfrm>
                <a:off x="5642" y="35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0" name="Oval 609"/>
              <p:cNvSpPr>
                <a:spLocks noChangeArrowheads="1"/>
              </p:cNvSpPr>
              <p:nvPr/>
            </p:nvSpPr>
            <p:spPr bwMode="auto">
              <a:xfrm>
                <a:off x="5918" y="3341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1" name="Oval 610"/>
              <p:cNvSpPr>
                <a:spLocks noChangeArrowheads="1"/>
              </p:cNvSpPr>
              <p:nvPr/>
            </p:nvSpPr>
            <p:spPr bwMode="auto">
              <a:xfrm>
                <a:off x="5838" y="31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2" name="Oval 611"/>
              <p:cNvSpPr>
                <a:spLocks noChangeArrowheads="1"/>
              </p:cNvSpPr>
              <p:nvPr/>
            </p:nvSpPr>
            <p:spPr bwMode="auto">
              <a:xfrm>
                <a:off x="5450" y="400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3" name="Oval 612"/>
              <p:cNvSpPr>
                <a:spLocks noChangeArrowheads="1"/>
              </p:cNvSpPr>
              <p:nvPr/>
            </p:nvSpPr>
            <p:spPr bwMode="auto">
              <a:xfrm>
                <a:off x="5984" y="443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4" name="Oval 613"/>
              <p:cNvSpPr>
                <a:spLocks noChangeArrowheads="1"/>
              </p:cNvSpPr>
              <p:nvPr/>
            </p:nvSpPr>
            <p:spPr bwMode="auto">
              <a:xfrm>
                <a:off x="5468" y="405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5" name="Oval 614"/>
              <p:cNvSpPr>
                <a:spLocks noChangeArrowheads="1"/>
              </p:cNvSpPr>
              <p:nvPr/>
            </p:nvSpPr>
            <p:spPr bwMode="auto">
              <a:xfrm>
                <a:off x="5820" y="267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6" name="Oval 615"/>
              <p:cNvSpPr>
                <a:spLocks noChangeArrowheads="1"/>
              </p:cNvSpPr>
              <p:nvPr/>
            </p:nvSpPr>
            <p:spPr bwMode="auto">
              <a:xfrm>
                <a:off x="5789" y="26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7" name="Oval 616"/>
              <p:cNvSpPr>
                <a:spLocks noChangeArrowheads="1"/>
              </p:cNvSpPr>
              <p:nvPr/>
            </p:nvSpPr>
            <p:spPr bwMode="auto">
              <a:xfrm>
                <a:off x="5509" y="38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8" name="Oval 617"/>
              <p:cNvSpPr>
                <a:spLocks noChangeArrowheads="1"/>
              </p:cNvSpPr>
              <p:nvPr/>
            </p:nvSpPr>
            <p:spPr bwMode="auto">
              <a:xfrm>
                <a:off x="6215" y="406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9" name="Oval 618"/>
              <p:cNvSpPr>
                <a:spLocks noChangeArrowheads="1"/>
              </p:cNvSpPr>
              <p:nvPr/>
            </p:nvSpPr>
            <p:spPr bwMode="auto">
              <a:xfrm>
                <a:off x="6061" y="272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0" name="Oval 619"/>
              <p:cNvSpPr>
                <a:spLocks noChangeArrowheads="1"/>
              </p:cNvSpPr>
              <p:nvPr/>
            </p:nvSpPr>
            <p:spPr bwMode="auto">
              <a:xfrm>
                <a:off x="6017" y="2470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1" name="Oval 620"/>
              <p:cNvSpPr>
                <a:spLocks noChangeArrowheads="1"/>
              </p:cNvSpPr>
              <p:nvPr/>
            </p:nvSpPr>
            <p:spPr bwMode="auto">
              <a:xfrm>
                <a:off x="6016" y="2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2" name="Oval 621"/>
              <p:cNvSpPr>
                <a:spLocks noChangeArrowheads="1"/>
              </p:cNvSpPr>
              <p:nvPr/>
            </p:nvSpPr>
            <p:spPr bwMode="auto">
              <a:xfrm>
                <a:off x="6043" y="228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3" name="Oval 622"/>
              <p:cNvSpPr>
                <a:spLocks noChangeArrowheads="1"/>
              </p:cNvSpPr>
              <p:nvPr/>
            </p:nvSpPr>
            <p:spPr bwMode="auto">
              <a:xfrm>
                <a:off x="5880" y="2445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4" name="Oval 623"/>
              <p:cNvSpPr>
                <a:spLocks noChangeArrowheads="1"/>
              </p:cNvSpPr>
              <p:nvPr/>
            </p:nvSpPr>
            <p:spPr bwMode="auto">
              <a:xfrm>
                <a:off x="6320" y="263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5" name="Oval 624"/>
              <p:cNvSpPr>
                <a:spLocks noChangeArrowheads="1"/>
              </p:cNvSpPr>
              <p:nvPr/>
            </p:nvSpPr>
            <p:spPr bwMode="auto">
              <a:xfrm>
                <a:off x="6356" y="246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6" name="Oval 625"/>
              <p:cNvSpPr>
                <a:spLocks noChangeArrowheads="1"/>
              </p:cNvSpPr>
              <p:nvPr/>
            </p:nvSpPr>
            <p:spPr bwMode="auto">
              <a:xfrm>
                <a:off x="5336" y="25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7" name="Oval 626"/>
              <p:cNvSpPr>
                <a:spLocks noChangeArrowheads="1"/>
              </p:cNvSpPr>
              <p:nvPr/>
            </p:nvSpPr>
            <p:spPr bwMode="auto">
              <a:xfrm>
                <a:off x="5641" y="277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8" name="Oval 627"/>
              <p:cNvSpPr>
                <a:spLocks noChangeArrowheads="1"/>
              </p:cNvSpPr>
              <p:nvPr/>
            </p:nvSpPr>
            <p:spPr bwMode="auto">
              <a:xfrm>
                <a:off x="5259" y="245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9" name="Oval 628"/>
              <p:cNvSpPr>
                <a:spLocks noChangeArrowheads="1"/>
              </p:cNvSpPr>
              <p:nvPr/>
            </p:nvSpPr>
            <p:spPr bwMode="auto">
              <a:xfrm>
                <a:off x="5058" y="2946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0" name="Oval 629"/>
              <p:cNvSpPr>
                <a:spLocks noChangeArrowheads="1"/>
              </p:cNvSpPr>
              <p:nvPr/>
            </p:nvSpPr>
            <p:spPr bwMode="auto">
              <a:xfrm>
                <a:off x="5522" y="22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1" name="Oval 630"/>
              <p:cNvSpPr>
                <a:spLocks noChangeArrowheads="1"/>
              </p:cNvSpPr>
              <p:nvPr/>
            </p:nvSpPr>
            <p:spPr bwMode="auto">
              <a:xfrm>
                <a:off x="5478" y="21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2" name="Oval 631"/>
              <p:cNvSpPr>
                <a:spLocks noChangeArrowheads="1"/>
              </p:cNvSpPr>
              <p:nvPr/>
            </p:nvSpPr>
            <p:spPr bwMode="auto">
              <a:xfrm>
                <a:off x="5540" y="225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3" name="Oval 632"/>
              <p:cNvSpPr>
                <a:spLocks noChangeArrowheads="1"/>
              </p:cNvSpPr>
              <p:nvPr/>
            </p:nvSpPr>
            <p:spPr bwMode="auto">
              <a:xfrm>
                <a:off x="5548" y="23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4" name="Oval 633"/>
              <p:cNvSpPr>
                <a:spLocks noChangeArrowheads="1"/>
              </p:cNvSpPr>
              <p:nvPr/>
            </p:nvSpPr>
            <p:spPr bwMode="auto">
              <a:xfrm>
                <a:off x="5563" y="244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5" name="Oval 634"/>
              <p:cNvSpPr>
                <a:spLocks noChangeArrowheads="1"/>
              </p:cNvSpPr>
              <p:nvPr/>
            </p:nvSpPr>
            <p:spPr bwMode="auto">
              <a:xfrm>
                <a:off x="5476" y="2366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6" name="Oval 635"/>
              <p:cNvSpPr>
                <a:spLocks noChangeArrowheads="1"/>
              </p:cNvSpPr>
              <p:nvPr/>
            </p:nvSpPr>
            <p:spPr bwMode="auto">
              <a:xfrm>
                <a:off x="5458" y="23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7" name="Oval 636"/>
              <p:cNvSpPr>
                <a:spLocks noChangeArrowheads="1"/>
              </p:cNvSpPr>
              <p:nvPr/>
            </p:nvSpPr>
            <p:spPr bwMode="auto">
              <a:xfrm>
                <a:off x="5413" y="21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8" name="Oval 637"/>
              <p:cNvSpPr>
                <a:spLocks noChangeArrowheads="1"/>
              </p:cNvSpPr>
              <p:nvPr/>
            </p:nvSpPr>
            <p:spPr bwMode="auto">
              <a:xfrm>
                <a:off x="5608" y="210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9" name="Oval 638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0" name="Oval 639"/>
              <p:cNvSpPr>
                <a:spLocks noChangeArrowheads="1"/>
              </p:cNvSpPr>
              <p:nvPr/>
            </p:nvSpPr>
            <p:spPr bwMode="auto">
              <a:xfrm>
                <a:off x="5619" y="196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1" name="Oval 640"/>
              <p:cNvSpPr>
                <a:spLocks noChangeArrowheads="1"/>
              </p:cNvSpPr>
              <p:nvPr/>
            </p:nvSpPr>
            <p:spPr bwMode="auto">
              <a:xfrm>
                <a:off x="5583" y="2126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2" name="Oval 641"/>
              <p:cNvSpPr>
                <a:spLocks noChangeArrowheads="1"/>
              </p:cNvSpPr>
              <p:nvPr/>
            </p:nvSpPr>
            <p:spPr bwMode="auto">
              <a:xfrm>
                <a:off x="5540" y="206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3" name="Oval 642"/>
              <p:cNvSpPr>
                <a:spLocks noChangeArrowheads="1"/>
              </p:cNvSpPr>
              <p:nvPr/>
            </p:nvSpPr>
            <p:spPr bwMode="auto">
              <a:xfrm>
                <a:off x="5758" y="19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4" name="Oval 643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5" name="Oval 644"/>
              <p:cNvSpPr>
                <a:spLocks noChangeArrowheads="1"/>
              </p:cNvSpPr>
              <p:nvPr/>
            </p:nvSpPr>
            <p:spPr bwMode="auto">
              <a:xfrm>
                <a:off x="5728" y="216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6" name="Oval 64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7" name="Oval 646"/>
              <p:cNvSpPr>
                <a:spLocks noChangeArrowheads="1"/>
              </p:cNvSpPr>
              <p:nvPr/>
            </p:nvSpPr>
            <p:spPr bwMode="auto">
              <a:xfrm>
                <a:off x="5510" y="200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8" name="Oval 647"/>
              <p:cNvSpPr>
                <a:spLocks noChangeArrowheads="1"/>
              </p:cNvSpPr>
              <p:nvPr/>
            </p:nvSpPr>
            <p:spPr bwMode="auto">
              <a:xfrm>
                <a:off x="5830" y="214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9" name="Oval 648"/>
              <p:cNvSpPr>
                <a:spLocks noChangeArrowheads="1"/>
              </p:cNvSpPr>
              <p:nvPr/>
            </p:nvSpPr>
            <p:spPr bwMode="auto">
              <a:xfrm>
                <a:off x="5807" y="2040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0" name="Oval 649"/>
              <p:cNvSpPr>
                <a:spLocks noChangeArrowheads="1"/>
              </p:cNvSpPr>
              <p:nvPr/>
            </p:nvSpPr>
            <p:spPr bwMode="auto">
              <a:xfrm>
                <a:off x="5871" y="206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1" name="Oval 650"/>
              <p:cNvSpPr>
                <a:spLocks noChangeArrowheads="1"/>
              </p:cNvSpPr>
              <p:nvPr/>
            </p:nvSpPr>
            <p:spPr bwMode="auto">
              <a:xfrm>
                <a:off x="5515" y="201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2" name="Oval 651"/>
              <p:cNvSpPr>
                <a:spLocks noChangeArrowheads="1"/>
              </p:cNvSpPr>
              <p:nvPr/>
            </p:nvSpPr>
            <p:spPr bwMode="auto">
              <a:xfrm>
                <a:off x="5577" y="201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3" name="Oval 652"/>
              <p:cNvSpPr>
                <a:spLocks noChangeArrowheads="1"/>
              </p:cNvSpPr>
              <p:nvPr/>
            </p:nvSpPr>
            <p:spPr bwMode="auto">
              <a:xfrm>
                <a:off x="5732" y="20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4" name="Oval 653"/>
              <p:cNvSpPr>
                <a:spLocks noChangeArrowheads="1"/>
              </p:cNvSpPr>
              <p:nvPr/>
            </p:nvSpPr>
            <p:spPr bwMode="auto">
              <a:xfrm>
                <a:off x="5490" y="210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5" name="Oval 654"/>
              <p:cNvSpPr>
                <a:spLocks noChangeArrowheads="1"/>
              </p:cNvSpPr>
              <p:nvPr/>
            </p:nvSpPr>
            <p:spPr bwMode="auto">
              <a:xfrm>
                <a:off x="5484" y="252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6" name="Oval 655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7" name="Oval 656"/>
              <p:cNvSpPr>
                <a:spLocks noChangeArrowheads="1"/>
              </p:cNvSpPr>
              <p:nvPr/>
            </p:nvSpPr>
            <p:spPr bwMode="auto">
              <a:xfrm>
                <a:off x="5429" y="225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8" name="Oval 657"/>
              <p:cNvSpPr>
                <a:spLocks noChangeArrowheads="1"/>
              </p:cNvSpPr>
              <p:nvPr/>
            </p:nvSpPr>
            <p:spPr bwMode="auto">
              <a:xfrm>
                <a:off x="5632" y="21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9" name="Oval 658"/>
              <p:cNvSpPr>
                <a:spLocks noChangeArrowheads="1"/>
              </p:cNvSpPr>
              <p:nvPr/>
            </p:nvSpPr>
            <p:spPr bwMode="auto">
              <a:xfrm>
                <a:off x="5596" y="2284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0" name="Oval 659"/>
              <p:cNvSpPr>
                <a:spLocks noChangeArrowheads="1"/>
              </p:cNvSpPr>
              <p:nvPr/>
            </p:nvSpPr>
            <p:spPr bwMode="auto">
              <a:xfrm>
                <a:off x="5857" y="20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1" name="Oval 660"/>
              <p:cNvSpPr>
                <a:spLocks noChangeArrowheads="1"/>
              </p:cNvSpPr>
              <p:nvPr/>
            </p:nvSpPr>
            <p:spPr bwMode="auto">
              <a:xfrm>
                <a:off x="5828" y="202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2" name="Oval 661"/>
              <p:cNvSpPr>
                <a:spLocks noChangeArrowheads="1"/>
              </p:cNvSpPr>
              <p:nvPr/>
            </p:nvSpPr>
            <p:spPr bwMode="auto">
              <a:xfrm>
                <a:off x="5858" y="189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3" name="Oval 662"/>
              <p:cNvSpPr>
                <a:spLocks noChangeArrowheads="1"/>
              </p:cNvSpPr>
              <p:nvPr/>
            </p:nvSpPr>
            <p:spPr bwMode="auto">
              <a:xfrm>
                <a:off x="5965" y="1928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4" name="Oval 663"/>
              <p:cNvSpPr>
                <a:spLocks noChangeArrowheads="1"/>
              </p:cNvSpPr>
              <p:nvPr/>
            </p:nvSpPr>
            <p:spPr bwMode="auto">
              <a:xfrm>
                <a:off x="5827" y="195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5" name="Oval 664"/>
              <p:cNvSpPr>
                <a:spLocks noChangeArrowheads="1"/>
              </p:cNvSpPr>
              <p:nvPr/>
            </p:nvSpPr>
            <p:spPr bwMode="auto">
              <a:xfrm>
                <a:off x="5893" y="196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6" name="Oval 665"/>
              <p:cNvSpPr>
                <a:spLocks noChangeArrowheads="1"/>
              </p:cNvSpPr>
              <p:nvPr/>
            </p:nvSpPr>
            <p:spPr bwMode="auto">
              <a:xfrm>
                <a:off x="5789" y="17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7" name="Oval 666"/>
              <p:cNvSpPr>
                <a:spLocks noChangeArrowheads="1"/>
              </p:cNvSpPr>
              <p:nvPr/>
            </p:nvSpPr>
            <p:spPr bwMode="auto">
              <a:xfrm>
                <a:off x="5491" y="1754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8" name="Oval 667"/>
              <p:cNvSpPr>
                <a:spLocks noChangeArrowheads="1"/>
              </p:cNvSpPr>
              <p:nvPr/>
            </p:nvSpPr>
            <p:spPr bwMode="auto">
              <a:xfrm>
                <a:off x="5730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9" name="Oval 668"/>
              <p:cNvSpPr>
                <a:spLocks noChangeArrowheads="1"/>
              </p:cNvSpPr>
              <p:nvPr/>
            </p:nvSpPr>
            <p:spPr bwMode="auto">
              <a:xfrm>
                <a:off x="5632" y="17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0" name="Oval 669"/>
              <p:cNvSpPr>
                <a:spLocks noChangeArrowheads="1"/>
              </p:cNvSpPr>
              <p:nvPr/>
            </p:nvSpPr>
            <p:spPr bwMode="auto">
              <a:xfrm>
                <a:off x="5566" y="1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1" name="Oval 670"/>
              <p:cNvSpPr>
                <a:spLocks noChangeArrowheads="1"/>
              </p:cNvSpPr>
              <p:nvPr/>
            </p:nvSpPr>
            <p:spPr bwMode="auto">
              <a:xfrm>
                <a:off x="5499" y="180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2" name="Oval 671"/>
              <p:cNvSpPr>
                <a:spLocks noChangeArrowheads="1"/>
              </p:cNvSpPr>
              <p:nvPr/>
            </p:nvSpPr>
            <p:spPr bwMode="auto">
              <a:xfrm>
                <a:off x="5355" y="19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3" name="Oval 672"/>
              <p:cNvSpPr>
                <a:spLocks noChangeArrowheads="1"/>
              </p:cNvSpPr>
              <p:nvPr/>
            </p:nvSpPr>
            <p:spPr bwMode="auto">
              <a:xfrm>
                <a:off x="5402" y="206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4" name="Oval 673"/>
              <p:cNvSpPr>
                <a:spLocks noChangeArrowheads="1"/>
              </p:cNvSpPr>
              <p:nvPr/>
            </p:nvSpPr>
            <p:spPr bwMode="auto">
              <a:xfrm>
                <a:off x="5387" y="200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5" name="Oval 674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6" name="Oval 675"/>
              <p:cNvSpPr>
                <a:spLocks noChangeArrowheads="1"/>
              </p:cNvSpPr>
              <p:nvPr/>
            </p:nvSpPr>
            <p:spPr bwMode="auto">
              <a:xfrm>
                <a:off x="5440" y="19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7" name="Oval 676"/>
              <p:cNvSpPr>
                <a:spLocks noChangeArrowheads="1"/>
              </p:cNvSpPr>
              <p:nvPr/>
            </p:nvSpPr>
            <p:spPr bwMode="auto">
              <a:xfrm>
                <a:off x="5553" y="200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8" name="Oval 677"/>
              <p:cNvSpPr>
                <a:spLocks noChangeArrowheads="1"/>
              </p:cNvSpPr>
              <p:nvPr/>
            </p:nvSpPr>
            <p:spPr bwMode="auto">
              <a:xfrm>
                <a:off x="5554" y="1882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9" name="Oval 678"/>
              <p:cNvSpPr>
                <a:spLocks noChangeArrowheads="1"/>
              </p:cNvSpPr>
              <p:nvPr/>
            </p:nvSpPr>
            <p:spPr bwMode="auto">
              <a:xfrm>
                <a:off x="5510" y="190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0" name="Oval 679"/>
              <p:cNvSpPr>
                <a:spLocks noChangeArrowheads="1"/>
              </p:cNvSpPr>
              <p:nvPr/>
            </p:nvSpPr>
            <p:spPr bwMode="auto">
              <a:xfrm>
                <a:off x="5504" y="195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1" name="Oval 680"/>
              <p:cNvSpPr>
                <a:spLocks noChangeArrowheads="1"/>
              </p:cNvSpPr>
              <p:nvPr/>
            </p:nvSpPr>
            <p:spPr bwMode="auto">
              <a:xfrm>
                <a:off x="5468" y="2043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2" name="Oval 681"/>
              <p:cNvSpPr>
                <a:spLocks noChangeArrowheads="1"/>
              </p:cNvSpPr>
              <p:nvPr/>
            </p:nvSpPr>
            <p:spPr bwMode="auto">
              <a:xfrm>
                <a:off x="5423" y="194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3" name="Oval 682"/>
              <p:cNvSpPr>
                <a:spLocks noChangeArrowheads="1"/>
              </p:cNvSpPr>
              <p:nvPr/>
            </p:nvSpPr>
            <p:spPr bwMode="auto">
              <a:xfrm>
                <a:off x="5652" y="19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4" name="Oval 683"/>
              <p:cNvSpPr>
                <a:spLocks noChangeArrowheads="1"/>
              </p:cNvSpPr>
              <p:nvPr/>
            </p:nvSpPr>
            <p:spPr bwMode="auto">
              <a:xfrm>
                <a:off x="5552" y="19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5" name="Oval 684"/>
              <p:cNvSpPr>
                <a:spLocks noChangeArrowheads="1"/>
              </p:cNvSpPr>
              <p:nvPr/>
            </p:nvSpPr>
            <p:spPr bwMode="auto">
              <a:xfrm>
                <a:off x="5869" y="1868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6" name="Oval 685"/>
              <p:cNvSpPr>
                <a:spLocks noChangeArrowheads="1"/>
              </p:cNvSpPr>
              <p:nvPr/>
            </p:nvSpPr>
            <p:spPr bwMode="auto">
              <a:xfrm>
                <a:off x="5962" y="195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7" name="Oval 686"/>
              <p:cNvSpPr>
                <a:spLocks noChangeArrowheads="1"/>
              </p:cNvSpPr>
              <p:nvPr/>
            </p:nvSpPr>
            <p:spPr bwMode="auto">
              <a:xfrm>
                <a:off x="5897" y="182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8" name="Oval 687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9" name="Oval 688"/>
              <p:cNvSpPr>
                <a:spLocks noChangeArrowheads="1"/>
              </p:cNvSpPr>
              <p:nvPr/>
            </p:nvSpPr>
            <p:spPr bwMode="auto">
              <a:xfrm>
                <a:off x="5790" y="186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0" name="Oval 689"/>
              <p:cNvSpPr>
                <a:spLocks noChangeArrowheads="1"/>
              </p:cNvSpPr>
              <p:nvPr/>
            </p:nvSpPr>
            <p:spPr bwMode="auto">
              <a:xfrm>
                <a:off x="5787" y="18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1" name="Oval 690"/>
              <p:cNvSpPr>
                <a:spLocks noChangeArrowheads="1"/>
              </p:cNvSpPr>
              <p:nvPr/>
            </p:nvSpPr>
            <p:spPr bwMode="auto">
              <a:xfrm>
                <a:off x="5715" y="179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2" name="Oval 691"/>
              <p:cNvSpPr>
                <a:spLocks noChangeArrowheads="1"/>
              </p:cNvSpPr>
              <p:nvPr/>
            </p:nvSpPr>
            <p:spPr bwMode="auto">
              <a:xfrm>
                <a:off x="5685" y="187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3" name="Oval 692"/>
              <p:cNvSpPr>
                <a:spLocks noChangeArrowheads="1"/>
              </p:cNvSpPr>
              <p:nvPr/>
            </p:nvSpPr>
            <p:spPr bwMode="auto">
              <a:xfrm>
                <a:off x="5835" y="2229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4" name="Oval 693"/>
              <p:cNvSpPr>
                <a:spLocks noChangeArrowheads="1"/>
              </p:cNvSpPr>
              <p:nvPr/>
            </p:nvSpPr>
            <p:spPr bwMode="auto">
              <a:xfrm>
                <a:off x="5853" y="228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5" name="Oval 694"/>
              <p:cNvSpPr>
                <a:spLocks noChangeArrowheads="1"/>
              </p:cNvSpPr>
              <p:nvPr/>
            </p:nvSpPr>
            <p:spPr bwMode="auto">
              <a:xfrm>
                <a:off x="5745" y="171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6" name="Oval 695"/>
              <p:cNvSpPr>
                <a:spLocks noChangeArrowheads="1"/>
              </p:cNvSpPr>
              <p:nvPr/>
            </p:nvSpPr>
            <p:spPr bwMode="auto">
              <a:xfrm>
                <a:off x="5719" y="165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7" name="Oval 696"/>
              <p:cNvSpPr>
                <a:spLocks noChangeArrowheads="1"/>
              </p:cNvSpPr>
              <p:nvPr/>
            </p:nvSpPr>
            <p:spPr bwMode="auto">
              <a:xfrm>
                <a:off x="5635" y="164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8" name="Oval 697"/>
              <p:cNvSpPr>
                <a:spLocks noChangeArrowheads="1"/>
              </p:cNvSpPr>
              <p:nvPr/>
            </p:nvSpPr>
            <p:spPr bwMode="auto">
              <a:xfrm>
                <a:off x="5505" y="168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9" name="Oval 698"/>
              <p:cNvSpPr>
                <a:spLocks noChangeArrowheads="1"/>
              </p:cNvSpPr>
              <p:nvPr/>
            </p:nvSpPr>
            <p:spPr bwMode="auto">
              <a:xfrm>
                <a:off x="5676" y="168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0" name="Oval 699"/>
              <p:cNvSpPr>
                <a:spLocks noChangeArrowheads="1"/>
              </p:cNvSpPr>
              <p:nvPr/>
            </p:nvSpPr>
            <p:spPr bwMode="auto">
              <a:xfrm>
                <a:off x="5438" y="174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1" name="Oval 700"/>
              <p:cNvSpPr>
                <a:spLocks noChangeArrowheads="1"/>
              </p:cNvSpPr>
              <p:nvPr/>
            </p:nvSpPr>
            <p:spPr bwMode="auto">
              <a:xfrm>
                <a:off x="5386" y="1834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2" name="Oval 701"/>
              <p:cNvSpPr>
                <a:spLocks noChangeArrowheads="1"/>
              </p:cNvSpPr>
              <p:nvPr/>
            </p:nvSpPr>
            <p:spPr bwMode="auto">
              <a:xfrm>
                <a:off x="5408" y="1788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3" name="Oval 702"/>
              <p:cNvSpPr>
                <a:spLocks noChangeArrowheads="1"/>
              </p:cNvSpPr>
              <p:nvPr/>
            </p:nvSpPr>
            <p:spPr bwMode="auto">
              <a:xfrm>
                <a:off x="5545" y="1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4" name="Oval 703"/>
              <p:cNvSpPr>
                <a:spLocks noChangeArrowheads="1"/>
              </p:cNvSpPr>
              <p:nvPr/>
            </p:nvSpPr>
            <p:spPr bwMode="auto">
              <a:xfrm>
                <a:off x="5749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5" name="Oval 704"/>
              <p:cNvSpPr>
                <a:spLocks noChangeArrowheads="1"/>
              </p:cNvSpPr>
              <p:nvPr/>
            </p:nvSpPr>
            <p:spPr bwMode="auto">
              <a:xfrm>
                <a:off x="5815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6" name="Oval 705"/>
              <p:cNvSpPr>
                <a:spLocks noChangeArrowheads="1"/>
              </p:cNvSpPr>
              <p:nvPr/>
            </p:nvSpPr>
            <p:spPr bwMode="auto">
              <a:xfrm>
                <a:off x="5728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7" name="Oval 706"/>
              <p:cNvSpPr>
                <a:spLocks noChangeArrowheads="1"/>
              </p:cNvSpPr>
              <p:nvPr/>
            </p:nvSpPr>
            <p:spPr bwMode="auto">
              <a:xfrm>
                <a:off x="5791" y="219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8" name="Oval 707"/>
              <p:cNvSpPr>
                <a:spLocks noChangeArrowheads="1"/>
              </p:cNvSpPr>
              <p:nvPr/>
            </p:nvSpPr>
            <p:spPr bwMode="auto">
              <a:xfrm>
                <a:off x="5691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9" name="Oval 708"/>
              <p:cNvSpPr>
                <a:spLocks noChangeArrowheads="1"/>
              </p:cNvSpPr>
              <p:nvPr/>
            </p:nvSpPr>
            <p:spPr bwMode="auto">
              <a:xfrm>
                <a:off x="5750" y="224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0" name="Oval 709"/>
              <p:cNvSpPr>
                <a:spLocks noChangeArrowheads="1"/>
              </p:cNvSpPr>
              <p:nvPr/>
            </p:nvSpPr>
            <p:spPr bwMode="auto">
              <a:xfrm>
                <a:off x="5751" y="217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1" name="Oval 710"/>
              <p:cNvSpPr>
                <a:spLocks noChangeArrowheads="1"/>
              </p:cNvSpPr>
              <p:nvPr/>
            </p:nvSpPr>
            <p:spPr bwMode="auto">
              <a:xfrm>
                <a:off x="5714" y="23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2" name="Oval 711"/>
              <p:cNvSpPr>
                <a:spLocks noChangeArrowheads="1"/>
              </p:cNvSpPr>
              <p:nvPr/>
            </p:nvSpPr>
            <p:spPr bwMode="auto">
              <a:xfrm>
                <a:off x="5593" y="222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3" name="Oval 712"/>
              <p:cNvSpPr>
                <a:spLocks noChangeArrowheads="1"/>
              </p:cNvSpPr>
              <p:nvPr/>
            </p:nvSpPr>
            <p:spPr bwMode="auto">
              <a:xfrm>
                <a:off x="5640" y="2240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4" name="Oval 713"/>
              <p:cNvSpPr>
                <a:spLocks noChangeArrowheads="1"/>
              </p:cNvSpPr>
              <p:nvPr/>
            </p:nvSpPr>
            <p:spPr bwMode="auto">
              <a:xfrm>
                <a:off x="5518" y="233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5" name="Oval 714"/>
              <p:cNvSpPr>
                <a:spLocks noChangeArrowheads="1"/>
              </p:cNvSpPr>
              <p:nvPr/>
            </p:nvSpPr>
            <p:spPr bwMode="auto">
              <a:xfrm>
                <a:off x="5704" y="233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6" name="Oval 715"/>
              <p:cNvSpPr>
                <a:spLocks noChangeArrowheads="1"/>
              </p:cNvSpPr>
              <p:nvPr/>
            </p:nvSpPr>
            <p:spPr bwMode="auto">
              <a:xfrm>
                <a:off x="5675" y="23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7" name="Oval 716"/>
              <p:cNvSpPr>
                <a:spLocks noChangeArrowheads="1"/>
              </p:cNvSpPr>
              <p:nvPr/>
            </p:nvSpPr>
            <p:spPr bwMode="auto">
              <a:xfrm>
                <a:off x="5746" y="231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8" name="Oval 717"/>
              <p:cNvSpPr>
                <a:spLocks noChangeArrowheads="1"/>
              </p:cNvSpPr>
              <p:nvPr/>
            </p:nvSpPr>
            <p:spPr bwMode="auto">
              <a:xfrm>
                <a:off x="5639" y="2311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9" name="Oval 718"/>
              <p:cNvSpPr>
                <a:spLocks noChangeArrowheads="1"/>
              </p:cNvSpPr>
              <p:nvPr/>
            </p:nvSpPr>
            <p:spPr bwMode="auto">
              <a:xfrm>
                <a:off x="5452" y="2452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0" name="Oval 719"/>
              <p:cNvSpPr>
                <a:spLocks noChangeArrowheads="1"/>
              </p:cNvSpPr>
              <p:nvPr/>
            </p:nvSpPr>
            <p:spPr bwMode="auto">
              <a:xfrm>
                <a:off x="5621" y="2589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1" name="Oval 720"/>
              <p:cNvSpPr>
                <a:spLocks noChangeArrowheads="1"/>
              </p:cNvSpPr>
              <p:nvPr/>
            </p:nvSpPr>
            <p:spPr bwMode="auto">
              <a:xfrm>
                <a:off x="5838" y="240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2" name="Oval 721"/>
              <p:cNvSpPr>
                <a:spLocks noChangeArrowheads="1"/>
              </p:cNvSpPr>
              <p:nvPr/>
            </p:nvSpPr>
            <p:spPr bwMode="auto">
              <a:xfrm>
                <a:off x="5855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3" name="Oval 722"/>
              <p:cNvSpPr>
                <a:spLocks noChangeArrowheads="1"/>
              </p:cNvSpPr>
              <p:nvPr/>
            </p:nvSpPr>
            <p:spPr bwMode="auto">
              <a:xfrm>
                <a:off x="6055" y="13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4" name="Oval 723"/>
              <p:cNvSpPr>
                <a:spLocks noChangeArrowheads="1"/>
              </p:cNvSpPr>
              <p:nvPr/>
            </p:nvSpPr>
            <p:spPr bwMode="auto">
              <a:xfrm>
                <a:off x="5828" y="249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5" name="Oval 724"/>
              <p:cNvSpPr>
                <a:spLocks noChangeArrowheads="1"/>
              </p:cNvSpPr>
              <p:nvPr/>
            </p:nvSpPr>
            <p:spPr bwMode="auto">
              <a:xfrm>
                <a:off x="5768" y="2560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6" name="Oval 725"/>
              <p:cNvSpPr>
                <a:spLocks noChangeArrowheads="1"/>
              </p:cNvSpPr>
              <p:nvPr/>
            </p:nvSpPr>
            <p:spPr bwMode="auto">
              <a:xfrm>
                <a:off x="5728" y="2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7" name="Oval 726"/>
              <p:cNvSpPr>
                <a:spLocks noChangeArrowheads="1"/>
              </p:cNvSpPr>
              <p:nvPr/>
            </p:nvSpPr>
            <p:spPr bwMode="auto">
              <a:xfrm>
                <a:off x="5560" y="18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8" name="Oval 727"/>
              <p:cNvSpPr>
                <a:spLocks noChangeArrowheads="1"/>
              </p:cNvSpPr>
              <p:nvPr/>
            </p:nvSpPr>
            <p:spPr bwMode="auto">
              <a:xfrm>
                <a:off x="5532" y="18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9" name="Oval 728"/>
              <p:cNvSpPr>
                <a:spLocks noChangeArrowheads="1"/>
              </p:cNvSpPr>
              <p:nvPr/>
            </p:nvSpPr>
            <p:spPr bwMode="auto">
              <a:xfrm>
                <a:off x="5469" y="22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0" name="Oval 729"/>
              <p:cNvSpPr>
                <a:spLocks noChangeArrowheads="1"/>
              </p:cNvSpPr>
              <p:nvPr/>
            </p:nvSpPr>
            <p:spPr bwMode="auto">
              <a:xfrm>
                <a:off x="5540" y="209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1" name="Oval 730"/>
              <p:cNvSpPr>
                <a:spLocks noChangeArrowheads="1"/>
              </p:cNvSpPr>
              <p:nvPr/>
            </p:nvSpPr>
            <p:spPr bwMode="auto">
              <a:xfrm>
                <a:off x="5669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2" name="Oval 731"/>
              <p:cNvSpPr>
                <a:spLocks noChangeArrowheads="1"/>
              </p:cNvSpPr>
              <p:nvPr/>
            </p:nvSpPr>
            <p:spPr bwMode="auto">
              <a:xfrm>
                <a:off x="5757" y="21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3" name="Oval 732"/>
              <p:cNvSpPr>
                <a:spLocks noChangeArrowheads="1"/>
              </p:cNvSpPr>
              <p:nvPr/>
            </p:nvSpPr>
            <p:spPr bwMode="auto">
              <a:xfrm>
                <a:off x="5601" y="210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4" name="Oval 733"/>
              <p:cNvSpPr>
                <a:spLocks noChangeArrowheads="1"/>
              </p:cNvSpPr>
              <p:nvPr/>
            </p:nvSpPr>
            <p:spPr bwMode="auto">
              <a:xfrm>
                <a:off x="5490" y="2066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5" name="Oval 734"/>
              <p:cNvSpPr>
                <a:spLocks noChangeArrowheads="1"/>
              </p:cNvSpPr>
              <p:nvPr/>
            </p:nvSpPr>
            <p:spPr bwMode="auto">
              <a:xfrm>
                <a:off x="5928" y="18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6" name="Oval 735"/>
              <p:cNvSpPr>
                <a:spLocks noChangeArrowheads="1"/>
              </p:cNvSpPr>
              <p:nvPr/>
            </p:nvSpPr>
            <p:spPr bwMode="auto">
              <a:xfrm>
                <a:off x="5849" y="173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7" name="Oval 736"/>
              <p:cNvSpPr>
                <a:spLocks noChangeArrowheads="1"/>
              </p:cNvSpPr>
              <p:nvPr/>
            </p:nvSpPr>
            <p:spPr bwMode="auto">
              <a:xfrm>
                <a:off x="5654" y="2444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8" name="Oval 737"/>
              <p:cNvSpPr>
                <a:spLocks noChangeArrowheads="1"/>
              </p:cNvSpPr>
              <p:nvPr/>
            </p:nvSpPr>
            <p:spPr bwMode="auto">
              <a:xfrm>
                <a:off x="5598" y="23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9" name="Oval 738"/>
              <p:cNvSpPr>
                <a:spLocks noChangeArrowheads="1"/>
              </p:cNvSpPr>
              <p:nvPr/>
            </p:nvSpPr>
            <p:spPr bwMode="auto">
              <a:xfrm>
                <a:off x="5747" y="23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0" name="Oval 739"/>
              <p:cNvSpPr>
                <a:spLocks noChangeArrowheads="1"/>
              </p:cNvSpPr>
              <p:nvPr/>
            </p:nvSpPr>
            <p:spPr bwMode="auto">
              <a:xfrm>
                <a:off x="5623" y="224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1" name="Oval 740"/>
              <p:cNvSpPr>
                <a:spLocks noChangeArrowheads="1"/>
              </p:cNvSpPr>
              <p:nvPr/>
            </p:nvSpPr>
            <p:spPr bwMode="auto">
              <a:xfrm>
                <a:off x="5591" y="225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2" name="Oval 741"/>
              <p:cNvSpPr>
                <a:spLocks noChangeArrowheads="1"/>
              </p:cNvSpPr>
              <p:nvPr/>
            </p:nvSpPr>
            <p:spPr bwMode="auto">
              <a:xfrm>
                <a:off x="5704" y="21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3" name="Oval 742"/>
              <p:cNvSpPr>
                <a:spLocks noChangeArrowheads="1"/>
              </p:cNvSpPr>
              <p:nvPr/>
            </p:nvSpPr>
            <p:spPr bwMode="auto">
              <a:xfrm>
                <a:off x="5564" y="219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4" name="Oval 743"/>
              <p:cNvSpPr>
                <a:spLocks noChangeArrowheads="1"/>
              </p:cNvSpPr>
              <p:nvPr/>
            </p:nvSpPr>
            <p:spPr bwMode="auto">
              <a:xfrm>
                <a:off x="5625" y="2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5" name="Oval 744"/>
              <p:cNvSpPr>
                <a:spLocks noChangeArrowheads="1"/>
              </p:cNvSpPr>
              <p:nvPr/>
            </p:nvSpPr>
            <p:spPr bwMode="auto">
              <a:xfrm>
                <a:off x="5349" y="199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6" name="Oval 745"/>
              <p:cNvSpPr>
                <a:spLocks noChangeArrowheads="1"/>
              </p:cNvSpPr>
              <p:nvPr/>
            </p:nvSpPr>
            <p:spPr bwMode="auto">
              <a:xfrm>
                <a:off x="5347" y="216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7" name="Oval 746"/>
              <p:cNvSpPr>
                <a:spLocks noChangeArrowheads="1"/>
              </p:cNvSpPr>
              <p:nvPr/>
            </p:nvSpPr>
            <p:spPr bwMode="auto">
              <a:xfrm>
                <a:off x="5421" y="219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8" name="Oval 747"/>
              <p:cNvSpPr>
                <a:spLocks noChangeArrowheads="1"/>
              </p:cNvSpPr>
              <p:nvPr/>
            </p:nvSpPr>
            <p:spPr bwMode="auto">
              <a:xfrm>
                <a:off x="5369" y="215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9" name="Oval 748"/>
              <p:cNvSpPr>
                <a:spLocks noChangeArrowheads="1"/>
              </p:cNvSpPr>
              <p:nvPr/>
            </p:nvSpPr>
            <p:spPr bwMode="auto">
              <a:xfrm>
                <a:off x="6959" y="375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0" name="Oval 749"/>
              <p:cNvSpPr>
                <a:spLocks noChangeArrowheads="1"/>
              </p:cNvSpPr>
              <p:nvPr/>
            </p:nvSpPr>
            <p:spPr bwMode="auto">
              <a:xfrm>
                <a:off x="6428" y="324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1" name="Oval 750"/>
              <p:cNvSpPr>
                <a:spLocks noChangeArrowheads="1"/>
              </p:cNvSpPr>
              <p:nvPr/>
            </p:nvSpPr>
            <p:spPr bwMode="auto">
              <a:xfrm>
                <a:off x="6834" y="13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2" name="Oval 751"/>
              <p:cNvSpPr>
                <a:spLocks noChangeArrowheads="1"/>
              </p:cNvSpPr>
              <p:nvPr/>
            </p:nvSpPr>
            <p:spPr bwMode="auto">
              <a:xfrm>
                <a:off x="6565" y="340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3" name="Oval 752"/>
              <p:cNvSpPr>
                <a:spLocks noChangeArrowheads="1"/>
              </p:cNvSpPr>
              <p:nvPr/>
            </p:nvSpPr>
            <p:spPr bwMode="auto">
              <a:xfrm>
                <a:off x="7476" y="3887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4" name="Oval 753"/>
              <p:cNvSpPr>
                <a:spLocks noChangeArrowheads="1"/>
              </p:cNvSpPr>
              <p:nvPr/>
            </p:nvSpPr>
            <p:spPr bwMode="auto">
              <a:xfrm>
                <a:off x="7082" y="3442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5" name="Oval 754"/>
              <p:cNvSpPr>
                <a:spLocks noChangeArrowheads="1"/>
              </p:cNvSpPr>
              <p:nvPr/>
            </p:nvSpPr>
            <p:spPr bwMode="auto">
              <a:xfrm>
                <a:off x="7526" y="3484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6" name="Oval 755"/>
              <p:cNvSpPr>
                <a:spLocks noChangeArrowheads="1"/>
              </p:cNvSpPr>
              <p:nvPr/>
            </p:nvSpPr>
            <p:spPr bwMode="auto">
              <a:xfrm>
                <a:off x="6917" y="107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7" name="Oval 756"/>
              <p:cNvSpPr>
                <a:spLocks noChangeArrowheads="1"/>
              </p:cNvSpPr>
              <p:nvPr/>
            </p:nvSpPr>
            <p:spPr bwMode="auto">
              <a:xfrm>
                <a:off x="6688" y="15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8" name="Oval 757"/>
              <p:cNvSpPr>
                <a:spLocks noChangeArrowheads="1"/>
              </p:cNvSpPr>
              <p:nvPr/>
            </p:nvSpPr>
            <p:spPr bwMode="auto">
              <a:xfrm>
                <a:off x="6492" y="386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9" name="Oval 758"/>
              <p:cNvSpPr>
                <a:spLocks noChangeArrowheads="1"/>
              </p:cNvSpPr>
              <p:nvPr/>
            </p:nvSpPr>
            <p:spPr bwMode="auto">
              <a:xfrm>
                <a:off x="7632" y="35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0" name="Oval 759"/>
              <p:cNvSpPr>
                <a:spLocks noChangeArrowheads="1"/>
              </p:cNvSpPr>
              <p:nvPr/>
            </p:nvSpPr>
            <p:spPr bwMode="auto">
              <a:xfrm>
                <a:off x="7103" y="286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1" name="Oval 760"/>
              <p:cNvSpPr>
                <a:spLocks noChangeArrowheads="1"/>
              </p:cNvSpPr>
              <p:nvPr/>
            </p:nvSpPr>
            <p:spPr bwMode="auto">
              <a:xfrm>
                <a:off x="6921" y="11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2" name="Oval 761"/>
              <p:cNvSpPr>
                <a:spLocks noChangeArrowheads="1"/>
              </p:cNvSpPr>
              <p:nvPr/>
            </p:nvSpPr>
            <p:spPr bwMode="auto">
              <a:xfrm>
                <a:off x="6743" y="307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3" name="Oval 762"/>
              <p:cNvSpPr>
                <a:spLocks noChangeArrowheads="1"/>
              </p:cNvSpPr>
              <p:nvPr/>
            </p:nvSpPr>
            <p:spPr bwMode="auto">
              <a:xfrm>
                <a:off x="6939" y="361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4" name="Oval 763"/>
              <p:cNvSpPr>
                <a:spLocks noChangeArrowheads="1"/>
              </p:cNvSpPr>
              <p:nvPr/>
            </p:nvSpPr>
            <p:spPr bwMode="auto">
              <a:xfrm>
                <a:off x="6848" y="349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5" name="Oval 764"/>
              <p:cNvSpPr>
                <a:spLocks noChangeArrowheads="1"/>
              </p:cNvSpPr>
              <p:nvPr/>
            </p:nvSpPr>
            <p:spPr bwMode="auto">
              <a:xfrm>
                <a:off x="6745" y="3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6" name="Oval 765"/>
              <p:cNvSpPr>
                <a:spLocks noChangeArrowheads="1"/>
              </p:cNvSpPr>
              <p:nvPr/>
            </p:nvSpPr>
            <p:spPr bwMode="auto">
              <a:xfrm>
                <a:off x="6318" y="4008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7" name="Oval 766"/>
              <p:cNvSpPr>
                <a:spLocks noChangeArrowheads="1"/>
              </p:cNvSpPr>
              <p:nvPr/>
            </p:nvSpPr>
            <p:spPr bwMode="auto">
              <a:xfrm>
                <a:off x="5042" y="40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8" name="Oval 767"/>
              <p:cNvSpPr>
                <a:spLocks noChangeArrowheads="1"/>
              </p:cNvSpPr>
              <p:nvPr/>
            </p:nvSpPr>
            <p:spPr bwMode="auto">
              <a:xfrm>
                <a:off x="7154" y="252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9" name="Oval 768"/>
              <p:cNvSpPr>
                <a:spLocks noChangeArrowheads="1"/>
              </p:cNvSpPr>
              <p:nvPr/>
            </p:nvSpPr>
            <p:spPr bwMode="auto">
              <a:xfrm>
                <a:off x="6762" y="379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0" name="Oval 769"/>
              <p:cNvSpPr>
                <a:spLocks noChangeArrowheads="1"/>
              </p:cNvSpPr>
              <p:nvPr/>
            </p:nvSpPr>
            <p:spPr bwMode="auto">
              <a:xfrm>
                <a:off x="6631" y="366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1" name="Oval 770"/>
              <p:cNvSpPr>
                <a:spLocks noChangeArrowheads="1"/>
              </p:cNvSpPr>
              <p:nvPr/>
            </p:nvSpPr>
            <p:spPr bwMode="auto">
              <a:xfrm>
                <a:off x="7161" y="409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2" name="Oval 771"/>
              <p:cNvSpPr>
                <a:spLocks noChangeArrowheads="1"/>
              </p:cNvSpPr>
              <p:nvPr/>
            </p:nvSpPr>
            <p:spPr bwMode="auto">
              <a:xfrm>
                <a:off x="7224" y="334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3" name="Oval 772"/>
              <p:cNvSpPr>
                <a:spLocks noChangeArrowheads="1"/>
              </p:cNvSpPr>
              <p:nvPr/>
            </p:nvSpPr>
            <p:spPr bwMode="auto">
              <a:xfrm>
                <a:off x="7334" y="287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4" name="Oval 773"/>
              <p:cNvSpPr>
                <a:spLocks noChangeArrowheads="1"/>
              </p:cNvSpPr>
              <p:nvPr/>
            </p:nvSpPr>
            <p:spPr bwMode="auto">
              <a:xfrm>
                <a:off x="7225" y="356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5" name="Oval 774"/>
              <p:cNvSpPr>
                <a:spLocks noChangeArrowheads="1"/>
              </p:cNvSpPr>
              <p:nvPr/>
            </p:nvSpPr>
            <p:spPr bwMode="auto">
              <a:xfrm>
                <a:off x="7335" y="38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6" name="Oval 775"/>
              <p:cNvSpPr>
                <a:spLocks noChangeArrowheads="1"/>
              </p:cNvSpPr>
              <p:nvPr/>
            </p:nvSpPr>
            <p:spPr bwMode="auto">
              <a:xfrm>
                <a:off x="6560" y="393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7" name="Oval 776"/>
              <p:cNvSpPr>
                <a:spLocks noChangeArrowheads="1"/>
              </p:cNvSpPr>
              <p:nvPr/>
            </p:nvSpPr>
            <p:spPr bwMode="auto">
              <a:xfrm>
                <a:off x="7013" y="365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8" name="Oval 777"/>
              <p:cNvSpPr>
                <a:spLocks noChangeArrowheads="1"/>
              </p:cNvSpPr>
              <p:nvPr/>
            </p:nvSpPr>
            <p:spPr bwMode="auto">
              <a:xfrm>
                <a:off x="6690" y="298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9" name="Oval 778"/>
              <p:cNvSpPr>
                <a:spLocks noChangeArrowheads="1"/>
              </p:cNvSpPr>
              <p:nvPr/>
            </p:nvSpPr>
            <p:spPr bwMode="auto">
              <a:xfrm>
                <a:off x="7635" y="30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0" name="Oval 779"/>
              <p:cNvSpPr>
                <a:spLocks noChangeArrowheads="1"/>
              </p:cNvSpPr>
              <p:nvPr/>
            </p:nvSpPr>
            <p:spPr bwMode="auto">
              <a:xfrm>
                <a:off x="7431" y="263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1" name="Oval 780"/>
              <p:cNvSpPr>
                <a:spLocks noChangeArrowheads="1"/>
              </p:cNvSpPr>
              <p:nvPr/>
            </p:nvSpPr>
            <p:spPr bwMode="auto">
              <a:xfrm>
                <a:off x="3827" y="229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2" name="Oval 781"/>
              <p:cNvSpPr>
                <a:spLocks noChangeArrowheads="1"/>
              </p:cNvSpPr>
              <p:nvPr/>
            </p:nvSpPr>
            <p:spPr bwMode="auto">
              <a:xfrm>
                <a:off x="7133" y="140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3" name="Oval 782"/>
              <p:cNvSpPr>
                <a:spLocks noChangeArrowheads="1"/>
              </p:cNvSpPr>
              <p:nvPr/>
            </p:nvSpPr>
            <p:spPr bwMode="auto">
              <a:xfrm>
                <a:off x="7058" y="114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4" name="Oval 783"/>
              <p:cNvSpPr>
                <a:spLocks noChangeArrowheads="1"/>
              </p:cNvSpPr>
              <p:nvPr/>
            </p:nvSpPr>
            <p:spPr bwMode="auto">
              <a:xfrm>
                <a:off x="5909" y="810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5" name="Oval 784"/>
              <p:cNvSpPr>
                <a:spLocks noChangeArrowheads="1"/>
              </p:cNvSpPr>
              <p:nvPr/>
            </p:nvSpPr>
            <p:spPr bwMode="auto">
              <a:xfrm>
                <a:off x="7286" y="130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6" name="Oval 785"/>
              <p:cNvSpPr>
                <a:spLocks noChangeArrowheads="1"/>
              </p:cNvSpPr>
              <p:nvPr/>
            </p:nvSpPr>
            <p:spPr bwMode="auto">
              <a:xfrm>
                <a:off x="7398" y="13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7" name="Oval 786"/>
              <p:cNvSpPr>
                <a:spLocks noChangeArrowheads="1"/>
              </p:cNvSpPr>
              <p:nvPr/>
            </p:nvSpPr>
            <p:spPr bwMode="auto">
              <a:xfrm>
                <a:off x="4747" y="191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8" name="Oval 787"/>
              <p:cNvSpPr>
                <a:spLocks noChangeArrowheads="1"/>
              </p:cNvSpPr>
              <p:nvPr/>
            </p:nvSpPr>
            <p:spPr bwMode="auto">
              <a:xfrm>
                <a:off x="4172" y="230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9" name="Oval 788"/>
              <p:cNvSpPr>
                <a:spLocks noChangeArrowheads="1"/>
              </p:cNvSpPr>
              <p:nvPr/>
            </p:nvSpPr>
            <p:spPr bwMode="auto">
              <a:xfrm>
                <a:off x="7038" y="322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0" name="Oval 789"/>
              <p:cNvSpPr>
                <a:spLocks noChangeArrowheads="1"/>
              </p:cNvSpPr>
              <p:nvPr/>
            </p:nvSpPr>
            <p:spPr bwMode="auto">
              <a:xfrm>
                <a:off x="4528" y="1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1" name="Oval 790"/>
              <p:cNvSpPr>
                <a:spLocks noChangeArrowheads="1"/>
              </p:cNvSpPr>
              <p:nvPr/>
            </p:nvSpPr>
            <p:spPr bwMode="auto">
              <a:xfrm>
                <a:off x="6476" y="16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2" name="Oval 791"/>
              <p:cNvSpPr>
                <a:spLocks noChangeArrowheads="1"/>
              </p:cNvSpPr>
              <p:nvPr/>
            </p:nvSpPr>
            <p:spPr bwMode="auto">
              <a:xfrm>
                <a:off x="3168" y="337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3" name="Oval 792"/>
              <p:cNvSpPr>
                <a:spLocks noChangeArrowheads="1"/>
              </p:cNvSpPr>
              <p:nvPr/>
            </p:nvSpPr>
            <p:spPr bwMode="auto">
              <a:xfrm>
                <a:off x="6950" y="118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4" name="Oval 793"/>
              <p:cNvSpPr>
                <a:spLocks noChangeArrowheads="1"/>
              </p:cNvSpPr>
              <p:nvPr/>
            </p:nvSpPr>
            <p:spPr bwMode="auto">
              <a:xfrm>
                <a:off x="7342" y="13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5" name="Oval 794"/>
              <p:cNvSpPr>
                <a:spLocks noChangeArrowheads="1"/>
              </p:cNvSpPr>
              <p:nvPr/>
            </p:nvSpPr>
            <p:spPr bwMode="auto">
              <a:xfrm>
                <a:off x="7585" y="285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6" name="Oval 795"/>
              <p:cNvSpPr>
                <a:spLocks noChangeArrowheads="1"/>
              </p:cNvSpPr>
              <p:nvPr/>
            </p:nvSpPr>
            <p:spPr bwMode="auto">
              <a:xfrm>
                <a:off x="7135" y="12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7" name="Oval 796"/>
              <p:cNvSpPr>
                <a:spLocks noChangeArrowheads="1"/>
              </p:cNvSpPr>
              <p:nvPr/>
            </p:nvSpPr>
            <p:spPr bwMode="auto">
              <a:xfrm>
                <a:off x="3528" y="197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8" name="Oval 797"/>
              <p:cNvSpPr>
                <a:spLocks noChangeArrowheads="1"/>
              </p:cNvSpPr>
              <p:nvPr/>
            </p:nvSpPr>
            <p:spPr bwMode="auto">
              <a:xfrm>
                <a:off x="3538" y="216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9" name="Oval 798"/>
              <p:cNvSpPr>
                <a:spLocks noChangeArrowheads="1"/>
              </p:cNvSpPr>
              <p:nvPr/>
            </p:nvSpPr>
            <p:spPr bwMode="auto">
              <a:xfrm>
                <a:off x="4609" y="16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0" name="Oval 799"/>
              <p:cNvSpPr>
                <a:spLocks noChangeArrowheads="1"/>
              </p:cNvSpPr>
              <p:nvPr/>
            </p:nvSpPr>
            <p:spPr bwMode="auto">
              <a:xfrm>
                <a:off x="7110" y="139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1" name="Oval 800"/>
              <p:cNvSpPr>
                <a:spLocks noChangeArrowheads="1"/>
              </p:cNvSpPr>
              <p:nvPr/>
            </p:nvSpPr>
            <p:spPr bwMode="auto">
              <a:xfrm>
                <a:off x="2122" y="1301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2" name="Oval 801"/>
              <p:cNvSpPr>
                <a:spLocks noChangeArrowheads="1"/>
              </p:cNvSpPr>
              <p:nvPr/>
            </p:nvSpPr>
            <p:spPr bwMode="auto">
              <a:xfrm>
                <a:off x="3658" y="1990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3" name="Oval 802"/>
              <p:cNvSpPr>
                <a:spLocks noChangeArrowheads="1"/>
              </p:cNvSpPr>
              <p:nvPr/>
            </p:nvSpPr>
            <p:spPr bwMode="auto">
              <a:xfrm>
                <a:off x="7223" y="291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4" name="Oval 803"/>
              <p:cNvSpPr>
                <a:spLocks noChangeArrowheads="1"/>
              </p:cNvSpPr>
              <p:nvPr/>
            </p:nvSpPr>
            <p:spPr bwMode="auto">
              <a:xfrm>
                <a:off x="6962" y="2521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5" name="Oval 804"/>
              <p:cNvSpPr>
                <a:spLocks noChangeArrowheads="1"/>
              </p:cNvSpPr>
              <p:nvPr/>
            </p:nvSpPr>
            <p:spPr bwMode="auto">
              <a:xfrm>
                <a:off x="6908" y="2288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6" name="Oval 805"/>
              <p:cNvSpPr>
                <a:spLocks noChangeArrowheads="1"/>
              </p:cNvSpPr>
              <p:nvPr/>
            </p:nvSpPr>
            <p:spPr bwMode="auto">
              <a:xfrm>
                <a:off x="6922" y="214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7" name="Oval 806"/>
              <p:cNvSpPr>
                <a:spLocks noChangeArrowheads="1"/>
              </p:cNvSpPr>
              <p:nvPr/>
            </p:nvSpPr>
            <p:spPr bwMode="auto">
              <a:xfrm>
                <a:off x="5666" y="135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8" name="Oval 807"/>
              <p:cNvSpPr>
                <a:spLocks noChangeArrowheads="1"/>
              </p:cNvSpPr>
              <p:nvPr/>
            </p:nvSpPr>
            <p:spPr bwMode="auto">
              <a:xfrm>
                <a:off x="6336" y="125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7" name="Group 1009"/>
            <p:cNvGrpSpPr/>
            <p:nvPr/>
          </p:nvGrpSpPr>
          <p:grpSpPr bwMode="auto">
            <a:xfrm>
              <a:off x="2197" y="836"/>
              <a:ext cx="5197" cy="3798"/>
              <a:chOff x="2197" y="836"/>
              <a:chExt cx="5197" cy="3798"/>
            </a:xfrm>
          </p:grpSpPr>
          <p:sp>
            <p:nvSpPr>
              <p:cNvPr id="3929" name="Oval 809"/>
              <p:cNvSpPr>
                <a:spLocks noChangeArrowheads="1"/>
              </p:cNvSpPr>
              <p:nvPr/>
            </p:nvSpPr>
            <p:spPr bwMode="auto">
              <a:xfrm>
                <a:off x="5673" y="12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0" name="Oval 810"/>
              <p:cNvSpPr>
                <a:spLocks noChangeArrowheads="1"/>
              </p:cNvSpPr>
              <p:nvPr/>
            </p:nvSpPr>
            <p:spPr bwMode="auto">
              <a:xfrm>
                <a:off x="6531" y="1598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1" name="Oval 811"/>
              <p:cNvSpPr>
                <a:spLocks noChangeArrowheads="1"/>
              </p:cNvSpPr>
              <p:nvPr/>
            </p:nvSpPr>
            <p:spPr bwMode="auto">
              <a:xfrm>
                <a:off x="7033" y="250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2" name="Oval 812"/>
              <p:cNvSpPr>
                <a:spLocks noChangeArrowheads="1"/>
              </p:cNvSpPr>
              <p:nvPr/>
            </p:nvSpPr>
            <p:spPr bwMode="auto">
              <a:xfrm>
                <a:off x="6645" y="156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3" name="Oval 813"/>
              <p:cNvSpPr>
                <a:spLocks noChangeArrowheads="1"/>
              </p:cNvSpPr>
              <p:nvPr/>
            </p:nvSpPr>
            <p:spPr bwMode="auto">
              <a:xfrm>
                <a:off x="7119" y="1734"/>
                <a:ext cx="24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4" name="Oval 814"/>
              <p:cNvSpPr>
                <a:spLocks noChangeArrowheads="1"/>
              </p:cNvSpPr>
              <p:nvPr/>
            </p:nvSpPr>
            <p:spPr bwMode="auto">
              <a:xfrm>
                <a:off x="6475" y="36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5" name="Oval 815"/>
              <p:cNvSpPr>
                <a:spLocks noChangeArrowheads="1"/>
              </p:cNvSpPr>
              <p:nvPr/>
            </p:nvSpPr>
            <p:spPr bwMode="auto">
              <a:xfrm>
                <a:off x="6688" y="347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6" name="Oval 816"/>
              <p:cNvSpPr>
                <a:spLocks noChangeArrowheads="1"/>
              </p:cNvSpPr>
              <p:nvPr/>
            </p:nvSpPr>
            <p:spPr bwMode="auto">
              <a:xfrm>
                <a:off x="6582" y="334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7" name="Oval 817"/>
              <p:cNvSpPr>
                <a:spLocks noChangeArrowheads="1"/>
              </p:cNvSpPr>
              <p:nvPr/>
            </p:nvSpPr>
            <p:spPr bwMode="auto">
              <a:xfrm>
                <a:off x="6537" y="322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8" name="Oval 818"/>
              <p:cNvSpPr>
                <a:spLocks noChangeArrowheads="1"/>
              </p:cNvSpPr>
              <p:nvPr/>
            </p:nvSpPr>
            <p:spPr bwMode="auto">
              <a:xfrm>
                <a:off x="6976" y="327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9" name="Oval 819"/>
              <p:cNvSpPr>
                <a:spLocks noChangeArrowheads="1"/>
              </p:cNvSpPr>
              <p:nvPr/>
            </p:nvSpPr>
            <p:spPr bwMode="auto">
              <a:xfrm>
                <a:off x="5950" y="34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0" name="Oval 820"/>
              <p:cNvSpPr>
                <a:spLocks noChangeArrowheads="1"/>
              </p:cNvSpPr>
              <p:nvPr/>
            </p:nvSpPr>
            <p:spPr bwMode="auto">
              <a:xfrm>
                <a:off x="6808" y="3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1" name="Oval 821"/>
              <p:cNvSpPr>
                <a:spLocks noChangeArrowheads="1"/>
              </p:cNvSpPr>
              <p:nvPr/>
            </p:nvSpPr>
            <p:spPr bwMode="auto">
              <a:xfrm>
                <a:off x="6961" y="350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2" name="Oval 822"/>
              <p:cNvSpPr>
                <a:spLocks noChangeArrowheads="1"/>
              </p:cNvSpPr>
              <p:nvPr/>
            </p:nvSpPr>
            <p:spPr bwMode="auto">
              <a:xfrm>
                <a:off x="6298" y="366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3" name="Oval 823"/>
              <p:cNvSpPr>
                <a:spLocks noChangeArrowheads="1"/>
              </p:cNvSpPr>
              <p:nvPr/>
            </p:nvSpPr>
            <p:spPr bwMode="auto">
              <a:xfrm>
                <a:off x="6792" y="1350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4" name="Oval 824"/>
              <p:cNvSpPr>
                <a:spLocks noChangeArrowheads="1"/>
              </p:cNvSpPr>
              <p:nvPr/>
            </p:nvSpPr>
            <p:spPr bwMode="auto">
              <a:xfrm>
                <a:off x="6764" y="3408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5" name="Oval 825"/>
              <p:cNvSpPr>
                <a:spLocks noChangeArrowheads="1"/>
              </p:cNvSpPr>
              <p:nvPr/>
            </p:nvSpPr>
            <p:spPr bwMode="auto">
              <a:xfrm>
                <a:off x="6958" y="11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6" name="Oval 826"/>
              <p:cNvSpPr>
                <a:spLocks noChangeArrowheads="1"/>
              </p:cNvSpPr>
              <p:nvPr/>
            </p:nvSpPr>
            <p:spPr bwMode="auto">
              <a:xfrm>
                <a:off x="5556" y="1276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7" name="Oval 827"/>
              <p:cNvSpPr>
                <a:spLocks noChangeArrowheads="1"/>
              </p:cNvSpPr>
              <p:nvPr/>
            </p:nvSpPr>
            <p:spPr bwMode="auto">
              <a:xfrm>
                <a:off x="7368" y="26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8" name="Oval 828"/>
              <p:cNvSpPr>
                <a:spLocks noChangeArrowheads="1"/>
              </p:cNvSpPr>
              <p:nvPr/>
            </p:nvSpPr>
            <p:spPr bwMode="auto">
              <a:xfrm>
                <a:off x="7374" y="32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9" name="Oval 829"/>
              <p:cNvSpPr>
                <a:spLocks noChangeArrowheads="1"/>
              </p:cNvSpPr>
              <p:nvPr/>
            </p:nvSpPr>
            <p:spPr bwMode="auto">
              <a:xfrm>
                <a:off x="4786" y="30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0" name="Oval 830"/>
              <p:cNvSpPr>
                <a:spLocks noChangeArrowheads="1"/>
              </p:cNvSpPr>
              <p:nvPr/>
            </p:nvSpPr>
            <p:spPr bwMode="auto">
              <a:xfrm>
                <a:off x="4204" y="324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1" name="Oval 831"/>
              <p:cNvSpPr>
                <a:spLocks noChangeArrowheads="1"/>
              </p:cNvSpPr>
              <p:nvPr/>
            </p:nvSpPr>
            <p:spPr bwMode="auto">
              <a:xfrm>
                <a:off x="3796" y="287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2" name="Oval 832"/>
              <p:cNvSpPr>
                <a:spLocks noChangeArrowheads="1"/>
              </p:cNvSpPr>
              <p:nvPr/>
            </p:nvSpPr>
            <p:spPr bwMode="auto">
              <a:xfrm>
                <a:off x="4460" y="3205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3" name="Oval 833"/>
              <p:cNvSpPr>
                <a:spLocks noChangeArrowheads="1"/>
              </p:cNvSpPr>
              <p:nvPr/>
            </p:nvSpPr>
            <p:spPr bwMode="auto">
              <a:xfrm>
                <a:off x="3795" y="25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4" name="Oval 834"/>
              <p:cNvSpPr>
                <a:spLocks noChangeArrowheads="1"/>
              </p:cNvSpPr>
              <p:nvPr/>
            </p:nvSpPr>
            <p:spPr bwMode="auto">
              <a:xfrm>
                <a:off x="3598" y="223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5" name="Oval 835"/>
              <p:cNvSpPr>
                <a:spLocks noChangeArrowheads="1"/>
              </p:cNvSpPr>
              <p:nvPr/>
            </p:nvSpPr>
            <p:spPr bwMode="auto">
              <a:xfrm>
                <a:off x="3646" y="22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6" name="Oval 836"/>
              <p:cNvSpPr>
                <a:spLocks noChangeArrowheads="1"/>
              </p:cNvSpPr>
              <p:nvPr/>
            </p:nvSpPr>
            <p:spPr bwMode="auto">
              <a:xfrm>
                <a:off x="3720" y="247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7" name="Oval 837"/>
              <p:cNvSpPr>
                <a:spLocks noChangeArrowheads="1"/>
              </p:cNvSpPr>
              <p:nvPr/>
            </p:nvSpPr>
            <p:spPr bwMode="auto">
              <a:xfrm>
                <a:off x="3894" y="2606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8" name="Oval 838"/>
              <p:cNvSpPr>
                <a:spLocks noChangeArrowheads="1"/>
              </p:cNvSpPr>
              <p:nvPr/>
            </p:nvSpPr>
            <p:spPr bwMode="auto">
              <a:xfrm>
                <a:off x="4040" y="3284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9" name="Oval 839"/>
              <p:cNvSpPr>
                <a:spLocks noChangeArrowheads="1"/>
              </p:cNvSpPr>
              <p:nvPr/>
            </p:nvSpPr>
            <p:spPr bwMode="auto">
              <a:xfrm>
                <a:off x="4013" y="298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0" name="Freeform 840"/>
              <p:cNvSpPr/>
              <p:nvPr/>
            </p:nvSpPr>
            <p:spPr bwMode="auto">
              <a:xfrm>
                <a:off x="3823" y="2577"/>
                <a:ext cx="1123" cy="169"/>
              </a:xfrm>
              <a:custGeom>
                <a:avLst/>
                <a:gdLst>
                  <a:gd name="T0" fmla="*/ 8 w 1063"/>
                  <a:gd name="T1" fmla="*/ 156 h 160"/>
                  <a:gd name="T2" fmla="*/ 4 w 1063"/>
                  <a:gd name="T3" fmla="*/ 160 h 160"/>
                  <a:gd name="T4" fmla="*/ 0 w 1063"/>
                  <a:gd name="T5" fmla="*/ 156 h 160"/>
                  <a:gd name="T6" fmla="*/ 1061 w 1063"/>
                  <a:gd name="T7" fmla="*/ 0 h 160"/>
                  <a:gd name="T8" fmla="*/ 8 w 1063"/>
                  <a:gd name="T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3" h="160">
                    <a:moveTo>
                      <a:pt x="8" y="156"/>
                    </a:move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cubicBezTo>
                      <a:pt x="0" y="154"/>
                      <a:pt x="1059" y="0"/>
                      <a:pt x="1061" y="0"/>
                    </a:cubicBezTo>
                    <a:cubicBezTo>
                      <a:pt x="1063" y="0"/>
                      <a:pt x="8" y="154"/>
                      <a:pt x="8" y="1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1" name="Oval 841"/>
              <p:cNvSpPr>
                <a:spLocks noChangeArrowheads="1"/>
              </p:cNvSpPr>
              <p:nvPr/>
            </p:nvSpPr>
            <p:spPr bwMode="auto">
              <a:xfrm>
                <a:off x="4581" y="2934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2" name="Oval 842"/>
              <p:cNvSpPr>
                <a:spLocks noChangeArrowheads="1"/>
              </p:cNvSpPr>
              <p:nvPr/>
            </p:nvSpPr>
            <p:spPr bwMode="auto">
              <a:xfrm>
                <a:off x="3839" y="295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3" name="Oval 843"/>
              <p:cNvSpPr>
                <a:spLocks noChangeArrowheads="1"/>
              </p:cNvSpPr>
              <p:nvPr/>
            </p:nvSpPr>
            <p:spPr bwMode="auto">
              <a:xfrm>
                <a:off x="3725" y="257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4" name="Oval 844"/>
              <p:cNvSpPr>
                <a:spLocks noChangeArrowheads="1"/>
              </p:cNvSpPr>
              <p:nvPr/>
            </p:nvSpPr>
            <p:spPr bwMode="auto">
              <a:xfrm>
                <a:off x="4034" y="24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5" name="Oval 845"/>
              <p:cNvSpPr>
                <a:spLocks noChangeArrowheads="1"/>
              </p:cNvSpPr>
              <p:nvPr/>
            </p:nvSpPr>
            <p:spPr bwMode="auto">
              <a:xfrm>
                <a:off x="3667" y="308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6" name="Oval 846"/>
              <p:cNvSpPr>
                <a:spLocks noChangeArrowheads="1"/>
              </p:cNvSpPr>
              <p:nvPr/>
            </p:nvSpPr>
            <p:spPr bwMode="auto">
              <a:xfrm>
                <a:off x="4518" y="326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7" name="Oval 847"/>
              <p:cNvSpPr>
                <a:spLocks noChangeArrowheads="1"/>
              </p:cNvSpPr>
              <p:nvPr/>
            </p:nvSpPr>
            <p:spPr bwMode="auto">
              <a:xfrm>
                <a:off x="4002" y="23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8" name="Oval 848"/>
              <p:cNvSpPr>
                <a:spLocks noChangeArrowheads="1"/>
              </p:cNvSpPr>
              <p:nvPr/>
            </p:nvSpPr>
            <p:spPr bwMode="auto">
              <a:xfrm>
                <a:off x="4386" y="25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9" name="Oval 849"/>
              <p:cNvSpPr>
                <a:spLocks noChangeArrowheads="1"/>
              </p:cNvSpPr>
              <p:nvPr/>
            </p:nvSpPr>
            <p:spPr bwMode="auto">
              <a:xfrm>
                <a:off x="4215" y="331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0" name="Oval 850"/>
              <p:cNvSpPr>
                <a:spLocks noChangeArrowheads="1"/>
              </p:cNvSpPr>
              <p:nvPr/>
            </p:nvSpPr>
            <p:spPr bwMode="auto">
              <a:xfrm>
                <a:off x="4193" y="336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1" name="Oval 851"/>
              <p:cNvSpPr>
                <a:spLocks noChangeArrowheads="1"/>
              </p:cNvSpPr>
              <p:nvPr/>
            </p:nvSpPr>
            <p:spPr bwMode="auto">
              <a:xfrm>
                <a:off x="3390" y="33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2" name="Oval 852"/>
              <p:cNvSpPr>
                <a:spLocks noChangeArrowheads="1"/>
              </p:cNvSpPr>
              <p:nvPr/>
            </p:nvSpPr>
            <p:spPr bwMode="auto">
              <a:xfrm>
                <a:off x="4582" y="313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3" name="Oval 853"/>
              <p:cNvSpPr>
                <a:spLocks noChangeArrowheads="1"/>
              </p:cNvSpPr>
              <p:nvPr/>
            </p:nvSpPr>
            <p:spPr bwMode="auto">
              <a:xfrm>
                <a:off x="3874" y="24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4" name="Oval 854"/>
              <p:cNvSpPr>
                <a:spLocks noChangeArrowheads="1"/>
              </p:cNvSpPr>
              <p:nvPr/>
            </p:nvSpPr>
            <p:spPr bwMode="auto">
              <a:xfrm>
                <a:off x="4614" y="3319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5" name="Oval 855"/>
              <p:cNvSpPr>
                <a:spLocks noChangeArrowheads="1"/>
              </p:cNvSpPr>
              <p:nvPr/>
            </p:nvSpPr>
            <p:spPr bwMode="auto">
              <a:xfrm>
                <a:off x="3778" y="3133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6" name="Oval 856"/>
              <p:cNvSpPr>
                <a:spLocks noChangeArrowheads="1"/>
              </p:cNvSpPr>
              <p:nvPr/>
            </p:nvSpPr>
            <p:spPr bwMode="auto">
              <a:xfrm>
                <a:off x="3515" y="3131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7" name="Oval 857"/>
              <p:cNvSpPr>
                <a:spLocks noChangeArrowheads="1"/>
              </p:cNvSpPr>
              <p:nvPr/>
            </p:nvSpPr>
            <p:spPr bwMode="auto">
              <a:xfrm>
                <a:off x="4333" y="3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8" name="Oval 858"/>
              <p:cNvSpPr>
                <a:spLocks noChangeArrowheads="1"/>
              </p:cNvSpPr>
              <p:nvPr/>
            </p:nvSpPr>
            <p:spPr bwMode="auto">
              <a:xfrm>
                <a:off x="4027" y="320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9" name="Oval 859"/>
              <p:cNvSpPr>
                <a:spLocks noChangeArrowheads="1"/>
              </p:cNvSpPr>
              <p:nvPr/>
            </p:nvSpPr>
            <p:spPr bwMode="auto">
              <a:xfrm>
                <a:off x="4418" y="332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0" name="Oval 860"/>
              <p:cNvSpPr>
                <a:spLocks noChangeArrowheads="1"/>
              </p:cNvSpPr>
              <p:nvPr/>
            </p:nvSpPr>
            <p:spPr bwMode="auto">
              <a:xfrm>
                <a:off x="3969" y="3356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1" name="Oval 861"/>
              <p:cNvSpPr>
                <a:spLocks noChangeArrowheads="1"/>
              </p:cNvSpPr>
              <p:nvPr/>
            </p:nvSpPr>
            <p:spPr bwMode="auto">
              <a:xfrm>
                <a:off x="4276" y="3785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2" name="Oval 862"/>
              <p:cNvSpPr>
                <a:spLocks noChangeArrowheads="1"/>
              </p:cNvSpPr>
              <p:nvPr/>
            </p:nvSpPr>
            <p:spPr bwMode="auto">
              <a:xfrm>
                <a:off x="4121" y="322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3" name="Oval 863"/>
              <p:cNvSpPr>
                <a:spLocks noChangeArrowheads="1"/>
              </p:cNvSpPr>
              <p:nvPr/>
            </p:nvSpPr>
            <p:spPr bwMode="auto">
              <a:xfrm>
                <a:off x="4713" y="312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4" name="Oval 864"/>
              <p:cNvSpPr>
                <a:spLocks noChangeArrowheads="1"/>
              </p:cNvSpPr>
              <p:nvPr/>
            </p:nvSpPr>
            <p:spPr bwMode="auto">
              <a:xfrm>
                <a:off x="4240" y="29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5" name="Oval 865"/>
              <p:cNvSpPr>
                <a:spLocks noChangeArrowheads="1"/>
              </p:cNvSpPr>
              <p:nvPr/>
            </p:nvSpPr>
            <p:spPr bwMode="auto">
              <a:xfrm>
                <a:off x="4164" y="37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6" name="Oval 866"/>
              <p:cNvSpPr>
                <a:spLocks noChangeArrowheads="1"/>
              </p:cNvSpPr>
              <p:nvPr/>
            </p:nvSpPr>
            <p:spPr bwMode="auto">
              <a:xfrm>
                <a:off x="4170" y="3448"/>
                <a:ext cx="22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7" name="Oval 867"/>
              <p:cNvSpPr>
                <a:spLocks noChangeArrowheads="1"/>
              </p:cNvSpPr>
              <p:nvPr/>
            </p:nvSpPr>
            <p:spPr bwMode="auto">
              <a:xfrm>
                <a:off x="4128" y="3331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8" name="Oval 868"/>
              <p:cNvSpPr>
                <a:spLocks noChangeArrowheads="1"/>
              </p:cNvSpPr>
              <p:nvPr/>
            </p:nvSpPr>
            <p:spPr bwMode="auto">
              <a:xfrm>
                <a:off x="4466" y="338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9" name="Oval 869"/>
              <p:cNvSpPr>
                <a:spLocks noChangeArrowheads="1"/>
              </p:cNvSpPr>
              <p:nvPr/>
            </p:nvSpPr>
            <p:spPr bwMode="auto">
              <a:xfrm>
                <a:off x="4226" y="2745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0" name="Oval 870"/>
              <p:cNvSpPr>
                <a:spLocks noChangeArrowheads="1"/>
              </p:cNvSpPr>
              <p:nvPr/>
            </p:nvSpPr>
            <p:spPr bwMode="auto">
              <a:xfrm>
                <a:off x="5046" y="278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1" name="Oval 871"/>
              <p:cNvSpPr>
                <a:spLocks noChangeArrowheads="1"/>
              </p:cNvSpPr>
              <p:nvPr/>
            </p:nvSpPr>
            <p:spPr bwMode="auto">
              <a:xfrm>
                <a:off x="4396" y="321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2" name="Oval 872"/>
              <p:cNvSpPr>
                <a:spLocks noChangeArrowheads="1"/>
              </p:cNvSpPr>
              <p:nvPr/>
            </p:nvSpPr>
            <p:spPr bwMode="auto">
              <a:xfrm>
                <a:off x="4149" y="3808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3" name="Oval 873"/>
              <p:cNvSpPr>
                <a:spLocks noChangeArrowheads="1"/>
              </p:cNvSpPr>
              <p:nvPr/>
            </p:nvSpPr>
            <p:spPr bwMode="auto">
              <a:xfrm>
                <a:off x="4434" y="305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4" name="Oval 874"/>
              <p:cNvSpPr>
                <a:spLocks noChangeArrowheads="1"/>
              </p:cNvSpPr>
              <p:nvPr/>
            </p:nvSpPr>
            <p:spPr bwMode="auto">
              <a:xfrm>
                <a:off x="5115" y="16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5" name="Oval 875"/>
              <p:cNvSpPr>
                <a:spLocks noChangeArrowheads="1"/>
              </p:cNvSpPr>
              <p:nvPr/>
            </p:nvSpPr>
            <p:spPr bwMode="auto">
              <a:xfrm>
                <a:off x="2197" y="255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6" name="Oval 876"/>
              <p:cNvSpPr>
                <a:spLocks noChangeArrowheads="1"/>
              </p:cNvSpPr>
              <p:nvPr/>
            </p:nvSpPr>
            <p:spPr bwMode="auto">
              <a:xfrm>
                <a:off x="5194" y="1939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7" name="Oval 877"/>
              <p:cNvSpPr>
                <a:spLocks noChangeArrowheads="1"/>
              </p:cNvSpPr>
              <p:nvPr/>
            </p:nvSpPr>
            <p:spPr bwMode="auto">
              <a:xfrm>
                <a:off x="3371" y="252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8" name="Oval 878"/>
              <p:cNvSpPr>
                <a:spLocks noChangeArrowheads="1"/>
              </p:cNvSpPr>
              <p:nvPr/>
            </p:nvSpPr>
            <p:spPr bwMode="auto">
              <a:xfrm>
                <a:off x="2765" y="19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9" name="Oval 879"/>
              <p:cNvSpPr>
                <a:spLocks noChangeArrowheads="1"/>
              </p:cNvSpPr>
              <p:nvPr/>
            </p:nvSpPr>
            <p:spPr bwMode="auto">
              <a:xfrm>
                <a:off x="3709" y="235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0" name="Oval 880"/>
              <p:cNvSpPr>
                <a:spLocks noChangeArrowheads="1"/>
              </p:cNvSpPr>
              <p:nvPr/>
            </p:nvSpPr>
            <p:spPr bwMode="auto">
              <a:xfrm>
                <a:off x="3810" y="234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1" name="Oval 881"/>
              <p:cNvSpPr>
                <a:spLocks noChangeArrowheads="1"/>
              </p:cNvSpPr>
              <p:nvPr/>
            </p:nvSpPr>
            <p:spPr bwMode="auto">
              <a:xfrm>
                <a:off x="3542" y="2293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2" name="Oval 882"/>
              <p:cNvSpPr>
                <a:spLocks noChangeArrowheads="1"/>
              </p:cNvSpPr>
              <p:nvPr/>
            </p:nvSpPr>
            <p:spPr bwMode="auto">
              <a:xfrm>
                <a:off x="4107" y="22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3" name="Oval 883"/>
              <p:cNvSpPr>
                <a:spLocks noChangeArrowheads="1"/>
              </p:cNvSpPr>
              <p:nvPr/>
            </p:nvSpPr>
            <p:spPr bwMode="auto">
              <a:xfrm>
                <a:off x="3182" y="236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4" name="Oval 884"/>
              <p:cNvSpPr>
                <a:spLocks noChangeArrowheads="1"/>
              </p:cNvSpPr>
              <p:nvPr/>
            </p:nvSpPr>
            <p:spPr bwMode="auto">
              <a:xfrm>
                <a:off x="4882" y="2544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5" name="Oval 885"/>
              <p:cNvSpPr>
                <a:spLocks noChangeArrowheads="1"/>
              </p:cNvSpPr>
              <p:nvPr/>
            </p:nvSpPr>
            <p:spPr bwMode="auto">
              <a:xfrm>
                <a:off x="7312" y="2573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6" name="Oval 886"/>
              <p:cNvSpPr>
                <a:spLocks noChangeArrowheads="1"/>
              </p:cNvSpPr>
              <p:nvPr/>
            </p:nvSpPr>
            <p:spPr bwMode="auto">
              <a:xfrm>
                <a:off x="3698" y="3662"/>
                <a:ext cx="22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7" name="Oval 887"/>
              <p:cNvSpPr>
                <a:spLocks noChangeArrowheads="1"/>
              </p:cNvSpPr>
              <p:nvPr/>
            </p:nvSpPr>
            <p:spPr bwMode="auto">
              <a:xfrm>
                <a:off x="2316" y="243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8" name="Oval 888"/>
              <p:cNvSpPr>
                <a:spLocks noChangeArrowheads="1"/>
              </p:cNvSpPr>
              <p:nvPr/>
            </p:nvSpPr>
            <p:spPr bwMode="auto">
              <a:xfrm>
                <a:off x="2313" y="256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9" name="Oval 889"/>
              <p:cNvSpPr>
                <a:spLocks noChangeArrowheads="1"/>
              </p:cNvSpPr>
              <p:nvPr/>
            </p:nvSpPr>
            <p:spPr bwMode="auto">
              <a:xfrm>
                <a:off x="2865" y="324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0" name="Oval 890"/>
              <p:cNvSpPr>
                <a:spLocks noChangeArrowheads="1"/>
              </p:cNvSpPr>
              <p:nvPr/>
            </p:nvSpPr>
            <p:spPr bwMode="auto">
              <a:xfrm>
                <a:off x="2843" y="31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1" name="Oval 891"/>
              <p:cNvSpPr>
                <a:spLocks noChangeArrowheads="1"/>
              </p:cNvSpPr>
              <p:nvPr/>
            </p:nvSpPr>
            <p:spPr bwMode="auto">
              <a:xfrm>
                <a:off x="5877" y="14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2" name="Oval 892"/>
              <p:cNvSpPr>
                <a:spLocks noChangeArrowheads="1"/>
              </p:cNvSpPr>
              <p:nvPr/>
            </p:nvSpPr>
            <p:spPr bwMode="auto">
              <a:xfrm>
                <a:off x="3183" y="253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3" name="Oval 893"/>
              <p:cNvSpPr>
                <a:spLocks noChangeArrowheads="1"/>
              </p:cNvSpPr>
              <p:nvPr/>
            </p:nvSpPr>
            <p:spPr bwMode="auto">
              <a:xfrm>
                <a:off x="6020" y="16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4" name="Oval 894"/>
              <p:cNvSpPr>
                <a:spLocks noChangeArrowheads="1"/>
              </p:cNvSpPr>
              <p:nvPr/>
            </p:nvSpPr>
            <p:spPr bwMode="auto">
              <a:xfrm>
                <a:off x="5899" y="134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5" name="Oval 895"/>
              <p:cNvSpPr>
                <a:spLocks noChangeArrowheads="1"/>
              </p:cNvSpPr>
              <p:nvPr/>
            </p:nvSpPr>
            <p:spPr bwMode="auto">
              <a:xfrm>
                <a:off x="4077" y="222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6" name="Oval 896"/>
              <p:cNvSpPr>
                <a:spLocks noChangeArrowheads="1"/>
              </p:cNvSpPr>
              <p:nvPr/>
            </p:nvSpPr>
            <p:spPr bwMode="auto">
              <a:xfrm>
                <a:off x="5636" y="1225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7" name="Oval 897"/>
              <p:cNvSpPr>
                <a:spLocks noChangeArrowheads="1"/>
              </p:cNvSpPr>
              <p:nvPr/>
            </p:nvSpPr>
            <p:spPr bwMode="auto">
              <a:xfrm>
                <a:off x="5967" y="14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8" name="Oval 898"/>
              <p:cNvSpPr>
                <a:spLocks noChangeArrowheads="1"/>
              </p:cNvSpPr>
              <p:nvPr/>
            </p:nvSpPr>
            <p:spPr bwMode="auto">
              <a:xfrm>
                <a:off x="2657" y="387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9" name="Oval 899"/>
              <p:cNvSpPr>
                <a:spLocks noChangeArrowheads="1"/>
              </p:cNvSpPr>
              <p:nvPr/>
            </p:nvSpPr>
            <p:spPr bwMode="auto">
              <a:xfrm>
                <a:off x="2277" y="33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0" name="Oval 900"/>
              <p:cNvSpPr>
                <a:spLocks noChangeArrowheads="1"/>
              </p:cNvSpPr>
              <p:nvPr/>
            </p:nvSpPr>
            <p:spPr bwMode="auto">
              <a:xfrm>
                <a:off x="5421" y="3698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1" name="Oval 901"/>
              <p:cNvSpPr>
                <a:spLocks noChangeArrowheads="1"/>
              </p:cNvSpPr>
              <p:nvPr/>
            </p:nvSpPr>
            <p:spPr bwMode="auto">
              <a:xfrm>
                <a:off x="5267" y="4041"/>
                <a:ext cx="23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2" name="Oval 902"/>
              <p:cNvSpPr>
                <a:spLocks noChangeArrowheads="1"/>
              </p:cNvSpPr>
              <p:nvPr/>
            </p:nvSpPr>
            <p:spPr bwMode="auto">
              <a:xfrm>
                <a:off x="2617" y="26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3" name="Oval 903"/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4" name="Oval 904"/>
              <p:cNvSpPr>
                <a:spLocks noChangeArrowheads="1"/>
              </p:cNvSpPr>
              <p:nvPr/>
            </p:nvSpPr>
            <p:spPr bwMode="auto">
              <a:xfrm>
                <a:off x="3352" y="344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5" name="Oval 905"/>
              <p:cNvSpPr>
                <a:spLocks noChangeArrowheads="1"/>
              </p:cNvSpPr>
              <p:nvPr/>
            </p:nvSpPr>
            <p:spPr bwMode="auto">
              <a:xfrm>
                <a:off x="4777" y="277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6" name="Oval 906"/>
              <p:cNvSpPr>
                <a:spLocks noChangeArrowheads="1"/>
              </p:cNvSpPr>
              <p:nvPr/>
            </p:nvSpPr>
            <p:spPr bwMode="auto">
              <a:xfrm>
                <a:off x="5911" y="87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7" name="Oval 907"/>
              <p:cNvSpPr>
                <a:spLocks noChangeArrowheads="1"/>
              </p:cNvSpPr>
              <p:nvPr/>
            </p:nvSpPr>
            <p:spPr bwMode="auto">
              <a:xfrm>
                <a:off x="5982" y="83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8" name="Oval 908"/>
              <p:cNvSpPr>
                <a:spLocks noChangeArrowheads="1"/>
              </p:cNvSpPr>
              <p:nvPr/>
            </p:nvSpPr>
            <p:spPr bwMode="auto">
              <a:xfrm>
                <a:off x="3849" y="28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9" name="Oval 909"/>
              <p:cNvSpPr>
                <a:spLocks noChangeArrowheads="1"/>
              </p:cNvSpPr>
              <p:nvPr/>
            </p:nvSpPr>
            <p:spPr bwMode="auto">
              <a:xfrm>
                <a:off x="5604" y="462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0" name="Oval 910"/>
              <p:cNvSpPr>
                <a:spLocks noChangeArrowheads="1"/>
              </p:cNvSpPr>
              <p:nvPr/>
            </p:nvSpPr>
            <p:spPr bwMode="auto">
              <a:xfrm>
                <a:off x="6166" y="385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1" name="Oval 911"/>
              <p:cNvSpPr>
                <a:spLocks noChangeArrowheads="1"/>
              </p:cNvSpPr>
              <p:nvPr/>
            </p:nvSpPr>
            <p:spPr bwMode="auto">
              <a:xfrm>
                <a:off x="5417" y="394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2" name="Oval 912"/>
              <p:cNvSpPr>
                <a:spLocks noChangeArrowheads="1"/>
              </p:cNvSpPr>
              <p:nvPr/>
            </p:nvSpPr>
            <p:spPr bwMode="auto">
              <a:xfrm>
                <a:off x="5520" y="339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3" name="Oval 913"/>
              <p:cNvSpPr>
                <a:spLocks noChangeArrowheads="1"/>
              </p:cNvSpPr>
              <p:nvPr/>
            </p:nvSpPr>
            <p:spPr bwMode="auto">
              <a:xfrm>
                <a:off x="4555" y="400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4" name="Oval 914"/>
              <p:cNvSpPr>
                <a:spLocks noChangeArrowheads="1"/>
              </p:cNvSpPr>
              <p:nvPr/>
            </p:nvSpPr>
            <p:spPr bwMode="auto">
              <a:xfrm>
                <a:off x="5408" y="364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5" name="Oval 915"/>
              <p:cNvSpPr>
                <a:spLocks noChangeArrowheads="1"/>
              </p:cNvSpPr>
              <p:nvPr/>
            </p:nvSpPr>
            <p:spPr bwMode="auto">
              <a:xfrm>
                <a:off x="5908" y="354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6" name="Oval 916"/>
              <p:cNvSpPr>
                <a:spLocks noChangeArrowheads="1"/>
              </p:cNvSpPr>
              <p:nvPr/>
            </p:nvSpPr>
            <p:spPr bwMode="auto">
              <a:xfrm>
                <a:off x="5209" y="3810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7" name="Freeform 917"/>
              <p:cNvSpPr/>
              <p:nvPr/>
            </p:nvSpPr>
            <p:spPr bwMode="auto">
              <a:xfrm>
                <a:off x="5570" y="2203"/>
                <a:ext cx="61" cy="57"/>
              </a:xfrm>
              <a:custGeom>
                <a:avLst/>
                <a:gdLst>
                  <a:gd name="T0" fmla="*/ 2 w 58"/>
                  <a:gd name="T1" fmla="*/ 2 h 54"/>
                  <a:gd name="T2" fmla="*/ 1 w 58"/>
                  <a:gd name="T3" fmla="*/ 3 h 54"/>
                  <a:gd name="T4" fmla="*/ 53 w 58"/>
                  <a:gd name="T5" fmla="*/ 44 h 54"/>
                  <a:gd name="T6" fmla="*/ 29 w 58"/>
                  <a:gd name="T7" fmla="*/ 50 h 54"/>
                  <a:gd name="T8" fmla="*/ 3 w 58"/>
                  <a:gd name="T9" fmla="*/ 1 h 54"/>
                  <a:gd name="T10" fmla="*/ 2 w 58"/>
                  <a:gd name="T11" fmla="*/ 2 h 54"/>
                  <a:gd name="T12" fmla="*/ 1 w 58"/>
                  <a:gd name="T13" fmla="*/ 3 h 54"/>
                  <a:gd name="T14" fmla="*/ 2 w 58"/>
                  <a:gd name="T15" fmla="*/ 2 h 54"/>
                  <a:gd name="T16" fmla="*/ 0 w 58"/>
                  <a:gd name="T17" fmla="*/ 3 h 54"/>
                  <a:gd name="T18" fmla="*/ 27 w 58"/>
                  <a:gd name="T19" fmla="*/ 53 h 54"/>
                  <a:gd name="T20" fmla="*/ 29 w 58"/>
                  <a:gd name="T21" fmla="*/ 54 h 54"/>
                  <a:gd name="T22" fmla="*/ 56 w 58"/>
                  <a:gd name="T23" fmla="*/ 46 h 54"/>
                  <a:gd name="T24" fmla="*/ 58 w 58"/>
                  <a:gd name="T25" fmla="*/ 45 h 54"/>
                  <a:gd name="T26" fmla="*/ 57 w 58"/>
                  <a:gd name="T27" fmla="*/ 43 h 54"/>
                  <a:gd name="T28" fmla="*/ 2 w 58"/>
                  <a:gd name="T29" fmla="*/ 1 h 54"/>
                  <a:gd name="T30" fmla="*/ 1 w 58"/>
                  <a:gd name="T31" fmla="*/ 1 h 54"/>
                  <a:gd name="T32" fmla="*/ 0 w 58"/>
                  <a:gd name="T33" fmla="*/ 3 h 54"/>
                  <a:gd name="T34" fmla="*/ 2 w 58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54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4"/>
                      <a:pt x="28" y="54"/>
                      <a:pt x="29" y="54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8" name="Freeform 918"/>
              <p:cNvSpPr/>
              <p:nvPr/>
            </p:nvSpPr>
            <p:spPr bwMode="auto">
              <a:xfrm>
                <a:off x="5528" y="2203"/>
                <a:ext cx="103" cy="49"/>
              </a:xfrm>
              <a:custGeom>
                <a:avLst/>
                <a:gdLst>
                  <a:gd name="T0" fmla="*/ 2 w 98"/>
                  <a:gd name="T1" fmla="*/ 23 h 46"/>
                  <a:gd name="T2" fmla="*/ 2 w 98"/>
                  <a:gd name="T3" fmla="*/ 24 h 46"/>
                  <a:gd name="T4" fmla="*/ 96 w 98"/>
                  <a:gd name="T5" fmla="*/ 46 h 46"/>
                  <a:gd name="T6" fmla="*/ 97 w 98"/>
                  <a:gd name="T7" fmla="*/ 45 h 46"/>
                  <a:gd name="T8" fmla="*/ 97 w 98"/>
                  <a:gd name="T9" fmla="*/ 43 h 46"/>
                  <a:gd name="T10" fmla="*/ 42 w 98"/>
                  <a:gd name="T11" fmla="*/ 1 h 46"/>
                  <a:gd name="T12" fmla="*/ 41 w 98"/>
                  <a:gd name="T13" fmla="*/ 1 h 46"/>
                  <a:gd name="T14" fmla="*/ 1 w 98"/>
                  <a:gd name="T15" fmla="*/ 22 h 46"/>
                  <a:gd name="T16" fmla="*/ 0 w 98"/>
                  <a:gd name="T17" fmla="*/ 23 h 46"/>
                  <a:gd name="T18" fmla="*/ 2 w 98"/>
                  <a:gd name="T19" fmla="*/ 24 h 46"/>
                  <a:gd name="T20" fmla="*/ 2 w 98"/>
                  <a:gd name="T21" fmla="*/ 23 h 46"/>
                  <a:gd name="T22" fmla="*/ 3 w 98"/>
                  <a:gd name="T23" fmla="*/ 24 h 46"/>
                  <a:gd name="T24" fmla="*/ 41 w 98"/>
                  <a:gd name="T25" fmla="*/ 4 h 46"/>
                  <a:gd name="T26" fmla="*/ 90 w 98"/>
                  <a:gd name="T27" fmla="*/ 42 h 46"/>
                  <a:gd name="T28" fmla="*/ 2 w 98"/>
                  <a:gd name="T29" fmla="*/ 21 h 46"/>
                  <a:gd name="T30" fmla="*/ 2 w 98"/>
                  <a:gd name="T31" fmla="*/ 23 h 46"/>
                  <a:gd name="T32" fmla="*/ 3 w 98"/>
                  <a:gd name="T33" fmla="*/ 24 h 46"/>
                  <a:gd name="T34" fmla="*/ 2 w 98"/>
                  <a:gd name="T3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6"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7" y="46"/>
                      <a:pt x="97" y="45"/>
                    </a:cubicBezTo>
                    <a:cubicBezTo>
                      <a:pt x="98" y="45"/>
                      <a:pt x="98" y="44"/>
                      <a:pt x="97" y="4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0" y="42"/>
                      <a:pt x="90" y="42"/>
                      <a:pt x="90" y="4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9" name="Freeform 919"/>
              <p:cNvSpPr/>
              <p:nvPr/>
            </p:nvSpPr>
            <p:spPr bwMode="auto">
              <a:xfrm>
                <a:off x="5570" y="2112"/>
                <a:ext cx="71" cy="95"/>
              </a:xfrm>
              <a:custGeom>
                <a:avLst/>
                <a:gdLst>
                  <a:gd name="T0" fmla="*/ 38 w 67"/>
                  <a:gd name="T1" fmla="*/ 1 h 90"/>
                  <a:gd name="T2" fmla="*/ 37 w 67"/>
                  <a:gd name="T3" fmla="*/ 2 h 90"/>
                  <a:gd name="T4" fmla="*/ 63 w 67"/>
                  <a:gd name="T5" fmla="*/ 58 h 90"/>
                  <a:gd name="T6" fmla="*/ 4 w 67"/>
                  <a:gd name="T7" fmla="*/ 86 h 90"/>
                  <a:gd name="T8" fmla="*/ 40 w 67"/>
                  <a:gd name="T9" fmla="*/ 2 h 90"/>
                  <a:gd name="T10" fmla="*/ 38 w 67"/>
                  <a:gd name="T11" fmla="*/ 1 h 90"/>
                  <a:gd name="T12" fmla="*/ 37 w 67"/>
                  <a:gd name="T13" fmla="*/ 2 h 90"/>
                  <a:gd name="T14" fmla="*/ 38 w 67"/>
                  <a:gd name="T15" fmla="*/ 1 h 90"/>
                  <a:gd name="T16" fmla="*/ 37 w 67"/>
                  <a:gd name="T17" fmla="*/ 1 h 90"/>
                  <a:gd name="T18" fmla="*/ 0 w 67"/>
                  <a:gd name="T19" fmla="*/ 88 h 90"/>
                  <a:gd name="T20" fmla="*/ 0 w 67"/>
                  <a:gd name="T21" fmla="*/ 90 h 90"/>
                  <a:gd name="T22" fmla="*/ 2 w 67"/>
                  <a:gd name="T23" fmla="*/ 90 h 90"/>
                  <a:gd name="T24" fmla="*/ 66 w 67"/>
                  <a:gd name="T25" fmla="*/ 60 h 90"/>
                  <a:gd name="T26" fmla="*/ 67 w 67"/>
                  <a:gd name="T27" fmla="*/ 59 h 90"/>
                  <a:gd name="T28" fmla="*/ 67 w 67"/>
                  <a:gd name="T29" fmla="*/ 58 h 90"/>
                  <a:gd name="T30" fmla="*/ 39 w 67"/>
                  <a:gd name="T31" fmla="*/ 1 h 90"/>
                  <a:gd name="T32" fmla="*/ 38 w 67"/>
                  <a:gd name="T33" fmla="*/ 0 h 90"/>
                  <a:gd name="T34" fmla="*/ 37 w 67"/>
                  <a:gd name="T35" fmla="*/ 1 h 90"/>
                  <a:gd name="T36" fmla="*/ 38 w 67"/>
                  <a:gd name="T37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90">
                    <a:moveTo>
                      <a:pt x="38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0" name="Freeform 920"/>
              <p:cNvSpPr/>
              <p:nvPr/>
            </p:nvSpPr>
            <p:spPr bwMode="auto">
              <a:xfrm>
                <a:off x="5474" y="2166"/>
                <a:ext cx="58" cy="72"/>
              </a:xfrm>
              <a:custGeom>
                <a:avLst/>
                <a:gdLst>
                  <a:gd name="T0" fmla="*/ 12 w 55"/>
                  <a:gd name="T1" fmla="*/ 2 h 68"/>
                  <a:gd name="T2" fmla="*/ 10 w 55"/>
                  <a:gd name="T3" fmla="*/ 3 h 68"/>
                  <a:gd name="T4" fmla="*/ 50 w 55"/>
                  <a:gd name="T5" fmla="*/ 57 h 68"/>
                  <a:gd name="T6" fmla="*/ 4 w 55"/>
                  <a:gd name="T7" fmla="*/ 64 h 68"/>
                  <a:gd name="T8" fmla="*/ 13 w 55"/>
                  <a:gd name="T9" fmla="*/ 2 h 68"/>
                  <a:gd name="T10" fmla="*/ 12 w 55"/>
                  <a:gd name="T11" fmla="*/ 2 h 68"/>
                  <a:gd name="T12" fmla="*/ 10 w 55"/>
                  <a:gd name="T13" fmla="*/ 3 h 68"/>
                  <a:gd name="T14" fmla="*/ 12 w 55"/>
                  <a:gd name="T15" fmla="*/ 2 h 68"/>
                  <a:gd name="T16" fmla="*/ 10 w 55"/>
                  <a:gd name="T17" fmla="*/ 2 h 68"/>
                  <a:gd name="T18" fmla="*/ 1 w 55"/>
                  <a:gd name="T19" fmla="*/ 66 h 68"/>
                  <a:gd name="T20" fmla="*/ 1 w 55"/>
                  <a:gd name="T21" fmla="*/ 67 h 68"/>
                  <a:gd name="T22" fmla="*/ 2 w 55"/>
                  <a:gd name="T23" fmla="*/ 68 h 68"/>
                  <a:gd name="T24" fmla="*/ 53 w 55"/>
                  <a:gd name="T25" fmla="*/ 59 h 68"/>
                  <a:gd name="T26" fmla="*/ 54 w 55"/>
                  <a:gd name="T27" fmla="*/ 59 h 68"/>
                  <a:gd name="T28" fmla="*/ 54 w 55"/>
                  <a:gd name="T29" fmla="*/ 57 h 68"/>
                  <a:gd name="T30" fmla="*/ 13 w 55"/>
                  <a:gd name="T31" fmla="*/ 1 h 68"/>
                  <a:gd name="T32" fmla="*/ 11 w 55"/>
                  <a:gd name="T33" fmla="*/ 1 h 68"/>
                  <a:gd name="T34" fmla="*/ 10 w 55"/>
                  <a:gd name="T35" fmla="*/ 2 h 68"/>
                  <a:gd name="T36" fmla="*/ 12 w 55"/>
                  <a:gd name="T37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8">
                    <a:moveTo>
                      <a:pt x="12" y="2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8"/>
                      <a:pt x="2" y="68"/>
                      <a:pt x="2" y="6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5" y="58"/>
                      <a:pt x="54" y="57"/>
                      <a:pt x="54" y="57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1" name="Freeform 921"/>
              <p:cNvSpPr/>
              <p:nvPr/>
            </p:nvSpPr>
            <p:spPr bwMode="auto">
              <a:xfrm>
                <a:off x="5754" y="2198"/>
                <a:ext cx="91" cy="39"/>
              </a:xfrm>
              <a:custGeom>
                <a:avLst/>
                <a:gdLst>
                  <a:gd name="T0" fmla="*/ 44 w 86"/>
                  <a:gd name="T1" fmla="*/ 1 h 37"/>
                  <a:gd name="T2" fmla="*/ 43 w 86"/>
                  <a:gd name="T3" fmla="*/ 0 h 37"/>
                  <a:gd name="T4" fmla="*/ 1 w 86"/>
                  <a:gd name="T5" fmla="*/ 30 h 37"/>
                  <a:gd name="T6" fmla="*/ 0 w 86"/>
                  <a:gd name="T7" fmla="*/ 32 h 37"/>
                  <a:gd name="T8" fmla="*/ 2 w 86"/>
                  <a:gd name="T9" fmla="*/ 33 h 37"/>
                  <a:gd name="T10" fmla="*/ 84 w 86"/>
                  <a:gd name="T11" fmla="*/ 37 h 37"/>
                  <a:gd name="T12" fmla="*/ 86 w 86"/>
                  <a:gd name="T13" fmla="*/ 36 h 37"/>
                  <a:gd name="T14" fmla="*/ 85 w 86"/>
                  <a:gd name="T15" fmla="*/ 35 h 37"/>
                  <a:gd name="T16" fmla="*/ 45 w 86"/>
                  <a:gd name="T17" fmla="*/ 0 h 37"/>
                  <a:gd name="T18" fmla="*/ 43 w 86"/>
                  <a:gd name="T19" fmla="*/ 0 h 37"/>
                  <a:gd name="T20" fmla="*/ 44 w 86"/>
                  <a:gd name="T21" fmla="*/ 1 h 37"/>
                  <a:gd name="T22" fmla="*/ 43 w 86"/>
                  <a:gd name="T23" fmla="*/ 2 h 37"/>
                  <a:gd name="T24" fmla="*/ 80 w 86"/>
                  <a:gd name="T25" fmla="*/ 34 h 37"/>
                  <a:gd name="T26" fmla="*/ 6 w 86"/>
                  <a:gd name="T27" fmla="*/ 30 h 37"/>
                  <a:gd name="T28" fmla="*/ 45 w 86"/>
                  <a:gd name="T29" fmla="*/ 3 h 37"/>
                  <a:gd name="T30" fmla="*/ 44 w 86"/>
                  <a:gd name="T31" fmla="*/ 1 h 37"/>
                  <a:gd name="T32" fmla="*/ 43 w 86"/>
                  <a:gd name="T33" fmla="*/ 2 h 37"/>
                  <a:gd name="T34" fmla="*/ 44 w 86"/>
                  <a:gd name="T3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7">
                    <a:moveTo>
                      <a:pt x="44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1" y="33"/>
                      <a:pt x="1" y="33"/>
                      <a:pt x="2" y="33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7"/>
                      <a:pt x="85" y="37"/>
                      <a:pt x="86" y="36"/>
                    </a:cubicBezTo>
                    <a:cubicBezTo>
                      <a:pt x="86" y="36"/>
                      <a:pt x="86" y="35"/>
                      <a:pt x="85" y="35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2" name="Freeform 922"/>
              <p:cNvSpPr/>
              <p:nvPr/>
            </p:nvSpPr>
            <p:spPr bwMode="auto">
              <a:xfrm>
                <a:off x="5698" y="2202"/>
                <a:ext cx="59" cy="54"/>
              </a:xfrm>
              <a:custGeom>
                <a:avLst/>
                <a:gdLst>
                  <a:gd name="T0" fmla="*/ 14 w 56"/>
                  <a:gd name="T1" fmla="*/ 1 h 51"/>
                  <a:gd name="T2" fmla="*/ 14 w 56"/>
                  <a:gd name="T3" fmla="*/ 3 h 51"/>
                  <a:gd name="T4" fmla="*/ 52 w 56"/>
                  <a:gd name="T5" fmla="*/ 27 h 51"/>
                  <a:gd name="T6" fmla="*/ 4 w 56"/>
                  <a:gd name="T7" fmla="*/ 47 h 51"/>
                  <a:gd name="T8" fmla="*/ 16 w 56"/>
                  <a:gd name="T9" fmla="*/ 2 h 51"/>
                  <a:gd name="T10" fmla="*/ 14 w 56"/>
                  <a:gd name="T11" fmla="*/ 1 h 51"/>
                  <a:gd name="T12" fmla="*/ 14 w 56"/>
                  <a:gd name="T13" fmla="*/ 3 h 51"/>
                  <a:gd name="T14" fmla="*/ 14 w 56"/>
                  <a:gd name="T15" fmla="*/ 1 h 51"/>
                  <a:gd name="T16" fmla="*/ 13 w 56"/>
                  <a:gd name="T17" fmla="*/ 1 h 51"/>
                  <a:gd name="T18" fmla="*/ 0 w 56"/>
                  <a:gd name="T19" fmla="*/ 49 h 51"/>
                  <a:gd name="T20" fmla="*/ 0 w 56"/>
                  <a:gd name="T21" fmla="*/ 51 h 51"/>
                  <a:gd name="T22" fmla="*/ 2 w 56"/>
                  <a:gd name="T23" fmla="*/ 51 h 51"/>
                  <a:gd name="T24" fmla="*/ 55 w 56"/>
                  <a:gd name="T25" fmla="*/ 29 h 51"/>
                  <a:gd name="T26" fmla="*/ 56 w 56"/>
                  <a:gd name="T27" fmla="*/ 28 h 51"/>
                  <a:gd name="T28" fmla="*/ 56 w 56"/>
                  <a:gd name="T29" fmla="*/ 26 h 51"/>
                  <a:gd name="T30" fmla="*/ 15 w 56"/>
                  <a:gd name="T31" fmla="*/ 0 h 51"/>
                  <a:gd name="T32" fmla="*/ 14 w 56"/>
                  <a:gd name="T33" fmla="*/ 0 h 51"/>
                  <a:gd name="T34" fmla="*/ 13 w 56"/>
                  <a:gd name="T35" fmla="*/ 1 h 51"/>
                  <a:gd name="T36" fmla="*/ 14 w 56"/>
                  <a:gd name="T3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1">
                    <a:moveTo>
                      <a:pt x="14" y="1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3" name="Freeform 923"/>
              <p:cNvSpPr/>
              <p:nvPr/>
            </p:nvSpPr>
            <p:spPr bwMode="auto">
              <a:xfrm>
                <a:off x="5394" y="1755"/>
                <a:ext cx="117" cy="90"/>
              </a:xfrm>
              <a:custGeom>
                <a:avLst/>
                <a:gdLst>
                  <a:gd name="T0" fmla="*/ 48 w 110"/>
                  <a:gd name="T1" fmla="*/ 2 h 86"/>
                  <a:gd name="T2" fmla="*/ 47 w 110"/>
                  <a:gd name="T3" fmla="*/ 1 h 86"/>
                  <a:gd name="T4" fmla="*/ 0 w 110"/>
                  <a:gd name="T5" fmla="*/ 84 h 86"/>
                  <a:gd name="T6" fmla="*/ 0 w 110"/>
                  <a:gd name="T7" fmla="*/ 86 h 86"/>
                  <a:gd name="T8" fmla="*/ 2 w 110"/>
                  <a:gd name="T9" fmla="*/ 86 h 86"/>
                  <a:gd name="T10" fmla="*/ 108 w 110"/>
                  <a:gd name="T11" fmla="*/ 54 h 86"/>
                  <a:gd name="T12" fmla="*/ 109 w 110"/>
                  <a:gd name="T13" fmla="*/ 53 h 86"/>
                  <a:gd name="T14" fmla="*/ 109 w 110"/>
                  <a:gd name="T15" fmla="*/ 52 h 86"/>
                  <a:gd name="T16" fmla="*/ 49 w 110"/>
                  <a:gd name="T17" fmla="*/ 1 h 86"/>
                  <a:gd name="T18" fmla="*/ 48 w 110"/>
                  <a:gd name="T19" fmla="*/ 0 h 86"/>
                  <a:gd name="T20" fmla="*/ 47 w 110"/>
                  <a:gd name="T21" fmla="*/ 1 h 86"/>
                  <a:gd name="T22" fmla="*/ 48 w 110"/>
                  <a:gd name="T23" fmla="*/ 2 h 86"/>
                  <a:gd name="T24" fmla="*/ 47 w 110"/>
                  <a:gd name="T25" fmla="*/ 3 h 86"/>
                  <a:gd name="T26" fmla="*/ 105 w 110"/>
                  <a:gd name="T27" fmla="*/ 52 h 86"/>
                  <a:gd name="T28" fmla="*/ 4 w 110"/>
                  <a:gd name="T29" fmla="*/ 82 h 86"/>
                  <a:gd name="T30" fmla="*/ 49 w 110"/>
                  <a:gd name="T31" fmla="*/ 3 h 86"/>
                  <a:gd name="T32" fmla="*/ 48 w 110"/>
                  <a:gd name="T33" fmla="*/ 2 h 86"/>
                  <a:gd name="T34" fmla="*/ 47 w 110"/>
                  <a:gd name="T35" fmla="*/ 3 h 86"/>
                  <a:gd name="T36" fmla="*/ 48 w 110"/>
                  <a:gd name="T37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6">
                    <a:moveTo>
                      <a:pt x="48" y="2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6"/>
                    </a:cubicBezTo>
                    <a:cubicBezTo>
                      <a:pt x="0" y="86"/>
                      <a:pt x="1" y="86"/>
                      <a:pt x="2" y="86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9" y="54"/>
                      <a:pt x="109" y="54"/>
                      <a:pt x="109" y="53"/>
                    </a:cubicBezTo>
                    <a:cubicBezTo>
                      <a:pt x="110" y="53"/>
                      <a:pt x="109" y="52"/>
                      <a:pt x="109" y="5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2"/>
                      <a:pt x="48" y="2"/>
                      <a:pt x="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4" name="Freeform 924"/>
              <p:cNvSpPr/>
              <p:nvPr/>
            </p:nvSpPr>
            <p:spPr bwMode="auto">
              <a:xfrm>
                <a:off x="5550" y="1689"/>
                <a:ext cx="93" cy="42"/>
              </a:xfrm>
              <a:custGeom>
                <a:avLst/>
                <a:gdLst>
                  <a:gd name="T0" fmla="*/ 21 w 88"/>
                  <a:gd name="T1" fmla="*/ 39 h 40"/>
                  <a:gd name="T2" fmla="*/ 22 w 88"/>
                  <a:gd name="T3" fmla="*/ 40 h 40"/>
                  <a:gd name="T4" fmla="*/ 87 w 88"/>
                  <a:gd name="T5" fmla="*/ 30 h 40"/>
                  <a:gd name="T6" fmla="*/ 88 w 88"/>
                  <a:gd name="T7" fmla="*/ 28 h 40"/>
                  <a:gd name="T8" fmla="*/ 87 w 88"/>
                  <a:gd name="T9" fmla="*/ 27 h 40"/>
                  <a:gd name="T10" fmla="*/ 2 w 88"/>
                  <a:gd name="T11" fmla="*/ 1 h 40"/>
                  <a:gd name="T12" fmla="*/ 0 w 88"/>
                  <a:gd name="T13" fmla="*/ 1 h 40"/>
                  <a:gd name="T14" fmla="*/ 0 w 88"/>
                  <a:gd name="T15" fmla="*/ 3 h 40"/>
                  <a:gd name="T16" fmla="*/ 20 w 88"/>
                  <a:gd name="T17" fmla="*/ 39 h 40"/>
                  <a:gd name="T18" fmla="*/ 22 w 88"/>
                  <a:gd name="T19" fmla="*/ 40 h 40"/>
                  <a:gd name="T20" fmla="*/ 21 w 88"/>
                  <a:gd name="T21" fmla="*/ 39 h 40"/>
                  <a:gd name="T22" fmla="*/ 23 w 88"/>
                  <a:gd name="T23" fmla="*/ 38 h 40"/>
                  <a:gd name="T24" fmla="*/ 5 w 88"/>
                  <a:gd name="T25" fmla="*/ 5 h 40"/>
                  <a:gd name="T26" fmla="*/ 80 w 88"/>
                  <a:gd name="T27" fmla="*/ 28 h 40"/>
                  <a:gd name="T28" fmla="*/ 21 w 88"/>
                  <a:gd name="T29" fmla="*/ 37 h 40"/>
                  <a:gd name="T30" fmla="*/ 21 w 88"/>
                  <a:gd name="T31" fmla="*/ 39 h 40"/>
                  <a:gd name="T32" fmla="*/ 23 w 88"/>
                  <a:gd name="T33" fmla="*/ 38 h 40"/>
                  <a:gd name="T34" fmla="*/ 21 w 88"/>
                  <a:gd name="T3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40">
                    <a:moveTo>
                      <a:pt x="21" y="39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8"/>
                      <a:pt x="88" y="27"/>
                      <a:pt x="87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1" y="39"/>
                      <a:pt x="21" y="39"/>
                      <a:pt x="2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5" name="Freeform 925"/>
              <p:cNvSpPr/>
              <p:nvPr/>
            </p:nvSpPr>
            <p:spPr bwMode="auto">
              <a:xfrm>
                <a:off x="5393" y="1755"/>
                <a:ext cx="109" cy="90"/>
              </a:xfrm>
              <a:custGeom>
                <a:avLst/>
                <a:gdLst>
                  <a:gd name="T0" fmla="*/ 101 w 103"/>
                  <a:gd name="T1" fmla="*/ 8 h 86"/>
                  <a:gd name="T2" fmla="*/ 100 w 103"/>
                  <a:gd name="T3" fmla="*/ 7 h 86"/>
                  <a:gd name="T4" fmla="*/ 7 w 103"/>
                  <a:gd name="T5" fmla="*/ 79 h 86"/>
                  <a:gd name="T6" fmla="*/ 50 w 103"/>
                  <a:gd name="T7" fmla="*/ 4 h 86"/>
                  <a:gd name="T8" fmla="*/ 101 w 103"/>
                  <a:gd name="T9" fmla="*/ 10 h 86"/>
                  <a:gd name="T10" fmla="*/ 101 w 103"/>
                  <a:gd name="T11" fmla="*/ 8 h 86"/>
                  <a:gd name="T12" fmla="*/ 100 w 103"/>
                  <a:gd name="T13" fmla="*/ 7 h 86"/>
                  <a:gd name="T14" fmla="*/ 101 w 103"/>
                  <a:gd name="T15" fmla="*/ 8 h 86"/>
                  <a:gd name="T16" fmla="*/ 102 w 103"/>
                  <a:gd name="T17" fmla="*/ 7 h 86"/>
                  <a:gd name="T18" fmla="*/ 49 w 103"/>
                  <a:gd name="T19" fmla="*/ 0 h 86"/>
                  <a:gd name="T20" fmla="*/ 48 w 103"/>
                  <a:gd name="T21" fmla="*/ 1 h 86"/>
                  <a:gd name="T22" fmla="*/ 1 w 103"/>
                  <a:gd name="T23" fmla="*/ 84 h 86"/>
                  <a:gd name="T24" fmla="*/ 1 w 103"/>
                  <a:gd name="T25" fmla="*/ 86 h 86"/>
                  <a:gd name="T26" fmla="*/ 3 w 103"/>
                  <a:gd name="T27" fmla="*/ 86 h 86"/>
                  <a:gd name="T28" fmla="*/ 102 w 103"/>
                  <a:gd name="T29" fmla="*/ 9 h 86"/>
                  <a:gd name="T30" fmla="*/ 103 w 103"/>
                  <a:gd name="T31" fmla="*/ 8 h 86"/>
                  <a:gd name="T32" fmla="*/ 102 w 103"/>
                  <a:gd name="T33" fmla="*/ 7 h 86"/>
                  <a:gd name="T34" fmla="*/ 101 w 103"/>
                  <a:gd name="T3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8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1"/>
                      <a:pt x="48" y="1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6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3" y="9"/>
                      <a:pt x="103" y="8"/>
                      <a:pt x="103" y="8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1" y="8"/>
                      <a:pt x="101" y="8"/>
                      <a:pt x="10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6" name="Freeform 926"/>
              <p:cNvSpPr/>
              <p:nvPr/>
            </p:nvSpPr>
            <p:spPr bwMode="auto">
              <a:xfrm>
                <a:off x="5547" y="2104"/>
                <a:ext cx="94" cy="71"/>
              </a:xfrm>
              <a:custGeom>
                <a:avLst/>
                <a:gdLst>
                  <a:gd name="T0" fmla="*/ 2 w 89"/>
                  <a:gd name="T1" fmla="*/ 2 h 67"/>
                  <a:gd name="T2" fmla="*/ 1 w 89"/>
                  <a:gd name="T3" fmla="*/ 3 h 67"/>
                  <a:gd name="T4" fmla="*/ 87 w 89"/>
                  <a:gd name="T5" fmla="*/ 67 h 67"/>
                  <a:gd name="T6" fmla="*/ 88 w 89"/>
                  <a:gd name="T7" fmla="*/ 67 h 67"/>
                  <a:gd name="T8" fmla="*/ 89 w 89"/>
                  <a:gd name="T9" fmla="*/ 65 h 67"/>
                  <a:gd name="T10" fmla="*/ 61 w 89"/>
                  <a:gd name="T11" fmla="*/ 8 h 67"/>
                  <a:gd name="T12" fmla="*/ 60 w 89"/>
                  <a:gd name="T13" fmla="*/ 7 h 67"/>
                  <a:gd name="T14" fmla="*/ 2 w 89"/>
                  <a:gd name="T15" fmla="*/ 0 h 67"/>
                  <a:gd name="T16" fmla="*/ 0 w 89"/>
                  <a:gd name="T17" fmla="*/ 1 h 67"/>
                  <a:gd name="T18" fmla="*/ 1 w 89"/>
                  <a:gd name="T19" fmla="*/ 3 h 67"/>
                  <a:gd name="T20" fmla="*/ 2 w 89"/>
                  <a:gd name="T21" fmla="*/ 2 h 67"/>
                  <a:gd name="T22" fmla="*/ 2 w 89"/>
                  <a:gd name="T23" fmla="*/ 3 h 67"/>
                  <a:gd name="T24" fmla="*/ 59 w 89"/>
                  <a:gd name="T25" fmla="*/ 10 h 67"/>
                  <a:gd name="T26" fmla="*/ 83 w 89"/>
                  <a:gd name="T27" fmla="*/ 61 h 67"/>
                  <a:gd name="T28" fmla="*/ 3 w 89"/>
                  <a:gd name="T29" fmla="*/ 0 h 67"/>
                  <a:gd name="T30" fmla="*/ 2 w 89"/>
                  <a:gd name="T31" fmla="*/ 2 h 67"/>
                  <a:gd name="T32" fmla="*/ 2 w 89"/>
                  <a:gd name="T33" fmla="*/ 3 h 67"/>
                  <a:gd name="T34" fmla="*/ 2 w 89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67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8" y="67"/>
                      <a:pt x="88" y="67"/>
                    </a:cubicBezTo>
                    <a:cubicBezTo>
                      <a:pt x="89" y="66"/>
                      <a:pt x="89" y="65"/>
                      <a:pt x="89" y="65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7" name="Freeform 927"/>
              <p:cNvSpPr/>
              <p:nvPr/>
            </p:nvSpPr>
            <p:spPr bwMode="auto">
              <a:xfrm>
                <a:off x="5397" y="2002"/>
                <a:ext cx="50" cy="116"/>
              </a:xfrm>
              <a:custGeom>
                <a:avLst/>
                <a:gdLst>
                  <a:gd name="T0" fmla="*/ 1 w 48"/>
                  <a:gd name="T1" fmla="*/ 11 h 110"/>
                  <a:gd name="T2" fmla="*/ 0 w 48"/>
                  <a:gd name="T3" fmla="*/ 12 h 110"/>
                  <a:gd name="T4" fmla="*/ 21 w 48"/>
                  <a:gd name="T5" fmla="*/ 109 h 110"/>
                  <a:gd name="T6" fmla="*/ 22 w 48"/>
                  <a:gd name="T7" fmla="*/ 110 h 110"/>
                  <a:gd name="T8" fmla="*/ 24 w 48"/>
                  <a:gd name="T9" fmla="*/ 109 h 110"/>
                  <a:gd name="T10" fmla="*/ 48 w 48"/>
                  <a:gd name="T11" fmla="*/ 2 h 110"/>
                  <a:gd name="T12" fmla="*/ 48 w 48"/>
                  <a:gd name="T13" fmla="*/ 0 h 110"/>
                  <a:gd name="T14" fmla="*/ 46 w 48"/>
                  <a:gd name="T15" fmla="*/ 0 h 110"/>
                  <a:gd name="T16" fmla="*/ 1 w 48"/>
                  <a:gd name="T17" fmla="*/ 10 h 110"/>
                  <a:gd name="T18" fmla="*/ 0 w 48"/>
                  <a:gd name="T19" fmla="*/ 12 h 110"/>
                  <a:gd name="T20" fmla="*/ 1 w 48"/>
                  <a:gd name="T21" fmla="*/ 11 h 110"/>
                  <a:gd name="T22" fmla="*/ 2 w 48"/>
                  <a:gd name="T23" fmla="*/ 13 h 110"/>
                  <a:gd name="T24" fmla="*/ 45 w 48"/>
                  <a:gd name="T25" fmla="*/ 3 h 110"/>
                  <a:gd name="T26" fmla="*/ 22 w 48"/>
                  <a:gd name="T27" fmla="*/ 102 h 110"/>
                  <a:gd name="T28" fmla="*/ 3 w 48"/>
                  <a:gd name="T29" fmla="*/ 11 h 110"/>
                  <a:gd name="T30" fmla="*/ 1 w 48"/>
                  <a:gd name="T31" fmla="*/ 11 h 110"/>
                  <a:gd name="T32" fmla="*/ 2 w 48"/>
                  <a:gd name="T33" fmla="*/ 13 h 110"/>
                  <a:gd name="T34" fmla="*/ 1 w 48"/>
                  <a:gd name="T35" fmla="*/ 1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10">
                    <a:moveTo>
                      <a:pt x="1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09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1"/>
                      <a:pt x="1" y="11"/>
                      <a:pt x="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8" name="Freeform 928"/>
              <p:cNvSpPr/>
              <p:nvPr/>
            </p:nvSpPr>
            <p:spPr bwMode="auto">
              <a:xfrm>
                <a:off x="5376" y="2115"/>
                <a:ext cx="54" cy="86"/>
              </a:xfrm>
              <a:custGeom>
                <a:avLst/>
                <a:gdLst>
                  <a:gd name="T0" fmla="*/ 2 w 51"/>
                  <a:gd name="T1" fmla="*/ 42 h 82"/>
                  <a:gd name="T2" fmla="*/ 1 w 51"/>
                  <a:gd name="T3" fmla="*/ 44 h 82"/>
                  <a:gd name="T4" fmla="*/ 48 w 51"/>
                  <a:gd name="T5" fmla="*/ 82 h 82"/>
                  <a:gd name="T6" fmla="*/ 50 w 51"/>
                  <a:gd name="T7" fmla="*/ 82 h 82"/>
                  <a:gd name="T8" fmla="*/ 51 w 51"/>
                  <a:gd name="T9" fmla="*/ 81 h 82"/>
                  <a:gd name="T10" fmla="*/ 43 w 51"/>
                  <a:gd name="T11" fmla="*/ 1 h 82"/>
                  <a:gd name="T12" fmla="*/ 42 w 51"/>
                  <a:gd name="T13" fmla="*/ 0 h 82"/>
                  <a:gd name="T14" fmla="*/ 40 w 51"/>
                  <a:gd name="T15" fmla="*/ 1 h 82"/>
                  <a:gd name="T16" fmla="*/ 1 w 51"/>
                  <a:gd name="T17" fmla="*/ 41 h 82"/>
                  <a:gd name="T18" fmla="*/ 0 w 51"/>
                  <a:gd name="T19" fmla="*/ 42 h 82"/>
                  <a:gd name="T20" fmla="*/ 1 w 51"/>
                  <a:gd name="T21" fmla="*/ 44 h 82"/>
                  <a:gd name="T22" fmla="*/ 2 w 51"/>
                  <a:gd name="T23" fmla="*/ 42 h 82"/>
                  <a:gd name="T24" fmla="*/ 3 w 51"/>
                  <a:gd name="T25" fmla="*/ 43 h 82"/>
                  <a:gd name="T26" fmla="*/ 40 w 51"/>
                  <a:gd name="T27" fmla="*/ 5 h 82"/>
                  <a:gd name="T28" fmla="*/ 47 w 51"/>
                  <a:gd name="T29" fmla="*/ 77 h 82"/>
                  <a:gd name="T30" fmla="*/ 3 w 51"/>
                  <a:gd name="T31" fmla="*/ 41 h 82"/>
                  <a:gd name="T32" fmla="*/ 2 w 51"/>
                  <a:gd name="T33" fmla="*/ 42 h 82"/>
                  <a:gd name="T34" fmla="*/ 3 w 51"/>
                  <a:gd name="T35" fmla="*/ 43 h 82"/>
                  <a:gd name="T36" fmla="*/ 2 w 51"/>
                  <a:gd name="T37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82">
                    <a:moveTo>
                      <a:pt x="2" y="42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9" y="82"/>
                      <a:pt x="49" y="82"/>
                      <a:pt x="50" y="82"/>
                    </a:cubicBezTo>
                    <a:cubicBezTo>
                      <a:pt x="50" y="82"/>
                      <a:pt x="51" y="81"/>
                      <a:pt x="51" y="8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9" name="Freeform 929"/>
              <p:cNvSpPr/>
              <p:nvPr/>
            </p:nvSpPr>
            <p:spPr bwMode="auto">
              <a:xfrm>
                <a:off x="5630" y="2317"/>
                <a:ext cx="53" cy="65"/>
              </a:xfrm>
              <a:custGeom>
                <a:avLst/>
                <a:gdLst>
                  <a:gd name="T0" fmla="*/ 2 w 50"/>
                  <a:gd name="T1" fmla="*/ 59 h 61"/>
                  <a:gd name="T2" fmla="*/ 2 w 50"/>
                  <a:gd name="T3" fmla="*/ 61 h 61"/>
                  <a:gd name="T4" fmla="*/ 48 w 50"/>
                  <a:gd name="T5" fmla="*/ 55 h 61"/>
                  <a:gd name="T6" fmla="*/ 50 w 50"/>
                  <a:gd name="T7" fmla="*/ 54 h 61"/>
                  <a:gd name="T8" fmla="*/ 50 w 50"/>
                  <a:gd name="T9" fmla="*/ 52 h 61"/>
                  <a:gd name="T10" fmla="*/ 16 w 50"/>
                  <a:gd name="T11" fmla="*/ 1 h 61"/>
                  <a:gd name="T12" fmla="*/ 15 w 50"/>
                  <a:gd name="T13" fmla="*/ 0 h 61"/>
                  <a:gd name="T14" fmla="*/ 13 w 50"/>
                  <a:gd name="T15" fmla="*/ 1 h 61"/>
                  <a:gd name="T16" fmla="*/ 1 w 50"/>
                  <a:gd name="T17" fmla="*/ 59 h 61"/>
                  <a:gd name="T18" fmla="*/ 1 w 50"/>
                  <a:gd name="T19" fmla="*/ 60 h 61"/>
                  <a:gd name="T20" fmla="*/ 2 w 50"/>
                  <a:gd name="T21" fmla="*/ 61 h 61"/>
                  <a:gd name="T22" fmla="*/ 2 w 50"/>
                  <a:gd name="T23" fmla="*/ 59 h 61"/>
                  <a:gd name="T24" fmla="*/ 3 w 50"/>
                  <a:gd name="T25" fmla="*/ 59 h 61"/>
                  <a:gd name="T26" fmla="*/ 16 w 50"/>
                  <a:gd name="T27" fmla="*/ 5 h 61"/>
                  <a:gd name="T28" fmla="*/ 46 w 50"/>
                  <a:gd name="T29" fmla="*/ 52 h 61"/>
                  <a:gd name="T30" fmla="*/ 2 w 50"/>
                  <a:gd name="T31" fmla="*/ 58 h 61"/>
                  <a:gd name="T32" fmla="*/ 2 w 50"/>
                  <a:gd name="T33" fmla="*/ 59 h 61"/>
                  <a:gd name="T34" fmla="*/ 3 w 50"/>
                  <a:gd name="T35" fmla="*/ 59 h 61"/>
                  <a:gd name="T36" fmla="*/ 2 w 50"/>
                  <a:gd name="T37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2" y="59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5"/>
                      <a:pt x="49" y="54"/>
                      <a:pt x="50" y="54"/>
                    </a:cubicBezTo>
                    <a:cubicBezTo>
                      <a:pt x="50" y="53"/>
                      <a:pt x="50" y="53"/>
                      <a:pt x="50" y="5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1" y="60"/>
                      <a:pt x="1" y="60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0" name="Freeform 930"/>
              <p:cNvSpPr/>
              <p:nvPr/>
            </p:nvSpPr>
            <p:spPr bwMode="auto">
              <a:xfrm>
                <a:off x="5599" y="2619"/>
                <a:ext cx="100" cy="32"/>
              </a:xfrm>
              <a:custGeom>
                <a:avLst/>
                <a:gdLst>
                  <a:gd name="T0" fmla="*/ 35 w 94"/>
                  <a:gd name="T1" fmla="*/ 29 h 30"/>
                  <a:gd name="T2" fmla="*/ 36 w 94"/>
                  <a:gd name="T3" fmla="*/ 30 h 30"/>
                  <a:gd name="T4" fmla="*/ 93 w 94"/>
                  <a:gd name="T5" fmla="*/ 10 h 30"/>
                  <a:gd name="T6" fmla="*/ 94 w 94"/>
                  <a:gd name="T7" fmla="*/ 9 h 30"/>
                  <a:gd name="T8" fmla="*/ 93 w 94"/>
                  <a:gd name="T9" fmla="*/ 7 h 30"/>
                  <a:gd name="T10" fmla="*/ 2 w 94"/>
                  <a:gd name="T11" fmla="*/ 0 h 30"/>
                  <a:gd name="T12" fmla="*/ 0 w 94"/>
                  <a:gd name="T13" fmla="*/ 1 h 30"/>
                  <a:gd name="T14" fmla="*/ 1 w 94"/>
                  <a:gd name="T15" fmla="*/ 3 h 30"/>
                  <a:gd name="T16" fmla="*/ 34 w 94"/>
                  <a:gd name="T17" fmla="*/ 30 h 30"/>
                  <a:gd name="T18" fmla="*/ 36 w 94"/>
                  <a:gd name="T19" fmla="*/ 30 h 30"/>
                  <a:gd name="T20" fmla="*/ 35 w 94"/>
                  <a:gd name="T21" fmla="*/ 29 h 30"/>
                  <a:gd name="T22" fmla="*/ 36 w 94"/>
                  <a:gd name="T23" fmla="*/ 28 h 30"/>
                  <a:gd name="T24" fmla="*/ 6 w 94"/>
                  <a:gd name="T25" fmla="*/ 3 h 30"/>
                  <a:gd name="T26" fmla="*/ 85 w 94"/>
                  <a:gd name="T27" fmla="*/ 10 h 30"/>
                  <a:gd name="T28" fmla="*/ 35 w 94"/>
                  <a:gd name="T29" fmla="*/ 27 h 30"/>
                  <a:gd name="T30" fmla="*/ 35 w 94"/>
                  <a:gd name="T31" fmla="*/ 29 h 30"/>
                  <a:gd name="T32" fmla="*/ 36 w 94"/>
                  <a:gd name="T33" fmla="*/ 28 h 30"/>
                  <a:gd name="T34" fmla="*/ 35 w 94"/>
                  <a:gd name="T3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30">
                    <a:moveTo>
                      <a:pt x="35" y="29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4" y="10"/>
                      <a:pt x="94" y="9"/>
                      <a:pt x="94" y="9"/>
                    </a:cubicBezTo>
                    <a:cubicBezTo>
                      <a:pt x="94" y="8"/>
                      <a:pt x="93" y="7"/>
                      <a:pt x="93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9"/>
                      <a:pt x="35" y="29"/>
                      <a:pt x="35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1" name="Freeform 931"/>
              <p:cNvSpPr/>
              <p:nvPr/>
            </p:nvSpPr>
            <p:spPr bwMode="auto">
              <a:xfrm>
                <a:off x="5599" y="2596"/>
                <a:ext cx="40" cy="55"/>
              </a:xfrm>
              <a:custGeom>
                <a:avLst/>
                <a:gdLst>
                  <a:gd name="T0" fmla="*/ 28 w 37"/>
                  <a:gd name="T1" fmla="*/ 1 h 52"/>
                  <a:gd name="T2" fmla="*/ 27 w 37"/>
                  <a:gd name="T3" fmla="*/ 2 h 52"/>
                  <a:gd name="T4" fmla="*/ 33 w 37"/>
                  <a:gd name="T5" fmla="*/ 47 h 52"/>
                  <a:gd name="T6" fmla="*/ 4 w 37"/>
                  <a:gd name="T7" fmla="*/ 23 h 52"/>
                  <a:gd name="T8" fmla="*/ 29 w 37"/>
                  <a:gd name="T9" fmla="*/ 3 h 52"/>
                  <a:gd name="T10" fmla="*/ 28 w 37"/>
                  <a:gd name="T11" fmla="*/ 1 h 52"/>
                  <a:gd name="T12" fmla="*/ 27 w 37"/>
                  <a:gd name="T13" fmla="*/ 2 h 52"/>
                  <a:gd name="T14" fmla="*/ 28 w 37"/>
                  <a:gd name="T15" fmla="*/ 1 h 52"/>
                  <a:gd name="T16" fmla="*/ 27 w 37"/>
                  <a:gd name="T17" fmla="*/ 0 h 52"/>
                  <a:gd name="T18" fmla="*/ 1 w 37"/>
                  <a:gd name="T19" fmla="*/ 22 h 52"/>
                  <a:gd name="T20" fmla="*/ 0 w 37"/>
                  <a:gd name="T21" fmla="*/ 23 h 52"/>
                  <a:gd name="T22" fmla="*/ 1 w 37"/>
                  <a:gd name="T23" fmla="*/ 25 h 52"/>
                  <a:gd name="T24" fmla="*/ 34 w 37"/>
                  <a:gd name="T25" fmla="*/ 52 h 52"/>
                  <a:gd name="T26" fmla="*/ 36 w 37"/>
                  <a:gd name="T27" fmla="*/ 52 h 52"/>
                  <a:gd name="T28" fmla="*/ 37 w 37"/>
                  <a:gd name="T29" fmla="*/ 51 h 52"/>
                  <a:gd name="T30" fmla="*/ 30 w 37"/>
                  <a:gd name="T31" fmla="*/ 1 h 52"/>
                  <a:gd name="T32" fmla="*/ 29 w 37"/>
                  <a:gd name="T33" fmla="*/ 0 h 52"/>
                  <a:gd name="T34" fmla="*/ 27 w 37"/>
                  <a:gd name="T35" fmla="*/ 0 h 52"/>
                  <a:gd name="T36" fmla="*/ 28 w 37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52">
                    <a:moveTo>
                      <a:pt x="28" y="1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7" y="51"/>
                      <a:pt x="37" y="5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8" y="1"/>
                      <a:pt x="28" y="1"/>
                      <a:pt x="2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2" name="Freeform 932"/>
              <p:cNvSpPr/>
              <p:nvPr/>
            </p:nvSpPr>
            <p:spPr bwMode="auto">
              <a:xfrm>
                <a:off x="5696" y="2545"/>
                <a:ext cx="81" cy="85"/>
              </a:xfrm>
              <a:custGeom>
                <a:avLst/>
                <a:gdLst>
                  <a:gd name="T0" fmla="*/ 75 w 77"/>
                  <a:gd name="T1" fmla="*/ 22 h 80"/>
                  <a:gd name="T2" fmla="*/ 74 w 77"/>
                  <a:gd name="T3" fmla="*/ 20 h 80"/>
                  <a:gd name="T4" fmla="*/ 5 w 77"/>
                  <a:gd name="T5" fmla="*/ 74 h 80"/>
                  <a:gd name="T6" fmla="*/ 37 w 77"/>
                  <a:gd name="T7" fmla="*/ 4 h 80"/>
                  <a:gd name="T8" fmla="*/ 74 w 77"/>
                  <a:gd name="T9" fmla="*/ 23 h 80"/>
                  <a:gd name="T10" fmla="*/ 75 w 77"/>
                  <a:gd name="T11" fmla="*/ 22 h 80"/>
                  <a:gd name="T12" fmla="*/ 74 w 77"/>
                  <a:gd name="T13" fmla="*/ 20 h 80"/>
                  <a:gd name="T14" fmla="*/ 75 w 77"/>
                  <a:gd name="T15" fmla="*/ 22 h 80"/>
                  <a:gd name="T16" fmla="*/ 76 w 77"/>
                  <a:gd name="T17" fmla="*/ 20 h 80"/>
                  <a:gd name="T18" fmla="*/ 37 w 77"/>
                  <a:gd name="T19" fmla="*/ 1 h 80"/>
                  <a:gd name="T20" fmla="*/ 36 w 77"/>
                  <a:gd name="T21" fmla="*/ 1 h 80"/>
                  <a:gd name="T22" fmla="*/ 35 w 77"/>
                  <a:gd name="T23" fmla="*/ 1 h 80"/>
                  <a:gd name="T24" fmla="*/ 0 w 77"/>
                  <a:gd name="T25" fmla="*/ 78 h 80"/>
                  <a:gd name="T26" fmla="*/ 1 w 77"/>
                  <a:gd name="T27" fmla="*/ 80 h 80"/>
                  <a:gd name="T28" fmla="*/ 3 w 77"/>
                  <a:gd name="T29" fmla="*/ 80 h 80"/>
                  <a:gd name="T30" fmla="*/ 76 w 77"/>
                  <a:gd name="T31" fmla="*/ 23 h 80"/>
                  <a:gd name="T32" fmla="*/ 76 w 77"/>
                  <a:gd name="T33" fmla="*/ 21 h 80"/>
                  <a:gd name="T34" fmla="*/ 76 w 77"/>
                  <a:gd name="T35" fmla="*/ 20 h 80"/>
                  <a:gd name="T36" fmla="*/ 75 w 77"/>
                  <a:gd name="T37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80">
                    <a:moveTo>
                      <a:pt x="75" y="22"/>
                    </a:moveTo>
                    <a:cubicBezTo>
                      <a:pt x="74" y="20"/>
                      <a:pt x="74" y="20"/>
                      <a:pt x="74" y="20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0"/>
                    </a:cubicBezTo>
                    <a:cubicBezTo>
                      <a:pt x="1" y="80"/>
                      <a:pt x="2" y="80"/>
                      <a:pt x="3" y="80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2"/>
                      <a:pt x="77" y="22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2"/>
                      <a:pt x="75" y="22"/>
                      <a:pt x="75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3" name="Freeform 933"/>
              <p:cNvSpPr/>
              <p:nvPr/>
            </p:nvSpPr>
            <p:spPr bwMode="auto">
              <a:xfrm>
                <a:off x="5453" y="2417"/>
                <a:ext cx="71" cy="69"/>
              </a:xfrm>
              <a:custGeom>
                <a:avLst/>
                <a:gdLst>
                  <a:gd name="T0" fmla="*/ 2 w 68"/>
                  <a:gd name="T1" fmla="*/ 1 h 66"/>
                  <a:gd name="T2" fmla="*/ 0 w 68"/>
                  <a:gd name="T3" fmla="*/ 2 h 66"/>
                  <a:gd name="T4" fmla="*/ 6 w 68"/>
                  <a:gd name="T5" fmla="*/ 65 h 66"/>
                  <a:gd name="T6" fmla="*/ 7 w 68"/>
                  <a:gd name="T7" fmla="*/ 66 h 66"/>
                  <a:gd name="T8" fmla="*/ 8 w 68"/>
                  <a:gd name="T9" fmla="*/ 66 h 66"/>
                  <a:gd name="T10" fmla="*/ 67 w 68"/>
                  <a:gd name="T11" fmla="*/ 60 h 66"/>
                  <a:gd name="T12" fmla="*/ 68 w 68"/>
                  <a:gd name="T13" fmla="*/ 59 h 66"/>
                  <a:gd name="T14" fmla="*/ 68 w 68"/>
                  <a:gd name="T15" fmla="*/ 57 h 66"/>
                  <a:gd name="T16" fmla="*/ 3 w 68"/>
                  <a:gd name="T17" fmla="*/ 0 h 66"/>
                  <a:gd name="T18" fmla="*/ 1 w 68"/>
                  <a:gd name="T19" fmla="*/ 0 h 66"/>
                  <a:gd name="T20" fmla="*/ 0 w 68"/>
                  <a:gd name="T21" fmla="*/ 2 h 66"/>
                  <a:gd name="T22" fmla="*/ 2 w 68"/>
                  <a:gd name="T23" fmla="*/ 1 h 66"/>
                  <a:gd name="T24" fmla="*/ 1 w 68"/>
                  <a:gd name="T25" fmla="*/ 3 h 66"/>
                  <a:gd name="T26" fmla="*/ 63 w 68"/>
                  <a:gd name="T27" fmla="*/ 57 h 66"/>
                  <a:gd name="T28" fmla="*/ 9 w 68"/>
                  <a:gd name="T29" fmla="*/ 63 h 66"/>
                  <a:gd name="T30" fmla="*/ 3 w 68"/>
                  <a:gd name="T31" fmla="*/ 1 h 66"/>
                  <a:gd name="T32" fmla="*/ 2 w 68"/>
                  <a:gd name="T33" fmla="*/ 1 h 66"/>
                  <a:gd name="T34" fmla="*/ 1 w 68"/>
                  <a:gd name="T35" fmla="*/ 3 h 66"/>
                  <a:gd name="T36" fmla="*/ 2 w 68"/>
                  <a:gd name="T3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6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7" y="66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8" y="59"/>
                      <a:pt x="68" y="59"/>
                    </a:cubicBezTo>
                    <a:cubicBezTo>
                      <a:pt x="68" y="58"/>
                      <a:pt x="68" y="57"/>
                      <a:pt x="68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4" name="Freeform 934"/>
              <p:cNvSpPr/>
              <p:nvPr/>
            </p:nvSpPr>
            <p:spPr bwMode="auto">
              <a:xfrm>
                <a:off x="5453" y="2370"/>
                <a:ext cx="30" cy="116"/>
              </a:xfrm>
              <a:custGeom>
                <a:avLst/>
                <a:gdLst>
                  <a:gd name="T0" fmla="*/ 28 w 29"/>
                  <a:gd name="T1" fmla="*/ 2 h 110"/>
                  <a:gd name="T2" fmla="*/ 26 w 29"/>
                  <a:gd name="T3" fmla="*/ 2 h 110"/>
                  <a:gd name="T4" fmla="*/ 8 w 29"/>
                  <a:gd name="T5" fmla="*/ 98 h 110"/>
                  <a:gd name="T6" fmla="*/ 3 w 29"/>
                  <a:gd name="T7" fmla="*/ 46 h 110"/>
                  <a:gd name="T8" fmla="*/ 29 w 29"/>
                  <a:gd name="T9" fmla="*/ 3 h 110"/>
                  <a:gd name="T10" fmla="*/ 28 w 29"/>
                  <a:gd name="T11" fmla="*/ 2 h 110"/>
                  <a:gd name="T12" fmla="*/ 26 w 29"/>
                  <a:gd name="T13" fmla="*/ 2 h 110"/>
                  <a:gd name="T14" fmla="*/ 28 w 29"/>
                  <a:gd name="T15" fmla="*/ 2 h 110"/>
                  <a:gd name="T16" fmla="*/ 26 w 29"/>
                  <a:gd name="T17" fmla="*/ 1 h 110"/>
                  <a:gd name="T18" fmla="*/ 0 w 29"/>
                  <a:gd name="T19" fmla="*/ 45 h 110"/>
                  <a:gd name="T20" fmla="*/ 0 w 29"/>
                  <a:gd name="T21" fmla="*/ 46 h 110"/>
                  <a:gd name="T22" fmla="*/ 6 w 29"/>
                  <a:gd name="T23" fmla="*/ 109 h 110"/>
                  <a:gd name="T24" fmla="*/ 8 w 29"/>
                  <a:gd name="T25" fmla="*/ 110 h 110"/>
                  <a:gd name="T26" fmla="*/ 9 w 29"/>
                  <a:gd name="T27" fmla="*/ 109 h 110"/>
                  <a:gd name="T28" fmla="*/ 29 w 29"/>
                  <a:gd name="T29" fmla="*/ 2 h 110"/>
                  <a:gd name="T30" fmla="*/ 28 w 29"/>
                  <a:gd name="T31" fmla="*/ 1 h 110"/>
                  <a:gd name="T32" fmla="*/ 26 w 29"/>
                  <a:gd name="T33" fmla="*/ 1 h 110"/>
                  <a:gd name="T34" fmla="*/ 28 w 29"/>
                  <a:gd name="T35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10">
                    <a:moveTo>
                      <a:pt x="28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7" y="110"/>
                      <a:pt x="8" y="110"/>
                    </a:cubicBezTo>
                    <a:cubicBezTo>
                      <a:pt x="8" y="110"/>
                      <a:pt x="9" y="109"/>
                      <a:pt x="9" y="109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7" y="1"/>
                      <a:pt x="26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5" name="Freeform 935"/>
              <p:cNvSpPr/>
              <p:nvPr/>
            </p:nvSpPr>
            <p:spPr bwMode="auto">
              <a:xfrm>
                <a:off x="5399" y="2256"/>
                <a:ext cx="88" cy="74"/>
              </a:xfrm>
              <a:custGeom>
                <a:avLst/>
                <a:gdLst>
                  <a:gd name="T0" fmla="*/ 37 w 84"/>
                  <a:gd name="T1" fmla="*/ 2 h 70"/>
                  <a:gd name="T2" fmla="*/ 36 w 84"/>
                  <a:gd name="T3" fmla="*/ 1 h 70"/>
                  <a:gd name="T4" fmla="*/ 1 w 84"/>
                  <a:gd name="T5" fmla="*/ 50 h 70"/>
                  <a:gd name="T6" fmla="*/ 1 w 84"/>
                  <a:gd name="T7" fmla="*/ 51 h 70"/>
                  <a:gd name="T8" fmla="*/ 2 w 84"/>
                  <a:gd name="T9" fmla="*/ 52 h 70"/>
                  <a:gd name="T10" fmla="*/ 82 w 84"/>
                  <a:gd name="T11" fmla="*/ 70 h 70"/>
                  <a:gd name="T12" fmla="*/ 83 w 84"/>
                  <a:gd name="T13" fmla="*/ 69 h 70"/>
                  <a:gd name="T14" fmla="*/ 83 w 84"/>
                  <a:gd name="T15" fmla="*/ 67 h 70"/>
                  <a:gd name="T16" fmla="*/ 38 w 84"/>
                  <a:gd name="T17" fmla="*/ 1 h 70"/>
                  <a:gd name="T18" fmla="*/ 37 w 84"/>
                  <a:gd name="T19" fmla="*/ 0 h 70"/>
                  <a:gd name="T20" fmla="*/ 36 w 84"/>
                  <a:gd name="T21" fmla="*/ 1 h 70"/>
                  <a:gd name="T22" fmla="*/ 37 w 84"/>
                  <a:gd name="T23" fmla="*/ 2 h 70"/>
                  <a:gd name="T24" fmla="*/ 36 w 84"/>
                  <a:gd name="T25" fmla="*/ 3 h 70"/>
                  <a:gd name="T26" fmla="*/ 79 w 84"/>
                  <a:gd name="T27" fmla="*/ 66 h 70"/>
                  <a:gd name="T28" fmla="*/ 5 w 84"/>
                  <a:gd name="T29" fmla="*/ 50 h 70"/>
                  <a:gd name="T30" fmla="*/ 38 w 84"/>
                  <a:gd name="T31" fmla="*/ 3 h 70"/>
                  <a:gd name="T32" fmla="*/ 37 w 84"/>
                  <a:gd name="T33" fmla="*/ 2 h 70"/>
                  <a:gd name="T34" fmla="*/ 36 w 84"/>
                  <a:gd name="T35" fmla="*/ 3 h 70"/>
                  <a:gd name="T36" fmla="*/ 37 w 84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0">
                    <a:moveTo>
                      <a:pt x="37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2" y="70"/>
                      <a:pt x="83" y="70"/>
                      <a:pt x="83" y="69"/>
                    </a:cubicBezTo>
                    <a:cubicBezTo>
                      <a:pt x="84" y="69"/>
                      <a:pt x="84" y="68"/>
                      <a:pt x="83" y="67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6" name="Freeform 936"/>
              <p:cNvSpPr/>
              <p:nvPr/>
            </p:nvSpPr>
            <p:spPr bwMode="auto">
              <a:xfrm>
                <a:off x="5399" y="2256"/>
                <a:ext cx="84" cy="118"/>
              </a:xfrm>
              <a:custGeom>
                <a:avLst/>
                <a:gdLst>
                  <a:gd name="T0" fmla="*/ 79 w 80"/>
                  <a:gd name="T1" fmla="*/ 110 h 112"/>
                  <a:gd name="T2" fmla="*/ 80 w 80"/>
                  <a:gd name="T3" fmla="*/ 109 h 112"/>
                  <a:gd name="T4" fmla="*/ 38 w 80"/>
                  <a:gd name="T5" fmla="*/ 1 h 112"/>
                  <a:gd name="T6" fmla="*/ 37 w 80"/>
                  <a:gd name="T7" fmla="*/ 0 h 112"/>
                  <a:gd name="T8" fmla="*/ 36 w 80"/>
                  <a:gd name="T9" fmla="*/ 1 h 112"/>
                  <a:gd name="T10" fmla="*/ 1 w 80"/>
                  <a:gd name="T11" fmla="*/ 50 h 112"/>
                  <a:gd name="T12" fmla="*/ 1 w 80"/>
                  <a:gd name="T13" fmla="*/ 52 h 112"/>
                  <a:gd name="T14" fmla="*/ 78 w 80"/>
                  <a:gd name="T15" fmla="*/ 111 h 112"/>
                  <a:gd name="T16" fmla="*/ 80 w 80"/>
                  <a:gd name="T17" fmla="*/ 111 h 112"/>
                  <a:gd name="T18" fmla="*/ 80 w 80"/>
                  <a:gd name="T19" fmla="*/ 109 h 112"/>
                  <a:gd name="T20" fmla="*/ 79 w 80"/>
                  <a:gd name="T21" fmla="*/ 110 h 112"/>
                  <a:gd name="T22" fmla="*/ 80 w 80"/>
                  <a:gd name="T23" fmla="*/ 109 h 112"/>
                  <a:gd name="T24" fmla="*/ 4 w 80"/>
                  <a:gd name="T25" fmla="*/ 50 h 112"/>
                  <a:gd name="T26" fmla="*/ 37 w 80"/>
                  <a:gd name="T27" fmla="*/ 5 h 112"/>
                  <a:gd name="T28" fmla="*/ 77 w 80"/>
                  <a:gd name="T29" fmla="*/ 110 h 112"/>
                  <a:gd name="T30" fmla="*/ 79 w 80"/>
                  <a:gd name="T31" fmla="*/ 110 h 112"/>
                  <a:gd name="T32" fmla="*/ 80 w 80"/>
                  <a:gd name="T33" fmla="*/ 109 h 112"/>
                  <a:gd name="T34" fmla="*/ 79 w 80"/>
                  <a:gd name="T35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12">
                    <a:moveTo>
                      <a:pt x="79" y="110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2"/>
                      <a:pt x="79" y="112"/>
                      <a:pt x="80" y="111"/>
                    </a:cubicBezTo>
                    <a:cubicBezTo>
                      <a:pt x="80" y="111"/>
                      <a:pt x="80" y="110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7" name="Freeform 937"/>
              <p:cNvSpPr/>
              <p:nvPr/>
            </p:nvSpPr>
            <p:spPr bwMode="auto">
              <a:xfrm>
                <a:off x="5453" y="2363"/>
                <a:ext cx="104" cy="57"/>
              </a:xfrm>
              <a:custGeom>
                <a:avLst/>
                <a:gdLst>
                  <a:gd name="T0" fmla="*/ 97 w 99"/>
                  <a:gd name="T1" fmla="*/ 2 h 54"/>
                  <a:gd name="T2" fmla="*/ 97 w 99"/>
                  <a:gd name="T3" fmla="*/ 1 h 54"/>
                  <a:gd name="T4" fmla="*/ 6 w 99"/>
                  <a:gd name="T5" fmla="*/ 49 h 54"/>
                  <a:gd name="T6" fmla="*/ 29 w 99"/>
                  <a:gd name="T7" fmla="*/ 10 h 54"/>
                  <a:gd name="T8" fmla="*/ 97 w 99"/>
                  <a:gd name="T9" fmla="*/ 3 h 54"/>
                  <a:gd name="T10" fmla="*/ 97 w 99"/>
                  <a:gd name="T11" fmla="*/ 2 h 54"/>
                  <a:gd name="T12" fmla="*/ 97 w 99"/>
                  <a:gd name="T13" fmla="*/ 1 h 54"/>
                  <a:gd name="T14" fmla="*/ 97 w 99"/>
                  <a:gd name="T15" fmla="*/ 2 h 54"/>
                  <a:gd name="T16" fmla="*/ 97 w 99"/>
                  <a:gd name="T17" fmla="*/ 0 h 54"/>
                  <a:gd name="T18" fmla="*/ 28 w 99"/>
                  <a:gd name="T19" fmla="*/ 7 h 54"/>
                  <a:gd name="T20" fmla="*/ 26 w 99"/>
                  <a:gd name="T21" fmla="*/ 8 h 54"/>
                  <a:gd name="T22" fmla="*/ 0 w 99"/>
                  <a:gd name="T23" fmla="*/ 52 h 54"/>
                  <a:gd name="T24" fmla="*/ 0 w 99"/>
                  <a:gd name="T25" fmla="*/ 53 h 54"/>
                  <a:gd name="T26" fmla="*/ 2 w 99"/>
                  <a:gd name="T27" fmla="*/ 54 h 54"/>
                  <a:gd name="T28" fmla="*/ 98 w 99"/>
                  <a:gd name="T29" fmla="*/ 3 h 54"/>
                  <a:gd name="T30" fmla="*/ 99 w 99"/>
                  <a:gd name="T31" fmla="*/ 1 h 54"/>
                  <a:gd name="T32" fmla="*/ 97 w 99"/>
                  <a:gd name="T33" fmla="*/ 0 h 54"/>
                  <a:gd name="T34" fmla="*/ 97 w 99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54">
                    <a:moveTo>
                      <a:pt x="97" y="2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8"/>
                      <a:pt x="26" y="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2"/>
                      <a:pt x="99" y="1"/>
                    </a:cubicBezTo>
                    <a:cubicBezTo>
                      <a:pt x="99" y="1"/>
                      <a:pt x="98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8" name="Freeform 938"/>
              <p:cNvSpPr/>
              <p:nvPr/>
            </p:nvSpPr>
            <p:spPr bwMode="auto">
              <a:xfrm>
                <a:off x="5399" y="2308"/>
                <a:ext cx="88" cy="112"/>
              </a:xfrm>
              <a:custGeom>
                <a:avLst/>
                <a:gdLst>
                  <a:gd name="T0" fmla="*/ 82 w 84"/>
                  <a:gd name="T1" fmla="*/ 19 h 106"/>
                  <a:gd name="T2" fmla="*/ 81 w 84"/>
                  <a:gd name="T3" fmla="*/ 19 h 106"/>
                  <a:gd name="T4" fmla="*/ 52 w 84"/>
                  <a:gd name="T5" fmla="*/ 101 h 106"/>
                  <a:gd name="T6" fmla="*/ 5 w 84"/>
                  <a:gd name="T7" fmla="*/ 4 h 106"/>
                  <a:gd name="T8" fmla="*/ 82 w 84"/>
                  <a:gd name="T9" fmla="*/ 21 h 106"/>
                  <a:gd name="T10" fmla="*/ 82 w 84"/>
                  <a:gd name="T11" fmla="*/ 19 h 106"/>
                  <a:gd name="T12" fmla="*/ 81 w 84"/>
                  <a:gd name="T13" fmla="*/ 19 h 106"/>
                  <a:gd name="T14" fmla="*/ 82 w 84"/>
                  <a:gd name="T15" fmla="*/ 19 h 106"/>
                  <a:gd name="T16" fmla="*/ 82 w 84"/>
                  <a:gd name="T17" fmla="*/ 18 h 106"/>
                  <a:gd name="T18" fmla="*/ 2 w 84"/>
                  <a:gd name="T19" fmla="*/ 0 h 106"/>
                  <a:gd name="T20" fmla="*/ 1 w 84"/>
                  <a:gd name="T21" fmla="*/ 1 h 106"/>
                  <a:gd name="T22" fmla="*/ 1 w 84"/>
                  <a:gd name="T23" fmla="*/ 2 h 106"/>
                  <a:gd name="T24" fmla="*/ 51 w 84"/>
                  <a:gd name="T25" fmla="*/ 105 h 106"/>
                  <a:gd name="T26" fmla="*/ 53 w 84"/>
                  <a:gd name="T27" fmla="*/ 106 h 106"/>
                  <a:gd name="T28" fmla="*/ 54 w 84"/>
                  <a:gd name="T29" fmla="*/ 105 h 106"/>
                  <a:gd name="T30" fmla="*/ 83 w 84"/>
                  <a:gd name="T31" fmla="*/ 20 h 106"/>
                  <a:gd name="T32" fmla="*/ 83 w 84"/>
                  <a:gd name="T33" fmla="*/ 19 h 106"/>
                  <a:gd name="T34" fmla="*/ 82 w 84"/>
                  <a:gd name="T35" fmla="*/ 18 h 106"/>
                  <a:gd name="T36" fmla="*/ 82 w 84"/>
                  <a:gd name="T3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6">
                    <a:moveTo>
                      <a:pt x="82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6"/>
                      <a:pt x="52" y="106"/>
                      <a:pt x="53" y="106"/>
                    </a:cubicBezTo>
                    <a:cubicBezTo>
                      <a:pt x="53" y="106"/>
                      <a:pt x="54" y="105"/>
                      <a:pt x="54" y="105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83" y="18"/>
                      <a:pt x="83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9" name="Freeform 939"/>
              <p:cNvSpPr/>
              <p:nvPr/>
            </p:nvSpPr>
            <p:spPr bwMode="auto">
              <a:xfrm>
                <a:off x="5860" y="2293"/>
                <a:ext cx="43" cy="123"/>
              </a:xfrm>
              <a:custGeom>
                <a:avLst/>
                <a:gdLst>
                  <a:gd name="T0" fmla="*/ 39 w 41"/>
                  <a:gd name="T1" fmla="*/ 18 h 116"/>
                  <a:gd name="T2" fmla="*/ 38 w 41"/>
                  <a:gd name="T3" fmla="*/ 17 h 116"/>
                  <a:gd name="T4" fmla="*/ 3 w 41"/>
                  <a:gd name="T5" fmla="*/ 106 h 116"/>
                  <a:gd name="T6" fmla="*/ 6 w 41"/>
                  <a:gd name="T7" fmla="*/ 3 h 116"/>
                  <a:gd name="T8" fmla="*/ 39 w 41"/>
                  <a:gd name="T9" fmla="*/ 19 h 116"/>
                  <a:gd name="T10" fmla="*/ 39 w 41"/>
                  <a:gd name="T11" fmla="*/ 18 h 116"/>
                  <a:gd name="T12" fmla="*/ 38 w 41"/>
                  <a:gd name="T13" fmla="*/ 17 h 116"/>
                  <a:gd name="T14" fmla="*/ 39 w 41"/>
                  <a:gd name="T15" fmla="*/ 18 h 116"/>
                  <a:gd name="T16" fmla="*/ 40 w 41"/>
                  <a:gd name="T17" fmla="*/ 17 h 116"/>
                  <a:gd name="T18" fmla="*/ 5 w 41"/>
                  <a:gd name="T19" fmla="*/ 0 h 116"/>
                  <a:gd name="T20" fmla="*/ 4 w 41"/>
                  <a:gd name="T21" fmla="*/ 0 h 116"/>
                  <a:gd name="T22" fmla="*/ 3 w 41"/>
                  <a:gd name="T23" fmla="*/ 1 h 116"/>
                  <a:gd name="T24" fmla="*/ 0 w 41"/>
                  <a:gd name="T25" fmla="*/ 115 h 116"/>
                  <a:gd name="T26" fmla="*/ 1 w 41"/>
                  <a:gd name="T27" fmla="*/ 116 h 116"/>
                  <a:gd name="T28" fmla="*/ 3 w 41"/>
                  <a:gd name="T29" fmla="*/ 115 h 116"/>
                  <a:gd name="T30" fmla="*/ 41 w 41"/>
                  <a:gd name="T31" fmla="*/ 19 h 116"/>
                  <a:gd name="T32" fmla="*/ 40 w 41"/>
                  <a:gd name="T33" fmla="*/ 17 h 116"/>
                  <a:gd name="T34" fmla="*/ 39 w 41"/>
                  <a:gd name="T35" fmla="*/ 1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16">
                    <a:moveTo>
                      <a:pt x="39" y="18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1" y="116"/>
                      <a:pt x="1" y="116"/>
                    </a:cubicBezTo>
                    <a:cubicBezTo>
                      <a:pt x="2" y="116"/>
                      <a:pt x="3" y="116"/>
                      <a:pt x="3" y="115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7"/>
                      <a:pt x="40" y="17"/>
                    </a:cubicBezTo>
                    <a:cubicBezTo>
                      <a:pt x="39" y="18"/>
                      <a:pt x="39" y="18"/>
                      <a:pt x="39" y="1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0" name="Freeform 940"/>
              <p:cNvSpPr/>
              <p:nvPr/>
            </p:nvSpPr>
            <p:spPr bwMode="auto">
              <a:xfrm>
                <a:off x="5807" y="2310"/>
                <a:ext cx="96" cy="106"/>
              </a:xfrm>
              <a:custGeom>
                <a:avLst/>
                <a:gdLst>
                  <a:gd name="T0" fmla="*/ 1 w 91"/>
                  <a:gd name="T1" fmla="*/ 90 h 100"/>
                  <a:gd name="T2" fmla="*/ 1 w 91"/>
                  <a:gd name="T3" fmla="*/ 91 h 100"/>
                  <a:gd name="T4" fmla="*/ 51 w 91"/>
                  <a:gd name="T5" fmla="*/ 100 h 100"/>
                  <a:gd name="T6" fmla="*/ 53 w 91"/>
                  <a:gd name="T7" fmla="*/ 99 h 100"/>
                  <a:gd name="T8" fmla="*/ 91 w 91"/>
                  <a:gd name="T9" fmla="*/ 3 h 100"/>
                  <a:gd name="T10" fmla="*/ 90 w 91"/>
                  <a:gd name="T11" fmla="*/ 1 h 100"/>
                  <a:gd name="T12" fmla="*/ 88 w 91"/>
                  <a:gd name="T13" fmla="*/ 1 h 100"/>
                  <a:gd name="T14" fmla="*/ 0 w 91"/>
                  <a:gd name="T15" fmla="*/ 89 h 100"/>
                  <a:gd name="T16" fmla="*/ 0 w 91"/>
                  <a:gd name="T17" fmla="*/ 90 h 100"/>
                  <a:gd name="T18" fmla="*/ 1 w 91"/>
                  <a:gd name="T19" fmla="*/ 91 h 100"/>
                  <a:gd name="T20" fmla="*/ 1 w 91"/>
                  <a:gd name="T21" fmla="*/ 90 h 100"/>
                  <a:gd name="T22" fmla="*/ 2 w 91"/>
                  <a:gd name="T23" fmla="*/ 91 h 100"/>
                  <a:gd name="T24" fmla="*/ 85 w 91"/>
                  <a:gd name="T25" fmla="*/ 8 h 100"/>
                  <a:gd name="T26" fmla="*/ 51 w 91"/>
                  <a:gd name="T27" fmla="*/ 97 h 100"/>
                  <a:gd name="T28" fmla="*/ 2 w 91"/>
                  <a:gd name="T29" fmla="*/ 88 h 100"/>
                  <a:gd name="T30" fmla="*/ 1 w 91"/>
                  <a:gd name="T31" fmla="*/ 90 h 100"/>
                  <a:gd name="T32" fmla="*/ 2 w 91"/>
                  <a:gd name="T33" fmla="*/ 91 h 100"/>
                  <a:gd name="T34" fmla="*/ 1 w 91"/>
                  <a:gd name="T35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100">
                    <a:moveTo>
                      <a:pt x="1" y="90"/>
                    </a:moveTo>
                    <a:cubicBezTo>
                      <a:pt x="1" y="91"/>
                      <a:pt x="1" y="91"/>
                      <a:pt x="1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2" y="100"/>
                      <a:pt x="53" y="100"/>
                      <a:pt x="53" y="99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2"/>
                      <a:pt x="91" y="1"/>
                      <a:pt x="90" y="1"/>
                    </a:cubicBezTo>
                    <a:cubicBezTo>
                      <a:pt x="89" y="0"/>
                      <a:pt x="89" y="0"/>
                      <a:pt x="88" y="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0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0"/>
                      <a:pt x="1" y="90"/>
                      <a:pt x="1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1" name="Freeform 941"/>
              <p:cNvSpPr/>
              <p:nvPr/>
            </p:nvSpPr>
            <p:spPr bwMode="auto">
              <a:xfrm>
                <a:off x="5773" y="2498"/>
                <a:ext cx="64" cy="72"/>
              </a:xfrm>
              <a:custGeom>
                <a:avLst/>
                <a:gdLst>
                  <a:gd name="T0" fmla="*/ 59 w 61"/>
                  <a:gd name="T1" fmla="*/ 7 h 68"/>
                  <a:gd name="T2" fmla="*/ 58 w 61"/>
                  <a:gd name="T3" fmla="*/ 6 h 68"/>
                  <a:gd name="T4" fmla="*/ 4 w 61"/>
                  <a:gd name="T5" fmla="*/ 62 h 68"/>
                  <a:gd name="T6" fmla="*/ 12 w 61"/>
                  <a:gd name="T7" fmla="*/ 3 h 68"/>
                  <a:gd name="T8" fmla="*/ 59 w 61"/>
                  <a:gd name="T9" fmla="*/ 8 h 68"/>
                  <a:gd name="T10" fmla="*/ 59 w 61"/>
                  <a:gd name="T11" fmla="*/ 7 h 68"/>
                  <a:gd name="T12" fmla="*/ 58 w 61"/>
                  <a:gd name="T13" fmla="*/ 6 h 68"/>
                  <a:gd name="T14" fmla="*/ 59 w 61"/>
                  <a:gd name="T15" fmla="*/ 7 h 68"/>
                  <a:gd name="T16" fmla="*/ 60 w 61"/>
                  <a:gd name="T17" fmla="*/ 5 h 68"/>
                  <a:gd name="T18" fmla="*/ 11 w 61"/>
                  <a:gd name="T19" fmla="*/ 0 h 68"/>
                  <a:gd name="T20" fmla="*/ 10 w 61"/>
                  <a:gd name="T21" fmla="*/ 1 h 68"/>
                  <a:gd name="T22" fmla="*/ 0 w 61"/>
                  <a:gd name="T23" fmla="*/ 66 h 68"/>
                  <a:gd name="T24" fmla="*/ 1 w 61"/>
                  <a:gd name="T25" fmla="*/ 68 h 68"/>
                  <a:gd name="T26" fmla="*/ 3 w 61"/>
                  <a:gd name="T27" fmla="*/ 68 h 68"/>
                  <a:gd name="T28" fmla="*/ 61 w 61"/>
                  <a:gd name="T29" fmla="*/ 8 h 68"/>
                  <a:gd name="T30" fmla="*/ 61 w 61"/>
                  <a:gd name="T31" fmla="*/ 6 h 68"/>
                  <a:gd name="T32" fmla="*/ 60 w 61"/>
                  <a:gd name="T33" fmla="*/ 5 h 68"/>
                  <a:gd name="T34" fmla="*/ 59 w 61"/>
                  <a:gd name="T35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68">
                    <a:moveTo>
                      <a:pt x="59" y="7"/>
                    </a:moveTo>
                    <a:cubicBezTo>
                      <a:pt x="58" y="6"/>
                      <a:pt x="58" y="6"/>
                      <a:pt x="58" y="6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2" y="68"/>
                      <a:pt x="3" y="68"/>
                      <a:pt x="3" y="6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1" y="6"/>
                    </a:cubicBezTo>
                    <a:cubicBezTo>
                      <a:pt x="61" y="6"/>
                      <a:pt x="60" y="5"/>
                      <a:pt x="60" y="5"/>
                    </a:cubicBezTo>
                    <a:cubicBezTo>
                      <a:pt x="59" y="7"/>
                      <a:pt x="59" y="7"/>
                      <a:pt x="59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2" name="Freeform 942"/>
              <p:cNvSpPr/>
              <p:nvPr/>
            </p:nvSpPr>
            <p:spPr bwMode="auto">
              <a:xfrm>
                <a:off x="5783" y="2412"/>
                <a:ext cx="80" cy="94"/>
              </a:xfrm>
              <a:custGeom>
                <a:avLst/>
                <a:gdLst>
                  <a:gd name="T0" fmla="*/ 74 w 75"/>
                  <a:gd name="T1" fmla="*/ 2 h 89"/>
                  <a:gd name="T2" fmla="*/ 72 w 75"/>
                  <a:gd name="T3" fmla="*/ 1 h 89"/>
                  <a:gd name="T4" fmla="*/ 48 w 75"/>
                  <a:gd name="T5" fmla="*/ 86 h 89"/>
                  <a:gd name="T6" fmla="*/ 4 w 75"/>
                  <a:gd name="T7" fmla="*/ 81 h 89"/>
                  <a:gd name="T8" fmla="*/ 75 w 75"/>
                  <a:gd name="T9" fmla="*/ 3 h 89"/>
                  <a:gd name="T10" fmla="*/ 74 w 75"/>
                  <a:gd name="T11" fmla="*/ 2 h 89"/>
                  <a:gd name="T12" fmla="*/ 72 w 75"/>
                  <a:gd name="T13" fmla="*/ 1 h 89"/>
                  <a:gd name="T14" fmla="*/ 74 w 75"/>
                  <a:gd name="T15" fmla="*/ 2 h 89"/>
                  <a:gd name="T16" fmla="*/ 72 w 75"/>
                  <a:gd name="T17" fmla="*/ 1 h 89"/>
                  <a:gd name="T18" fmla="*/ 0 w 75"/>
                  <a:gd name="T19" fmla="*/ 81 h 89"/>
                  <a:gd name="T20" fmla="*/ 0 w 75"/>
                  <a:gd name="T21" fmla="*/ 83 h 89"/>
                  <a:gd name="T22" fmla="*/ 1 w 75"/>
                  <a:gd name="T23" fmla="*/ 84 h 89"/>
                  <a:gd name="T24" fmla="*/ 49 w 75"/>
                  <a:gd name="T25" fmla="*/ 89 h 89"/>
                  <a:gd name="T26" fmla="*/ 51 w 75"/>
                  <a:gd name="T27" fmla="*/ 88 h 89"/>
                  <a:gd name="T28" fmla="*/ 75 w 75"/>
                  <a:gd name="T29" fmla="*/ 2 h 89"/>
                  <a:gd name="T30" fmla="*/ 74 w 75"/>
                  <a:gd name="T31" fmla="*/ 1 h 89"/>
                  <a:gd name="T32" fmla="*/ 72 w 75"/>
                  <a:gd name="T33" fmla="*/ 1 h 89"/>
                  <a:gd name="T34" fmla="*/ 74 w 75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89">
                    <a:moveTo>
                      <a:pt x="74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3"/>
                    </a:cubicBezTo>
                    <a:cubicBezTo>
                      <a:pt x="0" y="83"/>
                      <a:pt x="0" y="84"/>
                      <a:pt x="1" y="84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0" y="89"/>
                      <a:pt x="51" y="89"/>
                      <a:pt x="51" y="88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1"/>
                      <a:pt x="74" y="1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3" name="Freeform 943"/>
              <p:cNvSpPr/>
              <p:nvPr/>
            </p:nvSpPr>
            <p:spPr bwMode="auto">
              <a:xfrm>
                <a:off x="5615" y="2506"/>
                <a:ext cx="86" cy="48"/>
              </a:xfrm>
              <a:custGeom>
                <a:avLst/>
                <a:gdLst>
                  <a:gd name="T0" fmla="*/ 2 w 81"/>
                  <a:gd name="T1" fmla="*/ 21 h 45"/>
                  <a:gd name="T2" fmla="*/ 1 w 81"/>
                  <a:gd name="T3" fmla="*/ 23 h 45"/>
                  <a:gd name="T4" fmla="*/ 53 w 81"/>
                  <a:gd name="T5" fmla="*/ 45 h 45"/>
                  <a:gd name="T6" fmla="*/ 55 w 81"/>
                  <a:gd name="T7" fmla="*/ 44 h 45"/>
                  <a:gd name="T8" fmla="*/ 81 w 81"/>
                  <a:gd name="T9" fmla="*/ 2 h 45"/>
                  <a:gd name="T10" fmla="*/ 80 w 81"/>
                  <a:gd name="T11" fmla="*/ 0 h 45"/>
                  <a:gd name="T12" fmla="*/ 79 w 81"/>
                  <a:gd name="T13" fmla="*/ 0 h 45"/>
                  <a:gd name="T14" fmla="*/ 2 w 81"/>
                  <a:gd name="T15" fmla="*/ 20 h 45"/>
                  <a:gd name="T16" fmla="*/ 0 w 81"/>
                  <a:gd name="T17" fmla="*/ 21 h 45"/>
                  <a:gd name="T18" fmla="*/ 1 w 81"/>
                  <a:gd name="T19" fmla="*/ 23 h 45"/>
                  <a:gd name="T20" fmla="*/ 2 w 81"/>
                  <a:gd name="T21" fmla="*/ 21 h 45"/>
                  <a:gd name="T22" fmla="*/ 2 w 81"/>
                  <a:gd name="T23" fmla="*/ 23 h 45"/>
                  <a:gd name="T24" fmla="*/ 76 w 81"/>
                  <a:gd name="T25" fmla="*/ 4 h 45"/>
                  <a:gd name="T26" fmla="*/ 53 w 81"/>
                  <a:gd name="T27" fmla="*/ 41 h 45"/>
                  <a:gd name="T28" fmla="*/ 2 w 81"/>
                  <a:gd name="T29" fmla="*/ 20 h 45"/>
                  <a:gd name="T30" fmla="*/ 2 w 81"/>
                  <a:gd name="T31" fmla="*/ 21 h 45"/>
                  <a:gd name="T32" fmla="*/ 2 w 81"/>
                  <a:gd name="T33" fmla="*/ 23 h 45"/>
                  <a:gd name="T34" fmla="*/ 2 w 81"/>
                  <a:gd name="T3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5">
                    <a:moveTo>
                      <a:pt x="2" y="21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5"/>
                      <a:pt x="55" y="45"/>
                      <a:pt x="55" y="44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20"/>
                      <a:pt x="0" y="21"/>
                    </a:cubicBezTo>
                    <a:cubicBezTo>
                      <a:pt x="0" y="22"/>
                      <a:pt x="1" y="22"/>
                      <a:pt x="1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4" name="Freeform 944"/>
              <p:cNvSpPr/>
              <p:nvPr/>
            </p:nvSpPr>
            <p:spPr bwMode="auto">
              <a:xfrm>
                <a:off x="5615" y="2493"/>
                <a:ext cx="58" cy="61"/>
              </a:xfrm>
              <a:custGeom>
                <a:avLst/>
                <a:gdLst>
                  <a:gd name="T0" fmla="*/ 9 w 55"/>
                  <a:gd name="T1" fmla="*/ 2 h 58"/>
                  <a:gd name="T2" fmla="*/ 8 w 55"/>
                  <a:gd name="T3" fmla="*/ 3 h 58"/>
                  <a:gd name="T4" fmla="*/ 49 w 55"/>
                  <a:gd name="T5" fmla="*/ 53 h 58"/>
                  <a:gd name="T6" fmla="*/ 4 w 55"/>
                  <a:gd name="T7" fmla="*/ 33 h 58"/>
                  <a:gd name="T8" fmla="*/ 11 w 55"/>
                  <a:gd name="T9" fmla="*/ 2 h 58"/>
                  <a:gd name="T10" fmla="*/ 9 w 55"/>
                  <a:gd name="T11" fmla="*/ 2 h 58"/>
                  <a:gd name="T12" fmla="*/ 8 w 55"/>
                  <a:gd name="T13" fmla="*/ 3 h 58"/>
                  <a:gd name="T14" fmla="*/ 9 w 55"/>
                  <a:gd name="T15" fmla="*/ 2 h 58"/>
                  <a:gd name="T16" fmla="*/ 8 w 55"/>
                  <a:gd name="T17" fmla="*/ 1 h 58"/>
                  <a:gd name="T18" fmla="*/ 0 w 55"/>
                  <a:gd name="T19" fmla="*/ 34 h 58"/>
                  <a:gd name="T20" fmla="*/ 1 w 55"/>
                  <a:gd name="T21" fmla="*/ 36 h 58"/>
                  <a:gd name="T22" fmla="*/ 53 w 55"/>
                  <a:gd name="T23" fmla="*/ 58 h 58"/>
                  <a:gd name="T24" fmla="*/ 55 w 55"/>
                  <a:gd name="T25" fmla="*/ 57 h 58"/>
                  <a:gd name="T26" fmla="*/ 55 w 55"/>
                  <a:gd name="T27" fmla="*/ 55 h 58"/>
                  <a:gd name="T28" fmla="*/ 11 w 55"/>
                  <a:gd name="T29" fmla="*/ 1 h 58"/>
                  <a:gd name="T30" fmla="*/ 9 w 55"/>
                  <a:gd name="T31" fmla="*/ 0 h 58"/>
                  <a:gd name="T32" fmla="*/ 8 w 55"/>
                  <a:gd name="T33" fmla="*/ 1 h 58"/>
                  <a:gd name="T34" fmla="*/ 9 w 55"/>
                  <a:gd name="T3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9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5" y="58"/>
                      <a:pt x="55" y="57"/>
                    </a:cubicBezTo>
                    <a:cubicBezTo>
                      <a:pt x="55" y="57"/>
                      <a:pt x="55" y="56"/>
                      <a:pt x="55" y="5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5" name="Freeform 945"/>
              <p:cNvSpPr/>
              <p:nvPr/>
            </p:nvSpPr>
            <p:spPr bwMode="auto">
              <a:xfrm>
                <a:off x="5508" y="2527"/>
                <a:ext cx="112" cy="52"/>
              </a:xfrm>
              <a:custGeom>
                <a:avLst/>
                <a:gdLst>
                  <a:gd name="T0" fmla="*/ 2 w 106"/>
                  <a:gd name="T1" fmla="*/ 9 h 49"/>
                  <a:gd name="T2" fmla="*/ 1 w 106"/>
                  <a:gd name="T3" fmla="*/ 10 h 49"/>
                  <a:gd name="T4" fmla="*/ 44 w 106"/>
                  <a:gd name="T5" fmla="*/ 48 h 49"/>
                  <a:gd name="T6" fmla="*/ 46 w 106"/>
                  <a:gd name="T7" fmla="*/ 48 h 49"/>
                  <a:gd name="T8" fmla="*/ 105 w 106"/>
                  <a:gd name="T9" fmla="*/ 2 h 49"/>
                  <a:gd name="T10" fmla="*/ 105 w 106"/>
                  <a:gd name="T11" fmla="*/ 1 h 49"/>
                  <a:gd name="T12" fmla="*/ 104 w 106"/>
                  <a:gd name="T13" fmla="*/ 0 h 49"/>
                  <a:gd name="T14" fmla="*/ 2 w 106"/>
                  <a:gd name="T15" fmla="*/ 8 h 49"/>
                  <a:gd name="T16" fmla="*/ 1 w 106"/>
                  <a:gd name="T17" fmla="*/ 9 h 49"/>
                  <a:gd name="T18" fmla="*/ 1 w 106"/>
                  <a:gd name="T19" fmla="*/ 10 h 49"/>
                  <a:gd name="T20" fmla="*/ 2 w 106"/>
                  <a:gd name="T21" fmla="*/ 9 h 49"/>
                  <a:gd name="T22" fmla="*/ 2 w 106"/>
                  <a:gd name="T23" fmla="*/ 11 h 49"/>
                  <a:gd name="T24" fmla="*/ 99 w 106"/>
                  <a:gd name="T25" fmla="*/ 3 h 49"/>
                  <a:gd name="T26" fmla="*/ 45 w 106"/>
                  <a:gd name="T27" fmla="*/ 45 h 49"/>
                  <a:gd name="T28" fmla="*/ 3 w 106"/>
                  <a:gd name="T29" fmla="*/ 8 h 49"/>
                  <a:gd name="T30" fmla="*/ 2 w 106"/>
                  <a:gd name="T31" fmla="*/ 9 h 49"/>
                  <a:gd name="T32" fmla="*/ 2 w 106"/>
                  <a:gd name="T33" fmla="*/ 11 h 49"/>
                  <a:gd name="T34" fmla="*/ 2 w 106"/>
                  <a:gd name="T35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49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9"/>
                      <a:pt x="45" y="49"/>
                      <a:pt x="46" y="48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6" y="1"/>
                      <a:pt x="105" y="1"/>
                    </a:cubicBezTo>
                    <a:cubicBezTo>
                      <a:pt x="105" y="0"/>
                      <a:pt x="104" y="0"/>
                      <a:pt x="104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6" name="Freeform 946"/>
              <p:cNvSpPr/>
              <p:nvPr/>
            </p:nvSpPr>
            <p:spPr bwMode="auto">
              <a:xfrm>
                <a:off x="5508" y="2477"/>
                <a:ext cx="49" cy="102"/>
              </a:xfrm>
              <a:custGeom>
                <a:avLst/>
                <a:gdLst>
                  <a:gd name="T0" fmla="*/ 15 w 47"/>
                  <a:gd name="T1" fmla="*/ 1 h 97"/>
                  <a:gd name="T2" fmla="*/ 13 w 47"/>
                  <a:gd name="T3" fmla="*/ 2 h 97"/>
                  <a:gd name="T4" fmla="*/ 42 w 47"/>
                  <a:gd name="T5" fmla="*/ 91 h 97"/>
                  <a:gd name="T6" fmla="*/ 4 w 47"/>
                  <a:gd name="T7" fmla="*/ 57 h 97"/>
                  <a:gd name="T8" fmla="*/ 16 w 47"/>
                  <a:gd name="T9" fmla="*/ 2 h 97"/>
                  <a:gd name="T10" fmla="*/ 15 w 47"/>
                  <a:gd name="T11" fmla="*/ 1 h 97"/>
                  <a:gd name="T12" fmla="*/ 13 w 47"/>
                  <a:gd name="T13" fmla="*/ 2 h 97"/>
                  <a:gd name="T14" fmla="*/ 15 w 47"/>
                  <a:gd name="T15" fmla="*/ 1 h 97"/>
                  <a:gd name="T16" fmla="*/ 13 w 47"/>
                  <a:gd name="T17" fmla="*/ 1 h 97"/>
                  <a:gd name="T18" fmla="*/ 1 w 47"/>
                  <a:gd name="T19" fmla="*/ 57 h 97"/>
                  <a:gd name="T20" fmla="*/ 1 w 47"/>
                  <a:gd name="T21" fmla="*/ 58 h 97"/>
                  <a:gd name="T22" fmla="*/ 44 w 47"/>
                  <a:gd name="T23" fmla="*/ 96 h 97"/>
                  <a:gd name="T24" fmla="*/ 46 w 47"/>
                  <a:gd name="T25" fmla="*/ 97 h 97"/>
                  <a:gd name="T26" fmla="*/ 46 w 47"/>
                  <a:gd name="T27" fmla="*/ 95 h 97"/>
                  <a:gd name="T28" fmla="*/ 16 w 47"/>
                  <a:gd name="T29" fmla="*/ 1 h 97"/>
                  <a:gd name="T30" fmla="*/ 15 w 47"/>
                  <a:gd name="T31" fmla="*/ 0 h 97"/>
                  <a:gd name="T32" fmla="*/ 13 w 47"/>
                  <a:gd name="T33" fmla="*/ 1 h 97"/>
                  <a:gd name="T34" fmla="*/ 15 w 47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97">
                    <a:moveTo>
                      <a:pt x="15" y="1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7"/>
                      <a:pt x="1" y="58"/>
                      <a:pt x="1" y="58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7"/>
                      <a:pt x="45" y="97"/>
                      <a:pt x="46" y="97"/>
                    </a:cubicBezTo>
                    <a:cubicBezTo>
                      <a:pt x="46" y="96"/>
                      <a:pt x="47" y="95"/>
                      <a:pt x="46" y="9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5" y="1"/>
                      <a:pt x="15" y="1"/>
                      <a:pt x="1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7" name="Freeform 947"/>
              <p:cNvSpPr/>
              <p:nvPr/>
            </p:nvSpPr>
            <p:spPr bwMode="auto">
              <a:xfrm>
                <a:off x="5646" y="2372"/>
                <a:ext cx="62" cy="63"/>
              </a:xfrm>
              <a:custGeom>
                <a:avLst/>
                <a:gdLst>
                  <a:gd name="T0" fmla="*/ 2 w 59"/>
                  <a:gd name="T1" fmla="*/ 51 h 59"/>
                  <a:gd name="T2" fmla="*/ 2 w 59"/>
                  <a:gd name="T3" fmla="*/ 52 h 59"/>
                  <a:gd name="T4" fmla="*/ 57 w 59"/>
                  <a:gd name="T5" fmla="*/ 58 h 59"/>
                  <a:gd name="T6" fmla="*/ 59 w 59"/>
                  <a:gd name="T7" fmla="*/ 58 h 59"/>
                  <a:gd name="T8" fmla="*/ 59 w 59"/>
                  <a:gd name="T9" fmla="*/ 56 h 59"/>
                  <a:gd name="T10" fmla="*/ 35 w 59"/>
                  <a:gd name="T11" fmla="*/ 1 h 59"/>
                  <a:gd name="T12" fmla="*/ 33 w 59"/>
                  <a:gd name="T13" fmla="*/ 0 h 59"/>
                  <a:gd name="T14" fmla="*/ 32 w 59"/>
                  <a:gd name="T15" fmla="*/ 0 h 59"/>
                  <a:gd name="T16" fmla="*/ 1 w 59"/>
                  <a:gd name="T17" fmla="*/ 50 h 59"/>
                  <a:gd name="T18" fmla="*/ 1 w 59"/>
                  <a:gd name="T19" fmla="*/ 51 h 59"/>
                  <a:gd name="T20" fmla="*/ 2 w 59"/>
                  <a:gd name="T21" fmla="*/ 52 h 59"/>
                  <a:gd name="T22" fmla="*/ 2 w 59"/>
                  <a:gd name="T23" fmla="*/ 51 h 59"/>
                  <a:gd name="T24" fmla="*/ 3 w 59"/>
                  <a:gd name="T25" fmla="*/ 51 h 59"/>
                  <a:gd name="T26" fmla="*/ 33 w 59"/>
                  <a:gd name="T27" fmla="*/ 4 h 59"/>
                  <a:gd name="T28" fmla="*/ 55 w 59"/>
                  <a:gd name="T29" fmla="*/ 55 h 59"/>
                  <a:gd name="T30" fmla="*/ 2 w 59"/>
                  <a:gd name="T31" fmla="*/ 49 h 59"/>
                  <a:gd name="T32" fmla="*/ 2 w 59"/>
                  <a:gd name="T33" fmla="*/ 51 h 59"/>
                  <a:gd name="T34" fmla="*/ 3 w 59"/>
                  <a:gd name="T35" fmla="*/ 51 h 59"/>
                  <a:gd name="T36" fmla="*/ 2 w 59"/>
                  <a:gd name="T37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9">
                    <a:moveTo>
                      <a:pt x="2" y="51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1"/>
                      <a:pt x="2" y="51"/>
                      <a:pt x="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8" name="Freeform 948"/>
              <p:cNvSpPr/>
              <p:nvPr/>
            </p:nvSpPr>
            <p:spPr bwMode="auto">
              <a:xfrm>
                <a:off x="5630" y="2342"/>
                <a:ext cx="85" cy="40"/>
              </a:xfrm>
              <a:custGeom>
                <a:avLst/>
                <a:gdLst>
                  <a:gd name="T0" fmla="*/ 78 w 80"/>
                  <a:gd name="T1" fmla="*/ 1 h 38"/>
                  <a:gd name="T2" fmla="*/ 77 w 80"/>
                  <a:gd name="T3" fmla="*/ 0 h 38"/>
                  <a:gd name="T4" fmla="*/ 1 w 80"/>
                  <a:gd name="T5" fmla="*/ 35 h 38"/>
                  <a:gd name="T6" fmla="*/ 1 w 80"/>
                  <a:gd name="T7" fmla="*/ 37 h 38"/>
                  <a:gd name="T8" fmla="*/ 2 w 80"/>
                  <a:gd name="T9" fmla="*/ 38 h 38"/>
                  <a:gd name="T10" fmla="*/ 48 w 80"/>
                  <a:gd name="T11" fmla="*/ 32 h 38"/>
                  <a:gd name="T12" fmla="*/ 49 w 80"/>
                  <a:gd name="T13" fmla="*/ 31 h 38"/>
                  <a:gd name="T14" fmla="*/ 79 w 80"/>
                  <a:gd name="T15" fmla="*/ 2 h 38"/>
                  <a:gd name="T16" fmla="*/ 79 w 80"/>
                  <a:gd name="T17" fmla="*/ 0 h 38"/>
                  <a:gd name="T18" fmla="*/ 77 w 80"/>
                  <a:gd name="T19" fmla="*/ 0 h 38"/>
                  <a:gd name="T20" fmla="*/ 78 w 80"/>
                  <a:gd name="T21" fmla="*/ 1 h 38"/>
                  <a:gd name="T22" fmla="*/ 77 w 80"/>
                  <a:gd name="T23" fmla="*/ 0 h 38"/>
                  <a:gd name="T24" fmla="*/ 48 w 80"/>
                  <a:gd name="T25" fmla="*/ 29 h 38"/>
                  <a:gd name="T26" fmla="*/ 11 w 80"/>
                  <a:gd name="T27" fmla="*/ 33 h 38"/>
                  <a:gd name="T28" fmla="*/ 79 w 80"/>
                  <a:gd name="T29" fmla="*/ 3 h 38"/>
                  <a:gd name="T30" fmla="*/ 78 w 80"/>
                  <a:gd name="T31" fmla="*/ 1 h 38"/>
                  <a:gd name="T32" fmla="*/ 77 w 80"/>
                  <a:gd name="T33" fmla="*/ 0 h 38"/>
                  <a:gd name="T34" fmla="*/ 78 w 80"/>
                  <a:gd name="T3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38">
                    <a:moveTo>
                      <a:pt x="78" y="1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0" y="1"/>
                      <a:pt x="79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9" name="Freeform 949"/>
              <p:cNvSpPr/>
              <p:nvPr/>
            </p:nvSpPr>
            <p:spPr bwMode="auto">
              <a:xfrm>
                <a:off x="5627" y="2249"/>
                <a:ext cx="74" cy="72"/>
              </a:xfrm>
              <a:custGeom>
                <a:avLst/>
                <a:gdLst>
                  <a:gd name="T0" fmla="*/ 68 w 70"/>
                  <a:gd name="T1" fmla="*/ 5 h 68"/>
                  <a:gd name="T2" fmla="*/ 67 w 70"/>
                  <a:gd name="T3" fmla="*/ 5 h 68"/>
                  <a:gd name="T4" fmla="*/ 19 w 70"/>
                  <a:gd name="T5" fmla="*/ 63 h 68"/>
                  <a:gd name="T6" fmla="*/ 4 w 70"/>
                  <a:gd name="T7" fmla="*/ 3 h 68"/>
                  <a:gd name="T8" fmla="*/ 68 w 70"/>
                  <a:gd name="T9" fmla="*/ 7 h 68"/>
                  <a:gd name="T10" fmla="*/ 68 w 70"/>
                  <a:gd name="T11" fmla="*/ 5 h 68"/>
                  <a:gd name="T12" fmla="*/ 67 w 70"/>
                  <a:gd name="T13" fmla="*/ 5 h 68"/>
                  <a:gd name="T14" fmla="*/ 68 w 70"/>
                  <a:gd name="T15" fmla="*/ 5 h 68"/>
                  <a:gd name="T16" fmla="*/ 69 w 70"/>
                  <a:gd name="T17" fmla="*/ 4 h 68"/>
                  <a:gd name="T18" fmla="*/ 2 w 70"/>
                  <a:gd name="T19" fmla="*/ 0 h 68"/>
                  <a:gd name="T20" fmla="*/ 1 w 70"/>
                  <a:gd name="T21" fmla="*/ 1 h 68"/>
                  <a:gd name="T22" fmla="*/ 1 w 70"/>
                  <a:gd name="T23" fmla="*/ 2 h 68"/>
                  <a:gd name="T24" fmla="*/ 16 w 70"/>
                  <a:gd name="T25" fmla="*/ 67 h 68"/>
                  <a:gd name="T26" fmla="*/ 18 w 70"/>
                  <a:gd name="T27" fmla="*/ 68 h 68"/>
                  <a:gd name="T28" fmla="*/ 19 w 70"/>
                  <a:gd name="T29" fmla="*/ 67 h 68"/>
                  <a:gd name="T30" fmla="*/ 70 w 70"/>
                  <a:gd name="T31" fmla="*/ 6 h 68"/>
                  <a:gd name="T32" fmla="*/ 70 w 70"/>
                  <a:gd name="T33" fmla="*/ 5 h 68"/>
                  <a:gd name="T34" fmla="*/ 69 w 70"/>
                  <a:gd name="T35" fmla="*/ 4 h 68"/>
                  <a:gd name="T36" fmla="*/ 68 w 70"/>
                  <a:gd name="T37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8">
                    <a:moveTo>
                      <a:pt x="68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8" y="68"/>
                      <a:pt x="19" y="68"/>
                      <a:pt x="19" y="6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8" y="5"/>
                      <a:pt x="68" y="5"/>
                      <a:pt x="68" y="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0" name="Freeform 950"/>
              <p:cNvSpPr/>
              <p:nvPr/>
            </p:nvSpPr>
            <p:spPr bwMode="auto">
              <a:xfrm>
                <a:off x="5644" y="2253"/>
                <a:ext cx="57" cy="122"/>
              </a:xfrm>
              <a:custGeom>
                <a:avLst/>
                <a:gdLst>
                  <a:gd name="T0" fmla="*/ 35 w 54"/>
                  <a:gd name="T1" fmla="*/ 114 h 116"/>
                  <a:gd name="T2" fmla="*/ 37 w 54"/>
                  <a:gd name="T3" fmla="*/ 113 h 116"/>
                  <a:gd name="T4" fmla="*/ 4 w 54"/>
                  <a:gd name="T5" fmla="*/ 63 h 116"/>
                  <a:gd name="T6" fmla="*/ 50 w 54"/>
                  <a:gd name="T7" fmla="*/ 7 h 116"/>
                  <a:gd name="T8" fmla="*/ 34 w 54"/>
                  <a:gd name="T9" fmla="*/ 114 h 116"/>
                  <a:gd name="T10" fmla="*/ 35 w 54"/>
                  <a:gd name="T11" fmla="*/ 114 h 116"/>
                  <a:gd name="T12" fmla="*/ 37 w 54"/>
                  <a:gd name="T13" fmla="*/ 113 h 116"/>
                  <a:gd name="T14" fmla="*/ 35 w 54"/>
                  <a:gd name="T15" fmla="*/ 114 h 116"/>
                  <a:gd name="T16" fmla="*/ 37 w 54"/>
                  <a:gd name="T17" fmla="*/ 115 h 116"/>
                  <a:gd name="T18" fmla="*/ 54 w 54"/>
                  <a:gd name="T19" fmla="*/ 2 h 116"/>
                  <a:gd name="T20" fmla="*/ 53 w 54"/>
                  <a:gd name="T21" fmla="*/ 0 h 116"/>
                  <a:gd name="T22" fmla="*/ 51 w 54"/>
                  <a:gd name="T23" fmla="*/ 1 h 116"/>
                  <a:gd name="T24" fmla="*/ 1 w 54"/>
                  <a:gd name="T25" fmla="*/ 62 h 116"/>
                  <a:gd name="T26" fmla="*/ 1 w 54"/>
                  <a:gd name="T27" fmla="*/ 63 h 116"/>
                  <a:gd name="T28" fmla="*/ 34 w 54"/>
                  <a:gd name="T29" fmla="*/ 115 h 116"/>
                  <a:gd name="T30" fmla="*/ 36 w 54"/>
                  <a:gd name="T31" fmla="*/ 116 h 116"/>
                  <a:gd name="T32" fmla="*/ 37 w 54"/>
                  <a:gd name="T33" fmla="*/ 115 h 116"/>
                  <a:gd name="T34" fmla="*/ 35 w 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16">
                    <a:moveTo>
                      <a:pt x="35" y="114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2" y="0"/>
                      <a:pt x="52" y="0"/>
                      <a:pt x="51" y="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2"/>
                      <a:pt x="0" y="63"/>
                      <a:pt x="1" y="63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4" y="116"/>
                      <a:pt x="35" y="116"/>
                      <a:pt x="36" y="116"/>
                    </a:cubicBezTo>
                    <a:cubicBezTo>
                      <a:pt x="36" y="116"/>
                      <a:pt x="37" y="115"/>
                      <a:pt x="37" y="115"/>
                    </a:cubicBezTo>
                    <a:cubicBezTo>
                      <a:pt x="35" y="114"/>
                      <a:pt x="35" y="114"/>
                      <a:pt x="35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1" name="Freeform 951"/>
              <p:cNvSpPr/>
              <p:nvPr/>
            </p:nvSpPr>
            <p:spPr bwMode="auto">
              <a:xfrm>
                <a:off x="5627" y="2545"/>
                <a:ext cx="109" cy="54"/>
              </a:xfrm>
              <a:custGeom>
                <a:avLst/>
                <a:gdLst>
                  <a:gd name="T0" fmla="*/ 43 w 103"/>
                  <a:gd name="T1" fmla="*/ 6 h 51"/>
                  <a:gd name="T2" fmla="*/ 42 w 103"/>
                  <a:gd name="T3" fmla="*/ 5 h 51"/>
                  <a:gd name="T4" fmla="*/ 1 w 103"/>
                  <a:gd name="T5" fmla="*/ 48 h 51"/>
                  <a:gd name="T6" fmla="*/ 1 w 103"/>
                  <a:gd name="T7" fmla="*/ 50 h 51"/>
                  <a:gd name="T8" fmla="*/ 3 w 103"/>
                  <a:gd name="T9" fmla="*/ 51 h 51"/>
                  <a:gd name="T10" fmla="*/ 102 w 103"/>
                  <a:gd name="T11" fmla="*/ 3 h 51"/>
                  <a:gd name="T12" fmla="*/ 103 w 103"/>
                  <a:gd name="T13" fmla="*/ 2 h 51"/>
                  <a:gd name="T14" fmla="*/ 101 w 103"/>
                  <a:gd name="T15" fmla="*/ 0 h 51"/>
                  <a:gd name="T16" fmla="*/ 43 w 103"/>
                  <a:gd name="T17" fmla="*/ 5 h 51"/>
                  <a:gd name="T18" fmla="*/ 42 w 103"/>
                  <a:gd name="T19" fmla="*/ 5 h 51"/>
                  <a:gd name="T20" fmla="*/ 43 w 103"/>
                  <a:gd name="T21" fmla="*/ 6 h 51"/>
                  <a:gd name="T22" fmla="*/ 43 w 103"/>
                  <a:gd name="T23" fmla="*/ 8 h 51"/>
                  <a:gd name="T24" fmla="*/ 93 w 103"/>
                  <a:gd name="T25" fmla="*/ 4 h 51"/>
                  <a:gd name="T26" fmla="*/ 9 w 103"/>
                  <a:gd name="T27" fmla="*/ 45 h 51"/>
                  <a:gd name="T28" fmla="*/ 44 w 103"/>
                  <a:gd name="T29" fmla="*/ 7 h 51"/>
                  <a:gd name="T30" fmla="*/ 43 w 103"/>
                  <a:gd name="T31" fmla="*/ 6 h 51"/>
                  <a:gd name="T32" fmla="*/ 43 w 103"/>
                  <a:gd name="T33" fmla="*/ 8 h 51"/>
                  <a:gd name="T34" fmla="*/ 43 w 103"/>
                  <a:gd name="T35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1">
                    <a:moveTo>
                      <a:pt x="43" y="6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1" y="51"/>
                      <a:pt x="2" y="51"/>
                      <a:pt x="3" y="51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3" y="2"/>
                      <a:pt x="103" y="2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6"/>
                      <a:pt x="43" y="6"/>
                      <a:pt x="43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2" name="Freeform 952"/>
              <p:cNvSpPr/>
              <p:nvPr/>
            </p:nvSpPr>
            <p:spPr bwMode="auto">
              <a:xfrm>
                <a:off x="5634" y="2551"/>
                <a:ext cx="65" cy="100"/>
              </a:xfrm>
              <a:custGeom>
                <a:avLst/>
                <a:gdLst>
                  <a:gd name="T0" fmla="*/ 60 w 61"/>
                  <a:gd name="T1" fmla="*/ 74 h 95"/>
                  <a:gd name="T2" fmla="*/ 61 w 61"/>
                  <a:gd name="T3" fmla="*/ 73 h 95"/>
                  <a:gd name="T4" fmla="*/ 37 w 61"/>
                  <a:gd name="T5" fmla="*/ 1 h 95"/>
                  <a:gd name="T6" fmla="*/ 36 w 61"/>
                  <a:gd name="T7" fmla="*/ 0 h 95"/>
                  <a:gd name="T8" fmla="*/ 34 w 61"/>
                  <a:gd name="T9" fmla="*/ 1 h 95"/>
                  <a:gd name="T10" fmla="*/ 1 w 61"/>
                  <a:gd name="T11" fmla="*/ 93 h 95"/>
                  <a:gd name="T12" fmla="*/ 1 w 61"/>
                  <a:gd name="T13" fmla="*/ 95 h 95"/>
                  <a:gd name="T14" fmla="*/ 3 w 61"/>
                  <a:gd name="T15" fmla="*/ 95 h 95"/>
                  <a:gd name="T16" fmla="*/ 60 w 61"/>
                  <a:gd name="T17" fmla="*/ 75 h 95"/>
                  <a:gd name="T18" fmla="*/ 61 w 61"/>
                  <a:gd name="T19" fmla="*/ 73 h 95"/>
                  <a:gd name="T20" fmla="*/ 60 w 61"/>
                  <a:gd name="T21" fmla="*/ 74 h 95"/>
                  <a:gd name="T22" fmla="*/ 59 w 61"/>
                  <a:gd name="T23" fmla="*/ 72 h 95"/>
                  <a:gd name="T24" fmla="*/ 5 w 61"/>
                  <a:gd name="T25" fmla="*/ 91 h 95"/>
                  <a:gd name="T26" fmla="*/ 36 w 61"/>
                  <a:gd name="T27" fmla="*/ 6 h 95"/>
                  <a:gd name="T28" fmla="*/ 58 w 61"/>
                  <a:gd name="T29" fmla="*/ 74 h 95"/>
                  <a:gd name="T30" fmla="*/ 60 w 61"/>
                  <a:gd name="T31" fmla="*/ 74 h 95"/>
                  <a:gd name="T32" fmla="*/ 59 w 61"/>
                  <a:gd name="T33" fmla="*/ 72 h 95"/>
                  <a:gd name="T34" fmla="*/ 60 w 61"/>
                  <a:gd name="T35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95">
                    <a:moveTo>
                      <a:pt x="60" y="74"/>
                    </a:moveTo>
                    <a:cubicBezTo>
                      <a:pt x="61" y="73"/>
                      <a:pt x="61" y="73"/>
                      <a:pt x="61" y="7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2" y="95"/>
                      <a:pt x="3" y="9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60" y="74"/>
                      <a:pt x="60" y="74"/>
                      <a:pt x="60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3" name="Freeform 953"/>
              <p:cNvSpPr/>
              <p:nvPr/>
            </p:nvSpPr>
            <p:spPr bwMode="auto">
              <a:xfrm>
                <a:off x="5553" y="2527"/>
                <a:ext cx="78" cy="72"/>
              </a:xfrm>
              <a:custGeom>
                <a:avLst/>
                <a:gdLst>
                  <a:gd name="T0" fmla="*/ 2 w 74"/>
                  <a:gd name="T1" fmla="*/ 47 h 68"/>
                  <a:gd name="T2" fmla="*/ 2 w 74"/>
                  <a:gd name="T3" fmla="*/ 49 h 68"/>
                  <a:gd name="T4" fmla="*/ 72 w 74"/>
                  <a:gd name="T5" fmla="*/ 68 h 68"/>
                  <a:gd name="T6" fmla="*/ 73 w 74"/>
                  <a:gd name="T7" fmla="*/ 68 h 68"/>
                  <a:gd name="T8" fmla="*/ 74 w 74"/>
                  <a:gd name="T9" fmla="*/ 66 h 68"/>
                  <a:gd name="T10" fmla="*/ 62 w 74"/>
                  <a:gd name="T11" fmla="*/ 1 h 68"/>
                  <a:gd name="T12" fmla="*/ 61 w 74"/>
                  <a:gd name="T13" fmla="*/ 0 h 68"/>
                  <a:gd name="T14" fmla="*/ 60 w 74"/>
                  <a:gd name="T15" fmla="*/ 0 h 68"/>
                  <a:gd name="T16" fmla="*/ 1 w 74"/>
                  <a:gd name="T17" fmla="*/ 46 h 68"/>
                  <a:gd name="T18" fmla="*/ 0 w 74"/>
                  <a:gd name="T19" fmla="*/ 48 h 68"/>
                  <a:gd name="T20" fmla="*/ 2 w 74"/>
                  <a:gd name="T21" fmla="*/ 49 h 68"/>
                  <a:gd name="T22" fmla="*/ 2 w 74"/>
                  <a:gd name="T23" fmla="*/ 47 h 68"/>
                  <a:gd name="T24" fmla="*/ 3 w 74"/>
                  <a:gd name="T25" fmla="*/ 48 h 68"/>
                  <a:gd name="T26" fmla="*/ 60 w 74"/>
                  <a:gd name="T27" fmla="*/ 4 h 68"/>
                  <a:gd name="T28" fmla="*/ 70 w 74"/>
                  <a:gd name="T29" fmla="*/ 64 h 68"/>
                  <a:gd name="T30" fmla="*/ 2 w 74"/>
                  <a:gd name="T31" fmla="*/ 46 h 68"/>
                  <a:gd name="T32" fmla="*/ 2 w 74"/>
                  <a:gd name="T33" fmla="*/ 47 h 68"/>
                  <a:gd name="T34" fmla="*/ 3 w 74"/>
                  <a:gd name="T35" fmla="*/ 48 h 68"/>
                  <a:gd name="T36" fmla="*/ 2 w 74"/>
                  <a:gd name="T3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8">
                    <a:moveTo>
                      <a:pt x="2" y="47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3" y="68"/>
                      <a:pt x="73" y="68"/>
                    </a:cubicBezTo>
                    <a:cubicBezTo>
                      <a:pt x="73" y="67"/>
                      <a:pt x="74" y="67"/>
                      <a:pt x="74" y="66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7"/>
                      <a:pt x="0" y="48"/>
                    </a:cubicBezTo>
                    <a:cubicBezTo>
                      <a:pt x="1" y="48"/>
                      <a:pt x="1" y="49"/>
                      <a:pt x="2" y="49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7"/>
                      <a:pt x="2" y="47"/>
                      <a:pt x="2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4" name="Freeform 954"/>
              <p:cNvSpPr/>
              <p:nvPr/>
            </p:nvSpPr>
            <p:spPr bwMode="auto">
              <a:xfrm>
                <a:off x="5842" y="2119"/>
                <a:ext cx="69" cy="118"/>
              </a:xfrm>
              <a:custGeom>
                <a:avLst/>
                <a:gdLst>
                  <a:gd name="T0" fmla="*/ 65 w 66"/>
                  <a:gd name="T1" fmla="*/ 1 h 112"/>
                  <a:gd name="T2" fmla="*/ 63 w 66"/>
                  <a:gd name="T3" fmla="*/ 1 h 112"/>
                  <a:gd name="T4" fmla="*/ 61 w 66"/>
                  <a:gd name="T5" fmla="*/ 88 h 112"/>
                  <a:gd name="T6" fmla="*/ 5 w 66"/>
                  <a:gd name="T7" fmla="*/ 108 h 112"/>
                  <a:gd name="T8" fmla="*/ 66 w 66"/>
                  <a:gd name="T9" fmla="*/ 2 h 112"/>
                  <a:gd name="T10" fmla="*/ 65 w 66"/>
                  <a:gd name="T11" fmla="*/ 1 h 112"/>
                  <a:gd name="T12" fmla="*/ 63 w 66"/>
                  <a:gd name="T13" fmla="*/ 1 h 112"/>
                  <a:gd name="T14" fmla="*/ 65 w 66"/>
                  <a:gd name="T15" fmla="*/ 1 h 112"/>
                  <a:gd name="T16" fmla="*/ 64 w 66"/>
                  <a:gd name="T17" fmla="*/ 1 h 112"/>
                  <a:gd name="T18" fmla="*/ 0 w 66"/>
                  <a:gd name="T19" fmla="*/ 110 h 112"/>
                  <a:gd name="T20" fmla="*/ 0 w 66"/>
                  <a:gd name="T21" fmla="*/ 112 h 112"/>
                  <a:gd name="T22" fmla="*/ 2 w 66"/>
                  <a:gd name="T23" fmla="*/ 112 h 112"/>
                  <a:gd name="T24" fmla="*/ 63 w 66"/>
                  <a:gd name="T25" fmla="*/ 91 h 112"/>
                  <a:gd name="T26" fmla="*/ 64 w 66"/>
                  <a:gd name="T27" fmla="*/ 89 h 112"/>
                  <a:gd name="T28" fmla="*/ 66 w 66"/>
                  <a:gd name="T29" fmla="*/ 1 h 112"/>
                  <a:gd name="T30" fmla="*/ 65 w 66"/>
                  <a:gd name="T31" fmla="*/ 0 h 112"/>
                  <a:gd name="T32" fmla="*/ 64 w 66"/>
                  <a:gd name="T33" fmla="*/ 1 h 112"/>
                  <a:gd name="T34" fmla="*/ 65 w 66"/>
                  <a:gd name="T35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2">
                    <a:moveTo>
                      <a:pt x="65" y="1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1" y="112"/>
                      <a:pt x="1" y="112"/>
                      <a:pt x="2" y="11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4" y="90"/>
                      <a:pt x="64" y="90"/>
                      <a:pt x="64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5" name="Freeform 955"/>
              <p:cNvSpPr/>
              <p:nvPr/>
            </p:nvSpPr>
            <p:spPr bwMode="auto">
              <a:xfrm>
                <a:off x="5364" y="1842"/>
                <a:ext cx="83" cy="163"/>
              </a:xfrm>
              <a:custGeom>
                <a:avLst/>
                <a:gdLst>
                  <a:gd name="T0" fmla="*/ 1 w 79"/>
                  <a:gd name="T1" fmla="*/ 130 h 154"/>
                  <a:gd name="T2" fmla="*/ 3 w 79"/>
                  <a:gd name="T3" fmla="*/ 130 h 154"/>
                  <a:gd name="T4" fmla="*/ 30 w 79"/>
                  <a:gd name="T5" fmla="*/ 7 h 154"/>
                  <a:gd name="T6" fmla="*/ 76 w 79"/>
                  <a:gd name="T7" fmla="*/ 150 h 154"/>
                  <a:gd name="T8" fmla="*/ 2 w 79"/>
                  <a:gd name="T9" fmla="*/ 128 h 154"/>
                  <a:gd name="T10" fmla="*/ 1 w 79"/>
                  <a:gd name="T11" fmla="*/ 130 h 154"/>
                  <a:gd name="T12" fmla="*/ 3 w 79"/>
                  <a:gd name="T13" fmla="*/ 130 h 154"/>
                  <a:gd name="T14" fmla="*/ 1 w 79"/>
                  <a:gd name="T15" fmla="*/ 130 h 154"/>
                  <a:gd name="T16" fmla="*/ 1 w 79"/>
                  <a:gd name="T17" fmla="*/ 131 h 154"/>
                  <a:gd name="T18" fmla="*/ 77 w 79"/>
                  <a:gd name="T19" fmla="*/ 154 h 154"/>
                  <a:gd name="T20" fmla="*/ 79 w 79"/>
                  <a:gd name="T21" fmla="*/ 153 h 154"/>
                  <a:gd name="T22" fmla="*/ 79 w 79"/>
                  <a:gd name="T23" fmla="*/ 152 h 154"/>
                  <a:gd name="T24" fmla="*/ 32 w 79"/>
                  <a:gd name="T25" fmla="*/ 1 h 154"/>
                  <a:gd name="T26" fmla="*/ 30 w 79"/>
                  <a:gd name="T27" fmla="*/ 0 h 154"/>
                  <a:gd name="T28" fmla="*/ 29 w 79"/>
                  <a:gd name="T29" fmla="*/ 1 h 154"/>
                  <a:gd name="T30" fmla="*/ 0 w 79"/>
                  <a:gd name="T31" fmla="*/ 129 h 154"/>
                  <a:gd name="T32" fmla="*/ 1 w 79"/>
                  <a:gd name="T33" fmla="*/ 131 h 154"/>
                  <a:gd name="T34" fmla="*/ 1 w 79"/>
                  <a:gd name="T35" fmla="*/ 1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54">
                    <a:moveTo>
                      <a:pt x="1" y="130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76" y="150"/>
                      <a:pt x="76" y="150"/>
                      <a:pt x="76" y="15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77" y="154"/>
                      <a:pt x="77" y="154"/>
                      <a:pt x="77" y="154"/>
                    </a:cubicBezTo>
                    <a:cubicBezTo>
                      <a:pt x="78" y="154"/>
                      <a:pt x="78" y="154"/>
                      <a:pt x="79" y="153"/>
                    </a:cubicBezTo>
                    <a:cubicBezTo>
                      <a:pt x="79" y="153"/>
                      <a:pt x="79" y="152"/>
                      <a:pt x="79" y="15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1" y="130"/>
                      <a:pt x="1" y="130"/>
                      <a:pt x="1" y="1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6" name="Freeform 956"/>
              <p:cNvSpPr/>
              <p:nvPr/>
            </p:nvSpPr>
            <p:spPr bwMode="auto">
              <a:xfrm>
                <a:off x="5877" y="1824"/>
                <a:ext cx="98" cy="113"/>
              </a:xfrm>
              <a:custGeom>
                <a:avLst/>
                <a:gdLst>
                  <a:gd name="T0" fmla="*/ 56 w 92"/>
                  <a:gd name="T1" fmla="*/ 1 h 107"/>
                  <a:gd name="T2" fmla="*/ 55 w 92"/>
                  <a:gd name="T3" fmla="*/ 2 h 107"/>
                  <a:gd name="T4" fmla="*/ 88 w 92"/>
                  <a:gd name="T5" fmla="*/ 102 h 107"/>
                  <a:gd name="T6" fmla="*/ 4 w 92"/>
                  <a:gd name="T7" fmla="*/ 50 h 107"/>
                  <a:gd name="T8" fmla="*/ 57 w 92"/>
                  <a:gd name="T9" fmla="*/ 3 h 107"/>
                  <a:gd name="T10" fmla="*/ 56 w 92"/>
                  <a:gd name="T11" fmla="*/ 1 h 107"/>
                  <a:gd name="T12" fmla="*/ 55 w 92"/>
                  <a:gd name="T13" fmla="*/ 2 h 107"/>
                  <a:gd name="T14" fmla="*/ 56 w 92"/>
                  <a:gd name="T15" fmla="*/ 1 h 107"/>
                  <a:gd name="T16" fmla="*/ 55 w 92"/>
                  <a:gd name="T17" fmla="*/ 0 h 107"/>
                  <a:gd name="T18" fmla="*/ 0 w 92"/>
                  <a:gd name="T19" fmla="*/ 49 h 107"/>
                  <a:gd name="T20" fmla="*/ 0 w 92"/>
                  <a:gd name="T21" fmla="*/ 50 h 107"/>
                  <a:gd name="T22" fmla="*/ 0 w 92"/>
                  <a:gd name="T23" fmla="*/ 51 h 107"/>
                  <a:gd name="T24" fmla="*/ 90 w 92"/>
                  <a:gd name="T25" fmla="*/ 107 h 107"/>
                  <a:gd name="T26" fmla="*/ 92 w 92"/>
                  <a:gd name="T27" fmla="*/ 107 h 107"/>
                  <a:gd name="T28" fmla="*/ 92 w 92"/>
                  <a:gd name="T29" fmla="*/ 105 h 107"/>
                  <a:gd name="T30" fmla="*/ 57 w 92"/>
                  <a:gd name="T31" fmla="*/ 1 h 107"/>
                  <a:gd name="T32" fmla="*/ 56 w 92"/>
                  <a:gd name="T33" fmla="*/ 0 h 107"/>
                  <a:gd name="T34" fmla="*/ 55 w 92"/>
                  <a:gd name="T35" fmla="*/ 0 h 107"/>
                  <a:gd name="T36" fmla="*/ 56 w 92"/>
                  <a:gd name="T37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56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90" y="107"/>
                      <a:pt x="90" y="107"/>
                      <a:pt x="90" y="107"/>
                    </a:cubicBezTo>
                    <a:cubicBezTo>
                      <a:pt x="90" y="107"/>
                      <a:pt x="91" y="107"/>
                      <a:pt x="92" y="107"/>
                    </a:cubicBezTo>
                    <a:cubicBezTo>
                      <a:pt x="92" y="106"/>
                      <a:pt x="92" y="106"/>
                      <a:pt x="92" y="105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7" name="Freeform 957"/>
              <p:cNvSpPr/>
              <p:nvPr/>
            </p:nvSpPr>
            <p:spPr bwMode="auto">
              <a:xfrm>
                <a:off x="5902" y="1824"/>
                <a:ext cx="73" cy="151"/>
              </a:xfrm>
              <a:custGeom>
                <a:avLst/>
                <a:gdLst>
                  <a:gd name="T0" fmla="*/ 2 w 69"/>
                  <a:gd name="T1" fmla="*/ 141 h 143"/>
                  <a:gd name="T2" fmla="*/ 3 w 69"/>
                  <a:gd name="T3" fmla="*/ 141 h 143"/>
                  <a:gd name="T4" fmla="*/ 33 w 69"/>
                  <a:gd name="T5" fmla="*/ 7 h 143"/>
                  <a:gd name="T6" fmla="*/ 66 w 69"/>
                  <a:gd name="T7" fmla="*/ 105 h 143"/>
                  <a:gd name="T8" fmla="*/ 1 w 69"/>
                  <a:gd name="T9" fmla="*/ 140 h 143"/>
                  <a:gd name="T10" fmla="*/ 2 w 69"/>
                  <a:gd name="T11" fmla="*/ 141 h 143"/>
                  <a:gd name="T12" fmla="*/ 3 w 69"/>
                  <a:gd name="T13" fmla="*/ 141 h 143"/>
                  <a:gd name="T14" fmla="*/ 2 w 69"/>
                  <a:gd name="T15" fmla="*/ 141 h 143"/>
                  <a:gd name="T16" fmla="*/ 2 w 69"/>
                  <a:gd name="T17" fmla="*/ 142 h 143"/>
                  <a:gd name="T18" fmla="*/ 68 w 69"/>
                  <a:gd name="T19" fmla="*/ 107 h 143"/>
                  <a:gd name="T20" fmla="*/ 69 w 69"/>
                  <a:gd name="T21" fmla="*/ 105 h 143"/>
                  <a:gd name="T22" fmla="*/ 34 w 69"/>
                  <a:gd name="T23" fmla="*/ 1 h 143"/>
                  <a:gd name="T24" fmla="*/ 33 w 69"/>
                  <a:gd name="T25" fmla="*/ 0 h 143"/>
                  <a:gd name="T26" fmla="*/ 32 w 69"/>
                  <a:gd name="T27" fmla="*/ 1 h 143"/>
                  <a:gd name="T28" fmla="*/ 0 w 69"/>
                  <a:gd name="T29" fmla="*/ 141 h 143"/>
                  <a:gd name="T30" fmla="*/ 1 w 69"/>
                  <a:gd name="T31" fmla="*/ 142 h 143"/>
                  <a:gd name="T32" fmla="*/ 2 w 69"/>
                  <a:gd name="T33" fmla="*/ 142 h 143"/>
                  <a:gd name="T34" fmla="*/ 2 w 69"/>
                  <a:gd name="T35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143">
                    <a:moveTo>
                      <a:pt x="2" y="141"/>
                    </a:moveTo>
                    <a:cubicBezTo>
                      <a:pt x="3" y="141"/>
                      <a:pt x="3" y="141"/>
                      <a:pt x="3" y="141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9" y="106"/>
                      <a:pt x="69" y="106"/>
                      <a:pt x="69" y="105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1"/>
                      <a:pt x="0" y="142"/>
                      <a:pt x="1" y="142"/>
                    </a:cubicBezTo>
                    <a:cubicBezTo>
                      <a:pt x="1" y="143"/>
                      <a:pt x="2" y="143"/>
                      <a:pt x="2" y="142"/>
                    </a:cubicBezTo>
                    <a:cubicBezTo>
                      <a:pt x="2" y="141"/>
                      <a:pt x="2" y="141"/>
                      <a:pt x="2" y="14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8" name="Freeform 958"/>
              <p:cNvSpPr/>
              <p:nvPr/>
            </p:nvSpPr>
            <p:spPr bwMode="auto">
              <a:xfrm>
                <a:off x="5842" y="2234"/>
                <a:ext cx="88" cy="80"/>
              </a:xfrm>
              <a:custGeom>
                <a:avLst/>
                <a:gdLst>
                  <a:gd name="T0" fmla="*/ 83 w 84"/>
                  <a:gd name="T1" fmla="*/ 39 h 76"/>
                  <a:gd name="T2" fmla="*/ 81 w 84"/>
                  <a:gd name="T3" fmla="*/ 38 h 76"/>
                  <a:gd name="T4" fmla="*/ 56 w 84"/>
                  <a:gd name="T5" fmla="*/ 72 h 76"/>
                  <a:gd name="T6" fmla="*/ 6 w 84"/>
                  <a:gd name="T7" fmla="*/ 6 h 76"/>
                  <a:gd name="T8" fmla="*/ 82 w 84"/>
                  <a:gd name="T9" fmla="*/ 40 h 76"/>
                  <a:gd name="T10" fmla="*/ 83 w 84"/>
                  <a:gd name="T11" fmla="*/ 39 h 76"/>
                  <a:gd name="T12" fmla="*/ 81 w 84"/>
                  <a:gd name="T13" fmla="*/ 38 h 76"/>
                  <a:gd name="T14" fmla="*/ 83 w 84"/>
                  <a:gd name="T15" fmla="*/ 39 h 76"/>
                  <a:gd name="T16" fmla="*/ 83 w 84"/>
                  <a:gd name="T17" fmla="*/ 37 h 76"/>
                  <a:gd name="T18" fmla="*/ 2 w 84"/>
                  <a:gd name="T19" fmla="*/ 0 h 76"/>
                  <a:gd name="T20" fmla="*/ 0 w 84"/>
                  <a:gd name="T21" fmla="*/ 1 h 76"/>
                  <a:gd name="T22" fmla="*/ 0 w 84"/>
                  <a:gd name="T23" fmla="*/ 3 h 76"/>
                  <a:gd name="T24" fmla="*/ 55 w 84"/>
                  <a:gd name="T25" fmla="*/ 75 h 76"/>
                  <a:gd name="T26" fmla="*/ 56 w 84"/>
                  <a:gd name="T27" fmla="*/ 76 h 76"/>
                  <a:gd name="T28" fmla="*/ 57 w 84"/>
                  <a:gd name="T29" fmla="*/ 75 h 76"/>
                  <a:gd name="T30" fmla="*/ 84 w 84"/>
                  <a:gd name="T31" fmla="*/ 40 h 76"/>
                  <a:gd name="T32" fmla="*/ 84 w 84"/>
                  <a:gd name="T33" fmla="*/ 38 h 76"/>
                  <a:gd name="T34" fmla="*/ 83 w 84"/>
                  <a:gd name="T35" fmla="*/ 37 h 76"/>
                  <a:gd name="T36" fmla="*/ 83 w 84"/>
                  <a:gd name="T37" fmla="*/ 3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6">
                    <a:moveTo>
                      <a:pt x="83" y="39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7" y="76"/>
                      <a:pt x="57" y="75"/>
                      <a:pt x="57" y="75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39"/>
                      <a:pt x="84" y="39"/>
                      <a:pt x="84" y="38"/>
                    </a:cubicBezTo>
                    <a:cubicBezTo>
                      <a:pt x="84" y="38"/>
                      <a:pt x="84" y="37"/>
                      <a:pt x="83" y="37"/>
                    </a:cubicBezTo>
                    <a:cubicBezTo>
                      <a:pt x="83" y="39"/>
                      <a:pt x="83" y="39"/>
                      <a:pt x="83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9" name="Freeform 959"/>
              <p:cNvSpPr/>
              <p:nvPr/>
            </p:nvSpPr>
            <p:spPr bwMode="auto">
              <a:xfrm>
                <a:off x="5906" y="2212"/>
                <a:ext cx="70" cy="64"/>
              </a:xfrm>
              <a:custGeom>
                <a:avLst/>
                <a:gdLst>
                  <a:gd name="T0" fmla="*/ 2 w 66"/>
                  <a:gd name="T1" fmla="*/ 1 h 61"/>
                  <a:gd name="T2" fmla="*/ 0 w 66"/>
                  <a:gd name="T3" fmla="*/ 2 h 61"/>
                  <a:gd name="T4" fmla="*/ 20 w 66"/>
                  <a:gd name="T5" fmla="*/ 60 h 61"/>
                  <a:gd name="T6" fmla="*/ 22 w 66"/>
                  <a:gd name="T7" fmla="*/ 61 h 61"/>
                  <a:gd name="T8" fmla="*/ 65 w 66"/>
                  <a:gd name="T9" fmla="*/ 47 h 61"/>
                  <a:gd name="T10" fmla="*/ 66 w 66"/>
                  <a:gd name="T11" fmla="*/ 46 h 61"/>
                  <a:gd name="T12" fmla="*/ 65 w 66"/>
                  <a:gd name="T13" fmla="*/ 45 h 61"/>
                  <a:gd name="T14" fmla="*/ 3 w 66"/>
                  <a:gd name="T15" fmla="*/ 0 h 61"/>
                  <a:gd name="T16" fmla="*/ 1 w 66"/>
                  <a:gd name="T17" fmla="*/ 0 h 61"/>
                  <a:gd name="T18" fmla="*/ 0 w 66"/>
                  <a:gd name="T19" fmla="*/ 2 h 61"/>
                  <a:gd name="T20" fmla="*/ 2 w 66"/>
                  <a:gd name="T21" fmla="*/ 1 h 61"/>
                  <a:gd name="T22" fmla="*/ 1 w 66"/>
                  <a:gd name="T23" fmla="*/ 2 h 61"/>
                  <a:gd name="T24" fmla="*/ 61 w 66"/>
                  <a:gd name="T25" fmla="*/ 45 h 61"/>
                  <a:gd name="T26" fmla="*/ 23 w 66"/>
                  <a:gd name="T27" fmla="*/ 58 h 61"/>
                  <a:gd name="T28" fmla="*/ 3 w 66"/>
                  <a:gd name="T29" fmla="*/ 1 h 61"/>
                  <a:gd name="T30" fmla="*/ 2 w 66"/>
                  <a:gd name="T31" fmla="*/ 1 h 61"/>
                  <a:gd name="T32" fmla="*/ 1 w 66"/>
                  <a:gd name="T33" fmla="*/ 2 h 61"/>
                  <a:gd name="T34" fmla="*/ 2 w 66"/>
                  <a:gd name="T3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61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6" y="47"/>
                      <a:pt x="66" y="46"/>
                    </a:cubicBezTo>
                    <a:cubicBezTo>
                      <a:pt x="66" y="46"/>
                      <a:pt x="65" y="45"/>
                      <a:pt x="65" y="4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0" name="Freeform 960"/>
              <p:cNvSpPr/>
              <p:nvPr/>
            </p:nvSpPr>
            <p:spPr bwMode="auto">
              <a:xfrm>
                <a:off x="5357" y="2217"/>
                <a:ext cx="83" cy="42"/>
              </a:xfrm>
              <a:custGeom>
                <a:avLst/>
                <a:gdLst>
                  <a:gd name="T0" fmla="*/ 14 w 78"/>
                  <a:gd name="T1" fmla="*/ 1 h 40"/>
                  <a:gd name="T2" fmla="*/ 13 w 78"/>
                  <a:gd name="T3" fmla="*/ 1 h 40"/>
                  <a:gd name="T4" fmla="*/ 1 w 78"/>
                  <a:gd name="T5" fmla="*/ 27 h 40"/>
                  <a:gd name="T6" fmla="*/ 1 w 78"/>
                  <a:gd name="T7" fmla="*/ 29 h 40"/>
                  <a:gd name="T8" fmla="*/ 2 w 78"/>
                  <a:gd name="T9" fmla="*/ 29 h 40"/>
                  <a:gd name="T10" fmla="*/ 76 w 78"/>
                  <a:gd name="T11" fmla="*/ 40 h 40"/>
                  <a:gd name="T12" fmla="*/ 77 w 78"/>
                  <a:gd name="T13" fmla="*/ 39 h 40"/>
                  <a:gd name="T14" fmla="*/ 77 w 78"/>
                  <a:gd name="T15" fmla="*/ 38 h 40"/>
                  <a:gd name="T16" fmla="*/ 15 w 78"/>
                  <a:gd name="T17" fmla="*/ 0 h 40"/>
                  <a:gd name="T18" fmla="*/ 14 w 78"/>
                  <a:gd name="T19" fmla="*/ 0 h 40"/>
                  <a:gd name="T20" fmla="*/ 13 w 78"/>
                  <a:gd name="T21" fmla="*/ 1 h 40"/>
                  <a:gd name="T22" fmla="*/ 14 w 78"/>
                  <a:gd name="T23" fmla="*/ 1 h 40"/>
                  <a:gd name="T24" fmla="*/ 13 w 78"/>
                  <a:gd name="T25" fmla="*/ 2 h 40"/>
                  <a:gd name="T26" fmla="*/ 69 w 78"/>
                  <a:gd name="T27" fmla="*/ 36 h 40"/>
                  <a:gd name="T28" fmla="*/ 4 w 78"/>
                  <a:gd name="T29" fmla="*/ 27 h 40"/>
                  <a:gd name="T30" fmla="*/ 15 w 78"/>
                  <a:gd name="T31" fmla="*/ 2 h 40"/>
                  <a:gd name="T32" fmla="*/ 14 w 78"/>
                  <a:gd name="T33" fmla="*/ 1 h 40"/>
                  <a:gd name="T34" fmla="*/ 13 w 78"/>
                  <a:gd name="T35" fmla="*/ 2 h 40"/>
                  <a:gd name="T36" fmla="*/ 14 w 78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40">
                    <a:moveTo>
                      <a:pt x="14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7" y="40"/>
                      <a:pt x="77" y="39"/>
                    </a:cubicBezTo>
                    <a:cubicBezTo>
                      <a:pt x="78" y="39"/>
                      <a:pt x="77" y="38"/>
                      <a:pt x="77" y="3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1" name="Freeform 961"/>
              <p:cNvSpPr/>
              <p:nvPr/>
            </p:nvSpPr>
            <p:spPr bwMode="auto">
              <a:xfrm>
                <a:off x="5528" y="2203"/>
                <a:ext cx="45" cy="63"/>
              </a:xfrm>
              <a:custGeom>
                <a:avLst/>
                <a:gdLst>
                  <a:gd name="T0" fmla="*/ 20 w 43"/>
                  <a:gd name="T1" fmla="*/ 58 h 59"/>
                  <a:gd name="T2" fmla="*/ 21 w 43"/>
                  <a:gd name="T3" fmla="*/ 58 h 59"/>
                  <a:gd name="T4" fmla="*/ 43 w 43"/>
                  <a:gd name="T5" fmla="*/ 2 h 59"/>
                  <a:gd name="T6" fmla="*/ 43 w 43"/>
                  <a:gd name="T7" fmla="*/ 1 h 59"/>
                  <a:gd name="T8" fmla="*/ 41 w 43"/>
                  <a:gd name="T9" fmla="*/ 1 h 59"/>
                  <a:gd name="T10" fmla="*/ 1 w 43"/>
                  <a:gd name="T11" fmla="*/ 22 h 59"/>
                  <a:gd name="T12" fmla="*/ 1 w 43"/>
                  <a:gd name="T13" fmla="*/ 24 h 59"/>
                  <a:gd name="T14" fmla="*/ 18 w 43"/>
                  <a:gd name="T15" fmla="*/ 58 h 59"/>
                  <a:gd name="T16" fmla="*/ 20 w 43"/>
                  <a:gd name="T17" fmla="*/ 59 h 59"/>
                  <a:gd name="T18" fmla="*/ 21 w 43"/>
                  <a:gd name="T19" fmla="*/ 58 h 59"/>
                  <a:gd name="T20" fmla="*/ 20 w 43"/>
                  <a:gd name="T21" fmla="*/ 58 h 59"/>
                  <a:gd name="T22" fmla="*/ 21 w 43"/>
                  <a:gd name="T23" fmla="*/ 57 h 59"/>
                  <a:gd name="T24" fmla="*/ 4 w 43"/>
                  <a:gd name="T25" fmla="*/ 24 h 59"/>
                  <a:gd name="T26" fmla="*/ 39 w 43"/>
                  <a:gd name="T27" fmla="*/ 5 h 59"/>
                  <a:gd name="T28" fmla="*/ 18 w 43"/>
                  <a:gd name="T29" fmla="*/ 57 h 59"/>
                  <a:gd name="T30" fmla="*/ 20 w 43"/>
                  <a:gd name="T31" fmla="*/ 58 h 59"/>
                  <a:gd name="T32" fmla="*/ 21 w 43"/>
                  <a:gd name="T33" fmla="*/ 57 h 59"/>
                  <a:gd name="T34" fmla="*/ 20 w 43"/>
                  <a:gd name="T35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9">
                    <a:moveTo>
                      <a:pt x="20" y="58"/>
                    </a:moveTo>
                    <a:cubicBezTo>
                      <a:pt x="21" y="58"/>
                      <a:pt x="21" y="58"/>
                      <a:pt x="21" y="58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3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59"/>
                      <a:pt x="20" y="59"/>
                    </a:cubicBezTo>
                    <a:cubicBezTo>
                      <a:pt x="20" y="59"/>
                      <a:pt x="21" y="59"/>
                      <a:pt x="21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8"/>
                      <a:pt x="20" y="58"/>
                      <a:pt x="20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2" name="Freeform 962"/>
              <p:cNvSpPr/>
              <p:nvPr/>
            </p:nvSpPr>
            <p:spPr bwMode="auto">
              <a:xfrm>
                <a:off x="5426" y="2198"/>
                <a:ext cx="105" cy="40"/>
              </a:xfrm>
              <a:custGeom>
                <a:avLst/>
                <a:gdLst>
                  <a:gd name="T0" fmla="*/ 47 w 99"/>
                  <a:gd name="T1" fmla="*/ 36 h 38"/>
                  <a:gd name="T2" fmla="*/ 48 w 99"/>
                  <a:gd name="T3" fmla="*/ 35 h 38"/>
                  <a:gd name="T4" fmla="*/ 9 w 99"/>
                  <a:gd name="T5" fmla="*/ 5 h 38"/>
                  <a:gd name="T6" fmla="*/ 91 w 99"/>
                  <a:gd name="T7" fmla="*/ 28 h 38"/>
                  <a:gd name="T8" fmla="*/ 47 w 99"/>
                  <a:gd name="T9" fmla="*/ 35 h 38"/>
                  <a:gd name="T10" fmla="*/ 47 w 99"/>
                  <a:gd name="T11" fmla="*/ 36 h 38"/>
                  <a:gd name="T12" fmla="*/ 48 w 99"/>
                  <a:gd name="T13" fmla="*/ 35 h 38"/>
                  <a:gd name="T14" fmla="*/ 47 w 99"/>
                  <a:gd name="T15" fmla="*/ 36 h 38"/>
                  <a:gd name="T16" fmla="*/ 47 w 99"/>
                  <a:gd name="T17" fmla="*/ 38 h 38"/>
                  <a:gd name="T18" fmla="*/ 98 w 99"/>
                  <a:gd name="T19" fmla="*/ 29 h 38"/>
                  <a:gd name="T20" fmla="*/ 99 w 99"/>
                  <a:gd name="T21" fmla="*/ 28 h 38"/>
                  <a:gd name="T22" fmla="*/ 98 w 99"/>
                  <a:gd name="T23" fmla="*/ 26 h 38"/>
                  <a:gd name="T24" fmla="*/ 3 w 99"/>
                  <a:gd name="T25" fmla="*/ 0 h 38"/>
                  <a:gd name="T26" fmla="*/ 1 w 99"/>
                  <a:gd name="T27" fmla="*/ 1 h 38"/>
                  <a:gd name="T28" fmla="*/ 1 w 99"/>
                  <a:gd name="T29" fmla="*/ 3 h 38"/>
                  <a:gd name="T30" fmla="*/ 46 w 99"/>
                  <a:gd name="T31" fmla="*/ 37 h 38"/>
                  <a:gd name="T32" fmla="*/ 47 w 99"/>
                  <a:gd name="T33" fmla="*/ 38 h 38"/>
                  <a:gd name="T34" fmla="*/ 47 w 99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38">
                    <a:moveTo>
                      <a:pt x="47" y="36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8"/>
                    </a:cubicBezTo>
                    <a:cubicBezTo>
                      <a:pt x="99" y="27"/>
                      <a:pt x="99" y="27"/>
                      <a:pt x="98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7" y="36"/>
                      <a:pt x="47" y="36"/>
                      <a:pt x="47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3" name="Freeform 963"/>
              <p:cNvSpPr/>
              <p:nvPr/>
            </p:nvSpPr>
            <p:spPr bwMode="auto">
              <a:xfrm>
                <a:off x="5357" y="2198"/>
                <a:ext cx="83" cy="61"/>
              </a:xfrm>
              <a:custGeom>
                <a:avLst/>
                <a:gdLst>
                  <a:gd name="T0" fmla="*/ 2 w 78"/>
                  <a:gd name="T1" fmla="*/ 46 h 58"/>
                  <a:gd name="T2" fmla="*/ 3 w 78"/>
                  <a:gd name="T3" fmla="*/ 47 h 58"/>
                  <a:gd name="T4" fmla="*/ 66 w 78"/>
                  <a:gd name="T5" fmla="*/ 4 h 58"/>
                  <a:gd name="T6" fmla="*/ 74 w 78"/>
                  <a:gd name="T7" fmla="*/ 55 h 58"/>
                  <a:gd name="T8" fmla="*/ 2 w 78"/>
                  <a:gd name="T9" fmla="*/ 45 h 58"/>
                  <a:gd name="T10" fmla="*/ 2 w 78"/>
                  <a:gd name="T11" fmla="*/ 46 h 58"/>
                  <a:gd name="T12" fmla="*/ 3 w 78"/>
                  <a:gd name="T13" fmla="*/ 47 h 58"/>
                  <a:gd name="T14" fmla="*/ 2 w 78"/>
                  <a:gd name="T15" fmla="*/ 46 h 58"/>
                  <a:gd name="T16" fmla="*/ 2 w 78"/>
                  <a:gd name="T17" fmla="*/ 47 h 58"/>
                  <a:gd name="T18" fmla="*/ 76 w 78"/>
                  <a:gd name="T19" fmla="*/ 58 h 58"/>
                  <a:gd name="T20" fmla="*/ 77 w 78"/>
                  <a:gd name="T21" fmla="*/ 58 h 58"/>
                  <a:gd name="T22" fmla="*/ 77 w 78"/>
                  <a:gd name="T23" fmla="*/ 57 h 58"/>
                  <a:gd name="T24" fmla="*/ 69 w 78"/>
                  <a:gd name="T25" fmla="*/ 2 h 58"/>
                  <a:gd name="T26" fmla="*/ 68 w 78"/>
                  <a:gd name="T27" fmla="*/ 0 h 58"/>
                  <a:gd name="T28" fmla="*/ 66 w 78"/>
                  <a:gd name="T29" fmla="*/ 1 h 58"/>
                  <a:gd name="T30" fmla="*/ 1 w 78"/>
                  <a:gd name="T31" fmla="*/ 45 h 58"/>
                  <a:gd name="T32" fmla="*/ 1 w 78"/>
                  <a:gd name="T33" fmla="*/ 46 h 58"/>
                  <a:gd name="T34" fmla="*/ 2 w 78"/>
                  <a:gd name="T35" fmla="*/ 47 h 58"/>
                  <a:gd name="T36" fmla="*/ 2 w 78"/>
                  <a:gd name="T37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58">
                    <a:moveTo>
                      <a:pt x="2" y="46"/>
                    </a:moveTo>
                    <a:cubicBezTo>
                      <a:pt x="3" y="47"/>
                      <a:pt x="3" y="47"/>
                      <a:pt x="3" y="4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7" y="58"/>
                      <a:pt x="77" y="58"/>
                    </a:cubicBezTo>
                    <a:cubicBezTo>
                      <a:pt x="77" y="58"/>
                      <a:pt x="78" y="57"/>
                      <a:pt x="77" y="57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8" y="1"/>
                      <a:pt x="68" y="0"/>
                    </a:cubicBezTo>
                    <a:cubicBezTo>
                      <a:pt x="67" y="0"/>
                      <a:pt x="67" y="0"/>
                      <a:pt x="66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4" name="Freeform 964"/>
              <p:cNvSpPr/>
              <p:nvPr/>
            </p:nvSpPr>
            <p:spPr bwMode="auto">
              <a:xfrm>
                <a:off x="5436" y="2235"/>
                <a:ext cx="114" cy="31"/>
              </a:xfrm>
              <a:custGeom>
                <a:avLst/>
                <a:gdLst>
                  <a:gd name="T0" fmla="*/ 38 w 108"/>
                  <a:gd name="T1" fmla="*/ 1 h 29"/>
                  <a:gd name="T2" fmla="*/ 37 w 108"/>
                  <a:gd name="T3" fmla="*/ 0 h 29"/>
                  <a:gd name="T4" fmla="*/ 1 w 108"/>
                  <a:gd name="T5" fmla="*/ 21 h 29"/>
                  <a:gd name="T6" fmla="*/ 0 w 108"/>
                  <a:gd name="T7" fmla="*/ 22 h 29"/>
                  <a:gd name="T8" fmla="*/ 2 w 108"/>
                  <a:gd name="T9" fmla="*/ 23 h 29"/>
                  <a:gd name="T10" fmla="*/ 107 w 108"/>
                  <a:gd name="T11" fmla="*/ 29 h 29"/>
                  <a:gd name="T12" fmla="*/ 108 w 108"/>
                  <a:gd name="T13" fmla="*/ 28 h 29"/>
                  <a:gd name="T14" fmla="*/ 107 w 108"/>
                  <a:gd name="T15" fmla="*/ 26 h 29"/>
                  <a:gd name="T16" fmla="*/ 39 w 108"/>
                  <a:gd name="T17" fmla="*/ 0 h 29"/>
                  <a:gd name="T18" fmla="*/ 37 w 108"/>
                  <a:gd name="T19" fmla="*/ 0 h 29"/>
                  <a:gd name="T20" fmla="*/ 38 w 108"/>
                  <a:gd name="T21" fmla="*/ 1 h 29"/>
                  <a:gd name="T22" fmla="*/ 37 w 108"/>
                  <a:gd name="T23" fmla="*/ 3 h 29"/>
                  <a:gd name="T24" fmla="*/ 97 w 108"/>
                  <a:gd name="T25" fmla="*/ 26 h 29"/>
                  <a:gd name="T26" fmla="*/ 7 w 108"/>
                  <a:gd name="T27" fmla="*/ 21 h 29"/>
                  <a:gd name="T28" fmla="*/ 39 w 108"/>
                  <a:gd name="T29" fmla="*/ 3 h 29"/>
                  <a:gd name="T30" fmla="*/ 38 w 108"/>
                  <a:gd name="T31" fmla="*/ 1 h 29"/>
                  <a:gd name="T32" fmla="*/ 37 w 108"/>
                  <a:gd name="T33" fmla="*/ 3 h 29"/>
                  <a:gd name="T34" fmla="*/ 38 w 108"/>
                  <a:gd name="T3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29">
                    <a:moveTo>
                      <a:pt x="38" y="1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8" y="29"/>
                      <a:pt x="108" y="28"/>
                    </a:cubicBezTo>
                    <a:cubicBezTo>
                      <a:pt x="108" y="27"/>
                      <a:pt x="108" y="26"/>
                      <a:pt x="107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5" name="Freeform 965"/>
              <p:cNvSpPr/>
              <p:nvPr/>
            </p:nvSpPr>
            <p:spPr bwMode="auto">
              <a:xfrm>
                <a:off x="5754" y="2198"/>
                <a:ext cx="47" cy="57"/>
              </a:xfrm>
              <a:custGeom>
                <a:avLst/>
                <a:gdLst>
                  <a:gd name="T0" fmla="*/ 4 w 45"/>
                  <a:gd name="T1" fmla="*/ 52 h 54"/>
                  <a:gd name="T2" fmla="*/ 6 w 45"/>
                  <a:gd name="T3" fmla="*/ 53 h 54"/>
                  <a:gd name="T4" fmla="*/ 45 w 45"/>
                  <a:gd name="T5" fmla="*/ 2 h 54"/>
                  <a:gd name="T6" fmla="*/ 45 w 45"/>
                  <a:gd name="T7" fmla="*/ 0 h 54"/>
                  <a:gd name="T8" fmla="*/ 43 w 45"/>
                  <a:gd name="T9" fmla="*/ 0 h 54"/>
                  <a:gd name="T10" fmla="*/ 1 w 45"/>
                  <a:gd name="T11" fmla="*/ 30 h 54"/>
                  <a:gd name="T12" fmla="*/ 0 w 45"/>
                  <a:gd name="T13" fmla="*/ 32 h 54"/>
                  <a:gd name="T14" fmla="*/ 3 w 45"/>
                  <a:gd name="T15" fmla="*/ 53 h 54"/>
                  <a:gd name="T16" fmla="*/ 4 w 45"/>
                  <a:gd name="T17" fmla="*/ 54 h 54"/>
                  <a:gd name="T18" fmla="*/ 6 w 45"/>
                  <a:gd name="T19" fmla="*/ 53 h 54"/>
                  <a:gd name="T20" fmla="*/ 4 w 45"/>
                  <a:gd name="T21" fmla="*/ 52 h 54"/>
                  <a:gd name="T22" fmla="*/ 6 w 45"/>
                  <a:gd name="T23" fmla="*/ 52 h 54"/>
                  <a:gd name="T24" fmla="*/ 3 w 45"/>
                  <a:gd name="T25" fmla="*/ 32 h 54"/>
                  <a:gd name="T26" fmla="*/ 36 w 45"/>
                  <a:gd name="T27" fmla="*/ 9 h 54"/>
                  <a:gd name="T28" fmla="*/ 3 w 45"/>
                  <a:gd name="T29" fmla="*/ 51 h 54"/>
                  <a:gd name="T30" fmla="*/ 4 w 45"/>
                  <a:gd name="T31" fmla="*/ 52 h 54"/>
                  <a:gd name="T32" fmla="*/ 6 w 45"/>
                  <a:gd name="T33" fmla="*/ 52 h 54"/>
                  <a:gd name="T34" fmla="*/ 4 w 45"/>
                  <a:gd name="T3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54">
                    <a:moveTo>
                      <a:pt x="4" y="52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1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5" y="54"/>
                      <a:pt x="6" y="53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4" y="52"/>
                      <a:pt x="4" y="52"/>
                      <a:pt x="4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6" name="Freeform 966"/>
              <p:cNvSpPr/>
              <p:nvPr/>
            </p:nvSpPr>
            <p:spPr bwMode="auto">
              <a:xfrm>
                <a:off x="5757" y="2234"/>
                <a:ext cx="109" cy="62"/>
              </a:xfrm>
              <a:custGeom>
                <a:avLst/>
                <a:gdLst>
                  <a:gd name="T0" fmla="*/ 101 w 103"/>
                  <a:gd name="T1" fmla="*/ 57 h 59"/>
                  <a:gd name="T2" fmla="*/ 103 w 103"/>
                  <a:gd name="T3" fmla="*/ 57 h 59"/>
                  <a:gd name="T4" fmla="*/ 83 w 103"/>
                  <a:gd name="T5" fmla="*/ 1 h 59"/>
                  <a:gd name="T6" fmla="*/ 81 w 103"/>
                  <a:gd name="T7" fmla="*/ 0 h 59"/>
                  <a:gd name="T8" fmla="*/ 1 w 103"/>
                  <a:gd name="T9" fmla="*/ 17 h 59"/>
                  <a:gd name="T10" fmla="*/ 0 w 103"/>
                  <a:gd name="T11" fmla="*/ 18 h 59"/>
                  <a:gd name="T12" fmla="*/ 1 w 103"/>
                  <a:gd name="T13" fmla="*/ 20 h 59"/>
                  <a:gd name="T14" fmla="*/ 101 w 103"/>
                  <a:gd name="T15" fmla="*/ 58 h 59"/>
                  <a:gd name="T16" fmla="*/ 102 w 103"/>
                  <a:gd name="T17" fmla="*/ 58 h 59"/>
                  <a:gd name="T18" fmla="*/ 103 w 103"/>
                  <a:gd name="T19" fmla="*/ 57 h 59"/>
                  <a:gd name="T20" fmla="*/ 101 w 103"/>
                  <a:gd name="T21" fmla="*/ 57 h 59"/>
                  <a:gd name="T22" fmla="*/ 102 w 103"/>
                  <a:gd name="T23" fmla="*/ 56 h 59"/>
                  <a:gd name="T24" fmla="*/ 7 w 103"/>
                  <a:gd name="T25" fmla="*/ 19 h 59"/>
                  <a:gd name="T26" fmla="*/ 80 w 103"/>
                  <a:gd name="T27" fmla="*/ 3 h 59"/>
                  <a:gd name="T28" fmla="*/ 100 w 103"/>
                  <a:gd name="T29" fmla="*/ 58 h 59"/>
                  <a:gd name="T30" fmla="*/ 101 w 103"/>
                  <a:gd name="T31" fmla="*/ 57 h 59"/>
                  <a:gd name="T32" fmla="*/ 102 w 103"/>
                  <a:gd name="T33" fmla="*/ 56 h 59"/>
                  <a:gd name="T34" fmla="*/ 101 w 103"/>
                  <a:gd name="T3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9">
                    <a:moveTo>
                      <a:pt x="101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0"/>
                      <a:pt x="81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9"/>
                      <a:pt x="102" y="59"/>
                      <a:pt x="102" y="58"/>
                    </a:cubicBezTo>
                    <a:cubicBezTo>
                      <a:pt x="103" y="58"/>
                      <a:pt x="103" y="57"/>
                      <a:pt x="103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1" y="57"/>
                      <a:pt x="101" y="57"/>
                      <a:pt x="101" y="5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7" name="Freeform 967"/>
              <p:cNvSpPr/>
              <p:nvPr/>
            </p:nvSpPr>
            <p:spPr bwMode="auto">
              <a:xfrm>
                <a:off x="5698" y="2202"/>
                <a:ext cx="62" cy="54"/>
              </a:xfrm>
              <a:custGeom>
                <a:avLst/>
                <a:gdLst>
                  <a:gd name="T0" fmla="*/ 1 w 59"/>
                  <a:gd name="T1" fmla="*/ 49 h 51"/>
                  <a:gd name="T2" fmla="*/ 2 w 59"/>
                  <a:gd name="T3" fmla="*/ 51 h 51"/>
                  <a:gd name="T4" fmla="*/ 57 w 59"/>
                  <a:gd name="T5" fmla="*/ 50 h 51"/>
                  <a:gd name="T6" fmla="*/ 59 w 59"/>
                  <a:gd name="T7" fmla="*/ 49 h 51"/>
                  <a:gd name="T8" fmla="*/ 58 w 59"/>
                  <a:gd name="T9" fmla="*/ 47 h 51"/>
                  <a:gd name="T10" fmla="*/ 15 w 59"/>
                  <a:gd name="T11" fmla="*/ 0 h 51"/>
                  <a:gd name="T12" fmla="*/ 14 w 59"/>
                  <a:gd name="T13" fmla="*/ 0 h 51"/>
                  <a:gd name="T14" fmla="*/ 13 w 59"/>
                  <a:gd name="T15" fmla="*/ 1 h 51"/>
                  <a:gd name="T16" fmla="*/ 0 w 59"/>
                  <a:gd name="T17" fmla="*/ 49 h 51"/>
                  <a:gd name="T18" fmla="*/ 0 w 59"/>
                  <a:gd name="T19" fmla="*/ 50 h 51"/>
                  <a:gd name="T20" fmla="*/ 2 w 59"/>
                  <a:gd name="T21" fmla="*/ 51 h 51"/>
                  <a:gd name="T22" fmla="*/ 1 w 59"/>
                  <a:gd name="T23" fmla="*/ 49 h 51"/>
                  <a:gd name="T24" fmla="*/ 3 w 59"/>
                  <a:gd name="T25" fmla="*/ 50 h 51"/>
                  <a:gd name="T26" fmla="*/ 15 w 59"/>
                  <a:gd name="T27" fmla="*/ 4 h 51"/>
                  <a:gd name="T28" fmla="*/ 54 w 59"/>
                  <a:gd name="T29" fmla="*/ 47 h 51"/>
                  <a:gd name="T30" fmla="*/ 1 w 59"/>
                  <a:gd name="T31" fmla="*/ 48 h 51"/>
                  <a:gd name="T32" fmla="*/ 1 w 59"/>
                  <a:gd name="T33" fmla="*/ 49 h 51"/>
                  <a:gd name="T34" fmla="*/ 3 w 59"/>
                  <a:gd name="T35" fmla="*/ 50 h 51"/>
                  <a:gd name="T36" fmla="*/ 1 w 59"/>
                  <a:gd name="T37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1">
                    <a:moveTo>
                      <a:pt x="1" y="49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8" y="4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49"/>
                      <a:pt x="1" y="49"/>
                      <a:pt x="1" y="4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8" name="Freeform 968"/>
              <p:cNvSpPr/>
              <p:nvPr/>
            </p:nvSpPr>
            <p:spPr bwMode="auto">
              <a:xfrm>
                <a:off x="5908" y="2075"/>
                <a:ext cx="34" cy="83"/>
              </a:xfrm>
              <a:custGeom>
                <a:avLst/>
                <a:gdLst>
                  <a:gd name="T0" fmla="*/ 19 w 32"/>
                  <a:gd name="T1" fmla="*/ 78 h 79"/>
                  <a:gd name="T2" fmla="*/ 21 w 32"/>
                  <a:gd name="T3" fmla="*/ 78 h 79"/>
                  <a:gd name="T4" fmla="*/ 32 w 32"/>
                  <a:gd name="T5" fmla="*/ 2 h 79"/>
                  <a:gd name="T6" fmla="*/ 31 w 32"/>
                  <a:gd name="T7" fmla="*/ 0 h 79"/>
                  <a:gd name="T8" fmla="*/ 29 w 32"/>
                  <a:gd name="T9" fmla="*/ 1 h 79"/>
                  <a:gd name="T10" fmla="*/ 1 w 32"/>
                  <a:gd name="T11" fmla="*/ 43 h 79"/>
                  <a:gd name="T12" fmla="*/ 1 w 32"/>
                  <a:gd name="T13" fmla="*/ 44 h 79"/>
                  <a:gd name="T14" fmla="*/ 18 w 32"/>
                  <a:gd name="T15" fmla="*/ 78 h 79"/>
                  <a:gd name="T16" fmla="*/ 20 w 32"/>
                  <a:gd name="T17" fmla="*/ 79 h 79"/>
                  <a:gd name="T18" fmla="*/ 21 w 32"/>
                  <a:gd name="T19" fmla="*/ 78 h 79"/>
                  <a:gd name="T20" fmla="*/ 19 w 32"/>
                  <a:gd name="T21" fmla="*/ 78 h 79"/>
                  <a:gd name="T22" fmla="*/ 21 w 32"/>
                  <a:gd name="T23" fmla="*/ 77 h 79"/>
                  <a:gd name="T24" fmla="*/ 4 w 32"/>
                  <a:gd name="T25" fmla="*/ 43 h 79"/>
                  <a:gd name="T26" fmla="*/ 28 w 32"/>
                  <a:gd name="T27" fmla="*/ 8 h 79"/>
                  <a:gd name="T28" fmla="*/ 18 w 32"/>
                  <a:gd name="T29" fmla="*/ 78 h 79"/>
                  <a:gd name="T30" fmla="*/ 19 w 32"/>
                  <a:gd name="T31" fmla="*/ 78 h 79"/>
                  <a:gd name="T32" fmla="*/ 21 w 32"/>
                  <a:gd name="T33" fmla="*/ 77 h 79"/>
                  <a:gd name="T34" fmla="*/ 19 w 32"/>
                  <a:gd name="T35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79">
                    <a:moveTo>
                      <a:pt x="19" y="78"/>
                    </a:moveTo>
                    <a:cubicBezTo>
                      <a:pt x="21" y="78"/>
                      <a:pt x="21" y="78"/>
                      <a:pt x="21" y="7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1" y="79"/>
                      <a:pt x="21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19" y="78"/>
                      <a:pt x="19" y="78"/>
                      <a:pt x="19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9" name="Freeform 969"/>
              <p:cNvSpPr/>
              <p:nvPr/>
            </p:nvSpPr>
            <p:spPr bwMode="auto">
              <a:xfrm>
                <a:off x="5845" y="2155"/>
                <a:ext cx="85" cy="81"/>
              </a:xfrm>
              <a:custGeom>
                <a:avLst/>
                <a:gdLst>
                  <a:gd name="T0" fmla="*/ 60 w 81"/>
                  <a:gd name="T1" fmla="*/ 55 h 77"/>
                  <a:gd name="T2" fmla="*/ 61 w 81"/>
                  <a:gd name="T3" fmla="*/ 56 h 77"/>
                  <a:gd name="T4" fmla="*/ 81 w 81"/>
                  <a:gd name="T5" fmla="*/ 2 h 77"/>
                  <a:gd name="T6" fmla="*/ 80 w 81"/>
                  <a:gd name="T7" fmla="*/ 0 h 77"/>
                  <a:gd name="T8" fmla="*/ 78 w 81"/>
                  <a:gd name="T9" fmla="*/ 1 h 77"/>
                  <a:gd name="T10" fmla="*/ 1 w 81"/>
                  <a:gd name="T11" fmla="*/ 74 h 77"/>
                  <a:gd name="T12" fmla="*/ 1 w 81"/>
                  <a:gd name="T13" fmla="*/ 76 h 77"/>
                  <a:gd name="T14" fmla="*/ 2 w 81"/>
                  <a:gd name="T15" fmla="*/ 77 h 77"/>
                  <a:gd name="T16" fmla="*/ 60 w 81"/>
                  <a:gd name="T17" fmla="*/ 57 h 77"/>
                  <a:gd name="T18" fmla="*/ 61 w 81"/>
                  <a:gd name="T19" fmla="*/ 56 h 77"/>
                  <a:gd name="T20" fmla="*/ 60 w 81"/>
                  <a:gd name="T21" fmla="*/ 55 h 77"/>
                  <a:gd name="T22" fmla="*/ 59 w 81"/>
                  <a:gd name="T23" fmla="*/ 54 h 77"/>
                  <a:gd name="T24" fmla="*/ 8 w 81"/>
                  <a:gd name="T25" fmla="*/ 72 h 77"/>
                  <a:gd name="T26" fmla="*/ 76 w 81"/>
                  <a:gd name="T27" fmla="*/ 7 h 77"/>
                  <a:gd name="T28" fmla="*/ 58 w 81"/>
                  <a:gd name="T29" fmla="*/ 55 h 77"/>
                  <a:gd name="T30" fmla="*/ 60 w 81"/>
                  <a:gd name="T31" fmla="*/ 55 h 77"/>
                  <a:gd name="T32" fmla="*/ 59 w 81"/>
                  <a:gd name="T33" fmla="*/ 54 h 77"/>
                  <a:gd name="T34" fmla="*/ 60 w 81"/>
                  <a:gd name="T35" fmla="*/ 5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77">
                    <a:moveTo>
                      <a:pt x="60" y="55"/>
                    </a:moveTo>
                    <a:cubicBezTo>
                      <a:pt x="61" y="56"/>
                      <a:pt x="61" y="56"/>
                      <a:pt x="61" y="56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7"/>
                      <a:pt x="2" y="77"/>
                      <a:pt x="2" y="7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0" y="55"/>
                      <a:pt x="60" y="55"/>
                      <a:pt x="60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0" name="Freeform 970"/>
              <p:cNvSpPr/>
              <p:nvPr/>
            </p:nvSpPr>
            <p:spPr bwMode="auto">
              <a:xfrm>
                <a:off x="5906" y="2175"/>
                <a:ext cx="66" cy="101"/>
              </a:xfrm>
              <a:custGeom>
                <a:avLst/>
                <a:gdLst>
                  <a:gd name="T0" fmla="*/ 60 w 62"/>
                  <a:gd name="T1" fmla="*/ 2 h 96"/>
                  <a:gd name="T2" fmla="*/ 59 w 62"/>
                  <a:gd name="T3" fmla="*/ 1 h 96"/>
                  <a:gd name="T4" fmla="*/ 22 w 62"/>
                  <a:gd name="T5" fmla="*/ 90 h 96"/>
                  <a:gd name="T6" fmla="*/ 4 w 62"/>
                  <a:gd name="T7" fmla="*/ 37 h 96"/>
                  <a:gd name="T8" fmla="*/ 61 w 62"/>
                  <a:gd name="T9" fmla="*/ 3 h 96"/>
                  <a:gd name="T10" fmla="*/ 60 w 62"/>
                  <a:gd name="T11" fmla="*/ 2 h 96"/>
                  <a:gd name="T12" fmla="*/ 59 w 62"/>
                  <a:gd name="T13" fmla="*/ 1 h 96"/>
                  <a:gd name="T14" fmla="*/ 60 w 62"/>
                  <a:gd name="T15" fmla="*/ 2 h 96"/>
                  <a:gd name="T16" fmla="*/ 59 w 62"/>
                  <a:gd name="T17" fmla="*/ 0 h 96"/>
                  <a:gd name="T18" fmla="*/ 1 w 62"/>
                  <a:gd name="T19" fmla="*/ 35 h 96"/>
                  <a:gd name="T20" fmla="*/ 0 w 62"/>
                  <a:gd name="T21" fmla="*/ 37 h 96"/>
                  <a:gd name="T22" fmla="*/ 20 w 62"/>
                  <a:gd name="T23" fmla="*/ 95 h 96"/>
                  <a:gd name="T24" fmla="*/ 22 w 62"/>
                  <a:gd name="T25" fmla="*/ 96 h 96"/>
                  <a:gd name="T26" fmla="*/ 23 w 62"/>
                  <a:gd name="T27" fmla="*/ 95 h 96"/>
                  <a:gd name="T28" fmla="*/ 61 w 62"/>
                  <a:gd name="T29" fmla="*/ 2 h 96"/>
                  <a:gd name="T30" fmla="*/ 61 w 62"/>
                  <a:gd name="T31" fmla="*/ 1 h 96"/>
                  <a:gd name="T32" fmla="*/ 59 w 62"/>
                  <a:gd name="T33" fmla="*/ 0 h 96"/>
                  <a:gd name="T34" fmla="*/ 60 w 62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6">
                    <a:moveTo>
                      <a:pt x="60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6"/>
                      <a:pt x="21" y="96"/>
                      <a:pt x="22" y="96"/>
                    </a:cubicBezTo>
                    <a:cubicBezTo>
                      <a:pt x="22" y="96"/>
                      <a:pt x="23" y="96"/>
                      <a:pt x="23" y="95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60" y="2"/>
                      <a:pt x="60" y="2"/>
                      <a:pt x="6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1" name="Freeform 971"/>
              <p:cNvSpPr/>
              <p:nvPr/>
            </p:nvSpPr>
            <p:spPr bwMode="auto">
              <a:xfrm>
                <a:off x="5927" y="2075"/>
                <a:ext cx="45" cy="103"/>
              </a:xfrm>
              <a:custGeom>
                <a:avLst/>
                <a:gdLst>
                  <a:gd name="T0" fmla="*/ 1 w 42"/>
                  <a:gd name="T1" fmla="*/ 78 h 98"/>
                  <a:gd name="T2" fmla="*/ 1 w 42"/>
                  <a:gd name="T3" fmla="*/ 79 h 98"/>
                  <a:gd name="T4" fmla="*/ 39 w 42"/>
                  <a:gd name="T5" fmla="*/ 98 h 98"/>
                  <a:gd name="T6" fmla="*/ 41 w 42"/>
                  <a:gd name="T7" fmla="*/ 98 h 98"/>
                  <a:gd name="T8" fmla="*/ 42 w 42"/>
                  <a:gd name="T9" fmla="*/ 96 h 98"/>
                  <a:gd name="T10" fmla="*/ 14 w 42"/>
                  <a:gd name="T11" fmla="*/ 1 h 98"/>
                  <a:gd name="T12" fmla="*/ 12 w 42"/>
                  <a:gd name="T13" fmla="*/ 0 h 98"/>
                  <a:gd name="T14" fmla="*/ 11 w 42"/>
                  <a:gd name="T15" fmla="*/ 1 h 98"/>
                  <a:gd name="T16" fmla="*/ 0 w 42"/>
                  <a:gd name="T17" fmla="*/ 78 h 98"/>
                  <a:gd name="T18" fmla="*/ 1 w 42"/>
                  <a:gd name="T19" fmla="*/ 79 h 98"/>
                  <a:gd name="T20" fmla="*/ 1 w 42"/>
                  <a:gd name="T21" fmla="*/ 78 h 98"/>
                  <a:gd name="T22" fmla="*/ 3 w 42"/>
                  <a:gd name="T23" fmla="*/ 78 h 98"/>
                  <a:gd name="T24" fmla="*/ 13 w 42"/>
                  <a:gd name="T25" fmla="*/ 8 h 98"/>
                  <a:gd name="T26" fmla="*/ 38 w 42"/>
                  <a:gd name="T27" fmla="*/ 94 h 98"/>
                  <a:gd name="T28" fmla="*/ 2 w 42"/>
                  <a:gd name="T29" fmla="*/ 76 h 98"/>
                  <a:gd name="T30" fmla="*/ 1 w 42"/>
                  <a:gd name="T31" fmla="*/ 78 h 98"/>
                  <a:gd name="T32" fmla="*/ 3 w 42"/>
                  <a:gd name="T33" fmla="*/ 78 h 98"/>
                  <a:gd name="T34" fmla="*/ 1 w 42"/>
                  <a:gd name="T35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98">
                    <a:moveTo>
                      <a:pt x="1" y="78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7"/>
                      <a:pt x="42" y="97"/>
                      <a:pt x="42" y="96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9"/>
                      <a:pt x="1" y="7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" y="78"/>
                      <a:pt x="1" y="78"/>
                      <a:pt x="1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2" name="Freeform 972"/>
              <p:cNvSpPr/>
              <p:nvPr/>
            </p:nvSpPr>
            <p:spPr bwMode="auto">
              <a:xfrm>
                <a:off x="5675" y="2095"/>
                <a:ext cx="89" cy="91"/>
              </a:xfrm>
              <a:custGeom>
                <a:avLst/>
                <a:gdLst>
                  <a:gd name="T0" fmla="*/ 81 w 85"/>
                  <a:gd name="T1" fmla="*/ 86 h 87"/>
                  <a:gd name="T2" fmla="*/ 82 w 85"/>
                  <a:gd name="T3" fmla="*/ 86 h 87"/>
                  <a:gd name="T4" fmla="*/ 85 w 85"/>
                  <a:gd name="T5" fmla="*/ 15 h 87"/>
                  <a:gd name="T6" fmla="*/ 84 w 85"/>
                  <a:gd name="T7" fmla="*/ 14 h 87"/>
                  <a:gd name="T8" fmla="*/ 2 w 85"/>
                  <a:gd name="T9" fmla="*/ 1 h 87"/>
                  <a:gd name="T10" fmla="*/ 0 w 85"/>
                  <a:gd name="T11" fmla="*/ 1 h 87"/>
                  <a:gd name="T12" fmla="*/ 0 w 85"/>
                  <a:gd name="T13" fmla="*/ 3 h 87"/>
                  <a:gd name="T14" fmla="*/ 79 w 85"/>
                  <a:gd name="T15" fmla="*/ 87 h 87"/>
                  <a:gd name="T16" fmla="*/ 81 w 85"/>
                  <a:gd name="T17" fmla="*/ 87 h 87"/>
                  <a:gd name="T18" fmla="*/ 82 w 85"/>
                  <a:gd name="T19" fmla="*/ 86 h 87"/>
                  <a:gd name="T20" fmla="*/ 81 w 85"/>
                  <a:gd name="T21" fmla="*/ 86 h 87"/>
                  <a:gd name="T22" fmla="*/ 82 w 85"/>
                  <a:gd name="T23" fmla="*/ 85 h 87"/>
                  <a:gd name="T24" fmla="*/ 5 w 85"/>
                  <a:gd name="T25" fmla="*/ 4 h 87"/>
                  <a:gd name="T26" fmla="*/ 82 w 85"/>
                  <a:gd name="T27" fmla="*/ 17 h 87"/>
                  <a:gd name="T28" fmla="*/ 79 w 85"/>
                  <a:gd name="T29" fmla="*/ 86 h 87"/>
                  <a:gd name="T30" fmla="*/ 81 w 85"/>
                  <a:gd name="T31" fmla="*/ 86 h 87"/>
                  <a:gd name="T32" fmla="*/ 82 w 85"/>
                  <a:gd name="T33" fmla="*/ 85 h 87"/>
                  <a:gd name="T34" fmla="*/ 81 w 85"/>
                  <a:gd name="T3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7">
                    <a:moveTo>
                      <a:pt x="81" y="86"/>
                    </a:moveTo>
                    <a:cubicBezTo>
                      <a:pt x="82" y="86"/>
                      <a:pt x="82" y="86"/>
                      <a:pt x="82" y="86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5" y="14"/>
                      <a:pt x="84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1" y="87"/>
                      <a:pt x="81" y="87"/>
                    </a:cubicBezTo>
                    <a:cubicBezTo>
                      <a:pt x="82" y="87"/>
                      <a:pt x="82" y="86"/>
                      <a:pt x="82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1" y="86"/>
                      <a:pt x="81" y="86"/>
                      <a:pt x="81" y="8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3" name="Freeform 973"/>
              <p:cNvSpPr/>
              <p:nvPr/>
            </p:nvSpPr>
            <p:spPr bwMode="auto">
              <a:xfrm>
                <a:off x="5603" y="2317"/>
                <a:ext cx="80" cy="58"/>
              </a:xfrm>
              <a:custGeom>
                <a:avLst/>
                <a:gdLst>
                  <a:gd name="T0" fmla="*/ 2 w 76"/>
                  <a:gd name="T1" fmla="*/ 22 h 55"/>
                  <a:gd name="T2" fmla="*/ 2 w 76"/>
                  <a:gd name="T3" fmla="*/ 23 h 55"/>
                  <a:gd name="T4" fmla="*/ 40 w 76"/>
                  <a:gd name="T5" fmla="*/ 3 h 55"/>
                  <a:gd name="T6" fmla="*/ 70 w 76"/>
                  <a:gd name="T7" fmla="*/ 50 h 55"/>
                  <a:gd name="T8" fmla="*/ 2 w 76"/>
                  <a:gd name="T9" fmla="*/ 20 h 55"/>
                  <a:gd name="T10" fmla="*/ 2 w 76"/>
                  <a:gd name="T11" fmla="*/ 22 h 55"/>
                  <a:gd name="T12" fmla="*/ 2 w 76"/>
                  <a:gd name="T13" fmla="*/ 23 h 55"/>
                  <a:gd name="T14" fmla="*/ 2 w 76"/>
                  <a:gd name="T15" fmla="*/ 22 h 55"/>
                  <a:gd name="T16" fmla="*/ 1 w 76"/>
                  <a:gd name="T17" fmla="*/ 23 h 55"/>
                  <a:gd name="T18" fmla="*/ 74 w 76"/>
                  <a:gd name="T19" fmla="*/ 55 h 55"/>
                  <a:gd name="T20" fmla="*/ 75 w 76"/>
                  <a:gd name="T21" fmla="*/ 54 h 55"/>
                  <a:gd name="T22" fmla="*/ 76 w 76"/>
                  <a:gd name="T23" fmla="*/ 52 h 55"/>
                  <a:gd name="T24" fmla="*/ 42 w 76"/>
                  <a:gd name="T25" fmla="*/ 1 h 55"/>
                  <a:gd name="T26" fmla="*/ 40 w 76"/>
                  <a:gd name="T27" fmla="*/ 0 h 55"/>
                  <a:gd name="T28" fmla="*/ 1 w 76"/>
                  <a:gd name="T29" fmla="*/ 20 h 55"/>
                  <a:gd name="T30" fmla="*/ 0 w 76"/>
                  <a:gd name="T31" fmla="*/ 22 h 55"/>
                  <a:gd name="T32" fmla="*/ 1 w 76"/>
                  <a:gd name="T33" fmla="*/ 23 h 55"/>
                  <a:gd name="T34" fmla="*/ 2 w 76"/>
                  <a:gd name="T35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55">
                    <a:moveTo>
                      <a:pt x="2" y="22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5" y="55"/>
                      <a:pt x="75" y="54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4" name="Freeform 974"/>
              <p:cNvSpPr/>
              <p:nvPr/>
            </p:nvSpPr>
            <p:spPr bwMode="auto">
              <a:xfrm>
                <a:off x="5617" y="2379"/>
                <a:ext cx="33" cy="48"/>
              </a:xfrm>
              <a:custGeom>
                <a:avLst/>
                <a:gdLst>
                  <a:gd name="T0" fmla="*/ 29 w 31"/>
                  <a:gd name="T1" fmla="*/ 45 h 46"/>
                  <a:gd name="T2" fmla="*/ 30 w 31"/>
                  <a:gd name="T3" fmla="*/ 43 h 46"/>
                  <a:gd name="T4" fmla="*/ 3 w 31"/>
                  <a:gd name="T5" fmla="*/ 25 h 46"/>
                  <a:gd name="T6" fmla="*/ 14 w 31"/>
                  <a:gd name="T7" fmla="*/ 5 h 46"/>
                  <a:gd name="T8" fmla="*/ 27 w 31"/>
                  <a:gd name="T9" fmla="*/ 45 h 46"/>
                  <a:gd name="T10" fmla="*/ 29 w 31"/>
                  <a:gd name="T11" fmla="*/ 45 h 46"/>
                  <a:gd name="T12" fmla="*/ 30 w 31"/>
                  <a:gd name="T13" fmla="*/ 43 h 46"/>
                  <a:gd name="T14" fmla="*/ 29 w 31"/>
                  <a:gd name="T15" fmla="*/ 45 h 46"/>
                  <a:gd name="T16" fmla="*/ 30 w 31"/>
                  <a:gd name="T17" fmla="*/ 44 h 46"/>
                  <a:gd name="T18" fmla="*/ 15 w 31"/>
                  <a:gd name="T19" fmla="*/ 1 h 46"/>
                  <a:gd name="T20" fmla="*/ 14 w 31"/>
                  <a:gd name="T21" fmla="*/ 0 h 46"/>
                  <a:gd name="T22" fmla="*/ 13 w 31"/>
                  <a:gd name="T23" fmla="*/ 0 h 46"/>
                  <a:gd name="T24" fmla="*/ 0 w 31"/>
                  <a:gd name="T25" fmla="*/ 24 h 46"/>
                  <a:gd name="T26" fmla="*/ 0 w 31"/>
                  <a:gd name="T27" fmla="*/ 26 h 46"/>
                  <a:gd name="T28" fmla="*/ 28 w 31"/>
                  <a:gd name="T29" fmla="*/ 46 h 46"/>
                  <a:gd name="T30" fmla="*/ 30 w 31"/>
                  <a:gd name="T31" fmla="*/ 46 h 46"/>
                  <a:gd name="T32" fmla="*/ 30 w 31"/>
                  <a:gd name="T33" fmla="*/ 44 h 46"/>
                  <a:gd name="T34" fmla="*/ 29 w 31"/>
                  <a:gd name="T35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6">
                    <a:moveTo>
                      <a:pt x="29" y="45"/>
                    </a:moveTo>
                    <a:cubicBezTo>
                      <a:pt x="30" y="43"/>
                      <a:pt x="30" y="43"/>
                      <a:pt x="30" y="4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1" y="45"/>
                      <a:pt x="30" y="44"/>
                    </a:cubicBezTo>
                    <a:cubicBezTo>
                      <a:pt x="29" y="45"/>
                      <a:pt x="29" y="45"/>
                      <a:pt x="29" y="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5" name="Freeform 975"/>
              <p:cNvSpPr/>
              <p:nvPr/>
            </p:nvSpPr>
            <p:spPr bwMode="auto">
              <a:xfrm>
                <a:off x="5554" y="2338"/>
                <a:ext cx="67" cy="69"/>
              </a:xfrm>
              <a:custGeom>
                <a:avLst/>
                <a:gdLst>
                  <a:gd name="T0" fmla="*/ 1 w 63"/>
                  <a:gd name="T1" fmla="*/ 25 h 65"/>
                  <a:gd name="T2" fmla="*/ 1 w 63"/>
                  <a:gd name="T3" fmla="*/ 26 h 65"/>
                  <a:gd name="T4" fmla="*/ 61 w 63"/>
                  <a:gd name="T5" fmla="*/ 64 h 65"/>
                  <a:gd name="T6" fmla="*/ 62 w 63"/>
                  <a:gd name="T7" fmla="*/ 64 h 65"/>
                  <a:gd name="T8" fmla="*/ 63 w 63"/>
                  <a:gd name="T9" fmla="*/ 63 h 65"/>
                  <a:gd name="T10" fmla="*/ 49 w 63"/>
                  <a:gd name="T11" fmla="*/ 1 h 65"/>
                  <a:gd name="T12" fmla="*/ 48 w 63"/>
                  <a:gd name="T13" fmla="*/ 0 h 65"/>
                  <a:gd name="T14" fmla="*/ 47 w 63"/>
                  <a:gd name="T15" fmla="*/ 0 h 65"/>
                  <a:gd name="T16" fmla="*/ 1 w 63"/>
                  <a:gd name="T17" fmla="*/ 24 h 65"/>
                  <a:gd name="T18" fmla="*/ 0 w 63"/>
                  <a:gd name="T19" fmla="*/ 25 h 65"/>
                  <a:gd name="T20" fmla="*/ 1 w 63"/>
                  <a:gd name="T21" fmla="*/ 26 h 65"/>
                  <a:gd name="T22" fmla="*/ 1 w 63"/>
                  <a:gd name="T23" fmla="*/ 25 h 65"/>
                  <a:gd name="T24" fmla="*/ 2 w 63"/>
                  <a:gd name="T25" fmla="*/ 26 h 65"/>
                  <a:gd name="T26" fmla="*/ 47 w 63"/>
                  <a:gd name="T27" fmla="*/ 4 h 65"/>
                  <a:gd name="T28" fmla="*/ 59 w 63"/>
                  <a:gd name="T29" fmla="*/ 60 h 65"/>
                  <a:gd name="T30" fmla="*/ 2 w 63"/>
                  <a:gd name="T31" fmla="*/ 24 h 65"/>
                  <a:gd name="T32" fmla="*/ 1 w 63"/>
                  <a:gd name="T33" fmla="*/ 25 h 65"/>
                  <a:gd name="T34" fmla="*/ 2 w 63"/>
                  <a:gd name="T35" fmla="*/ 26 h 65"/>
                  <a:gd name="T36" fmla="*/ 1 w 63"/>
                  <a:gd name="T37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65">
                    <a:moveTo>
                      <a:pt x="1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2" y="65"/>
                      <a:pt x="62" y="64"/>
                    </a:cubicBezTo>
                    <a:cubicBezTo>
                      <a:pt x="63" y="64"/>
                      <a:pt x="63" y="63"/>
                      <a:pt x="63" y="6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5"/>
                      <a:pt x="1" y="25"/>
                      <a:pt x="1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6" name="Freeform 976"/>
              <p:cNvSpPr/>
              <p:nvPr/>
            </p:nvSpPr>
            <p:spPr bwMode="auto">
              <a:xfrm>
                <a:off x="5547" y="2257"/>
                <a:ext cx="59" cy="85"/>
              </a:xfrm>
              <a:custGeom>
                <a:avLst/>
                <a:gdLst>
                  <a:gd name="T0" fmla="*/ 50 w 56"/>
                  <a:gd name="T1" fmla="*/ 1 h 80"/>
                  <a:gd name="T2" fmla="*/ 50 w 56"/>
                  <a:gd name="T3" fmla="*/ 0 h 80"/>
                  <a:gd name="T4" fmla="*/ 2 w 56"/>
                  <a:gd name="T5" fmla="*/ 5 h 80"/>
                  <a:gd name="T6" fmla="*/ 0 w 56"/>
                  <a:gd name="T7" fmla="*/ 6 h 80"/>
                  <a:gd name="T8" fmla="*/ 0 w 56"/>
                  <a:gd name="T9" fmla="*/ 8 h 80"/>
                  <a:gd name="T10" fmla="*/ 53 w 56"/>
                  <a:gd name="T11" fmla="*/ 79 h 80"/>
                  <a:gd name="T12" fmla="*/ 55 w 56"/>
                  <a:gd name="T13" fmla="*/ 80 h 80"/>
                  <a:gd name="T14" fmla="*/ 56 w 56"/>
                  <a:gd name="T15" fmla="*/ 79 h 80"/>
                  <a:gd name="T16" fmla="*/ 52 w 56"/>
                  <a:gd name="T17" fmla="*/ 1 h 80"/>
                  <a:gd name="T18" fmla="*/ 51 w 56"/>
                  <a:gd name="T19" fmla="*/ 0 h 80"/>
                  <a:gd name="T20" fmla="*/ 50 w 56"/>
                  <a:gd name="T21" fmla="*/ 0 h 80"/>
                  <a:gd name="T22" fmla="*/ 50 w 56"/>
                  <a:gd name="T23" fmla="*/ 1 h 80"/>
                  <a:gd name="T24" fmla="*/ 49 w 56"/>
                  <a:gd name="T25" fmla="*/ 1 h 80"/>
                  <a:gd name="T26" fmla="*/ 53 w 56"/>
                  <a:gd name="T27" fmla="*/ 74 h 80"/>
                  <a:gd name="T28" fmla="*/ 4 w 56"/>
                  <a:gd name="T29" fmla="*/ 8 h 80"/>
                  <a:gd name="T30" fmla="*/ 50 w 56"/>
                  <a:gd name="T31" fmla="*/ 3 h 80"/>
                  <a:gd name="T32" fmla="*/ 50 w 56"/>
                  <a:gd name="T33" fmla="*/ 1 h 80"/>
                  <a:gd name="T34" fmla="*/ 49 w 56"/>
                  <a:gd name="T35" fmla="*/ 1 h 80"/>
                  <a:gd name="T36" fmla="*/ 50 w 56"/>
                  <a:gd name="T37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80">
                    <a:moveTo>
                      <a:pt x="50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0" y="1"/>
                      <a:pt x="5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7" name="Freeform 977"/>
              <p:cNvSpPr/>
              <p:nvPr/>
            </p:nvSpPr>
            <p:spPr bwMode="auto">
              <a:xfrm>
                <a:off x="5521" y="2451"/>
                <a:ext cx="106" cy="45"/>
              </a:xfrm>
              <a:custGeom>
                <a:avLst/>
                <a:gdLst>
                  <a:gd name="T0" fmla="*/ 2 w 100"/>
                  <a:gd name="T1" fmla="*/ 25 h 42"/>
                  <a:gd name="T2" fmla="*/ 2 w 100"/>
                  <a:gd name="T3" fmla="*/ 27 h 42"/>
                  <a:gd name="T4" fmla="*/ 44 w 100"/>
                  <a:gd name="T5" fmla="*/ 4 h 42"/>
                  <a:gd name="T6" fmla="*/ 92 w 100"/>
                  <a:gd name="T7" fmla="*/ 38 h 42"/>
                  <a:gd name="T8" fmla="*/ 2 w 100"/>
                  <a:gd name="T9" fmla="*/ 24 h 42"/>
                  <a:gd name="T10" fmla="*/ 2 w 100"/>
                  <a:gd name="T11" fmla="*/ 25 h 42"/>
                  <a:gd name="T12" fmla="*/ 2 w 100"/>
                  <a:gd name="T13" fmla="*/ 27 h 42"/>
                  <a:gd name="T14" fmla="*/ 2 w 100"/>
                  <a:gd name="T15" fmla="*/ 25 h 42"/>
                  <a:gd name="T16" fmla="*/ 1 w 100"/>
                  <a:gd name="T17" fmla="*/ 27 h 42"/>
                  <a:gd name="T18" fmla="*/ 98 w 100"/>
                  <a:gd name="T19" fmla="*/ 42 h 42"/>
                  <a:gd name="T20" fmla="*/ 100 w 100"/>
                  <a:gd name="T21" fmla="*/ 41 h 42"/>
                  <a:gd name="T22" fmla="*/ 99 w 100"/>
                  <a:gd name="T23" fmla="*/ 39 h 42"/>
                  <a:gd name="T24" fmla="*/ 45 w 100"/>
                  <a:gd name="T25" fmla="*/ 1 h 42"/>
                  <a:gd name="T26" fmla="*/ 44 w 100"/>
                  <a:gd name="T27" fmla="*/ 0 h 42"/>
                  <a:gd name="T28" fmla="*/ 1 w 100"/>
                  <a:gd name="T29" fmla="*/ 24 h 42"/>
                  <a:gd name="T30" fmla="*/ 0 w 100"/>
                  <a:gd name="T31" fmla="*/ 25 h 42"/>
                  <a:gd name="T32" fmla="*/ 1 w 100"/>
                  <a:gd name="T33" fmla="*/ 27 h 42"/>
                  <a:gd name="T34" fmla="*/ 2 w 100"/>
                  <a:gd name="T35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2">
                    <a:moveTo>
                      <a:pt x="2" y="25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42"/>
                      <a:pt x="100" y="42"/>
                      <a:pt x="100" y="41"/>
                    </a:cubicBezTo>
                    <a:cubicBezTo>
                      <a:pt x="100" y="41"/>
                      <a:pt x="100" y="40"/>
                      <a:pt x="99" y="39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1" y="27"/>
                      <a:pt x="1" y="27"/>
                    </a:cubicBezTo>
                    <a:cubicBezTo>
                      <a:pt x="2" y="25"/>
                      <a:pt x="2" y="25"/>
                      <a:pt x="2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8" name="Freeform 978"/>
              <p:cNvSpPr/>
              <p:nvPr/>
            </p:nvSpPr>
            <p:spPr bwMode="auto">
              <a:xfrm>
                <a:off x="5783" y="2403"/>
                <a:ext cx="54" cy="103"/>
              </a:xfrm>
              <a:custGeom>
                <a:avLst/>
                <a:gdLst>
                  <a:gd name="T0" fmla="*/ 1 w 51"/>
                  <a:gd name="T1" fmla="*/ 91 h 98"/>
                  <a:gd name="T2" fmla="*/ 3 w 51"/>
                  <a:gd name="T3" fmla="*/ 91 h 98"/>
                  <a:gd name="T4" fmla="*/ 23 w 51"/>
                  <a:gd name="T5" fmla="*/ 8 h 98"/>
                  <a:gd name="T6" fmla="*/ 47 w 51"/>
                  <a:gd name="T7" fmla="*/ 95 h 98"/>
                  <a:gd name="T8" fmla="*/ 1 w 51"/>
                  <a:gd name="T9" fmla="*/ 90 h 98"/>
                  <a:gd name="T10" fmla="*/ 1 w 51"/>
                  <a:gd name="T11" fmla="*/ 91 h 98"/>
                  <a:gd name="T12" fmla="*/ 3 w 51"/>
                  <a:gd name="T13" fmla="*/ 91 h 98"/>
                  <a:gd name="T14" fmla="*/ 1 w 51"/>
                  <a:gd name="T15" fmla="*/ 91 h 98"/>
                  <a:gd name="T16" fmla="*/ 1 w 51"/>
                  <a:gd name="T17" fmla="*/ 93 h 98"/>
                  <a:gd name="T18" fmla="*/ 49 w 51"/>
                  <a:gd name="T19" fmla="*/ 98 h 98"/>
                  <a:gd name="T20" fmla="*/ 51 w 51"/>
                  <a:gd name="T21" fmla="*/ 98 h 98"/>
                  <a:gd name="T22" fmla="*/ 51 w 51"/>
                  <a:gd name="T23" fmla="*/ 96 h 98"/>
                  <a:gd name="T24" fmla="*/ 25 w 51"/>
                  <a:gd name="T25" fmla="*/ 1 h 98"/>
                  <a:gd name="T26" fmla="*/ 23 w 51"/>
                  <a:gd name="T27" fmla="*/ 0 h 98"/>
                  <a:gd name="T28" fmla="*/ 22 w 51"/>
                  <a:gd name="T29" fmla="*/ 1 h 98"/>
                  <a:gd name="T30" fmla="*/ 0 w 51"/>
                  <a:gd name="T31" fmla="*/ 91 h 98"/>
                  <a:gd name="T32" fmla="*/ 0 w 51"/>
                  <a:gd name="T33" fmla="*/ 92 h 98"/>
                  <a:gd name="T34" fmla="*/ 1 w 51"/>
                  <a:gd name="T35" fmla="*/ 93 h 98"/>
                  <a:gd name="T36" fmla="*/ 1 w 51"/>
                  <a:gd name="T37" fmla="*/ 9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8">
                    <a:moveTo>
                      <a:pt x="1" y="91"/>
                    </a:moveTo>
                    <a:cubicBezTo>
                      <a:pt x="3" y="91"/>
                      <a:pt x="3" y="91"/>
                      <a:pt x="3" y="91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50" y="98"/>
                      <a:pt x="50" y="98"/>
                      <a:pt x="51" y="98"/>
                    </a:cubicBezTo>
                    <a:cubicBezTo>
                      <a:pt x="51" y="97"/>
                      <a:pt x="51" y="97"/>
                      <a:pt x="51" y="9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0" y="92"/>
                      <a:pt x="1" y="93"/>
                      <a:pt x="1" y="93"/>
                    </a:cubicBezTo>
                    <a:cubicBezTo>
                      <a:pt x="1" y="91"/>
                      <a:pt x="1" y="91"/>
                      <a:pt x="1" y="9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9" name="Freeform 979"/>
              <p:cNvSpPr/>
              <p:nvPr/>
            </p:nvSpPr>
            <p:spPr bwMode="auto">
              <a:xfrm>
                <a:off x="5698" y="2430"/>
                <a:ext cx="89" cy="80"/>
              </a:xfrm>
              <a:custGeom>
                <a:avLst/>
                <a:gdLst>
                  <a:gd name="T0" fmla="*/ 8 w 84"/>
                  <a:gd name="T1" fmla="*/ 2 h 75"/>
                  <a:gd name="T2" fmla="*/ 7 w 84"/>
                  <a:gd name="T3" fmla="*/ 2 h 75"/>
                  <a:gd name="T4" fmla="*/ 0 w 84"/>
                  <a:gd name="T5" fmla="*/ 73 h 75"/>
                  <a:gd name="T6" fmla="*/ 0 w 84"/>
                  <a:gd name="T7" fmla="*/ 74 h 75"/>
                  <a:gd name="T8" fmla="*/ 1 w 84"/>
                  <a:gd name="T9" fmla="*/ 75 h 75"/>
                  <a:gd name="T10" fmla="*/ 82 w 84"/>
                  <a:gd name="T11" fmla="*/ 67 h 75"/>
                  <a:gd name="T12" fmla="*/ 84 w 84"/>
                  <a:gd name="T13" fmla="*/ 66 h 75"/>
                  <a:gd name="T14" fmla="*/ 83 w 84"/>
                  <a:gd name="T15" fmla="*/ 64 h 75"/>
                  <a:gd name="T16" fmla="*/ 9 w 84"/>
                  <a:gd name="T17" fmla="*/ 1 h 75"/>
                  <a:gd name="T18" fmla="*/ 8 w 84"/>
                  <a:gd name="T19" fmla="*/ 1 h 75"/>
                  <a:gd name="T20" fmla="*/ 7 w 84"/>
                  <a:gd name="T21" fmla="*/ 2 h 75"/>
                  <a:gd name="T22" fmla="*/ 8 w 84"/>
                  <a:gd name="T23" fmla="*/ 2 h 75"/>
                  <a:gd name="T24" fmla="*/ 7 w 84"/>
                  <a:gd name="T25" fmla="*/ 3 h 75"/>
                  <a:gd name="T26" fmla="*/ 78 w 84"/>
                  <a:gd name="T27" fmla="*/ 64 h 75"/>
                  <a:gd name="T28" fmla="*/ 3 w 84"/>
                  <a:gd name="T29" fmla="*/ 71 h 75"/>
                  <a:gd name="T30" fmla="*/ 10 w 84"/>
                  <a:gd name="T31" fmla="*/ 2 h 75"/>
                  <a:gd name="T32" fmla="*/ 8 w 84"/>
                  <a:gd name="T33" fmla="*/ 2 h 75"/>
                  <a:gd name="T34" fmla="*/ 7 w 84"/>
                  <a:gd name="T35" fmla="*/ 3 h 75"/>
                  <a:gd name="T36" fmla="*/ 8 w 84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5"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6"/>
                      <a:pt x="84" y="66"/>
                    </a:cubicBezTo>
                    <a:cubicBezTo>
                      <a:pt x="84" y="65"/>
                      <a:pt x="84" y="64"/>
                      <a:pt x="83" y="6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0" name="Freeform 980"/>
              <p:cNvSpPr/>
              <p:nvPr/>
            </p:nvSpPr>
            <p:spPr bwMode="auto">
              <a:xfrm>
                <a:off x="5628" y="2202"/>
                <a:ext cx="112" cy="79"/>
              </a:xfrm>
              <a:custGeom>
                <a:avLst/>
                <a:gdLst>
                  <a:gd name="T0" fmla="*/ 104 w 106"/>
                  <a:gd name="T1" fmla="*/ 73 h 75"/>
                  <a:gd name="T2" fmla="*/ 106 w 106"/>
                  <a:gd name="T3" fmla="*/ 73 h 75"/>
                  <a:gd name="T4" fmla="*/ 82 w 106"/>
                  <a:gd name="T5" fmla="*/ 1 h 75"/>
                  <a:gd name="T6" fmla="*/ 81 w 106"/>
                  <a:gd name="T7" fmla="*/ 0 h 75"/>
                  <a:gd name="T8" fmla="*/ 80 w 106"/>
                  <a:gd name="T9" fmla="*/ 0 h 75"/>
                  <a:gd name="T10" fmla="*/ 0 w 106"/>
                  <a:gd name="T11" fmla="*/ 44 h 75"/>
                  <a:gd name="T12" fmla="*/ 0 w 106"/>
                  <a:gd name="T13" fmla="*/ 46 h 75"/>
                  <a:gd name="T14" fmla="*/ 1 w 106"/>
                  <a:gd name="T15" fmla="*/ 47 h 75"/>
                  <a:gd name="T16" fmla="*/ 104 w 106"/>
                  <a:gd name="T17" fmla="*/ 75 h 75"/>
                  <a:gd name="T18" fmla="*/ 105 w 106"/>
                  <a:gd name="T19" fmla="*/ 74 h 75"/>
                  <a:gd name="T20" fmla="*/ 106 w 106"/>
                  <a:gd name="T21" fmla="*/ 73 h 75"/>
                  <a:gd name="T22" fmla="*/ 104 w 106"/>
                  <a:gd name="T23" fmla="*/ 73 h 75"/>
                  <a:gd name="T24" fmla="*/ 105 w 106"/>
                  <a:gd name="T25" fmla="*/ 72 h 75"/>
                  <a:gd name="T26" fmla="*/ 5 w 106"/>
                  <a:gd name="T27" fmla="*/ 45 h 75"/>
                  <a:gd name="T28" fmla="*/ 80 w 106"/>
                  <a:gd name="T29" fmla="*/ 4 h 75"/>
                  <a:gd name="T30" fmla="*/ 103 w 106"/>
                  <a:gd name="T31" fmla="*/ 74 h 75"/>
                  <a:gd name="T32" fmla="*/ 104 w 106"/>
                  <a:gd name="T33" fmla="*/ 73 h 75"/>
                  <a:gd name="T34" fmla="*/ 105 w 106"/>
                  <a:gd name="T35" fmla="*/ 72 h 75"/>
                  <a:gd name="T36" fmla="*/ 104 w 106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75">
                    <a:moveTo>
                      <a:pt x="104" y="73"/>
                    </a:moveTo>
                    <a:cubicBezTo>
                      <a:pt x="106" y="73"/>
                      <a:pt x="106" y="73"/>
                      <a:pt x="106" y="73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6"/>
                      <a:pt x="0" y="47"/>
                      <a:pt x="1" y="47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104" y="75"/>
                      <a:pt x="105" y="75"/>
                      <a:pt x="105" y="74"/>
                    </a:cubicBezTo>
                    <a:cubicBezTo>
                      <a:pt x="106" y="74"/>
                      <a:pt x="106" y="73"/>
                      <a:pt x="106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3"/>
                      <a:pt x="104" y="73"/>
                      <a:pt x="104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1" name="Freeform 981"/>
              <p:cNvSpPr/>
              <p:nvPr/>
            </p:nvSpPr>
            <p:spPr bwMode="auto">
              <a:xfrm>
                <a:off x="5737" y="2198"/>
                <a:ext cx="108" cy="83"/>
              </a:xfrm>
              <a:custGeom>
                <a:avLst/>
                <a:gdLst>
                  <a:gd name="T0" fmla="*/ 100 w 102"/>
                  <a:gd name="T1" fmla="*/ 36 h 79"/>
                  <a:gd name="T2" fmla="*/ 100 w 102"/>
                  <a:gd name="T3" fmla="*/ 34 h 79"/>
                  <a:gd name="T4" fmla="*/ 6 w 102"/>
                  <a:gd name="T5" fmla="*/ 74 h 79"/>
                  <a:gd name="T6" fmla="*/ 60 w 102"/>
                  <a:gd name="T7" fmla="*/ 3 h 79"/>
                  <a:gd name="T8" fmla="*/ 99 w 102"/>
                  <a:gd name="T9" fmla="*/ 37 h 79"/>
                  <a:gd name="T10" fmla="*/ 100 w 102"/>
                  <a:gd name="T11" fmla="*/ 36 h 79"/>
                  <a:gd name="T12" fmla="*/ 100 w 102"/>
                  <a:gd name="T13" fmla="*/ 34 h 79"/>
                  <a:gd name="T14" fmla="*/ 100 w 102"/>
                  <a:gd name="T15" fmla="*/ 36 h 79"/>
                  <a:gd name="T16" fmla="*/ 101 w 102"/>
                  <a:gd name="T17" fmla="*/ 35 h 79"/>
                  <a:gd name="T18" fmla="*/ 61 w 102"/>
                  <a:gd name="T19" fmla="*/ 0 h 79"/>
                  <a:gd name="T20" fmla="*/ 59 w 102"/>
                  <a:gd name="T21" fmla="*/ 0 h 79"/>
                  <a:gd name="T22" fmla="*/ 58 w 102"/>
                  <a:gd name="T23" fmla="*/ 0 h 79"/>
                  <a:gd name="T24" fmla="*/ 0 w 102"/>
                  <a:gd name="T25" fmla="*/ 76 h 79"/>
                  <a:gd name="T26" fmla="*/ 0 w 102"/>
                  <a:gd name="T27" fmla="*/ 78 h 79"/>
                  <a:gd name="T28" fmla="*/ 2 w 102"/>
                  <a:gd name="T29" fmla="*/ 79 h 79"/>
                  <a:gd name="T30" fmla="*/ 101 w 102"/>
                  <a:gd name="T31" fmla="*/ 37 h 79"/>
                  <a:gd name="T32" fmla="*/ 102 w 102"/>
                  <a:gd name="T33" fmla="*/ 36 h 79"/>
                  <a:gd name="T34" fmla="*/ 101 w 102"/>
                  <a:gd name="T35" fmla="*/ 35 h 79"/>
                  <a:gd name="T36" fmla="*/ 100 w 102"/>
                  <a:gd name="T37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9">
                    <a:moveTo>
                      <a:pt x="100" y="36"/>
                    </a:moveTo>
                    <a:cubicBezTo>
                      <a:pt x="100" y="34"/>
                      <a:pt x="100" y="34"/>
                      <a:pt x="100" y="3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8"/>
                      <a:pt x="0" y="78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37"/>
                      <a:pt x="102" y="36"/>
                      <a:pt x="102" y="36"/>
                    </a:cubicBezTo>
                    <a:cubicBezTo>
                      <a:pt x="102" y="35"/>
                      <a:pt x="102" y="35"/>
                      <a:pt x="101" y="35"/>
                    </a:cubicBezTo>
                    <a:cubicBezTo>
                      <a:pt x="100" y="36"/>
                      <a:pt x="100" y="36"/>
                      <a:pt x="100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2" name="Freeform 982"/>
              <p:cNvSpPr/>
              <p:nvPr/>
            </p:nvSpPr>
            <p:spPr bwMode="auto">
              <a:xfrm>
                <a:off x="5900" y="2212"/>
                <a:ext cx="30" cy="102"/>
              </a:xfrm>
              <a:custGeom>
                <a:avLst/>
                <a:gdLst>
                  <a:gd name="T0" fmla="*/ 1 w 29"/>
                  <a:gd name="T1" fmla="*/ 95 h 97"/>
                  <a:gd name="T2" fmla="*/ 3 w 29"/>
                  <a:gd name="T3" fmla="*/ 95 h 97"/>
                  <a:gd name="T4" fmla="*/ 9 w 29"/>
                  <a:gd name="T5" fmla="*/ 9 h 97"/>
                  <a:gd name="T6" fmla="*/ 26 w 29"/>
                  <a:gd name="T7" fmla="*/ 59 h 97"/>
                  <a:gd name="T8" fmla="*/ 0 w 29"/>
                  <a:gd name="T9" fmla="*/ 94 h 97"/>
                  <a:gd name="T10" fmla="*/ 1 w 29"/>
                  <a:gd name="T11" fmla="*/ 95 h 97"/>
                  <a:gd name="T12" fmla="*/ 3 w 29"/>
                  <a:gd name="T13" fmla="*/ 95 h 97"/>
                  <a:gd name="T14" fmla="*/ 1 w 29"/>
                  <a:gd name="T15" fmla="*/ 95 h 97"/>
                  <a:gd name="T16" fmla="*/ 2 w 29"/>
                  <a:gd name="T17" fmla="*/ 96 h 97"/>
                  <a:gd name="T18" fmla="*/ 29 w 29"/>
                  <a:gd name="T19" fmla="*/ 61 h 97"/>
                  <a:gd name="T20" fmla="*/ 29 w 29"/>
                  <a:gd name="T21" fmla="*/ 59 h 97"/>
                  <a:gd name="T22" fmla="*/ 9 w 29"/>
                  <a:gd name="T23" fmla="*/ 1 h 97"/>
                  <a:gd name="T24" fmla="*/ 8 w 29"/>
                  <a:gd name="T25" fmla="*/ 0 h 97"/>
                  <a:gd name="T26" fmla="*/ 6 w 29"/>
                  <a:gd name="T27" fmla="*/ 1 h 97"/>
                  <a:gd name="T28" fmla="*/ 0 w 29"/>
                  <a:gd name="T29" fmla="*/ 95 h 97"/>
                  <a:gd name="T30" fmla="*/ 1 w 29"/>
                  <a:gd name="T31" fmla="*/ 96 h 97"/>
                  <a:gd name="T32" fmla="*/ 2 w 29"/>
                  <a:gd name="T33" fmla="*/ 96 h 97"/>
                  <a:gd name="T34" fmla="*/ 1 w 29"/>
                  <a:gd name="T35" fmla="*/ 9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7">
                    <a:moveTo>
                      <a:pt x="1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0"/>
                      <a:pt x="29" y="60"/>
                      <a:pt x="29" y="5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1" y="96"/>
                    </a:cubicBezTo>
                    <a:cubicBezTo>
                      <a:pt x="1" y="97"/>
                      <a:pt x="2" y="96"/>
                      <a:pt x="2" y="96"/>
                    </a:cubicBezTo>
                    <a:cubicBezTo>
                      <a:pt x="1" y="95"/>
                      <a:pt x="1" y="95"/>
                      <a:pt x="1" y="9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3" name="Freeform 983"/>
              <p:cNvSpPr/>
              <p:nvPr/>
            </p:nvSpPr>
            <p:spPr bwMode="auto">
              <a:xfrm>
                <a:off x="5753" y="2307"/>
                <a:ext cx="74" cy="67"/>
              </a:xfrm>
              <a:custGeom>
                <a:avLst/>
                <a:gdLst>
                  <a:gd name="T0" fmla="*/ 2 w 70"/>
                  <a:gd name="T1" fmla="*/ 13 h 64"/>
                  <a:gd name="T2" fmla="*/ 2 w 70"/>
                  <a:gd name="T3" fmla="*/ 14 h 64"/>
                  <a:gd name="T4" fmla="*/ 64 w 70"/>
                  <a:gd name="T5" fmla="*/ 4 h 64"/>
                  <a:gd name="T6" fmla="*/ 5 w 70"/>
                  <a:gd name="T7" fmla="*/ 59 h 64"/>
                  <a:gd name="T8" fmla="*/ 3 w 70"/>
                  <a:gd name="T9" fmla="*/ 13 h 64"/>
                  <a:gd name="T10" fmla="*/ 2 w 70"/>
                  <a:gd name="T11" fmla="*/ 13 h 64"/>
                  <a:gd name="T12" fmla="*/ 2 w 70"/>
                  <a:gd name="T13" fmla="*/ 14 h 64"/>
                  <a:gd name="T14" fmla="*/ 2 w 70"/>
                  <a:gd name="T15" fmla="*/ 13 h 64"/>
                  <a:gd name="T16" fmla="*/ 0 w 70"/>
                  <a:gd name="T17" fmla="*/ 13 h 64"/>
                  <a:gd name="T18" fmla="*/ 2 w 70"/>
                  <a:gd name="T19" fmla="*/ 63 h 64"/>
                  <a:gd name="T20" fmla="*/ 3 w 70"/>
                  <a:gd name="T21" fmla="*/ 64 h 64"/>
                  <a:gd name="T22" fmla="*/ 5 w 70"/>
                  <a:gd name="T23" fmla="*/ 64 h 64"/>
                  <a:gd name="T24" fmla="*/ 69 w 70"/>
                  <a:gd name="T25" fmla="*/ 3 h 64"/>
                  <a:gd name="T26" fmla="*/ 70 w 70"/>
                  <a:gd name="T27" fmla="*/ 1 h 64"/>
                  <a:gd name="T28" fmla="*/ 68 w 70"/>
                  <a:gd name="T29" fmla="*/ 0 h 64"/>
                  <a:gd name="T30" fmla="*/ 2 w 70"/>
                  <a:gd name="T31" fmla="*/ 11 h 64"/>
                  <a:gd name="T32" fmla="*/ 0 w 70"/>
                  <a:gd name="T33" fmla="*/ 13 h 64"/>
                  <a:gd name="T34" fmla="*/ 2 w 70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4">
                    <a:moveTo>
                      <a:pt x="2" y="13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3" y="64"/>
                      <a:pt x="3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0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4" name="Freeform 984"/>
              <p:cNvSpPr/>
              <p:nvPr/>
            </p:nvSpPr>
            <p:spPr bwMode="auto">
              <a:xfrm>
                <a:off x="5807" y="2307"/>
                <a:ext cx="51" cy="109"/>
              </a:xfrm>
              <a:custGeom>
                <a:avLst/>
                <a:gdLst>
                  <a:gd name="T0" fmla="*/ 1 w 49"/>
                  <a:gd name="T1" fmla="*/ 93 h 103"/>
                  <a:gd name="T2" fmla="*/ 3 w 49"/>
                  <a:gd name="T3" fmla="*/ 93 h 103"/>
                  <a:gd name="T4" fmla="*/ 18 w 49"/>
                  <a:gd name="T5" fmla="*/ 8 h 103"/>
                  <a:gd name="T6" fmla="*/ 45 w 49"/>
                  <a:gd name="T7" fmla="*/ 99 h 103"/>
                  <a:gd name="T8" fmla="*/ 2 w 49"/>
                  <a:gd name="T9" fmla="*/ 91 h 103"/>
                  <a:gd name="T10" fmla="*/ 1 w 49"/>
                  <a:gd name="T11" fmla="*/ 93 h 103"/>
                  <a:gd name="T12" fmla="*/ 3 w 49"/>
                  <a:gd name="T13" fmla="*/ 93 h 103"/>
                  <a:gd name="T14" fmla="*/ 1 w 49"/>
                  <a:gd name="T15" fmla="*/ 93 h 103"/>
                  <a:gd name="T16" fmla="*/ 1 w 49"/>
                  <a:gd name="T17" fmla="*/ 94 h 103"/>
                  <a:gd name="T18" fmla="*/ 47 w 49"/>
                  <a:gd name="T19" fmla="*/ 103 h 103"/>
                  <a:gd name="T20" fmla="*/ 49 w 49"/>
                  <a:gd name="T21" fmla="*/ 102 h 103"/>
                  <a:gd name="T22" fmla="*/ 49 w 49"/>
                  <a:gd name="T23" fmla="*/ 101 h 103"/>
                  <a:gd name="T24" fmla="*/ 19 w 49"/>
                  <a:gd name="T25" fmla="*/ 2 h 103"/>
                  <a:gd name="T26" fmla="*/ 17 w 49"/>
                  <a:gd name="T27" fmla="*/ 0 h 103"/>
                  <a:gd name="T28" fmla="*/ 16 w 49"/>
                  <a:gd name="T29" fmla="*/ 2 h 103"/>
                  <a:gd name="T30" fmla="*/ 0 w 49"/>
                  <a:gd name="T31" fmla="*/ 93 h 103"/>
                  <a:gd name="T32" fmla="*/ 1 w 49"/>
                  <a:gd name="T33" fmla="*/ 94 h 103"/>
                  <a:gd name="T34" fmla="*/ 1 w 49"/>
                  <a:gd name="T35" fmla="*/ 9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03">
                    <a:moveTo>
                      <a:pt x="1" y="93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2"/>
                      <a:pt x="49" y="102"/>
                    </a:cubicBezTo>
                    <a:cubicBezTo>
                      <a:pt x="49" y="102"/>
                      <a:pt x="49" y="101"/>
                      <a:pt x="49" y="10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3"/>
                      <a:pt x="1" y="93"/>
                      <a:pt x="1" y="9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5" name="Freeform 985"/>
              <p:cNvSpPr/>
              <p:nvPr/>
            </p:nvSpPr>
            <p:spPr bwMode="auto">
              <a:xfrm>
                <a:off x="5753" y="2318"/>
                <a:ext cx="57" cy="88"/>
              </a:xfrm>
              <a:custGeom>
                <a:avLst/>
                <a:gdLst>
                  <a:gd name="T0" fmla="*/ 2 w 54"/>
                  <a:gd name="T1" fmla="*/ 2 h 83"/>
                  <a:gd name="T2" fmla="*/ 1 w 54"/>
                  <a:gd name="T3" fmla="*/ 2 h 83"/>
                  <a:gd name="T4" fmla="*/ 48 w 54"/>
                  <a:gd name="T5" fmla="*/ 77 h 83"/>
                  <a:gd name="T6" fmla="*/ 5 w 54"/>
                  <a:gd name="T7" fmla="*/ 51 h 83"/>
                  <a:gd name="T8" fmla="*/ 3 w 54"/>
                  <a:gd name="T9" fmla="*/ 2 h 83"/>
                  <a:gd name="T10" fmla="*/ 2 w 54"/>
                  <a:gd name="T11" fmla="*/ 2 h 83"/>
                  <a:gd name="T12" fmla="*/ 1 w 54"/>
                  <a:gd name="T13" fmla="*/ 2 h 83"/>
                  <a:gd name="T14" fmla="*/ 2 w 54"/>
                  <a:gd name="T15" fmla="*/ 2 h 83"/>
                  <a:gd name="T16" fmla="*/ 0 w 54"/>
                  <a:gd name="T17" fmla="*/ 2 h 83"/>
                  <a:gd name="T18" fmla="*/ 2 w 54"/>
                  <a:gd name="T19" fmla="*/ 52 h 83"/>
                  <a:gd name="T20" fmla="*/ 3 w 54"/>
                  <a:gd name="T21" fmla="*/ 53 h 83"/>
                  <a:gd name="T22" fmla="*/ 52 w 54"/>
                  <a:gd name="T23" fmla="*/ 83 h 83"/>
                  <a:gd name="T24" fmla="*/ 53 w 54"/>
                  <a:gd name="T25" fmla="*/ 83 h 83"/>
                  <a:gd name="T26" fmla="*/ 54 w 54"/>
                  <a:gd name="T27" fmla="*/ 81 h 83"/>
                  <a:gd name="T28" fmla="*/ 3 w 54"/>
                  <a:gd name="T29" fmla="*/ 1 h 83"/>
                  <a:gd name="T30" fmla="*/ 2 w 54"/>
                  <a:gd name="T31" fmla="*/ 0 h 83"/>
                  <a:gd name="T32" fmla="*/ 0 w 54"/>
                  <a:gd name="T33" fmla="*/ 2 h 83"/>
                  <a:gd name="T34" fmla="*/ 2 w 54"/>
                  <a:gd name="T3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3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3"/>
                      <a:pt x="53" y="83"/>
                    </a:cubicBezTo>
                    <a:cubicBezTo>
                      <a:pt x="54" y="82"/>
                      <a:pt x="54" y="82"/>
                      <a:pt x="54" y="8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6" name="Freeform 986"/>
              <p:cNvSpPr/>
              <p:nvPr/>
            </p:nvSpPr>
            <p:spPr bwMode="auto">
              <a:xfrm>
                <a:off x="4973" y="2020"/>
                <a:ext cx="171" cy="96"/>
              </a:xfrm>
              <a:custGeom>
                <a:avLst/>
                <a:gdLst>
                  <a:gd name="T0" fmla="*/ 65 w 162"/>
                  <a:gd name="T1" fmla="*/ 2 h 91"/>
                  <a:gd name="T2" fmla="*/ 65 w 162"/>
                  <a:gd name="T3" fmla="*/ 1 h 91"/>
                  <a:gd name="T4" fmla="*/ 1 w 162"/>
                  <a:gd name="T5" fmla="*/ 28 h 91"/>
                  <a:gd name="T6" fmla="*/ 0 w 162"/>
                  <a:gd name="T7" fmla="*/ 29 h 91"/>
                  <a:gd name="T8" fmla="*/ 1 w 162"/>
                  <a:gd name="T9" fmla="*/ 30 h 91"/>
                  <a:gd name="T10" fmla="*/ 160 w 162"/>
                  <a:gd name="T11" fmla="*/ 91 h 91"/>
                  <a:gd name="T12" fmla="*/ 162 w 162"/>
                  <a:gd name="T13" fmla="*/ 91 h 91"/>
                  <a:gd name="T14" fmla="*/ 162 w 162"/>
                  <a:gd name="T15" fmla="*/ 89 h 91"/>
                  <a:gd name="T16" fmla="*/ 66 w 162"/>
                  <a:gd name="T17" fmla="*/ 1 h 91"/>
                  <a:gd name="T18" fmla="*/ 65 w 162"/>
                  <a:gd name="T19" fmla="*/ 1 h 91"/>
                  <a:gd name="T20" fmla="*/ 65 w 162"/>
                  <a:gd name="T21" fmla="*/ 2 h 91"/>
                  <a:gd name="T22" fmla="*/ 64 w 162"/>
                  <a:gd name="T23" fmla="*/ 3 h 91"/>
                  <a:gd name="T24" fmla="*/ 154 w 162"/>
                  <a:gd name="T25" fmla="*/ 86 h 91"/>
                  <a:gd name="T26" fmla="*/ 6 w 162"/>
                  <a:gd name="T27" fmla="*/ 29 h 91"/>
                  <a:gd name="T28" fmla="*/ 66 w 162"/>
                  <a:gd name="T29" fmla="*/ 3 h 91"/>
                  <a:gd name="T30" fmla="*/ 65 w 162"/>
                  <a:gd name="T31" fmla="*/ 2 h 91"/>
                  <a:gd name="T32" fmla="*/ 64 w 162"/>
                  <a:gd name="T33" fmla="*/ 3 h 91"/>
                  <a:gd name="T34" fmla="*/ 65 w 162"/>
                  <a:gd name="T35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91">
                    <a:moveTo>
                      <a:pt x="65" y="2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60" y="91"/>
                      <a:pt x="160" y="91"/>
                      <a:pt x="160" y="91"/>
                    </a:cubicBezTo>
                    <a:cubicBezTo>
                      <a:pt x="161" y="91"/>
                      <a:pt x="161" y="91"/>
                      <a:pt x="162" y="91"/>
                    </a:cubicBezTo>
                    <a:cubicBezTo>
                      <a:pt x="162" y="90"/>
                      <a:pt x="162" y="89"/>
                      <a:pt x="162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5" y="0"/>
                      <a:pt x="65" y="1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154" y="86"/>
                      <a:pt x="154" y="86"/>
                      <a:pt x="154" y="86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7" name="Freeform 987"/>
              <p:cNvSpPr/>
              <p:nvPr/>
            </p:nvSpPr>
            <p:spPr bwMode="auto">
              <a:xfrm>
                <a:off x="4859" y="2020"/>
                <a:ext cx="185" cy="152"/>
              </a:xfrm>
              <a:custGeom>
                <a:avLst/>
                <a:gdLst>
                  <a:gd name="T0" fmla="*/ 1 w 175"/>
                  <a:gd name="T1" fmla="*/ 143 h 144"/>
                  <a:gd name="T2" fmla="*/ 2 w 175"/>
                  <a:gd name="T3" fmla="*/ 144 h 144"/>
                  <a:gd name="T4" fmla="*/ 174 w 175"/>
                  <a:gd name="T5" fmla="*/ 3 h 144"/>
                  <a:gd name="T6" fmla="*/ 175 w 175"/>
                  <a:gd name="T7" fmla="*/ 1 h 144"/>
                  <a:gd name="T8" fmla="*/ 173 w 175"/>
                  <a:gd name="T9" fmla="*/ 1 h 144"/>
                  <a:gd name="T10" fmla="*/ 116 w 175"/>
                  <a:gd name="T11" fmla="*/ 28 h 144"/>
                  <a:gd name="T12" fmla="*/ 116 w 175"/>
                  <a:gd name="T13" fmla="*/ 28 h 144"/>
                  <a:gd name="T14" fmla="*/ 0 w 175"/>
                  <a:gd name="T15" fmla="*/ 141 h 144"/>
                  <a:gd name="T16" fmla="*/ 0 w 175"/>
                  <a:gd name="T17" fmla="*/ 144 h 144"/>
                  <a:gd name="T18" fmla="*/ 2 w 175"/>
                  <a:gd name="T19" fmla="*/ 144 h 144"/>
                  <a:gd name="T20" fmla="*/ 1 w 175"/>
                  <a:gd name="T21" fmla="*/ 143 h 144"/>
                  <a:gd name="T22" fmla="*/ 2 w 175"/>
                  <a:gd name="T23" fmla="*/ 144 h 144"/>
                  <a:gd name="T24" fmla="*/ 118 w 175"/>
                  <a:gd name="T25" fmla="*/ 30 h 144"/>
                  <a:gd name="T26" fmla="*/ 163 w 175"/>
                  <a:gd name="T27" fmla="*/ 9 h 144"/>
                  <a:gd name="T28" fmla="*/ 0 w 175"/>
                  <a:gd name="T29" fmla="*/ 141 h 144"/>
                  <a:gd name="T30" fmla="*/ 1 w 175"/>
                  <a:gd name="T31" fmla="*/ 143 h 144"/>
                  <a:gd name="T32" fmla="*/ 2 w 175"/>
                  <a:gd name="T33" fmla="*/ 144 h 144"/>
                  <a:gd name="T34" fmla="*/ 1 w 175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144">
                    <a:moveTo>
                      <a:pt x="1" y="143"/>
                    </a:moveTo>
                    <a:cubicBezTo>
                      <a:pt x="2" y="144"/>
                      <a:pt x="2" y="144"/>
                      <a:pt x="2" y="144"/>
                    </a:cubicBezTo>
                    <a:cubicBezTo>
                      <a:pt x="174" y="3"/>
                      <a:pt x="174" y="3"/>
                      <a:pt x="174" y="3"/>
                    </a:cubicBezTo>
                    <a:cubicBezTo>
                      <a:pt x="175" y="3"/>
                      <a:pt x="175" y="2"/>
                      <a:pt x="175" y="1"/>
                    </a:cubicBezTo>
                    <a:cubicBezTo>
                      <a:pt x="174" y="1"/>
                      <a:pt x="173" y="0"/>
                      <a:pt x="173" y="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2"/>
                      <a:pt x="0" y="143"/>
                      <a:pt x="0" y="144"/>
                    </a:cubicBezTo>
                    <a:cubicBezTo>
                      <a:pt x="1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8" name="Freeform 988"/>
              <p:cNvSpPr/>
              <p:nvPr/>
            </p:nvSpPr>
            <p:spPr bwMode="auto">
              <a:xfrm>
                <a:off x="5624" y="2466"/>
                <a:ext cx="112" cy="84"/>
              </a:xfrm>
              <a:custGeom>
                <a:avLst/>
                <a:gdLst>
                  <a:gd name="T0" fmla="*/ 59 w 106"/>
                  <a:gd name="T1" fmla="*/ 2 h 79"/>
                  <a:gd name="T2" fmla="*/ 58 w 106"/>
                  <a:gd name="T3" fmla="*/ 1 h 79"/>
                  <a:gd name="T4" fmla="*/ 1 w 106"/>
                  <a:gd name="T5" fmla="*/ 25 h 79"/>
                  <a:gd name="T6" fmla="*/ 0 w 106"/>
                  <a:gd name="T7" fmla="*/ 27 h 79"/>
                  <a:gd name="T8" fmla="*/ 1 w 106"/>
                  <a:gd name="T9" fmla="*/ 28 h 79"/>
                  <a:gd name="T10" fmla="*/ 104 w 106"/>
                  <a:gd name="T11" fmla="*/ 78 h 79"/>
                  <a:gd name="T12" fmla="*/ 105 w 106"/>
                  <a:gd name="T13" fmla="*/ 78 h 79"/>
                  <a:gd name="T14" fmla="*/ 105 w 106"/>
                  <a:gd name="T15" fmla="*/ 76 h 79"/>
                  <a:gd name="T16" fmla="*/ 60 w 106"/>
                  <a:gd name="T17" fmla="*/ 1 h 79"/>
                  <a:gd name="T18" fmla="*/ 58 w 106"/>
                  <a:gd name="T19" fmla="*/ 1 h 79"/>
                  <a:gd name="T20" fmla="*/ 59 w 106"/>
                  <a:gd name="T21" fmla="*/ 2 h 79"/>
                  <a:gd name="T22" fmla="*/ 58 w 106"/>
                  <a:gd name="T23" fmla="*/ 3 h 79"/>
                  <a:gd name="T24" fmla="*/ 100 w 106"/>
                  <a:gd name="T25" fmla="*/ 73 h 79"/>
                  <a:gd name="T26" fmla="*/ 5 w 106"/>
                  <a:gd name="T27" fmla="*/ 27 h 79"/>
                  <a:gd name="T28" fmla="*/ 60 w 106"/>
                  <a:gd name="T29" fmla="*/ 3 h 79"/>
                  <a:gd name="T30" fmla="*/ 59 w 106"/>
                  <a:gd name="T31" fmla="*/ 2 h 79"/>
                  <a:gd name="T32" fmla="*/ 58 w 106"/>
                  <a:gd name="T33" fmla="*/ 3 h 79"/>
                  <a:gd name="T34" fmla="*/ 59 w 106"/>
                  <a:gd name="T35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79">
                    <a:moveTo>
                      <a:pt x="59" y="2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4" y="79"/>
                      <a:pt x="105" y="78"/>
                      <a:pt x="105" y="78"/>
                    </a:cubicBezTo>
                    <a:cubicBezTo>
                      <a:pt x="106" y="77"/>
                      <a:pt x="106" y="77"/>
                      <a:pt x="105" y="76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0"/>
                      <a:pt x="59" y="0"/>
                      <a:pt x="58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2"/>
                      <a:pt x="59" y="2"/>
                      <a:pt x="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9" name="Freeform 989"/>
              <p:cNvSpPr/>
              <p:nvPr/>
            </p:nvSpPr>
            <p:spPr bwMode="auto">
              <a:xfrm>
                <a:off x="5733" y="2498"/>
                <a:ext cx="104" cy="52"/>
              </a:xfrm>
              <a:custGeom>
                <a:avLst/>
                <a:gdLst>
                  <a:gd name="T0" fmla="*/ 49 w 99"/>
                  <a:gd name="T1" fmla="*/ 1 h 49"/>
                  <a:gd name="T2" fmla="*/ 48 w 99"/>
                  <a:gd name="T3" fmla="*/ 0 h 49"/>
                  <a:gd name="T4" fmla="*/ 0 w 99"/>
                  <a:gd name="T5" fmla="*/ 46 h 49"/>
                  <a:gd name="T6" fmla="*/ 0 w 99"/>
                  <a:gd name="T7" fmla="*/ 48 h 49"/>
                  <a:gd name="T8" fmla="*/ 2 w 99"/>
                  <a:gd name="T9" fmla="*/ 48 h 49"/>
                  <a:gd name="T10" fmla="*/ 98 w 99"/>
                  <a:gd name="T11" fmla="*/ 8 h 49"/>
                  <a:gd name="T12" fmla="*/ 99 w 99"/>
                  <a:gd name="T13" fmla="*/ 6 h 49"/>
                  <a:gd name="T14" fmla="*/ 98 w 99"/>
                  <a:gd name="T15" fmla="*/ 5 h 49"/>
                  <a:gd name="T16" fmla="*/ 49 w 99"/>
                  <a:gd name="T17" fmla="*/ 0 h 49"/>
                  <a:gd name="T18" fmla="*/ 48 w 99"/>
                  <a:gd name="T19" fmla="*/ 0 h 49"/>
                  <a:gd name="T20" fmla="*/ 49 w 99"/>
                  <a:gd name="T21" fmla="*/ 1 h 49"/>
                  <a:gd name="T22" fmla="*/ 49 w 99"/>
                  <a:gd name="T23" fmla="*/ 3 h 49"/>
                  <a:gd name="T24" fmla="*/ 92 w 99"/>
                  <a:gd name="T25" fmla="*/ 7 h 49"/>
                  <a:gd name="T26" fmla="*/ 8 w 99"/>
                  <a:gd name="T27" fmla="*/ 42 h 49"/>
                  <a:gd name="T28" fmla="*/ 50 w 99"/>
                  <a:gd name="T29" fmla="*/ 2 h 49"/>
                  <a:gd name="T30" fmla="*/ 49 w 99"/>
                  <a:gd name="T31" fmla="*/ 1 h 49"/>
                  <a:gd name="T32" fmla="*/ 49 w 99"/>
                  <a:gd name="T33" fmla="*/ 3 h 49"/>
                  <a:gd name="T34" fmla="*/ 49 w 99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49">
                    <a:moveTo>
                      <a:pt x="49" y="1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8"/>
                      <a:pt x="1" y="49"/>
                      <a:pt x="2" y="4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9" y="8"/>
                      <a:pt x="99" y="7"/>
                      <a:pt x="99" y="6"/>
                    </a:cubicBezTo>
                    <a:cubicBezTo>
                      <a:pt x="99" y="6"/>
                      <a:pt x="98" y="5"/>
                      <a:pt x="98" y="5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0"/>
                      <a:pt x="48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9" y="1"/>
                      <a:pt x="4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0" name="Freeform 990"/>
              <p:cNvSpPr/>
              <p:nvPr/>
            </p:nvSpPr>
            <p:spPr bwMode="auto">
              <a:xfrm>
                <a:off x="5624" y="2424"/>
                <a:ext cx="77" cy="86"/>
              </a:xfrm>
              <a:custGeom>
                <a:avLst/>
                <a:gdLst>
                  <a:gd name="T0" fmla="*/ 23 w 73"/>
                  <a:gd name="T1" fmla="*/ 2 h 81"/>
                  <a:gd name="T2" fmla="*/ 21 w 73"/>
                  <a:gd name="T3" fmla="*/ 1 h 81"/>
                  <a:gd name="T4" fmla="*/ 0 w 73"/>
                  <a:gd name="T5" fmla="*/ 66 h 81"/>
                  <a:gd name="T6" fmla="*/ 0 w 73"/>
                  <a:gd name="T7" fmla="*/ 67 h 81"/>
                  <a:gd name="T8" fmla="*/ 1 w 73"/>
                  <a:gd name="T9" fmla="*/ 68 h 81"/>
                  <a:gd name="T10" fmla="*/ 71 w 73"/>
                  <a:gd name="T11" fmla="*/ 81 h 81"/>
                  <a:gd name="T12" fmla="*/ 73 w 73"/>
                  <a:gd name="T13" fmla="*/ 80 h 81"/>
                  <a:gd name="T14" fmla="*/ 73 w 73"/>
                  <a:gd name="T15" fmla="*/ 78 h 81"/>
                  <a:gd name="T16" fmla="*/ 24 w 73"/>
                  <a:gd name="T17" fmla="*/ 1 h 81"/>
                  <a:gd name="T18" fmla="*/ 23 w 73"/>
                  <a:gd name="T19" fmla="*/ 0 h 81"/>
                  <a:gd name="T20" fmla="*/ 21 w 73"/>
                  <a:gd name="T21" fmla="*/ 1 h 81"/>
                  <a:gd name="T22" fmla="*/ 23 w 73"/>
                  <a:gd name="T23" fmla="*/ 2 h 81"/>
                  <a:gd name="T24" fmla="*/ 22 w 73"/>
                  <a:gd name="T25" fmla="*/ 2 h 81"/>
                  <a:gd name="T26" fmla="*/ 68 w 73"/>
                  <a:gd name="T27" fmla="*/ 77 h 81"/>
                  <a:gd name="T28" fmla="*/ 3 w 73"/>
                  <a:gd name="T29" fmla="*/ 65 h 81"/>
                  <a:gd name="T30" fmla="*/ 24 w 73"/>
                  <a:gd name="T31" fmla="*/ 2 h 81"/>
                  <a:gd name="T32" fmla="*/ 23 w 73"/>
                  <a:gd name="T33" fmla="*/ 2 h 81"/>
                  <a:gd name="T34" fmla="*/ 22 w 73"/>
                  <a:gd name="T35" fmla="*/ 2 h 81"/>
                  <a:gd name="T36" fmla="*/ 23 w 73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1">
                    <a:moveTo>
                      <a:pt x="23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1" name="Freeform 991"/>
              <p:cNvSpPr/>
              <p:nvPr/>
            </p:nvSpPr>
            <p:spPr bwMode="auto">
              <a:xfrm>
                <a:off x="5397" y="2012"/>
                <a:ext cx="79" cy="106"/>
              </a:xfrm>
              <a:custGeom>
                <a:avLst/>
                <a:gdLst>
                  <a:gd name="T0" fmla="*/ 74 w 75"/>
                  <a:gd name="T1" fmla="*/ 35 h 100"/>
                  <a:gd name="T2" fmla="*/ 74 w 75"/>
                  <a:gd name="T3" fmla="*/ 34 h 100"/>
                  <a:gd name="T4" fmla="*/ 2 w 75"/>
                  <a:gd name="T5" fmla="*/ 0 h 100"/>
                  <a:gd name="T6" fmla="*/ 0 w 75"/>
                  <a:gd name="T7" fmla="*/ 0 h 100"/>
                  <a:gd name="T8" fmla="*/ 0 w 75"/>
                  <a:gd name="T9" fmla="*/ 2 h 100"/>
                  <a:gd name="T10" fmla="*/ 21 w 75"/>
                  <a:gd name="T11" fmla="*/ 99 h 100"/>
                  <a:gd name="T12" fmla="*/ 22 w 75"/>
                  <a:gd name="T13" fmla="*/ 100 h 100"/>
                  <a:gd name="T14" fmla="*/ 24 w 75"/>
                  <a:gd name="T15" fmla="*/ 100 h 100"/>
                  <a:gd name="T16" fmla="*/ 75 w 75"/>
                  <a:gd name="T17" fmla="*/ 36 h 100"/>
                  <a:gd name="T18" fmla="*/ 75 w 75"/>
                  <a:gd name="T19" fmla="*/ 35 h 100"/>
                  <a:gd name="T20" fmla="*/ 74 w 75"/>
                  <a:gd name="T21" fmla="*/ 34 h 100"/>
                  <a:gd name="T22" fmla="*/ 74 w 75"/>
                  <a:gd name="T23" fmla="*/ 35 h 100"/>
                  <a:gd name="T24" fmla="*/ 72 w 75"/>
                  <a:gd name="T25" fmla="*/ 34 h 100"/>
                  <a:gd name="T26" fmla="*/ 23 w 75"/>
                  <a:gd name="T27" fmla="*/ 95 h 100"/>
                  <a:gd name="T28" fmla="*/ 3 w 75"/>
                  <a:gd name="T29" fmla="*/ 4 h 100"/>
                  <a:gd name="T30" fmla="*/ 73 w 75"/>
                  <a:gd name="T31" fmla="*/ 36 h 100"/>
                  <a:gd name="T32" fmla="*/ 74 w 75"/>
                  <a:gd name="T33" fmla="*/ 35 h 100"/>
                  <a:gd name="T34" fmla="*/ 72 w 75"/>
                  <a:gd name="T35" fmla="*/ 34 h 100"/>
                  <a:gd name="T36" fmla="*/ 74 w 75"/>
                  <a:gd name="T37" fmla="*/ 3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0">
                    <a:moveTo>
                      <a:pt x="74" y="35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100"/>
                      <a:pt x="22" y="100"/>
                      <a:pt x="22" y="100"/>
                    </a:cubicBezTo>
                    <a:cubicBezTo>
                      <a:pt x="23" y="100"/>
                      <a:pt x="23" y="100"/>
                      <a:pt x="24" y="100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5"/>
                      <a:pt x="74" y="35"/>
                      <a:pt x="74" y="3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2" name="Freeform 992"/>
              <p:cNvSpPr/>
              <p:nvPr/>
            </p:nvSpPr>
            <p:spPr bwMode="auto">
              <a:xfrm>
                <a:off x="5690" y="1836"/>
                <a:ext cx="106" cy="49"/>
              </a:xfrm>
              <a:custGeom>
                <a:avLst/>
                <a:gdLst>
                  <a:gd name="T0" fmla="*/ 44 w 100"/>
                  <a:gd name="T1" fmla="*/ 2 h 46"/>
                  <a:gd name="T2" fmla="*/ 43 w 100"/>
                  <a:gd name="T3" fmla="*/ 1 h 46"/>
                  <a:gd name="T4" fmla="*/ 0 w 100"/>
                  <a:gd name="T5" fmla="*/ 43 h 46"/>
                  <a:gd name="T6" fmla="*/ 0 w 100"/>
                  <a:gd name="T7" fmla="*/ 45 h 46"/>
                  <a:gd name="T8" fmla="*/ 2 w 100"/>
                  <a:gd name="T9" fmla="*/ 46 h 46"/>
                  <a:gd name="T10" fmla="*/ 99 w 100"/>
                  <a:gd name="T11" fmla="*/ 32 h 46"/>
                  <a:gd name="T12" fmla="*/ 100 w 100"/>
                  <a:gd name="T13" fmla="*/ 31 h 46"/>
                  <a:gd name="T14" fmla="*/ 99 w 100"/>
                  <a:gd name="T15" fmla="*/ 30 h 46"/>
                  <a:gd name="T16" fmla="*/ 44 w 100"/>
                  <a:gd name="T17" fmla="*/ 1 h 46"/>
                  <a:gd name="T18" fmla="*/ 43 w 100"/>
                  <a:gd name="T19" fmla="*/ 1 h 46"/>
                  <a:gd name="T20" fmla="*/ 44 w 100"/>
                  <a:gd name="T21" fmla="*/ 2 h 46"/>
                  <a:gd name="T22" fmla="*/ 43 w 100"/>
                  <a:gd name="T23" fmla="*/ 3 h 46"/>
                  <a:gd name="T24" fmla="*/ 94 w 100"/>
                  <a:gd name="T25" fmla="*/ 30 h 46"/>
                  <a:gd name="T26" fmla="*/ 6 w 100"/>
                  <a:gd name="T27" fmla="*/ 42 h 46"/>
                  <a:gd name="T28" fmla="*/ 45 w 100"/>
                  <a:gd name="T29" fmla="*/ 3 h 46"/>
                  <a:gd name="T30" fmla="*/ 44 w 100"/>
                  <a:gd name="T31" fmla="*/ 2 h 46"/>
                  <a:gd name="T32" fmla="*/ 43 w 100"/>
                  <a:gd name="T33" fmla="*/ 3 h 46"/>
                  <a:gd name="T34" fmla="*/ 44 w 100"/>
                  <a:gd name="T3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6">
                    <a:moveTo>
                      <a:pt x="44" y="2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1" y="46"/>
                      <a:pt x="2" y="46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3" name="Freeform 993"/>
              <p:cNvSpPr/>
              <p:nvPr/>
            </p:nvSpPr>
            <p:spPr bwMode="auto">
              <a:xfrm>
                <a:off x="5752" y="1723"/>
                <a:ext cx="105" cy="54"/>
              </a:xfrm>
              <a:custGeom>
                <a:avLst/>
                <a:gdLst>
                  <a:gd name="T0" fmla="*/ 2 w 100"/>
                  <a:gd name="T1" fmla="*/ 2 h 51"/>
                  <a:gd name="T2" fmla="*/ 2 w 100"/>
                  <a:gd name="T3" fmla="*/ 3 h 51"/>
                  <a:gd name="T4" fmla="*/ 94 w 100"/>
                  <a:gd name="T5" fmla="*/ 21 h 51"/>
                  <a:gd name="T6" fmla="*/ 46 w 100"/>
                  <a:gd name="T7" fmla="*/ 47 h 51"/>
                  <a:gd name="T8" fmla="*/ 3 w 100"/>
                  <a:gd name="T9" fmla="*/ 1 h 51"/>
                  <a:gd name="T10" fmla="*/ 2 w 100"/>
                  <a:gd name="T11" fmla="*/ 2 h 51"/>
                  <a:gd name="T12" fmla="*/ 2 w 100"/>
                  <a:gd name="T13" fmla="*/ 3 h 51"/>
                  <a:gd name="T14" fmla="*/ 2 w 100"/>
                  <a:gd name="T15" fmla="*/ 2 h 51"/>
                  <a:gd name="T16" fmla="*/ 1 w 100"/>
                  <a:gd name="T17" fmla="*/ 3 h 51"/>
                  <a:gd name="T18" fmla="*/ 44 w 100"/>
                  <a:gd name="T19" fmla="*/ 50 h 51"/>
                  <a:gd name="T20" fmla="*/ 46 w 100"/>
                  <a:gd name="T21" fmla="*/ 51 h 51"/>
                  <a:gd name="T22" fmla="*/ 99 w 100"/>
                  <a:gd name="T23" fmla="*/ 22 h 51"/>
                  <a:gd name="T24" fmla="*/ 100 w 100"/>
                  <a:gd name="T25" fmla="*/ 21 h 51"/>
                  <a:gd name="T26" fmla="*/ 98 w 100"/>
                  <a:gd name="T27" fmla="*/ 19 h 51"/>
                  <a:gd name="T28" fmla="*/ 2 w 100"/>
                  <a:gd name="T29" fmla="*/ 0 h 51"/>
                  <a:gd name="T30" fmla="*/ 1 w 100"/>
                  <a:gd name="T31" fmla="*/ 1 h 51"/>
                  <a:gd name="T32" fmla="*/ 1 w 100"/>
                  <a:gd name="T33" fmla="*/ 3 h 51"/>
                  <a:gd name="T34" fmla="*/ 2 w 100"/>
                  <a:gd name="T35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51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1"/>
                      <a:pt x="45" y="51"/>
                      <a:pt x="46" y="51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100" y="21"/>
                      <a:pt x="100" y="21"/>
                    </a:cubicBezTo>
                    <a:cubicBezTo>
                      <a:pt x="100" y="20"/>
                      <a:pt x="99" y="19"/>
                      <a:pt x="98" y="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4" name="Freeform 994"/>
              <p:cNvSpPr/>
              <p:nvPr/>
            </p:nvSpPr>
            <p:spPr bwMode="auto">
              <a:xfrm>
                <a:off x="5642" y="1651"/>
                <a:ext cx="88" cy="47"/>
              </a:xfrm>
              <a:custGeom>
                <a:avLst/>
                <a:gdLst>
                  <a:gd name="T0" fmla="*/ 81 w 83"/>
                  <a:gd name="T1" fmla="*/ 11 h 44"/>
                  <a:gd name="T2" fmla="*/ 80 w 83"/>
                  <a:gd name="T3" fmla="*/ 9 h 44"/>
                  <a:gd name="T4" fmla="*/ 40 w 83"/>
                  <a:gd name="T5" fmla="*/ 40 h 44"/>
                  <a:gd name="T6" fmla="*/ 6 w 83"/>
                  <a:gd name="T7" fmla="*/ 3 h 44"/>
                  <a:gd name="T8" fmla="*/ 81 w 83"/>
                  <a:gd name="T9" fmla="*/ 12 h 44"/>
                  <a:gd name="T10" fmla="*/ 81 w 83"/>
                  <a:gd name="T11" fmla="*/ 11 h 44"/>
                  <a:gd name="T12" fmla="*/ 80 w 83"/>
                  <a:gd name="T13" fmla="*/ 9 h 44"/>
                  <a:gd name="T14" fmla="*/ 81 w 83"/>
                  <a:gd name="T15" fmla="*/ 11 h 44"/>
                  <a:gd name="T16" fmla="*/ 81 w 83"/>
                  <a:gd name="T17" fmla="*/ 9 h 44"/>
                  <a:gd name="T18" fmla="*/ 2 w 83"/>
                  <a:gd name="T19" fmla="*/ 0 h 44"/>
                  <a:gd name="T20" fmla="*/ 1 w 83"/>
                  <a:gd name="T21" fmla="*/ 1 h 44"/>
                  <a:gd name="T22" fmla="*/ 1 w 83"/>
                  <a:gd name="T23" fmla="*/ 2 h 44"/>
                  <a:gd name="T24" fmla="*/ 39 w 83"/>
                  <a:gd name="T25" fmla="*/ 43 h 44"/>
                  <a:gd name="T26" fmla="*/ 41 w 83"/>
                  <a:gd name="T27" fmla="*/ 43 h 44"/>
                  <a:gd name="T28" fmla="*/ 82 w 83"/>
                  <a:gd name="T29" fmla="*/ 12 h 44"/>
                  <a:gd name="T30" fmla="*/ 83 w 83"/>
                  <a:gd name="T31" fmla="*/ 10 h 44"/>
                  <a:gd name="T32" fmla="*/ 81 w 83"/>
                  <a:gd name="T33" fmla="*/ 9 h 44"/>
                  <a:gd name="T34" fmla="*/ 81 w 83"/>
                  <a:gd name="T35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4">
                    <a:moveTo>
                      <a:pt x="81" y="11"/>
                    </a:moveTo>
                    <a:cubicBezTo>
                      <a:pt x="80" y="9"/>
                      <a:pt x="80" y="9"/>
                      <a:pt x="80" y="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40" y="44"/>
                      <a:pt x="41" y="4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1"/>
                      <a:pt x="83" y="11"/>
                      <a:pt x="83" y="10"/>
                    </a:cubicBezTo>
                    <a:cubicBezTo>
                      <a:pt x="82" y="10"/>
                      <a:pt x="82" y="9"/>
                      <a:pt x="81" y="9"/>
                    </a:cubicBezTo>
                    <a:lnTo>
                      <a:pt x="8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5" name="Freeform 995"/>
              <p:cNvSpPr/>
              <p:nvPr/>
            </p:nvSpPr>
            <p:spPr bwMode="auto">
              <a:xfrm>
                <a:off x="5571" y="1651"/>
                <a:ext cx="74" cy="80"/>
              </a:xfrm>
              <a:custGeom>
                <a:avLst/>
                <a:gdLst>
                  <a:gd name="T0" fmla="*/ 1 w 70"/>
                  <a:gd name="T1" fmla="*/ 75 h 76"/>
                  <a:gd name="T2" fmla="*/ 3 w 70"/>
                  <a:gd name="T3" fmla="*/ 76 h 76"/>
                  <a:gd name="T4" fmla="*/ 67 w 70"/>
                  <a:gd name="T5" fmla="*/ 5 h 76"/>
                  <a:gd name="T6" fmla="*/ 65 w 70"/>
                  <a:gd name="T7" fmla="*/ 63 h 76"/>
                  <a:gd name="T8" fmla="*/ 1 w 70"/>
                  <a:gd name="T9" fmla="*/ 73 h 76"/>
                  <a:gd name="T10" fmla="*/ 1 w 70"/>
                  <a:gd name="T11" fmla="*/ 75 h 76"/>
                  <a:gd name="T12" fmla="*/ 3 w 70"/>
                  <a:gd name="T13" fmla="*/ 76 h 76"/>
                  <a:gd name="T14" fmla="*/ 1 w 70"/>
                  <a:gd name="T15" fmla="*/ 75 h 76"/>
                  <a:gd name="T16" fmla="*/ 2 w 70"/>
                  <a:gd name="T17" fmla="*/ 76 h 76"/>
                  <a:gd name="T18" fmla="*/ 67 w 70"/>
                  <a:gd name="T19" fmla="*/ 66 h 76"/>
                  <a:gd name="T20" fmla="*/ 68 w 70"/>
                  <a:gd name="T21" fmla="*/ 64 h 76"/>
                  <a:gd name="T22" fmla="*/ 70 w 70"/>
                  <a:gd name="T23" fmla="*/ 1 h 76"/>
                  <a:gd name="T24" fmla="*/ 69 w 70"/>
                  <a:gd name="T25" fmla="*/ 0 h 76"/>
                  <a:gd name="T26" fmla="*/ 68 w 70"/>
                  <a:gd name="T27" fmla="*/ 0 h 76"/>
                  <a:gd name="T28" fmla="*/ 0 w 70"/>
                  <a:gd name="T29" fmla="*/ 74 h 76"/>
                  <a:gd name="T30" fmla="*/ 0 w 70"/>
                  <a:gd name="T31" fmla="*/ 75 h 76"/>
                  <a:gd name="T32" fmla="*/ 2 w 70"/>
                  <a:gd name="T33" fmla="*/ 76 h 76"/>
                  <a:gd name="T34" fmla="*/ 1 w 70"/>
                  <a:gd name="T3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6">
                    <a:moveTo>
                      <a:pt x="1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5"/>
                      <a:pt x="68" y="6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1" y="76"/>
                      <a:pt x="2" y="76"/>
                    </a:cubicBezTo>
                    <a:cubicBezTo>
                      <a:pt x="1" y="75"/>
                      <a:pt x="1" y="75"/>
                      <a:pt x="1" y="7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6" name="Freeform 996"/>
              <p:cNvSpPr/>
              <p:nvPr/>
            </p:nvSpPr>
            <p:spPr bwMode="auto">
              <a:xfrm>
                <a:off x="5519" y="1825"/>
                <a:ext cx="50" cy="90"/>
              </a:xfrm>
              <a:custGeom>
                <a:avLst/>
                <a:gdLst>
                  <a:gd name="T0" fmla="*/ 1 w 47"/>
                  <a:gd name="T1" fmla="*/ 83 h 85"/>
                  <a:gd name="T2" fmla="*/ 2 w 47"/>
                  <a:gd name="T3" fmla="*/ 84 h 85"/>
                  <a:gd name="T4" fmla="*/ 44 w 47"/>
                  <a:gd name="T5" fmla="*/ 8 h 85"/>
                  <a:gd name="T6" fmla="*/ 41 w 47"/>
                  <a:gd name="T7" fmla="*/ 62 h 85"/>
                  <a:gd name="T8" fmla="*/ 1 w 47"/>
                  <a:gd name="T9" fmla="*/ 82 h 85"/>
                  <a:gd name="T10" fmla="*/ 1 w 47"/>
                  <a:gd name="T11" fmla="*/ 83 h 85"/>
                  <a:gd name="T12" fmla="*/ 2 w 47"/>
                  <a:gd name="T13" fmla="*/ 84 h 85"/>
                  <a:gd name="T14" fmla="*/ 1 w 47"/>
                  <a:gd name="T15" fmla="*/ 83 h 85"/>
                  <a:gd name="T16" fmla="*/ 2 w 47"/>
                  <a:gd name="T17" fmla="*/ 84 h 85"/>
                  <a:gd name="T18" fmla="*/ 43 w 47"/>
                  <a:gd name="T19" fmla="*/ 64 h 85"/>
                  <a:gd name="T20" fmla="*/ 44 w 47"/>
                  <a:gd name="T21" fmla="*/ 63 h 85"/>
                  <a:gd name="T22" fmla="*/ 47 w 47"/>
                  <a:gd name="T23" fmla="*/ 1 h 85"/>
                  <a:gd name="T24" fmla="*/ 46 w 47"/>
                  <a:gd name="T25" fmla="*/ 0 h 85"/>
                  <a:gd name="T26" fmla="*/ 44 w 47"/>
                  <a:gd name="T27" fmla="*/ 0 h 85"/>
                  <a:gd name="T28" fmla="*/ 0 w 47"/>
                  <a:gd name="T29" fmla="*/ 82 h 85"/>
                  <a:gd name="T30" fmla="*/ 0 w 47"/>
                  <a:gd name="T31" fmla="*/ 84 h 85"/>
                  <a:gd name="T32" fmla="*/ 2 w 47"/>
                  <a:gd name="T33" fmla="*/ 84 h 85"/>
                  <a:gd name="T34" fmla="*/ 1 w 47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85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44" y="64"/>
                      <a:pt x="44" y="63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0"/>
                      <a:pt x="46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5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7" name="Freeform 997"/>
              <p:cNvSpPr/>
              <p:nvPr/>
            </p:nvSpPr>
            <p:spPr bwMode="auto">
              <a:xfrm>
                <a:off x="5040" y="2001"/>
                <a:ext cx="155" cy="115"/>
              </a:xfrm>
              <a:custGeom>
                <a:avLst/>
                <a:gdLst>
                  <a:gd name="T0" fmla="*/ 144 w 146"/>
                  <a:gd name="T1" fmla="*/ 2 h 109"/>
                  <a:gd name="T2" fmla="*/ 143 w 146"/>
                  <a:gd name="T3" fmla="*/ 1 h 109"/>
                  <a:gd name="T4" fmla="*/ 96 w 146"/>
                  <a:gd name="T5" fmla="*/ 105 h 109"/>
                  <a:gd name="T6" fmla="*/ 5 w 146"/>
                  <a:gd name="T7" fmla="*/ 21 h 109"/>
                  <a:gd name="T8" fmla="*/ 145 w 146"/>
                  <a:gd name="T9" fmla="*/ 3 h 109"/>
                  <a:gd name="T10" fmla="*/ 144 w 146"/>
                  <a:gd name="T11" fmla="*/ 2 h 109"/>
                  <a:gd name="T12" fmla="*/ 143 w 146"/>
                  <a:gd name="T13" fmla="*/ 1 h 109"/>
                  <a:gd name="T14" fmla="*/ 144 w 146"/>
                  <a:gd name="T15" fmla="*/ 2 h 109"/>
                  <a:gd name="T16" fmla="*/ 144 w 146"/>
                  <a:gd name="T17" fmla="*/ 0 h 109"/>
                  <a:gd name="T18" fmla="*/ 1 w 146"/>
                  <a:gd name="T19" fmla="*/ 19 h 109"/>
                  <a:gd name="T20" fmla="*/ 0 w 146"/>
                  <a:gd name="T21" fmla="*/ 20 h 109"/>
                  <a:gd name="T22" fmla="*/ 0 w 146"/>
                  <a:gd name="T23" fmla="*/ 21 h 109"/>
                  <a:gd name="T24" fmla="*/ 96 w 146"/>
                  <a:gd name="T25" fmla="*/ 109 h 109"/>
                  <a:gd name="T26" fmla="*/ 97 w 146"/>
                  <a:gd name="T27" fmla="*/ 109 h 109"/>
                  <a:gd name="T28" fmla="*/ 98 w 146"/>
                  <a:gd name="T29" fmla="*/ 108 h 109"/>
                  <a:gd name="T30" fmla="*/ 146 w 146"/>
                  <a:gd name="T31" fmla="*/ 2 h 109"/>
                  <a:gd name="T32" fmla="*/ 146 w 146"/>
                  <a:gd name="T33" fmla="*/ 1 h 109"/>
                  <a:gd name="T34" fmla="*/ 144 w 146"/>
                  <a:gd name="T35" fmla="*/ 0 h 109"/>
                  <a:gd name="T36" fmla="*/ 144 w 146"/>
                  <a:gd name="T3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9">
                    <a:moveTo>
                      <a:pt x="144" y="2"/>
                    </a:moveTo>
                    <a:cubicBezTo>
                      <a:pt x="143" y="1"/>
                      <a:pt x="143" y="1"/>
                      <a:pt x="143" y="1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7" y="109"/>
                    </a:cubicBezTo>
                    <a:cubicBezTo>
                      <a:pt x="97" y="109"/>
                      <a:pt x="98" y="109"/>
                      <a:pt x="98" y="108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1"/>
                      <a:pt x="146" y="1"/>
                    </a:cubicBezTo>
                    <a:cubicBezTo>
                      <a:pt x="145" y="0"/>
                      <a:pt x="145" y="0"/>
                      <a:pt x="144" y="0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8" name="Freeform 998"/>
              <p:cNvSpPr/>
              <p:nvPr/>
            </p:nvSpPr>
            <p:spPr bwMode="auto">
              <a:xfrm>
                <a:off x="5191" y="2001"/>
                <a:ext cx="105" cy="78"/>
              </a:xfrm>
              <a:custGeom>
                <a:avLst/>
                <a:gdLst>
                  <a:gd name="T0" fmla="*/ 97 w 99"/>
                  <a:gd name="T1" fmla="*/ 71 h 74"/>
                  <a:gd name="T2" fmla="*/ 97 w 99"/>
                  <a:gd name="T3" fmla="*/ 69 h 74"/>
                  <a:gd name="T4" fmla="*/ 23 w 99"/>
                  <a:gd name="T5" fmla="*/ 71 h 74"/>
                  <a:gd name="T6" fmla="*/ 4 w 99"/>
                  <a:gd name="T7" fmla="*/ 5 h 74"/>
                  <a:gd name="T8" fmla="*/ 97 w 99"/>
                  <a:gd name="T9" fmla="*/ 72 h 74"/>
                  <a:gd name="T10" fmla="*/ 97 w 99"/>
                  <a:gd name="T11" fmla="*/ 71 h 74"/>
                  <a:gd name="T12" fmla="*/ 97 w 99"/>
                  <a:gd name="T13" fmla="*/ 69 h 74"/>
                  <a:gd name="T14" fmla="*/ 97 w 99"/>
                  <a:gd name="T15" fmla="*/ 71 h 74"/>
                  <a:gd name="T16" fmla="*/ 98 w 99"/>
                  <a:gd name="T17" fmla="*/ 69 h 74"/>
                  <a:gd name="T18" fmla="*/ 2 w 99"/>
                  <a:gd name="T19" fmla="*/ 0 h 74"/>
                  <a:gd name="T20" fmla="*/ 0 w 99"/>
                  <a:gd name="T21" fmla="*/ 0 h 74"/>
                  <a:gd name="T22" fmla="*/ 0 w 99"/>
                  <a:gd name="T23" fmla="*/ 2 h 74"/>
                  <a:gd name="T24" fmla="*/ 20 w 99"/>
                  <a:gd name="T25" fmla="*/ 73 h 74"/>
                  <a:gd name="T26" fmla="*/ 22 w 99"/>
                  <a:gd name="T27" fmla="*/ 74 h 74"/>
                  <a:gd name="T28" fmla="*/ 97 w 99"/>
                  <a:gd name="T29" fmla="*/ 72 h 74"/>
                  <a:gd name="T30" fmla="*/ 99 w 99"/>
                  <a:gd name="T31" fmla="*/ 71 h 74"/>
                  <a:gd name="T32" fmla="*/ 98 w 99"/>
                  <a:gd name="T33" fmla="*/ 69 h 74"/>
                  <a:gd name="T34" fmla="*/ 97 w 99"/>
                  <a:gd name="T35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74">
                    <a:moveTo>
                      <a:pt x="97" y="71"/>
                    </a:moveTo>
                    <a:cubicBezTo>
                      <a:pt x="97" y="69"/>
                      <a:pt x="97" y="69"/>
                      <a:pt x="97" y="69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2" y="74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8" y="72"/>
                      <a:pt x="99" y="72"/>
                      <a:pt x="99" y="71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7" y="71"/>
                      <a:pt x="97" y="71"/>
                      <a:pt x="97" y="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9" name="Freeform 999"/>
              <p:cNvSpPr/>
              <p:nvPr/>
            </p:nvSpPr>
            <p:spPr bwMode="auto">
              <a:xfrm>
                <a:off x="5191" y="2001"/>
                <a:ext cx="116" cy="78"/>
              </a:xfrm>
              <a:custGeom>
                <a:avLst/>
                <a:gdLst>
                  <a:gd name="T0" fmla="*/ 107 w 109"/>
                  <a:gd name="T1" fmla="*/ 9 h 74"/>
                  <a:gd name="T2" fmla="*/ 106 w 109"/>
                  <a:gd name="T3" fmla="*/ 8 h 74"/>
                  <a:gd name="T4" fmla="*/ 22 w 109"/>
                  <a:gd name="T5" fmla="*/ 70 h 74"/>
                  <a:gd name="T6" fmla="*/ 3 w 109"/>
                  <a:gd name="T7" fmla="*/ 3 h 74"/>
                  <a:gd name="T8" fmla="*/ 107 w 109"/>
                  <a:gd name="T9" fmla="*/ 11 h 74"/>
                  <a:gd name="T10" fmla="*/ 107 w 109"/>
                  <a:gd name="T11" fmla="*/ 9 h 74"/>
                  <a:gd name="T12" fmla="*/ 106 w 109"/>
                  <a:gd name="T13" fmla="*/ 8 h 74"/>
                  <a:gd name="T14" fmla="*/ 107 w 109"/>
                  <a:gd name="T15" fmla="*/ 9 h 74"/>
                  <a:gd name="T16" fmla="*/ 107 w 109"/>
                  <a:gd name="T17" fmla="*/ 8 h 74"/>
                  <a:gd name="T18" fmla="*/ 1 w 109"/>
                  <a:gd name="T19" fmla="*/ 0 h 74"/>
                  <a:gd name="T20" fmla="*/ 0 w 109"/>
                  <a:gd name="T21" fmla="*/ 1 h 74"/>
                  <a:gd name="T22" fmla="*/ 0 w 109"/>
                  <a:gd name="T23" fmla="*/ 2 h 74"/>
                  <a:gd name="T24" fmla="*/ 20 w 109"/>
                  <a:gd name="T25" fmla="*/ 73 h 74"/>
                  <a:gd name="T26" fmla="*/ 21 w 109"/>
                  <a:gd name="T27" fmla="*/ 74 h 74"/>
                  <a:gd name="T28" fmla="*/ 23 w 109"/>
                  <a:gd name="T29" fmla="*/ 74 h 74"/>
                  <a:gd name="T30" fmla="*/ 108 w 109"/>
                  <a:gd name="T31" fmla="*/ 10 h 74"/>
                  <a:gd name="T32" fmla="*/ 109 w 109"/>
                  <a:gd name="T33" fmla="*/ 9 h 74"/>
                  <a:gd name="T34" fmla="*/ 107 w 109"/>
                  <a:gd name="T35" fmla="*/ 8 h 74"/>
                  <a:gd name="T36" fmla="*/ 107 w 109"/>
                  <a:gd name="T37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74">
                    <a:moveTo>
                      <a:pt x="107" y="9"/>
                    </a:moveTo>
                    <a:cubicBezTo>
                      <a:pt x="106" y="8"/>
                      <a:pt x="106" y="8"/>
                      <a:pt x="106" y="8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4"/>
                      <a:pt x="22" y="74"/>
                      <a:pt x="23" y="74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9" y="9"/>
                      <a:pt x="109" y="9"/>
                    </a:cubicBezTo>
                    <a:cubicBezTo>
                      <a:pt x="108" y="8"/>
                      <a:pt x="108" y="8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0" name="Freeform 1000"/>
              <p:cNvSpPr/>
              <p:nvPr/>
            </p:nvSpPr>
            <p:spPr bwMode="auto">
              <a:xfrm>
                <a:off x="5506" y="1809"/>
                <a:ext cx="63" cy="85"/>
              </a:xfrm>
              <a:custGeom>
                <a:avLst/>
                <a:gdLst>
                  <a:gd name="T0" fmla="*/ 2 w 59"/>
                  <a:gd name="T1" fmla="*/ 2 h 81"/>
                  <a:gd name="T2" fmla="*/ 1 w 59"/>
                  <a:gd name="T3" fmla="*/ 3 h 81"/>
                  <a:gd name="T4" fmla="*/ 53 w 59"/>
                  <a:gd name="T5" fmla="*/ 80 h 81"/>
                  <a:gd name="T6" fmla="*/ 55 w 59"/>
                  <a:gd name="T7" fmla="*/ 80 h 81"/>
                  <a:gd name="T8" fmla="*/ 56 w 59"/>
                  <a:gd name="T9" fmla="*/ 79 h 81"/>
                  <a:gd name="T10" fmla="*/ 59 w 59"/>
                  <a:gd name="T11" fmla="*/ 17 h 81"/>
                  <a:gd name="T12" fmla="*/ 58 w 59"/>
                  <a:gd name="T13" fmla="*/ 16 h 81"/>
                  <a:gd name="T14" fmla="*/ 2 w 59"/>
                  <a:gd name="T15" fmla="*/ 0 h 81"/>
                  <a:gd name="T16" fmla="*/ 1 w 59"/>
                  <a:gd name="T17" fmla="*/ 1 h 81"/>
                  <a:gd name="T18" fmla="*/ 1 w 59"/>
                  <a:gd name="T19" fmla="*/ 3 h 81"/>
                  <a:gd name="T20" fmla="*/ 2 w 59"/>
                  <a:gd name="T21" fmla="*/ 2 h 81"/>
                  <a:gd name="T22" fmla="*/ 2 w 59"/>
                  <a:gd name="T23" fmla="*/ 3 h 81"/>
                  <a:gd name="T24" fmla="*/ 56 w 59"/>
                  <a:gd name="T25" fmla="*/ 18 h 81"/>
                  <a:gd name="T26" fmla="*/ 53 w 59"/>
                  <a:gd name="T27" fmla="*/ 74 h 81"/>
                  <a:gd name="T28" fmla="*/ 3 w 59"/>
                  <a:gd name="T29" fmla="*/ 1 h 81"/>
                  <a:gd name="T30" fmla="*/ 2 w 59"/>
                  <a:gd name="T31" fmla="*/ 2 h 81"/>
                  <a:gd name="T32" fmla="*/ 2 w 59"/>
                  <a:gd name="T33" fmla="*/ 3 h 81"/>
                  <a:gd name="T34" fmla="*/ 2 w 59"/>
                  <a:gd name="T35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8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4" y="81"/>
                      <a:pt x="55" y="80"/>
                    </a:cubicBezTo>
                    <a:cubicBezTo>
                      <a:pt x="55" y="80"/>
                      <a:pt x="56" y="80"/>
                      <a:pt x="56" y="79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1" name="Freeform 1001"/>
              <p:cNvSpPr/>
              <p:nvPr/>
            </p:nvSpPr>
            <p:spPr bwMode="auto">
              <a:xfrm>
                <a:off x="5040" y="2020"/>
                <a:ext cx="104" cy="199"/>
              </a:xfrm>
              <a:custGeom>
                <a:avLst/>
                <a:gdLst>
                  <a:gd name="T0" fmla="*/ 93 w 98"/>
                  <a:gd name="T1" fmla="*/ 188 h 189"/>
                  <a:gd name="T2" fmla="*/ 95 w 98"/>
                  <a:gd name="T3" fmla="*/ 187 h 189"/>
                  <a:gd name="T4" fmla="*/ 6 w 98"/>
                  <a:gd name="T5" fmla="*/ 9 h 189"/>
                  <a:gd name="T6" fmla="*/ 95 w 98"/>
                  <a:gd name="T7" fmla="*/ 90 h 189"/>
                  <a:gd name="T8" fmla="*/ 92 w 98"/>
                  <a:gd name="T9" fmla="*/ 188 h 189"/>
                  <a:gd name="T10" fmla="*/ 93 w 98"/>
                  <a:gd name="T11" fmla="*/ 188 h 189"/>
                  <a:gd name="T12" fmla="*/ 95 w 98"/>
                  <a:gd name="T13" fmla="*/ 187 h 189"/>
                  <a:gd name="T14" fmla="*/ 93 w 98"/>
                  <a:gd name="T15" fmla="*/ 188 h 189"/>
                  <a:gd name="T16" fmla="*/ 95 w 98"/>
                  <a:gd name="T17" fmla="*/ 188 h 189"/>
                  <a:gd name="T18" fmla="*/ 98 w 98"/>
                  <a:gd name="T19" fmla="*/ 90 h 189"/>
                  <a:gd name="T20" fmla="*/ 98 w 98"/>
                  <a:gd name="T21" fmla="*/ 89 h 189"/>
                  <a:gd name="T22" fmla="*/ 2 w 98"/>
                  <a:gd name="T23" fmla="*/ 1 h 189"/>
                  <a:gd name="T24" fmla="*/ 0 w 98"/>
                  <a:gd name="T25" fmla="*/ 1 h 189"/>
                  <a:gd name="T26" fmla="*/ 0 w 98"/>
                  <a:gd name="T27" fmla="*/ 3 h 189"/>
                  <a:gd name="T28" fmla="*/ 92 w 98"/>
                  <a:gd name="T29" fmla="*/ 189 h 189"/>
                  <a:gd name="T30" fmla="*/ 94 w 98"/>
                  <a:gd name="T31" fmla="*/ 189 h 189"/>
                  <a:gd name="T32" fmla="*/ 95 w 98"/>
                  <a:gd name="T33" fmla="*/ 188 h 189"/>
                  <a:gd name="T34" fmla="*/ 93 w 98"/>
                  <a:gd name="T35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89">
                    <a:moveTo>
                      <a:pt x="93" y="188"/>
                    </a:moveTo>
                    <a:cubicBezTo>
                      <a:pt x="95" y="187"/>
                      <a:pt x="95" y="187"/>
                      <a:pt x="95" y="18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7"/>
                      <a:pt x="95" y="187"/>
                      <a:pt x="95" y="187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92" y="189"/>
                      <a:pt x="92" y="189"/>
                      <a:pt x="92" y="189"/>
                    </a:cubicBezTo>
                    <a:cubicBezTo>
                      <a:pt x="92" y="189"/>
                      <a:pt x="93" y="189"/>
                      <a:pt x="94" y="189"/>
                    </a:cubicBezTo>
                    <a:cubicBezTo>
                      <a:pt x="94" y="189"/>
                      <a:pt x="95" y="189"/>
                      <a:pt x="95" y="188"/>
                    </a:cubicBezTo>
                    <a:cubicBezTo>
                      <a:pt x="93" y="188"/>
                      <a:pt x="93" y="188"/>
                      <a:pt x="93" y="1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2" name="Freeform 1002"/>
              <p:cNvSpPr/>
              <p:nvPr/>
            </p:nvSpPr>
            <p:spPr bwMode="auto">
              <a:xfrm>
                <a:off x="5063" y="2392"/>
                <a:ext cx="142" cy="74"/>
              </a:xfrm>
              <a:custGeom>
                <a:avLst/>
                <a:gdLst>
                  <a:gd name="T0" fmla="*/ 2 w 135"/>
                  <a:gd name="T1" fmla="*/ 12 h 70"/>
                  <a:gd name="T2" fmla="*/ 1 w 135"/>
                  <a:gd name="T3" fmla="*/ 13 h 70"/>
                  <a:gd name="T4" fmla="*/ 124 w 135"/>
                  <a:gd name="T5" fmla="*/ 69 h 70"/>
                  <a:gd name="T6" fmla="*/ 126 w 135"/>
                  <a:gd name="T7" fmla="*/ 69 h 70"/>
                  <a:gd name="T8" fmla="*/ 126 w 135"/>
                  <a:gd name="T9" fmla="*/ 68 h 70"/>
                  <a:gd name="T10" fmla="*/ 135 w 135"/>
                  <a:gd name="T11" fmla="*/ 2 h 70"/>
                  <a:gd name="T12" fmla="*/ 135 w 135"/>
                  <a:gd name="T13" fmla="*/ 0 h 70"/>
                  <a:gd name="T14" fmla="*/ 133 w 135"/>
                  <a:gd name="T15" fmla="*/ 0 h 70"/>
                  <a:gd name="T16" fmla="*/ 2 w 135"/>
                  <a:gd name="T17" fmla="*/ 11 h 70"/>
                  <a:gd name="T18" fmla="*/ 0 w 135"/>
                  <a:gd name="T19" fmla="*/ 12 h 70"/>
                  <a:gd name="T20" fmla="*/ 1 w 135"/>
                  <a:gd name="T21" fmla="*/ 13 h 70"/>
                  <a:gd name="T22" fmla="*/ 2 w 135"/>
                  <a:gd name="T23" fmla="*/ 12 h 70"/>
                  <a:gd name="T24" fmla="*/ 2 w 135"/>
                  <a:gd name="T25" fmla="*/ 14 h 70"/>
                  <a:gd name="T26" fmla="*/ 132 w 135"/>
                  <a:gd name="T27" fmla="*/ 3 h 70"/>
                  <a:gd name="T28" fmla="*/ 124 w 135"/>
                  <a:gd name="T29" fmla="*/ 66 h 70"/>
                  <a:gd name="T30" fmla="*/ 3 w 135"/>
                  <a:gd name="T31" fmla="*/ 11 h 70"/>
                  <a:gd name="T32" fmla="*/ 2 w 135"/>
                  <a:gd name="T33" fmla="*/ 12 h 70"/>
                  <a:gd name="T34" fmla="*/ 2 w 135"/>
                  <a:gd name="T35" fmla="*/ 14 h 70"/>
                  <a:gd name="T36" fmla="*/ 2 w 135"/>
                  <a:gd name="T37" fmla="*/ 1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70">
                    <a:moveTo>
                      <a:pt x="2" y="12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70"/>
                      <a:pt x="125" y="70"/>
                      <a:pt x="126" y="69"/>
                    </a:cubicBezTo>
                    <a:cubicBezTo>
                      <a:pt x="126" y="69"/>
                      <a:pt x="126" y="69"/>
                      <a:pt x="126" y="68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1"/>
                      <a:pt x="135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3" name="Freeform 1003"/>
              <p:cNvSpPr/>
              <p:nvPr/>
            </p:nvSpPr>
            <p:spPr bwMode="auto">
              <a:xfrm>
                <a:off x="5063" y="2324"/>
                <a:ext cx="133" cy="142"/>
              </a:xfrm>
              <a:custGeom>
                <a:avLst/>
                <a:gdLst>
                  <a:gd name="T0" fmla="*/ 65 w 126"/>
                  <a:gd name="T1" fmla="*/ 2 h 135"/>
                  <a:gd name="T2" fmla="*/ 64 w 126"/>
                  <a:gd name="T3" fmla="*/ 2 h 135"/>
                  <a:gd name="T4" fmla="*/ 122 w 126"/>
                  <a:gd name="T5" fmla="*/ 130 h 135"/>
                  <a:gd name="T6" fmla="*/ 4 w 126"/>
                  <a:gd name="T7" fmla="*/ 77 h 135"/>
                  <a:gd name="T8" fmla="*/ 66 w 126"/>
                  <a:gd name="T9" fmla="*/ 3 h 135"/>
                  <a:gd name="T10" fmla="*/ 65 w 126"/>
                  <a:gd name="T11" fmla="*/ 2 h 135"/>
                  <a:gd name="T12" fmla="*/ 64 w 126"/>
                  <a:gd name="T13" fmla="*/ 2 h 135"/>
                  <a:gd name="T14" fmla="*/ 65 w 126"/>
                  <a:gd name="T15" fmla="*/ 2 h 135"/>
                  <a:gd name="T16" fmla="*/ 64 w 126"/>
                  <a:gd name="T17" fmla="*/ 1 h 135"/>
                  <a:gd name="T18" fmla="*/ 1 w 126"/>
                  <a:gd name="T19" fmla="*/ 76 h 135"/>
                  <a:gd name="T20" fmla="*/ 0 w 126"/>
                  <a:gd name="T21" fmla="*/ 77 h 135"/>
                  <a:gd name="T22" fmla="*/ 1 w 126"/>
                  <a:gd name="T23" fmla="*/ 78 h 135"/>
                  <a:gd name="T24" fmla="*/ 124 w 126"/>
                  <a:gd name="T25" fmla="*/ 134 h 135"/>
                  <a:gd name="T26" fmla="*/ 126 w 126"/>
                  <a:gd name="T27" fmla="*/ 134 h 135"/>
                  <a:gd name="T28" fmla="*/ 126 w 126"/>
                  <a:gd name="T29" fmla="*/ 132 h 135"/>
                  <a:gd name="T30" fmla="*/ 67 w 126"/>
                  <a:gd name="T31" fmla="*/ 1 h 135"/>
                  <a:gd name="T32" fmla="*/ 65 w 126"/>
                  <a:gd name="T33" fmla="*/ 0 h 135"/>
                  <a:gd name="T34" fmla="*/ 64 w 126"/>
                  <a:gd name="T35" fmla="*/ 1 h 135"/>
                  <a:gd name="T36" fmla="*/ 65 w 126"/>
                  <a:gd name="T37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35">
                    <a:moveTo>
                      <a:pt x="65" y="2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5" y="135"/>
                      <a:pt x="125" y="134"/>
                      <a:pt x="126" y="134"/>
                    </a:cubicBezTo>
                    <a:cubicBezTo>
                      <a:pt x="126" y="134"/>
                      <a:pt x="126" y="133"/>
                      <a:pt x="126" y="13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4" name="Freeform 1004"/>
              <p:cNvSpPr/>
              <p:nvPr/>
            </p:nvSpPr>
            <p:spPr bwMode="auto">
              <a:xfrm>
                <a:off x="5069" y="2216"/>
                <a:ext cx="72" cy="111"/>
              </a:xfrm>
              <a:custGeom>
                <a:avLst/>
                <a:gdLst>
                  <a:gd name="T0" fmla="*/ 66 w 68"/>
                  <a:gd name="T1" fmla="*/ 2 h 105"/>
                  <a:gd name="T2" fmla="*/ 66 w 68"/>
                  <a:gd name="T3" fmla="*/ 1 h 105"/>
                  <a:gd name="T4" fmla="*/ 1 w 68"/>
                  <a:gd name="T5" fmla="*/ 36 h 105"/>
                  <a:gd name="T6" fmla="*/ 0 w 68"/>
                  <a:gd name="T7" fmla="*/ 38 h 105"/>
                  <a:gd name="T8" fmla="*/ 1 w 68"/>
                  <a:gd name="T9" fmla="*/ 39 h 105"/>
                  <a:gd name="T10" fmla="*/ 58 w 68"/>
                  <a:gd name="T11" fmla="*/ 105 h 105"/>
                  <a:gd name="T12" fmla="*/ 60 w 68"/>
                  <a:gd name="T13" fmla="*/ 105 h 105"/>
                  <a:gd name="T14" fmla="*/ 61 w 68"/>
                  <a:gd name="T15" fmla="*/ 104 h 105"/>
                  <a:gd name="T16" fmla="*/ 68 w 68"/>
                  <a:gd name="T17" fmla="*/ 2 h 105"/>
                  <a:gd name="T18" fmla="*/ 67 w 68"/>
                  <a:gd name="T19" fmla="*/ 1 h 105"/>
                  <a:gd name="T20" fmla="*/ 66 w 68"/>
                  <a:gd name="T21" fmla="*/ 1 h 105"/>
                  <a:gd name="T22" fmla="*/ 66 w 68"/>
                  <a:gd name="T23" fmla="*/ 2 h 105"/>
                  <a:gd name="T24" fmla="*/ 65 w 68"/>
                  <a:gd name="T25" fmla="*/ 2 h 105"/>
                  <a:gd name="T26" fmla="*/ 58 w 68"/>
                  <a:gd name="T27" fmla="*/ 100 h 105"/>
                  <a:gd name="T28" fmla="*/ 4 w 68"/>
                  <a:gd name="T29" fmla="*/ 38 h 105"/>
                  <a:gd name="T30" fmla="*/ 67 w 68"/>
                  <a:gd name="T31" fmla="*/ 3 h 105"/>
                  <a:gd name="T32" fmla="*/ 66 w 68"/>
                  <a:gd name="T33" fmla="*/ 2 h 105"/>
                  <a:gd name="T34" fmla="*/ 65 w 68"/>
                  <a:gd name="T35" fmla="*/ 2 h 105"/>
                  <a:gd name="T36" fmla="*/ 66 w 68"/>
                  <a:gd name="T37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5">
                    <a:moveTo>
                      <a:pt x="66" y="2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8" y="105"/>
                      <a:pt x="59" y="105"/>
                      <a:pt x="60" y="105"/>
                    </a:cubicBezTo>
                    <a:cubicBezTo>
                      <a:pt x="60" y="105"/>
                      <a:pt x="61" y="104"/>
                      <a:pt x="61" y="104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5" name="Freeform 1005"/>
              <p:cNvSpPr/>
              <p:nvPr/>
            </p:nvSpPr>
            <p:spPr bwMode="auto">
              <a:xfrm>
                <a:off x="5069" y="2216"/>
                <a:ext cx="133" cy="49"/>
              </a:xfrm>
              <a:custGeom>
                <a:avLst/>
                <a:gdLst>
                  <a:gd name="T0" fmla="*/ 124 w 126"/>
                  <a:gd name="T1" fmla="*/ 44 h 46"/>
                  <a:gd name="T2" fmla="*/ 124 w 126"/>
                  <a:gd name="T3" fmla="*/ 43 h 46"/>
                  <a:gd name="T4" fmla="*/ 7 w 126"/>
                  <a:gd name="T5" fmla="*/ 37 h 46"/>
                  <a:gd name="T6" fmla="*/ 66 w 126"/>
                  <a:gd name="T7" fmla="*/ 4 h 46"/>
                  <a:gd name="T8" fmla="*/ 123 w 126"/>
                  <a:gd name="T9" fmla="*/ 46 h 46"/>
                  <a:gd name="T10" fmla="*/ 124 w 126"/>
                  <a:gd name="T11" fmla="*/ 44 h 46"/>
                  <a:gd name="T12" fmla="*/ 124 w 126"/>
                  <a:gd name="T13" fmla="*/ 43 h 46"/>
                  <a:gd name="T14" fmla="*/ 124 w 126"/>
                  <a:gd name="T15" fmla="*/ 44 h 46"/>
                  <a:gd name="T16" fmla="*/ 125 w 126"/>
                  <a:gd name="T17" fmla="*/ 43 h 46"/>
                  <a:gd name="T18" fmla="*/ 67 w 126"/>
                  <a:gd name="T19" fmla="*/ 1 h 46"/>
                  <a:gd name="T20" fmla="*/ 66 w 126"/>
                  <a:gd name="T21" fmla="*/ 1 h 46"/>
                  <a:gd name="T22" fmla="*/ 1 w 126"/>
                  <a:gd name="T23" fmla="*/ 36 h 46"/>
                  <a:gd name="T24" fmla="*/ 0 w 126"/>
                  <a:gd name="T25" fmla="*/ 38 h 46"/>
                  <a:gd name="T26" fmla="*/ 2 w 126"/>
                  <a:gd name="T27" fmla="*/ 39 h 46"/>
                  <a:gd name="T28" fmla="*/ 124 w 126"/>
                  <a:gd name="T29" fmla="*/ 46 h 46"/>
                  <a:gd name="T30" fmla="*/ 125 w 126"/>
                  <a:gd name="T31" fmla="*/ 45 h 46"/>
                  <a:gd name="T32" fmla="*/ 125 w 126"/>
                  <a:gd name="T33" fmla="*/ 43 h 46"/>
                  <a:gd name="T34" fmla="*/ 124 w 126"/>
                  <a:gd name="T3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46">
                    <a:moveTo>
                      <a:pt x="124" y="44"/>
                    </a:moveTo>
                    <a:cubicBezTo>
                      <a:pt x="124" y="43"/>
                      <a:pt x="124" y="43"/>
                      <a:pt x="124" y="4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9"/>
                      <a:pt x="1" y="39"/>
                      <a:pt x="2" y="39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5" y="46"/>
                      <a:pt x="125" y="46"/>
                      <a:pt x="125" y="45"/>
                    </a:cubicBezTo>
                    <a:cubicBezTo>
                      <a:pt x="126" y="44"/>
                      <a:pt x="125" y="44"/>
                      <a:pt x="125" y="43"/>
                    </a:cubicBezTo>
                    <a:cubicBezTo>
                      <a:pt x="124" y="44"/>
                      <a:pt x="124" y="44"/>
                      <a:pt x="124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6" name="Freeform 1006"/>
              <p:cNvSpPr/>
              <p:nvPr/>
            </p:nvSpPr>
            <p:spPr bwMode="auto">
              <a:xfrm>
                <a:off x="4798" y="2169"/>
                <a:ext cx="130" cy="128"/>
              </a:xfrm>
              <a:custGeom>
                <a:avLst/>
                <a:gdLst>
                  <a:gd name="T0" fmla="*/ 2 w 123"/>
                  <a:gd name="T1" fmla="*/ 121 h 122"/>
                  <a:gd name="T2" fmla="*/ 3 w 123"/>
                  <a:gd name="T3" fmla="*/ 121 h 122"/>
                  <a:gd name="T4" fmla="*/ 58 w 123"/>
                  <a:gd name="T5" fmla="*/ 5 h 122"/>
                  <a:gd name="T6" fmla="*/ 119 w 123"/>
                  <a:gd name="T7" fmla="*/ 110 h 122"/>
                  <a:gd name="T8" fmla="*/ 1 w 123"/>
                  <a:gd name="T9" fmla="*/ 119 h 122"/>
                  <a:gd name="T10" fmla="*/ 2 w 123"/>
                  <a:gd name="T11" fmla="*/ 121 h 122"/>
                  <a:gd name="T12" fmla="*/ 3 w 123"/>
                  <a:gd name="T13" fmla="*/ 121 h 122"/>
                  <a:gd name="T14" fmla="*/ 2 w 123"/>
                  <a:gd name="T15" fmla="*/ 121 h 122"/>
                  <a:gd name="T16" fmla="*/ 2 w 123"/>
                  <a:gd name="T17" fmla="*/ 122 h 122"/>
                  <a:gd name="T18" fmla="*/ 122 w 123"/>
                  <a:gd name="T19" fmla="*/ 113 h 122"/>
                  <a:gd name="T20" fmla="*/ 123 w 123"/>
                  <a:gd name="T21" fmla="*/ 112 h 122"/>
                  <a:gd name="T22" fmla="*/ 123 w 123"/>
                  <a:gd name="T23" fmla="*/ 111 h 122"/>
                  <a:gd name="T24" fmla="*/ 59 w 123"/>
                  <a:gd name="T25" fmla="*/ 1 h 122"/>
                  <a:gd name="T26" fmla="*/ 58 w 123"/>
                  <a:gd name="T27" fmla="*/ 0 h 122"/>
                  <a:gd name="T28" fmla="*/ 57 w 123"/>
                  <a:gd name="T29" fmla="*/ 1 h 122"/>
                  <a:gd name="T30" fmla="*/ 0 w 123"/>
                  <a:gd name="T31" fmla="*/ 120 h 122"/>
                  <a:gd name="T32" fmla="*/ 0 w 123"/>
                  <a:gd name="T33" fmla="*/ 122 h 122"/>
                  <a:gd name="T34" fmla="*/ 2 w 123"/>
                  <a:gd name="T35" fmla="*/ 122 h 122"/>
                  <a:gd name="T36" fmla="*/ 2 w 123"/>
                  <a:gd name="T37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2">
                    <a:moveTo>
                      <a:pt x="2" y="121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3"/>
                      <a:pt x="123" y="113"/>
                      <a:pt x="123" y="112"/>
                    </a:cubicBezTo>
                    <a:cubicBezTo>
                      <a:pt x="123" y="112"/>
                      <a:pt x="123" y="111"/>
                      <a:pt x="123" y="11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7" y="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" y="122"/>
                      <a:pt x="1" y="122"/>
                      <a:pt x="2" y="122"/>
                    </a:cubicBezTo>
                    <a:cubicBezTo>
                      <a:pt x="2" y="121"/>
                      <a:pt x="2" y="121"/>
                      <a:pt x="2" y="1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7" name="Freeform 1007"/>
              <p:cNvSpPr/>
              <p:nvPr/>
            </p:nvSpPr>
            <p:spPr bwMode="auto">
              <a:xfrm>
                <a:off x="5198" y="2176"/>
                <a:ext cx="126" cy="89"/>
              </a:xfrm>
              <a:custGeom>
                <a:avLst/>
                <a:gdLst>
                  <a:gd name="T0" fmla="*/ 26 w 119"/>
                  <a:gd name="T1" fmla="*/ 2 h 84"/>
                  <a:gd name="T2" fmla="*/ 24 w 119"/>
                  <a:gd name="T3" fmla="*/ 2 h 84"/>
                  <a:gd name="T4" fmla="*/ 1 w 119"/>
                  <a:gd name="T5" fmla="*/ 82 h 84"/>
                  <a:gd name="T6" fmla="*/ 1 w 119"/>
                  <a:gd name="T7" fmla="*/ 83 h 84"/>
                  <a:gd name="T8" fmla="*/ 2 w 119"/>
                  <a:gd name="T9" fmla="*/ 84 h 84"/>
                  <a:gd name="T10" fmla="*/ 118 w 119"/>
                  <a:gd name="T11" fmla="*/ 57 h 84"/>
                  <a:gd name="T12" fmla="*/ 119 w 119"/>
                  <a:gd name="T13" fmla="*/ 55 h 84"/>
                  <a:gd name="T14" fmla="*/ 118 w 119"/>
                  <a:gd name="T15" fmla="*/ 54 h 84"/>
                  <a:gd name="T16" fmla="*/ 26 w 119"/>
                  <a:gd name="T17" fmla="*/ 1 h 84"/>
                  <a:gd name="T18" fmla="*/ 25 w 119"/>
                  <a:gd name="T19" fmla="*/ 1 h 84"/>
                  <a:gd name="T20" fmla="*/ 24 w 119"/>
                  <a:gd name="T21" fmla="*/ 2 h 84"/>
                  <a:gd name="T22" fmla="*/ 26 w 119"/>
                  <a:gd name="T23" fmla="*/ 2 h 84"/>
                  <a:gd name="T24" fmla="*/ 25 w 119"/>
                  <a:gd name="T25" fmla="*/ 3 h 84"/>
                  <a:gd name="T26" fmla="*/ 113 w 119"/>
                  <a:gd name="T27" fmla="*/ 54 h 84"/>
                  <a:gd name="T28" fmla="*/ 4 w 119"/>
                  <a:gd name="T29" fmla="*/ 80 h 84"/>
                  <a:gd name="T30" fmla="*/ 27 w 119"/>
                  <a:gd name="T31" fmla="*/ 2 h 84"/>
                  <a:gd name="T32" fmla="*/ 26 w 119"/>
                  <a:gd name="T33" fmla="*/ 2 h 84"/>
                  <a:gd name="T34" fmla="*/ 25 w 119"/>
                  <a:gd name="T35" fmla="*/ 3 h 84"/>
                  <a:gd name="T36" fmla="*/ 26 w 119"/>
                  <a:gd name="T3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4">
                    <a:moveTo>
                      <a:pt x="26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1" y="84"/>
                      <a:pt x="2" y="84"/>
                      <a:pt x="2" y="84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9" y="56"/>
                      <a:pt x="119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8" name="Freeform 1008"/>
              <p:cNvSpPr/>
              <p:nvPr/>
            </p:nvSpPr>
            <p:spPr bwMode="auto">
              <a:xfrm>
                <a:off x="4538" y="2372"/>
                <a:ext cx="141" cy="169"/>
              </a:xfrm>
              <a:custGeom>
                <a:avLst/>
                <a:gdLst>
                  <a:gd name="T0" fmla="*/ 132 w 133"/>
                  <a:gd name="T1" fmla="*/ 2 h 160"/>
                  <a:gd name="T2" fmla="*/ 131 w 133"/>
                  <a:gd name="T3" fmla="*/ 1 h 160"/>
                  <a:gd name="T4" fmla="*/ 3 w 133"/>
                  <a:gd name="T5" fmla="*/ 154 h 160"/>
                  <a:gd name="T6" fmla="*/ 5 w 133"/>
                  <a:gd name="T7" fmla="*/ 100 h 160"/>
                  <a:gd name="T8" fmla="*/ 133 w 133"/>
                  <a:gd name="T9" fmla="*/ 3 h 160"/>
                  <a:gd name="T10" fmla="*/ 132 w 133"/>
                  <a:gd name="T11" fmla="*/ 2 h 160"/>
                  <a:gd name="T12" fmla="*/ 131 w 133"/>
                  <a:gd name="T13" fmla="*/ 1 h 160"/>
                  <a:gd name="T14" fmla="*/ 132 w 133"/>
                  <a:gd name="T15" fmla="*/ 2 h 160"/>
                  <a:gd name="T16" fmla="*/ 131 w 133"/>
                  <a:gd name="T17" fmla="*/ 1 h 160"/>
                  <a:gd name="T18" fmla="*/ 2 w 133"/>
                  <a:gd name="T19" fmla="*/ 98 h 160"/>
                  <a:gd name="T20" fmla="*/ 2 w 133"/>
                  <a:gd name="T21" fmla="*/ 99 h 160"/>
                  <a:gd name="T22" fmla="*/ 0 w 133"/>
                  <a:gd name="T23" fmla="*/ 159 h 160"/>
                  <a:gd name="T24" fmla="*/ 1 w 133"/>
                  <a:gd name="T25" fmla="*/ 160 h 160"/>
                  <a:gd name="T26" fmla="*/ 3 w 133"/>
                  <a:gd name="T27" fmla="*/ 160 h 160"/>
                  <a:gd name="T28" fmla="*/ 133 w 133"/>
                  <a:gd name="T29" fmla="*/ 3 h 160"/>
                  <a:gd name="T30" fmla="*/ 133 w 133"/>
                  <a:gd name="T31" fmla="*/ 1 h 160"/>
                  <a:gd name="T32" fmla="*/ 131 w 133"/>
                  <a:gd name="T33" fmla="*/ 1 h 160"/>
                  <a:gd name="T34" fmla="*/ 132 w 133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160">
                    <a:moveTo>
                      <a:pt x="132" y="2"/>
                    </a:moveTo>
                    <a:cubicBezTo>
                      <a:pt x="131" y="1"/>
                      <a:pt x="131" y="1"/>
                      <a:pt x="131" y="1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59"/>
                      <a:pt x="0" y="160"/>
                      <a:pt x="1" y="160"/>
                    </a:cubicBezTo>
                    <a:cubicBezTo>
                      <a:pt x="2" y="160"/>
                      <a:pt x="2" y="160"/>
                      <a:pt x="3" y="16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8" name="Group 1210"/>
            <p:cNvGrpSpPr/>
            <p:nvPr/>
          </p:nvGrpSpPr>
          <p:grpSpPr bwMode="auto">
            <a:xfrm>
              <a:off x="3641" y="1867"/>
              <a:ext cx="3197" cy="2246"/>
              <a:chOff x="3641" y="1867"/>
              <a:chExt cx="3197" cy="2246"/>
            </a:xfrm>
          </p:grpSpPr>
          <p:sp>
            <p:nvSpPr>
              <p:cNvPr id="3729" name="Freeform 1010"/>
              <p:cNvSpPr/>
              <p:nvPr/>
            </p:nvSpPr>
            <p:spPr bwMode="auto">
              <a:xfrm>
                <a:off x="4540" y="2372"/>
                <a:ext cx="230" cy="122"/>
              </a:xfrm>
              <a:custGeom>
                <a:avLst/>
                <a:gdLst>
                  <a:gd name="T0" fmla="*/ 215 w 217"/>
                  <a:gd name="T1" fmla="*/ 113 h 115"/>
                  <a:gd name="T2" fmla="*/ 215 w 217"/>
                  <a:gd name="T3" fmla="*/ 112 h 115"/>
                  <a:gd name="T4" fmla="*/ 5 w 217"/>
                  <a:gd name="T5" fmla="*/ 98 h 115"/>
                  <a:gd name="T6" fmla="*/ 130 w 217"/>
                  <a:gd name="T7" fmla="*/ 4 h 115"/>
                  <a:gd name="T8" fmla="*/ 214 w 217"/>
                  <a:gd name="T9" fmla="*/ 114 h 115"/>
                  <a:gd name="T10" fmla="*/ 215 w 217"/>
                  <a:gd name="T11" fmla="*/ 113 h 115"/>
                  <a:gd name="T12" fmla="*/ 215 w 217"/>
                  <a:gd name="T13" fmla="*/ 112 h 115"/>
                  <a:gd name="T14" fmla="*/ 215 w 217"/>
                  <a:gd name="T15" fmla="*/ 113 h 115"/>
                  <a:gd name="T16" fmla="*/ 216 w 217"/>
                  <a:gd name="T17" fmla="*/ 112 h 115"/>
                  <a:gd name="T18" fmla="*/ 131 w 217"/>
                  <a:gd name="T19" fmla="*/ 1 h 115"/>
                  <a:gd name="T20" fmla="*/ 129 w 217"/>
                  <a:gd name="T21" fmla="*/ 1 h 115"/>
                  <a:gd name="T22" fmla="*/ 0 w 217"/>
                  <a:gd name="T23" fmla="*/ 98 h 115"/>
                  <a:gd name="T24" fmla="*/ 0 w 217"/>
                  <a:gd name="T25" fmla="*/ 100 h 115"/>
                  <a:gd name="T26" fmla="*/ 1 w 217"/>
                  <a:gd name="T27" fmla="*/ 101 h 115"/>
                  <a:gd name="T28" fmla="*/ 215 w 217"/>
                  <a:gd name="T29" fmla="*/ 115 h 115"/>
                  <a:gd name="T30" fmla="*/ 216 w 217"/>
                  <a:gd name="T31" fmla="*/ 114 h 115"/>
                  <a:gd name="T32" fmla="*/ 216 w 217"/>
                  <a:gd name="T33" fmla="*/ 112 h 115"/>
                  <a:gd name="T34" fmla="*/ 215 w 217"/>
                  <a:gd name="T35" fmla="*/ 1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115">
                    <a:moveTo>
                      <a:pt x="215" y="113"/>
                    </a:moveTo>
                    <a:cubicBezTo>
                      <a:pt x="215" y="112"/>
                      <a:pt x="215" y="112"/>
                      <a:pt x="215" y="112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214" y="114"/>
                      <a:pt x="214" y="114"/>
                      <a:pt x="214" y="114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5" y="112"/>
                      <a:pt x="215" y="112"/>
                      <a:pt x="215" y="112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6" y="112"/>
                      <a:pt x="216" y="112"/>
                      <a:pt x="216" y="11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0" y="0"/>
                      <a:pt x="130" y="0"/>
                      <a:pt x="129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0" y="101"/>
                      <a:pt x="1" y="101"/>
                      <a:pt x="1" y="101"/>
                    </a:cubicBezTo>
                    <a:cubicBezTo>
                      <a:pt x="215" y="115"/>
                      <a:pt x="215" y="115"/>
                      <a:pt x="215" y="115"/>
                    </a:cubicBezTo>
                    <a:cubicBezTo>
                      <a:pt x="216" y="115"/>
                      <a:pt x="216" y="114"/>
                      <a:pt x="216" y="114"/>
                    </a:cubicBezTo>
                    <a:cubicBezTo>
                      <a:pt x="217" y="113"/>
                      <a:pt x="217" y="113"/>
                      <a:pt x="216" y="112"/>
                    </a:cubicBezTo>
                    <a:cubicBezTo>
                      <a:pt x="215" y="113"/>
                      <a:pt x="215" y="113"/>
                      <a:pt x="215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0" name="Freeform 1011"/>
              <p:cNvSpPr/>
              <p:nvPr/>
            </p:nvSpPr>
            <p:spPr bwMode="auto">
              <a:xfrm>
                <a:off x="4392" y="2538"/>
                <a:ext cx="149" cy="46"/>
              </a:xfrm>
              <a:custGeom>
                <a:avLst/>
                <a:gdLst>
                  <a:gd name="T0" fmla="*/ 50 w 141"/>
                  <a:gd name="T1" fmla="*/ 42 h 44"/>
                  <a:gd name="T2" fmla="*/ 50 w 141"/>
                  <a:gd name="T3" fmla="*/ 43 h 44"/>
                  <a:gd name="T4" fmla="*/ 140 w 141"/>
                  <a:gd name="T5" fmla="*/ 3 h 44"/>
                  <a:gd name="T6" fmla="*/ 141 w 141"/>
                  <a:gd name="T7" fmla="*/ 1 h 44"/>
                  <a:gd name="T8" fmla="*/ 140 w 141"/>
                  <a:gd name="T9" fmla="*/ 0 h 44"/>
                  <a:gd name="T10" fmla="*/ 2 w 141"/>
                  <a:gd name="T11" fmla="*/ 1 h 44"/>
                  <a:gd name="T12" fmla="*/ 0 w 141"/>
                  <a:gd name="T13" fmla="*/ 2 h 44"/>
                  <a:gd name="T14" fmla="*/ 1 w 141"/>
                  <a:gd name="T15" fmla="*/ 4 h 44"/>
                  <a:gd name="T16" fmla="*/ 49 w 141"/>
                  <a:gd name="T17" fmla="*/ 43 h 44"/>
                  <a:gd name="T18" fmla="*/ 50 w 141"/>
                  <a:gd name="T19" fmla="*/ 43 h 44"/>
                  <a:gd name="T20" fmla="*/ 50 w 141"/>
                  <a:gd name="T21" fmla="*/ 42 h 44"/>
                  <a:gd name="T22" fmla="*/ 50 w 141"/>
                  <a:gd name="T23" fmla="*/ 41 h 44"/>
                  <a:gd name="T24" fmla="*/ 6 w 141"/>
                  <a:gd name="T25" fmla="*/ 4 h 44"/>
                  <a:gd name="T26" fmla="*/ 132 w 141"/>
                  <a:gd name="T27" fmla="*/ 3 h 44"/>
                  <a:gd name="T28" fmla="*/ 49 w 141"/>
                  <a:gd name="T29" fmla="*/ 41 h 44"/>
                  <a:gd name="T30" fmla="*/ 50 w 141"/>
                  <a:gd name="T31" fmla="*/ 42 h 44"/>
                  <a:gd name="T32" fmla="*/ 50 w 141"/>
                  <a:gd name="T33" fmla="*/ 41 h 44"/>
                  <a:gd name="T34" fmla="*/ 50 w 141"/>
                  <a:gd name="T3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44">
                    <a:moveTo>
                      <a:pt x="50" y="42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1" y="3"/>
                      <a:pt x="141" y="2"/>
                      <a:pt x="141" y="1"/>
                    </a:cubicBezTo>
                    <a:cubicBezTo>
                      <a:pt x="141" y="1"/>
                      <a:pt x="140" y="0"/>
                      <a:pt x="14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50" y="44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1" name="Freeform 1012"/>
              <p:cNvSpPr/>
              <p:nvPr/>
            </p:nvSpPr>
            <p:spPr bwMode="auto">
              <a:xfrm>
                <a:off x="4824" y="2428"/>
                <a:ext cx="185" cy="91"/>
              </a:xfrm>
              <a:custGeom>
                <a:avLst/>
                <a:gdLst>
                  <a:gd name="T0" fmla="*/ 104 w 175"/>
                  <a:gd name="T1" fmla="*/ 85 h 86"/>
                  <a:gd name="T2" fmla="*/ 106 w 175"/>
                  <a:gd name="T3" fmla="*/ 86 h 86"/>
                  <a:gd name="T4" fmla="*/ 175 w 175"/>
                  <a:gd name="T5" fmla="*/ 2 h 86"/>
                  <a:gd name="T6" fmla="*/ 175 w 175"/>
                  <a:gd name="T7" fmla="*/ 1 h 86"/>
                  <a:gd name="T8" fmla="*/ 174 w 175"/>
                  <a:gd name="T9" fmla="*/ 0 h 86"/>
                  <a:gd name="T10" fmla="*/ 1 w 175"/>
                  <a:gd name="T11" fmla="*/ 17 h 86"/>
                  <a:gd name="T12" fmla="*/ 0 w 175"/>
                  <a:gd name="T13" fmla="*/ 18 h 86"/>
                  <a:gd name="T14" fmla="*/ 1 w 175"/>
                  <a:gd name="T15" fmla="*/ 20 h 86"/>
                  <a:gd name="T16" fmla="*/ 104 w 175"/>
                  <a:gd name="T17" fmla="*/ 86 h 86"/>
                  <a:gd name="T18" fmla="*/ 106 w 175"/>
                  <a:gd name="T19" fmla="*/ 86 h 86"/>
                  <a:gd name="T20" fmla="*/ 104 w 175"/>
                  <a:gd name="T21" fmla="*/ 85 h 86"/>
                  <a:gd name="T22" fmla="*/ 105 w 175"/>
                  <a:gd name="T23" fmla="*/ 83 h 86"/>
                  <a:gd name="T24" fmla="*/ 6 w 175"/>
                  <a:gd name="T25" fmla="*/ 20 h 86"/>
                  <a:gd name="T26" fmla="*/ 170 w 175"/>
                  <a:gd name="T27" fmla="*/ 3 h 86"/>
                  <a:gd name="T28" fmla="*/ 103 w 175"/>
                  <a:gd name="T29" fmla="*/ 84 h 86"/>
                  <a:gd name="T30" fmla="*/ 104 w 175"/>
                  <a:gd name="T31" fmla="*/ 85 h 86"/>
                  <a:gd name="T32" fmla="*/ 105 w 175"/>
                  <a:gd name="T33" fmla="*/ 83 h 86"/>
                  <a:gd name="T34" fmla="*/ 104 w 175"/>
                  <a:gd name="T3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86">
                    <a:moveTo>
                      <a:pt x="104" y="85"/>
                    </a:moveTo>
                    <a:cubicBezTo>
                      <a:pt x="106" y="86"/>
                      <a:pt x="106" y="86"/>
                      <a:pt x="106" y="86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5" y="2"/>
                      <a:pt x="175" y="1"/>
                      <a:pt x="175" y="1"/>
                    </a:cubicBezTo>
                    <a:cubicBezTo>
                      <a:pt x="175" y="0"/>
                      <a:pt x="174" y="0"/>
                      <a:pt x="174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4" y="86"/>
                      <a:pt x="105" y="86"/>
                      <a:pt x="106" y="86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4" y="85"/>
                      <a:pt x="104" y="85"/>
                      <a:pt x="104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2" name="Freeform 1013"/>
              <p:cNvSpPr/>
              <p:nvPr/>
            </p:nvSpPr>
            <p:spPr bwMode="auto">
              <a:xfrm>
                <a:off x="4824" y="2285"/>
                <a:ext cx="112" cy="234"/>
              </a:xfrm>
              <a:custGeom>
                <a:avLst/>
                <a:gdLst>
                  <a:gd name="T0" fmla="*/ 98 w 106"/>
                  <a:gd name="T1" fmla="*/ 2 h 222"/>
                  <a:gd name="T2" fmla="*/ 96 w 106"/>
                  <a:gd name="T3" fmla="*/ 1 h 222"/>
                  <a:gd name="T4" fmla="*/ 0 w 106"/>
                  <a:gd name="T5" fmla="*/ 154 h 222"/>
                  <a:gd name="T6" fmla="*/ 1 w 106"/>
                  <a:gd name="T7" fmla="*/ 156 h 222"/>
                  <a:gd name="T8" fmla="*/ 104 w 106"/>
                  <a:gd name="T9" fmla="*/ 222 h 222"/>
                  <a:gd name="T10" fmla="*/ 105 w 106"/>
                  <a:gd name="T11" fmla="*/ 222 h 222"/>
                  <a:gd name="T12" fmla="*/ 106 w 106"/>
                  <a:gd name="T13" fmla="*/ 221 h 222"/>
                  <a:gd name="T14" fmla="*/ 99 w 106"/>
                  <a:gd name="T15" fmla="*/ 2 h 222"/>
                  <a:gd name="T16" fmla="*/ 98 w 106"/>
                  <a:gd name="T17" fmla="*/ 0 h 222"/>
                  <a:gd name="T18" fmla="*/ 96 w 106"/>
                  <a:gd name="T19" fmla="*/ 1 h 222"/>
                  <a:gd name="T20" fmla="*/ 98 w 106"/>
                  <a:gd name="T21" fmla="*/ 2 h 222"/>
                  <a:gd name="T22" fmla="*/ 96 w 106"/>
                  <a:gd name="T23" fmla="*/ 2 h 222"/>
                  <a:gd name="T24" fmla="*/ 103 w 106"/>
                  <a:gd name="T25" fmla="*/ 218 h 222"/>
                  <a:gd name="T26" fmla="*/ 4 w 106"/>
                  <a:gd name="T27" fmla="*/ 154 h 222"/>
                  <a:gd name="T28" fmla="*/ 99 w 106"/>
                  <a:gd name="T29" fmla="*/ 3 h 222"/>
                  <a:gd name="T30" fmla="*/ 98 w 106"/>
                  <a:gd name="T31" fmla="*/ 2 h 222"/>
                  <a:gd name="T32" fmla="*/ 96 w 106"/>
                  <a:gd name="T33" fmla="*/ 2 h 222"/>
                  <a:gd name="T34" fmla="*/ 98 w 106"/>
                  <a:gd name="T35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22">
                    <a:moveTo>
                      <a:pt x="98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5"/>
                      <a:pt x="1" y="156"/>
                    </a:cubicBezTo>
                    <a:cubicBezTo>
                      <a:pt x="104" y="222"/>
                      <a:pt x="104" y="222"/>
                      <a:pt x="104" y="222"/>
                    </a:cubicBezTo>
                    <a:cubicBezTo>
                      <a:pt x="104" y="222"/>
                      <a:pt x="105" y="222"/>
                      <a:pt x="105" y="222"/>
                    </a:cubicBezTo>
                    <a:cubicBezTo>
                      <a:pt x="106" y="222"/>
                      <a:pt x="106" y="221"/>
                      <a:pt x="106" y="221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0"/>
                      <a:pt x="98" y="0"/>
                    </a:cubicBezTo>
                    <a:cubicBezTo>
                      <a:pt x="97" y="0"/>
                      <a:pt x="97" y="0"/>
                      <a:pt x="96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03" y="218"/>
                      <a:pt x="103" y="218"/>
                      <a:pt x="103" y="218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8" y="2"/>
                      <a:pt x="98" y="2"/>
                      <a:pt x="9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3" name="Freeform 1014"/>
              <p:cNvSpPr/>
              <p:nvPr/>
            </p:nvSpPr>
            <p:spPr bwMode="auto">
              <a:xfrm>
                <a:off x="5212" y="2530"/>
                <a:ext cx="133" cy="139"/>
              </a:xfrm>
              <a:custGeom>
                <a:avLst/>
                <a:gdLst>
                  <a:gd name="T0" fmla="*/ 105 w 126"/>
                  <a:gd name="T1" fmla="*/ 131 h 132"/>
                  <a:gd name="T2" fmla="*/ 106 w 126"/>
                  <a:gd name="T3" fmla="*/ 130 h 132"/>
                  <a:gd name="T4" fmla="*/ 7 w 126"/>
                  <a:gd name="T5" fmla="*/ 5 h 132"/>
                  <a:gd name="T6" fmla="*/ 123 w 126"/>
                  <a:gd name="T7" fmla="*/ 49 h 132"/>
                  <a:gd name="T8" fmla="*/ 104 w 126"/>
                  <a:gd name="T9" fmla="*/ 130 h 132"/>
                  <a:gd name="T10" fmla="*/ 105 w 126"/>
                  <a:gd name="T11" fmla="*/ 131 h 132"/>
                  <a:gd name="T12" fmla="*/ 106 w 126"/>
                  <a:gd name="T13" fmla="*/ 130 h 132"/>
                  <a:gd name="T14" fmla="*/ 105 w 126"/>
                  <a:gd name="T15" fmla="*/ 131 h 132"/>
                  <a:gd name="T16" fmla="*/ 107 w 126"/>
                  <a:gd name="T17" fmla="*/ 131 h 132"/>
                  <a:gd name="T18" fmla="*/ 126 w 126"/>
                  <a:gd name="T19" fmla="*/ 48 h 132"/>
                  <a:gd name="T20" fmla="*/ 125 w 126"/>
                  <a:gd name="T21" fmla="*/ 46 h 132"/>
                  <a:gd name="T22" fmla="*/ 3 w 126"/>
                  <a:gd name="T23" fmla="*/ 0 h 132"/>
                  <a:gd name="T24" fmla="*/ 1 w 126"/>
                  <a:gd name="T25" fmla="*/ 1 h 132"/>
                  <a:gd name="T26" fmla="*/ 1 w 126"/>
                  <a:gd name="T27" fmla="*/ 3 h 132"/>
                  <a:gd name="T28" fmla="*/ 104 w 126"/>
                  <a:gd name="T29" fmla="*/ 132 h 132"/>
                  <a:gd name="T30" fmla="*/ 105 w 126"/>
                  <a:gd name="T31" fmla="*/ 132 h 132"/>
                  <a:gd name="T32" fmla="*/ 107 w 126"/>
                  <a:gd name="T33" fmla="*/ 131 h 132"/>
                  <a:gd name="T34" fmla="*/ 105 w 126"/>
                  <a:gd name="T35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05" y="131"/>
                    </a:moveTo>
                    <a:cubicBezTo>
                      <a:pt x="106" y="130"/>
                      <a:pt x="106" y="130"/>
                      <a:pt x="106" y="13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7"/>
                      <a:pt x="126" y="46"/>
                      <a:pt x="125" y="4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4" y="132"/>
                      <a:pt x="105" y="132"/>
                      <a:pt x="105" y="132"/>
                    </a:cubicBezTo>
                    <a:cubicBezTo>
                      <a:pt x="106" y="132"/>
                      <a:pt x="106" y="132"/>
                      <a:pt x="107" y="131"/>
                    </a:cubicBezTo>
                    <a:cubicBezTo>
                      <a:pt x="105" y="131"/>
                      <a:pt x="105" y="131"/>
                      <a:pt x="105" y="13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4" name="Freeform 1015"/>
              <p:cNvSpPr/>
              <p:nvPr/>
            </p:nvSpPr>
            <p:spPr bwMode="auto">
              <a:xfrm>
                <a:off x="5212" y="2457"/>
                <a:ext cx="113" cy="212"/>
              </a:xfrm>
              <a:custGeom>
                <a:avLst/>
                <a:gdLst>
                  <a:gd name="T0" fmla="*/ 51 w 107"/>
                  <a:gd name="T1" fmla="*/ 1 h 201"/>
                  <a:gd name="T2" fmla="*/ 50 w 107"/>
                  <a:gd name="T3" fmla="*/ 0 h 201"/>
                  <a:gd name="T4" fmla="*/ 1 w 107"/>
                  <a:gd name="T5" fmla="*/ 70 h 201"/>
                  <a:gd name="T6" fmla="*/ 1 w 107"/>
                  <a:gd name="T7" fmla="*/ 72 h 201"/>
                  <a:gd name="T8" fmla="*/ 104 w 107"/>
                  <a:gd name="T9" fmla="*/ 201 h 201"/>
                  <a:gd name="T10" fmla="*/ 106 w 107"/>
                  <a:gd name="T11" fmla="*/ 201 h 201"/>
                  <a:gd name="T12" fmla="*/ 107 w 107"/>
                  <a:gd name="T13" fmla="*/ 199 h 201"/>
                  <a:gd name="T14" fmla="*/ 52 w 107"/>
                  <a:gd name="T15" fmla="*/ 1 h 201"/>
                  <a:gd name="T16" fmla="*/ 51 w 107"/>
                  <a:gd name="T17" fmla="*/ 0 h 201"/>
                  <a:gd name="T18" fmla="*/ 50 w 107"/>
                  <a:gd name="T19" fmla="*/ 0 h 201"/>
                  <a:gd name="T20" fmla="*/ 51 w 107"/>
                  <a:gd name="T21" fmla="*/ 1 h 201"/>
                  <a:gd name="T22" fmla="*/ 49 w 107"/>
                  <a:gd name="T23" fmla="*/ 2 h 201"/>
                  <a:gd name="T24" fmla="*/ 102 w 107"/>
                  <a:gd name="T25" fmla="*/ 193 h 201"/>
                  <a:gd name="T26" fmla="*/ 4 w 107"/>
                  <a:gd name="T27" fmla="*/ 71 h 201"/>
                  <a:gd name="T28" fmla="*/ 52 w 107"/>
                  <a:gd name="T29" fmla="*/ 2 h 201"/>
                  <a:gd name="T30" fmla="*/ 51 w 107"/>
                  <a:gd name="T31" fmla="*/ 1 h 201"/>
                  <a:gd name="T32" fmla="*/ 49 w 107"/>
                  <a:gd name="T33" fmla="*/ 2 h 201"/>
                  <a:gd name="T34" fmla="*/ 51 w 107"/>
                  <a:gd name="T35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01">
                    <a:moveTo>
                      <a:pt x="51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0"/>
                      <a:pt x="0" y="71"/>
                      <a:pt x="1" y="72"/>
                    </a:cubicBezTo>
                    <a:cubicBezTo>
                      <a:pt x="104" y="201"/>
                      <a:pt x="104" y="201"/>
                      <a:pt x="104" y="201"/>
                    </a:cubicBezTo>
                    <a:cubicBezTo>
                      <a:pt x="104" y="201"/>
                      <a:pt x="105" y="201"/>
                      <a:pt x="106" y="201"/>
                    </a:cubicBezTo>
                    <a:cubicBezTo>
                      <a:pt x="106" y="201"/>
                      <a:pt x="107" y="200"/>
                      <a:pt x="107" y="19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102" y="193"/>
                      <a:pt x="102" y="193"/>
                      <a:pt x="102" y="193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5" name="Freeform 1016"/>
              <p:cNvSpPr/>
              <p:nvPr/>
            </p:nvSpPr>
            <p:spPr bwMode="auto">
              <a:xfrm>
                <a:off x="5193" y="2462"/>
                <a:ext cx="152" cy="119"/>
              </a:xfrm>
              <a:custGeom>
                <a:avLst/>
                <a:gdLst>
                  <a:gd name="T0" fmla="*/ 2 w 144"/>
                  <a:gd name="T1" fmla="*/ 2 h 113"/>
                  <a:gd name="T2" fmla="*/ 0 w 144"/>
                  <a:gd name="T3" fmla="*/ 2 h 113"/>
                  <a:gd name="T4" fmla="*/ 19 w 144"/>
                  <a:gd name="T5" fmla="*/ 66 h 113"/>
                  <a:gd name="T6" fmla="*/ 20 w 144"/>
                  <a:gd name="T7" fmla="*/ 67 h 113"/>
                  <a:gd name="T8" fmla="*/ 142 w 144"/>
                  <a:gd name="T9" fmla="*/ 113 h 113"/>
                  <a:gd name="T10" fmla="*/ 144 w 144"/>
                  <a:gd name="T11" fmla="*/ 112 h 113"/>
                  <a:gd name="T12" fmla="*/ 143 w 144"/>
                  <a:gd name="T13" fmla="*/ 110 h 113"/>
                  <a:gd name="T14" fmla="*/ 3 w 144"/>
                  <a:gd name="T15" fmla="*/ 1 h 113"/>
                  <a:gd name="T16" fmla="*/ 1 w 144"/>
                  <a:gd name="T17" fmla="*/ 1 h 113"/>
                  <a:gd name="T18" fmla="*/ 0 w 144"/>
                  <a:gd name="T19" fmla="*/ 2 h 113"/>
                  <a:gd name="T20" fmla="*/ 2 w 144"/>
                  <a:gd name="T21" fmla="*/ 2 h 113"/>
                  <a:gd name="T22" fmla="*/ 1 w 144"/>
                  <a:gd name="T23" fmla="*/ 3 h 113"/>
                  <a:gd name="T24" fmla="*/ 134 w 144"/>
                  <a:gd name="T25" fmla="*/ 107 h 113"/>
                  <a:gd name="T26" fmla="*/ 21 w 144"/>
                  <a:gd name="T27" fmla="*/ 65 h 113"/>
                  <a:gd name="T28" fmla="*/ 3 w 144"/>
                  <a:gd name="T29" fmla="*/ 2 h 113"/>
                  <a:gd name="T30" fmla="*/ 2 w 144"/>
                  <a:gd name="T31" fmla="*/ 2 h 113"/>
                  <a:gd name="T32" fmla="*/ 1 w 144"/>
                  <a:gd name="T33" fmla="*/ 3 h 113"/>
                  <a:gd name="T34" fmla="*/ 2 w 144"/>
                  <a:gd name="T3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113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42" y="113"/>
                      <a:pt x="143" y="113"/>
                      <a:pt x="144" y="112"/>
                    </a:cubicBezTo>
                    <a:cubicBezTo>
                      <a:pt x="144" y="112"/>
                      <a:pt x="144" y="111"/>
                      <a:pt x="143" y="1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6" name="Freeform 1017"/>
              <p:cNvSpPr/>
              <p:nvPr/>
            </p:nvSpPr>
            <p:spPr bwMode="auto">
              <a:xfrm>
                <a:off x="5202" y="2368"/>
                <a:ext cx="80" cy="92"/>
              </a:xfrm>
              <a:custGeom>
                <a:avLst/>
                <a:gdLst>
                  <a:gd name="T0" fmla="*/ 74 w 76"/>
                  <a:gd name="T1" fmla="*/ 1 h 87"/>
                  <a:gd name="T2" fmla="*/ 74 w 76"/>
                  <a:gd name="T3" fmla="*/ 0 h 87"/>
                  <a:gd name="T4" fmla="*/ 1 w 76"/>
                  <a:gd name="T5" fmla="*/ 23 h 87"/>
                  <a:gd name="T6" fmla="*/ 0 w 76"/>
                  <a:gd name="T7" fmla="*/ 24 h 87"/>
                  <a:gd name="T8" fmla="*/ 0 w 76"/>
                  <a:gd name="T9" fmla="*/ 26 h 87"/>
                  <a:gd name="T10" fmla="*/ 59 w 76"/>
                  <a:gd name="T11" fmla="*/ 86 h 87"/>
                  <a:gd name="T12" fmla="*/ 60 w 76"/>
                  <a:gd name="T13" fmla="*/ 87 h 87"/>
                  <a:gd name="T14" fmla="*/ 61 w 76"/>
                  <a:gd name="T15" fmla="*/ 85 h 87"/>
                  <a:gd name="T16" fmla="*/ 76 w 76"/>
                  <a:gd name="T17" fmla="*/ 1 h 87"/>
                  <a:gd name="T18" fmla="*/ 75 w 76"/>
                  <a:gd name="T19" fmla="*/ 0 h 87"/>
                  <a:gd name="T20" fmla="*/ 74 w 76"/>
                  <a:gd name="T21" fmla="*/ 0 h 87"/>
                  <a:gd name="T22" fmla="*/ 74 w 76"/>
                  <a:gd name="T23" fmla="*/ 1 h 87"/>
                  <a:gd name="T24" fmla="*/ 73 w 76"/>
                  <a:gd name="T25" fmla="*/ 1 h 87"/>
                  <a:gd name="T26" fmla="*/ 59 w 76"/>
                  <a:gd name="T27" fmla="*/ 82 h 87"/>
                  <a:gd name="T28" fmla="*/ 4 w 76"/>
                  <a:gd name="T29" fmla="*/ 25 h 87"/>
                  <a:gd name="T30" fmla="*/ 75 w 76"/>
                  <a:gd name="T31" fmla="*/ 3 h 87"/>
                  <a:gd name="T32" fmla="*/ 74 w 76"/>
                  <a:gd name="T33" fmla="*/ 1 h 87"/>
                  <a:gd name="T34" fmla="*/ 73 w 76"/>
                  <a:gd name="T35" fmla="*/ 1 h 87"/>
                  <a:gd name="T36" fmla="*/ 74 w 76"/>
                  <a:gd name="T37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7">
                    <a:moveTo>
                      <a:pt x="74" y="1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0"/>
                      <a:pt x="75" y="0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7" name="Freeform 1018"/>
              <p:cNvSpPr/>
              <p:nvPr/>
            </p:nvSpPr>
            <p:spPr bwMode="auto">
              <a:xfrm>
                <a:off x="4798" y="2285"/>
                <a:ext cx="269" cy="122"/>
              </a:xfrm>
              <a:custGeom>
                <a:avLst/>
                <a:gdLst>
                  <a:gd name="T0" fmla="*/ 252 w 254"/>
                  <a:gd name="T1" fmla="*/ 114 h 116"/>
                  <a:gd name="T2" fmla="*/ 253 w 254"/>
                  <a:gd name="T3" fmla="*/ 113 h 116"/>
                  <a:gd name="T4" fmla="*/ 8 w 254"/>
                  <a:gd name="T5" fmla="*/ 12 h 116"/>
                  <a:gd name="T6" fmla="*/ 121 w 254"/>
                  <a:gd name="T7" fmla="*/ 3 h 116"/>
                  <a:gd name="T8" fmla="*/ 251 w 254"/>
                  <a:gd name="T9" fmla="*/ 115 h 116"/>
                  <a:gd name="T10" fmla="*/ 252 w 254"/>
                  <a:gd name="T11" fmla="*/ 114 h 116"/>
                  <a:gd name="T12" fmla="*/ 253 w 254"/>
                  <a:gd name="T13" fmla="*/ 113 h 116"/>
                  <a:gd name="T14" fmla="*/ 252 w 254"/>
                  <a:gd name="T15" fmla="*/ 114 h 116"/>
                  <a:gd name="T16" fmla="*/ 253 w 254"/>
                  <a:gd name="T17" fmla="*/ 113 h 116"/>
                  <a:gd name="T18" fmla="*/ 123 w 254"/>
                  <a:gd name="T19" fmla="*/ 1 h 116"/>
                  <a:gd name="T20" fmla="*/ 122 w 254"/>
                  <a:gd name="T21" fmla="*/ 0 h 116"/>
                  <a:gd name="T22" fmla="*/ 1 w 254"/>
                  <a:gd name="T23" fmla="*/ 9 h 116"/>
                  <a:gd name="T24" fmla="*/ 0 w 254"/>
                  <a:gd name="T25" fmla="*/ 11 h 116"/>
                  <a:gd name="T26" fmla="*/ 1 w 254"/>
                  <a:gd name="T27" fmla="*/ 12 h 116"/>
                  <a:gd name="T28" fmla="*/ 251 w 254"/>
                  <a:gd name="T29" fmla="*/ 115 h 116"/>
                  <a:gd name="T30" fmla="*/ 253 w 254"/>
                  <a:gd name="T31" fmla="*/ 115 h 116"/>
                  <a:gd name="T32" fmla="*/ 253 w 254"/>
                  <a:gd name="T33" fmla="*/ 113 h 116"/>
                  <a:gd name="T34" fmla="*/ 252 w 2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16">
                    <a:moveTo>
                      <a:pt x="252" y="114"/>
                    </a:moveTo>
                    <a:cubicBezTo>
                      <a:pt x="253" y="113"/>
                      <a:pt x="253" y="113"/>
                      <a:pt x="253" y="1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6"/>
                      <a:pt x="253" y="115"/>
                      <a:pt x="253" y="115"/>
                    </a:cubicBezTo>
                    <a:cubicBezTo>
                      <a:pt x="254" y="114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8" name="Freeform 1019"/>
              <p:cNvSpPr/>
              <p:nvPr/>
            </p:nvSpPr>
            <p:spPr bwMode="auto">
              <a:xfrm>
                <a:off x="4540" y="2446"/>
                <a:ext cx="287" cy="48"/>
              </a:xfrm>
              <a:custGeom>
                <a:avLst/>
                <a:gdLst>
                  <a:gd name="T0" fmla="*/ 270 w 271"/>
                  <a:gd name="T1" fmla="*/ 2 h 45"/>
                  <a:gd name="T2" fmla="*/ 269 w 271"/>
                  <a:gd name="T3" fmla="*/ 0 h 45"/>
                  <a:gd name="T4" fmla="*/ 215 w 271"/>
                  <a:gd name="T5" fmla="*/ 42 h 45"/>
                  <a:gd name="T6" fmla="*/ 19 w 271"/>
                  <a:gd name="T7" fmla="*/ 29 h 45"/>
                  <a:gd name="T8" fmla="*/ 270 w 271"/>
                  <a:gd name="T9" fmla="*/ 3 h 45"/>
                  <a:gd name="T10" fmla="*/ 270 w 271"/>
                  <a:gd name="T11" fmla="*/ 2 h 45"/>
                  <a:gd name="T12" fmla="*/ 269 w 271"/>
                  <a:gd name="T13" fmla="*/ 0 h 45"/>
                  <a:gd name="T14" fmla="*/ 270 w 271"/>
                  <a:gd name="T15" fmla="*/ 2 h 45"/>
                  <a:gd name="T16" fmla="*/ 269 w 271"/>
                  <a:gd name="T17" fmla="*/ 0 h 45"/>
                  <a:gd name="T18" fmla="*/ 1 w 271"/>
                  <a:gd name="T19" fmla="*/ 28 h 45"/>
                  <a:gd name="T20" fmla="*/ 0 w 271"/>
                  <a:gd name="T21" fmla="*/ 30 h 45"/>
                  <a:gd name="T22" fmla="*/ 1 w 271"/>
                  <a:gd name="T23" fmla="*/ 31 h 45"/>
                  <a:gd name="T24" fmla="*/ 215 w 271"/>
                  <a:gd name="T25" fmla="*/ 45 h 45"/>
                  <a:gd name="T26" fmla="*/ 216 w 271"/>
                  <a:gd name="T27" fmla="*/ 44 h 45"/>
                  <a:gd name="T28" fmla="*/ 270 w 271"/>
                  <a:gd name="T29" fmla="*/ 3 h 45"/>
                  <a:gd name="T30" fmla="*/ 271 w 271"/>
                  <a:gd name="T31" fmla="*/ 1 h 45"/>
                  <a:gd name="T32" fmla="*/ 269 w 271"/>
                  <a:gd name="T33" fmla="*/ 0 h 45"/>
                  <a:gd name="T34" fmla="*/ 270 w 271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45">
                    <a:moveTo>
                      <a:pt x="270" y="2"/>
                    </a:moveTo>
                    <a:cubicBezTo>
                      <a:pt x="269" y="0"/>
                      <a:pt x="269" y="0"/>
                      <a:pt x="269" y="0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215" y="45"/>
                      <a:pt x="215" y="45"/>
                      <a:pt x="215" y="45"/>
                    </a:cubicBezTo>
                    <a:cubicBezTo>
                      <a:pt x="215" y="45"/>
                      <a:pt x="216" y="45"/>
                      <a:pt x="216" y="44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1" y="2"/>
                      <a:pt x="271" y="2"/>
                      <a:pt x="271" y="1"/>
                    </a:cubicBezTo>
                    <a:cubicBezTo>
                      <a:pt x="271" y="0"/>
                      <a:pt x="270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9" name="Freeform 1020"/>
              <p:cNvSpPr/>
              <p:nvPr/>
            </p:nvSpPr>
            <p:spPr bwMode="auto">
              <a:xfrm>
                <a:off x="4592" y="2540"/>
                <a:ext cx="171" cy="137"/>
              </a:xfrm>
              <a:custGeom>
                <a:avLst/>
                <a:gdLst>
                  <a:gd name="T0" fmla="*/ 131 w 162"/>
                  <a:gd name="T1" fmla="*/ 108 h 130"/>
                  <a:gd name="T2" fmla="*/ 131 w 162"/>
                  <a:gd name="T3" fmla="*/ 107 h 130"/>
                  <a:gd name="T4" fmla="*/ 7 w 162"/>
                  <a:gd name="T5" fmla="*/ 126 h 130"/>
                  <a:gd name="T6" fmla="*/ 157 w 162"/>
                  <a:gd name="T7" fmla="*/ 6 h 130"/>
                  <a:gd name="T8" fmla="*/ 130 w 162"/>
                  <a:gd name="T9" fmla="*/ 108 h 130"/>
                  <a:gd name="T10" fmla="*/ 131 w 162"/>
                  <a:gd name="T11" fmla="*/ 108 h 130"/>
                  <a:gd name="T12" fmla="*/ 131 w 162"/>
                  <a:gd name="T13" fmla="*/ 107 h 130"/>
                  <a:gd name="T14" fmla="*/ 131 w 162"/>
                  <a:gd name="T15" fmla="*/ 108 h 130"/>
                  <a:gd name="T16" fmla="*/ 132 w 162"/>
                  <a:gd name="T17" fmla="*/ 109 h 130"/>
                  <a:gd name="T18" fmla="*/ 161 w 162"/>
                  <a:gd name="T19" fmla="*/ 2 h 130"/>
                  <a:gd name="T20" fmla="*/ 161 w 162"/>
                  <a:gd name="T21" fmla="*/ 0 h 130"/>
                  <a:gd name="T22" fmla="*/ 159 w 162"/>
                  <a:gd name="T23" fmla="*/ 0 h 130"/>
                  <a:gd name="T24" fmla="*/ 0 w 162"/>
                  <a:gd name="T25" fmla="*/ 127 h 130"/>
                  <a:gd name="T26" fmla="*/ 0 w 162"/>
                  <a:gd name="T27" fmla="*/ 129 h 130"/>
                  <a:gd name="T28" fmla="*/ 2 w 162"/>
                  <a:gd name="T29" fmla="*/ 130 h 130"/>
                  <a:gd name="T30" fmla="*/ 131 w 162"/>
                  <a:gd name="T31" fmla="*/ 110 h 130"/>
                  <a:gd name="T32" fmla="*/ 132 w 162"/>
                  <a:gd name="T33" fmla="*/ 109 h 130"/>
                  <a:gd name="T34" fmla="*/ 131 w 162"/>
                  <a:gd name="T35" fmla="*/ 10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30">
                    <a:moveTo>
                      <a:pt x="131" y="108"/>
                    </a:moveTo>
                    <a:cubicBezTo>
                      <a:pt x="131" y="107"/>
                      <a:pt x="131" y="107"/>
                      <a:pt x="131" y="107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2" y="1"/>
                      <a:pt x="161" y="1"/>
                      <a:pt x="161" y="0"/>
                    </a:cubicBezTo>
                    <a:cubicBezTo>
                      <a:pt x="160" y="0"/>
                      <a:pt x="160" y="0"/>
                      <a:pt x="159" y="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8"/>
                      <a:pt x="0" y="129"/>
                    </a:cubicBezTo>
                    <a:cubicBezTo>
                      <a:pt x="0" y="129"/>
                      <a:pt x="1" y="130"/>
                      <a:pt x="2" y="130"/>
                    </a:cubicBezTo>
                    <a:cubicBezTo>
                      <a:pt x="131" y="110"/>
                      <a:pt x="131" y="110"/>
                      <a:pt x="131" y="110"/>
                    </a:cubicBezTo>
                    <a:cubicBezTo>
                      <a:pt x="132" y="110"/>
                      <a:pt x="132" y="109"/>
                      <a:pt x="132" y="109"/>
                    </a:cubicBezTo>
                    <a:cubicBezTo>
                      <a:pt x="131" y="108"/>
                      <a:pt x="131" y="108"/>
                      <a:pt x="131" y="10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0" name="Freeform 1021"/>
              <p:cNvSpPr/>
              <p:nvPr/>
            </p:nvSpPr>
            <p:spPr bwMode="auto">
              <a:xfrm>
                <a:off x="4538" y="2538"/>
                <a:ext cx="195" cy="139"/>
              </a:xfrm>
              <a:custGeom>
                <a:avLst/>
                <a:gdLst>
                  <a:gd name="T0" fmla="*/ 2 w 184"/>
                  <a:gd name="T1" fmla="*/ 2 h 132"/>
                  <a:gd name="T2" fmla="*/ 0 w 184"/>
                  <a:gd name="T3" fmla="*/ 2 h 132"/>
                  <a:gd name="T4" fmla="*/ 51 w 184"/>
                  <a:gd name="T5" fmla="*/ 131 h 132"/>
                  <a:gd name="T6" fmla="*/ 53 w 184"/>
                  <a:gd name="T7" fmla="*/ 132 h 132"/>
                  <a:gd name="T8" fmla="*/ 182 w 184"/>
                  <a:gd name="T9" fmla="*/ 112 h 132"/>
                  <a:gd name="T10" fmla="*/ 183 w 184"/>
                  <a:gd name="T11" fmla="*/ 111 h 132"/>
                  <a:gd name="T12" fmla="*/ 183 w 184"/>
                  <a:gd name="T13" fmla="*/ 109 h 132"/>
                  <a:gd name="T14" fmla="*/ 2 w 184"/>
                  <a:gd name="T15" fmla="*/ 0 h 132"/>
                  <a:gd name="T16" fmla="*/ 1 w 184"/>
                  <a:gd name="T17" fmla="*/ 1 h 132"/>
                  <a:gd name="T18" fmla="*/ 0 w 184"/>
                  <a:gd name="T19" fmla="*/ 2 h 132"/>
                  <a:gd name="T20" fmla="*/ 2 w 184"/>
                  <a:gd name="T21" fmla="*/ 2 h 132"/>
                  <a:gd name="T22" fmla="*/ 1 w 184"/>
                  <a:gd name="T23" fmla="*/ 3 h 132"/>
                  <a:gd name="T24" fmla="*/ 178 w 184"/>
                  <a:gd name="T25" fmla="*/ 109 h 132"/>
                  <a:gd name="T26" fmla="*/ 53 w 184"/>
                  <a:gd name="T27" fmla="*/ 129 h 132"/>
                  <a:gd name="T28" fmla="*/ 3 w 184"/>
                  <a:gd name="T29" fmla="*/ 1 h 132"/>
                  <a:gd name="T30" fmla="*/ 2 w 184"/>
                  <a:gd name="T31" fmla="*/ 2 h 132"/>
                  <a:gd name="T32" fmla="*/ 1 w 184"/>
                  <a:gd name="T33" fmla="*/ 3 h 132"/>
                  <a:gd name="T34" fmla="*/ 2 w 184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1" y="131"/>
                      <a:pt x="52" y="132"/>
                      <a:pt x="53" y="132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83" y="112"/>
                      <a:pt x="183" y="111"/>
                      <a:pt x="183" y="111"/>
                    </a:cubicBezTo>
                    <a:cubicBezTo>
                      <a:pt x="184" y="110"/>
                      <a:pt x="183" y="109"/>
                      <a:pt x="183" y="10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1" name="Freeform 1022"/>
              <p:cNvSpPr/>
              <p:nvPr/>
            </p:nvSpPr>
            <p:spPr bwMode="auto">
              <a:xfrm>
                <a:off x="4759" y="2491"/>
                <a:ext cx="177" cy="52"/>
              </a:xfrm>
              <a:custGeom>
                <a:avLst/>
                <a:gdLst>
                  <a:gd name="T0" fmla="*/ 165 w 167"/>
                  <a:gd name="T1" fmla="*/ 26 h 50"/>
                  <a:gd name="T2" fmla="*/ 165 w 167"/>
                  <a:gd name="T3" fmla="*/ 24 h 50"/>
                  <a:gd name="T4" fmla="*/ 4 w 167"/>
                  <a:gd name="T5" fmla="*/ 47 h 50"/>
                  <a:gd name="T6" fmla="*/ 9 w 167"/>
                  <a:gd name="T7" fmla="*/ 3 h 50"/>
                  <a:gd name="T8" fmla="*/ 165 w 167"/>
                  <a:gd name="T9" fmla="*/ 27 h 50"/>
                  <a:gd name="T10" fmla="*/ 165 w 167"/>
                  <a:gd name="T11" fmla="*/ 26 h 50"/>
                  <a:gd name="T12" fmla="*/ 165 w 167"/>
                  <a:gd name="T13" fmla="*/ 24 h 50"/>
                  <a:gd name="T14" fmla="*/ 165 w 167"/>
                  <a:gd name="T15" fmla="*/ 26 h 50"/>
                  <a:gd name="T16" fmla="*/ 166 w 167"/>
                  <a:gd name="T17" fmla="*/ 24 h 50"/>
                  <a:gd name="T18" fmla="*/ 8 w 167"/>
                  <a:gd name="T19" fmla="*/ 0 h 50"/>
                  <a:gd name="T20" fmla="*/ 7 w 167"/>
                  <a:gd name="T21" fmla="*/ 0 h 50"/>
                  <a:gd name="T22" fmla="*/ 7 w 167"/>
                  <a:gd name="T23" fmla="*/ 1 h 50"/>
                  <a:gd name="T24" fmla="*/ 1 w 167"/>
                  <a:gd name="T25" fmla="*/ 48 h 50"/>
                  <a:gd name="T26" fmla="*/ 1 w 167"/>
                  <a:gd name="T27" fmla="*/ 50 h 50"/>
                  <a:gd name="T28" fmla="*/ 2 w 167"/>
                  <a:gd name="T29" fmla="*/ 50 h 50"/>
                  <a:gd name="T30" fmla="*/ 166 w 167"/>
                  <a:gd name="T31" fmla="*/ 27 h 50"/>
                  <a:gd name="T32" fmla="*/ 167 w 167"/>
                  <a:gd name="T33" fmla="*/ 26 h 50"/>
                  <a:gd name="T34" fmla="*/ 166 w 167"/>
                  <a:gd name="T35" fmla="*/ 24 h 50"/>
                  <a:gd name="T36" fmla="*/ 165 w 167"/>
                  <a:gd name="T37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7" h="50">
                    <a:moveTo>
                      <a:pt x="165" y="26"/>
                    </a:moveTo>
                    <a:cubicBezTo>
                      <a:pt x="165" y="24"/>
                      <a:pt x="165" y="24"/>
                      <a:pt x="165" y="2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6" y="27"/>
                      <a:pt x="167" y="26"/>
                      <a:pt x="167" y="26"/>
                    </a:cubicBezTo>
                    <a:cubicBezTo>
                      <a:pt x="167" y="25"/>
                      <a:pt x="166" y="24"/>
                      <a:pt x="166" y="24"/>
                    </a:cubicBezTo>
                    <a:cubicBezTo>
                      <a:pt x="165" y="26"/>
                      <a:pt x="165" y="26"/>
                      <a:pt x="165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2" name="Freeform 1023"/>
              <p:cNvSpPr/>
              <p:nvPr/>
            </p:nvSpPr>
            <p:spPr bwMode="auto">
              <a:xfrm>
                <a:off x="4925" y="2285"/>
                <a:ext cx="142" cy="146"/>
              </a:xfrm>
              <a:custGeom>
                <a:avLst/>
                <a:gdLst>
                  <a:gd name="T0" fmla="*/ 78 w 134"/>
                  <a:gd name="T1" fmla="*/ 137 h 139"/>
                  <a:gd name="T2" fmla="*/ 79 w 134"/>
                  <a:gd name="T3" fmla="*/ 137 h 139"/>
                  <a:gd name="T4" fmla="*/ 7 w 134"/>
                  <a:gd name="T5" fmla="*/ 8 h 139"/>
                  <a:gd name="T6" fmla="*/ 129 w 134"/>
                  <a:gd name="T7" fmla="*/ 114 h 139"/>
                  <a:gd name="T8" fmla="*/ 77 w 134"/>
                  <a:gd name="T9" fmla="*/ 136 h 139"/>
                  <a:gd name="T10" fmla="*/ 78 w 134"/>
                  <a:gd name="T11" fmla="*/ 137 h 139"/>
                  <a:gd name="T12" fmla="*/ 79 w 134"/>
                  <a:gd name="T13" fmla="*/ 137 h 139"/>
                  <a:gd name="T14" fmla="*/ 78 w 134"/>
                  <a:gd name="T15" fmla="*/ 137 h 139"/>
                  <a:gd name="T16" fmla="*/ 78 w 134"/>
                  <a:gd name="T17" fmla="*/ 139 h 139"/>
                  <a:gd name="T18" fmla="*/ 133 w 134"/>
                  <a:gd name="T19" fmla="*/ 115 h 139"/>
                  <a:gd name="T20" fmla="*/ 133 w 134"/>
                  <a:gd name="T21" fmla="*/ 114 h 139"/>
                  <a:gd name="T22" fmla="*/ 133 w 134"/>
                  <a:gd name="T23" fmla="*/ 113 h 139"/>
                  <a:gd name="T24" fmla="*/ 3 w 134"/>
                  <a:gd name="T25" fmla="*/ 1 h 139"/>
                  <a:gd name="T26" fmla="*/ 1 w 134"/>
                  <a:gd name="T27" fmla="*/ 1 h 139"/>
                  <a:gd name="T28" fmla="*/ 0 w 134"/>
                  <a:gd name="T29" fmla="*/ 2 h 139"/>
                  <a:gd name="T30" fmla="*/ 76 w 134"/>
                  <a:gd name="T31" fmla="*/ 138 h 139"/>
                  <a:gd name="T32" fmla="*/ 78 w 134"/>
                  <a:gd name="T33" fmla="*/ 139 h 139"/>
                  <a:gd name="T34" fmla="*/ 78 w 134"/>
                  <a:gd name="T35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39">
                    <a:moveTo>
                      <a:pt x="78" y="137"/>
                    </a:moveTo>
                    <a:cubicBezTo>
                      <a:pt x="79" y="137"/>
                      <a:pt x="79" y="137"/>
                      <a:pt x="79" y="13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5"/>
                      <a:pt x="133" y="114"/>
                    </a:cubicBezTo>
                    <a:cubicBezTo>
                      <a:pt x="134" y="114"/>
                      <a:pt x="133" y="113"/>
                      <a:pt x="133" y="11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7" y="139"/>
                      <a:pt x="78" y="139"/>
                      <a:pt x="78" y="139"/>
                    </a:cubicBezTo>
                    <a:cubicBezTo>
                      <a:pt x="78" y="137"/>
                      <a:pt x="78" y="137"/>
                      <a:pt x="78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3" name="Freeform 1024"/>
              <p:cNvSpPr/>
              <p:nvPr/>
            </p:nvSpPr>
            <p:spPr bwMode="auto">
              <a:xfrm>
                <a:off x="4249" y="2745"/>
                <a:ext cx="216" cy="218"/>
              </a:xfrm>
              <a:custGeom>
                <a:avLst/>
                <a:gdLst>
                  <a:gd name="T0" fmla="*/ 204 w 205"/>
                  <a:gd name="T1" fmla="*/ 24 h 207"/>
                  <a:gd name="T2" fmla="*/ 203 w 205"/>
                  <a:gd name="T3" fmla="*/ 23 h 207"/>
                  <a:gd name="T4" fmla="*/ 4 w 205"/>
                  <a:gd name="T5" fmla="*/ 201 h 207"/>
                  <a:gd name="T6" fmla="*/ 44 w 205"/>
                  <a:gd name="T7" fmla="*/ 3 h 207"/>
                  <a:gd name="T8" fmla="*/ 204 w 205"/>
                  <a:gd name="T9" fmla="*/ 25 h 207"/>
                  <a:gd name="T10" fmla="*/ 204 w 205"/>
                  <a:gd name="T11" fmla="*/ 24 h 207"/>
                  <a:gd name="T12" fmla="*/ 203 w 205"/>
                  <a:gd name="T13" fmla="*/ 23 h 207"/>
                  <a:gd name="T14" fmla="*/ 204 w 205"/>
                  <a:gd name="T15" fmla="*/ 24 h 207"/>
                  <a:gd name="T16" fmla="*/ 204 w 205"/>
                  <a:gd name="T17" fmla="*/ 23 h 207"/>
                  <a:gd name="T18" fmla="*/ 43 w 205"/>
                  <a:gd name="T19" fmla="*/ 0 h 207"/>
                  <a:gd name="T20" fmla="*/ 42 w 205"/>
                  <a:gd name="T21" fmla="*/ 1 h 207"/>
                  <a:gd name="T22" fmla="*/ 0 w 205"/>
                  <a:gd name="T23" fmla="*/ 205 h 207"/>
                  <a:gd name="T24" fmla="*/ 1 w 205"/>
                  <a:gd name="T25" fmla="*/ 207 h 207"/>
                  <a:gd name="T26" fmla="*/ 3 w 205"/>
                  <a:gd name="T27" fmla="*/ 207 h 207"/>
                  <a:gd name="T28" fmla="*/ 205 w 205"/>
                  <a:gd name="T29" fmla="*/ 25 h 207"/>
                  <a:gd name="T30" fmla="*/ 205 w 205"/>
                  <a:gd name="T31" fmla="*/ 24 h 207"/>
                  <a:gd name="T32" fmla="*/ 204 w 205"/>
                  <a:gd name="T33" fmla="*/ 23 h 207"/>
                  <a:gd name="T34" fmla="*/ 204 w 205"/>
                  <a:gd name="T35" fmla="*/ 2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07">
                    <a:moveTo>
                      <a:pt x="204" y="24"/>
                    </a:moveTo>
                    <a:cubicBezTo>
                      <a:pt x="203" y="23"/>
                      <a:pt x="203" y="23"/>
                      <a:pt x="203" y="23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6"/>
                      <a:pt x="0" y="206"/>
                      <a:pt x="1" y="207"/>
                    </a:cubicBezTo>
                    <a:cubicBezTo>
                      <a:pt x="1" y="207"/>
                      <a:pt x="2" y="207"/>
                      <a:pt x="3" y="207"/>
                    </a:cubicBezTo>
                    <a:cubicBezTo>
                      <a:pt x="205" y="25"/>
                      <a:pt x="205" y="25"/>
                      <a:pt x="205" y="25"/>
                    </a:cubicBezTo>
                    <a:cubicBezTo>
                      <a:pt x="205" y="25"/>
                      <a:pt x="205" y="24"/>
                      <a:pt x="205" y="24"/>
                    </a:cubicBezTo>
                    <a:cubicBezTo>
                      <a:pt x="205" y="23"/>
                      <a:pt x="205" y="23"/>
                      <a:pt x="204" y="23"/>
                    </a:cubicBezTo>
                    <a:cubicBezTo>
                      <a:pt x="204" y="24"/>
                      <a:pt x="204" y="24"/>
                      <a:pt x="204" y="2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4" name="Freeform 1025"/>
              <p:cNvSpPr/>
              <p:nvPr/>
            </p:nvSpPr>
            <p:spPr bwMode="auto">
              <a:xfrm>
                <a:off x="4148" y="2768"/>
                <a:ext cx="318" cy="195"/>
              </a:xfrm>
              <a:custGeom>
                <a:avLst/>
                <a:gdLst>
                  <a:gd name="T0" fmla="*/ 2 w 301"/>
                  <a:gd name="T1" fmla="*/ 136 h 185"/>
                  <a:gd name="T2" fmla="*/ 1 w 301"/>
                  <a:gd name="T3" fmla="*/ 138 h 185"/>
                  <a:gd name="T4" fmla="*/ 96 w 301"/>
                  <a:gd name="T5" fmla="*/ 185 h 185"/>
                  <a:gd name="T6" fmla="*/ 98 w 301"/>
                  <a:gd name="T7" fmla="*/ 185 h 185"/>
                  <a:gd name="T8" fmla="*/ 300 w 301"/>
                  <a:gd name="T9" fmla="*/ 3 h 185"/>
                  <a:gd name="T10" fmla="*/ 300 w 301"/>
                  <a:gd name="T11" fmla="*/ 1 h 185"/>
                  <a:gd name="T12" fmla="*/ 298 w 301"/>
                  <a:gd name="T13" fmla="*/ 1 h 185"/>
                  <a:gd name="T14" fmla="*/ 1 w 301"/>
                  <a:gd name="T15" fmla="*/ 135 h 185"/>
                  <a:gd name="T16" fmla="*/ 0 w 301"/>
                  <a:gd name="T17" fmla="*/ 136 h 185"/>
                  <a:gd name="T18" fmla="*/ 1 w 301"/>
                  <a:gd name="T19" fmla="*/ 138 h 185"/>
                  <a:gd name="T20" fmla="*/ 2 w 301"/>
                  <a:gd name="T21" fmla="*/ 136 h 185"/>
                  <a:gd name="T22" fmla="*/ 2 w 301"/>
                  <a:gd name="T23" fmla="*/ 138 h 185"/>
                  <a:gd name="T24" fmla="*/ 291 w 301"/>
                  <a:gd name="T25" fmla="*/ 7 h 185"/>
                  <a:gd name="T26" fmla="*/ 96 w 301"/>
                  <a:gd name="T27" fmla="*/ 182 h 185"/>
                  <a:gd name="T28" fmla="*/ 2 w 301"/>
                  <a:gd name="T29" fmla="*/ 135 h 185"/>
                  <a:gd name="T30" fmla="*/ 2 w 301"/>
                  <a:gd name="T31" fmla="*/ 136 h 185"/>
                  <a:gd name="T32" fmla="*/ 2 w 301"/>
                  <a:gd name="T33" fmla="*/ 138 h 185"/>
                  <a:gd name="T34" fmla="*/ 2 w 301"/>
                  <a:gd name="T35" fmla="*/ 13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185">
                    <a:moveTo>
                      <a:pt x="2" y="136"/>
                    </a:moveTo>
                    <a:cubicBezTo>
                      <a:pt x="1" y="138"/>
                      <a:pt x="1" y="138"/>
                      <a:pt x="1" y="138"/>
                    </a:cubicBezTo>
                    <a:cubicBezTo>
                      <a:pt x="96" y="185"/>
                      <a:pt x="96" y="185"/>
                      <a:pt x="96" y="185"/>
                    </a:cubicBezTo>
                    <a:cubicBezTo>
                      <a:pt x="96" y="185"/>
                      <a:pt x="97" y="185"/>
                      <a:pt x="98" y="185"/>
                    </a:cubicBezTo>
                    <a:cubicBezTo>
                      <a:pt x="300" y="3"/>
                      <a:pt x="300" y="3"/>
                      <a:pt x="300" y="3"/>
                    </a:cubicBezTo>
                    <a:cubicBezTo>
                      <a:pt x="300" y="3"/>
                      <a:pt x="301" y="2"/>
                      <a:pt x="300" y="1"/>
                    </a:cubicBezTo>
                    <a:cubicBezTo>
                      <a:pt x="300" y="1"/>
                      <a:pt x="299" y="0"/>
                      <a:pt x="298" y="1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0" y="136"/>
                      <a:pt x="0" y="136"/>
                    </a:cubicBezTo>
                    <a:cubicBezTo>
                      <a:pt x="0" y="137"/>
                      <a:pt x="1" y="138"/>
                      <a:pt x="1" y="138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91" y="7"/>
                      <a:pt x="291" y="7"/>
                      <a:pt x="291" y="7"/>
                    </a:cubicBezTo>
                    <a:cubicBezTo>
                      <a:pt x="96" y="182"/>
                      <a:pt x="96" y="182"/>
                      <a:pt x="96" y="182"/>
                    </a:cubicBezTo>
                    <a:cubicBezTo>
                      <a:pt x="2" y="135"/>
                      <a:pt x="2" y="135"/>
                      <a:pt x="2" y="135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6"/>
                      <a:pt x="2" y="136"/>
                      <a:pt x="2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5" name="Freeform 1026"/>
              <p:cNvSpPr/>
              <p:nvPr/>
            </p:nvSpPr>
            <p:spPr bwMode="auto">
              <a:xfrm>
                <a:off x="4462" y="2655"/>
                <a:ext cx="133" cy="117"/>
              </a:xfrm>
              <a:custGeom>
                <a:avLst/>
                <a:gdLst>
                  <a:gd name="T0" fmla="*/ 124 w 126"/>
                  <a:gd name="T1" fmla="*/ 19 h 111"/>
                  <a:gd name="T2" fmla="*/ 123 w 126"/>
                  <a:gd name="T3" fmla="*/ 18 h 111"/>
                  <a:gd name="T4" fmla="*/ 4 w 126"/>
                  <a:gd name="T5" fmla="*/ 105 h 111"/>
                  <a:gd name="T6" fmla="*/ 33 w 126"/>
                  <a:gd name="T7" fmla="*/ 3 h 111"/>
                  <a:gd name="T8" fmla="*/ 124 w 126"/>
                  <a:gd name="T9" fmla="*/ 21 h 111"/>
                  <a:gd name="T10" fmla="*/ 124 w 126"/>
                  <a:gd name="T11" fmla="*/ 19 h 111"/>
                  <a:gd name="T12" fmla="*/ 123 w 126"/>
                  <a:gd name="T13" fmla="*/ 18 h 111"/>
                  <a:gd name="T14" fmla="*/ 124 w 126"/>
                  <a:gd name="T15" fmla="*/ 19 h 111"/>
                  <a:gd name="T16" fmla="*/ 125 w 126"/>
                  <a:gd name="T17" fmla="*/ 18 h 111"/>
                  <a:gd name="T18" fmla="*/ 33 w 126"/>
                  <a:gd name="T19" fmla="*/ 0 h 111"/>
                  <a:gd name="T20" fmla="*/ 31 w 126"/>
                  <a:gd name="T21" fmla="*/ 1 h 111"/>
                  <a:gd name="T22" fmla="*/ 0 w 126"/>
                  <a:gd name="T23" fmla="*/ 109 h 111"/>
                  <a:gd name="T24" fmla="*/ 1 w 126"/>
                  <a:gd name="T25" fmla="*/ 110 h 111"/>
                  <a:gd name="T26" fmla="*/ 3 w 126"/>
                  <a:gd name="T27" fmla="*/ 110 h 111"/>
                  <a:gd name="T28" fmla="*/ 125 w 126"/>
                  <a:gd name="T29" fmla="*/ 20 h 111"/>
                  <a:gd name="T30" fmla="*/ 126 w 126"/>
                  <a:gd name="T31" fmla="*/ 19 h 111"/>
                  <a:gd name="T32" fmla="*/ 125 w 126"/>
                  <a:gd name="T33" fmla="*/ 18 h 111"/>
                  <a:gd name="T34" fmla="*/ 124 w 126"/>
                  <a:gd name="T35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11">
                    <a:moveTo>
                      <a:pt x="124" y="19"/>
                    </a:moveTo>
                    <a:cubicBezTo>
                      <a:pt x="123" y="18"/>
                      <a:pt x="123" y="18"/>
                      <a:pt x="123" y="1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1" y="110"/>
                    </a:cubicBezTo>
                    <a:cubicBezTo>
                      <a:pt x="2" y="111"/>
                      <a:pt x="2" y="111"/>
                      <a:pt x="3" y="11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6" y="20"/>
                      <a:pt x="126" y="20"/>
                      <a:pt x="126" y="19"/>
                    </a:cubicBezTo>
                    <a:cubicBezTo>
                      <a:pt x="126" y="18"/>
                      <a:pt x="125" y="18"/>
                      <a:pt x="125" y="18"/>
                    </a:cubicBezTo>
                    <a:cubicBezTo>
                      <a:pt x="124" y="19"/>
                      <a:pt x="124" y="19"/>
                      <a:pt x="124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6" name="Freeform 1027"/>
              <p:cNvSpPr/>
              <p:nvPr/>
            </p:nvSpPr>
            <p:spPr bwMode="auto">
              <a:xfrm>
                <a:off x="4139" y="2620"/>
                <a:ext cx="157" cy="128"/>
              </a:xfrm>
              <a:custGeom>
                <a:avLst/>
                <a:gdLst>
                  <a:gd name="T0" fmla="*/ 79 w 149"/>
                  <a:gd name="T1" fmla="*/ 2 h 121"/>
                  <a:gd name="T2" fmla="*/ 78 w 149"/>
                  <a:gd name="T3" fmla="*/ 0 h 121"/>
                  <a:gd name="T4" fmla="*/ 1 w 149"/>
                  <a:gd name="T5" fmla="*/ 64 h 121"/>
                  <a:gd name="T6" fmla="*/ 1 w 149"/>
                  <a:gd name="T7" fmla="*/ 65 h 121"/>
                  <a:gd name="T8" fmla="*/ 1 w 149"/>
                  <a:gd name="T9" fmla="*/ 66 h 121"/>
                  <a:gd name="T10" fmla="*/ 146 w 149"/>
                  <a:gd name="T11" fmla="*/ 121 h 121"/>
                  <a:gd name="T12" fmla="*/ 148 w 149"/>
                  <a:gd name="T13" fmla="*/ 120 h 121"/>
                  <a:gd name="T14" fmla="*/ 148 w 149"/>
                  <a:gd name="T15" fmla="*/ 119 h 121"/>
                  <a:gd name="T16" fmla="*/ 81 w 149"/>
                  <a:gd name="T17" fmla="*/ 1 h 121"/>
                  <a:gd name="T18" fmla="*/ 80 w 149"/>
                  <a:gd name="T19" fmla="*/ 0 h 121"/>
                  <a:gd name="T20" fmla="*/ 78 w 149"/>
                  <a:gd name="T21" fmla="*/ 0 h 121"/>
                  <a:gd name="T22" fmla="*/ 79 w 149"/>
                  <a:gd name="T23" fmla="*/ 2 h 121"/>
                  <a:gd name="T24" fmla="*/ 78 w 149"/>
                  <a:gd name="T25" fmla="*/ 2 h 121"/>
                  <a:gd name="T26" fmla="*/ 144 w 149"/>
                  <a:gd name="T27" fmla="*/ 116 h 121"/>
                  <a:gd name="T28" fmla="*/ 5 w 149"/>
                  <a:gd name="T29" fmla="*/ 64 h 121"/>
                  <a:gd name="T30" fmla="*/ 80 w 149"/>
                  <a:gd name="T31" fmla="*/ 3 h 121"/>
                  <a:gd name="T32" fmla="*/ 79 w 149"/>
                  <a:gd name="T33" fmla="*/ 2 h 121"/>
                  <a:gd name="T34" fmla="*/ 78 w 149"/>
                  <a:gd name="T35" fmla="*/ 2 h 121"/>
                  <a:gd name="T36" fmla="*/ 79 w 149"/>
                  <a:gd name="T37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21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46" y="121"/>
                      <a:pt x="146" y="121"/>
                      <a:pt x="146" y="121"/>
                    </a:cubicBezTo>
                    <a:cubicBezTo>
                      <a:pt x="147" y="121"/>
                      <a:pt x="148" y="121"/>
                      <a:pt x="148" y="120"/>
                    </a:cubicBezTo>
                    <a:cubicBezTo>
                      <a:pt x="149" y="120"/>
                      <a:pt x="149" y="119"/>
                      <a:pt x="148" y="119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7" name="Freeform 1028"/>
              <p:cNvSpPr/>
              <p:nvPr/>
            </p:nvSpPr>
            <p:spPr bwMode="auto">
              <a:xfrm>
                <a:off x="3766" y="3068"/>
                <a:ext cx="140" cy="78"/>
              </a:xfrm>
              <a:custGeom>
                <a:avLst/>
                <a:gdLst>
                  <a:gd name="T0" fmla="*/ 131 w 133"/>
                  <a:gd name="T1" fmla="*/ 1 h 74"/>
                  <a:gd name="T2" fmla="*/ 131 w 133"/>
                  <a:gd name="T3" fmla="*/ 0 h 74"/>
                  <a:gd name="T4" fmla="*/ 2 w 133"/>
                  <a:gd name="T5" fmla="*/ 18 h 74"/>
                  <a:gd name="T6" fmla="*/ 1 w 133"/>
                  <a:gd name="T7" fmla="*/ 19 h 74"/>
                  <a:gd name="T8" fmla="*/ 0 w 133"/>
                  <a:gd name="T9" fmla="*/ 20 h 74"/>
                  <a:gd name="T10" fmla="*/ 22 w 133"/>
                  <a:gd name="T11" fmla="*/ 73 h 74"/>
                  <a:gd name="T12" fmla="*/ 23 w 133"/>
                  <a:gd name="T13" fmla="*/ 74 h 74"/>
                  <a:gd name="T14" fmla="*/ 24 w 133"/>
                  <a:gd name="T15" fmla="*/ 73 h 74"/>
                  <a:gd name="T16" fmla="*/ 132 w 133"/>
                  <a:gd name="T17" fmla="*/ 2 h 74"/>
                  <a:gd name="T18" fmla="*/ 133 w 133"/>
                  <a:gd name="T19" fmla="*/ 1 h 74"/>
                  <a:gd name="T20" fmla="*/ 131 w 133"/>
                  <a:gd name="T21" fmla="*/ 0 h 74"/>
                  <a:gd name="T22" fmla="*/ 131 w 133"/>
                  <a:gd name="T23" fmla="*/ 1 h 74"/>
                  <a:gd name="T24" fmla="*/ 131 w 133"/>
                  <a:gd name="T25" fmla="*/ 0 h 74"/>
                  <a:gd name="T26" fmla="*/ 24 w 133"/>
                  <a:gd name="T27" fmla="*/ 70 h 74"/>
                  <a:gd name="T28" fmla="*/ 4 w 133"/>
                  <a:gd name="T29" fmla="*/ 21 h 74"/>
                  <a:gd name="T30" fmla="*/ 132 w 133"/>
                  <a:gd name="T31" fmla="*/ 3 h 74"/>
                  <a:gd name="T32" fmla="*/ 131 w 133"/>
                  <a:gd name="T33" fmla="*/ 1 h 74"/>
                  <a:gd name="T34" fmla="*/ 131 w 133"/>
                  <a:gd name="T35" fmla="*/ 0 h 74"/>
                  <a:gd name="T36" fmla="*/ 131 w 133"/>
                  <a:gd name="T3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74">
                    <a:moveTo>
                      <a:pt x="131" y="1"/>
                    </a:moveTo>
                    <a:cubicBezTo>
                      <a:pt x="131" y="0"/>
                      <a:pt x="131" y="0"/>
                      <a:pt x="131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3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4" y="7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3" y="0"/>
                      <a:pt x="132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8" name="Freeform 1029"/>
              <p:cNvSpPr/>
              <p:nvPr/>
            </p:nvSpPr>
            <p:spPr bwMode="auto">
              <a:xfrm>
                <a:off x="3896" y="3338"/>
                <a:ext cx="81" cy="113"/>
              </a:xfrm>
              <a:custGeom>
                <a:avLst/>
                <a:gdLst>
                  <a:gd name="T0" fmla="*/ 75 w 77"/>
                  <a:gd name="T1" fmla="*/ 23 h 107"/>
                  <a:gd name="T2" fmla="*/ 74 w 77"/>
                  <a:gd name="T3" fmla="*/ 22 h 107"/>
                  <a:gd name="T4" fmla="*/ 4 w 77"/>
                  <a:gd name="T5" fmla="*/ 100 h 107"/>
                  <a:gd name="T6" fmla="*/ 22 w 77"/>
                  <a:gd name="T7" fmla="*/ 4 h 107"/>
                  <a:gd name="T8" fmla="*/ 74 w 77"/>
                  <a:gd name="T9" fmla="*/ 25 h 107"/>
                  <a:gd name="T10" fmla="*/ 75 w 77"/>
                  <a:gd name="T11" fmla="*/ 23 h 107"/>
                  <a:gd name="T12" fmla="*/ 74 w 77"/>
                  <a:gd name="T13" fmla="*/ 22 h 107"/>
                  <a:gd name="T14" fmla="*/ 75 w 77"/>
                  <a:gd name="T15" fmla="*/ 23 h 107"/>
                  <a:gd name="T16" fmla="*/ 76 w 77"/>
                  <a:gd name="T17" fmla="*/ 22 h 107"/>
                  <a:gd name="T18" fmla="*/ 22 w 77"/>
                  <a:gd name="T19" fmla="*/ 0 h 107"/>
                  <a:gd name="T20" fmla="*/ 21 w 77"/>
                  <a:gd name="T21" fmla="*/ 1 h 107"/>
                  <a:gd name="T22" fmla="*/ 20 w 77"/>
                  <a:gd name="T23" fmla="*/ 2 h 107"/>
                  <a:gd name="T24" fmla="*/ 0 w 77"/>
                  <a:gd name="T25" fmla="*/ 105 h 107"/>
                  <a:gd name="T26" fmla="*/ 1 w 77"/>
                  <a:gd name="T27" fmla="*/ 106 h 107"/>
                  <a:gd name="T28" fmla="*/ 2 w 77"/>
                  <a:gd name="T29" fmla="*/ 106 h 107"/>
                  <a:gd name="T30" fmla="*/ 76 w 77"/>
                  <a:gd name="T31" fmla="*/ 24 h 107"/>
                  <a:gd name="T32" fmla="*/ 76 w 77"/>
                  <a:gd name="T33" fmla="*/ 23 h 107"/>
                  <a:gd name="T34" fmla="*/ 76 w 77"/>
                  <a:gd name="T35" fmla="*/ 22 h 107"/>
                  <a:gd name="T36" fmla="*/ 75 w 77"/>
                  <a:gd name="T37" fmla="*/ 2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07">
                    <a:moveTo>
                      <a:pt x="75" y="23"/>
                    </a:moveTo>
                    <a:cubicBezTo>
                      <a:pt x="74" y="22"/>
                      <a:pt x="74" y="22"/>
                      <a:pt x="74" y="22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6"/>
                      <a:pt x="1" y="106"/>
                    </a:cubicBezTo>
                    <a:cubicBezTo>
                      <a:pt x="1" y="107"/>
                      <a:pt x="2" y="106"/>
                      <a:pt x="2" y="106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7" y="24"/>
                      <a:pt x="76" y="23"/>
                    </a:cubicBezTo>
                    <a:cubicBezTo>
                      <a:pt x="76" y="23"/>
                      <a:pt x="76" y="22"/>
                      <a:pt x="76" y="22"/>
                    </a:cubicBezTo>
                    <a:cubicBezTo>
                      <a:pt x="75" y="23"/>
                      <a:pt x="75" y="23"/>
                      <a:pt x="7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9" name="Freeform 1030"/>
              <p:cNvSpPr/>
              <p:nvPr/>
            </p:nvSpPr>
            <p:spPr bwMode="auto">
              <a:xfrm>
                <a:off x="3975" y="3068"/>
                <a:ext cx="93" cy="152"/>
              </a:xfrm>
              <a:custGeom>
                <a:avLst/>
                <a:gdLst>
                  <a:gd name="T0" fmla="*/ 86 w 88"/>
                  <a:gd name="T1" fmla="*/ 1 h 144"/>
                  <a:gd name="T2" fmla="*/ 85 w 88"/>
                  <a:gd name="T3" fmla="*/ 1 h 144"/>
                  <a:gd name="T4" fmla="*/ 58 w 88"/>
                  <a:gd name="T5" fmla="*/ 139 h 144"/>
                  <a:gd name="T6" fmla="*/ 4 w 88"/>
                  <a:gd name="T7" fmla="*/ 97 h 144"/>
                  <a:gd name="T8" fmla="*/ 87 w 88"/>
                  <a:gd name="T9" fmla="*/ 2 h 144"/>
                  <a:gd name="T10" fmla="*/ 86 w 88"/>
                  <a:gd name="T11" fmla="*/ 1 h 144"/>
                  <a:gd name="T12" fmla="*/ 85 w 88"/>
                  <a:gd name="T13" fmla="*/ 1 h 144"/>
                  <a:gd name="T14" fmla="*/ 86 w 88"/>
                  <a:gd name="T15" fmla="*/ 1 h 144"/>
                  <a:gd name="T16" fmla="*/ 85 w 88"/>
                  <a:gd name="T17" fmla="*/ 1 h 144"/>
                  <a:gd name="T18" fmla="*/ 0 w 88"/>
                  <a:gd name="T19" fmla="*/ 96 h 144"/>
                  <a:gd name="T20" fmla="*/ 0 w 88"/>
                  <a:gd name="T21" fmla="*/ 97 h 144"/>
                  <a:gd name="T22" fmla="*/ 1 w 88"/>
                  <a:gd name="T23" fmla="*/ 98 h 144"/>
                  <a:gd name="T24" fmla="*/ 58 w 88"/>
                  <a:gd name="T25" fmla="*/ 143 h 144"/>
                  <a:gd name="T26" fmla="*/ 60 w 88"/>
                  <a:gd name="T27" fmla="*/ 143 h 144"/>
                  <a:gd name="T28" fmla="*/ 61 w 88"/>
                  <a:gd name="T29" fmla="*/ 142 h 144"/>
                  <a:gd name="T30" fmla="*/ 88 w 88"/>
                  <a:gd name="T31" fmla="*/ 2 h 144"/>
                  <a:gd name="T32" fmla="*/ 87 w 88"/>
                  <a:gd name="T33" fmla="*/ 0 h 144"/>
                  <a:gd name="T34" fmla="*/ 85 w 88"/>
                  <a:gd name="T35" fmla="*/ 1 h 144"/>
                  <a:gd name="T36" fmla="*/ 86 w 88"/>
                  <a:gd name="T37" fmla="*/ 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44">
                    <a:moveTo>
                      <a:pt x="86" y="1"/>
                    </a:moveTo>
                    <a:cubicBezTo>
                      <a:pt x="85" y="1"/>
                      <a:pt x="85" y="1"/>
                      <a:pt x="85" y="1"/>
                    </a:cubicBezTo>
                    <a:cubicBezTo>
                      <a:pt x="58" y="139"/>
                      <a:pt x="58" y="139"/>
                      <a:pt x="58" y="139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1" y="98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59" y="143"/>
                      <a:pt x="59" y="144"/>
                      <a:pt x="60" y="143"/>
                    </a:cubicBezTo>
                    <a:cubicBezTo>
                      <a:pt x="60" y="143"/>
                      <a:pt x="61" y="143"/>
                      <a:pt x="61" y="14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6" y="0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0" name="Freeform 1031"/>
              <p:cNvSpPr/>
              <p:nvPr/>
            </p:nvSpPr>
            <p:spPr bwMode="auto">
              <a:xfrm>
                <a:off x="3903" y="2858"/>
                <a:ext cx="165" cy="213"/>
              </a:xfrm>
              <a:custGeom>
                <a:avLst/>
                <a:gdLst>
                  <a:gd name="T0" fmla="*/ 144 w 156"/>
                  <a:gd name="T1" fmla="*/ 2 h 202"/>
                  <a:gd name="T2" fmla="*/ 142 w 156"/>
                  <a:gd name="T3" fmla="*/ 2 h 202"/>
                  <a:gd name="T4" fmla="*/ 153 w 156"/>
                  <a:gd name="T5" fmla="*/ 199 h 202"/>
                  <a:gd name="T6" fmla="*/ 4 w 156"/>
                  <a:gd name="T7" fmla="*/ 199 h 202"/>
                  <a:gd name="T8" fmla="*/ 145 w 156"/>
                  <a:gd name="T9" fmla="*/ 3 h 202"/>
                  <a:gd name="T10" fmla="*/ 144 w 156"/>
                  <a:gd name="T11" fmla="*/ 2 h 202"/>
                  <a:gd name="T12" fmla="*/ 142 w 156"/>
                  <a:gd name="T13" fmla="*/ 2 h 202"/>
                  <a:gd name="T14" fmla="*/ 144 w 156"/>
                  <a:gd name="T15" fmla="*/ 2 h 202"/>
                  <a:gd name="T16" fmla="*/ 142 w 156"/>
                  <a:gd name="T17" fmla="*/ 1 h 202"/>
                  <a:gd name="T18" fmla="*/ 0 w 156"/>
                  <a:gd name="T19" fmla="*/ 199 h 202"/>
                  <a:gd name="T20" fmla="*/ 0 w 156"/>
                  <a:gd name="T21" fmla="*/ 201 h 202"/>
                  <a:gd name="T22" fmla="*/ 1 w 156"/>
                  <a:gd name="T23" fmla="*/ 202 h 202"/>
                  <a:gd name="T24" fmla="*/ 154 w 156"/>
                  <a:gd name="T25" fmla="*/ 202 h 202"/>
                  <a:gd name="T26" fmla="*/ 155 w 156"/>
                  <a:gd name="T27" fmla="*/ 202 h 202"/>
                  <a:gd name="T28" fmla="*/ 156 w 156"/>
                  <a:gd name="T29" fmla="*/ 200 h 202"/>
                  <a:gd name="T30" fmla="*/ 145 w 156"/>
                  <a:gd name="T31" fmla="*/ 2 h 202"/>
                  <a:gd name="T32" fmla="*/ 144 w 156"/>
                  <a:gd name="T33" fmla="*/ 0 h 202"/>
                  <a:gd name="T34" fmla="*/ 142 w 156"/>
                  <a:gd name="T35" fmla="*/ 1 h 202"/>
                  <a:gd name="T36" fmla="*/ 144 w 156"/>
                  <a:gd name="T3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02">
                    <a:moveTo>
                      <a:pt x="144" y="2"/>
                    </a:moveTo>
                    <a:cubicBezTo>
                      <a:pt x="142" y="2"/>
                      <a:pt x="142" y="2"/>
                      <a:pt x="142" y="2"/>
                    </a:cubicBezTo>
                    <a:cubicBezTo>
                      <a:pt x="153" y="199"/>
                      <a:pt x="153" y="199"/>
                      <a:pt x="153" y="199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1"/>
                      <a:pt x="142" y="1"/>
                      <a:pt x="142" y="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0"/>
                      <a:pt x="0" y="200"/>
                      <a:pt x="0" y="201"/>
                    </a:cubicBezTo>
                    <a:cubicBezTo>
                      <a:pt x="0" y="201"/>
                      <a:pt x="1" y="202"/>
                      <a:pt x="1" y="202"/>
                    </a:cubicBezTo>
                    <a:cubicBezTo>
                      <a:pt x="154" y="202"/>
                      <a:pt x="154" y="202"/>
                      <a:pt x="154" y="202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6" y="201"/>
                      <a:pt x="156" y="201"/>
                      <a:pt x="156" y="200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5" y="1"/>
                      <a:pt x="145" y="0"/>
                      <a:pt x="144" y="0"/>
                    </a:cubicBezTo>
                    <a:cubicBezTo>
                      <a:pt x="143" y="0"/>
                      <a:pt x="143" y="0"/>
                      <a:pt x="142" y="1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1" name="Freeform 1032"/>
              <p:cNvSpPr/>
              <p:nvPr/>
            </p:nvSpPr>
            <p:spPr bwMode="auto">
              <a:xfrm>
                <a:off x="3846" y="3338"/>
                <a:ext cx="131" cy="27"/>
              </a:xfrm>
              <a:custGeom>
                <a:avLst/>
                <a:gdLst>
                  <a:gd name="T0" fmla="*/ 2 w 124"/>
                  <a:gd name="T1" fmla="*/ 21 h 25"/>
                  <a:gd name="T2" fmla="*/ 2 w 124"/>
                  <a:gd name="T3" fmla="*/ 23 h 25"/>
                  <a:gd name="T4" fmla="*/ 122 w 124"/>
                  <a:gd name="T5" fmla="*/ 25 h 25"/>
                  <a:gd name="T6" fmla="*/ 123 w 124"/>
                  <a:gd name="T7" fmla="*/ 24 h 25"/>
                  <a:gd name="T8" fmla="*/ 123 w 124"/>
                  <a:gd name="T9" fmla="*/ 22 h 25"/>
                  <a:gd name="T10" fmla="*/ 69 w 124"/>
                  <a:gd name="T11" fmla="*/ 0 h 25"/>
                  <a:gd name="T12" fmla="*/ 68 w 124"/>
                  <a:gd name="T13" fmla="*/ 0 h 25"/>
                  <a:gd name="T14" fmla="*/ 1 w 124"/>
                  <a:gd name="T15" fmla="*/ 20 h 25"/>
                  <a:gd name="T16" fmla="*/ 0 w 124"/>
                  <a:gd name="T17" fmla="*/ 21 h 25"/>
                  <a:gd name="T18" fmla="*/ 2 w 124"/>
                  <a:gd name="T19" fmla="*/ 23 h 25"/>
                  <a:gd name="T20" fmla="*/ 2 w 124"/>
                  <a:gd name="T21" fmla="*/ 21 h 25"/>
                  <a:gd name="T22" fmla="*/ 2 w 124"/>
                  <a:gd name="T23" fmla="*/ 23 h 25"/>
                  <a:gd name="T24" fmla="*/ 68 w 124"/>
                  <a:gd name="T25" fmla="*/ 3 h 25"/>
                  <a:gd name="T26" fmla="*/ 114 w 124"/>
                  <a:gd name="T27" fmla="*/ 22 h 25"/>
                  <a:gd name="T28" fmla="*/ 2 w 124"/>
                  <a:gd name="T29" fmla="*/ 20 h 25"/>
                  <a:gd name="T30" fmla="*/ 2 w 124"/>
                  <a:gd name="T31" fmla="*/ 21 h 25"/>
                  <a:gd name="T32" fmla="*/ 2 w 124"/>
                  <a:gd name="T33" fmla="*/ 23 h 25"/>
                  <a:gd name="T34" fmla="*/ 2 w 124"/>
                  <a:gd name="T3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25">
                    <a:moveTo>
                      <a:pt x="2" y="21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3" y="25"/>
                      <a:pt x="123" y="24"/>
                      <a:pt x="123" y="24"/>
                    </a:cubicBezTo>
                    <a:cubicBezTo>
                      <a:pt x="124" y="23"/>
                      <a:pt x="123" y="22"/>
                      <a:pt x="123" y="2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2" name="Freeform 1033"/>
              <p:cNvSpPr/>
              <p:nvPr/>
            </p:nvSpPr>
            <p:spPr bwMode="auto">
              <a:xfrm>
                <a:off x="3903" y="3067"/>
                <a:ext cx="75" cy="105"/>
              </a:xfrm>
              <a:custGeom>
                <a:avLst/>
                <a:gdLst>
                  <a:gd name="T0" fmla="*/ 10 w 71"/>
                  <a:gd name="T1" fmla="*/ 77 h 100"/>
                  <a:gd name="T2" fmla="*/ 11 w 71"/>
                  <a:gd name="T3" fmla="*/ 77 h 100"/>
                  <a:gd name="T4" fmla="*/ 4 w 71"/>
                  <a:gd name="T5" fmla="*/ 8 h 100"/>
                  <a:gd name="T6" fmla="*/ 66 w 71"/>
                  <a:gd name="T7" fmla="*/ 95 h 100"/>
                  <a:gd name="T8" fmla="*/ 10 w 71"/>
                  <a:gd name="T9" fmla="*/ 76 h 100"/>
                  <a:gd name="T10" fmla="*/ 10 w 71"/>
                  <a:gd name="T11" fmla="*/ 77 h 100"/>
                  <a:gd name="T12" fmla="*/ 11 w 71"/>
                  <a:gd name="T13" fmla="*/ 77 h 100"/>
                  <a:gd name="T14" fmla="*/ 10 w 71"/>
                  <a:gd name="T15" fmla="*/ 77 h 100"/>
                  <a:gd name="T16" fmla="*/ 9 w 71"/>
                  <a:gd name="T17" fmla="*/ 79 h 100"/>
                  <a:gd name="T18" fmla="*/ 69 w 71"/>
                  <a:gd name="T19" fmla="*/ 100 h 100"/>
                  <a:gd name="T20" fmla="*/ 71 w 71"/>
                  <a:gd name="T21" fmla="*/ 99 h 100"/>
                  <a:gd name="T22" fmla="*/ 71 w 71"/>
                  <a:gd name="T23" fmla="*/ 97 h 100"/>
                  <a:gd name="T24" fmla="*/ 3 w 71"/>
                  <a:gd name="T25" fmla="*/ 1 h 100"/>
                  <a:gd name="T26" fmla="*/ 1 w 71"/>
                  <a:gd name="T27" fmla="*/ 1 h 100"/>
                  <a:gd name="T28" fmla="*/ 0 w 71"/>
                  <a:gd name="T29" fmla="*/ 2 h 100"/>
                  <a:gd name="T30" fmla="*/ 8 w 71"/>
                  <a:gd name="T31" fmla="*/ 78 h 100"/>
                  <a:gd name="T32" fmla="*/ 9 w 71"/>
                  <a:gd name="T33" fmla="*/ 79 h 100"/>
                  <a:gd name="T34" fmla="*/ 10 w 71"/>
                  <a:gd name="T35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00">
                    <a:moveTo>
                      <a:pt x="10" y="77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1" y="99"/>
                    </a:cubicBezTo>
                    <a:cubicBezTo>
                      <a:pt x="71" y="99"/>
                      <a:pt x="71" y="98"/>
                      <a:pt x="71" y="9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10" y="77"/>
                      <a:pt x="10" y="77"/>
                      <a:pt x="1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3" name="Freeform 1034"/>
              <p:cNvSpPr/>
              <p:nvPr/>
            </p:nvSpPr>
            <p:spPr bwMode="auto">
              <a:xfrm>
                <a:off x="3641" y="3266"/>
                <a:ext cx="101" cy="71"/>
              </a:xfrm>
              <a:custGeom>
                <a:avLst/>
                <a:gdLst>
                  <a:gd name="T0" fmla="*/ 10 w 96"/>
                  <a:gd name="T1" fmla="*/ 2 h 67"/>
                  <a:gd name="T2" fmla="*/ 8 w 96"/>
                  <a:gd name="T3" fmla="*/ 2 h 67"/>
                  <a:gd name="T4" fmla="*/ 0 w 96"/>
                  <a:gd name="T5" fmla="*/ 66 h 67"/>
                  <a:gd name="T6" fmla="*/ 0 w 96"/>
                  <a:gd name="T7" fmla="*/ 67 h 67"/>
                  <a:gd name="T8" fmla="*/ 1 w 96"/>
                  <a:gd name="T9" fmla="*/ 67 h 67"/>
                  <a:gd name="T10" fmla="*/ 95 w 96"/>
                  <a:gd name="T11" fmla="*/ 51 h 67"/>
                  <a:gd name="T12" fmla="*/ 96 w 96"/>
                  <a:gd name="T13" fmla="*/ 50 h 67"/>
                  <a:gd name="T14" fmla="*/ 95 w 96"/>
                  <a:gd name="T15" fmla="*/ 48 h 67"/>
                  <a:gd name="T16" fmla="*/ 11 w 96"/>
                  <a:gd name="T17" fmla="*/ 1 h 67"/>
                  <a:gd name="T18" fmla="*/ 9 w 96"/>
                  <a:gd name="T19" fmla="*/ 1 h 67"/>
                  <a:gd name="T20" fmla="*/ 8 w 96"/>
                  <a:gd name="T21" fmla="*/ 2 h 67"/>
                  <a:gd name="T22" fmla="*/ 10 w 96"/>
                  <a:gd name="T23" fmla="*/ 2 h 67"/>
                  <a:gd name="T24" fmla="*/ 9 w 96"/>
                  <a:gd name="T25" fmla="*/ 3 h 67"/>
                  <a:gd name="T26" fmla="*/ 90 w 96"/>
                  <a:gd name="T27" fmla="*/ 49 h 67"/>
                  <a:gd name="T28" fmla="*/ 3 w 96"/>
                  <a:gd name="T29" fmla="*/ 64 h 67"/>
                  <a:gd name="T30" fmla="*/ 11 w 96"/>
                  <a:gd name="T31" fmla="*/ 2 h 67"/>
                  <a:gd name="T32" fmla="*/ 10 w 96"/>
                  <a:gd name="T33" fmla="*/ 2 h 67"/>
                  <a:gd name="T34" fmla="*/ 9 w 96"/>
                  <a:gd name="T35" fmla="*/ 3 h 67"/>
                  <a:gd name="T36" fmla="*/ 10 w 96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7">
                    <a:moveTo>
                      <a:pt x="10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0"/>
                      <a:pt x="96" y="50"/>
                    </a:cubicBezTo>
                    <a:cubicBezTo>
                      <a:pt x="96" y="49"/>
                      <a:pt x="96" y="48"/>
                      <a:pt x="95" y="4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4" name="Freeform 1035"/>
              <p:cNvSpPr/>
              <p:nvPr/>
            </p:nvSpPr>
            <p:spPr bwMode="auto">
              <a:xfrm>
                <a:off x="5369" y="2707"/>
                <a:ext cx="181" cy="107"/>
              </a:xfrm>
              <a:custGeom>
                <a:avLst/>
                <a:gdLst>
                  <a:gd name="T0" fmla="*/ 1 w 171"/>
                  <a:gd name="T1" fmla="*/ 2 h 101"/>
                  <a:gd name="T2" fmla="*/ 0 w 171"/>
                  <a:gd name="T3" fmla="*/ 2 h 101"/>
                  <a:gd name="T4" fmla="*/ 73 w 171"/>
                  <a:gd name="T5" fmla="*/ 100 h 101"/>
                  <a:gd name="T6" fmla="*/ 74 w 171"/>
                  <a:gd name="T7" fmla="*/ 101 h 101"/>
                  <a:gd name="T8" fmla="*/ 169 w 171"/>
                  <a:gd name="T9" fmla="*/ 100 h 101"/>
                  <a:gd name="T10" fmla="*/ 171 w 171"/>
                  <a:gd name="T11" fmla="*/ 99 h 101"/>
                  <a:gd name="T12" fmla="*/ 170 w 171"/>
                  <a:gd name="T13" fmla="*/ 98 h 101"/>
                  <a:gd name="T14" fmla="*/ 2 w 171"/>
                  <a:gd name="T15" fmla="*/ 0 h 101"/>
                  <a:gd name="T16" fmla="*/ 0 w 171"/>
                  <a:gd name="T17" fmla="*/ 1 h 101"/>
                  <a:gd name="T18" fmla="*/ 0 w 171"/>
                  <a:gd name="T19" fmla="*/ 2 h 101"/>
                  <a:gd name="T20" fmla="*/ 1 w 171"/>
                  <a:gd name="T21" fmla="*/ 2 h 101"/>
                  <a:gd name="T22" fmla="*/ 0 w 171"/>
                  <a:gd name="T23" fmla="*/ 3 h 101"/>
                  <a:gd name="T24" fmla="*/ 164 w 171"/>
                  <a:gd name="T25" fmla="*/ 98 h 101"/>
                  <a:gd name="T26" fmla="*/ 75 w 171"/>
                  <a:gd name="T27" fmla="*/ 98 h 101"/>
                  <a:gd name="T28" fmla="*/ 2 w 171"/>
                  <a:gd name="T29" fmla="*/ 1 h 101"/>
                  <a:gd name="T30" fmla="*/ 1 w 171"/>
                  <a:gd name="T31" fmla="*/ 2 h 101"/>
                  <a:gd name="T32" fmla="*/ 0 w 171"/>
                  <a:gd name="T33" fmla="*/ 3 h 101"/>
                  <a:gd name="T34" fmla="*/ 1 w 171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01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169" y="100"/>
                      <a:pt x="169" y="100"/>
                      <a:pt x="169" y="100"/>
                    </a:cubicBezTo>
                    <a:cubicBezTo>
                      <a:pt x="170" y="100"/>
                      <a:pt x="171" y="100"/>
                      <a:pt x="171" y="99"/>
                    </a:cubicBezTo>
                    <a:cubicBezTo>
                      <a:pt x="171" y="99"/>
                      <a:pt x="171" y="98"/>
                      <a:pt x="170" y="9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5" name="Freeform 1036"/>
              <p:cNvSpPr/>
              <p:nvPr/>
            </p:nvSpPr>
            <p:spPr bwMode="auto">
              <a:xfrm>
                <a:off x="5369" y="2678"/>
                <a:ext cx="80" cy="136"/>
              </a:xfrm>
              <a:custGeom>
                <a:avLst/>
                <a:gdLst>
                  <a:gd name="T0" fmla="*/ 29 w 76"/>
                  <a:gd name="T1" fmla="*/ 2 h 128"/>
                  <a:gd name="T2" fmla="*/ 28 w 76"/>
                  <a:gd name="T3" fmla="*/ 0 h 128"/>
                  <a:gd name="T4" fmla="*/ 0 w 76"/>
                  <a:gd name="T5" fmla="*/ 28 h 128"/>
                  <a:gd name="T6" fmla="*/ 0 w 76"/>
                  <a:gd name="T7" fmla="*/ 29 h 128"/>
                  <a:gd name="T8" fmla="*/ 73 w 76"/>
                  <a:gd name="T9" fmla="*/ 127 h 128"/>
                  <a:gd name="T10" fmla="*/ 75 w 76"/>
                  <a:gd name="T11" fmla="*/ 128 h 128"/>
                  <a:gd name="T12" fmla="*/ 76 w 76"/>
                  <a:gd name="T13" fmla="*/ 126 h 128"/>
                  <a:gd name="T14" fmla="*/ 30 w 76"/>
                  <a:gd name="T15" fmla="*/ 1 h 128"/>
                  <a:gd name="T16" fmla="*/ 29 w 76"/>
                  <a:gd name="T17" fmla="*/ 0 h 128"/>
                  <a:gd name="T18" fmla="*/ 28 w 76"/>
                  <a:gd name="T19" fmla="*/ 0 h 128"/>
                  <a:gd name="T20" fmla="*/ 29 w 76"/>
                  <a:gd name="T21" fmla="*/ 2 h 128"/>
                  <a:gd name="T22" fmla="*/ 27 w 76"/>
                  <a:gd name="T23" fmla="*/ 2 h 128"/>
                  <a:gd name="T24" fmla="*/ 69 w 76"/>
                  <a:gd name="T25" fmla="*/ 117 h 128"/>
                  <a:gd name="T26" fmla="*/ 3 w 76"/>
                  <a:gd name="T27" fmla="*/ 29 h 128"/>
                  <a:gd name="T28" fmla="*/ 30 w 76"/>
                  <a:gd name="T29" fmla="*/ 3 h 128"/>
                  <a:gd name="T30" fmla="*/ 29 w 76"/>
                  <a:gd name="T31" fmla="*/ 2 h 128"/>
                  <a:gd name="T32" fmla="*/ 27 w 76"/>
                  <a:gd name="T33" fmla="*/ 2 h 128"/>
                  <a:gd name="T34" fmla="*/ 29 w 76"/>
                  <a:gd name="T35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28">
                    <a:moveTo>
                      <a:pt x="29" y="2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8"/>
                      <a:pt x="74" y="128"/>
                      <a:pt x="75" y="128"/>
                    </a:cubicBezTo>
                    <a:cubicBezTo>
                      <a:pt x="76" y="127"/>
                      <a:pt x="76" y="127"/>
                      <a:pt x="76" y="126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29" y="2"/>
                      <a:pt x="2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6" name="Freeform 1037"/>
              <p:cNvSpPr/>
              <p:nvPr/>
            </p:nvSpPr>
            <p:spPr bwMode="auto">
              <a:xfrm>
                <a:off x="5547" y="2782"/>
                <a:ext cx="103" cy="47"/>
              </a:xfrm>
              <a:custGeom>
                <a:avLst/>
                <a:gdLst>
                  <a:gd name="T0" fmla="*/ 96 w 98"/>
                  <a:gd name="T1" fmla="*/ 2 h 45"/>
                  <a:gd name="T2" fmla="*/ 95 w 98"/>
                  <a:gd name="T3" fmla="*/ 1 h 45"/>
                  <a:gd name="T4" fmla="*/ 69 w 98"/>
                  <a:gd name="T5" fmla="*/ 42 h 45"/>
                  <a:gd name="T6" fmla="*/ 8 w 98"/>
                  <a:gd name="T7" fmla="*/ 28 h 45"/>
                  <a:gd name="T8" fmla="*/ 97 w 98"/>
                  <a:gd name="T9" fmla="*/ 3 h 45"/>
                  <a:gd name="T10" fmla="*/ 96 w 98"/>
                  <a:gd name="T11" fmla="*/ 2 h 45"/>
                  <a:gd name="T12" fmla="*/ 95 w 98"/>
                  <a:gd name="T13" fmla="*/ 1 h 45"/>
                  <a:gd name="T14" fmla="*/ 96 w 98"/>
                  <a:gd name="T15" fmla="*/ 2 h 45"/>
                  <a:gd name="T16" fmla="*/ 96 w 98"/>
                  <a:gd name="T17" fmla="*/ 0 h 45"/>
                  <a:gd name="T18" fmla="*/ 1 w 98"/>
                  <a:gd name="T19" fmla="*/ 27 h 45"/>
                  <a:gd name="T20" fmla="*/ 0 w 98"/>
                  <a:gd name="T21" fmla="*/ 28 h 45"/>
                  <a:gd name="T22" fmla="*/ 1 w 98"/>
                  <a:gd name="T23" fmla="*/ 29 h 45"/>
                  <a:gd name="T24" fmla="*/ 69 w 98"/>
                  <a:gd name="T25" fmla="*/ 45 h 45"/>
                  <a:gd name="T26" fmla="*/ 71 w 98"/>
                  <a:gd name="T27" fmla="*/ 44 h 45"/>
                  <a:gd name="T28" fmla="*/ 98 w 98"/>
                  <a:gd name="T29" fmla="*/ 2 h 45"/>
                  <a:gd name="T30" fmla="*/ 97 w 98"/>
                  <a:gd name="T31" fmla="*/ 1 h 45"/>
                  <a:gd name="T32" fmla="*/ 96 w 98"/>
                  <a:gd name="T33" fmla="*/ 0 h 45"/>
                  <a:gd name="T34" fmla="*/ 96 w 98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5">
                    <a:moveTo>
                      <a:pt x="96" y="2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5"/>
                      <a:pt x="70" y="45"/>
                      <a:pt x="71" y="44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1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2"/>
                      <a:pt x="96" y="2"/>
                      <a:pt x="9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7" name="Freeform 1038"/>
              <p:cNvSpPr/>
              <p:nvPr/>
            </p:nvSpPr>
            <p:spPr bwMode="auto">
              <a:xfrm>
                <a:off x="5794" y="2679"/>
                <a:ext cx="86" cy="52"/>
              </a:xfrm>
              <a:custGeom>
                <a:avLst/>
                <a:gdLst>
                  <a:gd name="T0" fmla="*/ 33 w 81"/>
                  <a:gd name="T1" fmla="*/ 1 h 49"/>
                  <a:gd name="T2" fmla="*/ 32 w 81"/>
                  <a:gd name="T3" fmla="*/ 0 h 49"/>
                  <a:gd name="T4" fmla="*/ 0 w 81"/>
                  <a:gd name="T5" fmla="*/ 15 h 49"/>
                  <a:gd name="T6" fmla="*/ 0 w 81"/>
                  <a:gd name="T7" fmla="*/ 16 h 49"/>
                  <a:gd name="T8" fmla="*/ 1 w 81"/>
                  <a:gd name="T9" fmla="*/ 17 h 49"/>
                  <a:gd name="T10" fmla="*/ 79 w 81"/>
                  <a:gd name="T11" fmla="*/ 49 h 49"/>
                  <a:gd name="T12" fmla="*/ 81 w 81"/>
                  <a:gd name="T13" fmla="*/ 49 h 49"/>
                  <a:gd name="T14" fmla="*/ 81 w 81"/>
                  <a:gd name="T15" fmla="*/ 47 h 49"/>
                  <a:gd name="T16" fmla="*/ 34 w 81"/>
                  <a:gd name="T17" fmla="*/ 0 h 49"/>
                  <a:gd name="T18" fmla="*/ 32 w 81"/>
                  <a:gd name="T19" fmla="*/ 0 h 49"/>
                  <a:gd name="T20" fmla="*/ 33 w 81"/>
                  <a:gd name="T21" fmla="*/ 1 h 49"/>
                  <a:gd name="T22" fmla="*/ 32 w 81"/>
                  <a:gd name="T23" fmla="*/ 2 h 49"/>
                  <a:gd name="T24" fmla="*/ 73 w 81"/>
                  <a:gd name="T25" fmla="*/ 43 h 49"/>
                  <a:gd name="T26" fmla="*/ 5 w 81"/>
                  <a:gd name="T27" fmla="*/ 16 h 49"/>
                  <a:gd name="T28" fmla="*/ 33 w 81"/>
                  <a:gd name="T29" fmla="*/ 3 h 49"/>
                  <a:gd name="T30" fmla="*/ 33 w 81"/>
                  <a:gd name="T31" fmla="*/ 1 h 49"/>
                  <a:gd name="T32" fmla="*/ 32 w 81"/>
                  <a:gd name="T33" fmla="*/ 2 h 49"/>
                  <a:gd name="T34" fmla="*/ 33 w 81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9">
                    <a:moveTo>
                      <a:pt x="33" y="1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1" y="49"/>
                      <a:pt x="81" y="49"/>
                    </a:cubicBezTo>
                    <a:cubicBezTo>
                      <a:pt x="81" y="48"/>
                      <a:pt x="81" y="47"/>
                      <a:pt x="81" y="4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8" name="Freeform 1039"/>
              <p:cNvSpPr/>
              <p:nvPr/>
            </p:nvSpPr>
            <p:spPr bwMode="auto">
              <a:xfrm>
                <a:off x="6363" y="2359"/>
                <a:ext cx="102" cy="119"/>
              </a:xfrm>
              <a:custGeom>
                <a:avLst/>
                <a:gdLst>
                  <a:gd name="T0" fmla="*/ 2 w 97"/>
                  <a:gd name="T1" fmla="*/ 112 h 113"/>
                  <a:gd name="T2" fmla="*/ 3 w 97"/>
                  <a:gd name="T3" fmla="*/ 113 h 113"/>
                  <a:gd name="T4" fmla="*/ 97 w 97"/>
                  <a:gd name="T5" fmla="*/ 8 h 113"/>
                  <a:gd name="T6" fmla="*/ 97 w 97"/>
                  <a:gd name="T7" fmla="*/ 7 h 113"/>
                  <a:gd name="T8" fmla="*/ 96 w 97"/>
                  <a:gd name="T9" fmla="*/ 6 h 113"/>
                  <a:gd name="T10" fmla="*/ 11 w 97"/>
                  <a:gd name="T11" fmla="*/ 0 h 113"/>
                  <a:gd name="T12" fmla="*/ 10 w 97"/>
                  <a:gd name="T13" fmla="*/ 1 h 113"/>
                  <a:gd name="T14" fmla="*/ 0 w 97"/>
                  <a:gd name="T15" fmla="*/ 111 h 113"/>
                  <a:gd name="T16" fmla="*/ 1 w 97"/>
                  <a:gd name="T17" fmla="*/ 113 h 113"/>
                  <a:gd name="T18" fmla="*/ 3 w 97"/>
                  <a:gd name="T19" fmla="*/ 113 h 113"/>
                  <a:gd name="T20" fmla="*/ 2 w 97"/>
                  <a:gd name="T21" fmla="*/ 112 h 113"/>
                  <a:gd name="T22" fmla="*/ 3 w 97"/>
                  <a:gd name="T23" fmla="*/ 112 h 113"/>
                  <a:gd name="T24" fmla="*/ 13 w 97"/>
                  <a:gd name="T25" fmla="*/ 3 h 113"/>
                  <a:gd name="T26" fmla="*/ 92 w 97"/>
                  <a:gd name="T27" fmla="*/ 8 h 113"/>
                  <a:gd name="T28" fmla="*/ 1 w 97"/>
                  <a:gd name="T29" fmla="*/ 111 h 113"/>
                  <a:gd name="T30" fmla="*/ 2 w 97"/>
                  <a:gd name="T31" fmla="*/ 112 h 113"/>
                  <a:gd name="T32" fmla="*/ 3 w 97"/>
                  <a:gd name="T33" fmla="*/ 112 h 113"/>
                  <a:gd name="T34" fmla="*/ 2 w 97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13">
                    <a:moveTo>
                      <a:pt x="2" y="112"/>
                    </a:moveTo>
                    <a:cubicBezTo>
                      <a:pt x="3" y="113"/>
                      <a:pt x="3" y="113"/>
                      <a:pt x="3" y="113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7"/>
                      <a:pt x="97" y="7"/>
                    </a:cubicBezTo>
                    <a:cubicBezTo>
                      <a:pt x="97" y="6"/>
                      <a:pt x="96" y="6"/>
                      <a:pt x="96" y="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3" y="11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2"/>
                      <a:pt x="2" y="1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9" name="Freeform 1040"/>
              <p:cNvSpPr/>
              <p:nvPr/>
            </p:nvSpPr>
            <p:spPr bwMode="auto">
              <a:xfrm>
                <a:off x="6291" y="2364"/>
                <a:ext cx="174" cy="114"/>
              </a:xfrm>
              <a:custGeom>
                <a:avLst/>
                <a:gdLst>
                  <a:gd name="T0" fmla="*/ 2 w 165"/>
                  <a:gd name="T1" fmla="*/ 80 h 108"/>
                  <a:gd name="T2" fmla="*/ 2 w 165"/>
                  <a:gd name="T3" fmla="*/ 81 h 108"/>
                  <a:gd name="T4" fmla="*/ 157 w 165"/>
                  <a:gd name="T5" fmla="*/ 7 h 108"/>
                  <a:gd name="T6" fmla="*/ 69 w 165"/>
                  <a:gd name="T7" fmla="*/ 105 h 108"/>
                  <a:gd name="T8" fmla="*/ 2 w 165"/>
                  <a:gd name="T9" fmla="*/ 78 h 108"/>
                  <a:gd name="T10" fmla="*/ 2 w 165"/>
                  <a:gd name="T11" fmla="*/ 80 h 108"/>
                  <a:gd name="T12" fmla="*/ 2 w 165"/>
                  <a:gd name="T13" fmla="*/ 81 h 108"/>
                  <a:gd name="T14" fmla="*/ 2 w 165"/>
                  <a:gd name="T15" fmla="*/ 80 h 108"/>
                  <a:gd name="T16" fmla="*/ 1 w 165"/>
                  <a:gd name="T17" fmla="*/ 81 h 108"/>
                  <a:gd name="T18" fmla="*/ 69 w 165"/>
                  <a:gd name="T19" fmla="*/ 108 h 108"/>
                  <a:gd name="T20" fmla="*/ 71 w 165"/>
                  <a:gd name="T21" fmla="*/ 108 h 108"/>
                  <a:gd name="T22" fmla="*/ 165 w 165"/>
                  <a:gd name="T23" fmla="*/ 3 h 108"/>
                  <a:gd name="T24" fmla="*/ 165 w 165"/>
                  <a:gd name="T25" fmla="*/ 1 h 108"/>
                  <a:gd name="T26" fmla="*/ 163 w 165"/>
                  <a:gd name="T27" fmla="*/ 1 h 108"/>
                  <a:gd name="T28" fmla="*/ 1 w 165"/>
                  <a:gd name="T29" fmla="*/ 78 h 108"/>
                  <a:gd name="T30" fmla="*/ 0 w 165"/>
                  <a:gd name="T31" fmla="*/ 80 h 108"/>
                  <a:gd name="T32" fmla="*/ 1 w 165"/>
                  <a:gd name="T33" fmla="*/ 81 h 108"/>
                  <a:gd name="T34" fmla="*/ 2 w 165"/>
                  <a:gd name="T35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5" h="108">
                    <a:moveTo>
                      <a:pt x="2" y="80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1" y="108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2"/>
                      <a:pt x="165" y="1"/>
                    </a:cubicBezTo>
                    <a:cubicBezTo>
                      <a:pt x="164" y="1"/>
                      <a:pt x="164" y="0"/>
                      <a:pt x="163" y="1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0" y="79"/>
                      <a:pt x="0" y="80"/>
                    </a:cubicBezTo>
                    <a:cubicBezTo>
                      <a:pt x="0" y="80"/>
                      <a:pt x="1" y="81"/>
                      <a:pt x="1" y="81"/>
                    </a:cubicBezTo>
                    <a:cubicBezTo>
                      <a:pt x="2" y="80"/>
                      <a:pt x="2" y="80"/>
                      <a:pt x="2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0" name="Freeform 1041"/>
              <p:cNvSpPr/>
              <p:nvPr/>
            </p:nvSpPr>
            <p:spPr bwMode="auto">
              <a:xfrm>
                <a:off x="6170" y="2013"/>
                <a:ext cx="137" cy="70"/>
              </a:xfrm>
              <a:custGeom>
                <a:avLst/>
                <a:gdLst>
                  <a:gd name="T0" fmla="*/ 2 w 129"/>
                  <a:gd name="T1" fmla="*/ 43 h 66"/>
                  <a:gd name="T2" fmla="*/ 3 w 129"/>
                  <a:gd name="T3" fmla="*/ 44 h 66"/>
                  <a:gd name="T4" fmla="*/ 53 w 129"/>
                  <a:gd name="T5" fmla="*/ 3 h 66"/>
                  <a:gd name="T6" fmla="*/ 122 w 129"/>
                  <a:gd name="T7" fmla="*/ 62 h 66"/>
                  <a:gd name="T8" fmla="*/ 2 w 129"/>
                  <a:gd name="T9" fmla="*/ 41 h 66"/>
                  <a:gd name="T10" fmla="*/ 2 w 129"/>
                  <a:gd name="T11" fmla="*/ 43 h 66"/>
                  <a:gd name="T12" fmla="*/ 3 w 129"/>
                  <a:gd name="T13" fmla="*/ 44 h 66"/>
                  <a:gd name="T14" fmla="*/ 2 w 129"/>
                  <a:gd name="T15" fmla="*/ 43 h 66"/>
                  <a:gd name="T16" fmla="*/ 2 w 129"/>
                  <a:gd name="T17" fmla="*/ 44 h 66"/>
                  <a:gd name="T18" fmla="*/ 127 w 129"/>
                  <a:gd name="T19" fmla="*/ 66 h 66"/>
                  <a:gd name="T20" fmla="*/ 129 w 129"/>
                  <a:gd name="T21" fmla="*/ 65 h 66"/>
                  <a:gd name="T22" fmla="*/ 128 w 129"/>
                  <a:gd name="T23" fmla="*/ 63 h 66"/>
                  <a:gd name="T24" fmla="*/ 54 w 129"/>
                  <a:gd name="T25" fmla="*/ 0 h 66"/>
                  <a:gd name="T26" fmla="*/ 52 w 129"/>
                  <a:gd name="T27" fmla="*/ 0 h 66"/>
                  <a:gd name="T28" fmla="*/ 1 w 129"/>
                  <a:gd name="T29" fmla="*/ 42 h 66"/>
                  <a:gd name="T30" fmla="*/ 0 w 129"/>
                  <a:gd name="T31" fmla="*/ 43 h 66"/>
                  <a:gd name="T32" fmla="*/ 2 w 129"/>
                  <a:gd name="T33" fmla="*/ 44 h 66"/>
                  <a:gd name="T34" fmla="*/ 2 w 129"/>
                  <a:gd name="T35" fmla="*/ 4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66">
                    <a:moveTo>
                      <a:pt x="2" y="43"/>
                    </a:moveTo>
                    <a:cubicBezTo>
                      <a:pt x="3" y="44"/>
                      <a:pt x="3" y="44"/>
                      <a:pt x="3" y="4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6"/>
                      <a:pt x="129" y="66"/>
                      <a:pt x="129" y="65"/>
                    </a:cubicBezTo>
                    <a:cubicBezTo>
                      <a:pt x="129" y="64"/>
                      <a:pt x="129" y="64"/>
                      <a:pt x="128" y="63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1" name="Freeform 1042"/>
              <p:cNvSpPr/>
              <p:nvPr/>
            </p:nvSpPr>
            <p:spPr bwMode="auto">
              <a:xfrm>
                <a:off x="6022" y="2047"/>
                <a:ext cx="151" cy="56"/>
              </a:xfrm>
              <a:custGeom>
                <a:avLst/>
                <a:gdLst>
                  <a:gd name="T0" fmla="*/ 2 w 143"/>
                  <a:gd name="T1" fmla="*/ 52 h 53"/>
                  <a:gd name="T2" fmla="*/ 2 w 143"/>
                  <a:gd name="T3" fmla="*/ 53 h 53"/>
                  <a:gd name="T4" fmla="*/ 142 w 143"/>
                  <a:gd name="T5" fmla="*/ 12 h 53"/>
                  <a:gd name="T6" fmla="*/ 143 w 143"/>
                  <a:gd name="T7" fmla="*/ 11 h 53"/>
                  <a:gd name="T8" fmla="*/ 142 w 143"/>
                  <a:gd name="T9" fmla="*/ 9 h 53"/>
                  <a:gd name="T10" fmla="*/ 64 w 143"/>
                  <a:gd name="T11" fmla="*/ 0 h 53"/>
                  <a:gd name="T12" fmla="*/ 63 w 143"/>
                  <a:gd name="T13" fmla="*/ 1 h 53"/>
                  <a:gd name="T14" fmla="*/ 1 w 143"/>
                  <a:gd name="T15" fmla="*/ 50 h 53"/>
                  <a:gd name="T16" fmla="*/ 0 w 143"/>
                  <a:gd name="T17" fmla="*/ 52 h 53"/>
                  <a:gd name="T18" fmla="*/ 2 w 143"/>
                  <a:gd name="T19" fmla="*/ 53 h 53"/>
                  <a:gd name="T20" fmla="*/ 2 w 143"/>
                  <a:gd name="T21" fmla="*/ 52 h 53"/>
                  <a:gd name="T22" fmla="*/ 2 w 143"/>
                  <a:gd name="T23" fmla="*/ 53 h 53"/>
                  <a:gd name="T24" fmla="*/ 64 w 143"/>
                  <a:gd name="T25" fmla="*/ 4 h 53"/>
                  <a:gd name="T26" fmla="*/ 134 w 143"/>
                  <a:gd name="T27" fmla="*/ 12 h 53"/>
                  <a:gd name="T28" fmla="*/ 1 w 143"/>
                  <a:gd name="T29" fmla="*/ 50 h 53"/>
                  <a:gd name="T30" fmla="*/ 2 w 143"/>
                  <a:gd name="T31" fmla="*/ 52 h 53"/>
                  <a:gd name="T32" fmla="*/ 2 w 143"/>
                  <a:gd name="T33" fmla="*/ 53 h 53"/>
                  <a:gd name="T34" fmla="*/ 2 w 143"/>
                  <a:gd name="T35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53">
                    <a:moveTo>
                      <a:pt x="2" y="52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42" y="12"/>
                      <a:pt x="142" y="12"/>
                      <a:pt x="142" y="12"/>
                    </a:cubicBezTo>
                    <a:cubicBezTo>
                      <a:pt x="143" y="12"/>
                      <a:pt x="143" y="12"/>
                      <a:pt x="143" y="11"/>
                    </a:cubicBezTo>
                    <a:cubicBezTo>
                      <a:pt x="143" y="10"/>
                      <a:pt x="143" y="10"/>
                      <a:pt x="142" y="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1"/>
                      <a:pt x="63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2" name="Freeform 1043"/>
              <p:cNvSpPr/>
              <p:nvPr/>
            </p:nvSpPr>
            <p:spPr bwMode="auto">
              <a:xfrm>
                <a:off x="6088" y="2013"/>
                <a:ext cx="139" cy="97"/>
              </a:xfrm>
              <a:custGeom>
                <a:avLst/>
                <a:gdLst>
                  <a:gd name="T0" fmla="*/ 2 w 132"/>
                  <a:gd name="T1" fmla="*/ 34 h 92"/>
                  <a:gd name="T2" fmla="*/ 2 w 132"/>
                  <a:gd name="T3" fmla="*/ 35 h 92"/>
                  <a:gd name="T4" fmla="*/ 128 w 132"/>
                  <a:gd name="T5" fmla="*/ 3 h 92"/>
                  <a:gd name="T6" fmla="*/ 96 w 132"/>
                  <a:gd name="T7" fmla="*/ 88 h 92"/>
                  <a:gd name="T8" fmla="*/ 3 w 132"/>
                  <a:gd name="T9" fmla="*/ 33 h 92"/>
                  <a:gd name="T10" fmla="*/ 2 w 132"/>
                  <a:gd name="T11" fmla="*/ 34 h 92"/>
                  <a:gd name="T12" fmla="*/ 2 w 132"/>
                  <a:gd name="T13" fmla="*/ 35 h 92"/>
                  <a:gd name="T14" fmla="*/ 2 w 132"/>
                  <a:gd name="T15" fmla="*/ 34 h 92"/>
                  <a:gd name="T16" fmla="*/ 1 w 132"/>
                  <a:gd name="T17" fmla="*/ 35 h 92"/>
                  <a:gd name="T18" fmla="*/ 96 w 132"/>
                  <a:gd name="T19" fmla="*/ 91 h 92"/>
                  <a:gd name="T20" fmla="*/ 97 w 132"/>
                  <a:gd name="T21" fmla="*/ 91 h 92"/>
                  <a:gd name="T22" fmla="*/ 98 w 132"/>
                  <a:gd name="T23" fmla="*/ 91 h 92"/>
                  <a:gd name="T24" fmla="*/ 132 w 132"/>
                  <a:gd name="T25" fmla="*/ 2 h 92"/>
                  <a:gd name="T26" fmla="*/ 132 w 132"/>
                  <a:gd name="T27" fmla="*/ 0 h 92"/>
                  <a:gd name="T28" fmla="*/ 130 w 132"/>
                  <a:gd name="T29" fmla="*/ 0 h 92"/>
                  <a:gd name="T30" fmla="*/ 2 w 132"/>
                  <a:gd name="T31" fmla="*/ 33 h 92"/>
                  <a:gd name="T32" fmla="*/ 0 w 132"/>
                  <a:gd name="T33" fmla="*/ 34 h 92"/>
                  <a:gd name="T34" fmla="*/ 1 w 132"/>
                  <a:gd name="T35" fmla="*/ 35 h 92"/>
                  <a:gd name="T36" fmla="*/ 2 w 132"/>
                  <a:gd name="T3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92">
                    <a:moveTo>
                      <a:pt x="2" y="34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96" y="92"/>
                      <a:pt x="97" y="92"/>
                      <a:pt x="97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1"/>
                      <a:pt x="132" y="1"/>
                      <a:pt x="132" y="0"/>
                    </a:cubicBezTo>
                    <a:cubicBezTo>
                      <a:pt x="131" y="0"/>
                      <a:pt x="131" y="0"/>
                      <a:pt x="130" y="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1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4"/>
                      <a:pt x="2" y="34"/>
                      <a:pt x="2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3" name="Freeform 1044"/>
              <p:cNvSpPr/>
              <p:nvPr/>
            </p:nvSpPr>
            <p:spPr bwMode="auto">
              <a:xfrm>
                <a:off x="6170" y="2013"/>
                <a:ext cx="214" cy="48"/>
              </a:xfrm>
              <a:custGeom>
                <a:avLst/>
                <a:gdLst>
                  <a:gd name="T0" fmla="*/ 200 w 202"/>
                  <a:gd name="T1" fmla="*/ 34 h 45"/>
                  <a:gd name="T2" fmla="*/ 200 w 202"/>
                  <a:gd name="T3" fmla="*/ 32 h 45"/>
                  <a:gd name="T4" fmla="*/ 6 w 202"/>
                  <a:gd name="T5" fmla="*/ 41 h 45"/>
                  <a:gd name="T6" fmla="*/ 53 w 202"/>
                  <a:gd name="T7" fmla="*/ 3 h 45"/>
                  <a:gd name="T8" fmla="*/ 200 w 202"/>
                  <a:gd name="T9" fmla="*/ 35 h 45"/>
                  <a:gd name="T10" fmla="*/ 200 w 202"/>
                  <a:gd name="T11" fmla="*/ 34 h 45"/>
                  <a:gd name="T12" fmla="*/ 200 w 202"/>
                  <a:gd name="T13" fmla="*/ 32 h 45"/>
                  <a:gd name="T14" fmla="*/ 200 w 202"/>
                  <a:gd name="T15" fmla="*/ 34 h 45"/>
                  <a:gd name="T16" fmla="*/ 200 w 202"/>
                  <a:gd name="T17" fmla="*/ 32 h 45"/>
                  <a:gd name="T18" fmla="*/ 53 w 202"/>
                  <a:gd name="T19" fmla="*/ 0 h 45"/>
                  <a:gd name="T20" fmla="*/ 52 w 202"/>
                  <a:gd name="T21" fmla="*/ 0 h 45"/>
                  <a:gd name="T22" fmla="*/ 1 w 202"/>
                  <a:gd name="T23" fmla="*/ 42 h 45"/>
                  <a:gd name="T24" fmla="*/ 0 w 202"/>
                  <a:gd name="T25" fmla="*/ 44 h 45"/>
                  <a:gd name="T26" fmla="*/ 2 w 202"/>
                  <a:gd name="T27" fmla="*/ 44 h 45"/>
                  <a:gd name="T28" fmla="*/ 200 w 202"/>
                  <a:gd name="T29" fmla="*/ 35 h 45"/>
                  <a:gd name="T30" fmla="*/ 202 w 202"/>
                  <a:gd name="T31" fmla="*/ 34 h 45"/>
                  <a:gd name="T32" fmla="*/ 200 w 202"/>
                  <a:gd name="T33" fmla="*/ 32 h 45"/>
                  <a:gd name="T34" fmla="*/ 200 w 202"/>
                  <a:gd name="T35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45">
                    <a:moveTo>
                      <a:pt x="200" y="34"/>
                    </a:moveTo>
                    <a:cubicBezTo>
                      <a:pt x="200" y="32"/>
                      <a:pt x="200" y="32"/>
                      <a:pt x="200" y="3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4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1" y="35"/>
                      <a:pt x="201" y="34"/>
                      <a:pt x="202" y="34"/>
                    </a:cubicBezTo>
                    <a:cubicBezTo>
                      <a:pt x="202" y="33"/>
                      <a:pt x="201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4" name="Freeform 1045"/>
              <p:cNvSpPr/>
              <p:nvPr/>
            </p:nvSpPr>
            <p:spPr bwMode="auto">
              <a:xfrm>
                <a:off x="6475" y="1996"/>
                <a:ext cx="188" cy="91"/>
              </a:xfrm>
              <a:custGeom>
                <a:avLst/>
                <a:gdLst>
                  <a:gd name="T0" fmla="*/ 176 w 178"/>
                  <a:gd name="T1" fmla="*/ 1 h 86"/>
                  <a:gd name="T2" fmla="*/ 176 w 178"/>
                  <a:gd name="T3" fmla="*/ 0 h 86"/>
                  <a:gd name="T4" fmla="*/ 8 w 178"/>
                  <a:gd name="T5" fmla="*/ 2 h 86"/>
                  <a:gd name="T6" fmla="*/ 7 w 178"/>
                  <a:gd name="T7" fmla="*/ 3 h 86"/>
                  <a:gd name="T8" fmla="*/ 1 w 178"/>
                  <a:gd name="T9" fmla="*/ 84 h 86"/>
                  <a:gd name="T10" fmla="*/ 1 w 178"/>
                  <a:gd name="T11" fmla="*/ 86 h 86"/>
                  <a:gd name="T12" fmla="*/ 3 w 178"/>
                  <a:gd name="T13" fmla="*/ 86 h 86"/>
                  <a:gd name="T14" fmla="*/ 177 w 178"/>
                  <a:gd name="T15" fmla="*/ 3 h 86"/>
                  <a:gd name="T16" fmla="*/ 178 w 178"/>
                  <a:gd name="T17" fmla="*/ 1 h 86"/>
                  <a:gd name="T18" fmla="*/ 176 w 178"/>
                  <a:gd name="T19" fmla="*/ 0 h 86"/>
                  <a:gd name="T20" fmla="*/ 176 w 178"/>
                  <a:gd name="T21" fmla="*/ 1 h 86"/>
                  <a:gd name="T22" fmla="*/ 176 w 178"/>
                  <a:gd name="T23" fmla="*/ 0 h 86"/>
                  <a:gd name="T24" fmla="*/ 4 w 178"/>
                  <a:gd name="T25" fmla="*/ 82 h 86"/>
                  <a:gd name="T26" fmla="*/ 9 w 178"/>
                  <a:gd name="T27" fmla="*/ 5 h 86"/>
                  <a:gd name="T28" fmla="*/ 176 w 178"/>
                  <a:gd name="T29" fmla="*/ 3 h 86"/>
                  <a:gd name="T30" fmla="*/ 176 w 178"/>
                  <a:gd name="T31" fmla="*/ 1 h 86"/>
                  <a:gd name="T32" fmla="*/ 176 w 178"/>
                  <a:gd name="T33" fmla="*/ 0 h 86"/>
                  <a:gd name="T34" fmla="*/ 176 w 178"/>
                  <a:gd name="T35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86">
                    <a:moveTo>
                      <a:pt x="176" y="1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2" y="86"/>
                      <a:pt x="3" y="86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8" y="2"/>
                      <a:pt x="178" y="2"/>
                      <a:pt x="178" y="1"/>
                    </a:cubicBezTo>
                    <a:cubicBezTo>
                      <a:pt x="178" y="0"/>
                      <a:pt x="177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5" name="Freeform 1046"/>
              <p:cNvSpPr/>
              <p:nvPr/>
            </p:nvSpPr>
            <p:spPr bwMode="auto">
              <a:xfrm>
                <a:off x="6380" y="1996"/>
                <a:ext cx="283" cy="54"/>
              </a:xfrm>
              <a:custGeom>
                <a:avLst/>
                <a:gdLst>
                  <a:gd name="T0" fmla="*/ 2 w 268"/>
                  <a:gd name="T1" fmla="*/ 50 h 51"/>
                  <a:gd name="T2" fmla="*/ 2 w 268"/>
                  <a:gd name="T3" fmla="*/ 51 h 51"/>
                  <a:gd name="T4" fmla="*/ 267 w 268"/>
                  <a:gd name="T5" fmla="*/ 3 h 51"/>
                  <a:gd name="T6" fmla="*/ 268 w 268"/>
                  <a:gd name="T7" fmla="*/ 1 h 51"/>
                  <a:gd name="T8" fmla="*/ 266 w 268"/>
                  <a:gd name="T9" fmla="*/ 0 h 51"/>
                  <a:gd name="T10" fmla="*/ 98 w 268"/>
                  <a:gd name="T11" fmla="*/ 2 h 51"/>
                  <a:gd name="T12" fmla="*/ 97 w 268"/>
                  <a:gd name="T13" fmla="*/ 2 h 51"/>
                  <a:gd name="T14" fmla="*/ 1 w 268"/>
                  <a:gd name="T15" fmla="*/ 48 h 51"/>
                  <a:gd name="T16" fmla="*/ 1 w 268"/>
                  <a:gd name="T17" fmla="*/ 50 h 51"/>
                  <a:gd name="T18" fmla="*/ 2 w 268"/>
                  <a:gd name="T19" fmla="*/ 51 h 51"/>
                  <a:gd name="T20" fmla="*/ 2 w 268"/>
                  <a:gd name="T21" fmla="*/ 50 h 51"/>
                  <a:gd name="T22" fmla="*/ 3 w 268"/>
                  <a:gd name="T23" fmla="*/ 51 h 51"/>
                  <a:gd name="T24" fmla="*/ 98 w 268"/>
                  <a:gd name="T25" fmla="*/ 5 h 51"/>
                  <a:gd name="T26" fmla="*/ 249 w 268"/>
                  <a:gd name="T27" fmla="*/ 3 h 51"/>
                  <a:gd name="T28" fmla="*/ 2 w 268"/>
                  <a:gd name="T29" fmla="*/ 48 h 51"/>
                  <a:gd name="T30" fmla="*/ 2 w 268"/>
                  <a:gd name="T31" fmla="*/ 50 h 51"/>
                  <a:gd name="T32" fmla="*/ 3 w 268"/>
                  <a:gd name="T33" fmla="*/ 51 h 51"/>
                  <a:gd name="T34" fmla="*/ 2 w 268"/>
                  <a:gd name="T35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8" h="51">
                    <a:moveTo>
                      <a:pt x="2" y="50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8" y="3"/>
                      <a:pt x="268" y="2"/>
                      <a:pt x="268" y="1"/>
                    </a:cubicBezTo>
                    <a:cubicBezTo>
                      <a:pt x="268" y="0"/>
                      <a:pt x="267" y="0"/>
                      <a:pt x="266" y="0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0" y="49"/>
                      <a:pt x="1" y="50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249" y="3"/>
                      <a:pt x="249" y="3"/>
                      <a:pt x="249" y="3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6" name="Freeform 1047"/>
              <p:cNvSpPr/>
              <p:nvPr/>
            </p:nvSpPr>
            <p:spPr bwMode="auto">
              <a:xfrm>
                <a:off x="6660" y="1965"/>
                <a:ext cx="142" cy="99"/>
              </a:xfrm>
              <a:custGeom>
                <a:avLst/>
                <a:gdLst>
                  <a:gd name="T0" fmla="*/ 44 w 135"/>
                  <a:gd name="T1" fmla="*/ 2 h 94"/>
                  <a:gd name="T2" fmla="*/ 43 w 135"/>
                  <a:gd name="T3" fmla="*/ 0 h 94"/>
                  <a:gd name="T4" fmla="*/ 1 w 135"/>
                  <a:gd name="T5" fmla="*/ 30 h 94"/>
                  <a:gd name="T6" fmla="*/ 0 w 135"/>
                  <a:gd name="T7" fmla="*/ 31 h 94"/>
                  <a:gd name="T8" fmla="*/ 1 w 135"/>
                  <a:gd name="T9" fmla="*/ 33 h 94"/>
                  <a:gd name="T10" fmla="*/ 133 w 135"/>
                  <a:gd name="T11" fmla="*/ 94 h 94"/>
                  <a:gd name="T12" fmla="*/ 135 w 135"/>
                  <a:gd name="T13" fmla="*/ 93 h 94"/>
                  <a:gd name="T14" fmla="*/ 135 w 135"/>
                  <a:gd name="T15" fmla="*/ 91 h 94"/>
                  <a:gd name="T16" fmla="*/ 45 w 135"/>
                  <a:gd name="T17" fmla="*/ 1 h 94"/>
                  <a:gd name="T18" fmla="*/ 43 w 135"/>
                  <a:gd name="T19" fmla="*/ 0 h 94"/>
                  <a:gd name="T20" fmla="*/ 44 w 135"/>
                  <a:gd name="T21" fmla="*/ 2 h 94"/>
                  <a:gd name="T22" fmla="*/ 43 w 135"/>
                  <a:gd name="T23" fmla="*/ 3 h 94"/>
                  <a:gd name="T24" fmla="*/ 127 w 135"/>
                  <a:gd name="T25" fmla="*/ 87 h 94"/>
                  <a:gd name="T26" fmla="*/ 4 w 135"/>
                  <a:gd name="T27" fmla="*/ 31 h 94"/>
                  <a:gd name="T28" fmla="*/ 45 w 135"/>
                  <a:gd name="T29" fmla="*/ 3 h 94"/>
                  <a:gd name="T30" fmla="*/ 44 w 135"/>
                  <a:gd name="T31" fmla="*/ 2 h 94"/>
                  <a:gd name="T32" fmla="*/ 43 w 135"/>
                  <a:gd name="T33" fmla="*/ 3 h 94"/>
                  <a:gd name="T34" fmla="*/ 44 w 135"/>
                  <a:gd name="T35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94">
                    <a:moveTo>
                      <a:pt x="44" y="2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1" y="33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3" y="94"/>
                      <a:pt x="134" y="94"/>
                      <a:pt x="135" y="93"/>
                    </a:cubicBezTo>
                    <a:cubicBezTo>
                      <a:pt x="135" y="92"/>
                      <a:pt x="135" y="92"/>
                      <a:pt x="135" y="9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7" name="Freeform 1048"/>
              <p:cNvSpPr/>
              <p:nvPr/>
            </p:nvSpPr>
            <p:spPr bwMode="auto">
              <a:xfrm>
                <a:off x="6738" y="2127"/>
                <a:ext cx="100" cy="190"/>
              </a:xfrm>
              <a:custGeom>
                <a:avLst/>
                <a:gdLst>
                  <a:gd name="T0" fmla="*/ 93 w 95"/>
                  <a:gd name="T1" fmla="*/ 2 h 180"/>
                  <a:gd name="T2" fmla="*/ 92 w 95"/>
                  <a:gd name="T3" fmla="*/ 2 h 180"/>
                  <a:gd name="T4" fmla="*/ 76 w 95"/>
                  <a:gd name="T5" fmla="*/ 176 h 180"/>
                  <a:gd name="T6" fmla="*/ 4 w 95"/>
                  <a:gd name="T7" fmla="*/ 112 h 180"/>
                  <a:gd name="T8" fmla="*/ 95 w 95"/>
                  <a:gd name="T9" fmla="*/ 3 h 180"/>
                  <a:gd name="T10" fmla="*/ 93 w 95"/>
                  <a:gd name="T11" fmla="*/ 2 h 180"/>
                  <a:gd name="T12" fmla="*/ 92 w 95"/>
                  <a:gd name="T13" fmla="*/ 2 h 180"/>
                  <a:gd name="T14" fmla="*/ 93 w 95"/>
                  <a:gd name="T15" fmla="*/ 2 h 180"/>
                  <a:gd name="T16" fmla="*/ 92 w 95"/>
                  <a:gd name="T17" fmla="*/ 1 h 180"/>
                  <a:gd name="T18" fmla="*/ 1 w 95"/>
                  <a:gd name="T19" fmla="*/ 111 h 180"/>
                  <a:gd name="T20" fmla="*/ 1 w 95"/>
                  <a:gd name="T21" fmla="*/ 113 h 180"/>
                  <a:gd name="T22" fmla="*/ 76 w 95"/>
                  <a:gd name="T23" fmla="*/ 180 h 180"/>
                  <a:gd name="T24" fmla="*/ 77 w 95"/>
                  <a:gd name="T25" fmla="*/ 180 h 180"/>
                  <a:gd name="T26" fmla="*/ 78 w 95"/>
                  <a:gd name="T27" fmla="*/ 179 h 180"/>
                  <a:gd name="T28" fmla="*/ 95 w 95"/>
                  <a:gd name="T29" fmla="*/ 2 h 180"/>
                  <a:gd name="T30" fmla="*/ 94 w 95"/>
                  <a:gd name="T31" fmla="*/ 1 h 180"/>
                  <a:gd name="T32" fmla="*/ 92 w 95"/>
                  <a:gd name="T33" fmla="*/ 1 h 180"/>
                  <a:gd name="T34" fmla="*/ 93 w 95"/>
                  <a:gd name="T35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180">
                    <a:moveTo>
                      <a:pt x="93" y="2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76" y="180"/>
                      <a:pt x="76" y="180"/>
                      <a:pt x="76" y="180"/>
                    </a:cubicBezTo>
                    <a:cubicBezTo>
                      <a:pt x="76" y="180"/>
                      <a:pt x="77" y="180"/>
                      <a:pt x="77" y="180"/>
                    </a:cubicBezTo>
                    <a:cubicBezTo>
                      <a:pt x="78" y="180"/>
                      <a:pt x="78" y="179"/>
                      <a:pt x="78" y="17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3" y="0"/>
                      <a:pt x="93" y="0"/>
                      <a:pt x="92" y="1"/>
                    </a:cubicBezTo>
                    <a:cubicBezTo>
                      <a:pt x="93" y="2"/>
                      <a:pt x="93" y="2"/>
                      <a:pt x="9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8" name="Freeform 1049"/>
              <p:cNvSpPr/>
              <p:nvPr/>
            </p:nvSpPr>
            <p:spPr bwMode="auto">
              <a:xfrm>
                <a:off x="6481" y="1965"/>
                <a:ext cx="227" cy="142"/>
              </a:xfrm>
              <a:custGeom>
                <a:avLst/>
                <a:gdLst>
                  <a:gd name="T0" fmla="*/ 142 w 215"/>
                  <a:gd name="T1" fmla="*/ 133 h 135"/>
                  <a:gd name="T2" fmla="*/ 143 w 215"/>
                  <a:gd name="T3" fmla="*/ 134 h 135"/>
                  <a:gd name="T4" fmla="*/ 214 w 215"/>
                  <a:gd name="T5" fmla="*/ 2 h 135"/>
                  <a:gd name="T6" fmla="*/ 214 w 215"/>
                  <a:gd name="T7" fmla="*/ 1 h 135"/>
                  <a:gd name="T8" fmla="*/ 213 w 215"/>
                  <a:gd name="T9" fmla="*/ 0 h 135"/>
                  <a:gd name="T10" fmla="*/ 2 w 215"/>
                  <a:gd name="T11" fmla="*/ 32 h 135"/>
                  <a:gd name="T12" fmla="*/ 1 w 215"/>
                  <a:gd name="T13" fmla="*/ 33 h 135"/>
                  <a:gd name="T14" fmla="*/ 1 w 215"/>
                  <a:gd name="T15" fmla="*/ 35 h 135"/>
                  <a:gd name="T16" fmla="*/ 141 w 215"/>
                  <a:gd name="T17" fmla="*/ 135 h 135"/>
                  <a:gd name="T18" fmla="*/ 143 w 215"/>
                  <a:gd name="T19" fmla="*/ 135 h 135"/>
                  <a:gd name="T20" fmla="*/ 143 w 215"/>
                  <a:gd name="T21" fmla="*/ 134 h 135"/>
                  <a:gd name="T22" fmla="*/ 142 w 215"/>
                  <a:gd name="T23" fmla="*/ 133 h 135"/>
                  <a:gd name="T24" fmla="*/ 143 w 215"/>
                  <a:gd name="T25" fmla="*/ 132 h 135"/>
                  <a:gd name="T26" fmla="*/ 6 w 215"/>
                  <a:gd name="T27" fmla="*/ 34 h 135"/>
                  <a:gd name="T28" fmla="*/ 210 w 215"/>
                  <a:gd name="T29" fmla="*/ 4 h 135"/>
                  <a:gd name="T30" fmla="*/ 141 w 215"/>
                  <a:gd name="T31" fmla="*/ 133 h 135"/>
                  <a:gd name="T32" fmla="*/ 142 w 215"/>
                  <a:gd name="T33" fmla="*/ 133 h 135"/>
                  <a:gd name="T34" fmla="*/ 143 w 215"/>
                  <a:gd name="T35" fmla="*/ 132 h 135"/>
                  <a:gd name="T36" fmla="*/ 142 w 215"/>
                  <a:gd name="T37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5" h="135">
                    <a:moveTo>
                      <a:pt x="142" y="133"/>
                    </a:moveTo>
                    <a:cubicBezTo>
                      <a:pt x="143" y="134"/>
                      <a:pt x="143" y="134"/>
                      <a:pt x="143" y="134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5" y="2"/>
                      <a:pt x="215" y="1"/>
                      <a:pt x="214" y="1"/>
                    </a:cubicBezTo>
                    <a:cubicBezTo>
                      <a:pt x="214" y="0"/>
                      <a:pt x="213" y="0"/>
                      <a:pt x="213" y="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2" y="135"/>
                      <a:pt x="142" y="135"/>
                      <a:pt x="143" y="135"/>
                    </a:cubicBezTo>
                    <a:cubicBezTo>
                      <a:pt x="143" y="135"/>
                      <a:pt x="143" y="135"/>
                      <a:pt x="143" y="134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210" y="4"/>
                      <a:pt x="210" y="4"/>
                      <a:pt x="210" y="4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2" y="133"/>
                      <a:pt x="142" y="133"/>
                      <a:pt x="142" y="13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9" name="Freeform 1050"/>
              <p:cNvSpPr/>
              <p:nvPr/>
            </p:nvSpPr>
            <p:spPr bwMode="auto">
              <a:xfrm>
                <a:off x="6148" y="2323"/>
                <a:ext cx="146" cy="133"/>
              </a:xfrm>
              <a:custGeom>
                <a:avLst/>
                <a:gdLst>
                  <a:gd name="T0" fmla="*/ 1 w 138"/>
                  <a:gd name="T1" fmla="*/ 2 h 126"/>
                  <a:gd name="T2" fmla="*/ 0 w 138"/>
                  <a:gd name="T3" fmla="*/ 2 h 126"/>
                  <a:gd name="T4" fmla="*/ 17 w 138"/>
                  <a:gd name="T5" fmla="*/ 125 h 126"/>
                  <a:gd name="T6" fmla="*/ 19 w 138"/>
                  <a:gd name="T7" fmla="*/ 126 h 126"/>
                  <a:gd name="T8" fmla="*/ 137 w 138"/>
                  <a:gd name="T9" fmla="*/ 120 h 126"/>
                  <a:gd name="T10" fmla="*/ 138 w 138"/>
                  <a:gd name="T11" fmla="*/ 119 h 126"/>
                  <a:gd name="T12" fmla="*/ 138 w 138"/>
                  <a:gd name="T13" fmla="*/ 117 h 126"/>
                  <a:gd name="T14" fmla="*/ 2 w 138"/>
                  <a:gd name="T15" fmla="*/ 1 h 126"/>
                  <a:gd name="T16" fmla="*/ 0 w 138"/>
                  <a:gd name="T17" fmla="*/ 1 h 126"/>
                  <a:gd name="T18" fmla="*/ 0 w 138"/>
                  <a:gd name="T19" fmla="*/ 2 h 126"/>
                  <a:gd name="T20" fmla="*/ 1 w 138"/>
                  <a:gd name="T21" fmla="*/ 2 h 126"/>
                  <a:gd name="T22" fmla="*/ 0 w 138"/>
                  <a:gd name="T23" fmla="*/ 3 h 126"/>
                  <a:gd name="T24" fmla="*/ 133 w 138"/>
                  <a:gd name="T25" fmla="*/ 117 h 126"/>
                  <a:gd name="T26" fmla="*/ 20 w 138"/>
                  <a:gd name="T27" fmla="*/ 123 h 126"/>
                  <a:gd name="T28" fmla="*/ 3 w 138"/>
                  <a:gd name="T29" fmla="*/ 2 h 126"/>
                  <a:gd name="T30" fmla="*/ 1 w 138"/>
                  <a:gd name="T31" fmla="*/ 2 h 126"/>
                  <a:gd name="T32" fmla="*/ 0 w 138"/>
                  <a:gd name="T33" fmla="*/ 3 h 126"/>
                  <a:gd name="T34" fmla="*/ 1 w 138"/>
                  <a:gd name="T35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26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9" y="126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0"/>
                      <a:pt x="138" y="120"/>
                      <a:pt x="138" y="119"/>
                    </a:cubicBezTo>
                    <a:cubicBezTo>
                      <a:pt x="138" y="118"/>
                      <a:pt x="138" y="118"/>
                      <a:pt x="138" y="1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0" name="Freeform 1051"/>
              <p:cNvSpPr/>
              <p:nvPr/>
            </p:nvSpPr>
            <p:spPr bwMode="auto">
              <a:xfrm>
                <a:off x="6022" y="2452"/>
                <a:ext cx="147" cy="97"/>
              </a:xfrm>
              <a:custGeom>
                <a:avLst/>
                <a:gdLst>
                  <a:gd name="T0" fmla="*/ 122 w 139"/>
                  <a:gd name="T1" fmla="*/ 90 h 91"/>
                  <a:gd name="T2" fmla="*/ 123 w 139"/>
                  <a:gd name="T3" fmla="*/ 89 h 91"/>
                  <a:gd name="T4" fmla="*/ 6 w 139"/>
                  <a:gd name="T5" fmla="*/ 25 h 91"/>
                  <a:gd name="T6" fmla="*/ 136 w 139"/>
                  <a:gd name="T7" fmla="*/ 4 h 91"/>
                  <a:gd name="T8" fmla="*/ 121 w 139"/>
                  <a:gd name="T9" fmla="*/ 90 h 91"/>
                  <a:gd name="T10" fmla="*/ 122 w 139"/>
                  <a:gd name="T11" fmla="*/ 90 h 91"/>
                  <a:gd name="T12" fmla="*/ 123 w 139"/>
                  <a:gd name="T13" fmla="*/ 89 h 91"/>
                  <a:gd name="T14" fmla="*/ 122 w 139"/>
                  <a:gd name="T15" fmla="*/ 90 h 91"/>
                  <a:gd name="T16" fmla="*/ 124 w 139"/>
                  <a:gd name="T17" fmla="*/ 90 h 91"/>
                  <a:gd name="T18" fmla="*/ 139 w 139"/>
                  <a:gd name="T19" fmla="*/ 2 h 91"/>
                  <a:gd name="T20" fmla="*/ 139 w 139"/>
                  <a:gd name="T21" fmla="*/ 1 h 91"/>
                  <a:gd name="T22" fmla="*/ 138 w 139"/>
                  <a:gd name="T23" fmla="*/ 0 h 91"/>
                  <a:gd name="T24" fmla="*/ 1 w 139"/>
                  <a:gd name="T25" fmla="*/ 23 h 91"/>
                  <a:gd name="T26" fmla="*/ 0 w 139"/>
                  <a:gd name="T27" fmla="*/ 24 h 91"/>
                  <a:gd name="T28" fmla="*/ 1 w 139"/>
                  <a:gd name="T29" fmla="*/ 25 h 91"/>
                  <a:gd name="T30" fmla="*/ 122 w 139"/>
                  <a:gd name="T31" fmla="*/ 91 h 91"/>
                  <a:gd name="T32" fmla="*/ 123 w 139"/>
                  <a:gd name="T33" fmla="*/ 91 h 91"/>
                  <a:gd name="T34" fmla="*/ 124 w 139"/>
                  <a:gd name="T35" fmla="*/ 90 h 91"/>
                  <a:gd name="T36" fmla="*/ 122 w 139"/>
                  <a:gd name="T3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91">
                    <a:moveTo>
                      <a:pt x="122" y="90"/>
                    </a:moveTo>
                    <a:cubicBezTo>
                      <a:pt x="123" y="89"/>
                      <a:pt x="123" y="89"/>
                      <a:pt x="123" y="8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9" y="0"/>
                      <a:pt x="138" y="0"/>
                      <a:pt x="138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122" y="91"/>
                      <a:pt x="122" y="91"/>
                      <a:pt x="122" y="91"/>
                    </a:cubicBezTo>
                    <a:cubicBezTo>
                      <a:pt x="122" y="91"/>
                      <a:pt x="123" y="91"/>
                      <a:pt x="123" y="91"/>
                    </a:cubicBezTo>
                    <a:cubicBezTo>
                      <a:pt x="123" y="91"/>
                      <a:pt x="124" y="91"/>
                      <a:pt x="124" y="90"/>
                    </a:cubicBezTo>
                    <a:cubicBezTo>
                      <a:pt x="122" y="90"/>
                      <a:pt x="122" y="90"/>
                      <a:pt x="122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1" name="Freeform 1052"/>
              <p:cNvSpPr/>
              <p:nvPr/>
            </p:nvSpPr>
            <p:spPr bwMode="auto">
              <a:xfrm>
                <a:off x="6022" y="2381"/>
                <a:ext cx="131" cy="169"/>
              </a:xfrm>
              <a:custGeom>
                <a:avLst/>
                <a:gdLst>
                  <a:gd name="T0" fmla="*/ 3 w 124"/>
                  <a:gd name="T1" fmla="*/ 2 h 160"/>
                  <a:gd name="T2" fmla="*/ 1 w 124"/>
                  <a:gd name="T3" fmla="*/ 2 h 160"/>
                  <a:gd name="T4" fmla="*/ 0 w 124"/>
                  <a:gd name="T5" fmla="*/ 92 h 160"/>
                  <a:gd name="T6" fmla="*/ 1 w 124"/>
                  <a:gd name="T7" fmla="*/ 93 h 160"/>
                  <a:gd name="T8" fmla="*/ 122 w 124"/>
                  <a:gd name="T9" fmla="*/ 159 h 160"/>
                  <a:gd name="T10" fmla="*/ 123 w 124"/>
                  <a:gd name="T11" fmla="*/ 159 h 160"/>
                  <a:gd name="T12" fmla="*/ 124 w 124"/>
                  <a:gd name="T13" fmla="*/ 157 h 160"/>
                  <a:gd name="T14" fmla="*/ 4 w 124"/>
                  <a:gd name="T15" fmla="*/ 1 h 160"/>
                  <a:gd name="T16" fmla="*/ 2 w 124"/>
                  <a:gd name="T17" fmla="*/ 0 h 160"/>
                  <a:gd name="T18" fmla="*/ 1 w 124"/>
                  <a:gd name="T19" fmla="*/ 2 h 160"/>
                  <a:gd name="T20" fmla="*/ 3 w 124"/>
                  <a:gd name="T21" fmla="*/ 2 h 160"/>
                  <a:gd name="T22" fmla="*/ 1 w 124"/>
                  <a:gd name="T23" fmla="*/ 3 h 160"/>
                  <a:gd name="T24" fmla="*/ 117 w 124"/>
                  <a:gd name="T25" fmla="*/ 153 h 160"/>
                  <a:gd name="T26" fmla="*/ 3 w 124"/>
                  <a:gd name="T27" fmla="*/ 91 h 160"/>
                  <a:gd name="T28" fmla="*/ 4 w 124"/>
                  <a:gd name="T29" fmla="*/ 2 h 160"/>
                  <a:gd name="T30" fmla="*/ 3 w 124"/>
                  <a:gd name="T31" fmla="*/ 2 h 160"/>
                  <a:gd name="T32" fmla="*/ 1 w 124"/>
                  <a:gd name="T33" fmla="*/ 3 h 160"/>
                  <a:gd name="T34" fmla="*/ 3 w 124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60">
                    <a:moveTo>
                      <a:pt x="3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22" y="159"/>
                      <a:pt x="122" y="159"/>
                      <a:pt x="122" y="159"/>
                    </a:cubicBezTo>
                    <a:cubicBezTo>
                      <a:pt x="122" y="160"/>
                      <a:pt x="123" y="159"/>
                      <a:pt x="123" y="159"/>
                    </a:cubicBezTo>
                    <a:cubicBezTo>
                      <a:pt x="124" y="158"/>
                      <a:pt x="124" y="158"/>
                      <a:pt x="124" y="15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2" name="Freeform 1053"/>
              <p:cNvSpPr/>
              <p:nvPr/>
            </p:nvSpPr>
            <p:spPr bwMode="auto">
              <a:xfrm>
                <a:off x="6166" y="2357"/>
                <a:ext cx="210" cy="99"/>
              </a:xfrm>
              <a:custGeom>
                <a:avLst/>
                <a:gdLst>
                  <a:gd name="T0" fmla="*/ 197 w 199"/>
                  <a:gd name="T1" fmla="*/ 2 h 93"/>
                  <a:gd name="T2" fmla="*/ 197 w 199"/>
                  <a:gd name="T3" fmla="*/ 1 h 93"/>
                  <a:gd name="T4" fmla="*/ 1 w 199"/>
                  <a:gd name="T5" fmla="*/ 90 h 93"/>
                  <a:gd name="T6" fmla="*/ 0 w 199"/>
                  <a:gd name="T7" fmla="*/ 92 h 93"/>
                  <a:gd name="T8" fmla="*/ 2 w 199"/>
                  <a:gd name="T9" fmla="*/ 93 h 93"/>
                  <a:gd name="T10" fmla="*/ 120 w 199"/>
                  <a:gd name="T11" fmla="*/ 87 h 93"/>
                  <a:gd name="T12" fmla="*/ 121 w 199"/>
                  <a:gd name="T13" fmla="*/ 87 h 93"/>
                  <a:gd name="T14" fmla="*/ 198 w 199"/>
                  <a:gd name="T15" fmla="*/ 3 h 93"/>
                  <a:gd name="T16" fmla="*/ 198 w 199"/>
                  <a:gd name="T17" fmla="*/ 1 h 93"/>
                  <a:gd name="T18" fmla="*/ 197 w 199"/>
                  <a:gd name="T19" fmla="*/ 1 h 93"/>
                  <a:gd name="T20" fmla="*/ 197 w 199"/>
                  <a:gd name="T21" fmla="*/ 2 h 93"/>
                  <a:gd name="T22" fmla="*/ 196 w 199"/>
                  <a:gd name="T23" fmla="*/ 1 h 93"/>
                  <a:gd name="T24" fmla="*/ 119 w 199"/>
                  <a:gd name="T25" fmla="*/ 84 h 93"/>
                  <a:gd name="T26" fmla="*/ 10 w 199"/>
                  <a:gd name="T27" fmla="*/ 90 h 93"/>
                  <a:gd name="T28" fmla="*/ 198 w 199"/>
                  <a:gd name="T29" fmla="*/ 3 h 93"/>
                  <a:gd name="T30" fmla="*/ 197 w 199"/>
                  <a:gd name="T31" fmla="*/ 2 h 93"/>
                  <a:gd name="T32" fmla="*/ 196 w 199"/>
                  <a:gd name="T33" fmla="*/ 1 h 93"/>
                  <a:gd name="T34" fmla="*/ 197 w 199"/>
                  <a:gd name="T3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93">
                    <a:moveTo>
                      <a:pt x="197" y="2"/>
                    </a:moveTo>
                    <a:cubicBezTo>
                      <a:pt x="197" y="1"/>
                      <a:pt x="197" y="1"/>
                      <a:pt x="197" y="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87"/>
                      <a:pt x="121" y="87"/>
                      <a:pt x="121" y="87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9" y="3"/>
                      <a:pt x="199" y="2"/>
                      <a:pt x="198" y="1"/>
                    </a:cubicBezTo>
                    <a:cubicBezTo>
                      <a:pt x="198" y="1"/>
                      <a:pt x="197" y="0"/>
                      <a:pt x="197" y="1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2"/>
                      <a:pt x="197" y="2"/>
                      <a:pt x="1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3" name="Freeform 1054"/>
              <p:cNvSpPr/>
              <p:nvPr/>
            </p:nvSpPr>
            <p:spPr bwMode="auto">
              <a:xfrm>
                <a:off x="6148" y="2323"/>
                <a:ext cx="124" cy="133"/>
              </a:xfrm>
              <a:custGeom>
                <a:avLst/>
                <a:gdLst>
                  <a:gd name="T0" fmla="*/ 115 w 117"/>
                  <a:gd name="T1" fmla="*/ 6 h 126"/>
                  <a:gd name="T2" fmla="*/ 114 w 117"/>
                  <a:gd name="T3" fmla="*/ 5 h 126"/>
                  <a:gd name="T4" fmla="*/ 20 w 117"/>
                  <a:gd name="T5" fmla="*/ 121 h 126"/>
                  <a:gd name="T6" fmla="*/ 3 w 117"/>
                  <a:gd name="T7" fmla="*/ 3 h 126"/>
                  <a:gd name="T8" fmla="*/ 115 w 117"/>
                  <a:gd name="T9" fmla="*/ 8 h 126"/>
                  <a:gd name="T10" fmla="*/ 115 w 117"/>
                  <a:gd name="T11" fmla="*/ 6 h 126"/>
                  <a:gd name="T12" fmla="*/ 114 w 117"/>
                  <a:gd name="T13" fmla="*/ 5 h 126"/>
                  <a:gd name="T14" fmla="*/ 115 w 117"/>
                  <a:gd name="T15" fmla="*/ 6 h 126"/>
                  <a:gd name="T16" fmla="*/ 116 w 117"/>
                  <a:gd name="T17" fmla="*/ 5 h 126"/>
                  <a:gd name="T18" fmla="*/ 1 w 117"/>
                  <a:gd name="T19" fmla="*/ 0 h 126"/>
                  <a:gd name="T20" fmla="*/ 0 w 117"/>
                  <a:gd name="T21" fmla="*/ 1 h 126"/>
                  <a:gd name="T22" fmla="*/ 0 w 117"/>
                  <a:gd name="T23" fmla="*/ 2 h 126"/>
                  <a:gd name="T24" fmla="*/ 17 w 117"/>
                  <a:gd name="T25" fmla="*/ 125 h 126"/>
                  <a:gd name="T26" fmla="*/ 18 w 117"/>
                  <a:gd name="T27" fmla="*/ 126 h 126"/>
                  <a:gd name="T28" fmla="*/ 20 w 117"/>
                  <a:gd name="T29" fmla="*/ 126 h 126"/>
                  <a:gd name="T30" fmla="*/ 117 w 117"/>
                  <a:gd name="T31" fmla="*/ 7 h 126"/>
                  <a:gd name="T32" fmla="*/ 117 w 117"/>
                  <a:gd name="T33" fmla="*/ 6 h 126"/>
                  <a:gd name="T34" fmla="*/ 116 w 117"/>
                  <a:gd name="T35" fmla="*/ 5 h 126"/>
                  <a:gd name="T36" fmla="*/ 115 w 117"/>
                  <a:gd name="T37" fmla="*/ 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26">
                    <a:moveTo>
                      <a:pt x="115" y="6"/>
                    </a:moveTo>
                    <a:cubicBezTo>
                      <a:pt x="114" y="5"/>
                      <a:pt x="114" y="5"/>
                      <a:pt x="114" y="5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8" y="126"/>
                    </a:cubicBezTo>
                    <a:cubicBezTo>
                      <a:pt x="19" y="126"/>
                      <a:pt x="20" y="126"/>
                      <a:pt x="20" y="12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7" y="6"/>
                    </a:cubicBezTo>
                    <a:cubicBezTo>
                      <a:pt x="117" y="5"/>
                      <a:pt x="116" y="5"/>
                      <a:pt x="116" y="5"/>
                    </a:cubicBezTo>
                    <a:cubicBezTo>
                      <a:pt x="115" y="6"/>
                      <a:pt x="115" y="6"/>
                      <a:pt x="115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4" name="Freeform 1055"/>
              <p:cNvSpPr/>
              <p:nvPr/>
            </p:nvSpPr>
            <p:spPr bwMode="auto">
              <a:xfrm>
                <a:off x="6176" y="2106"/>
                <a:ext cx="105" cy="89"/>
              </a:xfrm>
              <a:custGeom>
                <a:avLst/>
                <a:gdLst>
                  <a:gd name="T0" fmla="*/ 1 w 100"/>
                  <a:gd name="T1" fmla="*/ 83 h 84"/>
                  <a:gd name="T2" fmla="*/ 2 w 100"/>
                  <a:gd name="T3" fmla="*/ 84 h 84"/>
                  <a:gd name="T4" fmla="*/ 99 w 100"/>
                  <a:gd name="T5" fmla="*/ 45 h 84"/>
                  <a:gd name="T6" fmla="*/ 100 w 100"/>
                  <a:gd name="T7" fmla="*/ 43 h 84"/>
                  <a:gd name="T8" fmla="*/ 99 w 100"/>
                  <a:gd name="T9" fmla="*/ 42 h 84"/>
                  <a:gd name="T10" fmla="*/ 14 w 100"/>
                  <a:gd name="T11" fmla="*/ 1 h 84"/>
                  <a:gd name="T12" fmla="*/ 13 w 100"/>
                  <a:gd name="T13" fmla="*/ 1 h 84"/>
                  <a:gd name="T14" fmla="*/ 12 w 100"/>
                  <a:gd name="T15" fmla="*/ 2 h 84"/>
                  <a:gd name="T16" fmla="*/ 0 w 100"/>
                  <a:gd name="T17" fmla="*/ 82 h 84"/>
                  <a:gd name="T18" fmla="*/ 0 w 100"/>
                  <a:gd name="T19" fmla="*/ 84 h 84"/>
                  <a:gd name="T20" fmla="*/ 2 w 100"/>
                  <a:gd name="T21" fmla="*/ 84 h 84"/>
                  <a:gd name="T22" fmla="*/ 1 w 100"/>
                  <a:gd name="T23" fmla="*/ 83 h 84"/>
                  <a:gd name="T24" fmla="*/ 3 w 100"/>
                  <a:gd name="T25" fmla="*/ 83 h 84"/>
                  <a:gd name="T26" fmla="*/ 15 w 100"/>
                  <a:gd name="T27" fmla="*/ 4 h 84"/>
                  <a:gd name="T28" fmla="*/ 95 w 100"/>
                  <a:gd name="T29" fmla="*/ 43 h 84"/>
                  <a:gd name="T30" fmla="*/ 1 w 100"/>
                  <a:gd name="T31" fmla="*/ 81 h 84"/>
                  <a:gd name="T32" fmla="*/ 1 w 100"/>
                  <a:gd name="T33" fmla="*/ 83 h 84"/>
                  <a:gd name="T34" fmla="*/ 3 w 100"/>
                  <a:gd name="T35" fmla="*/ 83 h 84"/>
                  <a:gd name="T36" fmla="*/ 1 w 100"/>
                  <a:gd name="T3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100" y="44"/>
                      <a:pt x="100" y="43"/>
                    </a:cubicBezTo>
                    <a:cubicBezTo>
                      <a:pt x="100" y="43"/>
                      <a:pt x="100" y="42"/>
                      <a:pt x="99" y="4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3"/>
                      <a:pt x="0" y="84"/>
                    </a:cubicBezTo>
                    <a:cubicBezTo>
                      <a:pt x="1" y="84"/>
                      <a:pt x="1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5" name="Freeform 1056"/>
              <p:cNvSpPr/>
              <p:nvPr/>
            </p:nvSpPr>
            <p:spPr bwMode="auto">
              <a:xfrm>
                <a:off x="6054" y="2192"/>
                <a:ext cx="125" cy="135"/>
              </a:xfrm>
              <a:custGeom>
                <a:avLst/>
                <a:gdLst>
                  <a:gd name="T0" fmla="*/ 1 w 118"/>
                  <a:gd name="T1" fmla="*/ 60 h 128"/>
                  <a:gd name="T2" fmla="*/ 2 w 118"/>
                  <a:gd name="T3" fmla="*/ 61 h 128"/>
                  <a:gd name="T4" fmla="*/ 114 w 118"/>
                  <a:gd name="T5" fmla="*/ 4 h 128"/>
                  <a:gd name="T6" fmla="*/ 89 w 118"/>
                  <a:gd name="T7" fmla="*/ 123 h 128"/>
                  <a:gd name="T8" fmla="*/ 2 w 118"/>
                  <a:gd name="T9" fmla="*/ 58 h 128"/>
                  <a:gd name="T10" fmla="*/ 1 w 118"/>
                  <a:gd name="T11" fmla="*/ 60 h 128"/>
                  <a:gd name="T12" fmla="*/ 2 w 118"/>
                  <a:gd name="T13" fmla="*/ 61 h 128"/>
                  <a:gd name="T14" fmla="*/ 1 w 118"/>
                  <a:gd name="T15" fmla="*/ 60 h 128"/>
                  <a:gd name="T16" fmla="*/ 0 w 118"/>
                  <a:gd name="T17" fmla="*/ 61 h 128"/>
                  <a:gd name="T18" fmla="*/ 89 w 118"/>
                  <a:gd name="T19" fmla="*/ 127 h 128"/>
                  <a:gd name="T20" fmla="*/ 91 w 118"/>
                  <a:gd name="T21" fmla="*/ 127 h 128"/>
                  <a:gd name="T22" fmla="*/ 92 w 118"/>
                  <a:gd name="T23" fmla="*/ 126 h 128"/>
                  <a:gd name="T24" fmla="*/ 118 w 118"/>
                  <a:gd name="T25" fmla="*/ 2 h 128"/>
                  <a:gd name="T26" fmla="*/ 117 w 118"/>
                  <a:gd name="T27" fmla="*/ 0 h 128"/>
                  <a:gd name="T28" fmla="*/ 115 w 118"/>
                  <a:gd name="T29" fmla="*/ 0 h 128"/>
                  <a:gd name="T30" fmla="*/ 1 w 118"/>
                  <a:gd name="T31" fmla="*/ 58 h 128"/>
                  <a:gd name="T32" fmla="*/ 0 w 118"/>
                  <a:gd name="T33" fmla="*/ 59 h 128"/>
                  <a:gd name="T34" fmla="*/ 0 w 118"/>
                  <a:gd name="T35" fmla="*/ 61 h 128"/>
                  <a:gd name="T36" fmla="*/ 1 w 118"/>
                  <a:gd name="T37" fmla="*/ 6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28">
                    <a:moveTo>
                      <a:pt x="1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0" y="127"/>
                      <a:pt x="90" y="128"/>
                      <a:pt x="91" y="127"/>
                    </a:cubicBezTo>
                    <a:cubicBezTo>
                      <a:pt x="91" y="127"/>
                      <a:pt x="92" y="127"/>
                      <a:pt x="92" y="126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7" y="1"/>
                      <a:pt x="117" y="0"/>
                    </a:cubicBezTo>
                    <a:cubicBezTo>
                      <a:pt x="117" y="0"/>
                      <a:pt x="116" y="0"/>
                      <a:pt x="115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1" y="60"/>
                      <a:pt x="1" y="60"/>
                      <a:pt x="1" y="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6" name="Freeform 1057"/>
              <p:cNvSpPr/>
              <p:nvPr/>
            </p:nvSpPr>
            <p:spPr bwMode="auto">
              <a:xfrm>
                <a:off x="6174" y="2080"/>
                <a:ext cx="133" cy="115"/>
              </a:xfrm>
              <a:custGeom>
                <a:avLst/>
                <a:gdLst>
                  <a:gd name="T0" fmla="*/ 123 w 125"/>
                  <a:gd name="T1" fmla="*/ 1 h 109"/>
                  <a:gd name="T2" fmla="*/ 122 w 125"/>
                  <a:gd name="T3" fmla="*/ 1 h 109"/>
                  <a:gd name="T4" fmla="*/ 98 w 125"/>
                  <a:gd name="T5" fmla="*/ 67 h 109"/>
                  <a:gd name="T6" fmla="*/ 10 w 125"/>
                  <a:gd name="T7" fmla="*/ 103 h 109"/>
                  <a:gd name="T8" fmla="*/ 124 w 125"/>
                  <a:gd name="T9" fmla="*/ 2 h 109"/>
                  <a:gd name="T10" fmla="*/ 123 w 125"/>
                  <a:gd name="T11" fmla="*/ 1 h 109"/>
                  <a:gd name="T12" fmla="*/ 122 w 125"/>
                  <a:gd name="T13" fmla="*/ 1 h 109"/>
                  <a:gd name="T14" fmla="*/ 123 w 125"/>
                  <a:gd name="T15" fmla="*/ 1 h 109"/>
                  <a:gd name="T16" fmla="*/ 122 w 125"/>
                  <a:gd name="T17" fmla="*/ 0 h 109"/>
                  <a:gd name="T18" fmla="*/ 1 w 125"/>
                  <a:gd name="T19" fmla="*/ 106 h 109"/>
                  <a:gd name="T20" fmla="*/ 1 w 125"/>
                  <a:gd name="T21" fmla="*/ 108 h 109"/>
                  <a:gd name="T22" fmla="*/ 3 w 125"/>
                  <a:gd name="T23" fmla="*/ 109 h 109"/>
                  <a:gd name="T24" fmla="*/ 100 w 125"/>
                  <a:gd name="T25" fmla="*/ 70 h 109"/>
                  <a:gd name="T26" fmla="*/ 101 w 125"/>
                  <a:gd name="T27" fmla="*/ 69 h 109"/>
                  <a:gd name="T28" fmla="*/ 125 w 125"/>
                  <a:gd name="T29" fmla="*/ 2 h 109"/>
                  <a:gd name="T30" fmla="*/ 124 w 125"/>
                  <a:gd name="T31" fmla="*/ 0 h 109"/>
                  <a:gd name="T32" fmla="*/ 122 w 125"/>
                  <a:gd name="T33" fmla="*/ 0 h 109"/>
                  <a:gd name="T34" fmla="*/ 123 w 125"/>
                  <a:gd name="T35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09">
                    <a:moveTo>
                      <a:pt x="123" y="1"/>
                    </a:moveTo>
                    <a:cubicBezTo>
                      <a:pt x="122" y="1"/>
                      <a:pt x="122" y="1"/>
                      <a:pt x="122" y="1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0" y="108"/>
                      <a:pt x="1" y="108"/>
                    </a:cubicBezTo>
                    <a:cubicBezTo>
                      <a:pt x="1" y="109"/>
                      <a:pt x="2" y="109"/>
                      <a:pt x="3" y="10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9"/>
                      <a:pt x="101" y="69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5" y="1"/>
                      <a:pt x="125" y="0"/>
                      <a:pt x="124" y="0"/>
                    </a:cubicBezTo>
                    <a:cubicBezTo>
                      <a:pt x="124" y="0"/>
                      <a:pt x="123" y="0"/>
                      <a:pt x="122" y="0"/>
                    </a:cubicBezTo>
                    <a:cubicBezTo>
                      <a:pt x="123" y="1"/>
                      <a:pt x="123" y="1"/>
                      <a:pt x="12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7" name="Freeform 1058"/>
              <p:cNvSpPr/>
              <p:nvPr/>
            </p:nvSpPr>
            <p:spPr bwMode="auto">
              <a:xfrm>
                <a:off x="6303" y="2047"/>
                <a:ext cx="176" cy="40"/>
              </a:xfrm>
              <a:custGeom>
                <a:avLst/>
                <a:gdLst>
                  <a:gd name="T0" fmla="*/ 164 w 166"/>
                  <a:gd name="T1" fmla="*/ 36 h 38"/>
                  <a:gd name="T2" fmla="*/ 165 w 166"/>
                  <a:gd name="T3" fmla="*/ 35 h 38"/>
                  <a:gd name="T4" fmla="*/ 75 w 166"/>
                  <a:gd name="T5" fmla="*/ 0 h 38"/>
                  <a:gd name="T6" fmla="*/ 73 w 166"/>
                  <a:gd name="T7" fmla="*/ 0 h 38"/>
                  <a:gd name="T8" fmla="*/ 1 w 166"/>
                  <a:gd name="T9" fmla="*/ 31 h 38"/>
                  <a:gd name="T10" fmla="*/ 0 w 166"/>
                  <a:gd name="T11" fmla="*/ 33 h 38"/>
                  <a:gd name="T12" fmla="*/ 1 w 166"/>
                  <a:gd name="T13" fmla="*/ 34 h 38"/>
                  <a:gd name="T14" fmla="*/ 164 w 166"/>
                  <a:gd name="T15" fmla="*/ 38 h 38"/>
                  <a:gd name="T16" fmla="*/ 165 w 166"/>
                  <a:gd name="T17" fmla="*/ 37 h 38"/>
                  <a:gd name="T18" fmla="*/ 165 w 166"/>
                  <a:gd name="T19" fmla="*/ 35 h 38"/>
                  <a:gd name="T20" fmla="*/ 164 w 166"/>
                  <a:gd name="T21" fmla="*/ 36 h 38"/>
                  <a:gd name="T22" fmla="*/ 164 w 166"/>
                  <a:gd name="T23" fmla="*/ 35 h 38"/>
                  <a:gd name="T24" fmla="*/ 8 w 166"/>
                  <a:gd name="T25" fmla="*/ 31 h 38"/>
                  <a:gd name="T26" fmla="*/ 74 w 166"/>
                  <a:gd name="T27" fmla="*/ 3 h 38"/>
                  <a:gd name="T28" fmla="*/ 163 w 166"/>
                  <a:gd name="T29" fmla="*/ 38 h 38"/>
                  <a:gd name="T30" fmla="*/ 164 w 166"/>
                  <a:gd name="T31" fmla="*/ 36 h 38"/>
                  <a:gd name="T32" fmla="*/ 164 w 166"/>
                  <a:gd name="T33" fmla="*/ 35 h 38"/>
                  <a:gd name="T34" fmla="*/ 164 w 166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" h="38">
                    <a:moveTo>
                      <a:pt x="164" y="36"/>
                    </a:moveTo>
                    <a:cubicBezTo>
                      <a:pt x="165" y="35"/>
                      <a:pt x="165" y="35"/>
                      <a:pt x="165" y="3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6" y="36"/>
                      <a:pt x="165" y="35"/>
                      <a:pt x="165" y="35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36"/>
                      <a:pt x="164" y="36"/>
                      <a:pt x="164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8" name="Freeform 1059"/>
              <p:cNvSpPr/>
              <p:nvPr/>
            </p:nvSpPr>
            <p:spPr bwMode="auto">
              <a:xfrm>
                <a:off x="6799" y="2061"/>
                <a:ext cx="39" cy="256"/>
              </a:xfrm>
              <a:custGeom>
                <a:avLst/>
                <a:gdLst>
                  <a:gd name="T0" fmla="*/ 1 w 37"/>
                  <a:gd name="T1" fmla="*/ 1 h 243"/>
                  <a:gd name="T2" fmla="*/ 0 w 37"/>
                  <a:gd name="T3" fmla="*/ 2 h 243"/>
                  <a:gd name="T4" fmla="*/ 34 w 37"/>
                  <a:gd name="T5" fmla="*/ 65 h 243"/>
                  <a:gd name="T6" fmla="*/ 19 w 37"/>
                  <a:gd name="T7" fmla="*/ 224 h 243"/>
                  <a:gd name="T8" fmla="*/ 3 w 37"/>
                  <a:gd name="T9" fmla="*/ 1 h 243"/>
                  <a:gd name="T10" fmla="*/ 1 w 37"/>
                  <a:gd name="T11" fmla="*/ 1 h 243"/>
                  <a:gd name="T12" fmla="*/ 0 w 37"/>
                  <a:gd name="T13" fmla="*/ 2 h 243"/>
                  <a:gd name="T14" fmla="*/ 1 w 37"/>
                  <a:gd name="T15" fmla="*/ 1 h 243"/>
                  <a:gd name="T16" fmla="*/ 0 w 37"/>
                  <a:gd name="T17" fmla="*/ 1 h 243"/>
                  <a:gd name="T18" fmla="*/ 17 w 37"/>
                  <a:gd name="T19" fmla="*/ 242 h 243"/>
                  <a:gd name="T20" fmla="*/ 19 w 37"/>
                  <a:gd name="T21" fmla="*/ 243 h 243"/>
                  <a:gd name="T22" fmla="*/ 20 w 37"/>
                  <a:gd name="T23" fmla="*/ 242 h 243"/>
                  <a:gd name="T24" fmla="*/ 37 w 37"/>
                  <a:gd name="T25" fmla="*/ 65 h 243"/>
                  <a:gd name="T26" fmla="*/ 37 w 37"/>
                  <a:gd name="T27" fmla="*/ 64 h 243"/>
                  <a:gd name="T28" fmla="*/ 3 w 37"/>
                  <a:gd name="T29" fmla="*/ 0 h 243"/>
                  <a:gd name="T30" fmla="*/ 1 w 37"/>
                  <a:gd name="T31" fmla="*/ 0 h 243"/>
                  <a:gd name="T32" fmla="*/ 0 w 37"/>
                  <a:gd name="T33" fmla="*/ 1 h 243"/>
                  <a:gd name="T34" fmla="*/ 1 w 37"/>
                  <a:gd name="T35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24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3"/>
                      <a:pt x="18" y="243"/>
                      <a:pt x="19" y="243"/>
                    </a:cubicBezTo>
                    <a:cubicBezTo>
                      <a:pt x="19" y="243"/>
                      <a:pt x="20" y="243"/>
                      <a:pt x="20" y="242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9" name="Freeform 1060"/>
              <p:cNvSpPr/>
              <p:nvPr/>
            </p:nvSpPr>
            <p:spPr bwMode="auto">
              <a:xfrm>
                <a:off x="6462" y="2275"/>
                <a:ext cx="147" cy="107"/>
              </a:xfrm>
              <a:custGeom>
                <a:avLst/>
                <a:gdLst>
                  <a:gd name="T0" fmla="*/ 137 w 139"/>
                  <a:gd name="T1" fmla="*/ 2 h 101"/>
                  <a:gd name="T2" fmla="*/ 136 w 139"/>
                  <a:gd name="T3" fmla="*/ 1 h 101"/>
                  <a:gd name="T4" fmla="*/ 30 w 139"/>
                  <a:gd name="T5" fmla="*/ 98 h 101"/>
                  <a:gd name="T6" fmla="*/ 5 w 139"/>
                  <a:gd name="T7" fmla="*/ 86 h 101"/>
                  <a:gd name="T8" fmla="*/ 138 w 139"/>
                  <a:gd name="T9" fmla="*/ 3 h 101"/>
                  <a:gd name="T10" fmla="*/ 137 w 139"/>
                  <a:gd name="T11" fmla="*/ 2 h 101"/>
                  <a:gd name="T12" fmla="*/ 136 w 139"/>
                  <a:gd name="T13" fmla="*/ 1 h 101"/>
                  <a:gd name="T14" fmla="*/ 137 w 139"/>
                  <a:gd name="T15" fmla="*/ 2 h 101"/>
                  <a:gd name="T16" fmla="*/ 137 w 139"/>
                  <a:gd name="T17" fmla="*/ 1 h 101"/>
                  <a:gd name="T18" fmla="*/ 1 w 139"/>
                  <a:gd name="T19" fmla="*/ 85 h 101"/>
                  <a:gd name="T20" fmla="*/ 0 w 139"/>
                  <a:gd name="T21" fmla="*/ 86 h 101"/>
                  <a:gd name="T22" fmla="*/ 1 w 139"/>
                  <a:gd name="T23" fmla="*/ 87 h 101"/>
                  <a:gd name="T24" fmla="*/ 30 w 139"/>
                  <a:gd name="T25" fmla="*/ 101 h 101"/>
                  <a:gd name="T26" fmla="*/ 32 w 139"/>
                  <a:gd name="T27" fmla="*/ 101 h 101"/>
                  <a:gd name="T28" fmla="*/ 138 w 139"/>
                  <a:gd name="T29" fmla="*/ 3 h 101"/>
                  <a:gd name="T30" fmla="*/ 139 w 139"/>
                  <a:gd name="T31" fmla="*/ 1 h 101"/>
                  <a:gd name="T32" fmla="*/ 137 w 139"/>
                  <a:gd name="T33" fmla="*/ 1 h 101"/>
                  <a:gd name="T34" fmla="*/ 137 w 139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01">
                    <a:moveTo>
                      <a:pt x="137" y="2"/>
                    </a:moveTo>
                    <a:cubicBezTo>
                      <a:pt x="136" y="1"/>
                      <a:pt x="136" y="1"/>
                      <a:pt x="136" y="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6" y="1"/>
                      <a:pt x="136" y="1"/>
                      <a:pt x="136" y="1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0" y="87"/>
                      <a:pt x="1" y="87"/>
                      <a:pt x="1" y="8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1" y="101"/>
                      <a:pt x="32" y="10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2"/>
                      <a:pt x="139" y="1"/>
                    </a:cubicBezTo>
                    <a:cubicBezTo>
                      <a:pt x="138" y="0"/>
                      <a:pt x="137" y="0"/>
                      <a:pt x="137" y="1"/>
                    </a:cubicBezTo>
                    <a:cubicBezTo>
                      <a:pt x="137" y="2"/>
                      <a:pt x="137" y="2"/>
                      <a:pt x="1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0" name="Freeform 1061"/>
              <p:cNvSpPr/>
              <p:nvPr/>
            </p:nvSpPr>
            <p:spPr bwMode="auto">
              <a:xfrm>
                <a:off x="6610" y="2153"/>
                <a:ext cx="105" cy="97"/>
              </a:xfrm>
              <a:custGeom>
                <a:avLst/>
                <a:gdLst>
                  <a:gd name="T0" fmla="*/ 97 w 99"/>
                  <a:gd name="T1" fmla="*/ 2 h 92"/>
                  <a:gd name="T2" fmla="*/ 96 w 99"/>
                  <a:gd name="T3" fmla="*/ 1 h 92"/>
                  <a:gd name="T4" fmla="*/ 60 w 99"/>
                  <a:gd name="T5" fmla="*/ 88 h 92"/>
                  <a:gd name="T6" fmla="*/ 4 w 99"/>
                  <a:gd name="T7" fmla="*/ 69 h 92"/>
                  <a:gd name="T8" fmla="*/ 98 w 99"/>
                  <a:gd name="T9" fmla="*/ 3 h 92"/>
                  <a:gd name="T10" fmla="*/ 97 w 99"/>
                  <a:gd name="T11" fmla="*/ 2 h 92"/>
                  <a:gd name="T12" fmla="*/ 96 w 99"/>
                  <a:gd name="T13" fmla="*/ 1 h 92"/>
                  <a:gd name="T14" fmla="*/ 97 w 99"/>
                  <a:gd name="T15" fmla="*/ 2 h 92"/>
                  <a:gd name="T16" fmla="*/ 97 w 99"/>
                  <a:gd name="T17" fmla="*/ 0 h 92"/>
                  <a:gd name="T18" fmla="*/ 0 w 99"/>
                  <a:gd name="T19" fmla="*/ 68 h 92"/>
                  <a:gd name="T20" fmla="*/ 0 w 99"/>
                  <a:gd name="T21" fmla="*/ 69 h 92"/>
                  <a:gd name="T22" fmla="*/ 1 w 99"/>
                  <a:gd name="T23" fmla="*/ 70 h 92"/>
                  <a:gd name="T24" fmla="*/ 60 w 99"/>
                  <a:gd name="T25" fmla="*/ 91 h 92"/>
                  <a:gd name="T26" fmla="*/ 62 w 99"/>
                  <a:gd name="T27" fmla="*/ 90 h 92"/>
                  <a:gd name="T28" fmla="*/ 99 w 99"/>
                  <a:gd name="T29" fmla="*/ 2 h 92"/>
                  <a:gd name="T30" fmla="*/ 98 w 99"/>
                  <a:gd name="T31" fmla="*/ 0 h 92"/>
                  <a:gd name="T32" fmla="*/ 97 w 99"/>
                  <a:gd name="T33" fmla="*/ 0 h 92"/>
                  <a:gd name="T34" fmla="*/ 97 w 99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2">
                    <a:moveTo>
                      <a:pt x="97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1" y="92"/>
                      <a:pt x="62" y="91"/>
                      <a:pt x="62" y="90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1" name="Freeform 1062"/>
              <p:cNvSpPr/>
              <p:nvPr/>
            </p:nvSpPr>
            <p:spPr bwMode="auto">
              <a:xfrm>
                <a:off x="6630" y="2104"/>
                <a:ext cx="85" cy="145"/>
              </a:xfrm>
              <a:custGeom>
                <a:avLst/>
                <a:gdLst>
                  <a:gd name="T0" fmla="*/ 1 w 80"/>
                  <a:gd name="T1" fmla="*/ 1 h 137"/>
                  <a:gd name="T2" fmla="*/ 0 w 80"/>
                  <a:gd name="T3" fmla="*/ 3 h 137"/>
                  <a:gd name="T4" fmla="*/ 77 w 80"/>
                  <a:gd name="T5" fmla="*/ 48 h 137"/>
                  <a:gd name="T6" fmla="*/ 42 w 80"/>
                  <a:gd name="T7" fmla="*/ 131 h 137"/>
                  <a:gd name="T8" fmla="*/ 3 w 80"/>
                  <a:gd name="T9" fmla="*/ 1 h 137"/>
                  <a:gd name="T10" fmla="*/ 1 w 80"/>
                  <a:gd name="T11" fmla="*/ 1 h 137"/>
                  <a:gd name="T12" fmla="*/ 0 w 80"/>
                  <a:gd name="T13" fmla="*/ 3 h 137"/>
                  <a:gd name="T14" fmla="*/ 1 w 80"/>
                  <a:gd name="T15" fmla="*/ 1 h 137"/>
                  <a:gd name="T16" fmla="*/ 0 w 80"/>
                  <a:gd name="T17" fmla="*/ 2 h 137"/>
                  <a:gd name="T18" fmla="*/ 40 w 80"/>
                  <a:gd name="T19" fmla="*/ 136 h 137"/>
                  <a:gd name="T20" fmla="*/ 42 w 80"/>
                  <a:gd name="T21" fmla="*/ 137 h 137"/>
                  <a:gd name="T22" fmla="*/ 43 w 80"/>
                  <a:gd name="T23" fmla="*/ 136 h 137"/>
                  <a:gd name="T24" fmla="*/ 80 w 80"/>
                  <a:gd name="T25" fmla="*/ 48 h 137"/>
                  <a:gd name="T26" fmla="*/ 79 w 80"/>
                  <a:gd name="T27" fmla="*/ 46 h 137"/>
                  <a:gd name="T28" fmla="*/ 2 w 80"/>
                  <a:gd name="T29" fmla="*/ 0 h 137"/>
                  <a:gd name="T30" fmla="*/ 0 w 80"/>
                  <a:gd name="T31" fmla="*/ 0 h 137"/>
                  <a:gd name="T32" fmla="*/ 0 w 80"/>
                  <a:gd name="T33" fmla="*/ 2 h 137"/>
                  <a:gd name="T34" fmla="*/ 1 w 80"/>
                  <a:gd name="T3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37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1" y="137"/>
                      <a:pt x="41" y="137"/>
                      <a:pt x="42" y="137"/>
                    </a:cubicBezTo>
                    <a:cubicBezTo>
                      <a:pt x="42" y="137"/>
                      <a:pt x="43" y="137"/>
                      <a:pt x="43" y="136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7"/>
                      <a:pt x="79" y="4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2" name="Freeform 1063"/>
              <p:cNvSpPr/>
              <p:nvPr/>
            </p:nvSpPr>
            <p:spPr bwMode="auto">
              <a:xfrm>
                <a:off x="6486" y="2104"/>
                <a:ext cx="147" cy="124"/>
              </a:xfrm>
              <a:custGeom>
                <a:avLst/>
                <a:gdLst>
                  <a:gd name="T0" fmla="*/ 118 w 139"/>
                  <a:gd name="T1" fmla="*/ 115 h 117"/>
                  <a:gd name="T2" fmla="*/ 118 w 139"/>
                  <a:gd name="T3" fmla="*/ 113 h 117"/>
                  <a:gd name="T4" fmla="*/ 6 w 139"/>
                  <a:gd name="T5" fmla="*/ 103 h 117"/>
                  <a:gd name="T6" fmla="*/ 135 w 139"/>
                  <a:gd name="T7" fmla="*/ 5 h 117"/>
                  <a:gd name="T8" fmla="*/ 117 w 139"/>
                  <a:gd name="T9" fmla="*/ 115 h 117"/>
                  <a:gd name="T10" fmla="*/ 118 w 139"/>
                  <a:gd name="T11" fmla="*/ 115 h 117"/>
                  <a:gd name="T12" fmla="*/ 118 w 139"/>
                  <a:gd name="T13" fmla="*/ 113 h 117"/>
                  <a:gd name="T14" fmla="*/ 118 w 139"/>
                  <a:gd name="T15" fmla="*/ 115 h 117"/>
                  <a:gd name="T16" fmla="*/ 120 w 139"/>
                  <a:gd name="T17" fmla="*/ 115 h 117"/>
                  <a:gd name="T18" fmla="*/ 139 w 139"/>
                  <a:gd name="T19" fmla="*/ 2 h 117"/>
                  <a:gd name="T20" fmla="*/ 138 w 139"/>
                  <a:gd name="T21" fmla="*/ 0 h 117"/>
                  <a:gd name="T22" fmla="*/ 136 w 139"/>
                  <a:gd name="T23" fmla="*/ 0 h 117"/>
                  <a:gd name="T24" fmla="*/ 1 w 139"/>
                  <a:gd name="T25" fmla="*/ 103 h 117"/>
                  <a:gd name="T26" fmla="*/ 0 w 139"/>
                  <a:gd name="T27" fmla="*/ 105 h 117"/>
                  <a:gd name="T28" fmla="*/ 2 w 139"/>
                  <a:gd name="T29" fmla="*/ 106 h 117"/>
                  <a:gd name="T30" fmla="*/ 118 w 139"/>
                  <a:gd name="T31" fmla="*/ 116 h 117"/>
                  <a:gd name="T32" fmla="*/ 120 w 139"/>
                  <a:gd name="T33" fmla="*/ 115 h 117"/>
                  <a:gd name="T34" fmla="*/ 118 w 139"/>
                  <a:gd name="T35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17">
                    <a:moveTo>
                      <a:pt x="118" y="115"/>
                    </a:moveTo>
                    <a:cubicBezTo>
                      <a:pt x="118" y="113"/>
                      <a:pt x="118" y="113"/>
                      <a:pt x="118" y="11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4"/>
                      <a:pt x="0" y="104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9" y="117"/>
                      <a:pt x="119" y="116"/>
                      <a:pt x="120" y="115"/>
                    </a:cubicBezTo>
                    <a:cubicBezTo>
                      <a:pt x="118" y="115"/>
                      <a:pt x="118" y="115"/>
                      <a:pt x="11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3" name="Freeform 1064"/>
              <p:cNvSpPr/>
              <p:nvPr/>
            </p:nvSpPr>
            <p:spPr bwMode="auto">
              <a:xfrm>
                <a:off x="6606" y="2223"/>
                <a:ext cx="70" cy="56"/>
              </a:xfrm>
              <a:custGeom>
                <a:avLst/>
                <a:gdLst>
                  <a:gd name="T0" fmla="*/ 65 w 66"/>
                  <a:gd name="T1" fmla="*/ 23 h 53"/>
                  <a:gd name="T2" fmla="*/ 64 w 66"/>
                  <a:gd name="T3" fmla="*/ 21 h 53"/>
                  <a:gd name="T4" fmla="*/ 3 w 66"/>
                  <a:gd name="T5" fmla="*/ 49 h 53"/>
                  <a:gd name="T6" fmla="*/ 6 w 66"/>
                  <a:gd name="T7" fmla="*/ 4 h 53"/>
                  <a:gd name="T8" fmla="*/ 64 w 66"/>
                  <a:gd name="T9" fmla="*/ 24 h 53"/>
                  <a:gd name="T10" fmla="*/ 65 w 66"/>
                  <a:gd name="T11" fmla="*/ 23 h 53"/>
                  <a:gd name="T12" fmla="*/ 64 w 66"/>
                  <a:gd name="T13" fmla="*/ 21 h 53"/>
                  <a:gd name="T14" fmla="*/ 65 w 66"/>
                  <a:gd name="T15" fmla="*/ 23 h 53"/>
                  <a:gd name="T16" fmla="*/ 65 w 66"/>
                  <a:gd name="T17" fmla="*/ 21 h 53"/>
                  <a:gd name="T18" fmla="*/ 6 w 66"/>
                  <a:gd name="T19" fmla="*/ 1 h 53"/>
                  <a:gd name="T20" fmla="*/ 4 w 66"/>
                  <a:gd name="T21" fmla="*/ 1 h 53"/>
                  <a:gd name="T22" fmla="*/ 4 w 66"/>
                  <a:gd name="T23" fmla="*/ 2 h 53"/>
                  <a:gd name="T24" fmla="*/ 0 w 66"/>
                  <a:gd name="T25" fmla="*/ 51 h 53"/>
                  <a:gd name="T26" fmla="*/ 0 w 66"/>
                  <a:gd name="T27" fmla="*/ 52 h 53"/>
                  <a:gd name="T28" fmla="*/ 2 w 66"/>
                  <a:gd name="T29" fmla="*/ 52 h 53"/>
                  <a:gd name="T30" fmla="*/ 65 w 66"/>
                  <a:gd name="T31" fmla="*/ 24 h 53"/>
                  <a:gd name="T32" fmla="*/ 66 w 66"/>
                  <a:gd name="T33" fmla="*/ 23 h 53"/>
                  <a:gd name="T34" fmla="*/ 65 w 66"/>
                  <a:gd name="T35" fmla="*/ 21 h 53"/>
                  <a:gd name="T36" fmla="*/ 65 w 66"/>
                  <a:gd name="T3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53">
                    <a:moveTo>
                      <a:pt x="65" y="23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4"/>
                      <a:pt x="66" y="23"/>
                      <a:pt x="66" y="23"/>
                    </a:cubicBezTo>
                    <a:cubicBezTo>
                      <a:pt x="66" y="22"/>
                      <a:pt x="66" y="22"/>
                      <a:pt x="65" y="21"/>
                    </a:cubicBezTo>
                    <a:cubicBezTo>
                      <a:pt x="65" y="23"/>
                      <a:pt x="65" y="23"/>
                      <a:pt x="6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4" name="Freeform 1065"/>
              <p:cNvSpPr/>
              <p:nvPr/>
            </p:nvSpPr>
            <p:spPr bwMode="auto">
              <a:xfrm>
                <a:off x="6610" y="2153"/>
                <a:ext cx="131" cy="95"/>
              </a:xfrm>
              <a:custGeom>
                <a:avLst/>
                <a:gdLst>
                  <a:gd name="T0" fmla="*/ 123 w 124"/>
                  <a:gd name="T1" fmla="*/ 88 h 90"/>
                  <a:gd name="T2" fmla="*/ 123 w 124"/>
                  <a:gd name="T3" fmla="*/ 87 h 90"/>
                  <a:gd name="T4" fmla="*/ 5 w 124"/>
                  <a:gd name="T5" fmla="*/ 68 h 90"/>
                  <a:gd name="T6" fmla="*/ 97 w 124"/>
                  <a:gd name="T7" fmla="*/ 4 h 90"/>
                  <a:gd name="T8" fmla="*/ 121 w 124"/>
                  <a:gd name="T9" fmla="*/ 89 h 90"/>
                  <a:gd name="T10" fmla="*/ 123 w 124"/>
                  <a:gd name="T11" fmla="*/ 88 h 90"/>
                  <a:gd name="T12" fmla="*/ 123 w 124"/>
                  <a:gd name="T13" fmla="*/ 87 h 90"/>
                  <a:gd name="T14" fmla="*/ 123 w 124"/>
                  <a:gd name="T15" fmla="*/ 88 h 90"/>
                  <a:gd name="T16" fmla="*/ 124 w 124"/>
                  <a:gd name="T17" fmla="*/ 88 h 90"/>
                  <a:gd name="T18" fmla="*/ 99 w 124"/>
                  <a:gd name="T19" fmla="*/ 1 h 90"/>
                  <a:gd name="T20" fmla="*/ 98 w 124"/>
                  <a:gd name="T21" fmla="*/ 0 h 90"/>
                  <a:gd name="T22" fmla="*/ 97 w 124"/>
                  <a:gd name="T23" fmla="*/ 0 h 90"/>
                  <a:gd name="T24" fmla="*/ 0 w 124"/>
                  <a:gd name="T25" fmla="*/ 68 h 90"/>
                  <a:gd name="T26" fmla="*/ 0 w 124"/>
                  <a:gd name="T27" fmla="*/ 69 h 90"/>
                  <a:gd name="T28" fmla="*/ 1 w 124"/>
                  <a:gd name="T29" fmla="*/ 70 h 90"/>
                  <a:gd name="T30" fmla="*/ 123 w 124"/>
                  <a:gd name="T31" fmla="*/ 90 h 90"/>
                  <a:gd name="T32" fmla="*/ 124 w 124"/>
                  <a:gd name="T33" fmla="*/ 89 h 90"/>
                  <a:gd name="T34" fmla="*/ 124 w 124"/>
                  <a:gd name="T35" fmla="*/ 88 h 90"/>
                  <a:gd name="T36" fmla="*/ 123 w 124"/>
                  <a:gd name="T37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90">
                    <a:moveTo>
                      <a:pt x="123" y="88"/>
                    </a:moveTo>
                    <a:cubicBezTo>
                      <a:pt x="123" y="87"/>
                      <a:pt x="123" y="87"/>
                      <a:pt x="123" y="8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8" y="0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90"/>
                      <a:pt x="124" y="90"/>
                      <a:pt x="124" y="89"/>
                    </a:cubicBezTo>
                    <a:cubicBezTo>
                      <a:pt x="124" y="89"/>
                      <a:pt x="124" y="88"/>
                      <a:pt x="124" y="88"/>
                    </a:cubicBezTo>
                    <a:cubicBezTo>
                      <a:pt x="123" y="88"/>
                      <a:pt x="123" y="88"/>
                      <a:pt x="123" y="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5" name="Freeform 1066"/>
              <p:cNvSpPr/>
              <p:nvPr/>
            </p:nvSpPr>
            <p:spPr bwMode="auto">
              <a:xfrm>
                <a:off x="6630" y="2061"/>
                <a:ext cx="172" cy="95"/>
              </a:xfrm>
              <a:custGeom>
                <a:avLst/>
                <a:gdLst>
                  <a:gd name="T0" fmla="*/ 161 w 163"/>
                  <a:gd name="T1" fmla="*/ 1 h 90"/>
                  <a:gd name="T2" fmla="*/ 161 w 163"/>
                  <a:gd name="T3" fmla="*/ 0 h 90"/>
                  <a:gd name="T4" fmla="*/ 1 w 163"/>
                  <a:gd name="T5" fmla="*/ 41 h 90"/>
                  <a:gd name="T6" fmla="*/ 0 w 163"/>
                  <a:gd name="T7" fmla="*/ 42 h 90"/>
                  <a:gd name="T8" fmla="*/ 0 w 163"/>
                  <a:gd name="T9" fmla="*/ 44 h 90"/>
                  <a:gd name="T10" fmla="*/ 78 w 163"/>
                  <a:gd name="T11" fmla="*/ 90 h 90"/>
                  <a:gd name="T12" fmla="*/ 80 w 163"/>
                  <a:gd name="T13" fmla="*/ 90 h 90"/>
                  <a:gd name="T14" fmla="*/ 163 w 163"/>
                  <a:gd name="T15" fmla="*/ 2 h 90"/>
                  <a:gd name="T16" fmla="*/ 163 w 163"/>
                  <a:gd name="T17" fmla="*/ 0 h 90"/>
                  <a:gd name="T18" fmla="*/ 161 w 163"/>
                  <a:gd name="T19" fmla="*/ 0 h 90"/>
                  <a:gd name="T20" fmla="*/ 161 w 163"/>
                  <a:gd name="T21" fmla="*/ 1 h 90"/>
                  <a:gd name="T22" fmla="*/ 160 w 163"/>
                  <a:gd name="T23" fmla="*/ 0 h 90"/>
                  <a:gd name="T24" fmla="*/ 78 w 163"/>
                  <a:gd name="T25" fmla="*/ 87 h 90"/>
                  <a:gd name="T26" fmla="*/ 5 w 163"/>
                  <a:gd name="T27" fmla="*/ 43 h 90"/>
                  <a:gd name="T28" fmla="*/ 162 w 163"/>
                  <a:gd name="T29" fmla="*/ 3 h 90"/>
                  <a:gd name="T30" fmla="*/ 161 w 163"/>
                  <a:gd name="T31" fmla="*/ 1 h 90"/>
                  <a:gd name="T32" fmla="*/ 160 w 163"/>
                  <a:gd name="T33" fmla="*/ 0 h 90"/>
                  <a:gd name="T34" fmla="*/ 161 w 163"/>
                  <a:gd name="T35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90">
                    <a:moveTo>
                      <a:pt x="161" y="1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0"/>
                      <a:pt x="79" y="90"/>
                      <a:pt x="80" y="90"/>
                    </a:cubicBezTo>
                    <a:cubicBezTo>
                      <a:pt x="163" y="2"/>
                      <a:pt x="163" y="2"/>
                      <a:pt x="163" y="2"/>
                    </a:cubicBezTo>
                    <a:cubicBezTo>
                      <a:pt x="163" y="2"/>
                      <a:pt x="163" y="1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6" name="Freeform 1067"/>
              <p:cNvSpPr/>
              <p:nvPr/>
            </p:nvSpPr>
            <p:spPr bwMode="auto">
              <a:xfrm>
                <a:off x="6630" y="2061"/>
                <a:ext cx="208" cy="70"/>
              </a:xfrm>
              <a:custGeom>
                <a:avLst/>
                <a:gdLst>
                  <a:gd name="T0" fmla="*/ 195 w 197"/>
                  <a:gd name="T1" fmla="*/ 65 h 66"/>
                  <a:gd name="T2" fmla="*/ 196 w 197"/>
                  <a:gd name="T3" fmla="*/ 63 h 66"/>
                  <a:gd name="T4" fmla="*/ 9 w 197"/>
                  <a:gd name="T5" fmla="*/ 42 h 66"/>
                  <a:gd name="T6" fmla="*/ 161 w 197"/>
                  <a:gd name="T7" fmla="*/ 3 h 66"/>
                  <a:gd name="T8" fmla="*/ 194 w 197"/>
                  <a:gd name="T9" fmla="*/ 66 h 66"/>
                  <a:gd name="T10" fmla="*/ 195 w 197"/>
                  <a:gd name="T11" fmla="*/ 65 h 66"/>
                  <a:gd name="T12" fmla="*/ 196 w 197"/>
                  <a:gd name="T13" fmla="*/ 63 h 66"/>
                  <a:gd name="T14" fmla="*/ 195 w 197"/>
                  <a:gd name="T15" fmla="*/ 65 h 66"/>
                  <a:gd name="T16" fmla="*/ 197 w 197"/>
                  <a:gd name="T17" fmla="*/ 64 h 66"/>
                  <a:gd name="T18" fmla="*/ 163 w 197"/>
                  <a:gd name="T19" fmla="*/ 0 h 66"/>
                  <a:gd name="T20" fmla="*/ 161 w 197"/>
                  <a:gd name="T21" fmla="*/ 0 h 66"/>
                  <a:gd name="T22" fmla="*/ 1 w 197"/>
                  <a:gd name="T23" fmla="*/ 41 h 66"/>
                  <a:gd name="T24" fmla="*/ 0 w 197"/>
                  <a:gd name="T25" fmla="*/ 43 h 66"/>
                  <a:gd name="T26" fmla="*/ 1 w 197"/>
                  <a:gd name="T27" fmla="*/ 44 h 66"/>
                  <a:gd name="T28" fmla="*/ 195 w 197"/>
                  <a:gd name="T29" fmla="*/ 66 h 66"/>
                  <a:gd name="T30" fmla="*/ 197 w 197"/>
                  <a:gd name="T31" fmla="*/ 66 h 66"/>
                  <a:gd name="T32" fmla="*/ 197 w 197"/>
                  <a:gd name="T33" fmla="*/ 64 h 66"/>
                  <a:gd name="T34" fmla="*/ 195 w 197"/>
                  <a:gd name="T35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66">
                    <a:moveTo>
                      <a:pt x="195" y="65"/>
                    </a:moveTo>
                    <a:cubicBezTo>
                      <a:pt x="196" y="63"/>
                      <a:pt x="196" y="63"/>
                      <a:pt x="196" y="6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95" y="66"/>
                      <a:pt x="195" y="66"/>
                      <a:pt x="195" y="66"/>
                    </a:cubicBezTo>
                    <a:cubicBezTo>
                      <a:pt x="196" y="66"/>
                      <a:pt x="196" y="66"/>
                      <a:pt x="197" y="66"/>
                    </a:cubicBezTo>
                    <a:cubicBezTo>
                      <a:pt x="197" y="65"/>
                      <a:pt x="197" y="65"/>
                      <a:pt x="197" y="64"/>
                    </a:cubicBezTo>
                    <a:cubicBezTo>
                      <a:pt x="195" y="65"/>
                      <a:pt x="195" y="65"/>
                      <a:pt x="195" y="6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7" name="Freeform 1068"/>
              <p:cNvSpPr/>
              <p:nvPr/>
            </p:nvSpPr>
            <p:spPr bwMode="auto">
              <a:xfrm>
                <a:off x="6735" y="2314"/>
                <a:ext cx="85" cy="173"/>
              </a:xfrm>
              <a:custGeom>
                <a:avLst/>
                <a:gdLst>
                  <a:gd name="T0" fmla="*/ 12 w 81"/>
                  <a:gd name="T1" fmla="*/ 51 h 164"/>
                  <a:gd name="T2" fmla="*/ 10 w 81"/>
                  <a:gd name="T3" fmla="*/ 51 h 164"/>
                  <a:gd name="T4" fmla="*/ 0 w 81"/>
                  <a:gd name="T5" fmla="*/ 162 h 164"/>
                  <a:gd name="T6" fmla="*/ 1 w 81"/>
                  <a:gd name="T7" fmla="*/ 163 h 164"/>
                  <a:gd name="T8" fmla="*/ 3 w 81"/>
                  <a:gd name="T9" fmla="*/ 163 h 164"/>
                  <a:gd name="T10" fmla="*/ 81 w 81"/>
                  <a:gd name="T11" fmla="*/ 2 h 164"/>
                  <a:gd name="T12" fmla="*/ 81 w 81"/>
                  <a:gd name="T13" fmla="*/ 1 h 164"/>
                  <a:gd name="T14" fmla="*/ 79 w 81"/>
                  <a:gd name="T15" fmla="*/ 0 h 164"/>
                  <a:gd name="T16" fmla="*/ 11 w 81"/>
                  <a:gd name="T17" fmla="*/ 50 h 164"/>
                  <a:gd name="T18" fmla="*/ 10 w 81"/>
                  <a:gd name="T19" fmla="*/ 51 h 164"/>
                  <a:gd name="T20" fmla="*/ 12 w 81"/>
                  <a:gd name="T21" fmla="*/ 51 h 164"/>
                  <a:gd name="T22" fmla="*/ 13 w 81"/>
                  <a:gd name="T23" fmla="*/ 52 h 164"/>
                  <a:gd name="T24" fmla="*/ 76 w 81"/>
                  <a:gd name="T25" fmla="*/ 6 h 164"/>
                  <a:gd name="T26" fmla="*/ 4 w 81"/>
                  <a:gd name="T27" fmla="*/ 154 h 164"/>
                  <a:gd name="T28" fmla="*/ 13 w 81"/>
                  <a:gd name="T29" fmla="*/ 51 h 164"/>
                  <a:gd name="T30" fmla="*/ 12 w 81"/>
                  <a:gd name="T31" fmla="*/ 51 h 164"/>
                  <a:gd name="T32" fmla="*/ 13 w 81"/>
                  <a:gd name="T33" fmla="*/ 52 h 164"/>
                  <a:gd name="T34" fmla="*/ 12 w 81"/>
                  <a:gd name="T35" fmla="*/ 5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64">
                    <a:moveTo>
                      <a:pt x="12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0" y="163"/>
                      <a:pt x="1" y="163"/>
                    </a:cubicBezTo>
                    <a:cubicBezTo>
                      <a:pt x="2" y="164"/>
                      <a:pt x="2" y="163"/>
                      <a:pt x="3" y="16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8" name="Freeform 1069"/>
              <p:cNvSpPr/>
              <p:nvPr/>
            </p:nvSpPr>
            <p:spPr bwMode="auto">
              <a:xfrm>
                <a:off x="6650" y="2483"/>
                <a:ext cx="88" cy="138"/>
              </a:xfrm>
              <a:custGeom>
                <a:avLst/>
                <a:gdLst>
                  <a:gd name="T0" fmla="*/ 2 w 83"/>
                  <a:gd name="T1" fmla="*/ 129 h 131"/>
                  <a:gd name="T2" fmla="*/ 3 w 83"/>
                  <a:gd name="T3" fmla="*/ 130 h 131"/>
                  <a:gd name="T4" fmla="*/ 18 w 83"/>
                  <a:gd name="T5" fmla="*/ 32 h 131"/>
                  <a:gd name="T6" fmla="*/ 77 w 83"/>
                  <a:gd name="T7" fmla="*/ 5 h 131"/>
                  <a:gd name="T8" fmla="*/ 0 w 83"/>
                  <a:gd name="T9" fmla="*/ 129 h 131"/>
                  <a:gd name="T10" fmla="*/ 2 w 83"/>
                  <a:gd name="T11" fmla="*/ 129 h 131"/>
                  <a:gd name="T12" fmla="*/ 3 w 83"/>
                  <a:gd name="T13" fmla="*/ 130 h 131"/>
                  <a:gd name="T14" fmla="*/ 2 w 83"/>
                  <a:gd name="T15" fmla="*/ 129 h 131"/>
                  <a:gd name="T16" fmla="*/ 3 w 83"/>
                  <a:gd name="T17" fmla="*/ 130 h 131"/>
                  <a:gd name="T18" fmla="*/ 83 w 83"/>
                  <a:gd name="T19" fmla="*/ 3 h 131"/>
                  <a:gd name="T20" fmla="*/ 83 w 83"/>
                  <a:gd name="T21" fmla="*/ 1 h 131"/>
                  <a:gd name="T22" fmla="*/ 81 w 83"/>
                  <a:gd name="T23" fmla="*/ 1 h 131"/>
                  <a:gd name="T24" fmla="*/ 16 w 83"/>
                  <a:gd name="T25" fmla="*/ 30 h 131"/>
                  <a:gd name="T26" fmla="*/ 15 w 83"/>
                  <a:gd name="T27" fmla="*/ 31 h 131"/>
                  <a:gd name="T28" fmla="*/ 0 w 83"/>
                  <a:gd name="T29" fmla="*/ 129 h 131"/>
                  <a:gd name="T30" fmla="*/ 1 w 83"/>
                  <a:gd name="T31" fmla="*/ 131 h 131"/>
                  <a:gd name="T32" fmla="*/ 3 w 83"/>
                  <a:gd name="T33" fmla="*/ 130 h 131"/>
                  <a:gd name="T34" fmla="*/ 2 w 83"/>
                  <a:gd name="T35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1">
                    <a:moveTo>
                      <a:pt x="2" y="129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1"/>
                      <a:pt x="81" y="0"/>
                      <a:pt x="81" y="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9" name="Freeform 1070"/>
              <p:cNvSpPr/>
              <p:nvPr/>
            </p:nvSpPr>
            <p:spPr bwMode="auto">
              <a:xfrm>
                <a:off x="6579" y="2618"/>
                <a:ext cx="74" cy="113"/>
              </a:xfrm>
              <a:custGeom>
                <a:avLst/>
                <a:gdLst>
                  <a:gd name="T0" fmla="*/ 40 w 70"/>
                  <a:gd name="T1" fmla="*/ 105 h 107"/>
                  <a:gd name="T2" fmla="*/ 40 w 70"/>
                  <a:gd name="T3" fmla="*/ 104 h 107"/>
                  <a:gd name="T4" fmla="*/ 4 w 70"/>
                  <a:gd name="T5" fmla="*/ 103 h 107"/>
                  <a:gd name="T6" fmla="*/ 65 w 70"/>
                  <a:gd name="T7" fmla="*/ 10 h 107"/>
                  <a:gd name="T8" fmla="*/ 38 w 70"/>
                  <a:gd name="T9" fmla="*/ 105 h 107"/>
                  <a:gd name="T10" fmla="*/ 40 w 70"/>
                  <a:gd name="T11" fmla="*/ 105 h 107"/>
                  <a:gd name="T12" fmla="*/ 40 w 70"/>
                  <a:gd name="T13" fmla="*/ 104 h 107"/>
                  <a:gd name="T14" fmla="*/ 40 w 70"/>
                  <a:gd name="T15" fmla="*/ 105 h 107"/>
                  <a:gd name="T16" fmla="*/ 41 w 70"/>
                  <a:gd name="T17" fmla="*/ 106 h 107"/>
                  <a:gd name="T18" fmla="*/ 70 w 70"/>
                  <a:gd name="T19" fmla="*/ 2 h 107"/>
                  <a:gd name="T20" fmla="*/ 69 w 70"/>
                  <a:gd name="T21" fmla="*/ 0 h 107"/>
                  <a:gd name="T22" fmla="*/ 67 w 70"/>
                  <a:gd name="T23" fmla="*/ 1 h 107"/>
                  <a:gd name="T24" fmla="*/ 0 w 70"/>
                  <a:gd name="T25" fmla="*/ 104 h 107"/>
                  <a:gd name="T26" fmla="*/ 0 w 70"/>
                  <a:gd name="T27" fmla="*/ 105 h 107"/>
                  <a:gd name="T28" fmla="*/ 1 w 70"/>
                  <a:gd name="T29" fmla="*/ 106 h 107"/>
                  <a:gd name="T30" fmla="*/ 40 w 70"/>
                  <a:gd name="T31" fmla="*/ 107 h 107"/>
                  <a:gd name="T32" fmla="*/ 41 w 70"/>
                  <a:gd name="T33" fmla="*/ 106 h 107"/>
                  <a:gd name="T34" fmla="*/ 40 w 70"/>
                  <a:gd name="T35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107">
                    <a:moveTo>
                      <a:pt x="40" y="105"/>
                    </a:moveTo>
                    <a:cubicBezTo>
                      <a:pt x="40" y="104"/>
                      <a:pt x="40" y="104"/>
                      <a:pt x="40" y="104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7" y="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0" y="106"/>
                      <a:pt x="1" y="106"/>
                      <a:pt x="1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1" y="107"/>
                      <a:pt x="41" y="106"/>
                    </a:cubicBezTo>
                    <a:cubicBezTo>
                      <a:pt x="40" y="105"/>
                      <a:pt x="40" y="105"/>
                      <a:pt x="40" y="10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0" name="Freeform 1071"/>
              <p:cNvSpPr/>
              <p:nvPr/>
            </p:nvSpPr>
            <p:spPr bwMode="auto">
              <a:xfrm>
                <a:off x="6554" y="2669"/>
                <a:ext cx="69" cy="62"/>
              </a:xfrm>
              <a:custGeom>
                <a:avLst/>
                <a:gdLst>
                  <a:gd name="T0" fmla="*/ 1 w 65"/>
                  <a:gd name="T1" fmla="*/ 2 h 59"/>
                  <a:gd name="T2" fmla="*/ 0 w 65"/>
                  <a:gd name="T3" fmla="*/ 3 h 59"/>
                  <a:gd name="T4" fmla="*/ 24 w 65"/>
                  <a:gd name="T5" fmla="*/ 57 h 59"/>
                  <a:gd name="T6" fmla="*/ 25 w 65"/>
                  <a:gd name="T7" fmla="*/ 58 h 59"/>
                  <a:gd name="T8" fmla="*/ 64 w 65"/>
                  <a:gd name="T9" fmla="*/ 59 h 59"/>
                  <a:gd name="T10" fmla="*/ 65 w 65"/>
                  <a:gd name="T11" fmla="*/ 58 h 59"/>
                  <a:gd name="T12" fmla="*/ 65 w 65"/>
                  <a:gd name="T13" fmla="*/ 56 h 59"/>
                  <a:gd name="T14" fmla="*/ 2 w 65"/>
                  <a:gd name="T15" fmla="*/ 1 h 59"/>
                  <a:gd name="T16" fmla="*/ 0 w 65"/>
                  <a:gd name="T17" fmla="*/ 1 h 59"/>
                  <a:gd name="T18" fmla="*/ 0 w 65"/>
                  <a:gd name="T19" fmla="*/ 3 h 59"/>
                  <a:gd name="T20" fmla="*/ 1 w 65"/>
                  <a:gd name="T21" fmla="*/ 2 h 59"/>
                  <a:gd name="T22" fmla="*/ 0 w 65"/>
                  <a:gd name="T23" fmla="*/ 3 h 59"/>
                  <a:gd name="T24" fmla="*/ 60 w 65"/>
                  <a:gd name="T25" fmla="*/ 56 h 59"/>
                  <a:gd name="T26" fmla="*/ 26 w 65"/>
                  <a:gd name="T27" fmla="*/ 55 h 59"/>
                  <a:gd name="T28" fmla="*/ 3 w 65"/>
                  <a:gd name="T29" fmla="*/ 1 h 59"/>
                  <a:gd name="T30" fmla="*/ 1 w 65"/>
                  <a:gd name="T31" fmla="*/ 2 h 59"/>
                  <a:gd name="T32" fmla="*/ 0 w 65"/>
                  <a:gd name="T33" fmla="*/ 3 h 59"/>
                  <a:gd name="T34" fmla="*/ 1 w 65"/>
                  <a:gd name="T3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59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5" y="59"/>
                      <a:pt x="65" y="58"/>
                    </a:cubicBezTo>
                    <a:cubicBezTo>
                      <a:pt x="65" y="57"/>
                      <a:pt x="65" y="57"/>
                      <a:pt x="65" y="5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1" name="Freeform 1072"/>
              <p:cNvSpPr/>
              <p:nvPr/>
            </p:nvSpPr>
            <p:spPr bwMode="auto">
              <a:xfrm>
                <a:off x="6488" y="2520"/>
                <a:ext cx="70" cy="153"/>
              </a:xfrm>
              <a:custGeom>
                <a:avLst/>
                <a:gdLst>
                  <a:gd name="T0" fmla="*/ 1 w 66"/>
                  <a:gd name="T1" fmla="*/ 59 h 145"/>
                  <a:gd name="T2" fmla="*/ 2 w 66"/>
                  <a:gd name="T3" fmla="*/ 60 h 145"/>
                  <a:gd name="T4" fmla="*/ 63 w 66"/>
                  <a:gd name="T5" fmla="*/ 5 h 145"/>
                  <a:gd name="T6" fmla="*/ 62 w 66"/>
                  <a:gd name="T7" fmla="*/ 138 h 145"/>
                  <a:gd name="T8" fmla="*/ 3 w 66"/>
                  <a:gd name="T9" fmla="*/ 58 h 145"/>
                  <a:gd name="T10" fmla="*/ 1 w 66"/>
                  <a:gd name="T11" fmla="*/ 59 h 145"/>
                  <a:gd name="T12" fmla="*/ 2 w 66"/>
                  <a:gd name="T13" fmla="*/ 60 h 145"/>
                  <a:gd name="T14" fmla="*/ 1 w 66"/>
                  <a:gd name="T15" fmla="*/ 59 h 145"/>
                  <a:gd name="T16" fmla="*/ 0 w 66"/>
                  <a:gd name="T17" fmla="*/ 60 h 145"/>
                  <a:gd name="T18" fmla="*/ 62 w 66"/>
                  <a:gd name="T19" fmla="*/ 144 h 145"/>
                  <a:gd name="T20" fmla="*/ 64 w 66"/>
                  <a:gd name="T21" fmla="*/ 144 h 145"/>
                  <a:gd name="T22" fmla="*/ 65 w 66"/>
                  <a:gd name="T23" fmla="*/ 143 h 145"/>
                  <a:gd name="T24" fmla="*/ 66 w 66"/>
                  <a:gd name="T25" fmla="*/ 2 h 145"/>
                  <a:gd name="T26" fmla="*/ 65 w 66"/>
                  <a:gd name="T27" fmla="*/ 0 h 145"/>
                  <a:gd name="T28" fmla="*/ 63 w 66"/>
                  <a:gd name="T29" fmla="*/ 1 h 145"/>
                  <a:gd name="T30" fmla="*/ 0 w 66"/>
                  <a:gd name="T31" fmla="*/ 58 h 145"/>
                  <a:gd name="T32" fmla="*/ 0 w 66"/>
                  <a:gd name="T33" fmla="*/ 60 h 145"/>
                  <a:gd name="T34" fmla="*/ 1 w 66"/>
                  <a:gd name="T35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45">
                    <a:moveTo>
                      <a:pt x="1" y="59"/>
                    </a:moveTo>
                    <a:cubicBezTo>
                      <a:pt x="2" y="60"/>
                      <a:pt x="2" y="60"/>
                      <a:pt x="2" y="60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3" y="144"/>
                      <a:pt x="63" y="145"/>
                      <a:pt x="64" y="144"/>
                    </a:cubicBezTo>
                    <a:cubicBezTo>
                      <a:pt x="64" y="144"/>
                      <a:pt x="65" y="144"/>
                      <a:pt x="65" y="14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4" y="0"/>
                      <a:pt x="64" y="0"/>
                      <a:pt x="63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2" name="Freeform 1073"/>
              <p:cNvSpPr/>
              <p:nvPr/>
            </p:nvSpPr>
            <p:spPr bwMode="auto">
              <a:xfrm>
                <a:off x="6429" y="2690"/>
                <a:ext cx="108" cy="109"/>
              </a:xfrm>
              <a:custGeom>
                <a:avLst/>
                <a:gdLst>
                  <a:gd name="T0" fmla="*/ 18 w 102"/>
                  <a:gd name="T1" fmla="*/ 2 h 103"/>
                  <a:gd name="T2" fmla="*/ 17 w 102"/>
                  <a:gd name="T3" fmla="*/ 1 h 103"/>
                  <a:gd name="T4" fmla="*/ 0 w 102"/>
                  <a:gd name="T5" fmla="*/ 101 h 103"/>
                  <a:gd name="T6" fmla="*/ 0 w 102"/>
                  <a:gd name="T7" fmla="*/ 102 h 103"/>
                  <a:gd name="T8" fmla="*/ 1 w 102"/>
                  <a:gd name="T9" fmla="*/ 103 h 103"/>
                  <a:gd name="T10" fmla="*/ 101 w 102"/>
                  <a:gd name="T11" fmla="*/ 95 h 103"/>
                  <a:gd name="T12" fmla="*/ 102 w 102"/>
                  <a:gd name="T13" fmla="*/ 94 h 103"/>
                  <a:gd name="T14" fmla="*/ 102 w 102"/>
                  <a:gd name="T15" fmla="*/ 92 h 103"/>
                  <a:gd name="T16" fmla="*/ 19 w 102"/>
                  <a:gd name="T17" fmla="*/ 1 h 103"/>
                  <a:gd name="T18" fmla="*/ 18 w 102"/>
                  <a:gd name="T19" fmla="*/ 0 h 103"/>
                  <a:gd name="T20" fmla="*/ 17 w 102"/>
                  <a:gd name="T21" fmla="*/ 1 h 103"/>
                  <a:gd name="T22" fmla="*/ 18 w 102"/>
                  <a:gd name="T23" fmla="*/ 2 h 103"/>
                  <a:gd name="T24" fmla="*/ 17 w 102"/>
                  <a:gd name="T25" fmla="*/ 3 h 103"/>
                  <a:gd name="T26" fmla="*/ 98 w 102"/>
                  <a:gd name="T27" fmla="*/ 92 h 103"/>
                  <a:gd name="T28" fmla="*/ 3 w 102"/>
                  <a:gd name="T29" fmla="*/ 99 h 103"/>
                  <a:gd name="T30" fmla="*/ 20 w 102"/>
                  <a:gd name="T31" fmla="*/ 2 h 103"/>
                  <a:gd name="T32" fmla="*/ 18 w 102"/>
                  <a:gd name="T33" fmla="*/ 2 h 103"/>
                  <a:gd name="T34" fmla="*/ 17 w 102"/>
                  <a:gd name="T35" fmla="*/ 3 h 103"/>
                  <a:gd name="T36" fmla="*/ 18 w 102"/>
                  <a:gd name="T3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3">
                    <a:moveTo>
                      <a:pt x="18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2"/>
                      <a:pt x="1" y="103"/>
                      <a:pt x="1" y="103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3"/>
                      <a:pt x="102" y="93"/>
                      <a:pt x="102" y="9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3" name="Freeform 1074"/>
              <p:cNvSpPr/>
              <p:nvPr/>
            </p:nvSpPr>
            <p:spPr bwMode="auto">
              <a:xfrm>
                <a:off x="6579" y="2727"/>
                <a:ext cx="51" cy="72"/>
              </a:xfrm>
              <a:custGeom>
                <a:avLst/>
                <a:gdLst>
                  <a:gd name="T0" fmla="*/ 47 w 48"/>
                  <a:gd name="T1" fmla="*/ 66 h 68"/>
                  <a:gd name="T2" fmla="*/ 48 w 48"/>
                  <a:gd name="T3" fmla="*/ 66 h 68"/>
                  <a:gd name="T4" fmla="*/ 4 w 48"/>
                  <a:gd name="T5" fmla="*/ 3 h 68"/>
                  <a:gd name="T6" fmla="*/ 38 w 48"/>
                  <a:gd name="T7" fmla="*/ 4 h 68"/>
                  <a:gd name="T8" fmla="*/ 45 w 48"/>
                  <a:gd name="T9" fmla="*/ 67 h 68"/>
                  <a:gd name="T10" fmla="*/ 47 w 48"/>
                  <a:gd name="T11" fmla="*/ 66 h 68"/>
                  <a:gd name="T12" fmla="*/ 48 w 48"/>
                  <a:gd name="T13" fmla="*/ 66 h 68"/>
                  <a:gd name="T14" fmla="*/ 47 w 48"/>
                  <a:gd name="T15" fmla="*/ 66 h 68"/>
                  <a:gd name="T16" fmla="*/ 48 w 48"/>
                  <a:gd name="T17" fmla="*/ 66 h 68"/>
                  <a:gd name="T18" fmla="*/ 41 w 48"/>
                  <a:gd name="T19" fmla="*/ 2 h 68"/>
                  <a:gd name="T20" fmla="*/ 40 w 48"/>
                  <a:gd name="T21" fmla="*/ 1 h 68"/>
                  <a:gd name="T22" fmla="*/ 1 w 48"/>
                  <a:gd name="T23" fmla="*/ 0 h 68"/>
                  <a:gd name="T24" fmla="*/ 0 w 48"/>
                  <a:gd name="T25" fmla="*/ 1 h 68"/>
                  <a:gd name="T26" fmla="*/ 0 w 48"/>
                  <a:gd name="T27" fmla="*/ 2 h 68"/>
                  <a:gd name="T28" fmla="*/ 46 w 48"/>
                  <a:gd name="T29" fmla="*/ 67 h 68"/>
                  <a:gd name="T30" fmla="*/ 47 w 48"/>
                  <a:gd name="T31" fmla="*/ 68 h 68"/>
                  <a:gd name="T32" fmla="*/ 48 w 48"/>
                  <a:gd name="T33" fmla="*/ 66 h 68"/>
                  <a:gd name="T34" fmla="*/ 47 w 48"/>
                  <a:gd name="T35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68">
                    <a:moveTo>
                      <a:pt x="47" y="66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48" y="68"/>
                      <a:pt x="48" y="67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4" name="Freeform 1075"/>
              <p:cNvSpPr/>
              <p:nvPr/>
            </p:nvSpPr>
            <p:spPr bwMode="auto">
              <a:xfrm>
                <a:off x="6554" y="3053"/>
                <a:ext cx="94" cy="112"/>
              </a:xfrm>
              <a:custGeom>
                <a:avLst/>
                <a:gdLst>
                  <a:gd name="T0" fmla="*/ 88 w 89"/>
                  <a:gd name="T1" fmla="*/ 44 h 106"/>
                  <a:gd name="T2" fmla="*/ 87 w 89"/>
                  <a:gd name="T3" fmla="*/ 43 h 106"/>
                  <a:gd name="T4" fmla="*/ 6 w 89"/>
                  <a:gd name="T5" fmla="*/ 102 h 106"/>
                  <a:gd name="T6" fmla="*/ 3 w 89"/>
                  <a:gd name="T7" fmla="*/ 4 h 106"/>
                  <a:gd name="T8" fmla="*/ 87 w 89"/>
                  <a:gd name="T9" fmla="*/ 45 h 106"/>
                  <a:gd name="T10" fmla="*/ 88 w 89"/>
                  <a:gd name="T11" fmla="*/ 44 h 106"/>
                  <a:gd name="T12" fmla="*/ 87 w 89"/>
                  <a:gd name="T13" fmla="*/ 43 h 106"/>
                  <a:gd name="T14" fmla="*/ 88 w 89"/>
                  <a:gd name="T15" fmla="*/ 44 h 106"/>
                  <a:gd name="T16" fmla="*/ 88 w 89"/>
                  <a:gd name="T17" fmla="*/ 43 h 106"/>
                  <a:gd name="T18" fmla="*/ 2 w 89"/>
                  <a:gd name="T19" fmla="*/ 0 h 106"/>
                  <a:gd name="T20" fmla="*/ 1 w 89"/>
                  <a:gd name="T21" fmla="*/ 0 h 106"/>
                  <a:gd name="T22" fmla="*/ 0 w 89"/>
                  <a:gd name="T23" fmla="*/ 1 h 106"/>
                  <a:gd name="T24" fmla="*/ 3 w 89"/>
                  <a:gd name="T25" fmla="*/ 105 h 106"/>
                  <a:gd name="T26" fmla="*/ 4 w 89"/>
                  <a:gd name="T27" fmla="*/ 106 h 106"/>
                  <a:gd name="T28" fmla="*/ 5 w 89"/>
                  <a:gd name="T29" fmla="*/ 106 h 106"/>
                  <a:gd name="T30" fmla="*/ 88 w 89"/>
                  <a:gd name="T31" fmla="*/ 45 h 106"/>
                  <a:gd name="T32" fmla="*/ 89 w 89"/>
                  <a:gd name="T33" fmla="*/ 44 h 106"/>
                  <a:gd name="T34" fmla="*/ 88 w 89"/>
                  <a:gd name="T35" fmla="*/ 43 h 106"/>
                  <a:gd name="T36" fmla="*/ 88 w 89"/>
                  <a:gd name="T37" fmla="*/ 4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6">
                    <a:moveTo>
                      <a:pt x="88" y="44"/>
                    </a:moveTo>
                    <a:cubicBezTo>
                      <a:pt x="87" y="43"/>
                      <a:pt x="87" y="43"/>
                      <a:pt x="87" y="43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105"/>
                      <a:pt x="3" y="106"/>
                      <a:pt x="4" y="106"/>
                    </a:cubicBezTo>
                    <a:cubicBezTo>
                      <a:pt x="4" y="106"/>
                      <a:pt x="5" y="106"/>
                      <a:pt x="5" y="10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3"/>
                      <a:pt x="89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5" name="Freeform 1076"/>
              <p:cNvSpPr/>
              <p:nvPr/>
            </p:nvSpPr>
            <p:spPr bwMode="auto">
              <a:xfrm>
                <a:off x="6557" y="2995"/>
                <a:ext cx="98" cy="170"/>
              </a:xfrm>
              <a:custGeom>
                <a:avLst/>
                <a:gdLst>
                  <a:gd name="T0" fmla="*/ 91 w 93"/>
                  <a:gd name="T1" fmla="*/ 1 h 161"/>
                  <a:gd name="T2" fmla="*/ 90 w 93"/>
                  <a:gd name="T3" fmla="*/ 1 h 161"/>
                  <a:gd name="T4" fmla="*/ 83 w 93"/>
                  <a:gd name="T5" fmla="*/ 98 h 161"/>
                  <a:gd name="T6" fmla="*/ 6 w 93"/>
                  <a:gd name="T7" fmla="*/ 154 h 161"/>
                  <a:gd name="T8" fmla="*/ 92 w 93"/>
                  <a:gd name="T9" fmla="*/ 2 h 161"/>
                  <a:gd name="T10" fmla="*/ 91 w 93"/>
                  <a:gd name="T11" fmla="*/ 1 h 161"/>
                  <a:gd name="T12" fmla="*/ 90 w 93"/>
                  <a:gd name="T13" fmla="*/ 1 h 161"/>
                  <a:gd name="T14" fmla="*/ 91 w 93"/>
                  <a:gd name="T15" fmla="*/ 1 h 161"/>
                  <a:gd name="T16" fmla="*/ 90 w 93"/>
                  <a:gd name="T17" fmla="*/ 1 h 161"/>
                  <a:gd name="T18" fmla="*/ 0 w 93"/>
                  <a:gd name="T19" fmla="*/ 159 h 161"/>
                  <a:gd name="T20" fmla="*/ 0 w 93"/>
                  <a:gd name="T21" fmla="*/ 161 h 161"/>
                  <a:gd name="T22" fmla="*/ 2 w 93"/>
                  <a:gd name="T23" fmla="*/ 161 h 161"/>
                  <a:gd name="T24" fmla="*/ 85 w 93"/>
                  <a:gd name="T25" fmla="*/ 100 h 161"/>
                  <a:gd name="T26" fmla="*/ 86 w 93"/>
                  <a:gd name="T27" fmla="*/ 99 h 161"/>
                  <a:gd name="T28" fmla="*/ 93 w 93"/>
                  <a:gd name="T29" fmla="*/ 2 h 161"/>
                  <a:gd name="T30" fmla="*/ 92 w 93"/>
                  <a:gd name="T31" fmla="*/ 0 h 161"/>
                  <a:gd name="T32" fmla="*/ 90 w 93"/>
                  <a:gd name="T33" fmla="*/ 1 h 161"/>
                  <a:gd name="T34" fmla="*/ 91 w 93"/>
                  <a:gd name="T35" fmla="*/ 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161">
                    <a:moveTo>
                      <a:pt x="91" y="1"/>
                    </a:moveTo>
                    <a:cubicBezTo>
                      <a:pt x="90" y="1"/>
                      <a:pt x="90" y="1"/>
                      <a:pt x="90" y="1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0" y="160"/>
                      <a:pt x="0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6" y="100"/>
                      <a:pt x="86" y="100"/>
                      <a:pt x="86" y="99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1"/>
                      <a:pt x="92" y="0"/>
                      <a:pt x="92" y="0"/>
                    </a:cubicBezTo>
                    <a:cubicBezTo>
                      <a:pt x="91" y="0"/>
                      <a:pt x="90" y="0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6" name="Freeform 1077"/>
              <p:cNvSpPr/>
              <p:nvPr/>
            </p:nvSpPr>
            <p:spPr bwMode="auto">
              <a:xfrm>
                <a:off x="6580" y="2840"/>
                <a:ext cx="72" cy="112"/>
              </a:xfrm>
              <a:custGeom>
                <a:avLst/>
                <a:gdLst>
                  <a:gd name="T0" fmla="*/ 47 w 68"/>
                  <a:gd name="T1" fmla="*/ 2 h 106"/>
                  <a:gd name="T2" fmla="*/ 46 w 68"/>
                  <a:gd name="T3" fmla="*/ 2 h 106"/>
                  <a:gd name="T4" fmla="*/ 64 w 68"/>
                  <a:gd name="T5" fmla="*/ 98 h 106"/>
                  <a:gd name="T6" fmla="*/ 4 w 68"/>
                  <a:gd name="T7" fmla="*/ 21 h 106"/>
                  <a:gd name="T8" fmla="*/ 48 w 68"/>
                  <a:gd name="T9" fmla="*/ 3 h 106"/>
                  <a:gd name="T10" fmla="*/ 47 w 68"/>
                  <a:gd name="T11" fmla="*/ 2 h 106"/>
                  <a:gd name="T12" fmla="*/ 46 w 68"/>
                  <a:gd name="T13" fmla="*/ 2 h 106"/>
                  <a:gd name="T14" fmla="*/ 47 w 68"/>
                  <a:gd name="T15" fmla="*/ 2 h 106"/>
                  <a:gd name="T16" fmla="*/ 46 w 68"/>
                  <a:gd name="T17" fmla="*/ 0 h 106"/>
                  <a:gd name="T18" fmla="*/ 1 w 68"/>
                  <a:gd name="T19" fmla="*/ 19 h 106"/>
                  <a:gd name="T20" fmla="*/ 0 w 68"/>
                  <a:gd name="T21" fmla="*/ 20 h 106"/>
                  <a:gd name="T22" fmla="*/ 1 w 68"/>
                  <a:gd name="T23" fmla="*/ 21 h 106"/>
                  <a:gd name="T24" fmla="*/ 65 w 68"/>
                  <a:gd name="T25" fmla="*/ 105 h 106"/>
                  <a:gd name="T26" fmla="*/ 67 w 68"/>
                  <a:gd name="T27" fmla="*/ 106 h 106"/>
                  <a:gd name="T28" fmla="*/ 68 w 68"/>
                  <a:gd name="T29" fmla="*/ 104 h 106"/>
                  <a:gd name="T30" fmla="*/ 49 w 68"/>
                  <a:gd name="T31" fmla="*/ 2 h 106"/>
                  <a:gd name="T32" fmla="*/ 48 w 68"/>
                  <a:gd name="T33" fmla="*/ 1 h 106"/>
                  <a:gd name="T34" fmla="*/ 46 w 68"/>
                  <a:gd name="T35" fmla="*/ 0 h 106"/>
                  <a:gd name="T36" fmla="*/ 47 w 6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6">
                    <a:moveTo>
                      <a:pt x="47" y="2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6"/>
                      <a:pt x="66" y="106"/>
                      <a:pt x="67" y="106"/>
                    </a:cubicBezTo>
                    <a:cubicBezTo>
                      <a:pt x="68" y="105"/>
                      <a:pt x="68" y="105"/>
                      <a:pt x="68" y="10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ubicBezTo>
                      <a:pt x="47" y="2"/>
                      <a:pt x="47" y="2"/>
                      <a:pt x="4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7" name="Freeform 1078"/>
              <p:cNvSpPr/>
              <p:nvPr/>
            </p:nvSpPr>
            <p:spPr bwMode="auto">
              <a:xfrm>
                <a:off x="6534" y="2787"/>
                <a:ext cx="96" cy="76"/>
              </a:xfrm>
              <a:custGeom>
                <a:avLst/>
                <a:gdLst>
                  <a:gd name="T0" fmla="*/ 2 w 91"/>
                  <a:gd name="T1" fmla="*/ 1 h 72"/>
                  <a:gd name="T2" fmla="*/ 0 w 91"/>
                  <a:gd name="T3" fmla="*/ 2 h 72"/>
                  <a:gd name="T4" fmla="*/ 45 w 91"/>
                  <a:gd name="T5" fmla="*/ 71 h 72"/>
                  <a:gd name="T6" fmla="*/ 46 w 91"/>
                  <a:gd name="T7" fmla="*/ 72 h 72"/>
                  <a:gd name="T8" fmla="*/ 47 w 91"/>
                  <a:gd name="T9" fmla="*/ 71 h 72"/>
                  <a:gd name="T10" fmla="*/ 91 w 91"/>
                  <a:gd name="T11" fmla="*/ 10 h 72"/>
                  <a:gd name="T12" fmla="*/ 91 w 91"/>
                  <a:gd name="T13" fmla="*/ 9 h 72"/>
                  <a:gd name="T14" fmla="*/ 90 w 91"/>
                  <a:gd name="T15" fmla="*/ 8 h 72"/>
                  <a:gd name="T16" fmla="*/ 2 w 91"/>
                  <a:gd name="T17" fmla="*/ 0 h 72"/>
                  <a:gd name="T18" fmla="*/ 0 w 91"/>
                  <a:gd name="T19" fmla="*/ 1 h 72"/>
                  <a:gd name="T20" fmla="*/ 0 w 91"/>
                  <a:gd name="T21" fmla="*/ 2 h 72"/>
                  <a:gd name="T22" fmla="*/ 2 w 91"/>
                  <a:gd name="T23" fmla="*/ 1 h 72"/>
                  <a:gd name="T24" fmla="*/ 2 w 91"/>
                  <a:gd name="T25" fmla="*/ 3 h 72"/>
                  <a:gd name="T26" fmla="*/ 87 w 91"/>
                  <a:gd name="T27" fmla="*/ 11 h 72"/>
                  <a:gd name="T28" fmla="*/ 46 w 91"/>
                  <a:gd name="T29" fmla="*/ 67 h 72"/>
                  <a:gd name="T30" fmla="*/ 3 w 91"/>
                  <a:gd name="T31" fmla="*/ 1 h 72"/>
                  <a:gd name="T32" fmla="*/ 2 w 91"/>
                  <a:gd name="T33" fmla="*/ 1 h 72"/>
                  <a:gd name="T34" fmla="*/ 2 w 91"/>
                  <a:gd name="T35" fmla="*/ 3 h 72"/>
                  <a:gd name="T36" fmla="*/ 2 w 91"/>
                  <a:gd name="T37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2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9"/>
                      <a:pt x="91" y="9"/>
                    </a:cubicBezTo>
                    <a:cubicBezTo>
                      <a:pt x="91" y="8"/>
                      <a:pt x="91" y="8"/>
                      <a:pt x="90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8" name="Freeform 1079"/>
              <p:cNvSpPr/>
              <p:nvPr/>
            </p:nvSpPr>
            <p:spPr bwMode="auto">
              <a:xfrm>
                <a:off x="6384" y="2796"/>
                <a:ext cx="62" cy="102"/>
              </a:xfrm>
              <a:custGeom>
                <a:avLst/>
                <a:gdLst>
                  <a:gd name="T0" fmla="*/ 44 w 59"/>
                  <a:gd name="T1" fmla="*/ 1 h 97"/>
                  <a:gd name="T2" fmla="*/ 43 w 59"/>
                  <a:gd name="T3" fmla="*/ 2 h 97"/>
                  <a:gd name="T4" fmla="*/ 55 w 59"/>
                  <a:gd name="T5" fmla="*/ 46 h 97"/>
                  <a:gd name="T6" fmla="*/ 6 w 59"/>
                  <a:gd name="T7" fmla="*/ 89 h 97"/>
                  <a:gd name="T8" fmla="*/ 46 w 59"/>
                  <a:gd name="T9" fmla="*/ 2 h 97"/>
                  <a:gd name="T10" fmla="*/ 44 w 59"/>
                  <a:gd name="T11" fmla="*/ 1 h 97"/>
                  <a:gd name="T12" fmla="*/ 43 w 59"/>
                  <a:gd name="T13" fmla="*/ 2 h 97"/>
                  <a:gd name="T14" fmla="*/ 44 w 59"/>
                  <a:gd name="T15" fmla="*/ 1 h 97"/>
                  <a:gd name="T16" fmla="*/ 43 w 59"/>
                  <a:gd name="T17" fmla="*/ 0 h 97"/>
                  <a:gd name="T18" fmla="*/ 0 w 59"/>
                  <a:gd name="T19" fmla="*/ 94 h 97"/>
                  <a:gd name="T20" fmla="*/ 1 w 59"/>
                  <a:gd name="T21" fmla="*/ 96 h 97"/>
                  <a:gd name="T22" fmla="*/ 3 w 59"/>
                  <a:gd name="T23" fmla="*/ 96 h 97"/>
                  <a:gd name="T24" fmla="*/ 58 w 59"/>
                  <a:gd name="T25" fmla="*/ 48 h 97"/>
                  <a:gd name="T26" fmla="*/ 59 w 59"/>
                  <a:gd name="T27" fmla="*/ 46 h 97"/>
                  <a:gd name="T28" fmla="*/ 46 w 59"/>
                  <a:gd name="T29" fmla="*/ 1 h 97"/>
                  <a:gd name="T30" fmla="*/ 44 w 59"/>
                  <a:gd name="T31" fmla="*/ 0 h 97"/>
                  <a:gd name="T32" fmla="*/ 43 w 59"/>
                  <a:gd name="T33" fmla="*/ 0 h 97"/>
                  <a:gd name="T34" fmla="*/ 44 w 59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97">
                    <a:moveTo>
                      <a:pt x="44" y="1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1" y="97"/>
                      <a:pt x="2" y="97"/>
                      <a:pt x="3" y="96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7"/>
                      <a:pt x="59" y="47"/>
                      <a:pt x="59" y="46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9" name="Freeform 1080"/>
              <p:cNvSpPr/>
              <p:nvPr/>
            </p:nvSpPr>
            <p:spPr bwMode="auto">
              <a:xfrm>
                <a:off x="6421" y="2981"/>
                <a:ext cx="136" cy="98"/>
              </a:xfrm>
              <a:custGeom>
                <a:avLst/>
                <a:gdLst>
                  <a:gd name="T0" fmla="*/ 30 w 129"/>
                  <a:gd name="T1" fmla="*/ 90 h 92"/>
                  <a:gd name="T2" fmla="*/ 31 w 129"/>
                  <a:gd name="T3" fmla="*/ 92 h 92"/>
                  <a:gd name="T4" fmla="*/ 128 w 129"/>
                  <a:gd name="T5" fmla="*/ 71 h 92"/>
                  <a:gd name="T6" fmla="*/ 129 w 129"/>
                  <a:gd name="T7" fmla="*/ 69 h 92"/>
                  <a:gd name="T8" fmla="*/ 128 w 129"/>
                  <a:gd name="T9" fmla="*/ 68 h 92"/>
                  <a:gd name="T10" fmla="*/ 3 w 129"/>
                  <a:gd name="T11" fmla="*/ 0 h 92"/>
                  <a:gd name="T12" fmla="*/ 1 w 129"/>
                  <a:gd name="T13" fmla="*/ 1 h 92"/>
                  <a:gd name="T14" fmla="*/ 0 w 129"/>
                  <a:gd name="T15" fmla="*/ 2 h 92"/>
                  <a:gd name="T16" fmla="*/ 29 w 129"/>
                  <a:gd name="T17" fmla="*/ 91 h 92"/>
                  <a:gd name="T18" fmla="*/ 31 w 129"/>
                  <a:gd name="T19" fmla="*/ 92 h 92"/>
                  <a:gd name="T20" fmla="*/ 30 w 129"/>
                  <a:gd name="T21" fmla="*/ 90 h 92"/>
                  <a:gd name="T22" fmla="*/ 32 w 129"/>
                  <a:gd name="T23" fmla="*/ 90 h 92"/>
                  <a:gd name="T24" fmla="*/ 4 w 129"/>
                  <a:gd name="T25" fmla="*/ 5 h 92"/>
                  <a:gd name="T26" fmla="*/ 123 w 129"/>
                  <a:gd name="T27" fmla="*/ 69 h 92"/>
                  <a:gd name="T28" fmla="*/ 30 w 129"/>
                  <a:gd name="T29" fmla="*/ 89 h 92"/>
                  <a:gd name="T30" fmla="*/ 30 w 129"/>
                  <a:gd name="T31" fmla="*/ 90 h 92"/>
                  <a:gd name="T32" fmla="*/ 32 w 129"/>
                  <a:gd name="T33" fmla="*/ 90 h 92"/>
                  <a:gd name="T34" fmla="*/ 30 w 129"/>
                  <a:gd name="T35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92">
                    <a:moveTo>
                      <a:pt x="30" y="90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9" y="70"/>
                      <a:pt x="129" y="70"/>
                      <a:pt x="129" y="69"/>
                    </a:cubicBezTo>
                    <a:cubicBezTo>
                      <a:pt x="129" y="69"/>
                      <a:pt x="129" y="68"/>
                      <a:pt x="128" y="6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30" y="92"/>
                      <a:pt x="31" y="92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0" y="90"/>
                      <a:pt x="30" y="90"/>
                      <a:pt x="30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0" name="Freeform 1081"/>
              <p:cNvSpPr/>
              <p:nvPr/>
            </p:nvSpPr>
            <p:spPr bwMode="auto">
              <a:xfrm>
                <a:off x="6482" y="3138"/>
                <a:ext cx="78" cy="43"/>
              </a:xfrm>
              <a:custGeom>
                <a:avLst/>
                <a:gdLst>
                  <a:gd name="T0" fmla="*/ 2 w 74"/>
                  <a:gd name="T1" fmla="*/ 1 h 41"/>
                  <a:gd name="T2" fmla="*/ 1 w 74"/>
                  <a:gd name="T3" fmla="*/ 2 h 41"/>
                  <a:gd name="T4" fmla="*/ 38 w 74"/>
                  <a:gd name="T5" fmla="*/ 41 h 41"/>
                  <a:gd name="T6" fmla="*/ 40 w 74"/>
                  <a:gd name="T7" fmla="*/ 41 h 41"/>
                  <a:gd name="T8" fmla="*/ 73 w 74"/>
                  <a:gd name="T9" fmla="*/ 26 h 41"/>
                  <a:gd name="T10" fmla="*/ 74 w 74"/>
                  <a:gd name="T11" fmla="*/ 25 h 41"/>
                  <a:gd name="T12" fmla="*/ 73 w 74"/>
                  <a:gd name="T13" fmla="*/ 23 h 41"/>
                  <a:gd name="T14" fmla="*/ 2 w 74"/>
                  <a:gd name="T15" fmla="*/ 0 h 41"/>
                  <a:gd name="T16" fmla="*/ 1 w 74"/>
                  <a:gd name="T17" fmla="*/ 0 h 41"/>
                  <a:gd name="T18" fmla="*/ 1 w 74"/>
                  <a:gd name="T19" fmla="*/ 2 h 41"/>
                  <a:gd name="T20" fmla="*/ 2 w 74"/>
                  <a:gd name="T21" fmla="*/ 1 h 41"/>
                  <a:gd name="T22" fmla="*/ 1 w 74"/>
                  <a:gd name="T23" fmla="*/ 3 h 41"/>
                  <a:gd name="T24" fmla="*/ 68 w 74"/>
                  <a:gd name="T25" fmla="*/ 25 h 41"/>
                  <a:gd name="T26" fmla="*/ 40 w 74"/>
                  <a:gd name="T27" fmla="*/ 38 h 41"/>
                  <a:gd name="T28" fmla="*/ 3 w 74"/>
                  <a:gd name="T29" fmla="*/ 0 h 41"/>
                  <a:gd name="T30" fmla="*/ 2 w 74"/>
                  <a:gd name="T31" fmla="*/ 1 h 41"/>
                  <a:gd name="T32" fmla="*/ 1 w 74"/>
                  <a:gd name="T33" fmla="*/ 3 h 41"/>
                  <a:gd name="T34" fmla="*/ 2 w 74"/>
                  <a:gd name="T3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41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4" y="24"/>
                      <a:pt x="74" y="23"/>
                      <a:pt x="73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1" name="Freeform 1082"/>
              <p:cNvSpPr/>
              <p:nvPr/>
            </p:nvSpPr>
            <p:spPr bwMode="auto">
              <a:xfrm>
                <a:off x="6442" y="2787"/>
                <a:ext cx="188" cy="59"/>
              </a:xfrm>
              <a:custGeom>
                <a:avLst/>
                <a:gdLst>
                  <a:gd name="T0" fmla="*/ 89 w 178"/>
                  <a:gd name="T1" fmla="*/ 1 h 56"/>
                  <a:gd name="T2" fmla="*/ 88 w 178"/>
                  <a:gd name="T3" fmla="*/ 0 h 56"/>
                  <a:gd name="T4" fmla="*/ 1 w 178"/>
                  <a:gd name="T5" fmla="*/ 53 h 56"/>
                  <a:gd name="T6" fmla="*/ 1 w 178"/>
                  <a:gd name="T7" fmla="*/ 55 h 56"/>
                  <a:gd name="T8" fmla="*/ 2 w 178"/>
                  <a:gd name="T9" fmla="*/ 56 h 56"/>
                  <a:gd name="T10" fmla="*/ 177 w 178"/>
                  <a:gd name="T11" fmla="*/ 11 h 56"/>
                  <a:gd name="T12" fmla="*/ 178 w 178"/>
                  <a:gd name="T13" fmla="*/ 9 h 56"/>
                  <a:gd name="T14" fmla="*/ 177 w 178"/>
                  <a:gd name="T15" fmla="*/ 8 h 56"/>
                  <a:gd name="T16" fmla="*/ 89 w 178"/>
                  <a:gd name="T17" fmla="*/ 0 h 56"/>
                  <a:gd name="T18" fmla="*/ 88 w 178"/>
                  <a:gd name="T19" fmla="*/ 0 h 56"/>
                  <a:gd name="T20" fmla="*/ 89 w 178"/>
                  <a:gd name="T21" fmla="*/ 1 h 56"/>
                  <a:gd name="T22" fmla="*/ 89 w 178"/>
                  <a:gd name="T23" fmla="*/ 3 h 56"/>
                  <a:gd name="T24" fmla="*/ 168 w 178"/>
                  <a:gd name="T25" fmla="*/ 10 h 56"/>
                  <a:gd name="T26" fmla="*/ 11 w 178"/>
                  <a:gd name="T27" fmla="*/ 51 h 56"/>
                  <a:gd name="T28" fmla="*/ 89 w 178"/>
                  <a:gd name="T29" fmla="*/ 3 h 56"/>
                  <a:gd name="T30" fmla="*/ 89 w 178"/>
                  <a:gd name="T31" fmla="*/ 1 h 56"/>
                  <a:gd name="T32" fmla="*/ 89 w 178"/>
                  <a:gd name="T33" fmla="*/ 3 h 56"/>
                  <a:gd name="T34" fmla="*/ 89 w 178"/>
                  <a:gd name="T3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56">
                    <a:moveTo>
                      <a:pt x="89" y="1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0" y="54"/>
                      <a:pt x="1" y="55"/>
                    </a:cubicBezTo>
                    <a:cubicBezTo>
                      <a:pt x="1" y="56"/>
                      <a:pt x="2" y="56"/>
                      <a:pt x="2" y="56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8" y="11"/>
                      <a:pt x="178" y="10"/>
                      <a:pt x="178" y="9"/>
                    </a:cubicBezTo>
                    <a:cubicBezTo>
                      <a:pt x="178" y="9"/>
                      <a:pt x="178" y="8"/>
                      <a:pt x="177" y="8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2" name="Freeform 1083"/>
              <p:cNvSpPr/>
              <p:nvPr/>
            </p:nvSpPr>
            <p:spPr bwMode="auto">
              <a:xfrm>
                <a:off x="6429" y="2669"/>
                <a:ext cx="128" cy="130"/>
              </a:xfrm>
              <a:custGeom>
                <a:avLst/>
                <a:gdLst>
                  <a:gd name="T0" fmla="*/ 119 w 121"/>
                  <a:gd name="T1" fmla="*/ 2 h 123"/>
                  <a:gd name="T2" fmla="*/ 118 w 121"/>
                  <a:gd name="T3" fmla="*/ 1 h 123"/>
                  <a:gd name="T4" fmla="*/ 4 w 121"/>
                  <a:gd name="T5" fmla="*/ 117 h 123"/>
                  <a:gd name="T6" fmla="*/ 19 w 121"/>
                  <a:gd name="T7" fmla="*/ 23 h 123"/>
                  <a:gd name="T8" fmla="*/ 120 w 121"/>
                  <a:gd name="T9" fmla="*/ 3 h 123"/>
                  <a:gd name="T10" fmla="*/ 119 w 121"/>
                  <a:gd name="T11" fmla="*/ 2 h 123"/>
                  <a:gd name="T12" fmla="*/ 118 w 121"/>
                  <a:gd name="T13" fmla="*/ 1 h 123"/>
                  <a:gd name="T14" fmla="*/ 119 w 121"/>
                  <a:gd name="T15" fmla="*/ 2 h 123"/>
                  <a:gd name="T16" fmla="*/ 119 w 121"/>
                  <a:gd name="T17" fmla="*/ 0 h 123"/>
                  <a:gd name="T18" fmla="*/ 18 w 121"/>
                  <a:gd name="T19" fmla="*/ 20 h 123"/>
                  <a:gd name="T20" fmla="*/ 17 w 121"/>
                  <a:gd name="T21" fmla="*/ 21 h 123"/>
                  <a:gd name="T22" fmla="*/ 0 w 121"/>
                  <a:gd name="T23" fmla="*/ 121 h 123"/>
                  <a:gd name="T24" fmla="*/ 1 w 121"/>
                  <a:gd name="T25" fmla="*/ 122 h 123"/>
                  <a:gd name="T26" fmla="*/ 2 w 121"/>
                  <a:gd name="T27" fmla="*/ 122 h 123"/>
                  <a:gd name="T28" fmla="*/ 120 w 121"/>
                  <a:gd name="T29" fmla="*/ 3 h 123"/>
                  <a:gd name="T30" fmla="*/ 121 w 121"/>
                  <a:gd name="T31" fmla="*/ 1 h 123"/>
                  <a:gd name="T32" fmla="*/ 119 w 121"/>
                  <a:gd name="T33" fmla="*/ 0 h 123"/>
                  <a:gd name="T34" fmla="*/ 119 w 121"/>
                  <a:gd name="T35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3">
                    <a:moveTo>
                      <a:pt x="119" y="2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0" y="122"/>
                      <a:pt x="1" y="122"/>
                    </a:cubicBezTo>
                    <a:cubicBezTo>
                      <a:pt x="1" y="123"/>
                      <a:pt x="2" y="123"/>
                      <a:pt x="2" y="1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1" y="3"/>
                      <a:pt x="121" y="2"/>
                      <a:pt x="121" y="1"/>
                    </a:cubicBezTo>
                    <a:cubicBezTo>
                      <a:pt x="120" y="1"/>
                      <a:pt x="120" y="0"/>
                      <a:pt x="119" y="0"/>
                    </a:cubicBezTo>
                    <a:cubicBezTo>
                      <a:pt x="119" y="2"/>
                      <a:pt x="119" y="2"/>
                      <a:pt x="1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3" name="Freeform 1084"/>
              <p:cNvSpPr/>
              <p:nvPr/>
            </p:nvSpPr>
            <p:spPr bwMode="auto">
              <a:xfrm>
                <a:off x="6579" y="2840"/>
                <a:ext cx="76" cy="158"/>
              </a:xfrm>
              <a:custGeom>
                <a:avLst/>
                <a:gdLst>
                  <a:gd name="T0" fmla="*/ 2 w 72"/>
                  <a:gd name="T1" fmla="*/ 110 h 150"/>
                  <a:gd name="T2" fmla="*/ 1 w 72"/>
                  <a:gd name="T3" fmla="*/ 111 h 150"/>
                  <a:gd name="T4" fmla="*/ 69 w 72"/>
                  <a:gd name="T5" fmla="*/ 150 h 150"/>
                  <a:gd name="T6" fmla="*/ 71 w 72"/>
                  <a:gd name="T7" fmla="*/ 150 h 150"/>
                  <a:gd name="T8" fmla="*/ 72 w 72"/>
                  <a:gd name="T9" fmla="*/ 148 h 150"/>
                  <a:gd name="T10" fmla="*/ 50 w 72"/>
                  <a:gd name="T11" fmla="*/ 2 h 150"/>
                  <a:gd name="T12" fmla="*/ 48 w 72"/>
                  <a:gd name="T13" fmla="*/ 0 h 150"/>
                  <a:gd name="T14" fmla="*/ 47 w 72"/>
                  <a:gd name="T15" fmla="*/ 1 h 150"/>
                  <a:gd name="T16" fmla="*/ 1 w 72"/>
                  <a:gd name="T17" fmla="*/ 109 h 150"/>
                  <a:gd name="T18" fmla="*/ 1 w 72"/>
                  <a:gd name="T19" fmla="*/ 111 h 150"/>
                  <a:gd name="T20" fmla="*/ 2 w 72"/>
                  <a:gd name="T21" fmla="*/ 110 h 150"/>
                  <a:gd name="T22" fmla="*/ 3 w 72"/>
                  <a:gd name="T23" fmla="*/ 111 h 150"/>
                  <a:gd name="T24" fmla="*/ 47 w 72"/>
                  <a:gd name="T25" fmla="*/ 7 h 150"/>
                  <a:gd name="T26" fmla="*/ 68 w 72"/>
                  <a:gd name="T27" fmla="*/ 146 h 150"/>
                  <a:gd name="T28" fmla="*/ 3 w 72"/>
                  <a:gd name="T29" fmla="*/ 109 h 150"/>
                  <a:gd name="T30" fmla="*/ 2 w 72"/>
                  <a:gd name="T31" fmla="*/ 110 h 150"/>
                  <a:gd name="T32" fmla="*/ 3 w 72"/>
                  <a:gd name="T33" fmla="*/ 111 h 150"/>
                  <a:gd name="T34" fmla="*/ 2 w 72"/>
                  <a:gd name="T35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" h="150">
                    <a:moveTo>
                      <a:pt x="2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50"/>
                      <a:pt x="70" y="150"/>
                      <a:pt x="71" y="150"/>
                    </a:cubicBezTo>
                    <a:cubicBezTo>
                      <a:pt x="71" y="149"/>
                      <a:pt x="72" y="149"/>
                      <a:pt x="72" y="14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1"/>
                      <a:pt x="47" y="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68" y="146"/>
                      <a:pt x="68" y="146"/>
                      <a:pt x="68" y="146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4" name="Freeform 1085"/>
              <p:cNvSpPr/>
              <p:nvPr/>
            </p:nvSpPr>
            <p:spPr bwMode="auto">
              <a:xfrm>
                <a:off x="5830" y="2998"/>
                <a:ext cx="137" cy="86"/>
              </a:xfrm>
              <a:custGeom>
                <a:avLst/>
                <a:gdLst>
                  <a:gd name="T0" fmla="*/ 128 w 130"/>
                  <a:gd name="T1" fmla="*/ 2 h 81"/>
                  <a:gd name="T2" fmla="*/ 128 w 130"/>
                  <a:gd name="T3" fmla="*/ 0 h 81"/>
                  <a:gd name="T4" fmla="*/ 1 w 130"/>
                  <a:gd name="T5" fmla="*/ 66 h 81"/>
                  <a:gd name="T6" fmla="*/ 0 w 130"/>
                  <a:gd name="T7" fmla="*/ 67 h 81"/>
                  <a:gd name="T8" fmla="*/ 2 w 130"/>
                  <a:gd name="T9" fmla="*/ 68 h 81"/>
                  <a:gd name="T10" fmla="*/ 128 w 130"/>
                  <a:gd name="T11" fmla="*/ 81 h 81"/>
                  <a:gd name="T12" fmla="*/ 129 w 130"/>
                  <a:gd name="T13" fmla="*/ 81 h 81"/>
                  <a:gd name="T14" fmla="*/ 130 w 130"/>
                  <a:gd name="T15" fmla="*/ 80 h 81"/>
                  <a:gd name="T16" fmla="*/ 130 w 130"/>
                  <a:gd name="T17" fmla="*/ 2 h 81"/>
                  <a:gd name="T18" fmla="*/ 129 w 130"/>
                  <a:gd name="T19" fmla="*/ 0 h 81"/>
                  <a:gd name="T20" fmla="*/ 128 w 130"/>
                  <a:gd name="T21" fmla="*/ 0 h 81"/>
                  <a:gd name="T22" fmla="*/ 128 w 130"/>
                  <a:gd name="T23" fmla="*/ 2 h 81"/>
                  <a:gd name="T24" fmla="*/ 127 w 130"/>
                  <a:gd name="T25" fmla="*/ 2 h 81"/>
                  <a:gd name="T26" fmla="*/ 127 w 130"/>
                  <a:gd name="T27" fmla="*/ 78 h 81"/>
                  <a:gd name="T28" fmla="*/ 7 w 130"/>
                  <a:gd name="T29" fmla="*/ 66 h 81"/>
                  <a:gd name="T30" fmla="*/ 129 w 130"/>
                  <a:gd name="T31" fmla="*/ 3 h 81"/>
                  <a:gd name="T32" fmla="*/ 128 w 130"/>
                  <a:gd name="T33" fmla="*/ 2 h 81"/>
                  <a:gd name="T34" fmla="*/ 127 w 130"/>
                  <a:gd name="T35" fmla="*/ 2 h 81"/>
                  <a:gd name="T36" fmla="*/ 128 w 130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81">
                    <a:moveTo>
                      <a:pt x="128" y="2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9" y="81"/>
                      <a:pt x="129" y="81"/>
                    </a:cubicBezTo>
                    <a:cubicBezTo>
                      <a:pt x="130" y="81"/>
                      <a:pt x="130" y="80"/>
                      <a:pt x="130" y="8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1"/>
                      <a:pt x="130" y="1"/>
                      <a:pt x="129" y="0"/>
                    </a:cubicBezTo>
                    <a:cubicBezTo>
                      <a:pt x="129" y="0"/>
                      <a:pt x="128" y="0"/>
                      <a:pt x="128" y="0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8" y="2"/>
                      <a:pt x="128" y="2"/>
                      <a:pt x="1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5" name="Freeform 1086"/>
              <p:cNvSpPr/>
              <p:nvPr/>
            </p:nvSpPr>
            <p:spPr bwMode="auto">
              <a:xfrm>
                <a:off x="5638" y="3175"/>
                <a:ext cx="143" cy="124"/>
              </a:xfrm>
              <a:custGeom>
                <a:avLst/>
                <a:gdLst>
                  <a:gd name="T0" fmla="*/ 52 w 136"/>
                  <a:gd name="T1" fmla="*/ 3 h 118"/>
                  <a:gd name="T2" fmla="*/ 50 w 136"/>
                  <a:gd name="T3" fmla="*/ 2 h 118"/>
                  <a:gd name="T4" fmla="*/ 0 w 136"/>
                  <a:gd name="T5" fmla="*/ 115 h 118"/>
                  <a:gd name="T6" fmla="*/ 1 w 136"/>
                  <a:gd name="T7" fmla="*/ 117 h 118"/>
                  <a:gd name="T8" fmla="*/ 2 w 136"/>
                  <a:gd name="T9" fmla="*/ 117 h 118"/>
                  <a:gd name="T10" fmla="*/ 135 w 136"/>
                  <a:gd name="T11" fmla="*/ 3 h 118"/>
                  <a:gd name="T12" fmla="*/ 136 w 136"/>
                  <a:gd name="T13" fmla="*/ 1 h 118"/>
                  <a:gd name="T14" fmla="*/ 134 w 136"/>
                  <a:gd name="T15" fmla="*/ 0 h 118"/>
                  <a:gd name="T16" fmla="*/ 52 w 136"/>
                  <a:gd name="T17" fmla="*/ 1 h 118"/>
                  <a:gd name="T18" fmla="*/ 50 w 136"/>
                  <a:gd name="T19" fmla="*/ 2 h 118"/>
                  <a:gd name="T20" fmla="*/ 52 w 136"/>
                  <a:gd name="T21" fmla="*/ 3 h 118"/>
                  <a:gd name="T22" fmla="*/ 52 w 136"/>
                  <a:gd name="T23" fmla="*/ 4 h 118"/>
                  <a:gd name="T24" fmla="*/ 130 w 136"/>
                  <a:gd name="T25" fmla="*/ 4 h 118"/>
                  <a:gd name="T26" fmla="*/ 6 w 136"/>
                  <a:gd name="T27" fmla="*/ 111 h 118"/>
                  <a:gd name="T28" fmla="*/ 53 w 136"/>
                  <a:gd name="T29" fmla="*/ 3 h 118"/>
                  <a:gd name="T30" fmla="*/ 52 w 136"/>
                  <a:gd name="T31" fmla="*/ 3 h 118"/>
                  <a:gd name="T32" fmla="*/ 52 w 136"/>
                  <a:gd name="T33" fmla="*/ 4 h 118"/>
                  <a:gd name="T34" fmla="*/ 52 w 136"/>
                  <a:gd name="T35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18">
                    <a:moveTo>
                      <a:pt x="52" y="3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7"/>
                      <a:pt x="1" y="117"/>
                    </a:cubicBezTo>
                    <a:cubicBezTo>
                      <a:pt x="1" y="118"/>
                      <a:pt x="2" y="118"/>
                      <a:pt x="2" y="117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6" name="Freeform 1087"/>
              <p:cNvSpPr/>
              <p:nvPr/>
            </p:nvSpPr>
            <p:spPr bwMode="auto">
              <a:xfrm>
                <a:off x="5690" y="3175"/>
                <a:ext cx="91" cy="117"/>
              </a:xfrm>
              <a:custGeom>
                <a:avLst/>
                <a:gdLst>
                  <a:gd name="T0" fmla="*/ 78 w 86"/>
                  <a:gd name="T1" fmla="*/ 109 h 111"/>
                  <a:gd name="T2" fmla="*/ 80 w 86"/>
                  <a:gd name="T3" fmla="*/ 108 h 111"/>
                  <a:gd name="T4" fmla="*/ 5 w 86"/>
                  <a:gd name="T5" fmla="*/ 4 h 111"/>
                  <a:gd name="T6" fmla="*/ 83 w 86"/>
                  <a:gd name="T7" fmla="*/ 4 h 111"/>
                  <a:gd name="T8" fmla="*/ 77 w 86"/>
                  <a:gd name="T9" fmla="*/ 109 h 111"/>
                  <a:gd name="T10" fmla="*/ 78 w 86"/>
                  <a:gd name="T11" fmla="*/ 109 h 111"/>
                  <a:gd name="T12" fmla="*/ 80 w 86"/>
                  <a:gd name="T13" fmla="*/ 108 h 111"/>
                  <a:gd name="T14" fmla="*/ 78 w 86"/>
                  <a:gd name="T15" fmla="*/ 109 h 111"/>
                  <a:gd name="T16" fmla="*/ 80 w 86"/>
                  <a:gd name="T17" fmla="*/ 109 h 111"/>
                  <a:gd name="T18" fmla="*/ 86 w 86"/>
                  <a:gd name="T19" fmla="*/ 2 h 111"/>
                  <a:gd name="T20" fmla="*/ 85 w 86"/>
                  <a:gd name="T21" fmla="*/ 1 h 111"/>
                  <a:gd name="T22" fmla="*/ 84 w 86"/>
                  <a:gd name="T23" fmla="*/ 0 h 111"/>
                  <a:gd name="T24" fmla="*/ 2 w 86"/>
                  <a:gd name="T25" fmla="*/ 1 h 111"/>
                  <a:gd name="T26" fmla="*/ 0 w 86"/>
                  <a:gd name="T27" fmla="*/ 2 h 111"/>
                  <a:gd name="T28" fmla="*/ 1 w 86"/>
                  <a:gd name="T29" fmla="*/ 4 h 111"/>
                  <a:gd name="T30" fmla="*/ 77 w 86"/>
                  <a:gd name="T31" fmla="*/ 110 h 111"/>
                  <a:gd name="T32" fmla="*/ 79 w 86"/>
                  <a:gd name="T33" fmla="*/ 111 h 111"/>
                  <a:gd name="T34" fmla="*/ 80 w 86"/>
                  <a:gd name="T35" fmla="*/ 109 h 111"/>
                  <a:gd name="T36" fmla="*/ 78 w 86"/>
                  <a:gd name="T3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8" y="10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1"/>
                      <a:pt x="85" y="1"/>
                    </a:cubicBezTo>
                    <a:cubicBezTo>
                      <a:pt x="85" y="1"/>
                      <a:pt x="85" y="0"/>
                      <a:pt x="8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8" y="111"/>
                      <a:pt x="78" y="111"/>
                      <a:pt x="79" y="111"/>
                    </a:cubicBezTo>
                    <a:cubicBezTo>
                      <a:pt x="79" y="110"/>
                      <a:pt x="80" y="110"/>
                      <a:pt x="80" y="109"/>
                    </a:cubicBezTo>
                    <a:cubicBezTo>
                      <a:pt x="78" y="109"/>
                      <a:pt x="78" y="109"/>
                      <a:pt x="78" y="10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7" name="Freeform 1088"/>
              <p:cNvSpPr/>
              <p:nvPr/>
            </p:nvSpPr>
            <p:spPr bwMode="auto">
              <a:xfrm>
                <a:off x="5690" y="3067"/>
                <a:ext cx="144" cy="112"/>
              </a:xfrm>
              <a:custGeom>
                <a:avLst/>
                <a:gdLst>
                  <a:gd name="T0" fmla="*/ 134 w 136"/>
                  <a:gd name="T1" fmla="*/ 2 h 106"/>
                  <a:gd name="T2" fmla="*/ 133 w 136"/>
                  <a:gd name="T3" fmla="*/ 1 h 106"/>
                  <a:gd name="T4" fmla="*/ 83 w 136"/>
                  <a:gd name="T5" fmla="*/ 103 h 106"/>
                  <a:gd name="T6" fmla="*/ 6 w 136"/>
                  <a:gd name="T7" fmla="*/ 103 h 106"/>
                  <a:gd name="T8" fmla="*/ 135 w 136"/>
                  <a:gd name="T9" fmla="*/ 3 h 106"/>
                  <a:gd name="T10" fmla="*/ 134 w 136"/>
                  <a:gd name="T11" fmla="*/ 2 h 106"/>
                  <a:gd name="T12" fmla="*/ 133 w 136"/>
                  <a:gd name="T13" fmla="*/ 1 h 106"/>
                  <a:gd name="T14" fmla="*/ 134 w 136"/>
                  <a:gd name="T15" fmla="*/ 2 h 106"/>
                  <a:gd name="T16" fmla="*/ 133 w 136"/>
                  <a:gd name="T17" fmla="*/ 1 h 106"/>
                  <a:gd name="T18" fmla="*/ 1 w 136"/>
                  <a:gd name="T19" fmla="*/ 104 h 106"/>
                  <a:gd name="T20" fmla="*/ 0 w 136"/>
                  <a:gd name="T21" fmla="*/ 105 h 106"/>
                  <a:gd name="T22" fmla="*/ 2 w 136"/>
                  <a:gd name="T23" fmla="*/ 106 h 106"/>
                  <a:gd name="T24" fmla="*/ 84 w 136"/>
                  <a:gd name="T25" fmla="*/ 105 h 106"/>
                  <a:gd name="T26" fmla="*/ 86 w 136"/>
                  <a:gd name="T27" fmla="*/ 105 h 106"/>
                  <a:gd name="T28" fmla="*/ 135 w 136"/>
                  <a:gd name="T29" fmla="*/ 2 h 106"/>
                  <a:gd name="T30" fmla="*/ 135 w 136"/>
                  <a:gd name="T31" fmla="*/ 1 h 106"/>
                  <a:gd name="T32" fmla="*/ 133 w 136"/>
                  <a:gd name="T33" fmla="*/ 1 h 106"/>
                  <a:gd name="T34" fmla="*/ 134 w 136"/>
                  <a:gd name="T35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06">
                    <a:moveTo>
                      <a:pt x="134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8" name="Freeform 1089"/>
              <p:cNvSpPr/>
              <p:nvPr/>
            </p:nvSpPr>
            <p:spPr bwMode="auto">
              <a:xfrm>
                <a:off x="6049" y="3003"/>
                <a:ext cx="148" cy="97"/>
              </a:xfrm>
              <a:custGeom>
                <a:avLst/>
                <a:gdLst>
                  <a:gd name="T0" fmla="*/ 2 w 140"/>
                  <a:gd name="T1" fmla="*/ 2 h 92"/>
                  <a:gd name="T2" fmla="*/ 1 w 140"/>
                  <a:gd name="T3" fmla="*/ 3 h 92"/>
                  <a:gd name="T4" fmla="*/ 135 w 140"/>
                  <a:gd name="T5" fmla="*/ 56 h 92"/>
                  <a:gd name="T6" fmla="*/ 67 w 140"/>
                  <a:gd name="T7" fmla="*/ 88 h 92"/>
                  <a:gd name="T8" fmla="*/ 3 w 140"/>
                  <a:gd name="T9" fmla="*/ 1 h 92"/>
                  <a:gd name="T10" fmla="*/ 2 w 140"/>
                  <a:gd name="T11" fmla="*/ 2 h 92"/>
                  <a:gd name="T12" fmla="*/ 1 w 140"/>
                  <a:gd name="T13" fmla="*/ 3 h 92"/>
                  <a:gd name="T14" fmla="*/ 2 w 140"/>
                  <a:gd name="T15" fmla="*/ 2 h 92"/>
                  <a:gd name="T16" fmla="*/ 1 w 140"/>
                  <a:gd name="T17" fmla="*/ 3 h 92"/>
                  <a:gd name="T18" fmla="*/ 65 w 140"/>
                  <a:gd name="T19" fmla="*/ 91 h 92"/>
                  <a:gd name="T20" fmla="*/ 67 w 140"/>
                  <a:gd name="T21" fmla="*/ 91 h 92"/>
                  <a:gd name="T22" fmla="*/ 140 w 140"/>
                  <a:gd name="T23" fmla="*/ 57 h 92"/>
                  <a:gd name="T24" fmla="*/ 140 w 140"/>
                  <a:gd name="T25" fmla="*/ 56 h 92"/>
                  <a:gd name="T26" fmla="*/ 139 w 140"/>
                  <a:gd name="T27" fmla="*/ 54 h 92"/>
                  <a:gd name="T28" fmla="*/ 3 w 140"/>
                  <a:gd name="T29" fmla="*/ 0 h 92"/>
                  <a:gd name="T30" fmla="*/ 1 w 140"/>
                  <a:gd name="T31" fmla="*/ 1 h 92"/>
                  <a:gd name="T32" fmla="*/ 1 w 140"/>
                  <a:gd name="T33" fmla="*/ 3 h 92"/>
                  <a:gd name="T34" fmla="*/ 2 w 140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92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1"/>
                      <a:pt x="67" y="92"/>
                      <a:pt x="67" y="91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57"/>
                      <a:pt x="140" y="56"/>
                      <a:pt x="140" y="56"/>
                    </a:cubicBezTo>
                    <a:cubicBezTo>
                      <a:pt x="140" y="55"/>
                      <a:pt x="140" y="55"/>
                      <a:pt x="139" y="5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9" name="Freeform 1090"/>
              <p:cNvSpPr/>
              <p:nvPr/>
            </p:nvSpPr>
            <p:spPr bwMode="auto">
              <a:xfrm>
                <a:off x="5964" y="3003"/>
                <a:ext cx="233" cy="81"/>
              </a:xfrm>
              <a:custGeom>
                <a:avLst/>
                <a:gdLst>
                  <a:gd name="T0" fmla="*/ 1 w 220"/>
                  <a:gd name="T1" fmla="*/ 76 h 77"/>
                  <a:gd name="T2" fmla="*/ 1 w 220"/>
                  <a:gd name="T3" fmla="*/ 77 h 77"/>
                  <a:gd name="T4" fmla="*/ 219 w 220"/>
                  <a:gd name="T5" fmla="*/ 57 h 77"/>
                  <a:gd name="T6" fmla="*/ 220 w 220"/>
                  <a:gd name="T7" fmla="*/ 56 h 77"/>
                  <a:gd name="T8" fmla="*/ 219 w 220"/>
                  <a:gd name="T9" fmla="*/ 54 h 77"/>
                  <a:gd name="T10" fmla="*/ 83 w 220"/>
                  <a:gd name="T11" fmla="*/ 0 h 77"/>
                  <a:gd name="T12" fmla="*/ 81 w 220"/>
                  <a:gd name="T13" fmla="*/ 1 h 77"/>
                  <a:gd name="T14" fmla="*/ 0 w 220"/>
                  <a:gd name="T15" fmla="*/ 75 h 77"/>
                  <a:gd name="T16" fmla="*/ 0 w 220"/>
                  <a:gd name="T17" fmla="*/ 77 h 77"/>
                  <a:gd name="T18" fmla="*/ 1 w 220"/>
                  <a:gd name="T19" fmla="*/ 77 h 77"/>
                  <a:gd name="T20" fmla="*/ 1 w 220"/>
                  <a:gd name="T21" fmla="*/ 76 h 77"/>
                  <a:gd name="T22" fmla="*/ 2 w 220"/>
                  <a:gd name="T23" fmla="*/ 77 h 77"/>
                  <a:gd name="T24" fmla="*/ 82 w 220"/>
                  <a:gd name="T25" fmla="*/ 3 h 77"/>
                  <a:gd name="T26" fmla="*/ 213 w 220"/>
                  <a:gd name="T27" fmla="*/ 55 h 77"/>
                  <a:gd name="T28" fmla="*/ 1 w 220"/>
                  <a:gd name="T29" fmla="*/ 74 h 77"/>
                  <a:gd name="T30" fmla="*/ 1 w 220"/>
                  <a:gd name="T31" fmla="*/ 76 h 77"/>
                  <a:gd name="T32" fmla="*/ 2 w 220"/>
                  <a:gd name="T33" fmla="*/ 77 h 77"/>
                  <a:gd name="T34" fmla="*/ 1 w 220"/>
                  <a:gd name="T3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0" h="77">
                    <a:moveTo>
                      <a:pt x="1" y="76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20" y="57"/>
                      <a:pt x="220" y="57"/>
                      <a:pt x="220" y="56"/>
                    </a:cubicBezTo>
                    <a:cubicBezTo>
                      <a:pt x="220" y="55"/>
                      <a:pt x="220" y="55"/>
                      <a:pt x="219" y="5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6"/>
                      <a:pt x="1" y="76"/>
                      <a:pt x="1" y="7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0" name="Freeform 1091"/>
              <p:cNvSpPr/>
              <p:nvPr/>
            </p:nvSpPr>
            <p:spPr bwMode="auto">
              <a:xfrm>
                <a:off x="5964" y="2998"/>
                <a:ext cx="157" cy="102"/>
              </a:xfrm>
              <a:custGeom>
                <a:avLst/>
                <a:gdLst>
                  <a:gd name="T0" fmla="*/ 1 w 148"/>
                  <a:gd name="T1" fmla="*/ 2 h 96"/>
                  <a:gd name="T2" fmla="*/ 1 w 148"/>
                  <a:gd name="T3" fmla="*/ 3 h 96"/>
                  <a:gd name="T4" fmla="*/ 81 w 148"/>
                  <a:gd name="T5" fmla="*/ 7 h 96"/>
                  <a:gd name="T6" fmla="*/ 141 w 148"/>
                  <a:gd name="T7" fmla="*/ 88 h 96"/>
                  <a:gd name="T8" fmla="*/ 2 w 148"/>
                  <a:gd name="T9" fmla="*/ 0 h 96"/>
                  <a:gd name="T10" fmla="*/ 1 w 148"/>
                  <a:gd name="T11" fmla="*/ 2 h 96"/>
                  <a:gd name="T12" fmla="*/ 1 w 148"/>
                  <a:gd name="T13" fmla="*/ 3 h 96"/>
                  <a:gd name="T14" fmla="*/ 1 w 148"/>
                  <a:gd name="T15" fmla="*/ 2 h 96"/>
                  <a:gd name="T16" fmla="*/ 1 w 148"/>
                  <a:gd name="T17" fmla="*/ 3 h 96"/>
                  <a:gd name="T18" fmla="*/ 146 w 148"/>
                  <a:gd name="T19" fmla="*/ 95 h 96"/>
                  <a:gd name="T20" fmla="*/ 148 w 148"/>
                  <a:gd name="T21" fmla="*/ 95 h 96"/>
                  <a:gd name="T22" fmla="*/ 148 w 148"/>
                  <a:gd name="T23" fmla="*/ 93 h 96"/>
                  <a:gd name="T24" fmla="*/ 83 w 148"/>
                  <a:gd name="T25" fmla="*/ 5 h 96"/>
                  <a:gd name="T26" fmla="*/ 82 w 148"/>
                  <a:gd name="T27" fmla="*/ 4 h 96"/>
                  <a:gd name="T28" fmla="*/ 1 w 148"/>
                  <a:gd name="T29" fmla="*/ 0 h 96"/>
                  <a:gd name="T30" fmla="*/ 0 w 148"/>
                  <a:gd name="T31" fmla="*/ 1 h 96"/>
                  <a:gd name="T32" fmla="*/ 1 w 148"/>
                  <a:gd name="T33" fmla="*/ 3 h 96"/>
                  <a:gd name="T34" fmla="*/ 1 w 148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" h="96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6"/>
                      <a:pt x="147" y="96"/>
                      <a:pt x="148" y="95"/>
                    </a:cubicBezTo>
                    <a:cubicBezTo>
                      <a:pt x="148" y="94"/>
                      <a:pt x="148" y="94"/>
                      <a:pt x="148" y="9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4"/>
                      <a:pt x="83" y="4"/>
                      <a:pt x="8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1" name="Freeform 1092"/>
              <p:cNvSpPr/>
              <p:nvPr/>
            </p:nvSpPr>
            <p:spPr bwMode="auto">
              <a:xfrm>
                <a:off x="5632" y="3295"/>
                <a:ext cx="59" cy="154"/>
              </a:xfrm>
              <a:custGeom>
                <a:avLst/>
                <a:gdLst>
                  <a:gd name="T0" fmla="*/ 6 w 56"/>
                  <a:gd name="T1" fmla="*/ 2 h 146"/>
                  <a:gd name="T2" fmla="*/ 5 w 56"/>
                  <a:gd name="T3" fmla="*/ 2 h 146"/>
                  <a:gd name="T4" fmla="*/ 0 w 56"/>
                  <a:gd name="T5" fmla="*/ 139 h 146"/>
                  <a:gd name="T6" fmla="*/ 1 w 56"/>
                  <a:gd name="T7" fmla="*/ 140 h 146"/>
                  <a:gd name="T8" fmla="*/ 54 w 56"/>
                  <a:gd name="T9" fmla="*/ 146 h 146"/>
                  <a:gd name="T10" fmla="*/ 56 w 56"/>
                  <a:gd name="T11" fmla="*/ 145 h 146"/>
                  <a:gd name="T12" fmla="*/ 56 w 56"/>
                  <a:gd name="T13" fmla="*/ 144 h 146"/>
                  <a:gd name="T14" fmla="*/ 8 w 56"/>
                  <a:gd name="T15" fmla="*/ 2 h 146"/>
                  <a:gd name="T16" fmla="*/ 6 w 56"/>
                  <a:gd name="T17" fmla="*/ 1 h 146"/>
                  <a:gd name="T18" fmla="*/ 5 w 56"/>
                  <a:gd name="T19" fmla="*/ 2 h 146"/>
                  <a:gd name="T20" fmla="*/ 6 w 56"/>
                  <a:gd name="T21" fmla="*/ 2 h 146"/>
                  <a:gd name="T22" fmla="*/ 5 w 56"/>
                  <a:gd name="T23" fmla="*/ 3 h 146"/>
                  <a:gd name="T24" fmla="*/ 52 w 56"/>
                  <a:gd name="T25" fmla="*/ 142 h 146"/>
                  <a:gd name="T26" fmla="*/ 3 w 56"/>
                  <a:gd name="T27" fmla="*/ 137 h 146"/>
                  <a:gd name="T28" fmla="*/ 8 w 56"/>
                  <a:gd name="T29" fmla="*/ 2 h 146"/>
                  <a:gd name="T30" fmla="*/ 6 w 56"/>
                  <a:gd name="T31" fmla="*/ 2 h 146"/>
                  <a:gd name="T32" fmla="*/ 5 w 56"/>
                  <a:gd name="T33" fmla="*/ 3 h 146"/>
                  <a:gd name="T34" fmla="*/ 6 w 56"/>
                  <a:gd name="T35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46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6" y="145"/>
                    </a:cubicBezTo>
                    <a:cubicBezTo>
                      <a:pt x="56" y="145"/>
                      <a:pt x="56" y="144"/>
                      <a:pt x="56" y="14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2" name="Freeform 1093"/>
              <p:cNvSpPr/>
              <p:nvPr/>
            </p:nvSpPr>
            <p:spPr bwMode="auto">
              <a:xfrm>
                <a:off x="5632" y="3289"/>
                <a:ext cx="143" cy="154"/>
              </a:xfrm>
              <a:custGeom>
                <a:avLst/>
                <a:gdLst>
                  <a:gd name="T0" fmla="*/ 133 w 135"/>
                  <a:gd name="T1" fmla="*/ 1 h 146"/>
                  <a:gd name="T2" fmla="*/ 133 w 135"/>
                  <a:gd name="T3" fmla="*/ 0 h 146"/>
                  <a:gd name="T4" fmla="*/ 6 w 135"/>
                  <a:gd name="T5" fmla="*/ 7 h 146"/>
                  <a:gd name="T6" fmla="*/ 5 w 135"/>
                  <a:gd name="T7" fmla="*/ 8 h 146"/>
                  <a:gd name="T8" fmla="*/ 0 w 135"/>
                  <a:gd name="T9" fmla="*/ 145 h 146"/>
                  <a:gd name="T10" fmla="*/ 1 w 135"/>
                  <a:gd name="T11" fmla="*/ 146 h 146"/>
                  <a:gd name="T12" fmla="*/ 3 w 135"/>
                  <a:gd name="T13" fmla="*/ 146 h 146"/>
                  <a:gd name="T14" fmla="*/ 134 w 135"/>
                  <a:gd name="T15" fmla="*/ 2 h 146"/>
                  <a:gd name="T16" fmla="*/ 135 w 135"/>
                  <a:gd name="T17" fmla="*/ 1 h 146"/>
                  <a:gd name="T18" fmla="*/ 133 w 135"/>
                  <a:gd name="T19" fmla="*/ 0 h 146"/>
                  <a:gd name="T20" fmla="*/ 133 w 135"/>
                  <a:gd name="T21" fmla="*/ 1 h 146"/>
                  <a:gd name="T22" fmla="*/ 132 w 135"/>
                  <a:gd name="T23" fmla="*/ 0 h 146"/>
                  <a:gd name="T24" fmla="*/ 3 w 135"/>
                  <a:gd name="T25" fmla="*/ 141 h 146"/>
                  <a:gd name="T26" fmla="*/ 8 w 135"/>
                  <a:gd name="T27" fmla="*/ 9 h 146"/>
                  <a:gd name="T28" fmla="*/ 133 w 135"/>
                  <a:gd name="T29" fmla="*/ 3 h 146"/>
                  <a:gd name="T30" fmla="*/ 133 w 135"/>
                  <a:gd name="T31" fmla="*/ 1 h 146"/>
                  <a:gd name="T32" fmla="*/ 132 w 135"/>
                  <a:gd name="T33" fmla="*/ 0 h 146"/>
                  <a:gd name="T34" fmla="*/ 133 w 135"/>
                  <a:gd name="T35" fmla="*/ 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46">
                    <a:moveTo>
                      <a:pt x="133" y="1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6"/>
                      <a:pt x="1" y="146"/>
                    </a:cubicBezTo>
                    <a:cubicBezTo>
                      <a:pt x="1" y="146"/>
                      <a:pt x="2" y="146"/>
                      <a:pt x="3" y="146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5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1"/>
                      <a:pt x="133" y="1"/>
                      <a:pt x="1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3" name="Freeform 1094"/>
              <p:cNvSpPr/>
              <p:nvPr/>
            </p:nvSpPr>
            <p:spPr bwMode="auto">
              <a:xfrm>
                <a:off x="6273" y="3140"/>
                <a:ext cx="69" cy="148"/>
              </a:xfrm>
              <a:custGeom>
                <a:avLst/>
                <a:gdLst>
                  <a:gd name="T0" fmla="*/ 1 w 65"/>
                  <a:gd name="T1" fmla="*/ 1 h 140"/>
                  <a:gd name="T2" fmla="*/ 0 w 65"/>
                  <a:gd name="T3" fmla="*/ 2 h 140"/>
                  <a:gd name="T4" fmla="*/ 62 w 65"/>
                  <a:gd name="T5" fmla="*/ 80 h 140"/>
                  <a:gd name="T6" fmla="*/ 45 w 65"/>
                  <a:gd name="T7" fmla="*/ 133 h 140"/>
                  <a:gd name="T8" fmla="*/ 3 w 65"/>
                  <a:gd name="T9" fmla="*/ 1 h 140"/>
                  <a:gd name="T10" fmla="*/ 1 w 65"/>
                  <a:gd name="T11" fmla="*/ 1 h 140"/>
                  <a:gd name="T12" fmla="*/ 0 w 65"/>
                  <a:gd name="T13" fmla="*/ 2 h 140"/>
                  <a:gd name="T14" fmla="*/ 1 w 65"/>
                  <a:gd name="T15" fmla="*/ 1 h 140"/>
                  <a:gd name="T16" fmla="*/ 0 w 65"/>
                  <a:gd name="T17" fmla="*/ 2 h 140"/>
                  <a:gd name="T18" fmla="*/ 43 w 65"/>
                  <a:gd name="T19" fmla="*/ 139 h 140"/>
                  <a:gd name="T20" fmla="*/ 45 w 65"/>
                  <a:gd name="T21" fmla="*/ 140 h 140"/>
                  <a:gd name="T22" fmla="*/ 46 w 65"/>
                  <a:gd name="T23" fmla="*/ 139 h 140"/>
                  <a:gd name="T24" fmla="*/ 65 w 65"/>
                  <a:gd name="T25" fmla="*/ 80 h 140"/>
                  <a:gd name="T26" fmla="*/ 65 w 65"/>
                  <a:gd name="T27" fmla="*/ 79 h 140"/>
                  <a:gd name="T28" fmla="*/ 2 w 65"/>
                  <a:gd name="T29" fmla="*/ 0 h 140"/>
                  <a:gd name="T30" fmla="*/ 1 w 65"/>
                  <a:gd name="T31" fmla="*/ 0 h 140"/>
                  <a:gd name="T32" fmla="*/ 0 w 65"/>
                  <a:gd name="T33" fmla="*/ 2 h 140"/>
                  <a:gd name="T34" fmla="*/ 1 w 65"/>
                  <a:gd name="T3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140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4" y="140"/>
                      <a:pt x="45" y="140"/>
                    </a:cubicBezTo>
                    <a:cubicBezTo>
                      <a:pt x="45" y="140"/>
                      <a:pt x="46" y="139"/>
                      <a:pt x="46" y="13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79"/>
                      <a:pt x="65" y="7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4" name="Freeform 1095"/>
              <p:cNvSpPr/>
              <p:nvPr/>
            </p:nvSpPr>
            <p:spPr bwMode="auto">
              <a:xfrm>
                <a:off x="6194" y="3060"/>
                <a:ext cx="82" cy="138"/>
              </a:xfrm>
              <a:custGeom>
                <a:avLst/>
                <a:gdLst>
                  <a:gd name="T0" fmla="*/ 2 w 78"/>
                  <a:gd name="T1" fmla="*/ 2 h 131"/>
                  <a:gd name="T2" fmla="*/ 1 w 78"/>
                  <a:gd name="T3" fmla="*/ 3 h 131"/>
                  <a:gd name="T4" fmla="*/ 74 w 78"/>
                  <a:gd name="T5" fmla="*/ 77 h 131"/>
                  <a:gd name="T6" fmla="*/ 29 w 78"/>
                  <a:gd name="T7" fmla="*/ 126 h 131"/>
                  <a:gd name="T8" fmla="*/ 3 w 78"/>
                  <a:gd name="T9" fmla="*/ 1 h 131"/>
                  <a:gd name="T10" fmla="*/ 2 w 78"/>
                  <a:gd name="T11" fmla="*/ 2 h 131"/>
                  <a:gd name="T12" fmla="*/ 1 w 78"/>
                  <a:gd name="T13" fmla="*/ 3 h 131"/>
                  <a:gd name="T14" fmla="*/ 2 w 78"/>
                  <a:gd name="T15" fmla="*/ 2 h 131"/>
                  <a:gd name="T16" fmla="*/ 0 w 78"/>
                  <a:gd name="T17" fmla="*/ 2 h 131"/>
                  <a:gd name="T18" fmla="*/ 27 w 78"/>
                  <a:gd name="T19" fmla="*/ 130 h 131"/>
                  <a:gd name="T20" fmla="*/ 28 w 78"/>
                  <a:gd name="T21" fmla="*/ 131 h 131"/>
                  <a:gd name="T22" fmla="*/ 30 w 78"/>
                  <a:gd name="T23" fmla="*/ 130 h 131"/>
                  <a:gd name="T24" fmla="*/ 77 w 78"/>
                  <a:gd name="T25" fmla="*/ 78 h 131"/>
                  <a:gd name="T26" fmla="*/ 77 w 78"/>
                  <a:gd name="T27" fmla="*/ 76 h 131"/>
                  <a:gd name="T28" fmla="*/ 3 w 78"/>
                  <a:gd name="T29" fmla="*/ 1 h 131"/>
                  <a:gd name="T30" fmla="*/ 1 w 78"/>
                  <a:gd name="T31" fmla="*/ 0 h 131"/>
                  <a:gd name="T32" fmla="*/ 0 w 78"/>
                  <a:gd name="T33" fmla="*/ 2 h 131"/>
                  <a:gd name="T34" fmla="*/ 2 w 78"/>
                  <a:gd name="T35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7" y="130"/>
                      <a:pt x="28" y="131"/>
                      <a:pt x="28" y="131"/>
                    </a:cubicBezTo>
                    <a:cubicBezTo>
                      <a:pt x="29" y="131"/>
                      <a:pt x="29" y="131"/>
                      <a:pt x="30" y="13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5" name="Freeform 1096"/>
              <p:cNvSpPr/>
              <p:nvPr/>
            </p:nvSpPr>
            <p:spPr bwMode="auto">
              <a:xfrm>
                <a:off x="6011" y="3403"/>
                <a:ext cx="121" cy="67"/>
              </a:xfrm>
              <a:custGeom>
                <a:avLst/>
                <a:gdLst>
                  <a:gd name="T0" fmla="*/ 113 w 115"/>
                  <a:gd name="T1" fmla="*/ 13 h 64"/>
                  <a:gd name="T2" fmla="*/ 113 w 115"/>
                  <a:gd name="T3" fmla="*/ 12 h 64"/>
                  <a:gd name="T4" fmla="*/ 45 w 115"/>
                  <a:gd name="T5" fmla="*/ 0 h 64"/>
                  <a:gd name="T6" fmla="*/ 43 w 115"/>
                  <a:gd name="T7" fmla="*/ 1 h 64"/>
                  <a:gd name="T8" fmla="*/ 0 w 115"/>
                  <a:gd name="T9" fmla="*/ 61 h 64"/>
                  <a:gd name="T10" fmla="*/ 0 w 115"/>
                  <a:gd name="T11" fmla="*/ 63 h 64"/>
                  <a:gd name="T12" fmla="*/ 2 w 115"/>
                  <a:gd name="T13" fmla="*/ 63 h 64"/>
                  <a:gd name="T14" fmla="*/ 114 w 115"/>
                  <a:gd name="T15" fmla="*/ 15 h 64"/>
                  <a:gd name="T16" fmla="*/ 114 w 115"/>
                  <a:gd name="T17" fmla="*/ 13 h 64"/>
                  <a:gd name="T18" fmla="*/ 113 w 115"/>
                  <a:gd name="T19" fmla="*/ 12 h 64"/>
                  <a:gd name="T20" fmla="*/ 113 w 115"/>
                  <a:gd name="T21" fmla="*/ 13 h 64"/>
                  <a:gd name="T22" fmla="*/ 112 w 115"/>
                  <a:gd name="T23" fmla="*/ 12 h 64"/>
                  <a:gd name="T24" fmla="*/ 6 w 115"/>
                  <a:gd name="T25" fmla="*/ 58 h 64"/>
                  <a:gd name="T26" fmla="*/ 45 w 115"/>
                  <a:gd name="T27" fmla="*/ 3 h 64"/>
                  <a:gd name="T28" fmla="*/ 113 w 115"/>
                  <a:gd name="T29" fmla="*/ 15 h 64"/>
                  <a:gd name="T30" fmla="*/ 113 w 115"/>
                  <a:gd name="T31" fmla="*/ 13 h 64"/>
                  <a:gd name="T32" fmla="*/ 112 w 115"/>
                  <a:gd name="T33" fmla="*/ 12 h 64"/>
                  <a:gd name="T34" fmla="*/ 113 w 115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64">
                    <a:moveTo>
                      <a:pt x="113" y="13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5" y="14"/>
                      <a:pt x="114" y="13"/>
                    </a:cubicBezTo>
                    <a:cubicBezTo>
                      <a:pt x="114" y="13"/>
                      <a:pt x="114" y="12"/>
                      <a:pt x="113" y="12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3"/>
                      <a:pt x="113" y="13"/>
                      <a:pt x="113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6" name="Freeform 1097"/>
              <p:cNvSpPr/>
              <p:nvPr/>
            </p:nvSpPr>
            <p:spPr bwMode="auto">
              <a:xfrm>
                <a:off x="6056" y="3403"/>
                <a:ext cx="127" cy="99"/>
              </a:xfrm>
              <a:custGeom>
                <a:avLst/>
                <a:gdLst>
                  <a:gd name="T0" fmla="*/ 118 w 120"/>
                  <a:gd name="T1" fmla="*/ 92 h 94"/>
                  <a:gd name="T2" fmla="*/ 119 w 120"/>
                  <a:gd name="T3" fmla="*/ 91 h 94"/>
                  <a:gd name="T4" fmla="*/ 7 w 120"/>
                  <a:gd name="T5" fmla="*/ 4 h 94"/>
                  <a:gd name="T6" fmla="*/ 69 w 120"/>
                  <a:gd name="T7" fmla="*/ 15 h 94"/>
                  <a:gd name="T8" fmla="*/ 117 w 120"/>
                  <a:gd name="T9" fmla="*/ 93 h 94"/>
                  <a:gd name="T10" fmla="*/ 118 w 120"/>
                  <a:gd name="T11" fmla="*/ 92 h 94"/>
                  <a:gd name="T12" fmla="*/ 119 w 120"/>
                  <a:gd name="T13" fmla="*/ 91 h 94"/>
                  <a:gd name="T14" fmla="*/ 118 w 120"/>
                  <a:gd name="T15" fmla="*/ 92 h 94"/>
                  <a:gd name="T16" fmla="*/ 120 w 120"/>
                  <a:gd name="T17" fmla="*/ 91 h 94"/>
                  <a:gd name="T18" fmla="*/ 71 w 120"/>
                  <a:gd name="T19" fmla="*/ 13 h 94"/>
                  <a:gd name="T20" fmla="*/ 70 w 120"/>
                  <a:gd name="T21" fmla="*/ 12 h 94"/>
                  <a:gd name="T22" fmla="*/ 2 w 120"/>
                  <a:gd name="T23" fmla="*/ 0 h 94"/>
                  <a:gd name="T24" fmla="*/ 0 w 120"/>
                  <a:gd name="T25" fmla="*/ 1 h 94"/>
                  <a:gd name="T26" fmla="*/ 0 w 120"/>
                  <a:gd name="T27" fmla="*/ 3 h 94"/>
                  <a:gd name="T28" fmla="*/ 117 w 120"/>
                  <a:gd name="T29" fmla="*/ 93 h 94"/>
                  <a:gd name="T30" fmla="*/ 119 w 120"/>
                  <a:gd name="T31" fmla="*/ 93 h 94"/>
                  <a:gd name="T32" fmla="*/ 120 w 120"/>
                  <a:gd name="T33" fmla="*/ 91 h 94"/>
                  <a:gd name="T34" fmla="*/ 118 w 120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94">
                    <a:moveTo>
                      <a:pt x="118" y="92"/>
                    </a:moveTo>
                    <a:cubicBezTo>
                      <a:pt x="119" y="91"/>
                      <a:pt x="119" y="91"/>
                      <a:pt x="119" y="9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2"/>
                      <a:pt x="71" y="12"/>
                      <a:pt x="70" y="1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4"/>
                      <a:pt x="119" y="94"/>
                      <a:pt x="119" y="93"/>
                    </a:cubicBezTo>
                    <a:cubicBezTo>
                      <a:pt x="120" y="93"/>
                      <a:pt x="120" y="92"/>
                      <a:pt x="120" y="91"/>
                    </a:cubicBezTo>
                    <a:cubicBezTo>
                      <a:pt x="118" y="92"/>
                      <a:pt x="118" y="92"/>
                      <a:pt x="118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7" name="Freeform 1098"/>
              <p:cNvSpPr/>
              <p:nvPr/>
            </p:nvSpPr>
            <p:spPr bwMode="auto">
              <a:xfrm>
                <a:off x="6108" y="3499"/>
                <a:ext cx="75" cy="140"/>
              </a:xfrm>
              <a:custGeom>
                <a:avLst/>
                <a:gdLst>
                  <a:gd name="T0" fmla="*/ 55 w 71"/>
                  <a:gd name="T1" fmla="*/ 132 h 133"/>
                  <a:gd name="T2" fmla="*/ 57 w 71"/>
                  <a:gd name="T3" fmla="*/ 132 h 133"/>
                  <a:gd name="T4" fmla="*/ 71 w 71"/>
                  <a:gd name="T5" fmla="*/ 1 h 133"/>
                  <a:gd name="T6" fmla="*/ 70 w 71"/>
                  <a:gd name="T7" fmla="*/ 0 h 133"/>
                  <a:gd name="T8" fmla="*/ 68 w 71"/>
                  <a:gd name="T9" fmla="*/ 0 h 133"/>
                  <a:gd name="T10" fmla="*/ 1 w 71"/>
                  <a:gd name="T11" fmla="*/ 45 h 133"/>
                  <a:gd name="T12" fmla="*/ 1 w 71"/>
                  <a:gd name="T13" fmla="*/ 47 h 133"/>
                  <a:gd name="T14" fmla="*/ 54 w 71"/>
                  <a:gd name="T15" fmla="*/ 132 h 133"/>
                  <a:gd name="T16" fmla="*/ 56 w 71"/>
                  <a:gd name="T17" fmla="*/ 133 h 133"/>
                  <a:gd name="T18" fmla="*/ 57 w 71"/>
                  <a:gd name="T19" fmla="*/ 132 h 133"/>
                  <a:gd name="T20" fmla="*/ 55 w 71"/>
                  <a:gd name="T21" fmla="*/ 132 h 133"/>
                  <a:gd name="T22" fmla="*/ 57 w 71"/>
                  <a:gd name="T23" fmla="*/ 131 h 133"/>
                  <a:gd name="T24" fmla="*/ 4 w 71"/>
                  <a:gd name="T25" fmla="*/ 47 h 133"/>
                  <a:gd name="T26" fmla="*/ 67 w 71"/>
                  <a:gd name="T27" fmla="*/ 4 h 133"/>
                  <a:gd name="T28" fmla="*/ 54 w 71"/>
                  <a:gd name="T29" fmla="*/ 131 h 133"/>
                  <a:gd name="T30" fmla="*/ 55 w 71"/>
                  <a:gd name="T31" fmla="*/ 132 h 133"/>
                  <a:gd name="T32" fmla="*/ 57 w 71"/>
                  <a:gd name="T33" fmla="*/ 131 h 133"/>
                  <a:gd name="T34" fmla="*/ 55 w 71"/>
                  <a:gd name="T3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33">
                    <a:moveTo>
                      <a:pt x="55" y="132"/>
                    </a:moveTo>
                    <a:cubicBezTo>
                      <a:pt x="57" y="132"/>
                      <a:pt x="57" y="132"/>
                      <a:pt x="57" y="13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0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7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5" y="133"/>
                      <a:pt x="55" y="133"/>
                      <a:pt x="56" y="133"/>
                    </a:cubicBezTo>
                    <a:cubicBezTo>
                      <a:pt x="56" y="133"/>
                      <a:pt x="57" y="132"/>
                      <a:pt x="57" y="132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5" y="132"/>
                      <a:pt x="55" y="132"/>
                      <a:pt x="55" y="1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8" name="Freeform 1099"/>
              <p:cNvSpPr/>
              <p:nvPr/>
            </p:nvSpPr>
            <p:spPr bwMode="auto">
              <a:xfrm>
                <a:off x="5974" y="3403"/>
                <a:ext cx="85" cy="118"/>
              </a:xfrm>
              <a:custGeom>
                <a:avLst/>
                <a:gdLst>
                  <a:gd name="T0" fmla="*/ 79 w 81"/>
                  <a:gd name="T1" fmla="*/ 2 h 112"/>
                  <a:gd name="T2" fmla="*/ 78 w 81"/>
                  <a:gd name="T3" fmla="*/ 0 h 112"/>
                  <a:gd name="T4" fmla="*/ 1 w 81"/>
                  <a:gd name="T5" fmla="*/ 66 h 112"/>
                  <a:gd name="T6" fmla="*/ 1 w 81"/>
                  <a:gd name="T7" fmla="*/ 68 h 112"/>
                  <a:gd name="T8" fmla="*/ 35 w 81"/>
                  <a:gd name="T9" fmla="*/ 112 h 112"/>
                  <a:gd name="T10" fmla="*/ 36 w 81"/>
                  <a:gd name="T11" fmla="*/ 112 h 112"/>
                  <a:gd name="T12" fmla="*/ 38 w 81"/>
                  <a:gd name="T13" fmla="*/ 111 h 112"/>
                  <a:gd name="T14" fmla="*/ 81 w 81"/>
                  <a:gd name="T15" fmla="*/ 2 h 112"/>
                  <a:gd name="T16" fmla="*/ 80 w 81"/>
                  <a:gd name="T17" fmla="*/ 0 h 112"/>
                  <a:gd name="T18" fmla="*/ 78 w 81"/>
                  <a:gd name="T19" fmla="*/ 0 h 112"/>
                  <a:gd name="T20" fmla="*/ 79 w 81"/>
                  <a:gd name="T21" fmla="*/ 2 h 112"/>
                  <a:gd name="T22" fmla="*/ 78 w 81"/>
                  <a:gd name="T23" fmla="*/ 1 h 112"/>
                  <a:gd name="T24" fmla="*/ 36 w 81"/>
                  <a:gd name="T25" fmla="*/ 108 h 112"/>
                  <a:gd name="T26" fmla="*/ 4 w 81"/>
                  <a:gd name="T27" fmla="*/ 68 h 112"/>
                  <a:gd name="T28" fmla="*/ 80 w 81"/>
                  <a:gd name="T29" fmla="*/ 3 h 112"/>
                  <a:gd name="T30" fmla="*/ 79 w 81"/>
                  <a:gd name="T31" fmla="*/ 2 h 112"/>
                  <a:gd name="T32" fmla="*/ 78 w 81"/>
                  <a:gd name="T33" fmla="*/ 1 h 112"/>
                  <a:gd name="T34" fmla="*/ 79 w 81"/>
                  <a:gd name="T35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12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0" y="68"/>
                      <a:pt x="1" y="68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7" y="112"/>
                      <a:pt x="37" y="112"/>
                      <a:pt x="38" y="11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9" name="Freeform 1100"/>
              <p:cNvSpPr/>
              <p:nvPr/>
            </p:nvSpPr>
            <p:spPr bwMode="auto">
              <a:xfrm>
                <a:off x="5948" y="3466"/>
                <a:ext cx="66" cy="111"/>
              </a:xfrm>
              <a:custGeom>
                <a:avLst/>
                <a:gdLst>
                  <a:gd name="T0" fmla="*/ 61 w 62"/>
                  <a:gd name="T1" fmla="*/ 2 h 105"/>
                  <a:gd name="T2" fmla="*/ 59 w 62"/>
                  <a:gd name="T3" fmla="*/ 1 h 105"/>
                  <a:gd name="T4" fmla="*/ 6 w 62"/>
                  <a:gd name="T5" fmla="*/ 94 h 105"/>
                  <a:gd name="T6" fmla="*/ 27 w 62"/>
                  <a:gd name="T7" fmla="*/ 9 h 105"/>
                  <a:gd name="T8" fmla="*/ 61 w 62"/>
                  <a:gd name="T9" fmla="*/ 3 h 105"/>
                  <a:gd name="T10" fmla="*/ 61 w 62"/>
                  <a:gd name="T11" fmla="*/ 2 h 105"/>
                  <a:gd name="T12" fmla="*/ 59 w 62"/>
                  <a:gd name="T13" fmla="*/ 1 h 105"/>
                  <a:gd name="T14" fmla="*/ 61 w 62"/>
                  <a:gd name="T15" fmla="*/ 2 h 105"/>
                  <a:gd name="T16" fmla="*/ 60 w 62"/>
                  <a:gd name="T17" fmla="*/ 1 h 105"/>
                  <a:gd name="T18" fmla="*/ 26 w 62"/>
                  <a:gd name="T19" fmla="*/ 6 h 105"/>
                  <a:gd name="T20" fmla="*/ 24 w 62"/>
                  <a:gd name="T21" fmla="*/ 7 h 105"/>
                  <a:gd name="T22" fmla="*/ 0 w 62"/>
                  <a:gd name="T23" fmla="*/ 103 h 105"/>
                  <a:gd name="T24" fmla="*/ 1 w 62"/>
                  <a:gd name="T25" fmla="*/ 105 h 105"/>
                  <a:gd name="T26" fmla="*/ 3 w 62"/>
                  <a:gd name="T27" fmla="*/ 105 h 105"/>
                  <a:gd name="T28" fmla="*/ 62 w 62"/>
                  <a:gd name="T29" fmla="*/ 3 h 105"/>
                  <a:gd name="T30" fmla="*/ 62 w 62"/>
                  <a:gd name="T31" fmla="*/ 1 h 105"/>
                  <a:gd name="T32" fmla="*/ 60 w 62"/>
                  <a:gd name="T33" fmla="*/ 1 h 105"/>
                  <a:gd name="T34" fmla="*/ 61 w 62"/>
                  <a:gd name="T35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05">
                    <a:moveTo>
                      <a:pt x="61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7"/>
                      <a:pt x="24" y="7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5"/>
                      <a:pt x="1" y="105"/>
                    </a:cubicBezTo>
                    <a:cubicBezTo>
                      <a:pt x="2" y="105"/>
                      <a:pt x="3" y="105"/>
                      <a:pt x="3" y="105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1"/>
                    </a:cubicBezTo>
                    <a:cubicBezTo>
                      <a:pt x="62" y="1"/>
                      <a:pt x="61" y="0"/>
                      <a:pt x="60" y="1"/>
                    </a:cubicBezTo>
                    <a:cubicBezTo>
                      <a:pt x="61" y="2"/>
                      <a:pt x="61" y="2"/>
                      <a:pt x="6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0" name="Freeform 1101"/>
              <p:cNvSpPr/>
              <p:nvPr/>
            </p:nvSpPr>
            <p:spPr bwMode="auto">
              <a:xfrm>
                <a:off x="6011" y="3415"/>
                <a:ext cx="121" cy="134"/>
              </a:xfrm>
              <a:custGeom>
                <a:avLst/>
                <a:gdLst>
                  <a:gd name="T0" fmla="*/ 94 w 115"/>
                  <a:gd name="T1" fmla="*/ 125 h 127"/>
                  <a:gd name="T2" fmla="*/ 95 w 115"/>
                  <a:gd name="T3" fmla="*/ 124 h 127"/>
                  <a:gd name="T4" fmla="*/ 4 w 115"/>
                  <a:gd name="T5" fmla="*/ 98 h 127"/>
                  <a:gd name="T6" fmla="*/ 111 w 115"/>
                  <a:gd name="T7" fmla="*/ 5 h 127"/>
                  <a:gd name="T8" fmla="*/ 93 w 115"/>
                  <a:gd name="T9" fmla="*/ 125 h 127"/>
                  <a:gd name="T10" fmla="*/ 94 w 115"/>
                  <a:gd name="T11" fmla="*/ 125 h 127"/>
                  <a:gd name="T12" fmla="*/ 95 w 115"/>
                  <a:gd name="T13" fmla="*/ 124 h 127"/>
                  <a:gd name="T14" fmla="*/ 94 w 115"/>
                  <a:gd name="T15" fmla="*/ 125 h 127"/>
                  <a:gd name="T16" fmla="*/ 96 w 115"/>
                  <a:gd name="T17" fmla="*/ 125 h 127"/>
                  <a:gd name="T18" fmla="*/ 114 w 115"/>
                  <a:gd name="T19" fmla="*/ 2 h 127"/>
                  <a:gd name="T20" fmla="*/ 114 w 115"/>
                  <a:gd name="T21" fmla="*/ 0 h 127"/>
                  <a:gd name="T22" fmla="*/ 112 w 115"/>
                  <a:gd name="T23" fmla="*/ 0 h 127"/>
                  <a:gd name="T24" fmla="*/ 0 w 115"/>
                  <a:gd name="T25" fmla="*/ 98 h 127"/>
                  <a:gd name="T26" fmla="*/ 0 w 115"/>
                  <a:gd name="T27" fmla="*/ 99 h 127"/>
                  <a:gd name="T28" fmla="*/ 1 w 115"/>
                  <a:gd name="T29" fmla="*/ 100 h 127"/>
                  <a:gd name="T30" fmla="*/ 94 w 115"/>
                  <a:gd name="T31" fmla="*/ 127 h 127"/>
                  <a:gd name="T32" fmla="*/ 95 w 115"/>
                  <a:gd name="T33" fmla="*/ 127 h 127"/>
                  <a:gd name="T34" fmla="*/ 96 w 115"/>
                  <a:gd name="T35" fmla="*/ 125 h 127"/>
                  <a:gd name="T36" fmla="*/ 94 w 115"/>
                  <a:gd name="T37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27">
                    <a:moveTo>
                      <a:pt x="94" y="125"/>
                    </a:moveTo>
                    <a:cubicBezTo>
                      <a:pt x="95" y="124"/>
                      <a:pt x="95" y="124"/>
                      <a:pt x="95" y="124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5" y="1"/>
                      <a:pt x="114" y="0"/>
                      <a:pt x="114" y="0"/>
                    </a:cubicBezTo>
                    <a:cubicBezTo>
                      <a:pt x="113" y="0"/>
                      <a:pt x="112" y="0"/>
                      <a:pt x="112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1" y="100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4" y="127"/>
                      <a:pt x="95" y="127"/>
                      <a:pt x="95" y="127"/>
                    </a:cubicBezTo>
                    <a:cubicBezTo>
                      <a:pt x="95" y="126"/>
                      <a:pt x="96" y="126"/>
                      <a:pt x="96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1" name="Freeform 1102"/>
              <p:cNvSpPr/>
              <p:nvPr/>
            </p:nvSpPr>
            <p:spPr bwMode="auto">
              <a:xfrm>
                <a:off x="5910" y="3518"/>
                <a:ext cx="104" cy="121"/>
              </a:xfrm>
              <a:custGeom>
                <a:avLst/>
                <a:gdLst>
                  <a:gd name="T0" fmla="*/ 4 w 98"/>
                  <a:gd name="T1" fmla="*/ 32 h 115"/>
                  <a:gd name="T2" fmla="*/ 3 w 98"/>
                  <a:gd name="T3" fmla="*/ 32 h 115"/>
                  <a:gd name="T4" fmla="*/ 0 w 98"/>
                  <a:gd name="T5" fmla="*/ 114 h 115"/>
                  <a:gd name="T6" fmla="*/ 1 w 98"/>
                  <a:gd name="T7" fmla="*/ 115 h 115"/>
                  <a:gd name="T8" fmla="*/ 2 w 98"/>
                  <a:gd name="T9" fmla="*/ 115 h 115"/>
                  <a:gd name="T10" fmla="*/ 97 w 98"/>
                  <a:gd name="T11" fmla="*/ 3 h 115"/>
                  <a:gd name="T12" fmla="*/ 97 w 98"/>
                  <a:gd name="T13" fmla="*/ 1 h 115"/>
                  <a:gd name="T14" fmla="*/ 96 w 98"/>
                  <a:gd name="T15" fmla="*/ 0 h 115"/>
                  <a:gd name="T16" fmla="*/ 4 w 98"/>
                  <a:gd name="T17" fmla="*/ 31 h 115"/>
                  <a:gd name="T18" fmla="*/ 3 w 98"/>
                  <a:gd name="T19" fmla="*/ 32 h 115"/>
                  <a:gd name="T20" fmla="*/ 4 w 98"/>
                  <a:gd name="T21" fmla="*/ 32 h 115"/>
                  <a:gd name="T22" fmla="*/ 5 w 98"/>
                  <a:gd name="T23" fmla="*/ 33 h 115"/>
                  <a:gd name="T24" fmla="*/ 92 w 98"/>
                  <a:gd name="T25" fmla="*/ 5 h 115"/>
                  <a:gd name="T26" fmla="*/ 3 w 98"/>
                  <a:gd name="T27" fmla="*/ 110 h 115"/>
                  <a:gd name="T28" fmla="*/ 6 w 98"/>
                  <a:gd name="T29" fmla="*/ 32 h 115"/>
                  <a:gd name="T30" fmla="*/ 4 w 98"/>
                  <a:gd name="T31" fmla="*/ 32 h 115"/>
                  <a:gd name="T32" fmla="*/ 5 w 98"/>
                  <a:gd name="T33" fmla="*/ 33 h 115"/>
                  <a:gd name="T34" fmla="*/ 4 w 98"/>
                  <a:gd name="T35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15">
                    <a:moveTo>
                      <a:pt x="4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2"/>
                      <a:pt x="98" y="2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2" name="Freeform 1103"/>
              <p:cNvSpPr/>
              <p:nvPr/>
            </p:nvSpPr>
            <p:spPr bwMode="auto">
              <a:xfrm>
                <a:off x="5913" y="3472"/>
                <a:ext cx="64" cy="105"/>
              </a:xfrm>
              <a:custGeom>
                <a:avLst/>
                <a:gdLst>
                  <a:gd name="T0" fmla="*/ 59 w 60"/>
                  <a:gd name="T1" fmla="*/ 1 h 99"/>
                  <a:gd name="T2" fmla="*/ 58 w 60"/>
                  <a:gd name="T3" fmla="*/ 1 h 99"/>
                  <a:gd name="T4" fmla="*/ 0 w 60"/>
                  <a:gd name="T5" fmla="*/ 74 h 99"/>
                  <a:gd name="T6" fmla="*/ 0 w 60"/>
                  <a:gd name="T7" fmla="*/ 75 h 99"/>
                  <a:gd name="T8" fmla="*/ 1 w 60"/>
                  <a:gd name="T9" fmla="*/ 76 h 99"/>
                  <a:gd name="T10" fmla="*/ 34 w 60"/>
                  <a:gd name="T11" fmla="*/ 99 h 99"/>
                  <a:gd name="T12" fmla="*/ 35 w 60"/>
                  <a:gd name="T13" fmla="*/ 99 h 99"/>
                  <a:gd name="T14" fmla="*/ 36 w 60"/>
                  <a:gd name="T15" fmla="*/ 98 h 99"/>
                  <a:gd name="T16" fmla="*/ 60 w 60"/>
                  <a:gd name="T17" fmla="*/ 2 h 99"/>
                  <a:gd name="T18" fmla="*/ 60 w 60"/>
                  <a:gd name="T19" fmla="*/ 0 h 99"/>
                  <a:gd name="T20" fmla="*/ 58 w 60"/>
                  <a:gd name="T21" fmla="*/ 1 h 99"/>
                  <a:gd name="T22" fmla="*/ 59 w 60"/>
                  <a:gd name="T23" fmla="*/ 1 h 99"/>
                  <a:gd name="T24" fmla="*/ 57 w 60"/>
                  <a:gd name="T25" fmla="*/ 1 h 99"/>
                  <a:gd name="T26" fmla="*/ 34 w 60"/>
                  <a:gd name="T27" fmla="*/ 95 h 99"/>
                  <a:gd name="T28" fmla="*/ 4 w 60"/>
                  <a:gd name="T29" fmla="*/ 75 h 99"/>
                  <a:gd name="T30" fmla="*/ 60 w 60"/>
                  <a:gd name="T31" fmla="*/ 2 h 99"/>
                  <a:gd name="T32" fmla="*/ 59 w 60"/>
                  <a:gd name="T33" fmla="*/ 1 h 99"/>
                  <a:gd name="T34" fmla="*/ 57 w 60"/>
                  <a:gd name="T35" fmla="*/ 1 h 99"/>
                  <a:gd name="T36" fmla="*/ 59 w 60"/>
                  <a:gd name="T37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9">
                    <a:moveTo>
                      <a:pt x="59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5" y="99"/>
                      <a:pt x="35" y="99"/>
                    </a:cubicBezTo>
                    <a:cubicBezTo>
                      <a:pt x="36" y="99"/>
                      <a:pt x="36" y="99"/>
                      <a:pt x="36" y="9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59" y="0"/>
                      <a:pt x="58" y="0"/>
                      <a:pt x="58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9" y="1"/>
                      <a:pt x="59" y="1"/>
                      <a:pt x="5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3" name="Freeform 1104"/>
              <p:cNvSpPr/>
              <p:nvPr/>
            </p:nvSpPr>
            <p:spPr bwMode="auto">
              <a:xfrm>
                <a:off x="5728" y="3934"/>
                <a:ext cx="109" cy="112"/>
              </a:xfrm>
              <a:custGeom>
                <a:avLst/>
                <a:gdLst>
                  <a:gd name="T0" fmla="*/ 11 w 103"/>
                  <a:gd name="T1" fmla="*/ 2 h 106"/>
                  <a:gd name="T2" fmla="*/ 10 w 103"/>
                  <a:gd name="T3" fmla="*/ 1 h 106"/>
                  <a:gd name="T4" fmla="*/ 0 w 103"/>
                  <a:gd name="T5" fmla="*/ 96 h 106"/>
                  <a:gd name="T6" fmla="*/ 0 w 103"/>
                  <a:gd name="T7" fmla="*/ 97 h 106"/>
                  <a:gd name="T8" fmla="*/ 1 w 103"/>
                  <a:gd name="T9" fmla="*/ 98 h 106"/>
                  <a:gd name="T10" fmla="*/ 101 w 103"/>
                  <a:gd name="T11" fmla="*/ 106 h 106"/>
                  <a:gd name="T12" fmla="*/ 102 w 103"/>
                  <a:gd name="T13" fmla="*/ 105 h 106"/>
                  <a:gd name="T14" fmla="*/ 102 w 103"/>
                  <a:gd name="T15" fmla="*/ 104 h 106"/>
                  <a:gd name="T16" fmla="*/ 12 w 103"/>
                  <a:gd name="T17" fmla="*/ 1 h 106"/>
                  <a:gd name="T18" fmla="*/ 11 w 103"/>
                  <a:gd name="T19" fmla="*/ 0 h 106"/>
                  <a:gd name="T20" fmla="*/ 10 w 103"/>
                  <a:gd name="T21" fmla="*/ 1 h 106"/>
                  <a:gd name="T22" fmla="*/ 11 w 103"/>
                  <a:gd name="T23" fmla="*/ 2 h 106"/>
                  <a:gd name="T24" fmla="*/ 10 w 103"/>
                  <a:gd name="T25" fmla="*/ 3 h 106"/>
                  <a:gd name="T26" fmla="*/ 98 w 103"/>
                  <a:gd name="T27" fmla="*/ 103 h 106"/>
                  <a:gd name="T28" fmla="*/ 3 w 103"/>
                  <a:gd name="T29" fmla="*/ 95 h 106"/>
                  <a:gd name="T30" fmla="*/ 13 w 103"/>
                  <a:gd name="T31" fmla="*/ 2 h 106"/>
                  <a:gd name="T32" fmla="*/ 11 w 103"/>
                  <a:gd name="T33" fmla="*/ 2 h 106"/>
                  <a:gd name="T34" fmla="*/ 10 w 103"/>
                  <a:gd name="T35" fmla="*/ 3 h 106"/>
                  <a:gd name="T36" fmla="*/ 11 w 103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06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3" y="105"/>
                      <a:pt x="103" y="104"/>
                      <a:pt x="102" y="10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4" name="Freeform 1105"/>
              <p:cNvSpPr/>
              <p:nvPr/>
            </p:nvSpPr>
            <p:spPr bwMode="auto">
              <a:xfrm>
                <a:off x="5790" y="4042"/>
                <a:ext cx="119" cy="71"/>
              </a:xfrm>
              <a:custGeom>
                <a:avLst/>
                <a:gdLst>
                  <a:gd name="T0" fmla="*/ 1 w 113"/>
                  <a:gd name="T1" fmla="*/ 66 h 67"/>
                  <a:gd name="T2" fmla="*/ 1 w 113"/>
                  <a:gd name="T3" fmla="*/ 67 h 67"/>
                  <a:gd name="T4" fmla="*/ 111 w 113"/>
                  <a:gd name="T5" fmla="*/ 67 h 67"/>
                  <a:gd name="T6" fmla="*/ 112 w 113"/>
                  <a:gd name="T7" fmla="*/ 66 h 67"/>
                  <a:gd name="T8" fmla="*/ 112 w 113"/>
                  <a:gd name="T9" fmla="*/ 65 h 67"/>
                  <a:gd name="T10" fmla="*/ 44 w 113"/>
                  <a:gd name="T11" fmla="*/ 1 h 67"/>
                  <a:gd name="T12" fmla="*/ 43 w 113"/>
                  <a:gd name="T13" fmla="*/ 0 h 67"/>
                  <a:gd name="T14" fmla="*/ 42 w 113"/>
                  <a:gd name="T15" fmla="*/ 1 h 67"/>
                  <a:gd name="T16" fmla="*/ 0 w 113"/>
                  <a:gd name="T17" fmla="*/ 65 h 67"/>
                  <a:gd name="T18" fmla="*/ 0 w 113"/>
                  <a:gd name="T19" fmla="*/ 66 h 67"/>
                  <a:gd name="T20" fmla="*/ 1 w 113"/>
                  <a:gd name="T21" fmla="*/ 67 h 67"/>
                  <a:gd name="T22" fmla="*/ 1 w 113"/>
                  <a:gd name="T23" fmla="*/ 66 h 67"/>
                  <a:gd name="T24" fmla="*/ 2 w 113"/>
                  <a:gd name="T25" fmla="*/ 67 h 67"/>
                  <a:gd name="T26" fmla="*/ 43 w 113"/>
                  <a:gd name="T27" fmla="*/ 4 h 67"/>
                  <a:gd name="T28" fmla="*/ 107 w 113"/>
                  <a:gd name="T29" fmla="*/ 64 h 67"/>
                  <a:gd name="T30" fmla="*/ 1 w 113"/>
                  <a:gd name="T31" fmla="*/ 64 h 67"/>
                  <a:gd name="T32" fmla="*/ 1 w 113"/>
                  <a:gd name="T33" fmla="*/ 66 h 67"/>
                  <a:gd name="T34" fmla="*/ 2 w 113"/>
                  <a:gd name="T35" fmla="*/ 67 h 67"/>
                  <a:gd name="T36" fmla="*/ 1 w 113"/>
                  <a:gd name="T37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7">
                    <a:moveTo>
                      <a:pt x="1" y="66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2" y="67"/>
                      <a:pt x="112" y="67"/>
                      <a:pt x="112" y="66"/>
                    </a:cubicBezTo>
                    <a:cubicBezTo>
                      <a:pt x="113" y="66"/>
                      <a:pt x="113" y="65"/>
                      <a:pt x="112" y="65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6"/>
                      <a:pt x="1" y="66"/>
                      <a:pt x="1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5" name="Freeform 1106"/>
              <p:cNvSpPr/>
              <p:nvPr/>
            </p:nvSpPr>
            <p:spPr bwMode="auto">
              <a:xfrm>
                <a:off x="5757" y="4062"/>
                <a:ext cx="152" cy="51"/>
              </a:xfrm>
              <a:custGeom>
                <a:avLst/>
                <a:gdLst>
                  <a:gd name="T0" fmla="*/ 1 w 144"/>
                  <a:gd name="T1" fmla="*/ 2 h 48"/>
                  <a:gd name="T2" fmla="*/ 0 w 144"/>
                  <a:gd name="T3" fmla="*/ 3 h 48"/>
                  <a:gd name="T4" fmla="*/ 31 w 144"/>
                  <a:gd name="T5" fmla="*/ 48 h 48"/>
                  <a:gd name="T6" fmla="*/ 32 w 144"/>
                  <a:gd name="T7" fmla="*/ 48 h 48"/>
                  <a:gd name="T8" fmla="*/ 142 w 144"/>
                  <a:gd name="T9" fmla="*/ 48 h 48"/>
                  <a:gd name="T10" fmla="*/ 144 w 144"/>
                  <a:gd name="T11" fmla="*/ 47 h 48"/>
                  <a:gd name="T12" fmla="*/ 143 w 144"/>
                  <a:gd name="T13" fmla="*/ 45 h 48"/>
                  <a:gd name="T14" fmla="*/ 2 w 144"/>
                  <a:gd name="T15" fmla="*/ 1 h 48"/>
                  <a:gd name="T16" fmla="*/ 0 w 144"/>
                  <a:gd name="T17" fmla="*/ 1 h 48"/>
                  <a:gd name="T18" fmla="*/ 0 w 144"/>
                  <a:gd name="T19" fmla="*/ 3 h 48"/>
                  <a:gd name="T20" fmla="*/ 1 w 144"/>
                  <a:gd name="T21" fmla="*/ 2 h 48"/>
                  <a:gd name="T22" fmla="*/ 1 w 144"/>
                  <a:gd name="T23" fmla="*/ 4 h 48"/>
                  <a:gd name="T24" fmla="*/ 132 w 144"/>
                  <a:gd name="T25" fmla="*/ 45 h 48"/>
                  <a:gd name="T26" fmla="*/ 33 w 144"/>
                  <a:gd name="T27" fmla="*/ 45 h 48"/>
                  <a:gd name="T28" fmla="*/ 2 w 144"/>
                  <a:gd name="T29" fmla="*/ 1 h 48"/>
                  <a:gd name="T30" fmla="*/ 1 w 144"/>
                  <a:gd name="T31" fmla="*/ 2 h 48"/>
                  <a:gd name="T32" fmla="*/ 1 w 144"/>
                  <a:gd name="T33" fmla="*/ 4 h 48"/>
                  <a:gd name="T34" fmla="*/ 1 w 144"/>
                  <a:gd name="T35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48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2" y="48"/>
                      <a:pt x="3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3" y="48"/>
                      <a:pt x="143" y="48"/>
                      <a:pt x="144" y="47"/>
                    </a:cubicBezTo>
                    <a:cubicBezTo>
                      <a:pt x="144" y="46"/>
                      <a:pt x="143" y="45"/>
                      <a:pt x="14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6" name="Freeform 1107"/>
              <p:cNvSpPr/>
              <p:nvPr/>
            </p:nvSpPr>
            <p:spPr bwMode="auto">
              <a:xfrm>
                <a:off x="5935" y="3820"/>
                <a:ext cx="143" cy="46"/>
              </a:xfrm>
              <a:custGeom>
                <a:avLst/>
                <a:gdLst>
                  <a:gd name="T0" fmla="*/ 135 w 136"/>
                  <a:gd name="T1" fmla="*/ 2 h 44"/>
                  <a:gd name="T2" fmla="*/ 133 w 136"/>
                  <a:gd name="T3" fmla="*/ 1 h 44"/>
                  <a:gd name="T4" fmla="*/ 114 w 136"/>
                  <a:gd name="T5" fmla="*/ 41 h 44"/>
                  <a:gd name="T6" fmla="*/ 10 w 136"/>
                  <a:gd name="T7" fmla="*/ 12 h 44"/>
                  <a:gd name="T8" fmla="*/ 135 w 136"/>
                  <a:gd name="T9" fmla="*/ 3 h 44"/>
                  <a:gd name="T10" fmla="*/ 135 w 136"/>
                  <a:gd name="T11" fmla="*/ 2 h 44"/>
                  <a:gd name="T12" fmla="*/ 133 w 136"/>
                  <a:gd name="T13" fmla="*/ 1 h 44"/>
                  <a:gd name="T14" fmla="*/ 135 w 136"/>
                  <a:gd name="T15" fmla="*/ 2 h 44"/>
                  <a:gd name="T16" fmla="*/ 134 w 136"/>
                  <a:gd name="T17" fmla="*/ 0 h 44"/>
                  <a:gd name="T18" fmla="*/ 1 w 136"/>
                  <a:gd name="T19" fmla="*/ 10 h 44"/>
                  <a:gd name="T20" fmla="*/ 0 w 136"/>
                  <a:gd name="T21" fmla="*/ 11 h 44"/>
                  <a:gd name="T22" fmla="*/ 1 w 136"/>
                  <a:gd name="T23" fmla="*/ 13 h 44"/>
                  <a:gd name="T24" fmla="*/ 115 w 136"/>
                  <a:gd name="T25" fmla="*/ 44 h 44"/>
                  <a:gd name="T26" fmla="*/ 116 w 136"/>
                  <a:gd name="T27" fmla="*/ 43 h 44"/>
                  <a:gd name="T28" fmla="*/ 136 w 136"/>
                  <a:gd name="T29" fmla="*/ 2 h 44"/>
                  <a:gd name="T30" fmla="*/ 136 w 136"/>
                  <a:gd name="T31" fmla="*/ 1 h 44"/>
                  <a:gd name="T32" fmla="*/ 134 w 136"/>
                  <a:gd name="T33" fmla="*/ 0 h 44"/>
                  <a:gd name="T34" fmla="*/ 135 w 136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44">
                    <a:moveTo>
                      <a:pt x="135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6" y="44"/>
                      <a:pt x="116" y="4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6" y="1"/>
                      <a:pt x="136" y="1"/>
                    </a:cubicBezTo>
                    <a:cubicBezTo>
                      <a:pt x="135" y="0"/>
                      <a:pt x="135" y="0"/>
                      <a:pt x="134" y="0"/>
                    </a:cubicBezTo>
                    <a:cubicBezTo>
                      <a:pt x="135" y="2"/>
                      <a:pt x="135" y="2"/>
                      <a:pt x="13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7" name="Freeform 1108"/>
              <p:cNvSpPr/>
              <p:nvPr/>
            </p:nvSpPr>
            <p:spPr bwMode="auto">
              <a:xfrm>
                <a:off x="6075" y="3636"/>
                <a:ext cx="104" cy="187"/>
              </a:xfrm>
              <a:custGeom>
                <a:avLst/>
                <a:gdLst>
                  <a:gd name="T0" fmla="*/ 97 w 98"/>
                  <a:gd name="T1" fmla="*/ 46 h 177"/>
                  <a:gd name="T2" fmla="*/ 98 w 98"/>
                  <a:gd name="T3" fmla="*/ 46 h 177"/>
                  <a:gd name="T4" fmla="*/ 88 w 98"/>
                  <a:gd name="T5" fmla="*/ 1 h 177"/>
                  <a:gd name="T6" fmla="*/ 87 w 98"/>
                  <a:gd name="T7" fmla="*/ 0 h 177"/>
                  <a:gd name="T8" fmla="*/ 85 w 98"/>
                  <a:gd name="T9" fmla="*/ 1 h 177"/>
                  <a:gd name="T10" fmla="*/ 0 w 98"/>
                  <a:gd name="T11" fmla="*/ 175 h 177"/>
                  <a:gd name="T12" fmla="*/ 1 w 98"/>
                  <a:gd name="T13" fmla="*/ 177 h 177"/>
                  <a:gd name="T14" fmla="*/ 3 w 98"/>
                  <a:gd name="T15" fmla="*/ 176 h 177"/>
                  <a:gd name="T16" fmla="*/ 98 w 98"/>
                  <a:gd name="T17" fmla="*/ 47 h 177"/>
                  <a:gd name="T18" fmla="*/ 98 w 98"/>
                  <a:gd name="T19" fmla="*/ 46 h 177"/>
                  <a:gd name="T20" fmla="*/ 97 w 98"/>
                  <a:gd name="T21" fmla="*/ 46 h 177"/>
                  <a:gd name="T22" fmla="*/ 95 w 98"/>
                  <a:gd name="T23" fmla="*/ 45 h 177"/>
                  <a:gd name="T24" fmla="*/ 10 w 98"/>
                  <a:gd name="T25" fmla="*/ 161 h 177"/>
                  <a:gd name="T26" fmla="*/ 86 w 98"/>
                  <a:gd name="T27" fmla="*/ 6 h 177"/>
                  <a:gd name="T28" fmla="*/ 95 w 98"/>
                  <a:gd name="T29" fmla="*/ 47 h 177"/>
                  <a:gd name="T30" fmla="*/ 97 w 98"/>
                  <a:gd name="T31" fmla="*/ 46 h 177"/>
                  <a:gd name="T32" fmla="*/ 95 w 98"/>
                  <a:gd name="T33" fmla="*/ 45 h 177"/>
                  <a:gd name="T34" fmla="*/ 97 w 98"/>
                  <a:gd name="T35" fmla="*/ 4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77">
                    <a:moveTo>
                      <a:pt x="97" y="46"/>
                    </a:moveTo>
                    <a:cubicBezTo>
                      <a:pt x="98" y="46"/>
                      <a:pt x="98" y="46"/>
                      <a:pt x="98" y="46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5" y="0"/>
                      <a:pt x="85" y="1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6"/>
                      <a:pt x="0" y="176"/>
                      <a:pt x="1" y="177"/>
                    </a:cubicBezTo>
                    <a:cubicBezTo>
                      <a:pt x="1" y="177"/>
                      <a:pt x="2" y="177"/>
                      <a:pt x="3" y="17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46"/>
                      <a:pt x="97" y="46"/>
                      <a:pt x="97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8" name="Freeform 1109"/>
              <p:cNvSpPr/>
              <p:nvPr/>
            </p:nvSpPr>
            <p:spPr bwMode="auto">
              <a:xfrm>
                <a:off x="6033" y="3683"/>
                <a:ext cx="146" cy="140"/>
              </a:xfrm>
              <a:custGeom>
                <a:avLst/>
                <a:gdLst>
                  <a:gd name="T0" fmla="*/ 2 w 138"/>
                  <a:gd name="T1" fmla="*/ 68 h 132"/>
                  <a:gd name="T2" fmla="*/ 1 w 138"/>
                  <a:gd name="T3" fmla="*/ 68 h 132"/>
                  <a:gd name="T4" fmla="*/ 40 w 138"/>
                  <a:gd name="T5" fmla="*/ 131 h 132"/>
                  <a:gd name="T6" fmla="*/ 41 w 138"/>
                  <a:gd name="T7" fmla="*/ 132 h 132"/>
                  <a:gd name="T8" fmla="*/ 43 w 138"/>
                  <a:gd name="T9" fmla="*/ 131 h 132"/>
                  <a:gd name="T10" fmla="*/ 138 w 138"/>
                  <a:gd name="T11" fmla="*/ 2 h 132"/>
                  <a:gd name="T12" fmla="*/ 138 w 138"/>
                  <a:gd name="T13" fmla="*/ 0 h 132"/>
                  <a:gd name="T14" fmla="*/ 136 w 138"/>
                  <a:gd name="T15" fmla="*/ 0 h 132"/>
                  <a:gd name="T16" fmla="*/ 1 w 138"/>
                  <a:gd name="T17" fmla="*/ 66 h 132"/>
                  <a:gd name="T18" fmla="*/ 0 w 138"/>
                  <a:gd name="T19" fmla="*/ 67 h 132"/>
                  <a:gd name="T20" fmla="*/ 1 w 138"/>
                  <a:gd name="T21" fmla="*/ 68 h 132"/>
                  <a:gd name="T22" fmla="*/ 2 w 138"/>
                  <a:gd name="T23" fmla="*/ 68 h 132"/>
                  <a:gd name="T24" fmla="*/ 3 w 138"/>
                  <a:gd name="T25" fmla="*/ 69 h 132"/>
                  <a:gd name="T26" fmla="*/ 132 w 138"/>
                  <a:gd name="T27" fmla="*/ 5 h 132"/>
                  <a:gd name="T28" fmla="*/ 42 w 138"/>
                  <a:gd name="T29" fmla="*/ 128 h 132"/>
                  <a:gd name="T30" fmla="*/ 3 w 138"/>
                  <a:gd name="T31" fmla="*/ 67 h 132"/>
                  <a:gd name="T32" fmla="*/ 2 w 138"/>
                  <a:gd name="T33" fmla="*/ 68 h 132"/>
                  <a:gd name="T34" fmla="*/ 3 w 138"/>
                  <a:gd name="T35" fmla="*/ 69 h 132"/>
                  <a:gd name="T36" fmla="*/ 2 w 138"/>
                  <a:gd name="T37" fmla="*/ 6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8" h="132">
                    <a:moveTo>
                      <a:pt x="2" y="68"/>
                    </a:moveTo>
                    <a:cubicBezTo>
                      <a:pt x="1" y="68"/>
                      <a:pt x="1" y="68"/>
                      <a:pt x="1" y="68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2" y="132"/>
                      <a:pt x="42" y="132"/>
                      <a:pt x="43" y="131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1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7"/>
                      <a:pt x="0" y="67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2" y="68"/>
                      <a:pt x="2" y="68"/>
                      <a:pt x="2" y="6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9" name="Freeform 1110"/>
              <p:cNvSpPr/>
              <p:nvPr/>
            </p:nvSpPr>
            <p:spPr bwMode="auto">
              <a:xfrm>
                <a:off x="5837" y="3636"/>
                <a:ext cx="101" cy="197"/>
              </a:xfrm>
              <a:custGeom>
                <a:avLst/>
                <a:gdLst>
                  <a:gd name="T0" fmla="*/ 70 w 95"/>
                  <a:gd name="T1" fmla="*/ 2 h 187"/>
                  <a:gd name="T2" fmla="*/ 69 w 95"/>
                  <a:gd name="T3" fmla="*/ 1 h 187"/>
                  <a:gd name="T4" fmla="*/ 1 w 95"/>
                  <a:gd name="T5" fmla="*/ 168 h 187"/>
                  <a:gd name="T6" fmla="*/ 1 w 95"/>
                  <a:gd name="T7" fmla="*/ 170 h 187"/>
                  <a:gd name="T8" fmla="*/ 2 w 95"/>
                  <a:gd name="T9" fmla="*/ 171 h 187"/>
                  <a:gd name="T10" fmla="*/ 93 w 95"/>
                  <a:gd name="T11" fmla="*/ 187 h 187"/>
                  <a:gd name="T12" fmla="*/ 94 w 95"/>
                  <a:gd name="T13" fmla="*/ 187 h 187"/>
                  <a:gd name="T14" fmla="*/ 95 w 95"/>
                  <a:gd name="T15" fmla="*/ 185 h 187"/>
                  <a:gd name="T16" fmla="*/ 72 w 95"/>
                  <a:gd name="T17" fmla="*/ 2 h 187"/>
                  <a:gd name="T18" fmla="*/ 70 w 95"/>
                  <a:gd name="T19" fmla="*/ 0 h 187"/>
                  <a:gd name="T20" fmla="*/ 69 w 95"/>
                  <a:gd name="T21" fmla="*/ 1 h 187"/>
                  <a:gd name="T22" fmla="*/ 70 w 95"/>
                  <a:gd name="T23" fmla="*/ 2 h 187"/>
                  <a:gd name="T24" fmla="*/ 69 w 95"/>
                  <a:gd name="T25" fmla="*/ 2 h 187"/>
                  <a:gd name="T26" fmla="*/ 92 w 95"/>
                  <a:gd name="T27" fmla="*/ 184 h 187"/>
                  <a:gd name="T28" fmla="*/ 4 w 95"/>
                  <a:gd name="T29" fmla="*/ 168 h 187"/>
                  <a:gd name="T30" fmla="*/ 72 w 95"/>
                  <a:gd name="T31" fmla="*/ 2 h 187"/>
                  <a:gd name="T32" fmla="*/ 70 w 95"/>
                  <a:gd name="T33" fmla="*/ 2 h 187"/>
                  <a:gd name="T34" fmla="*/ 69 w 95"/>
                  <a:gd name="T35" fmla="*/ 2 h 187"/>
                  <a:gd name="T36" fmla="*/ 70 w 95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87">
                    <a:moveTo>
                      <a:pt x="70" y="2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69"/>
                      <a:pt x="1" y="170"/>
                    </a:cubicBezTo>
                    <a:cubicBezTo>
                      <a:pt x="1" y="170"/>
                      <a:pt x="1" y="170"/>
                      <a:pt x="2" y="171"/>
                    </a:cubicBezTo>
                    <a:cubicBezTo>
                      <a:pt x="93" y="187"/>
                      <a:pt x="93" y="187"/>
                      <a:pt x="93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5" y="186"/>
                      <a:pt x="95" y="186"/>
                      <a:pt x="95" y="18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69" y="1"/>
                      <a:pt x="69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70" y="2"/>
                      <a:pt x="70" y="2"/>
                      <a:pt x="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0" name="Freeform 1111"/>
              <p:cNvSpPr/>
              <p:nvPr/>
            </p:nvSpPr>
            <p:spPr bwMode="auto">
              <a:xfrm>
                <a:off x="5837" y="3636"/>
                <a:ext cx="200" cy="180"/>
              </a:xfrm>
              <a:custGeom>
                <a:avLst/>
                <a:gdLst>
                  <a:gd name="T0" fmla="*/ 187 w 189"/>
                  <a:gd name="T1" fmla="*/ 113 h 171"/>
                  <a:gd name="T2" fmla="*/ 188 w 189"/>
                  <a:gd name="T3" fmla="*/ 112 h 171"/>
                  <a:gd name="T4" fmla="*/ 71 w 189"/>
                  <a:gd name="T5" fmla="*/ 1 h 171"/>
                  <a:gd name="T6" fmla="*/ 70 w 189"/>
                  <a:gd name="T7" fmla="*/ 0 h 171"/>
                  <a:gd name="T8" fmla="*/ 69 w 189"/>
                  <a:gd name="T9" fmla="*/ 1 h 171"/>
                  <a:gd name="T10" fmla="*/ 1 w 189"/>
                  <a:gd name="T11" fmla="*/ 168 h 171"/>
                  <a:gd name="T12" fmla="*/ 1 w 189"/>
                  <a:gd name="T13" fmla="*/ 170 h 171"/>
                  <a:gd name="T14" fmla="*/ 2 w 189"/>
                  <a:gd name="T15" fmla="*/ 170 h 171"/>
                  <a:gd name="T16" fmla="*/ 187 w 189"/>
                  <a:gd name="T17" fmla="*/ 114 h 171"/>
                  <a:gd name="T18" fmla="*/ 188 w 189"/>
                  <a:gd name="T19" fmla="*/ 113 h 171"/>
                  <a:gd name="T20" fmla="*/ 188 w 189"/>
                  <a:gd name="T21" fmla="*/ 112 h 171"/>
                  <a:gd name="T22" fmla="*/ 187 w 189"/>
                  <a:gd name="T23" fmla="*/ 113 h 171"/>
                  <a:gd name="T24" fmla="*/ 186 w 189"/>
                  <a:gd name="T25" fmla="*/ 111 h 171"/>
                  <a:gd name="T26" fmla="*/ 5 w 189"/>
                  <a:gd name="T27" fmla="*/ 167 h 171"/>
                  <a:gd name="T28" fmla="*/ 71 w 189"/>
                  <a:gd name="T29" fmla="*/ 4 h 171"/>
                  <a:gd name="T30" fmla="*/ 186 w 189"/>
                  <a:gd name="T31" fmla="*/ 114 h 171"/>
                  <a:gd name="T32" fmla="*/ 187 w 189"/>
                  <a:gd name="T33" fmla="*/ 113 h 171"/>
                  <a:gd name="T34" fmla="*/ 186 w 189"/>
                  <a:gd name="T35" fmla="*/ 111 h 171"/>
                  <a:gd name="T36" fmla="*/ 187 w 189"/>
                  <a:gd name="T37" fmla="*/ 11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71">
                    <a:moveTo>
                      <a:pt x="187" y="113"/>
                    </a:moveTo>
                    <a:cubicBezTo>
                      <a:pt x="188" y="112"/>
                      <a:pt x="188" y="112"/>
                      <a:pt x="188" y="11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0"/>
                      <a:pt x="70" y="0"/>
                      <a:pt x="70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70"/>
                      <a:pt x="1" y="170"/>
                    </a:cubicBezTo>
                    <a:cubicBezTo>
                      <a:pt x="1" y="170"/>
                      <a:pt x="2" y="171"/>
                      <a:pt x="2" y="170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8" y="114"/>
                      <a:pt x="188" y="114"/>
                      <a:pt x="188" y="113"/>
                    </a:cubicBezTo>
                    <a:cubicBezTo>
                      <a:pt x="189" y="112"/>
                      <a:pt x="188" y="112"/>
                      <a:pt x="188" y="112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3"/>
                      <a:pt x="187" y="113"/>
                      <a:pt x="187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1" name="Freeform 1112"/>
              <p:cNvSpPr/>
              <p:nvPr/>
            </p:nvSpPr>
            <p:spPr bwMode="auto">
              <a:xfrm>
                <a:off x="6033" y="3546"/>
                <a:ext cx="146" cy="210"/>
              </a:xfrm>
              <a:custGeom>
                <a:avLst/>
                <a:gdLst>
                  <a:gd name="T0" fmla="*/ 73 w 138"/>
                  <a:gd name="T1" fmla="*/ 1 h 199"/>
                  <a:gd name="T2" fmla="*/ 72 w 138"/>
                  <a:gd name="T3" fmla="*/ 1 h 199"/>
                  <a:gd name="T4" fmla="*/ 1 w 138"/>
                  <a:gd name="T5" fmla="*/ 197 h 199"/>
                  <a:gd name="T6" fmla="*/ 1 w 138"/>
                  <a:gd name="T7" fmla="*/ 199 h 199"/>
                  <a:gd name="T8" fmla="*/ 3 w 138"/>
                  <a:gd name="T9" fmla="*/ 199 h 199"/>
                  <a:gd name="T10" fmla="*/ 137 w 138"/>
                  <a:gd name="T11" fmla="*/ 133 h 199"/>
                  <a:gd name="T12" fmla="*/ 138 w 138"/>
                  <a:gd name="T13" fmla="*/ 131 h 199"/>
                  <a:gd name="T14" fmla="*/ 74 w 138"/>
                  <a:gd name="T15" fmla="*/ 1 h 199"/>
                  <a:gd name="T16" fmla="*/ 73 w 138"/>
                  <a:gd name="T17" fmla="*/ 0 h 199"/>
                  <a:gd name="T18" fmla="*/ 72 w 138"/>
                  <a:gd name="T19" fmla="*/ 1 h 199"/>
                  <a:gd name="T20" fmla="*/ 73 w 138"/>
                  <a:gd name="T21" fmla="*/ 1 h 199"/>
                  <a:gd name="T22" fmla="*/ 72 w 138"/>
                  <a:gd name="T23" fmla="*/ 2 h 199"/>
                  <a:gd name="T24" fmla="*/ 135 w 138"/>
                  <a:gd name="T25" fmla="*/ 131 h 199"/>
                  <a:gd name="T26" fmla="*/ 5 w 138"/>
                  <a:gd name="T27" fmla="*/ 195 h 199"/>
                  <a:gd name="T28" fmla="*/ 75 w 138"/>
                  <a:gd name="T29" fmla="*/ 2 h 199"/>
                  <a:gd name="T30" fmla="*/ 73 w 138"/>
                  <a:gd name="T31" fmla="*/ 1 h 199"/>
                  <a:gd name="T32" fmla="*/ 72 w 138"/>
                  <a:gd name="T33" fmla="*/ 2 h 199"/>
                  <a:gd name="T34" fmla="*/ 73 w 138"/>
                  <a:gd name="T35" fmla="*/ 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99">
                    <a:moveTo>
                      <a:pt x="73" y="1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0" y="198"/>
                      <a:pt x="0" y="198"/>
                      <a:pt x="1" y="199"/>
                    </a:cubicBezTo>
                    <a:cubicBezTo>
                      <a:pt x="1" y="199"/>
                      <a:pt x="2" y="199"/>
                      <a:pt x="3" y="199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2"/>
                      <a:pt x="138" y="131"/>
                      <a:pt x="138" y="13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35" y="131"/>
                      <a:pt x="135" y="131"/>
                      <a:pt x="135" y="131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1"/>
                      <a:pt x="73" y="1"/>
                      <a:pt x="7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2" name="Freeform 1113"/>
              <p:cNvSpPr/>
              <p:nvPr/>
            </p:nvSpPr>
            <p:spPr bwMode="auto">
              <a:xfrm>
                <a:off x="5910" y="3546"/>
                <a:ext cx="269" cy="141"/>
              </a:xfrm>
              <a:custGeom>
                <a:avLst/>
                <a:gdLst>
                  <a:gd name="T0" fmla="*/ 1 w 254"/>
                  <a:gd name="T1" fmla="*/ 87 h 133"/>
                  <a:gd name="T2" fmla="*/ 2 w 254"/>
                  <a:gd name="T3" fmla="*/ 88 h 133"/>
                  <a:gd name="T4" fmla="*/ 188 w 254"/>
                  <a:gd name="T5" fmla="*/ 3 h 133"/>
                  <a:gd name="T6" fmla="*/ 250 w 254"/>
                  <a:gd name="T7" fmla="*/ 129 h 133"/>
                  <a:gd name="T8" fmla="*/ 1 w 254"/>
                  <a:gd name="T9" fmla="*/ 85 h 133"/>
                  <a:gd name="T10" fmla="*/ 1 w 254"/>
                  <a:gd name="T11" fmla="*/ 87 h 133"/>
                  <a:gd name="T12" fmla="*/ 2 w 254"/>
                  <a:gd name="T13" fmla="*/ 88 h 133"/>
                  <a:gd name="T14" fmla="*/ 1 w 254"/>
                  <a:gd name="T15" fmla="*/ 87 h 133"/>
                  <a:gd name="T16" fmla="*/ 1 w 254"/>
                  <a:gd name="T17" fmla="*/ 88 h 133"/>
                  <a:gd name="T18" fmla="*/ 252 w 254"/>
                  <a:gd name="T19" fmla="*/ 133 h 133"/>
                  <a:gd name="T20" fmla="*/ 254 w 254"/>
                  <a:gd name="T21" fmla="*/ 132 h 133"/>
                  <a:gd name="T22" fmla="*/ 254 w 254"/>
                  <a:gd name="T23" fmla="*/ 131 h 133"/>
                  <a:gd name="T24" fmla="*/ 190 w 254"/>
                  <a:gd name="T25" fmla="*/ 1 h 133"/>
                  <a:gd name="T26" fmla="*/ 188 w 254"/>
                  <a:gd name="T27" fmla="*/ 0 h 133"/>
                  <a:gd name="T28" fmla="*/ 1 w 254"/>
                  <a:gd name="T29" fmla="*/ 85 h 133"/>
                  <a:gd name="T30" fmla="*/ 0 w 254"/>
                  <a:gd name="T31" fmla="*/ 87 h 133"/>
                  <a:gd name="T32" fmla="*/ 1 w 254"/>
                  <a:gd name="T33" fmla="*/ 88 h 133"/>
                  <a:gd name="T34" fmla="*/ 1 w 254"/>
                  <a:gd name="T35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33">
                    <a:moveTo>
                      <a:pt x="1" y="87"/>
                    </a:moveTo>
                    <a:cubicBezTo>
                      <a:pt x="2" y="88"/>
                      <a:pt x="2" y="88"/>
                      <a:pt x="2" y="88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252" y="133"/>
                      <a:pt x="252" y="133"/>
                      <a:pt x="252" y="133"/>
                    </a:cubicBezTo>
                    <a:cubicBezTo>
                      <a:pt x="253" y="133"/>
                      <a:pt x="254" y="133"/>
                      <a:pt x="254" y="132"/>
                    </a:cubicBezTo>
                    <a:cubicBezTo>
                      <a:pt x="254" y="132"/>
                      <a:pt x="254" y="131"/>
                      <a:pt x="254" y="131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89" y="0"/>
                      <a:pt x="188" y="0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8"/>
                      <a:pt x="0" y="88"/>
                      <a:pt x="1" y="88"/>
                    </a:cubicBezTo>
                    <a:cubicBezTo>
                      <a:pt x="1" y="87"/>
                      <a:pt x="1" y="87"/>
                      <a:pt x="1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3" name="Freeform 1114"/>
              <p:cNvSpPr/>
              <p:nvPr/>
            </p:nvSpPr>
            <p:spPr bwMode="auto">
              <a:xfrm>
                <a:off x="6011" y="3499"/>
                <a:ext cx="172" cy="188"/>
              </a:xfrm>
              <a:custGeom>
                <a:avLst/>
                <a:gdLst>
                  <a:gd name="T0" fmla="*/ 161 w 163"/>
                  <a:gd name="T1" fmla="*/ 1 h 178"/>
                  <a:gd name="T2" fmla="*/ 160 w 163"/>
                  <a:gd name="T3" fmla="*/ 1 h 178"/>
                  <a:gd name="T4" fmla="*/ 156 w 163"/>
                  <a:gd name="T5" fmla="*/ 173 h 178"/>
                  <a:gd name="T6" fmla="*/ 5 w 163"/>
                  <a:gd name="T7" fmla="*/ 21 h 178"/>
                  <a:gd name="T8" fmla="*/ 162 w 163"/>
                  <a:gd name="T9" fmla="*/ 3 h 178"/>
                  <a:gd name="T10" fmla="*/ 161 w 163"/>
                  <a:gd name="T11" fmla="*/ 1 h 178"/>
                  <a:gd name="T12" fmla="*/ 160 w 163"/>
                  <a:gd name="T13" fmla="*/ 1 h 178"/>
                  <a:gd name="T14" fmla="*/ 161 w 163"/>
                  <a:gd name="T15" fmla="*/ 1 h 178"/>
                  <a:gd name="T16" fmla="*/ 161 w 163"/>
                  <a:gd name="T17" fmla="*/ 0 h 178"/>
                  <a:gd name="T18" fmla="*/ 1 w 163"/>
                  <a:gd name="T19" fmla="*/ 18 h 178"/>
                  <a:gd name="T20" fmla="*/ 0 w 163"/>
                  <a:gd name="T21" fmla="*/ 19 h 178"/>
                  <a:gd name="T22" fmla="*/ 0 w 163"/>
                  <a:gd name="T23" fmla="*/ 21 h 178"/>
                  <a:gd name="T24" fmla="*/ 157 w 163"/>
                  <a:gd name="T25" fmla="*/ 177 h 178"/>
                  <a:gd name="T26" fmla="*/ 158 w 163"/>
                  <a:gd name="T27" fmla="*/ 178 h 178"/>
                  <a:gd name="T28" fmla="*/ 159 w 163"/>
                  <a:gd name="T29" fmla="*/ 176 h 178"/>
                  <a:gd name="T30" fmla="*/ 163 w 163"/>
                  <a:gd name="T31" fmla="*/ 1 h 178"/>
                  <a:gd name="T32" fmla="*/ 162 w 163"/>
                  <a:gd name="T33" fmla="*/ 0 h 178"/>
                  <a:gd name="T34" fmla="*/ 161 w 163"/>
                  <a:gd name="T35" fmla="*/ 0 h 178"/>
                  <a:gd name="T36" fmla="*/ 161 w 163"/>
                  <a:gd name="T37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" h="178">
                    <a:moveTo>
                      <a:pt x="161" y="1"/>
                    </a:moveTo>
                    <a:cubicBezTo>
                      <a:pt x="160" y="1"/>
                      <a:pt x="160" y="1"/>
                      <a:pt x="160" y="1"/>
                    </a:cubicBezTo>
                    <a:cubicBezTo>
                      <a:pt x="156" y="173"/>
                      <a:pt x="156" y="173"/>
                      <a:pt x="156" y="17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78"/>
                      <a:pt x="158" y="178"/>
                      <a:pt x="158" y="178"/>
                    </a:cubicBezTo>
                    <a:cubicBezTo>
                      <a:pt x="159" y="177"/>
                      <a:pt x="159" y="177"/>
                      <a:pt x="159" y="176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0"/>
                      <a:pt x="162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4" name="Freeform 1115"/>
              <p:cNvSpPr/>
              <p:nvPr/>
            </p:nvSpPr>
            <p:spPr bwMode="auto">
              <a:xfrm>
                <a:off x="5858" y="3830"/>
                <a:ext cx="80" cy="167"/>
              </a:xfrm>
              <a:custGeom>
                <a:avLst/>
                <a:gdLst>
                  <a:gd name="T0" fmla="*/ 73 w 75"/>
                  <a:gd name="T1" fmla="*/ 2 h 158"/>
                  <a:gd name="T2" fmla="*/ 72 w 75"/>
                  <a:gd name="T3" fmla="*/ 1 h 158"/>
                  <a:gd name="T4" fmla="*/ 1 w 75"/>
                  <a:gd name="T5" fmla="*/ 65 h 158"/>
                  <a:gd name="T6" fmla="*/ 0 w 75"/>
                  <a:gd name="T7" fmla="*/ 67 h 158"/>
                  <a:gd name="T8" fmla="*/ 62 w 75"/>
                  <a:gd name="T9" fmla="*/ 157 h 158"/>
                  <a:gd name="T10" fmla="*/ 63 w 75"/>
                  <a:gd name="T11" fmla="*/ 158 h 158"/>
                  <a:gd name="T12" fmla="*/ 64 w 75"/>
                  <a:gd name="T13" fmla="*/ 157 h 158"/>
                  <a:gd name="T14" fmla="*/ 75 w 75"/>
                  <a:gd name="T15" fmla="*/ 2 h 158"/>
                  <a:gd name="T16" fmla="*/ 74 w 75"/>
                  <a:gd name="T17" fmla="*/ 0 h 158"/>
                  <a:gd name="T18" fmla="*/ 72 w 75"/>
                  <a:gd name="T19" fmla="*/ 1 h 158"/>
                  <a:gd name="T20" fmla="*/ 73 w 75"/>
                  <a:gd name="T21" fmla="*/ 2 h 158"/>
                  <a:gd name="T22" fmla="*/ 72 w 75"/>
                  <a:gd name="T23" fmla="*/ 2 h 158"/>
                  <a:gd name="T24" fmla="*/ 62 w 75"/>
                  <a:gd name="T25" fmla="*/ 152 h 158"/>
                  <a:gd name="T26" fmla="*/ 4 w 75"/>
                  <a:gd name="T27" fmla="*/ 66 h 158"/>
                  <a:gd name="T28" fmla="*/ 74 w 75"/>
                  <a:gd name="T29" fmla="*/ 3 h 158"/>
                  <a:gd name="T30" fmla="*/ 73 w 75"/>
                  <a:gd name="T31" fmla="*/ 2 h 158"/>
                  <a:gd name="T32" fmla="*/ 72 w 75"/>
                  <a:gd name="T33" fmla="*/ 2 h 158"/>
                  <a:gd name="T34" fmla="*/ 73 w 75"/>
                  <a:gd name="T35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58">
                    <a:moveTo>
                      <a:pt x="73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8"/>
                      <a:pt x="63" y="158"/>
                      <a:pt x="63" y="158"/>
                    </a:cubicBezTo>
                    <a:cubicBezTo>
                      <a:pt x="64" y="158"/>
                      <a:pt x="64" y="157"/>
                      <a:pt x="64" y="157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"/>
                      <a:pt x="75" y="1"/>
                      <a:pt x="74" y="0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2" y="152"/>
                      <a:pt x="62" y="152"/>
                      <a:pt x="62" y="15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5" name="Freeform 1116"/>
              <p:cNvSpPr/>
              <p:nvPr/>
            </p:nvSpPr>
            <p:spPr bwMode="auto">
              <a:xfrm>
                <a:off x="5858" y="3863"/>
                <a:ext cx="200" cy="134"/>
              </a:xfrm>
              <a:custGeom>
                <a:avLst/>
                <a:gdLst>
                  <a:gd name="T0" fmla="*/ 187 w 189"/>
                  <a:gd name="T1" fmla="*/ 2 h 127"/>
                  <a:gd name="T2" fmla="*/ 187 w 189"/>
                  <a:gd name="T3" fmla="*/ 0 h 127"/>
                  <a:gd name="T4" fmla="*/ 1 w 189"/>
                  <a:gd name="T5" fmla="*/ 33 h 127"/>
                  <a:gd name="T6" fmla="*/ 0 w 189"/>
                  <a:gd name="T7" fmla="*/ 34 h 127"/>
                  <a:gd name="T8" fmla="*/ 0 w 189"/>
                  <a:gd name="T9" fmla="*/ 36 h 127"/>
                  <a:gd name="T10" fmla="*/ 62 w 189"/>
                  <a:gd name="T11" fmla="*/ 126 h 127"/>
                  <a:gd name="T12" fmla="*/ 63 w 189"/>
                  <a:gd name="T13" fmla="*/ 127 h 127"/>
                  <a:gd name="T14" fmla="*/ 64 w 189"/>
                  <a:gd name="T15" fmla="*/ 127 h 127"/>
                  <a:gd name="T16" fmla="*/ 188 w 189"/>
                  <a:gd name="T17" fmla="*/ 3 h 127"/>
                  <a:gd name="T18" fmla="*/ 188 w 189"/>
                  <a:gd name="T19" fmla="*/ 1 h 127"/>
                  <a:gd name="T20" fmla="*/ 187 w 189"/>
                  <a:gd name="T21" fmla="*/ 0 h 127"/>
                  <a:gd name="T22" fmla="*/ 187 w 189"/>
                  <a:gd name="T23" fmla="*/ 2 h 127"/>
                  <a:gd name="T24" fmla="*/ 186 w 189"/>
                  <a:gd name="T25" fmla="*/ 1 h 127"/>
                  <a:gd name="T26" fmla="*/ 63 w 189"/>
                  <a:gd name="T27" fmla="*/ 123 h 127"/>
                  <a:gd name="T28" fmla="*/ 4 w 189"/>
                  <a:gd name="T29" fmla="*/ 36 h 127"/>
                  <a:gd name="T30" fmla="*/ 187 w 189"/>
                  <a:gd name="T31" fmla="*/ 3 h 127"/>
                  <a:gd name="T32" fmla="*/ 187 w 189"/>
                  <a:gd name="T33" fmla="*/ 2 h 127"/>
                  <a:gd name="T34" fmla="*/ 186 w 189"/>
                  <a:gd name="T35" fmla="*/ 1 h 127"/>
                  <a:gd name="T36" fmla="*/ 187 w 189"/>
                  <a:gd name="T37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27">
                    <a:moveTo>
                      <a:pt x="187" y="2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0" y="34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7"/>
                      <a:pt x="62" y="127"/>
                      <a:pt x="63" y="127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9" y="2"/>
                      <a:pt x="188" y="1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2"/>
                      <a:pt x="187" y="2"/>
                      <a:pt x="18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6" name="Freeform 1117"/>
              <p:cNvSpPr/>
              <p:nvPr/>
            </p:nvSpPr>
            <p:spPr bwMode="auto">
              <a:xfrm>
                <a:off x="5906" y="3980"/>
                <a:ext cx="78" cy="133"/>
              </a:xfrm>
              <a:custGeom>
                <a:avLst/>
                <a:gdLst>
                  <a:gd name="T0" fmla="*/ 1 w 74"/>
                  <a:gd name="T1" fmla="*/ 125 h 126"/>
                  <a:gd name="T2" fmla="*/ 3 w 74"/>
                  <a:gd name="T3" fmla="*/ 125 h 126"/>
                  <a:gd name="T4" fmla="*/ 19 w 74"/>
                  <a:gd name="T5" fmla="*/ 16 h 126"/>
                  <a:gd name="T6" fmla="*/ 69 w 74"/>
                  <a:gd name="T7" fmla="*/ 4 h 126"/>
                  <a:gd name="T8" fmla="*/ 0 w 74"/>
                  <a:gd name="T9" fmla="*/ 124 h 126"/>
                  <a:gd name="T10" fmla="*/ 1 w 74"/>
                  <a:gd name="T11" fmla="*/ 125 h 126"/>
                  <a:gd name="T12" fmla="*/ 3 w 74"/>
                  <a:gd name="T13" fmla="*/ 125 h 126"/>
                  <a:gd name="T14" fmla="*/ 1 w 74"/>
                  <a:gd name="T15" fmla="*/ 125 h 126"/>
                  <a:gd name="T16" fmla="*/ 2 w 74"/>
                  <a:gd name="T17" fmla="*/ 125 h 126"/>
                  <a:gd name="T18" fmla="*/ 73 w 74"/>
                  <a:gd name="T19" fmla="*/ 2 h 126"/>
                  <a:gd name="T20" fmla="*/ 73 w 74"/>
                  <a:gd name="T21" fmla="*/ 1 h 126"/>
                  <a:gd name="T22" fmla="*/ 72 w 74"/>
                  <a:gd name="T23" fmla="*/ 0 h 126"/>
                  <a:gd name="T24" fmla="*/ 18 w 74"/>
                  <a:gd name="T25" fmla="*/ 13 h 126"/>
                  <a:gd name="T26" fmla="*/ 16 w 74"/>
                  <a:gd name="T27" fmla="*/ 14 h 126"/>
                  <a:gd name="T28" fmla="*/ 0 w 74"/>
                  <a:gd name="T29" fmla="*/ 124 h 126"/>
                  <a:gd name="T30" fmla="*/ 1 w 74"/>
                  <a:gd name="T31" fmla="*/ 126 h 126"/>
                  <a:gd name="T32" fmla="*/ 2 w 74"/>
                  <a:gd name="T33" fmla="*/ 125 h 126"/>
                  <a:gd name="T34" fmla="*/ 1 w 74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126">
                    <a:moveTo>
                      <a:pt x="1" y="125"/>
                    </a:moveTo>
                    <a:cubicBezTo>
                      <a:pt x="3" y="125"/>
                      <a:pt x="3" y="125"/>
                      <a:pt x="3" y="12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6" y="14"/>
                      <a:pt x="16" y="1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6"/>
                      <a:pt x="2" y="126"/>
                      <a:pt x="2" y="125"/>
                    </a:cubicBezTo>
                    <a:cubicBezTo>
                      <a:pt x="1" y="125"/>
                      <a:pt x="1" y="125"/>
                      <a:pt x="1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7" name="Freeform 1118"/>
              <p:cNvSpPr/>
              <p:nvPr/>
            </p:nvSpPr>
            <p:spPr bwMode="auto">
              <a:xfrm>
                <a:off x="5935" y="3830"/>
                <a:ext cx="123" cy="153"/>
              </a:xfrm>
              <a:custGeom>
                <a:avLst/>
                <a:gdLst>
                  <a:gd name="T0" fmla="*/ 1 w 117"/>
                  <a:gd name="T1" fmla="*/ 2 h 145"/>
                  <a:gd name="T2" fmla="*/ 0 w 117"/>
                  <a:gd name="T3" fmla="*/ 2 h 145"/>
                  <a:gd name="T4" fmla="*/ 44 w 117"/>
                  <a:gd name="T5" fmla="*/ 144 h 145"/>
                  <a:gd name="T6" fmla="*/ 45 w 117"/>
                  <a:gd name="T7" fmla="*/ 145 h 145"/>
                  <a:gd name="T8" fmla="*/ 46 w 117"/>
                  <a:gd name="T9" fmla="*/ 144 h 145"/>
                  <a:gd name="T10" fmla="*/ 116 w 117"/>
                  <a:gd name="T11" fmla="*/ 34 h 145"/>
                  <a:gd name="T12" fmla="*/ 116 w 117"/>
                  <a:gd name="T13" fmla="*/ 32 h 145"/>
                  <a:gd name="T14" fmla="*/ 115 w 117"/>
                  <a:gd name="T15" fmla="*/ 31 h 145"/>
                  <a:gd name="T16" fmla="*/ 2 w 117"/>
                  <a:gd name="T17" fmla="*/ 0 h 145"/>
                  <a:gd name="T18" fmla="*/ 0 w 117"/>
                  <a:gd name="T19" fmla="*/ 1 h 145"/>
                  <a:gd name="T20" fmla="*/ 0 w 117"/>
                  <a:gd name="T21" fmla="*/ 2 h 145"/>
                  <a:gd name="T22" fmla="*/ 1 w 117"/>
                  <a:gd name="T23" fmla="*/ 2 h 145"/>
                  <a:gd name="T24" fmla="*/ 1 w 117"/>
                  <a:gd name="T25" fmla="*/ 3 h 145"/>
                  <a:gd name="T26" fmla="*/ 113 w 117"/>
                  <a:gd name="T27" fmla="*/ 34 h 145"/>
                  <a:gd name="T28" fmla="*/ 46 w 117"/>
                  <a:gd name="T29" fmla="*/ 140 h 145"/>
                  <a:gd name="T30" fmla="*/ 3 w 117"/>
                  <a:gd name="T31" fmla="*/ 1 h 145"/>
                  <a:gd name="T32" fmla="*/ 1 w 117"/>
                  <a:gd name="T33" fmla="*/ 2 h 145"/>
                  <a:gd name="T34" fmla="*/ 1 w 117"/>
                  <a:gd name="T35" fmla="*/ 3 h 145"/>
                  <a:gd name="T36" fmla="*/ 1 w 117"/>
                  <a:gd name="T3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45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5"/>
                      <a:pt x="44" y="145"/>
                      <a:pt x="45" y="145"/>
                    </a:cubicBezTo>
                    <a:cubicBezTo>
                      <a:pt x="46" y="145"/>
                      <a:pt x="46" y="145"/>
                      <a:pt x="46" y="14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6" y="32"/>
                    </a:cubicBezTo>
                    <a:cubicBezTo>
                      <a:pt x="116" y="32"/>
                      <a:pt x="116" y="31"/>
                      <a:pt x="115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8" name="Freeform 1119"/>
              <p:cNvSpPr/>
              <p:nvPr/>
            </p:nvSpPr>
            <p:spPr bwMode="auto">
              <a:xfrm>
                <a:off x="5728" y="3898"/>
                <a:ext cx="134" cy="139"/>
              </a:xfrm>
              <a:custGeom>
                <a:avLst/>
                <a:gdLst>
                  <a:gd name="T0" fmla="*/ 11 w 126"/>
                  <a:gd name="T1" fmla="*/ 36 h 132"/>
                  <a:gd name="T2" fmla="*/ 12 w 126"/>
                  <a:gd name="T3" fmla="*/ 37 h 132"/>
                  <a:gd name="T4" fmla="*/ 120 w 126"/>
                  <a:gd name="T5" fmla="*/ 5 h 132"/>
                  <a:gd name="T6" fmla="*/ 3 w 126"/>
                  <a:gd name="T7" fmla="*/ 126 h 132"/>
                  <a:gd name="T8" fmla="*/ 13 w 126"/>
                  <a:gd name="T9" fmla="*/ 36 h 132"/>
                  <a:gd name="T10" fmla="*/ 11 w 126"/>
                  <a:gd name="T11" fmla="*/ 36 h 132"/>
                  <a:gd name="T12" fmla="*/ 12 w 126"/>
                  <a:gd name="T13" fmla="*/ 37 h 132"/>
                  <a:gd name="T14" fmla="*/ 11 w 126"/>
                  <a:gd name="T15" fmla="*/ 36 h 132"/>
                  <a:gd name="T16" fmla="*/ 10 w 126"/>
                  <a:gd name="T17" fmla="*/ 35 h 132"/>
                  <a:gd name="T18" fmla="*/ 0 w 126"/>
                  <a:gd name="T19" fmla="*/ 130 h 132"/>
                  <a:gd name="T20" fmla="*/ 1 w 126"/>
                  <a:gd name="T21" fmla="*/ 132 h 132"/>
                  <a:gd name="T22" fmla="*/ 3 w 126"/>
                  <a:gd name="T23" fmla="*/ 131 h 132"/>
                  <a:gd name="T24" fmla="*/ 126 w 126"/>
                  <a:gd name="T25" fmla="*/ 3 h 132"/>
                  <a:gd name="T26" fmla="*/ 126 w 126"/>
                  <a:gd name="T27" fmla="*/ 1 h 132"/>
                  <a:gd name="T28" fmla="*/ 124 w 126"/>
                  <a:gd name="T29" fmla="*/ 0 h 132"/>
                  <a:gd name="T30" fmla="*/ 11 w 126"/>
                  <a:gd name="T31" fmla="*/ 34 h 132"/>
                  <a:gd name="T32" fmla="*/ 10 w 126"/>
                  <a:gd name="T33" fmla="*/ 35 h 132"/>
                  <a:gd name="T34" fmla="*/ 11 w 126"/>
                  <a:gd name="T35" fmla="*/ 3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1" y="36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1"/>
                      <a:pt x="0" y="131"/>
                      <a:pt x="1" y="132"/>
                    </a:cubicBezTo>
                    <a:cubicBezTo>
                      <a:pt x="1" y="132"/>
                      <a:pt x="2" y="132"/>
                      <a:pt x="3" y="131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2"/>
                      <a:pt x="126" y="2"/>
                      <a:pt x="126" y="1"/>
                    </a:cubicBezTo>
                    <a:cubicBezTo>
                      <a:pt x="126" y="0"/>
                      <a:pt x="125" y="0"/>
                      <a:pt x="124" y="0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1" y="36"/>
                      <a:pt x="11" y="36"/>
                      <a:pt x="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9" name="Freeform 1120"/>
              <p:cNvSpPr/>
              <p:nvPr/>
            </p:nvSpPr>
            <p:spPr bwMode="auto">
              <a:xfrm>
                <a:off x="5728" y="3812"/>
                <a:ext cx="114" cy="225"/>
              </a:xfrm>
              <a:custGeom>
                <a:avLst/>
                <a:gdLst>
                  <a:gd name="T0" fmla="*/ 105 w 107"/>
                  <a:gd name="T1" fmla="*/ 2 h 213"/>
                  <a:gd name="T2" fmla="*/ 104 w 107"/>
                  <a:gd name="T3" fmla="*/ 1 h 213"/>
                  <a:gd name="T4" fmla="*/ 4 w 107"/>
                  <a:gd name="T5" fmla="*/ 203 h 213"/>
                  <a:gd name="T6" fmla="*/ 13 w 107"/>
                  <a:gd name="T7" fmla="*/ 117 h 213"/>
                  <a:gd name="T8" fmla="*/ 106 w 107"/>
                  <a:gd name="T9" fmla="*/ 3 h 213"/>
                  <a:gd name="T10" fmla="*/ 105 w 107"/>
                  <a:gd name="T11" fmla="*/ 2 h 213"/>
                  <a:gd name="T12" fmla="*/ 104 w 107"/>
                  <a:gd name="T13" fmla="*/ 1 h 213"/>
                  <a:gd name="T14" fmla="*/ 105 w 107"/>
                  <a:gd name="T15" fmla="*/ 2 h 213"/>
                  <a:gd name="T16" fmla="*/ 104 w 107"/>
                  <a:gd name="T17" fmla="*/ 1 h 213"/>
                  <a:gd name="T18" fmla="*/ 10 w 107"/>
                  <a:gd name="T19" fmla="*/ 116 h 213"/>
                  <a:gd name="T20" fmla="*/ 10 w 107"/>
                  <a:gd name="T21" fmla="*/ 116 h 213"/>
                  <a:gd name="T22" fmla="*/ 0 w 107"/>
                  <a:gd name="T23" fmla="*/ 211 h 213"/>
                  <a:gd name="T24" fmla="*/ 1 w 107"/>
                  <a:gd name="T25" fmla="*/ 213 h 213"/>
                  <a:gd name="T26" fmla="*/ 3 w 107"/>
                  <a:gd name="T27" fmla="*/ 212 h 213"/>
                  <a:gd name="T28" fmla="*/ 106 w 107"/>
                  <a:gd name="T29" fmla="*/ 3 h 213"/>
                  <a:gd name="T30" fmla="*/ 106 w 107"/>
                  <a:gd name="T31" fmla="*/ 1 h 213"/>
                  <a:gd name="T32" fmla="*/ 104 w 107"/>
                  <a:gd name="T33" fmla="*/ 1 h 213"/>
                  <a:gd name="T34" fmla="*/ 105 w 107"/>
                  <a:gd name="T35" fmla="*/ 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13">
                    <a:moveTo>
                      <a:pt x="105" y="2"/>
                    </a:moveTo>
                    <a:cubicBezTo>
                      <a:pt x="104" y="1"/>
                      <a:pt x="104" y="1"/>
                      <a:pt x="104" y="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1" y="213"/>
                    </a:cubicBezTo>
                    <a:cubicBezTo>
                      <a:pt x="2" y="213"/>
                      <a:pt x="3" y="213"/>
                      <a:pt x="3" y="212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7" y="2"/>
                      <a:pt x="107" y="1"/>
                      <a:pt x="106" y="1"/>
                    </a:cubicBezTo>
                    <a:cubicBezTo>
                      <a:pt x="105" y="0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0" name="Freeform 1121"/>
              <p:cNvSpPr/>
              <p:nvPr/>
            </p:nvSpPr>
            <p:spPr bwMode="auto">
              <a:xfrm>
                <a:off x="5728" y="4034"/>
                <a:ext cx="109" cy="33"/>
              </a:xfrm>
              <a:custGeom>
                <a:avLst/>
                <a:gdLst>
                  <a:gd name="T0" fmla="*/ 28 w 103"/>
                  <a:gd name="T1" fmla="*/ 29 h 31"/>
                  <a:gd name="T2" fmla="*/ 29 w 103"/>
                  <a:gd name="T3" fmla="*/ 28 h 31"/>
                  <a:gd name="T4" fmla="*/ 5 w 103"/>
                  <a:gd name="T5" fmla="*/ 3 h 31"/>
                  <a:gd name="T6" fmla="*/ 92 w 103"/>
                  <a:gd name="T7" fmla="*/ 10 h 31"/>
                  <a:gd name="T8" fmla="*/ 28 w 103"/>
                  <a:gd name="T9" fmla="*/ 28 h 31"/>
                  <a:gd name="T10" fmla="*/ 28 w 103"/>
                  <a:gd name="T11" fmla="*/ 29 h 31"/>
                  <a:gd name="T12" fmla="*/ 29 w 103"/>
                  <a:gd name="T13" fmla="*/ 28 h 31"/>
                  <a:gd name="T14" fmla="*/ 28 w 103"/>
                  <a:gd name="T15" fmla="*/ 29 h 31"/>
                  <a:gd name="T16" fmla="*/ 29 w 103"/>
                  <a:gd name="T17" fmla="*/ 31 h 31"/>
                  <a:gd name="T18" fmla="*/ 101 w 103"/>
                  <a:gd name="T19" fmla="*/ 11 h 31"/>
                  <a:gd name="T20" fmla="*/ 103 w 103"/>
                  <a:gd name="T21" fmla="*/ 9 h 31"/>
                  <a:gd name="T22" fmla="*/ 101 w 103"/>
                  <a:gd name="T23" fmla="*/ 8 h 31"/>
                  <a:gd name="T24" fmla="*/ 2 w 103"/>
                  <a:gd name="T25" fmla="*/ 0 h 31"/>
                  <a:gd name="T26" fmla="*/ 0 w 103"/>
                  <a:gd name="T27" fmla="*/ 1 h 31"/>
                  <a:gd name="T28" fmla="*/ 0 w 103"/>
                  <a:gd name="T29" fmla="*/ 2 h 31"/>
                  <a:gd name="T30" fmla="*/ 27 w 103"/>
                  <a:gd name="T31" fmla="*/ 30 h 31"/>
                  <a:gd name="T32" fmla="*/ 29 w 103"/>
                  <a:gd name="T33" fmla="*/ 31 h 31"/>
                  <a:gd name="T34" fmla="*/ 28 w 103"/>
                  <a:gd name="T3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31">
                    <a:moveTo>
                      <a:pt x="28" y="29"/>
                    </a:moveTo>
                    <a:cubicBezTo>
                      <a:pt x="29" y="28"/>
                      <a:pt x="29" y="28"/>
                      <a:pt x="29" y="2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11"/>
                      <a:pt x="103" y="10"/>
                      <a:pt x="103" y="9"/>
                    </a:cubicBezTo>
                    <a:cubicBezTo>
                      <a:pt x="103" y="9"/>
                      <a:pt x="102" y="8"/>
                      <a:pt x="101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1" name="Freeform 1122"/>
              <p:cNvSpPr/>
              <p:nvPr/>
            </p:nvSpPr>
            <p:spPr bwMode="auto">
              <a:xfrm>
                <a:off x="5834" y="3980"/>
                <a:ext cx="150" cy="133"/>
              </a:xfrm>
              <a:custGeom>
                <a:avLst/>
                <a:gdLst>
                  <a:gd name="T0" fmla="*/ 69 w 142"/>
                  <a:gd name="T1" fmla="*/ 125 h 126"/>
                  <a:gd name="T2" fmla="*/ 70 w 142"/>
                  <a:gd name="T3" fmla="*/ 124 h 126"/>
                  <a:gd name="T4" fmla="*/ 4 w 142"/>
                  <a:gd name="T5" fmla="*/ 61 h 126"/>
                  <a:gd name="T6" fmla="*/ 137 w 142"/>
                  <a:gd name="T7" fmla="*/ 5 h 126"/>
                  <a:gd name="T8" fmla="*/ 68 w 142"/>
                  <a:gd name="T9" fmla="*/ 124 h 126"/>
                  <a:gd name="T10" fmla="*/ 69 w 142"/>
                  <a:gd name="T11" fmla="*/ 125 h 126"/>
                  <a:gd name="T12" fmla="*/ 70 w 142"/>
                  <a:gd name="T13" fmla="*/ 124 h 126"/>
                  <a:gd name="T14" fmla="*/ 69 w 142"/>
                  <a:gd name="T15" fmla="*/ 125 h 126"/>
                  <a:gd name="T16" fmla="*/ 70 w 142"/>
                  <a:gd name="T17" fmla="*/ 125 h 126"/>
                  <a:gd name="T18" fmla="*/ 141 w 142"/>
                  <a:gd name="T19" fmla="*/ 2 h 126"/>
                  <a:gd name="T20" fmla="*/ 141 w 142"/>
                  <a:gd name="T21" fmla="*/ 1 h 126"/>
                  <a:gd name="T22" fmla="*/ 140 w 142"/>
                  <a:gd name="T23" fmla="*/ 0 h 126"/>
                  <a:gd name="T24" fmla="*/ 1 w 142"/>
                  <a:gd name="T25" fmla="*/ 59 h 126"/>
                  <a:gd name="T26" fmla="*/ 0 w 142"/>
                  <a:gd name="T27" fmla="*/ 60 h 126"/>
                  <a:gd name="T28" fmla="*/ 0 w 142"/>
                  <a:gd name="T29" fmla="*/ 62 h 126"/>
                  <a:gd name="T30" fmla="*/ 68 w 142"/>
                  <a:gd name="T31" fmla="*/ 126 h 126"/>
                  <a:gd name="T32" fmla="*/ 69 w 142"/>
                  <a:gd name="T33" fmla="*/ 126 h 126"/>
                  <a:gd name="T34" fmla="*/ 70 w 142"/>
                  <a:gd name="T35" fmla="*/ 125 h 126"/>
                  <a:gd name="T36" fmla="*/ 69 w 142"/>
                  <a:gd name="T3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126">
                    <a:moveTo>
                      <a:pt x="69" y="125"/>
                    </a:moveTo>
                    <a:cubicBezTo>
                      <a:pt x="70" y="124"/>
                      <a:pt x="70" y="124"/>
                      <a:pt x="70" y="12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2" y="2"/>
                      <a:pt x="142" y="1"/>
                      <a:pt x="141" y="1"/>
                    </a:cubicBezTo>
                    <a:cubicBezTo>
                      <a:pt x="141" y="0"/>
                      <a:pt x="140" y="0"/>
                      <a:pt x="140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6"/>
                      <a:pt x="69" y="126"/>
                      <a:pt x="69" y="126"/>
                    </a:cubicBezTo>
                    <a:cubicBezTo>
                      <a:pt x="70" y="126"/>
                      <a:pt x="70" y="126"/>
                      <a:pt x="70" y="125"/>
                    </a:cubicBezTo>
                    <a:cubicBezTo>
                      <a:pt x="69" y="125"/>
                      <a:pt x="69" y="125"/>
                      <a:pt x="69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2" name="Freeform 1123"/>
              <p:cNvSpPr/>
              <p:nvPr/>
            </p:nvSpPr>
            <p:spPr bwMode="auto">
              <a:xfrm>
                <a:off x="5909" y="3574"/>
                <a:ext cx="128" cy="182"/>
              </a:xfrm>
              <a:custGeom>
                <a:avLst/>
                <a:gdLst>
                  <a:gd name="T0" fmla="*/ 39 w 121"/>
                  <a:gd name="T1" fmla="*/ 2 h 173"/>
                  <a:gd name="T2" fmla="*/ 38 w 121"/>
                  <a:gd name="T3" fmla="*/ 1 h 173"/>
                  <a:gd name="T4" fmla="*/ 1 w 121"/>
                  <a:gd name="T5" fmla="*/ 60 h 173"/>
                  <a:gd name="T6" fmla="*/ 1 w 121"/>
                  <a:gd name="T7" fmla="*/ 62 h 173"/>
                  <a:gd name="T8" fmla="*/ 118 w 121"/>
                  <a:gd name="T9" fmla="*/ 173 h 173"/>
                  <a:gd name="T10" fmla="*/ 120 w 121"/>
                  <a:gd name="T11" fmla="*/ 173 h 173"/>
                  <a:gd name="T12" fmla="*/ 120 w 121"/>
                  <a:gd name="T13" fmla="*/ 171 h 173"/>
                  <a:gd name="T14" fmla="*/ 40 w 121"/>
                  <a:gd name="T15" fmla="*/ 1 h 173"/>
                  <a:gd name="T16" fmla="*/ 39 w 121"/>
                  <a:gd name="T17" fmla="*/ 0 h 173"/>
                  <a:gd name="T18" fmla="*/ 38 w 121"/>
                  <a:gd name="T19" fmla="*/ 1 h 173"/>
                  <a:gd name="T20" fmla="*/ 39 w 121"/>
                  <a:gd name="T21" fmla="*/ 2 h 173"/>
                  <a:gd name="T22" fmla="*/ 37 w 121"/>
                  <a:gd name="T23" fmla="*/ 2 h 173"/>
                  <a:gd name="T24" fmla="*/ 114 w 121"/>
                  <a:gd name="T25" fmla="*/ 165 h 173"/>
                  <a:gd name="T26" fmla="*/ 4 w 121"/>
                  <a:gd name="T27" fmla="*/ 61 h 173"/>
                  <a:gd name="T28" fmla="*/ 40 w 121"/>
                  <a:gd name="T29" fmla="*/ 3 h 173"/>
                  <a:gd name="T30" fmla="*/ 39 w 121"/>
                  <a:gd name="T31" fmla="*/ 2 h 173"/>
                  <a:gd name="T32" fmla="*/ 37 w 121"/>
                  <a:gd name="T33" fmla="*/ 2 h 173"/>
                  <a:gd name="T34" fmla="*/ 39 w 121"/>
                  <a:gd name="T3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73">
                    <a:moveTo>
                      <a:pt x="39" y="2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9" y="173"/>
                      <a:pt x="120" y="173"/>
                    </a:cubicBezTo>
                    <a:cubicBezTo>
                      <a:pt x="120" y="172"/>
                      <a:pt x="121" y="172"/>
                      <a:pt x="120" y="17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39" y="2"/>
                      <a:pt x="3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3" name="Freeform 1124"/>
              <p:cNvSpPr/>
              <p:nvPr/>
            </p:nvSpPr>
            <p:spPr bwMode="auto">
              <a:xfrm>
                <a:off x="6011" y="3466"/>
                <a:ext cx="172" cy="84"/>
              </a:xfrm>
              <a:custGeom>
                <a:avLst/>
                <a:gdLst>
                  <a:gd name="T0" fmla="*/ 92 w 163"/>
                  <a:gd name="T1" fmla="*/ 78 h 80"/>
                  <a:gd name="T2" fmla="*/ 93 w 163"/>
                  <a:gd name="T3" fmla="*/ 77 h 80"/>
                  <a:gd name="T4" fmla="*/ 7 w 163"/>
                  <a:gd name="T5" fmla="*/ 5 h 80"/>
                  <a:gd name="T6" fmla="*/ 157 w 163"/>
                  <a:gd name="T7" fmla="*/ 33 h 80"/>
                  <a:gd name="T8" fmla="*/ 91 w 163"/>
                  <a:gd name="T9" fmla="*/ 77 h 80"/>
                  <a:gd name="T10" fmla="*/ 92 w 163"/>
                  <a:gd name="T11" fmla="*/ 78 h 80"/>
                  <a:gd name="T12" fmla="*/ 93 w 163"/>
                  <a:gd name="T13" fmla="*/ 77 h 80"/>
                  <a:gd name="T14" fmla="*/ 92 w 163"/>
                  <a:gd name="T15" fmla="*/ 78 h 80"/>
                  <a:gd name="T16" fmla="*/ 93 w 163"/>
                  <a:gd name="T17" fmla="*/ 79 h 80"/>
                  <a:gd name="T18" fmla="*/ 162 w 163"/>
                  <a:gd name="T19" fmla="*/ 33 h 80"/>
                  <a:gd name="T20" fmla="*/ 163 w 163"/>
                  <a:gd name="T21" fmla="*/ 32 h 80"/>
                  <a:gd name="T22" fmla="*/ 162 w 163"/>
                  <a:gd name="T23" fmla="*/ 31 h 80"/>
                  <a:gd name="T24" fmla="*/ 2 w 163"/>
                  <a:gd name="T25" fmla="*/ 1 h 80"/>
                  <a:gd name="T26" fmla="*/ 0 w 163"/>
                  <a:gd name="T27" fmla="*/ 1 h 80"/>
                  <a:gd name="T28" fmla="*/ 1 w 163"/>
                  <a:gd name="T29" fmla="*/ 3 h 80"/>
                  <a:gd name="T30" fmla="*/ 91 w 163"/>
                  <a:gd name="T31" fmla="*/ 79 h 80"/>
                  <a:gd name="T32" fmla="*/ 93 w 163"/>
                  <a:gd name="T33" fmla="*/ 79 h 80"/>
                  <a:gd name="T34" fmla="*/ 92 w 163"/>
                  <a:gd name="T35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80">
                    <a:moveTo>
                      <a:pt x="92" y="78"/>
                    </a:moveTo>
                    <a:cubicBezTo>
                      <a:pt x="93" y="77"/>
                      <a:pt x="93" y="77"/>
                      <a:pt x="93" y="7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63" y="33"/>
                      <a:pt x="163" y="32"/>
                      <a:pt x="163" y="32"/>
                    </a:cubicBezTo>
                    <a:cubicBezTo>
                      <a:pt x="163" y="31"/>
                      <a:pt x="162" y="31"/>
                      <a:pt x="162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2" y="80"/>
                      <a:pt x="93" y="80"/>
                      <a:pt x="93" y="79"/>
                    </a:cubicBezTo>
                    <a:cubicBezTo>
                      <a:pt x="92" y="78"/>
                      <a:pt x="92" y="78"/>
                      <a:pt x="92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4" name="Freeform 1125"/>
              <p:cNvSpPr/>
              <p:nvPr/>
            </p:nvSpPr>
            <p:spPr bwMode="auto">
              <a:xfrm>
                <a:off x="5950" y="3168"/>
                <a:ext cx="72" cy="105"/>
              </a:xfrm>
              <a:custGeom>
                <a:avLst/>
                <a:gdLst>
                  <a:gd name="T0" fmla="*/ 19 w 68"/>
                  <a:gd name="T1" fmla="*/ 2 h 99"/>
                  <a:gd name="T2" fmla="*/ 18 w 68"/>
                  <a:gd name="T3" fmla="*/ 2 h 99"/>
                  <a:gd name="T4" fmla="*/ 0 w 68"/>
                  <a:gd name="T5" fmla="*/ 87 h 99"/>
                  <a:gd name="T6" fmla="*/ 0 w 68"/>
                  <a:gd name="T7" fmla="*/ 88 h 99"/>
                  <a:gd name="T8" fmla="*/ 1 w 68"/>
                  <a:gd name="T9" fmla="*/ 89 h 99"/>
                  <a:gd name="T10" fmla="*/ 66 w 68"/>
                  <a:gd name="T11" fmla="*/ 99 h 99"/>
                  <a:gd name="T12" fmla="*/ 68 w 68"/>
                  <a:gd name="T13" fmla="*/ 99 h 99"/>
                  <a:gd name="T14" fmla="*/ 68 w 68"/>
                  <a:gd name="T15" fmla="*/ 97 h 99"/>
                  <a:gd name="T16" fmla="*/ 20 w 68"/>
                  <a:gd name="T17" fmla="*/ 1 h 99"/>
                  <a:gd name="T18" fmla="*/ 19 w 68"/>
                  <a:gd name="T19" fmla="*/ 0 h 99"/>
                  <a:gd name="T20" fmla="*/ 18 w 68"/>
                  <a:gd name="T21" fmla="*/ 2 h 99"/>
                  <a:gd name="T22" fmla="*/ 19 w 68"/>
                  <a:gd name="T23" fmla="*/ 2 h 99"/>
                  <a:gd name="T24" fmla="*/ 18 w 68"/>
                  <a:gd name="T25" fmla="*/ 3 h 99"/>
                  <a:gd name="T26" fmla="*/ 64 w 68"/>
                  <a:gd name="T27" fmla="*/ 96 h 99"/>
                  <a:gd name="T28" fmla="*/ 3 w 68"/>
                  <a:gd name="T29" fmla="*/ 86 h 99"/>
                  <a:gd name="T30" fmla="*/ 21 w 68"/>
                  <a:gd name="T31" fmla="*/ 2 h 99"/>
                  <a:gd name="T32" fmla="*/ 19 w 68"/>
                  <a:gd name="T33" fmla="*/ 2 h 99"/>
                  <a:gd name="T34" fmla="*/ 18 w 68"/>
                  <a:gd name="T35" fmla="*/ 3 h 99"/>
                  <a:gd name="T36" fmla="*/ 19 w 68"/>
                  <a:gd name="T37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9">
                    <a:moveTo>
                      <a:pt x="19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0" y="88"/>
                      <a:pt x="1" y="89"/>
                      <a:pt x="1" y="8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8"/>
                      <a:pt x="68" y="97"/>
                      <a:pt x="68" y="9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5" name="Freeform 1126"/>
              <p:cNvSpPr/>
              <p:nvPr/>
            </p:nvSpPr>
            <p:spPr bwMode="auto">
              <a:xfrm>
                <a:off x="6216" y="3278"/>
                <a:ext cx="55" cy="106"/>
              </a:xfrm>
              <a:custGeom>
                <a:avLst/>
                <a:gdLst>
                  <a:gd name="T0" fmla="*/ 7 w 52"/>
                  <a:gd name="T1" fmla="*/ 1 h 100"/>
                  <a:gd name="T2" fmla="*/ 5 w 52"/>
                  <a:gd name="T3" fmla="*/ 1 h 100"/>
                  <a:gd name="T4" fmla="*/ 0 w 52"/>
                  <a:gd name="T5" fmla="*/ 99 h 100"/>
                  <a:gd name="T6" fmla="*/ 1 w 52"/>
                  <a:gd name="T7" fmla="*/ 100 h 100"/>
                  <a:gd name="T8" fmla="*/ 2 w 52"/>
                  <a:gd name="T9" fmla="*/ 100 h 100"/>
                  <a:gd name="T10" fmla="*/ 52 w 52"/>
                  <a:gd name="T11" fmla="*/ 76 h 100"/>
                  <a:gd name="T12" fmla="*/ 52 w 52"/>
                  <a:gd name="T13" fmla="*/ 75 h 100"/>
                  <a:gd name="T14" fmla="*/ 52 w 52"/>
                  <a:gd name="T15" fmla="*/ 74 h 100"/>
                  <a:gd name="T16" fmla="*/ 8 w 52"/>
                  <a:gd name="T17" fmla="*/ 1 h 100"/>
                  <a:gd name="T18" fmla="*/ 7 w 52"/>
                  <a:gd name="T19" fmla="*/ 0 h 100"/>
                  <a:gd name="T20" fmla="*/ 5 w 52"/>
                  <a:gd name="T21" fmla="*/ 1 h 100"/>
                  <a:gd name="T22" fmla="*/ 7 w 52"/>
                  <a:gd name="T23" fmla="*/ 1 h 100"/>
                  <a:gd name="T24" fmla="*/ 6 w 52"/>
                  <a:gd name="T25" fmla="*/ 2 h 100"/>
                  <a:gd name="T26" fmla="*/ 49 w 52"/>
                  <a:gd name="T27" fmla="*/ 74 h 100"/>
                  <a:gd name="T28" fmla="*/ 3 w 52"/>
                  <a:gd name="T29" fmla="*/ 96 h 100"/>
                  <a:gd name="T30" fmla="*/ 8 w 52"/>
                  <a:gd name="T31" fmla="*/ 1 h 100"/>
                  <a:gd name="T32" fmla="*/ 7 w 52"/>
                  <a:gd name="T33" fmla="*/ 1 h 100"/>
                  <a:gd name="T34" fmla="*/ 6 w 52"/>
                  <a:gd name="T35" fmla="*/ 2 h 100"/>
                  <a:gd name="T36" fmla="*/ 7 w 52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0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1" y="100"/>
                      <a:pt x="1" y="100"/>
                    </a:cubicBezTo>
                    <a:cubicBezTo>
                      <a:pt x="1" y="100"/>
                      <a:pt x="2" y="100"/>
                      <a:pt x="2" y="100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2" y="75"/>
                    </a:cubicBezTo>
                    <a:cubicBezTo>
                      <a:pt x="52" y="75"/>
                      <a:pt x="52" y="74"/>
                      <a:pt x="52" y="7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6" name="Freeform 1127"/>
              <p:cNvSpPr/>
              <p:nvPr/>
            </p:nvSpPr>
            <p:spPr bwMode="auto">
              <a:xfrm>
                <a:off x="5950" y="3129"/>
                <a:ext cx="103" cy="133"/>
              </a:xfrm>
              <a:custGeom>
                <a:avLst/>
                <a:gdLst>
                  <a:gd name="T0" fmla="*/ 19 w 97"/>
                  <a:gd name="T1" fmla="*/ 39 h 126"/>
                  <a:gd name="T2" fmla="*/ 20 w 97"/>
                  <a:gd name="T3" fmla="*/ 40 h 126"/>
                  <a:gd name="T4" fmla="*/ 90 w 97"/>
                  <a:gd name="T5" fmla="*/ 6 h 126"/>
                  <a:gd name="T6" fmla="*/ 4 w 97"/>
                  <a:gd name="T7" fmla="*/ 118 h 126"/>
                  <a:gd name="T8" fmla="*/ 21 w 97"/>
                  <a:gd name="T9" fmla="*/ 39 h 126"/>
                  <a:gd name="T10" fmla="*/ 19 w 97"/>
                  <a:gd name="T11" fmla="*/ 39 h 126"/>
                  <a:gd name="T12" fmla="*/ 20 w 97"/>
                  <a:gd name="T13" fmla="*/ 40 h 126"/>
                  <a:gd name="T14" fmla="*/ 19 w 97"/>
                  <a:gd name="T15" fmla="*/ 39 h 126"/>
                  <a:gd name="T16" fmla="*/ 18 w 97"/>
                  <a:gd name="T17" fmla="*/ 39 h 126"/>
                  <a:gd name="T18" fmla="*/ 0 w 97"/>
                  <a:gd name="T19" fmla="*/ 124 h 126"/>
                  <a:gd name="T20" fmla="*/ 1 w 97"/>
                  <a:gd name="T21" fmla="*/ 125 h 126"/>
                  <a:gd name="T22" fmla="*/ 3 w 97"/>
                  <a:gd name="T23" fmla="*/ 125 h 126"/>
                  <a:gd name="T24" fmla="*/ 96 w 97"/>
                  <a:gd name="T25" fmla="*/ 3 h 126"/>
                  <a:gd name="T26" fmla="*/ 96 w 97"/>
                  <a:gd name="T27" fmla="*/ 1 h 126"/>
                  <a:gd name="T28" fmla="*/ 94 w 97"/>
                  <a:gd name="T29" fmla="*/ 1 h 126"/>
                  <a:gd name="T30" fmla="*/ 18 w 97"/>
                  <a:gd name="T31" fmla="*/ 38 h 126"/>
                  <a:gd name="T32" fmla="*/ 18 w 97"/>
                  <a:gd name="T33" fmla="*/ 39 h 126"/>
                  <a:gd name="T34" fmla="*/ 19 w 97"/>
                  <a:gd name="T35" fmla="*/ 3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26">
                    <a:moveTo>
                      <a:pt x="19" y="39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5"/>
                      <a:pt x="1" y="125"/>
                    </a:cubicBezTo>
                    <a:cubicBezTo>
                      <a:pt x="1" y="126"/>
                      <a:pt x="2" y="126"/>
                      <a:pt x="3" y="125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7" y="2"/>
                      <a:pt x="97" y="2"/>
                      <a:pt x="96" y="1"/>
                    </a:cubicBezTo>
                    <a:cubicBezTo>
                      <a:pt x="96" y="0"/>
                      <a:pt x="95" y="0"/>
                      <a:pt x="94" y="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7" name="Freeform 1128"/>
              <p:cNvSpPr/>
              <p:nvPr/>
            </p:nvSpPr>
            <p:spPr bwMode="auto">
              <a:xfrm>
                <a:off x="6049" y="3003"/>
                <a:ext cx="72" cy="130"/>
              </a:xfrm>
              <a:custGeom>
                <a:avLst/>
                <a:gdLst>
                  <a:gd name="T0" fmla="*/ 2 w 68"/>
                  <a:gd name="T1" fmla="*/ 2 h 124"/>
                  <a:gd name="T2" fmla="*/ 0 w 68"/>
                  <a:gd name="T3" fmla="*/ 2 h 124"/>
                  <a:gd name="T4" fmla="*/ 0 w 68"/>
                  <a:gd name="T5" fmla="*/ 122 h 124"/>
                  <a:gd name="T6" fmla="*/ 1 w 68"/>
                  <a:gd name="T7" fmla="*/ 123 h 124"/>
                  <a:gd name="T8" fmla="*/ 3 w 68"/>
                  <a:gd name="T9" fmla="*/ 123 h 124"/>
                  <a:gd name="T10" fmla="*/ 67 w 68"/>
                  <a:gd name="T11" fmla="*/ 91 h 124"/>
                  <a:gd name="T12" fmla="*/ 68 w 68"/>
                  <a:gd name="T13" fmla="*/ 90 h 124"/>
                  <a:gd name="T14" fmla="*/ 68 w 68"/>
                  <a:gd name="T15" fmla="*/ 89 h 124"/>
                  <a:gd name="T16" fmla="*/ 3 w 68"/>
                  <a:gd name="T17" fmla="*/ 1 h 124"/>
                  <a:gd name="T18" fmla="*/ 2 w 68"/>
                  <a:gd name="T19" fmla="*/ 0 h 124"/>
                  <a:gd name="T20" fmla="*/ 0 w 68"/>
                  <a:gd name="T21" fmla="*/ 2 h 124"/>
                  <a:gd name="T22" fmla="*/ 2 w 68"/>
                  <a:gd name="T23" fmla="*/ 2 h 124"/>
                  <a:gd name="T24" fmla="*/ 1 w 68"/>
                  <a:gd name="T25" fmla="*/ 3 h 124"/>
                  <a:gd name="T26" fmla="*/ 64 w 68"/>
                  <a:gd name="T27" fmla="*/ 89 h 124"/>
                  <a:gd name="T28" fmla="*/ 3 w 68"/>
                  <a:gd name="T29" fmla="*/ 120 h 124"/>
                  <a:gd name="T30" fmla="*/ 3 w 68"/>
                  <a:gd name="T31" fmla="*/ 2 h 124"/>
                  <a:gd name="T32" fmla="*/ 2 w 68"/>
                  <a:gd name="T33" fmla="*/ 2 h 124"/>
                  <a:gd name="T34" fmla="*/ 1 w 68"/>
                  <a:gd name="T35" fmla="*/ 3 h 124"/>
                  <a:gd name="T36" fmla="*/ 2 w 68"/>
                  <a:gd name="T37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24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3"/>
                      <a:pt x="1" y="123"/>
                    </a:cubicBezTo>
                    <a:cubicBezTo>
                      <a:pt x="2" y="124"/>
                      <a:pt x="2" y="124"/>
                      <a:pt x="3" y="123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8" y="90"/>
                      <a:pt x="68" y="89"/>
                      <a:pt x="68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8" name="Freeform 1129"/>
              <p:cNvSpPr/>
              <p:nvPr/>
            </p:nvSpPr>
            <p:spPr bwMode="auto">
              <a:xfrm>
                <a:off x="6049" y="2999"/>
                <a:ext cx="105" cy="101"/>
              </a:xfrm>
              <a:custGeom>
                <a:avLst/>
                <a:gdLst>
                  <a:gd name="T0" fmla="*/ 98 w 100"/>
                  <a:gd name="T1" fmla="*/ 1 h 95"/>
                  <a:gd name="T2" fmla="*/ 97 w 100"/>
                  <a:gd name="T3" fmla="*/ 1 h 95"/>
                  <a:gd name="T4" fmla="*/ 66 w 100"/>
                  <a:gd name="T5" fmla="*/ 90 h 95"/>
                  <a:gd name="T6" fmla="*/ 5 w 100"/>
                  <a:gd name="T7" fmla="*/ 6 h 95"/>
                  <a:gd name="T8" fmla="*/ 98 w 100"/>
                  <a:gd name="T9" fmla="*/ 3 h 95"/>
                  <a:gd name="T10" fmla="*/ 98 w 100"/>
                  <a:gd name="T11" fmla="*/ 1 h 95"/>
                  <a:gd name="T12" fmla="*/ 97 w 100"/>
                  <a:gd name="T13" fmla="*/ 1 h 95"/>
                  <a:gd name="T14" fmla="*/ 98 w 100"/>
                  <a:gd name="T15" fmla="*/ 1 h 95"/>
                  <a:gd name="T16" fmla="*/ 98 w 100"/>
                  <a:gd name="T17" fmla="*/ 0 h 95"/>
                  <a:gd name="T18" fmla="*/ 2 w 100"/>
                  <a:gd name="T19" fmla="*/ 3 h 95"/>
                  <a:gd name="T20" fmla="*/ 1 w 100"/>
                  <a:gd name="T21" fmla="*/ 4 h 95"/>
                  <a:gd name="T22" fmla="*/ 1 w 100"/>
                  <a:gd name="T23" fmla="*/ 6 h 95"/>
                  <a:gd name="T24" fmla="*/ 65 w 100"/>
                  <a:gd name="T25" fmla="*/ 94 h 95"/>
                  <a:gd name="T26" fmla="*/ 67 w 100"/>
                  <a:gd name="T27" fmla="*/ 94 h 95"/>
                  <a:gd name="T28" fmla="*/ 68 w 100"/>
                  <a:gd name="T29" fmla="*/ 93 h 95"/>
                  <a:gd name="T30" fmla="*/ 100 w 100"/>
                  <a:gd name="T31" fmla="*/ 2 h 95"/>
                  <a:gd name="T32" fmla="*/ 100 w 100"/>
                  <a:gd name="T33" fmla="*/ 1 h 95"/>
                  <a:gd name="T34" fmla="*/ 98 w 100"/>
                  <a:gd name="T35" fmla="*/ 0 h 95"/>
                  <a:gd name="T36" fmla="*/ 98 w 100"/>
                  <a:gd name="T3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5">
                    <a:moveTo>
                      <a:pt x="98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6" y="94"/>
                      <a:pt x="66" y="95"/>
                      <a:pt x="67" y="94"/>
                    </a:cubicBezTo>
                    <a:cubicBezTo>
                      <a:pt x="67" y="94"/>
                      <a:pt x="68" y="94"/>
                      <a:pt x="68" y="9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9" name="Freeform 1130"/>
              <p:cNvSpPr/>
              <p:nvPr/>
            </p:nvSpPr>
            <p:spPr bwMode="auto">
              <a:xfrm>
                <a:off x="6117" y="2999"/>
                <a:ext cx="80" cy="101"/>
              </a:xfrm>
              <a:custGeom>
                <a:avLst/>
                <a:gdLst>
                  <a:gd name="T0" fmla="*/ 74 w 75"/>
                  <a:gd name="T1" fmla="*/ 59 h 95"/>
                  <a:gd name="T2" fmla="*/ 73 w 75"/>
                  <a:gd name="T3" fmla="*/ 57 h 95"/>
                  <a:gd name="T4" fmla="*/ 4 w 75"/>
                  <a:gd name="T5" fmla="*/ 90 h 95"/>
                  <a:gd name="T6" fmla="*/ 34 w 75"/>
                  <a:gd name="T7" fmla="*/ 5 h 95"/>
                  <a:gd name="T8" fmla="*/ 73 w 75"/>
                  <a:gd name="T9" fmla="*/ 60 h 95"/>
                  <a:gd name="T10" fmla="*/ 74 w 75"/>
                  <a:gd name="T11" fmla="*/ 59 h 95"/>
                  <a:gd name="T12" fmla="*/ 73 w 75"/>
                  <a:gd name="T13" fmla="*/ 57 h 95"/>
                  <a:gd name="T14" fmla="*/ 74 w 75"/>
                  <a:gd name="T15" fmla="*/ 59 h 95"/>
                  <a:gd name="T16" fmla="*/ 75 w 75"/>
                  <a:gd name="T17" fmla="*/ 58 h 95"/>
                  <a:gd name="T18" fmla="*/ 35 w 75"/>
                  <a:gd name="T19" fmla="*/ 1 h 95"/>
                  <a:gd name="T20" fmla="*/ 33 w 75"/>
                  <a:gd name="T21" fmla="*/ 0 h 95"/>
                  <a:gd name="T22" fmla="*/ 32 w 75"/>
                  <a:gd name="T23" fmla="*/ 1 h 95"/>
                  <a:gd name="T24" fmla="*/ 0 w 75"/>
                  <a:gd name="T25" fmla="*/ 92 h 95"/>
                  <a:gd name="T26" fmla="*/ 1 w 75"/>
                  <a:gd name="T27" fmla="*/ 94 h 95"/>
                  <a:gd name="T28" fmla="*/ 2 w 75"/>
                  <a:gd name="T29" fmla="*/ 94 h 95"/>
                  <a:gd name="T30" fmla="*/ 75 w 75"/>
                  <a:gd name="T31" fmla="*/ 60 h 95"/>
                  <a:gd name="T32" fmla="*/ 75 w 75"/>
                  <a:gd name="T33" fmla="*/ 59 h 95"/>
                  <a:gd name="T34" fmla="*/ 75 w 75"/>
                  <a:gd name="T35" fmla="*/ 58 h 95"/>
                  <a:gd name="T36" fmla="*/ 74 w 75"/>
                  <a:gd name="T37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95">
                    <a:moveTo>
                      <a:pt x="74" y="59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5"/>
                      <a:pt x="2" y="95"/>
                      <a:pt x="2" y="94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0"/>
                      <a:pt x="75" y="59"/>
                    </a:cubicBezTo>
                    <a:cubicBezTo>
                      <a:pt x="75" y="59"/>
                      <a:pt x="75" y="58"/>
                      <a:pt x="75" y="58"/>
                    </a:cubicBezTo>
                    <a:cubicBezTo>
                      <a:pt x="74" y="59"/>
                      <a:pt x="74" y="59"/>
                      <a:pt x="74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0" name="Freeform 1131"/>
              <p:cNvSpPr/>
              <p:nvPr/>
            </p:nvSpPr>
            <p:spPr bwMode="auto">
              <a:xfrm>
                <a:off x="6168" y="3195"/>
                <a:ext cx="57" cy="86"/>
              </a:xfrm>
              <a:custGeom>
                <a:avLst/>
                <a:gdLst>
                  <a:gd name="T0" fmla="*/ 53 w 54"/>
                  <a:gd name="T1" fmla="*/ 1 h 82"/>
                  <a:gd name="T2" fmla="*/ 51 w 54"/>
                  <a:gd name="T3" fmla="*/ 1 h 82"/>
                  <a:gd name="T4" fmla="*/ 50 w 54"/>
                  <a:gd name="T5" fmla="*/ 77 h 82"/>
                  <a:gd name="T6" fmla="*/ 4 w 54"/>
                  <a:gd name="T7" fmla="*/ 46 h 82"/>
                  <a:gd name="T8" fmla="*/ 54 w 54"/>
                  <a:gd name="T9" fmla="*/ 3 h 82"/>
                  <a:gd name="T10" fmla="*/ 53 w 54"/>
                  <a:gd name="T11" fmla="*/ 1 h 82"/>
                  <a:gd name="T12" fmla="*/ 51 w 54"/>
                  <a:gd name="T13" fmla="*/ 1 h 82"/>
                  <a:gd name="T14" fmla="*/ 53 w 54"/>
                  <a:gd name="T15" fmla="*/ 1 h 82"/>
                  <a:gd name="T16" fmla="*/ 52 w 54"/>
                  <a:gd name="T17" fmla="*/ 0 h 82"/>
                  <a:gd name="T18" fmla="*/ 1 w 54"/>
                  <a:gd name="T19" fmla="*/ 45 h 82"/>
                  <a:gd name="T20" fmla="*/ 0 w 54"/>
                  <a:gd name="T21" fmla="*/ 46 h 82"/>
                  <a:gd name="T22" fmla="*/ 1 w 54"/>
                  <a:gd name="T23" fmla="*/ 47 h 82"/>
                  <a:gd name="T24" fmla="*/ 51 w 54"/>
                  <a:gd name="T25" fmla="*/ 82 h 82"/>
                  <a:gd name="T26" fmla="*/ 53 w 54"/>
                  <a:gd name="T27" fmla="*/ 82 h 82"/>
                  <a:gd name="T28" fmla="*/ 53 w 54"/>
                  <a:gd name="T29" fmla="*/ 80 h 82"/>
                  <a:gd name="T30" fmla="*/ 54 w 54"/>
                  <a:gd name="T31" fmla="*/ 1 h 82"/>
                  <a:gd name="T32" fmla="*/ 53 w 54"/>
                  <a:gd name="T33" fmla="*/ 0 h 82"/>
                  <a:gd name="T34" fmla="*/ 52 w 54"/>
                  <a:gd name="T35" fmla="*/ 0 h 82"/>
                  <a:gd name="T36" fmla="*/ 53 w 54"/>
                  <a:gd name="T3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82">
                    <a:moveTo>
                      <a:pt x="53" y="1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2" y="82"/>
                      <a:pt x="52" y="82"/>
                      <a:pt x="53" y="82"/>
                    </a:cubicBezTo>
                    <a:cubicBezTo>
                      <a:pt x="53" y="81"/>
                      <a:pt x="53" y="81"/>
                      <a:pt x="53" y="8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3" y="1"/>
                      <a:pt x="53" y="1"/>
                      <a:pt x="5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1" name="Freeform 1132"/>
              <p:cNvSpPr/>
              <p:nvPr/>
            </p:nvSpPr>
            <p:spPr bwMode="auto">
              <a:xfrm>
                <a:off x="6168" y="3195"/>
                <a:ext cx="107" cy="75"/>
              </a:xfrm>
              <a:custGeom>
                <a:avLst/>
                <a:gdLst>
                  <a:gd name="T0" fmla="*/ 99 w 101"/>
                  <a:gd name="T1" fmla="*/ 70 h 71"/>
                  <a:gd name="T2" fmla="*/ 101 w 101"/>
                  <a:gd name="T3" fmla="*/ 69 h 71"/>
                  <a:gd name="T4" fmla="*/ 54 w 101"/>
                  <a:gd name="T5" fmla="*/ 1 h 71"/>
                  <a:gd name="T6" fmla="*/ 53 w 101"/>
                  <a:gd name="T7" fmla="*/ 0 h 71"/>
                  <a:gd name="T8" fmla="*/ 52 w 101"/>
                  <a:gd name="T9" fmla="*/ 0 h 71"/>
                  <a:gd name="T10" fmla="*/ 1 w 101"/>
                  <a:gd name="T11" fmla="*/ 45 h 71"/>
                  <a:gd name="T12" fmla="*/ 0 w 101"/>
                  <a:gd name="T13" fmla="*/ 47 h 71"/>
                  <a:gd name="T14" fmla="*/ 1 w 101"/>
                  <a:gd name="T15" fmla="*/ 48 h 71"/>
                  <a:gd name="T16" fmla="*/ 99 w 101"/>
                  <a:gd name="T17" fmla="*/ 71 h 71"/>
                  <a:gd name="T18" fmla="*/ 101 w 101"/>
                  <a:gd name="T19" fmla="*/ 71 h 71"/>
                  <a:gd name="T20" fmla="*/ 101 w 101"/>
                  <a:gd name="T21" fmla="*/ 69 h 71"/>
                  <a:gd name="T22" fmla="*/ 99 w 101"/>
                  <a:gd name="T23" fmla="*/ 70 h 71"/>
                  <a:gd name="T24" fmla="*/ 100 w 101"/>
                  <a:gd name="T25" fmla="*/ 68 h 71"/>
                  <a:gd name="T26" fmla="*/ 5 w 101"/>
                  <a:gd name="T27" fmla="*/ 45 h 71"/>
                  <a:gd name="T28" fmla="*/ 52 w 101"/>
                  <a:gd name="T29" fmla="*/ 4 h 71"/>
                  <a:gd name="T30" fmla="*/ 98 w 101"/>
                  <a:gd name="T31" fmla="*/ 71 h 71"/>
                  <a:gd name="T32" fmla="*/ 99 w 101"/>
                  <a:gd name="T33" fmla="*/ 70 h 71"/>
                  <a:gd name="T34" fmla="*/ 100 w 101"/>
                  <a:gd name="T35" fmla="*/ 68 h 71"/>
                  <a:gd name="T36" fmla="*/ 99 w 101"/>
                  <a:gd name="T37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71">
                    <a:moveTo>
                      <a:pt x="99" y="70"/>
                    </a:moveTo>
                    <a:cubicBezTo>
                      <a:pt x="101" y="69"/>
                      <a:pt x="101" y="69"/>
                      <a:pt x="101" y="69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7"/>
                    </a:cubicBezTo>
                    <a:cubicBezTo>
                      <a:pt x="0" y="47"/>
                      <a:pt x="1" y="47"/>
                      <a:pt x="1" y="48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1"/>
                      <a:pt x="101" y="71"/>
                    </a:cubicBezTo>
                    <a:cubicBezTo>
                      <a:pt x="101" y="70"/>
                      <a:pt x="101" y="69"/>
                      <a:pt x="101" y="69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70"/>
                      <a:pt x="99" y="70"/>
                      <a:pt x="99" y="7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2" name="Freeform 1133"/>
              <p:cNvSpPr/>
              <p:nvPr/>
            </p:nvSpPr>
            <p:spPr bwMode="auto">
              <a:xfrm>
                <a:off x="6216" y="3266"/>
                <a:ext cx="56" cy="118"/>
              </a:xfrm>
              <a:custGeom>
                <a:avLst/>
                <a:gdLst>
                  <a:gd name="T0" fmla="*/ 2 w 53"/>
                  <a:gd name="T1" fmla="*/ 110 h 111"/>
                  <a:gd name="T2" fmla="*/ 3 w 53"/>
                  <a:gd name="T3" fmla="*/ 110 h 111"/>
                  <a:gd name="T4" fmla="*/ 53 w 53"/>
                  <a:gd name="T5" fmla="*/ 2 h 111"/>
                  <a:gd name="T6" fmla="*/ 53 w 53"/>
                  <a:gd name="T7" fmla="*/ 0 h 111"/>
                  <a:gd name="T8" fmla="*/ 51 w 53"/>
                  <a:gd name="T9" fmla="*/ 0 h 111"/>
                  <a:gd name="T10" fmla="*/ 7 w 53"/>
                  <a:gd name="T11" fmla="*/ 11 h 111"/>
                  <a:gd name="T12" fmla="*/ 5 w 53"/>
                  <a:gd name="T13" fmla="*/ 12 h 111"/>
                  <a:gd name="T14" fmla="*/ 0 w 53"/>
                  <a:gd name="T15" fmla="*/ 110 h 111"/>
                  <a:gd name="T16" fmla="*/ 1 w 53"/>
                  <a:gd name="T17" fmla="*/ 111 h 111"/>
                  <a:gd name="T18" fmla="*/ 3 w 53"/>
                  <a:gd name="T19" fmla="*/ 110 h 111"/>
                  <a:gd name="T20" fmla="*/ 2 w 53"/>
                  <a:gd name="T21" fmla="*/ 110 h 111"/>
                  <a:gd name="T22" fmla="*/ 3 w 53"/>
                  <a:gd name="T23" fmla="*/ 110 h 111"/>
                  <a:gd name="T24" fmla="*/ 8 w 53"/>
                  <a:gd name="T25" fmla="*/ 13 h 111"/>
                  <a:gd name="T26" fmla="*/ 49 w 53"/>
                  <a:gd name="T27" fmla="*/ 3 h 111"/>
                  <a:gd name="T28" fmla="*/ 0 w 53"/>
                  <a:gd name="T29" fmla="*/ 109 h 111"/>
                  <a:gd name="T30" fmla="*/ 2 w 53"/>
                  <a:gd name="T31" fmla="*/ 110 h 111"/>
                  <a:gd name="T32" fmla="*/ 3 w 53"/>
                  <a:gd name="T33" fmla="*/ 110 h 111"/>
                  <a:gd name="T34" fmla="*/ 2 w 53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11">
                    <a:moveTo>
                      <a:pt x="2" y="110"/>
                    </a:moveTo>
                    <a:cubicBezTo>
                      <a:pt x="3" y="110"/>
                      <a:pt x="3" y="110"/>
                      <a:pt x="3" y="11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3" name="Freeform 1134"/>
              <p:cNvSpPr/>
              <p:nvPr/>
            </p:nvSpPr>
            <p:spPr bwMode="auto">
              <a:xfrm>
                <a:off x="6057" y="3175"/>
                <a:ext cx="114" cy="70"/>
              </a:xfrm>
              <a:custGeom>
                <a:avLst/>
                <a:gdLst>
                  <a:gd name="T0" fmla="*/ 62 w 108"/>
                  <a:gd name="T1" fmla="*/ 2 h 67"/>
                  <a:gd name="T2" fmla="*/ 61 w 108"/>
                  <a:gd name="T3" fmla="*/ 2 h 67"/>
                  <a:gd name="T4" fmla="*/ 103 w 108"/>
                  <a:gd name="T5" fmla="*/ 62 h 67"/>
                  <a:gd name="T6" fmla="*/ 6 w 108"/>
                  <a:gd name="T7" fmla="*/ 26 h 67"/>
                  <a:gd name="T8" fmla="*/ 62 w 108"/>
                  <a:gd name="T9" fmla="*/ 3 h 67"/>
                  <a:gd name="T10" fmla="*/ 62 w 108"/>
                  <a:gd name="T11" fmla="*/ 2 h 67"/>
                  <a:gd name="T12" fmla="*/ 61 w 108"/>
                  <a:gd name="T13" fmla="*/ 2 h 67"/>
                  <a:gd name="T14" fmla="*/ 62 w 108"/>
                  <a:gd name="T15" fmla="*/ 2 h 67"/>
                  <a:gd name="T16" fmla="*/ 61 w 108"/>
                  <a:gd name="T17" fmla="*/ 0 h 67"/>
                  <a:gd name="T18" fmla="*/ 1 w 108"/>
                  <a:gd name="T19" fmla="*/ 25 h 67"/>
                  <a:gd name="T20" fmla="*/ 0 w 108"/>
                  <a:gd name="T21" fmla="*/ 26 h 67"/>
                  <a:gd name="T22" fmla="*/ 1 w 108"/>
                  <a:gd name="T23" fmla="*/ 28 h 67"/>
                  <a:gd name="T24" fmla="*/ 106 w 108"/>
                  <a:gd name="T25" fmla="*/ 67 h 67"/>
                  <a:gd name="T26" fmla="*/ 108 w 108"/>
                  <a:gd name="T27" fmla="*/ 66 h 67"/>
                  <a:gd name="T28" fmla="*/ 108 w 108"/>
                  <a:gd name="T29" fmla="*/ 64 h 67"/>
                  <a:gd name="T30" fmla="*/ 63 w 108"/>
                  <a:gd name="T31" fmla="*/ 1 h 67"/>
                  <a:gd name="T32" fmla="*/ 61 w 108"/>
                  <a:gd name="T33" fmla="*/ 0 h 67"/>
                  <a:gd name="T34" fmla="*/ 62 w 108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67">
                    <a:moveTo>
                      <a:pt x="62" y="2"/>
                    </a:moveTo>
                    <a:cubicBezTo>
                      <a:pt x="61" y="2"/>
                      <a:pt x="61" y="2"/>
                      <a:pt x="61" y="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07" y="67"/>
                      <a:pt x="108" y="67"/>
                      <a:pt x="108" y="66"/>
                    </a:cubicBezTo>
                    <a:cubicBezTo>
                      <a:pt x="108" y="66"/>
                      <a:pt x="108" y="65"/>
                      <a:pt x="108" y="64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2" y="0"/>
                      <a:pt x="61" y="0"/>
                    </a:cubicBezTo>
                    <a:cubicBezTo>
                      <a:pt x="62" y="2"/>
                      <a:pt x="62" y="2"/>
                      <a:pt x="6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4" name="Freeform 1135"/>
              <p:cNvSpPr/>
              <p:nvPr/>
            </p:nvSpPr>
            <p:spPr bwMode="auto">
              <a:xfrm>
                <a:off x="5969" y="3129"/>
                <a:ext cx="91" cy="75"/>
              </a:xfrm>
              <a:custGeom>
                <a:avLst/>
                <a:gdLst>
                  <a:gd name="T0" fmla="*/ 1 w 86"/>
                  <a:gd name="T1" fmla="*/ 39 h 71"/>
                  <a:gd name="T2" fmla="*/ 1 w 86"/>
                  <a:gd name="T3" fmla="*/ 40 h 71"/>
                  <a:gd name="T4" fmla="*/ 84 w 86"/>
                  <a:gd name="T5" fmla="*/ 71 h 71"/>
                  <a:gd name="T6" fmla="*/ 86 w 86"/>
                  <a:gd name="T7" fmla="*/ 70 h 71"/>
                  <a:gd name="T8" fmla="*/ 86 w 86"/>
                  <a:gd name="T9" fmla="*/ 69 h 71"/>
                  <a:gd name="T10" fmla="*/ 78 w 86"/>
                  <a:gd name="T11" fmla="*/ 2 h 71"/>
                  <a:gd name="T12" fmla="*/ 78 w 86"/>
                  <a:gd name="T13" fmla="*/ 1 h 71"/>
                  <a:gd name="T14" fmla="*/ 76 w 86"/>
                  <a:gd name="T15" fmla="*/ 1 h 71"/>
                  <a:gd name="T16" fmla="*/ 0 w 86"/>
                  <a:gd name="T17" fmla="*/ 38 h 71"/>
                  <a:gd name="T18" fmla="*/ 0 w 86"/>
                  <a:gd name="T19" fmla="*/ 39 h 71"/>
                  <a:gd name="T20" fmla="*/ 1 w 86"/>
                  <a:gd name="T21" fmla="*/ 40 h 71"/>
                  <a:gd name="T22" fmla="*/ 1 w 86"/>
                  <a:gd name="T23" fmla="*/ 39 h 71"/>
                  <a:gd name="T24" fmla="*/ 2 w 86"/>
                  <a:gd name="T25" fmla="*/ 40 h 71"/>
                  <a:gd name="T26" fmla="*/ 76 w 86"/>
                  <a:gd name="T27" fmla="*/ 4 h 71"/>
                  <a:gd name="T28" fmla="*/ 83 w 86"/>
                  <a:gd name="T29" fmla="*/ 67 h 71"/>
                  <a:gd name="T30" fmla="*/ 2 w 86"/>
                  <a:gd name="T31" fmla="*/ 38 h 71"/>
                  <a:gd name="T32" fmla="*/ 1 w 86"/>
                  <a:gd name="T33" fmla="*/ 39 h 71"/>
                  <a:gd name="T34" fmla="*/ 2 w 86"/>
                  <a:gd name="T35" fmla="*/ 40 h 71"/>
                  <a:gd name="T36" fmla="*/ 1 w 86"/>
                  <a:gd name="T37" fmla="*/ 3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71">
                    <a:moveTo>
                      <a:pt x="1" y="39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0"/>
                    </a:cubicBezTo>
                    <a:cubicBezTo>
                      <a:pt x="86" y="70"/>
                      <a:pt x="86" y="70"/>
                      <a:pt x="86" y="69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6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39"/>
                      <a:pt x="1" y="39"/>
                      <a:pt x="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5" name="Freeform 1136"/>
              <p:cNvSpPr/>
              <p:nvPr/>
            </p:nvSpPr>
            <p:spPr bwMode="auto">
              <a:xfrm>
                <a:off x="6049" y="3095"/>
                <a:ext cx="75" cy="83"/>
              </a:xfrm>
              <a:custGeom>
                <a:avLst/>
                <a:gdLst>
                  <a:gd name="T0" fmla="*/ 70 w 71"/>
                  <a:gd name="T1" fmla="*/ 77 h 78"/>
                  <a:gd name="T2" fmla="*/ 71 w 71"/>
                  <a:gd name="T3" fmla="*/ 75 h 78"/>
                  <a:gd name="T4" fmla="*/ 5 w 71"/>
                  <a:gd name="T5" fmla="*/ 34 h 78"/>
                  <a:gd name="T6" fmla="*/ 65 w 71"/>
                  <a:gd name="T7" fmla="*/ 4 h 78"/>
                  <a:gd name="T8" fmla="*/ 68 w 71"/>
                  <a:gd name="T9" fmla="*/ 77 h 78"/>
                  <a:gd name="T10" fmla="*/ 70 w 71"/>
                  <a:gd name="T11" fmla="*/ 77 h 78"/>
                  <a:gd name="T12" fmla="*/ 71 w 71"/>
                  <a:gd name="T13" fmla="*/ 75 h 78"/>
                  <a:gd name="T14" fmla="*/ 70 w 71"/>
                  <a:gd name="T15" fmla="*/ 77 h 78"/>
                  <a:gd name="T16" fmla="*/ 71 w 71"/>
                  <a:gd name="T17" fmla="*/ 76 h 78"/>
                  <a:gd name="T18" fmla="*/ 68 w 71"/>
                  <a:gd name="T19" fmla="*/ 2 h 78"/>
                  <a:gd name="T20" fmla="*/ 67 w 71"/>
                  <a:gd name="T21" fmla="*/ 1 h 78"/>
                  <a:gd name="T22" fmla="*/ 66 w 71"/>
                  <a:gd name="T23" fmla="*/ 1 h 78"/>
                  <a:gd name="T24" fmla="*/ 1 w 71"/>
                  <a:gd name="T25" fmla="*/ 33 h 78"/>
                  <a:gd name="T26" fmla="*/ 0 w 71"/>
                  <a:gd name="T27" fmla="*/ 34 h 78"/>
                  <a:gd name="T28" fmla="*/ 1 w 71"/>
                  <a:gd name="T29" fmla="*/ 35 h 78"/>
                  <a:gd name="T30" fmla="*/ 69 w 71"/>
                  <a:gd name="T31" fmla="*/ 78 h 78"/>
                  <a:gd name="T32" fmla="*/ 71 w 71"/>
                  <a:gd name="T33" fmla="*/ 78 h 78"/>
                  <a:gd name="T34" fmla="*/ 71 w 71"/>
                  <a:gd name="T35" fmla="*/ 76 h 78"/>
                  <a:gd name="T36" fmla="*/ 70 w 71"/>
                  <a:gd name="T3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78">
                    <a:moveTo>
                      <a:pt x="70" y="77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1" y="78"/>
                      <a:pt x="71" y="77"/>
                      <a:pt x="71" y="76"/>
                    </a:cubicBezTo>
                    <a:cubicBezTo>
                      <a:pt x="70" y="77"/>
                      <a:pt x="70" y="77"/>
                      <a:pt x="7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6" name="Freeform 1137"/>
              <p:cNvSpPr/>
              <p:nvPr/>
            </p:nvSpPr>
            <p:spPr bwMode="auto">
              <a:xfrm>
                <a:off x="6117" y="3060"/>
                <a:ext cx="159" cy="83"/>
              </a:xfrm>
              <a:custGeom>
                <a:avLst/>
                <a:gdLst>
                  <a:gd name="T0" fmla="*/ 148 w 150"/>
                  <a:gd name="T1" fmla="*/ 77 h 79"/>
                  <a:gd name="T2" fmla="*/ 149 w 150"/>
                  <a:gd name="T3" fmla="*/ 76 h 79"/>
                  <a:gd name="T4" fmla="*/ 6 w 150"/>
                  <a:gd name="T5" fmla="*/ 36 h 79"/>
                  <a:gd name="T6" fmla="*/ 74 w 150"/>
                  <a:gd name="T7" fmla="*/ 4 h 79"/>
                  <a:gd name="T8" fmla="*/ 147 w 150"/>
                  <a:gd name="T9" fmla="*/ 78 h 79"/>
                  <a:gd name="T10" fmla="*/ 148 w 150"/>
                  <a:gd name="T11" fmla="*/ 77 h 79"/>
                  <a:gd name="T12" fmla="*/ 149 w 150"/>
                  <a:gd name="T13" fmla="*/ 76 h 79"/>
                  <a:gd name="T14" fmla="*/ 148 w 150"/>
                  <a:gd name="T15" fmla="*/ 77 h 79"/>
                  <a:gd name="T16" fmla="*/ 149 w 150"/>
                  <a:gd name="T17" fmla="*/ 76 h 79"/>
                  <a:gd name="T18" fmla="*/ 75 w 150"/>
                  <a:gd name="T19" fmla="*/ 1 h 79"/>
                  <a:gd name="T20" fmla="*/ 73 w 150"/>
                  <a:gd name="T21" fmla="*/ 0 h 79"/>
                  <a:gd name="T22" fmla="*/ 1 w 150"/>
                  <a:gd name="T23" fmla="*/ 35 h 79"/>
                  <a:gd name="T24" fmla="*/ 0 w 150"/>
                  <a:gd name="T25" fmla="*/ 36 h 79"/>
                  <a:gd name="T26" fmla="*/ 1 w 150"/>
                  <a:gd name="T27" fmla="*/ 37 h 79"/>
                  <a:gd name="T28" fmla="*/ 148 w 150"/>
                  <a:gd name="T29" fmla="*/ 79 h 79"/>
                  <a:gd name="T30" fmla="*/ 150 w 150"/>
                  <a:gd name="T31" fmla="*/ 78 h 79"/>
                  <a:gd name="T32" fmla="*/ 149 w 150"/>
                  <a:gd name="T33" fmla="*/ 76 h 79"/>
                  <a:gd name="T34" fmla="*/ 148 w 150"/>
                  <a:gd name="T35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79">
                    <a:moveTo>
                      <a:pt x="148" y="77"/>
                    </a:moveTo>
                    <a:cubicBezTo>
                      <a:pt x="149" y="76"/>
                      <a:pt x="149" y="76"/>
                      <a:pt x="149" y="7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147" y="78"/>
                      <a:pt x="147" y="78"/>
                      <a:pt x="147" y="78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9" y="79"/>
                      <a:pt x="150" y="78"/>
                    </a:cubicBezTo>
                    <a:cubicBezTo>
                      <a:pt x="150" y="77"/>
                      <a:pt x="150" y="77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7" name="Freeform 1138"/>
              <p:cNvSpPr/>
              <p:nvPr/>
            </p:nvSpPr>
            <p:spPr bwMode="auto">
              <a:xfrm>
                <a:off x="6232" y="3526"/>
                <a:ext cx="77" cy="171"/>
              </a:xfrm>
              <a:custGeom>
                <a:avLst/>
                <a:gdLst>
                  <a:gd name="T0" fmla="*/ 2 w 73"/>
                  <a:gd name="T1" fmla="*/ 160 h 162"/>
                  <a:gd name="T2" fmla="*/ 3 w 73"/>
                  <a:gd name="T3" fmla="*/ 161 h 162"/>
                  <a:gd name="T4" fmla="*/ 72 w 73"/>
                  <a:gd name="T5" fmla="*/ 59 h 162"/>
                  <a:gd name="T6" fmla="*/ 72 w 73"/>
                  <a:gd name="T7" fmla="*/ 57 h 162"/>
                  <a:gd name="T8" fmla="*/ 16 w 73"/>
                  <a:gd name="T9" fmla="*/ 0 h 162"/>
                  <a:gd name="T10" fmla="*/ 14 w 73"/>
                  <a:gd name="T11" fmla="*/ 0 h 162"/>
                  <a:gd name="T12" fmla="*/ 13 w 73"/>
                  <a:gd name="T13" fmla="*/ 1 h 162"/>
                  <a:gd name="T14" fmla="*/ 0 w 73"/>
                  <a:gd name="T15" fmla="*/ 160 h 162"/>
                  <a:gd name="T16" fmla="*/ 1 w 73"/>
                  <a:gd name="T17" fmla="*/ 162 h 162"/>
                  <a:gd name="T18" fmla="*/ 3 w 73"/>
                  <a:gd name="T19" fmla="*/ 161 h 162"/>
                  <a:gd name="T20" fmla="*/ 2 w 73"/>
                  <a:gd name="T21" fmla="*/ 160 h 162"/>
                  <a:gd name="T22" fmla="*/ 3 w 73"/>
                  <a:gd name="T23" fmla="*/ 160 h 162"/>
                  <a:gd name="T24" fmla="*/ 16 w 73"/>
                  <a:gd name="T25" fmla="*/ 4 h 162"/>
                  <a:gd name="T26" fmla="*/ 69 w 73"/>
                  <a:gd name="T27" fmla="*/ 58 h 162"/>
                  <a:gd name="T28" fmla="*/ 0 w 73"/>
                  <a:gd name="T29" fmla="*/ 159 h 162"/>
                  <a:gd name="T30" fmla="*/ 2 w 73"/>
                  <a:gd name="T31" fmla="*/ 160 h 162"/>
                  <a:gd name="T32" fmla="*/ 3 w 73"/>
                  <a:gd name="T33" fmla="*/ 160 h 162"/>
                  <a:gd name="T34" fmla="*/ 2 w 73"/>
                  <a:gd name="T35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162">
                    <a:moveTo>
                      <a:pt x="2" y="160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1" y="162"/>
                    </a:cubicBezTo>
                    <a:cubicBezTo>
                      <a:pt x="2" y="162"/>
                      <a:pt x="2" y="162"/>
                      <a:pt x="3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8" name="Freeform 1139"/>
              <p:cNvSpPr/>
              <p:nvPr/>
            </p:nvSpPr>
            <p:spPr bwMode="auto">
              <a:xfrm>
                <a:off x="6228" y="3355"/>
                <a:ext cx="67" cy="130"/>
              </a:xfrm>
              <a:custGeom>
                <a:avLst/>
                <a:gdLst>
                  <a:gd name="T0" fmla="*/ 62 w 63"/>
                  <a:gd name="T1" fmla="*/ 122 h 123"/>
                  <a:gd name="T2" fmla="*/ 63 w 63"/>
                  <a:gd name="T3" fmla="*/ 121 h 123"/>
                  <a:gd name="T4" fmla="*/ 3 w 63"/>
                  <a:gd name="T5" fmla="*/ 59 h 123"/>
                  <a:gd name="T6" fmla="*/ 38 w 63"/>
                  <a:gd name="T7" fmla="*/ 6 h 123"/>
                  <a:gd name="T8" fmla="*/ 60 w 63"/>
                  <a:gd name="T9" fmla="*/ 122 h 123"/>
                  <a:gd name="T10" fmla="*/ 62 w 63"/>
                  <a:gd name="T11" fmla="*/ 122 h 123"/>
                  <a:gd name="T12" fmla="*/ 63 w 63"/>
                  <a:gd name="T13" fmla="*/ 121 h 123"/>
                  <a:gd name="T14" fmla="*/ 62 w 63"/>
                  <a:gd name="T15" fmla="*/ 122 h 123"/>
                  <a:gd name="T16" fmla="*/ 63 w 63"/>
                  <a:gd name="T17" fmla="*/ 121 h 123"/>
                  <a:gd name="T18" fmla="*/ 40 w 63"/>
                  <a:gd name="T19" fmla="*/ 2 h 123"/>
                  <a:gd name="T20" fmla="*/ 39 w 63"/>
                  <a:gd name="T21" fmla="*/ 0 h 123"/>
                  <a:gd name="T22" fmla="*/ 38 w 63"/>
                  <a:gd name="T23" fmla="*/ 1 h 123"/>
                  <a:gd name="T24" fmla="*/ 0 w 63"/>
                  <a:gd name="T25" fmla="*/ 58 h 123"/>
                  <a:gd name="T26" fmla="*/ 0 w 63"/>
                  <a:gd name="T27" fmla="*/ 60 h 123"/>
                  <a:gd name="T28" fmla="*/ 61 w 63"/>
                  <a:gd name="T29" fmla="*/ 123 h 123"/>
                  <a:gd name="T30" fmla="*/ 63 w 63"/>
                  <a:gd name="T31" fmla="*/ 123 h 123"/>
                  <a:gd name="T32" fmla="*/ 63 w 63"/>
                  <a:gd name="T33" fmla="*/ 121 h 123"/>
                  <a:gd name="T34" fmla="*/ 62 w 63"/>
                  <a:gd name="T3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123">
                    <a:moveTo>
                      <a:pt x="62" y="122"/>
                    </a:moveTo>
                    <a:cubicBezTo>
                      <a:pt x="63" y="121"/>
                      <a:pt x="63" y="121"/>
                      <a:pt x="63" y="121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60" y="122"/>
                      <a:pt x="60" y="122"/>
                      <a:pt x="60" y="122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3"/>
                      <a:pt x="62" y="123"/>
                      <a:pt x="63" y="123"/>
                    </a:cubicBezTo>
                    <a:cubicBezTo>
                      <a:pt x="63" y="123"/>
                      <a:pt x="63" y="122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9" name="Freeform 1140"/>
              <p:cNvSpPr/>
              <p:nvPr/>
            </p:nvSpPr>
            <p:spPr bwMode="auto">
              <a:xfrm>
                <a:off x="6245" y="3355"/>
                <a:ext cx="50" cy="174"/>
              </a:xfrm>
              <a:custGeom>
                <a:avLst/>
                <a:gdLst>
                  <a:gd name="T0" fmla="*/ 2 w 47"/>
                  <a:gd name="T1" fmla="*/ 163 h 165"/>
                  <a:gd name="T2" fmla="*/ 3 w 47"/>
                  <a:gd name="T3" fmla="*/ 163 h 165"/>
                  <a:gd name="T4" fmla="*/ 23 w 47"/>
                  <a:gd name="T5" fmla="*/ 11 h 165"/>
                  <a:gd name="T6" fmla="*/ 44 w 47"/>
                  <a:gd name="T7" fmla="*/ 121 h 165"/>
                  <a:gd name="T8" fmla="*/ 1 w 47"/>
                  <a:gd name="T9" fmla="*/ 162 h 165"/>
                  <a:gd name="T10" fmla="*/ 2 w 47"/>
                  <a:gd name="T11" fmla="*/ 163 h 165"/>
                  <a:gd name="T12" fmla="*/ 3 w 47"/>
                  <a:gd name="T13" fmla="*/ 163 h 165"/>
                  <a:gd name="T14" fmla="*/ 2 w 47"/>
                  <a:gd name="T15" fmla="*/ 163 h 165"/>
                  <a:gd name="T16" fmla="*/ 3 w 47"/>
                  <a:gd name="T17" fmla="*/ 164 h 165"/>
                  <a:gd name="T18" fmla="*/ 47 w 47"/>
                  <a:gd name="T19" fmla="*/ 123 h 165"/>
                  <a:gd name="T20" fmla="*/ 47 w 47"/>
                  <a:gd name="T21" fmla="*/ 121 h 165"/>
                  <a:gd name="T22" fmla="*/ 24 w 47"/>
                  <a:gd name="T23" fmla="*/ 2 h 165"/>
                  <a:gd name="T24" fmla="*/ 23 w 47"/>
                  <a:gd name="T25" fmla="*/ 0 h 165"/>
                  <a:gd name="T26" fmla="*/ 21 w 47"/>
                  <a:gd name="T27" fmla="*/ 2 h 165"/>
                  <a:gd name="T28" fmla="*/ 0 w 47"/>
                  <a:gd name="T29" fmla="*/ 163 h 165"/>
                  <a:gd name="T30" fmla="*/ 1 w 47"/>
                  <a:gd name="T31" fmla="*/ 164 h 165"/>
                  <a:gd name="T32" fmla="*/ 3 w 47"/>
                  <a:gd name="T33" fmla="*/ 164 h 165"/>
                  <a:gd name="T34" fmla="*/ 2 w 47"/>
                  <a:gd name="T35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165">
                    <a:moveTo>
                      <a:pt x="2" y="163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4"/>
                      <a:pt x="3" y="164"/>
                      <a:pt x="3" y="164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2"/>
                      <a:pt x="47" y="122"/>
                      <a:pt x="47" y="12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0"/>
                      <a:pt x="23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4"/>
                      <a:pt x="1" y="164"/>
                      <a:pt x="1" y="164"/>
                    </a:cubicBezTo>
                    <a:cubicBezTo>
                      <a:pt x="2" y="165"/>
                      <a:pt x="2" y="165"/>
                      <a:pt x="3" y="164"/>
                    </a:cubicBezTo>
                    <a:cubicBezTo>
                      <a:pt x="2" y="163"/>
                      <a:pt x="2" y="163"/>
                      <a:pt x="2" y="1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0" name="Freeform 1141"/>
              <p:cNvSpPr/>
              <p:nvPr/>
            </p:nvSpPr>
            <p:spPr bwMode="auto">
              <a:xfrm>
                <a:off x="6222" y="3585"/>
                <a:ext cx="87" cy="112"/>
              </a:xfrm>
              <a:custGeom>
                <a:avLst/>
                <a:gdLst>
                  <a:gd name="T0" fmla="*/ 2 w 82"/>
                  <a:gd name="T1" fmla="*/ 39 h 106"/>
                  <a:gd name="T2" fmla="*/ 0 w 82"/>
                  <a:gd name="T3" fmla="*/ 39 h 106"/>
                  <a:gd name="T4" fmla="*/ 9 w 82"/>
                  <a:gd name="T5" fmla="*/ 104 h 106"/>
                  <a:gd name="T6" fmla="*/ 10 w 82"/>
                  <a:gd name="T7" fmla="*/ 106 h 106"/>
                  <a:gd name="T8" fmla="*/ 12 w 82"/>
                  <a:gd name="T9" fmla="*/ 105 h 106"/>
                  <a:gd name="T10" fmla="*/ 81 w 82"/>
                  <a:gd name="T11" fmla="*/ 3 h 106"/>
                  <a:gd name="T12" fmla="*/ 81 w 82"/>
                  <a:gd name="T13" fmla="*/ 1 h 106"/>
                  <a:gd name="T14" fmla="*/ 79 w 82"/>
                  <a:gd name="T15" fmla="*/ 1 h 106"/>
                  <a:gd name="T16" fmla="*/ 1 w 82"/>
                  <a:gd name="T17" fmla="*/ 38 h 106"/>
                  <a:gd name="T18" fmla="*/ 0 w 82"/>
                  <a:gd name="T19" fmla="*/ 39 h 106"/>
                  <a:gd name="T20" fmla="*/ 2 w 82"/>
                  <a:gd name="T21" fmla="*/ 39 h 106"/>
                  <a:gd name="T22" fmla="*/ 3 w 82"/>
                  <a:gd name="T23" fmla="*/ 40 h 106"/>
                  <a:gd name="T24" fmla="*/ 76 w 82"/>
                  <a:gd name="T25" fmla="*/ 6 h 106"/>
                  <a:gd name="T26" fmla="*/ 11 w 82"/>
                  <a:gd name="T27" fmla="*/ 100 h 106"/>
                  <a:gd name="T28" fmla="*/ 3 w 82"/>
                  <a:gd name="T29" fmla="*/ 39 h 106"/>
                  <a:gd name="T30" fmla="*/ 2 w 82"/>
                  <a:gd name="T31" fmla="*/ 39 h 106"/>
                  <a:gd name="T32" fmla="*/ 3 w 82"/>
                  <a:gd name="T33" fmla="*/ 40 h 106"/>
                  <a:gd name="T34" fmla="*/ 2 w 82"/>
                  <a:gd name="T35" fmla="*/ 3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6">
                    <a:moveTo>
                      <a:pt x="2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05"/>
                      <a:pt x="10" y="105"/>
                      <a:pt x="10" y="106"/>
                    </a:cubicBezTo>
                    <a:cubicBezTo>
                      <a:pt x="11" y="106"/>
                      <a:pt x="11" y="106"/>
                      <a:pt x="12" y="10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2"/>
                      <a:pt x="82" y="2"/>
                      <a:pt x="81" y="1"/>
                    </a:cubicBezTo>
                    <a:cubicBezTo>
                      <a:pt x="81" y="1"/>
                      <a:pt x="80" y="0"/>
                      <a:pt x="79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9"/>
                      <a:pt x="2" y="39"/>
                      <a:pt x="2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1" name="Freeform 1142"/>
              <p:cNvSpPr/>
              <p:nvPr/>
            </p:nvSpPr>
            <p:spPr bwMode="auto">
              <a:xfrm>
                <a:off x="5883" y="3259"/>
                <a:ext cx="71" cy="101"/>
              </a:xfrm>
              <a:custGeom>
                <a:avLst/>
                <a:gdLst>
                  <a:gd name="T0" fmla="*/ 2 w 67"/>
                  <a:gd name="T1" fmla="*/ 44 h 96"/>
                  <a:gd name="T2" fmla="*/ 1 w 67"/>
                  <a:gd name="T3" fmla="*/ 45 h 96"/>
                  <a:gd name="T4" fmla="*/ 32 w 67"/>
                  <a:gd name="T5" fmla="*/ 95 h 96"/>
                  <a:gd name="T6" fmla="*/ 34 w 67"/>
                  <a:gd name="T7" fmla="*/ 95 h 96"/>
                  <a:gd name="T8" fmla="*/ 35 w 67"/>
                  <a:gd name="T9" fmla="*/ 94 h 96"/>
                  <a:gd name="T10" fmla="*/ 67 w 67"/>
                  <a:gd name="T11" fmla="*/ 2 h 96"/>
                  <a:gd name="T12" fmla="*/ 66 w 67"/>
                  <a:gd name="T13" fmla="*/ 0 h 96"/>
                  <a:gd name="T14" fmla="*/ 64 w 67"/>
                  <a:gd name="T15" fmla="*/ 0 h 96"/>
                  <a:gd name="T16" fmla="*/ 1 w 67"/>
                  <a:gd name="T17" fmla="*/ 43 h 96"/>
                  <a:gd name="T18" fmla="*/ 1 w 67"/>
                  <a:gd name="T19" fmla="*/ 45 h 96"/>
                  <a:gd name="T20" fmla="*/ 2 w 67"/>
                  <a:gd name="T21" fmla="*/ 44 h 96"/>
                  <a:gd name="T22" fmla="*/ 3 w 67"/>
                  <a:gd name="T23" fmla="*/ 45 h 96"/>
                  <a:gd name="T24" fmla="*/ 62 w 67"/>
                  <a:gd name="T25" fmla="*/ 5 h 96"/>
                  <a:gd name="T26" fmla="*/ 33 w 67"/>
                  <a:gd name="T27" fmla="*/ 91 h 96"/>
                  <a:gd name="T28" fmla="*/ 3 w 67"/>
                  <a:gd name="T29" fmla="*/ 43 h 96"/>
                  <a:gd name="T30" fmla="*/ 2 w 67"/>
                  <a:gd name="T31" fmla="*/ 44 h 96"/>
                  <a:gd name="T32" fmla="*/ 3 w 67"/>
                  <a:gd name="T33" fmla="*/ 45 h 96"/>
                  <a:gd name="T34" fmla="*/ 2 w 67"/>
                  <a:gd name="T35" fmla="*/ 4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6">
                    <a:moveTo>
                      <a:pt x="2" y="44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3" y="95"/>
                      <a:pt x="33" y="96"/>
                      <a:pt x="34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4"/>
                      <a:pt x="2" y="44"/>
                      <a:pt x="2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2" name="Freeform 1143"/>
              <p:cNvSpPr/>
              <p:nvPr/>
            </p:nvSpPr>
            <p:spPr bwMode="auto">
              <a:xfrm>
                <a:off x="5883" y="3168"/>
                <a:ext cx="90" cy="140"/>
              </a:xfrm>
              <a:custGeom>
                <a:avLst/>
                <a:gdLst>
                  <a:gd name="T0" fmla="*/ 25 w 85"/>
                  <a:gd name="T1" fmla="*/ 8 h 132"/>
                  <a:gd name="T2" fmla="*/ 23 w 85"/>
                  <a:gd name="T3" fmla="*/ 8 h 132"/>
                  <a:gd name="T4" fmla="*/ 1 w 85"/>
                  <a:gd name="T5" fmla="*/ 130 h 132"/>
                  <a:gd name="T6" fmla="*/ 2 w 85"/>
                  <a:gd name="T7" fmla="*/ 131 h 132"/>
                  <a:gd name="T8" fmla="*/ 3 w 85"/>
                  <a:gd name="T9" fmla="*/ 131 h 132"/>
                  <a:gd name="T10" fmla="*/ 84 w 85"/>
                  <a:gd name="T11" fmla="*/ 3 h 132"/>
                  <a:gd name="T12" fmla="*/ 84 w 85"/>
                  <a:gd name="T13" fmla="*/ 1 h 132"/>
                  <a:gd name="T14" fmla="*/ 83 w 85"/>
                  <a:gd name="T15" fmla="*/ 0 h 132"/>
                  <a:gd name="T16" fmla="*/ 25 w 85"/>
                  <a:gd name="T17" fmla="*/ 7 h 132"/>
                  <a:gd name="T18" fmla="*/ 23 w 85"/>
                  <a:gd name="T19" fmla="*/ 8 h 132"/>
                  <a:gd name="T20" fmla="*/ 25 w 85"/>
                  <a:gd name="T21" fmla="*/ 8 h 132"/>
                  <a:gd name="T22" fmla="*/ 25 w 85"/>
                  <a:gd name="T23" fmla="*/ 10 h 132"/>
                  <a:gd name="T24" fmla="*/ 80 w 85"/>
                  <a:gd name="T25" fmla="*/ 4 h 132"/>
                  <a:gd name="T26" fmla="*/ 5 w 85"/>
                  <a:gd name="T27" fmla="*/ 123 h 132"/>
                  <a:gd name="T28" fmla="*/ 26 w 85"/>
                  <a:gd name="T29" fmla="*/ 9 h 132"/>
                  <a:gd name="T30" fmla="*/ 25 w 85"/>
                  <a:gd name="T31" fmla="*/ 8 h 132"/>
                  <a:gd name="T32" fmla="*/ 25 w 85"/>
                  <a:gd name="T33" fmla="*/ 10 h 132"/>
                  <a:gd name="T34" fmla="*/ 25 w 85"/>
                  <a:gd name="T35" fmla="*/ 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5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1" y="131"/>
                      <a:pt x="2" y="131"/>
                    </a:cubicBezTo>
                    <a:cubicBezTo>
                      <a:pt x="2" y="132"/>
                      <a:pt x="3" y="131"/>
                      <a:pt x="3" y="131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5" y="2"/>
                      <a:pt x="85" y="2"/>
                      <a:pt x="84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3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8"/>
                      <a:pt x="25" y="8"/>
                      <a:pt x="25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3" name="Freeform 1144"/>
              <p:cNvSpPr/>
              <p:nvPr/>
            </p:nvSpPr>
            <p:spPr bwMode="auto">
              <a:xfrm>
                <a:off x="5907" y="3168"/>
                <a:ext cx="66" cy="94"/>
              </a:xfrm>
              <a:custGeom>
                <a:avLst/>
                <a:gdLst>
                  <a:gd name="T0" fmla="*/ 42 w 62"/>
                  <a:gd name="T1" fmla="*/ 87 h 89"/>
                  <a:gd name="T2" fmla="*/ 44 w 62"/>
                  <a:gd name="T3" fmla="*/ 86 h 89"/>
                  <a:gd name="T4" fmla="*/ 4 w 62"/>
                  <a:gd name="T5" fmla="*/ 10 h 89"/>
                  <a:gd name="T6" fmla="*/ 58 w 62"/>
                  <a:gd name="T7" fmla="*/ 4 h 89"/>
                  <a:gd name="T8" fmla="*/ 41 w 62"/>
                  <a:gd name="T9" fmla="*/ 87 h 89"/>
                  <a:gd name="T10" fmla="*/ 42 w 62"/>
                  <a:gd name="T11" fmla="*/ 87 h 89"/>
                  <a:gd name="T12" fmla="*/ 44 w 62"/>
                  <a:gd name="T13" fmla="*/ 86 h 89"/>
                  <a:gd name="T14" fmla="*/ 42 w 62"/>
                  <a:gd name="T15" fmla="*/ 87 h 89"/>
                  <a:gd name="T16" fmla="*/ 44 w 62"/>
                  <a:gd name="T17" fmla="*/ 87 h 89"/>
                  <a:gd name="T18" fmla="*/ 62 w 62"/>
                  <a:gd name="T19" fmla="*/ 2 h 89"/>
                  <a:gd name="T20" fmla="*/ 61 w 62"/>
                  <a:gd name="T21" fmla="*/ 1 h 89"/>
                  <a:gd name="T22" fmla="*/ 60 w 62"/>
                  <a:gd name="T23" fmla="*/ 0 h 89"/>
                  <a:gd name="T24" fmla="*/ 2 w 62"/>
                  <a:gd name="T25" fmla="*/ 7 h 89"/>
                  <a:gd name="T26" fmla="*/ 1 w 62"/>
                  <a:gd name="T27" fmla="*/ 8 h 89"/>
                  <a:gd name="T28" fmla="*/ 1 w 62"/>
                  <a:gd name="T29" fmla="*/ 9 h 89"/>
                  <a:gd name="T30" fmla="*/ 41 w 62"/>
                  <a:gd name="T31" fmla="*/ 88 h 89"/>
                  <a:gd name="T32" fmla="*/ 43 w 62"/>
                  <a:gd name="T33" fmla="*/ 89 h 89"/>
                  <a:gd name="T34" fmla="*/ 44 w 62"/>
                  <a:gd name="T35" fmla="*/ 87 h 89"/>
                  <a:gd name="T36" fmla="*/ 42 w 62"/>
                  <a:gd name="T3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89">
                    <a:moveTo>
                      <a:pt x="42" y="87"/>
                    </a:moveTo>
                    <a:cubicBezTo>
                      <a:pt x="44" y="86"/>
                      <a:pt x="44" y="86"/>
                      <a:pt x="44" y="8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1"/>
                      <a:pt x="60" y="0"/>
                      <a:pt x="6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2" y="89"/>
                      <a:pt x="43" y="89"/>
                    </a:cubicBezTo>
                    <a:cubicBezTo>
                      <a:pt x="43" y="89"/>
                      <a:pt x="44" y="88"/>
                      <a:pt x="44" y="87"/>
                    </a:cubicBezTo>
                    <a:cubicBezTo>
                      <a:pt x="42" y="87"/>
                      <a:pt x="42" y="87"/>
                      <a:pt x="42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4" name="Freeform 1145"/>
              <p:cNvSpPr/>
              <p:nvPr/>
            </p:nvSpPr>
            <p:spPr bwMode="auto">
              <a:xfrm>
                <a:off x="5783" y="3437"/>
                <a:ext cx="97" cy="75"/>
              </a:xfrm>
              <a:custGeom>
                <a:avLst/>
                <a:gdLst>
                  <a:gd name="T0" fmla="*/ 16 w 91"/>
                  <a:gd name="T1" fmla="*/ 1 h 71"/>
                  <a:gd name="T2" fmla="*/ 14 w 91"/>
                  <a:gd name="T3" fmla="*/ 1 h 71"/>
                  <a:gd name="T4" fmla="*/ 0 w 91"/>
                  <a:gd name="T5" fmla="*/ 69 h 71"/>
                  <a:gd name="T6" fmla="*/ 1 w 91"/>
                  <a:gd name="T7" fmla="*/ 70 h 71"/>
                  <a:gd name="T8" fmla="*/ 3 w 91"/>
                  <a:gd name="T9" fmla="*/ 70 h 71"/>
                  <a:gd name="T10" fmla="*/ 90 w 91"/>
                  <a:gd name="T11" fmla="*/ 11 h 71"/>
                  <a:gd name="T12" fmla="*/ 91 w 91"/>
                  <a:gd name="T13" fmla="*/ 10 h 71"/>
                  <a:gd name="T14" fmla="*/ 89 w 91"/>
                  <a:gd name="T15" fmla="*/ 9 h 71"/>
                  <a:gd name="T16" fmla="*/ 16 w 91"/>
                  <a:gd name="T17" fmla="*/ 0 h 71"/>
                  <a:gd name="T18" fmla="*/ 14 w 91"/>
                  <a:gd name="T19" fmla="*/ 1 h 71"/>
                  <a:gd name="T20" fmla="*/ 16 w 91"/>
                  <a:gd name="T21" fmla="*/ 1 h 71"/>
                  <a:gd name="T22" fmla="*/ 16 w 91"/>
                  <a:gd name="T23" fmla="*/ 3 h 71"/>
                  <a:gd name="T24" fmla="*/ 85 w 91"/>
                  <a:gd name="T25" fmla="*/ 11 h 71"/>
                  <a:gd name="T26" fmla="*/ 4 w 91"/>
                  <a:gd name="T27" fmla="*/ 66 h 71"/>
                  <a:gd name="T28" fmla="*/ 17 w 91"/>
                  <a:gd name="T29" fmla="*/ 2 h 71"/>
                  <a:gd name="T30" fmla="*/ 16 w 91"/>
                  <a:gd name="T31" fmla="*/ 1 h 71"/>
                  <a:gd name="T32" fmla="*/ 16 w 91"/>
                  <a:gd name="T33" fmla="*/ 3 h 71"/>
                  <a:gd name="T34" fmla="*/ 16 w 91"/>
                  <a:gd name="T3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71">
                    <a:moveTo>
                      <a:pt x="16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1" y="70"/>
                      <a:pt x="1" y="70"/>
                    </a:cubicBezTo>
                    <a:cubicBezTo>
                      <a:pt x="2" y="71"/>
                      <a:pt x="2" y="71"/>
                      <a:pt x="3" y="7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1" y="11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89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5" name="Freeform 1146"/>
              <p:cNvSpPr/>
              <p:nvPr/>
            </p:nvSpPr>
            <p:spPr bwMode="auto">
              <a:xfrm>
                <a:off x="5783" y="3437"/>
                <a:ext cx="43" cy="90"/>
              </a:xfrm>
              <a:custGeom>
                <a:avLst/>
                <a:gdLst>
                  <a:gd name="T0" fmla="*/ 38 w 40"/>
                  <a:gd name="T1" fmla="*/ 83 h 85"/>
                  <a:gd name="T2" fmla="*/ 39 w 40"/>
                  <a:gd name="T3" fmla="*/ 82 h 85"/>
                  <a:gd name="T4" fmla="*/ 4 w 40"/>
                  <a:gd name="T5" fmla="*/ 68 h 85"/>
                  <a:gd name="T6" fmla="*/ 16 w 40"/>
                  <a:gd name="T7" fmla="*/ 8 h 85"/>
                  <a:gd name="T8" fmla="*/ 37 w 40"/>
                  <a:gd name="T9" fmla="*/ 84 h 85"/>
                  <a:gd name="T10" fmla="*/ 38 w 40"/>
                  <a:gd name="T11" fmla="*/ 83 h 85"/>
                  <a:gd name="T12" fmla="*/ 39 w 40"/>
                  <a:gd name="T13" fmla="*/ 82 h 85"/>
                  <a:gd name="T14" fmla="*/ 38 w 40"/>
                  <a:gd name="T15" fmla="*/ 83 h 85"/>
                  <a:gd name="T16" fmla="*/ 40 w 40"/>
                  <a:gd name="T17" fmla="*/ 83 h 85"/>
                  <a:gd name="T18" fmla="*/ 17 w 40"/>
                  <a:gd name="T19" fmla="*/ 1 h 85"/>
                  <a:gd name="T20" fmla="*/ 16 w 40"/>
                  <a:gd name="T21" fmla="*/ 0 h 85"/>
                  <a:gd name="T22" fmla="*/ 14 w 40"/>
                  <a:gd name="T23" fmla="*/ 1 h 85"/>
                  <a:gd name="T24" fmla="*/ 0 w 40"/>
                  <a:gd name="T25" fmla="*/ 69 h 85"/>
                  <a:gd name="T26" fmla="*/ 1 w 40"/>
                  <a:gd name="T27" fmla="*/ 71 h 85"/>
                  <a:gd name="T28" fmla="*/ 38 w 40"/>
                  <a:gd name="T29" fmla="*/ 85 h 85"/>
                  <a:gd name="T30" fmla="*/ 39 w 40"/>
                  <a:gd name="T31" fmla="*/ 85 h 85"/>
                  <a:gd name="T32" fmla="*/ 40 w 40"/>
                  <a:gd name="T33" fmla="*/ 83 h 85"/>
                  <a:gd name="T34" fmla="*/ 38 w 40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85">
                    <a:moveTo>
                      <a:pt x="38" y="83"/>
                    </a:moveTo>
                    <a:cubicBezTo>
                      <a:pt x="39" y="82"/>
                      <a:pt x="39" y="82"/>
                      <a:pt x="39" y="82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1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9" y="85"/>
                      <a:pt x="39" y="85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38" y="83"/>
                      <a:pt x="38" y="83"/>
                      <a:pt x="38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6" name="Freeform 1147"/>
              <p:cNvSpPr/>
              <p:nvPr/>
            </p:nvSpPr>
            <p:spPr bwMode="auto">
              <a:xfrm>
                <a:off x="5798" y="3404"/>
                <a:ext cx="101" cy="46"/>
              </a:xfrm>
              <a:custGeom>
                <a:avLst/>
                <a:gdLst>
                  <a:gd name="T0" fmla="*/ 94 w 95"/>
                  <a:gd name="T1" fmla="*/ 2 h 44"/>
                  <a:gd name="T2" fmla="*/ 92 w 95"/>
                  <a:gd name="T3" fmla="*/ 1 h 44"/>
                  <a:gd name="T4" fmla="*/ 74 w 95"/>
                  <a:gd name="T5" fmla="*/ 40 h 44"/>
                  <a:gd name="T6" fmla="*/ 9 w 95"/>
                  <a:gd name="T7" fmla="*/ 33 h 44"/>
                  <a:gd name="T8" fmla="*/ 94 w 95"/>
                  <a:gd name="T9" fmla="*/ 3 h 44"/>
                  <a:gd name="T10" fmla="*/ 94 w 95"/>
                  <a:gd name="T11" fmla="*/ 2 h 44"/>
                  <a:gd name="T12" fmla="*/ 92 w 95"/>
                  <a:gd name="T13" fmla="*/ 1 h 44"/>
                  <a:gd name="T14" fmla="*/ 94 w 95"/>
                  <a:gd name="T15" fmla="*/ 2 h 44"/>
                  <a:gd name="T16" fmla="*/ 93 w 95"/>
                  <a:gd name="T17" fmla="*/ 0 h 44"/>
                  <a:gd name="T18" fmla="*/ 1 w 95"/>
                  <a:gd name="T19" fmla="*/ 32 h 44"/>
                  <a:gd name="T20" fmla="*/ 0 w 95"/>
                  <a:gd name="T21" fmla="*/ 34 h 44"/>
                  <a:gd name="T22" fmla="*/ 2 w 95"/>
                  <a:gd name="T23" fmla="*/ 35 h 44"/>
                  <a:gd name="T24" fmla="*/ 75 w 95"/>
                  <a:gd name="T25" fmla="*/ 44 h 44"/>
                  <a:gd name="T26" fmla="*/ 77 w 95"/>
                  <a:gd name="T27" fmla="*/ 43 h 44"/>
                  <a:gd name="T28" fmla="*/ 95 w 95"/>
                  <a:gd name="T29" fmla="*/ 2 h 44"/>
                  <a:gd name="T30" fmla="*/ 95 w 95"/>
                  <a:gd name="T31" fmla="*/ 1 h 44"/>
                  <a:gd name="T32" fmla="*/ 93 w 95"/>
                  <a:gd name="T33" fmla="*/ 0 h 44"/>
                  <a:gd name="T34" fmla="*/ 94 w 95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4" y="2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4"/>
                      <a:pt x="76" y="43"/>
                      <a:pt x="77" y="43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1"/>
                      <a:pt x="95" y="1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4" y="2"/>
                      <a:pt x="94" y="2"/>
                      <a:pt x="9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7" name="Freeform 1148"/>
              <p:cNvSpPr/>
              <p:nvPr/>
            </p:nvSpPr>
            <p:spPr bwMode="auto">
              <a:xfrm>
                <a:off x="5783" y="3509"/>
                <a:ext cx="51" cy="135"/>
              </a:xfrm>
              <a:custGeom>
                <a:avLst/>
                <a:gdLst>
                  <a:gd name="T0" fmla="*/ 16 w 48"/>
                  <a:gd name="T1" fmla="*/ 126 h 128"/>
                  <a:gd name="T2" fmla="*/ 18 w 48"/>
                  <a:gd name="T3" fmla="*/ 127 h 128"/>
                  <a:gd name="T4" fmla="*/ 47 w 48"/>
                  <a:gd name="T5" fmla="*/ 58 h 128"/>
                  <a:gd name="T6" fmla="*/ 47 w 48"/>
                  <a:gd name="T7" fmla="*/ 57 h 128"/>
                  <a:gd name="T8" fmla="*/ 3 w 48"/>
                  <a:gd name="T9" fmla="*/ 0 h 128"/>
                  <a:gd name="T10" fmla="*/ 1 w 48"/>
                  <a:gd name="T11" fmla="*/ 0 h 128"/>
                  <a:gd name="T12" fmla="*/ 0 w 48"/>
                  <a:gd name="T13" fmla="*/ 1 h 128"/>
                  <a:gd name="T14" fmla="*/ 15 w 48"/>
                  <a:gd name="T15" fmla="*/ 127 h 128"/>
                  <a:gd name="T16" fmla="*/ 16 w 48"/>
                  <a:gd name="T17" fmla="*/ 128 h 128"/>
                  <a:gd name="T18" fmla="*/ 18 w 48"/>
                  <a:gd name="T19" fmla="*/ 127 h 128"/>
                  <a:gd name="T20" fmla="*/ 16 w 48"/>
                  <a:gd name="T21" fmla="*/ 126 h 128"/>
                  <a:gd name="T22" fmla="*/ 18 w 48"/>
                  <a:gd name="T23" fmla="*/ 126 h 128"/>
                  <a:gd name="T24" fmla="*/ 4 w 48"/>
                  <a:gd name="T25" fmla="*/ 6 h 128"/>
                  <a:gd name="T26" fmla="*/ 44 w 48"/>
                  <a:gd name="T27" fmla="*/ 58 h 128"/>
                  <a:gd name="T28" fmla="*/ 15 w 48"/>
                  <a:gd name="T29" fmla="*/ 126 h 128"/>
                  <a:gd name="T30" fmla="*/ 16 w 48"/>
                  <a:gd name="T31" fmla="*/ 126 h 128"/>
                  <a:gd name="T32" fmla="*/ 18 w 48"/>
                  <a:gd name="T33" fmla="*/ 126 h 128"/>
                  <a:gd name="T34" fmla="*/ 16 w 48"/>
                  <a:gd name="T35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28">
                    <a:moveTo>
                      <a:pt x="16" y="126"/>
                    </a:moveTo>
                    <a:cubicBezTo>
                      <a:pt x="18" y="127"/>
                      <a:pt x="18" y="127"/>
                      <a:pt x="18" y="12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8"/>
                      <a:pt x="47" y="57"/>
                      <a:pt x="47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7"/>
                      <a:pt x="15" y="128"/>
                      <a:pt x="16" y="128"/>
                    </a:cubicBezTo>
                    <a:cubicBezTo>
                      <a:pt x="17" y="128"/>
                      <a:pt x="17" y="128"/>
                      <a:pt x="18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6" y="126"/>
                      <a:pt x="16" y="126"/>
                      <a:pt x="16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8" name="Freeform 1149"/>
              <p:cNvSpPr/>
              <p:nvPr/>
            </p:nvSpPr>
            <p:spPr bwMode="auto">
              <a:xfrm>
                <a:off x="5895" y="3356"/>
                <a:ext cx="64" cy="64"/>
              </a:xfrm>
              <a:custGeom>
                <a:avLst/>
                <a:gdLst>
                  <a:gd name="T0" fmla="*/ 22 w 60"/>
                  <a:gd name="T1" fmla="*/ 2 h 60"/>
                  <a:gd name="T2" fmla="*/ 20 w 60"/>
                  <a:gd name="T3" fmla="*/ 3 h 60"/>
                  <a:gd name="T4" fmla="*/ 55 w 60"/>
                  <a:gd name="T5" fmla="*/ 56 h 60"/>
                  <a:gd name="T6" fmla="*/ 4 w 60"/>
                  <a:gd name="T7" fmla="*/ 46 h 60"/>
                  <a:gd name="T8" fmla="*/ 23 w 60"/>
                  <a:gd name="T9" fmla="*/ 3 h 60"/>
                  <a:gd name="T10" fmla="*/ 22 w 60"/>
                  <a:gd name="T11" fmla="*/ 2 h 60"/>
                  <a:gd name="T12" fmla="*/ 20 w 60"/>
                  <a:gd name="T13" fmla="*/ 3 h 60"/>
                  <a:gd name="T14" fmla="*/ 22 w 60"/>
                  <a:gd name="T15" fmla="*/ 2 h 60"/>
                  <a:gd name="T16" fmla="*/ 20 w 60"/>
                  <a:gd name="T17" fmla="*/ 1 h 60"/>
                  <a:gd name="T18" fmla="*/ 0 w 60"/>
                  <a:gd name="T19" fmla="*/ 46 h 60"/>
                  <a:gd name="T20" fmla="*/ 0 w 60"/>
                  <a:gd name="T21" fmla="*/ 47 h 60"/>
                  <a:gd name="T22" fmla="*/ 1 w 60"/>
                  <a:gd name="T23" fmla="*/ 48 h 60"/>
                  <a:gd name="T24" fmla="*/ 58 w 60"/>
                  <a:gd name="T25" fmla="*/ 60 h 60"/>
                  <a:gd name="T26" fmla="*/ 59 w 60"/>
                  <a:gd name="T27" fmla="*/ 60 h 60"/>
                  <a:gd name="T28" fmla="*/ 59 w 60"/>
                  <a:gd name="T29" fmla="*/ 58 h 60"/>
                  <a:gd name="T30" fmla="*/ 23 w 60"/>
                  <a:gd name="T31" fmla="*/ 1 h 60"/>
                  <a:gd name="T32" fmla="*/ 22 w 60"/>
                  <a:gd name="T33" fmla="*/ 1 h 60"/>
                  <a:gd name="T34" fmla="*/ 20 w 60"/>
                  <a:gd name="T35" fmla="*/ 1 h 60"/>
                  <a:gd name="T36" fmla="*/ 22 w 60"/>
                  <a:gd name="T3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0">
                    <a:moveTo>
                      <a:pt x="22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9" y="60"/>
                      <a:pt x="59" y="60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9" name="Freeform 1150"/>
              <p:cNvSpPr/>
              <p:nvPr/>
            </p:nvSpPr>
            <p:spPr bwMode="auto">
              <a:xfrm>
                <a:off x="5917" y="3270"/>
                <a:ext cx="105" cy="90"/>
              </a:xfrm>
              <a:custGeom>
                <a:avLst/>
                <a:gdLst>
                  <a:gd name="T0" fmla="*/ 83 w 100"/>
                  <a:gd name="T1" fmla="*/ 66 h 86"/>
                  <a:gd name="T2" fmla="*/ 83 w 100"/>
                  <a:gd name="T3" fmla="*/ 65 h 86"/>
                  <a:gd name="T4" fmla="*/ 7 w 100"/>
                  <a:gd name="T5" fmla="*/ 81 h 86"/>
                  <a:gd name="T6" fmla="*/ 96 w 100"/>
                  <a:gd name="T7" fmla="*/ 6 h 86"/>
                  <a:gd name="T8" fmla="*/ 81 w 100"/>
                  <a:gd name="T9" fmla="*/ 66 h 86"/>
                  <a:gd name="T10" fmla="*/ 83 w 100"/>
                  <a:gd name="T11" fmla="*/ 66 h 86"/>
                  <a:gd name="T12" fmla="*/ 83 w 100"/>
                  <a:gd name="T13" fmla="*/ 65 h 86"/>
                  <a:gd name="T14" fmla="*/ 83 w 100"/>
                  <a:gd name="T15" fmla="*/ 66 h 86"/>
                  <a:gd name="T16" fmla="*/ 84 w 100"/>
                  <a:gd name="T17" fmla="*/ 66 h 86"/>
                  <a:gd name="T18" fmla="*/ 100 w 100"/>
                  <a:gd name="T19" fmla="*/ 2 h 86"/>
                  <a:gd name="T20" fmla="*/ 99 w 100"/>
                  <a:gd name="T21" fmla="*/ 0 h 86"/>
                  <a:gd name="T22" fmla="*/ 98 w 100"/>
                  <a:gd name="T23" fmla="*/ 0 h 86"/>
                  <a:gd name="T24" fmla="*/ 1 w 100"/>
                  <a:gd name="T25" fmla="*/ 83 h 86"/>
                  <a:gd name="T26" fmla="*/ 0 w 100"/>
                  <a:gd name="T27" fmla="*/ 85 h 86"/>
                  <a:gd name="T28" fmla="*/ 2 w 100"/>
                  <a:gd name="T29" fmla="*/ 85 h 86"/>
                  <a:gd name="T30" fmla="*/ 83 w 100"/>
                  <a:gd name="T31" fmla="*/ 67 h 86"/>
                  <a:gd name="T32" fmla="*/ 84 w 100"/>
                  <a:gd name="T33" fmla="*/ 66 h 86"/>
                  <a:gd name="T34" fmla="*/ 83 w 100"/>
                  <a:gd name="T35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86">
                    <a:moveTo>
                      <a:pt x="83" y="66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3"/>
                      <a:pt x="0" y="84"/>
                      <a:pt x="0" y="85"/>
                    </a:cubicBezTo>
                    <a:cubicBezTo>
                      <a:pt x="1" y="85"/>
                      <a:pt x="1" y="86"/>
                      <a:pt x="2" y="85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3" y="66"/>
                      <a:pt x="83" y="66"/>
                      <a:pt x="83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0" name="Freeform 1151"/>
              <p:cNvSpPr/>
              <p:nvPr/>
            </p:nvSpPr>
            <p:spPr bwMode="auto">
              <a:xfrm>
                <a:off x="6019" y="3175"/>
                <a:ext cx="105" cy="122"/>
              </a:xfrm>
              <a:custGeom>
                <a:avLst/>
                <a:gdLst>
                  <a:gd name="T0" fmla="*/ 52 w 99"/>
                  <a:gd name="T1" fmla="*/ 114 h 116"/>
                  <a:gd name="T2" fmla="*/ 53 w 99"/>
                  <a:gd name="T3" fmla="*/ 113 h 116"/>
                  <a:gd name="T4" fmla="*/ 4 w 99"/>
                  <a:gd name="T5" fmla="*/ 91 h 116"/>
                  <a:gd name="T6" fmla="*/ 94 w 99"/>
                  <a:gd name="T7" fmla="*/ 7 h 116"/>
                  <a:gd name="T8" fmla="*/ 51 w 99"/>
                  <a:gd name="T9" fmla="*/ 114 h 116"/>
                  <a:gd name="T10" fmla="*/ 52 w 99"/>
                  <a:gd name="T11" fmla="*/ 114 h 116"/>
                  <a:gd name="T12" fmla="*/ 53 w 99"/>
                  <a:gd name="T13" fmla="*/ 113 h 116"/>
                  <a:gd name="T14" fmla="*/ 52 w 99"/>
                  <a:gd name="T15" fmla="*/ 114 h 116"/>
                  <a:gd name="T16" fmla="*/ 54 w 99"/>
                  <a:gd name="T17" fmla="*/ 115 h 116"/>
                  <a:gd name="T18" fmla="*/ 99 w 99"/>
                  <a:gd name="T19" fmla="*/ 2 h 116"/>
                  <a:gd name="T20" fmla="*/ 99 w 99"/>
                  <a:gd name="T21" fmla="*/ 0 h 116"/>
                  <a:gd name="T22" fmla="*/ 97 w 99"/>
                  <a:gd name="T23" fmla="*/ 0 h 116"/>
                  <a:gd name="T24" fmla="*/ 1 w 99"/>
                  <a:gd name="T25" fmla="*/ 91 h 116"/>
                  <a:gd name="T26" fmla="*/ 0 w 99"/>
                  <a:gd name="T27" fmla="*/ 92 h 116"/>
                  <a:gd name="T28" fmla="*/ 1 w 99"/>
                  <a:gd name="T29" fmla="*/ 93 h 116"/>
                  <a:gd name="T30" fmla="*/ 52 w 99"/>
                  <a:gd name="T31" fmla="*/ 116 h 116"/>
                  <a:gd name="T32" fmla="*/ 53 w 99"/>
                  <a:gd name="T33" fmla="*/ 116 h 116"/>
                  <a:gd name="T34" fmla="*/ 54 w 99"/>
                  <a:gd name="T35" fmla="*/ 115 h 116"/>
                  <a:gd name="T36" fmla="*/ 52 w 99"/>
                  <a:gd name="T37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16">
                    <a:moveTo>
                      <a:pt x="52" y="114"/>
                    </a:moveTo>
                    <a:cubicBezTo>
                      <a:pt x="53" y="113"/>
                      <a:pt x="53" y="113"/>
                      <a:pt x="53" y="113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4" y="115"/>
                      <a:pt x="54" y="115"/>
                      <a:pt x="54" y="115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1"/>
                      <a:pt x="99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3" y="116"/>
                    </a:cubicBezTo>
                    <a:cubicBezTo>
                      <a:pt x="53" y="116"/>
                      <a:pt x="54" y="115"/>
                      <a:pt x="54" y="115"/>
                    </a:cubicBezTo>
                    <a:cubicBezTo>
                      <a:pt x="52" y="114"/>
                      <a:pt x="52" y="114"/>
                      <a:pt x="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1" name="Freeform 1152"/>
              <p:cNvSpPr/>
              <p:nvPr/>
            </p:nvSpPr>
            <p:spPr bwMode="auto">
              <a:xfrm>
                <a:off x="5799" y="3524"/>
                <a:ext cx="57" cy="146"/>
              </a:xfrm>
              <a:custGeom>
                <a:avLst/>
                <a:gdLst>
                  <a:gd name="T0" fmla="*/ 53 w 54"/>
                  <a:gd name="T1" fmla="*/ 137 h 138"/>
                  <a:gd name="T2" fmla="*/ 54 w 54"/>
                  <a:gd name="T3" fmla="*/ 135 h 138"/>
                  <a:gd name="T4" fmla="*/ 3 w 54"/>
                  <a:gd name="T5" fmla="*/ 111 h 138"/>
                  <a:gd name="T6" fmla="*/ 24 w 54"/>
                  <a:gd name="T7" fmla="*/ 9 h 138"/>
                  <a:gd name="T8" fmla="*/ 51 w 54"/>
                  <a:gd name="T9" fmla="*/ 137 h 138"/>
                  <a:gd name="T10" fmla="*/ 53 w 54"/>
                  <a:gd name="T11" fmla="*/ 137 h 138"/>
                  <a:gd name="T12" fmla="*/ 54 w 54"/>
                  <a:gd name="T13" fmla="*/ 135 h 138"/>
                  <a:gd name="T14" fmla="*/ 53 w 54"/>
                  <a:gd name="T15" fmla="*/ 137 h 138"/>
                  <a:gd name="T16" fmla="*/ 54 w 54"/>
                  <a:gd name="T17" fmla="*/ 136 h 138"/>
                  <a:gd name="T18" fmla="*/ 25 w 54"/>
                  <a:gd name="T19" fmla="*/ 1 h 138"/>
                  <a:gd name="T20" fmla="*/ 23 w 54"/>
                  <a:gd name="T21" fmla="*/ 0 h 138"/>
                  <a:gd name="T22" fmla="*/ 22 w 54"/>
                  <a:gd name="T23" fmla="*/ 1 h 138"/>
                  <a:gd name="T24" fmla="*/ 0 w 54"/>
                  <a:gd name="T25" fmla="*/ 112 h 138"/>
                  <a:gd name="T26" fmla="*/ 1 w 54"/>
                  <a:gd name="T27" fmla="*/ 114 h 138"/>
                  <a:gd name="T28" fmla="*/ 52 w 54"/>
                  <a:gd name="T29" fmla="*/ 138 h 138"/>
                  <a:gd name="T30" fmla="*/ 54 w 54"/>
                  <a:gd name="T31" fmla="*/ 138 h 138"/>
                  <a:gd name="T32" fmla="*/ 54 w 54"/>
                  <a:gd name="T33" fmla="*/ 136 h 138"/>
                  <a:gd name="T34" fmla="*/ 53 w 54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38">
                    <a:moveTo>
                      <a:pt x="53" y="137"/>
                    </a:moveTo>
                    <a:cubicBezTo>
                      <a:pt x="54" y="135"/>
                      <a:pt x="54" y="135"/>
                      <a:pt x="54" y="135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0"/>
                      <a:pt x="22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0" y="113"/>
                      <a:pt x="1" y="114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8"/>
                      <a:pt x="53" y="138"/>
                      <a:pt x="54" y="138"/>
                    </a:cubicBezTo>
                    <a:cubicBezTo>
                      <a:pt x="54" y="137"/>
                      <a:pt x="54" y="137"/>
                      <a:pt x="54" y="136"/>
                    </a:cubicBezTo>
                    <a:cubicBezTo>
                      <a:pt x="53" y="137"/>
                      <a:pt x="53" y="137"/>
                      <a:pt x="53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2" name="Freeform 1153"/>
              <p:cNvSpPr/>
              <p:nvPr/>
            </p:nvSpPr>
            <p:spPr bwMode="auto">
              <a:xfrm>
                <a:off x="5917" y="3356"/>
                <a:ext cx="42" cy="111"/>
              </a:xfrm>
              <a:custGeom>
                <a:avLst/>
                <a:gdLst>
                  <a:gd name="T0" fmla="*/ 30 w 40"/>
                  <a:gd name="T1" fmla="*/ 103 h 105"/>
                  <a:gd name="T2" fmla="*/ 31 w 40"/>
                  <a:gd name="T3" fmla="*/ 103 h 105"/>
                  <a:gd name="T4" fmla="*/ 6 w 40"/>
                  <a:gd name="T5" fmla="*/ 11 h 105"/>
                  <a:gd name="T6" fmla="*/ 37 w 40"/>
                  <a:gd name="T7" fmla="*/ 59 h 105"/>
                  <a:gd name="T8" fmla="*/ 28 w 40"/>
                  <a:gd name="T9" fmla="*/ 103 h 105"/>
                  <a:gd name="T10" fmla="*/ 30 w 40"/>
                  <a:gd name="T11" fmla="*/ 103 h 105"/>
                  <a:gd name="T12" fmla="*/ 31 w 40"/>
                  <a:gd name="T13" fmla="*/ 103 h 105"/>
                  <a:gd name="T14" fmla="*/ 30 w 40"/>
                  <a:gd name="T15" fmla="*/ 103 h 105"/>
                  <a:gd name="T16" fmla="*/ 31 w 40"/>
                  <a:gd name="T17" fmla="*/ 104 h 105"/>
                  <a:gd name="T18" fmla="*/ 40 w 40"/>
                  <a:gd name="T19" fmla="*/ 59 h 105"/>
                  <a:gd name="T20" fmla="*/ 39 w 40"/>
                  <a:gd name="T21" fmla="*/ 58 h 105"/>
                  <a:gd name="T22" fmla="*/ 3 w 40"/>
                  <a:gd name="T23" fmla="*/ 1 h 105"/>
                  <a:gd name="T24" fmla="*/ 1 w 40"/>
                  <a:gd name="T25" fmla="*/ 1 h 105"/>
                  <a:gd name="T26" fmla="*/ 0 w 40"/>
                  <a:gd name="T27" fmla="*/ 2 h 105"/>
                  <a:gd name="T28" fmla="*/ 28 w 40"/>
                  <a:gd name="T29" fmla="*/ 104 h 105"/>
                  <a:gd name="T30" fmla="*/ 30 w 40"/>
                  <a:gd name="T31" fmla="*/ 105 h 105"/>
                  <a:gd name="T32" fmla="*/ 31 w 40"/>
                  <a:gd name="T33" fmla="*/ 104 h 105"/>
                  <a:gd name="T34" fmla="*/ 30 w 40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05">
                    <a:moveTo>
                      <a:pt x="30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9" y="105"/>
                      <a:pt x="30" y="105"/>
                    </a:cubicBezTo>
                    <a:cubicBezTo>
                      <a:pt x="30" y="105"/>
                      <a:pt x="31" y="104"/>
                      <a:pt x="31" y="104"/>
                    </a:cubicBezTo>
                    <a:cubicBezTo>
                      <a:pt x="30" y="103"/>
                      <a:pt x="30" y="103"/>
                      <a:pt x="3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3" name="Freeform 1154"/>
              <p:cNvSpPr/>
              <p:nvPr/>
            </p:nvSpPr>
            <p:spPr bwMode="auto">
              <a:xfrm>
                <a:off x="6174" y="3325"/>
                <a:ext cx="97" cy="59"/>
              </a:xfrm>
              <a:custGeom>
                <a:avLst/>
                <a:gdLst>
                  <a:gd name="T0" fmla="*/ 1 w 91"/>
                  <a:gd name="T1" fmla="*/ 2 h 56"/>
                  <a:gd name="T2" fmla="*/ 0 w 91"/>
                  <a:gd name="T3" fmla="*/ 3 h 56"/>
                  <a:gd name="T4" fmla="*/ 40 w 91"/>
                  <a:gd name="T5" fmla="*/ 56 h 56"/>
                  <a:gd name="T6" fmla="*/ 41 w 91"/>
                  <a:gd name="T7" fmla="*/ 56 h 56"/>
                  <a:gd name="T8" fmla="*/ 91 w 91"/>
                  <a:gd name="T9" fmla="*/ 32 h 56"/>
                  <a:gd name="T10" fmla="*/ 91 w 91"/>
                  <a:gd name="T11" fmla="*/ 31 h 56"/>
                  <a:gd name="T12" fmla="*/ 90 w 91"/>
                  <a:gd name="T13" fmla="*/ 29 h 56"/>
                  <a:gd name="T14" fmla="*/ 2 w 91"/>
                  <a:gd name="T15" fmla="*/ 0 h 56"/>
                  <a:gd name="T16" fmla="*/ 0 w 91"/>
                  <a:gd name="T17" fmla="*/ 1 h 56"/>
                  <a:gd name="T18" fmla="*/ 0 w 91"/>
                  <a:gd name="T19" fmla="*/ 3 h 56"/>
                  <a:gd name="T20" fmla="*/ 1 w 91"/>
                  <a:gd name="T21" fmla="*/ 2 h 56"/>
                  <a:gd name="T22" fmla="*/ 1 w 91"/>
                  <a:gd name="T23" fmla="*/ 3 h 56"/>
                  <a:gd name="T24" fmla="*/ 86 w 91"/>
                  <a:gd name="T25" fmla="*/ 31 h 56"/>
                  <a:gd name="T26" fmla="*/ 41 w 91"/>
                  <a:gd name="T27" fmla="*/ 53 h 56"/>
                  <a:gd name="T28" fmla="*/ 3 w 91"/>
                  <a:gd name="T29" fmla="*/ 1 h 56"/>
                  <a:gd name="T30" fmla="*/ 1 w 91"/>
                  <a:gd name="T31" fmla="*/ 2 h 56"/>
                  <a:gd name="T32" fmla="*/ 1 w 91"/>
                  <a:gd name="T33" fmla="*/ 3 h 56"/>
                  <a:gd name="T34" fmla="*/ 1 w 91"/>
                  <a:gd name="T3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56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1" y="56"/>
                      <a:pt x="41" y="56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1"/>
                      <a:pt x="91" y="31"/>
                    </a:cubicBezTo>
                    <a:cubicBezTo>
                      <a:pt x="91" y="30"/>
                      <a:pt x="91" y="30"/>
                      <a:pt x="90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4" name="Freeform 1155"/>
              <p:cNvSpPr/>
              <p:nvPr/>
            </p:nvSpPr>
            <p:spPr bwMode="auto">
              <a:xfrm>
                <a:off x="5907" y="2998"/>
                <a:ext cx="60" cy="181"/>
              </a:xfrm>
              <a:custGeom>
                <a:avLst/>
                <a:gdLst>
                  <a:gd name="T0" fmla="*/ 2 w 57"/>
                  <a:gd name="T1" fmla="*/ 169 h 171"/>
                  <a:gd name="T2" fmla="*/ 3 w 57"/>
                  <a:gd name="T3" fmla="*/ 170 h 171"/>
                  <a:gd name="T4" fmla="*/ 54 w 57"/>
                  <a:gd name="T5" fmla="*/ 11 h 171"/>
                  <a:gd name="T6" fmla="*/ 54 w 57"/>
                  <a:gd name="T7" fmla="*/ 79 h 171"/>
                  <a:gd name="T8" fmla="*/ 1 w 57"/>
                  <a:gd name="T9" fmla="*/ 169 h 171"/>
                  <a:gd name="T10" fmla="*/ 2 w 57"/>
                  <a:gd name="T11" fmla="*/ 169 h 171"/>
                  <a:gd name="T12" fmla="*/ 3 w 57"/>
                  <a:gd name="T13" fmla="*/ 170 h 171"/>
                  <a:gd name="T14" fmla="*/ 2 w 57"/>
                  <a:gd name="T15" fmla="*/ 169 h 171"/>
                  <a:gd name="T16" fmla="*/ 3 w 57"/>
                  <a:gd name="T17" fmla="*/ 170 h 171"/>
                  <a:gd name="T18" fmla="*/ 57 w 57"/>
                  <a:gd name="T19" fmla="*/ 81 h 171"/>
                  <a:gd name="T20" fmla="*/ 57 w 57"/>
                  <a:gd name="T21" fmla="*/ 80 h 171"/>
                  <a:gd name="T22" fmla="*/ 57 w 57"/>
                  <a:gd name="T23" fmla="*/ 2 h 171"/>
                  <a:gd name="T24" fmla="*/ 56 w 57"/>
                  <a:gd name="T25" fmla="*/ 0 h 171"/>
                  <a:gd name="T26" fmla="*/ 54 w 57"/>
                  <a:gd name="T27" fmla="*/ 1 h 171"/>
                  <a:gd name="T28" fmla="*/ 0 w 57"/>
                  <a:gd name="T29" fmla="*/ 169 h 171"/>
                  <a:gd name="T30" fmla="*/ 1 w 57"/>
                  <a:gd name="T31" fmla="*/ 171 h 171"/>
                  <a:gd name="T32" fmla="*/ 3 w 57"/>
                  <a:gd name="T33" fmla="*/ 170 h 171"/>
                  <a:gd name="T34" fmla="*/ 2 w 57"/>
                  <a:gd name="T35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171">
                    <a:moveTo>
                      <a:pt x="2" y="169"/>
                    </a:moveTo>
                    <a:cubicBezTo>
                      <a:pt x="3" y="170"/>
                      <a:pt x="3" y="170"/>
                      <a:pt x="3" y="17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0"/>
                      <a:pt x="56" y="0"/>
                    </a:cubicBezTo>
                    <a:cubicBezTo>
                      <a:pt x="55" y="0"/>
                      <a:pt x="54" y="0"/>
                      <a:pt x="54" y="1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1" y="170"/>
                      <a:pt x="1" y="171"/>
                    </a:cubicBezTo>
                    <a:cubicBezTo>
                      <a:pt x="2" y="171"/>
                      <a:pt x="3" y="171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5" name="Freeform 1156"/>
              <p:cNvSpPr/>
              <p:nvPr/>
            </p:nvSpPr>
            <p:spPr bwMode="auto">
              <a:xfrm>
                <a:off x="5632" y="3446"/>
                <a:ext cx="63" cy="136"/>
              </a:xfrm>
              <a:custGeom>
                <a:avLst/>
                <a:gdLst>
                  <a:gd name="T0" fmla="*/ 2 w 59"/>
                  <a:gd name="T1" fmla="*/ 84 h 129"/>
                  <a:gd name="T2" fmla="*/ 1 w 59"/>
                  <a:gd name="T3" fmla="*/ 85 h 129"/>
                  <a:gd name="T4" fmla="*/ 56 w 59"/>
                  <a:gd name="T5" fmla="*/ 128 h 129"/>
                  <a:gd name="T6" fmla="*/ 58 w 59"/>
                  <a:gd name="T7" fmla="*/ 129 h 129"/>
                  <a:gd name="T8" fmla="*/ 59 w 59"/>
                  <a:gd name="T9" fmla="*/ 127 h 129"/>
                  <a:gd name="T10" fmla="*/ 56 w 59"/>
                  <a:gd name="T11" fmla="*/ 1 h 129"/>
                  <a:gd name="T12" fmla="*/ 55 w 59"/>
                  <a:gd name="T13" fmla="*/ 0 h 129"/>
                  <a:gd name="T14" fmla="*/ 53 w 59"/>
                  <a:gd name="T15" fmla="*/ 0 h 129"/>
                  <a:gd name="T16" fmla="*/ 1 w 59"/>
                  <a:gd name="T17" fmla="*/ 83 h 129"/>
                  <a:gd name="T18" fmla="*/ 1 w 59"/>
                  <a:gd name="T19" fmla="*/ 85 h 129"/>
                  <a:gd name="T20" fmla="*/ 2 w 59"/>
                  <a:gd name="T21" fmla="*/ 84 h 129"/>
                  <a:gd name="T22" fmla="*/ 3 w 59"/>
                  <a:gd name="T23" fmla="*/ 84 h 129"/>
                  <a:gd name="T24" fmla="*/ 53 w 59"/>
                  <a:gd name="T25" fmla="*/ 6 h 129"/>
                  <a:gd name="T26" fmla="*/ 56 w 59"/>
                  <a:gd name="T27" fmla="*/ 124 h 129"/>
                  <a:gd name="T28" fmla="*/ 3 w 59"/>
                  <a:gd name="T29" fmla="*/ 83 h 129"/>
                  <a:gd name="T30" fmla="*/ 2 w 59"/>
                  <a:gd name="T31" fmla="*/ 84 h 129"/>
                  <a:gd name="T32" fmla="*/ 3 w 59"/>
                  <a:gd name="T33" fmla="*/ 84 h 129"/>
                  <a:gd name="T34" fmla="*/ 2 w 59"/>
                  <a:gd name="T35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29">
                    <a:moveTo>
                      <a:pt x="2" y="84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7" y="129"/>
                      <a:pt x="57" y="129"/>
                      <a:pt x="58" y="129"/>
                    </a:cubicBezTo>
                    <a:cubicBezTo>
                      <a:pt x="58" y="128"/>
                      <a:pt x="59" y="128"/>
                      <a:pt x="59" y="12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4"/>
                      <a:pt x="0" y="84"/>
                      <a:pt x="1" y="85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2" y="84"/>
                      <a:pt x="2" y="84"/>
                      <a:pt x="2" y="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6" name="Freeform 1157"/>
              <p:cNvSpPr/>
              <p:nvPr/>
            </p:nvSpPr>
            <p:spPr bwMode="auto">
              <a:xfrm>
                <a:off x="5690" y="3067"/>
                <a:ext cx="220" cy="112"/>
              </a:xfrm>
              <a:custGeom>
                <a:avLst/>
                <a:gdLst>
                  <a:gd name="T0" fmla="*/ 134 w 208"/>
                  <a:gd name="T1" fmla="*/ 2 h 106"/>
                  <a:gd name="T2" fmla="*/ 133 w 208"/>
                  <a:gd name="T3" fmla="*/ 3 h 106"/>
                  <a:gd name="T4" fmla="*/ 204 w 208"/>
                  <a:gd name="T5" fmla="*/ 103 h 106"/>
                  <a:gd name="T6" fmla="*/ 6 w 208"/>
                  <a:gd name="T7" fmla="*/ 103 h 106"/>
                  <a:gd name="T8" fmla="*/ 135 w 208"/>
                  <a:gd name="T9" fmla="*/ 3 h 106"/>
                  <a:gd name="T10" fmla="*/ 134 w 208"/>
                  <a:gd name="T11" fmla="*/ 2 h 106"/>
                  <a:gd name="T12" fmla="*/ 133 w 208"/>
                  <a:gd name="T13" fmla="*/ 3 h 106"/>
                  <a:gd name="T14" fmla="*/ 134 w 208"/>
                  <a:gd name="T15" fmla="*/ 2 h 106"/>
                  <a:gd name="T16" fmla="*/ 133 w 208"/>
                  <a:gd name="T17" fmla="*/ 1 h 106"/>
                  <a:gd name="T18" fmla="*/ 1 w 208"/>
                  <a:gd name="T19" fmla="*/ 104 h 106"/>
                  <a:gd name="T20" fmla="*/ 0 w 208"/>
                  <a:gd name="T21" fmla="*/ 105 h 106"/>
                  <a:gd name="T22" fmla="*/ 2 w 208"/>
                  <a:gd name="T23" fmla="*/ 106 h 106"/>
                  <a:gd name="T24" fmla="*/ 207 w 208"/>
                  <a:gd name="T25" fmla="*/ 106 h 106"/>
                  <a:gd name="T26" fmla="*/ 208 w 208"/>
                  <a:gd name="T27" fmla="*/ 105 h 106"/>
                  <a:gd name="T28" fmla="*/ 208 w 208"/>
                  <a:gd name="T29" fmla="*/ 103 h 106"/>
                  <a:gd name="T30" fmla="*/ 135 w 208"/>
                  <a:gd name="T31" fmla="*/ 1 h 106"/>
                  <a:gd name="T32" fmla="*/ 134 w 208"/>
                  <a:gd name="T33" fmla="*/ 0 h 106"/>
                  <a:gd name="T34" fmla="*/ 133 w 208"/>
                  <a:gd name="T35" fmla="*/ 1 h 106"/>
                  <a:gd name="T36" fmla="*/ 134 w 20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106">
                    <a:moveTo>
                      <a:pt x="134" y="2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204" y="103"/>
                      <a:pt x="204" y="103"/>
                      <a:pt x="204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207" y="106"/>
                      <a:pt x="207" y="106"/>
                      <a:pt x="207" y="106"/>
                    </a:cubicBezTo>
                    <a:cubicBezTo>
                      <a:pt x="207" y="106"/>
                      <a:pt x="208" y="106"/>
                      <a:pt x="208" y="105"/>
                    </a:cubicBezTo>
                    <a:cubicBezTo>
                      <a:pt x="208" y="105"/>
                      <a:pt x="208" y="104"/>
                      <a:pt x="208" y="103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134" y="0"/>
                      <a:pt x="133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7" name="Freeform 1158"/>
              <p:cNvSpPr/>
              <p:nvPr/>
            </p:nvSpPr>
            <p:spPr bwMode="auto">
              <a:xfrm>
                <a:off x="6073" y="3242"/>
                <a:ext cx="105" cy="86"/>
              </a:xfrm>
              <a:custGeom>
                <a:avLst/>
                <a:gdLst>
                  <a:gd name="T0" fmla="*/ 97 w 99"/>
                  <a:gd name="T1" fmla="*/ 80 h 81"/>
                  <a:gd name="T2" fmla="*/ 98 w 99"/>
                  <a:gd name="T3" fmla="*/ 78 h 81"/>
                  <a:gd name="T4" fmla="*/ 5 w 99"/>
                  <a:gd name="T5" fmla="*/ 50 h 81"/>
                  <a:gd name="T6" fmla="*/ 90 w 99"/>
                  <a:gd name="T7" fmla="*/ 4 h 81"/>
                  <a:gd name="T8" fmla="*/ 96 w 99"/>
                  <a:gd name="T9" fmla="*/ 80 h 81"/>
                  <a:gd name="T10" fmla="*/ 97 w 99"/>
                  <a:gd name="T11" fmla="*/ 80 h 81"/>
                  <a:gd name="T12" fmla="*/ 98 w 99"/>
                  <a:gd name="T13" fmla="*/ 78 h 81"/>
                  <a:gd name="T14" fmla="*/ 97 w 99"/>
                  <a:gd name="T15" fmla="*/ 80 h 81"/>
                  <a:gd name="T16" fmla="*/ 99 w 99"/>
                  <a:gd name="T17" fmla="*/ 80 h 81"/>
                  <a:gd name="T18" fmla="*/ 93 w 99"/>
                  <a:gd name="T19" fmla="*/ 1 h 81"/>
                  <a:gd name="T20" fmla="*/ 92 w 99"/>
                  <a:gd name="T21" fmla="*/ 0 h 81"/>
                  <a:gd name="T22" fmla="*/ 91 w 99"/>
                  <a:gd name="T23" fmla="*/ 0 h 81"/>
                  <a:gd name="T24" fmla="*/ 1 w 99"/>
                  <a:gd name="T25" fmla="*/ 49 h 81"/>
                  <a:gd name="T26" fmla="*/ 0 w 99"/>
                  <a:gd name="T27" fmla="*/ 51 h 81"/>
                  <a:gd name="T28" fmla="*/ 1 w 99"/>
                  <a:gd name="T29" fmla="*/ 52 h 81"/>
                  <a:gd name="T30" fmla="*/ 97 w 99"/>
                  <a:gd name="T31" fmla="*/ 81 h 81"/>
                  <a:gd name="T32" fmla="*/ 98 w 99"/>
                  <a:gd name="T33" fmla="*/ 81 h 81"/>
                  <a:gd name="T34" fmla="*/ 99 w 99"/>
                  <a:gd name="T35" fmla="*/ 80 h 81"/>
                  <a:gd name="T36" fmla="*/ 97 w 99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81">
                    <a:moveTo>
                      <a:pt x="97" y="80"/>
                    </a:moveTo>
                    <a:cubicBezTo>
                      <a:pt x="98" y="78"/>
                      <a:pt x="98" y="78"/>
                      <a:pt x="98" y="7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2" y="0"/>
                    </a:cubicBezTo>
                    <a:cubicBezTo>
                      <a:pt x="92" y="0"/>
                      <a:pt x="91" y="0"/>
                      <a:pt x="91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0" y="51"/>
                      <a:pt x="0" y="52"/>
                      <a:pt x="1" y="5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1"/>
                      <a:pt x="98" y="81"/>
                      <a:pt x="98" y="81"/>
                    </a:cubicBezTo>
                    <a:cubicBezTo>
                      <a:pt x="99" y="81"/>
                      <a:pt x="99" y="80"/>
                      <a:pt x="99" y="80"/>
                    </a:cubicBezTo>
                    <a:cubicBezTo>
                      <a:pt x="97" y="80"/>
                      <a:pt x="97" y="80"/>
                      <a:pt x="97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8" name="Freeform 1159"/>
              <p:cNvSpPr/>
              <p:nvPr/>
            </p:nvSpPr>
            <p:spPr bwMode="auto">
              <a:xfrm>
                <a:off x="5838" y="3667"/>
                <a:ext cx="100" cy="166"/>
              </a:xfrm>
              <a:custGeom>
                <a:avLst/>
                <a:gdLst>
                  <a:gd name="T0" fmla="*/ 1 w 94"/>
                  <a:gd name="T1" fmla="*/ 96 h 158"/>
                  <a:gd name="T2" fmla="*/ 3 w 94"/>
                  <a:gd name="T3" fmla="*/ 96 h 158"/>
                  <a:gd name="T4" fmla="*/ 17 w 94"/>
                  <a:gd name="T5" fmla="*/ 7 h 158"/>
                  <a:gd name="T6" fmla="*/ 89 w 94"/>
                  <a:gd name="T7" fmla="*/ 152 h 158"/>
                  <a:gd name="T8" fmla="*/ 2 w 94"/>
                  <a:gd name="T9" fmla="*/ 95 h 158"/>
                  <a:gd name="T10" fmla="*/ 1 w 94"/>
                  <a:gd name="T11" fmla="*/ 96 h 158"/>
                  <a:gd name="T12" fmla="*/ 3 w 94"/>
                  <a:gd name="T13" fmla="*/ 96 h 158"/>
                  <a:gd name="T14" fmla="*/ 1 w 94"/>
                  <a:gd name="T15" fmla="*/ 96 h 158"/>
                  <a:gd name="T16" fmla="*/ 1 w 94"/>
                  <a:gd name="T17" fmla="*/ 97 h 158"/>
                  <a:gd name="T18" fmla="*/ 92 w 94"/>
                  <a:gd name="T19" fmla="*/ 158 h 158"/>
                  <a:gd name="T20" fmla="*/ 93 w 94"/>
                  <a:gd name="T21" fmla="*/ 158 h 158"/>
                  <a:gd name="T22" fmla="*/ 94 w 94"/>
                  <a:gd name="T23" fmla="*/ 156 h 158"/>
                  <a:gd name="T24" fmla="*/ 17 w 94"/>
                  <a:gd name="T25" fmla="*/ 1 h 158"/>
                  <a:gd name="T26" fmla="*/ 16 w 94"/>
                  <a:gd name="T27" fmla="*/ 0 h 158"/>
                  <a:gd name="T28" fmla="*/ 14 w 94"/>
                  <a:gd name="T29" fmla="*/ 1 h 158"/>
                  <a:gd name="T30" fmla="*/ 0 w 94"/>
                  <a:gd name="T31" fmla="*/ 96 h 158"/>
                  <a:gd name="T32" fmla="*/ 1 w 94"/>
                  <a:gd name="T33" fmla="*/ 97 h 158"/>
                  <a:gd name="T34" fmla="*/ 1 w 94"/>
                  <a:gd name="T35" fmla="*/ 9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158">
                    <a:moveTo>
                      <a:pt x="1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3" y="158"/>
                      <a:pt x="93" y="158"/>
                    </a:cubicBezTo>
                    <a:cubicBezTo>
                      <a:pt x="94" y="157"/>
                      <a:pt x="94" y="157"/>
                      <a:pt x="94" y="15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9" name="Freeform 1160"/>
              <p:cNvSpPr/>
              <p:nvPr/>
            </p:nvSpPr>
            <p:spPr bwMode="auto">
              <a:xfrm>
                <a:off x="6110" y="3624"/>
                <a:ext cx="125" cy="106"/>
              </a:xfrm>
              <a:custGeom>
                <a:avLst/>
                <a:gdLst>
                  <a:gd name="T0" fmla="*/ 2 w 118"/>
                  <a:gd name="T1" fmla="*/ 98 h 100"/>
                  <a:gd name="T2" fmla="*/ 2 w 118"/>
                  <a:gd name="T3" fmla="*/ 99 h 100"/>
                  <a:gd name="T4" fmla="*/ 117 w 118"/>
                  <a:gd name="T5" fmla="*/ 69 h 100"/>
                  <a:gd name="T6" fmla="*/ 118 w 118"/>
                  <a:gd name="T7" fmla="*/ 67 h 100"/>
                  <a:gd name="T8" fmla="*/ 109 w 118"/>
                  <a:gd name="T9" fmla="*/ 2 h 100"/>
                  <a:gd name="T10" fmla="*/ 108 w 118"/>
                  <a:gd name="T11" fmla="*/ 1 h 100"/>
                  <a:gd name="T12" fmla="*/ 107 w 118"/>
                  <a:gd name="T13" fmla="*/ 1 h 100"/>
                  <a:gd name="T14" fmla="*/ 1 w 118"/>
                  <a:gd name="T15" fmla="*/ 97 h 100"/>
                  <a:gd name="T16" fmla="*/ 0 w 118"/>
                  <a:gd name="T17" fmla="*/ 99 h 100"/>
                  <a:gd name="T18" fmla="*/ 2 w 118"/>
                  <a:gd name="T19" fmla="*/ 99 h 100"/>
                  <a:gd name="T20" fmla="*/ 2 w 118"/>
                  <a:gd name="T21" fmla="*/ 98 h 100"/>
                  <a:gd name="T22" fmla="*/ 3 w 118"/>
                  <a:gd name="T23" fmla="*/ 99 h 100"/>
                  <a:gd name="T24" fmla="*/ 107 w 118"/>
                  <a:gd name="T25" fmla="*/ 5 h 100"/>
                  <a:gd name="T26" fmla="*/ 115 w 118"/>
                  <a:gd name="T27" fmla="*/ 66 h 100"/>
                  <a:gd name="T28" fmla="*/ 1 w 118"/>
                  <a:gd name="T29" fmla="*/ 96 h 100"/>
                  <a:gd name="T30" fmla="*/ 2 w 118"/>
                  <a:gd name="T31" fmla="*/ 98 h 100"/>
                  <a:gd name="T32" fmla="*/ 3 w 118"/>
                  <a:gd name="T33" fmla="*/ 99 h 100"/>
                  <a:gd name="T34" fmla="*/ 2 w 118"/>
                  <a:gd name="T3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00">
                    <a:moveTo>
                      <a:pt x="2" y="98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8" y="68"/>
                      <a:pt x="118" y="68"/>
                      <a:pt x="118" y="67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0"/>
                      <a:pt x="107" y="0"/>
                      <a:pt x="107" y="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8"/>
                      <a:pt x="0" y="99"/>
                    </a:cubicBezTo>
                    <a:cubicBezTo>
                      <a:pt x="1" y="99"/>
                      <a:pt x="1" y="100"/>
                      <a:pt x="2" y="99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" y="98"/>
                      <a:pt x="2" y="98"/>
                      <a:pt x="2" y="9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0" name="Freeform 1161"/>
              <p:cNvSpPr/>
              <p:nvPr/>
            </p:nvSpPr>
            <p:spPr bwMode="auto">
              <a:xfrm>
                <a:off x="6216" y="3284"/>
                <a:ext cx="105" cy="100"/>
              </a:xfrm>
              <a:custGeom>
                <a:avLst/>
                <a:gdLst>
                  <a:gd name="T0" fmla="*/ 99 w 100"/>
                  <a:gd name="T1" fmla="*/ 1 h 94"/>
                  <a:gd name="T2" fmla="*/ 97 w 100"/>
                  <a:gd name="T3" fmla="*/ 1 h 94"/>
                  <a:gd name="T4" fmla="*/ 50 w 100"/>
                  <a:gd name="T5" fmla="*/ 68 h 94"/>
                  <a:gd name="T6" fmla="*/ 10 w 100"/>
                  <a:gd name="T7" fmla="*/ 87 h 94"/>
                  <a:gd name="T8" fmla="*/ 100 w 100"/>
                  <a:gd name="T9" fmla="*/ 3 h 94"/>
                  <a:gd name="T10" fmla="*/ 99 w 100"/>
                  <a:gd name="T11" fmla="*/ 1 h 94"/>
                  <a:gd name="T12" fmla="*/ 97 w 100"/>
                  <a:gd name="T13" fmla="*/ 1 h 94"/>
                  <a:gd name="T14" fmla="*/ 99 w 100"/>
                  <a:gd name="T15" fmla="*/ 1 h 94"/>
                  <a:gd name="T16" fmla="*/ 98 w 100"/>
                  <a:gd name="T17" fmla="*/ 0 h 94"/>
                  <a:gd name="T18" fmla="*/ 1 w 100"/>
                  <a:gd name="T19" fmla="*/ 92 h 94"/>
                  <a:gd name="T20" fmla="*/ 1 w 100"/>
                  <a:gd name="T21" fmla="*/ 93 h 94"/>
                  <a:gd name="T22" fmla="*/ 2 w 100"/>
                  <a:gd name="T23" fmla="*/ 94 h 94"/>
                  <a:gd name="T24" fmla="*/ 52 w 100"/>
                  <a:gd name="T25" fmla="*/ 70 h 94"/>
                  <a:gd name="T26" fmla="*/ 52 w 100"/>
                  <a:gd name="T27" fmla="*/ 70 h 94"/>
                  <a:gd name="T28" fmla="*/ 100 w 100"/>
                  <a:gd name="T29" fmla="*/ 2 h 94"/>
                  <a:gd name="T30" fmla="*/ 100 w 100"/>
                  <a:gd name="T31" fmla="*/ 0 h 94"/>
                  <a:gd name="T32" fmla="*/ 98 w 100"/>
                  <a:gd name="T33" fmla="*/ 0 h 94"/>
                  <a:gd name="T34" fmla="*/ 99 w 100"/>
                  <a:gd name="T35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94">
                    <a:moveTo>
                      <a:pt x="99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1" name="Freeform 1162"/>
              <p:cNvSpPr/>
              <p:nvPr/>
            </p:nvSpPr>
            <p:spPr bwMode="auto">
              <a:xfrm>
                <a:off x="5653" y="3579"/>
                <a:ext cx="104" cy="36"/>
              </a:xfrm>
              <a:custGeom>
                <a:avLst/>
                <a:gdLst>
                  <a:gd name="T0" fmla="*/ 96 w 98"/>
                  <a:gd name="T1" fmla="*/ 32 h 34"/>
                  <a:gd name="T2" fmla="*/ 96 w 98"/>
                  <a:gd name="T3" fmla="*/ 31 h 34"/>
                  <a:gd name="T4" fmla="*/ 6 w 98"/>
                  <a:gd name="T5" fmla="*/ 26 h 34"/>
                  <a:gd name="T6" fmla="*/ 37 w 98"/>
                  <a:gd name="T7" fmla="*/ 3 h 34"/>
                  <a:gd name="T8" fmla="*/ 96 w 98"/>
                  <a:gd name="T9" fmla="*/ 33 h 34"/>
                  <a:gd name="T10" fmla="*/ 96 w 98"/>
                  <a:gd name="T11" fmla="*/ 32 h 34"/>
                  <a:gd name="T12" fmla="*/ 96 w 98"/>
                  <a:gd name="T13" fmla="*/ 31 h 34"/>
                  <a:gd name="T14" fmla="*/ 96 w 98"/>
                  <a:gd name="T15" fmla="*/ 32 h 34"/>
                  <a:gd name="T16" fmla="*/ 97 w 98"/>
                  <a:gd name="T17" fmla="*/ 31 h 34"/>
                  <a:gd name="T18" fmla="*/ 38 w 98"/>
                  <a:gd name="T19" fmla="*/ 0 h 34"/>
                  <a:gd name="T20" fmla="*/ 36 w 98"/>
                  <a:gd name="T21" fmla="*/ 0 h 34"/>
                  <a:gd name="T22" fmla="*/ 1 w 98"/>
                  <a:gd name="T23" fmla="*/ 26 h 34"/>
                  <a:gd name="T24" fmla="*/ 1 w 98"/>
                  <a:gd name="T25" fmla="*/ 27 h 34"/>
                  <a:gd name="T26" fmla="*/ 2 w 98"/>
                  <a:gd name="T27" fmla="*/ 28 h 34"/>
                  <a:gd name="T28" fmla="*/ 96 w 98"/>
                  <a:gd name="T29" fmla="*/ 34 h 34"/>
                  <a:gd name="T30" fmla="*/ 98 w 98"/>
                  <a:gd name="T31" fmla="*/ 32 h 34"/>
                  <a:gd name="T32" fmla="*/ 97 w 98"/>
                  <a:gd name="T33" fmla="*/ 31 h 34"/>
                  <a:gd name="T34" fmla="*/ 96 w 98"/>
                  <a:gd name="T3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34">
                    <a:moveTo>
                      <a:pt x="96" y="32"/>
                    </a:moveTo>
                    <a:cubicBezTo>
                      <a:pt x="96" y="31"/>
                      <a:pt x="96" y="31"/>
                      <a:pt x="96" y="3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8" y="32"/>
                      <a:pt x="98" y="31"/>
                      <a:pt x="97" y="31"/>
                    </a:cubicBezTo>
                    <a:cubicBezTo>
                      <a:pt x="96" y="32"/>
                      <a:pt x="96" y="32"/>
                      <a:pt x="96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2" name="Freeform 1163"/>
              <p:cNvSpPr/>
              <p:nvPr/>
            </p:nvSpPr>
            <p:spPr bwMode="auto">
              <a:xfrm>
                <a:off x="5632" y="3532"/>
                <a:ext cx="125" cy="83"/>
              </a:xfrm>
              <a:custGeom>
                <a:avLst/>
                <a:gdLst>
                  <a:gd name="T0" fmla="*/ 2 w 118"/>
                  <a:gd name="T1" fmla="*/ 2 h 78"/>
                  <a:gd name="T2" fmla="*/ 1 w 118"/>
                  <a:gd name="T3" fmla="*/ 2 h 78"/>
                  <a:gd name="T4" fmla="*/ 21 w 118"/>
                  <a:gd name="T5" fmla="*/ 71 h 78"/>
                  <a:gd name="T6" fmla="*/ 22 w 118"/>
                  <a:gd name="T7" fmla="*/ 72 h 78"/>
                  <a:gd name="T8" fmla="*/ 116 w 118"/>
                  <a:gd name="T9" fmla="*/ 78 h 78"/>
                  <a:gd name="T10" fmla="*/ 118 w 118"/>
                  <a:gd name="T11" fmla="*/ 77 h 78"/>
                  <a:gd name="T12" fmla="*/ 117 w 118"/>
                  <a:gd name="T13" fmla="*/ 75 h 78"/>
                  <a:gd name="T14" fmla="*/ 3 w 118"/>
                  <a:gd name="T15" fmla="*/ 0 h 78"/>
                  <a:gd name="T16" fmla="*/ 1 w 118"/>
                  <a:gd name="T17" fmla="*/ 0 h 78"/>
                  <a:gd name="T18" fmla="*/ 1 w 118"/>
                  <a:gd name="T19" fmla="*/ 2 h 78"/>
                  <a:gd name="T20" fmla="*/ 2 w 118"/>
                  <a:gd name="T21" fmla="*/ 2 h 78"/>
                  <a:gd name="T22" fmla="*/ 1 w 118"/>
                  <a:gd name="T23" fmla="*/ 3 h 78"/>
                  <a:gd name="T24" fmla="*/ 111 w 118"/>
                  <a:gd name="T25" fmla="*/ 74 h 78"/>
                  <a:gd name="T26" fmla="*/ 23 w 118"/>
                  <a:gd name="T27" fmla="*/ 69 h 78"/>
                  <a:gd name="T28" fmla="*/ 3 w 118"/>
                  <a:gd name="T29" fmla="*/ 1 h 78"/>
                  <a:gd name="T30" fmla="*/ 2 w 118"/>
                  <a:gd name="T31" fmla="*/ 2 h 78"/>
                  <a:gd name="T32" fmla="*/ 1 w 118"/>
                  <a:gd name="T33" fmla="*/ 3 h 78"/>
                  <a:gd name="T34" fmla="*/ 2 w 118"/>
                  <a:gd name="T3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78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8"/>
                      <a:pt x="117" y="77"/>
                      <a:pt x="118" y="77"/>
                    </a:cubicBezTo>
                    <a:cubicBezTo>
                      <a:pt x="118" y="76"/>
                      <a:pt x="118" y="75"/>
                      <a:pt x="117" y="7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3" name="Freeform 1164"/>
              <p:cNvSpPr/>
              <p:nvPr/>
            </p:nvSpPr>
            <p:spPr bwMode="auto">
              <a:xfrm>
                <a:off x="5691" y="3579"/>
                <a:ext cx="66" cy="99"/>
              </a:xfrm>
              <a:custGeom>
                <a:avLst/>
                <a:gdLst>
                  <a:gd name="T0" fmla="*/ 57 w 62"/>
                  <a:gd name="T1" fmla="*/ 92 h 94"/>
                  <a:gd name="T2" fmla="*/ 59 w 62"/>
                  <a:gd name="T3" fmla="*/ 91 h 94"/>
                  <a:gd name="T4" fmla="*/ 5 w 62"/>
                  <a:gd name="T5" fmla="*/ 5 h 94"/>
                  <a:gd name="T6" fmla="*/ 59 w 62"/>
                  <a:gd name="T7" fmla="*/ 33 h 94"/>
                  <a:gd name="T8" fmla="*/ 56 w 62"/>
                  <a:gd name="T9" fmla="*/ 92 h 94"/>
                  <a:gd name="T10" fmla="*/ 57 w 62"/>
                  <a:gd name="T11" fmla="*/ 92 h 94"/>
                  <a:gd name="T12" fmla="*/ 59 w 62"/>
                  <a:gd name="T13" fmla="*/ 91 h 94"/>
                  <a:gd name="T14" fmla="*/ 57 w 62"/>
                  <a:gd name="T15" fmla="*/ 92 h 94"/>
                  <a:gd name="T16" fmla="*/ 59 w 62"/>
                  <a:gd name="T17" fmla="*/ 92 h 94"/>
                  <a:gd name="T18" fmla="*/ 62 w 62"/>
                  <a:gd name="T19" fmla="*/ 32 h 94"/>
                  <a:gd name="T20" fmla="*/ 61 w 62"/>
                  <a:gd name="T21" fmla="*/ 31 h 94"/>
                  <a:gd name="T22" fmla="*/ 2 w 62"/>
                  <a:gd name="T23" fmla="*/ 0 h 94"/>
                  <a:gd name="T24" fmla="*/ 0 w 62"/>
                  <a:gd name="T25" fmla="*/ 0 h 94"/>
                  <a:gd name="T26" fmla="*/ 0 w 62"/>
                  <a:gd name="T27" fmla="*/ 2 h 94"/>
                  <a:gd name="T28" fmla="*/ 56 w 62"/>
                  <a:gd name="T29" fmla="*/ 93 h 94"/>
                  <a:gd name="T30" fmla="*/ 58 w 62"/>
                  <a:gd name="T31" fmla="*/ 94 h 94"/>
                  <a:gd name="T32" fmla="*/ 59 w 62"/>
                  <a:gd name="T33" fmla="*/ 92 h 94"/>
                  <a:gd name="T34" fmla="*/ 57 w 62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4">
                    <a:moveTo>
                      <a:pt x="57" y="92"/>
                    </a:moveTo>
                    <a:cubicBezTo>
                      <a:pt x="59" y="91"/>
                      <a:pt x="59" y="91"/>
                      <a:pt x="59" y="9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1" y="31"/>
                      <a:pt x="61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8" y="94"/>
                      <a:pt x="59" y="93"/>
                      <a:pt x="59" y="92"/>
                    </a:cubicBezTo>
                    <a:cubicBezTo>
                      <a:pt x="57" y="92"/>
                      <a:pt x="57" y="92"/>
                      <a:pt x="57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4" name="Freeform 1165"/>
              <p:cNvSpPr/>
              <p:nvPr/>
            </p:nvSpPr>
            <p:spPr bwMode="auto">
              <a:xfrm>
                <a:off x="4179" y="3323"/>
                <a:ext cx="299" cy="137"/>
              </a:xfrm>
              <a:custGeom>
                <a:avLst/>
                <a:gdLst>
                  <a:gd name="T0" fmla="*/ 2 w 283"/>
                  <a:gd name="T1" fmla="*/ 128 h 129"/>
                  <a:gd name="T2" fmla="*/ 3 w 283"/>
                  <a:gd name="T3" fmla="*/ 129 h 129"/>
                  <a:gd name="T4" fmla="*/ 138 w 283"/>
                  <a:gd name="T5" fmla="*/ 4 h 129"/>
                  <a:gd name="T6" fmla="*/ 276 w 283"/>
                  <a:gd name="T7" fmla="*/ 69 h 129"/>
                  <a:gd name="T8" fmla="*/ 2 w 283"/>
                  <a:gd name="T9" fmla="*/ 126 h 129"/>
                  <a:gd name="T10" fmla="*/ 2 w 283"/>
                  <a:gd name="T11" fmla="*/ 128 h 129"/>
                  <a:gd name="T12" fmla="*/ 3 w 283"/>
                  <a:gd name="T13" fmla="*/ 129 h 129"/>
                  <a:gd name="T14" fmla="*/ 2 w 283"/>
                  <a:gd name="T15" fmla="*/ 128 h 129"/>
                  <a:gd name="T16" fmla="*/ 2 w 283"/>
                  <a:gd name="T17" fmla="*/ 129 h 129"/>
                  <a:gd name="T18" fmla="*/ 281 w 283"/>
                  <a:gd name="T19" fmla="*/ 71 h 129"/>
                  <a:gd name="T20" fmla="*/ 283 w 283"/>
                  <a:gd name="T21" fmla="*/ 70 h 129"/>
                  <a:gd name="T22" fmla="*/ 282 w 283"/>
                  <a:gd name="T23" fmla="*/ 68 h 129"/>
                  <a:gd name="T24" fmla="*/ 138 w 283"/>
                  <a:gd name="T25" fmla="*/ 0 h 129"/>
                  <a:gd name="T26" fmla="*/ 136 w 283"/>
                  <a:gd name="T27" fmla="*/ 1 h 129"/>
                  <a:gd name="T28" fmla="*/ 1 w 283"/>
                  <a:gd name="T29" fmla="*/ 127 h 129"/>
                  <a:gd name="T30" fmla="*/ 1 w 283"/>
                  <a:gd name="T31" fmla="*/ 129 h 129"/>
                  <a:gd name="T32" fmla="*/ 2 w 283"/>
                  <a:gd name="T33" fmla="*/ 129 h 129"/>
                  <a:gd name="T34" fmla="*/ 2 w 283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129">
                    <a:moveTo>
                      <a:pt x="2" y="128"/>
                    </a:moveTo>
                    <a:cubicBezTo>
                      <a:pt x="3" y="129"/>
                      <a:pt x="3" y="129"/>
                      <a:pt x="3" y="129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2" y="71"/>
                      <a:pt x="283" y="71"/>
                      <a:pt x="283" y="70"/>
                    </a:cubicBezTo>
                    <a:cubicBezTo>
                      <a:pt x="283" y="69"/>
                      <a:pt x="282" y="69"/>
                      <a:pt x="282" y="68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0" y="127"/>
                      <a:pt x="0" y="128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2" y="128"/>
                      <a:pt x="2" y="128"/>
                      <a:pt x="2" y="1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5" name="Freeform 1166"/>
              <p:cNvSpPr/>
              <p:nvPr/>
            </p:nvSpPr>
            <p:spPr bwMode="auto">
              <a:xfrm>
                <a:off x="3941" y="3635"/>
                <a:ext cx="104" cy="207"/>
              </a:xfrm>
              <a:custGeom>
                <a:avLst/>
                <a:gdLst>
                  <a:gd name="T0" fmla="*/ 22 w 98"/>
                  <a:gd name="T1" fmla="*/ 2 h 196"/>
                  <a:gd name="T2" fmla="*/ 21 w 98"/>
                  <a:gd name="T3" fmla="*/ 2 h 196"/>
                  <a:gd name="T4" fmla="*/ 1 w 98"/>
                  <a:gd name="T5" fmla="*/ 92 h 196"/>
                  <a:gd name="T6" fmla="*/ 1 w 98"/>
                  <a:gd name="T7" fmla="*/ 94 h 196"/>
                  <a:gd name="T8" fmla="*/ 96 w 98"/>
                  <a:gd name="T9" fmla="*/ 196 h 196"/>
                  <a:gd name="T10" fmla="*/ 97 w 98"/>
                  <a:gd name="T11" fmla="*/ 196 h 196"/>
                  <a:gd name="T12" fmla="*/ 98 w 98"/>
                  <a:gd name="T13" fmla="*/ 194 h 196"/>
                  <a:gd name="T14" fmla="*/ 23 w 98"/>
                  <a:gd name="T15" fmla="*/ 1 h 196"/>
                  <a:gd name="T16" fmla="*/ 22 w 98"/>
                  <a:gd name="T17" fmla="*/ 0 h 196"/>
                  <a:gd name="T18" fmla="*/ 21 w 98"/>
                  <a:gd name="T19" fmla="*/ 2 h 196"/>
                  <a:gd name="T20" fmla="*/ 22 w 98"/>
                  <a:gd name="T21" fmla="*/ 2 h 196"/>
                  <a:gd name="T22" fmla="*/ 21 w 98"/>
                  <a:gd name="T23" fmla="*/ 2 h 196"/>
                  <a:gd name="T24" fmla="*/ 92 w 98"/>
                  <a:gd name="T25" fmla="*/ 188 h 196"/>
                  <a:gd name="T26" fmla="*/ 4 w 98"/>
                  <a:gd name="T27" fmla="*/ 92 h 196"/>
                  <a:gd name="T28" fmla="*/ 23 w 98"/>
                  <a:gd name="T29" fmla="*/ 2 h 196"/>
                  <a:gd name="T30" fmla="*/ 22 w 98"/>
                  <a:gd name="T31" fmla="*/ 2 h 196"/>
                  <a:gd name="T32" fmla="*/ 21 w 98"/>
                  <a:gd name="T33" fmla="*/ 2 h 196"/>
                  <a:gd name="T34" fmla="*/ 22 w 98"/>
                  <a:gd name="T35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96">
                    <a:moveTo>
                      <a:pt x="22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1" y="93"/>
                      <a:pt x="1" y="94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96" y="196"/>
                      <a:pt x="97" y="196"/>
                      <a:pt x="97" y="196"/>
                    </a:cubicBezTo>
                    <a:cubicBezTo>
                      <a:pt x="98" y="196"/>
                      <a:pt x="98" y="195"/>
                      <a:pt x="98" y="19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6" name="Freeform 1167"/>
              <p:cNvSpPr/>
              <p:nvPr/>
            </p:nvSpPr>
            <p:spPr bwMode="auto">
              <a:xfrm>
                <a:off x="4589" y="3032"/>
                <a:ext cx="205" cy="112"/>
              </a:xfrm>
              <a:custGeom>
                <a:avLst/>
                <a:gdLst>
                  <a:gd name="T0" fmla="*/ 1 w 194"/>
                  <a:gd name="T1" fmla="*/ 104 h 106"/>
                  <a:gd name="T2" fmla="*/ 2 w 194"/>
                  <a:gd name="T3" fmla="*/ 106 h 106"/>
                  <a:gd name="T4" fmla="*/ 188 w 194"/>
                  <a:gd name="T5" fmla="*/ 6 h 106"/>
                  <a:gd name="T6" fmla="*/ 124 w 194"/>
                  <a:gd name="T7" fmla="*/ 96 h 106"/>
                  <a:gd name="T8" fmla="*/ 1 w 194"/>
                  <a:gd name="T9" fmla="*/ 103 h 106"/>
                  <a:gd name="T10" fmla="*/ 1 w 194"/>
                  <a:gd name="T11" fmla="*/ 104 h 106"/>
                  <a:gd name="T12" fmla="*/ 2 w 194"/>
                  <a:gd name="T13" fmla="*/ 106 h 106"/>
                  <a:gd name="T14" fmla="*/ 1 w 194"/>
                  <a:gd name="T15" fmla="*/ 104 h 106"/>
                  <a:gd name="T16" fmla="*/ 2 w 194"/>
                  <a:gd name="T17" fmla="*/ 106 h 106"/>
                  <a:gd name="T18" fmla="*/ 125 w 194"/>
                  <a:gd name="T19" fmla="*/ 99 h 106"/>
                  <a:gd name="T20" fmla="*/ 126 w 194"/>
                  <a:gd name="T21" fmla="*/ 99 h 106"/>
                  <a:gd name="T22" fmla="*/ 194 w 194"/>
                  <a:gd name="T23" fmla="*/ 2 h 106"/>
                  <a:gd name="T24" fmla="*/ 194 w 194"/>
                  <a:gd name="T25" fmla="*/ 1 h 106"/>
                  <a:gd name="T26" fmla="*/ 192 w 194"/>
                  <a:gd name="T27" fmla="*/ 0 h 106"/>
                  <a:gd name="T28" fmla="*/ 1 w 194"/>
                  <a:gd name="T29" fmla="*/ 103 h 106"/>
                  <a:gd name="T30" fmla="*/ 0 w 194"/>
                  <a:gd name="T31" fmla="*/ 105 h 106"/>
                  <a:gd name="T32" fmla="*/ 2 w 194"/>
                  <a:gd name="T33" fmla="*/ 106 h 106"/>
                  <a:gd name="T34" fmla="*/ 1 w 194"/>
                  <a:gd name="T3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06">
                    <a:moveTo>
                      <a:pt x="1" y="104"/>
                    </a:moveTo>
                    <a:cubicBezTo>
                      <a:pt x="2" y="106"/>
                      <a:pt x="2" y="106"/>
                      <a:pt x="2" y="10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6" y="99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2"/>
                      <a:pt x="194" y="1"/>
                      <a:pt x="194" y="1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7" name="Freeform 1168"/>
              <p:cNvSpPr/>
              <p:nvPr/>
            </p:nvSpPr>
            <p:spPr bwMode="auto">
              <a:xfrm>
                <a:off x="5197" y="3312"/>
                <a:ext cx="118" cy="98"/>
              </a:xfrm>
              <a:custGeom>
                <a:avLst/>
                <a:gdLst>
                  <a:gd name="T0" fmla="*/ 2 w 112"/>
                  <a:gd name="T1" fmla="*/ 89 h 93"/>
                  <a:gd name="T2" fmla="*/ 2 w 112"/>
                  <a:gd name="T3" fmla="*/ 90 h 93"/>
                  <a:gd name="T4" fmla="*/ 110 w 112"/>
                  <a:gd name="T5" fmla="*/ 93 h 93"/>
                  <a:gd name="T6" fmla="*/ 111 w 112"/>
                  <a:gd name="T7" fmla="*/ 93 h 93"/>
                  <a:gd name="T8" fmla="*/ 112 w 112"/>
                  <a:gd name="T9" fmla="*/ 91 h 93"/>
                  <a:gd name="T10" fmla="*/ 103 w 112"/>
                  <a:gd name="T11" fmla="*/ 1 h 93"/>
                  <a:gd name="T12" fmla="*/ 102 w 112"/>
                  <a:gd name="T13" fmla="*/ 0 h 93"/>
                  <a:gd name="T14" fmla="*/ 100 w 112"/>
                  <a:gd name="T15" fmla="*/ 0 h 93"/>
                  <a:gd name="T16" fmla="*/ 1 w 112"/>
                  <a:gd name="T17" fmla="*/ 88 h 93"/>
                  <a:gd name="T18" fmla="*/ 1 w 112"/>
                  <a:gd name="T19" fmla="*/ 89 h 93"/>
                  <a:gd name="T20" fmla="*/ 2 w 112"/>
                  <a:gd name="T21" fmla="*/ 90 h 93"/>
                  <a:gd name="T22" fmla="*/ 2 w 112"/>
                  <a:gd name="T23" fmla="*/ 89 h 93"/>
                  <a:gd name="T24" fmla="*/ 3 w 112"/>
                  <a:gd name="T25" fmla="*/ 90 h 93"/>
                  <a:gd name="T26" fmla="*/ 100 w 112"/>
                  <a:gd name="T27" fmla="*/ 5 h 93"/>
                  <a:gd name="T28" fmla="*/ 109 w 112"/>
                  <a:gd name="T29" fmla="*/ 90 h 93"/>
                  <a:gd name="T30" fmla="*/ 2 w 112"/>
                  <a:gd name="T31" fmla="*/ 87 h 93"/>
                  <a:gd name="T32" fmla="*/ 2 w 112"/>
                  <a:gd name="T33" fmla="*/ 89 h 93"/>
                  <a:gd name="T34" fmla="*/ 3 w 112"/>
                  <a:gd name="T35" fmla="*/ 90 h 93"/>
                  <a:gd name="T36" fmla="*/ 2 w 112"/>
                  <a:gd name="T3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3">
                    <a:moveTo>
                      <a:pt x="2" y="89"/>
                    </a:moveTo>
                    <a:cubicBezTo>
                      <a:pt x="2" y="90"/>
                      <a:pt x="2" y="90"/>
                      <a:pt x="2" y="90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2" y="92"/>
                      <a:pt x="112" y="92"/>
                      <a:pt x="112" y="9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2" y="1"/>
                      <a:pt x="102" y="0"/>
                      <a:pt x="102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0" y="89"/>
                      <a:pt x="1" y="89"/>
                    </a:cubicBezTo>
                    <a:cubicBezTo>
                      <a:pt x="1" y="90"/>
                      <a:pt x="1" y="90"/>
                      <a:pt x="2" y="90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9" y="90"/>
                      <a:pt x="109" y="90"/>
                      <a:pt x="109" y="90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8" name="Freeform 1169"/>
              <p:cNvSpPr/>
              <p:nvPr/>
            </p:nvSpPr>
            <p:spPr bwMode="auto">
              <a:xfrm>
                <a:off x="5065" y="2884"/>
                <a:ext cx="178" cy="94"/>
              </a:xfrm>
              <a:custGeom>
                <a:avLst/>
                <a:gdLst>
                  <a:gd name="T0" fmla="*/ 168 w 169"/>
                  <a:gd name="T1" fmla="*/ 2 h 89"/>
                  <a:gd name="T2" fmla="*/ 166 w 169"/>
                  <a:gd name="T3" fmla="*/ 2 h 89"/>
                  <a:gd name="T4" fmla="*/ 165 w 169"/>
                  <a:gd name="T5" fmla="*/ 86 h 89"/>
                  <a:gd name="T6" fmla="*/ 8 w 169"/>
                  <a:gd name="T7" fmla="*/ 65 h 89"/>
                  <a:gd name="T8" fmla="*/ 168 w 169"/>
                  <a:gd name="T9" fmla="*/ 3 h 89"/>
                  <a:gd name="T10" fmla="*/ 168 w 169"/>
                  <a:gd name="T11" fmla="*/ 2 h 89"/>
                  <a:gd name="T12" fmla="*/ 166 w 169"/>
                  <a:gd name="T13" fmla="*/ 2 h 89"/>
                  <a:gd name="T14" fmla="*/ 168 w 169"/>
                  <a:gd name="T15" fmla="*/ 2 h 89"/>
                  <a:gd name="T16" fmla="*/ 167 w 169"/>
                  <a:gd name="T17" fmla="*/ 1 h 89"/>
                  <a:gd name="T18" fmla="*/ 1 w 169"/>
                  <a:gd name="T19" fmla="*/ 64 h 89"/>
                  <a:gd name="T20" fmla="*/ 1 w 169"/>
                  <a:gd name="T21" fmla="*/ 66 h 89"/>
                  <a:gd name="T22" fmla="*/ 2 w 169"/>
                  <a:gd name="T23" fmla="*/ 67 h 89"/>
                  <a:gd name="T24" fmla="*/ 166 w 169"/>
                  <a:gd name="T25" fmla="*/ 89 h 89"/>
                  <a:gd name="T26" fmla="*/ 167 w 169"/>
                  <a:gd name="T27" fmla="*/ 89 h 89"/>
                  <a:gd name="T28" fmla="*/ 168 w 169"/>
                  <a:gd name="T29" fmla="*/ 88 h 89"/>
                  <a:gd name="T30" fmla="*/ 169 w 169"/>
                  <a:gd name="T31" fmla="*/ 2 h 89"/>
                  <a:gd name="T32" fmla="*/ 168 w 169"/>
                  <a:gd name="T33" fmla="*/ 1 h 89"/>
                  <a:gd name="T34" fmla="*/ 167 w 169"/>
                  <a:gd name="T35" fmla="*/ 1 h 89"/>
                  <a:gd name="T36" fmla="*/ 168 w 169"/>
                  <a:gd name="T37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89">
                    <a:moveTo>
                      <a:pt x="168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6"/>
                    </a:cubicBezTo>
                    <a:cubicBezTo>
                      <a:pt x="1" y="66"/>
                      <a:pt x="1" y="67"/>
                      <a:pt x="2" y="67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7" y="89"/>
                      <a:pt x="167" y="89"/>
                    </a:cubicBezTo>
                    <a:cubicBezTo>
                      <a:pt x="167" y="88"/>
                      <a:pt x="168" y="88"/>
                      <a:pt x="168" y="88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8" y="1"/>
                    </a:cubicBezTo>
                    <a:cubicBezTo>
                      <a:pt x="168" y="1"/>
                      <a:pt x="168" y="0"/>
                      <a:pt x="167" y="1"/>
                    </a:cubicBezTo>
                    <a:cubicBezTo>
                      <a:pt x="168" y="2"/>
                      <a:pt x="168" y="2"/>
                      <a:pt x="1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9" name="Freeform 1170"/>
              <p:cNvSpPr/>
              <p:nvPr/>
            </p:nvSpPr>
            <p:spPr bwMode="auto">
              <a:xfrm>
                <a:off x="4479" y="3698"/>
                <a:ext cx="275" cy="107"/>
              </a:xfrm>
              <a:custGeom>
                <a:avLst/>
                <a:gdLst>
                  <a:gd name="T0" fmla="*/ 259 w 260"/>
                  <a:gd name="T1" fmla="*/ 2 h 101"/>
                  <a:gd name="T2" fmla="*/ 258 w 260"/>
                  <a:gd name="T3" fmla="*/ 0 h 101"/>
                  <a:gd name="T4" fmla="*/ 1 w 260"/>
                  <a:gd name="T5" fmla="*/ 47 h 101"/>
                  <a:gd name="T6" fmla="*/ 0 w 260"/>
                  <a:gd name="T7" fmla="*/ 48 h 101"/>
                  <a:gd name="T8" fmla="*/ 1 w 260"/>
                  <a:gd name="T9" fmla="*/ 50 h 101"/>
                  <a:gd name="T10" fmla="*/ 83 w 260"/>
                  <a:gd name="T11" fmla="*/ 101 h 101"/>
                  <a:gd name="T12" fmla="*/ 84 w 260"/>
                  <a:gd name="T13" fmla="*/ 101 h 101"/>
                  <a:gd name="T14" fmla="*/ 259 w 260"/>
                  <a:gd name="T15" fmla="*/ 3 h 101"/>
                  <a:gd name="T16" fmla="*/ 260 w 260"/>
                  <a:gd name="T17" fmla="*/ 1 h 101"/>
                  <a:gd name="T18" fmla="*/ 258 w 260"/>
                  <a:gd name="T19" fmla="*/ 0 h 101"/>
                  <a:gd name="T20" fmla="*/ 259 w 260"/>
                  <a:gd name="T21" fmla="*/ 2 h 101"/>
                  <a:gd name="T22" fmla="*/ 258 w 260"/>
                  <a:gd name="T23" fmla="*/ 0 h 101"/>
                  <a:gd name="T24" fmla="*/ 84 w 260"/>
                  <a:gd name="T25" fmla="*/ 98 h 101"/>
                  <a:gd name="T26" fmla="*/ 6 w 260"/>
                  <a:gd name="T27" fmla="*/ 49 h 101"/>
                  <a:gd name="T28" fmla="*/ 259 w 260"/>
                  <a:gd name="T29" fmla="*/ 3 h 101"/>
                  <a:gd name="T30" fmla="*/ 259 w 260"/>
                  <a:gd name="T31" fmla="*/ 2 h 101"/>
                  <a:gd name="T32" fmla="*/ 258 w 260"/>
                  <a:gd name="T33" fmla="*/ 0 h 101"/>
                  <a:gd name="T34" fmla="*/ 259 w 260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01">
                    <a:moveTo>
                      <a:pt x="259" y="2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4" y="101"/>
                      <a:pt x="84" y="101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60" y="3"/>
                      <a:pt x="260" y="2"/>
                      <a:pt x="260" y="1"/>
                    </a:cubicBezTo>
                    <a:cubicBezTo>
                      <a:pt x="260" y="1"/>
                      <a:pt x="259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0" name="Freeform 1171"/>
              <p:cNvSpPr/>
              <p:nvPr/>
            </p:nvSpPr>
            <p:spPr bwMode="auto">
              <a:xfrm>
                <a:off x="4294" y="3636"/>
                <a:ext cx="225" cy="115"/>
              </a:xfrm>
              <a:custGeom>
                <a:avLst/>
                <a:gdLst>
                  <a:gd name="T0" fmla="*/ 211 w 213"/>
                  <a:gd name="T1" fmla="*/ 2 h 109"/>
                  <a:gd name="T2" fmla="*/ 210 w 213"/>
                  <a:gd name="T3" fmla="*/ 1 h 109"/>
                  <a:gd name="T4" fmla="*/ 176 w 213"/>
                  <a:gd name="T5" fmla="*/ 106 h 109"/>
                  <a:gd name="T6" fmla="*/ 7 w 213"/>
                  <a:gd name="T7" fmla="*/ 84 h 109"/>
                  <a:gd name="T8" fmla="*/ 212 w 213"/>
                  <a:gd name="T9" fmla="*/ 3 h 109"/>
                  <a:gd name="T10" fmla="*/ 211 w 213"/>
                  <a:gd name="T11" fmla="*/ 2 h 109"/>
                  <a:gd name="T12" fmla="*/ 210 w 213"/>
                  <a:gd name="T13" fmla="*/ 1 h 109"/>
                  <a:gd name="T14" fmla="*/ 211 w 213"/>
                  <a:gd name="T15" fmla="*/ 2 h 109"/>
                  <a:gd name="T16" fmla="*/ 211 w 213"/>
                  <a:gd name="T17" fmla="*/ 0 h 109"/>
                  <a:gd name="T18" fmla="*/ 1 w 213"/>
                  <a:gd name="T19" fmla="*/ 84 h 109"/>
                  <a:gd name="T20" fmla="*/ 0 w 213"/>
                  <a:gd name="T21" fmla="*/ 85 h 109"/>
                  <a:gd name="T22" fmla="*/ 1 w 213"/>
                  <a:gd name="T23" fmla="*/ 86 h 109"/>
                  <a:gd name="T24" fmla="*/ 176 w 213"/>
                  <a:gd name="T25" fmla="*/ 109 h 109"/>
                  <a:gd name="T26" fmla="*/ 178 w 213"/>
                  <a:gd name="T27" fmla="*/ 108 h 109"/>
                  <a:gd name="T28" fmla="*/ 213 w 213"/>
                  <a:gd name="T29" fmla="*/ 2 h 109"/>
                  <a:gd name="T30" fmla="*/ 212 w 213"/>
                  <a:gd name="T31" fmla="*/ 1 h 109"/>
                  <a:gd name="T32" fmla="*/ 211 w 213"/>
                  <a:gd name="T33" fmla="*/ 0 h 109"/>
                  <a:gd name="T34" fmla="*/ 211 w 213"/>
                  <a:gd name="T35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09">
                    <a:moveTo>
                      <a:pt x="211" y="2"/>
                    </a:moveTo>
                    <a:cubicBezTo>
                      <a:pt x="210" y="1"/>
                      <a:pt x="210" y="1"/>
                      <a:pt x="210" y="1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176" y="109"/>
                      <a:pt x="176" y="109"/>
                      <a:pt x="176" y="109"/>
                    </a:cubicBezTo>
                    <a:cubicBezTo>
                      <a:pt x="177" y="109"/>
                      <a:pt x="178" y="109"/>
                      <a:pt x="178" y="108"/>
                    </a:cubicBezTo>
                    <a:cubicBezTo>
                      <a:pt x="213" y="2"/>
                      <a:pt x="213" y="2"/>
                      <a:pt x="213" y="2"/>
                    </a:cubicBezTo>
                    <a:cubicBezTo>
                      <a:pt x="213" y="2"/>
                      <a:pt x="213" y="1"/>
                      <a:pt x="212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211" y="2"/>
                      <a:pt x="211" y="2"/>
                      <a:pt x="2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1" name="Freeform 1172"/>
              <p:cNvSpPr/>
              <p:nvPr/>
            </p:nvSpPr>
            <p:spPr bwMode="auto">
              <a:xfrm>
                <a:off x="4479" y="3636"/>
                <a:ext cx="90" cy="169"/>
              </a:xfrm>
              <a:custGeom>
                <a:avLst/>
                <a:gdLst>
                  <a:gd name="T0" fmla="*/ 83 w 85"/>
                  <a:gd name="T1" fmla="*/ 158 h 160"/>
                  <a:gd name="T2" fmla="*/ 84 w 85"/>
                  <a:gd name="T3" fmla="*/ 157 h 160"/>
                  <a:gd name="T4" fmla="*/ 3 w 85"/>
                  <a:gd name="T5" fmla="*/ 107 h 160"/>
                  <a:gd name="T6" fmla="*/ 36 w 85"/>
                  <a:gd name="T7" fmla="*/ 7 h 160"/>
                  <a:gd name="T8" fmla="*/ 82 w 85"/>
                  <a:gd name="T9" fmla="*/ 159 h 160"/>
                  <a:gd name="T10" fmla="*/ 83 w 85"/>
                  <a:gd name="T11" fmla="*/ 158 h 160"/>
                  <a:gd name="T12" fmla="*/ 84 w 85"/>
                  <a:gd name="T13" fmla="*/ 157 h 160"/>
                  <a:gd name="T14" fmla="*/ 83 w 85"/>
                  <a:gd name="T15" fmla="*/ 158 h 160"/>
                  <a:gd name="T16" fmla="*/ 85 w 85"/>
                  <a:gd name="T17" fmla="*/ 158 h 160"/>
                  <a:gd name="T18" fmla="*/ 38 w 85"/>
                  <a:gd name="T19" fmla="*/ 1 h 160"/>
                  <a:gd name="T20" fmla="*/ 36 w 85"/>
                  <a:gd name="T21" fmla="*/ 0 h 160"/>
                  <a:gd name="T22" fmla="*/ 35 w 85"/>
                  <a:gd name="T23" fmla="*/ 1 h 160"/>
                  <a:gd name="T24" fmla="*/ 0 w 85"/>
                  <a:gd name="T25" fmla="*/ 107 h 160"/>
                  <a:gd name="T26" fmla="*/ 1 w 85"/>
                  <a:gd name="T27" fmla="*/ 109 h 160"/>
                  <a:gd name="T28" fmla="*/ 83 w 85"/>
                  <a:gd name="T29" fmla="*/ 160 h 160"/>
                  <a:gd name="T30" fmla="*/ 84 w 85"/>
                  <a:gd name="T31" fmla="*/ 160 h 160"/>
                  <a:gd name="T32" fmla="*/ 85 w 85"/>
                  <a:gd name="T33" fmla="*/ 158 h 160"/>
                  <a:gd name="T34" fmla="*/ 83 w 85"/>
                  <a:gd name="T35" fmla="*/ 15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60">
                    <a:moveTo>
                      <a:pt x="83" y="158"/>
                    </a:moveTo>
                    <a:cubicBezTo>
                      <a:pt x="84" y="157"/>
                      <a:pt x="84" y="157"/>
                      <a:pt x="84" y="15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6" y="0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09"/>
                      <a:pt x="1" y="109"/>
                    </a:cubicBezTo>
                    <a:cubicBezTo>
                      <a:pt x="83" y="160"/>
                      <a:pt x="83" y="160"/>
                      <a:pt x="83" y="160"/>
                    </a:cubicBezTo>
                    <a:cubicBezTo>
                      <a:pt x="83" y="160"/>
                      <a:pt x="84" y="160"/>
                      <a:pt x="84" y="160"/>
                    </a:cubicBezTo>
                    <a:cubicBezTo>
                      <a:pt x="85" y="159"/>
                      <a:pt x="85" y="159"/>
                      <a:pt x="85" y="158"/>
                    </a:cubicBezTo>
                    <a:cubicBezTo>
                      <a:pt x="83" y="158"/>
                      <a:pt x="83" y="158"/>
                      <a:pt x="83" y="1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2" name="Freeform 1173"/>
              <p:cNvSpPr/>
              <p:nvPr/>
            </p:nvSpPr>
            <p:spPr bwMode="auto">
              <a:xfrm>
                <a:off x="4179" y="3323"/>
                <a:ext cx="147" cy="216"/>
              </a:xfrm>
              <a:custGeom>
                <a:avLst/>
                <a:gdLst>
                  <a:gd name="T0" fmla="*/ 87 w 139"/>
                  <a:gd name="T1" fmla="*/ 203 h 204"/>
                  <a:gd name="T2" fmla="*/ 89 w 139"/>
                  <a:gd name="T3" fmla="*/ 203 h 204"/>
                  <a:gd name="T4" fmla="*/ 139 w 139"/>
                  <a:gd name="T5" fmla="*/ 2 h 204"/>
                  <a:gd name="T6" fmla="*/ 138 w 139"/>
                  <a:gd name="T7" fmla="*/ 0 h 204"/>
                  <a:gd name="T8" fmla="*/ 136 w 139"/>
                  <a:gd name="T9" fmla="*/ 1 h 204"/>
                  <a:gd name="T10" fmla="*/ 1 w 139"/>
                  <a:gd name="T11" fmla="*/ 127 h 204"/>
                  <a:gd name="T12" fmla="*/ 0 w 139"/>
                  <a:gd name="T13" fmla="*/ 128 h 204"/>
                  <a:gd name="T14" fmla="*/ 1 w 139"/>
                  <a:gd name="T15" fmla="*/ 129 h 204"/>
                  <a:gd name="T16" fmla="*/ 86 w 139"/>
                  <a:gd name="T17" fmla="*/ 204 h 204"/>
                  <a:gd name="T18" fmla="*/ 88 w 139"/>
                  <a:gd name="T19" fmla="*/ 204 h 204"/>
                  <a:gd name="T20" fmla="*/ 89 w 139"/>
                  <a:gd name="T21" fmla="*/ 203 h 204"/>
                  <a:gd name="T22" fmla="*/ 87 w 139"/>
                  <a:gd name="T23" fmla="*/ 203 h 204"/>
                  <a:gd name="T24" fmla="*/ 88 w 139"/>
                  <a:gd name="T25" fmla="*/ 202 h 204"/>
                  <a:gd name="T26" fmla="*/ 4 w 139"/>
                  <a:gd name="T27" fmla="*/ 128 h 204"/>
                  <a:gd name="T28" fmla="*/ 135 w 139"/>
                  <a:gd name="T29" fmla="*/ 6 h 204"/>
                  <a:gd name="T30" fmla="*/ 86 w 139"/>
                  <a:gd name="T31" fmla="*/ 203 h 204"/>
                  <a:gd name="T32" fmla="*/ 87 w 139"/>
                  <a:gd name="T33" fmla="*/ 203 h 204"/>
                  <a:gd name="T34" fmla="*/ 88 w 139"/>
                  <a:gd name="T35" fmla="*/ 202 h 204"/>
                  <a:gd name="T36" fmla="*/ 87 w 139"/>
                  <a:gd name="T37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204">
                    <a:moveTo>
                      <a:pt x="87" y="203"/>
                    </a:moveTo>
                    <a:cubicBezTo>
                      <a:pt x="89" y="203"/>
                      <a:pt x="89" y="203"/>
                      <a:pt x="89" y="20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9" y="1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0" y="127"/>
                      <a:pt x="0" y="128"/>
                    </a:cubicBezTo>
                    <a:cubicBezTo>
                      <a:pt x="0" y="128"/>
                      <a:pt x="1" y="129"/>
                      <a:pt x="1" y="129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7" y="204"/>
                      <a:pt x="87" y="204"/>
                      <a:pt x="88" y="204"/>
                    </a:cubicBezTo>
                    <a:cubicBezTo>
                      <a:pt x="88" y="204"/>
                      <a:pt x="89" y="204"/>
                      <a:pt x="89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86" y="203"/>
                      <a:pt x="86" y="203"/>
                      <a:pt x="86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87" y="203"/>
                      <a:pt x="87" y="203"/>
                      <a:pt x="87" y="2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3" name="Freeform 1174"/>
              <p:cNvSpPr/>
              <p:nvPr/>
            </p:nvSpPr>
            <p:spPr bwMode="auto">
              <a:xfrm>
                <a:off x="4217" y="4030"/>
                <a:ext cx="142" cy="80"/>
              </a:xfrm>
              <a:custGeom>
                <a:avLst/>
                <a:gdLst>
                  <a:gd name="T0" fmla="*/ 1 w 134"/>
                  <a:gd name="T1" fmla="*/ 20 h 76"/>
                  <a:gd name="T2" fmla="*/ 0 w 134"/>
                  <a:gd name="T3" fmla="*/ 22 h 76"/>
                  <a:gd name="T4" fmla="*/ 78 w 134"/>
                  <a:gd name="T5" fmla="*/ 75 h 76"/>
                  <a:gd name="T6" fmla="*/ 80 w 134"/>
                  <a:gd name="T7" fmla="*/ 75 h 76"/>
                  <a:gd name="T8" fmla="*/ 133 w 134"/>
                  <a:gd name="T9" fmla="*/ 3 h 76"/>
                  <a:gd name="T10" fmla="*/ 133 w 134"/>
                  <a:gd name="T11" fmla="*/ 1 h 76"/>
                  <a:gd name="T12" fmla="*/ 132 w 134"/>
                  <a:gd name="T13" fmla="*/ 0 h 76"/>
                  <a:gd name="T14" fmla="*/ 1 w 134"/>
                  <a:gd name="T15" fmla="*/ 19 h 76"/>
                  <a:gd name="T16" fmla="*/ 0 w 134"/>
                  <a:gd name="T17" fmla="*/ 20 h 76"/>
                  <a:gd name="T18" fmla="*/ 0 w 134"/>
                  <a:gd name="T19" fmla="*/ 22 h 76"/>
                  <a:gd name="T20" fmla="*/ 1 w 134"/>
                  <a:gd name="T21" fmla="*/ 20 h 76"/>
                  <a:gd name="T22" fmla="*/ 2 w 134"/>
                  <a:gd name="T23" fmla="*/ 22 h 76"/>
                  <a:gd name="T24" fmla="*/ 129 w 134"/>
                  <a:gd name="T25" fmla="*/ 4 h 76"/>
                  <a:gd name="T26" fmla="*/ 79 w 134"/>
                  <a:gd name="T27" fmla="*/ 72 h 76"/>
                  <a:gd name="T28" fmla="*/ 2 w 134"/>
                  <a:gd name="T29" fmla="*/ 19 h 76"/>
                  <a:gd name="T30" fmla="*/ 1 w 134"/>
                  <a:gd name="T31" fmla="*/ 20 h 76"/>
                  <a:gd name="T32" fmla="*/ 2 w 134"/>
                  <a:gd name="T33" fmla="*/ 22 h 76"/>
                  <a:gd name="T34" fmla="*/ 1 w 134"/>
                  <a:gd name="T35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76">
                    <a:moveTo>
                      <a:pt x="1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80" y="76"/>
                      <a:pt x="80" y="75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3" y="1"/>
                    </a:cubicBezTo>
                    <a:cubicBezTo>
                      <a:pt x="133" y="1"/>
                      <a:pt x="133" y="0"/>
                      <a:pt x="132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0"/>
                      <a:pt x="1" y="20"/>
                      <a:pt x="1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4" name="Freeform 1175"/>
              <p:cNvSpPr/>
              <p:nvPr/>
            </p:nvSpPr>
            <p:spPr bwMode="auto">
              <a:xfrm>
                <a:off x="4213" y="3971"/>
                <a:ext cx="90" cy="139"/>
              </a:xfrm>
              <a:custGeom>
                <a:avLst/>
                <a:gdLst>
                  <a:gd name="T0" fmla="*/ 2 w 85"/>
                  <a:gd name="T1" fmla="*/ 2 h 132"/>
                  <a:gd name="T2" fmla="*/ 0 w 85"/>
                  <a:gd name="T3" fmla="*/ 2 h 132"/>
                  <a:gd name="T4" fmla="*/ 4 w 85"/>
                  <a:gd name="T5" fmla="*/ 76 h 132"/>
                  <a:gd name="T6" fmla="*/ 4 w 85"/>
                  <a:gd name="T7" fmla="*/ 78 h 132"/>
                  <a:gd name="T8" fmla="*/ 82 w 85"/>
                  <a:gd name="T9" fmla="*/ 131 h 132"/>
                  <a:gd name="T10" fmla="*/ 84 w 85"/>
                  <a:gd name="T11" fmla="*/ 131 h 132"/>
                  <a:gd name="T12" fmla="*/ 84 w 85"/>
                  <a:gd name="T13" fmla="*/ 129 h 132"/>
                  <a:gd name="T14" fmla="*/ 3 w 85"/>
                  <a:gd name="T15" fmla="*/ 1 h 132"/>
                  <a:gd name="T16" fmla="*/ 1 w 85"/>
                  <a:gd name="T17" fmla="*/ 0 h 132"/>
                  <a:gd name="T18" fmla="*/ 0 w 85"/>
                  <a:gd name="T19" fmla="*/ 2 h 132"/>
                  <a:gd name="T20" fmla="*/ 2 w 85"/>
                  <a:gd name="T21" fmla="*/ 2 h 132"/>
                  <a:gd name="T22" fmla="*/ 0 w 85"/>
                  <a:gd name="T23" fmla="*/ 3 h 132"/>
                  <a:gd name="T24" fmla="*/ 78 w 85"/>
                  <a:gd name="T25" fmla="*/ 125 h 132"/>
                  <a:gd name="T26" fmla="*/ 7 w 85"/>
                  <a:gd name="T27" fmla="*/ 76 h 132"/>
                  <a:gd name="T28" fmla="*/ 3 w 85"/>
                  <a:gd name="T29" fmla="*/ 2 h 132"/>
                  <a:gd name="T30" fmla="*/ 2 w 85"/>
                  <a:gd name="T31" fmla="*/ 2 h 132"/>
                  <a:gd name="T32" fmla="*/ 0 w 85"/>
                  <a:gd name="T33" fmla="*/ 3 h 132"/>
                  <a:gd name="T34" fmla="*/ 2 w 85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7"/>
                      <a:pt x="4" y="78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3" y="132"/>
                      <a:pt x="84" y="132"/>
                      <a:pt x="84" y="131"/>
                    </a:cubicBezTo>
                    <a:cubicBezTo>
                      <a:pt x="85" y="131"/>
                      <a:pt x="85" y="130"/>
                      <a:pt x="84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5" name="Freeform 1176"/>
              <p:cNvSpPr/>
              <p:nvPr/>
            </p:nvSpPr>
            <p:spPr bwMode="auto">
              <a:xfrm>
                <a:off x="4612" y="3917"/>
                <a:ext cx="113" cy="63"/>
              </a:xfrm>
              <a:custGeom>
                <a:avLst/>
                <a:gdLst>
                  <a:gd name="T0" fmla="*/ 105 w 107"/>
                  <a:gd name="T1" fmla="*/ 38 h 60"/>
                  <a:gd name="T2" fmla="*/ 105 w 107"/>
                  <a:gd name="T3" fmla="*/ 36 h 60"/>
                  <a:gd name="T4" fmla="*/ 5 w 107"/>
                  <a:gd name="T5" fmla="*/ 57 h 60"/>
                  <a:gd name="T6" fmla="*/ 41 w 107"/>
                  <a:gd name="T7" fmla="*/ 3 h 60"/>
                  <a:gd name="T8" fmla="*/ 104 w 107"/>
                  <a:gd name="T9" fmla="*/ 39 h 60"/>
                  <a:gd name="T10" fmla="*/ 105 w 107"/>
                  <a:gd name="T11" fmla="*/ 38 h 60"/>
                  <a:gd name="T12" fmla="*/ 105 w 107"/>
                  <a:gd name="T13" fmla="*/ 36 h 60"/>
                  <a:gd name="T14" fmla="*/ 105 w 107"/>
                  <a:gd name="T15" fmla="*/ 38 h 60"/>
                  <a:gd name="T16" fmla="*/ 106 w 107"/>
                  <a:gd name="T17" fmla="*/ 37 h 60"/>
                  <a:gd name="T18" fmla="*/ 41 w 107"/>
                  <a:gd name="T19" fmla="*/ 0 h 60"/>
                  <a:gd name="T20" fmla="*/ 39 w 107"/>
                  <a:gd name="T21" fmla="*/ 1 h 60"/>
                  <a:gd name="T22" fmla="*/ 0 w 107"/>
                  <a:gd name="T23" fmla="*/ 58 h 60"/>
                  <a:gd name="T24" fmla="*/ 0 w 107"/>
                  <a:gd name="T25" fmla="*/ 60 h 60"/>
                  <a:gd name="T26" fmla="*/ 2 w 107"/>
                  <a:gd name="T27" fmla="*/ 60 h 60"/>
                  <a:gd name="T28" fmla="*/ 105 w 107"/>
                  <a:gd name="T29" fmla="*/ 39 h 60"/>
                  <a:gd name="T30" fmla="*/ 107 w 107"/>
                  <a:gd name="T31" fmla="*/ 38 h 60"/>
                  <a:gd name="T32" fmla="*/ 106 w 107"/>
                  <a:gd name="T33" fmla="*/ 37 h 60"/>
                  <a:gd name="T34" fmla="*/ 105 w 107"/>
                  <a:gd name="T35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60">
                    <a:moveTo>
                      <a:pt x="105" y="38"/>
                    </a:moveTo>
                    <a:cubicBezTo>
                      <a:pt x="105" y="36"/>
                      <a:pt x="105" y="36"/>
                      <a:pt x="105" y="3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9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7" y="38"/>
                    </a:cubicBezTo>
                    <a:cubicBezTo>
                      <a:pt x="107" y="38"/>
                      <a:pt x="106" y="37"/>
                      <a:pt x="106" y="37"/>
                    </a:cubicBezTo>
                    <a:cubicBezTo>
                      <a:pt x="105" y="38"/>
                      <a:pt x="105" y="38"/>
                      <a:pt x="105" y="3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6" name="Freeform 1177"/>
              <p:cNvSpPr/>
              <p:nvPr/>
            </p:nvSpPr>
            <p:spPr bwMode="auto">
              <a:xfrm>
                <a:off x="4355" y="4030"/>
                <a:ext cx="145" cy="40"/>
              </a:xfrm>
              <a:custGeom>
                <a:avLst/>
                <a:gdLst>
                  <a:gd name="T0" fmla="*/ 82 w 137"/>
                  <a:gd name="T1" fmla="*/ 37 h 38"/>
                  <a:gd name="T2" fmla="*/ 83 w 137"/>
                  <a:gd name="T3" fmla="*/ 38 h 38"/>
                  <a:gd name="T4" fmla="*/ 137 w 137"/>
                  <a:gd name="T5" fmla="*/ 6 h 38"/>
                  <a:gd name="T6" fmla="*/ 137 w 137"/>
                  <a:gd name="T7" fmla="*/ 4 h 38"/>
                  <a:gd name="T8" fmla="*/ 136 w 137"/>
                  <a:gd name="T9" fmla="*/ 3 h 38"/>
                  <a:gd name="T10" fmla="*/ 1 w 137"/>
                  <a:gd name="T11" fmla="*/ 0 h 38"/>
                  <a:gd name="T12" fmla="*/ 0 w 137"/>
                  <a:gd name="T13" fmla="*/ 1 h 38"/>
                  <a:gd name="T14" fmla="*/ 1 w 137"/>
                  <a:gd name="T15" fmla="*/ 3 h 38"/>
                  <a:gd name="T16" fmla="*/ 82 w 137"/>
                  <a:gd name="T17" fmla="*/ 38 h 38"/>
                  <a:gd name="T18" fmla="*/ 83 w 137"/>
                  <a:gd name="T19" fmla="*/ 38 h 38"/>
                  <a:gd name="T20" fmla="*/ 82 w 137"/>
                  <a:gd name="T21" fmla="*/ 37 h 38"/>
                  <a:gd name="T22" fmla="*/ 83 w 137"/>
                  <a:gd name="T23" fmla="*/ 35 h 38"/>
                  <a:gd name="T24" fmla="*/ 9 w 137"/>
                  <a:gd name="T25" fmla="*/ 3 h 38"/>
                  <a:gd name="T26" fmla="*/ 131 w 137"/>
                  <a:gd name="T27" fmla="*/ 6 h 38"/>
                  <a:gd name="T28" fmla="*/ 81 w 137"/>
                  <a:gd name="T29" fmla="*/ 36 h 38"/>
                  <a:gd name="T30" fmla="*/ 82 w 137"/>
                  <a:gd name="T31" fmla="*/ 37 h 38"/>
                  <a:gd name="T32" fmla="*/ 83 w 137"/>
                  <a:gd name="T33" fmla="*/ 35 h 38"/>
                  <a:gd name="T34" fmla="*/ 82 w 137"/>
                  <a:gd name="T3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" h="38">
                    <a:moveTo>
                      <a:pt x="82" y="37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5"/>
                      <a:pt x="137" y="4"/>
                    </a:cubicBezTo>
                    <a:cubicBezTo>
                      <a:pt x="137" y="3"/>
                      <a:pt x="137" y="3"/>
                      <a:pt x="13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8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2" y="37"/>
                      <a:pt x="82" y="37"/>
                      <a:pt x="82" y="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7" name="Freeform 1178"/>
              <p:cNvSpPr/>
              <p:nvPr/>
            </p:nvSpPr>
            <p:spPr bwMode="auto">
              <a:xfrm>
                <a:off x="4653" y="3909"/>
                <a:ext cx="177" cy="50"/>
              </a:xfrm>
              <a:custGeom>
                <a:avLst/>
                <a:gdLst>
                  <a:gd name="T0" fmla="*/ 1 w 167"/>
                  <a:gd name="T1" fmla="*/ 8 h 47"/>
                  <a:gd name="T2" fmla="*/ 0 w 167"/>
                  <a:gd name="T3" fmla="*/ 10 h 47"/>
                  <a:gd name="T4" fmla="*/ 65 w 167"/>
                  <a:gd name="T5" fmla="*/ 46 h 47"/>
                  <a:gd name="T6" fmla="*/ 67 w 167"/>
                  <a:gd name="T7" fmla="*/ 46 h 47"/>
                  <a:gd name="T8" fmla="*/ 166 w 167"/>
                  <a:gd name="T9" fmla="*/ 3 h 47"/>
                  <a:gd name="T10" fmla="*/ 167 w 167"/>
                  <a:gd name="T11" fmla="*/ 1 h 47"/>
                  <a:gd name="T12" fmla="*/ 165 w 167"/>
                  <a:gd name="T13" fmla="*/ 0 h 47"/>
                  <a:gd name="T14" fmla="*/ 1 w 167"/>
                  <a:gd name="T15" fmla="*/ 7 h 47"/>
                  <a:gd name="T16" fmla="*/ 0 w 167"/>
                  <a:gd name="T17" fmla="*/ 8 h 47"/>
                  <a:gd name="T18" fmla="*/ 0 w 167"/>
                  <a:gd name="T19" fmla="*/ 10 h 47"/>
                  <a:gd name="T20" fmla="*/ 1 w 167"/>
                  <a:gd name="T21" fmla="*/ 8 h 47"/>
                  <a:gd name="T22" fmla="*/ 1 w 167"/>
                  <a:gd name="T23" fmla="*/ 10 h 47"/>
                  <a:gd name="T24" fmla="*/ 157 w 167"/>
                  <a:gd name="T25" fmla="*/ 3 h 47"/>
                  <a:gd name="T26" fmla="*/ 66 w 167"/>
                  <a:gd name="T27" fmla="*/ 43 h 47"/>
                  <a:gd name="T28" fmla="*/ 2 w 167"/>
                  <a:gd name="T29" fmla="*/ 7 h 47"/>
                  <a:gd name="T30" fmla="*/ 1 w 167"/>
                  <a:gd name="T31" fmla="*/ 8 h 47"/>
                  <a:gd name="T32" fmla="*/ 1 w 167"/>
                  <a:gd name="T33" fmla="*/ 10 h 47"/>
                  <a:gd name="T34" fmla="*/ 1 w 167"/>
                  <a:gd name="T3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47"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6" y="46"/>
                      <a:pt x="66" y="47"/>
                      <a:pt x="67" y="46"/>
                    </a:cubicBezTo>
                    <a:cubicBezTo>
                      <a:pt x="166" y="3"/>
                      <a:pt x="166" y="3"/>
                      <a:pt x="166" y="3"/>
                    </a:cubicBezTo>
                    <a:cubicBezTo>
                      <a:pt x="167" y="2"/>
                      <a:pt x="167" y="2"/>
                      <a:pt x="167" y="1"/>
                    </a:cubicBezTo>
                    <a:cubicBezTo>
                      <a:pt x="167" y="0"/>
                      <a:pt x="166" y="0"/>
                      <a:pt x="165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8" name="Freeform 1179"/>
              <p:cNvSpPr/>
              <p:nvPr/>
            </p:nvSpPr>
            <p:spPr bwMode="auto">
              <a:xfrm>
                <a:off x="4827" y="3744"/>
                <a:ext cx="42" cy="169"/>
              </a:xfrm>
              <a:custGeom>
                <a:avLst/>
                <a:gdLst>
                  <a:gd name="T0" fmla="*/ 39 w 40"/>
                  <a:gd name="T1" fmla="*/ 94 h 160"/>
                  <a:gd name="T2" fmla="*/ 40 w 40"/>
                  <a:gd name="T3" fmla="*/ 94 h 160"/>
                  <a:gd name="T4" fmla="*/ 40 w 40"/>
                  <a:gd name="T5" fmla="*/ 2 h 160"/>
                  <a:gd name="T6" fmla="*/ 39 w 40"/>
                  <a:gd name="T7" fmla="*/ 0 h 160"/>
                  <a:gd name="T8" fmla="*/ 38 w 40"/>
                  <a:gd name="T9" fmla="*/ 1 h 160"/>
                  <a:gd name="T10" fmla="*/ 0 w 40"/>
                  <a:gd name="T11" fmla="*/ 158 h 160"/>
                  <a:gd name="T12" fmla="*/ 1 w 40"/>
                  <a:gd name="T13" fmla="*/ 160 h 160"/>
                  <a:gd name="T14" fmla="*/ 3 w 40"/>
                  <a:gd name="T15" fmla="*/ 159 h 160"/>
                  <a:gd name="T16" fmla="*/ 40 w 40"/>
                  <a:gd name="T17" fmla="*/ 95 h 160"/>
                  <a:gd name="T18" fmla="*/ 40 w 40"/>
                  <a:gd name="T19" fmla="*/ 94 h 160"/>
                  <a:gd name="T20" fmla="*/ 39 w 40"/>
                  <a:gd name="T21" fmla="*/ 94 h 160"/>
                  <a:gd name="T22" fmla="*/ 38 w 40"/>
                  <a:gd name="T23" fmla="*/ 94 h 160"/>
                  <a:gd name="T24" fmla="*/ 5 w 40"/>
                  <a:gd name="T25" fmla="*/ 149 h 160"/>
                  <a:gd name="T26" fmla="*/ 37 w 40"/>
                  <a:gd name="T27" fmla="*/ 14 h 160"/>
                  <a:gd name="T28" fmla="*/ 37 w 40"/>
                  <a:gd name="T29" fmla="*/ 94 h 160"/>
                  <a:gd name="T30" fmla="*/ 39 w 40"/>
                  <a:gd name="T31" fmla="*/ 94 h 160"/>
                  <a:gd name="T32" fmla="*/ 38 w 40"/>
                  <a:gd name="T33" fmla="*/ 94 h 160"/>
                  <a:gd name="T34" fmla="*/ 39 w 40"/>
                  <a:gd name="T35" fmla="*/ 9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60">
                    <a:moveTo>
                      <a:pt x="39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1" y="160"/>
                    </a:cubicBezTo>
                    <a:cubicBezTo>
                      <a:pt x="1" y="160"/>
                      <a:pt x="2" y="160"/>
                      <a:pt x="3" y="159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9" y="94"/>
                      <a:pt x="39" y="94"/>
                      <a:pt x="39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9" name="Freeform 1180"/>
              <p:cNvSpPr/>
              <p:nvPr/>
            </p:nvSpPr>
            <p:spPr bwMode="auto">
              <a:xfrm>
                <a:off x="4439" y="3892"/>
                <a:ext cx="61" cy="178"/>
              </a:xfrm>
              <a:custGeom>
                <a:avLst/>
                <a:gdLst>
                  <a:gd name="T0" fmla="*/ 1 w 58"/>
                  <a:gd name="T1" fmla="*/ 2 h 168"/>
                  <a:gd name="T2" fmla="*/ 0 w 58"/>
                  <a:gd name="T3" fmla="*/ 2 h 168"/>
                  <a:gd name="T4" fmla="*/ 2 w 58"/>
                  <a:gd name="T5" fmla="*/ 167 h 168"/>
                  <a:gd name="T6" fmla="*/ 3 w 58"/>
                  <a:gd name="T7" fmla="*/ 168 h 168"/>
                  <a:gd name="T8" fmla="*/ 4 w 58"/>
                  <a:gd name="T9" fmla="*/ 168 h 168"/>
                  <a:gd name="T10" fmla="*/ 58 w 58"/>
                  <a:gd name="T11" fmla="*/ 136 h 168"/>
                  <a:gd name="T12" fmla="*/ 58 w 58"/>
                  <a:gd name="T13" fmla="*/ 134 h 168"/>
                  <a:gd name="T14" fmla="*/ 3 w 58"/>
                  <a:gd name="T15" fmla="*/ 1 h 168"/>
                  <a:gd name="T16" fmla="*/ 1 w 58"/>
                  <a:gd name="T17" fmla="*/ 1 h 168"/>
                  <a:gd name="T18" fmla="*/ 0 w 58"/>
                  <a:gd name="T19" fmla="*/ 2 h 168"/>
                  <a:gd name="T20" fmla="*/ 1 w 58"/>
                  <a:gd name="T21" fmla="*/ 2 h 168"/>
                  <a:gd name="T22" fmla="*/ 0 w 58"/>
                  <a:gd name="T23" fmla="*/ 3 h 168"/>
                  <a:gd name="T24" fmla="*/ 55 w 58"/>
                  <a:gd name="T25" fmla="*/ 134 h 168"/>
                  <a:gd name="T26" fmla="*/ 5 w 58"/>
                  <a:gd name="T27" fmla="*/ 164 h 168"/>
                  <a:gd name="T28" fmla="*/ 3 w 58"/>
                  <a:gd name="T29" fmla="*/ 2 h 168"/>
                  <a:gd name="T30" fmla="*/ 1 w 58"/>
                  <a:gd name="T31" fmla="*/ 2 h 168"/>
                  <a:gd name="T32" fmla="*/ 0 w 58"/>
                  <a:gd name="T33" fmla="*/ 3 h 168"/>
                  <a:gd name="T34" fmla="*/ 1 w 58"/>
                  <a:gd name="T35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68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8"/>
                      <a:pt x="3" y="168"/>
                    </a:cubicBezTo>
                    <a:cubicBezTo>
                      <a:pt x="3" y="168"/>
                      <a:pt x="4" y="168"/>
                      <a:pt x="4" y="168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58" y="135"/>
                      <a:pt x="58" y="134"/>
                      <a:pt x="58" y="13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0" name="Freeform 1181"/>
              <p:cNvSpPr/>
              <p:nvPr/>
            </p:nvSpPr>
            <p:spPr bwMode="auto">
              <a:xfrm>
                <a:off x="4497" y="3941"/>
                <a:ext cx="118" cy="95"/>
              </a:xfrm>
              <a:custGeom>
                <a:avLst/>
                <a:gdLst>
                  <a:gd name="T0" fmla="*/ 111 w 112"/>
                  <a:gd name="T1" fmla="*/ 36 h 90"/>
                  <a:gd name="T2" fmla="*/ 110 w 112"/>
                  <a:gd name="T3" fmla="*/ 34 h 90"/>
                  <a:gd name="T4" fmla="*/ 7 w 112"/>
                  <a:gd name="T5" fmla="*/ 84 h 90"/>
                  <a:gd name="T6" fmla="*/ 67 w 112"/>
                  <a:gd name="T7" fmla="*/ 4 h 90"/>
                  <a:gd name="T8" fmla="*/ 110 w 112"/>
                  <a:gd name="T9" fmla="*/ 37 h 90"/>
                  <a:gd name="T10" fmla="*/ 111 w 112"/>
                  <a:gd name="T11" fmla="*/ 36 h 90"/>
                  <a:gd name="T12" fmla="*/ 110 w 112"/>
                  <a:gd name="T13" fmla="*/ 34 h 90"/>
                  <a:gd name="T14" fmla="*/ 111 w 112"/>
                  <a:gd name="T15" fmla="*/ 36 h 90"/>
                  <a:gd name="T16" fmla="*/ 111 w 112"/>
                  <a:gd name="T17" fmla="*/ 35 h 90"/>
                  <a:gd name="T18" fmla="*/ 67 w 112"/>
                  <a:gd name="T19" fmla="*/ 1 h 90"/>
                  <a:gd name="T20" fmla="*/ 66 w 112"/>
                  <a:gd name="T21" fmla="*/ 1 h 90"/>
                  <a:gd name="T22" fmla="*/ 65 w 112"/>
                  <a:gd name="T23" fmla="*/ 1 h 90"/>
                  <a:gd name="T24" fmla="*/ 1 w 112"/>
                  <a:gd name="T25" fmla="*/ 87 h 90"/>
                  <a:gd name="T26" fmla="*/ 1 w 112"/>
                  <a:gd name="T27" fmla="*/ 89 h 90"/>
                  <a:gd name="T28" fmla="*/ 2 w 112"/>
                  <a:gd name="T29" fmla="*/ 90 h 90"/>
                  <a:gd name="T30" fmla="*/ 111 w 112"/>
                  <a:gd name="T31" fmla="*/ 37 h 90"/>
                  <a:gd name="T32" fmla="*/ 112 w 112"/>
                  <a:gd name="T33" fmla="*/ 36 h 90"/>
                  <a:gd name="T34" fmla="*/ 111 w 112"/>
                  <a:gd name="T35" fmla="*/ 35 h 90"/>
                  <a:gd name="T36" fmla="*/ 111 w 112"/>
                  <a:gd name="T37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0">
                    <a:moveTo>
                      <a:pt x="111" y="36"/>
                    </a:moveTo>
                    <a:cubicBezTo>
                      <a:pt x="110" y="34"/>
                      <a:pt x="110" y="34"/>
                      <a:pt x="110" y="3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6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2" y="37"/>
                      <a:pt x="112" y="36"/>
                      <a:pt x="112" y="36"/>
                    </a:cubicBezTo>
                    <a:cubicBezTo>
                      <a:pt x="112" y="35"/>
                      <a:pt x="112" y="35"/>
                      <a:pt x="111" y="35"/>
                    </a:cubicBezTo>
                    <a:cubicBezTo>
                      <a:pt x="111" y="36"/>
                      <a:pt x="111" y="36"/>
                      <a:pt x="1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1" name="Freeform 1182"/>
              <p:cNvSpPr/>
              <p:nvPr/>
            </p:nvSpPr>
            <p:spPr bwMode="auto">
              <a:xfrm>
                <a:off x="4294" y="3636"/>
                <a:ext cx="225" cy="146"/>
              </a:xfrm>
              <a:custGeom>
                <a:avLst/>
                <a:gdLst>
                  <a:gd name="T0" fmla="*/ 64 w 213"/>
                  <a:gd name="T1" fmla="*/ 136 h 138"/>
                  <a:gd name="T2" fmla="*/ 65 w 213"/>
                  <a:gd name="T3" fmla="*/ 137 h 138"/>
                  <a:gd name="T4" fmla="*/ 212 w 213"/>
                  <a:gd name="T5" fmla="*/ 3 h 138"/>
                  <a:gd name="T6" fmla="*/ 213 w 213"/>
                  <a:gd name="T7" fmla="*/ 1 h 138"/>
                  <a:gd name="T8" fmla="*/ 211 w 213"/>
                  <a:gd name="T9" fmla="*/ 0 h 138"/>
                  <a:gd name="T10" fmla="*/ 1 w 213"/>
                  <a:gd name="T11" fmla="*/ 84 h 138"/>
                  <a:gd name="T12" fmla="*/ 0 w 213"/>
                  <a:gd name="T13" fmla="*/ 85 h 138"/>
                  <a:gd name="T14" fmla="*/ 0 w 213"/>
                  <a:gd name="T15" fmla="*/ 86 h 138"/>
                  <a:gd name="T16" fmla="*/ 64 w 213"/>
                  <a:gd name="T17" fmla="*/ 137 h 138"/>
                  <a:gd name="T18" fmla="*/ 65 w 213"/>
                  <a:gd name="T19" fmla="*/ 137 h 138"/>
                  <a:gd name="T20" fmla="*/ 64 w 213"/>
                  <a:gd name="T21" fmla="*/ 136 h 138"/>
                  <a:gd name="T22" fmla="*/ 65 w 213"/>
                  <a:gd name="T23" fmla="*/ 135 h 138"/>
                  <a:gd name="T24" fmla="*/ 4 w 213"/>
                  <a:gd name="T25" fmla="*/ 85 h 138"/>
                  <a:gd name="T26" fmla="*/ 204 w 213"/>
                  <a:gd name="T27" fmla="*/ 6 h 138"/>
                  <a:gd name="T28" fmla="*/ 63 w 213"/>
                  <a:gd name="T29" fmla="*/ 135 h 138"/>
                  <a:gd name="T30" fmla="*/ 64 w 213"/>
                  <a:gd name="T31" fmla="*/ 136 h 138"/>
                  <a:gd name="T32" fmla="*/ 65 w 213"/>
                  <a:gd name="T33" fmla="*/ 135 h 138"/>
                  <a:gd name="T34" fmla="*/ 64 w 213"/>
                  <a:gd name="T35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38">
                    <a:moveTo>
                      <a:pt x="64" y="136"/>
                    </a:moveTo>
                    <a:cubicBezTo>
                      <a:pt x="65" y="137"/>
                      <a:pt x="65" y="137"/>
                      <a:pt x="65" y="137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3" y="2"/>
                      <a:pt x="213" y="2"/>
                      <a:pt x="213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4" y="138"/>
                      <a:pt x="65" y="138"/>
                      <a:pt x="65" y="137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04" y="6"/>
                      <a:pt x="204" y="6"/>
                      <a:pt x="204" y="6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64" y="136"/>
                      <a:pt x="64" y="136"/>
                      <a:pt x="64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2" name="Freeform 1183"/>
              <p:cNvSpPr/>
              <p:nvPr/>
            </p:nvSpPr>
            <p:spPr bwMode="auto">
              <a:xfrm>
                <a:off x="4361" y="3748"/>
                <a:ext cx="208" cy="57"/>
              </a:xfrm>
              <a:custGeom>
                <a:avLst/>
                <a:gdLst>
                  <a:gd name="T0" fmla="*/ 1 w 197"/>
                  <a:gd name="T1" fmla="*/ 30 h 54"/>
                  <a:gd name="T2" fmla="*/ 2 w 197"/>
                  <a:gd name="T3" fmla="*/ 32 h 54"/>
                  <a:gd name="T4" fmla="*/ 113 w 197"/>
                  <a:gd name="T5" fmla="*/ 3 h 54"/>
                  <a:gd name="T6" fmla="*/ 189 w 197"/>
                  <a:gd name="T7" fmla="*/ 50 h 54"/>
                  <a:gd name="T8" fmla="*/ 2 w 197"/>
                  <a:gd name="T9" fmla="*/ 29 h 54"/>
                  <a:gd name="T10" fmla="*/ 1 w 197"/>
                  <a:gd name="T11" fmla="*/ 30 h 54"/>
                  <a:gd name="T12" fmla="*/ 2 w 197"/>
                  <a:gd name="T13" fmla="*/ 32 h 54"/>
                  <a:gd name="T14" fmla="*/ 1 w 197"/>
                  <a:gd name="T15" fmla="*/ 30 h 54"/>
                  <a:gd name="T16" fmla="*/ 1 w 197"/>
                  <a:gd name="T17" fmla="*/ 32 h 54"/>
                  <a:gd name="T18" fmla="*/ 195 w 197"/>
                  <a:gd name="T19" fmla="*/ 54 h 54"/>
                  <a:gd name="T20" fmla="*/ 197 w 197"/>
                  <a:gd name="T21" fmla="*/ 53 h 54"/>
                  <a:gd name="T22" fmla="*/ 196 w 197"/>
                  <a:gd name="T23" fmla="*/ 51 h 54"/>
                  <a:gd name="T24" fmla="*/ 114 w 197"/>
                  <a:gd name="T25" fmla="*/ 0 h 54"/>
                  <a:gd name="T26" fmla="*/ 113 w 197"/>
                  <a:gd name="T27" fmla="*/ 0 h 54"/>
                  <a:gd name="T28" fmla="*/ 1 w 197"/>
                  <a:gd name="T29" fmla="*/ 29 h 54"/>
                  <a:gd name="T30" fmla="*/ 0 w 197"/>
                  <a:gd name="T31" fmla="*/ 30 h 54"/>
                  <a:gd name="T32" fmla="*/ 1 w 197"/>
                  <a:gd name="T33" fmla="*/ 32 h 54"/>
                  <a:gd name="T34" fmla="*/ 1 w 197"/>
                  <a:gd name="T35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54">
                    <a:moveTo>
                      <a:pt x="1" y="3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89" y="50"/>
                      <a:pt x="189" y="50"/>
                      <a:pt x="189" y="5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6" y="54"/>
                      <a:pt x="197" y="54"/>
                      <a:pt x="197" y="53"/>
                    </a:cubicBezTo>
                    <a:cubicBezTo>
                      <a:pt x="197" y="52"/>
                      <a:pt x="197" y="52"/>
                      <a:pt x="196" y="5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1" y="30"/>
                      <a:pt x="1" y="30"/>
                      <a:pt x="1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3" name="Freeform 1184"/>
              <p:cNvSpPr/>
              <p:nvPr/>
            </p:nvSpPr>
            <p:spPr bwMode="auto">
              <a:xfrm>
                <a:off x="5462" y="2894"/>
                <a:ext cx="98" cy="57"/>
              </a:xfrm>
              <a:custGeom>
                <a:avLst/>
                <a:gdLst>
                  <a:gd name="T0" fmla="*/ 19 w 93"/>
                  <a:gd name="T1" fmla="*/ 2 h 54"/>
                  <a:gd name="T2" fmla="*/ 17 w 93"/>
                  <a:gd name="T3" fmla="*/ 1 h 54"/>
                  <a:gd name="T4" fmla="*/ 1 w 93"/>
                  <a:gd name="T5" fmla="*/ 52 h 54"/>
                  <a:gd name="T6" fmla="*/ 1 w 93"/>
                  <a:gd name="T7" fmla="*/ 54 h 54"/>
                  <a:gd name="T8" fmla="*/ 2 w 93"/>
                  <a:gd name="T9" fmla="*/ 54 h 54"/>
                  <a:gd name="T10" fmla="*/ 92 w 93"/>
                  <a:gd name="T11" fmla="*/ 35 h 54"/>
                  <a:gd name="T12" fmla="*/ 93 w 93"/>
                  <a:gd name="T13" fmla="*/ 33 h 54"/>
                  <a:gd name="T14" fmla="*/ 92 w 93"/>
                  <a:gd name="T15" fmla="*/ 32 h 54"/>
                  <a:gd name="T16" fmla="*/ 19 w 93"/>
                  <a:gd name="T17" fmla="*/ 0 h 54"/>
                  <a:gd name="T18" fmla="*/ 18 w 93"/>
                  <a:gd name="T19" fmla="*/ 0 h 54"/>
                  <a:gd name="T20" fmla="*/ 17 w 93"/>
                  <a:gd name="T21" fmla="*/ 1 h 54"/>
                  <a:gd name="T22" fmla="*/ 19 w 93"/>
                  <a:gd name="T23" fmla="*/ 2 h 54"/>
                  <a:gd name="T24" fmla="*/ 18 w 93"/>
                  <a:gd name="T25" fmla="*/ 3 h 54"/>
                  <a:gd name="T26" fmla="*/ 86 w 93"/>
                  <a:gd name="T27" fmla="*/ 33 h 54"/>
                  <a:gd name="T28" fmla="*/ 4 w 93"/>
                  <a:gd name="T29" fmla="*/ 51 h 54"/>
                  <a:gd name="T30" fmla="*/ 20 w 93"/>
                  <a:gd name="T31" fmla="*/ 2 h 54"/>
                  <a:gd name="T32" fmla="*/ 19 w 93"/>
                  <a:gd name="T33" fmla="*/ 2 h 54"/>
                  <a:gd name="T34" fmla="*/ 18 w 93"/>
                  <a:gd name="T35" fmla="*/ 3 h 54"/>
                  <a:gd name="T36" fmla="*/ 19 w 93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4">
                    <a:moveTo>
                      <a:pt x="19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93" y="34"/>
                      <a:pt x="93" y="33"/>
                    </a:cubicBezTo>
                    <a:cubicBezTo>
                      <a:pt x="93" y="33"/>
                      <a:pt x="92" y="32"/>
                      <a:pt x="92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4" name="Freeform 1185"/>
              <p:cNvSpPr/>
              <p:nvPr/>
            </p:nvSpPr>
            <p:spPr bwMode="auto">
              <a:xfrm>
                <a:off x="5557" y="2826"/>
                <a:ext cx="81" cy="105"/>
              </a:xfrm>
              <a:custGeom>
                <a:avLst/>
                <a:gdLst>
                  <a:gd name="T0" fmla="*/ 74 w 76"/>
                  <a:gd name="T1" fmla="*/ 77 h 99"/>
                  <a:gd name="T2" fmla="*/ 76 w 76"/>
                  <a:gd name="T3" fmla="*/ 77 h 99"/>
                  <a:gd name="T4" fmla="*/ 61 w 76"/>
                  <a:gd name="T5" fmla="*/ 1 h 99"/>
                  <a:gd name="T6" fmla="*/ 60 w 76"/>
                  <a:gd name="T7" fmla="*/ 0 h 99"/>
                  <a:gd name="T8" fmla="*/ 58 w 76"/>
                  <a:gd name="T9" fmla="*/ 0 h 99"/>
                  <a:gd name="T10" fmla="*/ 0 w 76"/>
                  <a:gd name="T11" fmla="*/ 96 h 99"/>
                  <a:gd name="T12" fmla="*/ 0 w 76"/>
                  <a:gd name="T13" fmla="*/ 98 h 99"/>
                  <a:gd name="T14" fmla="*/ 2 w 76"/>
                  <a:gd name="T15" fmla="*/ 99 h 99"/>
                  <a:gd name="T16" fmla="*/ 75 w 76"/>
                  <a:gd name="T17" fmla="*/ 79 h 99"/>
                  <a:gd name="T18" fmla="*/ 76 w 76"/>
                  <a:gd name="T19" fmla="*/ 77 h 99"/>
                  <a:gd name="T20" fmla="*/ 74 w 76"/>
                  <a:gd name="T21" fmla="*/ 77 h 99"/>
                  <a:gd name="T22" fmla="*/ 74 w 76"/>
                  <a:gd name="T23" fmla="*/ 76 h 99"/>
                  <a:gd name="T24" fmla="*/ 4 w 76"/>
                  <a:gd name="T25" fmla="*/ 95 h 99"/>
                  <a:gd name="T26" fmla="*/ 59 w 76"/>
                  <a:gd name="T27" fmla="*/ 5 h 99"/>
                  <a:gd name="T28" fmla="*/ 73 w 76"/>
                  <a:gd name="T29" fmla="*/ 78 h 99"/>
                  <a:gd name="T30" fmla="*/ 74 w 76"/>
                  <a:gd name="T31" fmla="*/ 77 h 99"/>
                  <a:gd name="T32" fmla="*/ 74 w 76"/>
                  <a:gd name="T33" fmla="*/ 76 h 99"/>
                  <a:gd name="T34" fmla="*/ 74 w 76"/>
                  <a:gd name="T35" fmla="*/ 7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99">
                    <a:moveTo>
                      <a:pt x="74" y="77"/>
                    </a:moveTo>
                    <a:cubicBezTo>
                      <a:pt x="76" y="77"/>
                      <a:pt x="76" y="77"/>
                      <a:pt x="76" y="77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8"/>
                      <a:pt x="0" y="98"/>
                    </a:cubicBezTo>
                    <a:cubicBezTo>
                      <a:pt x="0" y="99"/>
                      <a:pt x="1" y="99"/>
                      <a:pt x="2" y="9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6" y="78"/>
                      <a:pt x="76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7"/>
                      <a:pt x="74" y="77"/>
                      <a:pt x="74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5" name="Freeform 1186"/>
              <p:cNvSpPr/>
              <p:nvPr/>
            </p:nvSpPr>
            <p:spPr bwMode="auto">
              <a:xfrm>
                <a:off x="5240" y="2828"/>
                <a:ext cx="243" cy="69"/>
              </a:xfrm>
              <a:custGeom>
                <a:avLst/>
                <a:gdLst>
                  <a:gd name="T0" fmla="*/ 68 w 230"/>
                  <a:gd name="T1" fmla="*/ 1 h 65"/>
                  <a:gd name="T2" fmla="*/ 67 w 230"/>
                  <a:gd name="T3" fmla="*/ 0 h 65"/>
                  <a:gd name="T4" fmla="*/ 1 w 230"/>
                  <a:gd name="T5" fmla="*/ 54 h 65"/>
                  <a:gd name="T6" fmla="*/ 0 w 230"/>
                  <a:gd name="T7" fmla="*/ 56 h 65"/>
                  <a:gd name="T8" fmla="*/ 2 w 230"/>
                  <a:gd name="T9" fmla="*/ 57 h 65"/>
                  <a:gd name="T10" fmla="*/ 229 w 230"/>
                  <a:gd name="T11" fmla="*/ 65 h 65"/>
                  <a:gd name="T12" fmla="*/ 230 w 230"/>
                  <a:gd name="T13" fmla="*/ 64 h 65"/>
                  <a:gd name="T14" fmla="*/ 229 w 230"/>
                  <a:gd name="T15" fmla="*/ 62 h 65"/>
                  <a:gd name="T16" fmla="*/ 68 w 230"/>
                  <a:gd name="T17" fmla="*/ 0 h 65"/>
                  <a:gd name="T18" fmla="*/ 67 w 230"/>
                  <a:gd name="T19" fmla="*/ 0 h 65"/>
                  <a:gd name="T20" fmla="*/ 68 w 230"/>
                  <a:gd name="T21" fmla="*/ 1 h 65"/>
                  <a:gd name="T22" fmla="*/ 67 w 230"/>
                  <a:gd name="T23" fmla="*/ 3 h 65"/>
                  <a:gd name="T24" fmla="*/ 220 w 230"/>
                  <a:gd name="T25" fmla="*/ 62 h 65"/>
                  <a:gd name="T26" fmla="*/ 6 w 230"/>
                  <a:gd name="T27" fmla="*/ 54 h 65"/>
                  <a:gd name="T28" fmla="*/ 69 w 230"/>
                  <a:gd name="T29" fmla="*/ 3 h 65"/>
                  <a:gd name="T30" fmla="*/ 68 w 230"/>
                  <a:gd name="T31" fmla="*/ 1 h 65"/>
                  <a:gd name="T32" fmla="*/ 67 w 230"/>
                  <a:gd name="T33" fmla="*/ 3 h 65"/>
                  <a:gd name="T34" fmla="*/ 68 w 230"/>
                  <a:gd name="T3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65">
                    <a:moveTo>
                      <a:pt x="68" y="1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6"/>
                    </a:cubicBezTo>
                    <a:cubicBezTo>
                      <a:pt x="0" y="56"/>
                      <a:pt x="1" y="57"/>
                      <a:pt x="2" y="57"/>
                    </a:cubicBezTo>
                    <a:cubicBezTo>
                      <a:pt x="229" y="65"/>
                      <a:pt x="229" y="65"/>
                      <a:pt x="229" y="65"/>
                    </a:cubicBezTo>
                    <a:cubicBezTo>
                      <a:pt x="230" y="65"/>
                      <a:pt x="230" y="65"/>
                      <a:pt x="230" y="64"/>
                    </a:cubicBezTo>
                    <a:cubicBezTo>
                      <a:pt x="230" y="63"/>
                      <a:pt x="230" y="63"/>
                      <a:pt x="229" y="6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1"/>
                      <a:pt x="68" y="1"/>
                      <a:pt x="6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6" name="Freeform 1187"/>
              <p:cNvSpPr/>
              <p:nvPr/>
            </p:nvSpPr>
            <p:spPr bwMode="auto">
              <a:xfrm>
                <a:off x="5446" y="2810"/>
                <a:ext cx="37" cy="141"/>
              </a:xfrm>
              <a:custGeom>
                <a:avLst/>
                <a:gdLst>
                  <a:gd name="T0" fmla="*/ 1 w 35"/>
                  <a:gd name="T1" fmla="*/ 1 h 133"/>
                  <a:gd name="T2" fmla="*/ 0 w 35"/>
                  <a:gd name="T3" fmla="*/ 2 h 133"/>
                  <a:gd name="T4" fmla="*/ 15 w 35"/>
                  <a:gd name="T5" fmla="*/ 132 h 133"/>
                  <a:gd name="T6" fmla="*/ 17 w 35"/>
                  <a:gd name="T7" fmla="*/ 133 h 133"/>
                  <a:gd name="T8" fmla="*/ 18 w 35"/>
                  <a:gd name="T9" fmla="*/ 132 h 133"/>
                  <a:gd name="T10" fmla="*/ 35 w 35"/>
                  <a:gd name="T11" fmla="*/ 81 h 133"/>
                  <a:gd name="T12" fmla="*/ 35 w 35"/>
                  <a:gd name="T13" fmla="*/ 80 h 133"/>
                  <a:gd name="T14" fmla="*/ 3 w 35"/>
                  <a:gd name="T15" fmla="*/ 1 h 133"/>
                  <a:gd name="T16" fmla="*/ 1 w 35"/>
                  <a:gd name="T17" fmla="*/ 0 h 133"/>
                  <a:gd name="T18" fmla="*/ 0 w 35"/>
                  <a:gd name="T19" fmla="*/ 2 h 133"/>
                  <a:gd name="T20" fmla="*/ 1 w 35"/>
                  <a:gd name="T21" fmla="*/ 1 h 133"/>
                  <a:gd name="T22" fmla="*/ 0 w 35"/>
                  <a:gd name="T23" fmla="*/ 2 h 133"/>
                  <a:gd name="T24" fmla="*/ 32 w 35"/>
                  <a:gd name="T25" fmla="*/ 81 h 133"/>
                  <a:gd name="T26" fmla="*/ 18 w 35"/>
                  <a:gd name="T27" fmla="*/ 125 h 133"/>
                  <a:gd name="T28" fmla="*/ 3 w 35"/>
                  <a:gd name="T29" fmla="*/ 1 h 133"/>
                  <a:gd name="T30" fmla="*/ 1 w 35"/>
                  <a:gd name="T31" fmla="*/ 1 h 133"/>
                  <a:gd name="T32" fmla="*/ 0 w 35"/>
                  <a:gd name="T33" fmla="*/ 2 h 133"/>
                  <a:gd name="T34" fmla="*/ 1 w 35"/>
                  <a:gd name="T3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3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3"/>
                      <a:pt x="16" y="133"/>
                      <a:pt x="17" y="133"/>
                    </a:cubicBezTo>
                    <a:cubicBezTo>
                      <a:pt x="17" y="133"/>
                      <a:pt x="18" y="133"/>
                      <a:pt x="18" y="132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7" name="Freeform 1188"/>
              <p:cNvSpPr/>
              <p:nvPr/>
            </p:nvSpPr>
            <p:spPr bwMode="auto">
              <a:xfrm>
                <a:off x="5310" y="2707"/>
                <a:ext cx="62" cy="125"/>
              </a:xfrm>
              <a:custGeom>
                <a:avLst/>
                <a:gdLst>
                  <a:gd name="T0" fmla="*/ 6 w 59"/>
                  <a:gd name="T1" fmla="*/ 56 h 118"/>
                  <a:gd name="T2" fmla="*/ 5 w 59"/>
                  <a:gd name="T3" fmla="*/ 56 h 118"/>
                  <a:gd name="T4" fmla="*/ 0 w 59"/>
                  <a:gd name="T5" fmla="*/ 116 h 118"/>
                  <a:gd name="T6" fmla="*/ 2 w 59"/>
                  <a:gd name="T7" fmla="*/ 118 h 118"/>
                  <a:gd name="T8" fmla="*/ 3 w 59"/>
                  <a:gd name="T9" fmla="*/ 117 h 118"/>
                  <a:gd name="T10" fmla="*/ 59 w 59"/>
                  <a:gd name="T11" fmla="*/ 2 h 118"/>
                  <a:gd name="T12" fmla="*/ 58 w 59"/>
                  <a:gd name="T13" fmla="*/ 0 h 118"/>
                  <a:gd name="T14" fmla="*/ 56 w 59"/>
                  <a:gd name="T15" fmla="*/ 1 h 118"/>
                  <a:gd name="T16" fmla="*/ 5 w 59"/>
                  <a:gd name="T17" fmla="*/ 55 h 118"/>
                  <a:gd name="T18" fmla="*/ 5 w 59"/>
                  <a:gd name="T19" fmla="*/ 56 h 118"/>
                  <a:gd name="T20" fmla="*/ 6 w 59"/>
                  <a:gd name="T21" fmla="*/ 56 h 118"/>
                  <a:gd name="T22" fmla="*/ 7 w 59"/>
                  <a:gd name="T23" fmla="*/ 57 h 118"/>
                  <a:gd name="T24" fmla="*/ 52 w 59"/>
                  <a:gd name="T25" fmla="*/ 10 h 118"/>
                  <a:gd name="T26" fmla="*/ 4 w 59"/>
                  <a:gd name="T27" fmla="*/ 109 h 118"/>
                  <a:gd name="T28" fmla="*/ 8 w 59"/>
                  <a:gd name="T29" fmla="*/ 56 h 118"/>
                  <a:gd name="T30" fmla="*/ 6 w 59"/>
                  <a:gd name="T31" fmla="*/ 56 h 118"/>
                  <a:gd name="T32" fmla="*/ 7 w 59"/>
                  <a:gd name="T33" fmla="*/ 57 h 118"/>
                  <a:gd name="T34" fmla="*/ 6 w 59"/>
                  <a:gd name="T35" fmla="*/ 5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18">
                    <a:moveTo>
                      <a:pt x="6" y="56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1" y="118"/>
                      <a:pt x="2" y="118"/>
                    </a:cubicBezTo>
                    <a:cubicBezTo>
                      <a:pt x="2" y="118"/>
                      <a:pt x="3" y="118"/>
                      <a:pt x="3" y="117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1"/>
                      <a:pt x="58" y="0"/>
                    </a:cubicBezTo>
                    <a:cubicBezTo>
                      <a:pt x="57" y="0"/>
                      <a:pt x="57" y="0"/>
                      <a:pt x="56" y="1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8" name="Freeform 1189"/>
              <p:cNvSpPr/>
              <p:nvPr/>
            </p:nvSpPr>
            <p:spPr bwMode="auto">
              <a:xfrm>
                <a:off x="5310" y="2678"/>
                <a:ext cx="139" cy="154"/>
              </a:xfrm>
              <a:custGeom>
                <a:avLst/>
                <a:gdLst>
                  <a:gd name="T0" fmla="*/ 130 w 132"/>
                  <a:gd name="T1" fmla="*/ 126 h 145"/>
                  <a:gd name="T2" fmla="*/ 130 w 132"/>
                  <a:gd name="T3" fmla="*/ 125 h 145"/>
                  <a:gd name="T4" fmla="*/ 5 w 132"/>
                  <a:gd name="T5" fmla="*/ 142 h 145"/>
                  <a:gd name="T6" fmla="*/ 84 w 132"/>
                  <a:gd name="T7" fmla="*/ 5 h 145"/>
                  <a:gd name="T8" fmla="*/ 129 w 132"/>
                  <a:gd name="T9" fmla="*/ 127 h 145"/>
                  <a:gd name="T10" fmla="*/ 130 w 132"/>
                  <a:gd name="T11" fmla="*/ 126 h 145"/>
                  <a:gd name="T12" fmla="*/ 130 w 132"/>
                  <a:gd name="T13" fmla="*/ 125 h 145"/>
                  <a:gd name="T14" fmla="*/ 130 w 132"/>
                  <a:gd name="T15" fmla="*/ 126 h 145"/>
                  <a:gd name="T16" fmla="*/ 132 w 132"/>
                  <a:gd name="T17" fmla="*/ 126 h 145"/>
                  <a:gd name="T18" fmla="*/ 86 w 132"/>
                  <a:gd name="T19" fmla="*/ 1 h 145"/>
                  <a:gd name="T20" fmla="*/ 85 w 132"/>
                  <a:gd name="T21" fmla="*/ 0 h 145"/>
                  <a:gd name="T22" fmla="*/ 83 w 132"/>
                  <a:gd name="T23" fmla="*/ 1 h 145"/>
                  <a:gd name="T24" fmla="*/ 1 w 132"/>
                  <a:gd name="T25" fmla="*/ 143 h 145"/>
                  <a:gd name="T26" fmla="*/ 1 w 132"/>
                  <a:gd name="T27" fmla="*/ 144 h 145"/>
                  <a:gd name="T28" fmla="*/ 2 w 132"/>
                  <a:gd name="T29" fmla="*/ 145 h 145"/>
                  <a:gd name="T30" fmla="*/ 131 w 132"/>
                  <a:gd name="T31" fmla="*/ 128 h 145"/>
                  <a:gd name="T32" fmla="*/ 132 w 132"/>
                  <a:gd name="T33" fmla="*/ 127 h 145"/>
                  <a:gd name="T34" fmla="*/ 132 w 132"/>
                  <a:gd name="T35" fmla="*/ 126 h 145"/>
                  <a:gd name="T36" fmla="*/ 130 w 132"/>
                  <a:gd name="T37" fmla="*/ 12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45">
                    <a:moveTo>
                      <a:pt x="130" y="126"/>
                    </a:moveTo>
                    <a:cubicBezTo>
                      <a:pt x="130" y="125"/>
                      <a:pt x="130" y="125"/>
                      <a:pt x="130" y="125"/>
                    </a:cubicBezTo>
                    <a:cubicBezTo>
                      <a:pt x="5" y="142"/>
                      <a:pt x="5" y="142"/>
                      <a:pt x="5" y="142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5"/>
                      <a:pt x="130" y="125"/>
                      <a:pt x="130" y="125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4" y="0"/>
                      <a:pt x="84" y="0"/>
                      <a:pt x="83" y="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0" y="143"/>
                      <a:pt x="0" y="144"/>
                      <a:pt x="1" y="144"/>
                    </a:cubicBezTo>
                    <a:cubicBezTo>
                      <a:pt x="1" y="145"/>
                      <a:pt x="2" y="145"/>
                      <a:pt x="2" y="145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8"/>
                      <a:pt x="131" y="128"/>
                      <a:pt x="132" y="127"/>
                    </a:cubicBezTo>
                    <a:cubicBezTo>
                      <a:pt x="132" y="127"/>
                      <a:pt x="132" y="126"/>
                      <a:pt x="132" y="126"/>
                    </a:cubicBezTo>
                    <a:cubicBezTo>
                      <a:pt x="130" y="126"/>
                      <a:pt x="130" y="126"/>
                      <a:pt x="130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9" name="Freeform 1190"/>
              <p:cNvSpPr/>
              <p:nvPr/>
            </p:nvSpPr>
            <p:spPr bwMode="auto">
              <a:xfrm>
                <a:off x="5365" y="3153"/>
                <a:ext cx="198" cy="131"/>
              </a:xfrm>
              <a:custGeom>
                <a:avLst/>
                <a:gdLst>
                  <a:gd name="T0" fmla="*/ 1 w 187"/>
                  <a:gd name="T1" fmla="*/ 2 h 124"/>
                  <a:gd name="T2" fmla="*/ 1 w 187"/>
                  <a:gd name="T3" fmla="*/ 3 h 124"/>
                  <a:gd name="T4" fmla="*/ 159 w 187"/>
                  <a:gd name="T5" fmla="*/ 72 h 124"/>
                  <a:gd name="T6" fmla="*/ 182 w 187"/>
                  <a:gd name="T7" fmla="*/ 119 h 124"/>
                  <a:gd name="T8" fmla="*/ 2 w 187"/>
                  <a:gd name="T9" fmla="*/ 0 h 124"/>
                  <a:gd name="T10" fmla="*/ 1 w 187"/>
                  <a:gd name="T11" fmla="*/ 2 h 124"/>
                  <a:gd name="T12" fmla="*/ 1 w 187"/>
                  <a:gd name="T13" fmla="*/ 3 h 124"/>
                  <a:gd name="T14" fmla="*/ 1 w 187"/>
                  <a:gd name="T15" fmla="*/ 2 h 124"/>
                  <a:gd name="T16" fmla="*/ 1 w 187"/>
                  <a:gd name="T17" fmla="*/ 3 h 124"/>
                  <a:gd name="T18" fmla="*/ 185 w 187"/>
                  <a:gd name="T19" fmla="*/ 124 h 124"/>
                  <a:gd name="T20" fmla="*/ 187 w 187"/>
                  <a:gd name="T21" fmla="*/ 124 h 124"/>
                  <a:gd name="T22" fmla="*/ 187 w 187"/>
                  <a:gd name="T23" fmla="*/ 122 h 124"/>
                  <a:gd name="T24" fmla="*/ 161 w 187"/>
                  <a:gd name="T25" fmla="*/ 70 h 124"/>
                  <a:gd name="T26" fmla="*/ 161 w 187"/>
                  <a:gd name="T27" fmla="*/ 69 h 124"/>
                  <a:gd name="T28" fmla="*/ 2 w 187"/>
                  <a:gd name="T29" fmla="*/ 0 h 124"/>
                  <a:gd name="T30" fmla="*/ 0 w 187"/>
                  <a:gd name="T31" fmla="*/ 1 h 124"/>
                  <a:gd name="T32" fmla="*/ 1 w 187"/>
                  <a:gd name="T33" fmla="*/ 3 h 124"/>
                  <a:gd name="T34" fmla="*/ 1 w 187"/>
                  <a:gd name="T35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2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82" y="119"/>
                      <a:pt x="182" y="119"/>
                      <a:pt x="182" y="1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6" y="124"/>
                      <a:pt x="187" y="124"/>
                    </a:cubicBezTo>
                    <a:cubicBezTo>
                      <a:pt x="187" y="124"/>
                      <a:pt x="187" y="123"/>
                      <a:pt x="187" y="122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0" name="Freeform 1191"/>
              <p:cNvSpPr/>
              <p:nvPr/>
            </p:nvSpPr>
            <p:spPr bwMode="auto">
              <a:xfrm>
                <a:off x="5524" y="3399"/>
                <a:ext cx="111" cy="49"/>
              </a:xfrm>
              <a:custGeom>
                <a:avLst/>
                <a:gdLst>
                  <a:gd name="T0" fmla="*/ 2 w 105"/>
                  <a:gd name="T1" fmla="*/ 1 h 46"/>
                  <a:gd name="T2" fmla="*/ 0 w 105"/>
                  <a:gd name="T3" fmla="*/ 1 h 46"/>
                  <a:gd name="T4" fmla="*/ 4 w 105"/>
                  <a:gd name="T5" fmla="*/ 45 h 46"/>
                  <a:gd name="T6" fmla="*/ 6 w 105"/>
                  <a:gd name="T7" fmla="*/ 46 h 46"/>
                  <a:gd name="T8" fmla="*/ 104 w 105"/>
                  <a:gd name="T9" fmla="*/ 41 h 46"/>
                  <a:gd name="T10" fmla="*/ 105 w 105"/>
                  <a:gd name="T11" fmla="*/ 40 h 46"/>
                  <a:gd name="T12" fmla="*/ 104 w 105"/>
                  <a:gd name="T13" fmla="*/ 38 h 46"/>
                  <a:gd name="T14" fmla="*/ 2 w 105"/>
                  <a:gd name="T15" fmla="*/ 0 h 46"/>
                  <a:gd name="T16" fmla="*/ 1 w 105"/>
                  <a:gd name="T17" fmla="*/ 0 h 46"/>
                  <a:gd name="T18" fmla="*/ 0 w 105"/>
                  <a:gd name="T19" fmla="*/ 1 h 46"/>
                  <a:gd name="T20" fmla="*/ 2 w 105"/>
                  <a:gd name="T21" fmla="*/ 1 h 46"/>
                  <a:gd name="T22" fmla="*/ 1 w 105"/>
                  <a:gd name="T23" fmla="*/ 3 h 46"/>
                  <a:gd name="T24" fmla="*/ 96 w 105"/>
                  <a:gd name="T25" fmla="*/ 39 h 46"/>
                  <a:gd name="T26" fmla="*/ 7 w 105"/>
                  <a:gd name="T27" fmla="*/ 43 h 46"/>
                  <a:gd name="T28" fmla="*/ 3 w 105"/>
                  <a:gd name="T29" fmla="*/ 1 h 46"/>
                  <a:gd name="T30" fmla="*/ 2 w 105"/>
                  <a:gd name="T31" fmla="*/ 1 h 46"/>
                  <a:gd name="T32" fmla="*/ 1 w 105"/>
                  <a:gd name="T33" fmla="*/ 3 h 46"/>
                  <a:gd name="T34" fmla="*/ 2 w 105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46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5" y="41"/>
                      <a:pt x="105" y="40"/>
                    </a:cubicBezTo>
                    <a:cubicBezTo>
                      <a:pt x="105" y="39"/>
                      <a:pt x="105" y="39"/>
                      <a:pt x="104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1" name="Freeform 1192"/>
              <p:cNvSpPr/>
              <p:nvPr/>
            </p:nvSpPr>
            <p:spPr bwMode="auto">
              <a:xfrm>
                <a:off x="5849" y="2818"/>
                <a:ext cx="115" cy="86"/>
              </a:xfrm>
              <a:custGeom>
                <a:avLst/>
                <a:gdLst>
                  <a:gd name="T0" fmla="*/ 77 w 109"/>
                  <a:gd name="T1" fmla="*/ 2 h 82"/>
                  <a:gd name="T2" fmla="*/ 76 w 109"/>
                  <a:gd name="T3" fmla="*/ 1 h 82"/>
                  <a:gd name="T4" fmla="*/ 1 w 109"/>
                  <a:gd name="T5" fmla="*/ 30 h 82"/>
                  <a:gd name="T6" fmla="*/ 0 w 109"/>
                  <a:gd name="T7" fmla="*/ 31 h 82"/>
                  <a:gd name="T8" fmla="*/ 1 w 109"/>
                  <a:gd name="T9" fmla="*/ 32 h 82"/>
                  <a:gd name="T10" fmla="*/ 106 w 109"/>
                  <a:gd name="T11" fmla="*/ 81 h 82"/>
                  <a:gd name="T12" fmla="*/ 108 w 109"/>
                  <a:gd name="T13" fmla="*/ 81 h 82"/>
                  <a:gd name="T14" fmla="*/ 108 w 109"/>
                  <a:gd name="T15" fmla="*/ 80 h 82"/>
                  <a:gd name="T16" fmla="*/ 78 w 109"/>
                  <a:gd name="T17" fmla="*/ 1 h 82"/>
                  <a:gd name="T18" fmla="*/ 76 w 109"/>
                  <a:gd name="T19" fmla="*/ 1 h 82"/>
                  <a:gd name="T20" fmla="*/ 77 w 109"/>
                  <a:gd name="T21" fmla="*/ 2 h 82"/>
                  <a:gd name="T22" fmla="*/ 75 w 109"/>
                  <a:gd name="T23" fmla="*/ 2 h 82"/>
                  <a:gd name="T24" fmla="*/ 104 w 109"/>
                  <a:gd name="T25" fmla="*/ 77 h 82"/>
                  <a:gd name="T26" fmla="*/ 5 w 109"/>
                  <a:gd name="T27" fmla="*/ 31 h 82"/>
                  <a:gd name="T28" fmla="*/ 77 w 109"/>
                  <a:gd name="T29" fmla="*/ 3 h 82"/>
                  <a:gd name="T30" fmla="*/ 77 w 109"/>
                  <a:gd name="T31" fmla="*/ 2 h 82"/>
                  <a:gd name="T32" fmla="*/ 75 w 109"/>
                  <a:gd name="T33" fmla="*/ 2 h 82"/>
                  <a:gd name="T34" fmla="*/ 77 w 109"/>
                  <a:gd name="T35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82">
                    <a:moveTo>
                      <a:pt x="77" y="2"/>
                    </a:moveTo>
                    <a:cubicBezTo>
                      <a:pt x="76" y="1"/>
                      <a:pt x="76" y="1"/>
                      <a:pt x="76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7" y="82"/>
                      <a:pt x="108" y="82"/>
                      <a:pt x="108" y="81"/>
                    </a:cubicBezTo>
                    <a:cubicBezTo>
                      <a:pt x="108" y="81"/>
                      <a:pt x="109" y="80"/>
                      <a:pt x="108" y="8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7" y="0"/>
                      <a:pt x="76" y="1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2" name="Freeform 1193"/>
              <p:cNvSpPr/>
              <p:nvPr/>
            </p:nvSpPr>
            <p:spPr bwMode="auto">
              <a:xfrm>
                <a:off x="6124" y="2797"/>
                <a:ext cx="126" cy="107"/>
              </a:xfrm>
              <a:custGeom>
                <a:avLst/>
                <a:gdLst>
                  <a:gd name="T0" fmla="*/ 2 w 119"/>
                  <a:gd name="T1" fmla="*/ 26 h 102"/>
                  <a:gd name="T2" fmla="*/ 1 w 119"/>
                  <a:gd name="T3" fmla="*/ 28 h 102"/>
                  <a:gd name="T4" fmla="*/ 117 w 119"/>
                  <a:gd name="T5" fmla="*/ 102 h 102"/>
                  <a:gd name="T6" fmla="*/ 119 w 119"/>
                  <a:gd name="T7" fmla="*/ 102 h 102"/>
                  <a:gd name="T8" fmla="*/ 119 w 119"/>
                  <a:gd name="T9" fmla="*/ 100 h 102"/>
                  <a:gd name="T10" fmla="*/ 84 w 119"/>
                  <a:gd name="T11" fmla="*/ 1 h 102"/>
                  <a:gd name="T12" fmla="*/ 82 w 119"/>
                  <a:gd name="T13" fmla="*/ 0 h 102"/>
                  <a:gd name="T14" fmla="*/ 1 w 119"/>
                  <a:gd name="T15" fmla="*/ 25 h 102"/>
                  <a:gd name="T16" fmla="*/ 0 w 119"/>
                  <a:gd name="T17" fmla="*/ 26 h 102"/>
                  <a:gd name="T18" fmla="*/ 1 w 119"/>
                  <a:gd name="T19" fmla="*/ 28 h 102"/>
                  <a:gd name="T20" fmla="*/ 2 w 119"/>
                  <a:gd name="T21" fmla="*/ 26 h 102"/>
                  <a:gd name="T22" fmla="*/ 2 w 119"/>
                  <a:gd name="T23" fmla="*/ 28 h 102"/>
                  <a:gd name="T24" fmla="*/ 82 w 119"/>
                  <a:gd name="T25" fmla="*/ 4 h 102"/>
                  <a:gd name="T26" fmla="*/ 115 w 119"/>
                  <a:gd name="T27" fmla="*/ 97 h 102"/>
                  <a:gd name="T28" fmla="*/ 3 w 119"/>
                  <a:gd name="T29" fmla="*/ 25 h 102"/>
                  <a:gd name="T30" fmla="*/ 2 w 119"/>
                  <a:gd name="T31" fmla="*/ 26 h 102"/>
                  <a:gd name="T32" fmla="*/ 2 w 119"/>
                  <a:gd name="T33" fmla="*/ 28 h 102"/>
                  <a:gd name="T34" fmla="*/ 2 w 119"/>
                  <a:gd name="T35" fmla="*/ 2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102"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8" y="102"/>
                      <a:pt x="118" y="102"/>
                      <a:pt x="119" y="102"/>
                    </a:cubicBezTo>
                    <a:cubicBezTo>
                      <a:pt x="119" y="101"/>
                      <a:pt x="119" y="101"/>
                      <a:pt x="119" y="100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3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2" y="26"/>
                      <a:pt x="2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3" name="Freeform 1194"/>
              <p:cNvSpPr/>
              <p:nvPr/>
            </p:nvSpPr>
            <p:spPr bwMode="auto">
              <a:xfrm>
                <a:off x="5634" y="2849"/>
                <a:ext cx="218" cy="119"/>
              </a:xfrm>
              <a:custGeom>
                <a:avLst/>
                <a:gdLst>
                  <a:gd name="T0" fmla="*/ 1 w 206"/>
                  <a:gd name="T1" fmla="*/ 55 h 112"/>
                  <a:gd name="T2" fmla="*/ 1 w 206"/>
                  <a:gd name="T3" fmla="*/ 57 h 112"/>
                  <a:gd name="T4" fmla="*/ 124 w 206"/>
                  <a:gd name="T5" fmla="*/ 111 h 112"/>
                  <a:gd name="T6" fmla="*/ 126 w 206"/>
                  <a:gd name="T7" fmla="*/ 111 h 112"/>
                  <a:gd name="T8" fmla="*/ 205 w 206"/>
                  <a:gd name="T9" fmla="*/ 2 h 112"/>
                  <a:gd name="T10" fmla="*/ 205 w 206"/>
                  <a:gd name="T11" fmla="*/ 0 h 112"/>
                  <a:gd name="T12" fmla="*/ 204 w 206"/>
                  <a:gd name="T13" fmla="*/ 0 h 112"/>
                  <a:gd name="T14" fmla="*/ 1 w 206"/>
                  <a:gd name="T15" fmla="*/ 54 h 112"/>
                  <a:gd name="T16" fmla="*/ 0 w 206"/>
                  <a:gd name="T17" fmla="*/ 55 h 112"/>
                  <a:gd name="T18" fmla="*/ 1 w 206"/>
                  <a:gd name="T19" fmla="*/ 57 h 112"/>
                  <a:gd name="T20" fmla="*/ 1 w 206"/>
                  <a:gd name="T21" fmla="*/ 55 h 112"/>
                  <a:gd name="T22" fmla="*/ 2 w 206"/>
                  <a:gd name="T23" fmla="*/ 57 h 112"/>
                  <a:gd name="T24" fmla="*/ 200 w 206"/>
                  <a:gd name="T25" fmla="*/ 4 h 112"/>
                  <a:gd name="T26" fmla="*/ 125 w 206"/>
                  <a:gd name="T27" fmla="*/ 108 h 112"/>
                  <a:gd name="T28" fmla="*/ 2 w 206"/>
                  <a:gd name="T29" fmla="*/ 54 h 112"/>
                  <a:gd name="T30" fmla="*/ 1 w 206"/>
                  <a:gd name="T31" fmla="*/ 55 h 112"/>
                  <a:gd name="T32" fmla="*/ 2 w 206"/>
                  <a:gd name="T33" fmla="*/ 57 h 112"/>
                  <a:gd name="T34" fmla="*/ 1 w 206"/>
                  <a:gd name="T35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112">
                    <a:moveTo>
                      <a:pt x="1" y="55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5" y="112"/>
                      <a:pt x="126" y="112"/>
                      <a:pt x="126" y="111"/>
                    </a:cubicBezTo>
                    <a:cubicBezTo>
                      <a:pt x="205" y="2"/>
                      <a:pt x="205" y="2"/>
                      <a:pt x="205" y="2"/>
                    </a:cubicBezTo>
                    <a:cubicBezTo>
                      <a:pt x="206" y="1"/>
                      <a:pt x="206" y="1"/>
                      <a:pt x="205" y="0"/>
                    </a:cubicBezTo>
                    <a:cubicBezTo>
                      <a:pt x="205" y="0"/>
                      <a:pt x="204" y="0"/>
                      <a:pt x="204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5"/>
                    </a:cubicBezTo>
                    <a:cubicBezTo>
                      <a:pt x="0" y="56"/>
                      <a:pt x="0" y="56"/>
                      <a:pt x="1" y="57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5"/>
                      <a:pt x="1" y="55"/>
                      <a:pt x="1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4" name="Freeform 1195"/>
              <p:cNvSpPr/>
              <p:nvPr/>
            </p:nvSpPr>
            <p:spPr bwMode="auto">
              <a:xfrm>
                <a:off x="6122" y="2667"/>
                <a:ext cx="147" cy="67"/>
              </a:xfrm>
              <a:custGeom>
                <a:avLst/>
                <a:gdLst>
                  <a:gd name="T0" fmla="*/ 1 w 139"/>
                  <a:gd name="T1" fmla="*/ 4 h 64"/>
                  <a:gd name="T2" fmla="*/ 0 w 139"/>
                  <a:gd name="T3" fmla="*/ 6 h 64"/>
                  <a:gd name="T4" fmla="*/ 110 w 139"/>
                  <a:gd name="T5" fmla="*/ 64 h 64"/>
                  <a:gd name="T6" fmla="*/ 112 w 139"/>
                  <a:gd name="T7" fmla="*/ 64 h 64"/>
                  <a:gd name="T8" fmla="*/ 113 w 139"/>
                  <a:gd name="T9" fmla="*/ 63 h 64"/>
                  <a:gd name="T10" fmla="*/ 139 w 139"/>
                  <a:gd name="T11" fmla="*/ 2 h 64"/>
                  <a:gd name="T12" fmla="*/ 138 w 139"/>
                  <a:gd name="T13" fmla="*/ 1 h 64"/>
                  <a:gd name="T14" fmla="*/ 137 w 139"/>
                  <a:gd name="T15" fmla="*/ 0 h 64"/>
                  <a:gd name="T16" fmla="*/ 1 w 139"/>
                  <a:gd name="T17" fmla="*/ 3 h 64"/>
                  <a:gd name="T18" fmla="*/ 0 w 139"/>
                  <a:gd name="T19" fmla="*/ 4 h 64"/>
                  <a:gd name="T20" fmla="*/ 0 w 139"/>
                  <a:gd name="T21" fmla="*/ 6 h 64"/>
                  <a:gd name="T22" fmla="*/ 1 w 139"/>
                  <a:gd name="T23" fmla="*/ 4 h 64"/>
                  <a:gd name="T24" fmla="*/ 1 w 139"/>
                  <a:gd name="T25" fmla="*/ 6 h 64"/>
                  <a:gd name="T26" fmla="*/ 135 w 139"/>
                  <a:gd name="T27" fmla="*/ 3 h 64"/>
                  <a:gd name="T28" fmla="*/ 110 w 139"/>
                  <a:gd name="T29" fmla="*/ 61 h 64"/>
                  <a:gd name="T30" fmla="*/ 2 w 139"/>
                  <a:gd name="T31" fmla="*/ 3 h 64"/>
                  <a:gd name="T32" fmla="*/ 1 w 139"/>
                  <a:gd name="T33" fmla="*/ 4 h 64"/>
                  <a:gd name="T34" fmla="*/ 1 w 139"/>
                  <a:gd name="T35" fmla="*/ 6 h 64"/>
                  <a:gd name="T36" fmla="*/ 1 w 139"/>
                  <a:gd name="T3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64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4"/>
                      <a:pt x="111" y="64"/>
                      <a:pt x="112" y="64"/>
                    </a:cubicBezTo>
                    <a:cubicBezTo>
                      <a:pt x="112" y="64"/>
                      <a:pt x="112" y="64"/>
                      <a:pt x="113" y="6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8" y="1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5" name="Freeform 1196"/>
              <p:cNvSpPr/>
              <p:nvPr/>
            </p:nvSpPr>
            <p:spPr bwMode="auto">
              <a:xfrm>
                <a:off x="6122" y="2545"/>
                <a:ext cx="119" cy="189"/>
              </a:xfrm>
              <a:custGeom>
                <a:avLst/>
                <a:gdLst>
                  <a:gd name="T0" fmla="*/ 28 w 113"/>
                  <a:gd name="T1" fmla="*/ 2 h 179"/>
                  <a:gd name="T2" fmla="*/ 27 w 113"/>
                  <a:gd name="T3" fmla="*/ 2 h 179"/>
                  <a:gd name="T4" fmla="*/ 0 w 113"/>
                  <a:gd name="T5" fmla="*/ 119 h 179"/>
                  <a:gd name="T6" fmla="*/ 0 w 113"/>
                  <a:gd name="T7" fmla="*/ 121 h 179"/>
                  <a:gd name="T8" fmla="*/ 110 w 113"/>
                  <a:gd name="T9" fmla="*/ 179 h 179"/>
                  <a:gd name="T10" fmla="*/ 112 w 113"/>
                  <a:gd name="T11" fmla="*/ 179 h 179"/>
                  <a:gd name="T12" fmla="*/ 113 w 113"/>
                  <a:gd name="T13" fmla="*/ 177 h 179"/>
                  <a:gd name="T14" fmla="*/ 30 w 113"/>
                  <a:gd name="T15" fmla="*/ 1 h 179"/>
                  <a:gd name="T16" fmla="*/ 28 w 113"/>
                  <a:gd name="T17" fmla="*/ 0 h 179"/>
                  <a:gd name="T18" fmla="*/ 27 w 113"/>
                  <a:gd name="T19" fmla="*/ 2 h 179"/>
                  <a:gd name="T20" fmla="*/ 28 w 113"/>
                  <a:gd name="T21" fmla="*/ 2 h 179"/>
                  <a:gd name="T22" fmla="*/ 27 w 113"/>
                  <a:gd name="T23" fmla="*/ 3 h 179"/>
                  <a:gd name="T24" fmla="*/ 108 w 113"/>
                  <a:gd name="T25" fmla="*/ 174 h 179"/>
                  <a:gd name="T26" fmla="*/ 3 w 113"/>
                  <a:gd name="T27" fmla="*/ 119 h 179"/>
                  <a:gd name="T28" fmla="*/ 30 w 113"/>
                  <a:gd name="T29" fmla="*/ 2 h 179"/>
                  <a:gd name="T30" fmla="*/ 28 w 113"/>
                  <a:gd name="T31" fmla="*/ 2 h 179"/>
                  <a:gd name="T32" fmla="*/ 27 w 113"/>
                  <a:gd name="T33" fmla="*/ 3 h 179"/>
                  <a:gd name="T34" fmla="*/ 28 w 113"/>
                  <a:gd name="T35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79">
                    <a:moveTo>
                      <a:pt x="28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0"/>
                      <a:pt x="0" y="120"/>
                      <a:pt x="0" y="121"/>
                    </a:cubicBezTo>
                    <a:cubicBezTo>
                      <a:pt x="110" y="179"/>
                      <a:pt x="110" y="179"/>
                      <a:pt x="110" y="179"/>
                    </a:cubicBezTo>
                    <a:cubicBezTo>
                      <a:pt x="111" y="179"/>
                      <a:pt x="112" y="179"/>
                      <a:pt x="112" y="179"/>
                    </a:cubicBezTo>
                    <a:cubicBezTo>
                      <a:pt x="113" y="178"/>
                      <a:pt x="113" y="178"/>
                      <a:pt x="113" y="177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7" y="1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6" name="Freeform 1197"/>
              <p:cNvSpPr/>
              <p:nvPr/>
            </p:nvSpPr>
            <p:spPr bwMode="auto">
              <a:xfrm>
                <a:off x="6229" y="2492"/>
                <a:ext cx="59" cy="114"/>
              </a:xfrm>
              <a:custGeom>
                <a:avLst/>
                <a:gdLst>
                  <a:gd name="T0" fmla="*/ 2 w 55"/>
                  <a:gd name="T1" fmla="*/ 66 h 108"/>
                  <a:gd name="T2" fmla="*/ 3 w 55"/>
                  <a:gd name="T3" fmla="*/ 67 h 108"/>
                  <a:gd name="T4" fmla="*/ 45 w 55"/>
                  <a:gd name="T5" fmla="*/ 6 h 108"/>
                  <a:gd name="T6" fmla="*/ 52 w 55"/>
                  <a:gd name="T7" fmla="*/ 103 h 108"/>
                  <a:gd name="T8" fmla="*/ 3 w 55"/>
                  <a:gd name="T9" fmla="*/ 65 h 108"/>
                  <a:gd name="T10" fmla="*/ 2 w 55"/>
                  <a:gd name="T11" fmla="*/ 66 h 108"/>
                  <a:gd name="T12" fmla="*/ 3 w 55"/>
                  <a:gd name="T13" fmla="*/ 67 h 108"/>
                  <a:gd name="T14" fmla="*/ 2 w 55"/>
                  <a:gd name="T15" fmla="*/ 66 h 108"/>
                  <a:gd name="T16" fmla="*/ 1 w 55"/>
                  <a:gd name="T17" fmla="*/ 67 h 108"/>
                  <a:gd name="T18" fmla="*/ 53 w 55"/>
                  <a:gd name="T19" fmla="*/ 108 h 108"/>
                  <a:gd name="T20" fmla="*/ 55 w 55"/>
                  <a:gd name="T21" fmla="*/ 108 h 108"/>
                  <a:gd name="T22" fmla="*/ 55 w 55"/>
                  <a:gd name="T23" fmla="*/ 106 h 108"/>
                  <a:gd name="T24" fmla="*/ 48 w 55"/>
                  <a:gd name="T25" fmla="*/ 1 h 108"/>
                  <a:gd name="T26" fmla="*/ 47 w 55"/>
                  <a:gd name="T27" fmla="*/ 0 h 108"/>
                  <a:gd name="T28" fmla="*/ 45 w 55"/>
                  <a:gd name="T29" fmla="*/ 1 h 108"/>
                  <a:gd name="T30" fmla="*/ 1 w 55"/>
                  <a:gd name="T31" fmla="*/ 65 h 108"/>
                  <a:gd name="T32" fmla="*/ 1 w 55"/>
                  <a:gd name="T33" fmla="*/ 67 h 108"/>
                  <a:gd name="T34" fmla="*/ 2 w 55"/>
                  <a:gd name="T35" fmla="*/ 6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108">
                    <a:moveTo>
                      <a:pt x="2" y="66"/>
                    </a:moveTo>
                    <a:cubicBezTo>
                      <a:pt x="3" y="67"/>
                      <a:pt x="3" y="67"/>
                      <a:pt x="3" y="6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3" y="108"/>
                      <a:pt x="54" y="108"/>
                      <a:pt x="55" y="108"/>
                    </a:cubicBezTo>
                    <a:cubicBezTo>
                      <a:pt x="55" y="108"/>
                      <a:pt x="55" y="107"/>
                      <a:pt x="55" y="106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0"/>
                      <a:pt x="45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6"/>
                      <a:pt x="0" y="67"/>
                      <a:pt x="1" y="67"/>
                    </a:cubicBezTo>
                    <a:cubicBezTo>
                      <a:pt x="2" y="66"/>
                      <a:pt x="2" y="66"/>
                      <a:pt x="2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7" name="Freeform 1198"/>
              <p:cNvSpPr/>
              <p:nvPr/>
            </p:nvSpPr>
            <p:spPr bwMode="auto">
              <a:xfrm>
                <a:off x="6222" y="2998"/>
                <a:ext cx="83" cy="75"/>
              </a:xfrm>
              <a:custGeom>
                <a:avLst/>
                <a:gdLst>
                  <a:gd name="T0" fmla="*/ 72 w 78"/>
                  <a:gd name="T1" fmla="*/ 14 h 71"/>
                  <a:gd name="T2" fmla="*/ 73 w 78"/>
                  <a:gd name="T3" fmla="*/ 12 h 71"/>
                  <a:gd name="T4" fmla="*/ 1 w 78"/>
                  <a:gd name="T5" fmla="*/ 0 h 71"/>
                  <a:gd name="T6" fmla="*/ 0 w 78"/>
                  <a:gd name="T7" fmla="*/ 1 h 71"/>
                  <a:gd name="T8" fmla="*/ 0 w 78"/>
                  <a:gd name="T9" fmla="*/ 3 h 71"/>
                  <a:gd name="T10" fmla="*/ 75 w 78"/>
                  <a:gd name="T11" fmla="*/ 71 h 71"/>
                  <a:gd name="T12" fmla="*/ 77 w 78"/>
                  <a:gd name="T13" fmla="*/ 71 h 71"/>
                  <a:gd name="T14" fmla="*/ 78 w 78"/>
                  <a:gd name="T15" fmla="*/ 69 h 71"/>
                  <a:gd name="T16" fmla="*/ 74 w 78"/>
                  <a:gd name="T17" fmla="*/ 14 h 71"/>
                  <a:gd name="T18" fmla="*/ 73 w 78"/>
                  <a:gd name="T19" fmla="*/ 12 h 71"/>
                  <a:gd name="T20" fmla="*/ 72 w 78"/>
                  <a:gd name="T21" fmla="*/ 14 h 71"/>
                  <a:gd name="T22" fmla="*/ 71 w 78"/>
                  <a:gd name="T23" fmla="*/ 14 h 71"/>
                  <a:gd name="T24" fmla="*/ 75 w 78"/>
                  <a:gd name="T25" fmla="*/ 66 h 71"/>
                  <a:gd name="T26" fmla="*/ 6 w 78"/>
                  <a:gd name="T27" fmla="*/ 4 h 71"/>
                  <a:gd name="T28" fmla="*/ 72 w 78"/>
                  <a:gd name="T29" fmla="*/ 15 h 71"/>
                  <a:gd name="T30" fmla="*/ 72 w 78"/>
                  <a:gd name="T31" fmla="*/ 14 h 71"/>
                  <a:gd name="T32" fmla="*/ 71 w 78"/>
                  <a:gd name="T33" fmla="*/ 14 h 71"/>
                  <a:gd name="T34" fmla="*/ 72 w 78"/>
                  <a:gd name="T35" fmla="*/ 1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71">
                    <a:moveTo>
                      <a:pt x="72" y="14"/>
                    </a:moveTo>
                    <a:cubicBezTo>
                      <a:pt x="73" y="12"/>
                      <a:pt x="73" y="12"/>
                      <a:pt x="73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1"/>
                      <a:pt x="77" y="71"/>
                    </a:cubicBezTo>
                    <a:cubicBezTo>
                      <a:pt x="78" y="71"/>
                      <a:pt x="78" y="70"/>
                      <a:pt x="78" y="6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3" y="13"/>
                      <a:pt x="73" y="12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8" name="Freeform 1199"/>
              <p:cNvSpPr/>
              <p:nvPr/>
            </p:nvSpPr>
            <p:spPr bwMode="auto">
              <a:xfrm>
                <a:off x="6222" y="2901"/>
                <a:ext cx="83" cy="172"/>
              </a:xfrm>
              <a:custGeom>
                <a:avLst/>
                <a:gdLst>
                  <a:gd name="T0" fmla="*/ 25 w 78"/>
                  <a:gd name="T1" fmla="*/ 2 h 163"/>
                  <a:gd name="T2" fmla="*/ 23 w 78"/>
                  <a:gd name="T3" fmla="*/ 1 h 163"/>
                  <a:gd name="T4" fmla="*/ 0 w 78"/>
                  <a:gd name="T5" fmla="*/ 93 h 163"/>
                  <a:gd name="T6" fmla="*/ 0 w 78"/>
                  <a:gd name="T7" fmla="*/ 95 h 163"/>
                  <a:gd name="T8" fmla="*/ 75 w 78"/>
                  <a:gd name="T9" fmla="*/ 163 h 163"/>
                  <a:gd name="T10" fmla="*/ 77 w 78"/>
                  <a:gd name="T11" fmla="*/ 163 h 163"/>
                  <a:gd name="T12" fmla="*/ 78 w 78"/>
                  <a:gd name="T13" fmla="*/ 161 h 163"/>
                  <a:gd name="T14" fmla="*/ 26 w 78"/>
                  <a:gd name="T15" fmla="*/ 1 h 163"/>
                  <a:gd name="T16" fmla="*/ 25 w 78"/>
                  <a:gd name="T17" fmla="*/ 0 h 163"/>
                  <a:gd name="T18" fmla="*/ 23 w 78"/>
                  <a:gd name="T19" fmla="*/ 1 h 163"/>
                  <a:gd name="T20" fmla="*/ 25 w 78"/>
                  <a:gd name="T21" fmla="*/ 2 h 163"/>
                  <a:gd name="T22" fmla="*/ 23 w 78"/>
                  <a:gd name="T23" fmla="*/ 2 h 163"/>
                  <a:gd name="T24" fmla="*/ 73 w 78"/>
                  <a:gd name="T25" fmla="*/ 157 h 163"/>
                  <a:gd name="T26" fmla="*/ 3 w 78"/>
                  <a:gd name="T27" fmla="*/ 93 h 163"/>
                  <a:gd name="T28" fmla="*/ 26 w 78"/>
                  <a:gd name="T29" fmla="*/ 2 h 163"/>
                  <a:gd name="T30" fmla="*/ 25 w 78"/>
                  <a:gd name="T31" fmla="*/ 2 h 163"/>
                  <a:gd name="T32" fmla="*/ 23 w 78"/>
                  <a:gd name="T33" fmla="*/ 2 h 163"/>
                  <a:gd name="T34" fmla="*/ 25 w 78"/>
                  <a:gd name="T3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63">
                    <a:moveTo>
                      <a:pt x="25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75" y="163"/>
                      <a:pt x="75" y="163"/>
                      <a:pt x="75" y="163"/>
                    </a:cubicBezTo>
                    <a:cubicBezTo>
                      <a:pt x="76" y="163"/>
                      <a:pt x="77" y="163"/>
                      <a:pt x="77" y="163"/>
                    </a:cubicBezTo>
                    <a:cubicBezTo>
                      <a:pt x="78" y="162"/>
                      <a:pt x="78" y="162"/>
                      <a:pt x="78" y="16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73" y="157"/>
                      <a:pt x="73" y="157"/>
                      <a:pt x="73" y="157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9" name="Freeform 1200"/>
              <p:cNvSpPr/>
              <p:nvPr/>
            </p:nvSpPr>
            <p:spPr bwMode="auto">
              <a:xfrm>
                <a:off x="6124" y="2797"/>
                <a:ext cx="154" cy="29"/>
              </a:xfrm>
              <a:custGeom>
                <a:avLst/>
                <a:gdLst>
                  <a:gd name="T0" fmla="*/ 145 w 146"/>
                  <a:gd name="T1" fmla="*/ 14 h 28"/>
                  <a:gd name="T2" fmla="*/ 145 w 146"/>
                  <a:gd name="T3" fmla="*/ 13 h 28"/>
                  <a:gd name="T4" fmla="*/ 16 w 146"/>
                  <a:gd name="T5" fmla="*/ 24 h 28"/>
                  <a:gd name="T6" fmla="*/ 83 w 146"/>
                  <a:gd name="T7" fmla="*/ 3 h 28"/>
                  <a:gd name="T8" fmla="*/ 144 w 146"/>
                  <a:gd name="T9" fmla="*/ 16 h 28"/>
                  <a:gd name="T10" fmla="*/ 145 w 146"/>
                  <a:gd name="T11" fmla="*/ 14 h 28"/>
                  <a:gd name="T12" fmla="*/ 145 w 146"/>
                  <a:gd name="T13" fmla="*/ 13 h 28"/>
                  <a:gd name="T14" fmla="*/ 145 w 146"/>
                  <a:gd name="T15" fmla="*/ 14 h 28"/>
                  <a:gd name="T16" fmla="*/ 145 w 146"/>
                  <a:gd name="T17" fmla="*/ 13 h 28"/>
                  <a:gd name="T18" fmla="*/ 83 w 146"/>
                  <a:gd name="T19" fmla="*/ 0 h 28"/>
                  <a:gd name="T20" fmla="*/ 82 w 146"/>
                  <a:gd name="T21" fmla="*/ 0 h 28"/>
                  <a:gd name="T22" fmla="*/ 1 w 146"/>
                  <a:gd name="T23" fmla="*/ 25 h 28"/>
                  <a:gd name="T24" fmla="*/ 0 w 146"/>
                  <a:gd name="T25" fmla="*/ 27 h 28"/>
                  <a:gd name="T26" fmla="*/ 2 w 146"/>
                  <a:gd name="T27" fmla="*/ 28 h 28"/>
                  <a:gd name="T28" fmla="*/ 145 w 146"/>
                  <a:gd name="T29" fmla="*/ 16 h 28"/>
                  <a:gd name="T30" fmla="*/ 146 w 146"/>
                  <a:gd name="T31" fmla="*/ 14 h 28"/>
                  <a:gd name="T32" fmla="*/ 145 w 146"/>
                  <a:gd name="T33" fmla="*/ 13 h 28"/>
                  <a:gd name="T34" fmla="*/ 145 w 146"/>
                  <a:gd name="T3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28">
                    <a:moveTo>
                      <a:pt x="145" y="14"/>
                    </a:moveTo>
                    <a:cubicBezTo>
                      <a:pt x="145" y="13"/>
                      <a:pt x="145" y="13"/>
                      <a:pt x="145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6" y="16"/>
                      <a:pt x="146" y="15"/>
                      <a:pt x="146" y="14"/>
                    </a:cubicBezTo>
                    <a:cubicBezTo>
                      <a:pt x="146" y="14"/>
                      <a:pt x="146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0" name="Freeform 1201"/>
              <p:cNvSpPr/>
              <p:nvPr/>
            </p:nvSpPr>
            <p:spPr bwMode="auto">
              <a:xfrm>
                <a:off x="6238" y="2730"/>
                <a:ext cx="81" cy="84"/>
              </a:xfrm>
              <a:custGeom>
                <a:avLst/>
                <a:gdLst>
                  <a:gd name="T0" fmla="*/ 76 w 77"/>
                  <a:gd name="T1" fmla="*/ 2 h 79"/>
                  <a:gd name="T2" fmla="*/ 74 w 77"/>
                  <a:gd name="T3" fmla="*/ 1 h 79"/>
                  <a:gd name="T4" fmla="*/ 37 w 77"/>
                  <a:gd name="T5" fmla="*/ 74 h 79"/>
                  <a:gd name="T6" fmla="*/ 4 w 77"/>
                  <a:gd name="T7" fmla="*/ 4 h 79"/>
                  <a:gd name="T8" fmla="*/ 76 w 77"/>
                  <a:gd name="T9" fmla="*/ 3 h 79"/>
                  <a:gd name="T10" fmla="*/ 76 w 77"/>
                  <a:gd name="T11" fmla="*/ 2 h 79"/>
                  <a:gd name="T12" fmla="*/ 74 w 77"/>
                  <a:gd name="T13" fmla="*/ 1 h 79"/>
                  <a:gd name="T14" fmla="*/ 76 w 77"/>
                  <a:gd name="T15" fmla="*/ 2 h 79"/>
                  <a:gd name="T16" fmla="*/ 76 w 77"/>
                  <a:gd name="T17" fmla="*/ 0 h 79"/>
                  <a:gd name="T18" fmla="*/ 1 w 77"/>
                  <a:gd name="T19" fmla="*/ 1 h 79"/>
                  <a:gd name="T20" fmla="*/ 0 w 77"/>
                  <a:gd name="T21" fmla="*/ 2 h 79"/>
                  <a:gd name="T22" fmla="*/ 0 w 77"/>
                  <a:gd name="T23" fmla="*/ 3 h 79"/>
                  <a:gd name="T24" fmla="*/ 35 w 77"/>
                  <a:gd name="T25" fmla="*/ 78 h 79"/>
                  <a:gd name="T26" fmla="*/ 37 w 77"/>
                  <a:gd name="T27" fmla="*/ 79 h 79"/>
                  <a:gd name="T28" fmla="*/ 38 w 77"/>
                  <a:gd name="T29" fmla="*/ 78 h 79"/>
                  <a:gd name="T30" fmla="*/ 77 w 77"/>
                  <a:gd name="T31" fmla="*/ 2 h 79"/>
                  <a:gd name="T32" fmla="*/ 77 w 77"/>
                  <a:gd name="T33" fmla="*/ 1 h 79"/>
                  <a:gd name="T34" fmla="*/ 76 w 77"/>
                  <a:gd name="T35" fmla="*/ 0 h 79"/>
                  <a:gd name="T36" fmla="*/ 76 w 77"/>
                  <a:gd name="T37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9">
                    <a:moveTo>
                      <a:pt x="76" y="2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6" y="79"/>
                      <a:pt x="36" y="79"/>
                      <a:pt x="37" y="79"/>
                    </a:cubicBezTo>
                    <a:cubicBezTo>
                      <a:pt x="37" y="79"/>
                      <a:pt x="38" y="79"/>
                      <a:pt x="38" y="78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1"/>
                      <a:pt x="77" y="1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1" name="Freeform 1202"/>
              <p:cNvSpPr/>
              <p:nvPr/>
            </p:nvSpPr>
            <p:spPr bwMode="auto">
              <a:xfrm>
                <a:off x="5301" y="3153"/>
                <a:ext cx="234" cy="162"/>
              </a:xfrm>
              <a:custGeom>
                <a:avLst/>
                <a:gdLst>
                  <a:gd name="T0" fmla="*/ 2 w 221"/>
                  <a:gd name="T1" fmla="*/ 151 h 153"/>
                  <a:gd name="T2" fmla="*/ 3 w 221"/>
                  <a:gd name="T3" fmla="*/ 152 h 153"/>
                  <a:gd name="T4" fmla="*/ 62 w 221"/>
                  <a:gd name="T5" fmla="*/ 4 h 153"/>
                  <a:gd name="T6" fmla="*/ 216 w 221"/>
                  <a:gd name="T7" fmla="*/ 70 h 153"/>
                  <a:gd name="T8" fmla="*/ 2 w 221"/>
                  <a:gd name="T9" fmla="*/ 150 h 153"/>
                  <a:gd name="T10" fmla="*/ 2 w 221"/>
                  <a:gd name="T11" fmla="*/ 151 h 153"/>
                  <a:gd name="T12" fmla="*/ 3 w 221"/>
                  <a:gd name="T13" fmla="*/ 152 h 153"/>
                  <a:gd name="T14" fmla="*/ 2 w 221"/>
                  <a:gd name="T15" fmla="*/ 151 h 153"/>
                  <a:gd name="T16" fmla="*/ 3 w 221"/>
                  <a:gd name="T17" fmla="*/ 153 h 153"/>
                  <a:gd name="T18" fmla="*/ 220 w 221"/>
                  <a:gd name="T19" fmla="*/ 72 h 153"/>
                  <a:gd name="T20" fmla="*/ 221 w 221"/>
                  <a:gd name="T21" fmla="*/ 71 h 153"/>
                  <a:gd name="T22" fmla="*/ 221 w 221"/>
                  <a:gd name="T23" fmla="*/ 69 h 153"/>
                  <a:gd name="T24" fmla="*/ 62 w 221"/>
                  <a:gd name="T25" fmla="*/ 0 h 153"/>
                  <a:gd name="T26" fmla="*/ 61 w 221"/>
                  <a:gd name="T27" fmla="*/ 0 h 153"/>
                  <a:gd name="T28" fmla="*/ 60 w 221"/>
                  <a:gd name="T29" fmla="*/ 1 h 153"/>
                  <a:gd name="T30" fmla="*/ 1 w 221"/>
                  <a:gd name="T31" fmla="*/ 151 h 153"/>
                  <a:gd name="T32" fmla="*/ 1 w 221"/>
                  <a:gd name="T33" fmla="*/ 152 h 153"/>
                  <a:gd name="T34" fmla="*/ 3 w 221"/>
                  <a:gd name="T35" fmla="*/ 153 h 153"/>
                  <a:gd name="T36" fmla="*/ 2 w 221"/>
                  <a:gd name="T37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1" h="153">
                    <a:moveTo>
                      <a:pt x="2" y="151"/>
                    </a:moveTo>
                    <a:cubicBezTo>
                      <a:pt x="3" y="152"/>
                      <a:pt x="3" y="152"/>
                      <a:pt x="3" y="152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216" y="70"/>
                      <a:pt x="216" y="70"/>
                      <a:pt x="216" y="7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1" y="72"/>
                      <a:pt x="221" y="71"/>
                      <a:pt x="221" y="71"/>
                    </a:cubicBezTo>
                    <a:cubicBezTo>
                      <a:pt x="221" y="70"/>
                      <a:pt x="221" y="69"/>
                      <a:pt x="221" y="69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1"/>
                      <a:pt x="60" y="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0" y="151"/>
                      <a:pt x="1" y="152"/>
                      <a:pt x="1" y="152"/>
                    </a:cubicBezTo>
                    <a:cubicBezTo>
                      <a:pt x="1" y="153"/>
                      <a:pt x="2" y="153"/>
                      <a:pt x="3" y="153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2" name="Freeform 1203"/>
              <p:cNvSpPr/>
              <p:nvPr/>
            </p:nvSpPr>
            <p:spPr bwMode="auto">
              <a:xfrm>
                <a:off x="5675" y="2038"/>
                <a:ext cx="86" cy="148"/>
              </a:xfrm>
              <a:custGeom>
                <a:avLst/>
                <a:gdLst>
                  <a:gd name="T0" fmla="*/ 62 w 82"/>
                  <a:gd name="T1" fmla="*/ 1 h 141"/>
                  <a:gd name="T2" fmla="*/ 61 w 82"/>
                  <a:gd name="T3" fmla="*/ 0 h 141"/>
                  <a:gd name="T4" fmla="*/ 0 w 82"/>
                  <a:gd name="T5" fmla="*/ 55 h 141"/>
                  <a:gd name="T6" fmla="*/ 0 w 82"/>
                  <a:gd name="T7" fmla="*/ 56 h 141"/>
                  <a:gd name="T8" fmla="*/ 0 w 82"/>
                  <a:gd name="T9" fmla="*/ 57 h 141"/>
                  <a:gd name="T10" fmla="*/ 79 w 82"/>
                  <a:gd name="T11" fmla="*/ 141 h 141"/>
                  <a:gd name="T12" fmla="*/ 81 w 82"/>
                  <a:gd name="T13" fmla="*/ 141 h 141"/>
                  <a:gd name="T14" fmla="*/ 82 w 82"/>
                  <a:gd name="T15" fmla="*/ 140 h 141"/>
                  <a:gd name="T16" fmla="*/ 63 w 82"/>
                  <a:gd name="T17" fmla="*/ 1 h 141"/>
                  <a:gd name="T18" fmla="*/ 62 w 82"/>
                  <a:gd name="T19" fmla="*/ 0 h 141"/>
                  <a:gd name="T20" fmla="*/ 61 w 82"/>
                  <a:gd name="T21" fmla="*/ 0 h 141"/>
                  <a:gd name="T22" fmla="*/ 62 w 82"/>
                  <a:gd name="T23" fmla="*/ 1 h 141"/>
                  <a:gd name="T24" fmla="*/ 60 w 82"/>
                  <a:gd name="T25" fmla="*/ 1 h 141"/>
                  <a:gd name="T26" fmla="*/ 78 w 82"/>
                  <a:gd name="T27" fmla="*/ 135 h 141"/>
                  <a:gd name="T28" fmla="*/ 3 w 82"/>
                  <a:gd name="T29" fmla="*/ 56 h 141"/>
                  <a:gd name="T30" fmla="*/ 63 w 82"/>
                  <a:gd name="T31" fmla="*/ 2 h 141"/>
                  <a:gd name="T32" fmla="*/ 62 w 82"/>
                  <a:gd name="T33" fmla="*/ 1 h 141"/>
                  <a:gd name="T34" fmla="*/ 60 w 82"/>
                  <a:gd name="T35" fmla="*/ 1 h 141"/>
                  <a:gd name="T36" fmla="*/ 62 w 82"/>
                  <a:gd name="T3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141">
                    <a:moveTo>
                      <a:pt x="62" y="1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80" y="141"/>
                      <a:pt x="81" y="141"/>
                      <a:pt x="81" y="141"/>
                    </a:cubicBezTo>
                    <a:cubicBezTo>
                      <a:pt x="82" y="141"/>
                      <a:pt x="82" y="140"/>
                      <a:pt x="82" y="14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2" y="1"/>
                      <a:pt x="62" y="1"/>
                      <a:pt x="6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3" name="Freeform 1204"/>
              <p:cNvSpPr/>
              <p:nvPr/>
            </p:nvSpPr>
            <p:spPr bwMode="auto">
              <a:xfrm>
                <a:off x="5738" y="1963"/>
                <a:ext cx="100" cy="78"/>
              </a:xfrm>
              <a:custGeom>
                <a:avLst/>
                <a:gdLst>
                  <a:gd name="T0" fmla="*/ 94 w 95"/>
                  <a:gd name="T1" fmla="*/ 69 h 74"/>
                  <a:gd name="T2" fmla="*/ 95 w 95"/>
                  <a:gd name="T3" fmla="*/ 69 h 74"/>
                  <a:gd name="T4" fmla="*/ 94 w 95"/>
                  <a:gd name="T5" fmla="*/ 1 h 74"/>
                  <a:gd name="T6" fmla="*/ 93 w 95"/>
                  <a:gd name="T7" fmla="*/ 0 h 74"/>
                  <a:gd name="T8" fmla="*/ 91 w 95"/>
                  <a:gd name="T9" fmla="*/ 0 h 74"/>
                  <a:gd name="T10" fmla="*/ 1 w 95"/>
                  <a:gd name="T11" fmla="*/ 71 h 74"/>
                  <a:gd name="T12" fmla="*/ 0 w 95"/>
                  <a:gd name="T13" fmla="*/ 73 h 74"/>
                  <a:gd name="T14" fmla="*/ 2 w 95"/>
                  <a:gd name="T15" fmla="*/ 74 h 74"/>
                  <a:gd name="T16" fmla="*/ 94 w 95"/>
                  <a:gd name="T17" fmla="*/ 70 h 74"/>
                  <a:gd name="T18" fmla="*/ 95 w 95"/>
                  <a:gd name="T19" fmla="*/ 69 h 74"/>
                  <a:gd name="T20" fmla="*/ 94 w 95"/>
                  <a:gd name="T21" fmla="*/ 69 h 74"/>
                  <a:gd name="T22" fmla="*/ 94 w 95"/>
                  <a:gd name="T23" fmla="*/ 67 h 74"/>
                  <a:gd name="T24" fmla="*/ 6 w 95"/>
                  <a:gd name="T25" fmla="*/ 70 h 74"/>
                  <a:gd name="T26" fmla="*/ 91 w 95"/>
                  <a:gd name="T27" fmla="*/ 4 h 74"/>
                  <a:gd name="T28" fmla="*/ 92 w 95"/>
                  <a:gd name="T29" fmla="*/ 69 h 74"/>
                  <a:gd name="T30" fmla="*/ 94 w 95"/>
                  <a:gd name="T31" fmla="*/ 69 h 74"/>
                  <a:gd name="T32" fmla="*/ 94 w 95"/>
                  <a:gd name="T33" fmla="*/ 67 h 74"/>
                  <a:gd name="T34" fmla="*/ 94 w 95"/>
                  <a:gd name="T35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74">
                    <a:moveTo>
                      <a:pt x="94" y="69"/>
                    </a:move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0"/>
                      <a:pt x="92" y="0"/>
                      <a:pt x="91" y="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1"/>
                      <a:pt x="0" y="72"/>
                      <a:pt x="0" y="73"/>
                    </a:cubicBezTo>
                    <a:cubicBezTo>
                      <a:pt x="1" y="73"/>
                      <a:pt x="1" y="74"/>
                      <a:pt x="2" y="74"/>
                    </a:cubicBezTo>
                    <a:cubicBezTo>
                      <a:pt x="94" y="70"/>
                      <a:pt x="94" y="70"/>
                      <a:pt x="94" y="70"/>
                    </a:cubicBezTo>
                    <a:cubicBezTo>
                      <a:pt x="95" y="70"/>
                      <a:pt x="95" y="69"/>
                      <a:pt x="95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9"/>
                      <a:pt x="94" y="69"/>
                      <a:pt x="94" y="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4" name="Freeform 1205"/>
              <p:cNvSpPr/>
              <p:nvPr/>
            </p:nvSpPr>
            <p:spPr bwMode="auto">
              <a:xfrm>
                <a:off x="5793" y="1867"/>
                <a:ext cx="88" cy="99"/>
              </a:xfrm>
              <a:custGeom>
                <a:avLst/>
                <a:gdLst>
                  <a:gd name="T0" fmla="*/ 2 w 83"/>
                  <a:gd name="T1" fmla="*/ 2 h 94"/>
                  <a:gd name="T2" fmla="*/ 0 w 83"/>
                  <a:gd name="T3" fmla="*/ 3 h 94"/>
                  <a:gd name="T4" fmla="*/ 39 w 83"/>
                  <a:gd name="T5" fmla="*/ 93 h 94"/>
                  <a:gd name="T6" fmla="*/ 40 w 83"/>
                  <a:gd name="T7" fmla="*/ 94 h 94"/>
                  <a:gd name="T8" fmla="*/ 41 w 83"/>
                  <a:gd name="T9" fmla="*/ 93 h 94"/>
                  <a:gd name="T10" fmla="*/ 82 w 83"/>
                  <a:gd name="T11" fmla="*/ 11 h 94"/>
                  <a:gd name="T12" fmla="*/ 82 w 83"/>
                  <a:gd name="T13" fmla="*/ 9 h 94"/>
                  <a:gd name="T14" fmla="*/ 81 w 83"/>
                  <a:gd name="T15" fmla="*/ 9 h 94"/>
                  <a:gd name="T16" fmla="*/ 2 w 83"/>
                  <a:gd name="T17" fmla="*/ 0 h 94"/>
                  <a:gd name="T18" fmla="*/ 1 w 83"/>
                  <a:gd name="T19" fmla="*/ 1 h 94"/>
                  <a:gd name="T20" fmla="*/ 0 w 83"/>
                  <a:gd name="T21" fmla="*/ 3 h 94"/>
                  <a:gd name="T22" fmla="*/ 2 w 83"/>
                  <a:gd name="T23" fmla="*/ 2 h 94"/>
                  <a:gd name="T24" fmla="*/ 2 w 83"/>
                  <a:gd name="T25" fmla="*/ 3 h 94"/>
                  <a:gd name="T26" fmla="*/ 79 w 83"/>
                  <a:gd name="T27" fmla="*/ 11 h 94"/>
                  <a:gd name="T28" fmla="*/ 40 w 83"/>
                  <a:gd name="T29" fmla="*/ 89 h 94"/>
                  <a:gd name="T30" fmla="*/ 3 w 83"/>
                  <a:gd name="T31" fmla="*/ 1 h 94"/>
                  <a:gd name="T32" fmla="*/ 2 w 83"/>
                  <a:gd name="T33" fmla="*/ 2 h 94"/>
                  <a:gd name="T34" fmla="*/ 2 w 83"/>
                  <a:gd name="T35" fmla="*/ 3 h 94"/>
                  <a:gd name="T36" fmla="*/ 2 w 83"/>
                  <a:gd name="T37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94">
                    <a:moveTo>
                      <a:pt x="2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0" y="94"/>
                    </a:cubicBezTo>
                    <a:cubicBezTo>
                      <a:pt x="41" y="94"/>
                      <a:pt x="41" y="94"/>
                      <a:pt x="41" y="9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3" y="10"/>
                      <a:pt x="83" y="10"/>
                      <a:pt x="82" y="9"/>
                    </a:cubicBezTo>
                    <a:cubicBezTo>
                      <a:pt x="82" y="9"/>
                      <a:pt x="82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5" name="Freeform 1206"/>
              <p:cNvSpPr/>
              <p:nvPr/>
            </p:nvSpPr>
            <p:spPr bwMode="auto">
              <a:xfrm>
                <a:off x="5835" y="1971"/>
                <a:ext cx="107" cy="107"/>
              </a:xfrm>
              <a:custGeom>
                <a:avLst/>
                <a:gdLst>
                  <a:gd name="T0" fmla="*/ 99 w 101"/>
                  <a:gd name="T1" fmla="*/ 99 h 101"/>
                  <a:gd name="T2" fmla="*/ 100 w 101"/>
                  <a:gd name="T3" fmla="*/ 98 h 101"/>
                  <a:gd name="T4" fmla="*/ 4 w 101"/>
                  <a:gd name="T5" fmla="*/ 60 h 101"/>
                  <a:gd name="T6" fmla="*/ 64 w 101"/>
                  <a:gd name="T7" fmla="*/ 5 h 101"/>
                  <a:gd name="T8" fmla="*/ 98 w 101"/>
                  <a:gd name="T9" fmla="*/ 100 h 101"/>
                  <a:gd name="T10" fmla="*/ 99 w 101"/>
                  <a:gd name="T11" fmla="*/ 99 h 101"/>
                  <a:gd name="T12" fmla="*/ 100 w 101"/>
                  <a:gd name="T13" fmla="*/ 98 h 101"/>
                  <a:gd name="T14" fmla="*/ 99 w 101"/>
                  <a:gd name="T15" fmla="*/ 99 h 101"/>
                  <a:gd name="T16" fmla="*/ 101 w 101"/>
                  <a:gd name="T17" fmla="*/ 99 h 101"/>
                  <a:gd name="T18" fmla="*/ 66 w 101"/>
                  <a:gd name="T19" fmla="*/ 2 h 101"/>
                  <a:gd name="T20" fmla="*/ 65 w 101"/>
                  <a:gd name="T21" fmla="*/ 1 h 101"/>
                  <a:gd name="T22" fmla="*/ 64 w 101"/>
                  <a:gd name="T23" fmla="*/ 1 h 101"/>
                  <a:gd name="T24" fmla="*/ 1 w 101"/>
                  <a:gd name="T25" fmla="*/ 59 h 101"/>
                  <a:gd name="T26" fmla="*/ 0 w 101"/>
                  <a:gd name="T27" fmla="*/ 61 h 101"/>
                  <a:gd name="T28" fmla="*/ 1 w 101"/>
                  <a:gd name="T29" fmla="*/ 62 h 101"/>
                  <a:gd name="T30" fmla="*/ 99 w 101"/>
                  <a:gd name="T31" fmla="*/ 101 h 101"/>
                  <a:gd name="T32" fmla="*/ 100 w 101"/>
                  <a:gd name="T33" fmla="*/ 100 h 101"/>
                  <a:gd name="T34" fmla="*/ 101 w 101"/>
                  <a:gd name="T35" fmla="*/ 99 h 101"/>
                  <a:gd name="T36" fmla="*/ 99 w 101"/>
                  <a:gd name="T37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01">
                    <a:moveTo>
                      <a:pt x="99" y="99"/>
                    </a:moveTo>
                    <a:cubicBezTo>
                      <a:pt x="100" y="98"/>
                      <a:pt x="100" y="98"/>
                      <a:pt x="100" y="98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4" y="1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0" y="61"/>
                      <a:pt x="1" y="62"/>
                      <a:pt x="1" y="62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1"/>
                      <a:pt x="100" y="101"/>
                      <a:pt x="100" y="100"/>
                    </a:cubicBezTo>
                    <a:cubicBezTo>
                      <a:pt x="101" y="100"/>
                      <a:pt x="101" y="99"/>
                      <a:pt x="101" y="99"/>
                    </a:cubicBezTo>
                    <a:cubicBezTo>
                      <a:pt x="99" y="99"/>
                      <a:pt x="99" y="99"/>
                      <a:pt x="99" y="9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6" name="Freeform 1207"/>
              <p:cNvSpPr/>
              <p:nvPr/>
            </p:nvSpPr>
            <p:spPr bwMode="auto">
              <a:xfrm>
                <a:off x="5835" y="1971"/>
                <a:ext cx="70" cy="123"/>
              </a:xfrm>
              <a:custGeom>
                <a:avLst/>
                <a:gdLst>
                  <a:gd name="T0" fmla="*/ 28 w 66"/>
                  <a:gd name="T1" fmla="*/ 115 h 116"/>
                  <a:gd name="T2" fmla="*/ 29 w 66"/>
                  <a:gd name="T3" fmla="*/ 115 h 116"/>
                  <a:gd name="T4" fmla="*/ 66 w 66"/>
                  <a:gd name="T5" fmla="*/ 3 h 116"/>
                  <a:gd name="T6" fmla="*/ 66 w 66"/>
                  <a:gd name="T7" fmla="*/ 1 h 116"/>
                  <a:gd name="T8" fmla="*/ 64 w 66"/>
                  <a:gd name="T9" fmla="*/ 1 h 116"/>
                  <a:gd name="T10" fmla="*/ 1 w 66"/>
                  <a:gd name="T11" fmla="*/ 59 h 116"/>
                  <a:gd name="T12" fmla="*/ 0 w 66"/>
                  <a:gd name="T13" fmla="*/ 61 h 116"/>
                  <a:gd name="T14" fmla="*/ 26 w 66"/>
                  <a:gd name="T15" fmla="*/ 115 h 116"/>
                  <a:gd name="T16" fmla="*/ 28 w 66"/>
                  <a:gd name="T17" fmla="*/ 116 h 116"/>
                  <a:gd name="T18" fmla="*/ 29 w 66"/>
                  <a:gd name="T19" fmla="*/ 115 h 116"/>
                  <a:gd name="T20" fmla="*/ 28 w 66"/>
                  <a:gd name="T21" fmla="*/ 115 h 116"/>
                  <a:gd name="T22" fmla="*/ 29 w 66"/>
                  <a:gd name="T23" fmla="*/ 114 h 116"/>
                  <a:gd name="T24" fmla="*/ 4 w 66"/>
                  <a:gd name="T25" fmla="*/ 61 h 116"/>
                  <a:gd name="T26" fmla="*/ 61 w 66"/>
                  <a:gd name="T27" fmla="*/ 7 h 116"/>
                  <a:gd name="T28" fmla="*/ 26 w 66"/>
                  <a:gd name="T29" fmla="*/ 114 h 116"/>
                  <a:gd name="T30" fmla="*/ 28 w 66"/>
                  <a:gd name="T31" fmla="*/ 115 h 116"/>
                  <a:gd name="T32" fmla="*/ 29 w 66"/>
                  <a:gd name="T33" fmla="*/ 114 h 116"/>
                  <a:gd name="T34" fmla="*/ 28 w 66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6">
                    <a:moveTo>
                      <a:pt x="28" y="115"/>
                    </a:moveTo>
                    <a:cubicBezTo>
                      <a:pt x="29" y="115"/>
                      <a:pt x="29" y="115"/>
                      <a:pt x="29" y="11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6"/>
                      <a:pt x="27" y="116"/>
                      <a:pt x="28" y="116"/>
                    </a:cubicBezTo>
                    <a:cubicBezTo>
                      <a:pt x="28" y="116"/>
                      <a:pt x="29" y="116"/>
                      <a:pt x="29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5"/>
                      <a:pt x="28" y="115"/>
                      <a:pt x="2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7" name="Freeform 1208"/>
              <p:cNvSpPr/>
              <p:nvPr/>
            </p:nvSpPr>
            <p:spPr bwMode="auto">
              <a:xfrm>
                <a:off x="5761" y="2033"/>
                <a:ext cx="105" cy="80"/>
              </a:xfrm>
              <a:custGeom>
                <a:avLst/>
                <a:gdLst>
                  <a:gd name="T0" fmla="*/ 2 w 99"/>
                  <a:gd name="T1" fmla="*/ 73 h 75"/>
                  <a:gd name="T2" fmla="*/ 3 w 99"/>
                  <a:gd name="T3" fmla="*/ 74 h 75"/>
                  <a:gd name="T4" fmla="*/ 71 w 99"/>
                  <a:gd name="T5" fmla="*/ 4 h 75"/>
                  <a:gd name="T6" fmla="*/ 95 w 99"/>
                  <a:gd name="T7" fmla="*/ 55 h 75"/>
                  <a:gd name="T8" fmla="*/ 2 w 99"/>
                  <a:gd name="T9" fmla="*/ 72 h 75"/>
                  <a:gd name="T10" fmla="*/ 2 w 99"/>
                  <a:gd name="T11" fmla="*/ 73 h 75"/>
                  <a:gd name="T12" fmla="*/ 3 w 99"/>
                  <a:gd name="T13" fmla="*/ 74 h 75"/>
                  <a:gd name="T14" fmla="*/ 2 w 99"/>
                  <a:gd name="T15" fmla="*/ 73 h 75"/>
                  <a:gd name="T16" fmla="*/ 2 w 99"/>
                  <a:gd name="T17" fmla="*/ 75 h 75"/>
                  <a:gd name="T18" fmla="*/ 98 w 99"/>
                  <a:gd name="T19" fmla="*/ 57 h 75"/>
                  <a:gd name="T20" fmla="*/ 99 w 99"/>
                  <a:gd name="T21" fmla="*/ 56 h 75"/>
                  <a:gd name="T22" fmla="*/ 99 w 99"/>
                  <a:gd name="T23" fmla="*/ 55 h 75"/>
                  <a:gd name="T24" fmla="*/ 73 w 99"/>
                  <a:gd name="T25" fmla="*/ 1 h 75"/>
                  <a:gd name="T26" fmla="*/ 72 w 99"/>
                  <a:gd name="T27" fmla="*/ 0 h 75"/>
                  <a:gd name="T28" fmla="*/ 71 w 99"/>
                  <a:gd name="T29" fmla="*/ 1 h 75"/>
                  <a:gd name="T30" fmla="*/ 1 w 99"/>
                  <a:gd name="T31" fmla="*/ 72 h 75"/>
                  <a:gd name="T32" fmla="*/ 1 w 99"/>
                  <a:gd name="T33" fmla="*/ 74 h 75"/>
                  <a:gd name="T34" fmla="*/ 2 w 99"/>
                  <a:gd name="T35" fmla="*/ 75 h 75"/>
                  <a:gd name="T36" fmla="*/ 2 w 9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75">
                    <a:moveTo>
                      <a:pt x="2" y="73"/>
                    </a:moveTo>
                    <a:cubicBezTo>
                      <a:pt x="3" y="74"/>
                      <a:pt x="3" y="74"/>
                      <a:pt x="3" y="7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5"/>
                      <a:pt x="2" y="75"/>
                      <a:pt x="2" y="75"/>
                    </a:cubicBezTo>
                    <a:cubicBezTo>
                      <a:pt x="2" y="73"/>
                      <a:pt x="2" y="73"/>
                      <a:pt x="2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8" name="Freeform 1209"/>
              <p:cNvSpPr/>
              <p:nvPr/>
            </p:nvSpPr>
            <p:spPr bwMode="auto">
              <a:xfrm>
                <a:off x="5863" y="2090"/>
                <a:ext cx="48" cy="125"/>
              </a:xfrm>
              <a:custGeom>
                <a:avLst/>
                <a:gdLst>
                  <a:gd name="T0" fmla="*/ 45 w 46"/>
                  <a:gd name="T1" fmla="*/ 28 h 118"/>
                  <a:gd name="T2" fmla="*/ 46 w 46"/>
                  <a:gd name="T3" fmla="*/ 27 h 118"/>
                  <a:gd name="T4" fmla="*/ 2 w 46"/>
                  <a:gd name="T5" fmla="*/ 0 h 118"/>
                  <a:gd name="T6" fmla="*/ 1 w 46"/>
                  <a:gd name="T7" fmla="*/ 1 h 118"/>
                  <a:gd name="T8" fmla="*/ 0 w 46"/>
                  <a:gd name="T9" fmla="*/ 2 h 118"/>
                  <a:gd name="T10" fmla="*/ 41 w 46"/>
                  <a:gd name="T11" fmla="*/ 117 h 118"/>
                  <a:gd name="T12" fmla="*/ 43 w 46"/>
                  <a:gd name="T13" fmla="*/ 118 h 118"/>
                  <a:gd name="T14" fmla="*/ 44 w 46"/>
                  <a:gd name="T15" fmla="*/ 116 h 118"/>
                  <a:gd name="T16" fmla="*/ 46 w 46"/>
                  <a:gd name="T17" fmla="*/ 28 h 118"/>
                  <a:gd name="T18" fmla="*/ 46 w 46"/>
                  <a:gd name="T19" fmla="*/ 27 h 118"/>
                  <a:gd name="T20" fmla="*/ 45 w 46"/>
                  <a:gd name="T21" fmla="*/ 28 h 118"/>
                  <a:gd name="T22" fmla="*/ 43 w 46"/>
                  <a:gd name="T23" fmla="*/ 28 h 118"/>
                  <a:gd name="T24" fmla="*/ 41 w 46"/>
                  <a:gd name="T25" fmla="*/ 108 h 118"/>
                  <a:gd name="T26" fmla="*/ 4 w 46"/>
                  <a:gd name="T27" fmla="*/ 5 h 118"/>
                  <a:gd name="T28" fmla="*/ 44 w 46"/>
                  <a:gd name="T29" fmla="*/ 30 h 118"/>
                  <a:gd name="T30" fmla="*/ 45 w 46"/>
                  <a:gd name="T31" fmla="*/ 28 h 118"/>
                  <a:gd name="T32" fmla="*/ 43 w 46"/>
                  <a:gd name="T33" fmla="*/ 28 h 118"/>
                  <a:gd name="T34" fmla="*/ 45 w 46"/>
                  <a:gd name="T35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18">
                    <a:moveTo>
                      <a:pt x="45" y="28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2" y="117"/>
                      <a:pt x="42" y="118"/>
                      <a:pt x="43" y="118"/>
                    </a:cubicBezTo>
                    <a:cubicBezTo>
                      <a:pt x="44" y="118"/>
                      <a:pt x="44" y="117"/>
                      <a:pt x="44" y="116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5" y="28"/>
                      <a:pt x="45" y="28"/>
                      <a:pt x="45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" name="Group 1411"/>
            <p:cNvGrpSpPr/>
            <p:nvPr/>
          </p:nvGrpSpPr>
          <p:grpSpPr bwMode="auto">
            <a:xfrm>
              <a:off x="4469" y="819"/>
              <a:ext cx="2495" cy="2812"/>
              <a:chOff x="4469" y="819"/>
              <a:chExt cx="2495" cy="2812"/>
            </a:xfrm>
          </p:grpSpPr>
          <p:sp>
            <p:nvSpPr>
              <p:cNvPr id="3529" name="Freeform 1211"/>
              <p:cNvSpPr/>
              <p:nvPr/>
            </p:nvSpPr>
            <p:spPr bwMode="auto">
              <a:xfrm>
                <a:off x="5758" y="2090"/>
                <a:ext cx="108" cy="111"/>
              </a:xfrm>
              <a:custGeom>
                <a:avLst/>
                <a:gdLst>
                  <a:gd name="T0" fmla="*/ 40 w 102"/>
                  <a:gd name="T1" fmla="*/ 103 h 105"/>
                  <a:gd name="T2" fmla="*/ 40 w 102"/>
                  <a:gd name="T3" fmla="*/ 102 h 105"/>
                  <a:gd name="T4" fmla="*/ 4 w 102"/>
                  <a:gd name="T5" fmla="*/ 89 h 105"/>
                  <a:gd name="T6" fmla="*/ 94 w 102"/>
                  <a:gd name="T7" fmla="*/ 9 h 105"/>
                  <a:gd name="T8" fmla="*/ 38 w 102"/>
                  <a:gd name="T9" fmla="*/ 103 h 105"/>
                  <a:gd name="T10" fmla="*/ 40 w 102"/>
                  <a:gd name="T11" fmla="*/ 103 h 105"/>
                  <a:gd name="T12" fmla="*/ 40 w 102"/>
                  <a:gd name="T13" fmla="*/ 102 h 105"/>
                  <a:gd name="T14" fmla="*/ 40 w 102"/>
                  <a:gd name="T15" fmla="*/ 103 h 105"/>
                  <a:gd name="T16" fmla="*/ 41 w 102"/>
                  <a:gd name="T17" fmla="*/ 104 h 105"/>
                  <a:gd name="T18" fmla="*/ 102 w 102"/>
                  <a:gd name="T19" fmla="*/ 2 h 105"/>
                  <a:gd name="T20" fmla="*/ 102 w 102"/>
                  <a:gd name="T21" fmla="*/ 1 h 105"/>
                  <a:gd name="T22" fmla="*/ 100 w 102"/>
                  <a:gd name="T23" fmla="*/ 1 h 105"/>
                  <a:gd name="T24" fmla="*/ 1 w 102"/>
                  <a:gd name="T25" fmla="*/ 89 h 105"/>
                  <a:gd name="T26" fmla="*/ 0 w 102"/>
                  <a:gd name="T27" fmla="*/ 90 h 105"/>
                  <a:gd name="T28" fmla="*/ 1 w 102"/>
                  <a:gd name="T29" fmla="*/ 91 h 105"/>
                  <a:gd name="T30" fmla="*/ 39 w 102"/>
                  <a:gd name="T31" fmla="*/ 105 h 105"/>
                  <a:gd name="T32" fmla="*/ 41 w 102"/>
                  <a:gd name="T33" fmla="*/ 104 h 105"/>
                  <a:gd name="T34" fmla="*/ 40 w 102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5">
                    <a:moveTo>
                      <a:pt x="40" y="103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1"/>
                      <a:pt x="102" y="1"/>
                    </a:cubicBezTo>
                    <a:cubicBezTo>
                      <a:pt x="101" y="0"/>
                      <a:pt x="100" y="0"/>
                      <a:pt x="100" y="1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1" y="91"/>
                      <a:pt x="1" y="91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5"/>
                      <a:pt x="41" y="105"/>
                      <a:pt x="41" y="104"/>
                    </a:cubicBezTo>
                    <a:cubicBezTo>
                      <a:pt x="40" y="103"/>
                      <a:pt x="40" y="103"/>
                      <a:pt x="4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0" name="Freeform 1212"/>
              <p:cNvSpPr/>
              <p:nvPr/>
            </p:nvSpPr>
            <p:spPr bwMode="auto">
              <a:xfrm>
                <a:off x="5761" y="2090"/>
                <a:ext cx="148" cy="125"/>
              </a:xfrm>
              <a:custGeom>
                <a:avLst/>
                <a:gdLst>
                  <a:gd name="T0" fmla="*/ 2 w 140"/>
                  <a:gd name="T1" fmla="*/ 19 h 118"/>
                  <a:gd name="T2" fmla="*/ 2 w 140"/>
                  <a:gd name="T3" fmla="*/ 21 h 118"/>
                  <a:gd name="T4" fmla="*/ 97 w 140"/>
                  <a:gd name="T5" fmla="*/ 3 h 118"/>
                  <a:gd name="T6" fmla="*/ 136 w 140"/>
                  <a:gd name="T7" fmla="*/ 112 h 118"/>
                  <a:gd name="T8" fmla="*/ 3 w 140"/>
                  <a:gd name="T9" fmla="*/ 18 h 118"/>
                  <a:gd name="T10" fmla="*/ 2 w 140"/>
                  <a:gd name="T11" fmla="*/ 19 h 118"/>
                  <a:gd name="T12" fmla="*/ 2 w 140"/>
                  <a:gd name="T13" fmla="*/ 21 h 118"/>
                  <a:gd name="T14" fmla="*/ 2 w 140"/>
                  <a:gd name="T15" fmla="*/ 19 h 118"/>
                  <a:gd name="T16" fmla="*/ 1 w 140"/>
                  <a:gd name="T17" fmla="*/ 21 h 118"/>
                  <a:gd name="T18" fmla="*/ 138 w 140"/>
                  <a:gd name="T19" fmla="*/ 117 h 118"/>
                  <a:gd name="T20" fmla="*/ 140 w 140"/>
                  <a:gd name="T21" fmla="*/ 117 h 118"/>
                  <a:gd name="T22" fmla="*/ 140 w 140"/>
                  <a:gd name="T23" fmla="*/ 116 h 118"/>
                  <a:gd name="T24" fmla="*/ 99 w 140"/>
                  <a:gd name="T25" fmla="*/ 1 h 118"/>
                  <a:gd name="T26" fmla="*/ 97 w 140"/>
                  <a:gd name="T27" fmla="*/ 0 h 118"/>
                  <a:gd name="T28" fmla="*/ 2 w 140"/>
                  <a:gd name="T29" fmla="*/ 18 h 118"/>
                  <a:gd name="T30" fmla="*/ 0 w 140"/>
                  <a:gd name="T31" fmla="*/ 19 h 118"/>
                  <a:gd name="T32" fmla="*/ 1 w 140"/>
                  <a:gd name="T33" fmla="*/ 21 h 118"/>
                  <a:gd name="T34" fmla="*/ 2 w 140"/>
                  <a:gd name="T35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18">
                    <a:moveTo>
                      <a:pt x="2" y="19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8"/>
                      <a:pt x="139" y="118"/>
                      <a:pt x="140" y="117"/>
                    </a:cubicBezTo>
                    <a:cubicBezTo>
                      <a:pt x="140" y="117"/>
                      <a:pt x="140" y="116"/>
                      <a:pt x="140" y="116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9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2" y="19"/>
                      <a:pt x="2" y="19"/>
                      <a:pt x="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1" name="Freeform 1213"/>
              <p:cNvSpPr/>
              <p:nvPr/>
            </p:nvSpPr>
            <p:spPr bwMode="auto">
              <a:xfrm>
                <a:off x="5364" y="1977"/>
                <a:ext cx="36" cy="184"/>
              </a:xfrm>
              <a:custGeom>
                <a:avLst/>
                <a:gdLst>
                  <a:gd name="T0" fmla="*/ 14 w 34"/>
                  <a:gd name="T1" fmla="*/ 172 h 174"/>
                  <a:gd name="T2" fmla="*/ 15 w 34"/>
                  <a:gd name="T3" fmla="*/ 173 h 174"/>
                  <a:gd name="T4" fmla="*/ 34 w 34"/>
                  <a:gd name="T5" fmla="*/ 34 h 174"/>
                  <a:gd name="T6" fmla="*/ 33 w 34"/>
                  <a:gd name="T7" fmla="*/ 33 h 174"/>
                  <a:gd name="T8" fmla="*/ 2 w 34"/>
                  <a:gd name="T9" fmla="*/ 1 h 174"/>
                  <a:gd name="T10" fmla="*/ 1 w 34"/>
                  <a:gd name="T11" fmla="*/ 0 h 174"/>
                  <a:gd name="T12" fmla="*/ 0 w 34"/>
                  <a:gd name="T13" fmla="*/ 2 h 174"/>
                  <a:gd name="T14" fmla="*/ 12 w 34"/>
                  <a:gd name="T15" fmla="*/ 173 h 174"/>
                  <a:gd name="T16" fmla="*/ 14 w 34"/>
                  <a:gd name="T17" fmla="*/ 174 h 174"/>
                  <a:gd name="T18" fmla="*/ 15 w 34"/>
                  <a:gd name="T19" fmla="*/ 173 h 174"/>
                  <a:gd name="T20" fmla="*/ 14 w 34"/>
                  <a:gd name="T21" fmla="*/ 172 h 174"/>
                  <a:gd name="T22" fmla="*/ 15 w 34"/>
                  <a:gd name="T23" fmla="*/ 172 h 174"/>
                  <a:gd name="T24" fmla="*/ 3 w 34"/>
                  <a:gd name="T25" fmla="*/ 6 h 174"/>
                  <a:gd name="T26" fmla="*/ 31 w 34"/>
                  <a:gd name="T27" fmla="*/ 35 h 174"/>
                  <a:gd name="T28" fmla="*/ 12 w 34"/>
                  <a:gd name="T29" fmla="*/ 172 h 174"/>
                  <a:gd name="T30" fmla="*/ 14 w 34"/>
                  <a:gd name="T31" fmla="*/ 172 h 174"/>
                  <a:gd name="T32" fmla="*/ 15 w 34"/>
                  <a:gd name="T33" fmla="*/ 172 h 174"/>
                  <a:gd name="T34" fmla="*/ 14 w 34"/>
                  <a:gd name="T35" fmla="*/ 17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174">
                    <a:moveTo>
                      <a:pt x="14" y="172"/>
                    </a:moveTo>
                    <a:cubicBezTo>
                      <a:pt x="15" y="173"/>
                      <a:pt x="15" y="173"/>
                      <a:pt x="15" y="17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3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2" y="173"/>
                      <a:pt x="13" y="174"/>
                      <a:pt x="14" y="174"/>
                    </a:cubicBezTo>
                    <a:cubicBezTo>
                      <a:pt x="15" y="174"/>
                      <a:pt x="15" y="173"/>
                      <a:pt x="15" y="173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4" y="172"/>
                      <a:pt x="14" y="172"/>
                      <a:pt x="14" y="1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2" name="Freeform 1214"/>
              <p:cNvSpPr/>
              <p:nvPr/>
            </p:nvSpPr>
            <p:spPr bwMode="auto">
              <a:xfrm>
                <a:off x="5419" y="2104"/>
                <a:ext cx="131" cy="67"/>
              </a:xfrm>
              <a:custGeom>
                <a:avLst/>
                <a:gdLst>
                  <a:gd name="T0" fmla="*/ 64 w 124"/>
                  <a:gd name="T1" fmla="*/ 61 h 63"/>
                  <a:gd name="T2" fmla="*/ 65 w 124"/>
                  <a:gd name="T3" fmla="*/ 60 h 63"/>
                  <a:gd name="T4" fmla="*/ 5 w 124"/>
                  <a:gd name="T5" fmla="*/ 13 h 63"/>
                  <a:gd name="T6" fmla="*/ 119 w 124"/>
                  <a:gd name="T7" fmla="*/ 4 h 63"/>
                  <a:gd name="T8" fmla="*/ 63 w 124"/>
                  <a:gd name="T9" fmla="*/ 60 h 63"/>
                  <a:gd name="T10" fmla="*/ 64 w 124"/>
                  <a:gd name="T11" fmla="*/ 61 h 63"/>
                  <a:gd name="T12" fmla="*/ 65 w 124"/>
                  <a:gd name="T13" fmla="*/ 60 h 63"/>
                  <a:gd name="T14" fmla="*/ 64 w 124"/>
                  <a:gd name="T15" fmla="*/ 61 h 63"/>
                  <a:gd name="T16" fmla="*/ 65 w 124"/>
                  <a:gd name="T17" fmla="*/ 62 h 63"/>
                  <a:gd name="T18" fmla="*/ 124 w 124"/>
                  <a:gd name="T19" fmla="*/ 3 h 63"/>
                  <a:gd name="T20" fmla="*/ 124 w 124"/>
                  <a:gd name="T21" fmla="*/ 1 h 63"/>
                  <a:gd name="T22" fmla="*/ 123 w 124"/>
                  <a:gd name="T23" fmla="*/ 0 h 63"/>
                  <a:gd name="T24" fmla="*/ 1 w 124"/>
                  <a:gd name="T25" fmla="*/ 10 h 63"/>
                  <a:gd name="T26" fmla="*/ 0 w 124"/>
                  <a:gd name="T27" fmla="*/ 11 h 63"/>
                  <a:gd name="T28" fmla="*/ 0 w 124"/>
                  <a:gd name="T29" fmla="*/ 13 h 63"/>
                  <a:gd name="T30" fmla="*/ 63 w 124"/>
                  <a:gd name="T31" fmla="*/ 62 h 63"/>
                  <a:gd name="T32" fmla="*/ 65 w 124"/>
                  <a:gd name="T33" fmla="*/ 62 h 63"/>
                  <a:gd name="T34" fmla="*/ 64 w 124"/>
                  <a:gd name="T35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63">
                    <a:moveTo>
                      <a:pt x="64" y="61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1"/>
                    </a:cubicBezTo>
                    <a:cubicBezTo>
                      <a:pt x="124" y="0"/>
                      <a:pt x="123" y="0"/>
                      <a:pt x="123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3"/>
                      <a:pt x="64" y="63"/>
                      <a:pt x="65" y="62"/>
                    </a:cubicBezTo>
                    <a:cubicBezTo>
                      <a:pt x="64" y="61"/>
                      <a:pt x="64" y="61"/>
                      <a:pt x="64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3" name="Freeform 1215"/>
              <p:cNvSpPr/>
              <p:nvPr/>
            </p:nvSpPr>
            <p:spPr bwMode="auto">
              <a:xfrm>
                <a:off x="5376" y="2158"/>
                <a:ext cx="54" cy="153"/>
              </a:xfrm>
              <a:custGeom>
                <a:avLst/>
                <a:gdLst>
                  <a:gd name="T0" fmla="*/ 2 w 51"/>
                  <a:gd name="T1" fmla="*/ 1 h 145"/>
                  <a:gd name="T2" fmla="*/ 1 w 51"/>
                  <a:gd name="T3" fmla="*/ 3 h 145"/>
                  <a:gd name="T4" fmla="*/ 47 w 51"/>
                  <a:gd name="T5" fmla="*/ 40 h 145"/>
                  <a:gd name="T6" fmla="*/ 23 w 51"/>
                  <a:gd name="T7" fmla="*/ 136 h 145"/>
                  <a:gd name="T8" fmla="*/ 3 w 51"/>
                  <a:gd name="T9" fmla="*/ 1 h 145"/>
                  <a:gd name="T10" fmla="*/ 2 w 51"/>
                  <a:gd name="T11" fmla="*/ 1 h 145"/>
                  <a:gd name="T12" fmla="*/ 1 w 51"/>
                  <a:gd name="T13" fmla="*/ 3 h 145"/>
                  <a:gd name="T14" fmla="*/ 2 w 51"/>
                  <a:gd name="T15" fmla="*/ 1 h 145"/>
                  <a:gd name="T16" fmla="*/ 0 w 51"/>
                  <a:gd name="T17" fmla="*/ 2 h 145"/>
                  <a:gd name="T18" fmla="*/ 22 w 51"/>
                  <a:gd name="T19" fmla="*/ 144 h 145"/>
                  <a:gd name="T20" fmla="*/ 23 w 51"/>
                  <a:gd name="T21" fmla="*/ 145 h 145"/>
                  <a:gd name="T22" fmla="*/ 24 w 51"/>
                  <a:gd name="T23" fmla="*/ 144 h 145"/>
                  <a:gd name="T24" fmla="*/ 51 w 51"/>
                  <a:gd name="T25" fmla="*/ 40 h 145"/>
                  <a:gd name="T26" fmla="*/ 50 w 51"/>
                  <a:gd name="T27" fmla="*/ 39 h 145"/>
                  <a:gd name="T28" fmla="*/ 3 w 51"/>
                  <a:gd name="T29" fmla="*/ 0 h 145"/>
                  <a:gd name="T30" fmla="*/ 1 w 51"/>
                  <a:gd name="T31" fmla="*/ 0 h 145"/>
                  <a:gd name="T32" fmla="*/ 0 w 51"/>
                  <a:gd name="T33" fmla="*/ 2 h 145"/>
                  <a:gd name="T34" fmla="*/ 2 w 51"/>
                  <a:gd name="T3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45">
                    <a:moveTo>
                      <a:pt x="2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3" y="145"/>
                    </a:cubicBezTo>
                    <a:cubicBezTo>
                      <a:pt x="24" y="145"/>
                      <a:pt x="24" y="145"/>
                      <a:pt x="24" y="144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0" y="3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4" name="Freeform 1216"/>
              <p:cNvSpPr/>
              <p:nvPr/>
            </p:nvSpPr>
            <p:spPr bwMode="auto">
              <a:xfrm>
                <a:off x="5364" y="1911"/>
                <a:ext cx="158" cy="94"/>
              </a:xfrm>
              <a:custGeom>
                <a:avLst/>
                <a:gdLst>
                  <a:gd name="T0" fmla="*/ 148 w 150"/>
                  <a:gd name="T1" fmla="*/ 2 h 89"/>
                  <a:gd name="T2" fmla="*/ 148 w 150"/>
                  <a:gd name="T3" fmla="*/ 1 h 89"/>
                  <a:gd name="T4" fmla="*/ 1 w 150"/>
                  <a:gd name="T5" fmla="*/ 63 h 89"/>
                  <a:gd name="T6" fmla="*/ 0 w 150"/>
                  <a:gd name="T7" fmla="*/ 65 h 89"/>
                  <a:gd name="T8" fmla="*/ 1 w 150"/>
                  <a:gd name="T9" fmla="*/ 66 h 89"/>
                  <a:gd name="T10" fmla="*/ 77 w 150"/>
                  <a:gd name="T11" fmla="*/ 89 h 89"/>
                  <a:gd name="T12" fmla="*/ 79 w 150"/>
                  <a:gd name="T13" fmla="*/ 88 h 89"/>
                  <a:gd name="T14" fmla="*/ 149 w 150"/>
                  <a:gd name="T15" fmla="*/ 3 h 89"/>
                  <a:gd name="T16" fmla="*/ 149 w 150"/>
                  <a:gd name="T17" fmla="*/ 1 h 89"/>
                  <a:gd name="T18" fmla="*/ 148 w 150"/>
                  <a:gd name="T19" fmla="*/ 1 h 89"/>
                  <a:gd name="T20" fmla="*/ 148 w 150"/>
                  <a:gd name="T21" fmla="*/ 2 h 89"/>
                  <a:gd name="T22" fmla="*/ 147 w 150"/>
                  <a:gd name="T23" fmla="*/ 1 h 89"/>
                  <a:gd name="T24" fmla="*/ 77 w 150"/>
                  <a:gd name="T25" fmla="*/ 86 h 89"/>
                  <a:gd name="T26" fmla="*/ 6 w 150"/>
                  <a:gd name="T27" fmla="*/ 64 h 89"/>
                  <a:gd name="T28" fmla="*/ 149 w 150"/>
                  <a:gd name="T29" fmla="*/ 3 h 89"/>
                  <a:gd name="T30" fmla="*/ 148 w 150"/>
                  <a:gd name="T31" fmla="*/ 2 h 89"/>
                  <a:gd name="T32" fmla="*/ 147 w 150"/>
                  <a:gd name="T33" fmla="*/ 1 h 89"/>
                  <a:gd name="T34" fmla="*/ 148 w 150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89">
                    <a:moveTo>
                      <a:pt x="148" y="2"/>
                    </a:moveTo>
                    <a:cubicBezTo>
                      <a:pt x="148" y="1"/>
                      <a:pt x="148" y="1"/>
                      <a:pt x="148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0" y="63"/>
                      <a:pt x="0" y="64"/>
                      <a:pt x="0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8" y="89"/>
                      <a:pt x="79" y="89"/>
                      <a:pt x="79" y="88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50" y="2"/>
                      <a:pt x="150" y="2"/>
                      <a:pt x="149" y="1"/>
                    </a:cubicBezTo>
                    <a:cubicBezTo>
                      <a:pt x="149" y="1"/>
                      <a:pt x="148" y="0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8" y="2"/>
                      <a:pt x="148" y="2"/>
                      <a:pt x="1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5" name="Freeform 1217"/>
              <p:cNvSpPr/>
              <p:nvPr/>
            </p:nvSpPr>
            <p:spPr bwMode="auto">
              <a:xfrm>
                <a:off x="5638" y="2095"/>
                <a:ext cx="126" cy="80"/>
              </a:xfrm>
              <a:custGeom>
                <a:avLst/>
                <a:gdLst>
                  <a:gd name="T0" fmla="*/ 1 w 120"/>
                  <a:gd name="T1" fmla="*/ 74 h 76"/>
                  <a:gd name="T2" fmla="*/ 2 w 120"/>
                  <a:gd name="T3" fmla="*/ 76 h 76"/>
                  <a:gd name="T4" fmla="*/ 120 w 120"/>
                  <a:gd name="T5" fmla="*/ 17 h 76"/>
                  <a:gd name="T6" fmla="*/ 120 w 120"/>
                  <a:gd name="T7" fmla="*/ 15 h 76"/>
                  <a:gd name="T8" fmla="*/ 119 w 120"/>
                  <a:gd name="T9" fmla="*/ 14 h 76"/>
                  <a:gd name="T10" fmla="*/ 37 w 120"/>
                  <a:gd name="T11" fmla="*/ 1 h 76"/>
                  <a:gd name="T12" fmla="*/ 35 w 120"/>
                  <a:gd name="T13" fmla="*/ 1 h 76"/>
                  <a:gd name="T14" fmla="*/ 0 w 120"/>
                  <a:gd name="T15" fmla="*/ 74 h 76"/>
                  <a:gd name="T16" fmla="*/ 0 w 120"/>
                  <a:gd name="T17" fmla="*/ 75 h 76"/>
                  <a:gd name="T18" fmla="*/ 2 w 120"/>
                  <a:gd name="T19" fmla="*/ 76 h 76"/>
                  <a:gd name="T20" fmla="*/ 1 w 120"/>
                  <a:gd name="T21" fmla="*/ 74 h 76"/>
                  <a:gd name="T22" fmla="*/ 3 w 120"/>
                  <a:gd name="T23" fmla="*/ 75 h 76"/>
                  <a:gd name="T24" fmla="*/ 37 w 120"/>
                  <a:gd name="T25" fmla="*/ 4 h 76"/>
                  <a:gd name="T26" fmla="*/ 114 w 120"/>
                  <a:gd name="T27" fmla="*/ 16 h 76"/>
                  <a:gd name="T28" fmla="*/ 1 w 120"/>
                  <a:gd name="T29" fmla="*/ 73 h 76"/>
                  <a:gd name="T30" fmla="*/ 1 w 120"/>
                  <a:gd name="T31" fmla="*/ 74 h 76"/>
                  <a:gd name="T32" fmla="*/ 3 w 120"/>
                  <a:gd name="T33" fmla="*/ 75 h 76"/>
                  <a:gd name="T34" fmla="*/ 1 w 120"/>
                  <a:gd name="T35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76">
                    <a:moveTo>
                      <a:pt x="1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6"/>
                      <a:pt x="120" y="16"/>
                      <a:pt x="120" y="15"/>
                    </a:cubicBezTo>
                    <a:cubicBezTo>
                      <a:pt x="120" y="14"/>
                      <a:pt x="120" y="14"/>
                      <a:pt x="119" y="14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1" y="76"/>
                      <a:pt x="2" y="76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" y="74"/>
                      <a:pt x="1" y="74"/>
                      <a:pt x="1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6" name="Freeform 1218"/>
              <p:cNvSpPr/>
              <p:nvPr/>
            </p:nvSpPr>
            <p:spPr bwMode="auto">
              <a:xfrm>
                <a:off x="5473" y="1945"/>
                <a:ext cx="88" cy="106"/>
              </a:xfrm>
              <a:custGeom>
                <a:avLst/>
                <a:gdLst>
                  <a:gd name="T0" fmla="*/ 83 w 84"/>
                  <a:gd name="T1" fmla="*/ 62 h 101"/>
                  <a:gd name="T2" fmla="*/ 84 w 84"/>
                  <a:gd name="T3" fmla="*/ 62 h 101"/>
                  <a:gd name="T4" fmla="*/ 84 w 84"/>
                  <a:gd name="T5" fmla="*/ 2 h 101"/>
                  <a:gd name="T6" fmla="*/ 83 w 84"/>
                  <a:gd name="T7" fmla="*/ 0 h 101"/>
                  <a:gd name="T8" fmla="*/ 81 w 84"/>
                  <a:gd name="T9" fmla="*/ 1 h 101"/>
                  <a:gd name="T10" fmla="*/ 0 w 84"/>
                  <a:gd name="T11" fmla="*/ 98 h 101"/>
                  <a:gd name="T12" fmla="*/ 0 w 84"/>
                  <a:gd name="T13" fmla="*/ 100 h 101"/>
                  <a:gd name="T14" fmla="*/ 2 w 84"/>
                  <a:gd name="T15" fmla="*/ 100 h 101"/>
                  <a:gd name="T16" fmla="*/ 83 w 84"/>
                  <a:gd name="T17" fmla="*/ 63 h 101"/>
                  <a:gd name="T18" fmla="*/ 84 w 84"/>
                  <a:gd name="T19" fmla="*/ 62 h 101"/>
                  <a:gd name="T20" fmla="*/ 83 w 84"/>
                  <a:gd name="T21" fmla="*/ 62 h 101"/>
                  <a:gd name="T22" fmla="*/ 82 w 84"/>
                  <a:gd name="T23" fmla="*/ 60 h 101"/>
                  <a:gd name="T24" fmla="*/ 7 w 84"/>
                  <a:gd name="T25" fmla="*/ 95 h 101"/>
                  <a:gd name="T26" fmla="*/ 81 w 84"/>
                  <a:gd name="T27" fmla="*/ 6 h 101"/>
                  <a:gd name="T28" fmla="*/ 81 w 84"/>
                  <a:gd name="T29" fmla="*/ 62 h 101"/>
                  <a:gd name="T30" fmla="*/ 83 w 84"/>
                  <a:gd name="T31" fmla="*/ 62 h 101"/>
                  <a:gd name="T32" fmla="*/ 82 w 84"/>
                  <a:gd name="T33" fmla="*/ 60 h 101"/>
                  <a:gd name="T34" fmla="*/ 83 w 84"/>
                  <a:gd name="T35" fmla="*/ 6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101">
                    <a:moveTo>
                      <a:pt x="83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1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1" y="100"/>
                      <a:pt x="2" y="101"/>
                      <a:pt x="2" y="100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7" name="Freeform 1219"/>
              <p:cNvSpPr/>
              <p:nvPr/>
            </p:nvSpPr>
            <p:spPr bwMode="auto">
              <a:xfrm>
                <a:off x="5519" y="1911"/>
                <a:ext cx="42" cy="100"/>
              </a:xfrm>
              <a:custGeom>
                <a:avLst/>
                <a:gdLst>
                  <a:gd name="T0" fmla="*/ 1 w 40"/>
                  <a:gd name="T1" fmla="*/ 2 h 95"/>
                  <a:gd name="T2" fmla="*/ 0 w 40"/>
                  <a:gd name="T3" fmla="*/ 3 h 95"/>
                  <a:gd name="T4" fmla="*/ 37 w 40"/>
                  <a:gd name="T5" fmla="*/ 94 h 95"/>
                  <a:gd name="T6" fmla="*/ 39 w 40"/>
                  <a:gd name="T7" fmla="*/ 95 h 95"/>
                  <a:gd name="T8" fmla="*/ 40 w 40"/>
                  <a:gd name="T9" fmla="*/ 94 h 95"/>
                  <a:gd name="T10" fmla="*/ 40 w 40"/>
                  <a:gd name="T11" fmla="*/ 34 h 95"/>
                  <a:gd name="T12" fmla="*/ 39 w 40"/>
                  <a:gd name="T13" fmla="*/ 33 h 95"/>
                  <a:gd name="T14" fmla="*/ 2 w 40"/>
                  <a:gd name="T15" fmla="*/ 1 h 95"/>
                  <a:gd name="T16" fmla="*/ 0 w 40"/>
                  <a:gd name="T17" fmla="*/ 1 h 95"/>
                  <a:gd name="T18" fmla="*/ 0 w 40"/>
                  <a:gd name="T19" fmla="*/ 3 h 95"/>
                  <a:gd name="T20" fmla="*/ 1 w 40"/>
                  <a:gd name="T21" fmla="*/ 2 h 95"/>
                  <a:gd name="T22" fmla="*/ 0 w 40"/>
                  <a:gd name="T23" fmla="*/ 3 h 95"/>
                  <a:gd name="T24" fmla="*/ 37 w 40"/>
                  <a:gd name="T25" fmla="*/ 35 h 95"/>
                  <a:gd name="T26" fmla="*/ 37 w 40"/>
                  <a:gd name="T27" fmla="*/ 86 h 95"/>
                  <a:gd name="T28" fmla="*/ 3 w 40"/>
                  <a:gd name="T29" fmla="*/ 1 h 95"/>
                  <a:gd name="T30" fmla="*/ 1 w 40"/>
                  <a:gd name="T31" fmla="*/ 2 h 95"/>
                  <a:gd name="T32" fmla="*/ 0 w 40"/>
                  <a:gd name="T33" fmla="*/ 3 h 95"/>
                  <a:gd name="T34" fmla="*/ 1 w 40"/>
                  <a:gd name="T35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95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5"/>
                      <a:pt x="38" y="95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39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8" name="Freeform 1220"/>
              <p:cNvSpPr/>
              <p:nvPr/>
            </p:nvSpPr>
            <p:spPr bwMode="auto">
              <a:xfrm>
                <a:off x="5558" y="1880"/>
                <a:ext cx="136" cy="68"/>
              </a:xfrm>
              <a:custGeom>
                <a:avLst/>
                <a:gdLst>
                  <a:gd name="T0" fmla="*/ 96 w 128"/>
                  <a:gd name="T1" fmla="*/ 58 h 64"/>
                  <a:gd name="T2" fmla="*/ 96 w 128"/>
                  <a:gd name="T3" fmla="*/ 56 h 64"/>
                  <a:gd name="T4" fmla="*/ 9 w 128"/>
                  <a:gd name="T5" fmla="*/ 61 h 64"/>
                  <a:gd name="T6" fmla="*/ 123 w 128"/>
                  <a:gd name="T7" fmla="*/ 5 h 64"/>
                  <a:gd name="T8" fmla="*/ 95 w 128"/>
                  <a:gd name="T9" fmla="*/ 57 h 64"/>
                  <a:gd name="T10" fmla="*/ 96 w 128"/>
                  <a:gd name="T11" fmla="*/ 58 h 64"/>
                  <a:gd name="T12" fmla="*/ 96 w 128"/>
                  <a:gd name="T13" fmla="*/ 56 h 64"/>
                  <a:gd name="T14" fmla="*/ 96 w 128"/>
                  <a:gd name="T15" fmla="*/ 58 h 64"/>
                  <a:gd name="T16" fmla="*/ 97 w 128"/>
                  <a:gd name="T17" fmla="*/ 58 h 64"/>
                  <a:gd name="T18" fmla="*/ 128 w 128"/>
                  <a:gd name="T19" fmla="*/ 3 h 64"/>
                  <a:gd name="T20" fmla="*/ 127 w 128"/>
                  <a:gd name="T21" fmla="*/ 1 h 64"/>
                  <a:gd name="T22" fmla="*/ 126 w 128"/>
                  <a:gd name="T23" fmla="*/ 1 h 64"/>
                  <a:gd name="T24" fmla="*/ 1 w 128"/>
                  <a:gd name="T25" fmla="*/ 61 h 64"/>
                  <a:gd name="T26" fmla="*/ 0 w 128"/>
                  <a:gd name="T27" fmla="*/ 63 h 64"/>
                  <a:gd name="T28" fmla="*/ 1 w 128"/>
                  <a:gd name="T29" fmla="*/ 64 h 64"/>
                  <a:gd name="T30" fmla="*/ 96 w 128"/>
                  <a:gd name="T31" fmla="*/ 59 h 64"/>
                  <a:gd name="T32" fmla="*/ 97 w 128"/>
                  <a:gd name="T33" fmla="*/ 58 h 64"/>
                  <a:gd name="T34" fmla="*/ 96 w 128"/>
                  <a:gd name="T35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64">
                    <a:moveTo>
                      <a:pt x="96" y="58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2"/>
                      <a:pt x="128" y="1"/>
                      <a:pt x="127" y="1"/>
                    </a:cubicBezTo>
                    <a:cubicBezTo>
                      <a:pt x="127" y="1"/>
                      <a:pt x="126" y="0"/>
                      <a:pt x="126" y="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0" y="64"/>
                      <a:pt x="1" y="64"/>
                      <a:pt x="1" y="64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9"/>
                      <a:pt x="97" y="59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9" name="Freeform 1221"/>
              <p:cNvSpPr/>
              <p:nvPr/>
            </p:nvSpPr>
            <p:spPr bwMode="auto">
              <a:xfrm>
                <a:off x="5658" y="1939"/>
                <a:ext cx="180" cy="102"/>
              </a:xfrm>
              <a:custGeom>
                <a:avLst/>
                <a:gdLst>
                  <a:gd name="T0" fmla="*/ 78 w 171"/>
                  <a:gd name="T1" fmla="*/ 94 h 96"/>
                  <a:gd name="T2" fmla="*/ 79 w 171"/>
                  <a:gd name="T3" fmla="*/ 93 h 96"/>
                  <a:gd name="T4" fmla="*/ 8 w 171"/>
                  <a:gd name="T5" fmla="*/ 7 h 96"/>
                  <a:gd name="T6" fmla="*/ 164 w 171"/>
                  <a:gd name="T7" fmla="*/ 89 h 96"/>
                  <a:gd name="T8" fmla="*/ 78 w 171"/>
                  <a:gd name="T9" fmla="*/ 93 h 96"/>
                  <a:gd name="T10" fmla="*/ 78 w 171"/>
                  <a:gd name="T11" fmla="*/ 94 h 96"/>
                  <a:gd name="T12" fmla="*/ 79 w 171"/>
                  <a:gd name="T13" fmla="*/ 93 h 96"/>
                  <a:gd name="T14" fmla="*/ 78 w 171"/>
                  <a:gd name="T15" fmla="*/ 94 h 96"/>
                  <a:gd name="T16" fmla="*/ 78 w 171"/>
                  <a:gd name="T17" fmla="*/ 96 h 96"/>
                  <a:gd name="T18" fmla="*/ 170 w 171"/>
                  <a:gd name="T19" fmla="*/ 92 h 96"/>
                  <a:gd name="T20" fmla="*/ 171 w 171"/>
                  <a:gd name="T21" fmla="*/ 91 h 96"/>
                  <a:gd name="T22" fmla="*/ 170 w 171"/>
                  <a:gd name="T23" fmla="*/ 89 h 96"/>
                  <a:gd name="T24" fmla="*/ 3 w 171"/>
                  <a:gd name="T25" fmla="*/ 0 h 96"/>
                  <a:gd name="T26" fmla="*/ 1 w 171"/>
                  <a:gd name="T27" fmla="*/ 1 h 96"/>
                  <a:gd name="T28" fmla="*/ 1 w 171"/>
                  <a:gd name="T29" fmla="*/ 3 h 96"/>
                  <a:gd name="T30" fmla="*/ 77 w 171"/>
                  <a:gd name="T31" fmla="*/ 95 h 96"/>
                  <a:gd name="T32" fmla="*/ 78 w 171"/>
                  <a:gd name="T33" fmla="*/ 96 h 96"/>
                  <a:gd name="T34" fmla="*/ 78 w 171"/>
                  <a:gd name="T35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96">
                    <a:moveTo>
                      <a:pt x="78" y="94"/>
                    </a:moveTo>
                    <a:cubicBezTo>
                      <a:pt x="79" y="93"/>
                      <a:pt x="79" y="93"/>
                      <a:pt x="79" y="9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64" y="89"/>
                      <a:pt x="164" y="89"/>
                      <a:pt x="164" y="89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170" y="92"/>
                      <a:pt x="170" y="92"/>
                      <a:pt x="170" y="92"/>
                    </a:cubicBezTo>
                    <a:cubicBezTo>
                      <a:pt x="170" y="92"/>
                      <a:pt x="171" y="92"/>
                      <a:pt x="171" y="91"/>
                    </a:cubicBezTo>
                    <a:cubicBezTo>
                      <a:pt x="171" y="90"/>
                      <a:pt x="171" y="90"/>
                      <a:pt x="170" y="8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5"/>
                      <a:pt x="77" y="96"/>
                      <a:pt x="78" y="96"/>
                    </a:cubicBezTo>
                    <a:cubicBezTo>
                      <a:pt x="78" y="94"/>
                      <a:pt x="78" y="94"/>
                      <a:pt x="78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0" name="Freeform 1222"/>
              <p:cNvSpPr/>
              <p:nvPr/>
            </p:nvSpPr>
            <p:spPr bwMode="auto">
              <a:xfrm>
                <a:off x="4589" y="3032"/>
                <a:ext cx="303" cy="112"/>
              </a:xfrm>
              <a:custGeom>
                <a:avLst/>
                <a:gdLst>
                  <a:gd name="T0" fmla="*/ 285 w 287"/>
                  <a:gd name="T1" fmla="*/ 87 h 106"/>
                  <a:gd name="T2" fmla="*/ 285 w 287"/>
                  <a:gd name="T3" fmla="*/ 86 h 106"/>
                  <a:gd name="T4" fmla="*/ 8 w 287"/>
                  <a:gd name="T5" fmla="*/ 102 h 106"/>
                  <a:gd name="T6" fmla="*/ 192 w 287"/>
                  <a:gd name="T7" fmla="*/ 3 h 106"/>
                  <a:gd name="T8" fmla="*/ 284 w 287"/>
                  <a:gd name="T9" fmla="*/ 88 h 106"/>
                  <a:gd name="T10" fmla="*/ 285 w 287"/>
                  <a:gd name="T11" fmla="*/ 87 h 106"/>
                  <a:gd name="T12" fmla="*/ 285 w 287"/>
                  <a:gd name="T13" fmla="*/ 86 h 106"/>
                  <a:gd name="T14" fmla="*/ 285 w 287"/>
                  <a:gd name="T15" fmla="*/ 87 h 106"/>
                  <a:gd name="T16" fmla="*/ 286 w 287"/>
                  <a:gd name="T17" fmla="*/ 86 h 106"/>
                  <a:gd name="T18" fmla="*/ 194 w 287"/>
                  <a:gd name="T19" fmla="*/ 0 h 106"/>
                  <a:gd name="T20" fmla="*/ 192 w 287"/>
                  <a:gd name="T21" fmla="*/ 0 h 106"/>
                  <a:gd name="T22" fmla="*/ 1 w 287"/>
                  <a:gd name="T23" fmla="*/ 103 h 106"/>
                  <a:gd name="T24" fmla="*/ 0 w 287"/>
                  <a:gd name="T25" fmla="*/ 105 h 106"/>
                  <a:gd name="T26" fmla="*/ 2 w 287"/>
                  <a:gd name="T27" fmla="*/ 106 h 106"/>
                  <a:gd name="T28" fmla="*/ 285 w 287"/>
                  <a:gd name="T29" fmla="*/ 89 h 106"/>
                  <a:gd name="T30" fmla="*/ 286 w 287"/>
                  <a:gd name="T31" fmla="*/ 88 h 106"/>
                  <a:gd name="T32" fmla="*/ 286 w 287"/>
                  <a:gd name="T33" fmla="*/ 86 h 106"/>
                  <a:gd name="T34" fmla="*/ 285 w 287"/>
                  <a:gd name="T35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106">
                    <a:moveTo>
                      <a:pt x="285" y="87"/>
                    </a:moveTo>
                    <a:cubicBezTo>
                      <a:pt x="285" y="86"/>
                      <a:pt x="285" y="86"/>
                      <a:pt x="285" y="86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192" y="3"/>
                      <a:pt x="192" y="3"/>
                      <a:pt x="192" y="3"/>
                    </a:cubicBezTo>
                    <a:cubicBezTo>
                      <a:pt x="284" y="88"/>
                      <a:pt x="284" y="88"/>
                      <a:pt x="284" y="88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5" y="86"/>
                      <a:pt x="285" y="86"/>
                      <a:pt x="285" y="86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285" y="89"/>
                      <a:pt x="285" y="89"/>
                      <a:pt x="285" y="89"/>
                    </a:cubicBezTo>
                    <a:cubicBezTo>
                      <a:pt x="286" y="89"/>
                      <a:pt x="286" y="88"/>
                      <a:pt x="286" y="88"/>
                    </a:cubicBezTo>
                    <a:cubicBezTo>
                      <a:pt x="287" y="87"/>
                      <a:pt x="287" y="86"/>
                      <a:pt x="286" y="86"/>
                    </a:cubicBezTo>
                    <a:cubicBezTo>
                      <a:pt x="285" y="87"/>
                      <a:pt x="285" y="87"/>
                      <a:pt x="285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1" name="Freeform 1223"/>
              <p:cNvSpPr/>
              <p:nvPr/>
            </p:nvSpPr>
            <p:spPr bwMode="auto">
              <a:xfrm>
                <a:off x="4469" y="3141"/>
                <a:ext cx="123" cy="123"/>
              </a:xfrm>
              <a:custGeom>
                <a:avLst/>
                <a:gdLst>
                  <a:gd name="T0" fmla="*/ 101 w 117"/>
                  <a:gd name="T1" fmla="*/ 115 h 117"/>
                  <a:gd name="T2" fmla="*/ 102 w 117"/>
                  <a:gd name="T3" fmla="*/ 114 h 117"/>
                  <a:gd name="T4" fmla="*/ 5 w 117"/>
                  <a:gd name="T5" fmla="*/ 71 h 117"/>
                  <a:gd name="T6" fmla="*/ 114 w 117"/>
                  <a:gd name="T7" fmla="*/ 4 h 117"/>
                  <a:gd name="T8" fmla="*/ 100 w 117"/>
                  <a:gd name="T9" fmla="*/ 115 h 117"/>
                  <a:gd name="T10" fmla="*/ 101 w 117"/>
                  <a:gd name="T11" fmla="*/ 115 h 117"/>
                  <a:gd name="T12" fmla="*/ 102 w 117"/>
                  <a:gd name="T13" fmla="*/ 114 h 117"/>
                  <a:gd name="T14" fmla="*/ 101 w 117"/>
                  <a:gd name="T15" fmla="*/ 115 h 117"/>
                  <a:gd name="T16" fmla="*/ 103 w 117"/>
                  <a:gd name="T17" fmla="*/ 115 h 117"/>
                  <a:gd name="T18" fmla="*/ 117 w 117"/>
                  <a:gd name="T19" fmla="*/ 1 h 117"/>
                  <a:gd name="T20" fmla="*/ 116 w 117"/>
                  <a:gd name="T21" fmla="*/ 0 h 117"/>
                  <a:gd name="T22" fmla="*/ 115 w 117"/>
                  <a:gd name="T23" fmla="*/ 0 h 117"/>
                  <a:gd name="T24" fmla="*/ 1 w 117"/>
                  <a:gd name="T25" fmla="*/ 70 h 117"/>
                  <a:gd name="T26" fmla="*/ 0 w 117"/>
                  <a:gd name="T27" fmla="*/ 71 h 117"/>
                  <a:gd name="T28" fmla="*/ 1 w 117"/>
                  <a:gd name="T29" fmla="*/ 72 h 117"/>
                  <a:gd name="T30" fmla="*/ 101 w 117"/>
                  <a:gd name="T31" fmla="*/ 116 h 117"/>
                  <a:gd name="T32" fmla="*/ 102 w 117"/>
                  <a:gd name="T33" fmla="*/ 116 h 117"/>
                  <a:gd name="T34" fmla="*/ 103 w 117"/>
                  <a:gd name="T35" fmla="*/ 115 h 117"/>
                  <a:gd name="T36" fmla="*/ 101 w 117"/>
                  <a:gd name="T37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17">
                    <a:moveTo>
                      <a:pt x="101" y="115"/>
                    </a:moveTo>
                    <a:cubicBezTo>
                      <a:pt x="102" y="114"/>
                      <a:pt x="102" y="114"/>
                      <a:pt x="102" y="114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0"/>
                      <a:pt x="116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0" y="71"/>
                      <a:pt x="0" y="71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3" y="116"/>
                      <a:pt x="103" y="115"/>
                    </a:cubicBezTo>
                    <a:cubicBezTo>
                      <a:pt x="101" y="115"/>
                      <a:pt x="101" y="115"/>
                      <a:pt x="101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2" name="Freeform 1224"/>
              <p:cNvSpPr/>
              <p:nvPr/>
            </p:nvSpPr>
            <p:spPr bwMode="auto">
              <a:xfrm>
                <a:off x="4933" y="3405"/>
                <a:ext cx="139" cy="68"/>
              </a:xfrm>
              <a:custGeom>
                <a:avLst/>
                <a:gdLst>
                  <a:gd name="T0" fmla="*/ 1 w 132"/>
                  <a:gd name="T1" fmla="*/ 16 h 65"/>
                  <a:gd name="T2" fmla="*/ 1 w 132"/>
                  <a:gd name="T3" fmla="*/ 17 h 65"/>
                  <a:gd name="T4" fmla="*/ 64 w 132"/>
                  <a:gd name="T5" fmla="*/ 64 h 65"/>
                  <a:gd name="T6" fmla="*/ 66 w 132"/>
                  <a:gd name="T7" fmla="*/ 64 h 65"/>
                  <a:gd name="T8" fmla="*/ 132 w 132"/>
                  <a:gd name="T9" fmla="*/ 2 h 65"/>
                  <a:gd name="T10" fmla="*/ 132 w 132"/>
                  <a:gd name="T11" fmla="*/ 0 h 65"/>
                  <a:gd name="T12" fmla="*/ 130 w 132"/>
                  <a:gd name="T13" fmla="*/ 0 h 65"/>
                  <a:gd name="T14" fmla="*/ 1 w 132"/>
                  <a:gd name="T15" fmla="*/ 15 h 65"/>
                  <a:gd name="T16" fmla="*/ 0 w 132"/>
                  <a:gd name="T17" fmla="*/ 16 h 65"/>
                  <a:gd name="T18" fmla="*/ 1 w 132"/>
                  <a:gd name="T19" fmla="*/ 17 h 65"/>
                  <a:gd name="T20" fmla="*/ 1 w 132"/>
                  <a:gd name="T21" fmla="*/ 16 h 65"/>
                  <a:gd name="T22" fmla="*/ 2 w 132"/>
                  <a:gd name="T23" fmla="*/ 18 h 65"/>
                  <a:gd name="T24" fmla="*/ 126 w 132"/>
                  <a:gd name="T25" fmla="*/ 3 h 65"/>
                  <a:gd name="T26" fmla="*/ 65 w 132"/>
                  <a:gd name="T27" fmla="*/ 61 h 65"/>
                  <a:gd name="T28" fmla="*/ 2 w 132"/>
                  <a:gd name="T29" fmla="*/ 15 h 65"/>
                  <a:gd name="T30" fmla="*/ 1 w 132"/>
                  <a:gd name="T31" fmla="*/ 16 h 65"/>
                  <a:gd name="T32" fmla="*/ 2 w 132"/>
                  <a:gd name="T33" fmla="*/ 18 h 65"/>
                  <a:gd name="T34" fmla="*/ 1 w 132"/>
                  <a:gd name="T35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65">
                    <a:moveTo>
                      <a:pt x="1" y="16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5"/>
                      <a:pt x="66" y="65"/>
                      <a:pt x="66" y="64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2" y="1"/>
                      <a:pt x="132" y="0"/>
                    </a:cubicBezTo>
                    <a:cubicBezTo>
                      <a:pt x="132" y="0"/>
                      <a:pt x="131" y="0"/>
                      <a:pt x="13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3" name="Freeform 1225"/>
              <p:cNvSpPr/>
              <p:nvPr/>
            </p:nvSpPr>
            <p:spPr bwMode="auto">
              <a:xfrm>
                <a:off x="4982" y="3405"/>
                <a:ext cx="137" cy="226"/>
              </a:xfrm>
              <a:custGeom>
                <a:avLst/>
                <a:gdLst>
                  <a:gd name="T0" fmla="*/ 128 w 129"/>
                  <a:gd name="T1" fmla="*/ 212 h 214"/>
                  <a:gd name="T2" fmla="*/ 128 w 129"/>
                  <a:gd name="T3" fmla="*/ 211 h 214"/>
                  <a:gd name="T4" fmla="*/ 3 w 129"/>
                  <a:gd name="T5" fmla="*/ 143 h 214"/>
                  <a:gd name="T6" fmla="*/ 83 w 129"/>
                  <a:gd name="T7" fmla="*/ 5 h 214"/>
                  <a:gd name="T8" fmla="*/ 126 w 129"/>
                  <a:gd name="T9" fmla="*/ 213 h 214"/>
                  <a:gd name="T10" fmla="*/ 128 w 129"/>
                  <a:gd name="T11" fmla="*/ 212 h 214"/>
                  <a:gd name="T12" fmla="*/ 128 w 129"/>
                  <a:gd name="T13" fmla="*/ 211 h 214"/>
                  <a:gd name="T14" fmla="*/ 128 w 129"/>
                  <a:gd name="T15" fmla="*/ 212 h 214"/>
                  <a:gd name="T16" fmla="*/ 129 w 129"/>
                  <a:gd name="T17" fmla="*/ 212 h 214"/>
                  <a:gd name="T18" fmla="*/ 85 w 129"/>
                  <a:gd name="T19" fmla="*/ 1 h 214"/>
                  <a:gd name="T20" fmla="*/ 84 w 129"/>
                  <a:gd name="T21" fmla="*/ 0 h 214"/>
                  <a:gd name="T22" fmla="*/ 82 w 129"/>
                  <a:gd name="T23" fmla="*/ 0 h 214"/>
                  <a:gd name="T24" fmla="*/ 0 w 129"/>
                  <a:gd name="T25" fmla="*/ 142 h 214"/>
                  <a:gd name="T26" fmla="*/ 0 w 129"/>
                  <a:gd name="T27" fmla="*/ 144 h 214"/>
                  <a:gd name="T28" fmla="*/ 1 w 129"/>
                  <a:gd name="T29" fmla="*/ 145 h 214"/>
                  <a:gd name="T30" fmla="*/ 127 w 129"/>
                  <a:gd name="T31" fmla="*/ 214 h 214"/>
                  <a:gd name="T32" fmla="*/ 128 w 129"/>
                  <a:gd name="T33" fmla="*/ 213 h 214"/>
                  <a:gd name="T34" fmla="*/ 129 w 129"/>
                  <a:gd name="T35" fmla="*/ 212 h 214"/>
                  <a:gd name="T36" fmla="*/ 128 w 129"/>
                  <a:gd name="T3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214">
                    <a:moveTo>
                      <a:pt x="128" y="212"/>
                    </a:moveTo>
                    <a:cubicBezTo>
                      <a:pt x="128" y="211"/>
                      <a:pt x="128" y="211"/>
                      <a:pt x="128" y="211"/>
                    </a:cubicBezTo>
                    <a:cubicBezTo>
                      <a:pt x="3" y="143"/>
                      <a:pt x="3" y="143"/>
                      <a:pt x="3" y="14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9" y="212"/>
                      <a:pt x="129" y="212"/>
                      <a:pt x="129" y="212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3"/>
                      <a:pt x="0" y="144"/>
                    </a:cubicBezTo>
                    <a:cubicBezTo>
                      <a:pt x="0" y="144"/>
                      <a:pt x="0" y="144"/>
                      <a:pt x="1" y="145"/>
                    </a:cubicBezTo>
                    <a:cubicBezTo>
                      <a:pt x="127" y="214"/>
                      <a:pt x="127" y="214"/>
                      <a:pt x="127" y="214"/>
                    </a:cubicBezTo>
                    <a:cubicBezTo>
                      <a:pt x="127" y="214"/>
                      <a:pt x="128" y="214"/>
                      <a:pt x="128" y="213"/>
                    </a:cubicBezTo>
                    <a:cubicBezTo>
                      <a:pt x="129" y="213"/>
                      <a:pt x="129" y="212"/>
                      <a:pt x="129" y="212"/>
                    </a:cubicBezTo>
                    <a:cubicBezTo>
                      <a:pt x="128" y="212"/>
                      <a:pt x="128" y="212"/>
                      <a:pt x="128" y="2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4" name="Freeform 1226"/>
              <p:cNvSpPr/>
              <p:nvPr/>
            </p:nvSpPr>
            <p:spPr bwMode="auto">
              <a:xfrm>
                <a:off x="4999" y="3404"/>
                <a:ext cx="202" cy="69"/>
              </a:xfrm>
              <a:custGeom>
                <a:avLst/>
                <a:gdLst>
                  <a:gd name="T0" fmla="*/ 189 w 191"/>
                  <a:gd name="T1" fmla="*/ 2 h 66"/>
                  <a:gd name="T2" fmla="*/ 188 w 191"/>
                  <a:gd name="T3" fmla="*/ 1 h 66"/>
                  <a:gd name="T4" fmla="*/ 8 w 191"/>
                  <a:gd name="T5" fmla="*/ 61 h 66"/>
                  <a:gd name="T6" fmla="*/ 68 w 191"/>
                  <a:gd name="T7" fmla="*/ 4 h 66"/>
                  <a:gd name="T8" fmla="*/ 189 w 191"/>
                  <a:gd name="T9" fmla="*/ 3 h 66"/>
                  <a:gd name="T10" fmla="*/ 189 w 191"/>
                  <a:gd name="T11" fmla="*/ 2 h 66"/>
                  <a:gd name="T12" fmla="*/ 188 w 191"/>
                  <a:gd name="T13" fmla="*/ 1 h 66"/>
                  <a:gd name="T14" fmla="*/ 189 w 191"/>
                  <a:gd name="T15" fmla="*/ 2 h 66"/>
                  <a:gd name="T16" fmla="*/ 189 w 191"/>
                  <a:gd name="T17" fmla="*/ 0 h 66"/>
                  <a:gd name="T18" fmla="*/ 67 w 191"/>
                  <a:gd name="T19" fmla="*/ 1 h 66"/>
                  <a:gd name="T20" fmla="*/ 66 w 191"/>
                  <a:gd name="T21" fmla="*/ 1 h 66"/>
                  <a:gd name="T22" fmla="*/ 1 w 191"/>
                  <a:gd name="T23" fmla="*/ 63 h 66"/>
                  <a:gd name="T24" fmla="*/ 1 w 191"/>
                  <a:gd name="T25" fmla="*/ 65 h 66"/>
                  <a:gd name="T26" fmla="*/ 3 w 191"/>
                  <a:gd name="T27" fmla="*/ 66 h 66"/>
                  <a:gd name="T28" fmla="*/ 189 w 191"/>
                  <a:gd name="T29" fmla="*/ 3 h 66"/>
                  <a:gd name="T30" fmla="*/ 190 w 191"/>
                  <a:gd name="T31" fmla="*/ 2 h 66"/>
                  <a:gd name="T32" fmla="*/ 189 w 191"/>
                  <a:gd name="T33" fmla="*/ 0 h 66"/>
                  <a:gd name="T34" fmla="*/ 189 w 191"/>
                  <a:gd name="T3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66">
                    <a:moveTo>
                      <a:pt x="189" y="2"/>
                    </a:moveTo>
                    <a:cubicBezTo>
                      <a:pt x="188" y="1"/>
                      <a:pt x="188" y="1"/>
                      <a:pt x="188" y="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6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0" y="64"/>
                      <a:pt x="1" y="65"/>
                    </a:cubicBezTo>
                    <a:cubicBezTo>
                      <a:pt x="1" y="66"/>
                      <a:pt x="2" y="66"/>
                      <a:pt x="3" y="66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90" y="3"/>
                      <a:pt x="191" y="2"/>
                      <a:pt x="190" y="2"/>
                    </a:cubicBezTo>
                    <a:cubicBezTo>
                      <a:pt x="190" y="1"/>
                      <a:pt x="190" y="0"/>
                      <a:pt x="189" y="0"/>
                    </a:cubicBezTo>
                    <a:cubicBezTo>
                      <a:pt x="189" y="2"/>
                      <a:pt x="189" y="2"/>
                      <a:pt x="18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5" name="Freeform 1227"/>
              <p:cNvSpPr/>
              <p:nvPr/>
            </p:nvSpPr>
            <p:spPr bwMode="auto">
              <a:xfrm>
                <a:off x="6363" y="2359"/>
                <a:ext cx="133" cy="119"/>
              </a:xfrm>
              <a:custGeom>
                <a:avLst/>
                <a:gdLst>
                  <a:gd name="T0" fmla="*/ 125 w 126"/>
                  <a:gd name="T1" fmla="*/ 20 h 113"/>
                  <a:gd name="T2" fmla="*/ 124 w 126"/>
                  <a:gd name="T3" fmla="*/ 19 h 113"/>
                  <a:gd name="T4" fmla="*/ 3 w 126"/>
                  <a:gd name="T5" fmla="*/ 108 h 113"/>
                  <a:gd name="T6" fmla="*/ 13 w 126"/>
                  <a:gd name="T7" fmla="*/ 3 h 113"/>
                  <a:gd name="T8" fmla="*/ 124 w 126"/>
                  <a:gd name="T9" fmla="*/ 22 h 113"/>
                  <a:gd name="T10" fmla="*/ 125 w 126"/>
                  <a:gd name="T11" fmla="*/ 20 h 113"/>
                  <a:gd name="T12" fmla="*/ 124 w 126"/>
                  <a:gd name="T13" fmla="*/ 19 h 113"/>
                  <a:gd name="T14" fmla="*/ 125 w 126"/>
                  <a:gd name="T15" fmla="*/ 20 h 113"/>
                  <a:gd name="T16" fmla="*/ 125 w 126"/>
                  <a:gd name="T17" fmla="*/ 19 h 113"/>
                  <a:gd name="T18" fmla="*/ 11 w 126"/>
                  <a:gd name="T19" fmla="*/ 0 h 113"/>
                  <a:gd name="T20" fmla="*/ 10 w 126"/>
                  <a:gd name="T21" fmla="*/ 0 h 113"/>
                  <a:gd name="T22" fmla="*/ 10 w 126"/>
                  <a:gd name="T23" fmla="*/ 1 h 113"/>
                  <a:gd name="T24" fmla="*/ 0 w 126"/>
                  <a:gd name="T25" fmla="*/ 111 h 113"/>
                  <a:gd name="T26" fmla="*/ 1 w 126"/>
                  <a:gd name="T27" fmla="*/ 113 h 113"/>
                  <a:gd name="T28" fmla="*/ 3 w 126"/>
                  <a:gd name="T29" fmla="*/ 113 h 113"/>
                  <a:gd name="T30" fmla="*/ 126 w 126"/>
                  <a:gd name="T31" fmla="*/ 22 h 113"/>
                  <a:gd name="T32" fmla="*/ 126 w 126"/>
                  <a:gd name="T33" fmla="*/ 20 h 113"/>
                  <a:gd name="T34" fmla="*/ 125 w 126"/>
                  <a:gd name="T35" fmla="*/ 19 h 113"/>
                  <a:gd name="T36" fmla="*/ 125 w 126"/>
                  <a:gd name="T37" fmla="*/ 2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13">
                    <a:moveTo>
                      <a:pt x="125" y="20"/>
                    </a:moveTo>
                    <a:cubicBezTo>
                      <a:pt x="124" y="19"/>
                      <a:pt x="124" y="19"/>
                      <a:pt x="124" y="19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2" y="113"/>
                      <a:pt x="3" y="113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19"/>
                      <a:pt x="126" y="19"/>
                      <a:pt x="125" y="19"/>
                    </a:cubicBezTo>
                    <a:cubicBezTo>
                      <a:pt x="125" y="20"/>
                      <a:pt x="125" y="20"/>
                      <a:pt x="125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6" name="Freeform 1228"/>
              <p:cNvSpPr/>
              <p:nvPr/>
            </p:nvSpPr>
            <p:spPr bwMode="auto">
              <a:xfrm>
                <a:off x="6269" y="2280"/>
                <a:ext cx="107" cy="82"/>
              </a:xfrm>
              <a:custGeom>
                <a:avLst/>
                <a:gdLst>
                  <a:gd name="T0" fmla="*/ 68 w 102"/>
                  <a:gd name="T1" fmla="*/ 2 h 77"/>
                  <a:gd name="T2" fmla="*/ 67 w 102"/>
                  <a:gd name="T3" fmla="*/ 1 h 77"/>
                  <a:gd name="T4" fmla="*/ 1 w 102"/>
                  <a:gd name="T5" fmla="*/ 45 h 77"/>
                  <a:gd name="T6" fmla="*/ 0 w 102"/>
                  <a:gd name="T7" fmla="*/ 46 h 77"/>
                  <a:gd name="T8" fmla="*/ 1 w 102"/>
                  <a:gd name="T9" fmla="*/ 48 h 77"/>
                  <a:gd name="T10" fmla="*/ 100 w 102"/>
                  <a:gd name="T11" fmla="*/ 77 h 77"/>
                  <a:gd name="T12" fmla="*/ 101 w 102"/>
                  <a:gd name="T13" fmla="*/ 76 h 77"/>
                  <a:gd name="T14" fmla="*/ 102 w 102"/>
                  <a:gd name="T15" fmla="*/ 74 h 77"/>
                  <a:gd name="T16" fmla="*/ 69 w 102"/>
                  <a:gd name="T17" fmla="*/ 1 h 77"/>
                  <a:gd name="T18" fmla="*/ 68 w 102"/>
                  <a:gd name="T19" fmla="*/ 0 h 77"/>
                  <a:gd name="T20" fmla="*/ 67 w 102"/>
                  <a:gd name="T21" fmla="*/ 1 h 77"/>
                  <a:gd name="T22" fmla="*/ 68 w 102"/>
                  <a:gd name="T23" fmla="*/ 2 h 77"/>
                  <a:gd name="T24" fmla="*/ 66 w 102"/>
                  <a:gd name="T25" fmla="*/ 2 h 77"/>
                  <a:gd name="T26" fmla="*/ 98 w 102"/>
                  <a:gd name="T27" fmla="*/ 73 h 77"/>
                  <a:gd name="T28" fmla="*/ 5 w 102"/>
                  <a:gd name="T29" fmla="*/ 46 h 77"/>
                  <a:gd name="T30" fmla="*/ 69 w 102"/>
                  <a:gd name="T31" fmla="*/ 3 h 77"/>
                  <a:gd name="T32" fmla="*/ 68 w 102"/>
                  <a:gd name="T33" fmla="*/ 2 h 77"/>
                  <a:gd name="T34" fmla="*/ 66 w 102"/>
                  <a:gd name="T35" fmla="*/ 2 h 77"/>
                  <a:gd name="T36" fmla="*/ 68 w 102"/>
                  <a:gd name="T3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7">
                    <a:moveTo>
                      <a:pt x="68" y="2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102" y="76"/>
                      <a:pt x="102" y="75"/>
                      <a:pt x="102" y="74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8" y="0"/>
                    </a:cubicBezTo>
                    <a:cubicBezTo>
                      <a:pt x="68" y="0"/>
                      <a:pt x="67" y="0"/>
                      <a:pt x="67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2"/>
                      <a:pt x="68" y="2"/>
                      <a:pt x="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7" name="Freeform 1229"/>
              <p:cNvSpPr/>
              <p:nvPr/>
            </p:nvSpPr>
            <p:spPr bwMode="auto">
              <a:xfrm>
                <a:off x="6030" y="1624"/>
                <a:ext cx="58" cy="31"/>
              </a:xfrm>
              <a:custGeom>
                <a:avLst/>
                <a:gdLst>
                  <a:gd name="T0" fmla="*/ 1 w 55"/>
                  <a:gd name="T1" fmla="*/ 19 h 30"/>
                  <a:gd name="T2" fmla="*/ 1 w 55"/>
                  <a:gd name="T3" fmla="*/ 21 h 30"/>
                  <a:gd name="T4" fmla="*/ 54 w 55"/>
                  <a:gd name="T5" fmla="*/ 30 h 30"/>
                  <a:gd name="T6" fmla="*/ 55 w 55"/>
                  <a:gd name="T7" fmla="*/ 30 h 30"/>
                  <a:gd name="T8" fmla="*/ 55 w 55"/>
                  <a:gd name="T9" fmla="*/ 29 h 30"/>
                  <a:gd name="T10" fmla="*/ 51 w 55"/>
                  <a:gd name="T11" fmla="*/ 1 h 30"/>
                  <a:gd name="T12" fmla="*/ 51 w 55"/>
                  <a:gd name="T13" fmla="*/ 0 h 30"/>
                  <a:gd name="T14" fmla="*/ 49 w 55"/>
                  <a:gd name="T15" fmla="*/ 0 h 30"/>
                  <a:gd name="T16" fmla="*/ 1 w 55"/>
                  <a:gd name="T17" fmla="*/ 18 h 30"/>
                  <a:gd name="T18" fmla="*/ 0 w 55"/>
                  <a:gd name="T19" fmla="*/ 19 h 30"/>
                  <a:gd name="T20" fmla="*/ 1 w 55"/>
                  <a:gd name="T21" fmla="*/ 21 h 30"/>
                  <a:gd name="T22" fmla="*/ 1 w 55"/>
                  <a:gd name="T23" fmla="*/ 19 h 30"/>
                  <a:gd name="T24" fmla="*/ 2 w 55"/>
                  <a:gd name="T25" fmla="*/ 21 h 30"/>
                  <a:gd name="T26" fmla="*/ 49 w 55"/>
                  <a:gd name="T27" fmla="*/ 3 h 30"/>
                  <a:gd name="T28" fmla="*/ 52 w 55"/>
                  <a:gd name="T29" fmla="*/ 27 h 30"/>
                  <a:gd name="T30" fmla="*/ 2 w 55"/>
                  <a:gd name="T31" fmla="*/ 18 h 30"/>
                  <a:gd name="T32" fmla="*/ 1 w 55"/>
                  <a:gd name="T33" fmla="*/ 19 h 30"/>
                  <a:gd name="T34" fmla="*/ 2 w 55"/>
                  <a:gd name="T35" fmla="*/ 21 h 30"/>
                  <a:gd name="T36" fmla="*/ 1 w 55"/>
                  <a:gd name="T37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0">
                    <a:moveTo>
                      <a:pt x="1" y="19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8" name="Freeform 1230"/>
              <p:cNvSpPr/>
              <p:nvPr/>
            </p:nvSpPr>
            <p:spPr bwMode="auto">
              <a:xfrm>
                <a:off x="6475" y="1559"/>
                <a:ext cx="64" cy="110"/>
              </a:xfrm>
              <a:custGeom>
                <a:avLst/>
                <a:gdLst>
                  <a:gd name="T0" fmla="*/ 59 w 61"/>
                  <a:gd name="T1" fmla="*/ 44 h 104"/>
                  <a:gd name="T2" fmla="*/ 60 w 61"/>
                  <a:gd name="T3" fmla="*/ 43 h 104"/>
                  <a:gd name="T4" fmla="*/ 3 w 61"/>
                  <a:gd name="T5" fmla="*/ 1 h 104"/>
                  <a:gd name="T6" fmla="*/ 1 w 61"/>
                  <a:gd name="T7" fmla="*/ 1 h 104"/>
                  <a:gd name="T8" fmla="*/ 0 w 61"/>
                  <a:gd name="T9" fmla="*/ 2 h 104"/>
                  <a:gd name="T10" fmla="*/ 7 w 61"/>
                  <a:gd name="T11" fmla="*/ 103 h 104"/>
                  <a:gd name="T12" fmla="*/ 8 w 61"/>
                  <a:gd name="T13" fmla="*/ 104 h 104"/>
                  <a:gd name="T14" fmla="*/ 10 w 61"/>
                  <a:gd name="T15" fmla="*/ 104 h 104"/>
                  <a:gd name="T16" fmla="*/ 60 w 61"/>
                  <a:gd name="T17" fmla="*/ 45 h 104"/>
                  <a:gd name="T18" fmla="*/ 61 w 61"/>
                  <a:gd name="T19" fmla="*/ 44 h 104"/>
                  <a:gd name="T20" fmla="*/ 60 w 61"/>
                  <a:gd name="T21" fmla="*/ 43 h 104"/>
                  <a:gd name="T22" fmla="*/ 59 w 61"/>
                  <a:gd name="T23" fmla="*/ 44 h 104"/>
                  <a:gd name="T24" fmla="*/ 58 w 61"/>
                  <a:gd name="T25" fmla="*/ 43 h 104"/>
                  <a:gd name="T26" fmla="*/ 10 w 61"/>
                  <a:gd name="T27" fmla="*/ 99 h 104"/>
                  <a:gd name="T28" fmla="*/ 4 w 61"/>
                  <a:gd name="T29" fmla="*/ 5 h 104"/>
                  <a:gd name="T30" fmla="*/ 58 w 61"/>
                  <a:gd name="T31" fmla="*/ 45 h 104"/>
                  <a:gd name="T32" fmla="*/ 59 w 61"/>
                  <a:gd name="T33" fmla="*/ 44 h 104"/>
                  <a:gd name="T34" fmla="*/ 58 w 61"/>
                  <a:gd name="T35" fmla="*/ 43 h 104"/>
                  <a:gd name="T36" fmla="*/ 59 w 61"/>
                  <a:gd name="T37" fmla="*/ 4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104">
                    <a:moveTo>
                      <a:pt x="59" y="44"/>
                    </a:moveTo>
                    <a:cubicBezTo>
                      <a:pt x="60" y="43"/>
                      <a:pt x="60" y="43"/>
                      <a:pt x="60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7" y="104"/>
                      <a:pt x="8" y="104"/>
                      <a:pt x="8" y="104"/>
                    </a:cubicBezTo>
                    <a:cubicBezTo>
                      <a:pt x="9" y="104"/>
                      <a:pt x="10" y="104"/>
                      <a:pt x="10" y="104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4"/>
                      <a:pt x="61" y="44"/>
                      <a:pt x="61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lnTo>
                      <a:pt x="5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9" name="Freeform 1231"/>
              <p:cNvSpPr/>
              <p:nvPr/>
            </p:nvSpPr>
            <p:spPr bwMode="auto">
              <a:xfrm>
                <a:off x="5566" y="1274"/>
                <a:ext cx="113" cy="106"/>
              </a:xfrm>
              <a:custGeom>
                <a:avLst/>
                <a:gdLst>
                  <a:gd name="T0" fmla="*/ 2 w 107"/>
                  <a:gd name="T1" fmla="*/ 13 h 100"/>
                  <a:gd name="T2" fmla="*/ 1 w 107"/>
                  <a:gd name="T3" fmla="*/ 13 h 100"/>
                  <a:gd name="T4" fmla="*/ 25 w 107"/>
                  <a:gd name="T5" fmla="*/ 99 h 100"/>
                  <a:gd name="T6" fmla="*/ 26 w 107"/>
                  <a:gd name="T7" fmla="*/ 100 h 100"/>
                  <a:gd name="T8" fmla="*/ 28 w 107"/>
                  <a:gd name="T9" fmla="*/ 99 h 100"/>
                  <a:gd name="T10" fmla="*/ 107 w 107"/>
                  <a:gd name="T11" fmla="*/ 3 h 100"/>
                  <a:gd name="T12" fmla="*/ 107 w 107"/>
                  <a:gd name="T13" fmla="*/ 1 h 100"/>
                  <a:gd name="T14" fmla="*/ 106 w 107"/>
                  <a:gd name="T15" fmla="*/ 0 h 100"/>
                  <a:gd name="T16" fmla="*/ 2 w 107"/>
                  <a:gd name="T17" fmla="*/ 11 h 100"/>
                  <a:gd name="T18" fmla="*/ 1 w 107"/>
                  <a:gd name="T19" fmla="*/ 12 h 100"/>
                  <a:gd name="T20" fmla="*/ 1 w 107"/>
                  <a:gd name="T21" fmla="*/ 13 h 100"/>
                  <a:gd name="T22" fmla="*/ 2 w 107"/>
                  <a:gd name="T23" fmla="*/ 13 h 100"/>
                  <a:gd name="T24" fmla="*/ 2 w 107"/>
                  <a:gd name="T25" fmla="*/ 14 h 100"/>
                  <a:gd name="T26" fmla="*/ 102 w 107"/>
                  <a:gd name="T27" fmla="*/ 4 h 100"/>
                  <a:gd name="T28" fmla="*/ 27 w 107"/>
                  <a:gd name="T29" fmla="*/ 95 h 100"/>
                  <a:gd name="T30" fmla="*/ 3 w 107"/>
                  <a:gd name="T31" fmla="*/ 12 h 100"/>
                  <a:gd name="T32" fmla="*/ 2 w 107"/>
                  <a:gd name="T33" fmla="*/ 13 h 100"/>
                  <a:gd name="T34" fmla="*/ 2 w 107"/>
                  <a:gd name="T35" fmla="*/ 14 h 100"/>
                  <a:gd name="T36" fmla="*/ 2 w 107"/>
                  <a:gd name="T37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0">
                    <a:moveTo>
                      <a:pt x="2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8" y="99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1"/>
                    </a:cubicBezTo>
                    <a:cubicBezTo>
                      <a:pt x="107" y="1"/>
                      <a:pt x="106" y="0"/>
                      <a:pt x="106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0" name="Freeform 1232"/>
              <p:cNvSpPr/>
              <p:nvPr/>
            </p:nvSpPr>
            <p:spPr bwMode="auto">
              <a:xfrm>
                <a:off x="5566" y="1234"/>
                <a:ext cx="106" cy="123"/>
              </a:xfrm>
              <a:custGeom>
                <a:avLst/>
                <a:gdLst>
                  <a:gd name="T0" fmla="*/ 77 w 101"/>
                  <a:gd name="T1" fmla="*/ 1 h 116"/>
                  <a:gd name="T2" fmla="*/ 76 w 101"/>
                  <a:gd name="T3" fmla="*/ 2 h 116"/>
                  <a:gd name="T4" fmla="*/ 97 w 101"/>
                  <a:gd name="T5" fmla="*/ 111 h 116"/>
                  <a:gd name="T6" fmla="*/ 5 w 101"/>
                  <a:gd name="T7" fmla="*/ 51 h 116"/>
                  <a:gd name="T8" fmla="*/ 78 w 101"/>
                  <a:gd name="T9" fmla="*/ 3 h 116"/>
                  <a:gd name="T10" fmla="*/ 77 w 101"/>
                  <a:gd name="T11" fmla="*/ 1 h 116"/>
                  <a:gd name="T12" fmla="*/ 76 w 101"/>
                  <a:gd name="T13" fmla="*/ 2 h 116"/>
                  <a:gd name="T14" fmla="*/ 77 w 101"/>
                  <a:gd name="T15" fmla="*/ 1 h 116"/>
                  <a:gd name="T16" fmla="*/ 76 w 101"/>
                  <a:gd name="T17" fmla="*/ 0 h 116"/>
                  <a:gd name="T18" fmla="*/ 1 w 101"/>
                  <a:gd name="T19" fmla="*/ 49 h 116"/>
                  <a:gd name="T20" fmla="*/ 0 w 101"/>
                  <a:gd name="T21" fmla="*/ 51 h 116"/>
                  <a:gd name="T22" fmla="*/ 1 w 101"/>
                  <a:gd name="T23" fmla="*/ 52 h 116"/>
                  <a:gd name="T24" fmla="*/ 98 w 101"/>
                  <a:gd name="T25" fmla="*/ 116 h 116"/>
                  <a:gd name="T26" fmla="*/ 100 w 101"/>
                  <a:gd name="T27" fmla="*/ 116 h 116"/>
                  <a:gd name="T28" fmla="*/ 101 w 101"/>
                  <a:gd name="T29" fmla="*/ 114 h 116"/>
                  <a:gd name="T30" fmla="*/ 79 w 101"/>
                  <a:gd name="T31" fmla="*/ 1 h 116"/>
                  <a:gd name="T32" fmla="*/ 78 w 101"/>
                  <a:gd name="T33" fmla="*/ 0 h 116"/>
                  <a:gd name="T34" fmla="*/ 76 w 101"/>
                  <a:gd name="T35" fmla="*/ 0 h 116"/>
                  <a:gd name="T36" fmla="*/ 77 w 101"/>
                  <a:gd name="T37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16">
                    <a:moveTo>
                      <a:pt x="77" y="1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0" y="50"/>
                      <a:pt x="0" y="51"/>
                    </a:cubicBezTo>
                    <a:cubicBezTo>
                      <a:pt x="0" y="51"/>
                      <a:pt x="1" y="51"/>
                      <a:pt x="1" y="52"/>
                    </a:cubicBezTo>
                    <a:cubicBezTo>
                      <a:pt x="98" y="116"/>
                      <a:pt x="98" y="116"/>
                      <a:pt x="98" y="116"/>
                    </a:cubicBezTo>
                    <a:cubicBezTo>
                      <a:pt x="99" y="116"/>
                      <a:pt x="100" y="116"/>
                      <a:pt x="100" y="116"/>
                    </a:cubicBezTo>
                    <a:cubicBezTo>
                      <a:pt x="101" y="116"/>
                      <a:pt x="101" y="115"/>
                      <a:pt x="101" y="114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0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1" name="Freeform 1233"/>
              <p:cNvSpPr/>
              <p:nvPr/>
            </p:nvSpPr>
            <p:spPr bwMode="auto">
              <a:xfrm>
                <a:off x="5908" y="1357"/>
                <a:ext cx="154" cy="107"/>
              </a:xfrm>
              <a:custGeom>
                <a:avLst/>
                <a:gdLst>
                  <a:gd name="T0" fmla="*/ 64 w 146"/>
                  <a:gd name="T1" fmla="*/ 100 h 102"/>
                  <a:gd name="T2" fmla="*/ 65 w 146"/>
                  <a:gd name="T3" fmla="*/ 102 h 102"/>
                  <a:gd name="T4" fmla="*/ 146 w 146"/>
                  <a:gd name="T5" fmla="*/ 26 h 102"/>
                  <a:gd name="T6" fmla="*/ 146 w 146"/>
                  <a:gd name="T7" fmla="*/ 24 h 102"/>
                  <a:gd name="T8" fmla="*/ 145 w 146"/>
                  <a:gd name="T9" fmla="*/ 23 h 102"/>
                  <a:gd name="T10" fmla="*/ 2 w 146"/>
                  <a:gd name="T11" fmla="*/ 1 h 102"/>
                  <a:gd name="T12" fmla="*/ 1 w 146"/>
                  <a:gd name="T13" fmla="*/ 1 h 102"/>
                  <a:gd name="T14" fmla="*/ 1 w 146"/>
                  <a:gd name="T15" fmla="*/ 3 h 102"/>
                  <a:gd name="T16" fmla="*/ 63 w 146"/>
                  <a:gd name="T17" fmla="*/ 101 h 102"/>
                  <a:gd name="T18" fmla="*/ 64 w 146"/>
                  <a:gd name="T19" fmla="*/ 102 h 102"/>
                  <a:gd name="T20" fmla="*/ 65 w 146"/>
                  <a:gd name="T21" fmla="*/ 102 h 102"/>
                  <a:gd name="T22" fmla="*/ 64 w 146"/>
                  <a:gd name="T23" fmla="*/ 100 h 102"/>
                  <a:gd name="T24" fmla="*/ 65 w 146"/>
                  <a:gd name="T25" fmla="*/ 100 h 102"/>
                  <a:gd name="T26" fmla="*/ 5 w 146"/>
                  <a:gd name="T27" fmla="*/ 4 h 102"/>
                  <a:gd name="T28" fmla="*/ 141 w 146"/>
                  <a:gd name="T29" fmla="*/ 26 h 102"/>
                  <a:gd name="T30" fmla="*/ 63 w 146"/>
                  <a:gd name="T31" fmla="*/ 99 h 102"/>
                  <a:gd name="T32" fmla="*/ 64 w 146"/>
                  <a:gd name="T33" fmla="*/ 100 h 102"/>
                  <a:gd name="T34" fmla="*/ 65 w 146"/>
                  <a:gd name="T35" fmla="*/ 100 h 102"/>
                  <a:gd name="T36" fmla="*/ 64 w 146"/>
                  <a:gd name="T37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2">
                    <a:moveTo>
                      <a:pt x="64" y="100"/>
                    </a:moveTo>
                    <a:cubicBezTo>
                      <a:pt x="65" y="102"/>
                      <a:pt x="65" y="102"/>
                      <a:pt x="65" y="102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5"/>
                      <a:pt x="146" y="25"/>
                      <a:pt x="146" y="24"/>
                    </a:cubicBezTo>
                    <a:cubicBezTo>
                      <a:pt x="146" y="24"/>
                      <a:pt x="145" y="23"/>
                      <a:pt x="145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2"/>
                      <a:pt x="63" y="102"/>
                      <a:pt x="64" y="102"/>
                    </a:cubicBezTo>
                    <a:cubicBezTo>
                      <a:pt x="64" y="102"/>
                      <a:pt x="65" y="102"/>
                      <a:pt x="65" y="102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lnTo>
                      <a:pt x="6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2" name="Freeform 1234"/>
              <p:cNvSpPr/>
              <p:nvPr/>
            </p:nvSpPr>
            <p:spPr bwMode="auto">
              <a:xfrm>
                <a:off x="5885" y="1357"/>
                <a:ext cx="177" cy="134"/>
              </a:xfrm>
              <a:custGeom>
                <a:avLst/>
                <a:gdLst>
                  <a:gd name="T0" fmla="*/ 2 w 168"/>
                  <a:gd name="T1" fmla="*/ 126 h 127"/>
                  <a:gd name="T2" fmla="*/ 2 w 168"/>
                  <a:gd name="T3" fmla="*/ 127 h 127"/>
                  <a:gd name="T4" fmla="*/ 167 w 168"/>
                  <a:gd name="T5" fmla="*/ 26 h 127"/>
                  <a:gd name="T6" fmla="*/ 168 w 168"/>
                  <a:gd name="T7" fmla="*/ 24 h 127"/>
                  <a:gd name="T8" fmla="*/ 167 w 168"/>
                  <a:gd name="T9" fmla="*/ 23 h 127"/>
                  <a:gd name="T10" fmla="*/ 24 w 168"/>
                  <a:gd name="T11" fmla="*/ 1 h 127"/>
                  <a:gd name="T12" fmla="*/ 22 w 168"/>
                  <a:gd name="T13" fmla="*/ 2 h 127"/>
                  <a:gd name="T14" fmla="*/ 0 w 168"/>
                  <a:gd name="T15" fmla="*/ 125 h 127"/>
                  <a:gd name="T16" fmla="*/ 1 w 168"/>
                  <a:gd name="T17" fmla="*/ 127 h 127"/>
                  <a:gd name="T18" fmla="*/ 2 w 168"/>
                  <a:gd name="T19" fmla="*/ 127 h 127"/>
                  <a:gd name="T20" fmla="*/ 2 w 168"/>
                  <a:gd name="T21" fmla="*/ 126 h 127"/>
                  <a:gd name="T22" fmla="*/ 3 w 168"/>
                  <a:gd name="T23" fmla="*/ 126 h 127"/>
                  <a:gd name="T24" fmla="*/ 25 w 168"/>
                  <a:gd name="T25" fmla="*/ 4 h 127"/>
                  <a:gd name="T26" fmla="*/ 162 w 168"/>
                  <a:gd name="T27" fmla="*/ 25 h 127"/>
                  <a:gd name="T28" fmla="*/ 1 w 168"/>
                  <a:gd name="T29" fmla="*/ 124 h 127"/>
                  <a:gd name="T30" fmla="*/ 2 w 168"/>
                  <a:gd name="T31" fmla="*/ 126 h 127"/>
                  <a:gd name="T32" fmla="*/ 3 w 168"/>
                  <a:gd name="T33" fmla="*/ 126 h 127"/>
                  <a:gd name="T34" fmla="*/ 2 w 16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27">
                    <a:moveTo>
                      <a:pt x="2" y="126"/>
                    </a:moveTo>
                    <a:cubicBezTo>
                      <a:pt x="2" y="127"/>
                      <a:pt x="2" y="127"/>
                      <a:pt x="2" y="127"/>
                    </a:cubicBezTo>
                    <a:cubicBezTo>
                      <a:pt x="167" y="26"/>
                      <a:pt x="167" y="26"/>
                      <a:pt x="167" y="26"/>
                    </a:cubicBezTo>
                    <a:cubicBezTo>
                      <a:pt x="168" y="25"/>
                      <a:pt x="168" y="25"/>
                      <a:pt x="168" y="24"/>
                    </a:cubicBezTo>
                    <a:cubicBezTo>
                      <a:pt x="168" y="24"/>
                      <a:pt x="168" y="23"/>
                      <a:pt x="167" y="2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2" y="1"/>
                      <a:pt x="22" y="2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6"/>
                      <a:pt x="0" y="126"/>
                      <a:pt x="1" y="127"/>
                    </a:cubicBezTo>
                    <a:cubicBezTo>
                      <a:pt x="1" y="127"/>
                      <a:pt x="2" y="127"/>
                      <a:pt x="2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2" y="25"/>
                      <a:pt x="162" y="25"/>
                      <a:pt x="162" y="25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3" name="Freeform 1235"/>
              <p:cNvSpPr/>
              <p:nvPr/>
            </p:nvSpPr>
            <p:spPr bwMode="auto">
              <a:xfrm>
                <a:off x="5919" y="819"/>
                <a:ext cx="73" cy="71"/>
              </a:xfrm>
              <a:custGeom>
                <a:avLst/>
                <a:gdLst>
                  <a:gd name="T0" fmla="*/ 1 w 69"/>
                  <a:gd name="T1" fmla="*/ 2 h 67"/>
                  <a:gd name="T2" fmla="*/ 1 w 69"/>
                  <a:gd name="T3" fmla="*/ 3 h 67"/>
                  <a:gd name="T4" fmla="*/ 64 w 69"/>
                  <a:gd name="T5" fmla="*/ 24 h 67"/>
                  <a:gd name="T6" fmla="*/ 5 w 69"/>
                  <a:gd name="T7" fmla="*/ 63 h 67"/>
                  <a:gd name="T8" fmla="*/ 3 w 69"/>
                  <a:gd name="T9" fmla="*/ 2 h 67"/>
                  <a:gd name="T10" fmla="*/ 1 w 69"/>
                  <a:gd name="T11" fmla="*/ 2 h 67"/>
                  <a:gd name="T12" fmla="*/ 1 w 69"/>
                  <a:gd name="T13" fmla="*/ 3 h 67"/>
                  <a:gd name="T14" fmla="*/ 1 w 69"/>
                  <a:gd name="T15" fmla="*/ 2 h 67"/>
                  <a:gd name="T16" fmla="*/ 0 w 69"/>
                  <a:gd name="T17" fmla="*/ 2 h 67"/>
                  <a:gd name="T18" fmla="*/ 2 w 69"/>
                  <a:gd name="T19" fmla="*/ 66 h 67"/>
                  <a:gd name="T20" fmla="*/ 2 w 69"/>
                  <a:gd name="T21" fmla="*/ 67 h 67"/>
                  <a:gd name="T22" fmla="*/ 4 w 69"/>
                  <a:gd name="T23" fmla="*/ 67 h 67"/>
                  <a:gd name="T24" fmla="*/ 68 w 69"/>
                  <a:gd name="T25" fmla="*/ 25 h 67"/>
                  <a:gd name="T26" fmla="*/ 69 w 69"/>
                  <a:gd name="T27" fmla="*/ 23 h 67"/>
                  <a:gd name="T28" fmla="*/ 67 w 69"/>
                  <a:gd name="T29" fmla="*/ 22 h 67"/>
                  <a:gd name="T30" fmla="*/ 2 w 69"/>
                  <a:gd name="T31" fmla="*/ 1 h 67"/>
                  <a:gd name="T32" fmla="*/ 1 w 69"/>
                  <a:gd name="T33" fmla="*/ 1 h 67"/>
                  <a:gd name="T34" fmla="*/ 0 w 69"/>
                  <a:gd name="T35" fmla="*/ 2 h 67"/>
                  <a:gd name="T36" fmla="*/ 1 w 69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7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3" y="67"/>
                      <a:pt x="4" y="67"/>
                      <a:pt x="4" y="67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4" name="Freeform 1236"/>
              <p:cNvSpPr/>
              <p:nvPr/>
            </p:nvSpPr>
            <p:spPr bwMode="auto">
              <a:xfrm>
                <a:off x="6647" y="1566"/>
                <a:ext cx="52" cy="41"/>
              </a:xfrm>
              <a:custGeom>
                <a:avLst/>
                <a:gdLst>
                  <a:gd name="T0" fmla="*/ 48 w 49"/>
                  <a:gd name="T1" fmla="*/ 6 h 39"/>
                  <a:gd name="T2" fmla="*/ 46 w 49"/>
                  <a:gd name="T3" fmla="*/ 6 h 39"/>
                  <a:gd name="T4" fmla="*/ 33 w 49"/>
                  <a:gd name="T5" fmla="*/ 35 h 39"/>
                  <a:gd name="T6" fmla="*/ 5 w 49"/>
                  <a:gd name="T7" fmla="*/ 4 h 39"/>
                  <a:gd name="T8" fmla="*/ 48 w 49"/>
                  <a:gd name="T9" fmla="*/ 8 h 39"/>
                  <a:gd name="T10" fmla="*/ 48 w 49"/>
                  <a:gd name="T11" fmla="*/ 6 h 39"/>
                  <a:gd name="T12" fmla="*/ 46 w 49"/>
                  <a:gd name="T13" fmla="*/ 6 h 39"/>
                  <a:gd name="T14" fmla="*/ 48 w 49"/>
                  <a:gd name="T15" fmla="*/ 6 h 39"/>
                  <a:gd name="T16" fmla="*/ 48 w 49"/>
                  <a:gd name="T17" fmla="*/ 5 h 39"/>
                  <a:gd name="T18" fmla="*/ 2 w 49"/>
                  <a:gd name="T19" fmla="*/ 1 h 39"/>
                  <a:gd name="T20" fmla="*/ 0 w 49"/>
                  <a:gd name="T21" fmla="*/ 1 h 39"/>
                  <a:gd name="T22" fmla="*/ 1 w 49"/>
                  <a:gd name="T23" fmla="*/ 3 h 39"/>
                  <a:gd name="T24" fmla="*/ 33 w 49"/>
                  <a:gd name="T25" fmla="*/ 39 h 39"/>
                  <a:gd name="T26" fmla="*/ 34 w 49"/>
                  <a:gd name="T27" fmla="*/ 39 h 39"/>
                  <a:gd name="T28" fmla="*/ 35 w 49"/>
                  <a:gd name="T29" fmla="*/ 38 h 39"/>
                  <a:gd name="T30" fmla="*/ 49 w 49"/>
                  <a:gd name="T31" fmla="*/ 7 h 39"/>
                  <a:gd name="T32" fmla="*/ 49 w 49"/>
                  <a:gd name="T33" fmla="*/ 6 h 39"/>
                  <a:gd name="T34" fmla="*/ 48 w 49"/>
                  <a:gd name="T35" fmla="*/ 5 h 39"/>
                  <a:gd name="T36" fmla="*/ 48 w 49"/>
                  <a:gd name="T3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9">
                    <a:moveTo>
                      <a:pt x="48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8" y="5"/>
                      <a:pt x="48" y="5"/>
                    </a:cubicBez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5" name="Freeform 1237"/>
              <p:cNvSpPr/>
              <p:nvPr/>
            </p:nvSpPr>
            <p:spPr bwMode="auto">
              <a:xfrm>
                <a:off x="6920" y="1074"/>
                <a:ext cx="44" cy="84"/>
              </a:xfrm>
              <a:custGeom>
                <a:avLst/>
                <a:gdLst>
                  <a:gd name="T0" fmla="*/ 40 w 42"/>
                  <a:gd name="T1" fmla="*/ 33 h 80"/>
                  <a:gd name="T2" fmla="*/ 39 w 42"/>
                  <a:gd name="T3" fmla="*/ 32 h 80"/>
                  <a:gd name="T4" fmla="*/ 9 w 42"/>
                  <a:gd name="T5" fmla="*/ 74 h 80"/>
                  <a:gd name="T6" fmla="*/ 4 w 42"/>
                  <a:gd name="T7" fmla="*/ 5 h 80"/>
                  <a:gd name="T8" fmla="*/ 39 w 42"/>
                  <a:gd name="T9" fmla="*/ 34 h 80"/>
                  <a:gd name="T10" fmla="*/ 40 w 42"/>
                  <a:gd name="T11" fmla="*/ 33 h 80"/>
                  <a:gd name="T12" fmla="*/ 39 w 42"/>
                  <a:gd name="T13" fmla="*/ 32 h 80"/>
                  <a:gd name="T14" fmla="*/ 40 w 42"/>
                  <a:gd name="T15" fmla="*/ 33 h 80"/>
                  <a:gd name="T16" fmla="*/ 41 w 42"/>
                  <a:gd name="T17" fmla="*/ 32 h 80"/>
                  <a:gd name="T18" fmla="*/ 3 w 42"/>
                  <a:gd name="T19" fmla="*/ 0 h 80"/>
                  <a:gd name="T20" fmla="*/ 1 w 42"/>
                  <a:gd name="T21" fmla="*/ 0 h 80"/>
                  <a:gd name="T22" fmla="*/ 0 w 42"/>
                  <a:gd name="T23" fmla="*/ 2 h 80"/>
                  <a:gd name="T24" fmla="*/ 6 w 42"/>
                  <a:gd name="T25" fmla="*/ 78 h 80"/>
                  <a:gd name="T26" fmla="*/ 7 w 42"/>
                  <a:gd name="T27" fmla="*/ 80 h 80"/>
                  <a:gd name="T28" fmla="*/ 9 w 42"/>
                  <a:gd name="T29" fmla="*/ 79 h 80"/>
                  <a:gd name="T30" fmla="*/ 41 w 42"/>
                  <a:gd name="T31" fmla="*/ 34 h 80"/>
                  <a:gd name="T32" fmla="*/ 41 w 42"/>
                  <a:gd name="T33" fmla="*/ 32 h 80"/>
                  <a:gd name="T34" fmla="*/ 40 w 42"/>
                  <a:gd name="T35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80">
                    <a:moveTo>
                      <a:pt x="40" y="33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6" y="79"/>
                      <a:pt x="7" y="80"/>
                    </a:cubicBezTo>
                    <a:cubicBezTo>
                      <a:pt x="8" y="80"/>
                      <a:pt x="8" y="80"/>
                      <a:pt x="9" y="79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2" y="33"/>
                      <a:pt x="42" y="33"/>
                      <a:pt x="41" y="32"/>
                    </a:cubicBez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6" name="Freeform 1238"/>
              <p:cNvSpPr/>
              <p:nvPr/>
            </p:nvSpPr>
            <p:spPr bwMode="auto">
              <a:xfrm>
                <a:off x="5733" y="1493"/>
                <a:ext cx="43" cy="64"/>
              </a:xfrm>
              <a:custGeom>
                <a:avLst/>
                <a:gdLst>
                  <a:gd name="T0" fmla="*/ 2 w 41"/>
                  <a:gd name="T1" fmla="*/ 60 h 61"/>
                  <a:gd name="T2" fmla="*/ 2 w 41"/>
                  <a:gd name="T3" fmla="*/ 61 h 61"/>
                  <a:gd name="T4" fmla="*/ 39 w 41"/>
                  <a:gd name="T5" fmla="*/ 51 h 61"/>
                  <a:gd name="T6" fmla="*/ 40 w 41"/>
                  <a:gd name="T7" fmla="*/ 50 h 61"/>
                  <a:gd name="T8" fmla="*/ 40 w 41"/>
                  <a:gd name="T9" fmla="*/ 49 h 61"/>
                  <a:gd name="T10" fmla="*/ 2 w 41"/>
                  <a:gd name="T11" fmla="*/ 1 h 61"/>
                  <a:gd name="T12" fmla="*/ 1 w 41"/>
                  <a:gd name="T13" fmla="*/ 0 h 61"/>
                  <a:gd name="T14" fmla="*/ 0 w 41"/>
                  <a:gd name="T15" fmla="*/ 1 h 61"/>
                  <a:gd name="T16" fmla="*/ 1 w 41"/>
                  <a:gd name="T17" fmla="*/ 60 h 61"/>
                  <a:gd name="T18" fmla="*/ 1 w 41"/>
                  <a:gd name="T19" fmla="*/ 61 h 61"/>
                  <a:gd name="T20" fmla="*/ 2 w 41"/>
                  <a:gd name="T21" fmla="*/ 61 h 61"/>
                  <a:gd name="T22" fmla="*/ 2 w 41"/>
                  <a:gd name="T23" fmla="*/ 60 h 61"/>
                  <a:gd name="T24" fmla="*/ 4 w 41"/>
                  <a:gd name="T25" fmla="*/ 60 h 61"/>
                  <a:gd name="T26" fmla="*/ 3 w 41"/>
                  <a:gd name="T27" fmla="*/ 6 h 61"/>
                  <a:gd name="T28" fmla="*/ 36 w 41"/>
                  <a:gd name="T29" fmla="*/ 49 h 61"/>
                  <a:gd name="T30" fmla="*/ 2 w 41"/>
                  <a:gd name="T31" fmla="*/ 58 h 61"/>
                  <a:gd name="T32" fmla="*/ 2 w 41"/>
                  <a:gd name="T33" fmla="*/ 60 h 61"/>
                  <a:gd name="T34" fmla="*/ 4 w 41"/>
                  <a:gd name="T35" fmla="*/ 60 h 61"/>
                  <a:gd name="T36" fmla="*/ 2 w 41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61">
                    <a:moveTo>
                      <a:pt x="2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1"/>
                      <a:pt x="40" y="50"/>
                    </a:cubicBezTo>
                    <a:cubicBezTo>
                      <a:pt x="41" y="50"/>
                      <a:pt x="40" y="49"/>
                      <a:pt x="40" y="4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7" name="Freeform 1239"/>
              <p:cNvSpPr/>
              <p:nvPr/>
            </p:nvSpPr>
            <p:spPr bwMode="auto">
              <a:xfrm>
                <a:off x="5594" y="2243"/>
                <a:ext cx="29" cy="12"/>
              </a:xfrm>
              <a:custGeom>
                <a:avLst/>
                <a:gdLst>
                  <a:gd name="T0" fmla="*/ 0 w 27"/>
                  <a:gd name="T1" fmla="*/ 0 h 11"/>
                  <a:gd name="T2" fmla="*/ 3 w 27"/>
                  <a:gd name="T3" fmla="*/ 6 h 11"/>
                  <a:gd name="T4" fmla="*/ 5 w 27"/>
                  <a:gd name="T5" fmla="*/ 6 h 11"/>
                  <a:gd name="T6" fmla="*/ 13 w 27"/>
                  <a:gd name="T7" fmla="*/ 11 h 11"/>
                  <a:gd name="T8" fmla="*/ 27 w 27"/>
                  <a:gd name="T9" fmla="*/ 7 h 11"/>
                  <a:gd name="T10" fmla="*/ 27 w 27"/>
                  <a:gd name="T11" fmla="*/ 7 h 11"/>
                  <a:gd name="T12" fmla="*/ 0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9" y="6"/>
                      <a:pt x="11" y="8"/>
                      <a:pt x="13" y="11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8" name="Freeform 1240"/>
              <p:cNvSpPr/>
              <p:nvPr/>
            </p:nvSpPr>
            <p:spPr bwMode="auto">
              <a:xfrm>
                <a:off x="5623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9" name="Freeform 1241"/>
              <p:cNvSpPr/>
              <p:nvPr/>
            </p:nvSpPr>
            <p:spPr bwMode="auto">
              <a:xfrm>
                <a:off x="5597" y="2250"/>
                <a:ext cx="11" cy="6"/>
              </a:xfrm>
              <a:custGeom>
                <a:avLst/>
                <a:gdLst>
                  <a:gd name="T0" fmla="*/ 2 w 10"/>
                  <a:gd name="T1" fmla="*/ 0 h 6"/>
                  <a:gd name="T2" fmla="*/ 0 w 10"/>
                  <a:gd name="T3" fmla="*/ 0 h 6"/>
                  <a:gd name="T4" fmla="*/ 3 w 10"/>
                  <a:gd name="T5" fmla="*/ 6 h 6"/>
                  <a:gd name="T6" fmla="*/ 10 w 10"/>
                  <a:gd name="T7" fmla="*/ 5 h 6"/>
                  <a:gd name="T8" fmla="*/ 2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2"/>
                      <a:pt x="6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0" name="Freeform 1242"/>
              <p:cNvSpPr/>
              <p:nvPr/>
            </p:nvSpPr>
            <p:spPr bwMode="auto">
              <a:xfrm>
                <a:off x="5592" y="2243"/>
                <a:ext cx="34" cy="15"/>
              </a:xfrm>
              <a:custGeom>
                <a:avLst/>
                <a:gdLst>
                  <a:gd name="T0" fmla="*/ 0 w 32"/>
                  <a:gd name="T1" fmla="*/ 0 h 14"/>
                  <a:gd name="T2" fmla="*/ 6 w 32"/>
                  <a:gd name="T3" fmla="*/ 13 h 14"/>
                  <a:gd name="T4" fmla="*/ 7 w 32"/>
                  <a:gd name="T5" fmla="*/ 13 h 14"/>
                  <a:gd name="T6" fmla="*/ 7 w 32"/>
                  <a:gd name="T7" fmla="*/ 13 h 14"/>
                  <a:gd name="T8" fmla="*/ 8 w 32"/>
                  <a:gd name="T9" fmla="*/ 13 h 14"/>
                  <a:gd name="T10" fmla="*/ 9 w 32"/>
                  <a:gd name="T11" fmla="*/ 14 h 14"/>
                  <a:gd name="T12" fmla="*/ 32 w 32"/>
                  <a:gd name="T13" fmla="*/ 7 h 14"/>
                  <a:gd name="T14" fmla="*/ 29 w 32"/>
                  <a:gd name="T15" fmla="*/ 7 h 14"/>
                  <a:gd name="T16" fmla="*/ 29 w 32"/>
                  <a:gd name="T17" fmla="*/ 7 h 14"/>
                  <a:gd name="T18" fmla="*/ 15 w 32"/>
                  <a:gd name="T19" fmla="*/ 11 h 14"/>
                  <a:gd name="T20" fmla="*/ 8 w 32"/>
                  <a:gd name="T21" fmla="*/ 12 h 14"/>
                  <a:gd name="T22" fmla="*/ 5 w 32"/>
                  <a:gd name="T23" fmla="*/ 6 h 14"/>
                  <a:gd name="T24" fmla="*/ 2 w 32"/>
                  <a:gd name="T25" fmla="*/ 0 h 14"/>
                  <a:gd name="T26" fmla="*/ 0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1" name="Freeform 1243"/>
              <p:cNvSpPr/>
              <p:nvPr/>
            </p:nvSpPr>
            <p:spPr bwMode="auto">
              <a:xfrm>
                <a:off x="5591" y="2241"/>
                <a:ext cx="37" cy="10"/>
              </a:xfrm>
              <a:custGeom>
                <a:avLst/>
                <a:gdLst>
                  <a:gd name="T0" fmla="*/ 0 w 35"/>
                  <a:gd name="T1" fmla="*/ 0 h 9"/>
                  <a:gd name="T2" fmla="*/ 1 w 35"/>
                  <a:gd name="T3" fmla="*/ 2 h 9"/>
                  <a:gd name="T4" fmla="*/ 3 w 35"/>
                  <a:gd name="T5" fmla="*/ 2 h 9"/>
                  <a:gd name="T6" fmla="*/ 30 w 35"/>
                  <a:gd name="T7" fmla="*/ 9 h 9"/>
                  <a:gd name="T8" fmla="*/ 30 w 35"/>
                  <a:gd name="T9" fmla="*/ 9 h 9"/>
                  <a:gd name="T10" fmla="*/ 33 w 35"/>
                  <a:gd name="T11" fmla="*/ 9 h 9"/>
                  <a:gd name="T12" fmla="*/ 35 w 35"/>
                  <a:gd name="T13" fmla="*/ 9 h 9"/>
                  <a:gd name="T14" fmla="*/ 35 w 35"/>
                  <a:gd name="T15" fmla="*/ 9 h 9"/>
                  <a:gd name="T16" fmla="*/ 35 w 35"/>
                  <a:gd name="T17" fmla="*/ 9 h 9"/>
                  <a:gd name="T18" fmla="*/ 35 w 35"/>
                  <a:gd name="T19" fmla="*/ 9 h 9"/>
                  <a:gd name="T20" fmla="*/ 35 w 35"/>
                  <a:gd name="T21" fmla="*/ 9 h 9"/>
                  <a:gd name="T22" fmla="*/ 35 w 35"/>
                  <a:gd name="T23" fmla="*/ 9 h 9"/>
                  <a:gd name="T24" fmla="*/ 35 w 35"/>
                  <a:gd name="T25" fmla="*/ 8 h 9"/>
                  <a:gd name="T26" fmla="*/ 0 w 3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2" name="Freeform 1244"/>
              <p:cNvSpPr>
                <a:spLocks noEditPoints="1"/>
              </p:cNvSpPr>
              <p:nvPr/>
            </p:nvSpPr>
            <p:spPr bwMode="auto">
              <a:xfrm>
                <a:off x="562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3" name="Freeform 1245"/>
              <p:cNvSpPr/>
              <p:nvPr/>
            </p:nvSpPr>
            <p:spPr bwMode="auto">
              <a:xfrm>
                <a:off x="5598" y="2257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1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4" name="Freeform 1246"/>
              <p:cNvSpPr/>
              <p:nvPr/>
            </p:nvSpPr>
            <p:spPr bwMode="auto">
              <a:xfrm>
                <a:off x="5628" y="22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5" name="Freeform 1247"/>
              <p:cNvSpPr/>
              <p:nvPr/>
            </p:nvSpPr>
            <p:spPr bwMode="auto">
              <a:xfrm>
                <a:off x="5563" y="2213"/>
                <a:ext cx="25" cy="26"/>
              </a:xfrm>
              <a:custGeom>
                <a:avLst/>
                <a:gdLst>
                  <a:gd name="T0" fmla="*/ 11 w 24"/>
                  <a:gd name="T1" fmla="*/ 0 h 25"/>
                  <a:gd name="T2" fmla="*/ 9 w 24"/>
                  <a:gd name="T3" fmla="*/ 0 h 25"/>
                  <a:gd name="T4" fmla="*/ 7 w 24"/>
                  <a:gd name="T5" fmla="*/ 0 h 25"/>
                  <a:gd name="T6" fmla="*/ 0 w 24"/>
                  <a:gd name="T7" fmla="*/ 19 h 25"/>
                  <a:gd name="T8" fmla="*/ 24 w 24"/>
                  <a:gd name="T9" fmla="*/ 25 h 25"/>
                  <a:gd name="T10" fmla="*/ 11 w 24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6" name="Freeform 1248"/>
              <p:cNvSpPr/>
              <p:nvPr/>
            </p:nvSpPr>
            <p:spPr bwMode="auto">
              <a:xfrm>
                <a:off x="5570" y="220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7" name="Freeform 1249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8" name="Freeform 1250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9" name="Freeform 1251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0" name="Freeform 1252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1" name="Freeform 1253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2" name="Freeform 1254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3" name="Freeform 1255"/>
              <p:cNvSpPr/>
              <p:nvPr/>
            </p:nvSpPr>
            <p:spPr bwMode="auto">
              <a:xfrm>
                <a:off x="5576" y="2211"/>
                <a:ext cx="47" cy="37"/>
              </a:xfrm>
              <a:custGeom>
                <a:avLst/>
                <a:gdLst>
                  <a:gd name="T0" fmla="*/ 0 w 44"/>
                  <a:gd name="T1" fmla="*/ 0 h 35"/>
                  <a:gd name="T2" fmla="*/ 0 w 44"/>
                  <a:gd name="T3" fmla="*/ 0 h 35"/>
                  <a:gd name="T4" fmla="*/ 15 w 44"/>
                  <a:gd name="T5" fmla="*/ 28 h 35"/>
                  <a:gd name="T6" fmla="*/ 44 w 44"/>
                  <a:gd name="T7" fmla="*/ 35 h 35"/>
                  <a:gd name="T8" fmla="*/ 29 w 44"/>
                  <a:gd name="T9" fmla="*/ 23 h 35"/>
                  <a:gd name="T10" fmla="*/ 24 w 44"/>
                  <a:gd name="T11" fmla="*/ 25 h 35"/>
                  <a:gd name="T12" fmla="*/ 16 w 44"/>
                  <a:gd name="T13" fmla="*/ 17 h 35"/>
                  <a:gd name="T14" fmla="*/ 17 w 44"/>
                  <a:gd name="T15" fmla="*/ 14 h 35"/>
                  <a:gd name="T16" fmla="*/ 0 w 44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4"/>
                      <a:pt x="26" y="25"/>
                      <a:pt x="24" y="25"/>
                    </a:cubicBezTo>
                    <a:cubicBezTo>
                      <a:pt x="20" y="25"/>
                      <a:pt x="16" y="22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4" name="Freeform 1256"/>
              <p:cNvSpPr/>
              <p:nvPr/>
            </p:nvSpPr>
            <p:spPr bwMode="auto">
              <a:xfrm>
                <a:off x="5593" y="2226"/>
                <a:ext cx="14" cy="11"/>
              </a:xfrm>
              <a:custGeom>
                <a:avLst/>
                <a:gdLst>
                  <a:gd name="T0" fmla="*/ 1 w 13"/>
                  <a:gd name="T1" fmla="*/ 0 h 11"/>
                  <a:gd name="T2" fmla="*/ 0 w 13"/>
                  <a:gd name="T3" fmla="*/ 3 h 11"/>
                  <a:gd name="T4" fmla="*/ 8 w 13"/>
                  <a:gd name="T5" fmla="*/ 11 h 11"/>
                  <a:gd name="T6" fmla="*/ 13 w 13"/>
                  <a:gd name="T7" fmla="*/ 9 h 11"/>
                  <a:gd name="T8" fmla="*/ 6 w 13"/>
                  <a:gd name="T9" fmla="*/ 4 h 11"/>
                  <a:gd name="T10" fmla="*/ 1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8"/>
                      <a:pt x="4" y="11"/>
                      <a:pt x="8" y="11"/>
                    </a:cubicBezTo>
                    <a:cubicBezTo>
                      <a:pt x="10" y="11"/>
                      <a:pt x="12" y="10"/>
                      <a:pt x="1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5" name="Freeform 1257"/>
              <p:cNvSpPr/>
              <p:nvPr/>
            </p:nvSpPr>
            <p:spPr bwMode="auto">
              <a:xfrm>
                <a:off x="5576" y="22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6" name="Freeform 1258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close/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7" name="Freeform 1259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8" name="Freeform 1260"/>
              <p:cNvSpPr/>
              <p:nvPr/>
            </p:nvSpPr>
            <p:spPr bwMode="auto">
              <a:xfrm>
                <a:off x="5572" y="2207"/>
                <a:ext cx="56" cy="43"/>
              </a:xfrm>
              <a:custGeom>
                <a:avLst/>
                <a:gdLst>
                  <a:gd name="T0" fmla="*/ 1 w 53"/>
                  <a:gd name="T1" fmla="*/ 0 h 41"/>
                  <a:gd name="T2" fmla="*/ 1 w 53"/>
                  <a:gd name="T3" fmla="*/ 0 h 41"/>
                  <a:gd name="T4" fmla="*/ 0 w 53"/>
                  <a:gd name="T5" fmla="*/ 1 h 41"/>
                  <a:gd name="T6" fmla="*/ 1 w 53"/>
                  <a:gd name="T7" fmla="*/ 2 h 41"/>
                  <a:gd name="T8" fmla="*/ 4 w 53"/>
                  <a:gd name="T9" fmla="*/ 4 h 41"/>
                  <a:gd name="T10" fmla="*/ 4 w 53"/>
                  <a:gd name="T11" fmla="*/ 4 h 41"/>
                  <a:gd name="T12" fmla="*/ 21 w 53"/>
                  <a:gd name="T13" fmla="*/ 18 h 41"/>
                  <a:gd name="T14" fmla="*/ 26 w 53"/>
                  <a:gd name="T15" fmla="*/ 22 h 41"/>
                  <a:gd name="T16" fmla="*/ 48 w 53"/>
                  <a:gd name="T17" fmla="*/ 39 h 41"/>
                  <a:gd name="T18" fmla="*/ 19 w 53"/>
                  <a:gd name="T19" fmla="*/ 32 h 41"/>
                  <a:gd name="T20" fmla="*/ 17 w 53"/>
                  <a:gd name="T21" fmla="*/ 31 h 41"/>
                  <a:gd name="T22" fmla="*/ 18 w 53"/>
                  <a:gd name="T23" fmla="*/ 33 h 41"/>
                  <a:gd name="T24" fmla="*/ 53 w 53"/>
                  <a:gd name="T25" fmla="*/ 41 h 41"/>
                  <a:gd name="T26" fmla="*/ 53 w 53"/>
                  <a:gd name="T27" fmla="*/ 41 h 41"/>
                  <a:gd name="T28" fmla="*/ 1 w 53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4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9" name="Rectangle 1261"/>
              <p:cNvSpPr>
                <a:spLocks noChangeArrowheads="1"/>
              </p:cNvSpPr>
              <p:nvPr/>
            </p:nvSpPr>
            <p:spPr bwMode="auto">
              <a:xfrm>
                <a:off x="5573" y="220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0" name="Freeform 1262"/>
              <p:cNvSpPr/>
              <p:nvPr/>
            </p:nvSpPr>
            <p:spPr bwMode="auto">
              <a:xfrm>
                <a:off x="5573" y="2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1" name="Freeform 1263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2" name="Freeform 1264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3" name="Freeform 1265"/>
              <p:cNvSpPr/>
              <p:nvPr/>
            </p:nvSpPr>
            <p:spPr bwMode="auto">
              <a:xfrm>
                <a:off x="5628" y="225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4" name="Freeform 1266"/>
              <p:cNvSpPr/>
              <p:nvPr/>
            </p:nvSpPr>
            <p:spPr bwMode="auto">
              <a:xfrm>
                <a:off x="5576" y="2145"/>
                <a:ext cx="57" cy="55"/>
              </a:xfrm>
              <a:custGeom>
                <a:avLst/>
                <a:gdLst>
                  <a:gd name="T0" fmla="*/ 21 w 54"/>
                  <a:gd name="T1" fmla="*/ 0 h 52"/>
                  <a:gd name="T2" fmla="*/ 0 w 54"/>
                  <a:gd name="T3" fmla="*/ 51 h 52"/>
                  <a:gd name="T4" fmla="*/ 1 w 54"/>
                  <a:gd name="T5" fmla="*/ 52 h 52"/>
                  <a:gd name="T6" fmla="*/ 53 w 54"/>
                  <a:gd name="T7" fmla="*/ 28 h 52"/>
                  <a:gd name="T8" fmla="*/ 53 w 54"/>
                  <a:gd name="T9" fmla="*/ 26 h 52"/>
                  <a:gd name="T10" fmla="*/ 54 w 54"/>
                  <a:gd name="T11" fmla="*/ 24 h 52"/>
                  <a:gd name="T12" fmla="*/ 21 w 5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21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1" y="52"/>
                      <a:pt x="1" y="52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7"/>
                      <a:pt x="53" y="27"/>
                      <a:pt x="53" y="26"/>
                    </a:cubicBezTo>
                    <a:cubicBezTo>
                      <a:pt x="53" y="26"/>
                      <a:pt x="53" y="25"/>
                      <a:pt x="54" y="2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5" name="Freeform 1267"/>
              <p:cNvSpPr/>
              <p:nvPr/>
            </p:nvSpPr>
            <p:spPr bwMode="auto">
              <a:xfrm>
                <a:off x="5632" y="2171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6" name="Freeform 1268"/>
              <p:cNvSpPr/>
              <p:nvPr/>
            </p:nvSpPr>
            <p:spPr bwMode="auto">
              <a:xfrm>
                <a:off x="5574" y="219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7" name="Freeform 1269"/>
              <p:cNvSpPr/>
              <p:nvPr/>
            </p:nvSpPr>
            <p:spPr bwMode="auto">
              <a:xfrm>
                <a:off x="5572" y="2144"/>
                <a:ext cx="66" cy="60"/>
              </a:xfrm>
              <a:custGeom>
                <a:avLst/>
                <a:gdLst>
                  <a:gd name="T0" fmla="*/ 24 w 62"/>
                  <a:gd name="T1" fmla="*/ 0 h 57"/>
                  <a:gd name="T2" fmla="*/ 0 w 62"/>
                  <a:gd name="T3" fmla="*/ 56 h 57"/>
                  <a:gd name="T4" fmla="*/ 1 w 62"/>
                  <a:gd name="T5" fmla="*/ 57 h 57"/>
                  <a:gd name="T6" fmla="*/ 1 w 62"/>
                  <a:gd name="T7" fmla="*/ 57 h 57"/>
                  <a:gd name="T8" fmla="*/ 62 w 62"/>
                  <a:gd name="T9" fmla="*/ 28 h 57"/>
                  <a:gd name="T10" fmla="*/ 61 w 62"/>
                  <a:gd name="T11" fmla="*/ 27 h 57"/>
                  <a:gd name="T12" fmla="*/ 57 w 62"/>
                  <a:gd name="T13" fmla="*/ 29 h 57"/>
                  <a:gd name="T14" fmla="*/ 5 w 62"/>
                  <a:gd name="T15" fmla="*/ 53 h 57"/>
                  <a:gd name="T16" fmla="*/ 2 w 62"/>
                  <a:gd name="T17" fmla="*/ 55 h 57"/>
                  <a:gd name="T18" fmla="*/ 4 w 62"/>
                  <a:gd name="T19" fmla="*/ 52 h 57"/>
                  <a:gd name="T20" fmla="*/ 25 w 62"/>
                  <a:gd name="T21" fmla="*/ 1 h 57"/>
                  <a:gd name="T22" fmla="*/ 24 w 6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7">
                    <a:moveTo>
                      <a:pt x="24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8" name="Freeform 1270"/>
              <p:cNvSpPr/>
              <p:nvPr/>
            </p:nvSpPr>
            <p:spPr bwMode="auto">
              <a:xfrm>
                <a:off x="5597" y="2142"/>
                <a:ext cx="41" cy="32"/>
              </a:xfrm>
              <a:custGeom>
                <a:avLst/>
                <a:gdLst>
                  <a:gd name="T0" fmla="*/ 0 w 38"/>
                  <a:gd name="T1" fmla="*/ 0 h 30"/>
                  <a:gd name="T2" fmla="*/ 0 w 38"/>
                  <a:gd name="T3" fmla="*/ 2 h 30"/>
                  <a:gd name="T4" fmla="*/ 1 w 38"/>
                  <a:gd name="T5" fmla="*/ 3 h 30"/>
                  <a:gd name="T6" fmla="*/ 34 w 38"/>
                  <a:gd name="T7" fmla="*/ 27 h 30"/>
                  <a:gd name="T8" fmla="*/ 37 w 38"/>
                  <a:gd name="T9" fmla="*/ 29 h 30"/>
                  <a:gd name="T10" fmla="*/ 38 w 38"/>
                  <a:gd name="T11" fmla="*/ 30 h 30"/>
                  <a:gd name="T12" fmla="*/ 38 w 38"/>
                  <a:gd name="T13" fmla="*/ 30 h 30"/>
                  <a:gd name="T14" fmla="*/ 38 w 38"/>
                  <a:gd name="T15" fmla="*/ 29 h 30"/>
                  <a:gd name="T16" fmla="*/ 38 w 38"/>
                  <a:gd name="T17" fmla="*/ 28 h 30"/>
                  <a:gd name="T18" fmla="*/ 0 w 3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9" name="Freeform 1271"/>
              <p:cNvSpPr/>
              <p:nvPr/>
            </p:nvSpPr>
            <p:spPr bwMode="auto">
              <a:xfrm>
                <a:off x="5572" y="22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0" name="Freeform 1272"/>
              <p:cNvSpPr/>
              <p:nvPr/>
            </p:nvSpPr>
            <p:spPr bwMode="auto">
              <a:xfrm>
                <a:off x="5638" y="21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1" name="Freeform 1273"/>
              <p:cNvSpPr/>
              <p:nvPr/>
            </p:nvSpPr>
            <p:spPr bwMode="auto">
              <a:xfrm>
                <a:off x="5481" y="2176"/>
                <a:ext cx="43" cy="48"/>
              </a:xfrm>
              <a:custGeom>
                <a:avLst/>
                <a:gdLst>
                  <a:gd name="T0" fmla="*/ 8 w 41"/>
                  <a:gd name="T1" fmla="*/ 0 h 46"/>
                  <a:gd name="T2" fmla="*/ 5 w 41"/>
                  <a:gd name="T3" fmla="*/ 1 h 46"/>
                  <a:gd name="T4" fmla="*/ 0 w 41"/>
                  <a:gd name="T5" fmla="*/ 35 h 46"/>
                  <a:gd name="T6" fmla="*/ 40 w 41"/>
                  <a:gd name="T7" fmla="*/ 46 h 46"/>
                  <a:gd name="T8" fmla="*/ 41 w 41"/>
                  <a:gd name="T9" fmla="*/ 45 h 46"/>
                  <a:gd name="T10" fmla="*/ 8 w 41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6">
                    <a:moveTo>
                      <a:pt x="8" y="0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1" y="45"/>
                      <a:pt x="41" y="4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2" name="Freeform 1274"/>
              <p:cNvSpPr/>
              <p:nvPr/>
            </p:nvSpPr>
            <p:spPr bwMode="auto">
              <a:xfrm>
                <a:off x="5523" y="222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3" name="Freeform 1275"/>
              <p:cNvSpPr/>
              <p:nvPr/>
            </p:nvSpPr>
            <p:spPr bwMode="auto">
              <a:xfrm>
                <a:off x="5486" y="2173"/>
                <a:ext cx="4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4" name="Freeform 1276"/>
              <p:cNvSpPr/>
              <p:nvPr/>
            </p:nvSpPr>
            <p:spPr bwMode="auto">
              <a:xfrm>
                <a:off x="5479" y="2170"/>
                <a:ext cx="49" cy="56"/>
              </a:xfrm>
              <a:custGeom>
                <a:avLst/>
                <a:gdLst>
                  <a:gd name="T0" fmla="*/ 8 w 46"/>
                  <a:gd name="T1" fmla="*/ 0 h 53"/>
                  <a:gd name="T2" fmla="*/ 7 w 46"/>
                  <a:gd name="T3" fmla="*/ 1 h 53"/>
                  <a:gd name="T4" fmla="*/ 6 w 46"/>
                  <a:gd name="T5" fmla="*/ 1 h 53"/>
                  <a:gd name="T6" fmla="*/ 0 w 46"/>
                  <a:gd name="T7" fmla="*/ 40 h 53"/>
                  <a:gd name="T8" fmla="*/ 2 w 46"/>
                  <a:gd name="T9" fmla="*/ 41 h 53"/>
                  <a:gd name="T10" fmla="*/ 7 w 46"/>
                  <a:gd name="T11" fmla="*/ 7 h 53"/>
                  <a:gd name="T12" fmla="*/ 8 w 46"/>
                  <a:gd name="T13" fmla="*/ 3 h 53"/>
                  <a:gd name="T14" fmla="*/ 10 w 46"/>
                  <a:gd name="T15" fmla="*/ 6 h 53"/>
                  <a:gd name="T16" fmla="*/ 43 w 46"/>
                  <a:gd name="T17" fmla="*/ 51 h 53"/>
                  <a:gd name="T18" fmla="*/ 44 w 46"/>
                  <a:gd name="T19" fmla="*/ 52 h 53"/>
                  <a:gd name="T20" fmla="*/ 46 w 46"/>
                  <a:gd name="T21" fmla="*/ 53 h 53"/>
                  <a:gd name="T22" fmla="*/ 8 w 46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53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5" name="Freeform 1277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6" name="Freeform 1278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7" name="Freeform 1279"/>
              <p:cNvSpPr/>
              <p:nvPr/>
            </p:nvSpPr>
            <p:spPr bwMode="auto">
              <a:xfrm>
                <a:off x="5485" y="216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8" name="Freeform 1280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9" name="Freeform 1281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0" name="Freeform 1282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1" name="Freeform 1283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2" name="Freeform 1284"/>
              <p:cNvSpPr/>
              <p:nvPr/>
            </p:nvSpPr>
            <p:spPr bwMode="auto">
              <a:xfrm>
                <a:off x="5722" y="2212"/>
                <a:ext cx="28" cy="23"/>
              </a:xfrm>
              <a:custGeom>
                <a:avLst/>
                <a:gdLst>
                  <a:gd name="T0" fmla="*/ 0 w 26"/>
                  <a:gd name="T1" fmla="*/ 0 h 22"/>
                  <a:gd name="T2" fmla="*/ 20 w 26"/>
                  <a:gd name="T3" fmla="*/ 22 h 22"/>
                  <a:gd name="T4" fmla="*/ 25 w 26"/>
                  <a:gd name="T5" fmla="*/ 20 h 22"/>
                  <a:gd name="T6" fmla="*/ 25 w 26"/>
                  <a:gd name="T7" fmla="*/ 19 h 22"/>
                  <a:gd name="T8" fmla="*/ 26 w 26"/>
                  <a:gd name="T9" fmla="*/ 16 h 22"/>
                  <a:gd name="T10" fmla="*/ 0 w 2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7"/>
                      <a:pt x="26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3" name="Freeform 1285"/>
              <p:cNvSpPr/>
              <p:nvPr/>
            </p:nvSpPr>
            <p:spPr bwMode="auto">
              <a:xfrm>
                <a:off x="5749" y="2229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3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4" name="Freeform 1286"/>
              <p:cNvSpPr/>
              <p:nvPr/>
            </p:nvSpPr>
            <p:spPr bwMode="auto">
              <a:xfrm>
                <a:off x="5718" y="2208"/>
                <a:ext cx="37" cy="28"/>
              </a:xfrm>
              <a:custGeom>
                <a:avLst/>
                <a:gdLst>
                  <a:gd name="T0" fmla="*/ 0 w 35"/>
                  <a:gd name="T1" fmla="*/ 0 h 27"/>
                  <a:gd name="T2" fmla="*/ 4 w 35"/>
                  <a:gd name="T3" fmla="*/ 4 h 27"/>
                  <a:gd name="T4" fmla="*/ 30 w 35"/>
                  <a:gd name="T5" fmla="*/ 20 h 27"/>
                  <a:gd name="T6" fmla="*/ 33 w 35"/>
                  <a:gd name="T7" fmla="*/ 22 h 27"/>
                  <a:gd name="T8" fmla="*/ 29 w 35"/>
                  <a:gd name="T9" fmla="*/ 24 h 27"/>
                  <a:gd name="T10" fmla="*/ 24 w 35"/>
                  <a:gd name="T11" fmla="*/ 26 h 27"/>
                  <a:gd name="T12" fmla="*/ 25 w 35"/>
                  <a:gd name="T13" fmla="*/ 27 h 27"/>
                  <a:gd name="T14" fmla="*/ 34 w 35"/>
                  <a:gd name="T15" fmla="*/ 23 h 27"/>
                  <a:gd name="T16" fmla="*/ 34 w 35"/>
                  <a:gd name="T17" fmla="*/ 23 h 27"/>
                  <a:gd name="T18" fmla="*/ 35 w 35"/>
                  <a:gd name="T19" fmla="*/ 22 h 27"/>
                  <a:gd name="T20" fmla="*/ 0 w 35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7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5" name="Freeform 1287"/>
              <p:cNvSpPr/>
              <p:nvPr/>
            </p:nvSpPr>
            <p:spPr bwMode="auto">
              <a:xfrm>
                <a:off x="5754" y="22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6" name="Freeform 1288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7" name="Freeform 1289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8" name="Freeform 1290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9" name="Freeform 1291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0" name="Freeform 1292"/>
              <p:cNvSpPr/>
              <p:nvPr/>
            </p:nvSpPr>
            <p:spPr bwMode="auto">
              <a:xfrm>
                <a:off x="5404" y="1784"/>
                <a:ext cx="96" cy="56"/>
              </a:xfrm>
              <a:custGeom>
                <a:avLst/>
                <a:gdLst>
                  <a:gd name="T0" fmla="*/ 68 w 91"/>
                  <a:gd name="T1" fmla="*/ 0 h 53"/>
                  <a:gd name="T2" fmla="*/ 0 w 91"/>
                  <a:gd name="T3" fmla="*/ 52 h 53"/>
                  <a:gd name="T4" fmla="*/ 0 w 91"/>
                  <a:gd name="T5" fmla="*/ 53 h 53"/>
                  <a:gd name="T6" fmla="*/ 90 w 91"/>
                  <a:gd name="T7" fmla="*/ 26 h 53"/>
                  <a:gd name="T8" fmla="*/ 90 w 91"/>
                  <a:gd name="T9" fmla="*/ 25 h 53"/>
                  <a:gd name="T10" fmla="*/ 91 w 91"/>
                  <a:gd name="T11" fmla="*/ 20 h 53"/>
                  <a:gd name="T12" fmla="*/ 68 w 9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53">
                    <a:moveTo>
                      <a:pt x="6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3"/>
                      <a:pt x="90" y="21"/>
                      <a:pt x="91" y="2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1" name="Freeform 1293"/>
              <p:cNvSpPr/>
              <p:nvPr/>
            </p:nvSpPr>
            <p:spPr bwMode="auto">
              <a:xfrm>
                <a:off x="5499" y="1805"/>
                <a:ext cx="6" cy="7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5 h 6"/>
                  <a:gd name="T4" fmla="*/ 0 w 6"/>
                  <a:gd name="T5" fmla="*/ 6 h 6"/>
                  <a:gd name="T6" fmla="*/ 6 w 6"/>
                  <a:gd name="T7" fmla="*/ 4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2" name="Freeform 1294"/>
              <p:cNvSpPr/>
              <p:nvPr/>
            </p:nvSpPr>
            <p:spPr bwMode="auto">
              <a:xfrm>
                <a:off x="5403" y="183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3" name="Freeform 1295"/>
              <p:cNvSpPr/>
              <p:nvPr/>
            </p:nvSpPr>
            <p:spPr bwMode="auto">
              <a:xfrm>
                <a:off x="5400" y="1783"/>
                <a:ext cx="108" cy="60"/>
              </a:xfrm>
              <a:custGeom>
                <a:avLst/>
                <a:gdLst>
                  <a:gd name="T0" fmla="*/ 73 w 102"/>
                  <a:gd name="T1" fmla="*/ 0 h 57"/>
                  <a:gd name="T2" fmla="*/ 72 w 102"/>
                  <a:gd name="T3" fmla="*/ 1 h 57"/>
                  <a:gd name="T4" fmla="*/ 95 w 102"/>
                  <a:gd name="T5" fmla="*/ 21 h 57"/>
                  <a:gd name="T6" fmla="*/ 100 w 102"/>
                  <a:gd name="T7" fmla="*/ 25 h 57"/>
                  <a:gd name="T8" fmla="*/ 94 w 102"/>
                  <a:gd name="T9" fmla="*/ 27 h 57"/>
                  <a:gd name="T10" fmla="*/ 4 w 102"/>
                  <a:gd name="T11" fmla="*/ 54 h 57"/>
                  <a:gd name="T12" fmla="*/ 3 w 102"/>
                  <a:gd name="T13" fmla="*/ 54 h 57"/>
                  <a:gd name="T14" fmla="*/ 0 w 102"/>
                  <a:gd name="T15" fmla="*/ 57 h 57"/>
                  <a:gd name="T16" fmla="*/ 102 w 102"/>
                  <a:gd name="T17" fmla="*/ 26 h 57"/>
                  <a:gd name="T18" fmla="*/ 102 w 102"/>
                  <a:gd name="T19" fmla="*/ 25 h 57"/>
                  <a:gd name="T20" fmla="*/ 102 w 102"/>
                  <a:gd name="T21" fmla="*/ 25 h 57"/>
                  <a:gd name="T22" fmla="*/ 73 w 10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2" h="57">
                    <a:moveTo>
                      <a:pt x="73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4" name="Freeform 1296"/>
              <p:cNvSpPr/>
              <p:nvPr/>
            </p:nvSpPr>
            <p:spPr bwMode="auto">
              <a:xfrm>
                <a:off x="5397" y="1782"/>
                <a:ext cx="80" cy="61"/>
              </a:xfrm>
              <a:custGeom>
                <a:avLst/>
                <a:gdLst>
                  <a:gd name="T0" fmla="*/ 75 w 76"/>
                  <a:gd name="T1" fmla="*/ 0 h 58"/>
                  <a:gd name="T2" fmla="*/ 0 w 76"/>
                  <a:gd name="T3" fmla="*/ 58 h 58"/>
                  <a:gd name="T4" fmla="*/ 1 w 76"/>
                  <a:gd name="T5" fmla="*/ 58 h 58"/>
                  <a:gd name="T6" fmla="*/ 1 w 76"/>
                  <a:gd name="T7" fmla="*/ 58 h 58"/>
                  <a:gd name="T8" fmla="*/ 3 w 76"/>
                  <a:gd name="T9" fmla="*/ 58 h 58"/>
                  <a:gd name="T10" fmla="*/ 6 w 76"/>
                  <a:gd name="T11" fmla="*/ 55 h 58"/>
                  <a:gd name="T12" fmla="*/ 7 w 76"/>
                  <a:gd name="T13" fmla="*/ 54 h 58"/>
                  <a:gd name="T14" fmla="*/ 75 w 76"/>
                  <a:gd name="T15" fmla="*/ 2 h 58"/>
                  <a:gd name="T16" fmla="*/ 76 w 76"/>
                  <a:gd name="T17" fmla="*/ 1 h 58"/>
                  <a:gd name="T18" fmla="*/ 75 w 76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58">
                    <a:moveTo>
                      <a:pt x="75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5" name="Freeform 1297"/>
              <p:cNvSpPr/>
              <p:nvPr/>
            </p:nvSpPr>
            <p:spPr bwMode="auto">
              <a:xfrm>
                <a:off x="5395" y="184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6" name="Freeform 1298"/>
              <p:cNvSpPr/>
              <p:nvPr/>
            </p:nvSpPr>
            <p:spPr bwMode="auto">
              <a:xfrm>
                <a:off x="5506" y="1810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7" name="Freeform 1299"/>
              <p:cNvSpPr>
                <a:spLocks noEditPoints="1"/>
              </p:cNvSpPr>
              <p:nvPr/>
            </p:nvSpPr>
            <p:spPr bwMode="auto">
              <a:xfrm>
                <a:off x="5556" y="1694"/>
                <a:ext cx="76" cy="33"/>
              </a:xfrm>
              <a:custGeom>
                <a:avLst/>
                <a:gdLst>
                  <a:gd name="T0" fmla="*/ 38 w 72"/>
                  <a:gd name="T1" fmla="*/ 12 h 31"/>
                  <a:gd name="T2" fmla="*/ 21 w 72"/>
                  <a:gd name="T3" fmla="*/ 30 h 31"/>
                  <a:gd name="T4" fmla="*/ 21 w 72"/>
                  <a:gd name="T5" fmla="*/ 31 h 31"/>
                  <a:gd name="T6" fmla="*/ 72 w 72"/>
                  <a:gd name="T7" fmla="*/ 23 h 31"/>
                  <a:gd name="T8" fmla="*/ 72 w 72"/>
                  <a:gd name="T9" fmla="*/ 22 h 31"/>
                  <a:gd name="T10" fmla="*/ 38 w 72"/>
                  <a:gd name="T11" fmla="*/ 12 h 31"/>
                  <a:gd name="T12" fmla="*/ 1 w 72"/>
                  <a:gd name="T13" fmla="*/ 0 h 31"/>
                  <a:gd name="T14" fmla="*/ 0 w 72"/>
                  <a:gd name="T15" fmla="*/ 1 h 31"/>
                  <a:gd name="T16" fmla="*/ 14 w 72"/>
                  <a:gd name="T17" fmla="*/ 28 h 31"/>
                  <a:gd name="T18" fmla="*/ 15 w 72"/>
                  <a:gd name="T19" fmla="*/ 27 h 31"/>
                  <a:gd name="T20" fmla="*/ 18 w 72"/>
                  <a:gd name="T21" fmla="*/ 28 h 31"/>
                  <a:gd name="T22" fmla="*/ 35 w 72"/>
                  <a:gd name="T23" fmla="*/ 11 h 31"/>
                  <a:gd name="T24" fmla="*/ 1 w 72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1">
                    <a:moveTo>
                      <a:pt x="38" y="12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2"/>
                    </a:cubicBezTo>
                    <a:cubicBezTo>
                      <a:pt x="38" y="12"/>
                      <a:pt x="38" y="12"/>
                      <a:pt x="38" y="1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7" y="27"/>
                      <a:pt x="18" y="28"/>
                      <a:pt x="18" y="28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8" name="Freeform 1300"/>
              <p:cNvSpPr/>
              <p:nvPr/>
            </p:nvSpPr>
            <p:spPr bwMode="auto">
              <a:xfrm>
                <a:off x="5632" y="17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9" name="Freeform 1301"/>
              <p:cNvSpPr>
                <a:spLocks noEditPoints="1"/>
              </p:cNvSpPr>
              <p:nvPr/>
            </p:nvSpPr>
            <p:spPr bwMode="auto">
              <a:xfrm>
                <a:off x="5571" y="1723"/>
                <a:ext cx="7" cy="4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7 w 7"/>
                  <a:gd name="T5" fmla="*/ 4 h 4"/>
                  <a:gd name="T6" fmla="*/ 7 w 7"/>
                  <a:gd name="T7" fmla="*/ 3 h 4"/>
                  <a:gd name="T8" fmla="*/ 1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4 w 7"/>
                  <a:gd name="T15" fmla="*/ 1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0" name="Freeform 1302"/>
              <p:cNvSpPr/>
              <p:nvPr/>
            </p:nvSpPr>
            <p:spPr bwMode="auto">
              <a:xfrm>
                <a:off x="5555" y="1694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1" name="Freeform 1303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close/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2" name="Freeform 1304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3" name="Freeform 1305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4" name="Freeform 1306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5" name="Freeform 1307"/>
              <p:cNvSpPr/>
              <p:nvPr/>
            </p:nvSpPr>
            <p:spPr bwMode="auto">
              <a:xfrm>
                <a:off x="5452" y="1759"/>
                <a:ext cx="40" cy="21"/>
              </a:xfrm>
              <a:custGeom>
                <a:avLst/>
                <a:gdLst>
                  <a:gd name="T0" fmla="*/ 1 w 38"/>
                  <a:gd name="T1" fmla="*/ 0 h 20"/>
                  <a:gd name="T2" fmla="*/ 0 w 38"/>
                  <a:gd name="T3" fmla="*/ 1 h 20"/>
                  <a:gd name="T4" fmla="*/ 23 w 38"/>
                  <a:gd name="T5" fmla="*/ 20 h 20"/>
                  <a:gd name="T6" fmla="*/ 38 w 38"/>
                  <a:gd name="T7" fmla="*/ 8 h 20"/>
                  <a:gd name="T8" fmla="*/ 37 w 38"/>
                  <a:gd name="T9" fmla="*/ 5 h 20"/>
                  <a:gd name="T10" fmla="*/ 1 w 3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7" y="6"/>
                      <a:pt x="37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6" name="Freeform 1308"/>
              <p:cNvSpPr/>
              <p:nvPr/>
            </p:nvSpPr>
            <p:spPr bwMode="auto">
              <a:xfrm>
                <a:off x="5491" y="176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7" name="Freeform 1309"/>
              <p:cNvSpPr/>
              <p:nvPr/>
            </p:nvSpPr>
            <p:spPr bwMode="auto">
              <a:xfrm>
                <a:off x="5450" y="175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8" name="Freeform 1310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9" name="Freeform 1311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0" name="Freeform 1312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close/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1" name="Freeform 1313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2" name="Freeform 1314"/>
              <p:cNvSpPr/>
              <p:nvPr/>
            </p:nvSpPr>
            <p:spPr bwMode="auto">
              <a:xfrm>
                <a:off x="5402" y="1763"/>
                <a:ext cx="71" cy="74"/>
              </a:xfrm>
              <a:custGeom>
                <a:avLst/>
                <a:gdLst>
                  <a:gd name="T0" fmla="*/ 45 w 67"/>
                  <a:gd name="T1" fmla="*/ 0 h 70"/>
                  <a:gd name="T2" fmla="*/ 41 w 67"/>
                  <a:gd name="T3" fmla="*/ 1 h 70"/>
                  <a:gd name="T4" fmla="*/ 39 w 67"/>
                  <a:gd name="T5" fmla="*/ 1 h 70"/>
                  <a:gd name="T6" fmla="*/ 0 w 67"/>
                  <a:gd name="T7" fmla="*/ 70 h 70"/>
                  <a:gd name="T8" fmla="*/ 0 w 67"/>
                  <a:gd name="T9" fmla="*/ 70 h 70"/>
                  <a:gd name="T10" fmla="*/ 67 w 67"/>
                  <a:gd name="T11" fmla="*/ 18 h 70"/>
                  <a:gd name="T12" fmla="*/ 45 w 67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cubicBezTo>
                      <a:pt x="44" y="0"/>
                      <a:pt x="43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3" name="Freeform 1315"/>
              <p:cNvSpPr/>
              <p:nvPr/>
            </p:nvSpPr>
            <p:spPr bwMode="auto">
              <a:xfrm>
                <a:off x="5443" y="1759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5 h 5"/>
                  <a:gd name="T4" fmla="*/ 2 w 6"/>
                  <a:gd name="T5" fmla="*/ 5 h 5"/>
                  <a:gd name="T6" fmla="*/ 6 w 6"/>
                  <a:gd name="T7" fmla="*/ 4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4" name="Freeform 1316"/>
              <p:cNvSpPr/>
              <p:nvPr/>
            </p:nvSpPr>
            <p:spPr bwMode="auto">
              <a:xfrm>
                <a:off x="5401" y="18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5" name="Freeform 1317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6" name="Freeform 1318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7" name="Freeform 1319"/>
              <p:cNvSpPr/>
              <p:nvPr/>
            </p:nvSpPr>
            <p:spPr bwMode="auto">
              <a:xfrm>
                <a:off x="5397" y="1757"/>
                <a:ext cx="79" cy="86"/>
              </a:xfrm>
              <a:custGeom>
                <a:avLst/>
                <a:gdLst>
                  <a:gd name="T0" fmla="*/ 46 w 75"/>
                  <a:gd name="T1" fmla="*/ 0 h 82"/>
                  <a:gd name="T2" fmla="*/ 0 w 75"/>
                  <a:gd name="T3" fmla="*/ 81 h 82"/>
                  <a:gd name="T4" fmla="*/ 0 w 75"/>
                  <a:gd name="T5" fmla="*/ 82 h 82"/>
                  <a:gd name="T6" fmla="*/ 75 w 75"/>
                  <a:gd name="T7" fmla="*/ 24 h 82"/>
                  <a:gd name="T8" fmla="*/ 74 w 75"/>
                  <a:gd name="T9" fmla="*/ 23 h 82"/>
                  <a:gd name="T10" fmla="*/ 72 w 75"/>
                  <a:gd name="T11" fmla="*/ 24 h 82"/>
                  <a:gd name="T12" fmla="*/ 5 w 75"/>
                  <a:gd name="T13" fmla="*/ 76 h 82"/>
                  <a:gd name="T14" fmla="*/ 4 w 75"/>
                  <a:gd name="T15" fmla="*/ 77 h 82"/>
                  <a:gd name="T16" fmla="*/ 47 w 75"/>
                  <a:gd name="T17" fmla="*/ 2 h 82"/>
                  <a:gd name="T18" fmla="*/ 48 w 75"/>
                  <a:gd name="T19" fmla="*/ 2 h 82"/>
                  <a:gd name="T20" fmla="*/ 46 w 7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82">
                    <a:moveTo>
                      <a:pt x="46" y="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8" name="Freeform 1320"/>
              <p:cNvSpPr/>
              <p:nvPr/>
            </p:nvSpPr>
            <p:spPr bwMode="auto">
              <a:xfrm>
                <a:off x="5395" y="1842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9" name="Freeform 1321"/>
              <p:cNvSpPr/>
              <p:nvPr/>
            </p:nvSpPr>
            <p:spPr bwMode="auto">
              <a:xfrm>
                <a:off x="5556" y="2108"/>
                <a:ext cx="49" cy="32"/>
              </a:xfrm>
              <a:custGeom>
                <a:avLst/>
                <a:gdLst>
                  <a:gd name="T0" fmla="*/ 0 w 46"/>
                  <a:gd name="T1" fmla="*/ 0 h 30"/>
                  <a:gd name="T2" fmla="*/ 0 w 46"/>
                  <a:gd name="T3" fmla="*/ 1 h 30"/>
                  <a:gd name="T4" fmla="*/ 25 w 46"/>
                  <a:gd name="T5" fmla="*/ 20 h 30"/>
                  <a:gd name="T6" fmla="*/ 30 w 46"/>
                  <a:gd name="T7" fmla="*/ 17 h 30"/>
                  <a:gd name="T8" fmla="*/ 34 w 46"/>
                  <a:gd name="T9" fmla="*/ 21 h 30"/>
                  <a:gd name="T10" fmla="*/ 32 w 46"/>
                  <a:gd name="T11" fmla="*/ 25 h 30"/>
                  <a:gd name="T12" fmla="*/ 39 w 46"/>
                  <a:gd name="T13" fmla="*/ 30 h 30"/>
                  <a:gd name="T14" fmla="*/ 46 w 46"/>
                  <a:gd name="T15" fmla="*/ 12 h 30"/>
                  <a:gd name="T16" fmla="*/ 42 w 46"/>
                  <a:gd name="T17" fmla="*/ 5 h 30"/>
                  <a:gd name="T18" fmla="*/ 0 w 46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18"/>
                      <a:pt x="28" y="17"/>
                      <a:pt x="30" y="17"/>
                    </a:cubicBezTo>
                    <a:cubicBezTo>
                      <a:pt x="32" y="17"/>
                      <a:pt x="34" y="19"/>
                      <a:pt x="34" y="21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8"/>
                      <a:pt x="42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0" name="Freeform 1322"/>
              <p:cNvSpPr/>
              <p:nvPr/>
            </p:nvSpPr>
            <p:spPr bwMode="auto">
              <a:xfrm>
                <a:off x="5583" y="212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3 h 8"/>
                  <a:gd name="T4" fmla="*/ 7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1" name="Freeform 1323"/>
              <p:cNvSpPr/>
              <p:nvPr/>
            </p:nvSpPr>
            <p:spPr bwMode="auto">
              <a:xfrm>
                <a:off x="5554" y="2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2" name="Freeform 1324"/>
              <p:cNvSpPr/>
              <p:nvPr/>
            </p:nvSpPr>
            <p:spPr bwMode="auto">
              <a:xfrm>
                <a:off x="5601" y="2114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1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2" y="6"/>
                      <a:pt x="4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3" name="Freeform 1325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4" name="Freeform 1326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5" name="Freeform 1327"/>
              <p:cNvSpPr/>
              <p:nvPr/>
            </p:nvSpPr>
            <p:spPr bwMode="auto">
              <a:xfrm>
                <a:off x="5550" y="2106"/>
                <a:ext cx="89" cy="66"/>
              </a:xfrm>
              <a:custGeom>
                <a:avLst/>
                <a:gdLst>
                  <a:gd name="T0" fmla="*/ 0 w 84"/>
                  <a:gd name="T1" fmla="*/ 0 h 62"/>
                  <a:gd name="T2" fmla="*/ 0 w 84"/>
                  <a:gd name="T3" fmla="*/ 1 h 62"/>
                  <a:gd name="T4" fmla="*/ 45 w 84"/>
                  <a:gd name="T5" fmla="*/ 34 h 62"/>
                  <a:gd name="T6" fmla="*/ 46 w 84"/>
                  <a:gd name="T7" fmla="*/ 33 h 62"/>
                  <a:gd name="T8" fmla="*/ 45 w 84"/>
                  <a:gd name="T9" fmla="*/ 32 h 62"/>
                  <a:gd name="T10" fmla="*/ 38 w 84"/>
                  <a:gd name="T11" fmla="*/ 27 h 62"/>
                  <a:gd name="T12" fmla="*/ 31 w 84"/>
                  <a:gd name="T13" fmla="*/ 22 h 62"/>
                  <a:gd name="T14" fmla="*/ 6 w 84"/>
                  <a:gd name="T15" fmla="*/ 3 h 62"/>
                  <a:gd name="T16" fmla="*/ 4 w 84"/>
                  <a:gd name="T17" fmla="*/ 2 h 62"/>
                  <a:gd name="T18" fmla="*/ 6 w 84"/>
                  <a:gd name="T19" fmla="*/ 2 h 62"/>
                  <a:gd name="T20" fmla="*/ 48 w 84"/>
                  <a:gd name="T21" fmla="*/ 7 h 62"/>
                  <a:gd name="T22" fmla="*/ 55 w 84"/>
                  <a:gd name="T23" fmla="*/ 8 h 62"/>
                  <a:gd name="T24" fmla="*/ 56 w 84"/>
                  <a:gd name="T25" fmla="*/ 8 h 62"/>
                  <a:gd name="T26" fmla="*/ 56 w 84"/>
                  <a:gd name="T27" fmla="*/ 8 h 62"/>
                  <a:gd name="T28" fmla="*/ 57 w 84"/>
                  <a:gd name="T29" fmla="*/ 6 h 62"/>
                  <a:gd name="T30" fmla="*/ 84 w 84"/>
                  <a:gd name="T31" fmla="*/ 62 h 62"/>
                  <a:gd name="T32" fmla="*/ 57 w 84"/>
                  <a:gd name="T33" fmla="*/ 6 h 62"/>
                  <a:gd name="T34" fmla="*/ 0 w 84"/>
                  <a:gd name="T3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6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6" name="Freeform 1328"/>
              <p:cNvSpPr/>
              <p:nvPr/>
            </p:nvSpPr>
            <p:spPr bwMode="auto">
              <a:xfrm>
                <a:off x="5549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7" name="Freeform 1329"/>
              <p:cNvSpPr/>
              <p:nvPr/>
            </p:nvSpPr>
            <p:spPr bwMode="auto">
              <a:xfrm>
                <a:off x="5599" y="2122"/>
                <a:ext cx="35" cy="47"/>
              </a:xfrm>
              <a:custGeom>
                <a:avLst/>
                <a:gdLst>
                  <a:gd name="T0" fmla="*/ 13 w 33"/>
                  <a:gd name="T1" fmla="*/ 0 h 44"/>
                  <a:gd name="T2" fmla="*/ 10 w 33"/>
                  <a:gd name="T3" fmla="*/ 1 h 44"/>
                  <a:gd name="T4" fmla="*/ 8 w 33"/>
                  <a:gd name="T5" fmla="*/ 0 h 44"/>
                  <a:gd name="T6" fmla="*/ 0 w 33"/>
                  <a:gd name="T7" fmla="*/ 19 h 44"/>
                  <a:gd name="T8" fmla="*/ 33 w 33"/>
                  <a:gd name="T9" fmla="*/ 44 h 44"/>
                  <a:gd name="T10" fmla="*/ 13 w 33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4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8" name="Freeform 1330"/>
              <p:cNvSpPr/>
              <p:nvPr/>
            </p:nvSpPr>
            <p:spPr bwMode="auto">
              <a:xfrm>
                <a:off x="5608" y="2117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5 h 6"/>
                  <a:gd name="T4" fmla="*/ 2 w 5"/>
                  <a:gd name="T5" fmla="*/ 6 h 6"/>
                  <a:gd name="T6" fmla="*/ 5 w 5"/>
                  <a:gd name="T7" fmla="*/ 5 h 6"/>
                  <a:gd name="T8" fmla="*/ 3 w 5"/>
                  <a:gd name="T9" fmla="*/ 1 h 6"/>
                  <a:gd name="T10" fmla="*/ 2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9" name="Freeform 1331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close/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0" name="Freeform 1332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1" name="Freeform 1333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2" name="Freeform 1334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3" name="Freeform 1335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4" name="Freeform 1336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5" name="Freeform 1337"/>
              <p:cNvSpPr/>
              <p:nvPr/>
            </p:nvSpPr>
            <p:spPr bwMode="auto">
              <a:xfrm>
                <a:off x="5408" y="2006"/>
                <a:ext cx="35" cy="24"/>
              </a:xfrm>
              <a:custGeom>
                <a:avLst/>
                <a:gdLst>
                  <a:gd name="T0" fmla="*/ 31 w 33"/>
                  <a:gd name="T1" fmla="*/ 0 h 23"/>
                  <a:gd name="T2" fmla="*/ 0 w 33"/>
                  <a:gd name="T3" fmla="*/ 7 h 23"/>
                  <a:gd name="T4" fmla="*/ 0 w 33"/>
                  <a:gd name="T5" fmla="*/ 7 h 23"/>
                  <a:gd name="T6" fmla="*/ 0 w 33"/>
                  <a:gd name="T7" fmla="*/ 10 h 23"/>
                  <a:gd name="T8" fmla="*/ 28 w 33"/>
                  <a:gd name="T9" fmla="*/ 23 h 23"/>
                  <a:gd name="T10" fmla="*/ 33 w 33"/>
                  <a:gd name="T11" fmla="*/ 3 h 23"/>
                  <a:gd name="T12" fmla="*/ 31 w 3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1" y="1"/>
                      <a:pt x="3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6" name="Freeform 1338"/>
              <p:cNvSpPr/>
              <p:nvPr/>
            </p:nvSpPr>
            <p:spPr bwMode="auto">
              <a:xfrm>
                <a:off x="5403" y="201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1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7" name="Freeform 1339"/>
              <p:cNvSpPr/>
              <p:nvPr/>
            </p:nvSpPr>
            <p:spPr bwMode="auto">
              <a:xfrm>
                <a:off x="5441" y="20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8" name="Freeform 1340"/>
              <p:cNvSpPr/>
              <p:nvPr/>
            </p:nvSpPr>
            <p:spPr bwMode="auto">
              <a:xfrm>
                <a:off x="5401" y="2004"/>
                <a:ext cx="44" cy="27"/>
              </a:xfrm>
              <a:custGeom>
                <a:avLst/>
                <a:gdLst>
                  <a:gd name="T0" fmla="*/ 40 w 42"/>
                  <a:gd name="T1" fmla="*/ 0 h 26"/>
                  <a:gd name="T2" fmla="*/ 0 w 42"/>
                  <a:gd name="T3" fmla="*/ 9 h 26"/>
                  <a:gd name="T4" fmla="*/ 2 w 42"/>
                  <a:gd name="T5" fmla="*/ 10 h 26"/>
                  <a:gd name="T6" fmla="*/ 7 w 42"/>
                  <a:gd name="T7" fmla="*/ 9 h 26"/>
                  <a:gd name="T8" fmla="*/ 38 w 42"/>
                  <a:gd name="T9" fmla="*/ 2 h 26"/>
                  <a:gd name="T10" fmla="*/ 41 w 42"/>
                  <a:gd name="T11" fmla="*/ 1 h 26"/>
                  <a:gd name="T12" fmla="*/ 40 w 42"/>
                  <a:gd name="T13" fmla="*/ 5 h 26"/>
                  <a:gd name="T14" fmla="*/ 35 w 42"/>
                  <a:gd name="T15" fmla="*/ 25 h 26"/>
                  <a:gd name="T16" fmla="*/ 37 w 42"/>
                  <a:gd name="T17" fmla="*/ 26 h 26"/>
                  <a:gd name="T18" fmla="*/ 42 w 42"/>
                  <a:gd name="T19" fmla="*/ 1 h 26"/>
                  <a:gd name="T20" fmla="*/ 42 w 42"/>
                  <a:gd name="T21" fmla="*/ 1 h 26"/>
                  <a:gd name="T22" fmla="*/ 42 w 42"/>
                  <a:gd name="T23" fmla="*/ 1 h 26"/>
                  <a:gd name="T24" fmla="*/ 40 w 4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26">
                    <a:moveTo>
                      <a:pt x="4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9" name="Freeform 1341"/>
              <p:cNvSpPr/>
              <p:nvPr/>
            </p:nvSpPr>
            <p:spPr bwMode="auto">
              <a:xfrm>
                <a:off x="5400" y="2013"/>
                <a:ext cx="40" cy="19"/>
              </a:xfrm>
              <a:custGeom>
                <a:avLst/>
                <a:gdLst>
                  <a:gd name="T0" fmla="*/ 1 w 38"/>
                  <a:gd name="T1" fmla="*/ 0 h 18"/>
                  <a:gd name="T2" fmla="*/ 0 w 38"/>
                  <a:gd name="T3" fmla="*/ 0 h 18"/>
                  <a:gd name="T4" fmla="*/ 0 w 38"/>
                  <a:gd name="T5" fmla="*/ 0 h 18"/>
                  <a:gd name="T6" fmla="*/ 0 w 38"/>
                  <a:gd name="T7" fmla="*/ 1 h 18"/>
                  <a:gd name="T8" fmla="*/ 37 w 38"/>
                  <a:gd name="T9" fmla="*/ 18 h 18"/>
                  <a:gd name="T10" fmla="*/ 38 w 38"/>
                  <a:gd name="T11" fmla="*/ 17 h 18"/>
                  <a:gd name="T12" fmla="*/ 36 w 38"/>
                  <a:gd name="T13" fmla="*/ 16 h 18"/>
                  <a:gd name="T14" fmla="*/ 8 w 38"/>
                  <a:gd name="T15" fmla="*/ 3 h 18"/>
                  <a:gd name="T16" fmla="*/ 3 w 38"/>
                  <a:gd name="T17" fmla="*/ 1 h 18"/>
                  <a:gd name="T18" fmla="*/ 1 w 3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0" name="Freeform 1342"/>
              <p:cNvSpPr/>
              <p:nvPr/>
            </p:nvSpPr>
            <p:spPr bwMode="auto">
              <a:xfrm>
                <a:off x="5398" y="20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1" name="Freeform 1343"/>
              <p:cNvSpPr/>
              <p:nvPr/>
            </p:nvSpPr>
            <p:spPr bwMode="auto">
              <a:xfrm>
                <a:off x="5443" y="20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2" name="Freeform 1344"/>
              <p:cNvSpPr/>
              <p:nvPr/>
            </p:nvSpPr>
            <p:spPr bwMode="auto">
              <a:xfrm>
                <a:off x="5386" y="2122"/>
                <a:ext cx="40" cy="72"/>
              </a:xfrm>
              <a:custGeom>
                <a:avLst/>
                <a:gdLst>
                  <a:gd name="T0" fmla="*/ 29 w 38"/>
                  <a:gd name="T1" fmla="*/ 0 h 68"/>
                  <a:gd name="T2" fmla="*/ 0 w 38"/>
                  <a:gd name="T3" fmla="*/ 30 h 68"/>
                  <a:gd name="T4" fmla="*/ 1 w 38"/>
                  <a:gd name="T5" fmla="*/ 35 h 68"/>
                  <a:gd name="T6" fmla="*/ 0 w 38"/>
                  <a:gd name="T7" fmla="*/ 40 h 68"/>
                  <a:gd name="T8" fmla="*/ 36 w 38"/>
                  <a:gd name="T9" fmla="*/ 68 h 68"/>
                  <a:gd name="T10" fmla="*/ 38 w 38"/>
                  <a:gd name="T11" fmla="*/ 67 h 68"/>
                  <a:gd name="T12" fmla="*/ 32 w 38"/>
                  <a:gd name="T13" fmla="*/ 1 h 68"/>
                  <a:gd name="T14" fmla="*/ 29 w 38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8">
                    <a:moveTo>
                      <a:pt x="29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2"/>
                      <a:pt x="1" y="34"/>
                      <a:pt x="1" y="35"/>
                    </a:cubicBezTo>
                    <a:cubicBezTo>
                      <a:pt x="1" y="37"/>
                      <a:pt x="1" y="38"/>
                      <a:pt x="0" y="40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7" y="67"/>
                      <a:pt x="38" y="6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3" name="Freeform 1345"/>
              <p:cNvSpPr/>
              <p:nvPr/>
            </p:nvSpPr>
            <p:spPr bwMode="auto">
              <a:xfrm>
                <a:off x="5417" y="21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4" name="Freeform 1346"/>
              <p:cNvSpPr/>
              <p:nvPr/>
            </p:nvSpPr>
            <p:spPr bwMode="auto">
              <a:xfrm>
                <a:off x="5424" y="2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5" name="Freeform 1347"/>
              <p:cNvSpPr/>
              <p:nvPr/>
            </p:nvSpPr>
            <p:spPr bwMode="auto">
              <a:xfrm>
                <a:off x="5381" y="2154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5 h 10"/>
                  <a:gd name="T4" fmla="*/ 5 w 6"/>
                  <a:gd name="T5" fmla="*/ 10 h 10"/>
                  <a:gd name="T6" fmla="*/ 6 w 6"/>
                  <a:gd name="T7" fmla="*/ 5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6" name="Freeform 1348"/>
              <p:cNvSpPr/>
              <p:nvPr/>
            </p:nvSpPr>
            <p:spPr bwMode="auto">
              <a:xfrm>
                <a:off x="5381" y="2118"/>
                <a:ext cx="47" cy="80"/>
              </a:xfrm>
              <a:custGeom>
                <a:avLst/>
                <a:gdLst>
                  <a:gd name="T0" fmla="*/ 36 w 45"/>
                  <a:gd name="T1" fmla="*/ 0 h 76"/>
                  <a:gd name="T2" fmla="*/ 0 w 45"/>
                  <a:gd name="T3" fmla="*/ 38 h 76"/>
                  <a:gd name="T4" fmla="*/ 0 w 45"/>
                  <a:gd name="T5" fmla="*/ 39 h 76"/>
                  <a:gd name="T6" fmla="*/ 0 w 45"/>
                  <a:gd name="T7" fmla="*/ 39 h 76"/>
                  <a:gd name="T8" fmla="*/ 5 w 45"/>
                  <a:gd name="T9" fmla="*/ 34 h 76"/>
                  <a:gd name="T10" fmla="*/ 34 w 45"/>
                  <a:gd name="T11" fmla="*/ 4 h 76"/>
                  <a:gd name="T12" fmla="*/ 36 w 45"/>
                  <a:gd name="T13" fmla="*/ 2 h 76"/>
                  <a:gd name="T14" fmla="*/ 37 w 45"/>
                  <a:gd name="T15" fmla="*/ 5 h 76"/>
                  <a:gd name="T16" fmla="*/ 43 w 45"/>
                  <a:gd name="T17" fmla="*/ 71 h 76"/>
                  <a:gd name="T18" fmla="*/ 43 w 45"/>
                  <a:gd name="T19" fmla="*/ 74 h 76"/>
                  <a:gd name="T20" fmla="*/ 45 w 45"/>
                  <a:gd name="T21" fmla="*/ 76 h 76"/>
                  <a:gd name="T22" fmla="*/ 38 w 45"/>
                  <a:gd name="T23" fmla="*/ 1 h 76"/>
                  <a:gd name="T24" fmla="*/ 37 w 45"/>
                  <a:gd name="T25" fmla="*/ 0 h 76"/>
                  <a:gd name="T26" fmla="*/ 36 w 45"/>
                  <a:gd name="T2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6">
                    <a:moveTo>
                      <a:pt x="3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7" name="Freeform 1349"/>
              <p:cNvSpPr/>
              <p:nvPr/>
            </p:nvSpPr>
            <p:spPr bwMode="auto">
              <a:xfrm>
                <a:off x="5419" y="211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8" name="Freeform 1350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9" name="Freeform 1351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0" name="Freeform 1352"/>
              <p:cNvSpPr/>
              <p:nvPr/>
            </p:nvSpPr>
            <p:spPr bwMode="auto">
              <a:xfrm>
                <a:off x="5419" y="21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2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1" name="Freeform 1353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2" name="Freeform 1354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3" name="Freeform 1355"/>
              <p:cNvSpPr/>
              <p:nvPr/>
            </p:nvSpPr>
            <p:spPr bwMode="auto">
              <a:xfrm>
                <a:off x="5635" y="2357"/>
                <a:ext cx="24" cy="18"/>
              </a:xfrm>
              <a:custGeom>
                <a:avLst/>
                <a:gdLst>
                  <a:gd name="T0" fmla="*/ 3 w 22"/>
                  <a:gd name="T1" fmla="*/ 0 h 17"/>
                  <a:gd name="T2" fmla="*/ 0 w 22"/>
                  <a:gd name="T3" fmla="*/ 15 h 17"/>
                  <a:gd name="T4" fmla="*/ 2 w 22"/>
                  <a:gd name="T5" fmla="*/ 17 h 17"/>
                  <a:gd name="T6" fmla="*/ 22 w 22"/>
                  <a:gd name="T7" fmla="*/ 8 h 17"/>
                  <a:gd name="T8" fmla="*/ 3 w 2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3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4" name="Freeform 1356"/>
              <p:cNvSpPr/>
              <p:nvPr/>
            </p:nvSpPr>
            <p:spPr bwMode="auto">
              <a:xfrm>
                <a:off x="5634" y="2373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5" name="Freeform 1357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6" name="Freeform 1358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7" name="Freeform 1359"/>
              <p:cNvSpPr/>
              <p:nvPr/>
            </p:nvSpPr>
            <p:spPr bwMode="auto">
              <a:xfrm>
                <a:off x="5632" y="2366"/>
                <a:ext cx="29" cy="14"/>
              </a:xfrm>
              <a:custGeom>
                <a:avLst/>
                <a:gdLst>
                  <a:gd name="T0" fmla="*/ 25 w 27"/>
                  <a:gd name="T1" fmla="*/ 0 h 13"/>
                  <a:gd name="T2" fmla="*/ 5 w 27"/>
                  <a:gd name="T3" fmla="*/ 9 h 13"/>
                  <a:gd name="T4" fmla="*/ 2 w 27"/>
                  <a:gd name="T5" fmla="*/ 11 h 13"/>
                  <a:gd name="T6" fmla="*/ 0 w 27"/>
                  <a:gd name="T7" fmla="*/ 11 h 13"/>
                  <a:gd name="T8" fmla="*/ 0 w 27"/>
                  <a:gd name="T9" fmla="*/ 12 h 13"/>
                  <a:gd name="T10" fmla="*/ 1 w 27"/>
                  <a:gd name="T11" fmla="*/ 13 h 13"/>
                  <a:gd name="T12" fmla="*/ 27 w 27"/>
                  <a:gd name="T13" fmla="*/ 1 h 13"/>
                  <a:gd name="T14" fmla="*/ 25 w 27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25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8" name="Freeform 1360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9" name="Freeform 1361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0" name="Freeform 1362"/>
              <p:cNvSpPr/>
              <p:nvPr/>
            </p:nvSpPr>
            <p:spPr bwMode="auto">
              <a:xfrm>
                <a:off x="5632" y="23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1" name="Freeform 1363"/>
              <p:cNvSpPr/>
              <p:nvPr/>
            </p:nvSpPr>
            <p:spPr bwMode="auto">
              <a:xfrm>
                <a:off x="5634" y="2626"/>
                <a:ext cx="10" cy="15"/>
              </a:xfrm>
              <a:custGeom>
                <a:avLst/>
                <a:gdLst>
                  <a:gd name="T0" fmla="*/ 0 w 9"/>
                  <a:gd name="T1" fmla="*/ 0 h 15"/>
                  <a:gd name="T2" fmla="*/ 2 w 9"/>
                  <a:gd name="T3" fmla="*/ 15 h 15"/>
                  <a:gd name="T4" fmla="*/ 3 w 9"/>
                  <a:gd name="T5" fmla="*/ 15 h 15"/>
                  <a:gd name="T6" fmla="*/ 9 w 9"/>
                  <a:gd name="T7" fmla="*/ 0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2" name="Freeform 1364"/>
              <p:cNvSpPr/>
              <p:nvPr/>
            </p:nvSpPr>
            <p:spPr bwMode="auto">
              <a:xfrm>
                <a:off x="5636" y="26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3" name="Freeform 1365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4" name="Freeform 1366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5" name="Freeform 1367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6" name="Freeform 1368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7" name="Freeform 1369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8" name="Freeform 1370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9" name="Freeform 1371"/>
              <p:cNvSpPr/>
              <p:nvPr/>
            </p:nvSpPr>
            <p:spPr bwMode="auto">
              <a:xfrm>
                <a:off x="5609" y="2605"/>
                <a:ext cx="22" cy="16"/>
              </a:xfrm>
              <a:custGeom>
                <a:avLst/>
                <a:gdLst>
                  <a:gd name="T0" fmla="*/ 14 w 21"/>
                  <a:gd name="T1" fmla="*/ 0 h 16"/>
                  <a:gd name="T2" fmla="*/ 0 w 21"/>
                  <a:gd name="T3" fmla="*/ 11 h 16"/>
                  <a:gd name="T4" fmla="*/ 1 w 21"/>
                  <a:gd name="T5" fmla="*/ 15 h 16"/>
                  <a:gd name="T6" fmla="*/ 21 w 21"/>
                  <a:gd name="T7" fmla="*/ 16 h 16"/>
                  <a:gd name="T8" fmla="*/ 19 w 21"/>
                  <a:gd name="T9" fmla="*/ 2 h 16"/>
                  <a:gd name="T10" fmla="*/ 14 w 2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14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2"/>
                      <a:pt x="15" y="1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0" name="Freeform 1372"/>
              <p:cNvSpPr/>
              <p:nvPr/>
            </p:nvSpPr>
            <p:spPr bwMode="auto">
              <a:xfrm>
                <a:off x="5605" y="261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1" name="Freeform 1373"/>
              <p:cNvSpPr/>
              <p:nvPr/>
            </p:nvSpPr>
            <p:spPr bwMode="auto">
              <a:xfrm>
                <a:off x="5624" y="2600"/>
                <a:ext cx="5" cy="7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2" name="Freeform 1374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3" name="Freeform 1375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4" name="Freeform 1376"/>
              <p:cNvSpPr/>
              <p:nvPr/>
            </p:nvSpPr>
            <p:spPr bwMode="auto">
              <a:xfrm>
                <a:off x="5602" y="2599"/>
                <a:ext cx="31" cy="25"/>
              </a:xfrm>
              <a:custGeom>
                <a:avLst/>
                <a:gdLst>
                  <a:gd name="T0" fmla="*/ 25 w 30"/>
                  <a:gd name="T1" fmla="*/ 0 h 23"/>
                  <a:gd name="T2" fmla="*/ 0 w 30"/>
                  <a:gd name="T3" fmla="*/ 20 h 23"/>
                  <a:gd name="T4" fmla="*/ 2 w 30"/>
                  <a:gd name="T5" fmla="*/ 21 h 23"/>
                  <a:gd name="T6" fmla="*/ 2 w 30"/>
                  <a:gd name="T7" fmla="*/ 20 h 23"/>
                  <a:gd name="T8" fmla="*/ 3 w 30"/>
                  <a:gd name="T9" fmla="*/ 19 h 23"/>
                  <a:gd name="T10" fmla="*/ 7 w 30"/>
                  <a:gd name="T11" fmla="*/ 16 h 23"/>
                  <a:gd name="T12" fmla="*/ 21 w 30"/>
                  <a:gd name="T13" fmla="*/ 5 h 23"/>
                  <a:gd name="T14" fmla="*/ 25 w 30"/>
                  <a:gd name="T15" fmla="*/ 1 h 23"/>
                  <a:gd name="T16" fmla="*/ 26 w 30"/>
                  <a:gd name="T17" fmla="*/ 7 h 23"/>
                  <a:gd name="T18" fmla="*/ 28 w 30"/>
                  <a:gd name="T19" fmla="*/ 21 h 23"/>
                  <a:gd name="T20" fmla="*/ 28 w 30"/>
                  <a:gd name="T21" fmla="*/ 23 h 23"/>
                  <a:gd name="T22" fmla="*/ 30 w 30"/>
                  <a:gd name="T23" fmla="*/ 23 h 23"/>
                  <a:gd name="T24" fmla="*/ 26 w 30"/>
                  <a:gd name="T25" fmla="*/ 0 h 23"/>
                  <a:gd name="T26" fmla="*/ 26 w 30"/>
                  <a:gd name="T27" fmla="*/ 0 h 23"/>
                  <a:gd name="T28" fmla="*/ 26 w 30"/>
                  <a:gd name="T29" fmla="*/ 0 h 23"/>
                  <a:gd name="T30" fmla="*/ 25 w 3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3">
                    <a:moveTo>
                      <a:pt x="25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5" name="Freeform 1377"/>
              <p:cNvSpPr/>
              <p:nvPr/>
            </p:nvSpPr>
            <p:spPr bwMode="auto">
              <a:xfrm>
                <a:off x="5629" y="2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6" name="Freeform 1378"/>
              <p:cNvSpPr/>
              <p:nvPr/>
            </p:nvSpPr>
            <p:spPr bwMode="auto">
              <a:xfrm>
                <a:off x="5628" y="25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7" name="Freeform 1379"/>
              <p:cNvSpPr/>
              <p:nvPr/>
            </p:nvSpPr>
            <p:spPr bwMode="auto">
              <a:xfrm>
                <a:off x="5609" y="2624"/>
                <a:ext cx="24" cy="20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2 h 19"/>
                  <a:gd name="T4" fmla="*/ 21 w 23"/>
                  <a:gd name="T5" fmla="*/ 19 h 19"/>
                  <a:gd name="T6" fmla="*/ 23 w 23"/>
                  <a:gd name="T7" fmla="*/ 17 h 19"/>
                  <a:gd name="T8" fmla="*/ 21 w 23"/>
                  <a:gd name="T9" fmla="*/ 1 h 19"/>
                  <a:gd name="T10" fmla="*/ 1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8" name="Freeform 1380"/>
              <p:cNvSpPr/>
              <p:nvPr/>
            </p:nvSpPr>
            <p:spPr bwMode="auto">
              <a:xfrm>
                <a:off x="5606" y="2622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9" name="Freeform 1381"/>
              <p:cNvSpPr/>
              <p:nvPr/>
            </p:nvSpPr>
            <p:spPr bwMode="auto">
              <a:xfrm>
                <a:off x="5631" y="2641"/>
                <a:ext cx="3" cy="5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0" name="Freeform 1382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1" name="Freeform 1383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2" name="Freeform 1384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3" name="Freeform 1385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4" name="Freeform 1386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5" name="Freeform 1387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6" name="Freeform 1388"/>
              <p:cNvSpPr/>
              <p:nvPr/>
            </p:nvSpPr>
            <p:spPr bwMode="auto">
              <a:xfrm>
                <a:off x="5703" y="2552"/>
                <a:ext cx="66" cy="69"/>
              </a:xfrm>
              <a:custGeom>
                <a:avLst/>
                <a:gdLst>
                  <a:gd name="T0" fmla="*/ 33 w 62"/>
                  <a:gd name="T1" fmla="*/ 0 h 66"/>
                  <a:gd name="T2" fmla="*/ 29 w 62"/>
                  <a:gd name="T3" fmla="*/ 2 h 66"/>
                  <a:gd name="T4" fmla="*/ 28 w 62"/>
                  <a:gd name="T5" fmla="*/ 2 h 66"/>
                  <a:gd name="T6" fmla="*/ 0 w 62"/>
                  <a:gd name="T7" fmla="*/ 65 h 66"/>
                  <a:gd name="T8" fmla="*/ 1 w 62"/>
                  <a:gd name="T9" fmla="*/ 66 h 66"/>
                  <a:gd name="T10" fmla="*/ 62 w 62"/>
                  <a:gd name="T11" fmla="*/ 19 h 66"/>
                  <a:gd name="T12" fmla="*/ 61 w 62"/>
                  <a:gd name="T13" fmla="*/ 16 h 66"/>
                  <a:gd name="T14" fmla="*/ 61 w 62"/>
                  <a:gd name="T15" fmla="*/ 14 h 66"/>
                  <a:gd name="T16" fmla="*/ 33 w 6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6">
                    <a:moveTo>
                      <a:pt x="33" y="0"/>
                    </a:moveTo>
                    <a:cubicBezTo>
                      <a:pt x="32" y="1"/>
                      <a:pt x="31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1" y="66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1" y="16"/>
                    </a:cubicBezTo>
                    <a:cubicBezTo>
                      <a:pt x="61" y="15"/>
                      <a:pt x="61" y="14"/>
                      <a:pt x="61" y="14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7" name="Freeform 1389"/>
              <p:cNvSpPr/>
              <p:nvPr/>
            </p:nvSpPr>
            <p:spPr bwMode="auto">
              <a:xfrm>
                <a:off x="5701" y="2620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8" name="Freeform 1390"/>
              <p:cNvSpPr/>
              <p:nvPr/>
            </p:nvSpPr>
            <p:spPr bwMode="auto">
              <a:xfrm>
                <a:off x="5768" y="256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9" name="Freeform 1391"/>
              <p:cNvSpPr/>
              <p:nvPr/>
            </p:nvSpPr>
            <p:spPr bwMode="auto">
              <a:xfrm>
                <a:off x="5733" y="255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1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0" name="Freeform 1392"/>
              <p:cNvSpPr>
                <a:spLocks noEditPoints="1"/>
              </p:cNvSpPr>
              <p:nvPr/>
            </p:nvSpPr>
            <p:spPr bwMode="auto">
              <a:xfrm>
                <a:off x="5698" y="2549"/>
                <a:ext cx="76" cy="79"/>
              </a:xfrm>
              <a:custGeom>
                <a:avLst/>
                <a:gdLst>
                  <a:gd name="T0" fmla="*/ 33 w 72"/>
                  <a:gd name="T1" fmla="*/ 5 h 75"/>
                  <a:gd name="T2" fmla="*/ 35 w 72"/>
                  <a:gd name="T3" fmla="*/ 1 h 75"/>
                  <a:gd name="T4" fmla="*/ 38 w 72"/>
                  <a:gd name="T5" fmla="*/ 3 h 75"/>
                  <a:gd name="T6" fmla="*/ 66 w 72"/>
                  <a:gd name="T7" fmla="*/ 17 h 75"/>
                  <a:gd name="T8" fmla="*/ 70 w 72"/>
                  <a:gd name="T9" fmla="*/ 19 h 75"/>
                  <a:gd name="T10" fmla="*/ 67 w 72"/>
                  <a:gd name="T11" fmla="*/ 22 h 75"/>
                  <a:gd name="T12" fmla="*/ 6 w 72"/>
                  <a:gd name="T13" fmla="*/ 69 h 75"/>
                  <a:gd name="T14" fmla="*/ 3 w 72"/>
                  <a:gd name="T15" fmla="*/ 71 h 75"/>
                  <a:gd name="T16" fmla="*/ 5 w 72"/>
                  <a:gd name="T17" fmla="*/ 68 h 75"/>
                  <a:gd name="T18" fmla="*/ 33 w 72"/>
                  <a:gd name="T19" fmla="*/ 5 h 75"/>
                  <a:gd name="T20" fmla="*/ 36 w 72"/>
                  <a:gd name="T21" fmla="*/ 0 h 75"/>
                  <a:gd name="T22" fmla="*/ 35 w 72"/>
                  <a:gd name="T23" fmla="*/ 0 h 75"/>
                  <a:gd name="T24" fmla="*/ 35 w 72"/>
                  <a:gd name="T25" fmla="*/ 0 h 75"/>
                  <a:gd name="T26" fmla="*/ 33 w 72"/>
                  <a:gd name="T27" fmla="*/ 1 h 75"/>
                  <a:gd name="T28" fmla="*/ 0 w 72"/>
                  <a:gd name="T29" fmla="*/ 74 h 75"/>
                  <a:gd name="T30" fmla="*/ 1 w 72"/>
                  <a:gd name="T31" fmla="*/ 75 h 75"/>
                  <a:gd name="T32" fmla="*/ 72 w 72"/>
                  <a:gd name="T33" fmla="*/ 20 h 75"/>
                  <a:gd name="T34" fmla="*/ 71 w 72"/>
                  <a:gd name="T35" fmla="*/ 18 h 75"/>
                  <a:gd name="T36" fmla="*/ 72 w 72"/>
                  <a:gd name="T37" fmla="*/ 18 h 75"/>
                  <a:gd name="T38" fmla="*/ 36 w 7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75">
                    <a:moveTo>
                      <a:pt x="33" y="5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6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19"/>
                      <a:pt x="71" y="19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1" name="Freeform 1393"/>
              <p:cNvSpPr/>
              <p:nvPr/>
            </p:nvSpPr>
            <p:spPr bwMode="auto">
              <a:xfrm>
                <a:off x="5773" y="25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2" name="Freeform 1394"/>
              <p:cNvSpPr/>
              <p:nvPr/>
            </p:nvSpPr>
            <p:spPr bwMode="auto">
              <a:xfrm>
                <a:off x="5733" y="254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3" name="Freeform 1395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4" name="Freeform 1396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5" name="Freeform 1397"/>
              <p:cNvSpPr>
                <a:spLocks noEditPoints="1"/>
              </p:cNvSpPr>
              <p:nvPr/>
            </p:nvSpPr>
            <p:spPr bwMode="auto">
              <a:xfrm>
                <a:off x="5734" y="254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0 w 1"/>
                  <a:gd name="T12" fmla="*/ 0 w 1"/>
                  <a:gd name="T13" fmla="*/ 0 w 1"/>
                  <a:gd name="T14" fmla="*/ 1 w 1"/>
                  <a:gd name="T1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6" name="Freeform 1398"/>
              <p:cNvSpPr/>
              <p:nvPr/>
            </p:nvSpPr>
            <p:spPr bwMode="auto">
              <a:xfrm>
                <a:off x="5734" y="25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0 w 2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7" name="Freeform 1399"/>
              <p:cNvSpPr/>
              <p:nvPr/>
            </p:nvSpPr>
            <p:spPr bwMode="auto">
              <a:xfrm>
                <a:off x="5464" y="2436"/>
                <a:ext cx="51" cy="46"/>
              </a:xfrm>
              <a:custGeom>
                <a:avLst/>
                <a:gdLst>
                  <a:gd name="T0" fmla="*/ 7 w 48"/>
                  <a:gd name="T1" fmla="*/ 0 h 44"/>
                  <a:gd name="T2" fmla="*/ 0 w 48"/>
                  <a:gd name="T3" fmla="*/ 39 h 44"/>
                  <a:gd name="T4" fmla="*/ 4 w 48"/>
                  <a:gd name="T5" fmla="*/ 44 h 44"/>
                  <a:gd name="T6" fmla="*/ 47 w 48"/>
                  <a:gd name="T7" fmla="*/ 40 h 44"/>
                  <a:gd name="T8" fmla="*/ 48 w 48"/>
                  <a:gd name="T9" fmla="*/ 36 h 44"/>
                  <a:gd name="T10" fmla="*/ 7 w 4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4">
                    <a:moveTo>
                      <a:pt x="7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4" y="44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8"/>
                      <a:pt x="47" y="37"/>
                      <a:pt x="48" y="3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8" name="Freeform 1400"/>
              <p:cNvSpPr/>
              <p:nvPr/>
            </p:nvSpPr>
            <p:spPr bwMode="auto">
              <a:xfrm>
                <a:off x="5514" y="2474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1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9" name="Freeform 1401"/>
              <p:cNvSpPr/>
              <p:nvPr/>
            </p:nvSpPr>
            <p:spPr bwMode="auto">
              <a:xfrm>
                <a:off x="5463" y="2477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5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0" name="Freeform 1402"/>
              <p:cNvSpPr/>
              <p:nvPr/>
            </p:nvSpPr>
            <p:spPr bwMode="auto">
              <a:xfrm>
                <a:off x="5462" y="2433"/>
                <a:ext cx="60" cy="51"/>
              </a:xfrm>
              <a:custGeom>
                <a:avLst/>
                <a:gdLst>
                  <a:gd name="T0" fmla="*/ 9 w 57"/>
                  <a:gd name="T1" fmla="*/ 0 h 48"/>
                  <a:gd name="T2" fmla="*/ 9 w 57"/>
                  <a:gd name="T3" fmla="*/ 2 h 48"/>
                  <a:gd name="T4" fmla="*/ 50 w 57"/>
                  <a:gd name="T5" fmla="*/ 38 h 48"/>
                  <a:gd name="T6" fmla="*/ 54 w 57"/>
                  <a:gd name="T7" fmla="*/ 41 h 48"/>
                  <a:gd name="T8" fmla="*/ 49 w 57"/>
                  <a:gd name="T9" fmla="*/ 42 h 48"/>
                  <a:gd name="T10" fmla="*/ 6 w 57"/>
                  <a:gd name="T11" fmla="*/ 46 h 48"/>
                  <a:gd name="T12" fmla="*/ 1 w 57"/>
                  <a:gd name="T13" fmla="*/ 47 h 48"/>
                  <a:gd name="T14" fmla="*/ 0 w 57"/>
                  <a:gd name="T15" fmla="*/ 48 h 48"/>
                  <a:gd name="T16" fmla="*/ 56 w 57"/>
                  <a:gd name="T17" fmla="*/ 42 h 48"/>
                  <a:gd name="T18" fmla="*/ 56 w 57"/>
                  <a:gd name="T19" fmla="*/ 42 h 48"/>
                  <a:gd name="T20" fmla="*/ 56 w 57"/>
                  <a:gd name="T21" fmla="*/ 42 h 48"/>
                  <a:gd name="T22" fmla="*/ 56 w 57"/>
                  <a:gd name="T23" fmla="*/ 42 h 48"/>
                  <a:gd name="T24" fmla="*/ 56 w 57"/>
                  <a:gd name="T25" fmla="*/ 42 h 48"/>
                  <a:gd name="T26" fmla="*/ 56 w 57"/>
                  <a:gd name="T27" fmla="*/ 42 h 48"/>
                  <a:gd name="T28" fmla="*/ 56 w 57"/>
                  <a:gd name="T29" fmla="*/ 42 h 48"/>
                  <a:gd name="T30" fmla="*/ 57 w 57"/>
                  <a:gd name="T31" fmla="*/ 41 h 48"/>
                  <a:gd name="T32" fmla="*/ 9 w 57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8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7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1" name="Freeform 1403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2" name="Freeform 1404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3" name="Freeform 1405"/>
              <p:cNvSpPr>
                <a:spLocks noEditPoints="1"/>
              </p:cNvSpPr>
              <p:nvPr/>
            </p:nvSpPr>
            <p:spPr bwMode="auto">
              <a:xfrm>
                <a:off x="5521" y="247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1 w 1"/>
                  <a:gd name="T25" fmla="*/ 0 h 1"/>
                  <a:gd name="T26" fmla="*/ 1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4" name="Freeform 1406"/>
              <p:cNvSpPr/>
              <p:nvPr/>
            </p:nvSpPr>
            <p:spPr bwMode="auto">
              <a:xfrm>
                <a:off x="5521" y="247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5" name="Freeform 1407"/>
              <p:cNvSpPr/>
              <p:nvPr/>
            </p:nvSpPr>
            <p:spPr bwMode="auto">
              <a:xfrm>
                <a:off x="5462" y="2410"/>
                <a:ext cx="11" cy="19"/>
              </a:xfrm>
              <a:custGeom>
                <a:avLst/>
                <a:gdLst>
                  <a:gd name="T0" fmla="*/ 10 w 10"/>
                  <a:gd name="T1" fmla="*/ 0 h 18"/>
                  <a:gd name="T2" fmla="*/ 0 w 10"/>
                  <a:gd name="T3" fmla="*/ 5 h 18"/>
                  <a:gd name="T4" fmla="*/ 1 w 10"/>
                  <a:gd name="T5" fmla="*/ 7 h 18"/>
                  <a:gd name="T6" fmla="*/ 0 w 10"/>
                  <a:gd name="T7" fmla="*/ 12 h 18"/>
                  <a:gd name="T8" fmla="*/ 7 w 10"/>
                  <a:gd name="T9" fmla="*/ 18 h 18"/>
                  <a:gd name="T10" fmla="*/ 10 w 1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6" name="Freeform 1408"/>
              <p:cNvSpPr/>
              <p:nvPr/>
            </p:nvSpPr>
            <p:spPr bwMode="auto">
              <a:xfrm>
                <a:off x="5457" y="2416"/>
                <a:ext cx="6" cy="7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3 h 7"/>
                  <a:gd name="T4" fmla="*/ 5 w 6"/>
                  <a:gd name="T5" fmla="*/ 7 h 7"/>
                  <a:gd name="T6" fmla="*/ 6 w 6"/>
                  <a:gd name="T7" fmla="*/ 2 h 7"/>
                  <a:gd name="T8" fmla="*/ 5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7" name="Freeform 1409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8" name="Freeform 1410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0" name="Group 1612"/>
            <p:cNvGrpSpPr/>
            <p:nvPr/>
          </p:nvGrpSpPr>
          <p:grpSpPr bwMode="auto">
            <a:xfrm>
              <a:off x="5401" y="2258"/>
              <a:ext cx="500" cy="319"/>
              <a:chOff x="5401" y="2258"/>
              <a:chExt cx="500" cy="319"/>
            </a:xfrm>
          </p:grpSpPr>
          <p:sp>
            <p:nvSpPr>
              <p:cNvPr id="3329" name="Freeform 1412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0" name="Freeform 1413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1" name="Freeform 1414"/>
              <p:cNvSpPr/>
              <p:nvPr/>
            </p:nvSpPr>
            <p:spPr bwMode="auto">
              <a:xfrm>
                <a:off x="5456" y="2407"/>
                <a:ext cx="20" cy="12"/>
              </a:xfrm>
              <a:custGeom>
                <a:avLst/>
                <a:gdLst>
                  <a:gd name="T0" fmla="*/ 19 w 19"/>
                  <a:gd name="T1" fmla="*/ 0 h 11"/>
                  <a:gd name="T2" fmla="*/ 1 w 19"/>
                  <a:gd name="T3" fmla="*/ 9 h 11"/>
                  <a:gd name="T4" fmla="*/ 0 w 19"/>
                  <a:gd name="T5" fmla="*/ 11 h 11"/>
                  <a:gd name="T6" fmla="*/ 0 w 19"/>
                  <a:gd name="T7" fmla="*/ 11 h 11"/>
                  <a:gd name="T8" fmla="*/ 0 w 19"/>
                  <a:gd name="T9" fmla="*/ 11 h 11"/>
                  <a:gd name="T10" fmla="*/ 0 w 19"/>
                  <a:gd name="T11" fmla="*/ 11 h 11"/>
                  <a:gd name="T12" fmla="*/ 1 w 19"/>
                  <a:gd name="T13" fmla="*/ 11 h 11"/>
                  <a:gd name="T14" fmla="*/ 6 w 19"/>
                  <a:gd name="T15" fmla="*/ 8 h 11"/>
                  <a:gd name="T16" fmla="*/ 16 w 19"/>
                  <a:gd name="T17" fmla="*/ 3 h 11"/>
                  <a:gd name="T18" fmla="*/ 18 w 19"/>
                  <a:gd name="T19" fmla="*/ 2 h 11"/>
                  <a:gd name="T20" fmla="*/ 19 w 19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2" name="Freeform 1415"/>
              <p:cNvSpPr/>
              <p:nvPr/>
            </p:nvSpPr>
            <p:spPr bwMode="auto">
              <a:xfrm>
                <a:off x="5455" y="24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3" name="Freeform 1416"/>
              <p:cNvSpPr>
                <a:spLocks noEditPoints="1"/>
              </p:cNvSpPr>
              <p:nvPr/>
            </p:nvSpPr>
            <p:spPr bwMode="auto">
              <a:xfrm>
                <a:off x="5457" y="2425"/>
                <a:ext cx="11" cy="49"/>
              </a:xfrm>
              <a:custGeom>
                <a:avLst/>
                <a:gdLst>
                  <a:gd name="T0" fmla="*/ 6 w 11"/>
                  <a:gd name="T1" fmla="*/ 33 h 46"/>
                  <a:gd name="T2" fmla="*/ 3 w 11"/>
                  <a:gd name="T3" fmla="*/ 37 h 46"/>
                  <a:gd name="T4" fmla="*/ 4 w 11"/>
                  <a:gd name="T5" fmla="*/ 41 h 46"/>
                  <a:gd name="T6" fmla="*/ 4 w 11"/>
                  <a:gd name="T7" fmla="*/ 46 h 46"/>
                  <a:gd name="T8" fmla="*/ 6 w 11"/>
                  <a:gd name="T9" fmla="*/ 33 h 46"/>
                  <a:gd name="T10" fmla="*/ 3 w 11"/>
                  <a:gd name="T11" fmla="*/ 0 h 46"/>
                  <a:gd name="T12" fmla="*/ 0 w 11"/>
                  <a:gd name="T13" fmla="*/ 1 h 46"/>
                  <a:gd name="T14" fmla="*/ 2 w 11"/>
                  <a:gd name="T15" fmla="*/ 26 h 46"/>
                  <a:gd name="T16" fmla="*/ 7 w 11"/>
                  <a:gd name="T17" fmla="*/ 32 h 46"/>
                  <a:gd name="T18" fmla="*/ 7 w 11"/>
                  <a:gd name="T19" fmla="*/ 32 h 46"/>
                  <a:gd name="T20" fmla="*/ 11 w 11"/>
                  <a:gd name="T21" fmla="*/ 7 h 46"/>
                  <a:gd name="T22" fmla="*/ 3 w 11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46">
                    <a:moveTo>
                      <a:pt x="6" y="33"/>
                    </a:moveTo>
                    <a:cubicBezTo>
                      <a:pt x="6" y="35"/>
                      <a:pt x="5" y="36"/>
                      <a:pt x="3" y="37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6"/>
                      <a:pt x="7" y="29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4" name="Freeform 1417"/>
              <p:cNvSpPr/>
              <p:nvPr/>
            </p:nvSpPr>
            <p:spPr bwMode="auto">
              <a:xfrm>
                <a:off x="5456" y="242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5" name="Freeform 1418"/>
              <p:cNvSpPr/>
              <p:nvPr/>
            </p:nvSpPr>
            <p:spPr bwMode="auto">
              <a:xfrm>
                <a:off x="5459" y="2452"/>
                <a:ext cx="5" cy="12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1 h 11"/>
                  <a:gd name="T4" fmla="*/ 4 w 5"/>
                  <a:gd name="T5" fmla="*/ 7 h 11"/>
                  <a:gd name="T6" fmla="*/ 5 w 5"/>
                  <a:gd name="T7" fmla="*/ 6 h 11"/>
                  <a:gd name="T8" fmla="*/ 5 w 5"/>
                  <a:gd name="T9" fmla="*/ 6 h 11"/>
                  <a:gd name="T10" fmla="*/ 0 w 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4" y="9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6" name="Freeform 1419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7" name="Freeform 1420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8" name="Freeform 1421"/>
              <p:cNvSpPr/>
              <p:nvPr/>
            </p:nvSpPr>
            <p:spPr bwMode="auto">
              <a:xfrm>
                <a:off x="5455" y="2419"/>
                <a:ext cx="16" cy="65"/>
              </a:xfrm>
              <a:custGeom>
                <a:avLst/>
                <a:gdLst>
                  <a:gd name="T0" fmla="*/ 1 w 15"/>
                  <a:gd name="T1" fmla="*/ 0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6 w 15"/>
                  <a:gd name="T9" fmla="*/ 62 h 62"/>
                  <a:gd name="T10" fmla="*/ 15 w 15"/>
                  <a:gd name="T11" fmla="*/ 13 h 62"/>
                  <a:gd name="T12" fmla="*/ 14 w 15"/>
                  <a:gd name="T13" fmla="*/ 12 h 62"/>
                  <a:gd name="T14" fmla="*/ 13 w 15"/>
                  <a:gd name="T15" fmla="*/ 13 h 62"/>
                  <a:gd name="T16" fmla="*/ 9 w 15"/>
                  <a:gd name="T17" fmla="*/ 38 h 62"/>
                  <a:gd name="T18" fmla="*/ 8 w 15"/>
                  <a:gd name="T19" fmla="*/ 39 h 62"/>
                  <a:gd name="T20" fmla="*/ 6 w 15"/>
                  <a:gd name="T21" fmla="*/ 52 h 62"/>
                  <a:gd name="T22" fmla="*/ 6 w 15"/>
                  <a:gd name="T23" fmla="*/ 47 h 62"/>
                  <a:gd name="T24" fmla="*/ 1 w 15"/>
                  <a:gd name="T25" fmla="*/ 1 h 62"/>
                  <a:gd name="T26" fmla="*/ 1 w 15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9" name="Freeform 1422"/>
              <p:cNvSpPr>
                <a:spLocks noEditPoints="1"/>
              </p:cNvSpPr>
              <p:nvPr/>
            </p:nvSpPr>
            <p:spPr bwMode="auto">
              <a:xfrm>
                <a:off x="5455" y="24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0" name="Freeform 1423"/>
              <p:cNvSpPr/>
              <p:nvPr/>
            </p:nvSpPr>
            <p:spPr bwMode="auto">
              <a:xfrm>
                <a:off x="5455" y="24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1" name="Freeform 1424"/>
              <p:cNvSpPr/>
              <p:nvPr/>
            </p:nvSpPr>
            <p:spPr bwMode="auto">
              <a:xfrm>
                <a:off x="5444" y="2271"/>
                <a:ext cx="36" cy="54"/>
              </a:xfrm>
              <a:custGeom>
                <a:avLst/>
                <a:gdLst>
                  <a:gd name="T0" fmla="*/ 0 w 34"/>
                  <a:gd name="T1" fmla="*/ 0 h 51"/>
                  <a:gd name="T2" fmla="*/ 18 w 34"/>
                  <a:gd name="T3" fmla="*/ 47 h 51"/>
                  <a:gd name="T4" fmla="*/ 19 w 34"/>
                  <a:gd name="T5" fmla="*/ 47 h 51"/>
                  <a:gd name="T6" fmla="*/ 23 w 34"/>
                  <a:gd name="T7" fmla="*/ 49 h 51"/>
                  <a:gd name="T8" fmla="*/ 33 w 34"/>
                  <a:gd name="T9" fmla="*/ 51 h 51"/>
                  <a:gd name="T10" fmla="*/ 34 w 34"/>
                  <a:gd name="T11" fmla="*/ 49 h 51"/>
                  <a:gd name="T12" fmla="*/ 0 w 34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20" y="47"/>
                      <a:pt x="22" y="48"/>
                      <a:pt x="23" y="49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4" y="4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2" name="Freeform 1425"/>
              <p:cNvSpPr/>
              <p:nvPr/>
            </p:nvSpPr>
            <p:spPr bwMode="auto">
              <a:xfrm>
                <a:off x="5479" y="2323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3" name="Freeform 1426"/>
              <p:cNvSpPr/>
              <p:nvPr/>
            </p:nvSpPr>
            <p:spPr bwMode="auto">
              <a:xfrm>
                <a:off x="5463" y="2321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5 w 5"/>
                  <a:gd name="T7" fmla="*/ 2 h 2"/>
                  <a:gd name="T8" fmla="*/ 1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4" name="Freeform 1427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5" name="Freeform 1428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6" name="Freeform 1429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7" name="Freeform 1430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8" name="Freeform 1431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9" name="Freeform 1432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0" name="Freeform 1433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1" name="Freeform 1434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2" name="Freeform 1435"/>
              <p:cNvSpPr/>
              <p:nvPr/>
            </p:nvSpPr>
            <p:spPr bwMode="auto">
              <a:xfrm>
                <a:off x="5475" y="2361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4 h 6"/>
                  <a:gd name="T4" fmla="*/ 3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3" name="Freeform 1436"/>
              <p:cNvSpPr/>
              <p:nvPr/>
            </p:nvSpPr>
            <p:spPr bwMode="auto">
              <a:xfrm>
                <a:off x="5478" y="23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4" name="Freeform 1437"/>
              <p:cNvSpPr/>
              <p:nvPr/>
            </p:nvSpPr>
            <p:spPr bwMode="auto">
              <a:xfrm>
                <a:off x="5474" y="2359"/>
                <a:ext cx="7" cy="12"/>
              </a:xfrm>
              <a:custGeom>
                <a:avLst/>
                <a:gdLst>
                  <a:gd name="T0" fmla="*/ 3 w 7"/>
                  <a:gd name="T1" fmla="*/ 0 h 12"/>
                  <a:gd name="T2" fmla="*/ 2 w 7"/>
                  <a:gd name="T3" fmla="*/ 2 h 12"/>
                  <a:gd name="T4" fmla="*/ 4 w 7"/>
                  <a:gd name="T5" fmla="*/ 8 h 12"/>
                  <a:gd name="T6" fmla="*/ 4 w 7"/>
                  <a:gd name="T7" fmla="*/ 8 h 12"/>
                  <a:gd name="T8" fmla="*/ 4 w 7"/>
                  <a:gd name="T9" fmla="*/ 8 h 12"/>
                  <a:gd name="T10" fmla="*/ 1 w 7"/>
                  <a:gd name="T11" fmla="*/ 6 h 12"/>
                  <a:gd name="T12" fmla="*/ 0 w 7"/>
                  <a:gd name="T13" fmla="*/ 7 h 12"/>
                  <a:gd name="T14" fmla="*/ 7 w 7"/>
                  <a:gd name="T15" fmla="*/ 12 h 12"/>
                  <a:gd name="T16" fmla="*/ 7 w 7"/>
                  <a:gd name="T17" fmla="*/ 12 h 12"/>
                  <a:gd name="T18" fmla="*/ 3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5" name="Freeform 1438"/>
              <p:cNvSpPr/>
              <p:nvPr/>
            </p:nvSpPr>
            <p:spPr bwMode="auto">
              <a:xfrm>
                <a:off x="5481" y="23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6" name="Freeform 1439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7" name="Freeform 1440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8" name="Freeform 1441"/>
              <p:cNvSpPr/>
              <p:nvPr/>
            </p:nvSpPr>
            <p:spPr bwMode="auto">
              <a:xfrm>
                <a:off x="5406" y="2266"/>
                <a:ext cx="54" cy="56"/>
              </a:xfrm>
              <a:custGeom>
                <a:avLst/>
                <a:gdLst>
                  <a:gd name="T0" fmla="*/ 27 w 51"/>
                  <a:gd name="T1" fmla="*/ 0 h 53"/>
                  <a:gd name="T2" fmla="*/ 0 w 51"/>
                  <a:gd name="T3" fmla="*/ 37 h 53"/>
                  <a:gd name="T4" fmla="*/ 2 w 51"/>
                  <a:gd name="T5" fmla="*/ 42 h 53"/>
                  <a:gd name="T6" fmla="*/ 47 w 51"/>
                  <a:gd name="T7" fmla="*/ 52 h 53"/>
                  <a:gd name="T8" fmla="*/ 51 w 51"/>
                  <a:gd name="T9" fmla="*/ 53 h 53"/>
                  <a:gd name="T10" fmla="*/ 31 w 51"/>
                  <a:gd name="T11" fmla="*/ 1 h 53"/>
                  <a:gd name="T12" fmla="*/ 30 w 51"/>
                  <a:gd name="T13" fmla="*/ 1 h 53"/>
                  <a:gd name="T14" fmla="*/ 27 w 5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27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9" name="Freeform 1442"/>
              <p:cNvSpPr/>
              <p:nvPr/>
            </p:nvSpPr>
            <p:spPr bwMode="auto">
              <a:xfrm>
                <a:off x="5404" y="23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0" name="Freeform 1443"/>
              <p:cNvSpPr/>
              <p:nvPr/>
            </p:nvSpPr>
            <p:spPr bwMode="auto">
              <a:xfrm>
                <a:off x="5435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5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1" name="Freeform 1444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close/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2" name="Freeform 1445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3" name="Freeform 1446"/>
              <p:cNvSpPr/>
              <p:nvPr/>
            </p:nvSpPr>
            <p:spPr bwMode="auto">
              <a:xfrm>
                <a:off x="5403" y="2259"/>
                <a:ext cx="59" cy="63"/>
              </a:xfrm>
              <a:custGeom>
                <a:avLst/>
                <a:gdLst>
                  <a:gd name="T0" fmla="*/ 32 w 56"/>
                  <a:gd name="T1" fmla="*/ 0 h 59"/>
                  <a:gd name="T2" fmla="*/ 0 w 56"/>
                  <a:gd name="T3" fmla="*/ 44 h 59"/>
                  <a:gd name="T4" fmla="*/ 0 w 56"/>
                  <a:gd name="T5" fmla="*/ 47 h 59"/>
                  <a:gd name="T6" fmla="*/ 1 w 56"/>
                  <a:gd name="T7" fmla="*/ 47 h 59"/>
                  <a:gd name="T8" fmla="*/ 33 w 56"/>
                  <a:gd name="T9" fmla="*/ 2 h 59"/>
                  <a:gd name="T10" fmla="*/ 34 w 56"/>
                  <a:gd name="T11" fmla="*/ 7 h 59"/>
                  <a:gd name="T12" fmla="*/ 54 w 56"/>
                  <a:gd name="T13" fmla="*/ 59 h 59"/>
                  <a:gd name="T14" fmla="*/ 54 w 56"/>
                  <a:gd name="T15" fmla="*/ 59 h 59"/>
                  <a:gd name="T16" fmla="*/ 56 w 56"/>
                  <a:gd name="T17" fmla="*/ 59 h 59"/>
                  <a:gd name="T18" fmla="*/ 34 w 56"/>
                  <a:gd name="T19" fmla="*/ 0 h 59"/>
                  <a:gd name="T20" fmla="*/ 33 w 56"/>
                  <a:gd name="T21" fmla="*/ 0 h 59"/>
                  <a:gd name="T22" fmla="*/ 33 w 56"/>
                  <a:gd name="T23" fmla="*/ 0 h 59"/>
                  <a:gd name="T24" fmla="*/ 32 w 56"/>
                  <a:gd name="T2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59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4" name="Freeform 1447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5" name="Freeform 1448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6" name="Freeform 1449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7" name="Freeform 1450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8" name="Freeform 1451"/>
              <p:cNvSpPr/>
              <p:nvPr/>
            </p:nvSpPr>
            <p:spPr bwMode="auto">
              <a:xfrm>
                <a:off x="5437" y="22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9" name="Freeform 1452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0" name="Freeform 1453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1" name="Freeform 1454"/>
              <p:cNvSpPr/>
              <p:nvPr/>
            </p:nvSpPr>
            <p:spPr bwMode="auto">
              <a:xfrm>
                <a:off x="5478" y="2367"/>
                <a:ext cx="70" cy="37"/>
              </a:xfrm>
              <a:custGeom>
                <a:avLst/>
                <a:gdLst>
                  <a:gd name="T0" fmla="*/ 66 w 66"/>
                  <a:gd name="T1" fmla="*/ 0 h 35"/>
                  <a:gd name="T2" fmla="*/ 9 w 66"/>
                  <a:gd name="T3" fmla="*/ 6 h 35"/>
                  <a:gd name="T4" fmla="*/ 4 w 66"/>
                  <a:gd name="T5" fmla="*/ 10 h 35"/>
                  <a:gd name="T6" fmla="*/ 0 w 66"/>
                  <a:gd name="T7" fmla="*/ 35 h 35"/>
                  <a:gd name="T8" fmla="*/ 66 w 6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5">
                    <a:moveTo>
                      <a:pt x="66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2" name="Freeform 1455"/>
              <p:cNvSpPr/>
              <p:nvPr/>
            </p:nvSpPr>
            <p:spPr bwMode="auto">
              <a:xfrm>
                <a:off x="5482" y="2373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3" name="Freeform 1456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4" name="Freeform 1457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5" name="Freeform 1458"/>
              <p:cNvSpPr/>
              <p:nvPr/>
            </p:nvSpPr>
            <p:spPr bwMode="auto">
              <a:xfrm>
                <a:off x="5458" y="2365"/>
                <a:ext cx="96" cy="46"/>
              </a:xfrm>
              <a:custGeom>
                <a:avLst/>
                <a:gdLst>
                  <a:gd name="T0" fmla="*/ 91 w 91"/>
                  <a:gd name="T1" fmla="*/ 0 h 44"/>
                  <a:gd name="T2" fmla="*/ 23 w 91"/>
                  <a:gd name="T3" fmla="*/ 7 h 44"/>
                  <a:gd name="T4" fmla="*/ 0 w 91"/>
                  <a:gd name="T5" fmla="*/ 44 h 44"/>
                  <a:gd name="T6" fmla="*/ 23 w 91"/>
                  <a:gd name="T7" fmla="*/ 7 h 44"/>
                  <a:gd name="T8" fmla="*/ 22 w 91"/>
                  <a:gd name="T9" fmla="*/ 11 h 44"/>
                  <a:gd name="T10" fmla="*/ 24 w 91"/>
                  <a:gd name="T11" fmla="*/ 8 h 44"/>
                  <a:gd name="T12" fmla="*/ 24 w 91"/>
                  <a:gd name="T13" fmla="*/ 8 h 44"/>
                  <a:gd name="T14" fmla="*/ 28 w 91"/>
                  <a:gd name="T15" fmla="*/ 8 h 44"/>
                  <a:gd name="T16" fmla="*/ 85 w 91"/>
                  <a:gd name="T17" fmla="*/ 2 h 44"/>
                  <a:gd name="T18" fmla="*/ 19 w 91"/>
                  <a:gd name="T19" fmla="*/ 37 h 44"/>
                  <a:gd name="T20" fmla="*/ 17 w 91"/>
                  <a:gd name="T21" fmla="*/ 38 h 44"/>
                  <a:gd name="T22" fmla="*/ 17 w 91"/>
                  <a:gd name="T23" fmla="*/ 40 h 44"/>
                  <a:gd name="T24" fmla="*/ 91 w 91"/>
                  <a:gd name="T25" fmla="*/ 1 h 44"/>
                  <a:gd name="T26" fmla="*/ 91 w 91"/>
                  <a:gd name="T2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4">
                    <a:moveTo>
                      <a:pt x="91" y="0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6" name="Freeform 1459"/>
              <p:cNvSpPr/>
              <p:nvPr/>
            </p:nvSpPr>
            <p:spPr bwMode="auto">
              <a:xfrm>
                <a:off x="5554" y="23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7" name="Freeform 1460"/>
              <p:cNvSpPr>
                <a:spLocks noEditPoints="1"/>
              </p:cNvSpPr>
              <p:nvPr/>
            </p:nvSpPr>
            <p:spPr bwMode="auto">
              <a:xfrm>
                <a:off x="5460" y="2381"/>
                <a:ext cx="19" cy="31"/>
              </a:xfrm>
              <a:custGeom>
                <a:avLst/>
                <a:gdLst>
                  <a:gd name="T0" fmla="*/ 8 w 18"/>
                  <a:gd name="T1" fmla="*/ 16 h 30"/>
                  <a:gd name="T2" fmla="*/ 0 w 18"/>
                  <a:gd name="T3" fmla="*/ 29 h 30"/>
                  <a:gd name="T4" fmla="*/ 1 w 18"/>
                  <a:gd name="T5" fmla="*/ 30 h 30"/>
                  <a:gd name="T6" fmla="*/ 13 w 18"/>
                  <a:gd name="T7" fmla="*/ 24 h 30"/>
                  <a:gd name="T8" fmla="*/ 14 w 18"/>
                  <a:gd name="T9" fmla="*/ 17 h 30"/>
                  <a:gd name="T10" fmla="*/ 11 w 18"/>
                  <a:gd name="T11" fmla="*/ 19 h 30"/>
                  <a:gd name="T12" fmla="*/ 8 w 18"/>
                  <a:gd name="T13" fmla="*/ 16 h 30"/>
                  <a:gd name="T14" fmla="*/ 18 w 18"/>
                  <a:gd name="T15" fmla="*/ 0 h 30"/>
                  <a:gd name="T16" fmla="*/ 10 w 18"/>
                  <a:gd name="T17" fmla="*/ 12 h 30"/>
                  <a:gd name="T18" fmla="*/ 11 w 18"/>
                  <a:gd name="T19" fmla="*/ 12 h 30"/>
                  <a:gd name="T20" fmla="*/ 15 w 18"/>
                  <a:gd name="T21" fmla="*/ 15 h 30"/>
                  <a:gd name="T22" fmla="*/ 18 w 1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30">
                    <a:moveTo>
                      <a:pt x="8" y="16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9"/>
                      <a:pt x="8" y="18"/>
                      <a:pt x="8" y="16"/>
                    </a:cubicBezTo>
                    <a:moveTo>
                      <a:pt x="18" y="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2"/>
                      <a:pt x="15" y="14"/>
                      <a:pt x="15" y="15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8" name="Freeform 1461"/>
              <p:cNvSpPr/>
              <p:nvPr/>
            </p:nvSpPr>
            <p:spPr bwMode="auto">
              <a:xfrm>
                <a:off x="5459" y="241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9" name="Freeform 1462"/>
              <p:cNvSpPr/>
              <p:nvPr/>
            </p:nvSpPr>
            <p:spPr bwMode="auto">
              <a:xfrm>
                <a:off x="5468" y="2393"/>
                <a:ext cx="8" cy="8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0 h 7"/>
                  <a:gd name="T4" fmla="*/ 0 w 7"/>
                  <a:gd name="T5" fmla="*/ 4 h 7"/>
                  <a:gd name="T6" fmla="*/ 3 w 7"/>
                  <a:gd name="T7" fmla="*/ 7 h 7"/>
                  <a:gd name="T8" fmla="*/ 6 w 7"/>
                  <a:gd name="T9" fmla="*/ 5 h 7"/>
                  <a:gd name="T10" fmla="*/ 7 w 7"/>
                  <a:gd name="T11" fmla="*/ 3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0" name="Freeform 1463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1" name="Freeform 1464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2" name="Freeform 1465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3" name="Freeform 1466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4" name="Freeform 1467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5" name="Freeform 1468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6" name="Freeform 1469"/>
              <p:cNvSpPr>
                <a:spLocks noEditPoints="1"/>
              </p:cNvSpPr>
              <p:nvPr/>
            </p:nvSpPr>
            <p:spPr bwMode="auto">
              <a:xfrm>
                <a:off x="5405" y="2315"/>
                <a:ext cx="66" cy="94"/>
              </a:xfrm>
              <a:custGeom>
                <a:avLst/>
                <a:gdLst>
                  <a:gd name="T0" fmla="*/ 40 w 62"/>
                  <a:gd name="T1" fmla="*/ 72 h 89"/>
                  <a:gd name="T2" fmla="*/ 34 w 62"/>
                  <a:gd name="T3" fmla="*/ 65 h 89"/>
                  <a:gd name="T4" fmla="*/ 40 w 62"/>
                  <a:gd name="T5" fmla="*/ 59 h 89"/>
                  <a:gd name="T6" fmla="*/ 47 w 62"/>
                  <a:gd name="T7" fmla="*/ 65 h 89"/>
                  <a:gd name="T8" fmla="*/ 40 w 62"/>
                  <a:gd name="T9" fmla="*/ 72 h 89"/>
                  <a:gd name="T10" fmla="*/ 0 w 62"/>
                  <a:gd name="T11" fmla="*/ 0 h 89"/>
                  <a:gd name="T12" fmla="*/ 0 w 62"/>
                  <a:gd name="T13" fmla="*/ 0 h 89"/>
                  <a:gd name="T14" fmla="*/ 44 w 62"/>
                  <a:gd name="T15" fmla="*/ 89 h 89"/>
                  <a:gd name="T16" fmla="*/ 47 w 62"/>
                  <a:gd name="T17" fmla="*/ 89 h 89"/>
                  <a:gd name="T18" fmla="*/ 48 w 62"/>
                  <a:gd name="T19" fmla="*/ 89 h 89"/>
                  <a:gd name="T20" fmla="*/ 62 w 62"/>
                  <a:gd name="T21" fmla="*/ 48 h 89"/>
                  <a:gd name="T22" fmla="*/ 0 w 62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89">
                    <a:moveTo>
                      <a:pt x="40" y="72"/>
                    </a:moveTo>
                    <a:cubicBezTo>
                      <a:pt x="37" y="72"/>
                      <a:pt x="34" y="69"/>
                      <a:pt x="34" y="65"/>
                    </a:cubicBezTo>
                    <a:cubicBezTo>
                      <a:pt x="34" y="62"/>
                      <a:pt x="37" y="59"/>
                      <a:pt x="40" y="59"/>
                    </a:cubicBezTo>
                    <a:cubicBezTo>
                      <a:pt x="44" y="59"/>
                      <a:pt x="47" y="62"/>
                      <a:pt x="47" y="65"/>
                    </a:cubicBezTo>
                    <a:cubicBezTo>
                      <a:pt x="47" y="69"/>
                      <a:pt x="44" y="72"/>
                      <a:pt x="40" y="7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9"/>
                      <a:pt x="46" y="89"/>
                      <a:pt x="47" y="89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7" name="Freeform 1470"/>
              <p:cNvSpPr/>
              <p:nvPr/>
            </p:nvSpPr>
            <p:spPr bwMode="auto">
              <a:xfrm>
                <a:off x="5452" y="2409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8" name="Freeform 1471"/>
              <p:cNvSpPr/>
              <p:nvPr/>
            </p:nvSpPr>
            <p:spPr bwMode="auto">
              <a:xfrm>
                <a:off x="5405" y="2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9" name="Oval 1472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0" name="Freeform 1473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1" name="Freeform 1474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2" name="Freeform 1475"/>
              <p:cNvSpPr/>
              <p:nvPr/>
            </p:nvSpPr>
            <p:spPr bwMode="auto">
              <a:xfrm>
                <a:off x="5402" y="2311"/>
                <a:ext cx="71" cy="107"/>
              </a:xfrm>
              <a:custGeom>
                <a:avLst/>
                <a:gdLst>
                  <a:gd name="T0" fmla="*/ 0 w 67"/>
                  <a:gd name="T1" fmla="*/ 0 h 101"/>
                  <a:gd name="T2" fmla="*/ 0 w 67"/>
                  <a:gd name="T3" fmla="*/ 0 h 101"/>
                  <a:gd name="T4" fmla="*/ 50 w 67"/>
                  <a:gd name="T5" fmla="*/ 101 h 101"/>
                  <a:gd name="T6" fmla="*/ 67 w 67"/>
                  <a:gd name="T7" fmla="*/ 51 h 101"/>
                  <a:gd name="T8" fmla="*/ 66 w 67"/>
                  <a:gd name="T9" fmla="*/ 50 h 101"/>
                  <a:gd name="T10" fmla="*/ 65 w 67"/>
                  <a:gd name="T11" fmla="*/ 52 h 101"/>
                  <a:gd name="T12" fmla="*/ 51 w 67"/>
                  <a:gd name="T13" fmla="*/ 93 h 101"/>
                  <a:gd name="T14" fmla="*/ 49 w 67"/>
                  <a:gd name="T15" fmla="*/ 98 h 101"/>
                  <a:gd name="T16" fmla="*/ 47 w 67"/>
                  <a:gd name="T17" fmla="*/ 93 h 101"/>
                  <a:gd name="T18" fmla="*/ 3 w 67"/>
                  <a:gd name="T19" fmla="*/ 4 h 101"/>
                  <a:gd name="T20" fmla="*/ 3 w 67"/>
                  <a:gd name="T21" fmla="*/ 4 h 101"/>
                  <a:gd name="T22" fmla="*/ 2 w 67"/>
                  <a:gd name="T23" fmla="*/ 1 h 101"/>
                  <a:gd name="T24" fmla="*/ 2 w 67"/>
                  <a:gd name="T25" fmla="*/ 1 h 101"/>
                  <a:gd name="T26" fmla="*/ 0 w 6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10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3" name="Freeform 1476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4" name="Freeform 1477"/>
              <p:cNvSpPr/>
              <p:nvPr/>
            </p:nvSpPr>
            <p:spPr bwMode="auto">
              <a:xfrm>
                <a:off x="5467" y="2326"/>
                <a:ext cx="14" cy="25"/>
              </a:xfrm>
              <a:custGeom>
                <a:avLst/>
                <a:gdLst>
                  <a:gd name="T0" fmla="*/ 2 w 13"/>
                  <a:gd name="T1" fmla="*/ 0 h 24"/>
                  <a:gd name="T2" fmla="*/ 0 w 13"/>
                  <a:gd name="T3" fmla="*/ 4 h 24"/>
                  <a:gd name="T4" fmla="*/ 8 w 13"/>
                  <a:gd name="T5" fmla="*/ 24 h 24"/>
                  <a:gd name="T6" fmla="*/ 13 w 13"/>
                  <a:gd name="T7" fmla="*/ 8 h 24"/>
                  <a:gd name="T8" fmla="*/ 10 w 13"/>
                  <a:gd name="T9" fmla="*/ 2 h 24"/>
                  <a:gd name="T10" fmla="*/ 10 w 13"/>
                  <a:gd name="T11" fmla="*/ 2 h 24"/>
                  <a:gd name="T12" fmla="*/ 2 w 1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0" y="5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5" name="Freeform 1478"/>
              <p:cNvSpPr/>
              <p:nvPr/>
            </p:nvSpPr>
            <p:spPr bwMode="auto">
              <a:xfrm>
                <a:off x="5478" y="2328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3 w 5"/>
                  <a:gd name="T5" fmla="*/ 6 h 6"/>
                  <a:gd name="T6" fmla="*/ 5 w 5"/>
                  <a:gd name="T7" fmla="*/ 1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6" name="Freeform 1479"/>
              <p:cNvSpPr/>
              <p:nvPr/>
            </p:nvSpPr>
            <p:spPr bwMode="auto">
              <a:xfrm>
                <a:off x="5465" y="23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7" name="Freeform 1480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8" name="Freeform 1481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9" name="Freeform 1482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0" name="Freeform 1483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1" name="Freeform 1484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2" name="Freeform 1485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3" name="Freeform 1486"/>
              <p:cNvSpPr/>
              <p:nvPr/>
            </p:nvSpPr>
            <p:spPr bwMode="auto">
              <a:xfrm>
                <a:off x="5407" y="2313"/>
                <a:ext cx="67" cy="50"/>
              </a:xfrm>
              <a:custGeom>
                <a:avLst/>
                <a:gdLst>
                  <a:gd name="T0" fmla="*/ 0 w 63"/>
                  <a:gd name="T1" fmla="*/ 0 h 47"/>
                  <a:gd name="T2" fmla="*/ 0 w 63"/>
                  <a:gd name="T3" fmla="*/ 0 h 47"/>
                  <a:gd name="T4" fmla="*/ 61 w 63"/>
                  <a:gd name="T5" fmla="*/ 47 h 47"/>
                  <a:gd name="T6" fmla="*/ 63 w 63"/>
                  <a:gd name="T7" fmla="*/ 41 h 47"/>
                  <a:gd name="T8" fmla="*/ 54 w 63"/>
                  <a:gd name="T9" fmla="*/ 18 h 47"/>
                  <a:gd name="T10" fmla="*/ 54 w 63"/>
                  <a:gd name="T11" fmla="*/ 18 h 47"/>
                  <a:gd name="T12" fmla="*/ 48 w 63"/>
                  <a:gd name="T13" fmla="*/ 12 h 47"/>
                  <a:gd name="T14" fmla="*/ 49 w 63"/>
                  <a:gd name="T15" fmla="*/ 10 h 47"/>
                  <a:gd name="T16" fmla="*/ 0 w 63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1" y="18"/>
                      <a:pt x="48" y="15"/>
                      <a:pt x="48" y="12"/>
                    </a:cubicBezTo>
                    <a:cubicBezTo>
                      <a:pt x="48" y="12"/>
                      <a:pt x="48" y="11"/>
                      <a:pt x="49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4" name="Freeform 1487"/>
              <p:cNvSpPr/>
              <p:nvPr/>
            </p:nvSpPr>
            <p:spPr bwMode="auto">
              <a:xfrm>
                <a:off x="5407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5" name="Freeform 1488"/>
              <p:cNvSpPr/>
              <p:nvPr/>
            </p:nvSpPr>
            <p:spPr bwMode="auto">
              <a:xfrm>
                <a:off x="5458" y="2324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0 w 6"/>
                  <a:gd name="T3" fmla="*/ 2 h 8"/>
                  <a:gd name="T4" fmla="*/ 6 w 6"/>
                  <a:gd name="T5" fmla="*/ 8 h 8"/>
                  <a:gd name="T6" fmla="*/ 6 w 6"/>
                  <a:gd name="T7" fmla="*/ 8 h 8"/>
                  <a:gd name="T8" fmla="*/ 4 w 6"/>
                  <a:gd name="T9" fmla="*/ 1 h 8"/>
                  <a:gd name="T10" fmla="*/ 1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6" name="Freeform 1489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7" name="Freeform 1490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8" name="Freeform 1491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close/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9" name="Freeform 1492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0" name="Freeform 1493"/>
              <p:cNvSpPr>
                <a:spLocks noEditPoints="1"/>
              </p:cNvSpPr>
              <p:nvPr/>
            </p:nvSpPr>
            <p:spPr bwMode="auto">
              <a:xfrm>
                <a:off x="5402" y="2310"/>
                <a:ext cx="74" cy="55"/>
              </a:xfrm>
              <a:custGeom>
                <a:avLst/>
                <a:gdLst>
                  <a:gd name="T0" fmla="*/ 69 w 70"/>
                  <a:gd name="T1" fmla="*/ 42 h 52"/>
                  <a:gd name="T2" fmla="*/ 68 w 70"/>
                  <a:gd name="T3" fmla="*/ 44 h 52"/>
                  <a:gd name="T4" fmla="*/ 66 w 70"/>
                  <a:gd name="T5" fmla="*/ 50 h 52"/>
                  <a:gd name="T6" fmla="*/ 66 w 70"/>
                  <a:gd name="T7" fmla="*/ 51 h 52"/>
                  <a:gd name="T8" fmla="*/ 67 w 70"/>
                  <a:gd name="T9" fmla="*/ 52 h 52"/>
                  <a:gd name="T10" fmla="*/ 70 w 70"/>
                  <a:gd name="T11" fmla="*/ 44 h 52"/>
                  <a:gd name="T12" fmla="*/ 69 w 70"/>
                  <a:gd name="T13" fmla="*/ 42 h 52"/>
                  <a:gd name="T14" fmla="*/ 0 w 70"/>
                  <a:gd name="T15" fmla="*/ 0 h 52"/>
                  <a:gd name="T16" fmla="*/ 0 w 70"/>
                  <a:gd name="T17" fmla="*/ 0 h 52"/>
                  <a:gd name="T18" fmla="*/ 0 w 70"/>
                  <a:gd name="T19" fmla="*/ 1 h 52"/>
                  <a:gd name="T20" fmla="*/ 2 w 70"/>
                  <a:gd name="T21" fmla="*/ 2 h 52"/>
                  <a:gd name="T22" fmla="*/ 5 w 70"/>
                  <a:gd name="T23" fmla="*/ 3 h 52"/>
                  <a:gd name="T24" fmla="*/ 57 w 70"/>
                  <a:gd name="T25" fmla="*/ 14 h 52"/>
                  <a:gd name="T26" fmla="*/ 58 w 70"/>
                  <a:gd name="T27" fmla="*/ 14 h 52"/>
                  <a:gd name="T28" fmla="*/ 58 w 70"/>
                  <a:gd name="T29" fmla="*/ 13 h 52"/>
                  <a:gd name="T30" fmla="*/ 0 w 70"/>
                  <a:gd name="T3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2">
                    <a:moveTo>
                      <a:pt x="69" y="42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2"/>
                      <a:pt x="69" y="42"/>
                      <a:pt x="69" y="4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1" name="Freeform 1494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2" name="Freeform 1495"/>
              <p:cNvSpPr/>
              <p:nvPr/>
            </p:nvSpPr>
            <p:spPr bwMode="auto">
              <a:xfrm>
                <a:off x="5865" y="2300"/>
                <a:ext cx="28" cy="46"/>
              </a:xfrm>
              <a:custGeom>
                <a:avLst/>
                <a:gdLst>
                  <a:gd name="T0" fmla="*/ 8 w 27"/>
                  <a:gd name="T1" fmla="*/ 0 h 43"/>
                  <a:gd name="T2" fmla="*/ 1 w 27"/>
                  <a:gd name="T3" fmla="*/ 4 h 43"/>
                  <a:gd name="T4" fmla="*/ 0 w 27"/>
                  <a:gd name="T5" fmla="*/ 43 h 43"/>
                  <a:gd name="T6" fmla="*/ 27 w 27"/>
                  <a:gd name="T7" fmla="*/ 16 h 43"/>
                  <a:gd name="T8" fmla="*/ 26 w 27"/>
                  <a:gd name="T9" fmla="*/ 11 h 43"/>
                  <a:gd name="T10" fmla="*/ 26 w 27"/>
                  <a:gd name="T11" fmla="*/ 9 h 43"/>
                  <a:gd name="T12" fmla="*/ 8 w 2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8" y="0"/>
                    </a:moveTo>
                    <a:cubicBezTo>
                      <a:pt x="6" y="2"/>
                      <a:pt x="4" y="4"/>
                      <a:pt x="1" y="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3"/>
                      <a:pt x="26" y="11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3" name="Freeform 1496"/>
              <p:cNvSpPr/>
              <p:nvPr/>
            </p:nvSpPr>
            <p:spPr bwMode="auto">
              <a:xfrm>
                <a:off x="5892" y="2310"/>
                <a:ext cx="7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1 w 6"/>
                  <a:gd name="T5" fmla="*/ 7 h 7"/>
                  <a:gd name="T6" fmla="*/ 6 w 6"/>
                  <a:gd name="T7" fmla="*/ 2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4" name="Freeform 1497"/>
              <p:cNvSpPr/>
              <p:nvPr/>
            </p:nvSpPr>
            <p:spPr bwMode="auto">
              <a:xfrm>
                <a:off x="5866" y="2296"/>
                <a:ext cx="7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4 h 8"/>
                  <a:gd name="T6" fmla="*/ 0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5" name="Freeform 1498"/>
              <p:cNvSpPr/>
              <p:nvPr/>
            </p:nvSpPr>
            <p:spPr bwMode="auto">
              <a:xfrm>
                <a:off x="5863" y="2295"/>
                <a:ext cx="36" cy="53"/>
              </a:xfrm>
              <a:custGeom>
                <a:avLst/>
                <a:gdLst>
                  <a:gd name="T0" fmla="*/ 3 w 34"/>
                  <a:gd name="T1" fmla="*/ 0 h 50"/>
                  <a:gd name="T2" fmla="*/ 2 w 34"/>
                  <a:gd name="T3" fmla="*/ 0 h 50"/>
                  <a:gd name="T4" fmla="*/ 1 w 34"/>
                  <a:gd name="T5" fmla="*/ 1 h 50"/>
                  <a:gd name="T6" fmla="*/ 1 w 34"/>
                  <a:gd name="T7" fmla="*/ 1 h 50"/>
                  <a:gd name="T8" fmla="*/ 0 w 34"/>
                  <a:gd name="T9" fmla="*/ 50 h 50"/>
                  <a:gd name="T10" fmla="*/ 2 w 34"/>
                  <a:gd name="T11" fmla="*/ 48 h 50"/>
                  <a:gd name="T12" fmla="*/ 3 w 34"/>
                  <a:gd name="T13" fmla="*/ 9 h 50"/>
                  <a:gd name="T14" fmla="*/ 3 w 34"/>
                  <a:gd name="T15" fmla="*/ 1 h 50"/>
                  <a:gd name="T16" fmla="*/ 10 w 34"/>
                  <a:gd name="T17" fmla="*/ 5 h 50"/>
                  <a:gd name="T18" fmla="*/ 28 w 34"/>
                  <a:gd name="T19" fmla="*/ 14 h 50"/>
                  <a:gd name="T20" fmla="*/ 34 w 34"/>
                  <a:gd name="T21" fmla="*/ 16 h 50"/>
                  <a:gd name="T22" fmla="*/ 34 w 34"/>
                  <a:gd name="T23" fmla="*/ 16 h 50"/>
                  <a:gd name="T24" fmla="*/ 33 w 34"/>
                  <a:gd name="T25" fmla="*/ 15 h 50"/>
                  <a:gd name="T26" fmla="*/ 3 w 34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0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6" name="Freeform 1499"/>
              <p:cNvSpPr/>
              <p:nvPr/>
            </p:nvSpPr>
            <p:spPr bwMode="auto">
              <a:xfrm>
                <a:off x="5863" y="2312"/>
                <a:ext cx="37" cy="38"/>
              </a:xfrm>
              <a:custGeom>
                <a:avLst/>
                <a:gdLst>
                  <a:gd name="T0" fmla="*/ 34 w 35"/>
                  <a:gd name="T1" fmla="*/ 0 h 36"/>
                  <a:gd name="T2" fmla="*/ 34 w 35"/>
                  <a:gd name="T3" fmla="*/ 0 h 36"/>
                  <a:gd name="T4" fmla="*/ 29 w 35"/>
                  <a:gd name="T5" fmla="*/ 5 h 36"/>
                  <a:gd name="T6" fmla="*/ 2 w 35"/>
                  <a:gd name="T7" fmla="*/ 32 h 36"/>
                  <a:gd name="T8" fmla="*/ 0 w 35"/>
                  <a:gd name="T9" fmla="*/ 34 h 36"/>
                  <a:gd name="T10" fmla="*/ 0 w 35"/>
                  <a:gd name="T11" fmla="*/ 36 h 36"/>
                  <a:gd name="T12" fmla="*/ 35 w 35"/>
                  <a:gd name="T13" fmla="*/ 1 h 36"/>
                  <a:gd name="T14" fmla="*/ 35 w 35"/>
                  <a:gd name="T15" fmla="*/ 1 h 36"/>
                  <a:gd name="T16" fmla="*/ 34 w 35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7" name="Freeform 1500"/>
              <p:cNvSpPr/>
              <p:nvPr/>
            </p:nvSpPr>
            <p:spPr bwMode="auto">
              <a:xfrm>
                <a:off x="5898" y="23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8" name="Freeform 1501"/>
              <p:cNvSpPr/>
              <p:nvPr/>
            </p:nvSpPr>
            <p:spPr bwMode="auto">
              <a:xfrm>
                <a:off x="5864" y="22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9" name="Freeform 1502"/>
              <p:cNvSpPr/>
              <p:nvPr/>
            </p:nvSpPr>
            <p:spPr bwMode="auto">
              <a:xfrm>
                <a:off x="5900" y="23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0" name="Freeform 1503"/>
              <p:cNvSpPr/>
              <p:nvPr/>
            </p:nvSpPr>
            <p:spPr bwMode="auto">
              <a:xfrm>
                <a:off x="5846" y="2354"/>
                <a:ext cx="16" cy="55"/>
              </a:xfrm>
              <a:custGeom>
                <a:avLst/>
                <a:gdLst>
                  <a:gd name="T0" fmla="*/ 15 w 15"/>
                  <a:gd name="T1" fmla="*/ 0 h 52"/>
                  <a:gd name="T2" fmla="*/ 0 w 15"/>
                  <a:gd name="T3" fmla="*/ 15 h 52"/>
                  <a:gd name="T4" fmla="*/ 11 w 15"/>
                  <a:gd name="T5" fmla="*/ 52 h 52"/>
                  <a:gd name="T6" fmla="*/ 13 w 15"/>
                  <a:gd name="T7" fmla="*/ 51 h 52"/>
                  <a:gd name="T8" fmla="*/ 15 w 15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1" name="Freeform 1504"/>
              <p:cNvSpPr/>
              <p:nvPr/>
            </p:nvSpPr>
            <p:spPr bwMode="auto">
              <a:xfrm>
                <a:off x="5857" y="2408"/>
                <a:ext cx="3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2" name="Freeform 1505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3" name="Freeform 1506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4" name="Freeform 1507"/>
              <p:cNvSpPr>
                <a:spLocks noEditPoints="1"/>
              </p:cNvSpPr>
              <p:nvPr/>
            </p:nvSpPr>
            <p:spPr bwMode="auto">
              <a:xfrm>
                <a:off x="5845" y="2350"/>
                <a:ext cx="18" cy="64"/>
              </a:xfrm>
              <a:custGeom>
                <a:avLst/>
                <a:gdLst>
                  <a:gd name="T0" fmla="*/ 16 w 17"/>
                  <a:gd name="T1" fmla="*/ 56 h 61"/>
                  <a:gd name="T2" fmla="*/ 15 w 17"/>
                  <a:gd name="T3" fmla="*/ 59 h 61"/>
                  <a:gd name="T4" fmla="*/ 14 w 17"/>
                  <a:gd name="T5" fmla="*/ 59 h 61"/>
                  <a:gd name="T6" fmla="*/ 13 w 17"/>
                  <a:gd name="T7" fmla="*/ 59 h 61"/>
                  <a:gd name="T8" fmla="*/ 13 w 17"/>
                  <a:gd name="T9" fmla="*/ 60 h 61"/>
                  <a:gd name="T10" fmla="*/ 13 w 17"/>
                  <a:gd name="T11" fmla="*/ 60 h 61"/>
                  <a:gd name="T12" fmla="*/ 14 w 17"/>
                  <a:gd name="T13" fmla="*/ 61 h 61"/>
                  <a:gd name="T14" fmla="*/ 14 w 17"/>
                  <a:gd name="T15" fmla="*/ 60 h 61"/>
                  <a:gd name="T16" fmla="*/ 16 w 17"/>
                  <a:gd name="T17" fmla="*/ 59 h 61"/>
                  <a:gd name="T18" fmla="*/ 16 w 17"/>
                  <a:gd name="T19" fmla="*/ 59 h 61"/>
                  <a:gd name="T20" fmla="*/ 16 w 17"/>
                  <a:gd name="T21" fmla="*/ 56 h 61"/>
                  <a:gd name="T22" fmla="*/ 17 w 17"/>
                  <a:gd name="T23" fmla="*/ 0 h 61"/>
                  <a:gd name="T24" fmla="*/ 0 w 17"/>
                  <a:gd name="T25" fmla="*/ 17 h 61"/>
                  <a:gd name="T26" fmla="*/ 1 w 17"/>
                  <a:gd name="T27" fmla="*/ 19 h 61"/>
                  <a:gd name="T28" fmla="*/ 16 w 17"/>
                  <a:gd name="T29" fmla="*/ 4 h 61"/>
                  <a:gd name="T30" fmla="*/ 17 w 17"/>
                  <a:gd name="T31" fmla="*/ 2 h 61"/>
                  <a:gd name="T32" fmla="*/ 17 w 17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61">
                    <a:moveTo>
                      <a:pt x="16" y="56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6"/>
                      <a:pt x="16" y="56"/>
                      <a:pt x="16" y="56"/>
                    </a:cubicBezTo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5" name="Freeform 1508"/>
              <p:cNvSpPr/>
              <p:nvPr/>
            </p:nvSpPr>
            <p:spPr bwMode="auto">
              <a:xfrm>
                <a:off x="5860" y="24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6" name="Freeform 1509"/>
              <p:cNvSpPr/>
              <p:nvPr/>
            </p:nvSpPr>
            <p:spPr bwMode="auto">
              <a:xfrm>
                <a:off x="5844" y="2368"/>
                <a:ext cx="14" cy="45"/>
              </a:xfrm>
              <a:custGeom>
                <a:avLst/>
                <a:gdLst>
                  <a:gd name="T0" fmla="*/ 1 w 14"/>
                  <a:gd name="T1" fmla="*/ 0 h 43"/>
                  <a:gd name="T2" fmla="*/ 0 w 14"/>
                  <a:gd name="T3" fmla="*/ 1 h 43"/>
                  <a:gd name="T4" fmla="*/ 13 w 14"/>
                  <a:gd name="T5" fmla="*/ 43 h 43"/>
                  <a:gd name="T6" fmla="*/ 14 w 14"/>
                  <a:gd name="T7" fmla="*/ 43 h 43"/>
                  <a:gd name="T8" fmla="*/ 14 w 14"/>
                  <a:gd name="T9" fmla="*/ 43 h 43"/>
                  <a:gd name="T10" fmla="*/ 14 w 14"/>
                  <a:gd name="T11" fmla="*/ 42 h 43"/>
                  <a:gd name="T12" fmla="*/ 13 w 14"/>
                  <a:gd name="T13" fmla="*/ 39 h 43"/>
                  <a:gd name="T14" fmla="*/ 2 w 14"/>
                  <a:gd name="T15" fmla="*/ 2 h 43"/>
                  <a:gd name="T16" fmla="*/ 1 w 14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7" name="Freeform 1510"/>
              <p:cNvSpPr/>
              <p:nvPr/>
            </p:nvSpPr>
            <p:spPr bwMode="auto">
              <a:xfrm>
                <a:off x="5863" y="2319"/>
                <a:ext cx="34" cy="86"/>
              </a:xfrm>
              <a:custGeom>
                <a:avLst/>
                <a:gdLst>
                  <a:gd name="T0" fmla="*/ 31 w 32"/>
                  <a:gd name="T1" fmla="*/ 0 h 81"/>
                  <a:gd name="T2" fmla="*/ 2 w 32"/>
                  <a:gd name="T3" fmla="*/ 30 h 81"/>
                  <a:gd name="T4" fmla="*/ 0 w 32"/>
                  <a:gd name="T5" fmla="*/ 81 h 81"/>
                  <a:gd name="T6" fmla="*/ 19 w 32"/>
                  <a:gd name="T7" fmla="*/ 32 h 81"/>
                  <a:gd name="T8" fmla="*/ 32 w 32"/>
                  <a:gd name="T9" fmla="*/ 0 h 81"/>
                  <a:gd name="T10" fmla="*/ 31 w 32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1">
                    <a:moveTo>
                      <a:pt x="31" y="0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8" name="Freeform 1511"/>
              <p:cNvSpPr/>
              <p:nvPr/>
            </p:nvSpPr>
            <p:spPr bwMode="auto">
              <a:xfrm>
                <a:off x="5895" y="231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9" name="Freeform 1512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0" name="Freeform 1513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1" name="Freeform 1514"/>
              <p:cNvSpPr/>
              <p:nvPr/>
            </p:nvSpPr>
            <p:spPr bwMode="auto">
              <a:xfrm>
                <a:off x="5862" y="2313"/>
                <a:ext cx="39" cy="99"/>
              </a:xfrm>
              <a:custGeom>
                <a:avLst/>
                <a:gdLst>
                  <a:gd name="T0" fmla="*/ 36 w 37"/>
                  <a:gd name="T1" fmla="*/ 0 h 94"/>
                  <a:gd name="T2" fmla="*/ 1 w 37"/>
                  <a:gd name="T3" fmla="*/ 35 h 94"/>
                  <a:gd name="T4" fmla="*/ 1 w 37"/>
                  <a:gd name="T5" fmla="*/ 37 h 94"/>
                  <a:gd name="T6" fmla="*/ 3 w 37"/>
                  <a:gd name="T7" fmla="*/ 36 h 94"/>
                  <a:gd name="T8" fmla="*/ 32 w 37"/>
                  <a:gd name="T9" fmla="*/ 6 h 94"/>
                  <a:gd name="T10" fmla="*/ 33 w 37"/>
                  <a:gd name="T11" fmla="*/ 5 h 94"/>
                  <a:gd name="T12" fmla="*/ 33 w 37"/>
                  <a:gd name="T13" fmla="*/ 6 h 94"/>
                  <a:gd name="T14" fmla="*/ 20 w 37"/>
                  <a:gd name="T15" fmla="*/ 38 h 94"/>
                  <a:gd name="T16" fmla="*/ 0 w 37"/>
                  <a:gd name="T17" fmla="*/ 91 h 94"/>
                  <a:gd name="T18" fmla="*/ 0 w 37"/>
                  <a:gd name="T19" fmla="*/ 94 h 94"/>
                  <a:gd name="T20" fmla="*/ 0 w 37"/>
                  <a:gd name="T21" fmla="*/ 94 h 94"/>
                  <a:gd name="T22" fmla="*/ 37 w 37"/>
                  <a:gd name="T23" fmla="*/ 0 h 94"/>
                  <a:gd name="T24" fmla="*/ 36 w 37"/>
                  <a:gd name="T25" fmla="*/ 0 h 94"/>
                  <a:gd name="T26" fmla="*/ 36 w 37"/>
                  <a:gd name="T27" fmla="*/ 0 h 94"/>
                  <a:gd name="T28" fmla="*/ 36 w 37"/>
                  <a:gd name="T29" fmla="*/ 0 h 94"/>
                  <a:gd name="T30" fmla="*/ 36 w 37"/>
                  <a:gd name="T31" fmla="*/ 0 h 94"/>
                  <a:gd name="T32" fmla="*/ 36 w 37"/>
                  <a:gd name="T33" fmla="*/ 0 h 94"/>
                  <a:gd name="T34" fmla="*/ 36 w 37"/>
                  <a:gd name="T35" fmla="*/ 0 h 94"/>
                  <a:gd name="T36" fmla="*/ 36 w 37"/>
                  <a:gd name="T37" fmla="*/ 0 h 94"/>
                  <a:gd name="T38" fmla="*/ 36 w 37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94">
                    <a:moveTo>
                      <a:pt x="36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2" name="Freeform 1515"/>
              <p:cNvSpPr/>
              <p:nvPr/>
            </p:nvSpPr>
            <p:spPr bwMode="auto">
              <a:xfrm>
                <a:off x="5862" y="24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3" name="Freeform 1516"/>
              <p:cNvSpPr>
                <a:spLocks noEditPoints="1"/>
              </p:cNvSpPr>
              <p:nvPr/>
            </p:nvSpPr>
            <p:spPr bwMode="auto">
              <a:xfrm>
                <a:off x="5900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4" name="Freeform 1517"/>
              <p:cNvSpPr/>
              <p:nvPr/>
            </p:nvSpPr>
            <p:spPr bwMode="auto">
              <a:xfrm>
                <a:off x="5900" y="231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5" name="Freeform 1518"/>
              <p:cNvSpPr/>
              <p:nvPr/>
            </p:nvSpPr>
            <p:spPr bwMode="auto">
              <a:xfrm>
                <a:off x="5777" y="2510"/>
                <a:ext cx="52" cy="52"/>
              </a:xfrm>
              <a:custGeom>
                <a:avLst/>
                <a:gdLst>
                  <a:gd name="T0" fmla="*/ 49 w 49"/>
                  <a:gd name="T1" fmla="*/ 0 h 50"/>
                  <a:gd name="T2" fmla="*/ 5 w 49"/>
                  <a:gd name="T3" fmla="*/ 19 h 50"/>
                  <a:gd name="T4" fmla="*/ 0 w 49"/>
                  <a:gd name="T5" fmla="*/ 49 h 50"/>
                  <a:gd name="T6" fmla="*/ 2 w 49"/>
                  <a:gd name="T7" fmla="*/ 50 h 50"/>
                  <a:gd name="T8" fmla="*/ 49 w 49"/>
                  <a:gd name="T9" fmla="*/ 0 h 50"/>
                  <a:gd name="T10" fmla="*/ 49 w 49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0">
                    <a:moveTo>
                      <a:pt x="49" y="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6" name="Freeform 1519"/>
              <p:cNvSpPr/>
              <p:nvPr/>
            </p:nvSpPr>
            <p:spPr bwMode="auto">
              <a:xfrm>
                <a:off x="5829" y="25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7" name="Freeform 1520"/>
              <p:cNvSpPr/>
              <p:nvPr/>
            </p:nvSpPr>
            <p:spPr bwMode="auto">
              <a:xfrm>
                <a:off x="5777" y="25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8" name="Freeform 1521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9" name="Freeform 1522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0" name="Freeform 1523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1" name="Freeform 1524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2" name="Freeform 1525"/>
              <p:cNvSpPr/>
              <p:nvPr/>
            </p:nvSpPr>
            <p:spPr bwMode="auto">
              <a:xfrm>
                <a:off x="5825" y="2421"/>
                <a:ext cx="32" cy="76"/>
              </a:xfrm>
              <a:custGeom>
                <a:avLst/>
                <a:gdLst>
                  <a:gd name="T0" fmla="*/ 31 w 31"/>
                  <a:gd name="T1" fmla="*/ 0 h 72"/>
                  <a:gd name="T2" fmla="*/ 0 w 31"/>
                  <a:gd name="T3" fmla="*/ 35 h 72"/>
                  <a:gd name="T4" fmla="*/ 10 w 31"/>
                  <a:gd name="T5" fmla="*/ 72 h 72"/>
                  <a:gd name="T6" fmla="*/ 10 w 31"/>
                  <a:gd name="T7" fmla="*/ 72 h 72"/>
                  <a:gd name="T8" fmla="*/ 11 w 31"/>
                  <a:gd name="T9" fmla="*/ 72 h 72"/>
                  <a:gd name="T10" fmla="*/ 31 w 31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2">
                    <a:moveTo>
                      <a:pt x="3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3" name="Freeform 1526"/>
              <p:cNvSpPr/>
              <p:nvPr/>
            </p:nvSpPr>
            <p:spPr bwMode="auto">
              <a:xfrm>
                <a:off x="5835" y="24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4" name="Freeform 1527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5" name="Freeform 1528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6" name="Freeform 1529"/>
              <p:cNvSpPr/>
              <p:nvPr/>
            </p:nvSpPr>
            <p:spPr bwMode="auto">
              <a:xfrm>
                <a:off x="5823" y="2456"/>
                <a:ext cx="13" cy="47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1 h 45"/>
                  <a:gd name="T4" fmla="*/ 12 w 13"/>
                  <a:gd name="T5" fmla="*/ 45 h 45"/>
                  <a:gd name="T6" fmla="*/ 13 w 13"/>
                  <a:gd name="T7" fmla="*/ 45 h 45"/>
                  <a:gd name="T8" fmla="*/ 13 w 13"/>
                  <a:gd name="T9" fmla="*/ 45 h 45"/>
                  <a:gd name="T10" fmla="*/ 13 w 13"/>
                  <a:gd name="T11" fmla="*/ 44 h 45"/>
                  <a:gd name="T12" fmla="*/ 12 w 13"/>
                  <a:gd name="T13" fmla="*/ 41 h 45"/>
                  <a:gd name="T14" fmla="*/ 12 w 13"/>
                  <a:gd name="T15" fmla="*/ 39 h 45"/>
                  <a:gd name="T16" fmla="*/ 2 w 13"/>
                  <a:gd name="T17" fmla="*/ 2 h 45"/>
                  <a:gd name="T18" fmla="*/ 1 w 13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7" name="Freeform 1530"/>
              <p:cNvSpPr/>
              <p:nvPr/>
            </p:nvSpPr>
            <p:spPr bwMode="auto">
              <a:xfrm>
                <a:off x="5835" y="25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8" name="Freeform 1531"/>
              <p:cNvSpPr>
                <a:spLocks noEditPoints="1"/>
              </p:cNvSpPr>
              <p:nvPr/>
            </p:nvSpPr>
            <p:spPr bwMode="auto">
              <a:xfrm>
                <a:off x="5650" y="2517"/>
                <a:ext cx="36" cy="27"/>
              </a:xfrm>
              <a:custGeom>
                <a:avLst/>
                <a:gdLst>
                  <a:gd name="T0" fmla="*/ 2 w 34"/>
                  <a:gd name="T1" fmla="*/ 4 h 26"/>
                  <a:gd name="T2" fmla="*/ 0 w 34"/>
                  <a:gd name="T3" fmla="*/ 5 h 26"/>
                  <a:gd name="T4" fmla="*/ 0 w 34"/>
                  <a:gd name="T5" fmla="*/ 5 h 26"/>
                  <a:gd name="T6" fmla="*/ 2 w 34"/>
                  <a:gd name="T7" fmla="*/ 4 h 26"/>
                  <a:gd name="T8" fmla="*/ 17 w 34"/>
                  <a:gd name="T9" fmla="*/ 0 h 26"/>
                  <a:gd name="T10" fmla="*/ 4 w 34"/>
                  <a:gd name="T11" fmla="*/ 4 h 26"/>
                  <a:gd name="T12" fmla="*/ 4 w 34"/>
                  <a:gd name="T13" fmla="*/ 4 h 26"/>
                  <a:gd name="T14" fmla="*/ 10 w 34"/>
                  <a:gd name="T15" fmla="*/ 10 h 26"/>
                  <a:gd name="T16" fmla="*/ 8 w 34"/>
                  <a:gd name="T17" fmla="*/ 15 h 26"/>
                  <a:gd name="T18" fmla="*/ 17 w 34"/>
                  <a:gd name="T19" fmla="*/ 26 h 26"/>
                  <a:gd name="T20" fmla="*/ 21 w 34"/>
                  <a:gd name="T21" fmla="*/ 25 h 26"/>
                  <a:gd name="T22" fmla="*/ 24 w 34"/>
                  <a:gd name="T23" fmla="*/ 26 h 26"/>
                  <a:gd name="T24" fmla="*/ 34 w 34"/>
                  <a:gd name="T25" fmla="*/ 9 h 26"/>
                  <a:gd name="T26" fmla="*/ 17 w 34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6"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moveTo>
                      <a:pt x="17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4"/>
                      <a:pt x="10" y="6"/>
                      <a:pt x="10" y="10"/>
                    </a:cubicBezTo>
                    <a:cubicBezTo>
                      <a:pt x="10" y="12"/>
                      <a:pt x="9" y="14"/>
                      <a:pt x="8" y="1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5"/>
                      <a:pt x="23" y="25"/>
                      <a:pt x="24" y="2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9" name="Freeform 1532"/>
              <p:cNvSpPr/>
              <p:nvPr/>
            </p:nvSpPr>
            <p:spPr bwMode="auto">
              <a:xfrm>
                <a:off x="5668" y="2543"/>
                <a:ext cx="8" cy="7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1 h 6"/>
                  <a:gd name="T4" fmla="*/ 4 w 7"/>
                  <a:gd name="T5" fmla="*/ 6 h 6"/>
                  <a:gd name="T6" fmla="*/ 7 w 7"/>
                  <a:gd name="T7" fmla="*/ 1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0" name="Freeform 1533"/>
              <p:cNvSpPr/>
              <p:nvPr/>
            </p:nvSpPr>
            <p:spPr bwMode="auto">
              <a:xfrm>
                <a:off x="5650" y="2521"/>
                <a:ext cx="11" cy="12"/>
              </a:xfrm>
              <a:custGeom>
                <a:avLst/>
                <a:gdLst>
                  <a:gd name="T0" fmla="*/ 4 w 10"/>
                  <a:gd name="T1" fmla="*/ 0 h 11"/>
                  <a:gd name="T2" fmla="*/ 4 w 10"/>
                  <a:gd name="T3" fmla="*/ 0 h 11"/>
                  <a:gd name="T4" fmla="*/ 2 w 10"/>
                  <a:gd name="T5" fmla="*/ 0 h 11"/>
                  <a:gd name="T6" fmla="*/ 0 w 10"/>
                  <a:gd name="T7" fmla="*/ 1 h 11"/>
                  <a:gd name="T8" fmla="*/ 8 w 10"/>
                  <a:gd name="T9" fmla="*/ 11 h 11"/>
                  <a:gd name="T10" fmla="*/ 10 w 10"/>
                  <a:gd name="T11" fmla="*/ 6 h 11"/>
                  <a:gd name="T12" fmla="*/ 4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10" y="8"/>
                      <a:pt x="10" y="6"/>
                    </a:cubicBezTo>
                    <a:cubicBezTo>
                      <a:pt x="10" y="2"/>
                      <a:pt x="8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1" name="Freeform 1534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close/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2" name="Freeform 1535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3" name="Freeform 1536"/>
              <p:cNvSpPr/>
              <p:nvPr/>
            </p:nvSpPr>
            <p:spPr bwMode="auto">
              <a:xfrm>
                <a:off x="5647" y="2521"/>
                <a:ext cx="26" cy="30"/>
              </a:xfrm>
              <a:custGeom>
                <a:avLst/>
                <a:gdLst>
                  <a:gd name="T0" fmla="*/ 2 w 25"/>
                  <a:gd name="T1" fmla="*/ 0 h 28"/>
                  <a:gd name="T2" fmla="*/ 0 w 25"/>
                  <a:gd name="T3" fmla="*/ 0 h 28"/>
                  <a:gd name="T4" fmla="*/ 23 w 25"/>
                  <a:gd name="T5" fmla="*/ 28 h 28"/>
                  <a:gd name="T6" fmla="*/ 24 w 25"/>
                  <a:gd name="T7" fmla="*/ 28 h 28"/>
                  <a:gd name="T8" fmla="*/ 24 w 25"/>
                  <a:gd name="T9" fmla="*/ 28 h 28"/>
                  <a:gd name="T10" fmla="*/ 25 w 25"/>
                  <a:gd name="T11" fmla="*/ 28 h 28"/>
                  <a:gd name="T12" fmla="*/ 24 w 25"/>
                  <a:gd name="T13" fmla="*/ 27 h 28"/>
                  <a:gd name="T14" fmla="*/ 20 w 25"/>
                  <a:gd name="T15" fmla="*/ 22 h 28"/>
                  <a:gd name="T16" fmla="*/ 11 w 25"/>
                  <a:gd name="T17" fmla="*/ 11 h 28"/>
                  <a:gd name="T18" fmla="*/ 3 w 25"/>
                  <a:gd name="T19" fmla="*/ 1 h 28"/>
                  <a:gd name="T20" fmla="*/ 3 w 25"/>
                  <a:gd name="T21" fmla="*/ 1 h 28"/>
                  <a:gd name="T22" fmla="*/ 2 w 25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4" name="Freeform 1537"/>
              <p:cNvSpPr/>
              <p:nvPr/>
            </p:nvSpPr>
            <p:spPr bwMode="auto">
              <a:xfrm>
                <a:off x="5672" y="2551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5" name="Freeform 1538"/>
              <p:cNvSpPr/>
              <p:nvPr/>
            </p:nvSpPr>
            <p:spPr bwMode="auto">
              <a:xfrm>
                <a:off x="5671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6" name="Freeform 1539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7" name="Freeform 1540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8" name="Freeform 1541"/>
              <p:cNvSpPr/>
              <p:nvPr/>
            </p:nvSpPr>
            <p:spPr bwMode="auto">
              <a:xfrm>
                <a:off x="5621" y="2500"/>
                <a:ext cx="23" cy="25"/>
              </a:xfrm>
              <a:custGeom>
                <a:avLst/>
                <a:gdLst>
                  <a:gd name="T0" fmla="*/ 7 w 22"/>
                  <a:gd name="T1" fmla="*/ 0 h 24"/>
                  <a:gd name="T2" fmla="*/ 5 w 22"/>
                  <a:gd name="T3" fmla="*/ 0 h 24"/>
                  <a:gd name="T4" fmla="*/ 0 w 22"/>
                  <a:gd name="T5" fmla="*/ 23 h 24"/>
                  <a:gd name="T6" fmla="*/ 2 w 22"/>
                  <a:gd name="T7" fmla="*/ 24 h 24"/>
                  <a:gd name="T8" fmla="*/ 22 w 22"/>
                  <a:gd name="T9" fmla="*/ 19 h 24"/>
                  <a:gd name="T10" fmla="*/ 7 w 2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4"/>
                      <a:pt x="2" y="24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9" name="Freeform 1542"/>
              <p:cNvSpPr/>
              <p:nvPr/>
            </p:nvSpPr>
            <p:spPr bwMode="auto">
              <a:xfrm>
                <a:off x="5620" y="252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0" name="Freeform 1543"/>
              <p:cNvSpPr/>
              <p:nvPr/>
            </p:nvSpPr>
            <p:spPr bwMode="auto">
              <a:xfrm>
                <a:off x="5626" y="2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1" name="Freeform 1544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2" name="Freeform 1545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3" name="Freeform 1546"/>
              <p:cNvSpPr/>
              <p:nvPr/>
            </p:nvSpPr>
            <p:spPr bwMode="auto">
              <a:xfrm>
                <a:off x="5617" y="2496"/>
                <a:ext cx="30" cy="33"/>
              </a:xfrm>
              <a:custGeom>
                <a:avLst/>
                <a:gdLst>
                  <a:gd name="T0" fmla="*/ 7 w 28"/>
                  <a:gd name="T1" fmla="*/ 0 h 31"/>
                  <a:gd name="T2" fmla="*/ 0 w 28"/>
                  <a:gd name="T3" fmla="*/ 30 h 31"/>
                  <a:gd name="T4" fmla="*/ 0 w 28"/>
                  <a:gd name="T5" fmla="*/ 30 h 31"/>
                  <a:gd name="T6" fmla="*/ 0 w 28"/>
                  <a:gd name="T7" fmla="*/ 30 h 31"/>
                  <a:gd name="T8" fmla="*/ 0 w 28"/>
                  <a:gd name="T9" fmla="*/ 30 h 31"/>
                  <a:gd name="T10" fmla="*/ 0 w 28"/>
                  <a:gd name="T11" fmla="*/ 30 h 31"/>
                  <a:gd name="T12" fmla="*/ 0 w 28"/>
                  <a:gd name="T13" fmla="*/ 30 h 31"/>
                  <a:gd name="T14" fmla="*/ 0 w 28"/>
                  <a:gd name="T15" fmla="*/ 30 h 31"/>
                  <a:gd name="T16" fmla="*/ 0 w 28"/>
                  <a:gd name="T17" fmla="*/ 30 h 31"/>
                  <a:gd name="T18" fmla="*/ 0 w 28"/>
                  <a:gd name="T19" fmla="*/ 30 h 31"/>
                  <a:gd name="T20" fmla="*/ 0 w 28"/>
                  <a:gd name="T21" fmla="*/ 30 h 31"/>
                  <a:gd name="T22" fmla="*/ 1 w 28"/>
                  <a:gd name="T23" fmla="*/ 30 h 31"/>
                  <a:gd name="T24" fmla="*/ 1 w 28"/>
                  <a:gd name="T25" fmla="*/ 30 h 31"/>
                  <a:gd name="T26" fmla="*/ 1 w 28"/>
                  <a:gd name="T27" fmla="*/ 31 h 31"/>
                  <a:gd name="T28" fmla="*/ 1 w 28"/>
                  <a:gd name="T29" fmla="*/ 31 h 31"/>
                  <a:gd name="T30" fmla="*/ 1 w 28"/>
                  <a:gd name="T31" fmla="*/ 31 h 31"/>
                  <a:gd name="T32" fmla="*/ 1 w 28"/>
                  <a:gd name="T33" fmla="*/ 31 h 31"/>
                  <a:gd name="T34" fmla="*/ 1 w 28"/>
                  <a:gd name="T35" fmla="*/ 31 h 31"/>
                  <a:gd name="T36" fmla="*/ 1 w 28"/>
                  <a:gd name="T37" fmla="*/ 31 h 31"/>
                  <a:gd name="T38" fmla="*/ 1 w 28"/>
                  <a:gd name="T39" fmla="*/ 31 h 31"/>
                  <a:gd name="T40" fmla="*/ 1 w 28"/>
                  <a:gd name="T41" fmla="*/ 31 h 31"/>
                  <a:gd name="T42" fmla="*/ 1 w 28"/>
                  <a:gd name="T43" fmla="*/ 31 h 31"/>
                  <a:gd name="T44" fmla="*/ 1 w 28"/>
                  <a:gd name="T45" fmla="*/ 31 h 31"/>
                  <a:gd name="T46" fmla="*/ 2 w 28"/>
                  <a:gd name="T47" fmla="*/ 31 h 31"/>
                  <a:gd name="T48" fmla="*/ 2 w 28"/>
                  <a:gd name="T49" fmla="*/ 30 h 31"/>
                  <a:gd name="T50" fmla="*/ 2 w 28"/>
                  <a:gd name="T51" fmla="*/ 29 h 31"/>
                  <a:gd name="T52" fmla="*/ 3 w 28"/>
                  <a:gd name="T53" fmla="*/ 27 h 31"/>
                  <a:gd name="T54" fmla="*/ 8 w 28"/>
                  <a:gd name="T55" fmla="*/ 4 h 31"/>
                  <a:gd name="T56" fmla="*/ 8 w 28"/>
                  <a:gd name="T57" fmla="*/ 2 h 31"/>
                  <a:gd name="T58" fmla="*/ 10 w 28"/>
                  <a:gd name="T59" fmla="*/ 4 h 31"/>
                  <a:gd name="T60" fmla="*/ 25 w 28"/>
                  <a:gd name="T61" fmla="*/ 23 h 31"/>
                  <a:gd name="T62" fmla="*/ 26 w 28"/>
                  <a:gd name="T63" fmla="*/ 24 h 31"/>
                  <a:gd name="T64" fmla="*/ 28 w 28"/>
                  <a:gd name="T65" fmla="*/ 24 h 31"/>
                  <a:gd name="T66" fmla="*/ 10 w 28"/>
                  <a:gd name="T67" fmla="*/ 1 h 31"/>
                  <a:gd name="T68" fmla="*/ 7 w 28"/>
                  <a:gd name="T6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4" name="Freeform 1547"/>
              <p:cNvSpPr>
                <a:spLocks noEditPoints="1"/>
              </p:cNvSpPr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0 h 1"/>
                  <a:gd name="T34" fmla="*/ 0 w 1"/>
                  <a:gd name="T35" fmla="*/ 0 h 1"/>
                  <a:gd name="T36" fmla="*/ 1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  <a:gd name="T60" fmla="*/ 0 w 1"/>
                  <a:gd name="T61" fmla="*/ 0 h 1"/>
                  <a:gd name="T62" fmla="*/ 0 w 1"/>
                  <a:gd name="T63" fmla="*/ 0 h 1"/>
                  <a:gd name="T64" fmla="*/ 0 w 1"/>
                  <a:gd name="T6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5" name="Freeform 1548"/>
              <p:cNvSpPr/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  <a:gd name="T24" fmla="*/ 1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  <a:gd name="T36" fmla="*/ 0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6" name="Freeform 1549"/>
              <p:cNvSpPr/>
              <p:nvPr/>
            </p:nvSpPr>
            <p:spPr bwMode="auto">
              <a:xfrm>
                <a:off x="5625" y="249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7" name="Freeform 1550"/>
              <p:cNvSpPr/>
              <p:nvPr/>
            </p:nvSpPr>
            <p:spPr bwMode="auto">
              <a:xfrm>
                <a:off x="5625" y="24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8" name="Freeform 1551"/>
              <p:cNvSpPr/>
              <p:nvPr/>
            </p:nvSpPr>
            <p:spPr bwMode="auto">
              <a:xfrm>
                <a:off x="5623" y="2523"/>
                <a:ext cx="43" cy="25"/>
              </a:xfrm>
              <a:custGeom>
                <a:avLst/>
                <a:gdLst>
                  <a:gd name="T0" fmla="*/ 22 w 41"/>
                  <a:gd name="T1" fmla="*/ 0 h 23"/>
                  <a:gd name="T2" fmla="*/ 0 w 41"/>
                  <a:gd name="T3" fmla="*/ 5 h 23"/>
                  <a:gd name="T4" fmla="*/ 0 w 41"/>
                  <a:gd name="T5" fmla="*/ 6 h 23"/>
                  <a:gd name="T6" fmla="*/ 18 w 41"/>
                  <a:gd name="T7" fmla="*/ 13 h 23"/>
                  <a:gd name="T8" fmla="*/ 40 w 41"/>
                  <a:gd name="T9" fmla="*/ 23 h 23"/>
                  <a:gd name="T10" fmla="*/ 41 w 41"/>
                  <a:gd name="T11" fmla="*/ 22 h 23"/>
                  <a:gd name="T12" fmla="*/ 31 w 41"/>
                  <a:gd name="T13" fmla="*/ 10 h 23"/>
                  <a:gd name="T14" fmla="*/ 30 w 41"/>
                  <a:gd name="T15" fmla="*/ 10 h 23"/>
                  <a:gd name="T16" fmla="*/ 24 w 41"/>
                  <a:gd name="T17" fmla="*/ 4 h 23"/>
                  <a:gd name="T18" fmla="*/ 24 w 41"/>
                  <a:gd name="T19" fmla="*/ 2 h 23"/>
                  <a:gd name="T20" fmla="*/ 22 w 4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3">
                    <a:moveTo>
                      <a:pt x="2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2"/>
                      <a:pt x="41" y="2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7" y="10"/>
                      <a:pt x="24" y="7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9" name="Freeform 1552"/>
              <p:cNvSpPr/>
              <p:nvPr/>
            </p:nvSpPr>
            <p:spPr bwMode="auto">
              <a:xfrm>
                <a:off x="5623" y="252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0" name="Freeform 1553"/>
              <p:cNvSpPr/>
              <p:nvPr/>
            </p:nvSpPr>
            <p:spPr bwMode="auto">
              <a:xfrm>
                <a:off x="5665" y="2546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1" name="Freeform 1554"/>
              <p:cNvSpPr/>
              <p:nvPr/>
            </p:nvSpPr>
            <p:spPr bwMode="auto">
              <a:xfrm>
                <a:off x="5648" y="2525"/>
                <a:ext cx="8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6 w 7"/>
                  <a:gd name="T5" fmla="*/ 8 h 8"/>
                  <a:gd name="T6" fmla="*/ 7 w 7"/>
                  <a:gd name="T7" fmla="*/ 8 h 8"/>
                  <a:gd name="T8" fmla="*/ 0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2" name="Freeform 1555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3" name="Freeform 1556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4" name="Freeform 1557"/>
              <p:cNvSpPr/>
              <p:nvPr/>
            </p:nvSpPr>
            <p:spPr bwMode="auto">
              <a:xfrm>
                <a:off x="5619" y="2521"/>
                <a:ext cx="52" cy="31"/>
              </a:xfrm>
              <a:custGeom>
                <a:avLst/>
                <a:gdLst>
                  <a:gd name="T0" fmla="*/ 27 w 50"/>
                  <a:gd name="T1" fmla="*/ 0 h 29"/>
                  <a:gd name="T2" fmla="*/ 25 w 50"/>
                  <a:gd name="T3" fmla="*/ 0 h 29"/>
                  <a:gd name="T4" fmla="*/ 26 w 50"/>
                  <a:gd name="T5" fmla="*/ 2 h 29"/>
                  <a:gd name="T6" fmla="*/ 28 w 50"/>
                  <a:gd name="T7" fmla="*/ 4 h 29"/>
                  <a:gd name="T8" fmla="*/ 35 w 50"/>
                  <a:gd name="T9" fmla="*/ 12 h 29"/>
                  <a:gd name="T10" fmla="*/ 45 w 50"/>
                  <a:gd name="T11" fmla="*/ 24 h 29"/>
                  <a:gd name="T12" fmla="*/ 46 w 50"/>
                  <a:gd name="T13" fmla="*/ 26 h 29"/>
                  <a:gd name="T14" fmla="*/ 44 w 50"/>
                  <a:gd name="T15" fmla="*/ 25 h 29"/>
                  <a:gd name="T16" fmla="*/ 22 w 50"/>
                  <a:gd name="T17" fmla="*/ 15 h 29"/>
                  <a:gd name="T18" fmla="*/ 1 w 50"/>
                  <a:gd name="T19" fmla="*/ 7 h 29"/>
                  <a:gd name="T20" fmla="*/ 0 w 50"/>
                  <a:gd name="T21" fmla="*/ 7 h 29"/>
                  <a:gd name="T22" fmla="*/ 0 w 50"/>
                  <a:gd name="T23" fmla="*/ 7 h 29"/>
                  <a:gd name="T24" fmla="*/ 1 w 50"/>
                  <a:gd name="T25" fmla="*/ 8 h 29"/>
                  <a:gd name="T26" fmla="*/ 49 w 50"/>
                  <a:gd name="T27" fmla="*/ 29 h 29"/>
                  <a:gd name="T28" fmla="*/ 50 w 50"/>
                  <a:gd name="T29" fmla="*/ 28 h 29"/>
                  <a:gd name="T30" fmla="*/ 50 w 50"/>
                  <a:gd name="T31" fmla="*/ 28 h 29"/>
                  <a:gd name="T32" fmla="*/ 27 w 50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9">
                    <a:moveTo>
                      <a:pt x="2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5" name="Oval 1558"/>
              <p:cNvSpPr>
                <a:spLocks noChangeArrowheads="1"/>
              </p:cNvSpPr>
              <p:nvPr/>
            </p:nvSpPr>
            <p:spPr bwMode="auto">
              <a:xfrm>
                <a:off x="5619" y="252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6" name="Freeform 1559"/>
              <p:cNvSpPr/>
              <p:nvPr/>
            </p:nvSpPr>
            <p:spPr bwMode="auto">
              <a:xfrm>
                <a:off x="5670" y="25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7" name="Freeform 1560"/>
              <p:cNvSpPr/>
              <p:nvPr/>
            </p:nvSpPr>
            <p:spPr bwMode="auto">
              <a:xfrm>
                <a:off x="5670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8" name="Freeform 1561"/>
              <p:cNvSpPr/>
              <p:nvPr/>
            </p:nvSpPr>
            <p:spPr bwMode="auto">
              <a:xfrm>
                <a:off x="5617" y="2529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9" name="Freeform 1562"/>
              <p:cNvSpPr/>
              <p:nvPr/>
            </p:nvSpPr>
            <p:spPr bwMode="auto">
              <a:xfrm>
                <a:off x="5543" y="2531"/>
                <a:ext cx="69" cy="40"/>
              </a:xfrm>
              <a:custGeom>
                <a:avLst/>
                <a:gdLst>
                  <a:gd name="T0" fmla="*/ 65 w 65"/>
                  <a:gd name="T1" fmla="*/ 0 h 38"/>
                  <a:gd name="T2" fmla="*/ 0 w 65"/>
                  <a:gd name="T3" fmla="*/ 5 h 38"/>
                  <a:gd name="T4" fmla="*/ 10 w 65"/>
                  <a:gd name="T5" fmla="*/ 35 h 38"/>
                  <a:gd name="T6" fmla="*/ 11 w 65"/>
                  <a:gd name="T7" fmla="*/ 35 h 38"/>
                  <a:gd name="T8" fmla="*/ 17 w 65"/>
                  <a:gd name="T9" fmla="*/ 38 h 38"/>
                  <a:gd name="T10" fmla="*/ 39 w 65"/>
                  <a:gd name="T11" fmla="*/ 21 h 38"/>
                  <a:gd name="T12" fmla="*/ 65 w 65"/>
                  <a:gd name="T13" fmla="*/ 0 h 38"/>
                  <a:gd name="T14" fmla="*/ 65 w 65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1" y="35"/>
                    </a:cubicBezTo>
                    <a:cubicBezTo>
                      <a:pt x="13" y="35"/>
                      <a:pt x="15" y="36"/>
                      <a:pt x="17" y="38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0" name="Freeform 1563"/>
              <p:cNvSpPr/>
              <p:nvPr/>
            </p:nvSpPr>
            <p:spPr bwMode="auto">
              <a:xfrm>
                <a:off x="5612" y="2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1" name="Freeform 1564"/>
              <p:cNvSpPr/>
              <p:nvPr/>
            </p:nvSpPr>
            <p:spPr bwMode="auto">
              <a:xfrm>
                <a:off x="5554" y="2568"/>
                <a:ext cx="7" cy="7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2 w 7"/>
                  <a:gd name="T5" fmla="*/ 7 h 7"/>
                  <a:gd name="T6" fmla="*/ 7 w 7"/>
                  <a:gd name="T7" fmla="*/ 3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2" name="Freeform 1565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3" name="Freeform 1566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4" name="Freeform 1567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5" name="Freeform 1568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6" name="Freeform 1569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7" name="Freeform 1570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8" name="Freeform 1571"/>
              <p:cNvSpPr/>
              <p:nvPr/>
            </p:nvSpPr>
            <p:spPr bwMode="auto">
              <a:xfrm>
                <a:off x="5514" y="2487"/>
                <a:ext cx="25" cy="48"/>
              </a:xfrm>
              <a:custGeom>
                <a:avLst/>
                <a:gdLst>
                  <a:gd name="T0" fmla="*/ 10 w 24"/>
                  <a:gd name="T1" fmla="*/ 0 h 45"/>
                  <a:gd name="T2" fmla="*/ 9 w 24"/>
                  <a:gd name="T3" fmla="*/ 0 h 45"/>
                  <a:gd name="T4" fmla="*/ 8 w 24"/>
                  <a:gd name="T5" fmla="*/ 0 h 45"/>
                  <a:gd name="T6" fmla="*/ 0 w 24"/>
                  <a:gd name="T7" fmla="*/ 39 h 45"/>
                  <a:gd name="T8" fmla="*/ 5 w 24"/>
                  <a:gd name="T9" fmla="*/ 45 h 45"/>
                  <a:gd name="T10" fmla="*/ 24 w 24"/>
                  <a:gd name="T11" fmla="*/ 44 h 45"/>
                  <a:gd name="T12" fmla="*/ 10 w 24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5" y="4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9" name="Freeform 1572"/>
              <p:cNvSpPr/>
              <p:nvPr/>
            </p:nvSpPr>
            <p:spPr bwMode="auto">
              <a:xfrm>
                <a:off x="5512" y="2529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7 h 7"/>
                  <a:gd name="T4" fmla="*/ 7 w 7"/>
                  <a:gd name="T5" fmla="*/ 6 h 7"/>
                  <a:gd name="T6" fmla="*/ 2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0" name="Freeform 1573"/>
              <p:cNvSpPr/>
              <p:nvPr/>
            </p:nvSpPr>
            <p:spPr bwMode="auto">
              <a:xfrm>
                <a:off x="5522" y="24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1" name="Freeform 1574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2" name="Freeform 1575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3" name="Freeform 1576"/>
              <p:cNvSpPr/>
              <p:nvPr/>
            </p:nvSpPr>
            <p:spPr bwMode="auto">
              <a:xfrm>
                <a:off x="5510" y="2478"/>
                <a:ext cx="31" cy="59"/>
              </a:xfrm>
              <a:custGeom>
                <a:avLst/>
                <a:gdLst>
                  <a:gd name="T0" fmla="*/ 13 w 30"/>
                  <a:gd name="T1" fmla="*/ 0 h 56"/>
                  <a:gd name="T2" fmla="*/ 13 w 30"/>
                  <a:gd name="T3" fmla="*/ 0 h 56"/>
                  <a:gd name="T4" fmla="*/ 12 w 30"/>
                  <a:gd name="T5" fmla="*/ 2 h 56"/>
                  <a:gd name="T6" fmla="*/ 12 w 30"/>
                  <a:gd name="T7" fmla="*/ 2 h 56"/>
                  <a:gd name="T8" fmla="*/ 0 w 30"/>
                  <a:gd name="T9" fmla="*/ 56 h 56"/>
                  <a:gd name="T10" fmla="*/ 2 w 30"/>
                  <a:gd name="T11" fmla="*/ 56 h 56"/>
                  <a:gd name="T12" fmla="*/ 2 w 30"/>
                  <a:gd name="T13" fmla="*/ 56 h 56"/>
                  <a:gd name="T14" fmla="*/ 2 w 30"/>
                  <a:gd name="T15" fmla="*/ 55 h 56"/>
                  <a:gd name="T16" fmla="*/ 4 w 30"/>
                  <a:gd name="T17" fmla="*/ 48 h 56"/>
                  <a:gd name="T18" fmla="*/ 12 w 30"/>
                  <a:gd name="T19" fmla="*/ 9 h 56"/>
                  <a:gd name="T20" fmla="*/ 13 w 30"/>
                  <a:gd name="T21" fmla="*/ 6 h 56"/>
                  <a:gd name="T22" fmla="*/ 14 w 30"/>
                  <a:gd name="T23" fmla="*/ 9 h 56"/>
                  <a:gd name="T24" fmla="*/ 28 w 30"/>
                  <a:gd name="T25" fmla="*/ 53 h 56"/>
                  <a:gd name="T26" fmla="*/ 28 w 30"/>
                  <a:gd name="T27" fmla="*/ 54 h 56"/>
                  <a:gd name="T28" fmla="*/ 30 w 30"/>
                  <a:gd name="T29" fmla="*/ 54 h 56"/>
                  <a:gd name="T30" fmla="*/ 13 w 30"/>
                  <a:gd name="T31" fmla="*/ 2 h 56"/>
                  <a:gd name="T32" fmla="*/ 12 w 30"/>
                  <a:gd name="T33" fmla="*/ 2 h 56"/>
                  <a:gd name="T34" fmla="*/ 13 w 30"/>
                  <a:gd name="T3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5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4" name="Freeform 1577"/>
              <p:cNvSpPr/>
              <p:nvPr/>
            </p:nvSpPr>
            <p:spPr bwMode="auto">
              <a:xfrm>
                <a:off x="5522" y="247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5" name="Freeform 1578"/>
              <p:cNvSpPr/>
              <p:nvPr/>
            </p:nvSpPr>
            <p:spPr bwMode="auto">
              <a:xfrm>
                <a:off x="5518" y="2537"/>
                <a:ext cx="33" cy="33"/>
              </a:xfrm>
              <a:custGeom>
                <a:avLst/>
                <a:gdLst>
                  <a:gd name="T0" fmla="*/ 21 w 31"/>
                  <a:gd name="T1" fmla="*/ 0 h 31"/>
                  <a:gd name="T2" fmla="*/ 1 w 31"/>
                  <a:gd name="T3" fmla="*/ 1 h 31"/>
                  <a:gd name="T4" fmla="*/ 0 w 31"/>
                  <a:gd name="T5" fmla="*/ 5 h 31"/>
                  <a:gd name="T6" fmla="*/ 29 w 31"/>
                  <a:gd name="T7" fmla="*/ 31 h 31"/>
                  <a:gd name="T8" fmla="*/ 31 w 31"/>
                  <a:gd name="T9" fmla="*/ 30 h 31"/>
                  <a:gd name="T10" fmla="*/ 21 w 31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1" y="3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6" name="Freeform 1579"/>
              <p:cNvSpPr/>
              <p:nvPr/>
            </p:nvSpPr>
            <p:spPr bwMode="auto">
              <a:xfrm>
                <a:off x="5549" y="25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7" name="Freeform 1580"/>
              <p:cNvSpPr/>
              <p:nvPr/>
            </p:nvSpPr>
            <p:spPr bwMode="auto">
              <a:xfrm>
                <a:off x="5514" y="25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3 h 4"/>
                  <a:gd name="T6" fmla="*/ 4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8" name="Freeform 1581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9" name="Freeform 1582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0" name="Freeform 1583"/>
              <p:cNvSpPr/>
              <p:nvPr/>
            </p:nvSpPr>
            <p:spPr bwMode="auto">
              <a:xfrm>
                <a:off x="5510" y="2535"/>
                <a:ext cx="44" cy="41"/>
              </a:xfrm>
              <a:custGeom>
                <a:avLst/>
                <a:gdLst>
                  <a:gd name="T0" fmla="*/ 30 w 42"/>
                  <a:gd name="T1" fmla="*/ 0 h 39"/>
                  <a:gd name="T2" fmla="*/ 28 w 42"/>
                  <a:gd name="T3" fmla="*/ 0 h 39"/>
                  <a:gd name="T4" fmla="*/ 29 w 42"/>
                  <a:gd name="T5" fmla="*/ 2 h 39"/>
                  <a:gd name="T6" fmla="*/ 39 w 42"/>
                  <a:gd name="T7" fmla="*/ 32 h 39"/>
                  <a:gd name="T8" fmla="*/ 40 w 42"/>
                  <a:gd name="T9" fmla="*/ 36 h 39"/>
                  <a:gd name="T10" fmla="*/ 37 w 42"/>
                  <a:gd name="T11" fmla="*/ 33 h 39"/>
                  <a:gd name="T12" fmla="*/ 8 w 42"/>
                  <a:gd name="T13" fmla="*/ 7 h 39"/>
                  <a:gd name="T14" fmla="*/ 6 w 42"/>
                  <a:gd name="T15" fmla="*/ 6 h 39"/>
                  <a:gd name="T16" fmla="*/ 2 w 42"/>
                  <a:gd name="T17" fmla="*/ 2 h 39"/>
                  <a:gd name="T18" fmla="*/ 0 w 42"/>
                  <a:gd name="T19" fmla="*/ 2 h 39"/>
                  <a:gd name="T20" fmla="*/ 42 w 42"/>
                  <a:gd name="T21" fmla="*/ 39 h 39"/>
                  <a:gd name="T22" fmla="*/ 42 w 42"/>
                  <a:gd name="T23" fmla="*/ 39 h 39"/>
                  <a:gd name="T24" fmla="*/ 42 w 42"/>
                  <a:gd name="T25" fmla="*/ 39 h 39"/>
                  <a:gd name="T26" fmla="*/ 30 w 42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3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1" name="Freeform 1584"/>
              <p:cNvSpPr/>
              <p:nvPr/>
            </p:nvSpPr>
            <p:spPr bwMode="auto">
              <a:xfrm>
                <a:off x="5554" y="2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2" name="Freeform 1585"/>
              <p:cNvSpPr/>
              <p:nvPr/>
            </p:nvSpPr>
            <p:spPr bwMode="auto">
              <a:xfrm>
                <a:off x="5654" y="2381"/>
                <a:ext cx="48" cy="49"/>
              </a:xfrm>
              <a:custGeom>
                <a:avLst/>
                <a:gdLst>
                  <a:gd name="T0" fmla="*/ 23 w 45"/>
                  <a:gd name="T1" fmla="*/ 0 h 47"/>
                  <a:gd name="T2" fmla="*/ 0 w 45"/>
                  <a:gd name="T3" fmla="*/ 36 h 47"/>
                  <a:gd name="T4" fmla="*/ 2 w 45"/>
                  <a:gd name="T5" fmla="*/ 42 h 47"/>
                  <a:gd name="T6" fmla="*/ 42 w 45"/>
                  <a:gd name="T7" fmla="*/ 47 h 47"/>
                  <a:gd name="T8" fmla="*/ 45 w 45"/>
                  <a:gd name="T9" fmla="*/ 43 h 47"/>
                  <a:gd name="T10" fmla="*/ 27 w 45"/>
                  <a:gd name="T11" fmla="*/ 0 h 47"/>
                  <a:gd name="T12" fmla="*/ 25 w 45"/>
                  <a:gd name="T13" fmla="*/ 0 h 47"/>
                  <a:gd name="T14" fmla="*/ 23 w 4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5"/>
                      <a:pt x="44" y="44"/>
                      <a:pt x="45" y="4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3" name="Freeform 1586"/>
              <p:cNvSpPr/>
              <p:nvPr/>
            </p:nvSpPr>
            <p:spPr bwMode="auto">
              <a:xfrm>
                <a:off x="5699" y="2426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4" name="Freeform 1587"/>
              <p:cNvSpPr/>
              <p:nvPr/>
            </p:nvSpPr>
            <p:spPr bwMode="auto">
              <a:xfrm>
                <a:off x="5650" y="2419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5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5" name="Freeform 1588"/>
              <p:cNvSpPr/>
              <p:nvPr/>
            </p:nvSpPr>
            <p:spPr bwMode="auto">
              <a:xfrm>
                <a:off x="5679" y="2376"/>
                <a:ext cx="4" cy="5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6" name="Freeform 1589"/>
              <p:cNvSpPr>
                <a:spLocks noEditPoints="1"/>
              </p:cNvSpPr>
              <p:nvPr/>
            </p:nvSpPr>
            <p:spPr bwMode="auto">
              <a:xfrm>
                <a:off x="5649" y="2375"/>
                <a:ext cx="57" cy="57"/>
              </a:xfrm>
              <a:custGeom>
                <a:avLst/>
                <a:gdLst>
                  <a:gd name="T0" fmla="*/ 28 w 54"/>
                  <a:gd name="T1" fmla="*/ 5 h 54"/>
                  <a:gd name="T2" fmla="*/ 30 w 54"/>
                  <a:gd name="T3" fmla="*/ 1 h 54"/>
                  <a:gd name="T4" fmla="*/ 32 w 54"/>
                  <a:gd name="T5" fmla="*/ 5 h 54"/>
                  <a:gd name="T6" fmla="*/ 50 w 54"/>
                  <a:gd name="T7" fmla="*/ 48 h 54"/>
                  <a:gd name="T8" fmla="*/ 52 w 54"/>
                  <a:gd name="T9" fmla="*/ 52 h 54"/>
                  <a:gd name="T10" fmla="*/ 47 w 54"/>
                  <a:gd name="T11" fmla="*/ 52 h 54"/>
                  <a:gd name="T12" fmla="*/ 7 w 54"/>
                  <a:gd name="T13" fmla="*/ 47 h 54"/>
                  <a:gd name="T14" fmla="*/ 1 w 54"/>
                  <a:gd name="T15" fmla="*/ 46 h 54"/>
                  <a:gd name="T16" fmla="*/ 5 w 54"/>
                  <a:gd name="T17" fmla="*/ 41 h 54"/>
                  <a:gd name="T18" fmla="*/ 28 w 54"/>
                  <a:gd name="T19" fmla="*/ 5 h 54"/>
                  <a:gd name="T20" fmla="*/ 31 w 54"/>
                  <a:gd name="T21" fmla="*/ 0 h 54"/>
                  <a:gd name="T22" fmla="*/ 31 w 54"/>
                  <a:gd name="T23" fmla="*/ 0 h 54"/>
                  <a:gd name="T24" fmla="*/ 30 w 54"/>
                  <a:gd name="T25" fmla="*/ 0 h 54"/>
                  <a:gd name="T26" fmla="*/ 29 w 54"/>
                  <a:gd name="T27" fmla="*/ 0 h 54"/>
                  <a:gd name="T28" fmla="*/ 0 w 54"/>
                  <a:gd name="T29" fmla="*/ 46 h 54"/>
                  <a:gd name="T30" fmla="*/ 0 w 54"/>
                  <a:gd name="T31" fmla="*/ 47 h 54"/>
                  <a:gd name="T32" fmla="*/ 1 w 54"/>
                  <a:gd name="T33" fmla="*/ 48 h 54"/>
                  <a:gd name="T34" fmla="*/ 53 w 54"/>
                  <a:gd name="T35" fmla="*/ 54 h 54"/>
                  <a:gd name="T36" fmla="*/ 54 w 54"/>
                  <a:gd name="T37" fmla="*/ 53 h 54"/>
                  <a:gd name="T38" fmla="*/ 31 w 54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54">
                    <a:moveTo>
                      <a:pt x="28" y="5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28" y="5"/>
                      <a:pt x="28" y="5"/>
                      <a:pt x="28" y="5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3" y="53"/>
                      <a:pt x="54" y="53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7" name="Freeform 1590"/>
              <p:cNvSpPr/>
              <p:nvPr/>
            </p:nvSpPr>
            <p:spPr bwMode="auto">
              <a:xfrm>
                <a:off x="5680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8" name="Freeform 1591"/>
              <p:cNvSpPr>
                <a:spLocks noEditPoints="1"/>
              </p:cNvSpPr>
              <p:nvPr/>
            </p:nvSpPr>
            <p:spPr bwMode="auto">
              <a:xfrm>
                <a:off x="5681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9" name="Freeform 1592"/>
              <p:cNvSpPr/>
              <p:nvPr/>
            </p:nvSpPr>
            <p:spPr bwMode="auto">
              <a:xfrm>
                <a:off x="5680" y="2373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2 w 2"/>
                  <a:gd name="T21" fmla="*/ 2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0" name="Freeform 1593"/>
              <p:cNvSpPr/>
              <p:nvPr/>
            </p:nvSpPr>
            <p:spPr bwMode="auto">
              <a:xfrm>
                <a:off x="5649" y="242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1" name="Freeform 1594"/>
              <p:cNvSpPr/>
              <p:nvPr/>
            </p:nvSpPr>
            <p:spPr bwMode="auto">
              <a:xfrm>
                <a:off x="5705" y="24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2" name="Freeform 1595"/>
              <p:cNvSpPr/>
              <p:nvPr/>
            </p:nvSpPr>
            <p:spPr bwMode="auto">
              <a:xfrm>
                <a:off x="5648" y="242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3" name="Freeform 1596"/>
              <p:cNvSpPr/>
              <p:nvPr/>
            </p:nvSpPr>
            <p:spPr bwMode="auto">
              <a:xfrm>
                <a:off x="5684" y="2348"/>
                <a:ext cx="21" cy="20"/>
              </a:xfrm>
              <a:custGeom>
                <a:avLst/>
                <a:gdLst>
                  <a:gd name="T0" fmla="*/ 20 w 20"/>
                  <a:gd name="T1" fmla="*/ 0 h 19"/>
                  <a:gd name="T2" fmla="*/ 1 w 20"/>
                  <a:gd name="T3" fmla="*/ 9 h 19"/>
                  <a:gd name="T4" fmla="*/ 0 w 20"/>
                  <a:gd name="T5" fmla="*/ 18 h 19"/>
                  <a:gd name="T6" fmla="*/ 1 w 20"/>
                  <a:gd name="T7" fmla="*/ 19 h 19"/>
                  <a:gd name="T8" fmla="*/ 20 w 20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4" name="Freeform 1597"/>
              <p:cNvSpPr/>
              <p:nvPr/>
            </p:nvSpPr>
            <p:spPr bwMode="auto">
              <a:xfrm>
                <a:off x="5683" y="236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5" name="Freeform 1598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6" name="Freeform 1599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7" name="Freeform 1600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8" name="Freeform 1601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9" name="Freeform 1602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0" name="Freeform 1603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1" name="Freeform 1604"/>
              <p:cNvSpPr/>
              <p:nvPr/>
            </p:nvSpPr>
            <p:spPr bwMode="auto">
              <a:xfrm>
                <a:off x="5642" y="2367"/>
                <a:ext cx="33" cy="9"/>
              </a:xfrm>
              <a:custGeom>
                <a:avLst/>
                <a:gdLst>
                  <a:gd name="T0" fmla="*/ 20 w 31"/>
                  <a:gd name="T1" fmla="*/ 0 h 9"/>
                  <a:gd name="T2" fmla="*/ 0 w 31"/>
                  <a:gd name="T3" fmla="*/ 9 h 9"/>
                  <a:gd name="T4" fmla="*/ 31 w 31"/>
                  <a:gd name="T5" fmla="*/ 6 h 9"/>
                  <a:gd name="T6" fmla="*/ 31 w 31"/>
                  <a:gd name="T7" fmla="*/ 5 h 9"/>
                  <a:gd name="T8" fmla="*/ 20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2" name="Freeform 1605"/>
              <p:cNvSpPr/>
              <p:nvPr/>
            </p:nvSpPr>
            <p:spPr bwMode="auto">
              <a:xfrm>
                <a:off x="5675" y="23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3" name="Freeform 1606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4" name="Freeform 1607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5" name="Freeform 1608"/>
              <p:cNvSpPr/>
              <p:nvPr/>
            </p:nvSpPr>
            <p:spPr bwMode="auto">
              <a:xfrm>
                <a:off x="5633" y="2367"/>
                <a:ext cx="45" cy="13"/>
              </a:xfrm>
              <a:custGeom>
                <a:avLst/>
                <a:gdLst>
                  <a:gd name="T0" fmla="*/ 26 w 42"/>
                  <a:gd name="T1" fmla="*/ 0 h 12"/>
                  <a:gd name="T2" fmla="*/ 0 w 42"/>
                  <a:gd name="T3" fmla="*/ 12 h 12"/>
                  <a:gd name="T4" fmla="*/ 0 w 42"/>
                  <a:gd name="T5" fmla="*/ 12 h 12"/>
                  <a:gd name="T6" fmla="*/ 1 w 42"/>
                  <a:gd name="T7" fmla="*/ 12 h 12"/>
                  <a:gd name="T8" fmla="*/ 42 w 42"/>
                  <a:gd name="T9" fmla="*/ 7 h 12"/>
                  <a:gd name="T10" fmla="*/ 40 w 42"/>
                  <a:gd name="T11" fmla="*/ 5 h 12"/>
                  <a:gd name="T12" fmla="*/ 8 w 42"/>
                  <a:gd name="T13" fmla="*/ 9 h 12"/>
                  <a:gd name="T14" fmla="*/ 8 w 42"/>
                  <a:gd name="T15" fmla="*/ 9 h 12"/>
                  <a:gd name="T16" fmla="*/ 28 w 42"/>
                  <a:gd name="T17" fmla="*/ 0 h 12"/>
                  <a:gd name="T18" fmla="*/ 26 w 4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2">
                    <a:moveTo>
                      <a:pt x="2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6" name="Freeform 1609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7" name="Freeform 1610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8" name="Freeform 1611"/>
              <p:cNvSpPr/>
              <p:nvPr/>
            </p:nvSpPr>
            <p:spPr bwMode="auto">
              <a:xfrm>
                <a:off x="5632" y="2380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1" name="Group 1813"/>
            <p:cNvGrpSpPr/>
            <p:nvPr/>
          </p:nvGrpSpPr>
          <p:grpSpPr bwMode="auto">
            <a:xfrm>
              <a:off x="5360" y="1825"/>
              <a:ext cx="614" cy="825"/>
              <a:chOff x="5360" y="1825"/>
              <a:chExt cx="614" cy="825"/>
            </a:xfrm>
          </p:grpSpPr>
          <p:sp>
            <p:nvSpPr>
              <p:cNvPr id="3129" name="Freeform 1613"/>
              <p:cNvSpPr/>
              <p:nvPr/>
            </p:nvSpPr>
            <p:spPr bwMode="auto">
              <a:xfrm>
                <a:off x="5632" y="2254"/>
                <a:ext cx="54" cy="58"/>
              </a:xfrm>
              <a:custGeom>
                <a:avLst/>
                <a:gdLst>
                  <a:gd name="T0" fmla="*/ 2 w 51"/>
                  <a:gd name="T1" fmla="*/ 0 h 55"/>
                  <a:gd name="T2" fmla="*/ 0 w 51"/>
                  <a:gd name="T3" fmla="*/ 2 h 55"/>
                  <a:gd name="T4" fmla="*/ 13 w 51"/>
                  <a:gd name="T5" fmla="*/ 54 h 55"/>
                  <a:gd name="T6" fmla="*/ 13 w 51"/>
                  <a:gd name="T7" fmla="*/ 54 h 55"/>
                  <a:gd name="T8" fmla="*/ 16 w 51"/>
                  <a:gd name="T9" fmla="*/ 55 h 55"/>
                  <a:gd name="T10" fmla="*/ 51 w 51"/>
                  <a:gd name="T11" fmla="*/ 13 h 55"/>
                  <a:gd name="T12" fmla="*/ 2 w 51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5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4"/>
                      <a:pt x="15" y="55"/>
                      <a:pt x="16" y="55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0" name="Freeform 1614"/>
              <p:cNvSpPr/>
              <p:nvPr/>
            </p:nvSpPr>
            <p:spPr bwMode="auto">
              <a:xfrm>
                <a:off x="5646" y="2311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1" name="Freeform 1615"/>
              <p:cNvSpPr/>
              <p:nvPr/>
            </p:nvSpPr>
            <p:spPr bwMode="auto">
              <a:xfrm>
                <a:off x="5631" y="22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2" name="Freeform 1616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3" name="Freeform 1617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4" name="Freeform 1618"/>
              <p:cNvSpPr/>
              <p:nvPr/>
            </p:nvSpPr>
            <p:spPr bwMode="auto">
              <a:xfrm>
                <a:off x="5645" y="2268"/>
                <a:ext cx="43" cy="49"/>
              </a:xfrm>
              <a:custGeom>
                <a:avLst/>
                <a:gdLst>
                  <a:gd name="T0" fmla="*/ 39 w 41"/>
                  <a:gd name="T1" fmla="*/ 0 h 47"/>
                  <a:gd name="T2" fmla="*/ 0 w 41"/>
                  <a:gd name="T3" fmla="*/ 47 h 47"/>
                  <a:gd name="T4" fmla="*/ 0 w 41"/>
                  <a:gd name="T5" fmla="*/ 47 h 47"/>
                  <a:gd name="T6" fmla="*/ 1 w 41"/>
                  <a:gd name="T7" fmla="*/ 47 h 47"/>
                  <a:gd name="T8" fmla="*/ 2 w 41"/>
                  <a:gd name="T9" fmla="*/ 47 h 47"/>
                  <a:gd name="T10" fmla="*/ 41 w 41"/>
                  <a:gd name="T11" fmla="*/ 0 h 47"/>
                  <a:gd name="T12" fmla="*/ 39 w 41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5" name="Freeform 1619"/>
              <p:cNvSpPr/>
              <p:nvPr/>
            </p:nvSpPr>
            <p:spPr bwMode="auto">
              <a:xfrm>
                <a:off x="5645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6" name="Freeform 1620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7" name="Freeform 1621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8" name="Freeform 1622"/>
              <p:cNvSpPr/>
              <p:nvPr/>
            </p:nvSpPr>
            <p:spPr bwMode="auto">
              <a:xfrm>
                <a:off x="5651" y="2268"/>
                <a:ext cx="45" cy="91"/>
              </a:xfrm>
              <a:custGeom>
                <a:avLst/>
                <a:gdLst>
                  <a:gd name="T0" fmla="*/ 37 w 42"/>
                  <a:gd name="T1" fmla="*/ 0 h 86"/>
                  <a:gd name="T2" fmla="*/ 0 w 42"/>
                  <a:gd name="T3" fmla="*/ 44 h 86"/>
                  <a:gd name="T4" fmla="*/ 2 w 42"/>
                  <a:gd name="T5" fmla="*/ 49 h 86"/>
                  <a:gd name="T6" fmla="*/ 0 w 42"/>
                  <a:gd name="T7" fmla="*/ 54 h 86"/>
                  <a:gd name="T8" fmla="*/ 21 w 42"/>
                  <a:gd name="T9" fmla="*/ 86 h 86"/>
                  <a:gd name="T10" fmla="*/ 29 w 42"/>
                  <a:gd name="T11" fmla="*/ 83 h 86"/>
                  <a:gd name="T12" fmla="*/ 42 w 42"/>
                  <a:gd name="T13" fmla="*/ 2 h 86"/>
                  <a:gd name="T14" fmla="*/ 37 w 42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86">
                    <a:moveTo>
                      <a:pt x="37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7"/>
                      <a:pt x="2" y="49"/>
                    </a:cubicBezTo>
                    <a:cubicBezTo>
                      <a:pt x="2" y="50"/>
                      <a:pt x="1" y="52"/>
                      <a:pt x="0" y="54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9" name="Freeform 1623"/>
              <p:cNvSpPr/>
              <p:nvPr/>
            </p:nvSpPr>
            <p:spPr bwMode="auto">
              <a:xfrm>
                <a:off x="5648" y="2314"/>
                <a:ext cx="5" cy="11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5 h 10"/>
                  <a:gd name="T4" fmla="*/ 3 w 5"/>
                  <a:gd name="T5" fmla="*/ 10 h 10"/>
                  <a:gd name="T6" fmla="*/ 5 w 5"/>
                  <a:gd name="T7" fmla="*/ 5 h 10"/>
                  <a:gd name="T8" fmla="*/ 3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8"/>
                      <a:pt x="5" y="6"/>
                      <a:pt x="5" y="5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0" name="Freeform 1624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1" name="Freeform 1625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2" name="Freeform 1626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3" name="Freeform 1627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4" name="Freeform 1628"/>
              <p:cNvSpPr>
                <a:spLocks noEditPoints="1"/>
              </p:cNvSpPr>
              <p:nvPr/>
            </p:nvSpPr>
            <p:spPr bwMode="auto">
              <a:xfrm>
                <a:off x="5647" y="2268"/>
                <a:ext cx="50" cy="93"/>
              </a:xfrm>
              <a:custGeom>
                <a:avLst/>
                <a:gdLst>
                  <a:gd name="T0" fmla="*/ 46 w 47"/>
                  <a:gd name="T1" fmla="*/ 2 h 88"/>
                  <a:gd name="T2" fmla="*/ 33 w 47"/>
                  <a:gd name="T3" fmla="*/ 83 h 88"/>
                  <a:gd name="T4" fmla="*/ 33 w 47"/>
                  <a:gd name="T5" fmla="*/ 84 h 88"/>
                  <a:gd name="T6" fmla="*/ 35 w 47"/>
                  <a:gd name="T7" fmla="*/ 84 h 88"/>
                  <a:gd name="T8" fmla="*/ 47 w 47"/>
                  <a:gd name="T9" fmla="*/ 2 h 88"/>
                  <a:gd name="T10" fmla="*/ 46 w 47"/>
                  <a:gd name="T11" fmla="*/ 2 h 88"/>
                  <a:gd name="T12" fmla="*/ 39 w 47"/>
                  <a:gd name="T13" fmla="*/ 0 h 88"/>
                  <a:gd name="T14" fmla="*/ 0 w 47"/>
                  <a:gd name="T15" fmla="*/ 47 h 88"/>
                  <a:gd name="T16" fmla="*/ 0 w 47"/>
                  <a:gd name="T17" fmla="*/ 48 h 88"/>
                  <a:gd name="T18" fmla="*/ 26 w 47"/>
                  <a:gd name="T19" fmla="*/ 88 h 88"/>
                  <a:gd name="T20" fmla="*/ 26 w 47"/>
                  <a:gd name="T21" fmla="*/ 88 h 88"/>
                  <a:gd name="T22" fmla="*/ 25 w 47"/>
                  <a:gd name="T23" fmla="*/ 86 h 88"/>
                  <a:gd name="T24" fmla="*/ 4 w 47"/>
                  <a:gd name="T25" fmla="*/ 54 h 88"/>
                  <a:gd name="T26" fmla="*/ 1 w 47"/>
                  <a:gd name="T27" fmla="*/ 49 h 88"/>
                  <a:gd name="T28" fmla="*/ 41 w 47"/>
                  <a:gd name="T29" fmla="*/ 0 h 88"/>
                  <a:gd name="T30" fmla="*/ 39 w 47"/>
                  <a:gd name="T3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88">
                    <a:moveTo>
                      <a:pt x="46" y="2"/>
                    </a:move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5" name="Freeform 1629"/>
              <p:cNvSpPr/>
              <p:nvPr/>
            </p:nvSpPr>
            <p:spPr bwMode="auto">
              <a:xfrm>
                <a:off x="5646" y="2317"/>
                <a:ext cx="29" cy="44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26 w 27"/>
                  <a:gd name="T5" fmla="*/ 41 h 41"/>
                  <a:gd name="T6" fmla="*/ 27 w 27"/>
                  <a:gd name="T7" fmla="*/ 41 h 41"/>
                  <a:gd name="T8" fmla="*/ 1 w 27"/>
                  <a:gd name="T9" fmla="*/ 1 h 41"/>
                  <a:gd name="T10" fmla="*/ 1 w 27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6" name="Freeform 1630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7" name="Freeform 1631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8" name="Freeform 1632"/>
              <p:cNvSpPr/>
              <p:nvPr/>
            </p:nvSpPr>
            <p:spPr bwMode="auto">
              <a:xfrm>
                <a:off x="5676" y="2359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3 h 8"/>
                  <a:gd name="T4" fmla="*/ 3 w 6"/>
                  <a:gd name="T5" fmla="*/ 8 h 8"/>
                  <a:gd name="T6" fmla="*/ 5 w 6"/>
                  <a:gd name="T7" fmla="*/ 8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9" name="Freeform 1633"/>
              <p:cNvSpPr/>
              <p:nvPr/>
            </p:nvSpPr>
            <p:spPr bwMode="auto">
              <a:xfrm>
                <a:off x="5679" y="236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0" name="Freeform 1634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1" name="Freeform 1635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2" name="Freeform 1636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3" name="Freeform 1637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4" name="Freeform 1638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5" name="Freeform 1639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6" name="Freeform 1640"/>
              <p:cNvSpPr/>
              <p:nvPr/>
            </p:nvSpPr>
            <p:spPr bwMode="auto">
              <a:xfrm>
                <a:off x="5677" y="2550"/>
                <a:ext cx="48" cy="22"/>
              </a:xfrm>
              <a:custGeom>
                <a:avLst/>
                <a:gdLst>
                  <a:gd name="T0" fmla="*/ 46 w 46"/>
                  <a:gd name="T1" fmla="*/ 0 h 21"/>
                  <a:gd name="T2" fmla="*/ 4 w 46"/>
                  <a:gd name="T3" fmla="*/ 3 h 21"/>
                  <a:gd name="T4" fmla="*/ 0 w 46"/>
                  <a:gd name="T5" fmla="*/ 10 h 21"/>
                  <a:gd name="T6" fmla="*/ 3 w 46"/>
                  <a:gd name="T7" fmla="*/ 21 h 21"/>
                  <a:gd name="T8" fmla="*/ 46 w 4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1">
                    <a:moveTo>
                      <a:pt x="46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7" name="Freeform 1641"/>
              <p:cNvSpPr/>
              <p:nvPr/>
            </p:nvSpPr>
            <p:spPr bwMode="auto">
              <a:xfrm>
                <a:off x="5675" y="2553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1 h 7"/>
                  <a:gd name="T4" fmla="*/ 2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8" name="Freeform 1642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9" name="Freeform 1643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0" name="Freeform 1644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1" name="Freeform 1645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2" name="Freeform 1646"/>
              <p:cNvSpPr/>
              <p:nvPr/>
            </p:nvSpPr>
            <p:spPr bwMode="auto">
              <a:xfrm>
                <a:off x="5731" y="254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3" name="Freeform 1647"/>
              <p:cNvSpPr/>
              <p:nvPr/>
            </p:nvSpPr>
            <p:spPr bwMode="auto">
              <a:xfrm>
                <a:off x="5733" y="254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4" name="Freeform 1648"/>
              <p:cNvSpPr/>
              <p:nvPr/>
            </p:nvSpPr>
            <p:spPr bwMode="auto">
              <a:xfrm>
                <a:off x="5636" y="2559"/>
                <a:ext cx="32" cy="34"/>
              </a:xfrm>
              <a:custGeom>
                <a:avLst/>
                <a:gdLst>
                  <a:gd name="T0" fmla="*/ 29 w 30"/>
                  <a:gd name="T1" fmla="*/ 0 h 32"/>
                  <a:gd name="T2" fmla="*/ 0 w 30"/>
                  <a:gd name="T3" fmla="*/ 32 h 32"/>
                  <a:gd name="T4" fmla="*/ 22 w 30"/>
                  <a:gd name="T5" fmla="*/ 21 h 32"/>
                  <a:gd name="T6" fmla="*/ 30 w 30"/>
                  <a:gd name="T7" fmla="*/ 1 h 32"/>
                  <a:gd name="T8" fmla="*/ 29 w 3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9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5" name="Freeform 1649"/>
              <p:cNvSpPr/>
              <p:nvPr/>
            </p:nvSpPr>
            <p:spPr bwMode="auto">
              <a:xfrm>
                <a:off x="5667" y="25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6" name="Freeform 1650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7" name="Freeform 1651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8" name="Freeform 1652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9" name="Freeform 1653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0" name="Freeform 1654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1" name="Freeform 1655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2" name="Freeform 1656"/>
              <p:cNvSpPr/>
              <p:nvPr/>
            </p:nvSpPr>
            <p:spPr bwMode="auto">
              <a:xfrm>
                <a:off x="5648" y="2576"/>
                <a:ext cx="45" cy="51"/>
              </a:xfrm>
              <a:custGeom>
                <a:avLst/>
                <a:gdLst>
                  <a:gd name="T0" fmla="*/ 29 w 42"/>
                  <a:gd name="T1" fmla="*/ 0 h 48"/>
                  <a:gd name="T2" fmla="*/ 14 w 42"/>
                  <a:gd name="T3" fmla="*/ 7 h 48"/>
                  <a:gd name="T4" fmla="*/ 0 w 42"/>
                  <a:gd name="T5" fmla="*/ 45 h 48"/>
                  <a:gd name="T6" fmla="*/ 38 w 42"/>
                  <a:gd name="T7" fmla="*/ 48 h 48"/>
                  <a:gd name="T8" fmla="*/ 42 w 42"/>
                  <a:gd name="T9" fmla="*/ 42 h 48"/>
                  <a:gd name="T10" fmla="*/ 29 w 42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8">
                    <a:moveTo>
                      <a:pt x="29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5"/>
                      <a:pt x="40" y="43"/>
                      <a:pt x="42" y="42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3" name="Freeform 1657"/>
              <p:cNvSpPr/>
              <p:nvPr/>
            </p:nvSpPr>
            <p:spPr bwMode="auto">
              <a:xfrm>
                <a:off x="5688" y="2620"/>
                <a:ext cx="7" cy="7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4" name="Freeform 1658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5" name="Freeform 1659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6" name="Freeform 1660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7" name="Freeform 1661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8" name="Freeform 1662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9" name="Freeform 1663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0" name="Freeform 1664"/>
              <p:cNvSpPr/>
              <p:nvPr/>
            </p:nvSpPr>
            <p:spPr bwMode="auto">
              <a:xfrm>
                <a:off x="5641" y="2627"/>
                <a:ext cx="47" cy="19"/>
              </a:xfrm>
              <a:custGeom>
                <a:avLst/>
                <a:gdLst>
                  <a:gd name="T0" fmla="*/ 6 w 45"/>
                  <a:gd name="T1" fmla="*/ 0 h 18"/>
                  <a:gd name="T2" fmla="*/ 0 w 45"/>
                  <a:gd name="T3" fmla="*/ 15 h 18"/>
                  <a:gd name="T4" fmla="*/ 3 w 45"/>
                  <a:gd name="T5" fmla="*/ 18 h 18"/>
                  <a:gd name="T6" fmla="*/ 45 w 45"/>
                  <a:gd name="T7" fmla="*/ 3 h 18"/>
                  <a:gd name="T8" fmla="*/ 44 w 45"/>
                  <a:gd name="T9" fmla="*/ 3 h 18"/>
                  <a:gd name="T10" fmla="*/ 6 w 4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8">
                    <a:moveTo>
                      <a:pt x="6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1" name="Freeform 1665"/>
              <p:cNvSpPr/>
              <p:nvPr/>
            </p:nvSpPr>
            <p:spPr bwMode="auto">
              <a:xfrm>
                <a:off x="5687" y="263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2" name="Freeform 1666"/>
              <p:cNvSpPr/>
              <p:nvPr/>
            </p:nvSpPr>
            <p:spPr bwMode="auto">
              <a:xfrm>
                <a:off x="5640" y="2643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3" name="Freeform 1667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4" name="Freeform 1668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5" name="Freeform 1669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6" name="Freeform 1670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7" name="Freeform 1671"/>
              <p:cNvSpPr/>
              <p:nvPr/>
            </p:nvSpPr>
            <p:spPr bwMode="auto">
              <a:xfrm>
                <a:off x="5664" y="2561"/>
                <a:ext cx="14" cy="18"/>
              </a:xfrm>
              <a:custGeom>
                <a:avLst/>
                <a:gdLst>
                  <a:gd name="T0" fmla="*/ 6 w 13"/>
                  <a:gd name="T1" fmla="*/ 0 h 17"/>
                  <a:gd name="T2" fmla="*/ 0 w 13"/>
                  <a:gd name="T3" fmla="*/ 17 h 17"/>
                  <a:gd name="T4" fmla="*/ 13 w 13"/>
                  <a:gd name="T5" fmla="*/ 11 h 17"/>
                  <a:gd name="T6" fmla="*/ 9 w 13"/>
                  <a:gd name="T7" fmla="*/ 0 h 17"/>
                  <a:gd name="T8" fmla="*/ 8 w 13"/>
                  <a:gd name="T9" fmla="*/ 0 h 17"/>
                  <a:gd name="T10" fmla="*/ 6 w 1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8" name="Freeform 1672"/>
              <p:cNvSpPr/>
              <p:nvPr/>
            </p:nvSpPr>
            <p:spPr bwMode="auto">
              <a:xfrm>
                <a:off x="5670" y="255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9" name="Freeform 1673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0" name="Freeform 1674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1" name="Freeform 1675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2" name="Freeform 1676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3" name="Freeform 1677"/>
              <p:cNvSpPr/>
              <p:nvPr/>
            </p:nvSpPr>
            <p:spPr bwMode="auto">
              <a:xfrm>
                <a:off x="5564" y="2534"/>
                <a:ext cx="62" cy="60"/>
              </a:xfrm>
              <a:custGeom>
                <a:avLst/>
                <a:gdLst>
                  <a:gd name="T0" fmla="*/ 48 w 59"/>
                  <a:gd name="T1" fmla="*/ 0 h 57"/>
                  <a:gd name="T2" fmla="*/ 0 w 59"/>
                  <a:gd name="T3" fmla="*/ 37 h 57"/>
                  <a:gd name="T4" fmla="*/ 1 w 59"/>
                  <a:gd name="T5" fmla="*/ 41 h 57"/>
                  <a:gd name="T6" fmla="*/ 1 w 59"/>
                  <a:gd name="T7" fmla="*/ 42 h 57"/>
                  <a:gd name="T8" fmla="*/ 55 w 59"/>
                  <a:gd name="T9" fmla="*/ 57 h 57"/>
                  <a:gd name="T10" fmla="*/ 59 w 59"/>
                  <a:gd name="T11" fmla="*/ 53 h 57"/>
                  <a:gd name="T12" fmla="*/ 50 w 59"/>
                  <a:gd name="T13" fmla="*/ 1 h 57"/>
                  <a:gd name="T14" fmla="*/ 48 w 5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7">
                    <a:moveTo>
                      <a:pt x="48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40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6" y="55"/>
                      <a:pt x="57" y="53"/>
                      <a:pt x="59" y="5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8" y="0"/>
                      <a:pt x="4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4" name="Freeform 1678"/>
              <p:cNvSpPr/>
              <p:nvPr/>
            </p:nvSpPr>
            <p:spPr bwMode="auto">
              <a:xfrm>
                <a:off x="5614" y="253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5" name="Freeform 1679"/>
              <p:cNvSpPr/>
              <p:nvPr/>
            </p:nvSpPr>
            <p:spPr bwMode="auto">
              <a:xfrm>
                <a:off x="5558" y="2573"/>
                <a:ext cx="7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4 h 5"/>
                  <a:gd name="T4" fmla="*/ 6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6" name="Freeform 1680"/>
              <p:cNvSpPr/>
              <p:nvPr/>
            </p:nvSpPr>
            <p:spPr bwMode="auto">
              <a:xfrm>
                <a:off x="5622" y="2590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7" name="Freeform 1681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8" name="Freeform 1682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9" name="Freeform 1683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0" name="Freeform 1684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1" name="Freeform 1685"/>
              <p:cNvSpPr/>
              <p:nvPr/>
            </p:nvSpPr>
            <p:spPr bwMode="auto">
              <a:xfrm>
                <a:off x="5848" y="2190"/>
                <a:ext cx="35" cy="41"/>
              </a:xfrm>
              <a:custGeom>
                <a:avLst/>
                <a:gdLst>
                  <a:gd name="T0" fmla="*/ 23 w 33"/>
                  <a:gd name="T1" fmla="*/ 0 h 39"/>
                  <a:gd name="T2" fmla="*/ 0 w 33"/>
                  <a:gd name="T3" fmla="*/ 39 h 39"/>
                  <a:gd name="T4" fmla="*/ 0 w 33"/>
                  <a:gd name="T5" fmla="*/ 39 h 39"/>
                  <a:gd name="T6" fmla="*/ 33 w 33"/>
                  <a:gd name="T7" fmla="*/ 8 h 39"/>
                  <a:gd name="T8" fmla="*/ 23 w 33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9">
                    <a:moveTo>
                      <a:pt x="23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2" name="Freeform 1686"/>
              <p:cNvSpPr/>
              <p:nvPr/>
            </p:nvSpPr>
            <p:spPr bwMode="auto">
              <a:xfrm>
                <a:off x="5847" y="22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3" name="Freeform 1687"/>
              <p:cNvSpPr/>
              <p:nvPr/>
            </p:nvSpPr>
            <p:spPr bwMode="auto">
              <a:xfrm>
                <a:off x="5844" y="2189"/>
                <a:ext cx="28" cy="46"/>
              </a:xfrm>
              <a:custGeom>
                <a:avLst/>
                <a:gdLst>
                  <a:gd name="T0" fmla="*/ 25 w 27"/>
                  <a:gd name="T1" fmla="*/ 0 h 44"/>
                  <a:gd name="T2" fmla="*/ 0 w 27"/>
                  <a:gd name="T3" fmla="*/ 43 h 44"/>
                  <a:gd name="T4" fmla="*/ 0 w 27"/>
                  <a:gd name="T5" fmla="*/ 43 h 44"/>
                  <a:gd name="T6" fmla="*/ 1 w 27"/>
                  <a:gd name="T7" fmla="*/ 44 h 44"/>
                  <a:gd name="T8" fmla="*/ 1 w 27"/>
                  <a:gd name="T9" fmla="*/ 44 h 44"/>
                  <a:gd name="T10" fmla="*/ 2 w 27"/>
                  <a:gd name="T11" fmla="*/ 42 h 44"/>
                  <a:gd name="T12" fmla="*/ 3 w 27"/>
                  <a:gd name="T13" fmla="*/ 41 h 44"/>
                  <a:gd name="T14" fmla="*/ 4 w 27"/>
                  <a:gd name="T15" fmla="*/ 40 h 44"/>
                  <a:gd name="T16" fmla="*/ 27 w 27"/>
                  <a:gd name="T17" fmla="*/ 1 h 44"/>
                  <a:gd name="T18" fmla="*/ 25 w 27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4">
                    <a:moveTo>
                      <a:pt x="25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3"/>
                      <a:pt x="2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4" name="Freeform 1688"/>
              <p:cNvSpPr/>
              <p:nvPr/>
            </p:nvSpPr>
            <p:spPr bwMode="auto">
              <a:xfrm>
                <a:off x="5844" y="2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5" name="Freeform 1689"/>
              <p:cNvSpPr/>
              <p:nvPr/>
            </p:nvSpPr>
            <p:spPr bwMode="auto">
              <a:xfrm>
                <a:off x="5844" y="223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6" name="Freeform 1690"/>
              <p:cNvSpPr/>
              <p:nvPr/>
            </p:nvSpPr>
            <p:spPr bwMode="auto">
              <a:xfrm>
                <a:off x="5845" y="2198"/>
                <a:ext cx="61" cy="37"/>
              </a:xfrm>
              <a:custGeom>
                <a:avLst/>
                <a:gdLst>
                  <a:gd name="T0" fmla="*/ 36 w 58"/>
                  <a:gd name="T1" fmla="*/ 0 h 35"/>
                  <a:gd name="T2" fmla="*/ 3 w 58"/>
                  <a:gd name="T3" fmla="*/ 31 h 35"/>
                  <a:gd name="T4" fmla="*/ 2 w 58"/>
                  <a:gd name="T5" fmla="*/ 32 h 35"/>
                  <a:gd name="T6" fmla="*/ 1 w 58"/>
                  <a:gd name="T7" fmla="*/ 33 h 35"/>
                  <a:gd name="T8" fmla="*/ 0 w 58"/>
                  <a:gd name="T9" fmla="*/ 35 h 35"/>
                  <a:gd name="T10" fmla="*/ 58 w 58"/>
                  <a:gd name="T11" fmla="*/ 15 h 35"/>
                  <a:gd name="T12" fmla="*/ 58 w 58"/>
                  <a:gd name="T13" fmla="*/ 15 h 35"/>
                  <a:gd name="T14" fmla="*/ 2 w 58"/>
                  <a:gd name="T15" fmla="*/ 34 h 35"/>
                  <a:gd name="T16" fmla="*/ 38 w 58"/>
                  <a:gd name="T17" fmla="*/ 0 h 35"/>
                  <a:gd name="T18" fmla="*/ 36 w 58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35">
                    <a:moveTo>
                      <a:pt x="36" y="0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0" y="34"/>
                      <a:pt x="0" y="3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7" name="Freeform 1691"/>
              <p:cNvSpPr/>
              <p:nvPr/>
            </p:nvSpPr>
            <p:spPr bwMode="auto">
              <a:xfrm>
                <a:off x="5843" y="223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0 w 2"/>
                  <a:gd name="T7" fmla="*/ 2 h 2"/>
                  <a:gd name="T8" fmla="*/ 2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8" name="Freeform 1692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9" name="Freeform 1693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0" name="Freeform 1694"/>
              <p:cNvSpPr/>
              <p:nvPr/>
            </p:nvSpPr>
            <p:spPr bwMode="auto">
              <a:xfrm>
                <a:off x="5369" y="1854"/>
                <a:ext cx="57" cy="120"/>
              </a:xfrm>
              <a:custGeom>
                <a:avLst/>
                <a:gdLst>
                  <a:gd name="T0" fmla="*/ 26 w 54"/>
                  <a:gd name="T1" fmla="*/ 0 h 114"/>
                  <a:gd name="T2" fmla="*/ 25 w 54"/>
                  <a:gd name="T3" fmla="*/ 0 h 114"/>
                  <a:gd name="T4" fmla="*/ 25 w 54"/>
                  <a:gd name="T5" fmla="*/ 0 h 114"/>
                  <a:gd name="T6" fmla="*/ 0 w 54"/>
                  <a:gd name="T7" fmla="*/ 110 h 114"/>
                  <a:gd name="T8" fmla="*/ 4 w 54"/>
                  <a:gd name="T9" fmla="*/ 114 h 114"/>
                  <a:gd name="T10" fmla="*/ 51 w 54"/>
                  <a:gd name="T11" fmla="*/ 94 h 114"/>
                  <a:gd name="T12" fmla="*/ 51 w 54"/>
                  <a:gd name="T13" fmla="*/ 93 h 114"/>
                  <a:gd name="T14" fmla="*/ 54 w 54"/>
                  <a:gd name="T15" fmla="*/ 88 h 114"/>
                  <a:gd name="T16" fmla="*/ 26 w 54"/>
                  <a:gd name="T1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14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2" y="111"/>
                      <a:pt x="3" y="112"/>
                      <a:pt x="4" y="11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3"/>
                    </a:cubicBezTo>
                    <a:cubicBezTo>
                      <a:pt x="51" y="91"/>
                      <a:pt x="52" y="89"/>
                      <a:pt x="54" y="8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1" name="Freeform 1695"/>
              <p:cNvSpPr/>
              <p:nvPr/>
            </p:nvSpPr>
            <p:spPr bwMode="auto">
              <a:xfrm>
                <a:off x="5367" y="197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4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2" name="Freeform 1696"/>
              <p:cNvSpPr/>
              <p:nvPr/>
            </p:nvSpPr>
            <p:spPr bwMode="auto">
              <a:xfrm>
                <a:off x="5423" y="1947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5 h 6"/>
                  <a:gd name="T4" fmla="*/ 0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3" name="Freeform 1697"/>
              <p:cNvSpPr/>
              <p:nvPr/>
            </p:nvSpPr>
            <p:spPr bwMode="auto">
              <a:xfrm>
                <a:off x="5395" y="1850"/>
                <a:ext cx="2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4" name="Freeform 1698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5" name="Freeform 1699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6" name="Freeform 1700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7" name="Freeform 1701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8" name="Freeform 1702"/>
              <p:cNvSpPr/>
              <p:nvPr/>
            </p:nvSpPr>
            <p:spPr bwMode="auto">
              <a:xfrm>
                <a:off x="5887" y="1833"/>
                <a:ext cx="47" cy="67"/>
              </a:xfrm>
              <a:custGeom>
                <a:avLst/>
                <a:gdLst>
                  <a:gd name="T0" fmla="*/ 42 w 44"/>
                  <a:gd name="T1" fmla="*/ 0 h 64"/>
                  <a:gd name="T2" fmla="*/ 0 w 44"/>
                  <a:gd name="T3" fmla="*/ 37 h 64"/>
                  <a:gd name="T4" fmla="*/ 1 w 44"/>
                  <a:gd name="T5" fmla="*/ 42 h 64"/>
                  <a:gd name="T6" fmla="*/ 1 w 44"/>
                  <a:gd name="T7" fmla="*/ 46 h 64"/>
                  <a:gd name="T8" fmla="*/ 30 w 44"/>
                  <a:gd name="T9" fmla="*/ 64 h 64"/>
                  <a:gd name="T10" fmla="*/ 44 w 44"/>
                  <a:gd name="T11" fmla="*/ 1 h 64"/>
                  <a:gd name="T12" fmla="*/ 42 w 4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2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9"/>
                      <a:pt x="1" y="40"/>
                      <a:pt x="1" y="42"/>
                    </a:cubicBezTo>
                    <a:cubicBezTo>
                      <a:pt x="1" y="43"/>
                      <a:pt x="1" y="45"/>
                      <a:pt x="1" y="46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9" name="Freeform 1703"/>
              <p:cNvSpPr/>
              <p:nvPr/>
            </p:nvSpPr>
            <p:spPr bwMode="auto">
              <a:xfrm>
                <a:off x="5882" y="187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5 h 9"/>
                  <a:gd name="T4" fmla="*/ 6 w 6"/>
                  <a:gd name="T5" fmla="*/ 9 h 9"/>
                  <a:gd name="T6" fmla="*/ 6 w 6"/>
                  <a:gd name="T7" fmla="*/ 5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0" name="Freeform 1704"/>
              <p:cNvSpPr/>
              <p:nvPr/>
            </p:nvSpPr>
            <p:spPr bwMode="auto">
              <a:xfrm>
                <a:off x="5931" y="1831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1" name="Freeform 1705"/>
              <p:cNvSpPr/>
              <p:nvPr/>
            </p:nvSpPr>
            <p:spPr bwMode="auto">
              <a:xfrm>
                <a:off x="5880" y="1828"/>
                <a:ext cx="55" cy="73"/>
              </a:xfrm>
              <a:custGeom>
                <a:avLst/>
                <a:gdLst>
                  <a:gd name="T0" fmla="*/ 52 w 52"/>
                  <a:gd name="T1" fmla="*/ 0 h 70"/>
                  <a:gd name="T2" fmla="*/ 0 w 52"/>
                  <a:gd name="T3" fmla="*/ 46 h 70"/>
                  <a:gd name="T4" fmla="*/ 0 w 52"/>
                  <a:gd name="T5" fmla="*/ 46 h 70"/>
                  <a:gd name="T6" fmla="*/ 0 w 52"/>
                  <a:gd name="T7" fmla="*/ 48 h 70"/>
                  <a:gd name="T8" fmla="*/ 0 w 52"/>
                  <a:gd name="T9" fmla="*/ 48 h 70"/>
                  <a:gd name="T10" fmla="*/ 36 w 52"/>
                  <a:gd name="T11" fmla="*/ 70 h 70"/>
                  <a:gd name="T12" fmla="*/ 37 w 52"/>
                  <a:gd name="T13" fmla="*/ 69 h 70"/>
                  <a:gd name="T14" fmla="*/ 8 w 52"/>
                  <a:gd name="T15" fmla="*/ 51 h 70"/>
                  <a:gd name="T16" fmla="*/ 2 w 52"/>
                  <a:gd name="T17" fmla="*/ 47 h 70"/>
                  <a:gd name="T18" fmla="*/ 7 w 52"/>
                  <a:gd name="T19" fmla="*/ 42 h 70"/>
                  <a:gd name="T20" fmla="*/ 49 w 52"/>
                  <a:gd name="T21" fmla="*/ 5 h 70"/>
                  <a:gd name="T22" fmla="*/ 52 w 52"/>
                  <a:gd name="T23" fmla="*/ 3 h 70"/>
                  <a:gd name="T24" fmla="*/ 52 w 52"/>
                  <a:gd name="T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70">
                    <a:moveTo>
                      <a:pt x="52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2" name="Freeform 1706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3" name="Freeform 1707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4" name="Freeform 1708"/>
              <p:cNvSpPr/>
              <p:nvPr/>
            </p:nvSpPr>
            <p:spPr bwMode="auto">
              <a:xfrm>
                <a:off x="5879" y="1876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5" name="Freeform 1709"/>
              <p:cNvSpPr/>
              <p:nvPr/>
            </p:nvSpPr>
            <p:spPr bwMode="auto">
              <a:xfrm>
                <a:off x="5907" y="1905"/>
                <a:ext cx="58" cy="62"/>
              </a:xfrm>
              <a:custGeom>
                <a:avLst/>
                <a:gdLst>
                  <a:gd name="T0" fmla="*/ 13 w 55"/>
                  <a:gd name="T1" fmla="*/ 0 h 59"/>
                  <a:gd name="T2" fmla="*/ 0 w 55"/>
                  <a:gd name="T3" fmla="*/ 56 h 59"/>
                  <a:gd name="T4" fmla="*/ 5 w 55"/>
                  <a:gd name="T5" fmla="*/ 59 h 59"/>
                  <a:gd name="T6" fmla="*/ 55 w 55"/>
                  <a:gd name="T7" fmla="*/ 32 h 59"/>
                  <a:gd name="T8" fmla="*/ 55 w 55"/>
                  <a:gd name="T9" fmla="*/ 30 h 59"/>
                  <a:gd name="T10" fmla="*/ 55 w 55"/>
                  <a:gd name="T11" fmla="*/ 27 h 59"/>
                  <a:gd name="T12" fmla="*/ 13 w 5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9">
                    <a:moveTo>
                      <a:pt x="13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4" y="58"/>
                      <a:pt x="5" y="59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0"/>
                      <a:pt x="55" y="30"/>
                    </a:cubicBezTo>
                    <a:cubicBezTo>
                      <a:pt x="55" y="29"/>
                      <a:pt x="55" y="28"/>
                      <a:pt x="55" y="2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6" name="Freeform 1710"/>
              <p:cNvSpPr/>
              <p:nvPr/>
            </p:nvSpPr>
            <p:spPr bwMode="auto">
              <a:xfrm>
                <a:off x="5965" y="193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7" name="Freeform 1711"/>
              <p:cNvSpPr/>
              <p:nvPr/>
            </p:nvSpPr>
            <p:spPr bwMode="auto">
              <a:xfrm>
                <a:off x="5906" y="1964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6 h 6"/>
                  <a:gd name="T4" fmla="*/ 6 w 6"/>
                  <a:gd name="T5" fmla="*/ 3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8" name="Freeform 1712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9" name="Freeform 1713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0" name="Freeform 1714"/>
              <p:cNvSpPr/>
              <p:nvPr/>
            </p:nvSpPr>
            <p:spPr bwMode="auto">
              <a:xfrm>
                <a:off x="5904" y="1902"/>
                <a:ext cx="70" cy="70"/>
              </a:xfrm>
              <a:custGeom>
                <a:avLst/>
                <a:gdLst>
                  <a:gd name="T0" fmla="*/ 15 w 66"/>
                  <a:gd name="T1" fmla="*/ 0 h 66"/>
                  <a:gd name="T2" fmla="*/ 0 w 66"/>
                  <a:gd name="T3" fmla="*/ 66 h 66"/>
                  <a:gd name="T4" fmla="*/ 0 w 66"/>
                  <a:gd name="T5" fmla="*/ 66 h 66"/>
                  <a:gd name="T6" fmla="*/ 1 w 66"/>
                  <a:gd name="T7" fmla="*/ 66 h 66"/>
                  <a:gd name="T8" fmla="*/ 66 w 66"/>
                  <a:gd name="T9" fmla="*/ 32 h 66"/>
                  <a:gd name="T10" fmla="*/ 64 w 66"/>
                  <a:gd name="T11" fmla="*/ 30 h 66"/>
                  <a:gd name="T12" fmla="*/ 64 w 66"/>
                  <a:gd name="T13" fmla="*/ 31 h 66"/>
                  <a:gd name="T14" fmla="*/ 63 w 66"/>
                  <a:gd name="T15" fmla="*/ 31 h 66"/>
                  <a:gd name="T16" fmla="*/ 58 w 66"/>
                  <a:gd name="T17" fmla="*/ 34 h 66"/>
                  <a:gd name="T18" fmla="*/ 8 w 66"/>
                  <a:gd name="T19" fmla="*/ 61 h 66"/>
                  <a:gd name="T20" fmla="*/ 2 w 66"/>
                  <a:gd name="T21" fmla="*/ 64 h 66"/>
                  <a:gd name="T22" fmla="*/ 3 w 66"/>
                  <a:gd name="T23" fmla="*/ 58 h 66"/>
                  <a:gd name="T24" fmla="*/ 16 w 66"/>
                  <a:gd name="T25" fmla="*/ 2 h 66"/>
                  <a:gd name="T26" fmla="*/ 16 w 66"/>
                  <a:gd name="T27" fmla="*/ 1 h 66"/>
                  <a:gd name="T28" fmla="*/ 15 w 66"/>
                  <a:gd name="T2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66">
                    <a:moveTo>
                      <a:pt x="15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1" name="Freeform 1715"/>
              <p:cNvSpPr/>
              <p:nvPr/>
            </p:nvSpPr>
            <p:spPr bwMode="auto">
              <a:xfrm>
                <a:off x="5904" y="1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2" name="Freeform 1716"/>
              <p:cNvSpPr/>
              <p:nvPr/>
            </p:nvSpPr>
            <p:spPr bwMode="auto">
              <a:xfrm>
                <a:off x="5904" y="19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3" name="Freeform 1717"/>
              <p:cNvSpPr/>
              <p:nvPr/>
            </p:nvSpPr>
            <p:spPr bwMode="auto">
              <a:xfrm>
                <a:off x="5921" y="1835"/>
                <a:ext cx="48" cy="95"/>
              </a:xfrm>
              <a:custGeom>
                <a:avLst/>
                <a:gdLst>
                  <a:gd name="T0" fmla="*/ 16 w 46"/>
                  <a:gd name="T1" fmla="*/ 0 h 90"/>
                  <a:gd name="T2" fmla="*/ 15 w 46"/>
                  <a:gd name="T3" fmla="*/ 0 h 90"/>
                  <a:gd name="T4" fmla="*/ 15 w 46"/>
                  <a:gd name="T5" fmla="*/ 0 h 90"/>
                  <a:gd name="T6" fmla="*/ 0 w 46"/>
                  <a:gd name="T7" fmla="*/ 63 h 90"/>
                  <a:gd name="T8" fmla="*/ 44 w 46"/>
                  <a:gd name="T9" fmla="*/ 90 h 90"/>
                  <a:gd name="T10" fmla="*/ 46 w 46"/>
                  <a:gd name="T11" fmla="*/ 89 h 90"/>
                  <a:gd name="T12" fmla="*/ 16 w 4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9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89"/>
                      <a:pt x="46" y="89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4" name="Freeform 1718"/>
              <p:cNvSpPr/>
              <p:nvPr/>
            </p:nvSpPr>
            <p:spPr bwMode="auto">
              <a:xfrm>
                <a:off x="5967" y="192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5" name="Freeform 1719"/>
              <p:cNvSpPr/>
              <p:nvPr/>
            </p:nvSpPr>
            <p:spPr bwMode="auto">
              <a:xfrm>
                <a:off x="5937" y="183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6" name="Freeform 1720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7" name="Freeform 1721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8" name="Freeform 1722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9" name="Freeform 1723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0" name="Freeform 1724"/>
              <p:cNvSpPr/>
              <p:nvPr/>
            </p:nvSpPr>
            <p:spPr bwMode="auto">
              <a:xfrm>
                <a:off x="5849" y="2240"/>
                <a:ext cx="54" cy="6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45 w 51"/>
                  <a:gd name="T5" fmla="*/ 60 h 60"/>
                  <a:gd name="T6" fmla="*/ 48 w 51"/>
                  <a:gd name="T7" fmla="*/ 59 h 60"/>
                  <a:gd name="T8" fmla="*/ 51 w 51"/>
                  <a:gd name="T9" fmla="*/ 24 h 60"/>
                  <a:gd name="T10" fmla="*/ 48 w 51"/>
                  <a:gd name="T11" fmla="*/ 25 h 60"/>
                  <a:gd name="T12" fmla="*/ 42 w 51"/>
                  <a:gd name="T13" fmla="*/ 19 h 60"/>
                  <a:gd name="T14" fmla="*/ 0 w 51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60"/>
                      <a:pt x="47" y="60"/>
                      <a:pt x="48" y="5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49" y="25"/>
                      <a:pt x="48" y="25"/>
                    </a:cubicBezTo>
                    <a:cubicBezTo>
                      <a:pt x="45" y="25"/>
                      <a:pt x="42" y="22"/>
                      <a:pt x="42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1" name="Freeform 1725"/>
              <p:cNvSpPr/>
              <p:nvPr/>
            </p:nvSpPr>
            <p:spPr bwMode="auto">
              <a:xfrm>
                <a:off x="5893" y="2260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6 w 9"/>
                  <a:gd name="T3" fmla="*/ 6 h 6"/>
                  <a:gd name="T4" fmla="*/ 9 w 9"/>
                  <a:gd name="T5" fmla="*/ 5 h 6"/>
                  <a:gd name="T6" fmla="*/ 9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0" y="3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2" name="Freeform 1726"/>
              <p:cNvSpPr/>
              <p:nvPr/>
            </p:nvSpPr>
            <p:spPr bwMode="auto">
              <a:xfrm>
                <a:off x="5897" y="230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3" name="Freeform 1727"/>
              <p:cNvSpPr/>
              <p:nvPr/>
            </p:nvSpPr>
            <p:spPr bwMode="auto">
              <a:xfrm>
                <a:off x="5848" y="224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4" name="Freeform 1728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5" name="Freeform 1729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6" name="Freeform 1730"/>
              <p:cNvSpPr/>
              <p:nvPr/>
            </p:nvSpPr>
            <p:spPr bwMode="auto">
              <a:xfrm>
                <a:off x="5844" y="223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1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7" name="Freeform 1731"/>
              <p:cNvSpPr/>
              <p:nvPr/>
            </p:nvSpPr>
            <p:spPr bwMode="auto">
              <a:xfrm>
                <a:off x="5843" y="22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8" name="Freeform 1732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9" name="Freeform 1733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0" name="Freeform 1734"/>
              <p:cNvSpPr/>
              <p:nvPr/>
            </p:nvSpPr>
            <p:spPr bwMode="auto">
              <a:xfrm>
                <a:off x="5934" y="2241"/>
                <a:ext cx="34" cy="29"/>
              </a:xfrm>
              <a:custGeom>
                <a:avLst/>
                <a:gdLst>
                  <a:gd name="T0" fmla="*/ 10 w 33"/>
                  <a:gd name="T1" fmla="*/ 0 h 27"/>
                  <a:gd name="T2" fmla="*/ 0 w 33"/>
                  <a:gd name="T3" fmla="*/ 24 h 27"/>
                  <a:gd name="T4" fmla="*/ 4 w 33"/>
                  <a:gd name="T5" fmla="*/ 27 h 27"/>
                  <a:gd name="T6" fmla="*/ 32 w 33"/>
                  <a:gd name="T7" fmla="*/ 18 h 27"/>
                  <a:gd name="T8" fmla="*/ 32 w 33"/>
                  <a:gd name="T9" fmla="*/ 18 h 27"/>
                  <a:gd name="T10" fmla="*/ 33 w 33"/>
                  <a:gd name="T11" fmla="*/ 16 h 27"/>
                  <a:gd name="T12" fmla="*/ 10 w 3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3" y="1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1" name="Freeform 1735"/>
              <p:cNvSpPr/>
              <p:nvPr/>
            </p:nvSpPr>
            <p:spPr bwMode="auto">
              <a:xfrm>
                <a:off x="5967" y="225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2" name="Freeform 1736"/>
              <p:cNvSpPr/>
              <p:nvPr/>
            </p:nvSpPr>
            <p:spPr bwMode="auto">
              <a:xfrm>
                <a:off x="5931" y="2267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3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3" name="Freeform 1737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4" name="Freeform 1738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5" name="Freeform 1739"/>
              <p:cNvSpPr/>
              <p:nvPr/>
            </p:nvSpPr>
            <p:spPr bwMode="auto">
              <a:xfrm>
                <a:off x="5929" y="2239"/>
                <a:ext cx="16" cy="35"/>
              </a:xfrm>
              <a:custGeom>
                <a:avLst/>
                <a:gdLst>
                  <a:gd name="T0" fmla="*/ 14 w 15"/>
                  <a:gd name="T1" fmla="*/ 0 h 33"/>
                  <a:gd name="T2" fmla="*/ 0 w 15"/>
                  <a:gd name="T3" fmla="*/ 32 h 33"/>
                  <a:gd name="T4" fmla="*/ 1 w 15"/>
                  <a:gd name="T5" fmla="*/ 33 h 33"/>
                  <a:gd name="T6" fmla="*/ 1 w 15"/>
                  <a:gd name="T7" fmla="*/ 33 h 33"/>
                  <a:gd name="T8" fmla="*/ 1 w 15"/>
                  <a:gd name="T9" fmla="*/ 33 h 33"/>
                  <a:gd name="T10" fmla="*/ 2 w 15"/>
                  <a:gd name="T11" fmla="*/ 31 h 33"/>
                  <a:gd name="T12" fmla="*/ 4 w 15"/>
                  <a:gd name="T13" fmla="*/ 26 h 33"/>
                  <a:gd name="T14" fmla="*/ 14 w 15"/>
                  <a:gd name="T15" fmla="*/ 2 h 33"/>
                  <a:gd name="T16" fmla="*/ 15 w 15"/>
                  <a:gd name="T17" fmla="*/ 0 h 33"/>
                  <a:gd name="T18" fmla="*/ 14 w 15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3">
                    <a:moveTo>
                      <a:pt x="14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6" name="Freeform 1740"/>
              <p:cNvSpPr/>
              <p:nvPr/>
            </p:nvSpPr>
            <p:spPr bwMode="auto">
              <a:xfrm>
                <a:off x="5929" y="227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7" name="Freeform 1741"/>
              <p:cNvSpPr/>
              <p:nvPr/>
            </p:nvSpPr>
            <p:spPr bwMode="auto">
              <a:xfrm>
                <a:off x="5364" y="2224"/>
                <a:ext cx="21" cy="17"/>
              </a:xfrm>
              <a:custGeom>
                <a:avLst/>
                <a:gdLst>
                  <a:gd name="T0" fmla="*/ 14 w 20"/>
                  <a:gd name="T1" fmla="*/ 0 h 16"/>
                  <a:gd name="T2" fmla="*/ 8 w 20"/>
                  <a:gd name="T3" fmla="*/ 3 h 16"/>
                  <a:gd name="T4" fmla="*/ 6 w 20"/>
                  <a:gd name="T5" fmla="*/ 2 h 16"/>
                  <a:gd name="T6" fmla="*/ 0 w 20"/>
                  <a:gd name="T7" fmla="*/ 15 h 16"/>
                  <a:gd name="T8" fmla="*/ 1 w 20"/>
                  <a:gd name="T9" fmla="*/ 16 h 16"/>
                  <a:gd name="T10" fmla="*/ 20 w 20"/>
                  <a:gd name="T11" fmla="*/ 3 h 16"/>
                  <a:gd name="T12" fmla="*/ 14 w 2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4" y="0"/>
                    </a:moveTo>
                    <a:cubicBezTo>
                      <a:pt x="13" y="2"/>
                      <a:pt x="11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8" name="Freeform 1742"/>
              <p:cNvSpPr/>
              <p:nvPr/>
            </p:nvSpPr>
            <p:spPr bwMode="auto">
              <a:xfrm>
                <a:off x="5370" y="2220"/>
                <a:ext cx="9" cy="8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6 h 7"/>
                  <a:gd name="T4" fmla="*/ 2 w 8"/>
                  <a:gd name="T5" fmla="*/ 7 h 7"/>
                  <a:gd name="T6" fmla="*/ 8 w 8"/>
                  <a:gd name="T7" fmla="*/ 4 h 7"/>
                  <a:gd name="T8" fmla="*/ 3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9" name="Freeform 1743"/>
              <p:cNvSpPr/>
              <p:nvPr/>
            </p:nvSpPr>
            <p:spPr bwMode="auto">
              <a:xfrm>
                <a:off x="5364" y="22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0" name="Freeform 1744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1" name="Freeform 1745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2" name="Freeform 1746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3" name="Freeform 1747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4" name="Freeform 1748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5" name="Freeform 1749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6" name="Freeform 1750"/>
              <p:cNvSpPr/>
              <p:nvPr/>
            </p:nvSpPr>
            <p:spPr bwMode="auto">
              <a:xfrm>
                <a:off x="5534" y="2231"/>
                <a:ext cx="24" cy="25"/>
              </a:xfrm>
              <a:custGeom>
                <a:avLst/>
                <a:gdLst>
                  <a:gd name="T0" fmla="*/ 2 w 23"/>
                  <a:gd name="T1" fmla="*/ 0 h 24"/>
                  <a:gd name="T2" fmla="*/ 0 w 23"/>
                  <a:gd name="T3" fmla="*/ 2 h 24"/>
                  <a:gd name="T4" fmla="*/ 12 w 23"/>
                  <a:gd name="T5" fmla="*/ 24 h 24"/>
                  <a:gd name="T6" fmla="*/ 14 w 23"/>
                  <a:gd name="T7" fmla="*/ 24 h 24"/>
                  <a:gd name="T8" fmla="*/ 15 w 23"/>
                  <a:gd name="T9" fmla="*/ 24 h 24"/>
                  <a:gd name="T10" fmla="*/ 23 w 23"/>
                  <a:gd name="T11" fmla="*/ 5 h 24"/>
                  <a:gd name="T12" fmla="*/ 2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7" name="Freeform 1751"/>
              <p:cNvSpPr/>
              <p:nvPr/>
            </p:nvSpPr>
            <p:spPr bwMode="auto">
              <a:xfrm>
                <a:off x="5533" y="223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8" name="Freeform 1752"/>
              <p:cNvSpPr/>
              <p:nvPr/>
            </p:nvSpPr>
            <p:spPr bwMode="auto">
              <a:xfrm>
                <a:off x="5547" y="225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9" name="Freeform 1753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0" name="Freeform 1754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1" name="Freeform 1755"/>
              <p:cNvSpPr/>
              <p:nvPr/>
            </p:nvSpPr>
            <p:spPr bwMode="auto">
              <a:xfrm>
                <a:off x="5531" y="2228"/>
                <a:ext cx="29" cy="34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1 h 33"/>
                  <a:gd name="T4" fmla="*/ 16 w 28"/>
                  <a:gd name="T5" fmla="*/ 33 h 33"/>
                  <a:gd name="T6" fmla="*/ 17 w 28"/>
                  <a:gd name="T7" fmla="*/ 33 h 33"/>
                  <a:gd name="T8" fmla="*/ 17 w 28"/>
                  <a:gd name="T9" fmla="*/ 33 h 33"/>
                  <a:gd name="T10" fmla="*/ 28 w 28"/>
                  <a:gd name="T11" fmla="*/ 7 h 33"/>
                  <a:gd name="T12" fmla="*/ 26 w 28"/>
                  <a:gd name="T13" fmla="*/ 6 h 33"/>
                  <a:gd name="T14" fmla="*/ 26 w 28"/>
                  <a:gd name="T15" fmla="*/ 8 h 33"/>
                  <a:gd name="T16" fmla="*/ 18 w 28"/>
                  <a:gd name="T17" fmla="*/ 27 h 33"/>
                  <a:gd name="T18" fmla="*/ 16 w 28"/>
                  <a:gd name="T19" fmla="*/ 31 h 33"/>
                  <a:gd name="T20" fmla="*/ 15 w 28"/>
                  <a:gd name="T21" fmla="*/ 27 h 33"/>
                  <a:gd name="T22" fmla="*/ 3 w 28"/>
                  <a:gd name="T23" fmla="*/ 5 h 33"/>
                  <a:gd name="T24" fmla="*/ 2 w 28"/>
                  <a:gd name="T25" fmla="*/ 2 h 33"/>
                  <a:gd name="T26" fmla="*/ 1 w 28"/>
                  <a:gd name="T27" fmla="*/ 1 h 33"/>
                  <a:gd name="T28" fmla="*/ 1 w 28"/>
                  <a:gd name="T29" fmla="*/ 0 h 33"/>
                  <a:gd name="T30" fmla="*/ 0 w 28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2" name="Freeform 1756"/>
              <p:cNvSpPr/>
              <p:nvPr/>
            </p:nvSpPr>
            <p:spPr bwMode="auto">
              <a:xfrm>
                <a:off x="5530" y="22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3" name="Freeform 1757"/>
              <p:cNvSpPr/>
              <p:nvPr/>
            </p:nvSpPr>
            <p:spPr bwMode="auto">
              <a:xfrm>
                <a:off x="5548" y="226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4" name="Freeform 1758"/>
              <p:cNvSpPr/>
              <p:nvPr/>
            </p:nvSpPr>
            <p:spPr bwMode="auto">
              <a:xfrm>
                <a:off x="5548" y="226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5" name="Freeform 1759"/>
              <p:cNvSpPr/>
              <p:nvPr/>
            </p:nvSpPr>
            <p:spPr bwMode="auto">
              <a:xfrm>
                <a:off x="5536" y="2211"/>
                <a:ext cx="31" cy="22"/>
              </a:xfrm>
              <a:custGeom>
                <a:avLst/>
                <a:gdLst>
                  <a:gd name="T0" fmla="*/ 28 w 29"/>
                  <a:gd name="T1" fmla="*/ 0 h 21"/>
                  <a:gd name="T2" fmla="*/ 0 w 29"/>
                  <a:gd name="T3" fmla="*/ 14 h 21"/>
                  <a:gd name="T4" fmla="*/ 0 w 29"/>
                  <a:gd name="T5" fmla="*/ 16 h 21"/>
                  <a:gd name="T6" fmla="*/ 22 w 29"/>
                  <a:gd name="T7" fmla="*/ 21 h 21"/>
                  <a:gd name="T8" fmla="*/ 29 w 29"/>
                  <a:gd name="T9" fmla="*/ 1 h 21"/>
                  <a:gd name="T10" fmla="*/ 28 w 2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6" name="Freeform 1760"/>
              <p:cNvSpPr/>
              <p:nvPr/>
            </p:nvSpPr>
            <p:spPr bwMode="auto">
              <a:xfrm>
                <a:off x="5534" y="22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7" name="Freeform 1761"/>
              <p:cNvSpPr/>
              <p:nvPr/>
            </p:nvSpPr>
            <p:spPr bwMode="auto">
              <a:xfrm>
                <a:off x="5566" y="22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8" name="Freeform 1762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9" name="Freeform 1763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0" name="Freeform 1764"/>
              <p:cNvSpPr/>
              <p:nvPr/>
            </p:nvSpPr>
            <p:spPr bwMode="auto">
              <a:xfrm>
                <a:off x="5531" y="2205"/>
                <a:ext cx="41" cy="30"/>
              </a:xfrm>
              <a:custGeom>
                <a:avLst/>
                <a:gdLst>
                  <a:gd name="T0" fmla="*/ 39 w 39"/>
                  <a:gd name="T1" fmla="*/ 0 h 28"/>
                  <a:gd name="T2" fmla="*/ 0 w 39"/>
                  <a:gd name="T3" fmla="*/ 20 h 28"/>
                  <a:gd name="T4" fmla="*/ 0 w 39"/>
                  <a:gd name="T5" fmla="*/ 21 h 28"/>
                  <a:gd name="T6" fmla="*/ 0 w 39"/>
                  <a:gd name="T7" fmla="*/ 21 h 28"/>
                  <a:gd name="T8" fmla="*/ 1 w 39"/>
                  <a:gd name="T9" fmla="*/ 21 h 28"/>
                  <a:gd name="T10" fmla="*/ 3 w 39"/>
                  <a:gd name="T11" fmla="*/ 20 h 28"/>
                  <a:gd name="T12" fmla="*/ 5 w 39"/>
                  <a:gd name="T13" fmla="*/ 19 h 28"/>
                  <a:gd name="T14" fmla="*/ 33 w 39"/>
                  <a:gd name="T15" fmla="*/ 5 h 28"/>
                  <a:gd name="T16" fmla="*/ 36 w 39"/>
                  <a:gd name="T17" fmla="*/ 3 h 28"/>
                  <a:gd name="T18" fmla="*/ 34 w 39"/>
                  <a:gd name="T19" fmla="*/ 6 h 28"/>
                  <a:gd name="T20" fmla="*/ 27 w 39"/>
                  <a:gd name="T21" fmla="*/ 26 h 28"/>
                  <a:gd name="T22" fmla="*/ 26 w 39"/>
                  <a:gd name="T23" fmla="*/ 27 h 28"/>
                  <a:gd name="T24" fmla="*/ 28 w 39"/>
                  <a:gd name="T25" fmla="*/ 28 h 28"/>
                  <a:gd name="T26" fmla="*/ 39 w 39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1" name="Freeform 1765"/>
              <p:cNvSpPr/>
              <p:nvPr/>
            </p:nvSpPr>
            <p:spPr bwMode="auto">
              <a:xfrm>
                <a:off x="5530" y="2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2" name="Freeform 1766"/>
              <p:cNvSpPr/>
              <p:nvPr/>
            </p:nvSpPr>
            <p:spPr bwMode="auto">
              <a:xfrm>
                <a:off x="5436" y="2203"/>
                <a:ext cx="42" cy="28"/>
              </a:xfrm>
              <a:custGeom>
                <a:avLst/>
                <a:gdLst>
                  <a:gd name="T0" fmla="*/ 0 w 40"/>
                  <a:gd name="T1" fmla="*/ 0 h 26"/>
                  <a:gd name="T2" fmla="*/ 34 w 40"/>
                  <a:gd name="T3" fmla="*/ 26 h 26"/>
                  <a:gd name="T4" fmla="*/ 37 w 40"/>
                  <a:gd name="T5" fmla="*/ 25 h 26"/>
                  <a:gd name="T6" fmla="*/ 40 w 40"/>
                  <a:gd name="T7" fmla="*/ 11 h 26"/>
                  <a:gd name="T8" fmla="*/ 0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6" y="25"/>
                      <a:pt x="37" y="25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3" name="Freeform 1767"/>
              <p:cNvSpPr/>
              <p:nvPr/>
            </p:nvSpPr>
            <p:spPr bwMode="auto">
              <a:xfrm>
                <a:off x="5472" y="223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4" name="Freeform 1768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5" name="Freeform 1769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6" name="Freeform 1770"/>
              <p:cNvSpPr/>
              <p:nvPr/>
            </p:nvSpPr>
            <p:spPr bwMode="auto">
              <a:xfrm>
                <a:off x="5430" y="2200"/>
                <a:ext cx="49" cy="35"/>
              </a:xfrm>
              <a:custGeom>
                <a:avLst/>
                <a:gdLst>
                  <a:gd name="T0" fmla="*/ 0 w 46"/>
                  <a:gd name="T1" fmla="*/ 0 h 33"/>
                  <a:gd name="T2" fmla="*/ 0 w 46"/>
                  <a:gd name="T3" fmla="*/ 1 h 33"/>
                  <a:gd name="T4" fmla="*/ 42 w 46"/>
                  <a:gd name="T5" fmla="*/ 33 h 33"/>
                  <a:gd name="T6" fmla="*/ 42 w 46"/>
                  <a:gd name="T7" fmla="*/ 33 h 33"/>
                  <a:gd name="T8" fmla="*/ 43 w 46"/>
                  <a:gd name="T9" fmla="*/ 33 h 33"/>
                  <a:gd name="T10" fmla="*/ 43 w 46"/>
                  <a:gd name="T11" fmla="*/ 33 h 33"/>
                  <a:gd name="T12" fmla="*/ 43 w 46"/>
                  <a:gd name="T13" fmla="*/ 33 h 33"/>
                  <a:gd name="T14" fmla="*/ 42 w 46"/>
                  <a:gd name="T15" fmla="*/ 32 h 33"/>
                  <a:gd name="T16" fmla="*/ 39 w 46"/>
                  <a:gd name="T17" fmla="*/ 29 h 33"/>
                  <a:gd name="T18" fmla="*/ 5 w 46"/>
                  <a:gd name="T19" fmla="*/ 3 h 33"/>
                  <a:gd name="T20" fmla="*/ 45 w 46"/>
                  <a:gd name="T21" fmla="*/ 14 h 33"/>
                  <a:gd name="T22" fmla="*/ 46 w 46"/>
                  <a:gd name="T23" fmla="*/ 14 h 33"/>
                  <a:gd name="T24" fmla="*/ 46 w 46"/>
                  <a:gd name="T25" fmla="*/ 13 h 33"/>
                  <a:gd name="T26" fmla="*/ 0 w 46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7" name="Freeform 1771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8" name="Freeform 1772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9" name="Freeform 1773"/>
              <p:cNvSpPr/>
              <p:nvPr/>
            </p:nvSpPr>
            <p:spPr bwMode="auto">
              <a:xfrm>
                <a:off x="5475" y="22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0" name="Freeform 1774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1" name="Freeform 1775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2" name="Freeform 1776"/>
              <p:cNvSpPr/>
              <p:nvPr/>
            </p:nvSpPr>
            <p:spPr bwMode="auto">
              <a:xfrm>
                <a:off x="5478" y="2216"/>
                <a:ext cx="44" cy="18"/>
              </a:xfrm>
              <a:custGeom>
                <a:avLst/>
                <a:gdLst>
                  <a:gd name="T0" fmla="*/ 2 w 42"/>
                  <a:gd name="T1" fmla="*/ 0 h 17"/>
                  <a:gd name="T2" fmla="*/ 0 w 42"/>
                  <a:gd name="T3" fmla="*/ 13 h 17"/>
                  <a:gd name="T4" fmla="*/ 4 w 42"/>
                  <a:gd name="T5" fmla="*/ 17 h 17"/>
                  <a:gd name="T6" fmla="*/ 42 w 42"/>
                  <a:gd name="T7" fmla="*/ 11 h 17"/>
                  <a:gd name="T8" fmla="*/ 2 w 4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3" y="15"/>
                      <a:pt x="4" y="1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3" name="Freeform 1777"/>
              <p:cNvSpPr/>
              <p:nvPr/>
            </p:nvSpPr>
            <p:spPr bwMode="auto">
              <a:xfrm>
                <a:off x="5478" y="2230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4" name="Freeform 1778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5" name="Freeform 1779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6" name="Freeform 1780"/>
              <p:cNvSpPr/>
              <p:nvPr/>
            </p:nvSpPr>
            <p:spPr bwMode="auto">
              <a:xfrm>
                <a:off x="5476" y="2214"/>
                <a:ext cx="54" cy="22"/>
              </a:xfrm>
              <a:custGeom>
                <a:avLst/>
                <a:gdLst>
                  <a:gd name="T0" fmla="*/ 3 w 51"/>
                  <a:gd name="T1" fmla="*/ 0 h 21"/>
                  <a:gd name="T2" fmla="*/ 3 w 51"/>
                  <a:gd name="T3" fmla="*/ 1 h 21"/>
                  <a:gd name="T4" fmla="*/ 4 w 51"/>
                  <a:gd name="T5" fmla="*/ 2 h 21"/>
                  <a:gd name="T6" fmla="*/ 44 w 51"/>
                  <a:gd name="T7" fmla="*/ 13 h 21"/>
                  <a:gd name="T8" fmla="*/ 0 w 51"/>
                  <a:gd name="T9" fmla="*/ 20 h 21"/>
                  <a:gd name="T10" fmla="*/ 0 w 51"/>
                  <a:gd name="T11" fmla="*/ 20 h 21"/>
                  <a:gd name="T12" fmla="*/ 0 w 51"/>
                  <a:gd name="T13" fmla="*/ 20 h 21"/>
                  <a:gd name="T14" fmla="*/ 1 w 51"/>
                  <a:gd name="T15" fmla="*/ 20 h 21"/>
                  <a:gd name="T16" fmla="*/ 3 w 51"/>
                  <a:gd name="T17" fmla="*/ 21 h 21"/>
                  <a:gd name="T18" fmla="*/ 51 w 51"/>
                  <a:gd name="T19" fmla="*/ 13 h 21"/>
                  <a:gd name="T20" fmla="*/ 3 w 5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1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7" name="Freeform 1781"/>
              <p:cNvSpPr/>
              <p:nvPr/>
            </p:nvSpPr>
            <p:spPr bwMode="auto">
              <a:xfrm>
                <a:off x="5476" y="223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8" name="Freeform 1782"/>
              <p:cNvSpPr/>
              <p:nvPr/>
            </p:nvSpPr>
            <p:spPr bwMode="auto">
              <a:xfrm>
                <a:off x="5419" y="2208"/>
                <a:ext cx="16" cy="45"/>
              </a:xfrm>
              <a:custGeom>
                <a:avLst/>
                <a:gdLst>
                  <a:gd name="T0" fmla="*/ 9 w 15"/>
                  <a:gd name="T1" fmla="*/ 0 h 43"/>
                  <a:gd name="T2" fmla="*/ 0 w 15"/>
                  <a:gd name="T3" fmla="*/ 35 h 43"/>
                  <a:gd name="T4" fmla="*/ 12 w 15"/>
                  <a:gd name="T5" fmla="*/ 43 h 43"/>
                  <a:gd name="T6" fmla="*/ 15 w 15"/>
                  <a:gd name="T7" fmla="*/ 41 h 43"/>
                  <a:gd name="T8" fmla="*/ 9 w 1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9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9" name="Freeform 1783"/>
              <p:cNvSpPr/>
              <p:nvPr/>
            </p:nvSpPr>
            <p:spPr bwMode="auto">
              <a:xfrm>
                <a:off x="5431" y="2251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0" name="Freeform 1784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1" name="Freeform 1785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2" name="Freeform 1786"/>
              <p:cNvSpPr/>
              <p:nvPr/>
            </p:nvSpPr>
            <p:spPr bwMode="auto">
              <a:xfrm>
                <a:off x="5428" y="2204"/>
                <a:ext cx="10" cy="53"/>
              </a:xfrm>
              <a:custGeom>
                <a:avLst/>
                <a:gdLst>
                  <a:gd name="T0" fmla="*/ 1 w 9"/>
                  <a:gd name="T1" fmla="*/ 0 h 50"/>
                  <a:gd name="T2" fmla="*/ 0 w 9"/>
                  <a:gd name="T3" fmla="*/ 3 h 50"/>
                  <a:gd name="T4" fmla="*/ 6 w 9"/>
                  <a:gd name="T5" fmla="*/ 44 h 50"/>
                  <a:gd name="T6" fmla="*/ 7 w 9"/>
                  <a:gd name="T7" fmla="*/ 48 h 50"/>
                  <a:gd name="T8" fmla="*/ 7 w 9"/>
                  <a:gd name="T9" fmla="*/ 49 h 50"/>
                  <a:gd name="T10" fmla="*/ 6 w 9"/>
                  <a:gd name="T11" fmla="*/ 49 h 50"/>
                  <a:gd name="T12" fmla="*/ 8 w 9"/>
                  <a:gd name="T13" fmla="*/ 50 h 50"/>
                  <a:gd name="T14" fmla="*/ 8 w 9"/>
                  <a:gd name="T15" fmla="*/ 50 h 50"/>
                  <a:gd name="T16" fmla="*/ 9 w 9"/>
                  <a:gd name="T17" fmla="*/ 49 h 50"/>
                  <a:gd name="T18" fmla="*/ 1 w 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0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3" name="Freeform 1787"/>
              <p:cNvSpPr/>
              <p:nvPr/>
            </p:nvSpPr>
            <p:spPr bwMode="auto">
              <a:xfrm>
                <a:off x="5437" y="22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4" name="Freeform 178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5" name="Freeform 178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6" name="Freeform 1790"/>
              <p:cNvSpPr/>
              <p:nvPr/>
            </p:nvSpPr>
            <p:spPr bwMode="auto">
              <a:xfrm>
                <a:off x="5366" y="2230"/>
                <a:ext cx="24" cy="20"/>
              </a:xfrm>
              <a:custGeom>
                <a:avLst/>
                <a:gdLst>
                  <a:gd name="T0" fmla="*/ 20 w 23"/>
                  <a:gd name="T1" fmla="*/ 0 h 19"/>
                  <a:gd name="T2" fmla="*/ 0 w 23"/>
                  <a:gd name="T3" fmla="*/ 13 h 19"/>
                  <a:gd name="T4" fmla="*/ 1 w 23"/>
                  <a:gd name="T5" fmla="*/ 15 h 19"/>
                  <a:gd name="T6" fmla="*/ 5 w 23"/>
                  <a:gd name="T7" fmla="*/ 16 h 19"/>
                  <a:gd name="T8" fmla="*/ 23 w 23"/>
                  <a:gd name="T9" fmla="*/ 19 h 19"/>
                  <a:gd name="T10" fmla="*/ 20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2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7" name="Freeform 1791"/>
              <p:cNvSpPr/>
              <p:nvPr/>
            </p:nvSpPr>
            <p:spPr bwMode="auto">
              <a:xfrm>
                <a:off x="5364" y="2243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8" name="Freeform 1792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9" name="Freeform 1793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0" name="Freeform 1794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1" name="Freeform 1795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2" name="Freeform 1796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3" name="Freeform 1797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4" name="Freeform 1798"/>
              <p:cNvSpPr/>
              <p:nvPr/>
            </p:nvSpPr>
            <p:spPr bwMode="auto">
              <a:xfrm>
                <a:off x="5417" y="2248"/>
                <a:ext cx="13" cy="7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5 h 7"/>
                  <a:gd name="T4" fmla="*/ 13 w 13"/>
                  <a:gd name="T5" fmla="*/ 7 h 7"/>
                  <a:gd name="T6" fmla="*/ 13 w 13"/>
                  <a:gd name="T7" fmla="*/ 7 h 7"/>
                  <a:gd name="T8" fmla="*/ 1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5" name="Freeform 1799"/>
              <p:cNvSpPr/>
              <p:nvPr/>
            </p:nvSpPr>
            <p:spPr bwMode="auto">
              <a:xfrm>
                <a:off x="5430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6" name="Freeform 1800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7" name="Freeform 1801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8" name="Freeform 1802"/>
              <p:cNvSpPr/>
              <p:nvPr/>
            </p:nvSpPr>
            <p:spPr bwMode="auto">
              <a:xfrm>
                <a:off x="5417" y="2253"/>
                <a:ext cx="20" cy="5"/>
              </a:xfrm>
              <a:custGeom>
                <a:avLst/>
                <a:gdLst>
                  <a:gd name="T0" fmla="*/ 0 w 19"/>
                  <a:gd name="T1" fmla="*/ 0 h 5"/>
                  <a:gd name="T2" fmla="*/ 0 w 19"/>
                  <a:gd name="T3" fmla="*/ 2 h 5"/>
                  <a:gd name="T4" fmla="*/ 18 w 19"/>
                  <a:gd name="T5" fmla="*/ 5 h 5"/>
                  <a:gd name="T6" fmla="*/ 19 w 19"/>
                  <a:gd name="T7" fmla="*/ 4 h 5"/>
                  <a:gd name="T8" fmla="*/ 17 w 19"/>
                  <a:gd name="T9" fmla="*/ 3 h 5"/>
                  <a:gd name="T10" fmla="*/ 0 w 1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9" name="Freeform 1803"/>
              <p:cNvSpPr/>
              <p:nvPr/>
            </p:nvSpPr>
            <p:spPr bwMode="auto">
              <a:xfrm>
                <a:off x="5436" y="225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0" name="Freeform 1804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1" name="Freeform 1805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2" name="Freeform 1806"/>
              <p:cNvSpPr/>
              <p:nvPr/>
            </p:nvSpPr>
            <p:spPr bwMode="auto">
              <a:xfrm>
                <a:off x="5445" y="2240"/>
                <a:ext cx="93" cy="22"/>
              </a:xfrm>
              <a:custGeom>
                <a:avLst/>
                <a:gdLst>
                  <a:gd name="T0" fmla="*/ 34 w 88"/>
                  <a:gd name="T1" fmla="*/ 0 h 21"/>
                  <a:gd name="T2" fmla="*/ 29 w 88"/>
                  <a:gd name="T3" fmla="*/ 3 h 21"/>
                  <a:gd name="T4" fmla="*/ 24 w 88"/>
                  <a:gd name="T5" fmla="*/ 1 h 21"/>
                  <a:gd name="T6" fmla="*/ 0 w 88"/>
                  <a:gd name="T7" fmla="*/ 14 h 21"/>
                  <a:gd name="T8" fmla="*/ 1 w 88"/>
                  <a:gd name="T9" fmla="*/ 16 h 21"/>
                  <a:gd name="T10" fmla="*/ 88 w 88"/>
                  <a:gd name="T11" fmla="*/ 21 h 21"/>
                  <a:gd name="T12" fmla="*/ 34 w 8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1">
                    <a:moveTo>
                      <a:pt x="34" y="0"/>
                    </a:moveTo>
                    <a:cubicBezTo>
                      <a:pt x="33" y="2"/>
                      <a:pt x="31" y="3"/>
                      <a:pt x="29" y="3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3" name="Freeform 1807"/>
              <p:cNvSpPr/>
              <p:nvPr/>
            </p:nvSpPr>
            <p:spPr bwMode="auto">
              <a:xfrm>
                <a:off x="5443" y="225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4" name="Freeform 1808"/>
              <p:cNvSpPr/>
              <p:nvPr/>
            </p:nvSpPr>
            <p:spPr bwMode="auto">
              <a:xfrm>
                <a:off x="5471" y="2238"/>
                <a:ext cx="10" cy="5"/>
              </a:xfrm>
              <a:custGeom>
                <a:avLst/>
                <a:gdLst>
                  <a:gd name="T0" fmla="*/ 5 w 10"/>
                  <a:gd name="T1" fmla="*/ 0 h 5"/>
                  <a:gd name="T2" fmla="*/ 0 w 10"/>
                  <a:gd name="T3" fmla="*/ 3 h 5"/>
                  <a:gd name="T4" fmla="*/ 5 w 10"/>
                  <a:gd name="T5" fmla="*/ 5 h 5"/>
                  <a:gd name="T6" fmla="*/ 10 w 10"/>
                  <a:gd name="T7" fmla="*/ 2 h 5"/>
                  <a:gd name="T8" fmla="*/ 5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7" y="5"/>
                      <a:pt x="9" y="4"/>
                      <a:pt x="10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5" name="Freeform 1809"/>
              <p:cNvSpPr>
                <a:spLocks noEditPoints="1"/>
              </p:cNvSpPr>
              <p:nvPr/>
            </p:nvSpPr>
            <p:spPr bwMode="auto">
              <a:xfrm>
                <a:off x="5438" y="2236"/>
                <a:ext cx="109" cy="29"/>
              </a:xfrm>
              <a:custGeom>
                <a:avLst/>
                <a:gdLst>
                  <a:gd name="T0" fmla="*/ 31 w 103"/>
                  <a:gd name="T1" fmla="*/ 5 h 27"/>
                  <a:gd name="T2" fmla="*/ 36 w 103"/>
                  <a:gd name="T3" fmla="*/ 2 h 27"/>
                  <a:gd name="T4" fmla="*/ 41 w 103"/>
                  <a:gd name="T5" fmla="*/ 4 h 27"/>
                  <a:gd name="T6" fmla="*/ 95 w 103"/>
                  <a:gd name="T7" fmla="*/ 25 h 27"/>
                  <a:gd name="T8" fmla="*/ 8 w 103"/>
                  <a:gd name="T9" fmla="*/ 20 h 27"/>
                  <a:gd name="T10" fmla="*/ 5 w 103"/>
                  <a:gd name="T11" fmla="*/ 20 h 27"/>
                  <a:gd name="T12" fmla="*/ 7 w 103"/>
                  <a:gd name="T13" fmla="*/ 18 h 27"/>
                  <a:gd name="T14" fmla="*/ 31 w 103"/>
                  <a:gd name="T15" fmla="*/ 5 h 27"/>
                  <a:gd name="T16" fmla="*/ 35 w 103"/>
                  <a:gd name="T17" fmla="*/ 2 h 27"/>
                  <a:gd name="T18" fmla="*/ 36 w 103"/>
                  <a:gd name="T19" fmla="*/ 0 h 27"/>
                  <a:gd name="T20" fmla="*/ 35 w 103"/>
                  <a:gd name="T21" fmla="*/ 2 h 27"/>
                  <a:gd name="T22" fmla="*/ 36 w 103"/>
                  <a:gd name="T23" fmla="*/ 0 h 27"/>
                  <a:gd name="T24" fmla="*/ 36 w 103"/>
                  <a:gd name="T25" fmla="*/ 0 h 27"/>
                  <a:gd name="T26" fmla="*/ 0 w 103"/>
                  <a:gd name="T27" fmla="*/ 21 h 27"/>
                  <a:gd name="T28" fmla="*/ 103 w 103"/>
                  <a:gd name="T29" fmla="*/ 27 h 27"/>
                  <a:gd name="T30" fmla="*/ 103 w 103"/>
                  <a:gd name="T31" fmla="*/ 26 h 27"/>
                  <a:gd name="T32" fmla="*/ 36 w 103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27">
                    <a:moveTo>
                      <a:pt x="31" y="5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31" y="5"/>
                      <a:pt x="31" y="5"/>
                      <a:pt x="31" y="5"/>
                    </a:cubicBezTo>
                    <a:moveTo>
                      <a:pt x="35" y="2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5" y="2"/>
                      <a:pt x="35" y="2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6" name="Freeform 1810"/>
              <p:cNvSpPr/>
              <p:nvPr/>
            </p:nvSpPr>
            <p:spPr bwMode="auto">
              <a:xfrm>
                <a:off x="5547" y="22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7" name="Freeform 1811"/>
              <p:cNvSpPr/>
              <p:nvPr/>
            </p:nvSpPr>
            <p:spPr bwMode="auto">
              <a:xfrm>
                <a:off x="5758" y="2233"/>
                <a:ext cx="14" cy="13"/>
              </a:xfrm>
              <a:custGeom>
                <a:avLst/>
                <a:gdLst>
                  <a:gd name="T0" fmla="*/ 4 w 13"/>
                  <a:gd name="T1" fmla="*/ 0 h 12"/>
                  <a:gd name="T2" fmla="*/ 0 w 13"/>
                  <a:gd name="T3" fmla="*/ 5 h 12"/>
                  <a:gd name="T4" fmla="*/ 1 w 13"/>
                  <a:gd name="T5" fmla="*/ 11 h 12"/>
                  <a:gd name="T6" fmla="*/ 4 w 13"/>
                  <a:gd name="T7" fmla="*/ 12 h 12"/>
                  <a:gd name="T8" fmla="*/ 13 w 13"/>
                  <a:gd name="T9" fmla="*/ 1 h 12"/>
                  <a:gd name="T10" fmla="*/ 4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8" name="Freeform 1812"/>
              <p:cNvSpPr/>
              <p:nvPr/>
            </p:nvSpPr>
            <p:spPr bwMode="auto">
              <a:xfrm>
                <a:off x="5758" y="223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2" name="Group 2014"/>
            <p:cNvGrpSpPr/>
            <p:nvPr/>
          </p:nvGrpSpPr>
          <p:grpSpPr bwMode="auto">
            <a:xfrm>
              <a:off x="5523" y="2076"/>
              <a:ext cx="446" cy="430"/>
              <a:chOff x="5523" y="2076"/>
              <a:chExt cx="446" cy="430"/>
            </a:xfrm>
          </p:grpSpPr>
          <p:sp>
            <p:nvSpPr>
              <p:cNvPr id="2929" name="Freeform 1814"/>
              <p:cNvSpPr/>
              <p:nvPr/>
            </p:nvSpPr>
            <p:spPr bwMode="auto">
              <a:xfrm>
                <a:off x="5759" y="224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0" name="Freeform 1815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1" name="Freeform 1816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2" name="Freeform 1817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3" name="Freeform 1818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4" name="Rectangle 1819"/>
              <p:cNvSpPr>
                <a:spLocks noChangeArrowheads="1"/>
              </p:cNvSpPr>
              <p:nvPr/>
            </p:nvSpPr>
            <p:spPr bwMode="auto">
              <a:xfrm>
                <a:off x="5758" y="225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5" name="Freeform 1820"/>
              <p:cNvSpPr/>
              <p:nvPr/>
            </p:nvSpPr>
            <p:spPr bwMode="auto">
              <a:xfrm>
                <a:off x="575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6" name="Freeform 1821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7" name="Freeform 1822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8" name="Freeform 1823"/>
              <p:cNvSpPr/>
              <p:nvPr/>
            </p:nvSpPr>
            <p:spPr bwMode="auto">
              <a:xfrm>
                <a:off x="5762" y="2208"/>
                <a:ext cx="30" cy="23"/>
              </a:xfrm>
              <a:custGeom>
                <a:avLst/>
                <a:gdLst>
                  <a:gd name="T0" fmla="*/ 28 w 28"/>
                  <a:gd name="T1" fmla="*/ 0 h 22"/>
                  <a:gd name="T2" fmla="*/ 0 w 28"/>
                  <a:gd name="T3" fmla="*/ 20 h 22"/>
                  <a:gd name="T4" fmla="*/ 0 w 28"/>
                  <a:gd name="T5" fmla="*/ 21 h 22"/>
                  <a:gd name="T6" fmla="*/ 11 w 28"/>
                  <a:gd name="T7" fmla="*/ 22 h 22"/>
                  <a:gd name="T8" fmla="*/ 28 w 2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9" name="Freeform 1824"/>
              <p:cNvSpPr/>
              <p:nvPr/>
            </p:nvSpPr>
            <p:spPr bwMode="auto">
              <a:xfrm>
                <a:off x="5760" y="22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0" name="Freeform 1825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1" name="Freeform 1826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2" name="Freeform 1827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3" name="Freeform 1828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4" name="Freeform 1829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5" name="Freeform 1830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6" name="Freeform 1831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7" name="Freeform 1832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8" name="Freeform 1833"/>
              <p:cNvSpPr/>
              <p:nvPr/>
            </p:nvSpPr>
            <p:spPr bwMode="auto">
              <a:xfrm>
                <a:off x="5784" y="2240"/>
                <a:ext cx="76" cy="49"/>
              </a:xfrm>
              <a:custGeom>
                <a:avLst/>
                <a:gdLst>
                  <a:gd name="T0" fmla="*/ 50 w 71"/>
                  <a:gd name="T1" fmla="*/ 0 h 46"/>
                  <a:gd name="T2" fmla="*/ 0 w 71"/>
                  <a:gd name="T3" fmla="*/ 20 h 46"/>
                  <a:gd name="T4" fmla="*/ 30 w 71"/>
                  <a:gd name="T5" fmla="*/ 32 h 46"/>
                  <a:gd name="T6" fmla="*/ 38 w 71"/>
                  <a:gd name="T7" fmla="*/ 28 h 46"/>
                  <a:gd name="T8" fmla="*/ 47 w 71"/>
                  <a:gd name="T9" fmla="*/ 37 h 46"/>
                  <a:gd name="T10" fmla="*/ 47 w 71"/>
                  <a:gd name="T11" fmla="*/ 38 h 46"/>
                  <a:gd name="T12" fmla="*/ 67 w 71"/>
                  <a:gd name="T13" fmla="*/ 46 h 46"/>
                  <a:gd name="T14" fmla="*/ 71 w 71"/>
                  <a:gd name="T15" fmla="*/ 42 h 46"/>
                  <a:gd name="T16" fmla="*/ 59 w 71"/>
                  <a:gd name="T17" fmla="*/ 10 h 46"/>
                  <a:gd name="T18" fmla="*/ 56 w 71"/>
                  <a:gd name="T19" fmla="*/ 12 h 46"/>
                  <a:gd name="T20" fmla="*/ 52 w 71"/>
                  <a:gd name="T21" fmla="*/ 8 h 46"/>
                  <a:gd name="T22" fmla="*/ 56 w 71"/>
                  <a:gd name="T23" fmla="*/ 4 h 46"/>
                  <a:gd name="T24" fmla="*/ 57 w 71"/>
                  <a:gd name="T25" fmla="*/ 5 h 46"/>
                  <a:gd name="T26" fmla="*/ 56 w 71"/>
                  <a:gd name="T27" fmla="*/ 3 h 46"/>
                  <a:gd name="T28" fmla="*/ 55 w 71"/>
                  <a:gd name="T29" fmla="*/ 3 h 46"/>
                  <a:gd name="T30" fmla="*/ 50 w 71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46">
                    <a:moveTo>
                      <a:pt x="5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29"/>
                      <a:pt x="35" y="28"/>
                      <a:pt x="38" y="28"/>
                    </a:cubicBezTo>
                    <a:cubicBezTo>
                      <a:pt x="43" y="28"/>
                      <a:pt x="47" y="32"/>
                      <a:pt x="47" y="37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8" y="44"/>
                      <a:pt x="69" y="43"/>
                      <a:pt x="71" y="42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1"/>
                      <a:pt x="57" y="12"/>
                      <a:pt x="56" y="12"/>
                    </a:cubicBezTo>
                    <a:cubicBezTo>
                      <a:pt x="54" y="12"/>
                      <a:pt x="52" y="10"/>
                      <a:pt x="52" y="8"/>
                    </a:cubicBezTo>
                    <a:cubicBezTo>
                      <a:pt x="52" y="6"/>
                      <a:pt x="54" y="4"/>
                      <a:pt x="56" y="4"/>
                    </a:cubicBezTo>
                    <a:cubicBezTo>
                      <a:pt x="56" y="4"/>
                      <a:pt x="57" y="5"/>
                      <a:pt x="57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3" y="3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9" name="Freeform 1834"/>
              <p:cNvSpPr/>
              <p:nvPr/>
            </p:nvSpPr>
            <p:spPr bwMode="auto">
              <a:xfrm>
                <a:off x="5839" y="2245"/>
                <a:ext cx="8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4 w 7"/>
                  <a:gd name="T5" fmla="*/ 8 h 8"/>
                  <a:gd name="T6" fmla="*/ 7 w 7"/>
                  <a:gd name="T7" fmla="*/ 6 h 8"/>
                  <a:gd name="T8" fmla="*/ 5 w 7"/>
                  <a:gd name="T9" fmla="*/ 1 h 8"/>
                  <a:gd name="T10" fmla="*/ 4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0" name="Freeform 1835"/>
              <p:cNvSpPr/>
              <p:nvPr/>
            </p:nvSpPr>
            <p:spPr bwMode="auto">
              <a:xfrm>
                <a:off x="5837" y="2238"/>
                <a:ext cx="7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5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1" name="Freeform 1836"/>
              <p:cNvSpPr/>
              <p:nvPr/>
            </p:nvSpPr>
            <p:spPr bwMode="auto">
              <a:xfrm>
                <a:off x="5855" y="2285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2" name="Freeform 1837"/>
              <p:cNvSpPr/>
              <p:nvPr/>
            </p:nvSpPr>
            <p:spPr bwMode="auto">
              <a:xfrm>
                <a:off x="5816" y="2270"/>
                <a:ext cx="18" cy="10"/>
              </a:xfrm>
              <a:custGeom>
                <a:avLst/>
                <a:gdLst>
                  <a:gd name="T0" fmla="*/ 8 w 17"/>
                  <a:gd name="T1" fmla="*/ 0 h 10"/>
                  <a:gd name="T2" fmla="*/ 0 w 17"/>
                  <a:gd name="T3" fmla="*/ 4 h 10"/>
                  <a:gd name="T4" fmla="*/ 17 w 17"/>
                  <a:gd name="T5" fmla="*/ 10 h 10"/>
                  <a:gd name="T6" fmla="*/ 17 w 17"/>
                  <a:gd name="T7" fmla="*/ 9 h 10"/>
                  <a:gd name="T8" fmla="*/ 8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3" name="Freeform 1838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4" name="Freeform 1839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5" name="Freeform 1840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close/>
                    <a:moveTo>
                      <a:pt x="63" y="0"/>
                    </a:move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6" name="Freeform 1841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moveTo>
                      <a:pt x="63" y="0"/>
                    </a:move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7" name="Rectangle 1842"/>
              <p:cNvSpPr>
                <a:spLocks noChangeArrowheads="1"/>
              </p:cNvSpPr>
              <p:nvPr/>
            </p:nvSpPr>
            <p:spPr bwMode="auto">
              <a:xfrm>
                <a:off x="5758" y="225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8" name="Freeform 1843"/>
              <p:cNvSpPr/>
              <p:nvPr/>
            </p:nvSpPr>
            <p:spPr bwMode="auto">
              <a:xfrm>
                <a:off x="5758" y="2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9" name="Freeform 1844"/>
              <p:cNvSpPr/>
              <p:nvPr/>
            </p:nvSpPr>
            <p:spPr bwMode="auto">
              <a:xfrm>
                <a:off x="5728" y="2238"/>
                <a:ext cx="24" cy="14"/>
              </a:xfrm>
              <a:custGeom>
                <a:avLst/>
                <a:gdLst>
                  <a:gd name="T0" fmla="*/ 13 w 22"/>
                  <a:gd name="T1" fmla="*/ 0 h 13"/>
                  <a:gd name="T2" fmla="*/ 0 w 22"/>
                  <a:gd name="T3" fmla="*/ 6 h 13"/>
                  <a:gd name="T4" fmla="*/ 2 w 22"/>
                  <a:gd name="T5" fmla="*/ 13 h 13"/>
                  <a:gd name="T6" fmla="*/ 20 w 22"/>
                  <a:gd name="T7" fmla="*/ 13 h 13"/>
                  <a:gd name="T8" fmla="*/ 22 w 22"/>
                  <a:gd name="T9" fmla="*/ 9 h 13"/>
                  <a:gd name="T10" fmla="*/ 13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0"/>
                      <a:pt x="22" y="9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0" name="Freeform 1845"/>
              <p:cNvSpPr/>
              <p:nvPr/>
            </p:nvSpPr>
            <p:spPr bwMode="auto">
              <a:xfrm>
                <a:off x="5750" y="224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1" name="Freeform 1846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2" name="Freeform 1847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3" name="Freeform 1848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4" name="Freeform 1849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5" name="Freeform 1850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6" name="Freeform 1851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7" name="Freeform 1852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8" name="Freeform 1853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9" name="Freeform 1854"/>
              <p:cNvSpPr/>
              <p:nvPr/>
            </p:nvSpPr>
            <p:spPr bwMode="auto">
              <a:xfrm>
                <a:off x="5717" y="2211"/>
                <a:ext cx="23" cy="30"/>
              </a:xfrm>
              <a:custGeom>
                <a:avLst/>
                <a:gdLst>
                  <a:gd name="T0" fmla="*/ 1 w 22"/>
                  <a:gd name="T1" fmla="*/ 0 h 29"/>
                  <a:gd name="T2" fmla="*/ 0 w 22"/>
                  <a:gd name="T3" fmla="*/ 1 h 29"/>
                  <a:gd name="T4" fmla="*/ 10 w 22"/>
                  <a:gd name="T5" fmla="*/ 29 h 29"/>
                  <a:gd name="T6" fmla="*/ 22 w 22"/>
                  <a:gd name="T7" fmla="*/ 24 h 29"/>
                  <a:gd name="T8" fmla="*/ 1 w 2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0" name="Freeform 1855"/>
              <p:cNvSpPr/>
              <p:nvPr/>
            </p:nvSpPr>
            <p:spPr bwMode="auto">
              <a:xfrm>
                <a:off x="5717" y="22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1" name="Freeform 1856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2" name="Freeform 1857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3" name="Freeform 1858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4" name="Freeform 1859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5" name="Freeform 1860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6" name="Freeform 1861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7" name="Freeform 1862"/>
              <p:cNvSpPr/>
              <p:nvPr/>
            </p:nvSpPr>
            <p:spPr bwMode="auto">
              <a:xfrm>
                <a:off x="5916" y="2083"/>
                <a:ext cx="22" cy="68"/>
              </a:xfrm>
              <a:custGeom>
                <a:avLst/>
                <a:gdLst>
                  <a:gd name="T0" fmla="*/ 21 w 21"/>
                  <a:gd name="T1" fmla="*/ 0 h 64"/>
                  <a:gd name="T2" fmla="*/ 1 w 21"/>
                  <a:gd name="T3" fmla="*/ 30 h 64"/>
                  <a:gd name="T4" fmla="*/ 3 w 21"/>
                  <a:gd name="T5" fmla="*/ 35 h 64"/>
                  <a:gd name="T6" fmla="*/ 0 w 21"/>
                  <a:gd name="T7" fmla="*/ 42 h 64"/>
                  <a:gd name="T8" fmla="*/ 11 w 21"/>
                  <a:gd name="T9" fmla="*/ 64 h 64"/>
                  <a:gd name="T10" fmla="*/ 12 w 21"/>
                  <a:gd name="T11" fmla="*/ 64 h 64"/>
                  <a:gd name="T12" fmla="*/ 21 w 21"/>
                  <a:gd name="T13" fmla="*/ 0 h 64"/>
                  <a:gd name="T14" fmla="*/ 21 w 2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4">
                    <a:moveTo>
                      <a:pt x="21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2" y="31"/>
                      <a:pt x="3" y="33"/>
                      <a:pt x="3" y="35"/>
                    </a:cubicBezTo>
                    <a:cubicBezTo>
                      <a:pt x="3" y="38"/>
                      <a:pt x="2" y="40"/>
                      <a:pt x="0" y="42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2" y="6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8" name="Freeform 1863"/>
              <p:cNvSpPr/>
              <p:nvPr/>
            </p:nvSpPr>
            <p:spPr bwMode="auto">
              <a:xfrm>
                <a:off x="5912" y="2115"/>
                <a:ext cx="7" cy="12"/>
              </a:xfrm>
              <a:custGeom>
                <a:avLst/>
                <a:gdLst>
                  <a:gd name="T0" fmla="*/ 4 w 6"/>
                  <a:gd name="T1" fmla="*/ 0 h 12"/>
                  <a:gd name="T2" fmla="*/ 0 w 6"/>
                  <a:gd name="T3" fmla="*/ 5 h 12"/>
                  <a:gd name="T4" fmla="*/ 3 w 6"/>
                  <a:gd name="T5" fmla="*/ 12 h 12"/>
                  <a:gd name="T6" fmla="*/ 6 w 6"/>
                  <a:gd name="T7" fmla="*/ 5 h 12"/>
                  <a:gd name="T8" fmla="*/ 4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0"/>
                      <a:pt x="6" y="8"/>
                      <a:pt x="6" y="5"/>
                    </a:cubicBezTo>
                    <a:cubicBezTo>
                      <a:pt x="6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9" name="Freeform 1864"/>
              <p:cNvSpPr/>
              <p:nvPr/>
            </p:nvSpPr>
            <p:spPr bwMode="auto">
              <a:xfrm>
                <a:off x="5927" y="2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0" name="Freeform 1865"/>
              <p:cNvSpPr/>
              <p:nvPr/>
            </p:nvSpPr>
            <p:spPr bwMode="auto">
              <a:xfrm>
                <a:off x="5938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1" name="Freeform 1866"/>
              <p:cNvSpPr>
                <a:spLocks noEditPoints="1"/>
              </p:cNvSpPr>
              <p:nvPr/>
            </p:nvSpPr>
            <p:spPr bwMode="auto">
              <a:xfrm>
                <a:off x="5911" y="2079"/>
                <a:ext cx="28" cy="75"/>
              </a:xfrm>
              <a:custGeom>
                <a:avLst/>
                <a:gdLst>
                  <a:gd name="T0" fmla="*/ 25 w 26"/>
                  <a:gd name="T1" fmla="*/ 4 h 71"/>
                  <a:gd name="T2" fmla="*/ 25 w 26"/>
                  <a:gd name="T3" fmla="*/ 4 h 71"/>
                  <a:gd name="T4" fmla="*/ 25 w 26"/>
                  <a:gd name="T5" fmla="*/ 4 h 71"/>
                  <a:gd name="T6" fmla="*/ 16 w 26"/>
                  <a:gd name="T7" fmla="*/ 68 h 71"/>
                  <a:gd name="T8" fmla="*/ 15 w 26"/>
                  <a:gd name="T9" fmla="*/ 69 h 71"/>
                  <a:gd name="T10" fmla="*/ 15 w 26"/>
                  <a:gd name="T11" fmla="*/ 68 h 71"/>
                  <a:gd name="T12" fmla="*/ 4 w 26"/>
                  <a:gd name="T13" fmla="*/ 46 h 71"/>
                  <a:gd name="T14" fmla="*/ 1 w 26"/>
                  <a:gd name="T15" fmla="*/ 39 h 71"/>
                  <a:gd name="T16" fmla="*/ 5 w 26"/>
                  <a:gd name="T17" fmla="*/ 34 h 71"/>
                  <a:gd name="T18" fmla="*/ 25 w 26"/>
                  <a:gd name="T19" fmla="*/ 4 h 71"/>
                  <a:gd name="T20" fmla="*/ 26 w 26"/>
                  <a:gd name="T21" fmla="*/ 0 h 71"/>
                  <a:gd name="T22" fmla="*/ 0 w 26"/>
                  <a:gd name="T23" fmla="*/ 38 h 71"/>
                  <a:gd name="T24" fmla="*/ 0 w 26"/>
                  <a:gd name="T25" fmla="*/ 39 h 71"/>
                  <a:gd name="T26" fmla="*/ 0 w 26"/>
                  <a:gd name="T27" fmla="*/ 42 h 71"/>
                  <a:gd name="T28" fmla="*/ 15 w 26"/>
                  <a:gd name="T29" fmla="*/ 71 h 71"/>
                  <a:gd name="T30" fmla="*/ 26 w 26"/>
                  <a:gd name="T3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71"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2" name="Freeform 1867"/>
              <p:cNvSpPr/>
              <p:nvPr/>
            </p:nvSpPr>
            <p:spPr bwMode="auto">
              <a:xfrm>
                <a:off x="5927" y="2078"/>
                <a:ext cx="13" cy="79"/>
              </a:xfrm>
              <a:custGeom>
                <a:avLst/>
                <a:gdLst>
                  <a:gd name="T0" fmla="*/ 12 w 12"/>
                  <a:gd name="T1" fmla="*/ 0 h 75"/>
                  <a:gd name="T2" fmla="*/ 11 w 12"/>
                  <a:gd name="T3" fmla="*/ 1 h 75"/>
                  <a:gd name="T4" fmla="*/ 0 w 12"/>
                  <a:gd name="T5" fmla="*/ 72 h 75"/>
                  <a:gd name="T6" fmla="*/ 1 w 12"/>
                  <a:gd name="T7" fmla="*/ 75 h 75"/>
                  <a:gd name="T8" fmla="*/ 12 w 12"/>
                  <a:gd name="T9" fmla="*/ 0 h 75"/>
                  <a:gd name="T10" fmla="*/ 12 w 12"/>
                  <a:gd name="T11" fmla="*/ 0 h 75"/>
                  <a:gd name="T12" fmla="*/ 12 w 12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5"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3" name="Freeform 1868"/>
              <p:cNvSpPr/>
              <p:nvPr/>
            </p:nvSpPr>
            <p:spPr bwMode="auto">
              <a:xfrm>
                <a:off x="5940" y="20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4" name="Freeform 1869"/>
              <p:cNvSpPr/>
              <p:nvPr/>
            </p:nvSpPr>
            <p:spPr bwMode="auto">
              <a:xfrm>
                <a:off x="5910" y="211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5" name="Freeform 1870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6" name="Freeform 1871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7" name="Freeform 1872"/>
              <p:cNvSpPr/>
              <p:nvPr/>
            </p:nvSpPr>
            <p:spPr bwMode="auto">
              <a:xfrm>
                <a:off x="5909" y="2157"/>
                <a:ext cx="19" cy="52"/>
              </a:xfrm>
              <a:custGeom>
                <a:avLst/>
                <a:gdLst>
                  <a:gd name="T0" fmla="*/ 18 w 18"/>
                  <a:gd name="T1" fmla="*/ 0 h 49"/>
                  <a:gd name="T2" fmla="*/ 18 w 18"/>
                  <a:gd name="T3" fmla="*/ 1 h 49"/>
                  <a:gd name="T4" fmla="*/ 17 w 18"/>
                  <a:gd name="T5" fmla="*/ 1 h 49"/>
                  <a:gd name="T6" fmla="*/ 1 w 18"/>
                  <a:gd name="T7" fmla="*/ 16 h 49"/>
                  <a:gd name="T8" fmla="*/ 1 w 18"/>
                  <a:gd name="T9" fmla="*/ 18 h 49"/>
                  <a:gd name="T10" fmla="*/ 15 w 18"/>
                  <a:gd name="T11" fmla="*/ 5 h 49"/>
                  <a:gd name="T12" fmla="*/ 1 w 18"/>
                  <a:gd name="T13" fmla="*/ 44 h 49"/>
                  <a:gd name="T14" fmla="*/ 0 w 18"/>
                  <a:gd name="T15" fmla="*/ 49 h 49"/>
                  <a:gd name="T16" fmla="*/ 18 w 18"/>
                  <a:gd name="T17" fmla="*/ 1 h 49"/>
                  <a:gd name="T18" fmla="*/ 18 w 18"/>
                  <a:gd name="T19" fmla="*/ 1 h 49"/>
                  <a:gd name="T20" fmla="*/ 18 w 1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8" name="Freeform 1873"/>
              <p:cNvSpPr>
                <a:spLocks noEditPoints="1"/>
              </p:cNvSpPr>
              <p:nvPr/>
            </p:nvSpPr>
            <p:spPr bwMode="auto">
              <a:xfrm>
                <a:off x="592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9" name="Freeform 1874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0" name="Freeform 1875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1" name="Freeform 1876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2" name="Freeform 1877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3" name="Freeform 1878"/>
              <p:cNvSpPr/>
              <p:nvPr/>
            </p:nvSpPr>
            <p:spPr bwMode="auto">
              <a:xfrm>
                <a:off x="5853" y="2199"/>
                <a:ext cx="47" cy="32"/>
              </a:xfrm>
              <a:custGeom>
                <a:avLst/>
                <a:gdLst>
                  <a:gd name="T0" fmla="*/ 31 w 44"/>
                  <a:gd name="T1" fmla="*/ 0 h 30"/>
                  <a:gd name="T2" fmla="*/ 0 w 44"/>
                  <a:gd name="T3" fmla="*/ 30 h 30"/>
                  <a:gd name="T4" fmla="*/ 23 w 44"/>
                  <a:gd name="T5" fmla="*/ 22 h 30"/>
                  <a:gd name="T6" fmla="*/ 43 w 44"/>
                  <a:gd name="T7" fmla="*/ 15 h 30"/>
                  <a:gd name="T8" fmla="*/ 43 w 44"/>
                  <a:gd name="T9" fmla="*/ 13 h 30"/>
                  <a:gd name="T10" fmla="*/ 44 w 44"/>
                  <a:gd name="T11" fmla="*/ 10 h 30"/>
                  <a:gd name="T12" fmla="*/ 31 w 4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0">
                    <a:moveTo>
                      <a:pt x="3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2"/>
                      <a:pt x="44" y="11"/>
                      <a:pt x="44" y="1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4" name="Freeform 1879"/>
              <p:cNvSpPr/>
              <p:nvPr/>
            </p:nvSpPr>
            <p:spPr bwMode="auto">
              <a:xfrm>
                <a:off x="5899" y="2210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3 h 5"/>
                  <a:gd name="T8" fmla="*/ 1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5" name="Freeform 1880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6" name="Freeform 1881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7" name="Freeform 1882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8" name="Freeform 1883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9" name="Freeform 1884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0" name="Freeform 1885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1" name="Freeform 1886"/>
              <p:cNvSpPr/>
              <p:nvPr/>
            </p:nvSpPr>
            <p:spPr bwMode="auto">
              <a:xfrm>
                <a:off x="5917" y="2180"/>
                <a:ext cx="49" cy="56"/>
              </a:xfrm>
              <a:custGeom>
                <a:avLst/>
                <a:gdLst>
                  <a:gd name="T0" fmla="*/ 47 w 47"/>
                  <a:gd name="T1" fmla="*/ 0 h 53"/>
                  <a:gd name="T2" fmla="*/ 0 w 47"/>
                  <a:gd name="T3" fmla="*/ 28 h 53"/>
                  <a:gd name="T4" fmla="*/ 0 w 47"/>
                  <a:gd name="T5" fmla="*/ 31 h 53"/>
                  <a:gd name="T6" fmla="*/ 0 w 47"/>
                  <a:gd name="T7" fmla="*/ 35 h 53"/>
                  <a:gd name="T8" fmla="*/ 25 w 47"/>
                  <a:gd name="T9" fmla="*/ 53 h 53"/>
                  <a:gd name="T10" fmla="*/ 47 w 47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3">
                    <a:moveTo>
                      <a:pt x="47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2" name="Freeform 1887"/>
              <p:cNvSpPr/>
              <p:nvPr/>
            </p:nvSpPr>
            <p:spPr bwMode="auto">
              <a:xfrm>
                <a:off x="5911" y="2210"/>
                <a:ext cx="6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3" name="Freeform 1888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4" name="Freeform 1889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5" name="Freeform 1890"/>
              <p:cNvSpPr/>
              <p:nvPr/>
            </p:nvSpPr>
            <p:spPr bwMode="auto">
              <a:xfrm>
                <a:off x="5909" y="2178"/>
                <a:ext cx="60" cy="61"/>
              </a:xfrm>
              <a:custGeom>
                <a:avLst/>
                <a:gdLst>
                  <a:gd name="T0" fmla="*/ 56 w 57"/>
                  <a:gd name="T1" fmla="*/ 0 h 58"/>
                  <a:gd name="T2" fmla="*/ 0 w 57"/>
                  <a:gd name="T3" fmla="*/ 32 h 58"/>
                  <a:gd name="T4" fmla="*/ 0 w 57"/>
                  <a:gd name="T5" fmla="*/ 33 h 58"/>
                  <a:gd name="T6" fmla="*/ 1 w 57"/>
                  <a:gd name="T7" fmla="*/ 34 h 58"/>
                  <a:gd name="T8" fmla="*/ 2 w 57"/>
                  <a:gd name="T9" fmla="*/ 33 h 58"/>
                  <a:gd name="T10" fmla="*/ 7 w 57"/>
                  <a:gd name="T11" fmla="*/ 30 h 58"/>
                  <a:gd name="T12" fmla="*/ 54 w 57"/>
                  <a:gd name="T13" fmla="*/ 2 h 58"/>
                  <a:gd name="T14" fmla="*/ 32 w 57"/>
                  <a:gd name="T15" fmla="*/ 55 h 58"/>
                  <a:gd name="T16" fmla="*/ 31 w 57"/>
                  <a:gd name="T17" fmla="*/ 57 h 58"/>
                  <a:gd name="T18" fmla="*/ 33 w 57"/>
                  <a:gd name="T19" fmla="*/ 58 h 58"/>
                  <a:gd name="T20" fmla="*/ 57 w 57"/>
                  <a:gd name="T21" fmla="*/ 0 h 58"/>
                  <a:gd name="T22" fmla="*/ 56 w 57"/>
                  <a:gd name="T23" fmla="*/ 0 h 58"/>
                  <a:gd name="T24" fmla="*/ 56 w 57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8">
                    <a:moveTo>
                      <a:pt x="5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6" name="Freeform 1891"/>
              <p:cNvSpPr/>
              <p:nvPr/>
            </p:nvSpPr>
            <p:spPr bwMode="auto">
              <a:xfrm>
                <a:off x="5968" y="21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7" name="Freeform 1892"/>
              <p:cNvSpPr/>
              <p:nvPr/>
            </p:nvSpPr>
            <p:spPr bwMode="auto">
              <a:xfrm>
                <a:off x="5909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8" name="Freeform 1893"/>
              <p:cNvSpPr/>
              <p:nvPr/>
            </p:nvSpPr>
            <p:spPr bwMode="auto">
              <a:xfrm>
                <a:off x="5909" y="221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9" name="Freeform 1894"/>
              <p:cNvSpPr/>
              <p:nvPr/>
            </p:nvSpPr>
            <p:spPr bwMode="auto">
              <a:xfrm>
                <a:off x="5908" y="221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0" name="Freeform 1895"/>
              <p:cNvSpPr/>
              <p:nvPr/>
            </p:nvSpPr>
            <p:spPr bwMode="auto">
              <a:xfrm>
                <a:off x="5912" y="2219"/>
                <a:ext cx="30" cy="47"/>
              </a:xfrm>
              <a:custGeom>
                <a:avLst/>
                <a:gdLst>
                  <a:gd name="T0" fmla="*/ 2 w 28"/>
                  <a:gd name="T1" fmla="*/ 0 h 44"/>
                  <a:gd name="T2" fmla="*/ 0 w 28"/>
                  <a:gd name="T3" fmla="*/ 2 h 44"/>
                  <a:gd name="T4" fmla="*/ 14 w 28"/>
                  <a:gd name="T5" fmla="*/ 44 h 44"/>
                  <a:gd name="T6" fmla="*/ 16 w 28"/>
                  <a:gd name="T7" fmla="*/ 43 h 44"/>
                  <a:gd name="T8" fmla="*/ 18 w 28"/>
                  <a:gd name="T9" fmla="*/ 44 h 44"/>
                  <a:gd name="T10" fmla="*/ 28 w 28"/>
                  <a:gd name="T11" fmla="*/ 19 h 44"/>
                  <a:gd name="T12" fmla="*/ 2 w 28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7" y="43"/>
                      <a:pt x="18" y="44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1" name="Freeform 1896"/>
              <p:cNvSpPr/>
              <p:nvPr/>
            </p:nvSpPr>
            <p:spPr bwMode="auto">
              <a:xfrm>
                <a:off x="5911" y="22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2" name="Freeform 1897"/>
              <p:cNvSpPr/>
              <p:nvPr/>
            </p:nvSpPr>
            <p:spPr bwMode="auto">
              <a:xfrm>
                <a:off x="5927" y="226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2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3" name="Freeform 1898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4" name="Freeform 1899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5" name="Freeform 1900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6" name="Freeform 1901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7" name="Freeform 1902"/>
              <p:cNvSpPr/>
              <p:nvPr/>
            </p:nvSpPr>
            <p:spPr bwMode="auto">
              <a:xfrm>
                <a:off x="5908" y="2214"/>
                <a:ext cx="21" cy="61"/>
              </a:xfrm>
              <a:custGeom>
                <a:avLst/>
                <a:gdLst>
                  <a:gd name="T0" fmla="*/ 1 w 20"/>
                  <a:gd name="T1" fmla="*/ 0 h 58"/>
                  <a:gd name="T2" fmla="*/ 1 w 20"/>
                  <a:gd name="T3" fmla="*/ 0 h 58"/>
                  <a:gd name="T4" fmla="*/ 0 w 20"/>
                  <a:gd name="T5" fmla="*/ 1 h 58"/>
                  <a:gd name="T6" fmla="*/ 20 w 20"/>
                  <a:gd name="T7" fmla="*/ 58 h 58"/>
                  <a:gd name="T8" fmla="*/ 20 w 20"/>
                  <a:gd name="T9" fmla="*/ 56 h 58"/>
                  <a:gd name="T10" fmla="*/ 20 w 20"/>
                  <a:gd name="T11" fmla="*/ 53 h 58"/>
                  <a:gd name="T12" fmla="*/ 18 w 20"/>
                  <a:gd name="T13" fmla="*/ 49 h 58"/>
                  <a:gd name="T14" fmla="*/ 4 w 20"/>
                  <a:gd name="T15" fmla="*/ 7 h 58"/>
                  <a:gd name="T16" fmla="*/ 3 w 20"/>
                  <a:gd name="T17" fmla="*/ 3 h 58"/>
                  <a:gd name="T18" fmla="*/ 2 w 20"/>
                  <a:gd name="T19" fmla="*/ 1 h 58"/>
                  <a:gd name="T20" fmla="*/ 1 w 20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8" name="Freeform 1903"/>
              <p:cNvSpPr/>
              <p:nvPr/>
            </p:nvSpPr>
            <p:spPr bwMode="auto">
              <a:xfrm>
                <a:off x="5908" y="221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9" name="Freeform 1904"/>
              <p:cNvSpPr/>
              <p:nvPr/>
            </p:nvSpPr>
            <p:spPr bwMode="auto">
              <a:xfrm>
                <a:off x="5908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0" name="Freeform 1905"/>
              <p:cNvSpPr/>
              <p:nvPr/>
            </p:nvSpPr>
            <p:spPr bwMode="auto">
              <a:xfrm>
                <a:off x="5931" y="2083"/>
                <a:ext cx="36" cy="91"/>
              </a:xfrm>
              <a:custGeom>
                <a:avLst/>
                <a:gdLst>
                  <a:gd name="T0" fmla="*/ 9 w 34"/>
                  <a:gd name="T1" fmla="*/ 0 h 86"/>
                  <a:gd name="T2" fmla="*/ 9 w 34"/>
                  <a:gd name="T3" fmla="*/ 0 h 86"/>
                  <a:gd name="T4" fmla="*/ 0 w 34"/>
                  <a:gd name="T5" fmla="*/ 65 h 86"/>
                  <a:gd name="T6" fmla="*/ 3 w 34"/>
                  <a:gd name="T7" fmla="*/ 70 h 86"/>
                  <a:gd name="T8" fmla="*/ 3 w 34"/>
                  <a:gd name="T9" fmla="*/ 71 h 86"/>
                  <a:gd name="T10" fmla="*/ 33 w 34"/>
                  <a:gd name="T11" fmla="*/ 86 h 86"/>
                  <a:gd name="T12" fmla="*/ 34 w 34"/>
                  <a:gd name="T13" fmla="*/ 85 h 86"/>
                  <a:gd name="T14" fmla="*/ 9 w 34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3" y="68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1" name="Freeform 1906"/>
              <p:cNvSpPr/>
              <p:nvPr/>
            </p:nvSpPr>
            <p:spPr bwMode="auto">
              <a:xfrm>
                <a:off x="5966" y="217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2" name="Freeform 1907"/>
              <p:cNvSpPr/>
              <p:nvPr/>
            </p:nvSpPr>
            <p:spPr bwMode="auto">
              <a:xfrm>
                <a:off x="5930" y="2152"/>
                <a:ext cx="5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5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3" name="Freeform 1908"/>
              <p:cNvSpPr/>
              <p:nvPr/>
            </p:nvSpPr>
            <p:spPr bwMode="auto">
              <a:xfrm>
                <a:off x="5941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4" name="Freeform 1909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5" name="Freeform 1910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6" name="Freeform 1911"/>
              <p:cNvSpPr>
                <a:spLocks noEditPoints="1"/>
              </p:cNvSpPr>
              <p:nvPr/>
            </p:nvSpPr>
            <p:spPr bwMode="auto">
              <a:xfrm>
                <a:off x="5928" y="2078"/>
                <a:ext cx="41" cy="99"/>
              </a:xfrm>
              <a:custGeom>
                <a:avLst/>
                <a:gdLst>
                  <a:gd name="T0" fmla="*/ 2 w 39"/>
                  <a:gd name="T1" fmla="*/ 74 h 94"/>
                  <a:gd name="T2" fmla="*/ 12 w 39"/>
                  <a:gd name="T3" fmla="*/ 5 h 94"/>
                  <a:gd name="T4" fmla="*/ 12 w 39"/>
                  <a:gd name="T5" fmla="*/ 5 h 94"/>
                  <a:gd name="T6" fmla="*/ 37 w 39"/>
                  <a:gd name="T7" fmla="*/ 90 h 94"/>
                  <a:gd name="T8" fmla="*/ 37 w 39"/>
                  <a:gd name="T9" fmla="*/ 91 h 94"/>
                  <a:gd name="T10" fmla="*/ 36 w 39"/>
                  <a:gd name="T11" fmla="*/ 91 h 94"/>
                  <a:gd name="T12" fmla="*/ 6 w 39"/>
                  <a:gd name="T13" fmla="*/ 76 h 94"/>
                  <a:gd name="T14" fmla="*/ 2 w 39"/>
                  <a:gd name="T15" fmla="*/ 74 h 94"/>
                  <a:gd name="T16" fmla="*/ 12 w 39"/>
                  <a:gd name="T17" fmla="*/ 0 h 94"/>
                  <a:gd name="T18" fmla="*/ 11 w 39"/>
                  <a:gd name="T19" fmla="*/ 0 h 94"/>
                  <a:gd name="T20" fmla="*/ 11 w 39"/>
                  <a:gd name="T21" fmla="*/ 0 h 94"/>
                  <a:gd name="T22" fmla="*/ 0 w 39"/>
                  <a:gd name="T23" fmla="*/ 75 h 94"/>
                  <a:gd name="T24" fmla="*/ 39 w 39"/>
                  <a:gd name="T25" fmla="*/ 94 h 94"/>
                  <a:gd name="T26" fmla="*/ 12 w 39"/>
                  <a:gd name="T2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4">
                    <a:moveTo>
                      <a:pt x="2" y="74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4"/>
                      <a:pt x="2" y="74"/>
                      <a:pt x="2" y="7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7" name="Freeform 1912"/>
              <p:cNvSpPr/>
              <p:nvPr/>
            </p:nvSpPr>
            <p:spPr bwMode="auto">
              <a:xfrm>
                <a:off x="5940" y="207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8" name="Freeform 1913"/>
              <p:cNvSpPr/>
              <p:nvPr/>
            </p:nvSpPr>
            <p:spPr bwMode="auto">
              <a:xfrm>
                <a:off x="5752" y="2115"/>
                <a:ext cx="9" cy="52"/>
              </a:xfrm>
              <a:custGeom>
                <a:avLst/>
                <a:gdLst>
                  <a:gd name="T0" fmla="*/ 6 w 9"/>
                  <a:gd name="T1" fmla="*/ 0 h 50"/>
                  <a:gd name="T2" fmla="*/ 0 w 9"/>
                  <a:gd name="T3" fmla="*/ 3 h 50"/>
                  <a:gd name="T4" fmla="*/ 7 w 9"/>
                  <a:gd name="T5" fmla="*/ 50 h 50"/>
                  <a:gd name="T6" fmla="*/ 9 w 9"/>
                  <a:gd name="T7" fmla="*/ 2 h 50"/>
                  <a:gd name="T8" fmla="*/ 6 w 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0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9" name="Freeform 1914"/>
              <p:cNvSpPr/>
              <p:nvPr/>
            </p:nvSpPr>
            <p:spPr bwMode="auto">
              <a:xfrm>
                <a:off x="5758" y="211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0" name="Freeform 1915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1" name="Freeform 1916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2" name="Freeform 1917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3" name="Freeform 1918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4" name="Freeform 1919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5" name="Freeform 1920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6" name="Rectangle 1921"/>
              <p:cNvSpPr>
                <a:spLocks noChangeArrowheads="1"/>
              </p:cNvSpPr>
              <p:nvPr/>
            </p:nvSpPr>
            <p:spPr bwMode="auto">
              <a:xfrm>
                <a:off x="5763" y="211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7" name="Freeform 1922"/>
              <p:cNvSpPr/>
              <p:nvPr/>
            </p:nvSpPr>
            <p:spPr bwMode="auto">
              <a:xfrm>
                <a:off x="5763" y="2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8" name="Freeform 1923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9" name="Freeform 1924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0" name="Freeform 1925"/>
              <p:cNvSpPr/>
              <p:nvPr/>
            </p:nvSpPr>
            <p:spPr bwMode="auto">
              <a:xfrm>
                <a:off x="5610" y="2324"/>
                <a:ext cx="33" cy="28"/>
              </a:xfrm>
              <a:custGeom>
                <a:avLst/>
                <a:gdLst>
                  <a:gd name="T0" fmla="*/ 28 w 31"/>
                  <a:gd name="T1" fmla="*/ 0 h 27"/>
                  <a:gd name="T2" fmla="*/ 0 w 31"/>
                  <a:gd name="T3" fmla="*/ 14 h 27"/>
                  <a:gd name="T4" fmla="*/ 0 w 31"/>
                  <a:gd name="T5" fmla="*/ 16 h 27"/>
                  <a:gd name="T6" fmla="*/ 0 w 31"/>
                  <a:gd name="T7" fmla="*/ 16 h 27"/>
                  <a:gd name="T8" fmla="*/ 25 w 31"/>
                  <a:gd name="T9" fmla="*/ 27 h 27"/>
                  <a:gd name="T10" fmla="*/ 31 w 31"/>
                  <a:gd name="T11" fmla="*/ 2 h 27"/>
                  <a:gd name="T12" fmla="*/ 28 w 3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29" y="1"/>
                      <a:pt x="2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1" name="Freeform 1926"/>
              <p:cNvSpPr/>
              <p:nvPr/>
            </p:nvSpPr>
            <p:spPr bwMode="auto">
              <a:xfrm>
                <a:off x="5640" y="232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2" name="Freeform 1927"/>
              <p:cNvSpPr/>
              <p:nvPr/>
            </p:nvSpPr>
            <p:spPr bwMode="auto">
              <a:xfrm>
                <a:off x="5608" y="2338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3" name="Freeform 1928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4" name="Freeform 1929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5" name="Freeform 1930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6" name="Freeform 1931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7" name="Freeform 1932"/>
              <p:cNvSpPr/>
              <p:nvPr/>
            </p:nvSpPr>
            <p:spPr bwMode="auto">
              <a:xfrm>
                <a:off x="5606" y="23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8" name="Freeform 1933"/>
              <p:cNvSpPr/>
              <p:nvPr/>
            </p:nvSpPr>
            <p:spPr bwMode="auto">
              <a:xfrm>
                <a:off x="5605" y="23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9" name="Freeform 1934"/>
              <p:cNvSpPr/>
              <p:nvPr/>
            </p:nvSpPr>
            <p:spPr bwMode="auto">
              <a:xfrm>
                <a:off x="5640" y="2326"/>
                <a:ext cx="30" cy="38"/>
              </a:xfrm>
              <a:custGeom>
                <a:avLst/>
                <a:gdLst>
                  <a:gd name="T0" fmla="*/ 8 w 29"/>
                  <a:gd name="T1" fmla="*/ 0 h 36"/>
                  <a:gd name="T2" fmla="*/ 6 w 29"/>
                  <a:gd name="T3" fmla="*/ 1 h 36"/>
                  <a:gd name="T4" fmla="*/ 6 w 29"/>
                  <a:gd name="T5" fmla="*/ 1 h 36"/>
                  <a:gd name="T6" fmla="*/ 0 w 29"/>
                  <a:gd name="T7" fmla="*/ 27 h 36"/>
                  <a:gd name="T8" fmla="*/ 22 w 29"/>
                  <a:gd name="T9" fmla="*/ 36 h 36"/>
                  <a:gd name="T10" fmla="*/ 29 w 29"/>
                  <a:gd name="T11" fmla="*/ 33 h 36"/>
                  <a:gd name="T12" fmla="*/ 15 w 29"/>
                  <a:gd name="T13" fmla="*/ 10 h 36"/>
                  <a:gd name="T14" fmla="*/ 8 w 2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6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0" name="Freeform 1935"/>
              <p:cNvSpPr/>
              <p:nvPr/>
            </p:nvSpPr>
            <p:spPr bwMode="auto">
              <a:xfrm>
                <a:off x="5646" y="2323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1" name="Freeform 1936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2" name="Freeform 1937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3" name="Freeform 1938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4" name="Freeform 1939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5" name="Freeform 1940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close/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6" name="Freeform 1941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7" name="Freeform 1942"/>
              <p:cNvSpPr/>
              <p:nvPr/>
            </p:nvSpPr>
            <p:spPr bwMode="auto">
              <a:xfrm>
                <a:off x="5667" y="2363"/>
                <a:ext cx="10" cy="6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3 h 6"/>
                  <a:gd name="T4" fmla="*/ 8 w 9"/>
                  <a:gd name="T5" fmla="*/ 6 h 6"/>
                  <a:gd name="T6" fmla="*/ 9 w 9"/>
                  <a:gd name="T7" fmla="*/ 6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8" name="Freeform 1943"/>
              <p:cNvSpPr/>
              <p:nvPr/>
            </p:nvSpPr>
            <p:spPr bwMode="auto">
              <a:xfrm>
                <a:off x="5676" y="23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9" name="Freeform 1944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0" name="Freeform 1945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1" name="Freeform 1946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2" name="Freeform 1947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3" name="Freeform 1948"/>
              <p:cNvSpPr/>
              <p:nvPr/>
            </p:nvSpPr>
            <p:spPr bwMode="auto">
              <a:xfrm>
                <a:off x="5623" y="2386"/>
                <a:ext cx="21" cy="34"/>
              </a:xfrm>
              <a:custGeom>
                <a:avLst/>
                <a:gdLst>
                  <a:gd name="T0" fmla="*/ 7 w 20"/>
                  <a:gd name="T1" fmla="*/ 0 h 32"/>
                  <a:gd name="T2" fmla="*/ 0 w 20"/>
                  <a:gd name="T3" fmla="*/ 14 h 32"/>
                  <a:gd name="T4" fmla="*/ 2 w 20"/>
                  <a:gd name="T5" fmla="*/ 18 h 32"/>
                  <a:gd name="T6" fmla="*/ 2 w 20"/>
                  <a:gd name="T7" fmla="*/ 20 h 32"/>
                  <a:gd name="T8" fmla="*/ 18 w 20"/>
                  <a:gd name="T9" fmla="*/ 32 h 32"/>
                  <a:gd name="T10" fmla="*/ 20 w 20"/>
                  <a:gd name="T11" fmla="*/ 30 h 32"/>
                  <a:gd name="T12" fmla="*/ 10 w 20"/>
                  <a:gd name="T13" fmla="*/ 1 h 32"/>
                  <a:gd name="T14" fmla="*/ 9 w 20"/>
                  <a:gd name="T15" fmla="*/ 1 h 32"/>
                  <a:gd name="T16" fmla="*/ 7 w 20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7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4" name="Freeform 1949"/>
              <p:cNvSpPr/>
              <p:nvPr/>
            </p:nvSpPr>
            <p:spPr bwMode="auto">
              <a:xfrm>
                <a:off x="5621" y="240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5" name="Freeform 1950"/>
              <p:cNvSpPr/>
              <p:nvPr/>
            </p:nvSpPr>
            <p:spPr bwMode="auto">
              <a:xfrm>
                <a:off x="5642" y="241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6" name="Freeform 1951"/>
              <p:cNvSpPr/>
              <p:nvPr/>
            </p:nvSpPr>
            <p:spPr bwMode="auto">
              <a:xfrm>
                <a:off x="5630" y="238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7" name="Freeform 1952"/>
              <p:cNvSpPr>
                <a:spLocks noEditPoints="1"/>
              </p:cNvSpPr>
              <p:nvPr/>
            </p:nvSpPr>
            <p:spPr bwMode="auto">
              <a:xfrm>
                <a:off x="5620" y="2380"/>
                <a:ext cx="27" cy="45"/>
              </a:xfrm>
              <a:custGeom>
                <a:avLst/>
                <a:gdLst>
                  <a:gd name="T0" fmla="*/ 10 w 26"/>
                  <a:gd name="T1" fmla="*/ 6 h 43"/>
                  <a:gd name="T2" fmla="*/ 12 w 26"/>
                  <a:gd name="T3" fmla="*/ 4 h 43"/>
                  <a:gd name="T4" fmla="*/ 13 w 26"/>
                  <a:gd name="T5" fmla="*/ 7 h 43"/>
                  <a:gd name="T6" fmla="*/ 23 w 26"/>
                  <a:gd name="T7" fmla="*/ 36 h 43"/>
                  <a:gd name="T8" fmla="*/ 24 w 26"/>
                  <a:gd name="T9" fmla="*/ 40 h 43"/>
                  <a:gd name="T10" fmla="*/ 21 w 26"/>
                  <a:gd name="T11" fmla="*/ 38 h 43"/>
                  <a:gd name="T12" fmla="*/ 5 w 26"/>
                  <a:gd name="T13" fmla="*/ 26 h 43"/>
                  <a:gd name="T14" fmla="*/ 1 w 26"/>
                  <a:gd name="T15" fmla="*/ 24 h 43"/>
                  <a:gd name="T16" fmla="*/ 3 w 26"/>
                  <a:gd name="T17" fmla="*/ 20 h 43"/>
                  <a:gd name="T18" fmla="*/ 10 w 26"/>
                  <a:gd name="T19" fmla="*/ 6 h 43"/>
                  <a:gd name="T20" fmla="*/ 12 w 26"/>
                  <a:gd name="T21" fmla="*/ 0 h 43"/>
                  <a:gd name="T22" fmla="*/ 0 w 26"/>
                  <a:gd name="T23" fmla="*/ 22 h 43"/>
                  <a:gd name="T24" fmla="*/ 1 w 26"/>
                  <a:gd name="T25" fmla="*/ 24 h 43"/>
                  <a:gd name="T26" fmla="*/ 1 w 26"/>
                  <a:gd name="T27" fmla="*/ 25 h 43"/>
                  <a:gd name="T28" fmla="*/ 26 w 26"/>
                  <a:gd name="T29" fmla="*/ 43 h 43"/>
                  <a:gd name="T30" fmla="*/ 26 w 26"/>
                  <a:gd name="T31" fmla="*/ 42 h 43"/>
                  <a:gd name="T32" fmla="*/ 12 w 26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3">
                    <a:moveTo>
                      <a:pt x="10" y="6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8" name="Freeform 1953"/>
              <p:cNvSpPr/>
              <p:nvPr/>
            </p:nvSpPr>
            <p:spPr bwMode="auto">
              <a:xfrm>
                <a:off x="5619" y="2403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9" name="Freeform 1954"/>
              <p:cNvSpPr/>
              <p:nvPr/>
            </p:nvSpPr>
            <p:spPr bwMode="auto">
              <a:xfrm>
                <a:off x="5647" y="24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0" name="Freeform 1955"/>
              <p:cNvSpPr>
                <a:spLocks noEditPoints="1"/>
              </p:cNvSpPr>
              <p:nvPr/>
            </p:nvSpPr>
            <p:spPr bwMode="auto">
              <a:xfrm>
                <a:off x="5563" y="2344"/>
                <a:ext cx="53" cy="57"/>
              </a:xfrm>
              <a:custGeom>
                <a:avLst/>
                <a:gdLst>
                  <a:gd name="T0" fmla="*/ 28 w 51"/>
                  <a:gd name="T1" fmla="*/ 36 h 54"/>
                  <a:gd name="T2" fmla="*/ 22 w 51"/>
                  <a:gd name="T3" fmla="*/ 30 h 54"/>
                  <a:gd name="T4" fmla="*/ 28 w 51"/>
                  <a:gd name="T5" fmla="*/ 24 h 54"/>
                  <a:gd name="T6" fmla="*/ 34 w 51"/>
                  <a:gd name="T7" fmla="*/ 30 h 54"/>
                  <a:gd name="T8" fmla="*/ 28 w 51"/>
                  <a:gd name="T9" fmla="*/ 36 h 54"/>
                  <a:gd name="T10" fmla="*/ 35 w 51"/>
                  <a:gd name="T11" fmla="*/ 0 h 54"/>
                  <a:gd name="T12" fmla="*/ 0 w 51"/>
                  <a:gd name="T13" fmla="*/ 18 h 54"/>
                  <a:gd name="T14" fmla="*/ 0 w 51"/>
                  <a:gd name="T15" fmla="*/ 20 h 54"/>
                  <a:gd name="T16" fmla="*/ 0 w 51"/>
                  <a:gd name="T17" fmla="*/ 22 h 54"/>
                  <a:gd name="T18" fmla="*/ 49 w 51"/>
                  <a:gd name="T19" fmla="*/ 54 h 54"/>
                  <a:gd name="T20" fmla="*/ 51 w 51"/>
                  <a:gd name="T21" fmla="*/ 53 h 54"/>
                  <a:gd name="T22" fmla="*/ 39 w 51"/>
                  <a:gd name="T23" fmla="*/ 2 h 54"/>
                  <a:gd name="T24" fmla="*/ 35 w 51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28" y="36"/>
                    </a:moveTo>
                    <a:cubicBezTo>
                      <a:pt x="24" y="36"/>
                      <a:pt x="22" y="33"/>
                      <a:pt x="22" y="30"/>
                    </a:cubicBezTo>
                    <a:cubicBezTo>
                      <a:pt x="22" y="27"/>
                      <a:pt x="24" y="24"/>
                      <a:pt x="28" y="24"/>
                    </a:cubicBezTo>
                    <a:cubicBezTo>
                      <a:pt x="31" y="24"/>
                      <a:pt x="34" y="27"/>
                      <a:pt x="34" y="30"/>
                    </a:cubicBezTo>
                    <a:cubicBezTo>
                      <a:pt x="34" y="33"/>
                      <a:pt x="31" y="36"/>
                      <a:pt x="28" y="36"/>
                    </a:cubicBezTo>
                    <a:moveTo>
                      <a:pt x="3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0" y="53"/>
                      <a:pt x="50" y="53"/>
                      <a:pt x="51" y="5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1" name="Oval 195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2" name="Freeform 1957"/>
              <p:cNvSpPr/>
              <p:nvPr/>
            </p:nvSpPr>
            <p:spPr bwMode="auto">
              <a:xfrm>
                <a:off x="5614" y="24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3" name="Freeform 1958"/>
              <p:cNvSpPr/>
              <p:nvPr/>
            </p:nvSpPr>
            <p:spPr bwMode="auto">
              <a:xfrm>
                <a:off x="5558" y="2363"/>
                <a:ext cx="5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4" name="Freeform 1959"/>
              <p:cNvSpPr/>
              <p:nvPr/>
            </p:nvSpPr>
            <p:spPr bwMode="auto">
              <a:xfrm>
                <a:off x="5599" y="2343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5" name="Freeform 1960"/>
              <p:cNvSpPr>
                <a:spLocks noEditPoints="1"/>
              </p:cNvSpPr>
              <p:nvPr/>
            </p:nvSpPr>
            <p:spPr bwMode="auto">
              <a:xfrm>
                <a:off x="5555" y="2341"/>
                <a:ext cx="64" cy="64"/>
              </a:xfrm>
              <a:custGeom>
                <a:avLst/>
                <a:gdLst>
                  <a:gd name="T0" fmla="*/ 42 w 60"/>
                  <a:gd name="T1" fmla="*/ 3 h 61"/>
                  <a:gd name="T2" fmla="*/ 46 w 60"/>
                  <a:gd name="T3" fmla="*/ 2 h 61"/>
                  <a:gd name="T4" fmla="*/ 46 w 60"/>
                  <a:gd name="T5" fmla="*/ 5 h 61"/>
                  <a:gd name="T6" fmla="*/ 58 w 60"/>
                  <a:gd name="T7" fmla="*/ 56 h 61"/>
                  <a:gd name="T8" fmla="*/ 58 w 60"/>
                  <a:gd name="T9" fmla="*/ 58 h 61"/>
                  <a:gd name="T10" fmla="*/ 56 w 60"/>
                  <a:gd name="T11" fmla="*/ 57 h 61"/>
                  <a:gd name="T12" fmla="*/ 7 w 60"/>
                  <a:gd name="T13" fmla="*/ 25 h 61"/>
                  <a:gd name="T14" fmla="*/ 3 w 60"/>
                  <a:gd name="T15" fmla="*/ 23 h 61"/>
                  <a:gd name="T16" fmla="*/ 7 w 60"/>
                  <a:gd name="T17" fmla="*/ 21 h 61"/>
                  <a:gd name="T18" fmla="*/ 42 w 60"/>
                  <a:gd name="T19" fmla="*/ 3 h 61"/>
                  <a:gd name="T20" fmla="*/ 45 w 60"/>
                  <a:gd name="T21" fmla="*/ 0 h 61"/>
                  <a:gd name="T22" fmla="*/ 0 w 60"/>
                  <a:gd name="T23" fmla="*/ 23 h 61"/>
                  <a:gd name="T24" fmla="*/ 60 w 60"/>
                  <a:gd name="T25" fmla="*/ 61 h 61"/>
                  <a:gd name="T26" fmla="*/ 47 w 60"/>
                  <a:gd name="T27" fmla="*/ 1 h 61"/>
                  <a:gd name="T28" fmla="*/ 47 w 60"/>
                  <a:gd name="T29" fmla="*/ 1 h 61"/>
                  <a:gd name="T30" fmla="*/ 45 w 60"/>
                  <a:gd name="T31" fmla="*/ 0 h 61"/>
                  <a:gd name="T32" fmla="*/ 45 w 60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42" y="3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42" y="3"/>
                      <a:pt x="42" y="3"/>
                      <a:pt x="42" y="3"/>
                    </a:cubicBezTo>
                    <a:moveTo>
                      <a:pt x="4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6" name="Freeform 1961"/>
              <p:cNvSpPr/>
              <p:nvPr/>
            </p:nvSpPr>
            <p:spPr bwMode="auto">
              <a:xfrm>
                <a:off x="5603" y="234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7" name="Freeform 1962"/>
              <p:cNvSpPr/>
              <p:nvPr/>
            </p:nvSpPr>
            <p:spPr bwMode="auto">
              <a:xfrm>
                <a:off x="5554" y="2261"/>
                <a:ext cx="49" cy="73"/>
              </a:xfrm>
              <a:custGeom>
                <a:avLst/>
                <a:gdLst>
                  <a:gd name="T0" fmla="*/ 35 w 46"/>
                  <a:gd name="T1" fmla="*/ 0 h 69"/>
                  <a:gd name="T2" fmla="*/ 2 w 46"/>
                  <a:gd name="T3" fmla="*/ 3 h 69"/>
                  <a:gd name="T4" fmla="*/ 0 w 46"/>
                  <a:gd name="T5" fmla="*/ 8 h 69"/>
                  <a:gd name="T6" fmla="*/ 46 w 46"/>
                  <a:gd name="T7" fmla="*/ 69 h 69"/>
                  <a:gd name="T8" fmla="*/ 46 w 46"/>
                  <a:gd name="T9" fmla="*/ 69 h 69"/>
                  <a:gd name="T10" fmla="*/ 44 w 46"/>
                  <a:gd name="T11" fmla="*/ 31 h 69"/>
                  <a:gd name="T12" fmla="*/ 40 w 46"/>
                  <a:gd name="T13" fmla="*/ 26 h 69"/>
                  <a:gd name="T14" fmla="*/ 43 w 46"/>
                  <a:gd name="T15" fmla="*/ 21 h 69"/>
                  <a:gd name="T16" fmla="*/ 42 w 46"/>
                  <a:gd name="T17" fmla="*/ 6 h 69"/>
                  <a:gd name="T18" fmla="*/ 35 w 46"/>
                  <a:gd name="T1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9">
                    <a:moveTo>
                      <a:pt x="35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2" y="30"/>
                      <a:pt x="40" y="28"/>
                      <a:pt x="40" y="26"/>
                    </a:cubicBezTo>
                    <a:cubicBezTo>
                      <a:pt x="40" y="24"/>
                      <a:pt x="41" y="22"/>
                      <a:pt x="43" y="21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5"/>
                      <a:pt x="36" y="3"/>
                      <a:pt x="3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8" name="Freeform 1963"/>
              <p:cNvSpPr/>
              <p:nvPr/>
            </p:nvSpPr>
            <p:spPr bwMode="auto">
              <a:xfrm>
                <a:off x="5551" y="22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9" name="Freeform 1964"/>
              <p:cNvSpPr/>
              <p:nvPr/>
            </p:nvSpPr>
            <p:spPr bwMode="auto">
              <a:xfrm>
                <a:off x="5596" y="2284"/>
                <a:ext cx="5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4 w 4"/>
                  <a:gd name="T5" fmla="*/ 10 h 10"/>
                  <a:gd name="T6" fmla="*/ 3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0" name="Freeform 1965"/>
              <p:cNvSpPr/>
              <p:nvPr/>
            </p:nvSpPr>
            <p:spPr bwMode="auto">
              <a:xfrm>
                <a:off x="5603" y="233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1" name="Freeform 1966"/>
              <p:cNvSpPr/>
              <p:nvPr/>
            </p:nvSpPr>
            <p:spPr bwMode="auto">
              <a:xfrm>
                <a:off x="5591" y="2260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" y="6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2" name="Freeform 1967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3" name="Freeform 1968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4" name="Freeform 1969"/>
              <p:cNvSpPr/>
              <p:nvPr/>
            </p:nvSpPr>
            <p:spPr bwMode="auto">
              <a:xfrm>
                <a:off x="5532" y="2458"/>
                <a:ext cx="87" cy="34"/>
              </a:xfrm>
              <a:custGeom>
                <a:avLst/>
                <a:gdLst>
                  <a:gd name="T0" fmla="*/ 30 w 82"/>
                  <a:gd name="T1" fmla="*/ 0 h 32"/>
                  <a:gd name="T2" fmla="*/ 0 w 82"/>
                  <a:gd name="T3" fmla="*/ 16 h 32"/>
                  <a:gd name="T4" fmla="*/ 1 w 82"/>
                  <a:gd name="T5" fmla="*/ 19 h 32"/>
                  <a:gd name="T6" fmla="*/ 82 w 82"/>
                  <a:gd name="T7" fmla="*/ 32 h 32"/>
                  <a:gd name="T8" fmla="*/ 38 w 82"/>
                  <a:gd name="T9" fmla="*/ 0 h 32"/>
                  <a:gd name="T10" fmla="*/ 34 w 82"/>
                  <a:gd name="T11" fmla="*/ 1 h 32"/>
                  <a:gd name="T12" fmla="*/ 30 w 82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2">
                    <a:moveTo>
                      <a:pt x="3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1"/>
                      <a:pt x="36" y="1"/>
                      <a:pt x="34" y="1"/>
                    </a:cubicBezTo>
                    <a:cubicBezTo>
                      <a:pt x="33" y="1"/>
                      <a:pt x="31" y="1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5" name="Freeform 1970"/>
              <p:cNvSpPr/>
              <p:nvPr/>
            </p:nvSpPr>
            <p:spPr bwMode="auto">
              <a:xfrm>
                <a:off x="5528" y="2475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6" name="Freeform 1971"/>
              <p:cNvSpPr/>
              <p:nvPr/>
            </p:nvSpPr>
            <p:spPr bwMode="auto">
              <a:xfrm>
                <a:off x="5564" y="245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4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7" name="Freeform 1972"/>
              <p:cNvSpPr>
                <a:spLocks noEditPoints="1"/>
              </p:cNvSpPr>
              <p:nvPr/>
            </p:nvSpPr>
            <p:spPr bwMode="auto">
              <a:xfrm>
                <a:off x="5523" y="2454"/>
                <a:ext cx="101" cy="40"/>
              </a:xfrm>
              <a:custGeom>
                <a:avLst/>
                <a:gdLst>
                  <a:gd name="T0" fmla="*/ 38 w 95"/>
                  <a:gd name="T1" fmla="*/ 4 h 38"/>
                  <a:gd name="T2" fmla="*/ 42 w 95"/>
                  <a:gd name="T3" fmla="*/ 2 h 38"/>
                  <a:gd name="T4" fmla="*/ 46 w 95"/>
                  <a:gd name="T5" fmla="*/ 4 h 38"/>
                  <a:gd name="T6" fmla="*/ 90 w 95"/>
                  <a:gd name="T7" fmla="*/ 36 h 38"/>
                  <a:gd name="T8" fmla="*/ 9 w 95"/>
                  <a:gd name="T9" fmla="*/ 23 h 38"/>
                  <a:gd name="T10" fmla="*/ 4 w 95"/>
                  <a:gd name="T11" fmla="*/ 22 h 38"/>
                  <a:gd name="T12" fmla="*/ 8 w 95"/>
                  <a:gd name="T13" fmla="*/ 20 h 38"/>
                  <a:gd name="T14" fmla="*/ 38 w 95"/>
                  <a:gd name="T15" fmla="*/ 4 h 38"/>
                  <a:gd name="T16" fmla="*/ 42 w 95"/>
                  <a:gd name="T17" fmla="*/ 0 h 38"/>
                  <a:gd name="T18" fmla="*/ 0 w 95"/>
                  <a:gd name="T19" fmla="*/ 23 h 38"/>
                  <a:gd name="T20" fmla="*/ 95 w 95"/>
                  <a:gd name="T21" fmla="*/ 38 h 38"/>
                  <a:gd name="T22" fmla="*/ 95 w 95"/>
                  <a:gd name="T23" fmla="*/ 38 h 38"/>
                  <a:gd name="T24" fmla="*/ 95 w 95"/>
                  <a:gd name="T25" fmla="*/ 38 h 38"/>
                  <a:gd name="T26" fmla="*/ 42 w 95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38">
                    <a:moveTo>
                      <a:pt x="38" y="4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38" y="4"/>
                      <a:pt x="38" y="4"/>
                      <a:pt x="38" y="4"/>
                    </a:cubicBezTo>
                    <a:moveTo>
                      <a:pt x="4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8" name="Oval 1973"/>
              <p:cNvSpPr>
                <a:spLocks noChangeArrowheads="1"/>
              </p:cNvSpPr>
              <p:nvPr/>
            </p:nvSpPr>
            <p:spPr bwMode="auto">
              <a:xfrm>
                <a:off x="5624" y="2494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9" name="Freeform 1974"/>
              <p:cNvSpPr/>
              <p:nvPr/>
            </p:nvSpPr>
            <p:spPr bwMode="auto">
              <a:xfrm>
                <a:off x="5624" y="24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0" name="Freeform 1975"/>
              <p:cNvSpPr/>
              <p:nvPr/>
            </p:nvSpPr>
            <p:spPr bwMode="auto">
              <a:xfrm>
                <a:off x="5789" y="2412"/>
                <a:ext cx="31" cy="79"/>
              </a:xfrm>
              <a:custGeom>
                <a:avLst/>
                <a:gdLst>
                  <a:gd name="T0" fmla="*/ 19 w 30"/>
                  <a:gd name="T1" fmla="*/ 0 h 74"/>
                  <a:gd name="T2" fmla="*/ 18 w 30"/>
                  <a:gd name="T3" fmla="*/ 0 h 74"/>
                  <a:gd name="T4" fmla="*/ 18 w 30"/>
                  <a:gd name="T5" fmla="*/ 0 h 74"/>
                  <a:gd name="T6" fmla="*/ 0 w 30"/>
                  <a:gd name="T7" fmla="*/ 73 h 74"/>
                  <a:gd name="T8" fmla="*/ 2 w 30"/>
                  <a:gd name="T9" fmla="*/ 74 h 74"/>
                  <a:gd name="T10" fmla="*/ 30 w 30"/>
                  <a:gd name="T11" fmla="*/ 42 h 74"/>
                  <a:gd name="T12" fmla="*/ 19 w 30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74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3"/>
                      <a:pt x="1" y="73"/>
                      <a:pt x="2" y="74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1" name="Freeform 1976"/>
              <p:cNvSpPr/>
              <p:nvPr/>
            </p:nvSpPr>
            <p:spPr bwMode="auto">
              <a:xfrm>
                <a:off x="5808" y="24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2" name="Freeform 1977"/>
              <p:cNvSpPr/>
              <p:nvPr/>
            </p:nvSpPr>
            <p:spPr bwMode="auto">
              <a:xfrm>
                <a:off x="5788" y="2489"/>
                <a:ext cx="3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3" name="Freeform 1978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4" name="Freeform 1979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5" name="Freeform 1980"/>
              <p:cNvSpPr/>
              <p:nvPr/>
            </p:nvSpPr>
            <p:spPr bwMode="auto">
              <a:xfrm>
                <a:off x="5786" y="2406"/>
                <a:ext cx="37" cy="92"/>
              </a:xfrm>
              <a:custGeom>
                <a:avLst/>
                <a:gdLst>
                  <a:gd name="T0" fmla="*/ 21 w 35"/>
                  <a:gd name="T1" fmla="*/ 0 h 87"/>
                  <a:gd name="T2" fmla="*/ 0 w 35"/>
                  <a:gd name="T3" fmla="*/ 86 h 87"/>
                  <a:gd name="T4" fmla="*/ 0 w 35"/>
                  <a:gd name="T5" fmla="*/ 87 h 87"/>
                  <a:gd name="T6" fmla="*/ 0 w 35"/>
                  <a:gd name="T7" fmla="*/ 87 h 87"/>
                  <a:gd name="T8" fmla="*/ 1 w 35"/>
                  <a:gd name="T9" fmla="*/ 86 h 87"/>
                  <a:gd name="T10" fmla="*/ 2 w 35"/>
                  <a:gd name="T11" fmla="*/ 83 h 87"/>
                  <a:gd name="T12" fmla="*/ 3 w 35"/>
                  <a:gd name="T13" fmla="*/ 79 h 87"/>
                  <a:gd name="T14" fmla="*/ 21 w 35"/>
                  <a:gd name="T15" fmla="*/ 6 h 87"/>
                  <a:gd name="T16" fmla="*/ 21 w 35"/>
                  <a:gd name="T17" fmla="*/ 5 h 87"/>
                  <a:gd name="T18" fmla="*/ 22 w 35"/>
                  <a:gd name="T19" fmla="*/ 6 h 87"/>
                  <a:gd name="T20" fmla="*/ 33 w 35"/>
                  <a:gd name="T21" fmla="*/ 48 h 87"/>
                  <a:gd name="T22" fmla="*/ 34 w 35"/>
                  <a:gd name="T23" fmla="*/ 50 h 87"/>
                  <a:gd name="T24" fmla="*/ 35 w 35"/>
                  <a:gd name="T25" fmla="*/ 48 h 87"/>
                  <a:gd name="T26" fmla="*/ 22 w 35"/>
                  <a:gd name="T27" fmla="*/ 0 h 87"/>
                  <a:gd name="T28" fmla="*/ 21 w 35"/>
                  <a:gd name="T29" fmla="*/ 0 h 87"/>
                  <a:gd name="T30" fmla="*/ 21 w 35"/>
                  <a:gd name="T3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87">
                    <a:moveTo>
                      <a:pt x="21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6" name="Freeform 1981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7" name="Freeform 1982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8" name="Freeform 1983"/>
              <p:cNvSpPr/>
              <p:nvPr/>
            </p:nvSpPr>
            <p:spPr bwMode="auto">
              <a:xfrm>
                <a:off x="5808" y="24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9" name="Freeform 1984"/>
              <p:cNvSpPr/>
              <p:nvPr/>
            </p:nvSpPr>
            <p:spPr bwMode="auto">
              <a:xfrm>
                <a:off x="5808" y="24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0" name="Freeform 1985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1" name="Freeform 1986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2" name="Freeform 1987"/>
              <p:cNvSpPr/>
              <p:nvPr/>
            </p:nvSpPr>
            <p:spPr bwMode="auto">
              <a:xfrm>
                <a:off x="5793" y="2460"/>
                <a:ext cx="39" cy="42"/>
              </a:xfrm>
              <a:custGeom>
                <a:avLst/>
                <a:gdLst>
                  <a:gd name="T0" fmla="*/ 27 w 37"/>
                  <a:gd name="T1" fmla="*/ 0 h 40"/>
                  <a:gd name="T2" fmla="*/ 0 w 37"/>
                  <a:gd name="T3" fmla="*/ 31 h 40"/>
                  <a:gd name="T4" fmla="*/ 2 w 37"/>
                  <a:gd name="T5" fmla="*/ 37 h 40"/>
                  <a:gd name="T6" fmla="*/ 33 w 37"/>
                  <a:gd name="T7" fmla="*/ 40 h 40"/>
                  <a:gd name="T8" fmla="*/ 37 w 37"/>
                  <a:gd name="T9" fmla="*/ 36 h 40"/>
                  <a:gd name="T10" fmla="*/ 27 w 37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27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4"/>
                      <a:pt x="2" y="37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8"/>
                      <a:pt x="35" y="37"/>
                      <a:pt x="37" y="36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3" name="Freeform 1988"/>
              <p:cNvSpPr/>
              <p:nvPr/>
            </p:nvSpPr>
            <p:spPr bwMode="auto">
              <a:xfrm>
                <a:off x="5788" y="2493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5 h 6"/>
                  <a:gd name="T4" fmla="*/ 7 w 7"/>
                  <a:gd name="T5" fmla="*/ 6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4" name="Freeform 1989"/>
              <p:cNvSpPr/>
              <p:nvPr/>
            </p:nvSpPr>
            <p:spPr bwMode="auto">
              <a:xfrm>
                <a:off x="5828" y="249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5" name="Freeform 1990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6" name="Freeform 1991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7" name="Freeform 1992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8" name="Freeform 1993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9" name="Freeform 1994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0" name="Freeform 1995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1" name="Freeform 1996"/>
              <p:cNvSpPr/>
              <p:nvPr/>
            </p:nvSpPr>
            <p:spPr bwMode="auto">
              <a:xfrm>
                <a:off x="5702" y="2439"/>
                <a:ext cx="74" cy="66"/>
              </a:xfrm>
              <a:custGeom>
                <a:avLst/>
                <a:gdLst>
                  <a:gd name="T0" fmla="*/ 9 w 70"/>
                  <a:gd name="T1" fmla="*/ 0 h 63"/>
                  <a:gd name="T2" fmla="*/ 5 w 70"/>
                  <a:gd name="T3" fmla="*/ 2 h 63"/>
                  <a:gd name="T4" fmla="*/ 0 w 70"/>
                  <a:gd name="T5" fmla="*/ 50 h 63"/>
                  <a:gd name="T6" fmla="*/ 8 w 70"/>
                  <a:gd name="T7" fmla="*/ 63 h 63"/>
                  <a:gd name="T8" fmla="*/ 68 w 70"/>
                  <a:gd name="T9" fmla="*/ 57 h 63"/>
                  <a:gd name="T10" fmla="*/ 70 w 70"/>
                  <a:gd name="T11" fmla="*/ 52 h 63"/>
                  <a:gd name="T12" fmla="*/ 9 w 70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3">
                    <a:moveTo>
                      <a:pt x="9" y="0"/>
                    </a:moveTo>
                    <a:cubicBezTo>
                      <a:pt x="8" y="1"/>
                      <a:pt x="7" y="1"/>
                      <a:pt x="5" y="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5"/>
                      <a:pt x="69" y="53"/>
                      <a:pt x="70" y="5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2" name="Freeform 1997"/>
              <p:cNvSpPr/>
              <p:nvPr/>
            </p:nvSpPr>
            <p:spPr bwMode="auto">
              <a:xfrm>
                <a:off x="5707" y="2436"/>
                <a:ext cx="5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3" name="Freeform 1998"/>
              <p:cNvSpPr/>
              <p:nvPr/>
            </p:nvSpPr>
            <p:spPr bwMode="auto">
              <a:xfrm>
                <a:off x="5774" y="2494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4" name="Freeform 1999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5" name="Freeform 2000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6" name="Freeform 2001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7" name="Freeform 2002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8" name="Freeform 2003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9" name="Freeform 2004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0" name="Freeform 2005"/>
              <p:cNvSpPr>
                <a:spLocks noEditPoints="1"/>
              </p:cNvSpPr>
              <p:nvPr/>
            </p:nvSpPr>
            <p:spPr bwMode="auto">
              <a:xfrm>
                <a:off x="5635" y="2210"/>
                <a:ext cx="99" cy="65"/>
              </a:xfrm>
              <a:custGeom>
                <a:avLst/>
                <a:gdLst>
                  <a:gd name="T0" fmla="*/ 88 w 93"/>
                  <a:gd name="T1" fmla="*/ 43 h 62"/>
                  <a:gd name="T2" fmla="*/ 68 w 93"/>
                  <a:gd name="T3" fmla="*/ 44 h 62"/>
                  <a:gd name="T4" fmla="*/ 61 w 93"/>
                  <a:gd name="T5" fmla="*/ 50 h 62"/>
                  <a:gd name="T6" fmla="*/ 60 w 93"/>
                  <a:gd name="T7" fmla="*/ 55 h 62"/>
                  <a:gd name="T8" fmla="*/ 89 w 93"/>
                  <a:gd name="T9" fmla="*/ 62 h 62"/>
                  <a:gd name="T10" fmla="*/ 93 w 93"/>
                  <a:gd name="T11" fmla="*/ 58 h 62"/>
                  <a:gd name="T12" fmla="*/ 88 w 93"/>
                  <a:gd name="T13" fmla="*/ 43 h 62"/>
                  <a:gd name="T14" fmla="*/ 4 w 93"/>
                  <a:gd name="T15" fmla="*/ 35 h 62"/>
                  <a:gd name="T16" fmla="*/ 0 w 93"/>
                  <a:gd name="T17" fmla="*/ 37 h 62"/>
                  <a:gd name="T18" fmla="*/ 0 w 93"/>
                  <a:gd name="T19" fmla="*/ 37 h 62"/>
                  <a:gd name="T20" fmla="*/ 5 w 93"/>
                  <a:gd name="T21" fmla="*/ 38 h 62"/>
                  <a:gd name="T22" fmla="*/ 4 w 93"/>
                  <a:gd name="T23" fmla="*/ 35 h 62"/>
                  <a:gd name="T24" fmla="*/ 4 w 93"/>
                  <a:gd name="T25" fmla="*/ 35 h 62"/>
                  <a:gd name="T26" fmla="*/ 67 w 93"/>
                  <a:gd name="T27" fmla="*/ 0 h 62"/>
                  <a:gd name="T28" fmla="*/ 12 w 93"/>
                  <a:gd name="T29" fmla="*/ 30 h 62"/>
                  <a:gd name="T30" fmla="*/ 15 w 93"/>
                  <a:gd name="T31" fmla="*/ 35 h 62"/>
                  <a:gd name="T32" fmla="*/ 14 w 93"/>
                  <a:gd name="T33" fmla="*/ 38 h 62"/>
                  <a:gd name="T34" fmla="*/ 53 w 93"/>
                  <a:gd name="T35" fmla="*/ 41 h 62"/>
                  <a:gd name="T36" fmla="*/ 60 w 93"/>
                  <a:gd name="T37" fmla="*/ 35 h 62"/>
                  <a:gd name="T38" fmla="*/ 61 w 93"/>
                  <a:gd name="T39" fmla="*/ 35 h 62"/>
                  <a:gd name="T40" fmla="*/ 70 w 93"/>
                  <a:gd name="T41" fmla="*/ 2 h 62"/>
                  <a:gd name="T42" fmla="*/ 67 w 93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62">
                    <a:moveTo>
                      <a:pt x="88" y="43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47"/>
                      <a:pt x="65" y="50"/>
                      <a:pt x="61" y="5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90" y="61"/>
                      <a:pt x="91" y="59"/>
                      <a:pt x="93" y="58"/>
                    </a:cubicBezTo>
                    <a:cubicBezTo>
                      <a:pt x="88" y="43"/>
                      <a:pt x="88" y="43"/>
                      <a:pt x="88" y="43"/>
                    </a:cubicBezTo>
                    <a:moveTo>
                      <a:pt x="4" y="35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7"/>
                      <a:pt x="4" y="36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67" y="0"/>
                    </a:move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1"/>
                      <a:pt x="15" y="33"/>
                      <a:pt x="15" y="35"/>
                    </a:cubicBezTo>
                    <a:cubicBezTo>
                      <a:pt x="15" y="36"/>
                      <a:pt x="15" y="37"/>
                      <a:pt x="14" y="38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37"/>
                      <a:pt x="57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1"/>
                      <a:pt x="68" y="1"/>
                      <a:pt x="6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1" name="Freeform 2006"/>
              <p:cNvSpPr/>
              <p:nvPr/>
            </p:nvSpPr>
            <p:spPr bwMode="auto">
              <a:xfrm>
                <a:off x="5730" y="2271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2" name="Freeform 2007"/>
              <p:cNvSpPr>
                <a:spLocks noEditPoints="1"/>
              </p:cNvSpPr>
              <p:nvPr/>
            </p:nvSpPr>
            <p:spPr bwMode="auto">
              <a:xfrm>
                <a:off x="5691" y="2247"/>
                <a:ext cx="16" cy="15"/>
              </a:xfrm>
              <a:custGeom>
                <a:avLst/>
                <a:gdLst>
                  <a:gd name="T0" fmla="*/ 15 w 15"/>
                  <a:gd name="T1" fmla="*/ 9 h 15"/>
                  <a:gd name="T2" fmla="*/ 9 w 15"/>
                  <a:gd name="T3" fmla="*/ 9 h 15"/>
                  <a:gd name="T4" fmla="*/ 8 w 15"/>
                  <a:gd name="T5" fmla="*/ 15 h 15"/>
                  <a:gd name="T6" fmla="*/ 15 w 15"/>
                  <a:gd name="T7" fmla="*/ 9 h 15"/>
                  <a:gd name="T8" fmla="*/ 7 w 15"/>
                  <a:gd name="T9" fmla="*/ 0 h 15"/>
                  <a:gd name="T10" fmla="*/ 0 w 15"/>
                  <a:gd name="T11" fmla="*/ 6 h 15"/>
                  <a:gd name="T12" fmla="*/ 6 w 15"/>
                  <a:gd name="T13" fmla="*/ 6 h 15"/>
                  <a:gd name="T14" fmla="*/ 8 w 15"/>
                  <a:gd name="T15" fmla="*/ 0 h 15"/>
                  <a:gd name="T16" fmla="*/ 7 w 1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5"/>
                      <a:pt x="15" y="12"/>
                      <a:pt x="15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3" name="Freeform 2008"/>
              <p:cNvSpPr/>
              <p:nvPr/>
            </p:nvSpPr>
            <p:spPr bwMode="auto">
              <a:xfrm>
                <a:off x="5640" y="2241"/>
                <a:ext cx="11" cy="9"/>
              </a:xfrm>
              <a:custGeom>
                <a:avLst/>
                <a:gdLst>
                  <a:gd name="T0" fmla="*/ 8 w 11"/>
                  <a:gd name="T1" fmla="*/ 0 h 8"/>
                  <a:gd name="T2" fmla="*/ 0 w 11"/>
                  <a:gd name="T3" fmla="*/ 5 h 8"/>
                  <a:gd name="T4" fmla="*/ 0 w 11"/>
                  <a:gd name="T5" fmla="*/ 5 h 8"/>
                  <a:gd name="T6" fmla="*/ 1 w 11"/>
                  <a:gd name="T7" fmla="*/ 8 h 8"/>
                  <a:gd name="T8" fmla="*/ 10 w 11"/>
                  <a:gd name="T9" fmla="*/ 8 h 8"/>
                  <a:gd name="T10" fmla="*/ 11 w 11"/>
                  <a:gd name="T11" fmla="*/ 5 h 8"/>
                  <a:gd name="T12" fmla="*/ 8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3"/>
                      <a:pt x="10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4" name="Freeform 2009"/>
              <p:cNvSpPr/>
              <p:nvPr/>
            </p:nvSpPr>
            <p:spPr bwMode="auto">
              <a:xfrm>
                <a:off x="5634" y="22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5" name="Freeform 2010"/>
              <p:cNvSpPr/>
              <p:nvPr/>
            </p:nvSpPr>
            <p:spPr bwMode="auto">
              <a:xfrm>
                <a:off x="5706" y="2207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6" name="Freeform 2011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7" name="Freeform 2012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8" name="Freeform 2013"/>
              <p:cNvSpPr>
                <a:spLocks noEditPoints="1"/>
              </p:cNvSpPr>
              <p:nvPr/>
            </p:nvSpPr>
            <p:spPr bwMode="auto">
              <a:xfrm>
                <a:off x="5698" y="2254"/>
                <a:ext cx="3" cy="14"/>
              </a:xfrm>
              <a:custGeom>
                <a:avLst/>
                <a:gdLst>
                  <a:gd name="T0" fmla="*/ 3 w 3"/>
                  <a:gd name="T1" fmla="*/ 2 h 13"/>
                  <a:gd name="T2" fmla="*/ 2 w 3"/>
                  <a:gd name="T3" fmla="*/ 2 h 13"/>
                  <a:gd name="T4" fmla="*/ 1 w 3"/>
                  <a:gd name="T5" fmla="*/ 2 h 13"/>
                  <a:gd name="T6" fmla="*/ 1 w 3"/>
                  <a:gd name="T7" fmla="*/ 2 h 13"/>
                  <a:gd name="T8" fmla="*/ 0 w 3"/>
                  <a:gd name="T9" fmla="*/ 12 h 13"/>
                  <a:gd name="T10" fmla="*/ 1 w 3"/>
                  <a:gd name="T11" fmla="*/ 13 h 13"/>
                  <a:gd name="T12" fmla="*/ 2 w 3"/>
                  <a:gd name="T13" fmla="*/ 8 h 13"/>
                  <a:gd name="T14" fmla="*/ 3 w 3"/>
                  <a:gd name="T15" fmla="*/ 2 h 13"/>
                  <a:gd name="T16" fmla="*/ 0 w 3"/>
                  <a:gd name="T17" fmla="*/ 0 h 13"/>
                  <a:gd name="T18" fmla="*/ 0 w 3"/>
                  <a:gd name="T19" fmla="*/ 0 h 13"/>
                  <a:gd name="T20" fmla="*/ 0 w 3"/>
                  <a:gd name="T21" fmla="*/ 0 h 13"/>
                  <a:gd name="T22" fmla="*/ 0 w 3"/>
                  <a:gd name="T23" fmla="*/ 0 h 13"/>
                  <a:gd name="T24" fmla="*/ 0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3" name="Group 2215"/>
            <p:cNvGrpSpPr/>
            <p:nvPr/>
          </p:nvGrpSpPr>
          <p:grpSpPr bwMode="auto">
            <a:xfrm>
              <a:off x="4860" y="2022"/>
              <a:ext cx="1069" cy="526"/>
              <a:chOff x="4860" y="2022"/>
              <a:chExt cx="1069" cy="526"/>
            </a:xfrm>
          </p:grpSpPr>
          <p:sp>
            <p:nvSpPr>
              <p:cNvPr id="2729" name="Freeform 2015"/>
              <p:cNvSpPr/>
              <p:nvPr/>
            </p:nvSpPr>
            <p:spPr bwMode="auto">
              <a:xfrm>
                <a:off x="5698" y="2207"/>
                <a:ext cx="30" cy="49"/>
              </a:xfrm>
              <a:custGeom>
                <a:avLst/>
                <a:gdLst>
                  <a:gd name="T0" fmla="*/ 14 w 29"/>
                  <a:gd name="T1" fmla="*/ 0 h 47"/>
                  <a:gd name="T2" fmla="*/ 12 w 29"/>
                  <a:gd name="T3" fmla="*/ 0 h 47"/>
                  <a:gd name="T4" fmla="*/ 11 w 29"/>
                  <a:gd name="T5" fmla="*/ 5 h 47"/>
                  <a:gd name="T6" fmla="*/ 2 w 29"/>
                  <a:gd name="T7" fmla="*/ 38 h 47"/>
                  <a:gd name="T8" fmla="*/ 0 w 29"/>
                  <a:gd name="T9" fmla="*/ 44 h 47"/>
                  <a:gd name="T10" fmla="*/ 0 w 29"/>
                  <a:gd name="T11" fmla="*/ 45 h 47"/>
                  <a:gd name="T12" fmla="*/ 0 w 29"/>
                  <a:gd name="T13" fmla="*/ 45 h 47"/>
                  <a:gd name="T14" fmla="*/ 0 w 29"/>
                  <a:gd name="T15" fmla="*/ 45 h 47"/>
                  <a:gd name="T16" fmla="*/ 1 w 29"/>
                  <a:gd name="T17" fmla="*/ 45 h 47"/>
                  <a:gd name="T18" fmla="*/ 1 w 29"/>
                  <a:gd name="T19" fmla="*/ 47 h 47"/>
                  <a:gd name="T20" fmla="*/ 1 w 29"/>
                  <a:gd name="T21" fmla="*/ 47 h 47"/>
                  <a:gd name="T22" fmla="*/ 2 w 29"/>
                  <a:gd name="T23" fmla="*/ 47 h 47"/>
                  <a:gd name="T24" fmla="*/ 2 w 29"/>
                  <a:gd name="T25" fmla="*/ 47 h 47"/>
                  <a:gd name="T26" fmla="*/ 3 w 29"/>
                  <a:gd name="T27" fmla="*/ 47 h 47"/>
                  <a:gd name="T28" fmla="*/ 9 w 29"/>
                  <a:gd name="T29" fmla="*/ 47 h 47"/>
                  <a:gd name="T30" fmla="*/ 29 w 29"/>
                  <a:gd name="T31" fmla="*/ 46 h 47"/>
                  <a:gd name="T32" fmla="*/ 29 w 29"/>
                  <a:gd name="T33" fmla="*/ 45 h 47"/>
                  <a:gd name="T34" fmla="*/ 1 w 29"/>
                  <a:gd name="T35" fmla="*/ 45 h 47"/>
                  <a:gd name="T36" fmla="*/ 14 w 29"/>
                  <a:gd name="T37" fmla="*/ 0 h 47"/>
                  <a:gd name="T38" fmla="*/ 14 w 29"/>
                  <a:gd name="T3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47"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0" name="Freeform 2016"/>
              <p:cNvSpPr>
                <a:spLocks noEditPoints="1"/>
              </p:cNvSpPr>
              <p:nvPr/>
            </p:nvSpPr>
            <p:spPr bwMode="auto">
              <a:xfrm>
                <a:off x="5629" y="2203"/>
                <a:ext cx="109" cy="76"/>
              </a:xfrm>
              <a:custGeom>
                <a:avLst/>
                <a:gdLst>
                  <a:gd name="T0" fmla="*/ 95 w 103"/>
                  <a:gd name="T1" fmla="*/ 48 h 72"/>
                  <a:gd name="T2" fmla="*/ 94 w 103"/>
                  <a:gd name="T3" fmla="*/ 48 h 72"/>
                  <a:gd name="T4" fmla="*/ 94 w 103"/>
                  <a:gd name="T5" fmla="*/ 49 h 72"/>
                  <a:gd name="T6" fmla="*/ 99 w 103"/>
                  <a:gd name="T7" fmla="*/ 64 h 72"/>
                  <a:gd name="T8" fmla="*/ 101 w 103"/>
                  <a:gd name="T9" fmla="*/ 70 h 72"/>
                  <a:gd name="T10" fmla="*/ 95 w 103"/>
                  <a:gd name="T11" fmla="*/ 68 h 72"/>
                  <a:gd name="T12" fmla="*/ 66 w 103"/>
                  <a:gd name="T13" fmla="*/ 61 h 72"/>
                  <a:gd name="T14" fmla="*/ 65 w 103"/>
                  <a:gd name="T15" fmla="*/ 60 h 72"/>
                  <a:gd name="T16" fmla="*/ 64 w 103"/>
                  <a:gd name="T17" fmla="*/ 62 h 72"/>
                  <a:gd name="T18" fmla="*/ 102 w 103"/>
                  <a:gd name="T19" fmla="*/ 72 h 72"/>
                  <a:gd name="T20" fmla="*/ 102 w 103"/>
                  <a:gd name="T21" fmla="*/ 71 h 72"/>
                  <a:gd name="T22" fmla="*/ 103 w 103"/>
                  <a:gd name="T23" fmla="*/ 70 h 72"/>
                  <a:gd name="T24" fmla="*/ 95 w 103"/>
                  <a:gd name="T25" fmla="*/ 48 h 72"/>
                  <a:gd name="T26" fmla="*/ 79 w 103"/>
                  <a:gd name="T27" fmla="*/ 0 h 72"/>
                  <a:gd name="T28" fmla="*/ 0 w 103"/>
                  <a:gd name="T29" fmla="*/ 44 h 72"/>
                  <a:gd name="T30" fmla="*/ 8 w 103"/>
                  <a:gd name="T31" fmla="*/ 45 h 72"/>
                  <a:gd name="T32" fmla="*/ 4 w 103"/>
                  <a:gd name="T33" fmla="*/ 44 h 72"/>
                  <a:gd name="T34" fmla="*/ 5 w 103"/>
                  <a:gd name="T35" fmla="*/ 43 h 72"/>
                  <a:gd name="T36" fmla="*/ 6 w 103"/>
                  <a:gd name="T37" fmla="*/ 43 h 72"/>
                  <a:gd name="T38" fmla="*/ 10 w 103"/>
                  <a:gd name="T39" fmla="*/ 41 h 72"/>
                  <a:gd name="T40" fmla="*/ 18 w 103"/>
                  <a:gd name="T41" fmla="*/ 36 h 72"/>
                  <a:gd name="T42" fmla="*/ 73 w 103"/>
                  <a:gd name="T43" fmla="*/ 6 h 72"/>
                  <a:gd name="T44" fmla="*/ 77 w 103"/>
                  <a:gd name="T45" fmla="*/ 3 h 72"/>
                  <a:gd name="T46" fmla="*/ 79 w 103"/>
                  <a:gd name="T47" fmla="*/ 3 h 72"/>
                  <a:gd name="T48" fmla="*/ 79 w 103"/>
                  <a:gd name="T49" fmla="*/ 3 h 72"/>
                  <a:gd name="T50" fmla="*/ 79 w 103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2">
                    <a:moveTo>
                      <a:pt x="95" y="48"/>
                    </a:move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95" y="48"/>
                      <a:pt x="95" y="48"/>
                      <a:pt x="95" y="48"/>
                    </a:cubicBezTo>
                    <a:moveTo>
                      <a:pt x="79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1" name="Freeform 2017"/>
              <p:cNvSpPr/>
              <p:nvPr/>
            </p:nvSpPr>
            <p:spPr bwMode="auto">
              <a:xfrm>
                <a:off x="5737" y="22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2" name="Freeform 2018"/>
              <p:cNvSpPr/>
              <p:nvPr/>
            </p:nvSpPr>
            <p:spPr bwMode="auto">
              <a:xfrm>
                <a:off x="5645" y="2253"/>
                <a:ext cx="48" cy="12"/>
              </a:xfrm>
              <a:custGeom>
                <a:avLst/>
                <a:gdLst>
                  <a:gd name="T0" fmla="*/ 0 w 45"/>
                  <a:gd name="T1" fmla="*/ 0 h 11"/>
                  <a:gd name="T2" fmla="*/ 42 w 45"/>
                  <a:gd name="T3" fmla="*/ 11 h 11"/>
                  <a:gd name="T4" fmla="*/ 45 w 45"/>
                  <a:gd name="T5" fmla="*/ 7 h 11"/>
                  <a:gd name="T6" fmla="*/ 44 w 45"/>
                  <a:gd name="T7" fmla="*/ 3 h 11"/>
                  <a:gd name="T8" fmla="*/ 0 w 45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4" y="4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3" name="Freeform 2019"/>
              <p:cNvSpPr/>
              <p:nvPr/>
            </p:nvSpPr>
            <p:spPr bwMode="auto">
              <a:xfrm>
                <a:off x="5691" y="2256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4" name="Freeform 2020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5" name="Freeform 2021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6" name="Freeform 2022"/>
              <p:cNvSpPr/>
              <p:nvPr/>
            </p:nvSpPr>
            <p:spPr bwMode="auto">
              <a:xfrm>
                <a:off x="5689" y="2254"/>
                <a:ext cx="10" cy="12"/>
              </a:xfrm>
              <a:custGeom>
                <a:avLst/>
                <a:gdLst>
                  <a:gd name="T0" fmla="*/ 8 w 9"/>
                  <a:gd name="T1" fmla="*/ 0 h 11"/>
                  <a:gd name="T2" fmla="*/ 0 w 9"/>
                  <a:gd name="T3" fmla="*/ 10 h 11"/>
                  <a:gd name="T4" fmla="*/ 1 w 9"/>
                  <a:gd name="T5" fmla="*/ 11 h 11"/>
                  <a:gd name="T6" fmla="*/ 9 w 9"/>
                  <a:gd name="T7" fmla="*/ 2 h 11"/>
                  <a:gd name="T8" fmla="*/ 8 w 9"/>
                  <a:gd name="T9" fmla="*/ 1 h 11"/>
                  <a:gd name="T10" fmla="*/ 8 w 9"/>
                  <a:gd name="T11" fmla="*/ 0 h 11"/>
                  <a:gd name="T12" fmla="*/ 8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7" name="Freeform 2023"/>
              <p:cNvSpPr/>
              <p:nvPr/>
            </p:nvSpPr>
            <p:spPr bwMode="auto">
              <a:xfrm>
                <a:off x="5698" y="22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8" name="Freeform 2024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9" name="Freeform 2025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0" name="Freeform 2026"/>
              <p:cNvSpPr/>
              <p:nvPr/>
            </p:nvSpPr>
            <p:spPr bwMode="auto">
              <a:xfrm>
                <a:off x="5693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1" name="Freeform 2027"/>
              <p:cNvSpPr/>
              <p:nvPr/>
            </p:nvSpPr>
            <p:spPr bwMode="auto">
              <a:xfrm>
                <a:off x="5696" y="2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2" name="Freeform 2028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3" name="Freeform 2029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4" name="Freeform 2030"/>
              <p:cNvSpPr/>
              <p:nvPr/>
            </p:nvSpPr>
            <p:spPr bwMode="auto">
              <a:xfrm>
                <a:off x="5690" y="2256"/>
                <a:ext cx="9" cy="11"/>
              </a:xfrm>
              <a:custGeom>
                <a:avLst/>
                <a:gdLst>
                  <a:gd name="T0" fmla="*/ 8 w 8"/>
                  <a:gd name="T1" fmla="*/ 0 h 10"/>
                  <a:gd name="T2" fmla="*/ 0 w 8"/>
                  <a:gd name="T3" fmla="*/ 9 h 10"/>
                  <a:gd name="T4" fmla="*/ 2 w 8"/>
                  <a:gd name="T5" fmla="*/ 9 h 10"/>
                  <a:gd name="T6" fmla="*/ 6 w 8"/>
                  <a:gd name="T7" fmla="*/ 4 h 10"/>
                  <a:gd name="T8" fmla="*/ 6 w 8"/>
                  <a:gd name="T9" fmla="*/ 6 h 10"/>
                  <a:gd name="T10" fmla="*/ 5 w 8"/>
                  <a:gd name="T11" fmla="*/ 10 h 10"/>
                  <a:gd name="T12" fmla="*/ 7 w 8"/>
                  <a:gd name="T13" fmla="*/ 10 h 10"/>
                  <a:gd name="T14" fmla="*/ 8 w 8"/>
                  <a:gd name="T15" fmla="*/ 0 h 10"/>
                  <a:gd name="T16" fmla="*/ 8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5" name="Freeform 2031"/>
              <p:cNvSpPr/>
              <p:nvPr/>
            </p:nvSpPr>
            <p:spPr bwMode="auto">
              <a:xfrm>
                <a:off x="5699" y="225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6" name="Freeform 2032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7" name="Freeform 2033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8" name="Freeform 2034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9" name="Freeform 2035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0" name="Freeform 2036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1" name="Freeform 2037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2" name="Freeform 2038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3" name="Freeform 2039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4" name="Freeform 2040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5" name="Freeform 2041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6" name="Freeform 2042"/>
              <p:cNvSpPr/>
              <p:nvPr/>
            </p:nvSpPr>
            <p:spPr bwMode="auto">
              <a:xfrm>
                <a:off x="5703" y="2213"/>
                <a:ext cx="21" cy="37"/>
              </a:xfrm>
              <a:custGeom>
                <a:avLst/>
                <a:gdLst>
                  <a:gd name="T0" fmla="*/ 11 w 20"/>
                  <a:gd name="T1" fmla="*/ 0 h 35"/>
                  <a:gd name="T2" fmla="*/ 9 w 20"/>
                  <a:gd name="T3" fmla="*/ 0 h 35"/>
                  <a:gd name="T4" fmla="*/ 9 w 20"/>
                  <a:gd name="T5" fmla="*/ 0 h 35"/>
                  <a:gd name="T6" fmla="*/ 4 w 20"/>
                  <a:gd name="T7" fmla="*/ 15 h 35"/>
                  <a:gd name="T8" fmla="*/ 0 w 20"/>
                  <a:gd name="T9" fmla="*/ 32 h 35"/>
                  <a:gd name="T10" fmla="*/ 3 w 20"/>
                  <a:gd name="T11" fmla="*/ 35 h 35"/>
                  <a:gd name="T12" fmla="*/ 20 w 20"/>
                  <a:gd name="T13" fmla="*/ 28 h 35"/>
                  <a:gd name="T14" fmla="*/ 11 w 2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2" y="34"/>
                      <a:pt x="3" y="3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7" name="Freeform 2043"/>
              <p:cNvSpPr/>
              <p:nvPr/>
            </p:nvSpPr>
            <p:spPr bwMode="auto">
              <a:xfrm>
                <a:off x="5702" y="2247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8" name="Freeform 2044"/>
              <p:cNvSpPr/>
              <p:nvPr/>
            </p:nvSpPr>
            <p:spPr bwMode="auto">
              <a:xfrm>
                <a:off x="5713" y="221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9" name="Freeform 2045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close/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0" name="Freeform 2046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1" name="Freeform 2047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2" name="Freeform 2048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3" name="Freeform 2049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4" name="Freeform 2050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5" name="Freeform 2051"/>
              <p:cNvSpPr/>
              <p:nvPr/>
            </p:nvSpPr>
            <p:spPr bwMode="auto">
              <a:xfrm>
                <a:off x="5764" y="2234"/>
                <a:ext cx="67" cy="16"/>
              </a:xfrm>
              <a:custGeom>
                <a:avLst/>
                <a:gdLst>
                  <a:gd name="T0" fmla="*/ 10 w 63"/>
                  <a:gd name="T1" fmla="*/ 0 h 15"/>
                  <a:gd name="T2" fmla="*/ 0 w 63"/>
                  <a:gd name="T3" fmla="*/ 13 h 15"/>
                  <a:gd name="T4" fmla="*/ 2 w 63"/>
                  <a:gd name="T5" fmla="*/ 15 h 15"/>
                  <a:gd name="T6" fmla="*/ 63 w 63"/>
                  <a:gd name="T7" fmla="*/ 3 h 15"/>
                  <a:gd name="T8" fmla="*/ 10 w 6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5">
                    <a:moveTo>
                      <a:pt x="1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6" name="Freeform 2052"/>
              <p:cNvSpPr/>
              <p:nvPr/>
            </p:nvSpPr>
            <p:spPr bwMode="auto">
              <a:xfrm>
                <a:off x="5762" y="2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7" name="Freeform 2053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8" name="Freeform 2054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9" name="Freeform 2055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0" name="Freeform 2056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1" name="Freeform 2057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close/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2" name="Freeform 2058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3" name="Freeform 2059"/>
              <p:cNvSpPr/>
              <p:nvPr/>
            </p:nvSpPr>
            <p:spPr bwMode="auto">
              <a:xfrm>
                <a:off x="5778" y="2207"/>
                <a:ext cx="58" cy="27"/>
              </a:xfrm>
              <a:custGeom>
                <a:avLst/>
                <a:gdLst>
                  <a:gd name="T0" fmla="*/ 26 w 55"/>
                  <a:gd name="T1" fmla="*/ 0 h 26"/>
                  <a:gd name="T2" fmla="*/ 21 w 55"/>
                  <a:gd name="T3" fmla="*/ 1 h 26"/>
                  <a:gd name="T4" fmla="*/ 17 w 55"/>
                  <a:gd name="T5" fmla="*/ 1 h 26"/>
                  <a:gd name="T6" fmla="*/ 0 w 55"/>
                  <a:gd name="T7" fmla="*/ 23 h 26"/>
                  <a:gd name="T8" fmla="*/ 55 w 55"/>
                  <a:gd name="T9" fmla="*/ 26 h 26"/>
                  <a:gd name="T10" fmla="*/ 55 w 55"/>
                  <a:gd name="T11" fmla="*/ 25 h 26"/>
                  <a:gd name="T12" fmla="*/ 36 w 55"/>
                  <a:gd name="T13" fmla="*/ 8 h 26"/>
                  <a:gd name="T14" fmla="*/ 26 w 55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">
                    <a:moveTo>
                      <a:pt x="26" y="0"/>
                    </a:moveTo>
                    <a:cubicBezTo>
                      <a:pt x="24" y="1"/>
                      <a:pt x="23" y="1"/>
                      <a:pt x="21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4" name="Freeform 2060"/>
              <p:cNvSpPr/>
              <p:nvPr/>
            </p:nvSpPr>
            <p:spPr bwMode="auto">
              <a:xfrm>
                <a:off x="5836" y="22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5" name="Freeform 2061"/>
              <p:cNvSpPr/>
              <p:nvPr/>
            </p:nvSpPr>
            <p:spPr bwMode="auto">
              <a:xfrm>
                <a:off x="5796" y="2201"/>
                <a:ext cx="10" cy="7"/>
              </a:xfrm>
              <a:custGeom>
                <a:avLst/>
                <a:gdLst>
                  <a:gd name="T0" fmla="*/ 4 w 9"/>
                  <a:gd name="T1" fmla="*/ 0 h 6"/>
                  <a:gd name="T2" fmla="*/ 1 w 9"/>
                  <a:gd name="T3" fmla="*/ 4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5 h 6"/>
                  <a:gd name="T10" fmla="*/ 4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6" y="6"/>
                      <a:pt x="7" y="6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6" name="Freeform 2062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7" name="Freeform 2063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8" name="Freeform 2064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9" name="Freeform 2065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0" name="Freeform 2066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1" name="Freeform 2067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2" name="Freeform 2068"/>
              <p:cNvSpPr/>
              <p:nvPr/>
            </p:nvSpPr>
            <p:spPr bwMode="auto">
              <a:xfrm>
                <a:off x="5775" y="2200"/>
                <a:ext cx="68" cy="36"/>
              </a:xfrm>
              <a:custGeom>
                <a:avLst/>
                <a:gdLst>
                  <a:gd name="T0" fmla="*/ 25 w 64"/>
                  <a:gd name="T1" fmla="*/ 0 h 34"/>
                  <a:gd name="T2" fmla="*/ 24 w 64"/>
                  <a:gd name="T3" fmla="*/ 1 h 34"/>
                  <a:gd name="T4" fmla="*/ 23 w 64"/>
                  <a:gd name="T5" fmla="*/ 1 h 34"/>
                  <a:gd name="T6" fmla="*/ 23 w 64"/>
                  <a:gd name="T7" fmla="*/ 1 h 34"/>
                  <a:gd name="T8" fmla="*/ 0 w 64"/>
                  <a:gd name="T9" fmla="*/ 31 h 34"/>
                  <a:gd name="T10" fmla="*/ 1 w 64"/>
                  <a:gd name="T11" fmla="*/ 31 h 34"/>
                  <a:gd name="T12" fmla="*/ 3 w 64"/>
                  <a:gd name="T13" fmla="*/ 29 h 34"/>
                  <a:gd name="T14" fmla="*/ 20 w 64"/>
                  <a:gd name="T15" fmla="*/ 7 h 34"/>
                  <a:gd name="T16" fmla="*/ 21 w 64"/>
                  <a:gd name="T17" fmla="*/ 5 h 34"/>
                  <a:gd name="T18" fmla="*/ 24 w 64"/>
                  <a:gd name="T19" fmla="*/ 1 h 34"/>
                  <a:gd name="T20" fmla="*/ 39 w 64"/>
                  <a:gd name="T21" fmla="*/ 14 h 34"/>
                  <a:gd name="T22" fmla="*/ 58 w 64"/>
                  <a:gd name="T23" fmla="*/ 31 h 34"/>
                  <a:gd name="T24" fmla="*/ 60 w 64"/>
                  <a:gd name="T25" fmla="*/ 32 h 34"/>
                  <a:gd name="T26" fmla="*/ 61 w 64"/>
                  <a:gd name="T27" fmla="*/ 33 h 34"/>
                  <a:gd name="T28" fmla="*/ 61 w 64"/>
                  <a:gd name="T29" fmla="*/ 33 h 34"/>
                  <a:gd name="T30" fmla="*/ 61 w 64"/>
                  <a:gd name="T31" fmla="*/ 34 h 34"/>
                  <a:gd name="T32" fmla="*/ 64 w 64"/>
                  <a:gd name="T33" fmla="*/ 34 h 34"/>
                  <a:gd name="T34" fmla="*/ 25 w 64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4"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3" name="Freeform 2069"/>
              <p:cNvSpPr/>
              <p:nvPr/>
            </p:nvSpPr>
            <p:spPr bwMode="auto">
              <a:xfrm>
                <a:off x="5799" y="219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4" name="Freeform 2070"/>
              <p:cNvSpPr/>
              <p:nvPr/>
            </p:nvSpPr>
            <p:spPr bwMode="auto">
              <a:xfrm>
                <a:off x="5745" y="2258"/>
                <a:ext cx="31" cy="16"/>
              </a:xfrm>
              <a:custGeom>
                <a:avLst/>
                <a:gdLst>
                  <a:gd name="T0" fmla="*/ 19 w 29"/>
                  <a:gd name="T1" fmla="*/ 0 h 15"/>
                  <a:gd name="T2" fmla="*/ 12 w 29"/>
                  <a:gd name="T3" fmla="*/ 3 h 15"/>
                  <a:gd name="T4" fmla="*/ 9 w 29"/>
                  <a:gd name="T5" fmla="*/ 3 h 15"/>
                  <a:gd name="T6" fmla="*/ 0 w 29"/>
                  <a:gd name="T7" fmla="*/ 14 h 15"/>
                  <a:gd name="T8" fmla="*/ 1 w 29"/>
                  <a:gd name="T9" fmla="*/ 15 h 15"/>
                  <a:gd name="T10" fmla="*/ 29 w 29"/>
                  <a:gd name="T11" fmla="*/ 3 h 15"/>
                  <a:gd name="T12" fmla="*/ 19 w 2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5">
                    <a:moveTo>
                      <a:pt x="19" y="0"/>
                    </a:moveTo>
                    <a:cubicBezTo>
                      <a:pt x="18" y="2"/>
                      <a:pt x="15" y="3"/>
                      <a:pt x="12" y="3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5" name="Freeform 2071"/>
              <p:cNvSpPr/>
              <p:nvPr/>
            </p:nvSpPr>
            <p:spPr bwMode="auto">
              <a:xfrm>
                <a:off x="5743" y="227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6" name="Freeform 2072"/>
              <p:cNvSpPr/>
              <p:nvPr/>
            </p:nvSpPr>
            <p:spPr bwMode="auto">
              <a:xfrm>
                <a:off x="5755" y="2255"/>
                <a:ext cx="10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6 h 6"/>
                  <a:gd name="T4" fmla="*/ 3 w 10"/>
                  <a:gd name="T5" fmla="*/ 6 h 6"/>
                  <a:gd name="T6" fmla="*/ 10 w 10"/>
                  <a:gd name="T7" fmla="*/ 3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9" y="5"/>
                      <a:pt x="1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7" name="Freeform 2073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8" name="Freeform 2074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9" name="Freeform 2075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0" name="Freeform 2076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1" name="Freeform 2077"/>
              <p:cNvSpPr/>
              <p:nvPr/>
            </p:nvSpPr>
            <p:spPr bwMode="auto">
              <a:xfrm>
                <a:off x="5766" y="2240"/>
                <a:ext cx="61" cy="20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2 h 19"/>
                  <a:gd name="T4" fmla="*/ 0 w 57"/>
                  <a:gd name="T5" fmla="*/ 12 h 19"/>
                  <a:gd name="T6" fmla="*/ 0 w 57"/>
                  <a:gd name="T7" fmla="*/ 14 h 19"/>
                  <a:gd name="T8" fmla="*/ 13 w 57"/>
                  <a:gd name="T9" fmla="*/ 19 h 19"/>
                  <a:gd name="T10" fmla="*/ 57 w 57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2" name="Freeform 2078"/>
              <p:cNvSpPr/>
              <p:nvPr/>
            </p:nvSpPr>
            <p:spPr bwMode="auto">
              <a:xfrm>
                <a:off x="5764" y="22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3" name="Freeform 2079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4" name="Freeform 2080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5" name="Freeform 2081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close/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6" name="Freeform 2082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7" name="Freeform 2083"/>
              <p:cNvSpPr/>
              <p:nvPr/>
            </p:nvSpPr>
            <p:spPr bwMode="auto">
              <a:xfrm>
                <a:off x="5906" y="2222"/>
                <a:ext cx="18" cy="48"/>
              </a:xfrm>
              <a:custGeom>
                <a:avLst/>
                <a:gdLst>
                  <a:gd name="T0" fmla="*/ 3 w 17"/>
                  <a:gd name="T1" fmla="*/ 0 h 45"/>
                  <a:gd name="T2" fmla="*/ 3 w 17"/>
                  <a:gd name="T3" fmla="*/ 0 h 45"/>
                  <a:gd name="T4" fmla="*/ 0 w 17"/>
                  <a:gd name="T5" fmla="*/ 38 h 45"/>
                  <a:gd name="T6" fmla="*/ 14 w 17"/>
                  <a:gd name="T7" fmla="*/ 45 h 45"/>
                  <a:gd name="T8" fmla="*/ 17 w 17"/>
                  <a:gd name="T9" fmla="*/ 41 h 45"/>
                  <a:gd name="T10" fmla="*/ 9 w 17"/>
                  <a:gd name="T11" fmla="*/ 17 h 45"/>
                  <a:gd name="T12" fmla="*/ 3 w 17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3"/>
                      <a:pt x="16" y="42"/>
                      <a:pt x="17" y="41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8" name="Freeform 2084"/>
              <p:cNvSpPr/>
              <p:nvPr/>
            </p:nvSpPr>
            <p:spPr bwMode="auto">
              <a:xfrm>
                <a:off x="5909" y="22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9" name="Freeform 2085"/>
              <p:cNvSpPr/>
              <p:nvPr/>
            </p:nvSpPr>
            <p:spPr bwMode="auto">
              <a:xfrm>
                <a:off x="5921" y="226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3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0" name="Freeform 2086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1" name="Freeform 2087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2" name="Freeform 2088"/>
              <p:cNvSpPr/>
              <p:nvPr/>
            </p:nvSpPr>
            <p:spPr bwMode="auto">
              <a:xfrm>
                <a:off x="5904" y="2215"/>
                <a:ext cx="25" cy="60"/>
              </a:xfrm>
              <a:custGeom>
                <a:avLst/>
                <a:gdLst>
                  <a:gd name="T0" fmla="*/ 4 w 24"/>
                  <a:gd name="T1" fmla="*/ 0 h 57"/>
                  <a:gd name="T2" fmla="*/ 4 w 24"/>
                  <a:gd name="T3" fmla="*/ 0 h 57"/>
                  <a:gd name="T4" fmla="*/ 4 w 24"/>
                  <a:gd name="T5" fmla="*/ 0 h 57"/>
                  <a:gd name="T6" fmla="*/ 4 w 24"/>
                  <a:gd name="T7" fmla="*/ 0 h 57"/>
                  <a:gd name="T8" fmla="*/ 4 w 24"/>
                  <a:gd name="T9" fmla="*/ 0 h 57"/>
                  <a:gd name="T10" fmla="*/ 4 w 24"/>
                  <a:gd name="T11" fmla="*/ 0 h 57"/>
                  <a:gd name="T12" fmla="*/ 0 w 24"/>
                  <a:gd name="T13" fmla="*/ 46 h 57"/>
                  <a:gd name="T14" fmla="*/ 2 w 24"/>
                  <a:gd name="T15" fmla="*/ 47 h 57"/>
                  <a:gd name="T16" fmla="*/ 2 w 24"/>
                  <a:gd name="T17" fmla="*/ 45 h 57"/>
                  <a:gd name="T18" fmla="*/ 5 w 24"/>
                  <a:gd name="T19" fmla="*/ 7 h 57"/>
                  <a:gd name="T20" fmla="*/ 5 w 24"/>
                  <a:gd name="T21" fmla="*/ 6 h 57"/>
                  <a:gd name="T22" fmla="*/ 11 w 24"/>
                  <a:gd name="T23" fmla="*/ 24 h 57"/>
                  <a:gd name="T24" fmla="*/ 19 w 24"/>
                  <a:gd name="T25" fmla="*/ 48 h 57"/>
                  <a:gd name="T26" fmla="*/ 21 w 24"/>
                  <a:gd name="T27" fmla="*/ 54 h 57"/>
                  <a:gd name="T28" fmla="*/ 22 w 24"/>
                  <a:gd name="T29" fmla="*/ 56 h 57"/>
                  <a:gd name="T30" fmla="*/ 24 w 24"/>
                  <a:gd name="T31" fmla="*/ 57 h 57"/>
                  <a:gd name="T32" fmla="*/ 4 w 2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5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3" name="Freeform 2089"/>
              <p:cNvSpPr>
                <a:spLocks noEditPoints="1"/>
              </p:cNvSpPr>
              <p:nvPr/>
            </p:nvSpPr>
            <p:spPr bwMode="auto">
              <a:xfrm>
                <a:off x="5908" y="2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4" name="Freeform 2090"/>
              <p:cNvSpPr/>
              <p:nvPr/>
            </p:nvSpPr>
            <p:spPr bwMode="auto">
              <a:xfrm>
                <a:off x="5908" y="2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5" name="Freeform 2091"/>
              <p:cNvSpPr/>
              <p:nvPr/>
            </p:nvSpPr>
            <p:spPr bwMode="auto">
              <a:xfrm>
                <a:off x="5903" y="2266"/>
                <a:ext cx="19" cy="38"/>
              </a:xfrm>
              <a:custGeom>
                <a:avLst/>
                <a:gdLst>
                  <a:gd name="T0" fmla="*/ 3 w 18"/>
                  <a:gd name="T1" fmla="*/ 0 h 36"/>
                  <a:gd name="T2" fmla="*/ 0 w 18"/>
                  <a:gd name="T3" fmla="*/ 36 h 36"/>
                  <a:gd name="T4" fmla="*/ 2 w 18"/>
                  <a:gd name="T5" fmla="*/ 36 h 36"/>
                  <a:gd name="T6" fmla="*/ 18 w 18"/>
                  <a:gd name="T7" fmla="*/ 15 h 36"/>
                  <a:gd name="T8" fmla="*/ 15 w 18"/>
                  <a:gd name="T9" fmla="*/ 9 h 36"/>
                  <a:gd name="T10" fmla="*/ 16 w 18"/>
                  <a:gd name="T11" fmla="*/ 6 h 36"/>
                  <a:gd name="T12" fmla="*/ 3 w 1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3"/>
                      <a:pt x="15" y="11"/>
                      <a:pt x="15" y="9"/>
                    </a:cubicBezTo>
                    <a:cubicBezTo>
                      <a:pt x="15" y="8"/>
                      <a:pt x="15" y="7"/>
                      <a:pt x="16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6" name="Freeform 2092"/>
              <p:cNvSpPr/>
              <p:nvPr/>
            </p:nvSpPr>
            <p:spPr bwMode="auto">
              <a:xfrm>
                <a:off x="5903" y="23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7" name="Freeform 2093"/>
              <p:cNvSpPr/>
              <p:nvPr/>
            </p:nvSpPr>
            <p:spPr bwMode="auto">
              <a:xfrm>
                <a:off x="5919" y="2272"/>
                <a:ext cx="7" cy="9"/>
              </a:xfrm>
              <a:custGeom>
                <a:avLst/>
                <a:gdLst>
                  <a:gd name="T0" fmla="*/ 1 w 7"/>
                  <a:gd name="T1" fmla="*/ 0 h 9"/>
                  <a:gd name="T2" fmla="*/ 0 w 7"/>
                  <a:gd name="T3" fmla="*/ 3 h 9"/>
                  <a:gd name="T4" fmla="*/ 3 w 7"/>
                  <a:gd name="T5" fmla="*/ 9 h 9"/>
                  <a:gd name="T6" fmla="*/ 7 w 7"/>
                  <a:gd name="T7" fmla="*/ 3 h 9"/>
                  <a:gd name="T8" fmla="*/ 1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8" name="Freeform 2094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9" name="Freeform 2095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0" name="Freeform 2096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1" name="Freeform 2097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2" name="Freeform 2098"/>
              <p:cNvSpPr/>
              <p:nvPr/>
            </p:nvSpPr>
            <p:spPr bwMode="auto">
              <a:xfrm>
                <a:off x="5760" y="2312"/>
                <a:ext cx="57" cy="40"/>
              </a:xfrm>
              <a:custGeom>
                <a:avLst/>
                <a:gdLst>
                  <a:gd name="T0" fmla="*/ 54 w 54"/>
                  <a:gd name="T1" fmla="*/ 0 h 38"/>
                  <a:gd name="T2" fmla="*/ 3 w 54"/>
                  <a:gd name="T3" fmla="*/ 8 h 38"/>
                  <a:gd name="T4" fmla="*/ 0 w 54"/>
                  <a:gd name="T5" fmla="*/ 14 h 38"/>
                  <a:gd name="T6" fmla="*/ 16 w 54"/>
                  <a:gd name="T7" fmla="*/ 38 h 38"/>
                  <a:gd name="T8" fmla="*/ 54 w 54"/>
                  <a:gd name="T9" fmla="*/ 2 h 38"/>
                  <a:gd name="T10" fmla="*/ 54 w 5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54" y="0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2" y="12"/>
                      <a:pt x="0" y="14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3" name="Freeform 2099"/>
              <p:cNvSpPr/>
              <p:nvPr/>
            </p:nvSpPr>
            <p:spPr bwMode="auto">
              <a:xfrm>
                <a:off x="5817" y="231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4" name="Freeform 2100"/>
              <p:cNvSpPr/>
              <p:nvPr/>
            </p:nvSpPr>
            <p:spPr bwMode="auto">
              <a:xfrm>
                <a:off x="5757" y="232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4"/>
                      <a:pt x="6" y="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5" name="Freeform 2101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6" name="Freeform 2102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7" name="Freeform 2103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8" name="Freeform 2104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9" name="Freeform 2105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0" name="Freeform 2106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1" name="Freeform 2107"/>
              <p:cNvSpPr/>
              <p:nvPr/>
            </p:nvSpPr>
            <p:spPr bwMode="auto">
              <a:xfrm>
                <a:off x="5811" y="2317"/>
                <a:ext cx="31" cy="82"/>
              </a:xfrm>
              <a:custGeom>
                <a:avLst/>
                <a:gdLst>
                  <a:gd name="T0" fmla="*/ 14 w 29"/>
                  <a:gd name="T1" fmla="*/ 0 h 77"/>
                  <a:gd name="T2" fmla="*/ 13 w 29"/>
                  <a:gd name="T3" fmla="*/ 0 h 77"/>
                  <a:gd name="T4" fmla="*/ 0 w 29"/>
                  <a:gd name="T5" fmla="*/ 76 h 77"/>
                  <a:gd name="T6" fmla="*/ 1 w 29"/>
                  <a:gd name="T7" fmla="*/ 77 h 77"/>
                  <a:gd name="T8" fmla="*/ 29 w 29"/>
                  <a:gd name="T9" fmla="*/ 49 h 77"/>
                  <a:gd name="T10" fmla="*/ 14 w 29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2" name="Freeform 2108"/>
              <p:cNvSpPr/>
              <p:nvPr/>
            </p:nvSpPr>
            <p:spPr bwMode="auto">
              <a:xfrm>
                <a:off x="5825" y="23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3" name="Freeform 2109"/>
              <p:cNvSpPr/>
              <p:nvPr/>
            </p:nvSpPr>
            <p:spPr bwMode="auto">
              <a:xfrm>
                <a:off x="5811" y="239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4" name="Freeform 2110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5" name="Freeform 2111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6" name="Freeform 2112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7" name="Freeform 2113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8" name="Freeform 2114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9" name="Freeform 2115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0" name="Freeform 2116"/>
              <p:cNvSpPr/>
              <p:nvPr/>
            </p:nvSpPr>
            <p:spPr bwMode="auto">
              <a:xfrm>
                <a:off x="5814" y="2372"/>
                <a:ext cx="40" cy="39"/>
              </a:xfrm>
              <a:custGeom>
                <a:avLst/>
                <a:gdLst>
                  <a:gd name="T0" fmla="*/ 27 w 38"/>
                  <a:gd name="T1" fmla="*/ 0 h 37"/>
                  <a:gd name="T2" fmla="*/ 0 w 38"/>
                  <a:gd name="T3" fmla="*/ 27 h 37"/>
                  <a:gd name="T4" fmla="*/ 1 w 38"/>
                  <a:gd name="T5" fmla="*/ 31 h 37"/>
                  <a:gd name="T6" fmla="*/ 23 w 38"/>
                  <a:gd name="T7" fmla="*/ 34 h 37"/>
                  <a:gd name="T8" fmla="*/ 23 w 38"/>
                  <a:gd name="T9" fmla="*/ 34 h 37"/>
                  <a:gd name="T10" fmla="*/ 29 w 38"/>
                  <a:gd name="T11" fmla="*/ 28 h 37"/>
                  <a:gd name="T12" fmla="*/ 35 w 38"/>
                  <a:gd name="T13" fmla="*/ 34 h 37"/>
                  <a:gd name="T14" fmla="*/ 34 w 38"/>
                  <a:gd name="T15" fmla="*/ 36 h 37"/>
                  <a:gd name="T16" fmla="*/ 38 w 38"/>
                  <a:gd name="T17" fmla="*/ 37 h 37"/>
                  <a:gd name="T18" fmla="*/ 27 w 3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27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1"/>
                      <a:pt x="25" y="28"/>
                      <a:pt x="29" y="28"/>
                    </a:cubicBezTo>
                    <a:cubicBezTo>
                      <a:pt x="32" y="28"/>
                      <a:pt x="35" y="31"/>
                      <a:pt x="35" y="34"/>
                    </a:cubicBezTo>
                    <a:cubicBezTo>
                      <a:pt x="35" y="35"/>
                      <a:pt x="34" y="36"/>
                      <a:pt x="34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1" name="Freeform 2117"/>
              <p:cNvSpPr/>
              <p:nvPr/>
            </p:nvSpPr>
            <p:spPr bwMode="auto">
              <a:xfrm>
                <a:off x="5811" y="24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3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2" name="Freeform 2118"/>
              <p:cNvSpPr/>
              <p:nvPr/>
            </p:nvSpPr>
            <p:spPr bwMode="auto">
              <a:xfrm>
                <a:off x="5838" y="2402"/>
                <a:ext cx="13" cy="8"/>
              </a:xfrm>
              <a:custGeom>
                <a:avLst/>
                <a:gdLst>
                  <a:gd name="T0" fmla="*/ 6 w 12"/>
                  <a:gd name="T1" fmla="*/ 0 h 8"/>
                  <a:gd name="T2" fmla="*/ 0 w 12"/>
                  <a:gd name="T3" fmla="*/ 6 h 8"/>
                  <a:gd name="T4" fmla="*/ 0 w 12"/>
                  <a:gd name="T5" fmla="*/ 6 h 8"/>
                  <a:gd name="T6" fmla="*/ 11 w 12"/>
                  <a:gd name="T7" fmla="*/ 8 h 8"/>
                  <a:gd name="T8" fmla="*/ 12 w 12"/>
                  <a:gd name="T9" fmla="*/ 6 h 8"/>
                  <a:gd name="T10" fmla="*/ 6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3" name="Freeform 2119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4" name="Freeform 2120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5" name="Freeform 2121"/>
              <p:cNvSpPr/>
              <p:nvPr/>
            </p:nvSpPr>
            <p:spPr bwMode="auto">
              <a:xfrm>
                <a:off x="5809" y="2369"/>
                <a:ext cx="48" cy="44"/>
              </a:xfrm>
              <a:custGeom>
                <a:avLst/>
                <a:gdLst>
                  <a:gd name="T0" fmla="*/ 33 w 46"/>
                  <a:gd name="T1" fmla="*/ 0 h 42"/>
                  <a:gd name="T2" fmla="*/ 32 w 46"/>
                  <a:gd name="T3" fmla="*/ 1 h 42"/>
                  <a:gd name="T4" fmla="*/ 32 w 46"/>
                  <a:gd name="T5" fmla="*/ 3 h 42"/>
                  <a:gd name="T6" fmla="*/ 43 w 46"/>
                  <a:gd name="T7" fmla="*/ 40 h 42"/>
                  <a:gd name="T8" fmla="*/ 1 w 46"/>
                  <a:gd name="T9" fmla="*/ 33 h 42"/>
                  <a:gd name="T10" fmla="*/ 1 w 46"/>
                  <a:gd name="T11" fmla="*/ 32 h 42"/>
                  <a:gd name="T12" fmla="*/ 0 w 46"/>
                  <a:gd name="T13" fmla="*/ 33 h 42"/>
                  <a:gd name="T14" fmla="*/ 1 w 46"/>
                  <a:gd name="T15" fmla="*/ 33 h 42"/>
                  <a:gd name="T16" fmla="*/ 1 w 46"/>
                  <a:gd name="T17" fmla="*/ 34 h 42"/>
                  <a:gd name="T18" fmla="*/ 46 w 46"/>
                  <a:gd name="T19" fmla="*/ 42 h 42"/>
                  <a:gd name="T20" fmla="*/ 33 w 4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2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6" name="Freeform 2122"/>
              <p:cNvSpPr/>
              <p:nvPr/>
            </p:nvSpPr>
            <p:spPr bwMode="auto">
              <a:xfrm>
                <a:off x="5808" y="24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7" name="Freeform 2123"/>
              <p:cNvSpPr/>
              <p:nvPr/>
            </p:nvSpPr>
            <p:spPr bwMode="auto">
              <a:xfrm>
                <a:off x="5764" y="2357"/>
                <a:ext cx="38" cy="43"/>
              </a:xfrm>
              <a:custGeom>
                <a:avLst/>
                <a:gdLst>
                  <a:gd name="T0" fmla="*/ 11 w 36"/>
                  <a:gd name="T1" fmla="*/ 0 h 40"/>
                  <a:gd name="T2" fmla="*/ 0 w 36"/>
                  <a:gd name="T3" fmla="*/ 10 h 40"/>
                  <a:gd name="T4" fmla="*/ 1 w 36"/>
                  <a:gd name="T5" fmla="*/ 15 h 40"/>
                  <a:gd name="T6" fmla="*/ 1 w 36"/>
                  <a:gd name="T7" fmla="*/ 18 h 40"/>
                  <a:gd name="T8" fmla="*/ 36 w 36"/>
                  <a:gd name="T9" fmla="*/ 40 h 40"/>
                  <a:gd name="T10" fmla="*/ 36 w 36"/>
                  <a:gd name="T11" fmla="*/ 40 h 40"/>
                  <a:gd name="T12" fmla="*/ 11 w 3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8" name="Freeform 2124"/>
              <p:cNvSpPr/>
              <p:nvPr/>
            </p:nvSpPr>
            <p:spPr bwMode="auto">
              <a:xfrm>
                <a:off x="5802" y="240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9" name="Freeform 2125"/>
              <p:cNvSpPr/>
              <p:nvPr/>
            </p:nvSpPr>
            <p:spPr bwMode="auto">
              <a:xfrm>
                <a:off x="5759" y="2368"/>
                <a:ext cx="6" cy="8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6 w 6"/>
                  <a:gd name="T5" fmla="*/ 8 h 8"/>
                  <a:gd name="T6" fmla="*/ 6 w 6"/>
                  <a:gd name="T7" fmla="*/ 5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0" name="Freeform 2126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1" name="Freeform 2127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2" name="Freeform 2128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3" name="Freeform 2129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4" name="Freeform 2130"/>
              <p:cNvSpPr/>
              <p:nvPr/>
            </p:nvSpPr>
            <p:spPr bwMode="auto">
              <a:xfrm>
                <a:off x="5757" y="2328"/>
                <a:ext cx="18" cy="38"/>
              </a:xfrm>
              <a:custGeom>
                <a:avLst/>
                <a:gdLst>
                  <a:gd name="T0" fmla="*/ 1 w 17"/>
                  <a:gd name="T1" fmla="*/ 0 h 36"/>
                  <a:gd name="T2" fmla="*/ 0 w 17"/>
                  <a:gd name="T3" fmla="*/ 0 h 36"/>
                  <a:gd name="T4" fmla="*/ 1 w 17"/>
                  <a:gd name="T5" fmla="*/ 34 h 36"/>
                  <a:gd name="T6" fmla="*/ 5 w 17"/>
                  <a:gd name="T7" fmla="*/ 36 h 36"/>
                  <a:gd name="T8" fmla="*/ 17 w 17"/>
                  <a:gd name="T9" fmla="*/ 25 h 36"/>
                  <a:gd name="T10" fmla="*/ 1 w 17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4" y="35"/>
                      <a:pt x="5" y="3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5" name="Freeform 2131"/>
              <p:cNvSpPr/>
              <p:nvPr/>
            </p:nvSpPr>
            <p:spPr bwMode="auto">
              <a:xfrm>
                <a:off x="5757" y="232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6" name="Freeform 2132"/>
              <p:cNvSpPr/>
              <p:nvPr/>
            </p:nvSpPr>
            <p:spPr bwMode="auto">
              <a:xfrm>
                <a:off x="5758" y="236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7" name="Freeform 2133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8" name="Freeform 2134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9" name="Freeform 2135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0" name="Freeform 2136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1" name="Freeform 2137"/>
              <p:cNvSpPr>
                <a:spLocks noEditPoints="1"/>
              </p:cNvSpPr>
              <p:nvPr/>
            </p:nvSpPr>
            <p:spPr bwMode="auto">
              <a:xfrm>
                <a:off x="5000" y="2030"/>
                <a:ext cx="135" cy="80"/>
              </a:xfrm>
              <a:custGeom>
                <a:avLst/>
                <a:gdLst>
                  <a:gd name="T0" fmla="*/ 46 w 128"/>
                  <a:gd name="T1" fmla="*/ 0 h 76"/>
                  <a:gd name="T2" fmla="*/ 45 w 128"/>
                  <a:gd name="T3" fmla="*/ 0 h 76"/>
                  <a:gd name="T4" fmla="*/ 72 w 128"/>
                  <a:gd name="T5" fmla="*/ 54 h 76"/>
                  <a:gd name="T6" fmla="*/ 128 w 128"/>
                  <a:gd name="T7" fmla="*/ 76 h 76"/>
                  <a:gd name="T8" fmla="*/ 46 w 128"/>
                  <a:gd name="T9" fmla="*/ 0 h 76"/>
                  <a:gd name="T10" fmla="*/ 32 w 128"/>
                  <a:gd name="T11" fmla="*/ 0 h 76"/>
                  <a:gd name="T12" fmla="*/ 0 w 128"/>
                  <a:gd name="T13" fmla="*/ 26 h 76"/>
                  <a:gd name="T14" fmla="*/ 68 w 128"/>
                  <a:gd name="T15" fmla="*/ 53 h 76"/>
                  <a:gd name="T16" fmla="*/ 42 w 128"/>
                  <a:gd name="T17" fmla="*/ 2 h 76"/>
                  <a:gd name="T18" fmla="*/ 39 w 128"/>
                  <a:gd name="T19" fmla="*/ 2 h 76"/>
                  <a:gd name="T20" fmla="*/ 32 w 128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76">
                    <a:moveTo>
                      <a:pt x="46" y="0"/>
                    </a:moveTo>
                    <a:cubicBezTo>
                      <a:pt x="46" y="0"/>
                      <a:pt x="45" y="0"/>
                      <a:pt x="45" y="0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46" y="0"/>
                      <a:pt x="46" y="0"/>
                      <a:pt x="46" y="0"/>
                    </a:cubicBezTo>
                    <a:moveTo>
                      <a:pt x="3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0" y="2"/>
                      <a:pt x="39" y="2"/>
                    </a:cubicBezTo>
                    <a:cubicBezTo>
                      <a:pt x="37" y="2"/>
                      <a:pt x="34" y="1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2" name="Freeform 2138"/>
              <p:cNvSpPr>
                <a:spLocks noEditPoints="1"/>
              </p:cNvSpPr>
              <p:nvPr/>
            </p:nvSpPr>
            <p:spPr bwMode="auto">
              <a:xfrm>
                <a:off x="5034" y="2024"/>
                <a:ext cx="15" cy="8"/>
              </a:xfrm>
              <a:custGeom>
                <a:avLst/>
                <a:gdLst>
                  <a:gd name="T0" fmla="*/ 12 w 14"/>
                  <a:gd name="T1" fmla="*/ 5 h 8"/>
                  <a:gd name="T2" fmla="*/ 13 w 14"/>
                  <a:gd name="T3" fmla="*/ 6 h 8"/>
                  <a:gd name="T4" fmla="*/ 14 w 14"/>
                  <a:gd name="T5" fmla="*/ 6 h 8"/>
                  <a:gd name="T6" fmla="*/ 12 w 14"/>
                  <a:gd name="T7" fmla="*/ 5 h 8"/>
                  <a:gd name="T8" fmla="*/ 7 w 14"/>
                  <a:gd name="T9" fmla="*/ 0 h 8"/>
                  <a:gd name="T10" fmla="*/ 0 w 14"/>
                  <a:gd name="T11" fmla="*/ 6 h 8"/>
                  <a:gd name="T12" fmla="*/ 7 w 14"/>
                  <a:gd name="T13" fmla="*/ 8 h 8"/>
                  <a:gd name="T14" fmla="*/ 10 w 14"/>
                  <a:gd name="T15" fmla="*/ 8 h 8"/>
                  <a:gd name="T16" fmla="*/ 7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12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7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8" y="8"/>
                      <a:pt x="10" y="8"/>
                      <a:pt x="10" y="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3" name="Freeform 2139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4" name="Freeform 2140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5" name="Freeform 2141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6" name="Freeform 2142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7" name="Freeform 2143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8" name="Freeform 2144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9" name="Freeform 2145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0" name="Freeform 2146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1" name="Freeform 2147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2" name="Freeform 2148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3" name="Freeform 2149"/>
              <p:cNvSpPr/>
              <p:nvPr/>
            </p:nvSpPr>
            <p:spPr bwMode="auto">
              <a:xfrm>
                <a:off x="4979" y="2023"/>
                <a:ext cx="61" cy="29"/>
              </a:xfrm>
              <a:custGeom>
                <a:avLst/>
                <a:gdLst>
                  <a:gd name="T0" fmla="*/ 58 w 58"/>
                  <a:gd name="T1" fmla="*/ 0 h 28"/>
                  <a:gd name="T2" fmla="*/ 29 w 58"/>
                  <a:gd name="T3" fmla="*/ 12 h 28"/>
                  <a:gd name="T4" fmla="*/ 2 w 58"/>
                  <a:gd name="T5" fmla="*/ 25 h 28"/>
                  <a:gd name="T6" fmla="*/ 2 w 58"/>
                  <a:gd name="T7" fmla="*/ 25 h 28"/>
                  <a:gd name="T8" fmla="*/ 2 w 58"/>
                  <a:gd name="T9" fmla="*/ 25 h 28"/>
                  <a:gd name="T10" fmla="*/ 1 w 58"/>
                  <a:gd name="T11" fmla="*/ 26 h 28"/>
                  <a:gd name="T12" fmla="*/ 0 w 58"/>
                  <a:gd name="T13" fmla="*/ 27 h 28"/>
                  <a:gd name="T14" fmla="*/ 1 w 58"/>
                  <a:gd name="T15" fmla="*/ 28 h 28"/>
                  <a:gd name="T16" fmla="*/ 3 w 58"/>
                  <a:gd name="T17" fmla="*/ 26 h 28"/>
                  <a:gd name="T18" fmla="*/ 58 w 58"/>
                  <a:gd name="T19" fmla="*/ 0 h 28"/>
                  <a:gd name="T20" fmla="*/ 58 w 5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8">
                    <a:moveTo>
                      <a:pt x="58" y="0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4" name="Oval 2150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5" name="Freeform 2151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6" name="Freeform 2152"/>
              <p:cNvSpPr/>
              <p:nvPr/>
            </p:nvSpPr>
            <p:spPr bwMode="auto">
              <a:xfrm>
                <a:off x="4886" y="2057"/>
                <a:ext cx="108" cy="89"/>
              </a:xfrm>
              <a:custGeom>
                <a:avLst/>
                <a:gdLst>
                  <a:gd name="T0" fmla="*/ 95 w 102"/>
                  <a:gd name="T1" fmla="*/ 0 h 85"/>
                  <a:gd name="T2" fmla="*/ 91 w 102"/>
                  <a:gd name="T3" fmla="*/ 1 h 85"/>
                  <a:gd name="T4" fmla="*/ 87 w 102"/>
                  <a:gd name="T5" fmla="*/ 0 h 85"/>
                  <a:gd name="T6" fmla="*/ 0 w 102"/>
                  <a:gd name="T7" fmla="*/ 85 h 85"/>
                  <a:gd name="T8" fmla="*/ 102 w 102"/>
                  <a:gd name="T9" fmla="*/ 2 h 85"/>
                  <a:gd name="T10" fmla="*/ 95 w 102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85">
                    <a:moveTo>
                      <a:pt x="95" y="0"/>
                    </a:moveTo>
                    <a:cubicBezTo>
                      <a:pt x="94" y="1"/>
                      <a:pt x="93" y="1"/>
                      <a:pt x="91" y="1"/>
                    </a:cubicBezTo>
                    <a:cubicBezTo>
                      <a:pt x="90" y="1"/>
                      <a:pt x="88" y="1"/>
                      <a:pt x="8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7" name="Freeform 2153"/>
              <p:cNvSpPr/>
              <p:nvPr/>
            </p:nvSpPr>
            <p:spPr bwMode="auto">
              <a:xfrm>
                <a:off x="4978" y="2054"/>
                <a:ext cx="8" cy="4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2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8" name="Freeform 2154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9" name="Freeform 2155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0" name="Freeform 2156"/>
              <p:cNvSpPr/>
              <p:nvPr/>
            </p:nvSpPr>
            <p:spPr bwMode="auto">
              <a:xfrm>
                <a:off x="4861" y="2052"/>
                <a:ext cx="136" cy="118"/>
              </a:xfrm>
              <a:custGeom>
                <a:avLst/>
                <a:gdLst>
                  <a:gd name="T0" fmla="*/ 113 w 129"/>
                  <a:gd name="T1" fmla="*/ 0 h 111"/>
                  <a:gd name="T2" fmla="*/ 0 w 129"/>
                  <a:gd name="T3" fmla="*/ 110 h 111"/>
                  <a:gd name="T4" fmla="*/ 0 w 129"/>
                  <a:gd name="T5" fmla="*/ 111 h 111"/>
                  <a:gd name="T6" fmla="*/ 129 w 129"/>
                  <a:gd name="T7" fmla="*/ 6 h 111"/>
                  <a:gd name="T8" fmla="*/ 127 w 129"/>
                  <a:gd name="T9" fmla="*/ 5 h 111"/>
                  <a:gd name="T10" fmla="*/ 126 w 129"/>
                  <a:gd name="T11" fmla="*/ 6 h 111"/>
                  <a:gd name="T12" fmla="*/ 24 w 129"/>
                  <a:gd name="T13" fmla="*/ 89 h 111"/>
                  <a:gd name="T14" fmla="*/ 111 w 129"/>
                  <a:gd name="T15" fmla="*/ 4 h 111"/>
                  <a:gd name="T16" fmla="*/ 113 w 129"/>
                  <a:gd name="T17" fmla="*/ 2 h 111"/>
                  <a:gd name="T18" fmla="*/ 115 w 129"/>
                  <a:gd name="T19" fmla="*/ 1 h 111"/>
                  <a:gd name="T20" fmla="*/ 113 w 129"/>
                  <a:gd name="T2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11">
                    <a:moveTo>
                      <a:pt x="113" y="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1" name="Freeform 2157"/>
              <p:cNvSpPr/>
              <p:nvPr/>
            </p:nvSpPr>
            <p:spPr bwMode="auto">
              <a:xfrm>
                <a:off x="4860" y="2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2" name="Freeform 2158"/>
              <p:cNvSpPr/>
              <p:nvPr/>
            </p:nvSpPr>
            <p:spPr bwMode="auto">
              <a:xfrm>
                <a:off x="4989" y="2029"/>
                <a:ext cx="42" cy="28"/>
              </a:xfrm>
              <a:custGeom>
                <a:avLst/>
                <a:gdLst>
                  <a:gd name="T0" fmla="*/ 40 w 40"/>
                  <a:gd name="T1" fmla="*/ 0 h 26"/>
                  <a:gd name="T2" fmla="*/ 1 w 40"/>
                  <a:gd name="T3" fmla="*/ 18 h 26"/>
                  <a:gd name="T4" fmla="*/ 1 w 40"/>
                  <a:gd name="T5" fmla="*/ 20 h 26"/>
                  <a:gd name="T6" fmla="*/ 0 w 40"/>
                  <a:gd name="T7" fmla="*/ 24 h 26"/>
                  <a:gd name="T8" fmla="*/ 7 w 40"/>
                  <a:gd name="T9" fmla="*/ 26 h 26"/>
                  <a:gd name="T10" fmla="*/ 40 w 40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40" y="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1"/>
                      <a:pt x="1" y="22"/>
                      <a:pt x="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3" name="Freeform 2159"/>
              <p:cNvSpPr/>
              <p:nvPr/>
            </p:nvSpPr>
            <p:spPr bwMode="auto">
              <a:xfrm>
                <a:off x="4983" y="2048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3 h 6"/>
                  <a:gd name="T6" fmla="*/ 5 w 6"/>
                  <a:gd name="T7" fmla="*/ 6 h 6"/>
                  <a:gd name="T8" fmla="*/ 6 w 6"/>
                  <a:gd name="T9" fmla="*/ 2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4" name="Freeform 2160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5" name="Freeform 2161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6" name="Freeform 2162"/>
              <p:cNvSpPr/>
              <p:nvPr/>
            </p:nvSpPr>
            <p:spPr bwMode="auto">
              <a:xfrm>
                <a:off x="4980" y="2023"/>
                <a:ext cx="60" cy="36"/>
              </a:xfrm>
              <a:custGeom>
                <a:avLst/>
                <a:gdLst>
                  <a:gd name="T0" fmla="*/ 57 w 57"/>
                  <a:gd name="T1" fmla="*/ 0 h 34"/>
                  <a:gd name="T2" fmla="*/ 2 w 57"/>
                  <a:gd name="T3" fmla="*/ 26 h 34"/>
                  <a:gd name="T4" fmla="*/ 0 w 57"/>
                  <a:gd name="T5" fmla="*/ 28 h 34"/>
                  <a:gd name="T6" fmla="*/ 2 w 57"/>
                  <a:gd name="T7" fmla="*/ 29 h 34"/>
                  <a:gd name="T8" fmla="*/ 3 w 57"/>
                  <a:gd name="T9" fmla="*/ 27 h 34"/>
                  <a:gd name="T10" fmla="*/ 3 w 57"/>
                  <a:gd name="T11" fmla="*/ 27 h 34"/>
                  <a:gd name="T12" fmla="*/ 9 w 57"/>
                  <a:gd name="T13" fmla="*/ 24 h 34"/>
                  <a:gd name="T14" fmla="*/ 48 w 57"/>
                  <a:gd name="T15" fmla="*/ 6 h 34"/>
                  <a:gd name="T16" fmla="*/ 15 w 57"/>
                  <a:gd name="T17" fmla="*/ 32 h 34"/>
                  <a:gd name="T18" fmla="*/ 14 w 57"/>
                  <a:gd name="T19" fmla="*/ 33 h 34"/>
                  <a:gd name="T20" fmla="*/ 16 w 57"/>
                  <a:gd name="T21" fmla="*/ 34 h 34"/>
                  <a:gd name="T22" fmla="*/ 57 w 57"/>
                  <a:gd name="T23" fmla="*/ 0 h 34"/>
                  <a:gd name="T24" fmla="*/ 57 w 57"/>
                  <a:gd name="T25" fmla="*/ 0 h 34"/>
                  <a:gd name="T26" fmla="*/ 57 w 57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34">
                    <a:moveTo>
                      <a:pt x="57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7" name="Oval 2163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8" name="Freeform 2164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9" name="Freeform 2165"/>
              <p:cNvSpPr>
                <a:spLocks noEditPoints="1"/>
              </p:cNvSpPr>
              <p:nvPr/>
            </p:nvSpPr>
            <p:spPr bwMode="auto">
              <a:xfrm>
                <a:off x="5636" y="2473"/>
                <a:ext cx="94" cy="70"/>
              </a:xfrm>
              <a:custGeom>
                <a:avLst/>
                <a:gdLst>
                  <a:gd name="T0" fmla="*/ 68 w 88"/>
                  <a:gd name="T1" fmla="*/ 34 h 67"/>
                  <a:gd name="T2" fmla="*/ 66 w 88"/>
                  <a:gd name="T3" fmla="*/ 34 h 67"/>
                  <a:gd name="T4" fmla="*/ 59 w 88"/>
                  <a:gd name="T5" fmla="*/ 40 h 67"/>
                  <a:gd name="T6" fmla="*/ 57 w 88"/>
                  <a:gd name="T7" fmla="*/ 40 h 67"/>
                  <a:gd name="T8" fmla="*/ 51 w 88"/>
                  <a:gd name="T9" fmla="*/ 49 h 67"/>
                  <a:gd name="T10" fmla="*/ 88 w 88"/>
                  <a:gd name="T11" fmla="*/ 67 h 67"/>
                  <a:gd name="T12" fmla="*/ 88 w 88"/>
                  <a:gd name="T13" fmla="*/ 67 h 67"/>
                  <a:gd name="T14" fmla="*/ 68 w 88"/>
                  <a:gd name="T15" fmla="*/ 34 h 67"/>
                  <a:gd name="T16" fmla="*/ 0 w 88"/>
                  <a:gd name="T17" fmla="*/ 24 h 67"/>
                  <a:gd name="T18" fmla="*/ 30 w 88"/>
                  <a:gd name="T19" fmla="*/ 39 h 67"/>
                  <a:gd name="T20" fmla="*/ 52 w 88"/>
                  <a:gd name="T21" fmla="*/ 33 h 67"/>
                  <a:gd name="T22" fmla="*/ 52 w 88"/>
                  <a:gd name="T23" fmla="*/ 33 h 67"/>
                  <a:gd name="T24" fmla="*/ 0 w 88"/>
                  <a:gd name="T25" fmla="*/ 24 h 67"/>
                  <a:gd name="T26" fmla="*/ 41 w 88"/>
                  <a:gd name="T27" fmla="*/ 0 h 67"/>
                  <a:gd name="T28" fmla="*/ 41 w 88"/>
                  <a:gd name="T29" fmla="*/ 0 h 67"/>
                  <a:gd name="T30" fmla="*/ 57 w 88"/>
                  <a:gd name="T31" fmla="*/ 26 h 67"/>
                  <a:gd name="T32" fmla="*/ 58 w 88"/>
                  <a:gd name="T33" fmla="*/ 26 h 67"/>
                  <a:gd name="T34" fmla="*/ 59 w 88"/>
                  <a:gd name="T35" fmla="*/ 19 h 67"/>
                  <a:gd name="T36" fmla="*/ 50 w 88"/>
                  <a:gd name="T37" fmla="*/ 3 h 67"/>
                  <a:gd name="T38" fmla="*/ 47 w 88"/>
                  <a:gd name="T39" fmla="*/ 4 h 67"/>
                  <a:gd name="T40" fmla="*/ 41 w 88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67">
                    <a:moveTo>
                      <a:pt x="68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8"/>
                      <a:pt x="63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68" y="34"/>
                      <a:pt x="68" y="34"/>
                      <a:pt x="68" y="34"/>
                    </a:cubicBezTo>
                    <a:moveTo>
                      <a:pt x="0" y="24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8" y="4"/>
                      <a:pt x="47" y="4"/>
                    </a:cubicBezTo>
                    <a:cubicBezTo>
                      <a:pt x="44" y="4"/>
                      <a:pt x="42" y="2"/>
                      <a:pt x="4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0" name="Freeform 2166"/>
              <p:cNvSpPr>
                <a:spLocks noEditPoints="1"/>
              </p:cNvSpPr>
              <p:nvPr/>
            </p:nvSpPr>
            <p:spPr bwMode="auto">
              <a:xfrm>
                <a:off x="5691" y="2500"/>
                <a:ext cx="15" cy="15"/>
              </a:xfrm>
              <a:custGeom>
                <a:avLst/>
                <a:gdLst>
                  <a:gd name="T0" fmla="*/ 14 w 14"/>
                  <a:gd name="T1" fmla="*/ 8 h 14"/>
                  <a:gd name="T2" fmla="*/ 8 w 14"/>
                  <a:gd name="T3" fmla="*/ 9 h 14"/>
                  <a:gd name="T4" fmla="*/ 5 w 14"/>
                  <a:gd name="T5" fmla="*/ 14 h 14"/>
                  <a:gd name="T6" fmla="*/ 7 w 14"/>
                  <a:gd name="T7" fmla="*/ 14 h 14"/>
                  <a:gd name="T8" fmla="*/ 14 w 14"/>
                  <a:gd name="T9" fmla="*/ 8 h 14"/>
                  <a:gd name="T10" fmla="*/ 0 w 14"/>
                  <a:gd name="T11" fmla="*/ 7 h 14"/>
                  <a:gd name="T12" fmla="*/ 0 w 14"/>
                  <a:gd name="T13" fmla="*/ 7 h 14"/>
                  <a:gd name="T14" fmla="*/ 0 w 14"/>
                  <a:gd name="T15" fmla="*/ 7 h 14"/>
                  <a:gd name="T16" fmla="*/ 0 w 14"/>
                  <a:gd name="T17" fmla="*/ 7 h 14"/>
                  <a:gd name="T18" fmla="*/ 6 w 14"/>
                  <a:gd name="T19" fmla="*/ 0 h 14"/>
                  <a:gd name="T20" fmla="*/ 5 w 14"/>
                  <a:gd name="T21" fmla="*/ 0 h 14"/>
                  <a:gd name="T22" fmla="*/ 6 w 14"/>
                  <a:gd name="T23" fmla="*/ 3 h 14"/>
                  <a:gd name="T24" fmla="*/ 6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4"/>
                      <a:pt x="14" y="12"/>
                      <a:pt x="14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1" name="Freeform 2167"/>
              <p:cNvSpPr/>
              <p:nvPr/>
            </p:nvSpPr>
            <p:spPr bwMode="auto">
              <a:xfrm>
                <a:off x="5680" y="2470"/>
                <a:ext cx="9" cy="7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2 h 6"/>
                  <a:gd name="T4" fmla="*/ 6 w 9"/>
                  <a:gd name="T5" fmla="*/ 6 h 6"/>
                  <a:gd name="T6" fmla="*/ 9 w 9"/>
                  <a:gd name="T7" fmla="*/ 5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2" name="Freeform 2168"/>
              <p:cNvSpPr/>
              <p:nvPr/>
            </p:nvSpPr>
            <p:spPr bwMode="auto">
              <a:xfrm>
                <a:off x="5730" y="2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3" name="Freeform 2169"/>
              <p:cNvSpPr>
                <a:spLocks noEditPoints="1"/>
              </p:cNvSpPr>
              <p:nvPr/>
            </p:nvSpPr>
            <p:spPr bwMode="auto">
              <a:xfrm>
                <a:off x="5668" y="2507"/>
                <a:ext cx="32" cy="17"/>
              </a:xfrm>
              <a:custGeom>
                <a:avLst/>
                <a:gdLst>
                  <a:gd name="T0" fmla="*/ 28 w 30"/>
                  <a:gd name="T1" fmla="*/ 2 h 16"/>
                  <a:gd name="T2" fmla="*/ 20 w 30"/>
                  <a:gd name="T3" fmla="*/ 16 h 16"/>
                  <a:gd name="T4" fmla="*/ 21 w 30"/>
                  <a:gd name="T5" fmla="*/ 16 h 16"/>
                  <a:gd name="T6" fmla="*/ 27 w 30"/>
                  <a:gd name="T7" fmla="*/ 7 h 16"/>
                  <a:gd name="T8" fmla="*/ 30 w 30"/>
                  <a:gd name="T9" fmla="*/ 2 h 16"/>
                  <a:gd name="T10" fmla="*/ 29 w 30"/>
                  <a:gd name="T11" fmla="*/ 2 h 16"/>
                  <a:gd name="T12" fmla="*/ 29 w 30"/>
                  <a:gd name="T13" fmla="*/ 2 h 16"/>
                  <a:gd name="T14" fmla="*/ 29 w 30"/>
                  <a:gd name="T15" fmla="*/ 2 h 16"/>
                  <a:gd name="T16" fmla="*/ 28 w 30"/>
                  <a:gd name="T17" fmla="*/ 2 h 16"/>
                  <a:gd name="T18" fmla="*/ 22 w 30"/>
                  <a:gd name="T19" fmla="*/ 0 h 16"/>
                  <a:gd name="T20" fmla="*/ 22 w 30"/>
                  <a:gd name="T21" fmla="*/ 0 h 16"/>
                  <a:gd name="T22" fmla="*/ 0 w 30"/>
                  <a:gd name="T23" fmla="*/ 6 h 16"/>
                  <a:gd name="T24" fmla="*/ 3 w 30"/>
                  <a:gd name="T25" fmla="*/ 7 h 16"/>
                  <a:gd name="T26" fmla="*/ 26 w 30"/>
                  <a:gd name="T27" fmla="*/ 1 h 16"/>
                  <a:gd name="T28" fmla="*/ 22 w 30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28" y="2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4" name="Freeform 2170"/>
              <p:cNvSpPr>
                <a:spLocks noEditPoints="1"/>
              </p:cNvSpPr>
              <p:nvPr/>
            </p:nvSpPr>
            <p:spPr bwMode="auto">
              <a:xfrm>
                <a:off x="5698" y="2493"/>
                <a:ext cx="10" cy="17"/>
              </a:xfrm>
              <a:custGeom>
                <a:avLst/>
                <a:gdLst>
                  <a:gd name="T0" fmla="*/ 9 w 10"/>
                  <a:gd name="T1" fmla="*/ 13 h 16"/>
                  <a:gd name="T2" fmla="*/ 3 w 10"/>
                  <a:gd name="T3" fmla="*/ 14 h 16"/>
                  <a:gd name="T4" fmla="*/ 3 w 10"/>
                  <a:gd name="T5" fmla="*/ 15 h 16"/>
                  <a:gd name="T6" fmla="*/ 1 w 10"/>
                  <a:gd name="T7" fmla="*/ 16 h 16"/>
                  <a:gd name="T8" fmla="*/ 1 w 10"/>
                  <a:gd name="T9" fmla="*/ 16 h 16"/>
                  <a:gd name="T10" fmla="*/ 1 w 10"/>
                  <a:gd name="T11" fmla="*/ 16 h 16"/>
                  <a:gd name="T12" fmla="*/ 1 w 10"/>
                  <a:gd name="T13" fmla="*/ 16 h 16"/>
                  <a:gd name="T14" fmla="*/ 1 w 10"/>
                  <a:gd name="T15" fmla="*/ 16 h 16"/>
                  <a:gd name="T16" fmla="*/ 2 w 10"/>
                  <a:gd name="T17" fmla="*/ 16 h 16"/>
                  <a:gd name="T18" fmla="*/ 8 w 10"/>
                  <a:gd name="T19" fmla="*/ 15 h 16"/>
                  <a:gd name="T20" fmla="*/ 10 w 10"/>
                  <a:gd name="T21" fmla="*/ 15 h 16"/>
                  <a:gd name="T22" fmla="*/ 9 w 10"/>
                  <a:gd name="T23" fmla="*/ 13 h 16"/>
                  <a:gd name="T24" fmla="*/ 1 w 10"/>
                  <a:gd name="T25" fmla="*/ 0 h 16"/>
                  <a:gd name="T26" fmla="*/ 0 w 10"/>
                  <a:gd name="T27" fmla="*/ 7 h 16"/>
                  <a:gd name="T28" fmla="*/ 0 w 10"/>
                  <a:gd name="T29" fmla="*/ 10 h 16"/>
                  <a:gd name="T30" fmla="*/ 2 w 10"/>
                  <a:gd name="T31" fmla="*/ 12 h 16"/>
                  <a:gd name="T32" fmla="*/ 2 w 10"/>
                  <a:gd name="T33" fmla="*/ 2 h 16"/>
                  <a:gd name="T34" fmla="*/ 1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9" y="1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5" name="Freeform 2171"/>
              <p:cNvSpPr>
                <a:spLocks noEditPoints="1"/>
              </p:cNvSpPr>
              <p:nvPr/>
            </p:nvSpPr>
            <p:spPr bwMode="auto">
              <a:xfrm>
                <a:off x="5630" y="2468"/>
                <a:ext cx="103" cy="78"/>
              </a:xfrm>
              <a:custGeom>
                <a:avLst/>
                <a:gdLst>
                  <a:gd name="T0" fmla="*/ 75 w 97"/>
                  <a:gd name="T1" fmla="*/ 36 h 74"/>
                  <a:gd name="T2" fmla="*/ 73 w 97"/>
                  <a:gd name="T3" fmla="*/ 36 h 74"/>
                  <a:gd name="T4" fmla="*/ 74 w 97"/>
                  <a:gd name="T5" fmla="*/ 38 h 74"/>
                  <a:gd name="T6" fmla="*/ 94 w 97"/>
                  <a:gd name="T7" fmla="*/ 71 h 74"/>
                  <a:gd name="T8" fmla="*/ 94 w 97"/>
                  <a:gd name="T9" fmla="*/ 71 h 74"/>
                  <a:gd name="T10" fmla="*/ 94 w 97"/>
                  <a:gd name="T11" fmla="*/ 71 h 74"/>
                  <a:gd name="T12" fmla="*/ 57 w 97"/>
                  <a:gd name="T13" fmla="*/ 53 h 74"/>
                  <a:gd name="T14" fmla="*/ 56 w 97"/>
                  <a:gd name="T15" fmla="*/ 53 h 74"/>
                  <a:gd name="T16" fmla="*/ 55 w 97"/>
                  <a:gd name="T17" fmla="*/ 54 h 74"/>
                  <a:gd name="T18" fmla="*/ 97 w 97"/>
                  <a:gd name="T19" fmla="*/ 74 h 74"/>
                  <a:gd name="T20" fmla="*/ 97 w 97"/>
                  <a:gd name="T21" fmla="*/ 74 h 74"/>
                  <a:gd name="T22" fmla="*/ 97 w 97"/>
                  <a:gd name="T23" fmla="*/ 74 h 74"/>
                  <a:gd name="T24" fmla="*/ 75 w 97"/>
                  <a:gd name="T25" fmla="*/ 36 h 74"/>
                  <a:gd name="T26" fmla="*/ 0 w 97"/>
                  <a:gd name="T27" fmla="*/ 27 h 74"/>
                  <a:gd name="T28" fmla="*/ 36 w 97"/>
                  <a:gd name="T29" fmla="*/ 45 h 74"/>
                  <a:gd name="T30" fmla="*/ 39 w 97"/>
                  <a:gd name="T31" fmla="*/ 44 h 74"/>
                  <a:gd name="T32" fmla="*/ 36 w 97"/>
                  <a:gd name="T33" fmla="*/ 43 h 74"/>
                  <a:gd name="T34" fmla="*/ 6 w 97"/>
                  <a:gd name="T35" fmla="*/ 28 h 74"/>
                  <a:gd name="T36" fmla="*/ 0 w 97"/>
                  <a:gd name="T37" fmla="*/ 27 h 74"/>
                  <a:gd name="T38" fmla="*/ 52 w 97"/>
                  <a:gd name="T39" fmla="*/ 1 h 74"/>
                  <a:gd name="T40" fmla="*/ 53 w 97"/>
                  <a:gd name="T41" fmla="*/ 0 h 74"/>
                  <a:gd name="T42" fmla="*/ 52 w 97"/>
                  <a:gd name="T43" fmla="*/ 1 h 74"/>
                  <a:gd name="T44" fmla="*/ 53 w 97"/>
                  <a:gd name="T45" fmla="*/ 0 h 74"/>
                  <a:gd name="T46" fmla="*/ 46 w 97"/>
                  <a:gd name="T47" fmla="*/ 3 h 74"/>
                  <a:gd name="T48" fmla="*/ 47 w 97"/>
                  <a:gd name="T49" fmla="*/ 4 h 74"/>
                  <a:gd name="T50" fmla="*/ 47 w 97"/>
                  <a:gd name="T51" fmla="*/ 4 h 74"/>
                  <a:gd name="T52" fmla="*/ 52 w 97"/>
                  <a:gd name="T53" fmla="*/ 2 h 74"/>
                  <a:gd name="T54" fmla="*/ 56 w 97"/>
                  <a:gd name="T55" fmla="*/ 7 h 74"/>
                  <a:gd name="T56" fmla="*/ 65 w 97"/>
                  <a:gd name="T57" fmla="*/ 23 h 74"/>
                  <a:gd name="T58" fmla="*/ 66 w 97"/>
                  <a:gd name="T59" fmla="*/ 25 h 74"/>
                  <a:gd name="T60" fmla="*/ 67 w 97"/>
                  <a:gd name="T61" fmla="*/ 23 h 74"/>
                  <a:gd name="T62" fmla="*/ 53 w 97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74">
                    <a:moveTo>
                      <a:pt x="75" y="36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75" y="36"/>
                      <a:pt x="75" y="36"/>
                      <a:pt x="75" y="36"/>
                    </a:cubicBezTo>
                    <a:moveTo>
                      <a:pt x="0" y="27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52" y="1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3" y="0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6" name="Freeform 2172"/>
              <p:cNvSpPr/>
              <p:nvPr/>
            </p:nvSpPr>
            <p:spPr bwMode="auto">
              <a:xfrm>
                <a:off x="5733" y="254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7" name="Freeform 2173"/>
              <p:cNvSpPr/>
              <p:nvPr/>
            </p:nvSpPr>
            <p:spPr bwMode="auto">
              <a:xfrm>
                <a:off x="5625" y="2472"/>
                <a:ext cx="76" cy="38"/>
              </a:xfrm>
              <a:custGeom>
                <a:avLst/>
                <a:gdLst>
                  <a:gd name="T0" fmla="*/ 51 w 72"/>
                  <a:gd name="T1" fmla="*/ 0 h 36"/>
                  <a:gd name="T2" fmla="*/ 49 w 72"/>
                  <a:gd name="T3" fmla="*/ 1 h 36"/>
                  <a:gd name="T4" fmla="*/ 70 w 72"/>
                  <a:gd name="T5" fmla="*/ 34 h 36"/>
                  <a:gd name="T6" fmla="*/ 0 w 72"/>
                  <a:gd name="T7" fmla="*/ 22 h 36"/>
                  <a:gd name="T8" fmla="*/ 5 w 72"/>
                  <a:gd name="T9" fmla="*/ 24 h 36"/>
                  <a:gd name="T10" fmla="*/ 11 w 72"/>
                  <a:gd name="T11" fmla="*/ 25 h 36"/>
                  <a:gd name="T12" fmla="*/ 63 w 72"/>
                  <a:gd name="T13" fmla="*/ 34 h 36"/>
                  <a:gd name="T14" fmla="*/ 63 w 72"/>
                  <a:gd name="T15" fmla="*/ 34 h 36"/>
                  <a:gd name="T16" fmla="*/ 67 w 72"/>
                  <a:gd name="T17" fmla="*/ 35 h 36"/>
                  <a:gd name="T18" fmla="*/ 70 w 72"/>
                  <a:gd name="T19" fmla="*/ 34 h 36"/>
                  <a:gd name="T20" fmla="*/ 69 w 72"/>
                  <a:gd name="T21" fmla="*/ 36 h 36"/>
                  <a:gd name="T22" fmla="*/ 70 w 72"/>
                  <a:gd name="T23" fmla="*/ 36 h 36"/>
                  <a:gd name="T24" fmla="*/ 70 w 72"/>
                  <a:gd name="T25" fmla="*/ 36 h 36"/>
                  <a:gd name="T26" fmla="*/ 70 w 72"/>
                  <a:gd name="T27" fmla="*/ 36 h 36"/>
                  <a:gd name="T28" fmla="*/ 72 w 72"/>
                  <a:gd name="T29" fmla="*/ 35 h 36"/>
                  <a:gd name="T30" fmla="*/ 72 w 72"/>
                  <a:gd name="T31" fmla="*/ 34 h 36"/>
                  <a:gd name="T32" fmla="*/ 70 w 72"/>
                  <a:gd name="T33" fmla="*/ 34 h 36"/>
                  <a:gd name="T34" fmla="*/ 71 w 72"/>
                  <a:gd name="T35" fmla="*/ 32 h 36"/>
                  <a:gd name="T36" fmla="*/ 69 w 72"/>
                  <a:gd name="T37" fmla="*/ 30 h 36"/>
                  <a:gd name="T38" fmla="*/ 68 w 72"/>
                  <a:gd name="T39" fmla="*/ 27 h 36"/>
                  <a:gd name="T40" fmla="*/ 52 w 72"/>
                  <a:gd name="T41" fmla="*/ 1 h 36"/>
                  <a:gd name="T42" fmla="*/ 51 w 72"/>
                  <a:gd name="T4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36">
                    <a:moveTo>
                      <a:pt x="51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1" y="36"/>
                      <a:pt x="71" y="35"/>
                      <a:pt x="72" y="35"/>
                    </a:cubicBezTo>
                    <a:cubicBezTo>
                      <a:pt x="72" y="35"/>
                      <a:pt x="72" y="34"/>
                      <a:pt x="72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8" name="Freeform 2174"/>
              <p:cNvSpPr/>
              <p:nvPr/>
            </p:nvSpPr>
            <p:spPr bwMode="auto">
              <a:xfrm>
                <a:off x="5673" y="2511"/>
                <a:ext cx="21" cy="12"/>
              </a:xfrm>
              <a:custGeom>
                <a:avLst/>
                <a:gdLst>
                  <a:gd name="T0" fmla="*/ 18 w 19"/>
                  <a:gd name="T1" fmla="*/ 0 h 12"/>
                  <a:gd name="T2" fmla="*/ 0 w 19"/>
                  <a:gd name="T3" fmla="*/ 5 h 12"/>
                  <a:gd name="T4" fmla="*/ 14 w 19"/>
                  <a:gd name="T5" fmla="*/ 12 h 12"/>
                  <a:gd name="T6" fmla="*/ 19 w 19"/>
                  <a:gd name="T7" fmla="*/ 2 h 12"/>
                  <a:gd name="T8" fmla="*/ 18 w 1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1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9" name="Freeform 2175"/>
              <p:cNvSpPr/>
              <p:nvPr/>
            </p:nvSpPr>
            <p:spPr bwMode="auto">
              <a:xfrm>
                <a:off x="5693" y="251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0" name="Freeform 2176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1" name="Freeform 2177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2" name="Freeform 2178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3" name="Freeform 2179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4" name="Freeform 2180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5" name="Freeform 2181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6" name="Freeform 2182"/>
              <p:cNvSpPr/>
              <p:nvPr/>
            </p:nvSpPr>
            <p:spPr bwMode="auto">
              <a:xfrm>
                <a:off x="5701" y="2497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3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4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7" name="Freeform 2183"/>
              <p:cNvSpPr/>
              <p:nvPr/>
            </p:nvSpPr>
            <p:spPr bwMode="auto">
              <a:xfrm>
                <a:off x="5701" y="250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8" name="Freeform 2184"/>
              <p:cNvSpPr/>
              <p:nvPr/>
            </p:nvSpPr>
            <p:spPr bwMode="auto">
              <a:xfrm>
                <a:off x="5700" y="2495"/>
                <a:ext cx="7" cy="12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0 h 12"/>
                  <a:gd name="T4" fmla="*/ 1 w 7"/>
                  <a:gd name="T5" fmla="*/ 11 h 12"/>
                  <a:gd name="T6" fmla="*/ 1 w 7"/>
                  <a:gd name="T7" fmla="*/ 12 h 12"/>
                  <a:gd name="T8" fmla="*/ 7 w 7"/>
                  <a:gd name="T9" fmla="*/ 11 h 12"/>
                  <a:gd name="T10" fmla="*/ 6 w 7"/>
                  <a:gd name="T11" fmla="*/ 10 h 12"/>
                  <a:gd name="T12" fmla="*/ 6 w 7"/>
                  <a:gd name="T13" fmla="*/ 10 h 12"/>
                  <a:gd name="T14" fmla="*/ 1 w 7"/>
                  <a:gd name="T15" fmla="*/ 10 h 12"/>
                  <a:gd name="T16" fmla="*/ 1 w 7"/>
                  <a:gd name="T17" fmla="*/ 5 h 12"/>
                  <a:gd name="T18" fmla="*/ 2 w 7"/>
                  <a:gd name="T19" fmla="*/ 2 h 12"/>
                  <a:gd name="T20" fmla="*/ 0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9" name="Freeform 2185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0" name="Freeform 2186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1" name="Freeform 2187"/>
              <p:cNvSpPr/>
              <p:nvPr/>
            </p:nvSpPr>
            <p:spPr bwMode="auto">
              <a:xfrm>
                <a:off x="5699" y="250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2" name="Freeform 2188"/>
              <p:cNvSpPr/>
              <p:nvPr/>
            </p:nvSpPr>
            <p:spPr bwMode="auto">
              <a:xfrm>
                <a:off x="5741" y="2507"/>
                <a:ext cx="40" cy="35"/>
              </a:xfrm>
              <a:custGeom>
                <a:avLst/>
                <a:gdLst>
                  <a:gd name="T0" fmla="*/ 35 w 38"/>
                  <a:gd name="T1" fmla="*/ 0 h 33"/>
                  <a:gd name="T2" fmla="*/ 26 w 38"/>
                  <a:gd name="T3" fmla="*/ 9 h 33"/>
                  <a:gd name="T4" fmla="*/ 29 w 38"/>
                  <a:gd name="T5" fmla="*/ 15 h 33"/>
                  <a:gd name="T6" fmla="*/ 23 w 38"/>
                  <a:gd name="T7" fmla="*/ 21 h 33"/>
                  <a:gd name="T8" fmla="*/ 17 w 38"/>
                  <a:gd name="T9" fmla="*/ 17 h 33"/>
                  <a:gd name="T10" fmla="*/ 0 w 38"/>
                  <a:gd name="T11" fmla="*/ 33 h 33"/>
                  <a:gd name="T12" fmla="*/ 36 w 38"/>
                  <a:gd name="T13" fmla="*/ 18 h 33"/>
                  <a:gd name="T14" fmla="*/ 38 w 38"/>
                  <a:gd name="T15" fmla="*/ 2 h 33"/>
                  <a:gd name="T16" fmla="*/ 35 w 3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3">
                    <a:moveTo>
                      <a:pt x="35" y="0"/>
                    </a:moveTo>
                    <a:cubicBezTo>
                      <a:pt x="26" y="9"/>
                      <a:pt x="26" y="9"/>
                      <a:pt x="26" y="9"/>
                    </a:cubicBezTo>
                    <a:cubicBezTo>
                      <a:pt x="28" y="10"/>
                      <a:pt x="29" y="12"/>
                      <a:pt x="29" y="15"/>
                    </a:cubicBezTo>
                    <a:cubicBezTo>
                      <a:pt x="29" y="18"/>
                      <a:pt x="27" y="21"/>
                      <a:pt x="23" y="21"/>
                    </a:cubicBezTo>
                    <a:cubicBezTo>
                      <a:pt x="20" y="21"/>
                      <a:pt x="18" y="19"/>
                      <a:pt x="17" y="1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3" name="Freeform 2189"/>
              <p:cNvSpPr/>
              <p:nvPr/>
            </p:nvSpPr>
            <p:spPr bwMode="auto">
              <a:xfrm>
                <a:off x="5778" y="2503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4" name="Freeform 2190"/>
              <p:cNvSpPr/>
              <p:nvPr/>
            </p:nvSpPr>
            <p:spPr bwMode="auto">
              <a:xfrm>
                <a:off x="5759" y="2517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0 w 12"/>
                  <a:gd name="T3" fmla="*/ 8 h 12"/>
                  <a:gd name="T4" fmla="*/ 6 w 12"/>
                  <a:gd name="T5" fmla="*/ 12 h 12"/>
                  <a:gd name="T6" fmla="*/ 12 w 12"/>
                  <a:gd name="T7" fmla="*/ 6 h 12"/>
                  <a:gd name="T8" fmla="*/ 9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10" y="12"/>
                      <a:pt x="12" y="9"/>
                      <a:pt x="12" y="6"/>
                    </a:cubicBezTo>
                    <a:cubicBezTo>
                      <a:pt x="12" y="3"/>
                      <a:pt x="11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5" name="Freeform 2191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6" name="Freeform 2192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7" name="Freeform 2193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8" name="Freeform 2194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9" name="Freeform 2195"/>
              <p:cNvSpPr/>
              <p:nvPr/>
            </p:nvSpPr>
            <p:spPr bwMode="auto">
              <a:xfrm>
                <a:off x="5782" y="2502"/>
                <a:ext cx="46" cy="23"/>
              </a:xfrm>
              <a:custGeom>
                <a:avLst/>
                <a:gdLst>
                  <a:gd name="T0" fmla="*/ 12 w 43"/>
                  <a:gd name="T1" fmla="*/ 0 h 22"/>
                  <a:gd name="T2" fmla="*/ 2 w 43"/>
                  <a:gd name="T3" fmla="*/ 7 h 22"/>
                  <a:gd name="T4" fmla="*/ 0 w 43"/>
                  <a:gd name="T5" fmla="*/ 22 h 22"/>
                  <a:gd name="T6" fmla="*/ 43 w 43"/>
                  <a:gd name="T7" fmla="*/ 4 h 22"/>
                  <a:gd name="T8" fmla="*/ 43 w 43"/>
                  <a:gd name="T9" fmla="*/ 3 h 22"/>
                  <a:gd name="T10" fmla="*/ 12 w 43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12" y="0"/>
                    </a:moveTo>
                    <a:cubicBezTo>
                      <a:pt x="11" y="4"/>
                      <a:pt x="7" y="7"/>
                      <a:pt x="2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0" name="Freeform 2196"/>
              <p:cNvSpPr/>
              <p:nvPr/>
            </p:nvSpPr>
            <p:spPr bwMode="auto">
              <a:xfrm>
                <a:off x="5784" y="2501"/>
                <a:ext cx="11" cy="9"/>
              </a:xfrm>
              <a:custGeom>
                <a:avLst/>
                <a:gdLst>
                  <a:gd name="T0" fmla="*/ 1 w 10"/>
                  <a:gd name="T1" fmla="*/ 0 h 8"/>
                  <a:gd name="T2" fmla="*/ 0 w 10"/>
                  <a:gd name="T3" fmla="*/ 8 h 8"/>
                  <a:gd name="T4" fmla="*/ 10 w 10"/>
                  <a:gd name="T5" fmla="*/ 1 h 8"/>
                  <a:gd name="T6" fmla="*/ 1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9" y="5"/>
                      <a:pt x="1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1" name="Freeform 2197"/>
              <p:cNvSpPr/>
              <p:nvPr/>
            </p:nvSpPr>
            <p:spPr bwMode="auto">
              <a:xfrm>
                <a:off x="5828" y="25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2" name="Freeform 2198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3" name="Freeform 2199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4" name="Freeform 2200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5" name="Freeform 2201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6" name="Freeform 2202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close/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7" name="Freeform 2203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8" name="Freeform 2204"/>
              <p:cNvSpPr/>
              <p:nvPr/>
            </p:nvSpPr>
            <p:spPr bwMode="auto">
              <a:xfrm>
                <a:off x="5629" y="2435"/>
                <a:ext cx="46" cy="56"/>
              </a:xfrm>
              <a:custGeom>
                <a:avLst/>
                <a:gdLst>
                  <a:gd name="T0" fmla="*/ 21 w 43"/>
                  <a:gd name="T1" fmla="*/ 0 h 53"/>
                  <a:gd name="T2" fmla="*/ 18 w 43"/>
                  <a:gd name="T3" fmla="*/ 0 h 53"/>
                  <a:gd name="T4" fmla="*/ 17 w 43"/>
                  <a:gd name="T5" fmla="*/ 0 h 53"/>
                  <a:gd name="T6" fmla="*/ 0 w 43"/>
                  <a:gd name="T7" fmla="*/ 52 h 53"/>
                  <a:gd name="T8" fmla="*/ 1 w 43"/>
                  <a:gd name="T9" fmla="*/ 53 h 53"/>
                  <a:gd name="T10" fmla="*/ 43 w 43"/>
                  <a:gd name="T11" fmla="*/ 35 h 53"/>
                  <a:gd name="T12" fmla="*/ 33 w 43"/>
                  <a:gd name="T13" fmla="*/ 19 h 53"/>
                  <a:gd name="T14" fmla="*/ 30 w 43"/>
                  <a:gd name="T15" fmla="*/ 20 h 53"/>
                  <a:gd name="T16" fmla="*/ 24 w 43"/>
                  <a:gd name="T17" fmla="*/ 14 h 53"/>
                  <a:gd name="T18" fmla="*/ 27 w 43"/>
                  <a:gd name="T19" fmla="*/ 9 h 53"/>
                  <a:gd name="T20" fmla="*/ 21 w 43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3">
                    <a:moveTo>
                      <a:pt x="21" y="0"/>
                    </a:move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3"/>
                      <a:pt x="1" y="5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27" y="20"/>
                      <a:pt x="24" y="17"/>
                      <a:pt x="24" y="14"/>
                    </a:cubicBezTo>
                    <a:cubicBezTo>
                      <a:pt x="24" y="12"/>
                      <a:pt x="26" y="10"/>
                      <a:pt x="27" y="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9" name="Freeform 2205"/>
              <p:cNvSpPr/>
              <p:nvPr/>
            </p:nvSpPr>
            <p:spPr bwMode="auto">
              <a:xfrm>
                <a:off x="5628" y="2489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0" name="Freeform 2206"/>
              <p:cNvSpPr/>
              <p:nvPr/>
            </p:nvSpPr>
            <p:spPr bwMode="auto">
              <a:xfrm>
                <a:off x="5647" y="2429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5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1" name="Freeform 2207"/>
              <p:cNvSpPr/>
              <p:nvPr/>
            </p:nvSpPr>
            <p:spPr bwMode="auto">
              <a:xfrm>
                <a:off x="5654" y="2444"/>
                <a:ext cx="10" cy="12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5 h 11"/>
                  <a:gd name="T4" fmla="*/ 6 w 9"/>
                  <a:gd name="T5" fmla="*/ 11 h 11"/>
                  <a:gd name="T6" fmla="*/ 9 w 9"/>
                  <a:gd name="T7" fmla="*/ 10 h 11"/>
                  <a:gd name="T8" fmla="*/ 3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2" name="Freeform 2208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3" name="Freeform 2209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4" name="Freeform 2210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5" name="Freeform 2211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6" name="Freeform 2212"/>
              <p:cNvSpPr/>
              <p:nvPr/>
            </p:nvSpPr>
            <p:spPr bwMode="auto">
              <a:xfrm>
                <a:off x="5631" y="2474"/>
                <a:ext cx="63" cy="30"/>
              </a:xfrm>
              <a:custGeom>
                <a:avLst/>
                <a:gdLst>
                  <a:gd name="T0" fmla="*/ 43 w 59"/>
                  <a:gd name="T1" fmla="*/ 0 h 29"/>
                  <a:gd name="T2" fmla="*/ 0 w 59"/>
                  <a:gd name="T3" fmla="*/ 19 h 29"/>
                  <a:gd name="T4" fmla="*/ 0 w 59"/>
                  <a:gd name="T5" fmla="*/ 19 h 29"/>
                  <a:gd name="T6" fmla="*/ 58 w 59"/>
                  <a:gd name="T7" fmla="*/ 29 h 29"/>
                  <a:gd name="T8" fmla="*/ 59 w 59"/>
                  <a:gd name="T9" fmla="*/ 27 h 29"/>
                  <a:gd name="T10" fmla="*/ 43 w 59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43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7" name="Freeform 2213"/>
              <p:cNvSpPr/>
              <p:nvPr/>
            </p:nvSpPr>
            <p:spPr bwMode="auto">
              <a:xfrm>
                <a:off x="5693" y="250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8" name="Freeform 2214"/>
              <p:cNvSpPr/>
              <p:nvPr/>
            </p:nvSpPr>
            <p:spPr bwMode="auto">
              <a:xfrm>
                <a:off x="5631" y="24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4" name="Group 2416"/>
            <p:cNvGrpSpPr/>
            <p:nvPr/>
          </p:nvGrpSpPr>
          <p:grpSpPr bwMode="auto">
            <a:xfrm>
              <a:off x="4395" y="1725"/>
              <a:ext cx="1460" cy="948"/>
              <a:chOff x="4395" y="1725"/>
              <a:chExt cx="1460" cy="948"/>
            </a:xfrm>
          </p:grpSpPr>
          <p:sp>
            <p:nvSpPr>
              <p:cNvPr id="2529" name="Freeform 2216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2217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Freeform 2218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2219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2220"/>
              <p:cNvSpPr/>
              <p:nvPr/>
            </p:nvSpPr>
            <p:spPr bwMode="auto">
              <a:xfrm>
                <a:off x="5423" y="2035"/>
                <a:ext cx="46" cy="75"/>
              </a:xfrm>
              <a:custGeom>
                <a:avLst/>
                <a:gdLst>
                  <a:gd name="T0" fmla="*/ 16 w 44"/>
                  <a:gd name="T1" fmla="*/ 0 h 71"/>
                  <a:gd name="T2" fmla="*/ 0 w 44"/>
                  <a:gd name="T3" fmla="*/ 70 h 71"/>
                  <a:gd name="T4" fmla="*/ 0 w 44"/>
                  <a:gd name="T5" fmla="*/ 71 h 71"/>
                  <a:gd name="T6" fmla="*/ 44 w 44"/>
                  <a:gd name="T7" fmla="*/ 16 h 71"/>
                  <a:gd name="T8" fmla="*/ 43 w 44"/>
                  <a:gd name="T9" fmla="*/ 13 h 71"/>
                  <a:gd name="T10" fmla="*/ 43 w 44"/>
                  <a:gd name="T11" fmla="*/ 12 h 71"/>
                  <a:gd name="T12" fmla="*/ 29 w 44"/>
                  <a:gd name="T13" fmla="*/ 6 h 71"/>
                  <a:gd name="T14" fmla="*/ 30 w 44"/>
                  <a:gd name="T15" fmla="*/ 7 h 71"/>
                  <a:gd name="T16" fmla="*/ 26 w 44"/>
                  <a:gd name="T17" fmla="*/ 10 h 71"/>
                  <a:gd name="T18" fmla="*/ 23 w 44"/>
                  <a:gd name="T19" fmla="*/ 7 h 71"/>
                  <a:gd name="T20" fmla="*/ 25 w 44"/>
                  <a:gd name="T21" fmla="*/ 4 h 71"/>
                  <a:gd name="T22" fmla="*/ 16 w 44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1">
                    <a:moveTo>
                      <a:pt x="16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4"/>
                      <a:pt x="43" y="13"/>
                    </a:cubicBezTo>
                    <a:cubicBezTo>
                      <a:pt x="43" y="13"/>
                      <a:pt x="43" y="12"/>
                      <a:pt x="43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30" y="9"/>
                      <a:pt x="28" y="10"/>
                      <a:pt x="26" y="10"/>
                    </a:cubicBezTo>
                    <a:cubicBezTo>
                      <a:pt x="25" y="10"/>
                      <a:pt x="23" y="9"/>
                      <a:pt x="23" y="7"/>
                    </a:cubicBezTo>
                    <a:cubicBezTo>
                      <a:pt x="23" y="5"/>
                      <a:pt x="24" y="4"/>
                      <a:pt x="25" y="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2221"/>
              <p:cNvSpPr/>
              <p:nvPr/>
            </p:nvSpPr>
            <p:spPr bwMode="auto">
              <a:xfrm>
                <a:off x="5447" y="2040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3 h 6"/>
                  <a:gd name="T4" fmla="*/ 3 w 7"/>
                  <a:gd name="T5" fmla="*/ 6 h 6"/>
                  <a:gd name="T6" fmla="*/ 7 w 7"/>
                  <a:gd name="T7" fmla="*/ 3 h 6"/>
                  <a:gd name="T8" fmla="*/ 6 w 7"/>
                  <a:gd name="T9" fmla="*/ 2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2222"/>
              <p:cNvSpPr/>
              <p:nvPr/>
            </p:nvSpPr>
            <p:spPr bwMode="auto">
              <a:xfrm>
                <a:off x="5423" y="210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2223"/>
              <p:cNvSpPr/>
              <p:nvPr/>
            </p:nvSpPr>
            <p:spPr bwMode="auto">
              <a:xfrm>
                <a:off x="5468" y="2048"/>
                <a:ext cx="4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2224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Freeform 2225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Freeform 2226"/>
              <p:cNvSpPr/>
              <p:nvPr/>
            </p:nvSpPr>
            <p:spPr bwMode="auto">
              <a:xfrm>
                <a:off x="5421" y="2032"/>
                <a:ext cx="53" cy="83"/>
              </a:xfrm>
              <a:custGeom>
                <a:avLst/>
                <a:gdLst>
                  <a:gd name="T0" fmla="*/ 17 w 50"/>
                  <a:gd name="T1" fmla="*/ 0 h 78"/>
                  <a:gd name="T2" fmla="*/ 17 w 50"/>
                  <a:gd name="T3" fmla="*/ 2 h 78"/>
                  <a:gd name="T4" fmla="*/ 18 w 50"/>
                  <a:gd name="T5" fmla="*/ 3 h 78"/>
                  <a:gd name="T6" fmla="*/ 27 w 50"/>
                  <a:gd name="T7" fmla="*/ 7 h 78"/>
                  <a:gd name="T8" fmla="*/ 31 w 50"/>
                  <a:gd name="T9" fmla="*/ 9 h 78"/>
                  <a:gd name="T10" fmla="*/ 45 w 50"/>
                  <a:gd name="T11" fmla="*/ 15 h 78"/>
                  <a:gd name="T12" fmla="*/ 48 w 50"/>
                  <a:gd name="T13" fmla="*/ 16 h 78"/>
                  <a:gd name="T14" fmla="*/ 46 w 50"/>
                  <a:gd name="T15" fmla="*/ 19 h 78"/>
                  <a:gd name="T16" fmla="*/ 2 w 50"/>
                  <a:gd name="T17" fmla="*/ 74 h 78"/>
                  <a:gd name="T18" fmla="*/ 2 w 50"/>
                  <a:gd name="T19" fmla="*/ 74 h 78"/>
                  <a:gd name="T20" fmla="*/ 0 w 50"/>
                  <a:gd name="T21" fmla="*/ 76 h 78"/>
                  <a:gd name="T22" fmla="*/ 0 w 50"/>
                  <a:gd name="T23" fmla="*/ 76 h 78"/>
                  <a:gd name="T24" fmla="*/ 0 w 50"/>
                  <a:gd name="T25" fmla="*/ 78 h 78"/>
                  <a:gd name="T26" fmla="*/ 1 w 50"/>
                  <a:gd name="T27" fmla="*/ 78 h 78"/>
                  <a:gd name="T28" fmla="*/ 50 w 50"/>
                  <a:gd name="T29" fmla="*/ 17 h 78"/>
                  <a:gd name="T30" fmla="*/ 49 w 50"/>
                  <a:gd name="T31" fmla="*/ 17 h 78"/>
                  <a:gd name="T32" fmla="*/ 49 w 50"/>
                  <a:gd name="T33" fmla="*/ 15 h 78"/>
                  <a:gd name="T34" fmla="*/ 17 w 50"/>
                  <a:gd name="T3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78">
                    <a:moveTo>
                      <a:pt x="17" y="0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2227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2228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Freeform 2229"/>
              <p:cNvSpPr/>
              <p:nvPr/>
            </p:nvSpPr>
            <p:spPr bwMode="auto">
              <a:xfrm>
                <a:off x="5473" y="20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2230"/>
              <p:cNvSpPr/>
              <p:nvPr/>
            </p:nvSpPr>
            <p:spPr bwMode="auto">
              <a:xfrm>
                <a:off x="5402" y="2020"/>
                <a:ext cx="36" cy="89"/>
              </a:xfrm>
              <a:custGeom>
                <a:avLst/>
                <a:gdLst>
                  <a:gd name="T0" fmla="*/ 5 w 34"/>
                  <a:gd name="T1" fmla="*/ 0 h 85"/>
                  <a:gd name="T2" fmla="*/ 0 w 34"/>
                  <a:gd name="T3" fmla="*/ 4 h 85"/>
                  <a:gd name="T4" fmla="*/ 10 w 34"/>
                  <a:gd name="T5" fmla="*/ 48 h 85"/>
                  <a:gd name="T6" fmla="*/ 11 w 34"/>
                  <a:gd name="T7" fmla="*/ 52 h 85"/>
                  <a:gd name="T8" fmla="*/ 11 w 34"/>
                  <a:gd name="T9" fmla="*/ 53 h 85"/>
                  <a:gd name="T10" fmla="*/ 17 w 34"/>
                  <a:gd name="T11" fmla="*/ 85 h 85"/>
                  <a:gd name="T12" fmla="*/ 34 w 34"/>
                  <a:gd name="T13" fmla="*/ 13 h 85"/>
                  <a:gd name="T14" fmla="*/ 5 w 34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5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9"/>
                      <a:pt x="11" y="50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2231"/>
              <p:cNvSpPr/>
              <p:nvPr/>
            </p:nvSpPr>
            <p:spPr bwMode="auto">
              <a:xfrm>
                <a:off x="5412" y="2070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1 w 1"/>
                  <a:gd name="T5" fmla="*/ 4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2232"/>
              <p:cNvSpPr/>
              <p:nvPr/>
            </p:nvSpPr>
            <p:spPr bwMode="auto">
              <a:xfrm>
                <a:off x="5400" y="2016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2233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Freeform 2234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Freeform 2235"/>
              <p:cNvSpPr/>
              <p:nvPr/>
            </p:nvSpPr>
            <p:spPr bwMode="auto">
              <a:xfrm>
                <a:off x="5399" y="2014"/>
                <a:ext cx="40" cy="101"/>
              </a:xfrm>
              <a:custGeom>
                <a:avLst/>
                <a:gdLst>
                  <a:gd name="T0" fmla="*/ 1 w 38"/>
                  <a:gd name="T1" fmla="*/ 0 h 95"/>
                  <a:gd name="T2" fmla="*/ 0 w 38"/>
                  <a:gd name="T3" fmla="*/ 4 h 95"/>
                  <a:gd name="T4" fmla="*/ 20 w 38"/>
                  <a:gd name="T5" fmla="*/ 95 h 95"/>
                  <a:gd name="T6" fmla="*/ 20 w 38"/>
                  <a:gd name="T7" fmla="*/ 95 h 95"/>
                  <a:gd name="T8" fmla="*/ 21 w 38"/>
                  <a:gd name="T9" fmla="*/ 95 h 95"/>
                  <a:gd name="T10" fmla="*/ 21 w 38"/>
                  <a:gd name="T11" fmla="*/ 93 h 95"/>
                  <a:gd name="T12" fmla="*/ 1 w 38"/>
                  <a:gd name="T13" fmla="*/ 2 h 95"/>
                  <a:gd name="T14" fmla="*/ 8 w 38"/>
                  <a:gd name="T15" fmla="*/ 5 h 95"/>
                  <a:gd name="T16" fmla="*/ 37 w 38"/>
                  <a:gd name="T17" fmla="*/ 18 h 95"/>
                  <a:gd name="T18" fmla="*/ 38 w 38"/>
                  <a:gd name="T19" fmla="*/ 19 h 95"/>
                  <a:gd name="T20" fmla="*/ 38 w 38"/>
                  <a:gd name="T21" fmla="*/ 17 h 95"/>
                  <a:gd name="T22" fmla="*/ 1 w 38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9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Freeform 2236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Freeform 2237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Freeform 2238"/>
              <p:cNvSpPr/>
              <p:nvPr/>
            </p:nvSpPr>
            <p:spPr bwMode="auto">
              <a:xfrm>
                <a:off x="5420" y="21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Freeform 2239"/>
              <p:cNvSpPr/>
              <p:nvPr/>
            </p:nvSpPr>
            <p:spPr bwMode="auto">
              <a:xfrm>
                <a:off x="5698" y="1842"/>
                <a:ext cx="89" cy="38"/>
              </a:xfrm>
              <a:custGeom>
                <a:avLst/>
                <a:gdLst>
                  <a:gd name="T0" fmla="*/ 42 w 84"/>
                  <a:gd name="T1" fmla="*/ 0 h 36"/>
                  <a:gd name="T2" fmla="*/ 37 w 84"/>
                  <a:gd name="T3" fmla="*/ 3 h 36"/>
                  <a:gd name="T4" fmla="*/ 33 w 84"/>
                  <a:gd name="T5" fmla="*/ 2 h 36"/>
                  <a:gd name="T6" fmla="*/ 0 w 84"/>
                  <a:gd name="T7" fmla="*/ 34 h 36"/>
                  <a:gd name="T8" fmla="*/ 1 w 84"/>
                  <a:gd name="T9" fmla="*/ 36 h 36"/>
                  <a:gd name="T10" fmla="*/ 84 w 84"/>
                  <a:gd name="T11" fmla="*/ 24 h 36"/>
                  <a:gd name="T12" fmla="*/ 84 w 84"/>
                  <a:gd name="T13" fmla="*/ 23 h 36"/>
                  <a:gd name="T14" fmla="*/ 42 w 84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6">
                    <a:moveTo>
                      <a:pt x="42" y="0"/>
                    </a:moveTo>
                    <a:cubicBezTo>
                      <a:pt x="41" y="2"/>
                      <a:pt x="39" y="3"/>
                      <a:pt x="37" y="3"/>
                    </a:cubicBezTo>
                    <a:cubicBezTo>
                      <a:pt x="35" y="3"/>
                      <a:pt x="34" y="2"/>
                      <a:pt x="33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3"/>
                      <a:pt x="84" y="23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Freeform 2240"/>
              <p:cNvSpPr/>
              <p:nvPr/>
            </p:nvSpPr>
            <p:spPr bwMode="auto">
              <a:xfrm>
                <a:off x="5733" y="1840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0 w 9"/>
                  <a:gd name="T3" fmla="*/ 4 h 5"/>
                  <a:gd name="T4" fmla="*/ 4 w 9"/>
                  <a:gd name="T5" fmla="*/ 5 h 5"/>
                  <a:gd name="T6" fmla="*/ 9 w 9"/>
                  <a:gd name="T7" fmla="*/ 2 h 5"/>
                  <a:gd name="T8" fmla="*/ 4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6" y="5"/>
                      <a:pt x="8" y="4"/>
                      <a:pt x="9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Freeform 2241"/>
              <p:cNvSpPr/>
              <p:nvPr/>
            </p:nvSpPr>
            <p:spPr bwMode="auto">
              <a:xfrm>
                <a:off x="5787" y="186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Freeform 2242"/>
              <p:cNvSpPr/>
              <p:nvPr/>
            </p:nvSpPr>
            <p:spPr bwMode="auto">
              <a:xfrm>
                <a:off x="5697" y="187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Freeform 2243"/>
              <p:cNvSpPr>
                <a:spLocks noEditPoints="1"/>
              </p:cNvSpPr>
              <p:nvPr/>
            </p:nvSpPr>
            <p:spPr bwMode="auto">
              <a:xfrm>
                <a:off x="5693" y="1838"/>
                <a:ext cx="100" cy="44"/>
              </a:xfrm>
              <a:custGeom>
                <a:avLst/>
                <a:gdLst>
                  <a:gd name="T0" fmla="*/ 38 w 95"/>
                  <a:gd name="T1" fmla="*/ 6 h 42"/>
                  <a:gd name="T2" fmla="*/ 42 w 95"/>
                  <a:gd name="T3" fmla="*/ 2 h 42"/>
                  <a:gd name="T4" fmla="*/ 47 w 95"/>
                  <a:gd name="T5" fmla="*/ 4 h 42"/>
                  <a:gd name="T6" fmla="*/ 89 w 95"/>
                  <a:gd name="T7" fmla="*/ 27 h 42"/>
                  <a:gd name="T8" fmla="*/ 92 w 95"/>
                  <a:gd name="T9" fmla="*/ 28 h 42"/>
                  <a:gd name="T10" fmla="*/ 89 w 95"/>
                  <a:gd name="T11" fmla="*/ 28 h 42"/>
                  <a:gd name="T12" fmla="*/ 6 w 95"/>
                  <a:gd name="T13" fmla="*/ 40 h 42"/>
                  <a:gd name="T14" fmla="*/ 4 w 95"/>
                  <a:gd name="T15" fmla="*/ 40 h 42"/>
                  <a:gd name="T16" fmla="*/ 5 w 95"/>
                  <a:gd name="T17" fmla="*/ 38 h 42"/>
                  <a:gd name="T18" fmla="*/ 38 w 95"/>
                  <a:gd name="T19" fmla="*/ 6 h 42"/>
                  <a:gd name="T20" fmla="*/ 41 w 95"/>
                  <a:gd name="T21" fmla="*/ 1 h 42"/>
                  <a:gd name="T22" fmla="*/ 42 w 95"/>
                  <a:gd name="T23" fmla="*/ 0 h 42"/>
                  <a:gd name="T24" fmla="*/ 41 w 95"/>
                  <a:gd name="T25" fmla="*/ 1 h 42"/>
                  <a:gd name="T26" fmla="*/ 42 w 95"/>
                  <a:gd name="T27" fmla="*/ 0 h 42"/>
                  <a:gd name="T28" fmla="*/ 0 w 95"/>
                  <a:gd name="T29" fmla="*/ 41 h 42"/>
                  <a:gd name="T30" fmla="*/ 0 w 95"/>
                  <a:gd name="T31" fmla="*/ 41 h 42"/>
                  <a:gd name="T32" fmla="*/ 1 w 95"/>
                  <a:gd name="T33" fmla="*/ 42 h 42"/>
                  <a:gd name="T34" fmla="*/ 95 w 95"/>
                  <a:gd name="T35" fmla="*/ 29 h 42"/>
                  <a:gd name="T36" fmla="*/ 95 w 95"/>
                  <a:gd name="T37" fmla="*/ 28 h 42"/>
                  <a:gd name="T38" fmla="*/ 42 w 95"/>
                  <a:gd name="T3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2">
                    <a:moveTo>
                      <a:pt x="38" y="6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1" y="1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1" y="1"/>
                      <a:pt x="41" y="1"/>
                    </a:cubicBezTo>
                    <a:moveTo>
                      <a:pt x="42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Freeform 2244"/>
              <p:cNvSpPr/>
              <p:nvPr/>
            </p:nvSpPr>
            <p:spPr bwMode="auto">
              <a:xfrm>
                <a:off x="5793" y="18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Freeform 2245"/>
              <p:cNvSpPr/>
              <p:nvPr/>
            </p:nvSpPr>
            <p:spPr bwMode="auto">
              <a:xfrm>
                <a:off x="5691" y="18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Freeform 2246"/>
              <p:cNvSpPr/>
              <p:nvPr/>
            </p:nvSpPr>
            <p:spPr bwMode="auto">
              <a:xfrm>
                <a:off x="5760" y="1728"/>
                <a:ext cx="89" cy="40"/>
              </a:xfrm>
              <a:custGeom>
                <a:avLst/>
                <a:gdLst>
                  <a:gd name="T0" fmla="*/ 1 w 84"/>
                  <a:gd name="T1" fmla="*/ 0 h 38"/>
                  <a:gd name="T2" fmla="*/ 0 w 84"/>
                  <a:gd name="T3" fmla="*/ 1 h 38"/>
                  <a:gd name="T4" fmla="*/ 32 w 84"/>
                  <a:gd name="T5" fmla="*/ 36 h 38"/>
                  <a:gd name="T6" fmla="*/ 37 w 84"/>
                  <a:gd name="T7" fmla="*/ 34 h 38"/>
                  <a:gd name="T8" fmla="*/ 45 w 84"/>
                  <a:gd name="T9" fmla="*/ 38 h 38"/>
                  <a:gd name="T10" fmla="*/ 84 w 84"/>
                  <a:gd name="T11" fmla="*/ 17 h 38"/>
                  <a:gd name="T12" fmla="*/ 84 w 84"/>
                  <a:gd name="T13" fmla="*/ 16 h 38"/>
                  <a:gd name="T14" fmla="*/ 1 w 8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5" y="34"/>
                      <a:pt x="37" y="34"/>
                    </a:cubicBezTo>
                    <a:cubicBezTo>
                      <a:pt x="41" y="34"/>
                      <a:pt x="43" y="36"/>
                      <a:pt x="45" y="3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0" name="Freeform 2247"/>
              <p:cNvSpPr/>
              <p:nvPr/>
            </p:nvSpPr>
            <p:spPr bwMode="auto">
              <a:xfrm>
                <a:off x="5794" y="1764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4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1" name="Freeform 2248"/>
              <p:cNvSpPr/>
              <p:nvPr/>
            </p:nvSpPr>
            <p:spPr bwMode="auto">
              <a:xfrm>
                <a:off x="5758" y="172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2" name="Freeform 2249"/>
              <p:cNvSpPr/>
              <p:nvPr/>
            </p:nvSpPr>
            <p:spPr bwMode="auto">
              <a:xfrm>
                <a:off x="5849" y="17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3" name="Freeform 2250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close/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4" name="Freeform 2251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5" name="Freeform 2252"/>
              <p:cNvSpPr/>
              <p:nvPr/>
            </p:nvSpPr>
            <p:spPr bwMode="auto">
              <a:xfrm>
                <a:off x="5527" y="1870"/>
                <a:ext cx="30" cy="37"/>
              </a:xfrm>
              <a:custGeom>
                <a:avLst/>
                <a:gdLst>
                  <a:gd name="T0" fmla="*/ 19 w 29"/>
                  <a:gd name="T1" fmla="*/ 0 h 35"/>
                  <a:gd name="T2" fmla="*/ 16 w 29"/>
                  <a:gd name="T3" fmla="*/ 3 h 35"/>
                  <a:gd name="T4" fmla="*/ 0 w 29"/>
                  <a:gd name="T5" fmla="*/ 33 h 35"/>
                  <a:gd name="T6" fmla="*/ 2 w 29"/>
                  <a:gd name="T7" fmla="*/ 35 h 35"/>
                  <a:gd name="T8" fmla="*/ 26 w 29"/>
                  <a:gd name="T9" fmla="*/ 24 h 35"/>
                  <a:gd name="T10" fmla="*/ 26 w 29"/>
                  <a:gd name="T11" fmla="*/ 21 h 35"/>
                  <a:gd name="T12" fmla="*/ 29 w 29"/>
                  <a:gd name="T13" fmla="*/ 14 h 35"/>
                  <a:gd name="T14" fmla="*/ 19 w 29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19" y="0"/>
                    </a:moveTo>
                    <a:cubicBezTo>
                      <a:pt x="19" y="1"/>
                      <a:pt x="18" y="2"/>
                      <a:pt x="16" y="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2" y="35"/>
                      <a:pt x="2" y="3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6" y="18"/>
                      <a:pt x="27" y="16"/>
                      <a:pt x="29" y="14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6" name="Freeform 2253"/>
              <p:cNvSpPr/>
              <p:nvPr/>
            </p:nvSpPr>
            <p:spPr bwMode="auto">
              <a:xfrm>
                <a:off x="5554" y="1885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7 h 10"/>
                  <a:gd name="T4" fmla="*/ 0 w 7"/>
                  <a:gd name="T5" fmla="*/ 10 h 10"/>
                  <a:gd name="T6" fmla="*/ 7 w 7"/>
                  <a:gd name="T7" fmla="*/ 6 h 10"/>
                  <a:gd name="T8" fmla="*/ 3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7" name="Freeform 2254"/>
              <p:cNvSpPr/>
              <p:nvPr/>
            </p:nvSpPr>
            <p:spPr bwMode="auto">
              <a:xfrm>
                <a:off x="5524" y="1905"/>
                <a:ext cx="5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8" name="Freeform 2255"/>
              <p:cNvSpPr/>
              <p:nvPr/>
            </p:nvSpPr>
            <p:spPr bwMode="auto">
              <a:xfrm>
                <a:off x="5543" y="1869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9" name="Freeform 2256"/>
              <p:cNvSpPr/>
              <p:nvPr/>
            </p:nvSpPr>
            <p:spPr bwMode="auto">
              <a:xfrm>
                <a:off x="5521" y="1868"/>
                <a:ext cx="42" cy="44"/>
              </a:xfrm>
              <a:custGeom>
                <a:avLst/>
                <a:gdLst>
                  <a:gd name="T0" fmla="*/ 23 w 39"/>
                  <a:gd name="T1" fmla="*/ 0 h 42"/>
                  <a:gd name="T2" fmla="*/ 0 w 39"/>
                  <a:gd name="T3" fmla="*/ 42 h 42"/>
                  <a:gd name="T4" fmla="*/ 0 w 39"/>
                  <a:gd name="T5" fmla="*/ 42 h 42"/>
                  <a:gd name="T6" fmla="*/ 1 w 39"/>
                  <a:gd name="T7" fmla="*/ 42 h 42"/>
                  <a:gd name="T8" fmla="*/ 39 w 39"/>
                  <a:gd name="T9" fmla="*/ 24 h 42"/>
                  <a:gd name="T10" fmla="*/ 38 w 39"/>
                  <a:gd name="T11" fmla="*/ 22 h 42"/>
                  <a:gd name="T12" fmla="*/ 31 w 39"/>
                  <a:gd name="T13" fmla="*/ 26 h 42"/>
                  <a:gd name="T14" fmla="*/ 7 w 39"/>
                  <a:gd name="T15" fmla="*/ 37 h 42"/>
                  <a:gd name="T16" fmla="*/ 3 w 39"/>
                  <a:gd name="T17" fmla="*/ 40 h 42"/>
                  <a:gd name="T18" fmla="*/ 5 w 39"/>
                  <a:gd name="T19" fmla="*/ 35 h 42"/>
                  <a:gd name="T20" fmla="*/ 21 w 39"/>
                  <a:gd name="T21" fmla="*/ 5 h 42"/>
                  <a:gd name="T22" fmla="*/ 24 w 39"/>
                  <a:gd name="T23" fmla="*/ 1 h 42"/>
                  <a:gd name="T24" fmla="*/ 23 w 39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0" name="Freeform 2257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1" name="Freeform 2258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2" name="Oval 2259"/>
              <p:cNvSpPr>
                <a:spLocks noChangeArrowheads="1"/>
              </p:cNvSpPr>
              <p:nvPr/>
            </p:nvSpPr>
            <p:spPr bwMode="auto">
              <a:xfrm>
                <a:off x="5521" y="1912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3" name="Freeform 2260"/>
              <p:cNvSpPr/>
              <p:nvPr/>
            </p:nvSpPr>
            <p:spPr bwMode="auto">
              <a:xfrm>
                <a:off x="5520" y="191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4" name="Freeform 2261"/>
              <p:cNvSpPr>
                <a:spLocks noEditPoints="1"/>
              </p:cNvSpPr>
              <p:nvPr/>
            </p:nvSpPr>
            <p:spPr bwMode="auto">
              <a:xfrm>
                <a:off x="5197" y="2005"/>
                <a:ext cx="99" cy="68"/>
              </a:xfrm>
              <a:custGeom>
                <a:avLst/>
                <a:gdLst>
                  <a:gd name="T0" fmla="*/ 1 w 94"/>
                  <a:gd name="T1" fmla="*/ 3 h 65"/>
                  <a:gd name="T2" fmla="*/ 0 w 94"/>
                  <a:gd name="T3" fmla="*/ 4 h 65"/>
                  <a:gd name="T4" fmla="*/ 7 w 94"/>
                  <a:gd name="T5" fmla="*/ 31 h 65"/>
                  <a:gd name="T6" fmla="*/ 17 w 94"/>
                  <a:gd name="T7" fmla="*/ 65 h 65"/>
                  <a:gd name="T8" fmla="*/ 19 w 94"/>
                  <a:gd name="T9" fmla="*/ 65 h 65"/>
                  <a:gd name="T10" fmla="*/ 53 w 94"/>
                  <a:gd name="T11" fmla="*/ 40 h 65"/>
                  <a:gd name="T12" fmla="*/ 1 w 94"/>
                  <a:gd name="T13" fmla="*/ 3 h 65"/>
                  <a:gd name="T14" fmla="*/ 4 w 94"/>
                  <a:gd name="T15" fmla="*/ 0 h 65"/>
                  <a:gd name="T16" fmla="*/ 3 w 94"/>
                  <a:gd name="T17" fmla="*/ 1 h 65"/>
                  <a:gd name="T18" fmla="*/ 55 w 94"/>
                  <a:gd name="T19" fmla="*/ 38 h 65"/>
                  <a:gd name="T20" fmla="*/ 94 w 94"/>
                  <a:gd name="T21" fmla="*/ 10 h 65"/>
                  <a:gd name="T22" fmla="*/ 93 w 94"/>
                  <a:gd name="T23" fmla="*/ 6 h 65"/>
                  <a:gd name="T24" fmla="*/ 4 w 94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6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9" y="65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5" name="Freeform 2262"/>
              <p:cNvSpPr/>
              <p:nvPr/>
            </p:nvSpPr>
            <p:spPr bwMode="auto">
              <a:xfrm>
                <a:off x="5215" y="207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6" name="Freeform 2263"/>
              <p:cNvSpPr>
                <a:spLocks noEditPoints="1"/>
              </p:cNvSpPr>
              <p:nvPr/>
            </p:nvSpPr>
            <p:spPr bwMode="auto">
              <a:xfrm>
                <a:off x="5196" y="200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4 h 4"/>
                  <a:gd name="T4" fmla="*/ 2 w 5"/>
                  <a:gd name="T5" fmla="*/ 3 h 4"/>
                  <a:gd name="T6" fmla="*/ 0 w 5"/>
                  <a:gd name="T7" fmla="*/ 1 h 4"/>
                  <a:gd name="T8" fmla="*/ 3 w 5"/>
                  <a:gd name="T9" fmla="*/ 0 h 4"/>
                  <a:gd name="T10" fmla="*/ 4 w 5"/>
                  <a:gd name="T11" fmla="*/ 1 h 4"/>
                  <a:gd name="T12" fmla="*/ 5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7" name="Freeform 2264"/>
              <p:cNvSpPr/>
              <p:nvPr/>
            </p:nvSpPr>
            <p:spPr bwMode="auto">
              <a:xfrm>
                <a:off x="5295" y="201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8" name="Freeform 2265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9" name="Freeform 2266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0" name="Freeform 2267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close/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1" name="Freeform 2268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2" name="Freeform 2269"/>
              <p:cNvSpPr/>
              <p:nvPr/>
            </p:nvSpPr>
            <p:spPr bwMode="auto">
              <a:xfrm>
                <a:off x="5515" y="1815"/>
                <a:ext cx="48" cy="46"/>
              </a:xfrm>
              <a:custGeom>
                <a:avLst/>
                <a:gdLst>
                  <a:gd name="T0" fmla="*/ 3 w 45"/>
                  <a:gd name="T1" fmla="*/ 0 h 44"/>
                  <a:gd name="T2" fmla="*/ 0 w 45"/>
                  <a:gd name="T3" fmla="*/ 3 h 44"/>
                  <a:gd name="T4" fmla="*/ 26 w 45"/>
                  <a:gd name="T5" fmla="*/ 41 h 44"/>
                  <a:gd name="T6" fmla="*/ 30 w 45"/>
                  <a:gd name="T7" fmla="*/ 44 h 44"/>
                  <a:gd name="T8" fmla="*/ 45 w 45"/>
                  <a:gd name="T9" fmla="*/ 16 h 44"/>
                  <a:gd name="T10" fmla="*/ 43 w 45"/>
                  <a:gd name="T11" fmla="*/ 11 h 44"/>
                  <a:gd name="T12" fmla="*/ 43 w 45"/>
                  <a:gd name="T13" fmla="*/ 11 h 44"/>
                  <a:gd name="T14" fmla="*/ 3 w 45"/>
                  <a:gd name="T1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9" y="42"/>
                      <a:pt x="30" y="44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5"/>
                      <a:pt x="43" y="13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3" name="Freeform 2270"/>
              <p:cNvSpPr/>
              <p:nvPr/>
            </p:nvSpPr>
            <p:spPr bwMode="auto">
              <a:xfrm>
                <a:off x="5513" y="18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4" name="Freeform 2271"/>
              <p:cNvSpPr/>
              <p:nvPr/>
            </p:nvSpPr>
            <p:spPr bwMode="auto">
              <a:xfrm>
                <a:off x="5560" y="1826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5" name="Freeform 2272"/>
              <p:cNvSpPr/>
              <p:nvPr/>
            </p:nvSpPr>
            <p:spPr bwMode="auto">
              <a:xfrm>
                <a:off x="5542" y="1858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6" name="Freeform 2273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7" name="Freeform 2274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8" name="Freeform 2275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9" name="Freeform 2276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0" name="Freeform 2277"/>
              <p:cNvSpPr/>
              <p:nvPr/>
            </p:nvSpPr>
            <p:spPr bwMode="auto">
              <a:xfrm>
                <a:off x="5549" y="1834"/>
                <a:ext cx="17" cy="48"/>
              </a:xfrm>
              <a:custGeom>
                <a:avLst/>
                <a:gdLst>
                  <a:gd name="T0" fmla="*/ 16 w 16"/>
                  <a:gd name="T1" fmla="*/ 0 h 46"/>
                  <a:gd name="T2" fmla="*/ 0 w 16"/>
                  <a:gd name="T3" fmla="*/ 29 h 46"/>
                  <a:gd name="T4" fmla="*/ 0 w 16"/>
                  <a:gd name="T5" fmla="*/ 30 h 46"/>
                  <a:gd name="T6" fmla="*/ 0 w 16"/>
                  <a:gd name="T7" fmla="*/ 31 h 46"/>
                  <a:gd name="T8" fmla="*/ 10 w 16"/>
                  <a:gd name="T9" fmla="*/ 46 h 46"/>
                  <a:gd name="T10" fmla="*/ 13 w 16"/>
                  <a:gd name="T11" fmla="*/ 46 h 46"/>
                  <a:gd name="T12" fmla="*/ 16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1" name="Freeform 2278"/>
              <p:cNvSpPr/>
              <p:nvPr/>
            </p:nvSpPr>
            <p:spPr bwMode="auto">
              <a:xfrm>
                <a:off x="5559" y="1882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2" name="Freeform 2279"/>
              <p:cNvSpPr/>
              <p:nvPr/>
            </p:nvSpPr>
            <p:spPr bwMode="auto">
              <a:xfrm>
                <a:off x="5548" y="186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3" name="Freeform 2280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4" name="Freeform 2281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5" name="Freeform 2282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6" name="Freeform 2283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7" name="Freeform 2284"/>
              <p:cNvSpPr/>
              <p:nvPr/>
            </p:nvSpPr>
            <p:spPr bwMode="auto">
              <a:xfrm>
                <a:off x="5166" y="2397"/>
                <a:ext cx="35" cy="60"/>
              </a:xfrm>
              <a:custGeom>
                <a:avLst/>
                <a:gdLst>
                  <a:gd name="T0" fmla="*/ 29 w 33"/>
                  <a:gd name="T1" fmla="*/ 0 h 57"/>
                  <a:gd name="T2" fmla="*/ 0 w 33"/>
                  <a:gd name="T3" fmla="*/ 2 h 57"/>
                  <a:gd name="T4" fmla="*/ 25 w 33"/>
                  <a:gd name="T5" fmla="*/ 57 h 57"/>
                  <a:gd name="T6" fmla="*/ 26 w 33"/>
                  <a:gd name="T7" fmla="*/ 57 h 57"/>
                  <a:gd name="T8" fmla="*/ 33 w 33"/>
                  <a:gd name="T9" fmla="*/ 4 h 57"/>
                  <a:gd name="T10" fmla="*/ 29 w 33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7">
                    <a:moveTo>
                      <a:pt x="2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29" y="2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8" name="Freeform 2285"/>
              <p:cNvSpPr/>
              <p:nvPr/>
            </p:nvSpPr>
            <p:spPr bwMode="auto">
              <a:xfrm>
                <a:off x="5197" y="2395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2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9" name="Freeform 2286"/>
              <p:cNvSpPr/>
              <p:nvPr/>
            </p:nvSpPr>
            <p:spPr bwMode="auto">
              <a:xfrm>
                <a:off x="5193" y="24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0" name="Freeform 2287"/>
              <p:cNvSpPr/>
              <p:nvPr/>
            </p:nvSpPr>
            <p:spPr bwMode="auto">
              <a:xfrm>
                <a:off x="5166" y="2394"/>
                <a:ext cx="37" cy="67"/>
              </a:xfrm>
              <a:custGeom>
                <a:avLst/>
                <a:gdLst>
                  <a:gd name="T0" fmla="*/ 34 w 35"/>
                  <a:gd name="T1" fmla="*/ 0 h 63"/>
                  <a:gd name="T2" fmla="*/ 0 w 35"/>
                  <a:gd name="T3" fmla="*/ 2 h 63"/>
                  <a:gd name="T4" fmla="*/ 0 w 35"/>
                  <a:gd name="T5" fmla="*/ 4 h 63"/>
                  <a:gd name="T6" fmla="*/ 29 w 35"/>
                  <a:gd name="T7" fmla="*/ 2 h 63"/>
                  <a:gd name="T8" fmla="*/ 34 w 35"/>
                  <a:gd name="T9" fmla="*/ 1 h 63"/>
                  <a:gd name="T10" fmla="*/ 33 w 35"/>
                  <a:gd name="T11" fmla="*/ 6 h 63"/>
                  <a:gd name="T12" fmla="*/ 26 w 35"/>
                  <a:gd name="T13" fmla="*/ 59 h 63"/>
                  <a:gd name="T14" fmla="*/ 26 w 35"/>
                  <a:gd name="T15" fmla="*/ 61 h 63"/>
                  <a:gd name="T16" fmla="*/ 27 w 35"/>
                  <a:gd name="T17" fmla="*/ 63 h 63"/>
                  <a:gd name="T18" fmla="*/ 35 w 35"/>
                  <a:gd name="T19" fmla="*/ 1 h 63"/>
                  <a:gd name="T20" fmla="*/ 34 w 35"/>
                  <a:gd name="T21" fmla="*/ 1 h 63"/>
                  <a:gd name="T22" fmla="*/ 34 w 35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63">
                    <a:moveTo>
                      <a:pt x="3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1" name="Freeform 2288"/>
              <p:cNvSpPr/>
              <p:nvPr/>
            </p:nvSpPr>
            <p:spPr bwMode="auto">
              <a:xfrm>
                <a:off x="5164" y="2397"/>
                <a:ext cx="31" cy="66"/>
              </a:xfrm>
              <a:custGeom>
                <a:avLst/>
                <a:gdLst>
                  <a:gd name="T0" fmla="*/ 2 w 29"/>
                  <a:gd name="T1" fmla="*/ 0 h 63"/>
                  <a:gd name="T2" fmla="*/ 0 w 29"/>
                  <a:gd name="T3" fmla="*/ 1 h 63"/>
                  <a:gd name="T4" fmla="*/ 28 w 29"/>
                  <a:gd name="T5" fmla="*/ 63 h 63"/>
                  <a:gd name="T6" fmla="*/ 29 w 29"/>
                  <a:gd name="T7" fmla="*/ 62 h 63"/>
                  <a:gd name="T8" fmla="*/ 29 w 29"/>
                  <a:gd name="T9" fmla="*/ 62 h 63"/>
                  <a:gd name="T10" fmla="*/ 29 w 29"/>
                  <a:gd name="T11" fmla="*/ 61 h 63"/>
                  <a:gd name="T12" fmla="*/ 28 w 29"/>
                  <a:gd name="T13" fmla="*/ 59 h 63"/>
                  <a:gd name="T14" fmla="*/ 27 w 29"/>
                  <a:gd name="T15" fmla="*/ 57 h 63"/>
                  <a:gd name="T16" fmla="*/ 2 w 29"/>
                  <a:gd name="T17" fmla="*/ 2 h 63"/>
                  <a:gd name="T18" fmla="*/ 2 w 29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3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2" name="Freeform 2289"/>
              <p:cNvSpPr/>
              <p:nvPr/>
            </p:nvSpPr>
            <p:spPr bwMode="auto">
              <a:xfrm>
                <a:off x="5193" y="24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Freeform 2290"/>
              <p:cNvSpPr/>
              <p:nvPr/>
            </p:nvSpPr>
            <p:spPr bwMode="auto">
              <a:xfrm>
                <a:off x="5202" y="239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4" name="Freeform 2291"/>
              <p:cNvSpPr/>
              <p:nvPr/>
            </p:nvSpPr>
            <p:spPr bwMode="auto">
              <a:xfrm>
                <a:off x="5072" y="2332"/>
                <a:ext cx="90" cy="71"/>
              </a:xfrm>
              <a:custGeom>
                <a:avLst/>
                <a:gdLst>
                  <a:gd name="T0" fmla="*/ 53 w 85"/>
                  <a:gd name="T1" fmla="*/ 0 h 67"/>
                  <a:gd name="T2" fmla="*/ 0 w 85"/>
                  <a:gd name="T3" fmla="*/ 63 h 67"/>
                  <a:gd name="T4" fmla="*/ 1 w 85"/>
                  <a:gd name="T5" fmla="*/ 67 h 67"/>
                  <a:gd name="T6" fmla="*/ 85 w 85"/>
                  <a:gd name="T7" fmla="*/ 60 h 67"/>
                  <a:gd name="T8" fmla="*/ 69 w 85"/>
                  <a:gd name="T9" fmla="*/ 27 h 67"/>
                  <a:gd name="T10" fmla="*/ 67 w 85"/>
                  <a:gd name="T11" fmla="*/ 28 h 67"/>
                  <a:gd name="T12" fmla="*/ 64 w 85"/>
                  <a:gd name="T13" fmla="*/ 25 h 67"/>
                  <a:gd name="T14" fmla="*/ 67 w 85"/>
                  <a:gd name="T15" fmla="*/ 21 h 67"/>
                  <a:gd name="T16" fmla="*/ 67 w 85"/>
                  <a:gd name="T17" fmla="*/ 21 h 67"/>
                  <a:gd name="T18" fmla="*/ 57 w 85"/>
                  <a:gd name="T19" fmla="*/ 0 h 67"/>
                  <a:gd name="T20" fmla="*/ 56 w 85"/>
                  <a:gd name="T21" fmla="*/ 0 h 67"/>
                  <a:gd name="T22" fmla="*/ 53 w 85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67">
                    <a:moveTo>
                      <a:pt x="53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4"/>
                      <a:pt x="1" y="66"/>
                      <a:pt x="1" y="67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8" y="28"/>
                      <a:pt x="67" y="28"/>
                    </a:cubicBezTo>
                    <a:cubicBezTo>
                      <a:pt x="65" y="28"/>
                      <a:pt x="64" y="26"/>
                      <a:pt x="64" y="25"/>
                    </a:cubicBezTo>
                    <a:cubicBezTo>
                      <a:pt x="64" y="23"/>
                      <a:pt x="65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5" name="Freeform 2292"/>
              <p:cNvSpPr/>
              <p:nvPr/>
            </p:nvSpPr>
            <p:spPr bwMode="auto">
              <a:xfrm>
                <a:off x="5140" y="2354"/>
                <a:ext cx="5" cy="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4 h 7"/>
                  <a:gd name="T4" fmla="*/ 3 w 5"/>
                  <a:gd name="T5" fmla="*/ 7 h 7"/>
                  <a:gd name="T6" fmla="*/ 5 w 5"/>
                  <a:gd name="T7" fmla="*/ 6 h 7"/>
                  <a:gd name="T8" fmla="*/ 3 w 5"/>
                  <a:gd name="T9" fmla="*/ 0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6" name="Freeform 2293"/>
              <p:cNvSpPr/>
              <p:nvPr/>
            </p:nvSpPr>
            <p:spPr bwMode="auto">
              <a:xfrm>
                <a:off x="5128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7" name="Freeform 2294"/>
              <p:cNvSpPr/>
              <p:nvPr/>
            </p:nvSpPr>
            <p:spPr bwMode="auto">
              <a:xfrm>
                <a:off x="5068" y="239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8" name="Freeform 2295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Freeform 2296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0" name="Freeform 2297"/>
              <p:cNvSpPr/>
              <p:nvPr/>
            </p:nvSpPr>
            <p:spPr bwMode="auto">
              <a:xfrm>
                <a:off x="5066" y="2327"/>
                <a:ext cx="98" cy="78"/>
              </a:xfrm>
              <a:custGeom>
                <a:avLst/>
                <a:gdLst>
                  <a:gd name="T0" fmla="*/ 61 w 93"/>
                  <a:gd name="T1" fmla="*/ 0 h 74"/>
                  <a:gd name="T2" fmla="*/ 0 w 93"/>
                  <a:gd name="T3" fmla="*/ 73 h 74"/>
                  <a:gd name="T4" fmla="*/ 0 w 93"/>
                  <a:gd name="T5" fmla="*/ 73 h 74"/>
                  <a:gd name="T6" fmla="*/ 0 w 93"/>
                  <a:gd name="T7" fmla="*/ 73 h 74"/>
                  <a:gd name="T8" fmla="*/ 0 w 93"/>
                  <a:gd name="T9" fmla="*/ 73 h 74"/>
                  <a:gd name="T10" fmla="*/ 0 w 93"/>
                  <a:gd name="T11" fmla="*/ 73 h 74"/>
                  <a:gd name="T12" fmla="*/ 0 w 93"/>
                  <a:gd name="T13" fmla="*/ 73 h 74"/>
                  <a:gd name="T14" fmla="*/ 0 w 93"/>
                  <a:gd name="T15" fmla="*/ 73 h 74"/>
                  <a:gd name="T16" fmla="*/ 0 w 93"/>
                  <a:gd name="T17" fmla="*/ 74 h 74"/>
                  <a:gd name="T18" fmla="*/ 2 w 93"/>
                  <a:gd name="T19" fmla="*/ 74 h 74"/>
                  <a:gd name="T20" fmla="*/ 1 w 93"/>
                  <a:gd name="T21" fmla="*/ 74 h 74"/>
                  <a:gd name="T22" fmla="*/ 2 w 93"/>
                  <a:gd name="T23" fmla="*/ 72 h 74"/>
                  <a:gd name="T24" fmla="*/ 6 w 93"/>
                  <a:gd name="T25" fmla="*/ 68 h 74"/>
                  <a:gd name="T26" fmla="*/ 59 w 93"/>
                  <a:gd name="T27" fmla="*/ 5 h 74"/>
                  <a:gd name="T28" fmla="*/ 62 w 93"/>
                  <a:gd name="T29" fmla="*/ 2 h 74"/>
                  <a:gd name="T30" fmla="*/ 63 w 93"/>
                  <a:gd name="T31" fmla="*/ 5 h 74"/>
                  <a:gd name="T32" fmla="*/ 73 w 93"/>
                  <a:gd name="T33" fmla="*/ 26 h 74"/>
                  <a:gd name="T34" fmla="*/ 75 w 93"/>
                  <a:gd name="T35" fmla="*/ 32 h 74"/>
                  <a:gd name="T36" fmla="*/ 91 w 93"/>
                  <a:gd name="T37" fmla="*/ 65 h 74"/>
                  <a:gd name="T38" fmla="*/ 91 w 93"/>
                  <a:gd name="T39" fmla="*/ 67 h 74"/>
                  <a:gd name="T40" fmla="*/ 93 w 93"/>
                  <a:gd name="T41" fmla="*/ 67 h 74"/>
                  <a:gd name="T42" fmla="*/ 63 w 93"/>
                  <a:gd name="T43" fmla="*/ 0 h 74"/>
                  <a:gd name="T44" fmla="*/ 63 w 93"/>
                  <a:gd name="T45" fmla="*/ 0 h 74"/>
                  <a:gd name="T46" fmla="*/ 62 w 93"/>
                  <a:gd name="T47" fmla="*/ 0 h 74"/>
                  <a:gd name="T48" fmla="*/ 61 w 93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" h="74">
                    <a:moveTo>
                      <a:pt x="61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1" name="Freeform 2298"/>
              <p:cNvSpPr/>
              <p:nvPr/>
            </p:nvSpPr>
            <p:spPr bwMode="auto">
              <a:xfrm>
                <a:off x="5130" y="232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2" name="Freeform 2299"/>
              <p:cNvSpPr>
                <a:spLocks noEditPoints="1"/>
              </p:cNvSpPr>
              <p:nvPr/>
            </p:nvSpPr>
            <p:spPr bwMode="auto">
              <a:xfrm>
                <a:off x="5066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Freeform 2300"/>
              <p:cNvSpPr/>
              <p:nvPr/>
            </p:nvSpPr>
            <p:spPr bwMode="auto">
              <a:xfrm>
                <a:off x="5065" y="24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4" name="Freeform 2301"/>
              <p:cNvSpPr/>
              <p:nvPr/>
            </p:nvSpPr>
            <p:spPr bwMode="auto">
              <a:xfrm>
                <a:off x="5073" y="2399"/>
                <a:ext cx="117" cy="61"/>
              </a:xfrm>
              <a:custGeom>
                <a:avLst/>
                <a:gdLst>
                  <a:gd name="T0" fmla="*/ 85 w 111"/>
                  <a:gd name="T1" fmla="*/ 0 h 58"/>
                  <a:gd name="T2" fmla="*/ 1 w 111"/>
                  <a:gd name="T3" fmla="*/ 7 h 58"/>
                  <a:gd name="T4" fmla="*/ 0 w 111"/>
                  <a:gd name="T5" fmla="*/ 8 h 58"/>
                  <a:gd name="T6" fmla="*/ 53 w 111"/>
                  <a:gd name="T7" fmla="*/ 32 h 58"/>
                  <a:gd name="T8" fmla="*/ 109 w 111"/>
                  <a:gd name="T9" fmla="*/ 58 h 58"/>
                  <a:gd name="T10" fmla="*/ 111 w 111"/>
                  <a:gd name="T11" fmla="*/ 57 h 58"/>
                  <a:gd name="T12" fmla="*/ 85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85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5" name="Freeform 2302"/>
              <p:cNvSpPr/>
              <p:nvPr/>
            </p:nvSpPr>
            <p:spPr bwMode="auto">
              <a:xfrm>
                <a:off x="5188" y="2459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6" name="Freeform 2303"/>
              <p:cNvSpPr/>
              <p:nvPr/>
            </p:nvSpPr>
            <p:spPr bwMode="auto">
              <a:xfrm>
                <a:off x="5071" y="240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7" name="Freeform 2304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8" name="Freeform 2305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9" name="Freeform 2306"/>
              <p:cNvSpPr/>
              <p:nvPr/>
            </p:nvSpPr>
            <p:spPr bwMode="auto">
              <a:xfrm>
                <a:off x="5066" y="2398"/>
                <a:ext cx="128" cy="65"/>
              </a:xfrm>
              <a:custGeom>
                <a:avLst/>
                <a:gdLst>
                  <a:gd name="T0" fmla="*/ 93 w 121"/>
                  <a:gd name="T1" fmla="*/ 0 h 62"/>
                  <a:gd name="T2" fmla="*/ 91 w 121"/>
                  <a:gd name="T3" fmla="*/ 0 h 62"/>
                  <a:gd name="T4" fmla="*/ 92 w 121"/>
                  <a:gd name="T5" fmla="*/ 1 h 62"/>
                  <a:gd name="T6" fmla="*/ 118 w 121"/>
                  <a:gd name="T7" fmla="*/ 58 h 62"/>
                  <a:gd name="T8" fmla="*/ 119 w 121"/>
                  <a:gd name="T9" fmla="*/ 60 h 62"/>
                  <a:gd name="T10" fmla="*/ 116 w 121"/>
                  <a:gd name="T11" fmla="*/ 59 h 62"/>
                  <a:gd name="T12" fmla="*/ 60 w 121"/>
                  <a:gd name="T13" fmla="*/ 33 h 62"/>
                  <a:gd name="T14" fmla="*/ 2 w 121"/>
                  <a:gd name="T15" fmla="*/ 7 h 62"/>
                  <a:gd name="T16" fmla="*/ 0 w 121"/>
                  <a:gd name="T17" fmla="*/ 7 h 62"/>
                  <a:gd name="T18" fmla="*/ 0 w 121"/>
                  <a:gd name="T19" fmla="*/ 8 h 62"/>
                  <a:gd name="T20" fmla="*/ 120 w 121"/>
                  <a:gd name="T21" fmla="*/ 62 h 62"/>
                  <a:gd name="T22" fmla="*/ 121 w 121"/>
                  <a:gd name="T23" fmla="*/ 62 h 62"/>
                  <a:gd name="T24" fmla="*/ 121 w 121"/>
                  <a:gd name="T25" fmla="*/ 62 h 62"/>
                  <a:gd name="T26" fmla="*/ 93 w 121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62">
                    <a:moveTo>
                      <a:pt x="93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0" name="Freeform 2307"/>
              <p:cNvSpPr/>
              <p:nvPr/>
            </p:nvSpPr>
            <p:spPr bwMode="auto">
              <a:xfrm>
                <a:off x="5193" y="246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1" name="Freeform 2308"/>
              <p:cNvSpPr/>
              <p:nvPr/>
            </p:nvSpPr>
            <p:spPr bwMode="auto">
              <a:xfrm>
                <a:off x="5066" y="24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2" name="Freeform 2309"/>
              <p:cNvSpPr/>
              <p:nvPr/>
            </p:nvSpPr>
            <p:spPr bwMode="auto">
              <a:xfrm>
                <a:off x="5065" y="2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3" name="Freeform 2310"/>
              <p:cNvSpPr>
                <a:spLocks noEditPoints="1"/>
              </p:cNvSpPr>
              <p:nvPr/>
            </p:nvSpPr>
            <p:spPr bwMode="auto">
              <a:xfrm>
                <a:off x="5077" y="2222"/>
                <a:ext cx="61" cy="97"/>
              </a:xfrm>
              <a:custGeom>
                <a:avLst/>
                <a:gdLst>
                  <a:gd name="T0" fmla="*/ 1 w 57"/>
                  <a:gd name="T1" fmla="*/ 34 h 92"/>
                  <a:gd name="T2" fmla="*/ 0 w 57"/>
                  <a:gd name="T3" fmla="*/ 36 h 92"/>
                  <a:gd name="T4" fmla="*/ 48 w 57"/>
                  <a:gd name="T5" fmla="*/ 92 h 92"/>
                  <a:gd name="T6" fmla="*/ 50 w 57"/>
                  <a:gd name="T7" fmla="*/ 91 h 92"/>
                  <a:gd name="T8" fmla="*/ 54 w 57"/>
                  <a:gd name="T9" fmla="*/ 37 h 92"/>
                  <a:gd name="T10" fmla="*/ 1 w 57"/>
                  <a:gd name="T11" fmla="*/ 34 h 92"/>
                  <a:gd name="T12" fmla="*/ 54 w 57"/>
                  <a:gd name="T13" fmla="*/ 0 h 92"/>
                  <a:gd name="T14" fmla="*/ 1 w 57"/>
                  <a:gd name="T15" fmla="*/ 30 h 92"/>
                  <a:gd name="T16" fmla="*/ 1 w 57"/>
                  <a:gd name="T17" fmla="*/ 31 h 92"/>
                  <a:gd name="T18" fmla="*/ 54 w 57"/>
                  <a:gd name="T19" fmla="*/ 34 h 92"/>
                  <a:gd name="T20" fmla="*/ 57 w 57"/>
                  <a:gd name="T21" fmla="*/ 2 h 92"/>
                  <a:gd name="T22" fmla="*/ 54 w 57"/>
                  <a:gd name="T2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92">
                    <a:moveTo>
                      <a:pt x="1" y="34"/>
                    </a:moveTo>
                    <a:cubicBezTo>
                      <a:pt x="1" y="35"/>
                      <a:pt x="0" y="35"/>
                      <a:pt x="0" y="36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49" y="91"/>
                      <a:pt x="50" y="9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54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5" y="2"/>
                      <a:pt x="54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4" name="Freeform 2311"/>
              <p:cNvSpPr/>
              <p:nvPr/>
            </p:nvSpPr>
            <p:spPr bwMode="auto">
              <a:xfrm>
                <a:off x="5128" y="2318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5" name="Freeform 2312"/>
              <p:cNvSpPr/>
              <p:nvPr/>
            </p:nvSpPr>
            <p:spPr bwMode="auto">
              <a:xfrm>
                <a:off x="5134" y="2220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6" name="Freeform 2313"/>
              <p:cNvSpPr>
                <a:spLocks noEditPoints="1"/>
              </p:cNvSpPr>
              <p:nvPr/>
            </p:nvSpPr>
            <p:spPr bwMode="auto">
              <a:xfrm>
                <a:off x="5074" y="2254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3 w 4"/>
                  <a:gd name="T3" fmla="*/ 6 h 6"/>
                  <a:gd name="T4" fmla="*/ 4 w 4"/>
                  <a:gd name="T5" fmla="*/ 4 h 6"/>
                  <a:gd name="T6" fmla="*/ 0 w 4"/>
                  <a:gd name="T7" fmla="*/ 3 h 6"/>
                  <a:gd name="T8" fmla="*/ 4 w 4"/>
                  <a:gd name="T9" fmla="*/ 0 h 6"/>
                  <a:gd name="T10" fmla="*/ 2 w 4"/>
                  <a:gd name="T11" fmla="*/ 1 h 6"/>
                  <a:gd name="T12" fmla="*/ 4 w 4"/>
                  <a:gd name="T13" fmla="*/ 1 h 6"/>
                  <a:gd name="T14" fmla="*/ 4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7" name="Freeform 2314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close/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8" name="Freeform 2315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9" name="Freeform 2316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0" name="Freeform 2317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1" name="Freeform 2318"/>
              <p:cNvSpPr/>
              <p:nvPr/>
            </p:nvSpPr>
            <p:spPr bwMode="auto">
              <a:xfrm>
                <a:off x="4804" y="2179"/>
                <a:ext cx="118" cy="115"/>
              </a:xfrm>
              <a:custGeom>
                <a:avLst/>
                <a:gdLst>
                  <a:gd name="T0" fmla="*/ 56 w 112"/>
                  <a:gd name="T1" fmla="*/ 0 h 109"/>
                  <a:gd name="T2" fmla="*/ 52 w 112"/>
                  <a:gd name="T3" fmla="*/ 1 h 109"/>
                  <a:gd name="T4" fmla="*/ 50 w 112"/>
                  <a:gd name="T5" fmla="*/ 1 h 109"/>
                  <a:gd name="T6" fmla="*/ 0 w 112"/>
                  <a:gd name="T7" fmla="*/ 106 h 109"/>
                  <a:gd name="T8" fmla="*/ 2 w 112"/>
                  <a:gd name="T9" fmla="*/ 109 h 109"/>
                  <a:gd name="T10" fmla="*/ 56 w 112"/>
                  <a:gd name="T11" fmla="*/ 105 h 109"/>
                  <a:gd name="T12" fmla="*/ 54 w 112"/>
                  <a:gd name="T13" fmla="*/ 101 h 109"/>
                  <a:gd name="T14" fmla="*/ 60 w 112"/>
                  <a:gd name="T15" fmla="*/ 94 h 109"/>
                  <a:gd name="T16" fmla="*/ 67 w 112"/>
                  <a:gd name="T17" fmla="*/ 101 h 109"/>
                  <a:gd name="T18" fmla="*/ 66 w 112"/>
                  <a:gd name="T19" fmla="*/ 104 h 109"/>
                  <a:gd name="T20" fmla="*/ 109 w 112"/>
                  <a:gd name="T21" fmla="*/ 101 h 109"/>
                  <a:gd name="T22" fmla="*/ 112 w 112"/>
                  <a:gd name="T23" fmla="*/ 96 h 109"/>
                  <a:gd name="T24" fmla="*/ 56 w 112"/>
                  <a:gd name="T2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09">
                    <a:moveTo>
                      <a:pt x="56" y="0"/>
                    </a:moveTo>
                    <a:cubicBezTo>
                      <a:pt x="55" y="1"/>
                      <a:pt x="54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7"/>
                      <a:pt x="2" y="108"/>
                      <a:pt x="2" y="109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5" y="104"/>
                      <a:pt x="54" y="102"/>
                      <a:pt x="54" y="101"/>
                    </a:cubicBezTo>
                    <a:cubicBezTo>
                      <a:pt x="54" y="97"/>
                      <a:pt x="57" y="94"/>
                      <a:pt x="60" y="94"/>
                    </a:cubicBezTo>
                    <a:cubicBezTo>
                      <a:pt x="64" y="94"/>
                      <a:pt x="67" y="97"/>
                      <a:pt x="67" y="101"/>
                    </a:cubicBezTo>
                    <a:cubicBezTo>
                      <a:pt x="67" y="102"/>
                      <a:pt x="66" y="103"/>
                      <a:pt x="66" y="104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99"/>
                      <a:pt x="110" y="97"/>
                      <a:pt x="112" y="9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2" name="Freeform 2319"/>
              <p:cNvSpPr/>
              <p:nvPr/>
            </p:nvSpPr>
            <p:spPr bwMode="auto">
              <a:xfrm>
                <a:off x="4919" y="2280"/>
                <a:ext cx="5" cy="6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3" name="Freeform 2320"/>
              <p:cNvSpPr/>
              <p:nvPr/>
            </p:nvSpPr>
            <p:spPr bwMode="auto">
              <a:xfrm>
                <a:off x="4856" y="2174"/>
                <a:ext cx="7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4" name="Freeform 2321"/>
              <p:cNvSpPr/>
              <p:nvPr/>
            </p:nvSpPr>
            <p:spPr bwMode="auto">
              <a:xfrm>
                <a:off x="4861" y="2278"/>
                <a:ext cx="13" cy="12"/>
              </a:xfrm>
              <a:custGeom>
                <a:avLst/>
                <a:gdLst>
                  <a:gd name="T0" fmla="*/ 6 w 13"/>
                  <a:gd name="T1" fmla="*/ 0 h 11"/>
                  <a:gd name="T2" fmla="*/ 0 w 13"/>
                  <a:gd name="T3" fmla="*/ 7 h 11"/>
                  <a:gd name="T4" fmla="*/ 2 w 13"/>
                  <a:gd name="T5" fmla="*/ 11 h 11"/>
                  <a:gd name="T6" fmla="*/ 12 w 13"/>
                  <a:gd name="T7" fmla="*/ 10 h 11"/>
                  <a:gd name="T8" fmla="*/ 13 w 13"/>
                  <a:gd name="T9" fmla="*/ 7 h 11"/>
                  <a:gd name="T10" fmla="*/ 6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5" name="Freeform 2322"/>
              <p:cNvSpPr/>
              <p:nvPr/>
            </p:nvSpPr>
            <p:spPr bwMode="auto">
              <a:xfrm>
                <a:off x="4803" y="2291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6" name="Freeform 2323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7" name="Freeform 2324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8" name="Freeform 2325"/>
              <p:cNvSpPr/>
              <p:nvPr/>
            </p:nvSpPr>
            <p:spPr bwMode="auto">
              <a:xfrm>
                <a:off x="4800" y="2285"/>
                <a:ext cx="126" cy="11"/>
              </a:xfrm>
              <a:custGeom>
                <a:avLst/>
                <a:gdLst>
                  <a:gd name="T0" fmla="*/ 119 w 119"/>
                  <a:gd name="T1" fmla="*/ 0 h 11"/>
                  <a:gd name="T2" fmla="*/ 117 w 119"/>
                  <a:gd name="T3" fmla="*/ 0 h 11"/>
                  <a:gd name="T4" fmla="*/ 112 w 119"/>
                  <a:gd name="T5" fmla="*/ 1 h 11"/>
                  <a:gd name="T6" fmla="*/ 69 w 119"/>
                  <a:gd name="T7" fmla="*/ 4 h 11"/>
                  <a:gd name="T8" fmla="*/ 59 w 119"/>
                  <a:gd name="T9" fmla="*/ 5 h 11"/>
                  <a:gd name="T10" fmla="*/ 5 w 119"/>
                  <a:gd name="T11" fmla="*/ 9 h 11"/>
                  <a:gd name="T12" fmla="*/ 2 w 119"/>
                  <a:gd name="T13" fmla="*/ 9 h 11"/>
                  <a:gd name="T14" fmla="*/ 0 w 119"/>
                  <a:gd name="T15" fmla="*/ 9 h 11"/>
                  <a:gd name="T16" fmla="*/ 0 w 119"/>
                  <a:gd name="T17" fmla="*/ 11 h 11"/>
                  <a:gd name="T18" fmla="*/ 118 w 119"/>
                  <a:gd name="T19" fmla="*/ 2 h 11"/>
                  <a:gd name="T20" fmla="*/ 119 w 119"/>
                  <a:gd name="T21" fmla="*/ 1 h 11"/>
                  <a:gd name="T22" fmla="*/ 119 w 119"/>
                  <a:gd name="T23" fmla="*/ 0 h 11"/>
                  <a:gd name="T24" fmla="*/ 119 w 11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11">
                    <a:moveTo>
                      <a:pt x="119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8" y="1"/>
                      <a:pt x="119" y="1"/>
                    </a:cubicBezTo>
                    <a:cubicBezTo>
                      <a:pt x="119" y="1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9" name="Freeform 2326"/>
              <p:cNvSpPr/>
              <p:nvPr/>
            </p:nvSpPr>
            <p:spPr bwMode="auto">
              <a:xfrm>
                <a:off x="4925" y="228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0" name="Freeform 2327"/>
              <p:cNvSpPr/>
              <p:nvPr/>
            </p:nvSpPr>
            <p:spPr bwMode="auto">
              <a:xfrm>
                <a:off x="4541" y="2479"/>
                <a:ext cx="45" cy="55"/>
              </a:xfrm>
              <a:custGeom>
                <a:avLst/>
                <a:gdLst>
                  <a:gd name="T0" fmla="*/ 4 w 42"/>
                  <a:gd name="T1" fmla="*/ 0 h 52"/>
                  <a:gd name="T2" fmla="*/ 2 w 42"/>
                  <a:gd name="T3" fmla="*/ 3 h 52"/>
                  <a:gd name="T4" fmla="*/ 1 w 42"/>
                  <a:gd name="T5" fmla="*/ 14 h 52"/>
                  <a:gd name="T6" fmla="*/ 4 w 42"/>
                  <a:gd name="T7" fmla="*/ 18 h 52"/>
                  <a:gd name="T8" fmla="*/ 1 w 42"/>
                  <a:gd name="T9" fmla="*/ 23 h 52"/>
                  <a:gd name="T10" fmla="*/ 0 w 42"/>
                  <a:gd name="T11" fmla="*/ 51 h 52"/>
                  <a:gd name="T12" fmla="*/ 1 w 42"/>
                  <a:gd name="T13" fmla="*/ 52 h 52"/>
                  <a:gd name="T14" fmla="*/ 42 w 42"/>
                  <a:gd name="T15" fmla="*/ 3 h 52"/>
                  <a:gd name="T16" fmla="*/ 4 w 4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2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20"/>
                      <a:pt x="3" y="22"/>
                      <a:pt x="1" y="2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1" name="Freeform 2328"/>
              <p:cNvSpPr/>
              <p:nvPr/>
            </p:nvSpPr>
            <p:spPr bwMode="auto">
              <a:xfrm>
                <a:off x="4543" y="2494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3 w 3"/>
                  <a:gd name="T5" fmla="*/ 4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6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2" name="Freeform 2329"/>
              <p:cNvSpPr/>
              <p:nvPr/>
            </p:nvSpPr>
            <p:spPr bwMode="auto">
              <a:xfrm>
                <a:off x="4544" y="24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3" name="Freeform 2330"/>
              <p:cNvSpPr/>
              <p:nvPr/>
            </p:nvSpPr>
            <p:spPr bwMode="auto">
              <a:xfrm>
                <a:off x="4541" y="2533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4" name="Freeform 2331"/>
              <p:cNvSpPr/>
              <p:nvPr/>
            </p:nvSpPr>
            <p:spPr bwMode="auto">
              <a:xfrm>
                <a:off x="4540" y="2479"/>
                <a:ext cx="48" cy="59"/>
              </a:xfrm>
              <a:custGeom>
                <a:avLst/>
                <a:gdLst>
                  <a:gd name="T0" fmla="*/ 1 w 45"/>
                  <a:gd name="T1" fmla="*/ 0 h 56"/>
                  <a:gd name="T2" fmla="*/ 0 w 45"/>
                  <a:gd name="T3" fmla="*/ 56 h 56"/>
                  <a:gd name="T4" fmla="*/ 0 w 45"/>
                  <a:gd name="T5" fmla="*/ 56 h 56"/>
                  <a:gd name="T6" fmla="*/ 0 w 45"/>
                  <a:gd name="T7" fmla="*/ 56 h 56"/>
                  <a:gd name="T8" fmla="*/ 0 w 45"/>
                  <a:gd name="T9" fmla="*/ 56 h 56"/>
                  <a:gd name="T10" fmla="*/ 0 w 45"/>
                  <a:gd name="T11" fmla="*/ 56 h 56"/>
                  <a:gd name="T12" fmla="*/ 0 w 45"/>
                  <a:gd name="T13" fmla="*/ 56 h 56"/>
                  <a:gd name="T14" fmla="*/ 0 w 45"/>
                  <a:gd name="T15" fmla="*/ 56 h 56"/>
                  <a:gd name="T16" fmla="*/ 0 w 45"/>
                  <a:gd name="T17" fmla="*/ 56 h 56"/>
                  <a:gd name="T18" fmla="*/ 45 w 45"/>
                  <a:gd name="T19" fmla="*/ 3 h 56"/>
                  <a:gd name="T20" fmla="*/ 43 w 45"/>
                  <a:gd name="T21" fmla="*/ 3 h 56"/>
                  <a:gd name="T22" fmla="*/ 2 w 45"/>
                  <a:gd name="T23" fmla="*/ 52 h 56"/>
                  <a:gd name="T24" fmla="*/ 1 w 45"/>
                  <a:gd name="T25" fmla="*/ 53 h 56"/>
                  <a:gd name="T26" fmla="*/ 1 w 45"/>
                  <a:gd name="T27" fmla="*/ 51 h 56"/>
                  <a:gd name="T28" fmla="*/ 2 w 45"/>
                  <a:gd name="T29" fmla="*/ 23 h 56"/>
                  <a:gd name="T30" fmla="*/ 2 w 45"/>
                  <a:gd name="T31" fmla="*/ 14 h 56"/>
                  <a:gd name="T32" fmla="*/ 3 w 45"/>
                  <a:gd name="T33" fmla="*/ 3 h 56"/>
                  <a:gd name="T34" fmla="*/ 3 w 45"/>
                  <a:gd name="T35" fmla="*/ 0 h 56"/>
                  <a:gd name="T36" fmla="*/ 1 w 45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56">
                    <a:moveTo>
                      <a:pt x="1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5" name="Freeform 2332"/>
              <p:cNvSpPr>
                <a:spLocks noEditPoints="1"/>
              </p:cNvSpPr>
              <p:nvPr/>
            </p:nvSpPr>
            <p:spPr bwMode="auto">
              <a:xfrm>
                <a:off x="4540" y="2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6" name="Freeform 2333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7" name="Freeform 2334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Freeform 2335"/>
              <p:cNvSpPr/>
              <p:nvPr/>
            </p:nvSpPr>
            <p:spPr bwMode="auto">
              <a:xfrm>
                <a:off x="4540" y="25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Freeform 2336"/>
              <p:cNvSpPr/>
              <p:nvPr/>
            </p:nvSpPr>
            <p:spPr bwMode="auto">
              <a:xfrm>
                <a:off x="4604" y="2383"/>
                <a:ext cx="134" cy="85"/>
              </a:xfrm>
              <a:custGeom>
                <a:avLst/>
                <a:gdLst>
                  <a:gd name="T0" fmla="*/ 65 w 127"/>
                  <a:gd name="T1" fmla="*/ 0 h 81"/>
                  <a:gd name="T2" fmla="*/ 0 w 127"/>
                  <a:gd name="T3" fmla="*/ 78 h 81"/>
                  <a:gd name="T4" fmla="*/ 1 w 127"/>
                  <a:gd name="T5" fmla="*/ 78 h 81"/>
                  <a:gd name="T6" fmla="*/ 8 w 127"/>
                  <a:gd name="T7" fmla="*/ 81 h 81"/>
                  <a:gd name="T8" fmla="*/ 127 w 127"/>
                  <a:gd name="T9" fmla="*/ 69 h 81"/>
                  <a:gd name="T10" fmla="*/ 74 w 127"/>
                  <a:gd name="T11" fmla="*/ 0 h 81"/>
                  <a:gd name="T12" fmla="*/ 70 w 127"/>
                  <a:gd name="T13" fmla="*/ 2 h 81"/>
                  <a:gd name="T14" fmla="*/ 65 w 12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81">
                    <a:moveTo>
                      <a:pt x="6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6" y="79"/>
                      <a:pt x="8" y="81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1" y="2"/>
                      <a:pt x="70" y="2"/>
                    </a:cubicBezTo>
                    <a:cubicBezTo>
                      <a:pt x="68" y="2"/>
                      <a:pt x="66" y="1"/>
                      <a:pt x="6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Freeform 2337"/>
              <p:cNvSpPr/>
              <p:nvPr/>
            </p:nvSpPr>
            <p:spPr bwMode="auto">
              <a:xfrm>
                <a:off x="4601" y="2465"/>
                <a:ext cx="11" cy="4"/>
              </a:xfrm>
              <a:custGeom>
                <a:avLst/>
                <a:gdLst>
                  <a:gd name="T0" fmla="*/ 4 w 11"/>
                  <a:gd name="T1" fmla="*/ 0 h 4"/>
                  <a:gd name="T2" fmla="*/ 3 w 11"/>
                  <a:gd name="T3" fmla="*/ 0 h 4"/>
                  <a:gd name="T4" fmla="*/ 0 w 11"/>
                  <a:gd name="T5" fmla="*/ 4 h 4"/>
                  <a:gd name="T6" fmla="*/ 11 w 11"/>
                  <a:gd name="T7" fmla="*/ 3 h 4"/>
                  <a:gd name="T8" fmla="*/ 4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Freeform 2338"/>
              <p:cNvSpPr/>
              <p:nvPr/>
            </p:nvSpPr>
            <p:spPr bwMode="auto">
              <a:xfrm>
                <a:off x="4673" y="237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6 h 8"/>
                  <a:gd name="T4" fmla="*/ 5 w 9"/>
                  <a:gd name="T5" fmla="*/ 8 h 8"/>
                  <a:gd name="T6" fmla="*/ 9 w 9"/>
                  <a:gd name="T7" fmla="*/ 6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Freeform 2339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Freeform 2340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Freeform 2341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Freeform 2342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Freeform 2343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Freeform 2344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Freeform 2345"/>
              <p:cNvSpPr/>
              <p:nvPr/>
            </p:nvSpPr>
            <p:spPr bwMode="auto">
              <a:xfrm>
                <a:off x="4548" y="2384"/>
                <a:ext cx="119" cy="91"/>
              </a:xfrm>
              <a:custGeom>
                <a:avLst/>
                <a:gdLst>
                  <a:gd name="T0" fmla="*/ 113 w 113"/>
                  <a:gd name="T1" fmla="*/ 0 h 86"/>
                  <a:gd name="T2" fmla="*/ 98 w 113"/>
                  <a:gd name="T3" fmla="*/ 11 h 86"/>
                  <a:gd name="T4" fmla="*/ 0 w 113"/>
                  <a:gd name="T5" fmla="*/ 86 h 86"/>
                  <a:gd name="T6" fmla="*/ 45 w 113"/>
                  <a:gd name="T7" fmla="*/ 82 h 86"/>
                  <a:gd name="T8" fmla="*/ 48 w 113"/>
                  <a:gd name="T9" fmla="*/ 79 h 86"/>
                  <a:gd name="T10" fmla="*/ 113 w 113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0"/>
                    </a:moveTo>
                    <a:cubicBezTo>
                      <a:pt x="98" y="11"/>
                      <a:pt x="98" y="11"/>
                      <a:pt x="98" y="1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6" y="80"/>
                      <a:pt x="47" y="79"/>
                      <a:pt x="48" y="79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Freeform 2346"/>
              <p:cNvSpPr/>
              <p:nvPr/>
            </p:nvSpPr>
            <p:spPr bwMode="auto">
              <a:xfrm>
                <a:off x="4595" y="2467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0" name="Freeform 2347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close/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1" name="Freeform 2348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2" name="Freeform 2349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3" name="Freeform 2350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4" name="Freeform 2351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5" name="Freeform 2352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6" name="Freeform 2353"/>
              <p:cNvSpPr/>
              <p:nvPr/>
            </p:nvSpPr>
            <p:spPr bwMode="auto">
              <a:xfrm>
                <a:off x="4401" y="2541"/>
                <a:ext cx="131" cy="36"/>
              </a:xfrm>
              <a:custGeom>
                <a:avLst/>
                <a:gdLst>
                  <a:gd name="T0" fmla="*/ 124 w 124"/>
                  <a:gd name="T1" fmla="*/ 0 h 34"/>
                  <a:gd name="T2" fmla="*/ 1 w 124"/>
                  <a:gd name="T3" fmla="*/ 1 h 34"/>
                  <a:gd name="T4" fmla="*/ 0 w 124"/>
                  <a:gd name="T5" fmla="*/ 3 h 34"/>
                  <a:gd name="T6" fmla="*/ 35 w 124"/>
                  <a:gd name="T7" fmla="*/ 32 h 34"/>
                  <a:gd name="T8" fmla="*/ 42 w 124"/>
                  <a:gd name="T9" fmla="*/ 29 h 34"/>
                  <a:gd name="T10" fmla="*/ 50 w 124"/>
                  <a:gd name="T11" fmla="*/ 34 h 34"/>
                  <a:gd name="T12" fmla="*/ 124 w 12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34">
                    <a:moveTo>
                      <a:pt x="12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7" y="30"/>
                      <a:pt x="39" y="29"/>
                      <a:pt x="42" y="29"/>
                    </a:cubicBezTo>
                    <a:cubicBezTo>
                      <a:pt x="45" y="29"/>
                      <a:pt x="48" y="31"/>
                      <a:pt x="50" y="34"/>
                    </a:cubicBezTo>
                    <a:cubicBezTo>
                      <a:pt x="124" y="0"/>
                      <a:pt x="124" y="0"/>
                      <a:pt x="12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7" name="Freeform 2354"/>
              <p:cNvSpPr/>
              <p:nvPr/>
            </p:nvSpPr>
            <p:spPr bwMode="auto">
              <a:xfrm>
                <a:off x="4438" y="2572"/>
                <a:ext cx="16" cy="8"/>
              </a:xfrm>
              <a:custGeom>
                <a:avLst/>
                <a:gdLst>
                  <a:gd name="T0" fmla="*/ 7 w 15"/>
                  <a:gd name="T1" fmla="*/ 0 h 8"/>
                  <a:gd name="T2" fmla="*/ 0 w 15"/>
                  <a:gd name="T3" fmla="*/ 3 h 8"/>
                  <a:gd name="T4" fmla="*/ 7 w 15"/>
                  <a:gd name="T5" fmla="*/ 8 h 8"/>
                  <a:gd name="T6" fmla="*/ 15 w 15"/>
                  <a:gd name="T7" fmla="*/ 5 h 8"/>
                  <a:gd name="T8" fmla="*/ 7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7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8" name="Freeform 2355"/>
              <p:cNvSpPr/>
              <p:nvPr/>
            </p:nvSpPr>
            <p:spPr bwMode="auto">
              <a:xfrm>
                <a:off x="4399" y="25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9" name="Freeform 2356"/>
              <p:cNvSpPr>
                <a:spLocks noEditPoints="1"/>
              </p:cNvSpPr>
              <p:nvPr/>
            </p:nvSpPr>
            <p:spPr bwMode="auto">
              <a:xfrm>
                <a:off x="4395" y="2540"/>
                <a:ext cx="145" cy="42"/>
              </a:xfrm>
              <a:custGeom>
                <a:avLst/>
                <a:gdLst>
                  <a:gd name="T0" fmla="*/ 48 w 138"/>
                  <a:gd name="T1" fmla="*/ 39 h 40"/>
                  <a:gd name="T2" fmla="*/ 48 w 138"/>
                  <a:gd name="T3" fmla="*/ 39 h 40"/>
                  <a:gd name="T4" fmla="*/ 7 w 138"/>
                  <a:gd name="T5" fmla="*/ 2 h 40"/>
                  <a:gd name="T6" fmla="*/ 130 w 138"/>
                  <a:gd name="T7" fmla="*/ 1 h 40"/>
                  <a:gd name="T8" fmla="*/ 56 w 138"/>
                  <a:gd name="T9" fmla="*/ 35 h 40"/>
                  <a:gd name="T10" fmla="*/ 48 w 138"/>
                  <a:gd name="T11" fmla="*/ 38 h 40"/>
                  <a:gd name="T12" fmla="*/ 41 w 138"/>
                  <a:gd name="T13" fmla="*/ 33 h 40"/>
                  <a:gd name="T14" fmla="*/ 6 w 138"/>
                  <a:gd name="T15" fmla="*/ 4 h 40"/>
                  <a:gd name="T16" fmla="*/ 4 w 138"/>
                  <a:gd name="T17" fmla="*/ 2 h 40"/>
                  <a:gd name="T18" fmla="*/ 7 w 138"/>
                  <a:gd name="T19" fmla="*/ 2 h 40"/>
                  <a:gd name="T20" fmla="*/ 138 w 138"/>
                  <a:gd name="T21" fmla="*/ 0 h 40"/>
                  <a:gd name="T22" fmla="*/ 136 w 138"/>
                  <a:gd name="T23" fmla="*/ 0 h 40"/>
                  <a:gd name="T24" fmla="*/ 136 w 138"/>
                  <a:gd name="T25" fmla="*/ 0 h 40"/>
                  <a:gd name="T26" fmla="*/ 0 w 138"/>
                  <a:gd name="T27" fmla="*/ 0 h 40"/>
                  <a:gd name="T28" fmla="*/ 48 w 138"/>
                  <a:gd name="T29" fmla="*/ 40 h 40"/>
                  <a:gd name="T30" fmla="*/ 48 w 138"/>
                  <a:gd name="T31" fmla="*/ 39 h 40"/>
                  <a:gd name="T32" fmla="*/ 48 w 138"/>
                  <a:gd name="T33" fmla="*/ 40 h 40"/>
                  <a:gd name="T34" fmla="*/ 136 w 138"/>
                  <a:gd name="T35" fmla="*/ 0 h 40"/>
                  <a:gd name="T36" fmla="*/ 136 w 138"/>
                  <a:gd name="T37" fmla="*/ 0 h 40"/>
                  <a:gd name="T38" fmla="*/ 138 w 138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" h="40"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moveTo>
                      <a:pt x="7" y="2"/>
                    </a:moveTo>
                    <a:cubicBezTo>
                      <a:pt x="130" y="1"/>
                      <a:pt x="130" y="1"/>
                      <a:pt x="130" y="1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38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0" name="Freeform 2357"/>
              <p:cNvSpPr>
                <a:spLocks noEditPoints="1"/>
              </p:cNvSpPr>
              <p:nvPr/>
            </p:nvSpPr>
            <p:spPr bwMode="auto">
              <a:xfrm>
                <a:off x="4538" y="254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1" name="Freeform 2358"/>
              <p:cNvSpPr>
                <a:spLocks noEditPoints="1"/>
              </p:cNvSpPr>
              <p:nvPr/>
            </p:nvSpPr>
            <p:spPr bwMode="auto">
              <a:xfrm>
                <a:off x="4832" y="2432"/>
                <a:ext cx="168" cy="80"/>
              </a:xfrm>
              <a:custGeom>
                <a:avLst/>
                <a:gdLst>
                  <a:gd name="T0" fmla="*/ 93 w 159"/>
                  <a:gd name="T1" fmla="*/ 6 h 75"/>
                  <a:gd name="T2" fmla="*/ 0 w 159"/>
                  <a:gd name="T3" fmla="*/ 15 h 75"/>
                  <a:gd name="T4" fmla="*/ 0 w 159"/>
                  <a:gd name="T5" fmla="*/ 17 h 75"/>
                  <a:gd name="T6" fmla="*/ 90 w 159"/>
                  <a:gd name="T7" fmla="*/ 75 h 75"/>
                  <a:gd name="T8" fmla="*/ 95 w 159"/>
                  <a:gd name="T9" fmla="*/ 72 h 75"/>
                  <a:gd name="T10" fmla="*/ 93 w 159"/>
                  <a:gd name="T11" fmla="*/ 6 h 75"/>
                  <a:gd name="T12" fmla="*/ 158 w 159"/>
                  <a:gd name="T13" fmla="*/ 0 h 75"/>
                  <a:gd name="T14" fmla="*/ 96 w 159"/>
                  <a:gd name="T15" fmla="*/ 6 h 75"/>
                  <a:gd name="T16" fmla="*/ 98 w 159"/>
                  <a:gd name="T17" fmla="*/ 72 h 75"/>
                  <a:gd name="T18" fmla="*/ 101 w 159"/>
                  <a:gd name="T19" fmla="*/ 73 h 75"/>
                  <a:gd name="T20" fmla="*/ 159 w 159"/>
                  <a:gd name="T21" fmla="*/ 3 h 75"/>
                  <a:gd name="T22" fmla="*/ 158 w 159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75">
                    <a:moveTo>
                      <a:pt x="93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3"/>
                      <a:pt x="93" y="72"/>
                      <a:pt x="95" y="72"/>
                    </a:cubicBezTo>
                    <a:cubicBezTo>
                      <a:pt x="93" y="6"/>
                      <a:pt x="93" y="6"/>
                      <a:pt x="93" y="6"/>
                    </a:cubicBezTo>
                    <a:moveTo>
                      <a:pt x="158" y="0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9" y="72"/>
                      <a:pt x="100" y="72"/>
                      <a:pt x="101" y="7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2"/>
                      <a:pt x="158" y="1"/>
                      <a:pt x="1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2" name="Freeform 2359"/>
              <p:cNvSpPr/>
              <p:nvPr/>
            </p:nvSpPr>
            <p:spPr bwMode="auto">
              <a:xfrm>
                <a:off x="4830" y="24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3" name="Freeform 2360"/>
              <p:cNvSpPr>
                <a:spLocks noEditPoints="1"/>
              </p:cNvSpPr>
              <p:nvPr/>
            </p:nvSpPr>
            <p:spPr bwMode="auto">
              <a:xfrm>
                <a:off x="4927" y="2508"/>
                <a:ext cx="12" cy="7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3 h 6"/>
                  <a:gd name="T4" fmla="*/ 5 w 11"/>
                  <a:gd name="T5" fmla="*/ 6 h 6"/>
                  <a:gd name="T6" fmla="*/ 5 w 11"/>
                  <a:gd name="T7" fmla="*/ 0 h 6"/>
                  <a:gd name="T8" fmla="*/ 8 w 11"/>
                  <a:gd name="T9" fmla="*/ 0 h 6"/>
                  <a:gd name="T10" fmla="*/ 8 w 11"/>
                  <a:gd name="T11" fmla="*/ 5 h 6"/>
                  <a:gd name="T12" fmla="*/ 11 w 11"/>
                  <a:gd name="T13" fmla="*/ 1 h 6"/>
                  <a:gd name="T14" fmla="*/ 8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4" name="Freeform 2361"/>
              <p:cNvSpPr/>
              <p:nvPr/>
            </p:nvSpPr>
            <p:spPr bwMode="auto">
              <a:xfrm>
                <a:off x="4999" y="2431"/>
                <a:ext cx="4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5" name="Freeform 2362"/>
              <p:cNvSpPr>
                <a:spLocks noEditPoints="1"/>
              </p:cNvSpPr>
              <p:nvPr/>
            </p:nvSpPr>
            <p:spPr bwMode="auto">
              <a:xfrm>
                <a:off x="4828" y="2430"/>
                <a:ext cx="179" cy="86"/>
              </a:xfrm>
              <a:custGeom>
                <a:avLst/>
                <a:gdLst>
                  <a:gd name="T0" fmla="*/ 97 w 169"/>
                  <a:gd name="T1" fmla="*/ 7 h 81"/>
                  <a:gd name="T2" fmla="*/ 0 w 169"/>
                  <a:gd name="T3" fmla="*/ 16 h 81"/>
                  <a:gd name="T4" fmla="*/ 2 w 169"/>
                  <a:gd name="T5" fmla="*/ 18 h 81"/>
                  <a:gd name="T6" fmla="*/ 4 w 169"/>
                  <a:gd name="T7" fmla="*/ 17 h 81"/>
                  <a:gd name="T8" fmla="*/ 97 w 169"/>
                  <a:gd name="T9" fmla="*/ 8 h 81"/>
                  <a:gd name="T10" fmla="*/ 97 w 169"/>
                  <a:gd name="T11" fmla="*/ 7 h 81"/>
                  <a:gd name="T12" fmla="*/ 168 w 169"/>
                  <a:gd name="T13" fmla="*/ 0 h 81"/>
                  <a:gd name="T14" fmla="*/ 100 w 169"/>
                  <a:gd name="T15" fmla="*/ 6 h 81"/>
                  <a:gd name="T16" fmla="*/ 100 w 169"/>
                  <a:gd name="T17" fmla="*/ 8 h 81"/>
                  <a:gd name="T18" fmla="*/ 162 w 169"/>
                  <a:gd name="T19" fmla="*/ 2 h 81"/>
                  <a:gd name="T20" fmla="*/ 166 w 169"/>
                  <a:gd name="T21" fmla="*/ 1 h 81"/>
                  <a:gd name="T22" fmla="*/ 163 w 169"/>
                  <a:gd name="T23" fmla="*/ 5 h 81"/>
                  <a:gd name="T24" fmla="*/ 105 w 169"/>
                  <a:gd name="T25" fmla="*/ 75 h 81"/>
                  <a:gd name="T26" fmla="*/ 102 w 169"/>
                  <a:gd name="T27" fmla="*/ 79 h 81"/>
                  <a:gd name="T28" fmla="*/ 102 w 169"/>
                  <a:gd name="T29" fmla="*/ 81 h 81"/>
                  <a:gd name="T30" fmla="*/ 169 w 169"/>
                  <a:gd name="T31" fmla="*/ 1 h 81"/>
                  <a:gd name="T32" fmla="*/ 168 w 169"/>
                  <a:gd name="T33" fmla="*/ 0 h 81"/>
                  <a:gd name="T34" fmla="*/ 168 w 169"/>
                  <a:gd name="T3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81">
                    <a:moveTo>
                      <a:pt x="97" y="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7" y="7"/>
                      <a:pt x="97" y="7"/>
                    </a:cubicBezTo>
                    <a:moveTo>
                      <a:pt x="168" y="0"/>
                    </a:move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2" y="79"/>
                      <a:pt x="102" y="79"/>
                      <a:pt x="102" y="79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6" name="Freeform 2363"/>
              <p:cNvSpPr/>
              <p:nvPr/>
            </p:nvSpPr>
            <p:spPr bwMode="auto">
              <a:xfrm>
                <a:off x="4827" y="2437"/>
                <a:ext cx="109" cy="80"/>
              </a:xfrm>
              <a:custGeom>
                <a:avLst/>
                <a:gdLst>
                  <a:gd name="T0" fmla="*/ 101 w 103"/>
                  <a:gd name="T1" fmla="*/ 0 h 76"/>
                  <a:gd name="T2" fmla="*/ 98 w 103"/>
                  <a:gd name="T3" fmla="*/ 1 h 76"/>
                  <a:gd name="T4" fmla="*/ 98 w 103"/>
                  <a:gd name="T5" fmla="*/ 2 h 76"/>
                  <a:gd name="T6" fmla="*/ 100 w 103"/>
                  <a:gd name="T7" fmla="*/ 68 h 76"/>
                  <a:gd name="T8" fmla="*/ 100 w 103"/>
                  <a:gd name="T9" fmla="*/ 74 h 76"/>
                  <a:gd name="T10" fmla="*/ 95 w 103"/>
                  <a:gd name="T11" fmla="*/ 71 h 76"/>
                  <a:gd name="T12" fmla="*/ 5 w 103"/>
                  <a:gd name="T13" fmla="*/ 13 h 76"/>
                  <a:gd name="T14" fmla="*/ 3 w 103"/>
                  <a:gd name="T15" fmla="*/ 12 h 76"/>
                  <a:gd name="T16" fmla="*/ 1 w 103"/>
                  <a:gd name="T17" fmla="*/ 10 h 76"/>
                  <a:gd name="T18" fmla="*/ 0 w 103"/>
                  <a:gd name="T19" fmla="*/ 10 h 76"/>
                  <a:gd name="T20" fmla="*/ 0 w 103"/>
                  <a:gd name="T21" fmla="*/ 11 h 76"/>
                  <a:gd name="T22" fmla="*/ 98 w 103"/>
                  <a:gd name="T23" fmla="*/ 75 h 76"/>
                  <a:gd name="T24" fmla="*/ 102 w 103"/>
                  <a:gd name="T25" fmla="*/ 75 h 76"/>
                  <a:gd name="T26" fmla="*/ 102 w 103"/>
                  <a:gd name="T27" fmla="*/ 76 h 76"/>
                  <a:gd name="T28" fmla="*/ 103 w 103"/>
                  <a:gd name="T29" fmla="*/ 75 h 76"/>
                  <a:gd name="T30" fmla="*/ 103 w 103"/>
                  <a:gd name="T31" fmla="*/ 73 h 76"/>
                  <a:gd name="T32" fmla="*/ 103 w 103"/>
                  <a:gd name="T33" fmla="*/ 68 h 76"/>
                  <a:gd name="T34" fmla="*/ 101 w 103"/>
                  <a:gd name="T35" fmla="*/ 2 h 76"/>
                  <a:gd name="T36" fmla="*/ 101 w 103"/>
                  <a:gd name="T3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76">
                    <a:moveTo>
                      <a:pt x="101" y="0"/>
                    </a:moveTo>
                    <a:cubicBezTo>
                      <a:pt x="98" y="1"/>
                      <a:pt x="98" y="1"/>
                      <a:pt x="98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6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0"/>
                      <a:pt x="101" y="0"/>
                      <a:pt x="10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7" name="Freeform 2364"/>
              <p:cNvSpPr/>
              <p:nvPr/>
            </p:nvSpPr>
            <p:spPr bwMode="auto">
              <a:xfrm>
                <a:off x="4826" y="24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8" name="Freeform 2365"/>
              <p:cNvSpPr/>
              <p:nvPr/>
            </p:nvSpPr>
            <p:spPr bwMode="auto">
              <a:xfrm>
                <a:off x="4930" y="2516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3 w 4"/>
                  <a:gd name="T5" fmla="*/ 0 h 2"/>
                  <a:gd name="T6" fmla="*/ 3 w 4"/>
                  <a:gd name="T7" fmla="*/ 2 h 2"/>
                  <a:gd name="T8" fmla="*/ 4 w 4"/>
                  <a:gd name="T9" fmla="*/ 0 h 2"/>
                  <a:gd name="T10" fmla="*/ 3 w 4"/>
                  <a:gd name="T11" fmla="*/ 2 h 2"/>
                  <a:gd name="T12" fmla="*/ 4 w 4"/>
                  <a:gd name="T13" fmla="*/ 1 h 2"/>
                  <a:gd name="T14" fmla="*/ 4 w 4"/>
                  <a:gd name="T15" fmla="*/ 0 h 2"/>
                  <a:gd name="T16" fmla="*/ 4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9" name="Freeform 2366"/>
              <p:cNvSpPr/>
              <p:nvPr/>
            </p:nvSpPr>
            <p:spPr bwMode="auto">
              <a:xfrm>
                <a:off x="5005" y="2429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0" name="Freeform 2367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2" cy="125"/>
              </a:xfrm>
              <a:custGeom>
                <a:avLst/>
                <a:gdLst>
                  <a:gd name="T0" fmla="*/ 73 w 115"/>
                  <a:gd name="T1" fmla="*/ 28 h 119"/>
                  <a:gd name="T2" fmla="*/ 98 w 115"/>
                  <a:gd name="T3" fmla="*/ 119 h 119"/>
                  <a:gd name="T4" fmla="*/ 98 w 115"/>
                  <a:gd name="T5" fmla="*/ 119 h 119"/>
                  <a:gd name="T6" fmla="*/ 98 w 115"/>
                  <a:gd name="T7" fmla="*/ 119 h 119"/>
                  <a:gd name="T8" fmla="*/ 115 w 115"/>
                  <a:gd name="T9" fmla="*/ 48 h 119"/>
                  <a:gd name="T10" fmla="*/ 111 w 115"/>
                  <a:gd name="T11" fmla="*/ 43 h 119"/>
                  <a:gd name="T12" fmla="*/ 111 w 115"/>
                  <a:gd name="T13" fmla="*/ 42 h 119"/>
                  <a:gd name="T14" fmla="*/ 86 w 115"/>
                  <a:gd name="T15" fmla="*/ 32 h 119"/>
                  <a:gd name="T16" fmla="*/ 73 w 115"/>
                  <a:gd name="T17" fmla="*/ 28 h 119"/>
                  <a:gd name="T18" fmla="*/ 1 w 115"/>
                  <a:gd name="T19" fmla="*/ 0 h 119"/>
                  <a:gd name="T20" fmla="*/ 0 w 115"/>
                  <a:gd name="T21" fmla="*/ 1 h 119"/>
                  <a:gd name="T22" fmla="*/ 95 w 115"/>
                  <a:gd name="T23" fmla="*/ 119 h 119"/>
                  <a:gd name="T24" fmla="*/ 69 w 115"/>
                  <a:gd name="T25" fmla="*/ 26 h 119"/>
                  <a:gd name="T26" fmla="*/ 1 w 115"/>
                  <a:gd name="T2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19">
                    <a:moveTo>
                      <a:pt x="73" y="28"/>
                    </a:move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3" y="47"/>
                      <a:pt x="111" y="45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73" y="28"/>
                      <a:pt x="73" y="28"/>
                      <a:pt x="73" y="28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1" name="Freeform 2368"/>
              <p:cNvSpPr/>
              <p:nvPr/>
            </p:nvSpPr>
            <p:spPr bwMode="auto">
              <a:xfrm>
                <a:off x="5323" y="266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2" name="Freeform 2369"/>
              <p:cNvSpPr/>
              <p:nvPr/>
            </p:nvSpPr>
            <p:spPr bwMode="auto">
              <a:xfrm>
                <a:off x="5219" y="25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3" name="Freeform 2370"/>
              <p:cNvSpPr/>
              <p:nvPr/>
            </p:nvSpPr>
            <p:spPr bwMode="auto">
              <a:xfrm>
                <a:off x="5336" y="2579"/>
                <a:ext cx="6" cy="7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4 w 5"/>
                  <a:gd name="T5" fmla="*/ 6 h 6"/>
                  <a:gd name="T6" fmla="*/ 5 w 5"/>
                  <a:gd name="T7" fmla="*/ 2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4" name="Freeform 2371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4" cy="130"/>
              </a:xfrm>
              <a:custGeom>
                <a:avLst/>
                <a:gdLst>
                  <a:gd name="T0" fmla="*/ 86 w 117"/>
                  <a:gd name="T1" fmla="*/ 32 h 123"/>
                  <a:gd name="T2" fmla="*/ 111 w 117"/>
                  <a:gd name="T3" fmla="*/ 42 h 123"/>
                  <a:gd name="T4" fmla="*/ 116 w 117"/>
                  <a:gd name="T5" fmla="*/ 44 h 123"/>
                  <a:gd name="T6" fmla="*/ 115 w 117"/>
                  <a:gd name="T7" fmla="*/ 48 h 123"/>
                  <a:gd name="T8" fmla="*/ 98 w 117"/>
                  <a:gd name="T9" fmla="*/ 119 h 123"/>
                  <a:gd name="T10" fmla="*/ 98 w 117"/>
                  <a:gd name="T11" fmla="*/ 120 h 123"/>
                  <a:gd name="T12" fmla="*/ 99 w 117"/>
                  <a:gd name="T13" fmla="*/ 123 h 123"/>
                  <a:gd name="T14" fmla="*/ 117 w 117"/>
                  <a:gd name="T15" fmla="*/ 44 h 123"/>
                  <a:gd name="T16" fmla="*/ 117 w 117"/>
                  <a:gd name="T17" fmla="*/ 44 h 123"/>
                  <a:gd name="T18" fmla="*/ 86 w 117"/>
                  <a:gd name="T19" fmla="*/ 32 h 123"/>
                  <a:gd name="T20" fmla="*/ 0 w 117"/>
                  <a:gd name="T21" fmla="*/ 0 h 123"/>
                  <a:gd name="T22" fmla="*/ 95 w 117"/>
                  <a:gd name="T23" fmla="*/ 119 h 123"/>
                  <a:gd name="T24" fmla="*/ 0 w 117"/>
                  <a:gd name="T25" fmla="*/ 1 h 123"/>
                  <a:gd name="T26" fmla="*/ 0 w 117"/>
                  <a:gd name="T27" fmla="*/ 0 h 123"/>
                  <a:gd name="T28" fmla="*/ 0 w 117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23">
                    <a:moveTo>
                      <a:pt x="86" y="32"/>
                    </a:moveTo>
                    <a:cubicBezTo>
                      <a:pt x="111" y="42"/>
                      <a:pt x="111" y="42"/>
                      <a:pt x="111" y="42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0" y="0"/>
                    </a:moveTo>
                    <a:cubicBezTo>
                      <a:pt x="95" y="119"/>
                      <a:pt x="95" y="119"/>
                      <a:pt x="95" y="1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5" name="Freeform 2372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6" name="Freeform 2373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7" name="Freeform 2374"/>
              <p:cNvSpPr/>
              <p:nvPr/>
            </p:nvSpPr>
            <p:spPr bwMode="auto">
              <a:xfrm>
                <a:off x="5214" y="2532"/>
                <a:ext cx="129" cy="49"/>
              </a:xfrm>
              <a:custGeom>
                <a:avLst/>
                <a:gdLst>
                  <a:gd name="T0" fmla="*/ 0 w 122"/>
                  <a:gd name="T1" fmla="*/ 0 h 47"/>
                  <a:gd name="T2" fmla="*/ 2 w 122"/>
                  <a:gd name="T3" fmla="*/ 2 h 47"/>
                  <a:gd name="T4" fmla="*/ 5 w 122"/>
                  <a:gd name="T5" fmla="*/ 3 h 47"/>
                  <a:gd name="T6" fmla="*/ 5 w 122"/>
                  <a:gd name="T7" fmla="*/ 3 h 47"/>
                  <a:gd name="T8" fmla="*/ 6 w 122"/>
                  <a:gd name="T9" fmla="*/ 3 h 47"/>
                  <a:gd name="T10" fmla="*/ 74 w 122"/>
                  <a:gd name="T11" fmla="*/ 29 h 47"/>
                  <a:gd name="T12" fmla="*/ 78 w 122"/>
                  <a:gd name="T13" fmla="*/ 31 h 47"/>
                  <a:gd name="T14" fmla="*/ 91 w 122"/>
                  <a:gd name="T15" fmla="*/ 35 h 47"/>
                  <a:gd name="T16" fmla="*/ 122 w 122"/>
                  <a:gd name="T17" fmla="*/ 47 h 47"/>
                  <a:gd name="T18" fmla="*/ 122 w 122"/>
                  <a:gd name="T19" fmla="*/ 47 h 47"/>
                  <a:gd name="T20" fmla="*/ 122 w 122"/>
                  <a:gd name="T21" fmla="*/ 46 h 47"/>
                  <a:gd name="T22" fmla="*/ 0 w 12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47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8" name="Freeform 2375"/>
              <p:cNvSpPr>
                <a:spLocks noEditPoints="1"/>
              </p:cNvSpPr>
              <p:nvPr/>
            </p:nvSpPr>
            <p:spPr bwMode="auto">
              <a:xfrm>
                <a:off x="5198" y="2469"/>
                <a:ext cx="136" cy="106"/>
              </a:xfrm>
              <a:custGeom>
                <a:avLst/>
                <a:gdLst>
                  <a:gd name="T0" fmla="*/ 87 w 129"/>
                  <a:gd name="T1" fmla="*/ 67 h 100"/>
                  <a:gd name="T2" fmla="*/ 92 w 129"/>
                  <a:gd name="T3" fmla="*/ 86 h 100"/>
                  <a:gd name="T4" fmla="*/ 129 w 129"/>
                  <a:gd name="T5" fmla="*/ 100 h 100"/>
                  <a:gd name="T6" fmla="*/ 87 w 129"/>
                  <a:gd name="T7" fmla="*/ 67 h 100"/>
                  <a:gd name="T8" fmla="*/ 47 w 129"/>
                  <a:gd name="T9" fmla="*/ 54 h 100"/>
                  <a:gd name="T10" fmla="*/ 43 w 129"/>
                  <a:gd name="T11" fmla="*/ 50 h 100"/>
                  <a:gd name="T12" fmla="*/ 47 w 129"/>
                  <a:gd name="T13" fmla="*/ 46 h 100"/>
                  <a:gd name="T14" fmla="*/ 50 w 129"/>
                  <a:gd name="T15" fmla="*/ 50 h 100"/>
                  <a:gd name="T16" fmla="*/ 47 w 129"/>
                  <a:gd name="T17" fmla="*/ 54 h 100"/>
                  <a:gd name="T18" fmla="*/ 38 w 129"/>
                  <a:gd name="T19" fmla="*/ 29 h 100"/>
                  <a:gd name="T20" fmla="*/ 20 w 129"/>
                  <a:gd name="T21" fmla="*/ 54 h 100"/>
                  <a:gd name="T22" fmla="*/ 22 w 129"/>
                  <a:gd name="T23" fmla="*/ 59 h 100"/>
                  <a:gd name="T24" fmla="*/ 22 w 129"/>
                  <a:gd name="T25" fmla="*/ 60 h 100"/>
                  <a:gd name="T26" fmla="*/ 88 w 129"/>
                  <a:gd name="T27" fmla="*/ 85 h 100"/>
                  <a:gd name="T28" fmla="*/ 83 w 129"/>
                  <a:gd name="T29" fmla="*/ 64 h 100"/>
                  <a:gd name="T30" fmla="*/ 38 w 129"/>
                  <a:gd name="T31" fmla="*/ 29 h 100"/>
                  <a:gd name="T32" fmla="*/ 1 w 129"/>
                  <a:gd name="T33" fmla="*/ 0 h 100"/>
                  <a:gd name="T34" fmla="*/ 0 w 129"/>
                  <a:gd name="T35" fmla="*/ 1 h 100"/>
                  <a:gd name="T36" fmla="*/ 15 w 129"/>
                  <a:gd name="T37" fmla="*/ 52 h 100"/>
                  <a:gd name="T38" fmla="*/ 15 w 129"/>
                  <a:gd name="T39" fmla="*/ 52 h 100"/>
                  <a:gd name="T40" fmla="*/ 18 w 129"/>
                  <a:gd name="T41" fmla="*/ 53 h 100"/>
                  <a:gd name="T42" fmla="*/ 35 w 129"/>
                  <a:gd name="T43" fmla="*/ 27 h 100"/>
                  <a:gd name="T44" fmla="*/ 1 w 129"/>
                  <a:gd name="T4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0">
                    <a:moveTo>
                      <a:pt x="87" y="67"/>
                    </a:moveTo>
                    <a:cubicBezTo>
                      <a:pt x="92" y="86"/>
                      <a:pt x="92" y="86"/>
                      <a:pt x="92" y="86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87" y="67"/>
                      <a:pt x="87" y="67"/>
                      <a:pt x="87" y="67"/>
                    </a:cubicBezTo>
                    <a:moveTo>
                      <a:pt x="47" y="54"/>
                    </a:moveTo>
                    <a:cubicBezTo>
                      <a:pt x="45" y="54"/>
                      <a:pt x="43" y="52"/>
                      <a:pt x="43" y="50"/>
                    </a:cubicBezTo>
                    <a:cubicBezTo>
                      <a:pt x="43" y="48"/>
                      <a:pt x="45" y="46"/>
                      <a:pt x="47" y="46"/>
                    </a:cubicBezTo>
                    <a:cubicBezTo>
                      <a:pt x="49" y="46"/>
                      <a:pt x="50" y="48"/>
                      <a:pt x="50" y="50"/>
                    </a:cubicBezTo>
                    <a:cubicBezTo>
                      <a:pt x="50" y="52"/>
                      <a:pt x="49" y="54"/>
                      <a:pt x="47" y="54"/>
                    </a:cubicBezTo>
                    <a:moveTo>
                      <a:pt x="38" y="29"/>
                    </a:move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6"/>
                      <a:pt x="22" y="57"/>
                      <a:pt x="22" y="59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38" y="29"/>
                      <a:pt x="38" y="29"/>
                      <a:pt x="38" y="29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9" name="Freeform 2376"/>
              <p:cNvSpPr>
                <a:spLocks noEditPoints="1"/>
              </p:cNvSpPr>
              <p:nvPr/>
            </p:nvSpPr>
            <p:spPr bwMode="auto">
              <a:xfrm>
                <a:off x="5214" y="2524"/>
                <a:ext cx="7" cy="9"/>
              </a:xfrm>
              <a:custGeom>
                <a:avLst/>
                <a:gdLst>
                  <a:gd name="T0" fmla="*/ 5 w 7"/>
                  <a:gd name="T1" fmla="*/ 2 h 8"/>
                  <a:gd name="T2" fmla="*/ 2 w 7"/>
                  <a:gd name="T3" fmla="*/ 6 h 8"/>
                  <a:gd name="T4" fmla="*/ 7 w 7"/>
                  <a:gd name="T5" fmla="*/ 8 h 8"/>
                  <a:gd name="T6" fmla="*/ 7 w 7"/>
                  <a:gd name="T7" fmla="*/ 7 h 8"/>
                  <a:gd name="T8" fmla="*/ 5 w 7"/>
                  <a:gd name="T9" fmla="*/ 2 h 8"/>
                  <a:gd name="T10" fmla="*/ 0 w 7"/>
                  <a:gd name="T11" fmla="*/ 0 h 8"/>
                  <a:gd name="T12" fmla="*/ 0 w 7"/>
                  <a:gd name="T13" fmla="*/ 0 h 8"/>
                  <a:gd name="T14" fmla="*/ 1 w 7"/>
                  <a:gd name="T15" fmla="*/ 3 h 8"/>
                  <a:gd name="T16" fmla="*/ 3 w 7"/>
                  <a:gd name="T17" fmla="*/ 1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5"/>
                      <a:pt x="6" y="4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0" name="Oval 2377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1" name="Freeform 2378"/>
              <p:cNvSpPr/>
              <p:nvPr/>
            </p:nvSpPr>
            <p:spPr bwMode="auto">
              <a:xfrm>
                <a:off x="5198" y="24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2" name="Freeform 2379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close/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3" name="Freeform 2380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4" name="Freeform 2381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5" name="Freeform 2382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6" name="Freeform 2383"/>
              <p:cNvSpPr>
                <a:spLocks noEditPoints="1"/>
              </p:cNvSpPr>
              <p:nvPr/>
            </p:nvSpPr>
            <p:spPr bwMode="auto">
              <a:xfrm>
                <a:off x="4807" y="2289"/>
                <a:ext cx="161" cy="75"/>
              </a:xfrm>
              <a:custGeom>
                <a:avLst/>
                <a:gdLst>
                  <a:gd name="T0" fmla="*/ 116 w 153"/>
                  <a:gd name="T1" fmla="*/ 5 h 71"/>
                  <a:gd name="T2" fmla="*/ 115 w 153"/>
                  <a:gd name="T3" fmla="*/ 5 h 71"/>
                  <a:gd name="T4" fmla="*/ 117 w 153"/>
                  <a:gd name="T5" fmla="*/ 56 h 71"/>
                  <a:gd name="T6" fmla="*/ 153 w 153"/>
                  <a:gd name="T7" fmla="*/ 71 h 71"/>
                  <a:gd name="T8" fmla="*/ 116 w 153"/>
                  <a:gd name="T9" fmla="*/ 5 h 71"/>
                  <a:gd name="T10" fmla="*/ 111 w 153"/>
                  <a:gd name="T11" fmla="*/ 5 h 71"/>
                  <a:gd name="T12" fmla="*/ 87 w 153"/>
                  <a:gd name="T13" fmla="*/ 44 h 71"/>
                  <a:gd name="T14" fmla="*/ 114 w 153"/>
                  <a:gd name="T15" fmla="*/ 55 h 71"/>
                  <a:gd name="T16" fmla="*/ 112 w 153"/>
                  <a:gd name="T17" fmla="*/ 5 h 71"/>
                  <a:gd name="T18" fmla="*/ 111 w 153"/>
                  <a:gd name="T19" fmla="*/ 5 h 71"/>
                  <a:gd name="T20" fmla="*/ 106 w 153"/>
                  <a:gd name="T21" fmla="*/ 0 h 71"/>
                  <a:gd name="T22" fmla="*/ 0 w 153"/>
                  <a:gd name="T23" fmla="*/ 8 h 71"/>
                  <a:gd name="T24" fmla="*/ 84 w 153"/>
                  <a:gd name="T25" fmla="*/ 42 h 71"/>
                  <a:gd name="T26" fmla="*/ 109 w 153"/>
                  <a:gd name="T27" fmla="*/ 3 h 71"/>
                  <a:gd name="T28" fmla="*/ 106 w 153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3" h="71">
                    <a:moveTo>
                      <a:pt x="116" y="5"/>
                    </a:moveTo>
                    <a:cubicBezTo>
                      <a:pt x="116" y="5"/>
                      <a:pt x="116" y="5"/>
                      <a:pt x="115" y="5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16" y="5"/>
                      <a:pt x="116" y="5"/>
                      <a:pt x="116" y="5"/>
                    </a:cubicBezTo>
                    <a:moveTo>
                      <a:pt x="111" y="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1" y="5"/>
                      <a:pt x="111" y="5"/>
                    </a:cubicBezTo>
                    <a:moveTo>
                      <a:pt x="106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2"/>
                      <a:pt x="107" y="1"/>
                      <a:pt x="10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7" name="Freeform 2384"/>
              <p:cNvSpPr>
                <a:spLocks noEditPoints="1"/>
              </p:cNvSpPr>
              <p:nvPr/>
            </p:nvSpPr>
            <p:spPr bwMode="auto">
              <a:xfrm>
                <a:off x="4919" y="2288"/>
                <a:ext cx="10" cy="6"/>
              </a:xfrm>
              <a:custGeom>
                <a:avLst/>
                <a:gdLst>
                  <a:gd name="T0" fmla="*/ 9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5 h 6"/>
                  <a:gd name="T8" fmla="*/ 6 w 10"/>
                  <a:gd name="T9" fmla="*/ 4 h 6"/>
                  <a:gd name="T10" fmla="*/ 5 w 10"/>
                  <a:gd name="T11" fmla="*/ 6 h 6"/>
                  <a:gd name="T12" fmla="*/ 6 w 10"/>
                  <a:gd name="T13" fmla="*/ 6 h 6"/>
                  <a:gd name="T14" fmla="*/ 6 w 10"/>
                  <a:gd name="T15" fmla="*/ 4 h 6"/>
                  <a:gd name="T16" fmla="*/ 5 w 10"/>
                  <a:gd name="T17" fmla="*/ 0 h 6"/>
                  <a:gd name="T18" fmla="*/ 0 w 10"/>
                  <a:gd name="T19" fmla="*/ 1 h 6"/>
                  <a:gd name="T20" fmla="*/ 3 w 10"/>
                  <a:gd name="T21" fmla="*/ 4 h 6"/>
                  <a:gd name="T22" fmla="*/ 5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6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8" name="Freeform 2385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9" name="Freeform 2386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0" name="Freeform 2387"/>
              <p:cNvSpPr/>
              <p:nvPr/>
            </p:nvSpPr>
            <p:spPr bwMode="auto">
              <a:xfrm>
                <a:off x="4800" y="2287"/>
                <a:ext cx="170" cy="79"/>
              </a:xfrm>
              <a:custGeom>
                <a:avLst/>
                <a:gdLst>
                  <a:gd name="T0" fmla="*/ 118 w 160"/>
                  <a:gd name="T1" fmla="*/ 0 h 75"/>
                  <a:gd name="T2" fmla="*/ 0 w 160"/>
                  <a:gd name="T3" fmla="*/ 9 h 75"/>
                  <a:gd name="T4" fmla="*/ 160 w 160"/>
                  <a:gd name="T5" fmla="*/ 75 h 75"/>
                  <a:gd name="T6" fmla="*/ 159 w 160"/>
                  <a:gd name="T7" fmla="*/ 73 h 75"/>
                  <a:gd name="T8" fmla="*/ 123 w 160"/>
                  <a:gd name="T9" fmla="*/ 58 h 75"/>
                  <a:gd name="T10" fmla="*/ 120 w 160"/>
                  <a:gd name="T11" fmla="*/ 57 h 75"/>
                  <a:gd name="T12" fmla="*/ 93 w 160"/>
                  <a:gd name="T13" fmla="*/ 46 h 75"/>
                  <a:gd name="T14" fmla="*/ 90 w 160"/>
                  <a:gd name="T15" fmla="*/ 44 h 75"/>
                  <a:gd name="T16" fmla="*/ 6 w 160"/>
                  <a:gd name="T17" fmla="*/ 10 h 75"/>
                  <a:gd name="T18" fmla="*/ 112 w 160"/>
                  <a:gd name="T19" fmla="*/ 2 h 75"/>
                  <a:gd name="T20" fmla="*/ 117 w 160"/>
                  <a:gd name="T21" fmla="*/ 1 h 75"/>
                  <a:gd name="T22" fmla="*/ 119 w 160"/>
                  <a:gd name="T23" fmla="*/ 1 h 75"/>
                  <a:gd name="T24" fmla="*/ 118 w 160"/>
                  <a:gd name="T25" fmla="*/ 0 h 75"/>
                  <a:gd name="T26" fmla="*/ 118 w 16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75">
                    <a:moveTo>
                      <a:pt x="11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59" y="73"/>
                      <a:pt x="159" y="73"/>
                      <a:pt x="159" y="73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1" name="Freeform 2388"/>
              <p:cNvSpPr/>
              <p:nvPr/>
            </p:nvSpPr>
            <p:spPr bwMode="auto">
              <a:xfrm>
                <a:off x="4925" y="2287"/>
                <a:ext cx="47" cy="80"/>
              </a:xfrm>
              <a:custGeom>
                <a:avLst/>
                <a:gdLst>
                  <a:gd name="T0" fmla="*/ 2 w 44"/>
                  <a:gd name="T1" fmla="*/ 0 h 76"/>
                  <a:gd name="T2" fmla="*/ 2 w 44"/>
                  <a:gd name="T3" fmla="*/ 0 h 76"/>
                  <a:gd name="T4" fmla="*/ 0 w 44"/>
                  <a:gd name="T5" fmla="*/ 0 h 76"/>
                  <a:gd name="T6" fmla="*/ 0 w 44"/>
                  <a:gd name="T7" fmla="*/ 0 h 76"/>
                  <a:gd name="T8" fmla="*/ 1 w 44"/>
                  <a:gd name="T9" fmla="*/ 1 h 76"/>
                  <a:gd name="T10" fmla="*/ 3 w 44"/>
                  <a:gd name="T11" fmla="*/ 6 h 76"/>
                  <a:gd name="T12" fmla="*/ 4 w 44"/>
                  <a:gd name="T13" fmla="*/ 7 h 76"/>
                  <a:gd name="T14" fmla="*/ 41 w 44"/>
                  <a:gd name="T15" fmla="*/ 73 h 76"/>
                  <a:gd name="T16" fmla="*/ 42 w 44"/>
                  <a:gd name="T17" fmla="*/ 75 h 76"/>
                  <a:gd name="T18" fmla="*/ 44 w 44"/>
                  <a:gd name="T19" fmla="*/ 76 h 76"/>
                  <a:gd name="T20" fmla="*/ 2 w 44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2" name="Freeform 2389"/>
              <p:cNvSpPr/>
              <p:nvPr/>
            </p:nvSpPr>
            <p:spPr bwMode="auto">
              <a:xfrm>
                <a:off x="4743" y="2450"/>
                <a:ext cx="76" cy="35"/>
              </a:xfrm>
              <a:custGeom>
                <a:avLst/>
                <a:gdLst>
                  <a:gd name="T0" fmla="*/ 71 w 72"/>
                  <a:gd name="T1" fmla="*/ 0 h 33"/>
                  <a:gd name="T2" fmla="*/ 0 w 72"/>
                  <a:gd name="T3" fmla="*/ 7 h 33"/>
                  <a:gd name="T4" fmla="*/ 19 w 72"/>
                  <a:gd name="T5" fmla="*/ 32 h 33"/>
                  <a:gd name="T6" fmla="*/ 23 w 72"/>
                  <a:gd name="T7" fmla="*/ 31 h 33"/>
                  <a:gd name="T8" fmla="*/ 29 w 72"/>
                  <a:gd name="T9" fmla="*/ 33 h 33"/>
                  <a:gd name="T10" fmla="*/ 72 w 72"/>
                  <a:gd name="T11" fmla="*/ 0 h 33"/>
                  <a:gd name="T12" fmla="*/ 71 w 72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3">
                    <a:moveTo>
                      <a:pt x="7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5" y="31"/>
                      <a:pt x="27" y="32"/>
                      <a:pt x="29" y="3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3" name="Freeform 2390"/>
              <p:cNvSpPr/>
              <p:nvPr/>
            </p:nvSpPr>
            <p:spPr bwMode="auto">
              <a:xfrm>
                <a:off x="4818" y="24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4" name="Freeform 2391"/>
              <p:cNvSpPr/>
              <p:nvPr/>
            </p:nvSpPr>
            <p:spPr bwMode="auto">
              <a:xfrm>
                <a:off x="4763" y="2483"/>
                <a:ext cx="11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1 h 6"/>
                  <a:gd name="T4" fmla="*/ 4 w 10"/>
                  <a:gd name="T5" fmla="*/ 6 h 6"/>
                  <a:gd name="T6" fmla="*/ 10 w 10"/>
                  <a:gd name="T7" fmla="*/ 2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5" name="Freeform 2392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6" name="Freeform 2393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7" name="Freeform 2394"/>
              <p:cNvSpPr>
                <a:spLocks noEditPoints="1"/>
              </p:cNvSpPr>
              <p:nvPr/>
            </p:nvSpPr>
            <p:spPr bwMode="auto">
              <a:xfrm>
                <a:off x="4741" y="2448"/>
                <a:ext cx="85" cy="43"/>
              </a:xfrm>
              <a:custGeom>
                <a:avLst/>
                <a:gdLst>
                  <a:gd name="T0" fmla="*/ 80 w 80"/>
                  <a:gd name="T1" fmla="*/ 0 h 40"/>
                  <a:gd name="T2" fmla="*/ 0 w 80"/>
                  <a:gd name="T3" fmla="*/ 8 h 40"/>
                  <a:gd name="T4" fmla="*/ 1 w 80"/>
                  <a:gd name="T5" fmla="*/ 9 h 40"/>
                  <a:gd name="T6" fmla="*/ 2 w 80"/>
                  <a:gd name="T7" fmla="*/ 9 h 40"/>
                  <a:gd name="T8" fmla="*/ 73 w 80"/>
                  <a:gd name="T9" fmla="*/ 2 h 40"/>
                  <a:gd name="T10" fmla="*/ 74 w 80"/>
                  <a:gd name="T11" fmla="*/ 2 h 40"/>
                  <a:gd name="T12" fmla="*/ 74 w 80"/>
                  <a:gd name="T13" fmla="*/ 2 h 40"/>
                  <a:gd name="T14" fmla="*/ 31 w 80"/>
                  <a:gd name="T15" fmla="*/ 35 h 40"/>
                  <a:gd name="T16" fmla="*/ 25 w 80"/>
                  <a:gd name="T17" fmla="*/ 39 h 40"/>
                  <a:gd name="T18" fmla="*/ 25 w 80"/>
                  <a:gd name="T19" fmla="*/ 40 h 40"/>
                  <a:gd name="T20" fmla="*/ 24 w 80"/>
                  <a:gd name="T21" fmla="*/ 40 h 40"/>
                  <a:gd name="T22" fmla="*/ 24 w 80"/>
                  <a:gd name="T23" fmla="*/ 40 h 40"/>
                  <a:gd name="T24" fmla="*/ 24 w 80"/>
                  <a:gd name="T25" fmla="*/ 40 h 40"/>
                  <a:gd name="T26" fmla="*/ 25 w 80"/>
                  <a:gd name="T27" fmla="*/ 40 h 40"/>
                  <a:gd name="T28" fmla="*/ 25 w 80"/>
                  <a:gd name="T29" fmla="*/ 40 h 40"/>
                  <a:gd name="T30" fmla="*/ 27 w 80"/>
                  <a:gd name="T31" fmla="*/ 40 h 40"/>
                  <a:gd name="T32" fmla="*/ 80 w 80"/>
                  <a:gd name="T33" fmla="*/ 0 h 40"/>
                  <a:gd name="T34" fmla="*/ 80 w 80"/>
                  <a:gd name="T35" fmla="*/ 0 h 40"/>
                  <a:gd name="T36" fmla="*/ 80 w 80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40">
                    <a:moveTo>
                      <a:pt x="8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80" y="0"/>
                      <a:pt x="80" y="0"/>
                      <a:pt x="80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8" name="Freeform 2395"/>
              <p:cNvSpPr/>
              <p:nvPr/>
            </p:nvSpPr>
            <p:spPr bwMode="auto">
              <a:xfrm>
                <a:off x="4767" y="249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9" name="Freeform 2396"/>
              <p:cNvSpPr>
                <a:spLocks noEditPoints="1"/>
              </p:cNvSpPr>
              <p:nvPr/>
            </p:nvSpPr>
            <p:spPr bwMode="auto">
              <a:xfrm>
                <a:off x="4592" y="2458"/>
                <a:ext cx="169" cy="31"/>
              </a:xfrm>
              <a:custGeom>
                <a:avLst/>
                <a:gdLst>
                  <a:gd name="T0" fmla="*/ 2 w 160"/>
                  <a:gd name="T1" fmla="*/ 18 h 30"/>
                  <a:gd name="T2" fmla="*/ 0 w 160"/>
                  <a:gd name="T3" fmla="*/ 20 h 30"/>
                  <a:gd name="T4" fmla="*/ 3 w 160"/>
                  <a:gd name="T5" fmla="*/ 20 h 30"/>
                  <a:gd name="T6" fmla="*/ 2 w 160"/>
                  <a:gd name="T7" fmla="*/ 18 h 30"/>
                  <a:gd name="T8" fmla="*/ 140 w 160"/>
                  <a:gd name="T9" fmla="*/ 0 h 30"/>
                  <a:gd name="T10" fmla="*/ 21 w 160"/>
                  <a:gd name="T11" fmla="*/ 13 h 30"/>
                  <a:gd name="T12" fmla="*/ 22 w 160"/>
                  <a:gd name="T13" fmla="*/ 16 h 30"/>
                  <a:gd name="T14" fmla="*/ 20 w 160"/>
                  <a:gd name="T15" fmla="*/ 21 h 30"/>
                  <a:gd name="T16" fmla="*/ 148 w 160"/>
                  <a:gd name="T17" fmla="*/ 30 h 30"/>
                  <a:gd name="T18" fmla="*/ 158 w 160"/>
                  <a:gd name="T19" fmla="*/ 30 h 30"/>
                  <a:gd name="T20" fmla="*/ 160 w 160"/>
                  <a:gd name="T21" fmla="*/ 27 h 30"/>
                  <a:gd name="T22" fmla="*/ 140 w 160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30">
                    <a:moveTo>
                      <a:pt x="2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9"/>
                      <a:pt x="2" y="19"/>
                      <a:pt x="2" y="18"/>
                    </a:cubicBezTo>
                    <a:moveTo>
                      <a:pt x="140" y="0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22" y="18"/>
                      <a:pt x="21" y="20"/>
                      <a:pt x="20" y="21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9" y="29"/>
                      <a:pt x="159" y="28"/>
                      <a:pt x="160" y="27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0" name="Freeform 2397"/>
              <p:cNvSpPr/>
              <p:nvPr/>
            </p:nvSpPr>
            <p:spPr bwMode="auto">
              <a:xfrm>
                <a:off x="4594" y="2472"/>
                <a:ext cx="21" cy="8"/>
              </a:xfrm>
              <a:custGeom>
                <a:avLst/>
                <a:gdLst>
                  <a:gd name="T0" fmla="*/ 19 w 20"/>
                  <a:gd name="T1" fmla="*/ 0 h 8"/>
                  <a:gd name="T2" fmla="*/ 3 w 20"/>
                  <a:gd name="T3" fmla="*/ 2 h 8"/>
                  <a:gd name="T4" fmla="*/ 0 w 20"/>
                  <a:gd name="T5" fmla="*/ 5 h 8"/>
                  <a:gd name="T6" fmla="*/ 1 w 20"/>
                  <a:gd name="T7" fmla="*/ 7 h 8"/>
                  <a:gd name="T8" fmla="*/ 18 w 20"/>
                  <a:gd name="T9" fmla="*/ 8 h 8"/>
                  <a:gd name="T10" fmla="*/ 20 w 20"/>
                  <a:gd name="T11" fmla="*/ 3 h 8"/>
                  <a:gd name="T12" fmla="*/ 19 w 2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20" y="5"/>
                      <a:pt x="20" y="3"/>
                    </a:cubicBezTo>
                    <a:cubicBezTo>
                      <a:pt x="20" y="2"/>
                      <a:pt x="19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1" name="Freeform 2398"/>
              <p:cNvSpPr/>
              <p:nvPr/>
            </p:nvSpPr>
            <p:spPr bwMode="auto">
              <a:xfrm>
                <a:off x="4759" y="2486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2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2" name="Freeform 2399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3" name="Freeform 2400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4" name="Freeform 2401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5" name="Freeform 2402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6" name="Freeform 2403"/>
              <p:cNvSpPr>
                <a:spLocks noEditPoints="1"/>
              </p:cNvSpPr>
              <p:nvPr/>
            </p:nvSpPr>
            <p:spPr bwMode="auto">
              <a:xfrm>
                <a:off x="4589" y="2457"/>
                <a:ext cx="178" cy="35"/>
              </a:xfrm>
              <a:custGeom>
                <a:avLst/>
                <a:gdLst>
                  <a:gd name="T0" fmla="*/ 1 w 168"/>
                  <a:gd name="T1" fmla="*/ 21 h 33"/>
                  <a:gd name="T2" fmla="*/ 0 w 168"/>
                  <a:gd name="T3" fmla="*/ 22 h 33"/>
                  <a:gd name="T4" fmla="*/ 168 w 168"/>
                  <a:gd name="T5" fmla="*/ 33 h 33"/>
                  <a:gd name="T6" fmla="*/ 168 w 168"/>
                  <a:gd name="T7" fmla="*/ 33 h 33"/>
                  <a:gd name="T8" fmla="*/ 168 w 168"/>
                  <a:gd name="T9" fmla="*/ 32 h 33"/>
                  <a:gd name="T10" fmla="*/ 168 w 168"/>
                  <a:gd name="T11" fmla="*/ 32 h 33"/>
                  <a:gd name="T12" fmla="*/ 166 w 168"/>
                  <a:gd name="T13" fmla="*/ 31 h 33"/>
                  <a:gd name="T14" fmla="*/ 161 w 168"/>
                  <a:gd name="T15" fmla="*/ 31 h 33"/>
                  <a:gd name="T16" fmla="*/ 151 w 168"/>
                  <a:gd name="T17" fmla="*/ 31 h 33"/>
                  <a:gd name="T18" fmla="*/ 1 w 168"/>
                  <a:gd name="T19" fmla="*/ 21 h 33"/>
                  <a:gd name="T20" fmla="*/ 144 w 168"/>
                  <a:gd name="T21" fmla="*/ 0 h 33"/>
                  <a:gd name="T22" fmla="*/ 7 w 168"/>
                  <a:gd name="T23" fmla="*/ 14 h 33"/>
                  <a:gd name="T24" fmla="*/ 6 w 168"/>
                  <a:gd name="T25" fmla="*/ 16 h 33"/>
                  <a:gd name="T26" fmla="*/ 8 w 168"/>
                  <a:gd name="T27" fmla="*/ 16 h 33"/>
                  <a:gd name="T28" fmla="*/ 24 w 168"/>
                  <a:gd name="T29" fmla="*/ 14 h 33"/>
                  <a:gd name="T30" fmla="*/ 143 w 168"/>
                  <a:gd name="T31" fmla="*/ 1 h 33"/>
                  <a:gd name="T32" fmla="*/ 145 w 168"/>
                  <a:gd name="T33" fmla="*/ 1 h 33"/>
                  <a:gd name="T34" fmla="*/ 144 w 168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33">
                    <a:moveTo>
                      <a:pt x="1" y="21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1" y="31"/>
                      <a:pt x="161" y="31"/>
                      <a:pt x="16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144" y="0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7" name="Freeform 2404"/>
              <p:cNvSpPr/>
              <p:nvPr/>
            </p:nvSpPr>
            <p:spPr bwMode="auto">
              <a:xfrm>
                <a:off x="4767" y="24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8" name="Freeform 2405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9" name="Freeform 2406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0" name="Freeform 2407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1" name="Freeform 2408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2" name="Freeform 2409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3" name="Freeform 2410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4" name="Freeform 2411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5" name="Freeform 2412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6" name="Freeform 2413"/>
              <p:cNvSpPr>
                <a:spLocks noEditPoints="1"/>
              </p:cNvSpPr>
              <p:nvPr/>
            </p:nvSpPr>
            <p:spPr bwMode="auto">
              <a:xfrm>
                <a:off x="4600" y="2548"/>
                <a:ext cx="158" cy="125"/>
              </a:xfrm>
              <a:custGeom>
                <a:avLst/>
                <a:gdLst>
                  <a:gd name="T0" fmla="*/ 65 w 150"/>
                  <a:gd name="T1" fmla="*/ 67 h 119"/>
                  <a:gd name="T2" fmla="*/ 0 w 150"/>
                  <a:gd name="T3" fmla="*/ 119 h 119"/>
                  <a:gd name="T4" fmla="*/ 0 w 150"/>
                  <a:gd name="T5" fmla="*/ 119 h 119"/>
                  <a:gd name="T6" fmla="*/ 115 w 150"/>
                  <a:gd name="T7" fmla="*/ 101 h 119"/>
                  <a:gd name="T8" fmla="*/ 116 w 150"/>
                  <a:gd name="T9" fmla="*/ 98 h 119"/>
                  <a:gd name="T10" fmla="*/ 65 w 150"/>
                  <a:gd name="T11" fmla="*/ 67 h 119"/>
                  <a:gd name="T12" fmla="*/ 135 w 150"/>
                  <a:gd name="T13" fmla="*/ 56 h 119"/>
                  <a:gd name="T14" fmla="*/ 68 w 150"/>
                  <a:gd name="T15" fmla="*/ 66 h 119"/>
                  <a:gd name="T16" fmla="*/ 118 w 150"/>
                  <a:gd name="T17" fmla="*/ 96 h 119"/>
                  <a:gd name="T18" fmla="*/ 124 w 150"/>
                  <a:gd name="T19" fmla="*/ 93 h 119"/>
                  <a:gd name="T20" fmla="*/ 125 w 150"/>
                  <a:gd name="T21" fmla="*/ 93 h 119"/>
                  <a:gd name="T22" fmla="*/ 135 w 150"/>
                  <a:gd name="T23" fmla="*/ 56 h 119"/>
                  <a:gd name="T24" fmla="*/ 149 w 150"/>
                  <a:gd name="T25" fmla="*/ 0 h 119"/>
                  <a:gd name="T26" fmla="*/ 67 w 150"/>
                  <a:gd name="T27" fmla="*/ 65 h 119"/>
                  <a:gd name="T28" fmla="*/ 68 w 150"/>
                  <a:gd name="T29" fmla="*/ 66 h 119"/>
                  <a:gd name="T30" fmla="*/ 135 w 150"/>
                  <a:gd name="T31" fmla="*/ 56 h 119"/>
                  <a:gd name="T32" fmla="*/ 150 w 150"/>
                  <a:gd name="T33" fmla="*/ 1 h 119"/>
                  <a:gd name="T34" fmla="*/ 149 w 150"/>
                  <a:gd name="T3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119">
                    <a:moveTo>
                      <a:pt x="65" y="67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15" y="101"/>
                      <a:pt x="115" y="101"/>
                      <a:pt x="115" y="101"/>
                    </a:cubicBezTo>
                    <a:cubicBezTo>
                      <a:pt x="115" y="100"/>
                      <a:pt x="116" y="99"/>
                      <a:pt x="116" y="98"/>
                    </a:cubicBezTo>
                    <a:cubicBezTo>
                      <a:pt x="65" y="67"/>
                      <a:pt x="65" y="67"/>
                      <a:pt x="65" y="67"/>
                    </a:cubicBezTo>
                    <a:moveTo>
                      <a:pt x="135" y="56"/>
                    </a:moveTo>
                    <a:cubicBezTo>
                      <a:pt x="114" y="59"/>
                      <a:pt x="91" y="63"/>
                      <a:pt x="68" y="6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9" y="94"/>
                      <a:pt x="121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35" y="56"/>
                      <a:pt x="135" y="56"/>
                      <a:pt x="135" y="56"/>
                    </a:cubicBezTo>
                    <a:moveTo>
                      <a:pt x="149" y="0"/>
                    </a:move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91" y="62"/>
                      <a:pt x="114" y="59"/>
                      <a:pt x="135" y="56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49" y="0"/>
                      <a:pt x="149" y="0"/>
                      <a:pt x="1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7" name="Freeform 2414"/>
              <p:cNvSpPr/>
              <p:nvPr/>
            </p:nvSpPr>
            <p:spPr bwMode="auto">
              <a:xfrm>
                <a:off x="4757" y="254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8" name="Freeform 2415"/>
              <p:cNvSpPr>
                <a:spLocks noEditPoints="1"/>
              </p:cNvSpPr>
              <p:nvPr/>
            </p:nvSpPr>
            <p:spPr bwMode="auto">
              <a:xfrm>
                <a:off x="4721" y="2646"/>
                <a:ext cx="11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8 h 8"/>
                  <a:gd name="T4" fmla="*/ 5 w 10"/>
                  <a:gd name="T5" fmla="*/ 7 h 8"/>
                  <a:gd name="T6" fmla="*/ 1 w 10"/>
                  <a:gd name="T7" fmla="*/ 5 h 8"/>
                  <a:gd name="T8" fmla="*/ 9 w 10"/>
                  <a:gd name="T9" fmla="*/ 0 h 8"/>
                  <a:gd name="T10" fmla="*/ 3 w 10"/>
                  <a:gd name="T11" fmla="*/ 3 h 8"/>
                  <a:gd name="T12" fmla="*/ 8 w 10"/>
                  <a:gd name="T13" fmla="*/ 6 h 8"/>
                  <a:gd name="T14" fmla="*/ 10 w 10"/>
                  <a:gd name="T15" fmla="*/ 0 h 8"/>
                  <a:gd name="T16" fmla="*/ 9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9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5" name="Group 2617"/>
            <p:cNvGrpSpPr/>
            <p:nvPr/>
          </p:nvGrpSpPr>
          <p:grpSpPr bwMode="auto">
            <a:xfrm>
              <a:off x="3642" y="2014"/>
              <a:ext cx="2822" cy="1435"/>
              <a:chOff x="3642" y="2014"/>
              <a:chExt cx="2822" cy="1435"/>
            </a:xfrm>
          </p:grpSpPr>
          <p:sp>
            <p:nvSpPr>
              <p:cNvPr id="2329" name="Freeform 2417"/>
              <p:cNvSpPr/>
              <p:nvPr/>
            </p:nvSpPr>
            <p:spPr bwMode="auto">
              <a:xfrm>
                <a:off x="4600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2418"/>
              <p:cNvSpPr/>
              <p:nvPr/>
            </p:nvSpPr>
            <p:spPr bwMode="auto">
              <a:xfrm>
                <a:off x="4671" y="2607"/>
                <a:ext cx="71" cy="10"/>
              </a:xfrm>
              <a:custGeom>
                <a:avLst/>
                <a:gdLst>
                  <a:gd name="T0" fmla="*/ 67 w 67"/>
                  <a:gd name="T1" fmla="*/ 0 h 10"/>
                  <a:gd name="T2" fmla="*/ 0 w 67"/>
                  <a:gd name="T3" fmla="*/ 10 h 10"/>
                  <a:gd name="T4" fmla="*/ 0 w 67"/>
                  <a:gd name="T5" fmla="*/ 10 h 10"/>
                  <a:gd name="T6" fmla="*/ 67 w 67"/>
                  <a:gd name="T7" fmla="*/ 0 h 10"/>
                  <a:gd name="T8" fmla="*/ 67 w 6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0">
                    <a:moveTo>
                      <a:pt x="67" y="0"/>
                    </a:moveTo>
                    <a:cubicBezTo>
                      <a:pt x="46" y="3"/>
                      <a:pt x="2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3" y="7"/>
                      <a:pt x="46" y="3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2419"/>
              <p:cNvSpPr>
                <a:spLocks noEditPoints="1"/>
              </p:cNvSpPr>
              <p:nvPr/>
            </p:nvSpPr>
            <p:spPr bwMode="auto">
              <a:xfrm>
                <a:off x="4596" y="2543"/>
                <a:ext cx="165" cy="130"/>
              </a:xfrm>
              <a:custGeom>
                <a:avLst/>
                <a:gdLst>
                  <a:gd name="T0" fmla="*/ 66 w 156"/>
                  <a:gd name="T1" fmla="*/ 70 h 123"/>
                  <a:gd name="T2" fmla="*/ 0 w 156"/>
                  <a:gd name="T3" fmla="*/ 123 h 123"/>
                  <a:gd name="T4" fmla="*/ 3 w 156"/>
                  <a:gd name="T5" fmla="*/ 123 h 123"/>
                  <a:gd name="T6" fmla="*/ 3 w 156"/>
                  <a:gd name="T7" fmla="*/ 123 h 123"/>
                  <a:gd name="T8" fmla="*/ 68 w 156"/>
                  <a:gd name="T9" fmla="*/ 71 h 123"/>
                  <a:gd name="T10" fmla="*/ 66 w 156"/>
                  <a:gd name="T11" fmla="*/ 70 h 123"/>
                  <a:gd name="T12" fmla="*/ 155 w 156"/>
                  <a:gd name="T13" fmla="*/ 0 h 123"/>
                  <a:gd name="T14" fmla="*/ 69 w 156"/>
                  <a:gd name="T15" fmla="*/ 68 h 123"/>
                  <a:gd name="T16" fmla="*/ 70 w 156"/>
                  <a:gd name="T17" fmla="*/ 69 h 123"/>
                  <a:gd name="T18" fmla="*/ 152 w 156"/>
                  <a:gd name="T19" fmla="*/ 4 h 123"/>
                  <a:gd name="T20" fmla="*/ 153 w 156"/>
                  <a:gd name="T21" fmla="*/ 3 h 123"/>
                  <a:gd name="T22" fmla="*/ 153 w 156"/>
                  <a:gd name="T23" fmla="*/ 5 h 123"/>
                  <a:gd name="T24" fmla="*/ 138 w 156"/>
                  <a:gd name="T25" fmla="*/ 60 h 123"/>
                  <a:gd name="T26" fmla="*/ 138 w 156"/>
                  <a:gd name="T27" fmla="*/ 60 h 123"/>
                  <a:gd name="T28" fmla="*/ 128 w 156"/>
                  <a:gd name="T29" fmla="*/ 97 h 123"/>
                  <a:gd name="T30" fmla="*/ 126 w 156"/>
                  <a:gd name="T31" fmla="*/ 103 h 123"/>
                  <a:gd name="T32" fmla="*/ 127 w 156"/>
                  <a:gd name="T33" fmla="*/ 104 h 123"/>
                  <a:gd name="T34" fmla="*/ 156 w 156"/>
                  <a:gd name="T35" fmla="*/ 0 h 123"/>
                  <a:gd name="T36" fmla="*/ 155 w 156"/>
                  <a:gd name="T37" fmla="*/ 0 h 123"/>
                  <a:gd name="T38" fmla="*/ 155 w 156"/>
                  <a:gd name="T3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123">
                    <a:moveTo>
                      <a:pt x="66" y="7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70"/>
                      <a:pt x="66" y="70"/>
                      <a:pt x="66" y="70"/>
                    </a:cubicBezTo>
                    <a:moveTo>
                      <a:pt x="155" y="0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2420"/>
              <p:cNvSpPr/>
              <p:nvPr/>
            </p:nvSpPr>
            <p:spPr bwMode="auto">
              <a:xfrm>
                <a:off x="4595" y="2615"/>
                <a:ext cx="136" cy="60"/>
              </a:xfrm>
              <a:custGeom>
                <a:avLst/>
                <a:gdLst>
                  <a:gd name="T0" fmla="*/ 70 w 128"/>
                  <a:gd name="T1" fmla="*/ 0 h 57"/>
                  <a:gd name="T2" fmla="*/ 67 w 128"/>
                  <a:gd name="T3" fmla="*/ 2 h 57"/>
                  <a:gd name="T4" fmla="*/ 69 w 128"/>
                  <a:gd name="T5" fmla="*/ 3 h 57"/>
                  <a:gd name="T6" fmla="*/ 120 w 128"/>
                  <a:gd name="T7" fmla="*/ 34 h 57"/>
                  <a:gd name="T8" fmla="*/ 124 w 128"/>
                  <a:gd name="T9" fmla="*/ 36 h 57"/>
                  <a:gd name="T10" fmla="*/ 119 w 128"/>
                  <a:gd name="T11" fmla="*/ 37 h 57"/>
                  <a:gd name="T12" fmla="*/ 4 w 128"/>
                  <a:gd name="T13" fmla="*/ 55 h 57"/>
                  <a:gd name="T14" fmla="*/ 4 w 128"/>
                  <a:gd name="T15" fmla="*/ 55 h 57"/>
                  <a:gd name="T16" fmla="*/ 1 w 128"/>
                  <a:gd name="T17" fmla="*/ 55 h 57"/>
                  <a:gd name="T18" fmla="*/ 0 w 128"/>
                  <a:gd name="T19" fmla="*/ 56 h 57"/>
                  <a:gd name="T20" fmla="*/ 0 w 128"/>
                  <a:gd name="T21" fmla="*/ 57 h 57"/>
                  <a:gd name="T22" fmla="*/ 0 w 128"/>
                  <a:gd name="T23" fmla="*/ 57 h 57"/>
                  <a:gd name="T24" fmla="*/ 128 w 128"/>
                  <a:gd name="T25" fmla="*/ 37 h 57"/>
                  <a:gd name="T26" fmla="*/ 128 w 128"/>
                  <a:gd name="T27" fmla="*/ 36 h 57"/>
                  <a:gd name="T28" fmla="*/ 127 w 128"/>
                  <a:gd name="T29" fmla="*/ 35 h 57"/>
                  <a:gd name="T30" fmla="*/ 122 w 128"/>
                  <a:gd name="T31" fmla="*/ 32 h 57"/>
                  <a:gd name="T32" fmla="*/ 72 w 128"/>
                  <a:gd name="T33" fmla="*/ 2 h 57"/>
                  <a:gd name="T34" fmla="*/ 72 w 128"/>
                  <a:gd name="T35" fmla="*/ 2 h 57"/>
                  <a:gd name="T36" fmla="*/ 71 w 128"/>
                  <a:gd name="T37" fmla="*/ 1 h 57"/>
                  <a:gd name="T38" fmla="*/ 70 w 128"/>
                  <a:gd name="T3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57">
                    <a:moveTo>
                      <a:pt x="70" y="0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4" y="36"/>
                      <a:pt x="124" y="36"/>
                      <a:pt x="124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2421"/>
              <p:cNvSpPr/>
              <p:nvPr/>
            </p:nvSpPr>
            <p:spPr bwMode="auto">
              <a:xfrm>
                <a:off x="4760" y="25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2422"/>
              <p:cNvSpPr>
                <a:spLocks noEditPoints="1"/>
              </p:cNvSpPr>
              <p:nvPr/>
            </p:nvSpPr>
            <p:spPr bwMode="auto">
              <a:xfrm>
                <a:off x="4593" y="267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2423"/>
              <p:cNvSpPr/>
              <p:nvPr/>
            </p:nvSpPr>
            <p:spPr bwMode="auto">
              <a:xfrm>
                <a:off x="4763" y="2495"/>
                <a:ext cx="160" cy="44"/>
              </a:xfrm>
              <a:custGeom>
                <a:avLst/>
                <a:gdLst>
                  <a:gd name="T0" fmla="*/ 12 w 151"/>
                  <a:gd name="T1" fmla="*/ 0 h 42"/>
                  <a:gd name="T2" fmla="*/ 5 w 151"/>
                  <a:gd name="T3" fmla="*/ 5 h 42"/>
                  <a:gd name="T4" fmla="*/ 0 w 151"/>
                  <a:gd name="T5" fmla="*/ 38 h 42"/>
                  <a:gd name="T6" fmla="*/ 4 w 151"/>
                  <a:gd name="T7" fmla="*/ 42 h 42"/>
                  <a:gd name="T8" fmla="*/ 151 w 151"/>
                  <a:gd name="T9" fmla="*/ 22 h 42"/>
                  <a:gd name="T10" fmla="*/ 12 w 1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42">
                    <a:moveTo>
                      <a:pt x="12" y="0"/>
                    </a:moveTo>
                    <a:cubicBezTo>
                      <a:pt x="11" y="3"/>
                      <a:pt x="8" y="5"/>
                      <a:pt x="5" y="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4" y="40"/>
                      <a:pt x="4" y="4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2424"/>
              <p:cNvSpPr/>
              <p:nvPr/>
            </p:nvSpPr>
            <p:spPr bwMode="auto">
              <a:xfrm>
                <a:off x="4763" y="2535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4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2425"/>
              <p:cNvSpPr/>
              <p:nvPr/>
            </p:nvSpPr>
            <p:spPr bwMode="auto">
              <a:xfrm>
                <a:off x="4769" y="2494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2426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close/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2427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2428"/>
              <p:cNvSpPr/>
              <p:nvPr/>
            </p:nvSpPr>
            <p:spPr bwMode="auto">
              <a:xfrm>
                <a:off x="4976" y="2370"/>
                <a:ext cx="79" cy="55"/>
              </a:xfrm>
              <a:custGeom>
                <a:avLst/>
                <a:gdLst>
                  <a:gd name="T0" fmla="*/ 0 w 75"/>
                  <a:gd name="T1" fmla="*/ 0 h 52"/>
                  <a:gd name="T2" fmla="*/ 17 w 75"/>
                  <a:gd name="T3" fmla="*/ 30 h 52"/>
                  <a:gd name="T4" fmla="*/ 20 w 75"/>
                  <a:gd name="T5" fmla="*/ 33 h 52"/>
                  <a:gd name="T6" fmla="*/ 19 w 75"/>
                  <a:gd name="T7" fmla="*/ 35 h 52"/>
                  <a:gd name="T8" fmla="*/ 27 w 75"/>
                  <a:gd name="T9" fmla="*/ 49 h 52"/>
                  <a:gd name="T10" fmla="*/ 30 w 75"/>
                  <a:gd name="T11" fmla="*/ 48 h 52"/>
                  <a:gd name="T12" fmla="*/ 37 w 75"/>
                  <a:gd name="T13" fmla="*/ 52 h 52"/>
                  <a:gd name="T14" fmla="*/ 75 w 75"/>
                  <a:gd name="T15" fmla="*/ 35 h 52"/>
                  <a:gd name="T16" fmla="*/ 75 w 75"/>
                  <a:gd name="T17" fmla="*/ 33 h 52"/>
                  <a:gd name="T18" fmla="*/ 75 w 75"/>
                  <a:gd name="T19" fmla="*/ 31 h 52"/>
                  <a:gd name="T20" fmla="*/ 0 w 75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2">
                    <a:moveTo>
                      <a:pt x="0" y="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20" y="32"/>
                      <a:pt x="20" y="33"/>
                    </a:cubicBezTo>
                    <a:cubicBezTo>
                      <a:pt x="20" y="34"/>
                      <a:pt x="20" y="35"/>
                      <a:pt x="19" y="35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3" y="48"/>
                      <a:pt x="35" y="50"/>
                      <a:pt x="37" y="52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5" y="33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2429"/>
              <p:cNvSpPr/>
              <p:nvPr/>
            </p:nvSpPr>
            <p:spPr bwMode="auto">
              <a:xfrm>
                <a:off x="4994" y="2402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2430"/>
              <p:cNvSpPr/>
              <p:nvPr/>
            </p:nvSpPr>
            <p:spPr bwMode="auto">
              <a:xfrm>
                <a:off x="5055" y="240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2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2431"/>
              <p:cNvSpPr/>
              <p:nvPr/>
            </p:nvSpPr>
            <p:spPr bwMode="auto">
              <a:xfrm>
                <a:off x="5004" y="2421"/>
                <a:ext cx="11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1 h 7"/>
                  <a:gd name="T4" fmla="*/ 3 w 10"/>
                  <a:gd name="T5" fmla="*/ 7 h 7"/>
                  <a:gd name="T6" fmla="*/ 10 w 10"/>
                  <a:gd name="T7" fmla="*/ 4 h 7"/>
                  <a:gd name="T8" fmla="*/ 3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2432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2433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2434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2435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2436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2437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2438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2439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2440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2441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2442"/>
              <p:cNvSpPr/>
              <p:nvPr/>
            </p:nvSpPr>
            <p:spPr bwMode="auto">
              <a:xfrm>
                <a:off x="4274" y="2749"/>
                <a:ext cx="180" cy="106"/>
              </a:xfrm>
              <a:custGeom>
                <a:avLst/>
                <a:gdLst>
                  <a:gd name="T0" fmla="*/ 26 w 170"/>
                  <a:gd name="T1" fmla="*/ 0 h 100"/>
                  <a:gd name="T2" fmla="*/ 19 w 170"/>
                  <a:gd name="T3" fmla="*/ 5 h 100"/>
                  <a:gd name="T4" fmla="*/ 0 w 170"/>
                  <a:gd name="T5" fmla="*/ 100 h 100"/>
                  <a:gd name="T6" fmla="*/ 170 w 170"/>
                  <a:gd name="T7" fmla="*/ 23 h 100"/>
                  <a:gd name="T8" fmla="*/ 170 w 170"/>
                  <a:gd name="T9" fmla="*/ 20 h 100"/>
                  <a:gd name="T10" fmla="*/ 26 w 170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00">
                    <a:moveTo>
                      <a:pt x="26" y="0"/>
                    </a:moveTo>
                    <a:cubicBezTo>
                      <a:pt x="25" y="3"/>
                      <a:pt x="22" y="5"/>
                      <a:pt x="19" y="5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0" y="23"/>
                      <a:pt x="170" y="23"/>
                      <a:pt x="170" y="23"/>
                    </a:cubicBezTo>
                    <a:cubicBezTo>
                      <a:pt x="170" y="22"/>
                      <a:pt x="170" y="21"/>
                      <a:pt x="170" y="2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2443"/>
              <p:cNvSpPr/>
              <p:nvPr/>
            </p:nvSpPr>
            <p:spPr bwMode="auto">
              <a:xfrm>
                <a:off x="4294" y="274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2444"/>
              <p:cNvSpPr/>
              <p:nvPr/>
            </p:nvSpPr>
            <p:spPr bwMode="auto">
              <a:xfrm>
                <a:off x="4454" y="277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1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2445"/>
              <p:cNvSpPr/>
              <p:nvPr/>
            </p:nvSpPr>
            <p:spPr bwMode="auto">
              <a:xfrm>
                <a:off x="4272" y="2747"/>
                <a:ext cx="189" cy="109"/>
              </a:xfrm>
              <a:custGeom>
                <a:avLst/>
                <a:gdLst>
                  <a:gd name="T0" fmla="*/ 22 w 179"/>
                  <a:gd name="T1" fmla="*/ 0 h 103"/>
                  <a:gd name="T2" fmla="*/ 22 w 179"/>
                  <a:gd name="T3" fmla="*/ 0 h 103"/>
                  <a:gd name="T4" fmla="*/ 21 w 179"/>
                  <a:gd name="T5" fmla="*/ 1 h 103"/>
                  <a:gd name="T6" fmla="*/ 21 w 179"/>
                  <a:gd name="T7" fmla="*/ 1 h 103"/>
                  <a:gd name="T8" fmla="*/ 0 w 179"/>
                  <a:gd name="T9" fmla="*/ 103 h 103"/>
                  <a:gd name="T10" fmla="*/ 2 w 179"/>
                  <a:gd name="T11" fmla="*/ 102 h 103"/>
                  <a:gd name="T12" fmla="*/ 21 w 179"/>
                  <a:gd name="T13" fmla="*/ 7 h 103"/>
                  <a:gd name="T14" fmla="*/ 22 w 179"/>
                  <a:gd name="T15" fmla="*/ 1 h 103"/>
                  <a:gd name="T16" fmla="*/ 28 w 179"/>
                  <a:gd name="T17" fmla="*/ 2 h 103"/>
                  <a:gd name="T18" fmla="*/ 172 w 179"/>
                  <a:gd name="T19" fmla="*/ 22 h 103"/>
                  <a:gd name="T20" fmla="*/ 177 w 179"/>
                  <a:gd name="T21" fmla="*/ 23 h 103"/>
                  <a:gd name="T22" fmla="*/ 179 w 179"/>
                  <a:gd name="T23" fmla="*/ 22 h 103"/>
                  <a:gd name="T24" fmla="*/ 22 w 179"/>
                  <a:gd name="T2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" h="10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9" y="22"/>
                      <a:pt x="179" y="22"/>
                      <a:pt x="179" y="2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446"/>
              <p:cNvSpPr/>
              <p:nvPr/>
            </p:nvSpPr>
            <p:spPr bwMode="auto">
              <a:xfrm>
                <a:off x="4272" y="2770"/>
                <a:ext cx="190" cy="87"/>
              </a:xfrm>
              <a:custGeom>
                <a:avLst/>
                <a:gdLst>
                  <a:gd name="T0" fmla="*/ 179 w 180"/>
                  <a:gd name="T1" fmla="*/ 0 h 82"/>
                  <a:gd name="T2" fmla="*/ 177 w 180"/>
                  <a:gd name="T3" fmla="*/ 1 h 82"/>
                  <a:gd name="T4" fmla="*/ 172 w 180"/>
                  <a:gd name="T5" fmla="*/ 3 h 82"/>
                  <a:gd name="T6" fmla="*/ 2 w 180"/>
                  <a:gd name="T7" fmla="*/ 80 h 82"/>
                  <a:gd name="T8" fmla="*/ 0 w 180"/>
                  <a:gd name="T9" fmla="*/ 81 h 82"/>
                  <a:gd name="T10" fmla="*/ 0 w 180"/>
                  <a:gd name="T11" fmla="*/ 82 h 82"/>
                  <a:gd name="T12" fmla="*/ 180 w 180"/>
                  <a:gd name="T13" fmla="*/ 1 h 82"/>
                  <a:gd name="T14" fmla="*/ 180 w 180"/>
                  <a:gd name="T15" fmla="*/ 0 h 82"/>
                  <a:gd name="T16" fmla="*/ 179 w 180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82">
                    <a:moveTo>
                      <a:pt x="179" y="0"/>
                    </a:moveTo>
                    <a:cubicBezTo>
                      <a:pt x="177" y="1"/>
                      <a:pt x="177" y="1"/>
                      <a:pt x="177" y="1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447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448"/>
              <p:cNvSpPr/>
              <p:nvPr/>
            </p:nvSpPr>
            <p:spPr bwMode="auto">
              <a:xfrm>
                <a:off x="4294" y="27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449"/>
              <p:cNvSpPr>
                <a:spLocks noEditPoints="1"/>
              </p:cNvSpPr>
              <p:nvPr/>
            </p:nvSpPr>
            <p:spPr bwMode="auto">
              <a:xfrm>
                <a:off x="4154" y="2860"/>
                <a:ext cx="116" cy="96"/>
              </a:xfrm>
              <a:custGeom>
                <a:avLst/>
                <a:gdLst>
                  <a:gd name="T0" fmla="*/ 89 w 110"/>
                  <a:gd name="T1" fmla="*/ 60 h 91"/>
                  <a:gd name="T2" fmla="*/ 83 w 110"/>
                  <a:gd name="T3" fmla="*/ 54 h 91"/>
                  <a:gd name="T4" fmla="*/ 89 w 110"/>
                  <a:gd name="T5" fmla="*/ 49 h 91"/>
                  <a:gd name="T6" fmla="*/ 95 w 110"/>
                  <a:gd name="T7" fmla="*/ 54 h 91"/>
                  <a:gd name="T8" fmla="*/ 89 w 110"/>
                  <a:gd name="T9" fmla="*/ 60 h 91"/>
                  <a:gd name="T10" fmla="*/ 110 w 110"/>
                  <a:gd name="T11" fmla="*/ 0 h 91"/>
                  <a:gd name="T12" fmla="*/ 0 w 110"/>
                  <a:gd name="T13" fmla="*/ 50 h 91"/>
                  <a:gd name="T14" fmla="*/ 83 w 110"/>
                  <a:gd name="T15" fmla="*/ 91 h 91"/>
                  <a:gd name="T16" fmla="*/ 92 w 110"/>
                  <a:gd name="T17" fmla="*/ 87 h 91"/>
                  <a:gd name="T18" fmla="*/ 92 w 110"/>
                  <a:gd name="T19" fmla="*/ 87 h 91"/>
                  <a:gd name="T20" fmla="*/ 110 w 110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91">
                    <a:moveTo>
                      <a:pt x="89" y="60"/>
                    </a:moveTo>
                    <a:cubicBezTo>
                      <a:pt x="86" y="60"/>
                      <a:pt x="83" y="58"/>
                      <a:pt x="83" y="54"/>
                    </a:cubicBezTo>
                    <a:cubicBezTo>
                      <a:pt x="83" y="51"/>
                      <a:pt x="86" y="49"/>
                      <a:pt x="89" y="49"/>
                    </a:cubicBezTo>
                    <a:cubicBezTo>
                      <a:pt x="93" y="49"/>
                      <a:pt x="95" y="51"/>
                      <a:pt x="95" y="54"/>
                    </a:cubicBezTo>
                    <a:cubicBezTo>
                      <a:pt x="95" y="58"/>
                      <a:pt x="93" y="60"/>
                      <a:pt x="89" y="60"/>
                    </a:cubicBezTo>
                    <a:moveTo>
                      <a:pt x="11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5" y="88"/>
                      <a:pt x="88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Oval 2450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2451"/>
              <p:cNvSpPr/>
              <p:nvPr/>
            </p:nvSpPr>
            <p:spPr bwMode="auto">
              <a:xfrm>
                <a:off x="4241" y="2952"/>
                <a:ext cx="10" cy="7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4 h 7"/>
                  <a:gd name="T4" fmla="*/ 7 w 9"/>
                  <a:gd name="T5" fmla="*/ 7 h 7"/>
                  <a:gd name="T6" fmla="*/ 9 w 9"/>
                  <a:gd name="T7" fmla="*/ 0 h 7"/>
                  <a:gd name="T8" fmla="*/ 9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2452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2453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2454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2455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2456"/>
              <p:cNvSpPr>
                <a:spLocks noEditPoints="1"/>
              </p:cNvSpPr>
              <p:nvPr/>
            </p:nvSpPr>
            <p:spPr bwMode="auto">
              <a:xfrm>
                <a:off x="4254" y="2776"/>
                <a:ext cx="201" cy="178"/>
              </a:xfrm>
              <a:custGeom>
                <a:avLst/>
                <a:gdLst>
                  <a:gd name="T0" fmla="*/ 45 w 190"/>
                  <a:gd name="T1" fmla="*/ 119 h 169"/>
                  <a:gd name="T2" fmla="*/ 41 w 190"/>
                  <a:gd name="T3" fmla="*/ 114 h 169"/>
                  <a:gd name="T4" fmla="*/ 45 w 190"/>
                  <a:gd name="T5" fmla="*/ 110 h 169"/>
                  <a:gd name="T6" fmla="*/ 49 w 190"/>
                  <a:gd name="T7" fmla="*/ 114 h 169"/>
                  <a:gd name="T8" fmla="*/ 45 w 190"/>
                  <a:gd name="T9" fmla="*/ 119 h 169"/>
                  <a:gd name="T10" fmla="*/ 190 w 190"/>
                  <a:gd name="T11" fmla="*/ 0 h 169"/>
                  <a:gd name="T12" fmla="*/ 18 w 190"/>
                  <a:gd name="T13" fmla="*/ 79 h 169"/>
                  <a:gd name="T14" fmla="*/ 0 w 190"/>
                  <a:gd name="T15" fmla="*/ 167 h 169"/>
                  <a:gd name="T16" fmla="*/ 3 w 190"/>
                  <a:gd name="T17" fmla="*/ 169 h 169"/>
                  <a:gd name="T18" fmla="*/ 57 w 190"/>
                  <a:gd name="T19" fmla="*/ 120 h 169"/>
                  <a:gd name="T20" fmla="*/ 190 w 190"/>
                  <a:gd name="T21" fmla="*/ 1 h 169"/>
                  <a:gd name="T22" fmla="*/ 190 w 190"/>
                  <a:gd name="T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169">
                    <a:moveTo>
                      <a:pt x="45" y="119"/>
                    </a:moveTo>
                    <a:cubicBezTo>
                      <a:pt x="42" y="119"/>
                      <a:pt x="41" y="117"/>
                      <a:pt x="41" y="114"/>
                    </a:cubicBezTo>
                    <a:cubicBezTo>
                      <a:pt x="41" y="112"/>
                      <a:pt x="42" y="110"/>
                      <a:pt x="45" y="110"/>
                    </a:cubicBezTo>
                    <a:cubicBezTo>
                      <a:pt x="47" y="110"/>
                      <a:pt x="49" y="112"/>
                      <a:pt x="49" y="114"/>
                    </a:cubicBezTo>
                    <a:cubicBezTo>
                      <a:pt x="49" y="117"/>
                      <a:pt x="47" y="119"/>
                      <a:pt x="45" y="119"/>
                    </a:cubicBezTo>
                    <a:moveTo>
                      <a:pt x="190" y="0"/>
                    </a:moveTo>
                    <a:cubicBezTo>
                      <a:pt x="18" y="79"/>
                      <a:pt x="18" y="79"/>
                      <a:pt x="18" y="79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" y="168"/>
                      <a:pt x="2" y="168"/>
                      <a:pt x="3" y="169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Oval 2457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2458"/>
              <p:cNvSpPr/>
              <p:nvPr/>
            </p:nvSpPr>
            <p:spPr bwMode="auto">
              <a:xfrm>
                <a:off x="4455" y="27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2459"/>
              <p:cNvSpPr/>
              <p:nvPr/>
            </p:nvSpPr>
            <p:spPr bwMode="auto">
              <a:xfrm>
                <a:off x="4253" y="2952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2460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2461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2462"/>
              <p:cNvSpPr/>
              <p:nvPr/>
            </p:nvSpPr>
            <p:spPr bwMode="auto">
              <a:xfrm>
                <a:off x="4251" y="2771"/>
                <a:ext cx="212" cy="190"/>
              </a:xfrm>
              <a:custGeom>
                <a:avLst/>
                <a:gdLst>
                  <a:gd name="T0" fmla="*/ 200 w 201"/>
                  <a:gd name="T1" fmla="*/ 0 h 180"/>
                  <a:gd name="T2" fmla="*/ 20 w 201"/>
                  <a:gd name="T3" fmla="*/ 81 h 180"/>
                  <a:gd name="T4" fmla="*/ 19 w 201"/>
                  <a:gd name="T5" fmla="*/ 83 h 180"/>
                  <a:gd name="T6" fmla="*/ 21 w 201"/>
                  <a:gd name="T7" fmla="*/ 83 h 180"/>
                  <a:gd name="T8" fmla="*/ 193 w 201"/>
                  <a:gd name="T9" fmla="*/ 4 h 180"/>
                  <a:gd name="T10" fmla="*/ 194 w 201"/>
                  <a:gd name="T11" fmla="*/ 4 h 180"/>
                  <a:gd name="T12" fmla="*/ 193 w 201"/>
                  <a:gd name="T13" fmla="*/ 5 h 180"/>
                  <a:gd name="T14" fmla="*/ 60 w 201"/>
                  <a:gd name="T15" fmla="*/ 124 h 180"/>
                  <a:gd name="T16" fmla="*/ 0 w 201"/>
                  <a:gd name="T17" fmla="*/ 178 h 180"/>
                  <a:gd name="T18" fmla="*/ 0 w 201"/>
                  <a:gd name="T19" fmla="*/ 180 h 180"/>
                  <a:gd name="T20" fmla="*/ 201 w 201"/>
                  <a:gd name="T21" fmla="*/ 0 h 180"/>
                  <a:gd name="T22" fmla="*/ 200 w 201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80">
                    <a:moveTo>
                      <a:pt x="200" y="0"/>
                    </a:move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93" y="4"/>
                      <a:pt x="193" y="4"/>
                      <a:pt x="193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2463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2464"/>
              <p:cNvSpPr/>
              <p:nvPr/>
            </p:nvSpPr>
            <p:spPr bwMode="auto">
              <a:xfrm>
                <a:off x="4469" y="2659"/>
                <a:ext cx="119" cy="104"/>
              </a:xfrm>
              <a:custGeom>
                <a:avLst/>
                <a:gdLst>
                  <a:gd name="T0" fmla="*/ 33 w 113"/>
                  <a:gd name="T1" fmla="*/ 0 h 98"/>
                  <a:gd name="T2" fmla="*/ 26 w 113"/>
                  <a:gd name="T3" fmla="*/ 5 h 98"/>
                  <a:gd name="T4" fmla="*/ 26 w 113"/>
                  <a:gd name="T5" fmla="*/ 5 h 98"/>
                  <a:gd name="T6" fmla="*/ 0 w 113"/>
                  <a:gd name="T7" fmla="*/ 96 h 98"/>
                  <a:gd name="T8" fmla="*/ 3 w 113"/>
                  <a:gd name="T9" fmla="*/ 98 h 98"/>
                  <a:gd name="T10" fmla="*/ 113 w 113"/>
                  <a:gd name="T11" fmla="*/ 18 h 98"/>
                  <a:gd name="T12" fmla="*/ 112 w 113"/>
                  <a:gd name="T13" fmla="*/ 16 h 98"/>
                  <a:gd name="T14" fmla="*/ 33 w 113"/>
                  <a:gd name="T1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8">
                    <a:moveTo>
                      <a:pt x="33" y="0"/>
                    </a:moveTo>
                    <a:cubicBezTo>
                      <a:pt x="32" y="3"/>
                      <a:pt x="2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2" y="97"/>
                      <a:pt x="3" y="9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2" y="17"/>
                      <a:pt x="112" y="16"/>
                      <a:pt x="112" y="16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2465"/>
              <p:cNvSpPr/>
              <p:nvPr/>
            </p:nvSpPr>
            <p:spPr bwMode="auto">
              <a:xfrm>
                <a:off x="4587" y="26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2466"/>
              <p:cNvSpPr/>
              <p:nvPr/>
            </p:nvSpPr>
            <p:spPr bwMode="auto">
              <a:xfrm>
                <a:off x="4466" y="2761"/>
                <a:ext cx="6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2467"/>
              <p:cNvSpPr/>
              <p:nvPr/>
            </p:nvSpPr>
            <p:spPr bwMode="auto">
              <a:xfrm>
                <a:off x="4496" y="2658"/>
                <a:ext cx="7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0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2468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close/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2469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2470"/>
              <p:cNvSpPr>
                <a:spLocks noEditPoints="1"/>
              </p:cNvSpPr>
              <p:nvPr/>
            </p:nvSpPr>
            <p:spPr bwMode="auto">
              <a:xfrm>
                <a:off x="4149" y="2630"/>
                <a:ext cx="140" cy="112"/>
              </a:xfrm>
              <a:custGeom>
                <a:avLst/>
                <a:gdLst>
                  <a:gd name="T0" fmla="*/ 98 w 132"/>
                  <a:gd name="T1" fmla="*/ 46 h 106"/>
                  <a:gd name="T2" fmla="*/ 6 w 132"/>
                  <a:gd name="T3" fmla="*/ 60 h 106"/>
                  <a:gd name="T4" fmla="*/ 131 w 132"/>
                  <a:gd name="T5" fmla="*/ 106 h 106"/>
                  <a:gd name="T6" fmla="*/ 132 w 132"/>
                  <a:gd name="T7" fmla="*/ 105 h 106"/>
                  <a:gd name="T8" fmla="*/ 98 w 132"/>
                  <a:gd name="T9" fmla="*/ 46 h 106"/>
                  <a:gd name="T10" fmla="*/ 63 w 132"/>
                  <a:gd name="T11" fmla="*/ 0 h 106"/>
                  <a:gd name="T12" fmla="*/ 0 w 132"/>
                  <a:gd name="T13" fmla="*/ 51 h 106"/>
                  <a:gd name="T14" fmla="*/ 1 w 132"/>
                  <a:gd name="T15" fmla="*/ 56 h 106"/>
                  <a:gd name="T16" fmla="*/ 1 w 132"/>
                  <a:gd name="T17" fmla="*/ 57 h 106"/>
                  <a:gd name="T18" fmla="*/ 4 w 132"/>
                  <a:gd name="T19" fmla="*/ 59 h 106"/>
                  <a:gd name="T20" fmla="*/ 98 w 132"/>
                  <a:gd name="T21" fmla="*/ 45 h 106"/>
                  <a:gd name="T22" fmla="*/ 73 w 132"/>
                  <a:gd name="T23" fmla="*/ 2 h 106"/>
                  <a:gd name="T24" fmla="*/ 69 w 132"/>
                  <a:gd name="T25" fmla="*/ 2 h 106"/>
                  <a:gd name="T26" fmla="*/ 63 w 132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6">
                    <a:moveTo>
                      <a:pt x="98" y="46"/>
                    </a:moveTo>
                    <a:cubicBezTo>
                      <a:pt x="67" y="51"/>
                      <a:pt x="36" y="55"/>
                      <a:pt x="6" y="60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2" y="105"/>
                      <a:pt x="132" y="105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63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3"/>
                      <a:pt x="1" y="54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5" y="54"/>
                      <a:pt x="66" y="50"/>
                      <a:pt x="98" y="4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7" y="2"/>
                      <a:pt x="64" y="1"/>
                      <a:pt x="6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2471"/>
              <p:cNvSpPr/>
              <p:nvPr/>
            </p:nvSpPr>
            <p:spPr bwMode="auto">
              <a:xfrm>
                <a:off x="4288" y="274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2472"/>
              <p:cNvSpPr/>
              <p:nvPr/>
            </p:nvSpPr>
            <p:spPr bwMode="auto">
              <a:xfrm>
                <a:off x="4144" y="268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2473"/>
              <p:cNvSpPr/>
              <p:nvPr/>
            </p:nvSpPr>
            <p:spPr bwMode="auto">
              <a:xfrm>
                <a:off x="4216" y="2625"/>
                <a:ext cx="10" cy="7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5 h 7"/>
                  <a:gd name="T4" fmla="*/ 6 w 10"/>
                  <a:gd name="T5" fmla="*/ 7 h 7"/>
                  <a:gd name="T6" fmla="*/ 10 w 10"/>
                  <a:gd name="T7" fmla="*/ 7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2474"/>
              <p:cNvSpPr/>
              <p:nvPr/>
            </p:nvSpPr>
            <p:spPr bwMode="auto">
              <a:xfrm>
                <a:off x="4154" y="2677"/>
                <a:ext cx="99" cy="16"/>
              </a:xfrm>
              <a:custGeom>
                <a:avLst/>
                <a:gdLst>
                  <a:gd name="T0" fmla="*/ 94 w 94"/>
                  <a:gd name="T1" fmla="*/ 0 h 15"/>
                  <a:gd name="T2" fmla="*/ 0 w 94"/>
                  <a:gd name="T3" fmla="*/ 14 h 15"/>
                  <a:gd name="T4" fmla="*/ 2 w 94"/>
                  <a:gd name="T5" fmla="*/ 15 h 15"/>
                  <a:gd name="T6" fmla="*/ 94 w 94"/>
                  <a:gd name="T7" fmla="*/ 1 h 15"/>
                  <a:gd name="T8" fmla="*/ 94 w 9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5">
                    <a:moveTo>
                      <a:pt x="94" y="0"/>
                    </a:moveTo>
                    <a:cubicBezTo>
                      <a:pt x="62" y="5"/>
                      <a:pt x="31" y="9"/>
                      <a:pt x="0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2" y="10"/>
                      <a:pt x="63" y="6"/>
                      <a:pt x="94" y="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2475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2476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2477"/>
              <p:cNvSpPr/>
              <p:nvPr/>
            </p:nvSpPr>
            <p:spPr bwMode="auto">
              <a:xfrm>
                <a:off x="3771" y="3072"/>
                <a:ext cx="125" cy="65"/>
              </a:xfrm>
              <a:custGeom>
                <a:avLst/>
                <a:gdLst>
                  <a:gd name="T0" fmla="*/ 117 w 118"/>
                  <a:gd name="T1" fmla="*/ 0 h 61"/>
                  <a:gd name="T2" fmla="*/ 2 w 118"/>
                  <a:gd name="T3" fmla="*/ 16 h 61"/>
                  <a:gd name="T4" fmla="*/ 0 w 118"/>
                  <a:gd name="T5" fmla="*/ 20 h 61"/>
                  <a:gd name="T6" fmla="*/ 16 w 118"/>
                  <a:gd name="T7" fmla="*/ 58 h 61"/>
                  <a:gd name="T8" fmla="*/ 18 w 118"/>
                  <a:gd name="T9" fmla="*/ 58 h 61"/>
                  <a:gd name="T10" fmla="*/ 26 w 118"/>
                  <a:gd name="T11" fmla="*/ 61 h 61"/>
                  <a:gd name="T12" fmla="*/ 118 w 118"/>
                  <a:gd name="T13" fmla="*/ 1 h 61"/>
                  <a:gd name="T14" fmla="*/ 117 w 118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61">
                    <a:moveTo>
                      <a:pt x="117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21" y="58"/>
                      <a:pt x="24" y="59"/>
                      <a:pt x="26" y="6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0"/>
                      <a:pt x="1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2478"/>
              <p:cNvSpPr/>
              <p:nvPr/>
            </p:nvSpPr>
            <p:spPr bwMode="auto">
              <a:xfrm>
                <a:off x="3895" y="30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2479"/>
              <p:cNvSpPr/>
              <p:nvPr/>
            </p:nvSpPr>
            <p:spPr bwMode="auto">
              <a:xfrm>
                <a:off x="3770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2480"/>
              <p:cNvSpPr/>
              <p:nvPr/>
            </p:nvSpPr>
            <p:spPr bwMode="auto">
              <a:xfrm>
                <a:off x="3788" y="3133"/>
                <a:ext cx="10" cy="9"/>
              </a:xfrm>
              <a:custGeom>
                <a:avLst/>
                <a:gdLst>
                  <a:gd name="T0" fmla="*/ 2 w 10"/>
                  <a:gd name="T1" fmla="*/ 0 h 8"/>
                  <a:gd name="T2" fmla="*/ 0 w 10"/>
                  <a:gd name="T3" fmla="*/ 0 h 8"/>
                  <a:gd name="T4" fmla="*/ 3 w 10"/>
                  <a:gd name="T5" fmla="*/ 8 h 8"/>
                  <a:gd name="T6" fmla="*/ 10 w 10"/>
                  <a:gd name="T7" fmla="*/ 3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2481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close/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2482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2483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2484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2485"/>
              <p:cNvSpPr/>
              <p:nvPr/>
            </p:nvSpPr>
            <p:spPr bwMode="auto">
              <a:xfrm>
                <a:off x="3900" y="3364"/>
                <a:ext cx="70" cy="79"/>
              </a:xfrm>
              <a:custGeom>
                <a:avLst/>
                <a:gdLst>
                  <a:gd name="T0" fmla="*/ 21 w 66"/>
                  <a:gd name="T1" fmla="*/ 0 h 75"/>
                  <a:gd name="T2" fmla="*/ 15 w 66"/>
                  <a:gd name="T3" fmla="*/ 4 h 75"/>
                  <a:gd name="T4" fmla="*/ 14 w 66"/>
                  <a:gd name="T5" fmla="*/ 3 h 75"/>
                  <a:gd name="T6" fmla="*/ 0 w 66"/>
                  <a:gd name="T7" fmla="*/ 75 h 75"/>
                  <a:gd name="T8" fmla="*/ 1 w 66"/>
                  <a:gd name="T9" fmla="*/ 75 h 75"/>
                  <a:gd name="T10" fmla="*/ 66 w 66"/>
                  <a:gd name="T11" fmla="*/ 3 h 75"/>
                  <a:gd name="T12" fmla="*/ 65 w 66"/>
                  <a:gd name="T13" fmla="*/ 1 h 75"/>
                  <a:gd name="T14" fmla="*/ 21 w 66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5">
                    <a:moveTo>
                      <a:pt x="21" y="0"/>
                    </a:moveTo>
                    <a:cubicBezTo>
                      <a:pt x="20" y="2"/>
                      <a:pt x="18" y="4"/>
                      <a:pt x="15" y="4"/>
                    </a:cubicBezTo>
                    <a:cubicBezTo>
                      <a:pt x="15" y="4"/>
                      <a:pt x="14" y="4"/>
                      <a:pt x="14" y="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2486"/>
              <p:cNvSpPr/>
              <p:nvPr/>
            </p:nvSpPr>
            <p:spPr bwMode="auto">
              <a:xfrm>
                <a:off x="3915" y="336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3 h 4"/>
                  <a:gd name="T4" fmla="*/ 1 w 7"/>
                  <a:gd name="T5" fmla="*/ 4 h 4"/>
                  <a:gd name="T6" fmla="*/ 7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2487"/>
              <p:cNvSpPr/>
              <p:nvPr/>
            </p:nvSpPr>
            <p:spPr bwMode="auto">
              <a:xfrm>
                <a:off x="3900" y="34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2488"/>
              <p:cNvSpPr/>
              <p:nvPr/>
            </p:nvSpPr>
            <p:spPr bwMode="auto">
              <a:xfrm>
                <a:off x="3969" y="336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2489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2490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2491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2492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2493"/>
              <p:cNvSpPr/>
              <p:nvPr/>
            </p:nvSpPr>
            <p:spPr bwMode="auto">
              <a:xfrm>
                <a:off x="3982" y="3076"/>
                <a:ext cx="81" cy="133"/>
              </a:xfrm>
              <a:custGeom>
                <a:avLst/>
                <a:gdLst>
                  <a:gd name="T0" fmla="*/ 75 w 76"/>
                  <a:gd name="T1" fmla="*/ 0 h 126"/>
                  <a:gd name="T2" fmla="*/ 0 w 76"/>
                  <a:gd name="T3" fmla="*/ 86 h 126"/>
                  <a:gd name="T4" fmla="*/ 1 w 76"/>
                  <a:gd name="T5" fmla="*/ 89 h 126"/>
                  <a:gd name="T6" fmla="*/ 0 w 76"/>
                  <a:gd name="T7" fmla="*/ 92 h 126"/>
                  <a:gd name="T8" fmla="*/ 45 w 76"/>
                  <a:gd name="T9" fmla="*/ 126 h 126"/>
                  <a:gd name="T10" fmla="*/ 52 w 76"/>
                  <a:gd name="T11" fmla="*/ 124 h 126"/>
                  <a:gd name="T12" fmla="*/ 53 w 76"/>
                  <a:gd name="T13" fmla="*/ 124 h 126"/>
                  <a:gd name="T14" fmla="*/ 76 w 76"/>
                  <a:gd name="T15" fmla="*/ 1 h 126"/>
                  <a:gd name="T16" fmla="*/ 75 w 7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26">
                    <a:moveTo>
                      <a:pt x="7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1" y="88"/>
                      <a:pt x="1" y="89"/>
                    </a:cubicBezTo>
                    <a:cubicBezTo>
                      <a:pt x="1" y="90"/>
                      <a:pt x="1" y="91"/>
                      <a:pt x="0" y="92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7" y="125"/>
                      <a:pt x="49" y="124"/>
                      <a:pt x="52" y="124"/>
                    </a:cubicBezTo>
                    <a:cubicBezTo>
                      <a:pt x="52" y="124"/>
                      <a:pt x="53" y="124"/>
                      <a:pt x="53" y="12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2494"/>
              <p:cNvSpPr/>
              <p:nvPr/>
            </p:nvSpPr>
            <p:spPr bwMode="auto">
              <a:xfrm>
                <a:off x="3979" y="3167"/>
                <a:ext cx="4" cy="7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3 w 4"/>
                  <a:gd name="T5" fmla="*/ 6 h 6"/>
                  <a:gd name="T6" fmla="*/ 4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2495"/>
              <p:cNvSpPr/>
              <p:nvPr/>
            </p:nvSpPr>
            <p:spPr bwMode="auto">
              <a:xfrm>
                <a:off x="4062" y="3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2496"/>
              <p:cNvSpPr/>
              <p:nvPr/>
            </p:nvSpPr>
            <p:spPr bwMode="auto">
              <a:xfrm>
                <a:off x="4030" y="3207"/>
                <a:ext cx="8" cy="8"/>
              </a:xfrm>
              <a:custGeom>
                <a:avLst/>
                <a:gdLst>
                  <a:gd name="T0" fmla="*/ 7 w 8"/>
                  <a:gd name="T1" fmla="*/ 0 h 7"/>
                  <a:gd name="T2" fmla="*/ 0 w 8"/>
                  <a:gd name="T3" fmla="*/ 2 h 7"/>
                  <a:gd name="T4" fmla="*/ 6 w 8"/>
                  <a:gd name="T5" fmla="*/ 7 h 7"/>
                  <a:gd name="T6" fmla="*/ 8 w 8"/>
                  <a:gd name="T7" fmla="*/ 0 h 7"/>
                  <a:gd name="T8" fmla="*/ 7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2497"/>
              <p:cNvSpPr>
                <a:spLocks noEditPoints="1"/>
              </p:cNvSpPr>
              <p:nvPr/>
            </p:nvSpPr>
            <p:spPr bwMode="auto">
              <a:xfrm>
                <a:off x="3978" y="3071"/>
                <a:ext cx="88" cy="147"/>
              </a:xfrm>
              <a:custGeom>
                <a:avLst/>
                <a:gdLst>
                  <a:gd name="T0" fmla="*/ 79 w 83"/>
                  <a:gd name="T1" fmla="*/ 5 h 139"/>
                  <a:gd name="T2" fmla="*/ 81 w 83"/>
                  <a:gd name="T3" fmla="*/ 4 h 139"/>
                  <a:gd name="T4" fmla="*/ 80 w 83"/>
                  <a:gd name="T5" fmla="*/ 6 h 139"/>
                  <a:gd name="T6" fmla="*/ 57 w 83"/>
                  <a:gd name="T7" fmla="*/ 129 h 139"/>
                  <a:gd name="T8" fmla="*/ 55 w 83"/>
                  <a:gd name="T9" fmla="*/ 136 h 139"/>
                  <a:gd name="T10" fmla="*/ 49 w 83"/>
                  <a:gd name="T11" fmla="*/ 131 h 139"/>
                  <a:gd name="T12" fmla="*/ 4 w 83"/>
                  <a:gd name="T13" fmla="*/ 97 h 139"/>
                  <a:gd name="T14" fmla="*/ 1 w 83"/>
                  <a:gd name="T15" fmla="*/ 94 h 139"/>
                  <a:gd name="T16" fmla="*/ 4 w 83"/>
                  <a:gd name="T17" fmla="*/ 91 h 139"/>
                  <a:gd name="T18" fmla="*/ 79 w 83"/>
                  <a:gd name="T19" fmla="*/ 5 h 139"/>
                  <a:gd name="T20" fmla="*/ 82 w 83"/>
                  <a:gd name="T21" fmla="*/ 0 h 139"/>
                  <a:gd name="T22" fmla="*/ 0 w 83"/>
                  <a:gd name="T23" fmla="*/ 93 h 139"/>
                  <a:gd name="T24" fmla="*/ 0 w 83"/>
                  <a:gd name="T25" fmla="*/ 93 h 139"/>
                  <a:gd name="T26" fmla="*/ 0 w 83"/>
                  <a:gd name="T27" fmla="*/ 95 h 139"/>
                  <a:gd name="T28" fmla="*/ 0 w 83"/>
                  <a:gd name="T29" fmla="*/ 95 h 139"/>
                  <a:gd name="T30" fmla="*/ 56 w 83"/>
                  <a:gd name="T31" fmla="*/ 139 h 139"/>
                  <a:gd name="T32" fmla="*/ 83 w 83"/>
                  <a:gd name="T33" fmla="*/ 0 h 139"/>
                  <a:gd name="T34" fmla="*/ 82 w 83"/>
                  <a:gd name="T3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9">
                    <a:moveTo>
                      <a:pt x="79" y="5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8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2498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2499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2500"/>
              <p:cNvSpPr/>
              <p:nvPr/>
            </p:nvSpPr>
            <p:spPr bwMode="auto">
              <a:xfrm>
                <a:off x="3977" y="3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2501"/>
              <p:cNvSpPr/>
              <p:nvPr/>
            </p:nvSpPr>
            <p:spPr bwMode="auto">
              <a:xfrm>
                <a:off x="3859" y="3344"/>
                <a:ext cx="56" cy="16"/>
              </a:xfrm>
              <a:custGeom>
                <a:avLst/>
                <a:gdLst>
                  <a:gd name="T0" fmla="*/ 50 w 53"/>
                  <a:gd name="T1" fmla="*/ 0 h 16"/>
                  <a:gd name="T2" fmla="*/ 0 w 53"/>
                  <a:gd name="T3" fmla="*/ 15 h 16"/>
                  <a:gd name="T4" fmla="*/ 48 w 53"/>
                  <a:gd name="T5" fmla="*/ 16 h 16"/>
                  <a:gd name="T6" fmla="*/ 52 w 53"/>
                  <a:gd name="T7" fmla="*/ 10 h 16"/>
                  <a:gd name="T8" fmla="*/ 53 w 53"/>
                  <a:gd name="T9" fmla="*/ 3 h 16"/>
                  <a:gd name="T10" fmla="*/ 50 w 5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6">
                    <a:moveTo>
                      <a:pt x="5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50" y="11"/>
                      <a:pt x="52" y="1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2502"/>
              <p:cNvSpPr/>
              <p:nvPr/>
            </p:nvSpPr>
            <p:spPr bwMode="auto">
              <a:xfrm>
                <a:off x="3909" y="3354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2503"/>
              <p:cNvSpPr/>
              <p:nvPr/>
            </p:nvSpPr>
            <p:spPr bwMode="auto">
              <a:xfrm>
                <a:off x="3911" y="3342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2504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2505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2506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2507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2508"/>
              <p:cNvSpPr/>
              <p:nvPr/>
            </p:nvSpPr>
            <p:spPr bwMode="auto">
              <a:xfrm>
                <a:off x="3917" y="3345"/>
                <a:ext cx="49" cy="16"/>
              </a:xfrm>
              <a:custGeom>
                <a:avLst/>
                <a:gdLst>
                  <a:gd name="T0" fmla="*/ 7 w 47"/>
                  <a:gd name="T1" fmla="*/ 0 h 16"/>
                  <a:gd name="T2" fmla="*/ 1 w 47"/>
                  <a:gd name="T3" fmla="*/ 3 h 16"/>
                  <a:gd name="T4" fmla="*/ 0 w 47"/>
                  <a:gd name="T5" fmla="*/ 9 h 16"/>
                  <a:gd name="T6" fmla="*/ 6 w 47"/>
                  <a:gd name="T7" fmla="*/ 15 h 16"/>
                  <a:gd name="T8" fmla="*/ 47 w 47"/>
                  <a:gd name="T9" fmla="*/ 16 h 16"/>
                  <a:gd name="T10" fmla="*/ 7 w 4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7" y="0"/>
                    </a:moveTo>
                    <a:cubicBezTo>
                      <a:pt x="6" y="2"/>
                      <a:pt x="4" y="3"/>
                      <a:pt x="1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6" y="12"/>
                      <a:pt x="6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2509"/>
              <p:cNvSpPr/>
              <p:nvPr/>
            </p:nvSpPr>
            <p:spPr bwMode="auto">
              <a:xfrm>
                <a:off x="3916" y="3354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2510"/>
              <p:cNvSpPr/>
              <p:nvPr/>
            </p:nvSpPr>
            <p:spPr bwMode="auto">
              <a:xfrm>
                <a:off x="3918" y="3342"/>
                <a:ext cx="6" cy="6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2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Freeform 2511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2512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2513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2514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2515"/>
              <p:cNvSpPr/>
              <p:nvPr/>
            </p:nvSpPr>
            <p:spPr bwMode="auto">
              <a:xfrm>
                <a:off x="3907" y="3079"/>
                <a:ext cx="65" cy="88"/>
              </a:xfrm>
              <a:custGeom>
                <a:avLst/>
                <a:gdLst>
                  <a:gd name="T0" fmla="*/ 2 w 61"/>
                  <a:gd name="T1" fmla="*/ 0 h 84"/>
                  <a:gd name="T2" fmla="*/ 0 w 61"/>
                  <a:gd name="T3" fmla="*/ 0 h 84"/>
                  <a:gd name="T4" fmla="*/ 6 w 61"/>
                  <a:gd name="T5" fmla="*/ 57 h 84"/>
                  <a:gd name="T6" fmla="*/ 15 w 61"/>
                  <a:gd name="T7" fmla="*/ 66 h 84"/>
                  <a:gd name="T8" fmla="*/ 15 w 61"/>
                  <a:gd name="T9" fmla="*/ 68 h 84"/>
                  <a:gd name="T10" fmla="*/ 60 w 61"/>
                  <a:gd name="T11" fmla="*/ 84 h 84"/>
                  <a:gd name="T12" fmla="*/ 61 w 61"/>
                  <a:gd name="T13" fmla="*/ 83 h 84"/>
                  <a:gd name="T14" fmla="*/ 37 w 61"/>
                  <a:gd name="T15" fmla="*/ 50 h 84"/>
                  <a:gd name="T16" fmla="*/ 38 w 61"/>
                  <a:gd name="T17" fmla="*/ 51 h 84"/>
                  <a:gd name="T18" fmla="*/ 33 w 61"/>
                  <a:gd name="T19" fmla="*/ 56 h 84"/>
                  <a:gd name="T20" fmla="*/ 28 w 61"/>
                  <a:gd name="T21" fmla="*/ 51 h 84"/>
                  <a:gd name="T22" fmla="*/ 33 w 61"/>
                  <a:gd name="T23" fmla="*/ 47 h 84"/>
                  <a:gd name="T24" fmla="*/ 36 w 61"/>
                  <a:gd name="T25" fmla="*/ 47 h 84"/>
                  <a:gd name="T26" fmla="*/ 2 w 6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8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11" y="57"/>
                      <a:pt x="15" y="61"/>
                      <a:pt x="15" y="66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3"/>
                      <a:pt x="61" y="83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4"/>
                      <a:pt x="35" y="56"/>
                      <a:pt x="33" y="56"/>
                    </a:cubicBezTo>
                    <a:cubicBezTo>
                      <a:pt x="30" y="56"/>
                      <a:pt x="28" y="54"/>
                      <a:pt x="28" y="51"/>
                    </a:cubicBezTo>
                    <a:cubicBezTo>
                      <a:pt x="28" y="49"/>
                      <a:pt x="30" y="47"/>
                      <a:pt x="33" y="47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2516"/>
              <p:cNvSpPr/>
              <p:nvPr/>
            </p:nvSpPr>
            <p:spPr bwMode="auto">
              <a:xfrm>
                <a:off x="3971" y="316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2517"/>
              <p:cNvSpPr/>
              <p:nvPr/>
            </p:nvSpPr>
            <p:spPr bwMode="auto">
              <a:xfrm>
                <a:off x="3907" y="3075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2518"/>
              <p:cNvSpPr/>
              <p:nvPr/>
            </p:nvSpPr>
            <p:spPr bwMode="auto">
              <a:xfrm>
                <a:off x="3914" y="3139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8 h 11"/>
                  <a:gd name="T4" fmla="*/ 9 w 9"/>
                  <a:gd name="T5" fmla="*/ 11 h 11"/>
                  <a:gd name="T6" fmla="*/ 9 w 9"/>
                  <a:gd name="T7" fmla="*/ 9 h 11"/>
                  <a:gd name="T8" fmla="*/ 0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4"/>
                      <a:pt x="5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2519"/>
              <p:cNvSpPr/>
              <p:nvPr/>
            </p:nvSpPr>
            <p:spPr bwMode="auto">
              <a:xfrm>
                <a:off x="3937" y="3128"/>
                <a:ext cx="10" cy="10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4 h 9"/>
                  <a:gd name="T4" fmla="*/ 5 w 10"/>
                  <a:gd name="T5" fmla="*/ 9 h 9"/>
                  <a:gd name="T6" fmla="*/ 10 w 10"/>
                  <a:gd name="T7" fmla="*/ 4 h 9"/>
                  <a:gd name="T8" fmla="*/ 9 w 10"/>
                  <a:gd name="T9" fmla="*/ 3 h 9"/>
                  <a:gd name="T10" fmla="*/ 8 w 10"/>
                  <a:gd name="T11" fmla="*/ 0 h 9"/>
                  <a:gd name="T12" fmla="*/ 5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10" y="7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2520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close/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2521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2522"/>
              <p:cNvSpPr/>
              <p:nvPr/>
            </p:nvSpPr>
            <p:spPr bwMode="auto">
              <a:xfrm>
                <a:off x="3645" y="3273"/>
                <a:ext cx="89" cy="60"/>
              </a:xfrm>
              <a:custGeom>
                <a:avLst/>
                <a:gdLst>
                  <a:gd name="T0" fmla="*/ 9 w 84"/>
                  <a:gd name="T1" fmla="*/ 0 h 57"/>
                  <a:gd name="T2" fmla="*/ 7 w 84"/>
                  <a:gd name="T3" fmla="*/ 1 h 57"/>
                  <a:gd name="T4" fmla="*/ 0 w 84"/>
                  <a:gd name="T5" fmla="*/ 54 h 57"/>
                  <a:gd name="T6" fmla="*/ 3 w 84"/>
                  <a:gd name="T7" fmla="*/ 57 h 57"/>
                  <a:gd name="T8" fmla="*/ 83 w 84"/>
                  <a:gd name="T9" fmla="*/ 43 h 57"/>
                  <a:gd name="T10" fmla="*/ 84 w 84"/>
                  <a:gd name="T11" fmla="*/ 41 h 57"/>
                  <a:gd name="T12" fmla="*/ 9 w 8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6"/>
                      <a:pt x="3" y="57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2"/>
                      <a:pt x="83" y="42"/>
                      <a:pt x="84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2523"/>
              <p:cNvSpPr/>
              <p:nvPr/>
            </p:nvSpPr>
            <p:spPr bwMode="auto">
              <a:xfrm>
                <a:off x="3733" y="331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2524"/>
              <p:cNvSpPr/>
              <p:nvPr/>
            </p:nvSpPr>
            <p:spPr bwMode="auto">
              <a:xfrm>
                <a:off x="3653" y="32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Freeform 2525"/>
              <p:cNvSpPr/>
              <p:nvPr/>
            </p:nvSpPr>
            <p:spPr bwMode="auto">
              <a:xfrm>
                <a:off x="3644" y="3330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2526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2527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2528"/>
              <p:cNvSpPr/>
              <p:nvPr/>
            </p:nvSpPr>
            <p:spPr bwMode="auto">
              <a:xfrm>
                <a:off x="5424" y="2741"/>
                <a:ext cx="117" cy="69"/>
              </a:xfrm>
              <a:custGeom>
                <a:avLst/>
                <a:gdLst>
                  <a:gd name="T0" fmla="*/ 0 w 111"/>
                  <a:gd name="T1" fmla="*/ 0 h 66"/>
                  <a:gd name="T2" fmla="*/ 22 w 111"/>
                  <a:gd name="T3" fmla="*/ 61 h 66"/>
                  <a:gd name="T4" fmla="*/ 22 w 111"/>
                  <a:gd name="T5" fmla="*/ 61 h 66"/>
                  <a:gd name="T6" fmla="*/ 28 w 111"/>
                  <a:gd name="T7" fmla="*/ 66 h 66"/>
                  <a:gd name="T8" fmla="*/ 111 w 111"/>
                  <a:gd name="T9" fmla="*/ 66 h 66"/>
                  <a:gd name="T10" fmla="*/ 111 w 111"/>
                  <a:gd name="T11" fmla="*/ 65 h 66"/>
                  <a:gd name="T12" fmla="*/ 0 w 11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66">
                    <a:moveTo>
                      <a:pt x="0" y="0"/>
                    </a:move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1"/>
                      <a:pt x="28" y="63"/>
                      <a:pt x="28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2529"/>
              <p:cNvSpPr/>
              <p:nvPr/>
            </p:nvSpPr>
            <p:spPr bwMode="auto">
              <a:xfrm>
                <a:off x="5447" y="2805"/>
                <a:ext cx="7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0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2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2530"/>
              <p:cNvSpPr/>
              <p:nvPr/>
            </p:nvSpPr>
            <p:spPr bwMode="auto">
              <a:xfrm>
                <a:off x="5541" y="28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2531"/>
              <p:cNvSpPr/>
              <p:nvPr/>
            </p:nvSpPr>
            <p:spPr bwMode="auto">
              <a:xfrm>
                <a:off x="5423" y="2739"/>
                <a:ext cx="124" cy="72"/>
              </a:xfrm>
              <a:custGeom>
                <a:avLst/>
                <a:gdLst>
                  <a:gd name="T0" fmla="*/ 0 w 117"/>
                  <a:gd name="T1" fmla="*/ 0 h 69"/>
                  <a:gd name="T2" fmla="*/ 1 w 117"/>
                  <a:gd name="T3" fmla="*/ 2 h 69"/>
                  <a:gd name="T4" fmla="*/ 112 w 117"/>
                  <a:gd name="T5" fmla="*/ 67 h 69"/>
                  <a:gd name="T6" fmla="*/ 113 w 117"/>
                  <a:gd name="T7" fmla="*/ 68 h 69"/>
                  <a:gd name="T8" fmla="*/ 112 w 117"/>
                  <a:gd name="T9" fmla="*/ 68 h 69"/>
                  <a:gd name="T10" fmla="*/ 29 w 117"/>
                  <a:gd name="T11" fmla="*/ 68 h 69"/>
                  <a:gd name="T12" fmla="*/ 24 w 117"/>
                  <a:gd name="T13" fmla="*/ 68 h 69"/>
                  <a:gd name="T14" fmla="*/ 25 w 117"/>
                  <a:gd name="T15" fmla="*/ 69 h 69"/>
                  <a:gd name="T16" fmla="*/ 25 w 117"/>
                  <a:gd name="T17" fmla="*/ 69 h 69"/>
                  <a:gd name="T18" fmla="*/ 117 w 117"/>
                  <a:gd name="T19" fmla="*/ 69 h 69"/>
                  <a:gd name="T20" fmla="*/ 117 w 117"/>
                  <a:gd name="T21" fmla="*/ 68 h 69"/>
                  <a:gd name="T22" fmla="*/ 0 w 117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8"/>
                      <a:pt x="117" y="6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2532"/>
              <p:cNvSpPr/>
              <p:nvPr/>
            </p:nvSpPr>
            <p:spPr bwMode="auto">
              <a:xfrm>
                <a:off x="5547" y="28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Oval 2533"/>
              <p:cNvSpPr>
                <a:spLocks noChangeArrowheads="1"/>
              </p:cNvSpPr>
              <p:nvPr/>
            </p:nvSpPr>
            <p:spPr bwMode="auto">
              <a:xfrm>
                <a:off x="5449" y="2811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2534"/>
              <p:cNvSpPr/>
              <p:nvPr/>
            </p:nvSpPr>
            <p:spPr bwMode="auto">
              <a:xfrm>
                <a:off x="5421" y="2738"/>
                <a:ext cx="28" cy="73"/>
              </a:xfrm>
              <a:custGeom>
                <a:avLst/>
                <a:gdLst>
                  <a:gd name="T0" fmla="*/ 0 w 27"/>
                  <a:gd name="T1" fmla="*/ 0 h 70"/>
                  <a:gd name="T2" fmla="*/ 25 w 27"/>
                  <a:gd name="T3" fmla="*/ 70 h 70"/>
                  <a:gd name="T4" fmla="*/ 25 w 27"/>
                  <a:gd name="T5" fmla="*/ 69 h 70"/>
                  <a:gd name="T6" fmla="*/ 25 w 27"/>
                  <a:gd name="T7" fmla="*/ 70 h 70"/>
                  <a:gd name="T8" fmla="*/ 27 w 27"/>
                  <a:gd name="T9" fmla="*/ 70 h 70"/>
                  <a:gd name="T10" fmla="*/ 25 w 27"/>
                  <a:gd name="T11" fmla="*/ 70 h 70"/>
                  <a:gd name="T12" fmla="*/ 27 w 27"/>
                  <a:gd name="T13" fmla="*/ 70 h 70"/>
                  <a:gd name="T14" fmla="*/ 27 w 27"/>
                  <a:gd name="T15" fmla="*/ 70 h 70"/>
                  <a:gd name="T16" fmla="*/ 27 w 27"/>
                  <a:gd name="T17" fmla="*/ 70 h 70"/>
                  <a:gd name="T18" fmla="*/ 27 w 27"/>
                  <a:gd name="T19" fmla="*/ 70 h 70"/>
                  <a:gd name="T20" fmla="*/ 26 w 27"/>
                  <a:gd name="T21" fmla="*/ 69 h 70"/>
                  <a:gd name="T22" fmla="*/ 25 w 27"/>
                  <a:gd name="T23" fmla="*/ 64 h 70"/>
                  <a:gd name="T24" fmla="*/ 3 w 27"/>
                  <a:gd name="T25" fmla="*/ 3 h 70"/>
                  <a:gd name="T26" fmla="*/ 2 w 27"/>
                  <a:gd name="T27" fmla="*/ 1 h 70"/>
                  <a:gd name="T28" fmla="*/ 0 w 27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70">
                    <a:moveTo>
                      <a:pt x="0" y="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2535"/>
              <p:cNvSpPr/>
              <p:nvPr/>
            </p:nvSpPr>
            <p:spPr bwMode="auto">
              <a:xfrm>
                <a:off x="5376" y="2689"/>
                <a:ext cx="16" cy="2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15 h 22"/>
                  <a:gd name="T4" fmla="*/ 2 w 15"/>
                  <a:gd name="T5" fmla="*/ 19 h 22"/>
                  <a:gd name="T6" fmla="*/ 1 w 15"/>
                  <a:gd name="T7" fmla="*/ 21 h 22"/>
                  <a:gd name="T8" fmla="*/ 2 w 15"/>
                  <a:gd name="T9" fmla="*/ 22 h 22"/>
                  <a:gd name="T10" fmla="*/ 15 w 1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2" y="19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2536"/>
              <p:cNvSpPr/>
              <p:nvPr/>
            </p:nvSpPr>
            <p:spPr bwMode="auto">
              <a:xfrm>
                <a:off x="5373" y="2705"/>
                <a:ext cx="6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3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Freeform 2537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2538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2539"/>
              <p:cNvSpPr/>
              <p:nvPr/>
            </p:nvSpPr>
            <p:spPr bwMode="auto">
              <a:xfrm>
                <a:off x="5371" y="2685"/>
                <a:ext cx="24" cy="26"/>
              </a:xfrm>
              <a:custGeom>
                <a:avLst/>
                <a:gdLst>
                  <a:gd name="T0" fmla="*/ 23 w 23"/>
                  <a:gd name="T1" fmla="*/ 0 h 25"/>
                  <a:gd name="T2" fmla="*/ 0 w 23"/>
                  <a:gd name="T3" fmla="*/ 22 h 25"/>
                  <a:gd name="T4" fmla="*/ 1 w 23"/>
                  <a:gd name="T5" fmla="*/ 23 h 25"/>
                  <a:gd name="T6" fmla="*/ 0 w 23"/>
                  <a:gd name="T7" fmla="*/ 23 h 25"/>
                  <a:gd name="T8" fmla="*/ 2 w 23"/>
                  <a:gd name="T9" fmla="*/ 25 h 25"/>
                  <a:gd name="T10" fmla="*/ 1 w 23"/>
                  <a:gd name="T11" fmla="*/ 23 h 25"/>
                  <a:gd name="T12" fmla="*/ 2 w 23"/>
                  <a:gd name="T13" fmla="*/ 22 h 25"/>
                  <a:gd name="T14" fmla="*/ 5 w 23"/>
                  <a:gd name="T15" fmla="*/ 19 h 25"/>
                  <a:gd name="T16" fmla="*/ 20 w 23"/>
                  <a:gd name="T17" fmla="*/ 4 h 25"/>
                  <a:gd name="T18" fmla="*/ 23 w 23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2540"/>
              <p:cNvSpPr/>
              <p:nvPr/>
            </p:nvSpPr>
            <p:spPr bwMode="auto">
              <a:xfrm>
                <a:off x="5370" y="270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2541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2542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2543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2544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2545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2546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2547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2548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2549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2550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2551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2552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2553"/>
              <p:cNvSpPr/>
              <p:nvPr/>
            </p:nvSpPr>
            <p:spPr bwMode="auto">
              <a:xfrm>
                <a:off x="5555" y="2787"/>
                <a:ext cx="88" cy="37"/>
              </a:xfrm>
              <a:custGeom>
                <a:avLst/>
                <a:gdLst>
                  <a:gd name="T0" fmla="*/ 82 w 83"/>
                  <a:gd name="T1" fmla="*/ 0 h 35"/>
                  <a:gd name="T2" fmla="*/ 0 w 83"/>
                  <a:gd name="T3" fmla="*/ 23 h 35"/>
                  <a:gd name="T4" fmla="*/ 0 w 83"/>
                  <a:gd name="T5" fmla="*/ 23 h 35"/>
                  <a:gd name="T6" fmla="*/ 54 w 83"/>
                  <a:gd name="T7" fmla="*/ 35 h 35"/>
                  <a:gd name="T8" fmla="*/ 62 w 83"/>
                  <a:gd name="T9" fmla="*/ 30 h 35"/>
                  <a:gd name="T10" fmla="*/ 64 w 83"/>
                  <a:gd name="T11" fmla="*/ 31 h 35"/>
                  <a:gd name="T12" fmla="*/ 83 w 83"/>
                  <a:gd name="T13" fmla="*/ 2 h 35"/>
                  <a:gd name="T14" fmla="*/ 82 w 83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5">
                    <a:moveTo>
                      <a:pt x="8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8" y="30"/>
                      <a:pt x="62" y="30"/>
                    </a:cubicBezTo>
                    <a:cubicBezTo>
                      <a:pt x="63" y="30"/>
                      <a:pt x="64" y="31"/>
                      <a:pt x="64" y="3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2" y="1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2554"/>
              <p:cNvSpPr/>
              <p:nvPr/>
            </p:nvSpPr>
            <p:spPr bwMode="auto">
              <a:xfrm>
                <a:off x="5612" y="281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5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2555"/>
              <p:cNvSpPr/>
              <p:nvPr/>
            </p:nvSpPr>
            <p:spPr bwMode="auto">
              <a:xfrm>
                <a:off x="5555" y="2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2556"/>
              <p:cNvSpPr/>
              <p:nvPr/>
            </p:nvSpPr>
            <p:spPr bwMode="auto">
              <a:xfrm>
                <a:off x="5642" y="27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2557"/>
              <p:cNvSpPr>
                <a:spLocks noEditPoints="1"/>
              </p:cNvSpPr>
              <p:nvPr/>
            </p:nvSpPr>
            <p:spPr bwMode="auto">
              <a:xfrm>
                <a:off x="5548" y="2784"/>
                <a:ext cx="100" cy="43"/>
              </a:xfrm>
              <a:custGeom>
                <a:avLst/>
                <a:gdLst>
                  <a:gd name="T0" fmla="*/ 89 w 95"/>
                  <a:gd name="T1" fmla="*/ 3 h 41"/>
                  <a:gd name="T2" fmla="*/ 92 w 95"/>
                  <a:gd name="T3" fmla="*/ 2 h 41"/>
                  <a:gd name="T4" fmla="*/ 90 w 95"/>
                  <a:gd name="T5" fmla="*/ 5 h 41"/>
                  <a:gd name="T6" fmla="*/ 71 w 95"/>
                  <a:gd name="T7" fmla="*/ 34 h 41"/>
                  <a:gd name="T8" fmla="*/ 68 w 95"/>
                  <a:gd name="T9" fmla="*/ 40 h 41"/>
                  <a:gd name="T10" fmla="*/ 61 w 95"/>
                  <a:gd name="T11" fmla="*/ 38 h 41"/>
                  <a:gd name="T12" fmla="*/ 7 w 95"/>
                  <a:gd name="T13" fmla="*/ 26 h 41"/>
                  <a:gd name="T14" fmla="*/ 7 w 95"/>
                  <a:gd name="T15" fmla="*/ 26 h 41"/>
                  <a:gd name="T16" fmla="*/ 7 w 95"/>
                  <a:gd name="T17" fmla="*/ 26 h 41"/>
                  <a:gd name="T18" fmla="*/ 89 w 95"/>
                  <a:gd name="T19" fmla="*/ 3 h 41"/>
                  <a:gd name="T20" fmla="*/ 95 w 95"/>
                  <a:gd name="T21" fmla="*/ 0 h 41"/>
                  <a:gd name="T22" fmla="*/ 0 w 95"/>
                  <a:gd name="T23" fmla="*/ 26 h 41"/>
                  <a:gd name="T24" fmla="*/ 67 w 95"/>
                  <a:gd name="T25" fmla="*/ 41 h 41"/>
                  <a:gd name="T26" fmla="*/ 67 w 95"/>
                  <a:gd name="T27" fmla="*/ 40 h 41"/>
                  <a:gd name="T28" fmla="*/ 69 w 95"/>
                  <a:gd name="T29" fmla="*/ 40 h 41"/>
                  <a:gd name="T30" fmla="*/ 69 w 95"/>
                  <a:gd name="T31" fmla="*/ 40 h 41"/>
                  <a:gd name="T32" fmla="*/ 69 w 95"/>
                  <a:gd name="T33" fmla="*/ 40 h 41"/>
                  <a:gd name="T34" fmla="*/ 95 w 95"/>
                  <a:gd name="T35" fmla="*/ 0 h 41"/>
                  <a:gd name="T36" fmla="*/ 95 w 95"/>
                  <a:gd name="T37" fmla="*/ 0 h 41"/>
                  <a:gd name="T38" fmla="*/ 95 w 95"/>
                  <a:gd name="T3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1">
                    <a:moveTo>
                      <a:pt x="89" y="3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9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2558"/>
              <p:cNvSpPr/>
              <p:nvPr/>
            </p:nvSpPr>
            <p:spPr bwMode="auto">
              <a:xfrm>
                <a:off x="5619" y="282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2559"/>
              <p:cNvSpPr/>
              <p:nvPr/>
            </p:nvSpPr>
            <p:spPr bwMode="auto">
              <a:xfrm>
                <a:off x="5801" y="2686"/>
                <a:ext cx="70" cy="39"/>
              </a:xfrm>
              <a:custGeom>
                <a:avLst/>
                <a:gdLst>
                  <a:gd name="T0" fmla="*/ 20 w 66"/>
                  <a:gd name="T1" fmla="*/ 0 h 37"/>
                  <a:gd name="T2" fmla="*/ 0 w 66"/>
                  <a:gd name="T3" fmla="*/ 9 h 37"/>
                  <a:gd name="T4" fmla="*/ 1 w 66"/>
                  <a:gd name="T5" fmla="*/ 10 h 37"/>
                  <a:gd name="T6" fmla="*/ 0 w 66"/>
                  <a:gd name="T7" fmla="*/ 11 h 37"/>
                  <a:gd name="T8" fmla="*/ 66 w 66"/>
                  <a:gd name="T9" fmla="*/ 37 h 37"/>
                  <a:gd name="T10" fmla="*/ 66 w 66"/>
                  <a:gd name="T11" fmla="*/ 37 h 37"/>
                  <a:gd name="T12" fmla="*/ 30 w 66"/>
                  <a:gd name="T13" fmla="*/ 2 h 37"/>
                  <a:gd name="T14" fmla="*/ 26 w 66"/>
                  <a:gd name="T15" fmla="*/ 3 h 37"/>
                  <a:gd name="T16" fmla="*/ 20 w 6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37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2560"/>
              <p:cNvSpPr/>
              <p:nvPr/>
            </p:nvSpPr>
            <p:spPr bwMode="auto">
              <a:xfrm>
                <a:off x="5871" y="27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2561"/>
              <p:cNvSpPr/>
              <p:nvPr/>
            </p:nvSpPr>
            <p:spPr bwMode="auto">
              <a:xfrm>
                <a:off x="5823" y="2683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3 h 6"/>
                  <a:gd name="T4" fmla="*/ 6 w 10"/>
                  <a:gd name="T5" fmla="*/ 6 h 6"/>
                  <a:gd name="T6" fmla="*/ 10 w 10"/>
                  <a:gd name="T7" fmla="*/ 5 h 6"/>
                  <a:gd name="T8" fmla="*/ 5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Freeform 2562"/>
              <p:cNvSpPr/>
              <p:nvPr/>
            </p:nvSpPr>
            <p:spPr bwMode="auto">
              <a:xfrm>
                <a:off x="5799" y="26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Freeform 2563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close/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close/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Freeform 2564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Freeform 2565"/>
              <p:cNvSpPr/>
              <p:nvPr/>
            </p:nvSpPr>
            <p:spPr bwMode="auto">
              <a:xfrm>
                <a:off x="6407" y="2364"/>
                <a:ext cx="50" cy="7"/>
              </a:xfrm>
              <a:custGeom>
                <a:avLst/>
                <a:gdLst>
                  <a:gd name="T0" fmla="*/ 0 w 47"/>
                  <a:gd name="T1" fmla="*/ 0 h 7"/>
                  <a:gd name="T2" fmla="*/ 41 w 47"/>
                  <a:gd name="T3" fmla="*/ 7 h 7"/>
                  <a:gd name="T4" fmla="*/ 47 w 47"/>
                  <a:gd name="T5" fmla="*/ 3 h 7"/>
                  <a:gd name="T6" fmla="*/ 47 w 47"/>
                  <a:gd name="T7" fmla="*/ 3 h 7"/>
                  <a:gd name="T8" fmla="*/ 0 w 4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">
                    <a:moveTo>
                      <a:pt x="0" y="0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Freeform 2566"/>
              <p:cNvSpPr/>
              <p:nvPr/>
            </p:nvSpPr>
            <p:spPr bwMode="auto">
              <a:xfrm>
                <a:off x="6457" y="236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Freeform 2567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Freeform 2568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Freeform 2569"/>
              <p:cNvSpPr/>
              <p:nvPr/>
            </p:nvSpPr>
            <p:spPr bwMode="auto">
              <a:xfrm>
                <a:off x="6450" y="2366"/>
                <a:ext cx="12" cy="5"/>
              </a:xfrm>
              <a:custGeom>
                <a:avLst/>
                <a:gdLst>
                  <a:gd name="T0" fmla="*/ 10 w 11"/>
                  <a:gd name="T1" fmla="*/ 0 h 5"/>
                  <a:gd name="T2" fmla="*/ 7 w 11"/>
                  <a:gd name="T3" fmla="*/ 1 h 5"/>
                  <a:gd name="T4" fmla="*/ 6 w 11"/>
                  <a:gd name="T5" fmla="*/ 1 h 5"/>
                  <a:gd name="T6" fmla="*/ 0 w 11"/>
                  <a:gd name="T7" fmla="*/ 5 h 5"/>
                  <a:gd name="T8" fmla="*/ 2 w 11"/>
                  <a:gd name="T9" fmla="*/ 5 h 5"/>
                  <a:gd name="T10" fmla="*/ 11 w 11"/>
                  <a:gd name="T11" fmla="*/ 1 h 5"/>
                  <a:gd name="T12" fmla="*/ 11 w 11"/>
                  <a:gd name="T13" fmla="*/ 0 h 5"/>
                  <a:gd name="T14" fmla="*/ 11 w 11"/>
                  <a:gd name="T15" fmla="*/ 0 h 5"/>
                  <a:gd name="T16" fmla="*/ 10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0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Freeform 2570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Freeform 2571"/>
              <p:cNvSpPr/>
              <p:nvPr/>
            </p:nvSpPr>
            <p:spPr bwMode="auto">
              <a:xfrm>
                <a:off x="6376" y="2360"/>
                <a:ext cx="76" cy="12"/>
              </a:xfrm>
              <a:custGeom>
                <a:avLst/>
                <a:gdLst>
                  <a:gd name="T0" fmla="*/ 0 w 72"/>
                  <a:gd name="T1" fmla="*/ 0 h 12"/>
                  <a:gd name="T2" fmla="*/ 0 w 72"/>
                  <a:gd name="T3" fmla="*/ 0 h 12"/>
                  <a:gd name="T4" fmla="*/ 70 w 72"/>
                  <a:gd name="T5" fmla="*/ 12 h 12"/>
                  <a:gd name="T6" fmla="*/ 72 w 72"/>
                  <a:gd name="T7" fmla="*/ 11 h 12"/>
                  <a:gd name="T8" fmla="*/ 70 w 72"/>
                  <a:gd name="T9" fmla="*/ 11 h 12"/>
                  <a:gd name="T10" fmla="*/ 29 w 72"/>
                  <a:gd name="T11" fmla="*/ 4 h 12"/>
                  <a:gd name="T12" fmla="*/ 14 w 72"/>
                  <a:gd name="T13" fmla="*/ 1 h 12"/>
                  <a:gd name="T14" fmla="*/ 0 w 7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Freeform 2572"/>
              <p:cNvSpPr/>
              <p:nvPr/>
            </p:nvSpPr>
            <p:spPr bwMode="auto">
              <a:xfrm>
                <a:off x="6374" y="23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Freeform 2573"/>
              <p:cNvSpPr/>
              <p:nvPr/>
            </p:nvSpPr>
            <p:spPr bwMode="auto">
              <a:xfrm>
                <a:off x="6301" y="2413"/>
                <a:ext cx="67" cy="59"/>
              </a:xfrm>
              <a:custGeom>
                <a:avLst/>
                <a:gdLst>
                  <a:gd name="T0" fmla="*/ 63 w 63"/>
                  <a:gd name="T1" fmla="*/ 0 h 55"/>
                  <a:gd name="T2" fmla="*/ 0 w 63"/>
                  <a:gd name="T3" fmla="*/ 30 h 55"/>
                  <a:gd name="T4" fmla="*/ 0 w 63"/>
                  <a:gd name="T5" fmla="*/ 33 h 55"/>
                  <a:gd name="T6" fmla="*/ 0 w 63"/>
                  <a:gd name="T7" fmla="*/ 34 h 55"/>
                  <a:gd name="T8" fmla="*/ 53 w 63"/>
                  <a:gd name="T9" fmla="*/ 55 h 55"/>
                  <a:gd name="T10" fmla="*/ 59 w 63"/>
                  <a:gd name="T11" fmla="*/ 52 h 55"/>
                  <a:gd name="T12" fmla="*/ 63 w 6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3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4" y="53"/>
                      <a:pt x="56" y="52"/>
                      <a:pt x="59" y="52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Freeform 2574"/>
              <p:cNvSpPr/>
              <p:nvPr/>
            </p:nvSpPr>
            <p:spPr bwMode="auto">
              <a:xfrm>
                <a:off x="6296" y="24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Freeform 2575"/>
              <p:cNvSpPr/>
              <p:nvPr/>
            </p:nvSpPr>
            <p:spPr bwMode="auto">
              <a:xfrm>
                <a:off x="6357" y="246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Freeform 2576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Freeform 2577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Freeform 2578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Freeform 2579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Freeform 2580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Freeform 2581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Freeform 2582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5" name="Freeform 2583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Freeform 2584"/>
              <p:cNvSpPr/>
              <p:nvPr/>
            </p:nvSpPr>
            <p:spPr bwMode="auto">
              <a:xfrm>
                <a:off x="6452" y="2367"/>
                <a:ext cx="11" cy="5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4 h 5"/>
                  <a:gd name="T4" fmla="*/ 3 w 10"/>
                  <a:gd name="T5" fmla="*/ 5 h 5"/>
                  <a:gd name="T6" fmla="*/ 4 w 10"/>
                  <a:gd name="T7" fmla="*/ 4 h 5"/>
                  <a:gd name="T8" fmla="*/ 4 w 10"/>
                  <a:gd name="T9" fmla="*/ 5 h 5"/>
                  <a:gd name="T10" fmla="*/ 5 w 10"/>
                  <a:gd name="T11" fmla="*/ 5 h 5"/>
                  <a:gd name="T12" fmla="*/ 10 w 10"/>
                  <a:gd name="T13" fmla="*/ 0 h 5"/>
                  <a:gd name="T14" fmla="*/ 9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Freeform 2585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Freeform 2586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Freeform 2587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Freeform 2588"/>
              <p:cNvSpPr/>
              <p:nvPr/>
            </p:nvSpPr>
            <p:spPr bwMode="auto">
              <a:xfrm>
                <a:off x="6209" y="2056"/>
                <a:ext cx="90" cy="23"/>
              </a:xfrm>
              <a:custGeom>
                <a:avLst/>
                <a:gdLst>
                  <a:gd name="T0" fmla="*/ 59 w 85"/>
                  <a:gd name="T1" fmla="*/ 0 h 22"/>
                  <a:gd name="T2" fmla="*/ 1 w 85"/>
                  <a:gd name="T3" fmla="*/ 3 h 22"/>
                  <a:gd name="T4" fmla="*/ 0 w 85"/>
                  <a:gd name="T5" fmla="*/ 7 h 22"/>
                  <a:gd name="T6" fmla="*/ 85 w 85"/>
                  <a:gd name="T7" fmla="*/ 22 h 22"/>
                  <a:gd name="T8" fmla="*/ 85 w 85"/>
                  <a:gd name="T9" fmla="*/ 22 h 22"/>
                  <a:gd name="T10" fmla="*/ 59 w 8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2">
                    <a:moveTo>
                      <a:pt x="59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Freeform 2589"/>
              <p:cNvSpPr/>
              <p:nvPr/>
            </p:nvSpPr>
            <p:spPr bwMode="auto">
              <a:xfrm>
                <a:off x="6299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Freeform 2590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Freeform 2591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Freeform 2592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Freeform 2593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Freeform 2594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Freeform 2595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Freeform 2596"/>
              <p:cNvSpPr/>
              <p:nvPr/>
            </p:nvSpPr>
            <p:spPr bwMode="auto">
              <a:xfrm>
                <a:off x="6303" y="208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Freeform 2597"/>
              <p:cNvSpPr/>
              <p:nvPr/>
            </p:nvSpPr>
            <p:spPr bwMode="auto">
              <a:xfrm>
                <a:off x="6303" y="208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Freeform 2598"/>
              <p:cNvSpPr/>
              <p:nvPr/>
            </p:nvSpPr>
            <p:spPr bwMode="auto">
              <a:xfrm>
                <a:off x="6031" y="2053"/>
                <a:ext cx="93" cy="45"/>
              </a:xfrm>
              <a:custGeom>
                <a:avLst/>
                <a:gdLst>
                  <a:gd name="T0" fmla="*/ 59 w 88"/>
                  <a:gd name="T1" fmla="*/ 0 h 42"/>
                  <a:gd name="T2" fmla="*/ 56 w 88"/>
                  <a:gd name="T3" fmla="*/ 1 h 42"/>
                  <a:gd name="T4" fmla="*/ 53 w 88"/>
                  <a:gd name="T5" fmla="*/ 0 h 42"/>
                  <a:gd name="T6" fmla="*/ 0 w 88"/>
                  <a:gd name="T7" fmla="*/ 42 h 42"/>
                  <a:gd name="T8" fmla="*/ 88 w 88"/>
                  <a:gd name="T9" fmla="*/ 17 h 42"/>
                  <a:gd name="T10" fmla="*/ 59 w 8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2">
                    <a:moveTo>
                      <a:pt x="59" y="0"/>
                    </a:move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Freeform 2599"/>
              <p:cNvSpPr/>
              <p:nvPr/>
            </p:nvSpPr>
            <p:spPr bwMode="auto">
              <a:xfrm>
                <a:off x="6087" y="2051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2 h 3"/>
                  <a:gd name="T4" fmla="*/ 3 w 6"/>
                  <a:gd name="T5" fmla="*/ 3 h 3"/>
                  <a:gd name="T6" fmla="*/ 6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Freeform 2600"/>
              <p:cNvSpPr/>
              <p:nvPr/>
            </p:nvSpPr>
            <p:spPr bwMode="auto">
              <a:xfrm>
                <a:off x="6024" y="2049"/>
                <a:ext cx="102" cy="53"/>
              </a:xfrm>
              <a:custGeom>
                <a:avLst/>
                <a:gdLst>
                  <a:gd name="T0" fmla="*/ 62 w 96"/>
                  <a:gd name="T1" fmla="*/ 0 h 50"/>
                  <a:gd name="T2" fmla="*/ 61 w 96"/>
                  <a:gd name="T3" fmla="*/ 1 h 50"/>
                  <a:gd name="T4" fmla="*/ 61 w 96"/>
                  <a:gd name="T5" fmla="*/ 1 h 50"/>
                  <a:gd name="T6" fmla="*/ 0 w 96"/>
                  <a:gd name="T7" fmla="*/ 50 h 50"/>
                  <a:gd name="T8" fmla="*/ 96 w 96"/>
                  <a:gd name="T9" fmla="*/ 22 h 50"/>
                  <a:gd name="T10" fmla="*/ 94 w 96"/>
                  <a:gd name="T11" fmla="*/ 21 h 50"/>
                  <a:gd name="T12" fmla="*/ 6 w 96"/>
                  <a:gd name="T13" fmla="*/ 46 h 50"/>
                  <a:gd name="T14" fmla="*/ 59 w 96"/>
                  <a:gd name="T15" fmla="*/ 4 h 50"/>
                  <a:gd name="T16" fmla="*/ 62 w 96"/>
                  <a:gd name="T17" fmla="*/ 2 h 50"/>
                  <a:gd name="T18" fmla="*/ 61 w 96"/>
                  <a:gd name="T19" fmla="*/ 1 h 50"/>
                  <a:gd name="T20" fmla="*/ 62 w 96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62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Freeform 2601"/>
              <p:cNvSpPr/>
              <p:nvPr/>
            </p:nvSpPr>
            <p:spPr bwMode="auto">
              <a:xfrm>
                <a:off x="6089" y="2049"/>
                <a:ext cx="39" cy="23"/>
              </a:xfrm>
              <a:custGeom>
                <a:avLst/>
                <a:gdLst>
                  <a:gd name="T0" fmla="*/ 1 w 37"/>
                  <a:gd name="T1" fmla="*/ 0 h 22"/>
                  <a:gd name="T2" fmla="*/ 0 w 37"/>
                  <a:gd name="T3" fmla="*/ 1 h 22"/>
                  <a:gd name="T4" fmla="*/ 0 w 37"/>
                  <a:gd name="T5" fmla="*/ 1 h 22"/>
                  <a:gd name="T6" fmla="*/ 1 w 37"/>
                  <a:gd name="T7" fmla="*/ 0 h 22"/>
                  <a:gd name="T8" fmla="*/ 0 w 37"/>
                  <a:gd name="T9" fmla="*/ 1 h 22"/>
                  <a:gd name="T10" fmla="*/ 1 w 37"/>
                  <a:gd name="T11" fmla="*/ 2 h 22"/>
                  <a:gd name="T12" fmla="*/ 4 w 37"/>
                  <a:gd name="T13" fmla="*/ 4 h 22"/>
                  <a:gd name="T14" fmla="*/ 33 w 37"/>
                  <a:gd name="T15" fmla="*/ 21 h 22"/>
                  <a:gd name="T16" fmla="*/ 35 w 37"/>
                  <a:gd name="T17" fmla="*/ 22 h 22"/>
                  <a:gd name="T18" fmla="*/ 37 w 37"/>
                  <a:gd name="T19" fmla="*/ 21 h 22"/>
                  <a:gd name="T20" fmla="*/ 1 w 37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Freeform 2602"/>
              <p:cNvSpPr>
                <a:spLocks noEditPoints="1"/>
              </p:cNvSpPr>
              <p:nvPr/>
            </p:nvSpPr>
            <p:spPr bwMode="auto">
              <a:xfrm>
                <a:off x="6098" y="2019"/>
                <a:ext cx="120" cy="84"/>
              </a:xfrm>
              <a:custGeom>
                <a:avLst/>
                <a:gdLst>
                  <a:gd name="T0" fmla="*/ 77 w 113"/>
                  <a:gd name="T1" fmla="*/ 41 h 80"/>
                  <a:gd name="T2" fmla="*/ 70 w 113"/>
                  <a:gd name="T3" fmla="*/ 45 h 80"/>
                  <a:gd name="T4" fmla="*/ 64 w 113"/>
                  <a:gd name="T5" fmla="*/ 41 h 80"/>
                  <a:gd name="T6" fmla="*/ 32 w 113"/>
                  <a:gd name="T7" fmla="*/ 51 h 80"/>
                  <a:gd name="T8" fmla="*/ 81 w 113"/>
                  <a:gd name="T9" fmla="*/ 80 h 80"/>
                  <a:gd name="T10" fmla="*/ 87 w 113"/>
                  <a:gd name="T11" fmla="*/ 78 h 80"/>
                  <a:gd name="T12" fmla="*/ 88 w 113"/>
                  <a:gd name="T13" fmla="*/ 78 h 80"/>
                  <a:gd name="T14" fmla="*/ 101 w 113"/>
                  <a:gd name="T15" fmla="*/ 45 h 80"/>
                  <a:gd name="T16" fmla="*/ 77 w 113"/>
                  <a:gd name="T17" fmla="*/ 41 h 80"/>
                  <a:gd name="T18" fmla="*/ 112 w 113"/>
                  <a:gd name="T19" fmla="*/ 0 h 80"/>
                  <a:gd name="T20" fmla="*/ 35 w 113"/>
                  <a:gd name="T21" fmla="*/ 19 h 80"/>
                  <a:gd name="T22" fmla="*/ 32 w 113"/>
                  <a:gd name="T23" fmla="*/ 21 h 80"/>
                  <a:gd name="T24" fmla="*/ 31 w 113"/>
                  <a:gd name="T25" fmla="*/ 21 h 80"/>
                  <a:gd name="T26" fmla="*/ 0 w 113"/>
                  <a:gd name="T27" fmla="*/ 28 h 80"/>
                  <a:gd name="T28" fmla="*/ 63 w 113"/>
                  <a:gd name="T29" fmla="*/ 36 h 80"/>
                  <a:gd name="T30" fmla="*/ 70 w 113"/>
                  <a:gd name="T31" fmla="*/ 31 h 80"/>
                  <a:gd name="T32" fmla="*/ 74 w 113"/>
                  <a:gd name="T33" fmla="*/ 32 h 80"/>
                  <a:gd name="T34" fmla="*/ 113 w 113"/>
                  <a:gd name="T35" fmla="*/ 1 h 80"/>
                  <a:gd name="T36" fmla="*/ 112 w 113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80">
                    <a:moveTo>
                      <a:pt x="77" y="41"/>
                    </a:moveTo>
                    <a:cubicBezTo>
                      <a:pt x="75" y="43"/>
                      <a:pt x="73" y="45"/>
                      <a:pt x="70" y="45"/>
                    </a:cubicBezTo>
                    <a:cubicBezTo>
                      <a:pt x="67" y="45"/>
                      <a:pt x="65" y="44"/>
                      <a:pt x="64" y="4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3" y="79"/>
                      <a:pt x="85" y="78"/>
                      <a:pt x="87" y="78"/>
                    </a:cubicBezTo>
                    <a:cubicBezTo>
                      <a:pt x="87" y="78"/>
                      <a:pt x="88" y="78"/>
                      <a:pt x="88" y="78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77" y="41"/>
                      <a:pt x="77" y="41"/>
                      <a:pt x="77" y="41"/>
                    </a:cubicBezTo>
                    <a:moveTo>
                      <a:pt x="112" y="0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4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3"/>
                      <a:pt x="67" y="31"/>
                      <a:pt x="70" y="31"/>
                    </a:cubicBezTo>
                    <a:cubicBezTo>
                      <a:pt x="72" y="31"/>
                      <a:pt x="73" y="31"/>
                      <a:pt x="74" y="3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0"/>
                      <a:pt x="1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Freeform 2603"/>
              <p:cNvSpPr/>
              <p:nvPr/>
            </p:nvSpPr>
            <p:spPr bwMode="auto">
              <a:xfrm>
                <a:off x="6184" y="210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5 w 7"/>
                  <a:gd name="T5" fmla="*/ 5 h 5"/>
                  <a:gd name="T6" fmla="*/ 7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Freeform 2604"/>
              <p:cNvSpPr/>
              <p:nvPr/>
            </p:nvSpPr>
            <p:spPr bwMode="auto">
              <a:xfrm>
                <a:off x="6217" y="20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Freeform 2605"/>
              <p:cNvSpPr>
                <a:spLocks noEditPoints="1"/>
              </p:cNvSpPr>
              <p:nvPr/>
            </p:nvSpPr>
            <p:spPr bwMode="auto">
              <a:xfrm>
                <a:off x="6165" y="2051"/>
                <a:ext cx="15" cy="15"/>
              </a:xfrm>
              <a:custGeom>
                <a:avLst/>
                <a:gdLst>
                  <a:gd name="T0" fmla="*/ 7 w 14"/>
                  <a:gd name="T1" fmla="*/ 9 h 14"/>
                  <a:gd name="T2" fmla="*/ 1 w 14"/>
                  <a:gd name="T3" fmla="*/ 10 h 14"/>
                  <a:gd name="T4" fmla="*/ 7 w 14"/>
                  <a:gd name="T5" fmla="*/ 14 h 14"/>
                  <a:gd name="T6" fmla="*/ 14 w 14"/>
                  <a:gd name="T7" fmla="*/ 10 h 14"/>
                  <a:gd name="T8" fmla="*/ 7 w 14"/>
                  <a:gd name="T9" fmla="*/ 9 h 14"/>
                  <a:gd name="T10" fmla="*/ 7 w 14"/>
                  <a:gd name="T11" fmla="*/ 0 h 14"/>
                  <a:gd name="T12" fmla="*/ 0 w 14"/>
                  <a:gd name="T13" fmla="*/ 5 h 14"/>
                  <a:gd name="T14" fmla="*/ 6 w 14"/>
                  <a:gd name="T15" fmla="*/ 5 h 14"/>
                  <a:gd name="T16" fmla="*/ 11 w 14"/>
                  <a:gd name="T17" fmla="*/ 1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4" y="14"/>
                      <a:pt x="7" y="14"/>
                    </a:cubicBezTo>
                    <a:cubicBezTo>
                      <a:pt x="10" y="14"/>
                      <a:pt x="12" y="12"/>
                      <a:pt x="14" y="10"/>
                    </a:cubicBezTo>
                    <a:cubicBezTo>
                      <a:pt x="7" y="9"/>
                      <a:pt x="7" y="9"/>
                      <a:pt x="7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Freeform 2606"/>
              <p:cNvSpPr/>
              <p:nvPr/>
            </p:nvSpPr>
            <p:spPr bwMode="auto">
              <a:xfrm>
                <a:off x="6131" y="203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Freeform 2607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2608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2609"/>
              <p:cNvSpPr>
                <a:spLocks noEditPoints="1"/>
              </p:cNvSpPr>
              <p:nvPr/>
            </p:nvSpPr>
            <p:spPr bwMode="auto">
              <a:xfrm>
                <a:off x="6094" y="2048"/>
                <a:ext cx="78" cy="24"/>
              </a:xfrm>
              <a:custGeom>
                <a:avLst/>
                <a:gdLst>
                  <a:gd name="T0" fmla="*/ 72 w 74"/>
                  <a:gd name="T1" fmla="*/ 10 h 23"/>
                  <a:gd name="T2" fmla="*/ 34 w 74"/>
                  <a:gd name="T3" fmla="*/ 22 h 23"/>
                  <a:gd name="T4" fmla="*/ 36 w 74"/>
                  <a:gd name="T5" fmla="*/ 23 h 23"/>
                  <a:gd name="T6" fmla="*/ 68 w 74"/>
                  <a:gd name="T7" fmla="*/ 13 h 23"/>
                  <a:gd name="T8" fmla="*/ 74 w 74"/>
                  <a:gd name="T9" fmla="*/ 12 h 23"/>
                  <a:gd name="T10" fmla="*/ 74 w 74"/>
                  <a:gd name="T11" fmla="*/ 11 h 23"/>
                  <a:gd name="T12" fmla="*/ 74 w 74"/>
                  <a:gd name="T13" fmla="*/ 11 h 23"/>
                  <a:gd name="T14" fmla="*/ 74 w 74"/>
                  <a:gd name="T15" fmla="*/ 11 h 23"/>
                  <a:gd name="T16" fmla="*/ 72 w 74"/>
                  <a:gd name="T17" fmla="*/ 11 h 23"/>
                  <a:gd name="T18" fmla="*/ 72 w 74"/>
                  <a:gd name="T19" fmla="*/ 10 h 23"/>
                  <a:gd name="T20" fmla="*/ 4 w 74"/>
                  <a:gd name="T21" fmla="*/ 0 h 23"/>
                  <a:gd name="T22" fmla="*/ 0 w 74"/>
                  <a:gd name="T23" fmla="*/ 1 h 23"/>
                  <a:gd name="T24" fmla="*/ 72 w 74"/>
                  <a:gd name="T25" fmla="*/ 10 h 23"/>
                  <a:gd name="T26" fmla="*/ 73 w 74"/>
                  <a:gd name="T27" fmla="*/ 9 h 23"/>
                  <a:gd name="T28" fmla="*/ 73 w 74"/>
                  <a:gd name="T29" fmla="*/ 8 h 23"/>
                  <a:gd name="T30" fmla="*/ 67 w 74"/>
                  <a:gd name="T31" fmla="*/ 8 h 23"/>
                  <a:gd name="T32" fmla="*/ 4 w 74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23">
                    <a:moveTo>
                      <a:pt x="72" y="10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2610"/>
              <p:cNvSpPr>
                <a:spLocks noEditPoints="1"/>
              </p:cNvSpPr>
              <p:nvPr/>
            </p:nvSpPr>
            <p:spPr bwMode="auto">
              <a:xfrm>
                <a:off x="6090" y="2015"/>
                <a:ext cx="132" cy="92"/>
              </a:xfrm>
              <a:custGeom>
                <a:avLst/>
                <a:gdLst>
                  <a:gd name="T0" fmla="*/ 109 w 125"/>
                  <a:gd name="T1" fmla="*/ 46 h 87"/>
                  <a:gd name="T2" fmla="*/ 109 w 125"/>
                  <a:gd name="T3" fmla="*/ 48 h 87"/>
                  <a:gd name="T4" fmla="*/ 96 w 125"/>
                  <a:gd name="T5" fmla="*/ 81 h 87"/>
                  <a:gd name="T6" fmla="*/ 94 w 125"/>
                  <a:gd name="T7" fmla="*/ 86 h 87"/>
                  <a:gd name="T8" fmla="*/ 89 w 125"/>
                  <a:gd name="T9" fmla="*/ 83 h 87"/>
                  <a:gd name="T10" fmla="*/ 40 w 125"/>
                  <a:gd name="T11" fmla="*/ 54 h 87"/>
                  <a:gd name="T12" fmla="*/ 38 w 125"/>
                  <a:gd name="T13" fmla="*/ 53 h 87"/>
                  <a:gd name="T14" fmla="*/ 36 w 125"/>
                  <a:gd name="T15" fmla="*/ 53 h 87"/>
                  <a:gd name="T16" fmla="*/ 93 w 125"/>
                  <a:gd name="T17" fmla="*/ 87 h 87"/>
                  <a:gd name="T18" fmla="*/ 94 w 125"/>
                  <a:gd name="T19" fmla="*/ 87 h 87"/>
                  <a:gd name="T20" fmla="*/ 95 w 125"/>
                  <a:gd name="T21" fmla="*/ 87 h 87"/>
                  <a:gd name="T22" fmla="*/ 95 w 125"/>
                  <a:gd name="T23" fmla="*/ 87 h 87"/>
                  <a:gd name="T24" fmla="*/ 111 w 125"/>
                  <a:gd name="T25" fmla="*/ 47 h 87"/>
                  <a:gd name="T26" fmla="*/ 109 w 125"/>
                  <a:gd name="T27" fmla="*/ 46 h 87"/>
                  <a:gd name="T28" fmla="*/ 125 w 125"/>
                  <a:gd name="T29" fmla="*/ 0 h 87"/>
                  <a:gd name="T30" fmla="*/ 0 w 125"/>
                  <a:gd name="T31" fmla="*/ 32 h 87"/>
                  <a:gd name="T32" fmla="*/ 4 w 125"/>
                  <a:gd name="T33" fmla="*/ 32 h 87"/>
                  <a:gd name="T34" fmla="*/ 8 w 125"/>
                  <a:gd name="T35" fmla="*/ 31 h 87"/>
                  <a:gd name="T36" fmla="*/ 39 w 125"/>
                  <a:gd name="T37" fmla="*/ 24 h 87"/>
                  <a:gd name="T38" fmla="*/ 43 w 125"/>
                  <a:gd name="T39" fmla="*/ 22 h 87"/>
                  <a:gd name="T40" fmla="*/ 120 w 125"/>
                  <a:gd name="T41" fmla="*/ 3 h 87"/>
                  <a:gd name="T42" fmla="*/ 122 w 125"/>
                  <a:gd name="T43" fmla="*/ 2 h 87"/>
                  <a:gd name="T44" fmla="*/ 125 w 125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87">
                    <a:moveTo>
                      <a:pt x="109" y="46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7"/>
                      <a:pt x="95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09" y="46"/>
                      <a:pt x="109" y="46"/>
                      <a:pt x="109" y="46"/>
                    </a:cubicBezTo>
                    <a:moveTo>
                      <a:pt x="125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2611"/>
              <p:cNvSpPr/>
              <p:nvPr/>
            </p:nvSpPr>
            <p:spPr bwMode="auto">
              <a:xfrm>
                <a:off x="6170" y="2014"/>
                <a:ext cx="56" cy="46"/>
              </a:xfrm>
              <a:custGeom>
                <a:avLst/>
                <a:gdLst>
                  <a:gd name="T0" fmla="*/ 53 w 53"/>
                  <a:gd name="T1" fmla="*/ 0 h 43"/>
                  <a:gd name="T2" fmla="*/ 49 w 53"/>
                  <a:gd name="T3" fmla="*/ 1 h 43"/>
                  <a:gd name="T4" fmla="*/ 46 w 53"/>
                  <a:gd name="T5" fmla="*/ 3 h 43"/>
                  <a:gd name="T6" fmla="*/ 45 w 53"/>
                  <a:gd name="T7" fmla="*/ 5 h 43"/>
                  <a:gd name="T8" fmla="*/ 6 w 53"/>
                  <a:gd name="T9" fmla="*/ 36 h 43"/>
                  <a:gd name="T10" fmla="*/ 1 w 53"/>
                  <a:gd name="T11" fmla="*/ 40 h 43"/>
                  <a:gd name="T12" fmla="*/ 1 w 53"/>
                  <a:gd name="T13" fmla="*/ 41 h 43"/>
                  <a:gd name="T14" fmla="*/ 0 w 53"/>
                  <a:gd name="T15" fmla="*/ 42 h 43"/>
                  <a:gd name="T16" fmla="*/ 2 w 53"/>
                  <a:gd name="T17" fmla="*/ 42 h 43"/>
                  <a:gd name="T18" fmla="*/ 0 w 53"/>
                  <a:gd name="T19" fmla="*/ 42 h 43"/>
                  <a:gd name="T20" fmla="*/ 0 w 53"/>
                  <a:gd name="T21" fmla="*/ 43 h 43"/>
                  <a:gd name="T22" fmla="*/ 2 w 53"/>
                  <a:gd name="T23" fmla="*/ 43 h 43"/>
                  <a:gd name="T24" fmla="*/ 2 w 53"/>
                  <a:gd name="T25" fmla="*/ 43 h 43"/>
                  <a:gd name="T26" fmla="*/ 2 w 53"/>
                  <a:gd name="T27" fmla="*/ 43 h 43"/>
                  <a:gd name="T28" fmla="*/ 9 w 53"/>
                  <a:gd name="T29" fmla="*/ 43 h 43"/>
                  <a:gd name="T30" fmla="*/ 2 w 53"/>
                  <a:gd name="T31" fmla="*/ 42 h 43"/>
                  <a:gd name="T32" fmla="*/ 53 w 53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1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2612"/>
              <p:cNvSpPr/>
              <p:nvPr/>
            </p:nvSpPr>
            <p:spPr bwMode="auto">
              <a:xfrm>
                <a:off x="6188" y="21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2613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2614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Freeform 2615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2616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Group 2818"/>
            <p:cNvGrpSpPr/>
            <p:nvPr/>
          </p:nvGrpSpPr>
          <p:grpSpPr bwMode="auto">
            <a:xfrm>
              <a:off x="6024" y="1967"/>
              <a:ext cx="812" cy="581"/>
              <a:chOff x="6024" y="1967"/>
              <a:chExt cx="812" cy="581"/>
            </a:xfrm>
          </p:grpSpPr>
          <p:sp>
            <p:nvSpPr>
              <p:cNvPr id="2129" name="Freeform 2618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619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620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621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622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623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624"/>
              <p:cNvSpPr/>
              <p:nvPr/>
            </p:nvSpPr>
            <p:spPr bwMode="auto">
              <a:xfrm>
                <a:off x="6094" y="2049"/>
                <a:ext cx="76" cy="22"/>
              </a:xfrm>
              <a:custGeom>
                <a:avLst/>
                <a:gdLst>
                  <a:gd name="T0" fmla="*/ 0 w 72"/>
                  <a:gd name="T1" fmla="*/ 0 h 21"/>
                  <a:gd name="T2" fmla="*/ 0 w 72"/>
                  <a:gd name="T3" fmla="*/ 1 h 21"/>
                  <a:gd name="T4" fmla="*/ 3 w 72"/>
                  <a:gd name="T5" fmla="*/ 2 h 21"/>
                  <a:gd name="T6" fmla="*/ 66 w 72"/>
                  <a:gd name="T7" fmla="*/ 10 h 21"/>
                  <a:gd name="T8" fmla="*/ 32 w 72"/>
                  <a:gd name="T9" fmla="*/ 20 h 21"/>
                  <a:gd name="T10" fmla="*/ 34 w 72"/>
                  <a:gd name="T11" fmla="*/ 21 h 21"/>
                  <a:gd name="T12" fmla="*/ 72 w 72"/>
                  <a:gd name="T13" fmla="*/ 9 h 21"/>
                  <a:gd name="T14" fmla="*/ 72 w 72"/>
                  <a:gd name="T15" fmla="*/ 9 h 21"/>
                  <a:gd name="T16" fmla="*/ 0 w 7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625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626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627"/>
              <p:cNvSpPr/>
              <p:nvPr/>
            </p:nvSpPr>
            <p:spPr bwMode="auto">
              <a:xfrm>
                <a:off x="6170" y="2059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628"/>
              <p:cNvSpPr/>
              <p:nvPr/>
            </p:nvSpPr>
            <p:spPr bwMode="auto">
              <a:xfrm>
                <a:off x="6234" y="2019"/>
                <a:ext cx="136" cy="33"/>
              </a:xfrm>
              <a:custGeom>
                <a:avLst/>
                <a:gdLst>
                  <a:gd name="T0" fmla="*/ 0 w 129"/>
                  <a:gd name="T1" fmla="*/ 0 h 32"/>
                  <a:gd name="T2" fmla="*/ 0 w 129"/>
                  <a:gd name="T3" fmla="*/ 1 h 32"/>
                  <a:gd name="T4" fmla="*/ 37 w 129"/>
                  <a:gd name="T5" fmla="*/ 32 h 32"/>
                  <a:gd name="T6" fmla="*/ 129 w 129"/>
                  <a:gd name="T7" fmla="*/ 28 h 32"/>
                  <a:gd name="T8" fmla="*/ 0 w 12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629"/>
              <p:cNvSpPr/>
              <p:nvPr/>
            </p:nvSpPr>
            <p:spPr bwMode="auto">
              <a:xfrm>
                <a:off x="6232" y="20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630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631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632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633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634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635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636"/>
              <p:cNvSpPr/>
              <p:nvPr/>
            </p:nvSpPr>
            <p:spPr bwMode="auto">
              <a:xfrm>
                <a:off x="6213" y="2022"/>
                <a:ext cx="56" cy="34"/>
              </a:xfrm>
              <a:custGeom>
                <a:avLst/>
                <a:gdLst>
                  <a:gd name="T0" fmla="*/ 18 w 53"/>
                  <a:gd name="T1" fmla="*/ 0 h 32"/>
                  <a:gd name="T2" fmla="*/ 12 w 53"/>
                  <a:gd name="T3" fmla="*/ 3 h 32"/>
                  <a:gd name="T4" fmla="*/ 11 w 53"/>
                  <a:gd name="T5" fmla="*/ 3 h 32"/>
                  <a:gd name="T6" fmla="*/ 0 w 53"/>
                  <a:gd name="T7" fmla="*/ 32 h 32"/>
                  <a:gd name="T8" fmla="*/ 53 w 53"/>
                  <a:gd name="T9" fmla="*/ 29 h 32"/>
                  <a:gd name="T10" fmla="*/ 18 w 5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32">
                    <a:moveTo>
                      <a:pt x="18" y="0"/>
                    </a:moveTo>
                    <a:cubicBezTo>
                      <a:pt x="17" y="2"/>
                      <a:pt x="15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637"/>
              <p:cNvSpPr/>
              <p:nvPr/>
            </p:nvSpPr>
            <p:spPr bwMode="auto">
              <a:xfrm>
                <a:off x="6224" y="2021"/>
                <a:ext cx="8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3 h 4"/>
                  <a:gd name="T4" fmla="*/ 0 w 7"/>
                  <a:gd name="T5" fmla="*/ 3 h 4"/>
                  <a:gd name="T6" fmla="*/ 0 w 7"/>
                  <a:gd name="T7" fmla="*/ 4 h 4"/>
                  <a:gd name="T8" fmla="*/ 1 w 7"/>
                  <a:gd name="T9" fmla="*/ 4 h 4"/>
                  <a:gd name="T10" fmla="*/ 7 w 7"/>
                  <a:gd name="T11" fmla="*/ 1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3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638"/>
              <p:cNvSpPr/>
              <p:nvPr/>
            </p:nvSpPr>
            <p:spPr bwMode="auto">
              <a:xfrm>
                <a:off x="6224" y="201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5" y="5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639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640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2641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642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643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644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645"/>
              <p:cNvSpPr/>
              <p:nvPr/>
            </p:nvSpPr>
            <p:spPr bwMode="auto">
              <a:xfrm>
                <a:off x="6179" y="2022"/>
                <a:ext cx="42" cy="35"/>
              </a:xfrm>
              <a:custGeom>
                <a:avLst/>
                <a:gdLst>
                  <a:gd name="T0" fmla="*/ 38 w 40"/>
                  <a:gd name="T1" fmla="*/ 0 h 33"/>
                  <a:gd name="T2" fmla="*/ 0 w 40"/>
                  <a:gd name="T3" fmla="*/ 32 h 33"/>
                  <a:gd name="T4" fmla="*/ 0 w 40"/>
                  <a:gd name="T5" fmla="*/ 32 h 33"/>
                  <a:gd name="T6" fmla="*/ 1 w 40"/>
                  <a:gd name="T7" fmla="*/ 33 h 33"/>
                  <a:gd name="T8" fmla="*/ 28 w 40"/>
                  <a:gd name="T9" fmla="*/ 32 h 33"/>
                  <a:gd name="T10" fmla="*/ 40 w 40"/>
                  <a:gd name="T11" fmla="*/ 1 h 33"/>
                  <a:gd name="T12" fmla="*/ 38 w 4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3">
                    <a:moveTo>
                      <a:pt x="38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3"/>
                      <a:pt x="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8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646"/>
              <p:cNvSpPr/>
              <p:nvPr/>
            </p:nvSpPr>
            <p:spPr bwMode="auto">
              <a:xfrm>
                <a:off x="6219" y="20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647"/>
              <p:cNvSpPr/>
              <p:nvPr/>
            </p:nvSpPr>
            <p:spPr bwMode="auto">
              <a:xfrm>
                <a:off x="6221" y="202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648"/>
              <p:cNvSpPr/>
              <p:nvPr/>
            </p:nvSpPr>
            <p:spPr bwMode="auto">
              <a:xfrm>
                <a:off x="6177" y="2056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649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650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651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652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2653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654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655"/>
              <p:cNvSpPr>
                <a:spLocks noEditPoints="1"/>
              </p:cNvSpPr>
              <p:nvPr/>
            </p:nvSpPr>
            <p:spPr bwMode="auto">
              <a:xfrm>
                <a:off x="6479" y="2002"/>
                <a:ext cx="171" cy="78"/>
              </a:xfrm>
              <a:custGeom>
                <a:avLst/>
                <a:gdLst>
                  <a:gd name="T0" fmla="*/ 36 w 162"/>
                  <a:gd name="T1" fmla="*/ 23 h 74"/>
                  <a:gd name="T2" fmla="*/ 3 w 162"/>
                  <a:gd name="T3" fmla="*/ 29 h 74"/>
                  <a:gd name="T4" fmla="*/ 0 w 162"/>
                  <a:gd name="T5" fmla="*/ 71 h 74"/>
                  <a:gd name="T6" fmla="*/ 5 w 162"/>
                  <a:gd name="T7" fmla="*/ 74 h 74"/>
                  <a:gd name="T8" fmla="*/ 67 w 162"/>
                  <a:gd name="T9" fmla="*/ 45 h 74"/>
                  <a:gd name="T10" fmla="*/ 36 w 162"/>
                  <a:gd name="T11" fmla="*/ 23 h 74"/>
                  <a:gd name="T12" fmla="*/ 162 w 162"/>
                  <a:gd name="T13" fmla="*/ 0 h 74"/>
                  <a:gd name="T14" fmla="*/ 40 w 162"/>
                  <a:gd name="T15" fmla="*/ 22 h 74"/>
                  <a:gd name="T16" fmla="*/ 70 w 162"/>
                  <a:gd name="T17" fmla="*/ 44 h 74"/>
                  <a:gd name="T18" fmla="*/ 162 w 162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36" y="23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2"/>
                      <a:pt x="4" y="73"/>
                      <a:pt x="5" y="74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36" y="23"/>
                      <a:pt x="36" y="23"/>
                      <a:pt x="36" y="23"/>
                    </a:cubicBezTo>
                    <a:moveTo>
                      <a:pt x="162" y="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656"/>
              <p:cNvSpPr/>
              <p:nvPr/>
            </p:nvSpPr>
            <p:spPr bwMode="auto">
              <a:xfrm>
                <a:off x="6479" y="207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2657"/>
              <p:cNvSpPr>
                <a:spLocks noEditPoints="1"/>
              </p:cNvSpPr>
              <p:nvPr/>
            </p:nvSpPr>
            <p:spPr bwMode="auto">
              <a:xfrm>
                <a:off x="6477" y="2001"/>
                <a:ext cx="178" cy="84"/>
              </a:xfrm>
              <a:custGeom>
                <a:avLst/>
                <a:gdLst>
                  <a:gd name="T0" fmla="*/ 5 w 169"/>
                  <a:gd name="T1" fmla="*/ 30 h 80"/>
                  <a:gd name="T2" fmla="*/ 4 w 169"/>
                  <a:gd name="T3" fmla="*/ 30 h 80"/>
                  <a:gd name="T4" fmla="*/ 0 w 169"/>
                  <a:gd name="T5" fmla="*/ 79 h 80"/>
                  <a:gd name="T6" fmla="*/ 1 w 169"/>
                  <a:gd name="T7" fmla="*/ 79 h 80"/>
                  <a:gd name="T8" fmla="*/ 1 w 169"/>
                  <a:gd name="T9" fmla="*/ 80 h 80"/>
                  <a:gd name="T10" fmla="*/ 70 w 169"/>
                  <a:gd name="T11" fmla="*/ 47 h 80"/>
                  <a:gd name="T12" fmla="*/ 69 w 169"/>
                  <a:gd name="T13" fmla="*/ 46 h 80"/>
                  <a:gd name="T14" fmla="*/ 7 w 169"/>
                  <a:gd name="T15" fmla="*/ 75 h 80"/>
                  <a:gd name="T16" fmla="*/ 2 w 169"/>
                  <a:gd name="T17" fmla="*/ 78 h 80"/>
                  <a:gd name="T18" fmla="*/ 2 w 169"/>
                  <a:gd name="T19" fmla="*/ 72 h 80"/>
                  <a:gd name="T20" fmla="*/ 5 w 169"/>
                  <a:gd name="T21" fmla="*/ 30 h 80"/>
                  <a:gd name="T22" fmla="*/ 169 w 169"/>
                  <a:gd name="T23" fmla="*/ 0 h 80"/>
                  <a:gd name="T24" fmla="*/ 164 w 169"/>
                  <a:gd name="T25" fmla="*/ 1 h 80"/>
                  <a:gd name="T26" fmla="*/ 72 w 169"/>
                  <a:gd name="T27" fmla="*/ 45 h 80"/>
                  <a:gd name="T28" fmla="*/ 73 w 169"/>
                  <a:gd name="T29" fmla="*/ 46 h 80"/>
                  <a:gd name="T30" fmla="*/ 169 w 169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80">
                    <a:moveTo>
                      <a:pt x="5" y="3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80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169" y="0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658"/>
              <p:cNvSpPr>
                <a:spLocks noEditPoints="1"/>
              </p:cNvSpPr>
              <p:nvPr/>
            </p:nvSpPr>
            <p:spPr bwMode="auto">
              <a:xfrm>
                <a:off x="6481" y="1999"/>
                <a:ext cx="179" cy="33"/>
              </a:xfrm>
              <a:custGeom>
                <a:avLst/>
                <a:gdLst>
                  <a:gd name="T0" fmla="*/ 32 w 169"/>
                  <a:gd name="T1" fmla="*/ 25 h 32"/>
                  <a:gd name="T2" fmla="*/ 0 w 169"/>
                  <a:gd name="T3" fmla="*/ 30 h 32"/>
                  <a:gd name="T4" fmla="*/ 0 w 169"/>
                  <a:gd name="T5" fmla="*/ 32 h 32"/>
                  <a:gd name="T6" fmla="*/ 1 w 169"/>
                  <a:gd name="T7" fmla="*/ 32 h 32"/>
                  <a:gd name="T8" fmla="*/ 34 w 169"/>
                  <a:gd name="T9" fmla="*/ 26 h 32"/>
                  <a:gd name="T10" fmla="*/ 32 w 169"/>
                  <a:gd name="T11" fmla="*/ 25 h 32"/>
                  <a:gd name="T12" fmla="*/ 169 w 169"/>
                  <a:gd name="T13" fmla="*/ 0 h 32"/>
                  <a:gd name="T14" fmla="*/ 36 w 169"/>
                  <a:gd name="T15" fmla="*/ 24 h 32"/>
                  <a:gd name="T16" fmla="*/ 38 w 169"/>
                  <a:gd name="T17" fmla="*/ 25 h 32"/>
                  <a:gd name="T18" fmla="*/ 160 w 169"/>
                  <a:gd name="T19" fmla="*/ 3 h 32"/>
                  <a:gd name="T20" fmla="*/ 165 w 169"/>
                  <a:gd name="T21" fmla="*/ 2 h 32"/>
                  <a:gd name="T22" fmla="*/ 169 w 169"/>
                  <a:gd name="T23" fmla="*/ 0 h 32"/>
                  <a:gd name="T24" fmla="*/ 169 w 169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32">
                    <a:moveTo>
                      <a:pt x="32" y="25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2" y="25"/>
                      <a:pt x="32" y="25"/>
                    </a:cubicBezTo>
                    <a:moveTo>
                      <a:pt x="169" y="0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2659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660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661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662"/>
              <p:cNvSpPr/>
              <p:nvPr/>
            </p:nvSpPr>
            <p:spPr bwMode="auto">
              <a:xfrm>
                <a:off x="6477" y="2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663"/>
              <p:cNvSpPr/>
              <p:nvPr/>
            </p:nvSpPr>
            <p:spPr bwMode="auto">
              <a:xfrm>
                <a:off x="6393" y="2005"/>
                <a:ext cx="88" cy="40"/>
              </a:xfrm>
              <a:custGeom>
                <a:avLst/>
                <a:gdLst>
                  <a:gd name="T0" fmla="*/ 80 w 83"/>
                  <a:gd name="T1" fmla="*/ 0 h 38"/>
                  <a:gd name="T2" fmla="*/ 0 w 83"/>
                  <a:gd name="T3" fmla="*/ 38 h 38"/>
                  <a:gd name="T4" fmla="*/ 82 w 83"/>
                  <a:gd name="T5" fmla="*/ 23 h 38"/>
                  <a:gd name="T6" fmla="*/ 83 w 83"/>
                  <a:gd name="T7" fmla="*/ 1 h 38"/>
                  <a:gd name="T8" fmla="*/ 80 w 8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8">
                    <a:moveTo>
                      <a:pt x="8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1" y="0"/>
                      <a:pt x="8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2664"/>
              <p:cNvSpPr/>
              <p:nvPr/>
            </p:nvSpPr>
            <p:spPr bwMode="auto">
              <a:xfrm>
                <a:off x="6478" y="200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2665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666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667"/>
              <p:cNvSpPr/>
              <p:nvPr/>
            </p:nvSpPr>
            <p:spPr bwMode="auto">
              <a:xfrm>
                <a:off x="6384" y="2001"/>
                <a:ext cx="99" cy="47"/>
              </a:xfrm>
              <a:custGeom>
                <a:avLst/>
                <a:gdLst>
                  <a:gd name="T0" fmla="*/ 93 w 94"/>
                  <a:gd name="T1" fmla="*/ 0 h 45"/>
                  <a:gd name="T2" fmla="*/ 0 w 94"/>
                  <a:gd name="T3" fmla="*/ 45 h 45"/>
                  <a:gd name="T4" fmla="*/ 1 w 94"/>
                  <a:gd name="T5" fmla="*/ 45 h 45"/>
                  <a:gd name="T6" fmla="*/ 92 w 94"/>
                  <a:gd name="T7" fmla="*/ 28 h 45"/>
                  <a:gd name="T8" fmla="*/ 92 w 94"/>
                  <a:gd name="T9" fmla="*/ 27 h 45"/>
                  <a:gd name="T10" fmla="*/ 91 w 94"/>
                  <a:gd name="T11" fmla="*/ 27 h 45"/>
                  <a:gd name="T12" fmla="*/ 9 w 94"/>
                  <a:gd name="T13" fmla="*/ 42 h 45"/>
                  <a:gd name="T14" fmla="*/ 89 w 94"/>
                  <a:gd name="T15" fmla="*/ 4 h 45"/>
                  <a:gd name="T16" fmla="*/ 92 w 94"/>
                  <a:gd name="T17" fmla="*/ 2 h 45"/>
                  <a:gd name="T18" fmla="*/ 94 w 94"/>
                  <a:gd name="T19" fmla="*/ 1 h 45"/>
                  <a:gd name="T20" fmla="*/ 93 w 94"/>
                  <a:gd name="T21" fmla="*/ 1 h 45"/>
                  <a:gd name="T22" fmla="*/ 93 w 9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5">
                    <a:moveTo>
                      <a:pt x="93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668"/>
              <p:cNvSpPr/>
              <p:nvPr/>
            </p:nvSpPr>
            <p:spPr bwMode="auto">
              <a:xfrm>
                <a:off x="6482" y="2000"/>
                <a:ext cx="13" cy="2"/>
              </a:xfrm>
              <a:custGeom>
                <a:avLst/>
                <a:gdLst>
                  <a:gd name="T0" fmla="*/ 12 w 12"/>
                  <a:gd name="T1" fmla="*/ 0 h 2"/>
                  <a:gd name="T2" fmla="*/ 1 w 12"/>
                  <a:gd name="T3" fmla="*/ 1 h 2"/>
                  <a:gd name="T4" fmla="*/ 0 w 12"/>
                  <a:gd name="T5" fmla="*/ 1 h 2"/>
                  <a:gd name="T6" fmla="*/ 0 w 12"/>
                  <a:gd name="T7" fmla="*/ 2 h 2"/>
                  <a:gd name="T8" fmla="*/ 1 w 12"/>
                  <a:gd name="T9" fmla="*/ 2 h 2"/>
                  <a:gd name="T10" fmla="*/ 1 w 12"/>
                  <a:gd name="T11" fmla="*/ 2 h 2"/>
                  <a:gd name="T12" fmla="*/ 1 w 12"/>
                  <a:gd name="T13" fmla="*/ 1 h 2"/>
                  <a:gd name="T14" fmla="*/ 12 w 1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669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670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671"/>
              <p:cNvSpPr>
                <a:spLocks noEditPoints="1"/>
              </p:cNvSpPr>
              <p:nvPr/>
            </p:nvSpPr>
            <p:spPr bwMode="auto">
              <a:xfrm>
                <a:off x="6483" y="2000"/>
                <a:ext cx="160" cy="29"/>
              </a:xfrm>
              <a:custGeom>
                <a:avLst/>
                <a:gdLst>
                  <a:gd name="T0" fmla="*/ 4 w 151"/>
                  <a:gd name="T1" fmla="*/ 5 h 28"/>
                  <a:gd name="T2" fmla="*/ 1 w 151"/>
                  <a:gd name="T3" fmla="*/ 7 h 28"/>
                  <a:gd name="T4" fmla="*/ 0 w 151"/>
                  <a:gd name="T5" fmla="*/ 28 h 28"/>
                  <a:gd name="T6" fmla="*/ 28 w 151"/>
                  <a:gd name="T7" fmla="*/ 22 h 28"/>
                  <a:gd name="T8" fmla="*/ 4 w 151"/>
                  <a:gd name="T9" fmla="*/ 5 h 28"/>
                  <a:gd name="T10" fmla="*/ 151 w 151"/>
                  <a:gd name="T11" fmla="*/ 0 h 28"/>
                  <a:gd name="T12" fmla="*/ 6 w 151"/>
                  <a:gd name="T13" fmla="*/ 2 h 28"/>
                  <a:gd name="T14" fmla="*/ 6 w 151"/>
                  <a:gd name="T15" fmla="*/ 3 h 28"/>
                  <a:gd name="T16" fmla="*/ 32 w 151"/>
                  <a:gd name="T17" fmla="*/ 22 h 28"/>
                  <a:gd name="T18" fmla="*/ 151 w 15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28">
                    <a:moveTo>
                      <a:pt x="4" y="5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51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672"/>
              <p:cNvSpPr>
                <a:spLocks noEditPoints="1"/>
              </p:cNvSpPr>
              <p:nvPr/>
            </p:nvSpPr>
            <p:spPr bwMode="auto">
              <a:xfrm>
                <a:off x="6484" y="200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5 h 5"/>
                  <a:gd name="T4" fmla="*/ 3 w 5"/>
                  <a:gd name="T5" fmla="*/ 3 h 5"/>
                  <a:gd name="T6" fmla="*/ 0 w 5"/>
                  <a:gd name="T7" fmla="*/ 1 h 5"/>
                  <a:gd name="T8" fmla="*/ 5 w 5"/>
                  <a:gd name="T9" fmla="*/ 0 h 5"/>
                  <a:gd name="T10" fmla="*/ 4 w 5"/>
                  <a:gd name="T11" fmla="*/ 0 h 5"/>
                  <a:gd name="T12" fmla="*/ 5 w 5"/>
                  <a:gd name="T13" fmla="*/ 1 h 5"/>
                  <a:gd name="T14" fmla="*/ 5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673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674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675"/>
              <p:cNvSpPr>
                <a:spLocks noEditPoints="1"/>
              </p:cNvSpPr>
              <p:nvPr/>
            </p:nvSpPr>
            <p:spPr bwMode="auto">
              <a:xfrm>
                <a:off x="6481" y="1997"/>
                <a:ext cx="179" cy="33"/>
              </a:xfrm>
              <a:custGeom>
                <a:avLst/>
                <a:gdLst>
                  <a:gd name="T0" fmla="*/ 30 w 169"/>
                  <a:gd name="T1" fmla="*/ 24 h 31"/>
                  <a:gd name="T2" fmla="*/ 2 w 169"/>
                  <a:gd name="T3" fmla="*/ 30 h 31"/>
                  <a:gd name="T4" fmla="*/ 0 w 169"/>
                  <a:gd name="T5" fmla="*/ 30 h 31"/>
                  <a:gd name="T6" fmla="*/ 0 w 169"/>
                  <a:gd name="T7" fmla="*/ 31 h 31"/>
                  <a:gd name="T8" fmla="*/ 32 w 169"/>
                  <a:gd name="T9" fmla="*/ 26 h 31"/>
                  <a:gd name="T10" fmla="*/ 30 w 169"/>
                  <a:gd name="T11" fmla="*/ 24 h 31"/>
                  <a:gd name="T12" fmla="*/ 169 w 169"/>
                  <a:gd name="T13" fmla="*/ 0 h 31"/>
                  <a:gd name="T14" fmla="*/ 13 w 169"/>
                  <a:gd name="T15" fmla="*/ 2 h 31"/>
                  <a:gd name="T16" fmla="*/ 6 w 169"/>
                  <a:gd name="T17" fmla="*/ 3 h 31"/>
                  <a:gd name="T18" fmla="*/ 7 w 169"/>
                  <a:gd name="T19" fmla="*/ 4 h 31"/>
                  <a:gd name="T20" fmla="*/ 153 w 169"/>
                  <a:gd name="T21" fmla="*/ 2 h 31"/>
                  <a:gd name="T22" fmla="*/ 34 w 169"/>
                  <a:gd name="T23" fmla="*/ 24 h 31"/>
                  <a:gd name="T24" fmla="*/ 36 w 169"/>
                  <a:gd name="T25" fmla="*/ 25 h 31"/>
                  <a:gd name="T26" fmla="*/ 169 w 169"/>
                  <a:gd name="T27" fmla="*/ 1 h 31"/>
                  <a:gd name="T28" fmla="*/ 169 w 169"/>
                  <a:gd name="T29" fmla="*/ 0 h 31"/>
                  <a:gd name="T30" fmla="*/ 169 w 169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31">
                    <a:moveTo>
                      <a:pt x="30" y="24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16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676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677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678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679"/>
              <p:cNvSpPr>
                <a:spLocks noEditPoints="1"/>
              </p:cNvSpPr>
              <p:nvPr/>
            </p:nvSpPr>
            <p:spPr bwMode="auto">
              <a:xfrm>
                <a:off x="6667" y="1973"/>
                <a:ext cx="127" cy="84"/>
              </a:xfrm>
              <a:custGeom>
                <a:avLst/>
                <a:gdLst>
                  <a:gd name="T0" fmla="*/ 42 w 120"/>
                  <a:gd name="T1" fmla="*/ 1 h 79"/>
                  <a:gd name="T2" fmla="*/ 37 w 120"/>
                  <a:gd name="T3" fmla="*/ 2 h 79"/>
                  <a:gd name="T4" fmla="*/ 34 w 120"/>
                  <a:gd name="T5" fmla="*/ 2 h 79"/>
                  <a:gd name="T6" fmla="*/ 18 w 120"/>
                  <a:gd name="T7" fmla="*/ 32 h 79"/>
                  <a:gd name="T8" fmla="*/ 120 w 120"/>
                  <a:gd name="T9" fmla="*/ 79 h 79"/>
                  <a:gd name="T10" fmla="*/ 81 w 120"/>
                  <a:gd name="T11" fmla="*/ 40 h 79"/>
                  <a:gd name="T12" fmla="*/ 76 w 120"/>
                  <a:gd name="T13" fmla="*/ 44 h 79"/>
                  <a:gd name="T14" fmla="*/ 70 w 120"/>
                  <a:gd name="T15" fmla="*/ 38 h 79"/>
                  <a:gd name="T16" fmla="*/ 73 w 120"/>
                  <a:gd name="T17" fmla="*/ 33 h 79"/>
                  <a:gd name="T18" fmla="*/ 42 w 120"/>
                  <a:gd name="T19" fmla="*/ 1 h 79"/>
                  <a:gd name="T20" fmla="*/ 31 w 120"/>
                  <a:gd name="T21" fmla="*/ 0 h 79"/>
                  <a:gd name="T22" fmla="*/ 0 w 120"/>
                  <a:gd name="T23" fmla="*/ 21 h 79"/>
                  <a:gd name="T24" fmla="*/ 1 w 120"/>
                  <a:gd name="T25" fmla="*/ 23 h 79"/>
                  <a:gd name="T26" fmla="*/ 0 w 120"/>
                  <a:gd name="T27" fmla="*/ 24 h 79"/>
                  <a:gd name="T28" fmla="*/ 15 w 120"/>
                  <a:gd name="T29" fmla="*/ 31 h 79"/>
                  <a:gd name="T30" fmla="*/ 32 w 120"/>
                  <a:gd name="T31" fmla="*/ 0 h 79"/>
                  <a:gd name="T32" fmla="*/ 31 w 120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79">
                    <a:moveTo>
                      <a:pt x="42" y="1"/>
                    </a:moveTo>
                    <a:cubicBezTo>
                      <a:pt x="41" y="2"/>
                      <a:pt x="39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3"/>
                      <a:pt x="78" y="44"/>
                      <a:pt x="76" y="44"/>
                    </a:cubicBezTo>
                    <a:cubicBezTo>
                      <a:pt x="72" y="44"/>
                      <a:pt x="70" y="41"/>
                      <a:pt x="70" y="38"/>
                    </a:cubicBezTo>
                    <a:cubicBezTo>
                      <a:pt x="70" y="36"/>
                      <a:pt x="71" y="33"/>
                      <a:pt x="73" y="33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680"/>
              <p:cNvSpPr/>
              <p:nvPr/>
            </p:nvSpPr>
            <p:spPr bwMode="auto">
              <a:xfrm>
                <a:off x="6741" y="2008"/>
                <a:ext cx="12" cy="12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5 h 11"/>
                  <a:gd name="T4" fmla="*/ 6 w 11"/>
                  <a:gd name="T5" fmla="*/ 11 h 11"/>
                  <a:gd name="T6" fmla="*/ 11 w 11"/>
                  <a:gd name="T7" fmla="*/ 7 h 11"/>
                  <a:gd name="T8" fmla="*/ 3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1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8" y="11"/>
                      <a:pt x="10" y="10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681"/>
              <p:cNvSpPr/>
              <p:nvPr/>
            </p:nvSpPr>
            <p:spPr bwMode="auto">
              <a:xfrm>
                <a:off x="6664" y="1995"/>
                <a:ext cx="4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682"/>
              <p:cNvSpPr>
                <a:spLocks noEditPoints="1"/>
              </p:cNvSpPr>
              <p:nvPr/>
            </p:nvSpPr>
            <p:spPr bwMode="auto">
              <a:xfrm>
                <a:off x="6700" y="1969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0 w 11"/>
                  <a:gd name="T3" fmla="*/ 4 h 6"/>
                  <a:gd name="T4" fmla="*/ 1 w 11"/>
                  <a:gd name="T5" fmla="*/ 4 h 6"/>
                  <a:gd name="T6" fmla="*/ 2 w 11"/>
                  <a:gd name="T7" fmla="*/ 2 h 6"/>
                  <a:gd name="T8" fmla="*/ 6 w 11"/>
                  <a:gd name="T9" fmla="*/ 0 h 6"/>
                  <a:gd name="T10" fmla="*/ 3 w 11"/>
                  <a:gd name="T11" fmla="*/ 6 h 6"/>
                  <a:gd name="T12" fmla="*/ 6 w 11"/>
                  <a:gd name="T13" fmla="*/ 6 h 6"/>
                  <a:gd name="T14" fmla="*/ 11 w 11"/>
                  <a:gd name="T15" fmla="*/ 5 h 6"/>
                  <a:gd name="T16" fmla="*/ 6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6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683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close/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2684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685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686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687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2688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689"/>
              <p:cNvSpPr/>
              <p:nvPr/>
            </p:nvSpPr>
            <p:spPr bwMode="auto">
              <a:xfrm>
                <a:off x="6174" y="2390"/>
                <a:ext cx="78" cy="59"/>
              </a:xfrm>
              <a:custGeom>
                <a:avLst/>
                <a:gdLst>
                  <a:gd name="T0" fmla="*/ 46 w 73"/>
                  <a:gd name="T1" fmla="*/ 0 h 56"/>
                  <a:gd name="T2" fmla="*/ 0 w 73"/>
                  <a:gd name="T3" fmla="*/ 56 h 56"/>
                  <a:gd name="T4" fmla="*/ 0 w 73"/>
                  <a:gd name="T5" fmla="*/ 56 h 56"/>
                  <a:gd name="T6" fmla="*/ 73 w 73"/>
                  <a:gd name="T7" fmla="*/ 23 h 56"/>
                  <a:gd name="T8" fmla="*/ 46 w 7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6">
                    <a:moveTo>
                      <a:pt x="46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690"/>
              <p:cNvSpPr/>
              <p:nvPr/>
            </p:nvSpPr>
            <p:spPr bwMode="auto">
              <a:xfrm>
                <a:off x="6173" y="24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691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2692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693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694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695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2696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697"/>
              <p:cNvSpPr>
                <a:spLocks noEditPoints="1"/>
              </p:cNvSpPr>
              <p:nvPr/>
            </p:nvSpPr>
            <p:spPr bwMode="auto">
              <a:xfrm>
                <a:off x="6031" y="2458"/>
                <a:ext cx="134" cy="83"/>
              </a:xfrm>
              <a:custGeom>
                <a:avLst/>
                <a:gdLst>
                  <a:gd name="T0" fmla="*/ 55 w 127"/>
                  <a:gd name="T1" fmla="*/ 11 h 79"/>
                  <a:gd name="T2" fmla="*/ 0 w 127"/>
                  <a:gd name="T3" fmla="*/ 20 h 79"/>
                  <a:gd name="T4" fmla="*/ 0 w 127"/>
                  <a:gd name="T5" fmla="*/ 21 h 79"/>
                  <a:gd name="T6" fmla="*/ 107 w 127"/>
                  <a:gd name="T7" fmla="*/ 79 h 79"/>
                  <a:gd name="T8" fmla="*/ 107 w 127"/>
                  <a:gd name="T9" fmla="*/ 78 h 79"/>
                  <a:gd name="T10" fmla="*/ 82 w 127"/>
                  <a:gd name="T11" fmla="*/ 45 h 79"/>
                  <a:gd name="T12" fmla="*/ 76 w 127"/>
                  <a:gd name="T13" fmla="*/ 39 h 79"/>
                  <a:gd name="T14" fmla="*/ 76 w 127"/>
                  <a:gd name="T15" fmla="*/ 37 h 79"/>
                  <a:gd name="T16" fmla="*/ 55 w 127"/>
                  <a:gd name="T17" fmla="*/ 11 h 79"/>
                  <a:gd name="T18" fmla="*/ 122 w 127"/>
                  <a:gd name="T19" fmla="*/ 0 h 79"/>
                  <a:gd name="T20" fmla="*/ 59 w 127"/>
                  <a:gd name="T21" fmla="*/ 10 h 79"/>
                  <a:gd name="T22" fmla="*/ 78 w 127"/>
                  <a:gd name="T23" fmla="*/ 35 h 79"/>
                  <a:gd name="T24" fmla="*/ 82 w 127"/>
                  <a:gd name="T25" fmla="*/ 33 h 79"/>
                  <a:gd name="T26" fmla="*/ 88 w 127"/>
                  <a:gd name="T27" fmla="*/ 39 h 79"/>
                  <a:gd name="T28" fmla="*/ 85 w 127"/>
                  <a:gd name="T29" fmla="*/ 44 h 79"/>
                  <a:gd name="T30" fmla="*/ 110 w 127"/>
                  <a:gd name="T31" fmla="*/ 76 h 79"/>
                  <a:gd name="T32" fmla="*/ 114 w 127"/>
                  <a:gd name="T33" fmla="*/ 75 h 79"/>
                  <a:gd name="T34" fmla="*/ 115 w 127"/>
                  <a:gd name="T35" fmla="*/ 75 h 79"/>
                  <a:gd name="T36" fmla="*/ 127 w 127"/>
                  <a:gd name="T37" fmla="*/ 4 h 79"/>
                  <a:gd name="T38" fmla="*/ 122 w 127"/>
                  <a:gd name="T3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79">
                    <a:moveTo>
                      <a:pt x="55" y="11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7" y="79"/>
                      <a:pt x="107" y="78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78" y="45"/>
                      <a:pt x="76" y="42"/>
                      <a:pt x="76" y="39"/>
                    </a:cubicBezTo>
                    <a:cubicBezTo>
                      <a:pt x="76" y="38"/>
                      <a:pt x="76" y="38"/>
                      <a:pt x="76" y="37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122" y="0"/>
                    </a:moveTo>
                    <a:cubicBezTo>
                      <a:pt x="59" y="10"/>
                      <a:pt x="59" y="10"/>
                      <a:pt x="59" y="10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9" y="34"/>
                      <a:pt x="80" y="33"/>
                      <a:pt x="82" y="33"/>
                    </a:cubicBezTo>
                    <a:cubicBezTo>
                      <a:pt x="85" y="33"/>
                      <a:pt x="88" y="36"/>
                      <a:pt x="88" y="39"/>
                    </a:cubicBezTo>
                    <a:cubicBezTo>
                      <a:pt x="88" y="41"/>
                      <a:pt x="86" y="43"/>
                      <a:pt x="85" y="44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6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5" y="7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3"/>
                      <a:pt x="123" y="2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698"/>
              <p:cNvSpPr/>
              <p:nvPr/>
            </p:nvSpPr>
            <p:spPr bwMode="auto">
              <a:xfrm>
                <a:off x="6160" y="24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2699"/>
              <p:cNvSpPr>
                <a:spLocks noEditPoints="1"/>
              </p:cNvSpPr>
              <p:nvPr/>
            </p:nvSpPr>
            <p:spPr bwMode="auto">
              <a:xfrm>
                <a:off x="6144" y="2537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4 h 6"/>
                  <a:gd name="T4" fmla="*/ 2 w 8"/>
                  <a:gd name="T5" fmla="*/ 5 h 6"/>
                  <a:gd name="T6" fmla="*/ 0 w 8"/>
                  <a:gd name="T7" fmla="*/ 3 h 6"/>
                  <a:gd name="T8" fmla="*/ 7 w 8"/>
                  <a:gd name="T9" fmla="*/ 0 h 6"/>
                  <a:gd name="T10" fmla="*/ 3 w 8"/>
                  <a:gd name="T11" fmla="*/ 1 h 6"/>
                  <a:gd name="T12" fmla="*/ 6 w 8"/>
                  <a:gd name="T13" fmla="*/ 6 h 6"/>
                  <a:gd name="T14" fmla="*/ 8 w 8"/>
                  <a:gd name="T15" fmla="*/ 0 h 6"/>
                  <a:gd name="T16" fmla="*/ 7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3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700"/>
              <p:cNvSpPr>
                <a:spLocks noEditPoints="1"/>
              </p:cNvSpPr>
              <p:nvPr/>
            </p:nvSpPr>
            <p:spPr bwMode="auto">
              <a:xfrm>
                <a:off x="6111" y="2493"/>
                <a:ext cx="13" cy="12"/>
              </a:xfrm>
              <a:custGeom>
                <a:avLst/>
                <a:gdLst>
                  <a:gd name="T0" fmla="*/ 0 w 12"/>
                  <a:gd name="T1" fmla="*/ 4 h 12"/>
                  <a:gd name="T2" fmla="*/ 0 w 12"/>
                  <a:gd name="T3" fmla="*/ 6 h 12"/>
                  <a:gd name="T4" fmla="*/ 6 w 12"/>
                  <a:gd name="T5" fmla="*/ 12 h 12"/>
                  <a:gd name="T6" fmla="*/ 0 w 12"/>
                  <a:gd name="T7" fmla="*/ 4 h 12"/>
                  <a:gd name="T8" fmla="*/ 6 w 12"/>
                  <a:gd name="T9" fmla="*/ 0 h 12"/>
                  <a:gd name="T10" fmla="*/ 2 w 12"/>
                  <a:gd name="T11" fmla="*/ 2 h 12"/>
                  <a:gd name="T12" fmla="*/ 9 w 12"/>
                  <a:gd name="T13" fmla="*/ 11 h 12"/>
                  <a:gd name="T14" fmla="*/ 12 w 12"/>
                  <a:gd name="T15" fmla="*/ 6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2" y="8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701"/>
              <p:cNvSpPr/>
              <p:nvPr/>
            </p:nvSpPr>
            <p:spPr bwMode="auto">
              <a:xfrm>
                <a:off x="6029" y="247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702"/>
              <p:cNvSpPr>
                <a:spLocks noEditPoints="1"/>
              </p:cNvSpPr>
              <p:nvPr/>
            </p:nvSpPr>
            <p:spPr bwMode="auto">
              <a:xfrm>
                <a:off x="6027" y="2455"/>
                <a:ext cx="141" cy="90"/>
              </a:xfrm>
              <a:custGeom>
                <a:avLst/>
                <a:gdLst>
                  <a:gd name="T0" fmla="*/ 58 w 134"/>
                  <a:gd name="T1" fmla="*/ 12 h 86"/>
                  <a:gd name="T2" fmla="*/ 0 w 134"/>
                  <a:gd name="T3" fmla="*/ 22 h 86"/>
                  <a:gd name="T4" fmla="*/ 2 w 134"/>
                  <a:gd name="T5" fmla="*/ 23 h 86"/>
                  <a:gd name="T6" fmla="*/ 4 w 134"/>
                  <a:gd name="T7" fmla="*/ 23 h 86"/>
                  <a:gd name="T8" fmla="*/ 59 w 134"/>
                  <a:gd name="T9" fmla="*/ 14 h 86"/>
                  <a:gd name="T10" fmla="*/ 58 w 134"/>
                  <a:gd name="T11" fmla="*/ 12 h 86"/>
                  <a:gd name="T12" fmla="*/ 132 w 134"/>
                  <a:gd name="T13" fmla="*/ 0 h 86"/>
                  <a:gd name="T14" fmla="*/ 62 w 134"/>
                  <a:gd name="T15" fmla="*/ 12 h 86"/>
                  <a:gd name="T16" fmla="*/ 63 w 134"/>
                  <a:gd name="T17" fmla="*/ 13 h 86"/>
                  <a:gd name="T18" fmla="*/ 126 w 134"/>
                  <a:gd name="T19" fmla="*/ 3 h 86"/>
                  <a:gd name="T20" fmla="*/ 132 w 134"/>
                  <a:gd name="T21" fmla="*/ 2 h 86"/>
                  <a:gd name="T22" fmla="*/ 131 w 134"/>
                  <a:gd name="T23" fmla="*/ 7 h 86"/>
                  <a:gd name="T24" fmla="*/ 119 w 134"/>
                  <a:gd name="T25" fmla="*/ 78 h 86"/>
                  <a:gd name="T26" fmla="*/ 117 w 134"/>
                  <a:gd name="T27" fmla="*/ 84 h 86"/>
                  <a:gd name="T28" fmla="*/ 119 w 134"/>
                  <a:gd name="T29" fmla="*/ 86 h 86"/>
                  <a:gd name="T30" fmla="*/ 134 w 134"/>
                  <a:gd name="T31" fmla="*/ 1 h 86"/>
                  <a:gd name="T32" fmla="*/ 133 w 134"/>
                  <a:gd name="T33" fmla="*/ 1 h 86"/>
                  <a:gd name="T34" fmla="*/ 132 w 134"/>
                  <a:gd name="T3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86">
                    <a:moveTo>
                      <a:pt x="58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132" y="0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3" y="1"/>
                      <a:pt x="132" y="1"/>
                      <a:pt x="1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703"/>
              <p:cNvSpPr/>
              <p:nvPr/>
            </p:nvSpPr>
            <p:spPr bwMode="auto">
              <a:xfrm>
                <a:off x="6024" y="2467"/>
                <a:ext cx="128" cy="79"/>
              </a:xfrm>
              <a:custGeom>
                <a:avLst/>
                <a:gdLst>
                  <a:gd name="T0" fmla="*/ 64 w 121"/>
                  <a:gd name="T1" fmla="*/ 0 h 75"/>
                  <a:gd name="T2" fmla="*/ 60 w 121"/>
                  <a:gd name="T3" fmla="*/ 0 h 75"/>
                  <a:gd name="T4" fmla="*/ 61 w 121"/>
                  <a:gd name="T5" fmla="*/ 2 h 75"/>
                  <a:gd name="T6" fmla="*/ 82 w 121"/>
                  <a:gd name="T7" fmla="*/ 28 h 75"/>
                  <a:gd name="T8" fmla="*/ 88 w 121"/>
                  <a:gd name="T9" fmla="*/ 36 h 75"/>
                  <a:gd name="T10" fmla="*/ 113 w 121"/>
                  <a:gd name="T11" fmla="*/ 69 h 75"/>
                  <a:gd name="T12" fmla="*/ 115 w 121"/>
                  <a:gd name="T13" fmla="*/ 71 h 75"/>
                  <a:gd name="T14" fmla="*/ 113 w 121"/>
                  <a:gd name="T15" fmla="*/ 70 h 75"/>
                  <a:gd name="T16" fmla="*/ 6 w 121"/>
                  <a:gd name="T17" fmla="*/ 12 h 75"/>
                  <a:gd name="T18" fmla="*/ 4 w 121"/>
                  <a:gd name="T19" fmla="*/ 11 h 75"/>
                  <a:gd name="T20" fmla="*/ 2 w 121"/>
                  <a:gd name="T21" fmla="*/ 10 h 75"/>
                  <a:gd name="T22" fmla="*/ 0 w 121"/>
                  <a:gd name="T23" fmla="*/ 10 h 75"/>
                  <a:gd name="T24" fmla="*/ 119 w 121"/>
                  <a:gd name="T25" fmla="*/ 75 h 75"/>
                  <a:gd name="T26" fmla="*/ 120 w 121"/>
                  <a:gd name="T27" fmla="*/ 74 h 75"/>
                  <a:gd name="T28" fmla="*/ 120 w 121"/>
                  <a:gd name="T29" fmla="*/ 74 h 75"/>
                  <a:gd name="T30" fmla="*/ 121 w 121"/>
                  <a:gd name="T31" fmla="*/ 74 h 75"/>
                  <a:gd name="T32" fmla="*/ 121 w 121"/>
                  <a:gd name="T33" fmla="*/ 74 h 75"/>
                  <a:gd name="T34" fmla="*/ 119 w 121"/>
                  <a:gd name="T35" fmla="*/ 72 h 75"/>
                  <a:gd name="T36" fmla="*/ 116 w 121"/>
                  <a:gd name="T37" fmla="*/ 67 h 75"/>
                  <a:gd name="T38" fmla="*/ 91 w 121"/>
                  <a:gd name="T39" fmla="*/ 35 h 75"/>
                  <a:gd name="T40" fmla="*/ 84 w 121"/>
                  <a:gd name="T41" fmla="*/ 26 h 75"/>
                  <a:gd name="T42" fmla="*/ 65 w 121"/>
                  <a:gd name="T43" fmla="*/ 1 h 75"/>
                  <a:gd name="T44" fmla="*/ 64 w 121"/>
                  <a:gd name="T4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75">
                    <a:moveTo>
                      <a:pt x="64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9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704"/>
              <p:cNvSpPr/>
              <p:nvPr/>
            </p:nvSpPr>
            <p:spPr bwMode="auto">
              <a:xfrm>
                <a:off x="6166" y="245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705"/>
              <p:cNvSpPr/>
              <p:nvPr/>
            </p:nvSpPr>
            <p:spPr bwMode="auto">
              <a:xfrm>
                <a:off x="6150" y="2545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706"/>
              <p:cNvSpPr/>
              <p:nvPr/>
            </p:nvSpPr>
            <p:spPr bwMode="auto">
              <a:xfrm>
                <a:off x="6257" y="2365"/>
                <a:ext cx="111" cy="76"/>
              </a:xfrm>
              <a:custGeom>
                <a:avLst/>
                <a:gdLst>
                  <a:gd name="T0" fmla="*/ 104 w 105"/>
                  <a:gd name="T1" fmla="*/ 0 h 72"/>
                  <a:gd name="T2" fmla="*/ 0 w 105"/>
                  <a:gd name="T3" fmla="*/ 48 h 72"/>
                  <a:gd name="T4" fmla="*/ 28 w 105"/>
                  <a:gd name="T5" fmla="*/ 72 h 72"/>
                  <a:gd name="T6" fmla="*/ 34 w 105"/>
                  <a:gd name="T7" fmla="*/ 70 h 72"/>
                  <a:gd name="T8" fmla="*/ 38 w 105"/>
                  <a:gd name="T9" fmla="*/ 72 h 72"/>
                  <a:gd name="T10" fmla="*/ 82 w 105"/>
                  <a:gd name="T11" fmla="*/ 24 h 72"/>
                  <a:gd name="T12" fmla="*/ 81 w 105"/>
                  <a:gd name="T13" fmla="*/ 20 h 72"/>
                  <a:gd name="T14" fmla="*/ 85 w 105"/>
                  <a:gd name="T15" fmla="*/ 16 h 72"/>
                  <a:gd name="T16" fmla="*/ 88 w 105"/>
                  <a:gd name="T17" fmla="*/ 17 h 72"/>
                  <a:gd name="T18" fmla="*/ 105 w 105"/>
                  <a:gd name="T19" fmla="*/ 0 h 72"/>
                  <a:gd name="T20" fmla="*/ 104 w 105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2">
                    <a:moveTo>
                      <a:pt x="104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0" y="71"/>
                      <a:pt x="32" y="70"/>
                      <a:pt x="34" y="70"/>
                    </a:cubicBezTo>
                    <a:cubicBezTo>
                      <a:pt x="35" y="70"/>
                      <a:pt x="37" y="71"/>
                      <a:pt x="38" y="72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1" y="23"/>
                      <a:pt x="81" y="22"/>
                      <a:pt x="81" y="20"/>
                    </a:cubicBezTo>
                    <a:cubicBezTo>
                      <a:pt x="81" y="18"/>
                      <a:pt x="83" y="16"/>
                      <a:pt x="85" y="16"/>
                    </a:cubicBezTo>
                    <a:cubicBezTo>
                      <a:pt x="86" y="16"/>
                      <a:pt x="88" y="16"/>
                      <a:pt x="88" y="17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0"/>
                      <a:pt x="10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707"/>
              <p:cNvSpPr/>
              <p:nvPr/>
            </p:nvSpPr>
            <p:spPr bwMode="auto">
              <a:xfrm>
                <a:off x="6367" y="236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708"/>
              <p:cNvSpPr/>
              <p:nvPr/>
            </p:nvSpPr>
            <p:spPr bwMode="auto">
              <a:xfrm>
                <a:off x="6287" y="2439"/>
                <a:ext cx="10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2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709"/>
              <p:cNvSpPr/>
              <p:nvPr/>
            </p:nvSpPr>
            <p:spPr bwMode="auto">
              <a:xfrm>
                <a:off x="6343" y="2382"/>
                <a:ext cx="7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1 w 7"/>
                  <a:gd name="T5" fmla="*/ 8 h 8"/>
                  <a:gd name="T6" fmla="*/ 7 w 7"/>
                  <a:gd name="T7" fmla="*/ 1 h 8"/>
                  <a:gd name="T8" fmla="*/ 4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2710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2711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712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713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714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715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2716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717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718"/>
              <p:cNvSpPr/>
              <p:nvPr/>
            </p:nvSpPr>
            <p:spPr bwMode="auto">
              <a:xfrm>
                <a:off x="6177" y="2417"/>
                <a:ext cx="108" cy="35"/>
              </a:xfrm>
              <a:custGeom>
                <a:avLst/>
                <a:gdLst>
                  <a:gd name="T0" fmla="*/ 73 w 103"/>
                  <a:gd name="T1" fmla="*/ 0 h 34"/>
                  <a:gd name="T2" fmla="*/ 0 w 103"/>
                  <a:gd name="T3" fmla="*/ 34 h 34"/>
                  <a:gd name="T4" fmla="*/ 101 w 103"/>
                  <a:gd name="T5" fmla="*/ 29 h 34"/>
                  <a:gd name="T6" fmla="*/ 103 w 103"/>
                  <a:gd name="T7" fmla="*/ 25 h 34"/>
                  <a:gd name="T8" fmla="*/ 73 w 103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34">
                    <a:moveTo>
                      <a:pt x="7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2" y="27"/>
                      <a:pt x="102" y="26"/>
                      <a:pt x="103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719"/>
              <p:cNvSpPr/>
              <p:nvPr/>
            </p:nvSpPr>
            <p:spPr bwMode="auto">
              <a:xfrm>
                <a:off x="6283" y="2443"/>
                <a:ext cx="6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720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721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2722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2723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724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725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726"/>
              <p:cNvSpPr/>
              <p:nvPr/>
            </p:nvSpPr>
            <p:spPr bwMode="auto">
              <a:xfrm>
                <a:off x="6157" y="2327"/>
                <a:ext cx="107" cy="58"/>
              </a:xfrm>
              <a:custGeom>
                <a:avLst/>
                <a:gdLst>
                  <a:gd name="T0" fmla="*/ 1 w 102"/>
                  <a:gd name="T1" fmla="*/ 0 h 55"/>
                  <a:gd name="T2" fmla="*/ 0 w 102"/>
                  <a:gd name="T3" fmla="*/ 2 h 55"/>
                  <a:gd name="T4" fmla="*/ 62 w 102"/>
                  <a:gd name="T5" fmla="*/ 55 h 55"/>
                  <a:gd name="T6" fmla="*/ 102 w 102"/>
                  <a:gd name="T7" fmla="*/ 7 h 55"/>
                  <a:gd name="T8" fmla="*/ 101 w 102"/>
                  <a:gd name="T9" fmla="*/ 3 h 55"/>
                  <a:gd name="T10" fmla="*/ 1 w 10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5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6"/>
                      <a:pt x="101" y="5"/>
                      <a:pt x="101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727"/>
              <p:cNvSpPr/>
              <p:nvPr/>
            </p:nvSpPr>
            <p:spPr bwMode="auto">
              <a:xfrm>
                <a:off x="6153" y="232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728"/>
              <p:cNvSpPr/>
              <p:nvPr/>
            </p:nvSpPr>
            <p:spPr bwMode="auto">
              <a:xfrm>
                <a:off x="6263" y="233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729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2730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731"/>
              <p:cNvSpPr/>
              <p:nvPr/>
            </p:nvSpPr>
            <p:spPr bwMode="auto">
              <a:xfrm>
                <a:off x="6150" y="2325"/>
                <a:ext cx="120" cy="62"/>
              </a:xfrm>
              <a:custGeom>
                <a:avLst/>
                <a:gdLst>
                  <a:gd name="T0" fmla="*/ 1 w 113"/>
                  <a:gd name="T1" fmla="*/ 0 h 59"/>
                  <a:gd name="T2" fmla="*/ 1 w 113"/>
                  <a:gd name="T3" fmla="*/ 0 h 59"/>
                  <a:gd name="T4" fmla="*/ 0 w 113"/>
                  <a:gd name="T5" fmla="*/ 1 h 59"/>
                  <a:gd name="T6" fmla="*/ 1 w 113"/>
                  <a:gd name="T7" fmla="*/ 1 h 59"/>
                  <a:gd name="T8" fmla="*/ 3 w 113"/>
                  <a:gd name="T9" fmla="*/ 2 h 59"/>
                  <a:gd name="T10" fmla="*/ 7 w 113"/>
                  <a:gd name="T11" fmla="*/ 2 h 59"/>
                  <a:gd name="T12" fmla="*/ 107 w 113"/>
                  <a:gd name="T13" fmla="*/ 5 h 59"/>
                  <a:gd name="T14" fmla="*/ 110 w 113"/>
                  <a:gd name="T15" fmla="*/ 6 h 59"/>
                  <a:gd name="T16" fmla="*/ 108 w 113"/>
                  <a:gd name="T17" fmla="*/ 9 h 59"/>
                  <a:gd name="T18" fmla="*/ 68 w 113"/>
                  <a:gd name="T19" fmla="*/ 57 h 59"/>
                  <a:gd name="T20" fmla="*/ 67 w 113"/>
                  <a:gd name="T21" fmla="*/ 59 h 59"/>
                  <a:gd name="T22" fmla="*/ 68 w 113"/>
                  <a:gd name="T23" fmla="*/ 59 h 59"/>
                  <a:gd name="T24" fmla="*/ 113 w 113"/>
                  <a:gd name="T25" fmla="*/ 5 h 59"/>
                  <a:gd name="T26" fmla="*/ 112 w 113"/>
                  <a:gd name="T27" fmla="*/ 4 h 59"/>
                  <a:gd name="T28" fmla="*/ 112 w 113"/>
                  <a:gd name="T29" fmla="*/ 4 h 59"/>
                  <a:gd name="T30" fmla="*/ 1 w 113"/>
                  <a:gd name="T3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5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2" y="5"/>
                      <a:pt x="112" y="5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732"/>
              <p:cNvSpPr/>
              <p:nvPr/>
            </p:nvSpPr>
            <p:spPr bwMode="auto">
              <a:xfrm>
                <a:off x="6149" y="23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733"/>
              <p:cNvSpPr/>
              <p:nvPr/>
            </p:nvSpPr>
            <p:spPr bwMode="auto">
              <a:xfrm>
                <a:off x="6269" y="23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734"/>
              <p:cNvSpPr/>
              <p:nvPr/>
            </p:nvSpPr>
            <p:spPr bwMode="auto">
              <a:xfrm>
                <a:off x="6152" y="2331"/>
                <a:ext cx="68" cy="116"/>
              </a:xfrm>
              <a:custGeom>
                <a:avLst/>
                <a:gdLst>
                  <a:gd name="T0" fmla="*/ 2 w 64"/>
                  <a:gd name="T1" fmla="*/ 0 h 110"/>
                  <a:gd name="T2" fmla="*/ 0 w 64"/>
                  <a:gd name="T3" fmla="*/ 1 h 110"/>
                  <a:gd name="T4" fmla="*/ 15 w 64"/>
                  <a:gd name="T5" fmla="*/ 109 h 110"/>
                  <a:gd name="T6" fmla="*/ 19 w 64"/>
                  <a:gd name="T7" fmla="*/ 110 h 110"/>
                  <a:gd name="T8" fmla="*/ 64 w 64"/>
                  <a:gd name="T9" fmla="*/ 54 h 110"/>
                  <a:gd name="T10" fmla="*/ 2 w 64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10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09"/>
                      <a:pt x="18" y="109"/>
                      <a:pt x="19" y="11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735"/>
              <p:cNvSpPr/>
              <p:nvPr/>
            </p:nvSpPr>
            <p:spPr bwMode="auto">
              <a:xfrm>
                <a:off x="6151" y="232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736"/>
              <p:cNvSpPr/>
              <p:nvPr/>
            </p:nvSpPr>
            <p:spPr bwMode="auto">
              <a:xfrm>
                <a:off x="6168" y="244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737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2738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739"/>
              <p:cNvSpPr/>
              <p:nvPr/>
            </p:nvSpPr>
            <p:spPr bwMode="auto">
              <a:xfrm>
                <a:off x="6149" y="2326"/>
                <a:ext cx="73" cy="129"/>
              </a:xfrm>
              <a:custGeom>
                <a:avLst/>
                <a:gdLst>
                  <a:gd name="T0" fmla="*/ 1 w 69"/>
                  <a:gd name="T1" fmla="*/ 0 h 122"/>
                  <a:gd name="T2" fmla="*/ 1 w 69"/>
                  <a:gd name="T3" fmla="*/ 0 h 122"/>
                  <a:gd name="T4" fmla="*/ 0 w 69"/>
                  <a:gd name="T5" fmla="*/ 0 h 122"/>
                  <a:gd name="T6" fmla="*/ 18 w 69"/>
                  <a:gd name="T7" fmla="*/ 122 h 122"/>
                  <a:gd name="T8" fmla="*/ 69 w 69"/>
                  <a:gd name="T9" fmla="*/ 58 h 122"/>
                  <a:gd name="T10" fmla="*/ 68 w 69"/>
                  <a:gd name="T11" fmla="*/ 58 h 122"/>
                  <a:gd name="T12" fmla="*/ 67 w 69"/>
                  <a:gd name="T13" fmla="*/ 59 h 122"/>
                  <a:gd name="T14" fmla="*/ 22 w 69"/>
                  <a:gd name="T15" fmla="*/ 115 h 122"/>
                  <a:gd name="T16" fmla="*/ 19 w 69"/>
                  <a:gd name="T17" fmla="*/ 118 h 122"/>
                  <a:gd name="T18" fmla="*/ 18 w 69"/>
                  <a:gd name="T19" fmla="*/ 114 h 122"/>
                  <a:gd name="T20" fmla="*/ 3 w 69"/>
                  <a:gd name="T21" fmla="*/ 6 h 122"/>
                  <a:gd name="T22" fmla="*/ 2 w 69"/>
                  <a:gd name="T23" fmla="*/ 3 h 122"/>
                  <a:gd name="T24" fmla="*/ 2 w 69"/>
                  <a:gd name="T25" fmla="*/ 0 h 122"/>
                  <a:gd name="T26" fmla="*/ 2 w 69"/>
                  <a:gd name="T27" fmla="*/ 0 h 122"/>
                  <a:gd name="T28" fmla="*/ 1 w 69"/>
                  <a:gd name="T2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740"/>
              <p:cNvSpPr/>
              <p:nvPr/>
            </p:nvSpPr>
            <p:spPr bwMode="auto">
              <a:xfrm>
                <a:off x="6149" y="23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741"/>
              <p:cNvSpPr/>
              <p:nvPr/>
            </p:nvSpPr>
            <p:spPr bwMode="auto">
              <a:xfrm>
                <a:off x="6312" y="2053"/>
                <a:ext cx="155" cy="31"/>
              </a:xfrm>
              <a:custGeom>
                <a:avLst/>
                <a:gdLst>
                  <a:gd name="T0" fmla="*/ 73 w 147"/>
                  <a:gd name="T1" fmla="*/ 0 h 29"/>
                  <a:gd name="T2" fmla="*/ 66 w 147"/>
                  <a:gd name="T3" fmla="*/ 4 h 29"/>
                  <a:gd name="T4" fmla="*/ 59 w 147"/>
                  <a:gd name="T5" fmla="*/ 0 h 29"/>
                  <a:gd name="T6" fmla="*/ 0 w 147"/>
                  <a:gd name="T7" fmla="*/ 25 h 29"/>
                  <a:gd name="T8" fmla="*/ 147 w 147"/>
                  <a:gd name="T9" fmla="*/ 29 h 29"/>
                  <a:gd name="T10" fmla="*/ 112 w 147"/>
                  <a:gd name="T11" fmla="*/ 15 h 29"/>
                  <a:gd name="T12" fmla="*/ 114 w 147"/>
                  <a:gd name="T13" fmla="*/ 18 h 29"/>
                  <a:gd name="T14" fmla="*/ 110 w 147"/>
                  <a:gd name="T15" fmla="*/ 22 h 29"/>
                  <a:gd name="T16" fmla="*/ 106 w 147"/>
                  <a:gd name="T17" fmla="*/ 18 h 29"/>
                  <a:gd name="T18" fmla="*/ 110 w 147"/>
                  <a:gd name="T19" fmla="*/ 14 h 29"/>
                  <a:gd name="T20" fmla="*/ 110 w 147"/>
                  <a:gd name="T21" fmla="*/ 14 h 29"/>
                  <a:gd name="T22" fmla="*/ 73 w 147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29">
                    <a:moveTo>
                      <a:pt x="73" y="0"/>
                    </a:moveTo>
                    <a:cubicBezTo>
                      <a:pt x="71" y="2"/>
                      <a:pt x="69" y="4"/>
                      <a:pt x="66" y="4"/>
                    </a:cubicBezTo>
                    <a:cubicBezTo>
                      <a:pt x="63" y="4"/>
                      <a:pt x="61" y="2"/>
                      <a:pt x="59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3" y="16"/>
                      <a:pt x="114" y="17"/>
                      <a:pt x="114" y="18"/>
                    </a:cubicBezTo>
                    <a:cubicBezTo>
                      <a:pt x="114" y="20"/>
                      <a:pt x="112" y="22"/>
                      <a:pt x="110" y="22"/>
                    </a:cubicBezTo>
                    <a:cubicBezTo>
                      <a:pt x="107" y="22"/>
                      <a:pt x="106" y="20"/>
                      <a:pt x="106" y="18"/>
                    </a:cubicBezTo>
                    <a:cubicBezTo>
                      <a:pt x="106" y="16"/>
                      <a:pt x="107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2742"/>
              <p:cNvSpPr/>
              <p:nvPr/>
            </p:nvSpPr>
            <p:spPr bwMode="auto">
              <a:xfrm>
                <a:off x="6424" y="2068"/>
                <a:ext cx="8" cy="9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6 w 8"/>
                  <a:gd name="T9" fmla="*/ 1 h 8"/>
                  <a:gd name="T10" fmla="*/ 4 w 8"/>
                  <a:gd name="T11" fmla="*/ 0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3"/>
                      <a:pt x="7" y="2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743"/>
              <p:cNvSpPr/>
              <p:nvPr/>
            </p:nvSpPr>
            <p:spPr bwMode="auto">
              <a:xfrm>
                <a:off x="6374" y="2050"/>
                <a:ext cx="15" cy="8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3 h 7"/>
                  <a:gd name="T4" fmla="*/ 7 w 14"/>
                  <a:gd name="T5" fmla="*/ 7 h 7"/>
                  <a:gd name="T6" fmla="*/ 14 w 14"/>
                  <a:gd name="T7" fmla="*/ 3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7" y="7"/>
                    </a:cubicBezTo>
                    <a:cubicBezTo>
                      <a:pt x="10" y="7"/>
                      <a:pt x="12" y="5"/>
                      <a:pt x="14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744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2745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746"/>
              <p:cNvSpPr>
                <a:spLocks noEditPoints="1"/>
              </p:cNvSpPr>
              <p:nvPr/>
            </p:nvSpPr>
            <p:spPr bwMode="auto">
              <a:xfrm>
                <a:off x="6803" y="2070"/>
                <a:ext cx="31" cy="227"/>
              </a:xfrm>
              <a:custGeom>
                <a:avLst/>
                <a:gdLst>
                  <a:gd name="T0" fmla="*/ 28 w 29"/>
                  <a:gd name="T1" fmla="*/ 62 h 215"/>
                  <a:gd name="T2" fmla="*/ 6 w 29"/>
                  <a:gd name="T3" fmla="*/ 89 h 215"/>
                  <a:gd name="T4" fmla="*/ 12 w 29"/>
                  <a:gd name="T5" fmla="*/ 179 h 215"/>
                  <a:gd name="T6" fmla="*/ 15 w 29"/>
                  <a:gd name="T7" fmla="*/ 184 h 215"/>
                  <a:gd name="T8" fmla="*/ 13 w 29"/>
                  <a:gd name="T9" fmla="*/ 188 h 215"/>
                  <a:gd name="T10" fmla="*/ 15 w 29"/>
                  <a:gd name="T11" fmla="*/ 215 h 215"/>
                  <a:gd name="T12" fmla="*/ 18 w 29"/>
                  <a:gd name="T13" fmla="*/ 180 h 215"/>
                  <a:gd name="T14" fmla="*/ 29 w 29"/>
                  <a:gd name="T15" fmla="*/ 62 h 215"/>
                  <a:gd name="T16" fmla="*/ 28 w 29"/>
                  <a:gd name="T17" fmla="*/ 62 h 215"/>
                  <a:gd name="T18" fmla="*/ 7 w 29"/>
                  <a:gd name="T19" fmla="*/ 55 h 215"/>
                  <a:gd name="T20" fmla="*/ 4 w 29"/>
                  <a:gd name="T21" fmla="*/ 56 h 215"/>
                  <a:gd name="T22" fmla="*/ 6 w 29"/>
                  <a:gd name="T23" fmla="*/ 85 h 215"/>
                  <a:gd name="T24" fmla="*/ 26 w 29"/>
                  <a:gd name="T25" fmla="*/ 60 h 215"/>
                  <a:gd name="T26" fmla="*/ 25 w 29"/>
                  <a:gd name="T27" fmla="*/ 57 h 215"/>
                  <a:gd name="T28" fmla="*/ 7 w 29"/>
                  <a:gd name="T29" fmla="*/ 55 h 215"/>
                  <a:gd name="T30" fmla="*/ 0 w 29"/>
                  <a:gd name="T31" fmla="*/ 0 h 215"/>
                  <a:gd name="T32" fmla="*/ 0 w 29"/>
                  <a:gd name="T33" fmla="*/ 0 h 215"/>
                  <a:gd name="T34" fmla="*/ 3 w 29"/>
                  <a:gd name="T35" fmla="*/ 44 h 215"/>
                  <a:gd name="T36" fmla="*/ 3 w 29"/>
                  <a:gd name="T37" fmla="*/ 44 h 215"/>
                  <a:gd name="T38" fmla="*/ 9 w 29"/>
                  <a:gd name="T39" fmla="*/ 50 h 215"/>
                  <a:gd name="T40" fmla="*/ 9 w 29"/>
                  <a:gd name="T41" fmla="*/ 52 h 215"/>
                  <a:gd name="T42" fmla="*/ 25 w 29"/>
                  <a:gd name="T43" fmla="*/ 54 h 215"/>
                  <a:gd name="T44" fmla="*/ 27 w 29"/>
                  <a:gd name="T45" fmla="*/ 51 h 215"/>
                  <a:gd name="T46" fmla="*/ 0 w 29"/>
                  <a:gd name="T4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15">
                    <a:moveTo>
                      <a:pt x="28" y="62"/>
                    </a:moveTo>
                    <a:cubicBezTo>
                      <a:pt x="6" y="89"/>
                      <a:pt x="6" y="89"/>
                      <a:pt x="6" y="89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5" y="182"/>
                      <a:pt x="15" y="184"/>
                    </a:cubicBezTo>
                    <a:cubicBezTo>
                      <a:pt x="15" y="186"/>
                      <a:pt x="14" y="187"/>
                      <a:pt x="13" y="188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moveTo>
                      <a:pt x="7" y="55"/>
                    </a:moveTo>
                    <a:cubicBezTo>
                      <a:pt x="6" y="55"/>
                      <a:pt x="5" y="56"/>
                      <a:pt x="4" y="56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59"/>
                      <a:pt x="25" y="58"/>
                      <a:pt x="25" y="57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6" y="44"/>
                      <a:pt x="9" y="47"/>
                      <a:pt x="9" y="50"/>
                    </a:cubicBezTo>
                    <a:cubicBezTo>
                      <a:pt x="9" y="51"/>
                      <a:pt x="9" y="51"/>
                      <a:pt x="9" y="52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747"/>
              <p:cNvSpPr/>
              <p:nvPr/>
            </p:nvSpPr>
            <p:spPr bwMode="auto">
              <a:xfrm>
                <a:off x="6816" y="2259"/>
                <a:ext cx="3" cy="10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9 h 9"/>
                  <a:gd name="T4" fmla="*/ 3 w 3"/>
                  <a:gd name="T5" fmla="*/ 5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748"/>
              <p:cNvSpPr>
                <a:spLocks noEditPoints="1"/>
              </p:cNvSpPr>
              <p:nvPr/>
            </p:nvSpPr>
            <p:spPr bwMode="auto">
              <a:xfrm>
                <a:off x="6830" y="2124"/>
                <a:ext cx="4" cy="12"/>
              </a:xfrm>
              <a:custGeom>
                <a:avLst/>
                <a:gdLst>
                  <a:gd name="T0" fmla="*/ 4 w 4"/>
                  <a:gd name="T1" fmla="*/ 10 h 11"/>
                  <a:gd name="T2" fmla="*/ 3 w 4"/>
                  <a:gd name="T3" fmla="*/ 11 h 11"/>
                  <a:gd name="T4" fmla="*/ 4 w 4"/>
                  <a:gd name="T5" fmla="*/ 11 h 11"/>
                  <a:gd name="T6" fmla="*/ 4 w 4"/>
                  <a:gd name="T7" fmla="*/ 10 h 11"/>
                  <a:gd name="T8" fmla="*/ 0 w 4"/>
                  <a:gd name="T9" fmla="*/ 6 h 11"/>
                  <a:gd name="T10" fmla="*/ 1 w 4"/>
                  <a:gd name="T11" fmla="*/ 9 h 11"/>
                  <a:gd name="T12" fmla="*/ 3 w 4"/>
                  <a:gd name="T13" fmla="*/ 6 h 11"/>
                  <a:gd name="T14" fmla="*/ 0 w 4"/>
                  <a:gd name="T15" fmla="*/ 6 h 11"/>
                  <a:gd name="T16" fmla="*/ 2 w 4"/>
                  <a:gd name="T17" fmla="*/ 0 h 11"/>
                  <a:gd name="T18" fmla="*/ 0 w 4"/>
                  <a:gd name="T19" fmla="*/ 3 h 11"/>
                  <a:gd name="T20" fmla="*/ 4 w 4"/>
                  <a:gd name="T21" fmla="*/ 3 h 11"/>
                  <a:gd name="T22" fmla="*/ 2 w 4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1">
                    <a:moveTo>
                      <a:pt x="4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0" y="6"/>
                    </a:moveTo>
                    <a:cubicBezTo>
                      <a:pt x="0" y="7"/>
                      <a:pt x="0" y="8"/>
                      <a:pt x="1" y="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749"/>
              <p:cNvSpPr>
                <a:spLocks noEditPoints="1"/>
              </p:cNvSpPr>
              <p:nvPr/>
            </p:nvSpPr>
            <p:spPr bwMode="auto">
              <a:xfrm>
                <a:off x="6807" y="2117"/>
                <a:ext cx="6" cy="12"/>
              </a:xfrm>
              <a:custGeom>
                <a:avLst/>
                <a:gdLst>
                  <a:gd name="T0" fmla="*/ 0 w 6"/>
                  <a:gd name="T1" fmla="*/ 10 h 12"/>
                  <a:gd name="T2" fmla="*/ 1 w 6"/>
                  <a:gd name="T3" fmla="*/ 12 h 12"/>
                  <a:gd name="T4" fmla="*/ 4 w 6"/>
                  <a:gd name="T5" fmla="*/ 11 h 12"/>
                  <a:gd name="T6" fmla="*/ 0 w 6"/>
                  <a:gd name="T7" fmla="*/ 10 h 12"/>
                  <a:gd name="T8" fmla="*/ 0 w 6"/>
                  <a:gd name="T9" fmla="*/ 0 h 12"/>
                  <a:gd name="T10" fmla="*/ 0 w 6"/>
                  <a:gd name="T11" fmla="*/ 0 h 12"/>
                  <a:gd name="T12" fmla="*/ 0 w 6"/>
                  <a:gd name="T13" fmla="*/ 7 h 12"/>
                  <a:gd name="T14" fmla="*/ 6 w 6"/>
                  <a:gd name="T15" fmla="*/ 8 h 12"/>
                  <a:gd name="T16" fmla="*/ 6 w 6"/>
                  <a:gd name="T17" fmla="*/ 6 h 12"/>
                  <a:gd name="T18" fmla="*/ 0 w 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0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750"/>
              <p:cNvSpPr/>
              <p:nvPr/>
            </p:nvSpPr>
            <p:spPr bwMode="auto">
              <a:xfrm>
                <a:off x="6802" y="20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2751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close/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2752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2753"/>
              <p:cNvSpPr>
                <a:spLocks noEditPoints="1"/>
              </p:cNvSpPr>
              <p:nvPr/>
            </p:nvSpPr>
            <p:spPr bwMode="auto">
              <a:xfrm>
                <a:off x="6801" y="2066"/>
                <a:ext cx="35" cy="248"/>
              </a:xfrm>
              <a:custGeom>
                <a:avLst/>
                <a:gdLst>
                  <a:gd name="T0" fmla="*/ 4 w 33"/>
                  <a:gd name="T1" fmla="*/ 58 h 235"/>
                  <a:gd name="T2" fmla="*/ 17 w 33"/>
                  <a:gd name="T3" fmla="*/ 235 h 235"/>
                  <a:gd name="T4" fmla="*/ 17 w 33"/>
                  <a:gd name="T5" fmla="*/ 235 h 235"/>
                  <a:gd name="T6" fmla="*/ 17 w 33"/>
                  <a:gd name="T7" fmla="*/ 235 h 235"/>
                  <a:gd name="T8" fmla="*/ 33 w 33"/>
                  <a:gd name="T9" fmla="*/ 61 h 235"/>
                  <a:gd name="T10" fmla="*/ 33 w 33"/>
                  <a:gd name="T11" fmla="*/ 61 h 235"/>
                  <a:gd name="T12" fmla="*/ 32 w 33"/>
                  <a:gd name="T13" fmla="*/ 61 h 235"/>
                  <a:gd name="T14" fmla="*/ 31 w 33"/>
                  <a:gd name="T15" fmla="*/ 65 h 235"/>
                  <a:gd name="T16" fmla="*/ 31 w 33"/>
                  <a:gd name="T17" fmla="*/ 66 h 235"/>
                  <a:gd name="T18" fmla="*/ 20 w 33"/>
                  <a:gd name="T19" fmla="*/ 184 h 235"/>
                  <a:gd name="T20" fmla="*/ 17 w 33"/>
                  <a:gd name="T21" fmla="*/ 219 h 235"/>
                  <a:gd name="T22" fmla="*/ 15 w 33"/>
                  <a:gd name="T23" fmla="*/ 192 h 235"/>
                  <a:gd name="T24" fmla="*/ 14 w 33"/>
                  <a:gd name="T25" fmla="*/ 183 h 235"/>
                  <a:gd name="T26" fmla="*/ 8 w 33"/>
                  <a:gd name="T27" fmla="*/ 93 h 235"/>
                  <a:gd name="T28" fmla="*/ 8 w 33"/>
                  <a:gd name="T29" fmla="*/ 89 h 235"/>
                  <a:gd name="T30" fmla="*/ 6 w 33"/>
                  <a:gd name="T31" fmla="*/ 60 h 235"/>
                  <a:gd name="T32" fmla="*/ 5 w 33"/>
                  <a:gd name="T33" fmla="*/ 58 h 235"/>
                  <a:gd name="T34" fmla="*/ 4 w 33"/>
                  <a:gd name="T35" fmla="*/ 58 h 235"/>
                  <a:gd name="T36" fmla="*/ 0 w 33"/>
                  <a:gd name="T37" fmla="*/ 0 h 235"/>
                  <a:gd name="T38" fmla="*/ 4 w 33"/>
                  <a:gd name="T39" fmla="*/ 55 h 235"/>
                  <a:gd name="T40" fmla="*/ 5 w 33"/>
                  <a:gd name="T41" fmla="*/ 55 h 235"/>
                  <a:gd name="T42" fmla="*/ 5 w 33"/>
                  <a:gd name="T43" fmla="*/ 48 h 235"/>
                  <a:gd name="T44" fmla="*/ 2 w 33"/>
                  <a:gd name="T45" fmla="*/ 4 h 235"/>
                  <a:gd name="T46" fmla="*/ 1 w 33"/>
                  <a:gd name="T47" fmla="*/ 3 h 235"/>
                  <a:gd name="T48" fmla="*/ 0 w 33"/>
                  <a:gd name="T4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35">
                    <a:moveTo>
                      <a:pt x="4" y="58"/>
                    </a:move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4" y="58"/>
                      <a:pt x="4" y="58"/>
                      <a:pt x="4" y="58"/>
                    </a:cubicBezTo>
                    <a:moveTo>
                      <a:pt x="0" y="0"/>
                    </a:move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2754"/>
              <p:cNvSpPr/>
              <p:nvPr/>
            </p:nvSpPr>
            <p:spPr bwMode="auto">
              <a:xfrm>
                <a:off x="6800" y="2062"/>
                <a:ext cx="36" cy="69"/>
              </a:xfrm>
              <a:custGeom>
                <a:avLst/>
                <a:gdLst>
                  <a:gd name="T0" fmla="*/ 0 w 34"/>
                  <a:gd name="T1" fmla="*/ 0 h 65"/>
                  <a:gd name="T2" fmla="*/ 1 w 34"/>
                  <a:gd name="T3" fmla="*/ 4 h 65"/>
                  <a:gd name="T4" fmla="*/ 2 w 34"/>
                  <a:gd name="T5" fmla="*/ 7 h 65"/>
                  <a:gd name="T6" fmla="*/ 3 w 34"/>
                  <a:gd name="T7" fmla="*/ 8 h 65"/>
                  <a:gd name="T8" fmla="*/ 30 w 34"/>
                  <a:gd name="T9" fmla="*/ 59 h 65"/>
                  <a:gd name="T10" fmla="*/ 32 w 34"/>
                  <a:gd name="T11" fmla="*/ 62 h 65"/>
                  <a:gd name="T12" fmla="*/ 28 w 34"/>
                  <a:gd name="T13" fmla="*/ 62 h 65"/>
                  <a:gd name="T14" fmla="*/ 12 w 34"/>
                  <a:gd name="T15" fmla="*/ 60 h 65"/>
                  <a:gd name="T16" fmla="*/ 6 w 34"/>
                  <a:gd name="T17" fmla="*/ 59 h 65"/>
                  <a:gd name="T18" fmla="*/ 5 w 34"/>
                  <a:gd name="T19" fmla="*/ 59 h 65"/>
                  <a:gd name="T20" fmla="*/ 5 w 34"/>
                  <a:gd name="T21" fmla="*/ 62 h 65"/>
                  <a:gd name="T22" fmla="*/ 6 w 34"/>
                  <a:gd name="T23" fmla="*/ 62 h 65"/>
                  <a:gd name="T24" fmla="*/ 10 w 34"/>
                  <a:gd name="T25" fmla="*/ 63 h 65"/>
                  <a:gd name="T26" fmla="*/ 28 w 34"/>
                  <a:gd name="T27" fmla="*/ 65 h 65"/>
                  <a:gd name="T28" fmla="*/ 31 w 34"/>
                  <a:gd name="T29" fmla="*/ 65 h 65"/>
                  <a:gd name="T30" fmla="*/ 33 w 34"/>
                  <a:gd name="T31" fmla="*/ 65 h 65"/>
                  <a:gd name="T32" fmla="*/ 34 w 34"/>
                  <a:gd name="T33" fmla="*/ 65 h 65"/>
                  <a:gd name="T34" fmla="*/ 34 w 34"/>
                  <a:gd name="T35" fmla="*/ 65 h 65"/>
                  <a:gd name="T36" fmla="*/ 34 w 34"/>
                  <a:gd name="T37" fmla="*/ 64 h 65"/>
                  <a:gd name="T38" fmla="*/ 0 w 34"/>
                  <a:gd name="T3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65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2755"/>
              <p:cNvSpPr/>
              <p:nvPr/>
            </p:nvSpPr>
            <p:spPr bwMode="auto">
              <a:xfrm>
                <a:off x="6819" y="23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2756"/>
              <p:cNvSpPr/>
              <p:nvPr/>
            </p:nvSpPr>
            <p:spPr bwMode="auto">
              <a:xfrm>
                <a:off x="6470" y="2288"/>
                <a:ext cx="123" cy="87"/>
              </a:xfrm>
              <a:custGeom>
                <a:avLst/>
                <a:gdLst>
                  <a:gd name="T0" fmla="*/ 116 w 116"/>
                  <a:gd name="T1" fmla="*/ 0 h 83"/>
                  <a:gd name="T2" fmla="*/ 0 w 116"/>
                  <a:gd name="T3" fmla="*/ 72 h 83"/>
                  <a:gd name="T4" fmla="*/ 0 w 116"/>
                  <a:gd name="T5" fmla="*/ 74 h 83"/>
                  <a:gd name="T6" fmla="*/ 0 w 116"/>
                  <a:gd name="T7" fmla="*/ 75 h 83"/>
                  <a:gd name="T8" fmla="*/ 17 w 116"/>
                  <a:gd name="T9" fmla="*/ 83 h 83"/>
                  <a:gd name="T10" fmla="*/ 23 w 116"/>
                  <a:gd name="T11" fmla="*/ 81 h 83"/>
                  <a:gd name="T12" fmla="*/ 27 w 116"/>
                  <a:gd name="T13" fmla="*/ 82 h 83"/>
                  <a:gd name="T14" fmla="*/ 116 w 116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3">
                    <a:moveTo>
                      <a:pt x="116" y="0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9" y="82"/>
                      <a:pt x="20" y="81"/>
                      <a:pt x="23" y="81"/>
                    </a:cubicBezTo>
                    <a:cubicBezTo>
                      <a:pt x="24" y="81"/>
                      <a:pt x="26" y="81"/>
                      <a:pt x="27" y="82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2757"/>
              <p:cNvSpPr/>
              <p:nvPr/>
            </p:nvSpPr>
            <p:spPr bwMode="auto">
              <a:xfrm>
                <a:off x="6488" y="2373"/>
                <a:ext cx="11" cy="6"/>
              </a:xfrm>
              <a:custGeom>
                <a:avLst/>
                <a:gdLst>
                  <a:gd name="T0" fmla="*/ 6 w 10"/>
                  <a:gd name="T1" fmla="*/ 0 h 5"/>
                  <a:gd name="T2" fmla="*/ 0 w 10"/>
                  <a:gd name="T3" fmla="*/ 2 h 5"/>
                  <a:gd name="T4" fmla="*/ 5 w 10"/>
                  <a:gd name="T5" fmla="*/ 5 h 5"/>
                  <a:gd name="T6" fmla="*/ 10 w 10"/>
                  <a:gd name="T7" fmla="*/ 1 h 5"/>
                  <a:gd name="T8" fmla="*/ 6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6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2758"/>
              <p:cNvSpPr/>
              <p:nvPr/>
            </p:nvSpPr>
            <p:spPr bwMode="auto">
              <a:xfrm>
                <a:off x="6467" y="236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2759"/>
              <p:cNvSpPr>
                <a:spLocks noEditPoints="1"/>
              </p:cNvSpPr>
              <p:nvPr/>
            </p:nvSpPr>
            <p:spPr bwMode="auto">
              <a:xfrm>
                <a:off x="6464" y="2278"/>
                <a:ext cx="142" cy="101"/>
              </a:xfrm>
              <a:custGeom>
                <a:avLst/>
                <a:gdLst>
                  <a:gd name="T0" fmla="*/ 6 w 134"/>
                  <a:gd name="T1" fmla="*/ 81 h 95"/>
                  <a:gd name="T2" fmla="*/ 122 w 134"/>
                  <a:gd name="T3" fmla="*/ 9 h 95"/>
                  <a:gd name="T4" fmla="*/ 33 w 134"/>
                  <a:gd name="T5" fmla="*/ 91 h 95"/>
                  <a:gd name="T6" fmla="*/ 28 w 134"/>
                  <a:gd name="T7" fmla="*/ 95 h 95"/>
                  <a:gd name="T8" fmla="*/ 23 w 134"/>
                  <a:gd name="T9" fmla="*/ 92 h 95"/>
                  <a:gd name="T10" fmla="*/ 6 w 134"/>
                  <a:gd name="T11" fmla="*/ 84 h 95"/>
                  <a:gd name="T12" fmla="*/ 3 w 134"/>
                  <a:gd name="T13" fmla="*/ 83 h 95"/>
                  <a:gd name="T14" fmla="*/ 6 w 134"/>
                  <a:gd name="T15" fmla="*/ 81 h 95"/>
                  <a:gd name="T16" fmla="*/ 134 w 134"/>
                  <a:gd name="T17" fmla="*/ 0 h 95"/>
                  <a:gd name="T18" fmla="*/ 0 w 134"/>
                  <a:gd name="T19" fmla="*/ 83 h 95"/>
                  <a:gd name="T20" fmla="*/ 23 w 134"/>
                  <a:gd name="T21" fmla="*/ 94 h 95"/>
                  <a:gd name="T22" fmla="*/ 29 w 134"/>
                  <a:gd name="T23" fmla="*/ 95 h 95"/>
                  <a:gd name="T24" fmla="*/ 30 w 134"/>
                  <a:gd name="T25" fmla="*/ 95 h 95"/>
                  <a:gd name="T26" fmla="*/ 134 w 134"/>
                  <a:gd name="T27" fmla="*/ 0 h 95"/>
                  <a:gd name="T28" fmla="*/ 134 w 134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95">
                    <a:moveTo>
                      <a:pt x="6" y="81"/>
                    </a:moveTo>
                    <a:cubicBezTo>
                      <a:pt x="122" y="9"/>
                      <a:pt x="122" y="9"/>
                      <a:pt x="122" y="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134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9" y="95"/>
                      <a:pt x="30" y="95"/>
                      <a:pt x="30" y="95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2760"/>
              <p:cNvSpPr/>
              <p:nvPr/>
            </p:nvSpPr>
            <p:spPr bwMode="auto">
              <a:xfrm>
                <a:off x="6606" y="22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2761"/>
              <p:cNvSpPr/>
              <p:nvPr/>
            </p:nvSpPr>
            <p:spPr bwMode="auto">
              <a:xfrm>
                <a:off x="6488" y="2378"/>
                <a:ext cx="8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2 h 2"/>
                  <a:gd name="T4" fmla="*/ 5 w 7"/>
                  <a:gd name="T5" fmla="*/ 1 h 2"/>
                  <a:gd name="T6" fmla="*/ 6 w 7"/>
                  <a:gd name="T7" fmla="*/ 2 h 2"/>
                  <a:gd name="T8" fmla="*/ 6 w 7"/>
                  <a:gd name="T9" fmla="*/ 1 h 2"/>
                  <a:gd name="T10" fmla="*/ 6 w 7"/>
                  <a:gd name="T11" fmla="*/ 2 h 2"/>
                  <a:gd name="T12" fmla="*/ 7 w 7"/>
                  <a:gd name="T13" fmla="*/ 1 h 2"/>
                  <a:gd name="T14" fmla="*/ 6 w 7"/>
                  <a:gd name="T15" fmla="*/ 1 h 2"/>
                  <a:gd name="T16" fmla="*/ 6 w 7"/>
                  <a:gd name="T17" fmla="*/ 1 h 2"/>
                  <a:gd name="T18" fmla="*/ 0 w 7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2762"/>
              <p:cNvSpPr/>
              <p:nvPr/>
            </p:nvSpPr>
            <p:spPr bwMode="auto">
              <a:xfrm>
                <a:off x="6628" y="2230"/>
                <a:ext cx="42" cy="13"/>
              </a:xfrm>
              <a:custGeom>
                <a:avLst/>
                <a:gdLst>
                  <a:gd name="T0" fmla="*/ 0 w 40"/>
                  <a:gd name="T1" fmla="*/ 0 h 13"/>
                  <a:gd name="T2" fmla="*/ 37 w 40"/>
                  <a:gd name="T3" fmla="*/ 13 h 13"/>
                  <a:gd name="T4" fmla="*/ 40 w 40"/>
                  <a:gd name="T5" fmla="*/ 10 h 13"/>
                  <a:gd name="T6" fmla="*/ 39 w 40"/>
                  <a:gd name="T7" fmla="*/ 6 h 13"/>
                  <a:gd name="T8" fmla="*/ 0 w 4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0" y="0"/>
                    </a:move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2763"/>
              <p:cNvSpPr/>
              <p:nvPr/>
            </p:nvSpPr>
            <p:spPr bwMode="auto">
              <a:xfrm>
                <a:off x="6667" y="2240"/>
                <a:ext cx="5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2764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2765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2766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2767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2768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2769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2770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2771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2772"/>
              <p:cNvSpPr/>
              <p:nvPr/>
            </p:nvSpPr>
            <p:spPr bwMode="auto">
              <a:xfrm>
                <a:off x="6634" y="2109"/>
                <a:ext cx="74" cy="82"/>
              </a:xfrm>
              <a:custGeom>
                <a:avLst/>
                <a:gdLst>
                  <a:gd name="T0" fmla="*/ 0 w 70"/>
                  <a:gd name="T1" fmla="*/ 0 h 77"/>
                  <a:gd name="T2" fmla="*/ 0 w 70"/>
                  <a:gd name="T3" fmla="*/ 0 h 77"/>
                  <a:gd name="T4" fmla="*/ 11 w 70"/>
                  <a:gd name="T5" fmla="*/ 36 h 77"/>
                  <a:gd name="T6" fmla="*/ 14 w 70"/>
                  <a:gd name="T7" fmla="*/ 40 h 77"/>
                  <a:gd name="T8" fmla="*/ 13 w 70"/>
                  <a:gd name="T9" fmla="*/ 43 h 77"/>
                  <a:gd name="T10" fmla="*/ 23 w 70"/>
                  <a:gd name="T11" fmla="*/ 77 h 77"/>
                  <a:gd name="T12" fmla="*/ 70 w 70"/>
                  <a:gd name="T13" fmla="*/ 44 h 77"/>
                  <a:gd name="T14" fmla="*/ 69 w 70"/>
                  <a:gd name="T15" fmla="*/ 43 h 77"/>
                  <a:gd name="T16" fmla="*/ 69 w 70"/>
                  <a:gd name="T17" fmla="*/ 41 h 77"/>
                  <a:gd name="T18" fmla="*/ 0 w 70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7"/>
                      <a:pt x="14" y="38"/>
                      <a:pt x="14" y="40"/>
                    </a:cubicBezTo>
                    <a:cubicBezTo>
                      <a:pt x="14" y="41"/>
                      <a:pt x="13" y="42"/>
                      <a:pt x="13" y="43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2"/>
                      <a:pt x="69" y="42"/>
                      <a:pt x="69" y="4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2773"/>
              <p:cNvSpPr/>
              <p:nvPr/>
            </p:nvSpPr>
            <p:spPr bwMode="auto">
              <a:xfrm>
                <a:off x="6707" y="21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2774"/>
              <p:cNvSpPr/>
              <p:nvPr/>
            </p:nvSpPr>
            <p:spPr bwMode="auto">
              <a:xfrm>
                <a:off x="6646" y="2147"/>
                <a:ext cx="3" cy="8"/>
              </a:xfrm>
              <a:custGeom>
                <a:avLst/>
                <a:gdLst>
                  <a:gd name="T0" fmla="*/ 0 w 3"/>
                  <a:gd name="T1" fmla="*/ 0 h 7"/>
                  <a:gd name="T2" fmla="*/ 2 w 3"/>
                  <a:gd name="T3" fmla="*/ 7 h 7"/>
                  <a:gd name="T4" fmla="*/ 3 w 3"/>
                  <a:gd name="T5" fmla="*/ 4 h 7"/>
                  <a:gd name="T6" fmla="*/ 0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2775"/>
              <p:cNvSpPr/>
              <p:nvPr/>
            </p:nvSpPr>
            <p:spPr bwMode="auto">
              <a:xfrm>
                <a:off x="6634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2776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2777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2778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2779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2780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2781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2782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2783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2784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2785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2786"/>
              <p:cNvSpPr/>
              <p:nvPr/>
            </p:nvSpPr>
            <p:spPr bwMode="auto">
              <a:xfrm>
                <a:off x="6672" y="223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2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2787"/>
              <p:cNvSpPr/>
              <p:nvPr/>
            </p:nvSpPr>
            <p:spPr bwMode="auto">
              <a:xfrm>
                <a:off x="6673" y="223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2788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2789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2790"/>
              <p:cNvSpPr/>
              <p:nvPr/>
            </p:nvSpPr>
            <p:spPr bwMode="auto">
              <a:xfrm>
                <a:off x="6671" y="2236"/>
                <a:ext cx="8" cy="10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9 h 9"/>
                  <a:gd name="T4" fmla="*/ 3 w 7"/>
                  <a:gd name="T5" fmla="*/ 9 h 9"/>
                  <a:gd name="T6" fmla="*/ 3 w 7"/>
                  <a:gd name="T7" fmla="*/ 9 h 9"/>
                  <a:gd name="T8" fmla="*/ 7 w 7"/>
                  <a:gd name="T9" fmla="*/ 2 h 9"/>
                  <a:gd name="T10" fmla="*/ 5 w 7"/>
                  <a:gd name="T11" fmla="*/ 1 h 9"/>
                  <a:gd name="T12" fmla="*/ 3 w 7"/>
                  <a:gd name="T13" fmla="*/ 6 h 9"/>
                  <a:gd name="T14" fmla="*/ 2 w 7"/>
                  <a:gd name="T15" fmla="*/ 3 h 9"/>
                  <a:gd name="T16" fmla="*/ 1 w 7"/>
                  <a:gd name="T17" fmla="*/ 1 h 9"/>
                  <a:gd name="T18" fmla="*/ 0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2791"/>
              <p:cNvSpPr/>
              <p:nvPr/>
            </p:nvSpPr>
            <p:spPr bwMode="auto">
              <a:xfrm>
                <a:off x="6673" y="22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2792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2793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2794"/>
              <p:cNvSpPr>
                <a:spLocks noEditPoints="1"/>
              </p:cNvSpPr>
              <p:nvPr/>
            </p:nvSpPr>
            <p:spPr bwMode="auto">
              <a:xfrm>
                <a:off x="6495" y="2109"/>
                <a:ext cx="134" cy="114"/>
              </a:xfrm>
              <a:custGeom>
                <a:avLst/>
                <a:gdLst>
                  <a:gd name="T0" fmla="*/ 34 w 127"/>
                  <a:gd name="T1" fmla="*/ 97 h 108"/>
                  <a:gd name="T2" fmla="*/ 31 w 127"/>
                  <a:gd name="T3" fmla="*/ 94 h 108"/>
                  <a:gd name="T4" fmla="*/ 34 w 127"/>
                  <a:gd name="T5" fmla="*/ 90 h 108"/>
                  <a:gd name="T6" fmla="*/ 37 w 127"/>
                  <a:gd name="T7" fmla="*/ 94 h 108"/>
                  <a:gd name="T8" fmla="*/ 34 w 127"/>
                  <a:gd name="T9" fmla="*/ 97 h 108"/>
                  <a:gd name="T10" fmla="*/ 100 w 127"/>
                  <a:gd name="T11" fmla="*/ 94 h 108"/>
                  <a:gd name="T12" fmla="*/ 96 w 127"/>
                  <a:gd name="T13" fmla="*/ 91 h 108"/>
                  <a:gd name="T14" fmla="*/ 100 w 127"/>
                  <a:gd name="T15" fmla="*/ 87 h 108"/>
                  <a:gd name="T16" fmla="*/ 103 w 127"/>
                  <a:gd name="T17" fmla="*/ 91 h 108"/>
                  <a:gd name="T18" fmla="*/ 100 w 127"/>
                  <a:gd name="T19" fmla="*/ 94 h 108"/>
                  <a:gd name="T20" fmla="*/ 127 w 127"/>
                  <a:gd name="T21" fmla="*/ 0 h 108"/>
                  <a:gd name="T22" fmla="*/ 0 w 127"/>
                  <a:gd name="T23" fmla="*/ 97 h 108"/>
                  <a:gd name="T24" fmla="*/ 0 w 127"/>
                  <a:gd name="T25" fmla="*/ 99 h 108"/>
                  <a:gd name="T26" fmla="*/ 104 w 127"/>
                  <a:gd name="T27" fmla="*/ 108 h 108"/>
                  <a:gd name="T28" fmla="*/ 110 w 127"/>
                  <a:gd name="T29" fmla="*/ 103 h 108"/>
                  <a:gd name="T30" fmla="*/ 127 w 127"/>
                  <a:gd name="T31" fmla="*/ 0 h 108"/>
                  <a:gd name="T32" fmla="*/ 127 w 127"/>
                  <a:gd name="T3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08">
                    <a:moveTo>
                      <a:pt x="34" y="97"/>
                    </a:moveTo>
                    <a:cubicBezTo>
                      <a:pt x="32" y="97"/>
                      <a:pt x="31" y="95"/>
                      <a:pt x="31" y="94"/>
                    </a:cubicBezTo>
                    <a:cubicBezTo>
                      <a:pt x="31" y="92"/>
                      <a:pt x="32" y="90"/>
                      <a:pt x="34" y="90"/>
                    </a:cubicBezTo>
                    <a:cubicBezTo>
                      <a:pt x="36" y="90"/>
                      <a:pt x="37" y="92"/>
                      <a:pt x="37" y="94"/>
                    </a:cubicBezTo>
                    <a:cubicBezTo>
                      <a:pt x="37" y="95"/>
                      <a:pt x="36" y="97"/>
                      <a:pt x="34" y="97"/>
                    </a:cubicBezTo>
                    <a:moveTo>
                      <a:pt x="100" y="94"/>
                    </a:moveTo>
                    <a:cubicBezTo>
                      <a:pt x="98" y="94"/>
                      <a:pt x="96" y="92"/>
                      <a:pt x="96" y="91"/>
                    </a:cubicBezTo>
                    <a:cubicBezTo>
                      <a:pt x="96" y="89"/>
                      <a:pt x="98" y="87"/>
                      <a:pt x="100" y="87"/>
                    </a:cubicBezTo>
                    <a:cubicBezTo>
                      <a:pt x="101" y="87"/>
                      <a:pt x="103" y="89"/>
                      <a:pt x="103" y="91"/>
                    </a:cubicBezTo>
                    <a:cubicBezTo>
                      <a:pt x="103" y="92"/>
                      <a:pt x="101" y="94"/>
                      <a:pt x="100" y="94"/>
                    </a:cubicBezTo>
                    <a:moveTo>
                      <a:pt x="127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9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5"/>
                      <a:pt x="107" y="103"/>
                      <a:pt x="110" y="103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Oval 2795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Oval 2796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2797"/>
              <p:cNvSpPr/>
              <p:nvPr/>
            </p:nvSpPr>
            <p:spPr bwMode="auto">
              <a:xfrm>
                <a:off x="6629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2798"/>
              <p:cNvSpPr/>
              <p:nvPr/>
            </p:nvSpPr>
            <p:spPr bwMode="auto">
              <a:xfrm>
                <a:off x="6493" y="22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2799"/>
              <p:cNvSpPr/>
              <p:nvPr/>
            </p:nvSpPr>
            <p:spPr bwMode="auto">
              <a:xfrm>
                <a:off x="6605" y="22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2800"/>
              <p:cNvSpPr>
                <a:spLocks noEditPoints="1"/>
              </p:cNvSpPr>
              <p:nvPr/>
            </p:nvSpPr>
            <p:spPr bwMode="auto">
              <a:xfrm>
                <a:off x="6488" y="2106"/>
                <a:ext cx="143" cy="120"/>
              </a:xfrm>
              <a:custGeom>
                <a:avLst/>
                <a:gdLst>
                  <a:gd name="T0" fmla="*/ 133 w 135"/>
                  <a:gd name="T1" fmla="*/ 3 h 113"/>
                  <a:gd name="T2" fmla="*/ 133 w 135"/>
                  <a:gd name="T3" fmla="*/ 3 h 113"/>
                  <a:gd name="T4" fmla="*/ 133 w 135"/>
                  <a:gd name="T5" fmla="*/ 3 h 113"/>
                  <a:gd name="T6" fmla="*/ 116 w 135"/>
                  <a:gd name="T7" fmla="*/ 106 h 113"/>
                  <a:gd name="T8" fmla="*/ 115 w 135"/>
                  <a:gd name="T9" fmla="*/ 111 h 113"/>
                  <a:gd name="T10" fmla="*/ 110 w 135"/>
                  <a:gd name="T11" fmla="*/ 111 h 113"/>
                  <a:gd name="T12" fmla="*/ 6 w 135"/>
                  <a:gd name="T13" fmla="*/ 102 h 113"/>
                  <a:gd name="T14" fmla="*/ 4 w 135"/>
                  <a:gd name="T15" fmla="*/ 101 h 113"/>
                  <a:gd name="T16" fmla="*/ 6 w 135"/>
                  <a:gd name="T17" fmla="*/ 100 h 113"/>
                  <a:gd name="T18" fmla="*/ 133 w 135"/>
                  <a:gd name="T19" fmla="*/ 3 h 113"/>
                  <a:gd name="T20" fmla="*/ 134 w 135"/>
                  <a:gd name="T21" fmla="*/ 0 h 113"/>
                  <a:gd name="T22" fmla="*/ 0 w 135"/>
                  <a:gd name="T23" fmla="*/ 103 h 113"/>
                  <a:gd name="T24" fmla="*/ 115 w 135"/>
                  <a:gd name="T25" fmla="*/ 113 h 113"/>
                  <a:gd name="T26" fmla="*/ 115 w 135"/>
                  <a:gd name="T27" fmla="*/ 112 h 113"/>
                  <a:gd name="T28" fmla="*/ 115 w 135"/>
                  <a:gd name="T29" fmla="*/ 112 h 113"/>
                  <a:gd name="T30" fmla="*/ 115 w 135"/>
                  <a:gd name="T31" fmla="*/ 112 h 113"/>
                  <a:gd name="T32" fmla="*/ 115 w 135"/>
                  <a:gd name="T33" fmla="*/ 112 h 113"/>
                  <a:gd name="T34" fmla="*/ 115 w 135"/>
                  <a:gd name="T35" fmla="*/ 112 h 113"/>
                  <a:gd name="T36" fmla="*/ 115 w 135"/>
                  <a:gd name="T37" fmla="*/ 112 h 113"/>
                  <a:gd name="T38" fmla="*/ 115 w 135"/>
                  <a:gd name="T39" fmla="*/ 112 h 113"/>
                  <a:gd name="T40" fmla="*/ 115 w 135"/>
                  <a:gd name="T41" fmla="*/ 112 h 113"/>
                  <a:gd name="T42" fmla="*/ 116 w 135"/>
                  <a:gd name="T43" fmla="*/ 111 h 113"/>
                  <a:gd name="T44" fmla="*/ 135 w 135"/>
                  <a:gd name="T45" fmla="*/ 1 h 113"/>
                  <a:gd name="T46" fmla="*/ 134 w 135"/>
                  <a:gd name="T47" fmla="*/ 1 h 113"/>
                  <a:gd name="T48" fmla="*/ 134 w 135"/>
                  <a:gd name="T4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5" h="113">
                    <a:moveTo>
                      <a:pt x="133" y="3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5" y="111"/>
                      <a:pt x="115" y="111"/>
                      <a:pt x="115" y="111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33" y="3"/>
                      <a:pt x="133" y="3"/>
                      <a:pt x="133" y="3"/>
                    </a:cubicBezTo>
                    <a:moveTo>
                      <a:pt x="134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15" y="113"/>
                      <a:pt x="115" y="113"/>
                      <a:pt x="115" y="113"/>
                    </a:cubicBezTo>
                    <a:cubicBezTo>
                      <a:pt x="115" y="113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2801"/>
              <p:cNvSpPr>
                <a:spLocks noEditPoints="1"/>
              </p:cNvSpPr>
              <p:nvPr/>
            </p:nvSpPr>
            <p:spPr bwMode="auto">
              <a:xfrm>
                <a:off x="6610" y="2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2802"/>
              <p:cNvSpPr/>
              <p:nvPr/>
            </p:nvSpPr>
            <p:spPr bwMode="auto">
              <a:xfrm>
                <a:off x="6610" y="222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2 h 2"/>
                  <a:gd name="T20" fmla="*/ 1 w 1"/>
                  <a:gd name="T21" fmla="*/ 2 h 2"/>
                  <a:gd name="T22" fmla="*/ 1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2803"/>
              <p:cNvSpPr/>
              <p:nvPr/>
            </p:nvSpPr>
            <p:spPr bwMode="auto">
              <a:xfrm>
                <a:off x="6630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2804"/>
              <p:cNvSpPr/>
              <p:nvPr/>
            </p:nvSpPr>
            <p:spPr bwMode="auto">
              <a:xfrm>
                <a:off x="6630" y="21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2805"/>
              <p:cNvSpPr/>
              <p:nvPr/>
            </p:nvSpPr>
            <p:spPr bwMode="auto">
              <a:xfrm>
                <a:off x="6609" y="2230"/>
                <a:ext cx="57" cy="42"/>
              </a:xfrm>
              <a:custGeom>
                <a:avLst/>
                <a:gdLst>
                  <a:gd name="T0" fmla="*/ 8 w 54"/>
                  <a:gd name="T1" fmla="*/ 0 h 40"/>
                  <a:gd name="T2" fmla="*/ 3 w 54"/>
                  <a:gd name="T3" fmla="*/ 3 h 40"/>
                  <a:gd name="T4" fmla="*/ 0 w 54"/>
                  <a:gd name="T5" fmla="*/ 37 h 40"/>
                  <a:gd name="T6" fmla="*/ 5 w 54"/>
                  <a:gd name="T7" fmla="*/ 40 h 40"/>
                  <a:gd name="T8" fmla="*/ 54 w 54"/>
                  <a:gd name="T9" fmla="*/ 19 h 40"/>
                  <a:gd name="T10" fmla="*/ 54 w 54"/>
                  <a:gd name="T11" fmla="*/ 17 h 40"/>
                  <a:gd name="T12" fmla="*/ 54 w 54"/>
                  <a:gd name="T13" fmla="*/ 16 h 40"/>
                  <a:gd name="T14" fmla="*/ 8 w 5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8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9"/>
                      <a:pt x="5" y="4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2806"/>
              <p:cNvSpPr/>
              <p:nvPr/>
            </p:nvSpPr>
            <p:spPr bwMode="auto">
              <a:xfrm>
                <a:off x="6609" y="226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2807"/>
              <p:cNvSpPr/>
              <p:nvPr/>
            </p:nvSpPr>
            <p:spPr bwMode="auto">
              <a:xfrm>
                <a:off x="6666" y="224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2808"/>
              <p:cNvSpPr/>
              <p:nvPr/>
            </p:nvSpPr>
            <p:spPr bwMode="auto">
              <a:xfrm>
                <a:off x="6612" y="222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2809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2810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2811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close/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2812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2813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2814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2815"/>
              <p:cNvSpPr/>
              <p:nvPr/>
            </p:nvSpPr>
            <p:spPr bwMode="auto">
              <a:xfrm>
                <a:off x="6681" y="2160"/>
                <a:ext cx="55" cy="83"/>
              </a:xfrm>
              <a:custGeom>
                <a:avLst/>
                <a:gdLst>
                  <a:gd name="T0" fmla="*/ 30 w 52"/>
                  <a:gd name="T1" fmla="*/ 0 h 79"/>
                  <a:gd name="T2" fmla="*/ 0 w 52"/>
                  <a:gd name="T3" fmla="*/ 71 h 79"/>
                  <a:gd name="T4" fmla="*/ 48 w 52"/>
                  <a:gd name="T5" fmla="*/ 79 h 79"/>
                  <a:gd name="T6" fmla="*/ 52 w 52"/>
                  <a:gd name="T7" fmla="*/ 74 h 79"/>
                  <a:gd name="T8" fmla="*/ 30 w 52"/>
                  <a:gd name="T9" fmla="*/ 0 h 79"/>
                  <a:gd name="T10" fmla="*/ 30 w 52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79">
                    <a:moveTo>
                      <a:pt x="3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9" y="77"/>
                      <a:pt x="50" y="75"/>
                      <a:pt x="52" y="7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2816"/>
              <p:cNvSpPr/>
              <p:nvPr/>
            </p:nvSpPr>
            <p:spPr bwMode="auto">
              <a:xfrm>
                <a:off x="6713" y="2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2817"/>
              <p:cNvSpPr/>
              <p:nvPr/>
            </p:nvSpPr>
            <p:spPr bwMode="auto">
              <a:xfrm>
                <a:off x="6732" y="223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Group 3019"/>
            <p:cNvGrpSpPr/>
            <p:nvPr/>
          </p:nvGrpSpPr>
          <p:grpSpPr bwMode="auto">
            <a:xfrm>
              <a:off x="5644" y="2062"/>
              <a:ext cx="1175" cy="1230"/>
              <a:chOff x="5644" y="2062"/>
              <a:chExt cx="1175" cy="1230"/>
            </a:xfrm>
          </p:grpSpPr>
          <p:sp>
            <p:nvSpPr>
              <p:cNvPr id="1929" name="Freeform 2819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820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821"/>
              <p:cNvSpPr/>
              <p:nvPr/>
            </p:nvSpPr>
            <p:spPr bwMode="auto">
              <a:xfrm>
                <a:off x="6679" y="2156"/>
                <a:ext cx="61" cy="90"/>
              </a:xfrm>
              <a:custGeom>
                <a:avLst/>
                <a:gdLst>
                  <a:gd name="T0" fmla="*/ 32 w 58"/>
                  <a:gd name="T1" fmla="*/ 0 h 85"/>
                  <a:gd name="T2" fmla="*/ 31 w 58"/>
                  <a:gd name="T3" fmla="*/ 1 h 85"/>
                  <a:gd name="T4" fmla="*/ 32 w 58"/>
                  <a:gd name="T5" fmla="*/ 1 h 85"/>
                  <a:gd name="T6" fmla="*/ 32 w 58"/>
                  <a:gd name="T7" fmla="*/ 3 h 85"/>
                  <a:gd name="T8" fmla="*/ 32 w 58"/>
                  <a:gd name="T9" fmla="*/ 4 h 85"/>
                  <a:gd name="T10" fmla="*/ 54 w 58"/>
                  <a:gd name="T11" fmla="*/ 78 h 85"/>
                  <a:gd name="T12" fmla="*/ 56 w 58"/>
                  <a:gd name="T13" fmla="*/ 83 h 85"/>
                  <a:gd name="T14" fmla="*/ 50 w 58"/>
                  <a:gd name="T15" fmla="*/ 83 h 85"/>
                  <a:gd name="T16" fmla="*/ 2 w 58"/>
                  <a:gd name="T17" fmla="*/ 75 h 85"/>
                  <a:gd name="T18" fmla="*/ 1 w 58"/>
                  <a:gd name="T19" fmla="*/ 75 h 85"/>
                  <a:gd name="T20" fmla="*/ 0 w 58"/>
                  <a:gd name="T21" fmla="*/ 76 h 85"/>
                  <a:gd name="T22" fmla="*/ 58 w 58"/>
                  <a:gd name="T23" fmla="*/ 85 h 85"/>
                  <a:gd name="T24" fmla="*/ 33 w 58"/>
                  <a:gd name="T25" fmla="*/ 0 h 85"/>
                  <a:gd name="T26" fmla="*/ 32 w 58"/>
                  <a:gd name="T27" fmla="*/ 0 h 85"/>
                  <a:gd name="T28" fmla="*/ 32 w 58"/>
                  <a:gd name="T2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85">
                    <a:moveTo>
                      <a:pt x="32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822"/>
              <p:cNvSpPr/>
              <p:nvPr/>
            </p:nvSpPr>
            <p:spPr bwMode="auto">
              <a:xfrm>
                <a:off x="6713" y="21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823"/>
              <p:cNvSpPr/>
              <p:nvPr/>
            </p:nvSpPr>
            <p:spPr bwMode="auto">
              <a:xfrm>
                <a:off x="6617" y="2196"/>
                <a:ext cx="51" cy="37"/>
              </a:xfrm>
              <a:custGeom>
                <a:avLst/>
                <a:gdLst>
                  <a:gd name="T0" fmla="*/ 37 w 48"/>
                  <a:gd name="T1" fmla="*/ 0 h 35"/>
                  <a:gd name="T2" fmla="*/ 0 w 48"/>
                  <a:gd name="T3" fmla="*/ 25 h 35"/>
                  <a:gd name="T4" fmla="*/ 1 w 48"/>
                  <a:gd name="T5" fmla="*/ 28 h 35"/>
                  <a:gd name="T6" fmla="*/ 48 w 48"/>
                  <a:gd name="T7" fmla="*/ 35 h 35"/>
                  <a:gd name="T8" fmla="*/ 37 w 4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5">
                    <a:moveTo>
                      <a:pt x="37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824"/>
              <p:cNvSpPr/>
              <p:nvPr/>
            </p:nvSpPr>
            <p:spPr bwMode="auto">
              <a:xfrm>
                <a:off x="6615" y="2222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825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2826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827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828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829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830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831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close/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832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833"/>
              <p:cNvSpPr>
                <a:spLocks noEditPoints="1"/>
              </p:cNvSpPr>
              <p:nvPr/>
            </p:nvSpPr>
            <p:spPr bwMode="auto">
              <a:xfrm>
                <a:off x="6658" y="2156"/>
                <a:ext cx="55" cy="80"/>
              </a:xfrm>
              <a:custGeom>
                <a:avLst/>
                <a:gdLst>
                  <a:gd name="T0" fmla="*/ 12 w 52"/>
                  <a:gd name="T1" fmla="*/ 73 h 76"/>
                  <a:gd name="T2" fmla="*/ 12 w 52"/>
                  <a:gd name="T3" fmla="*/ 75 h 76"/>
                  <a:gd name="T4" fmla="*/ 20 w 52"/>
                  <a:gd name="T5" fmla="*/ 76 h 76"/>
                  <a:gd name="T6" fmla="*/ 21 w 52"/>
                  <a:gd name="T7" fmla="*/ 75 h 76"/>
                  <a:gd name="T8" fmla="*/ 19 w 52"/>
                  <a:gd name="T9" fmla="*/ 74 h 76"/>
                  <a:gd name="T10" fmla="*/ 13 w 52"/>
                  <a:gd name="T11" fmla="*/ 74 h 76"/>
                  <a:gd name="T12" fmla="*/ 12 w 52"/>
                  <a:gd name="T13" fmla="*/ 73 h 76"/>
                  <a:gd name="T14" fmla="*/ 51 w 52"/>
                  <a:gd name="T15" fmla="*/ 0 h 76"/>
                  <a:gd name="T16" fmla="*/ 0 w 52"/>
                  <a:gd name="T17" fmla="*/ 35 h 76"/>
                  <a:gd name="T18" fmla="*/ 1 w 52"/>
                  <a:gd name="T19" fmla="*/ 37 h 76"/>
                  <a:gd name="T20" fmla="*/ 2 w 52"/>
                  <a:gd name="T21" fmla="*/ 36 h 76"/>
                  <a:gd name="T22" fmla="*/ 49 w 52"/>
                  <a:gd name="T23" fmla="*/ 3 h 76"/>
                  <a:gd name="T24" fmla="*/ 51 w 52"/>
                  <a:gd name="T25" fmla="*/ 1 h 76"/>
                  <a:gd name="T26" fmla="*/ 52 w 52"/>
                  <a:gd name="T27" fmla="*/ 0 h 76"/>
                  <a:gd name="T28" fmla="*/ 52 w 52"/>
                  <a:gd name="T29" fmla="*/ 0 h 76"/>
                  <a:gd name="T30" fmla="*/ 51 w 52"/>
                  <a:gd name="T3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76">
                    <a:moveTo>
                      <a:pt x="12" y="73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3"/>
                      <a:pt x="12" y="73"/>
                      <a:pt x="12" y="73"/>
                    </a:cubicBezTo>
                    <a:moveTo>
                      <a:pt x="5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834"/>
              <p:cNvSpPr/>
              <p:nvPr/>
            </p:nvSpPr>
            <p:spPr bwMode="auto">
              <a:xfrm>
                <a:off x="6711" y="215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835"/>
              <p:cNvSpPr>
                <a:spLocks noEditPoints="1"/>
              </p:cNvSpPr>
              <p:nvPr/>
            </p:nvSpPr>
            <p:spPr bwMode="auto">
              <a:xfrm>
                <a:off x="6639" y="2066"/>
                <a:ext cx="155" cy="85"/>
              </a:xfrm>
              <a:custGeom>
                <a:avLst/>
                <a:gdLst>
                  <a:gd name="T0" fmla="*/ 0 w 147"/>
                  <a:gd name="T1" fmla="*/ 40 h 80"/>
                  <a:gd name="T2" fmla="*/ 67 w 147"/>
                  <a:gd name="T3" fmla="*/ 80 h 80"/>
                  <a:gd name="T4" fmla="*/ 70 w 147"/>
                  <a:gd name="T5" fmla="*/ 79 h 80"/>
                  <a:gd name="T6" fmla="*/ 73 w 147"/>
                  <a:gd name="T7" fmla="*/ 79 h 80"/>
                  <a:gd name="T8" fmla="*/ 99 w 147"/>
                  <a:gd name="T9" fmla="*/ 51 h 80"/>
                  <a:gd name="T10" fmla="*/ 0 w 147"/>
                  <a:gd name="T11" fmla="*/ 40 h 80"/>
                  <a:gd name="T12" fmla="*/ 146 w 147"/>
                  <a:gd name="T13" fmla="*/ 0 h 80"/>
                  <a:gd name="T14" fmla="*/ 1 w 147"/>
                  <a:gd name="T15" fmla="*/ 37 h 80"/>
                  <a:gd name="T16" fmla="*/ 102 w 147"/>
                  <a:gd name="T17" fmla="*/ 48 h 80"/>
                  <a:gd name="T18" fmla="*/ 147 w 147"/>
                  <a:gd name="T19" fmla="*/ 1 h 80"/>
                  <a:gd name="T20" fmla="*/ 146 w 147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80">
                    <a:moveTo>
                      <a:pt x="0" y="40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9"/>
                      <a:pt x="70" y="79"/>
                    </a:cubicBezTo>
                    <a:cubicBezTo>
                      <a:pt x="71" y="79"/>
                      <a:pt x="72" y="79"/>
                      <a:pt x="73" y="79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14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6" y="1"/>
                      <a:pt x="146" y="0"/>
                      <a:pt x="1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836"/>
              <p:cNvSpPr/>
              <p:nvPr/>
            </p:nvSpPr>
            <p:spPr bwMode="auto">
              <a:xfrm>
                <a:off x="6709" y="2150"/>
                <a:ext cx="7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3 w 6"/>
                  <a:gd name="T5" fmla="*/ 3 h 3"/>
                  <a:gd name="T6" fmla="*/ 6 w 6"/>
                  <a:gd name="T7" fmla="*/ 0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837"/>
              <p:cNvSpPr/>
              <p:nvPr/>
            </p:nvSpPr>
            <p:spPr bwMode="auto">
              <a:xfrm>
                <a:off x="6793" y="206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838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839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840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close/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841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842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843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844"/>
              <p:cNvSpPr/>
              <p:nvPr/>
            </p:nvSpPr>
            <p:spPr bwMode="auto">
              <a:xfrm>
                <a:off x="6739" y="2322"/>
                <a:ext cx="76" cy="155"/>
              </a:xfrm>
              <a:custGeom>
                <a:avLst/>
                <a:gdLst>
                  <a:gd name="T0" fmla="*/ 71 w 72"/>
                  <a:gd name="T1" fmla="*/ 0 h 147"/>
                  <a:gd name="T2" fmla="*/ 16 w 72"/>
                  <a:gd name="T3" fmla="*/ 40 h 147"/>
                  <a:gd name="T4" fmla="*/ 17 w 72"/>
                  <a:gd name="T5" fmla="*/ 44 h 147"/>
                  <a:gd name="T6" fmla="*/ 8 w 72"/>
                  <a:gd name="T7" fmla="*/ 53 h 147"/>
                  <a:gd name="T8" fmla="*/ 0 w 72"/>
                  <a:gd name="T9" fmla="*/ 147 h 147"/>
                  <a:gd name="T10" fmla="*/ 0 w 72"/>
                  <a:gd name="T11" fmla="*/ 147 h 147"/>
                  <a:gd name="T12" fmla="*/ 72 w 72"/>
                  <a:gd name="T13" fmla="*/ 0 h 147"/>
                  <a:gd name="T14" fmla="*/ 71 w 72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47">
                    <a:moveTo>
                      <a:pt x="71" y="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7" y="43"/>
                      <a:pt x="17" y="44"/>
                    </a:cubicBezTo>
                    <a:cubicBezTo>
                      <a:pt x="17" y="49"/>
                      <a:pt x="13" y="53"/>
                      <a:pt x="8" y="5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845"/>
              <p:cNvSpPr/>
              <p:nvPr/>
            </p:nvSpPr>
            <p:spPr bwMode="auto">
              <a:xfrm>
                <a:off x="6747" y="2364"/>
                <a:ext cx="10" cy="14"/>
              </a:xfrm>
              <a:custGeom>
                <a:avLst/>
                <a:gdLst>
                  <a:gd name="T0" fmla="*/ 8 w 9"/>
                  <a:gd name="T1" fmla="*/ 0 h 13"/>
                  <a:gd name="T2" fmla="*/ 1 w 9"/>
                  <a:gd name="T3" fmla="*/ 5 h 13"/>
                  <a:gd name="T4" fmla="*/ 0 w 9"/>
                  <a:gd name="T5" fmla="*/ 13 h 13"/>
                  <a:gd name="T6" fmla="*/ 9 w 9"/>
                  <a:gd name="T7" fmla="*/ 4 h 13"/>
                  <a:gd name="T8" fmla="*/ 8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9" y="9"/>
                      <a:pt x="9" y="4"/>
                    </a:cubicBezTo>
                    <a:cubicBezTo>
                      <a:pt x="9" y="3"/>
                      <a:pt x="8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846"/>
              <p:cNvSpPr/>
              <p:nvPr/>
            </p:nvSpPr>
            <p:spPr bwMode="auto">
              <a:xfrm>
                <a:off x="6739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847"/>
              <p:cNvSpPr/>
              <p:nvPr/>
            </p:nvSpPr>
            <p:spPr bwMode="auto">
              <a:xfrm>
                <a:off x="6814" y="23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848"/>
              <p:cNvSpPr>
                <a:spLocks noEditPoints="1"/>
              </p:cNvSpPr>
              <p:nvPr/>
            </p:nvSpPr>
            <p:spPr bwMode="auto">
              <a:xfrm>
                <a:off x="6737" y="2316"/>
                <a:ext cx="82" cy="168"/>
              </a:xfrm>
              <a:custGeom>
                <a:avLst/>
                <a:gdLst>
                  <a:gd name="T0" fmla="*/ 73 w 78"/>
                  <a:gd name="T1" fmla="*/ 5 h 159"/>
                  <a:gd name="T2" fmla="*/ 74 w 78"/>
                  <a:gd name="T3" fmla="*/ 4 h 159"/>
                  <a:gd name="T4" fmla="*/ 74 w 78"/>
                  <a:gd name="T5" fmla="*/ 5 h 159"/>
                  <a:gd name="T6" fmla="*/ 2 w 78"/>
                  <a:gd name="T7" fmla="*/ 152 h 159"/>
                  <a:gd name="T8" fmla="*/ 2 w 78"/>
                  <a:gd name="T9" fmla="*/ 152 h 159"/>
                  <a:gd name="T10" fmla="*/ 2 w 78"/>
                  <a:gd name="T11" fmla="*/ 152 h 159"/>
                  <a:gd name="T12" fmla="*/ 10 w 78"/>
                  <a:gd name="T13" fmla="*/ 58 h 159"/>
                  <a:gd name="T14" fmla="*/ 11 w 78"/>
                  <a:gd name="T15" fmla="*/ 50 h 159"/>
                  <a:gd name="T16" fmla="*/ 18 w 78"/>
                  <a:gd name="T17" fmla="*/ 45 h 159"/>
                  <a:gd name="T18" fmla="*/ 73 w 78"/>
                  <a:gd name="T19" fmla="*/ 5 h 159"/>
                  <a:gd name="T20" fmla="*/ 78 w 78"/>
                  <a:gd name="T21" fmla="*/ 0 h 159"/>
                  <a:gd name="T22" fmla="*/ 10 w 78"/>
                  <a:gd name="T23" fmla="*/ 49 h 159"/>
                  <a:gd name="T24" fmla="*/ 0 w 78"/>
                  <a:gd name="T25" fmla="*/ 158 h 159"/>
                  <a:gd name="T26" fmla="*/ 0 w 78"/>
                  <a:gd name="T27" fmla="*/ 159 h 159"/>
                  <a:gd name="T28" fmla="*/ 78 w 78"/>
                  <a:gd name="T2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159">
                    <a:moveTo>
                      <a:pt x="73" y="5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73" y="5"/>
                      <a:pt x="73" y="5"/>
                      <a:pt x="73" y="5"/>
                    </a:cubicBezTo>
                    <a:moveTo>
                      <a:pt x="78" y="0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849"/>
              <p:cNvSpPr/>
              <p:nvPr/>
            </p:nvSpPr>
            <p:spPr bwMode="auto">
              <a:xfrm>
                <a:off x="6736" y="24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850"/>
              <p:cNvSpPr/>
              <p:nvPr/>
            </p:nvSpPr>
            <p:spPr bwMode="auto">
              <a:xfrm>
                <a:off x="6654" y="2491"/>
                <a:ext cx="76" cy="122"/>
              </a:xfrm>
              <a:custGeom>
                <a:avLst/>
                <a:gdLst>
                  <a:gd name="T0" fmla="*/ 70 w 72"/>
                  <a:gd name="T1" fmla="*/ 0 h 116"/>
                  <a:gd name="T2" fmla="*/ 22 w 72"/>
                  <a:gd name="T3" fmla="*/ 22 h 116"/>
                  <a:gd name="T4" fmla="*/ 22 w 72"/>
                  <a:gd name="T5" fmla="*/ 24 h 116"/>
                  <a:gd name="T6" fmla="*/ 12 w 72"/>
                  <a:gd name="T7" fmla="*/ 34 h 116"/>
                  <a:gd name="T8" fmla="*/ 0 w 72"/>
                  <a:gd name="T9" fmla="*/ 116 h 116"/>
                  <a:gd name="T10" fmla="*/ 29 w 72"/>
                  <a:gd name="T11" fmla="*/ 69 h 116"/>
                  <a:gd name="T12" fmla="*/ 27 w 72"/>
                  <a:gd name="T13" fmla="*/ 65 h 116"/>
                  <a:gd name="T14" fmla="*/ 32 w 72"/>
                  <a:gd name="T15" fmla="*/ 59 h 116"/>
                  <a:gd name="T16" fmla="*/ 35 w 72"/>
                  <a:gd name="T17" fmla="*/ 60 h 116"/>
                  <a:gd name="T18" fmla="*/ 72 w 72"/>
                  <a:gd name="T19" fmla="*/ 1 h 116"/>
                  <a:gd name="T20" fmla="*/ 70 w 72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16">
                    <a:moveTo>
                      <a:pt x="70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4"/>
                    </a:cubicBezTo>
                    <a:cubicBezTo>
                      <a:pt x="22" y="30"/>
                      <a:pt x="18" y="34"/>
                      <a:pt x="12" y="3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8" y="68"/>
                      <a:pt x="27" y="67"/>
                      <a:pt x="27" y="65"/>
                    </a:cubicBezTo>
                    <a:cubicBezTo>
                      <a:pt x="27" y="62"/>
                      <a:pt x="29" y="59"/>
                      <a:pt x="32" y="59"/>
                    </a:cubicBezTo>
                    <a:cubicBezTo>
                      <a:pt x="33" y="59"/>
                      <a:pt x="34" y="60"/>
                      <a:pt x="35" y="6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0"/>
                      <a:pt x="7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851"/>
              <p:cNvSpPr/>
              <p:nvPr/>
            </p:nvSpPr>
            <p:spPr bwMode="auto">
              <a:xfrm>
                <a:off x="6683" y="2553"/>
                <a:ext cx="8" cy="10"/>
              </a:xfrm>
              <a:custGeom>
                <a:avLst/>
                <a:gdLst>
                  <a:gd name="T0" fmla="*/ 5 w 8"/>
                  <a:gd name="T1" fmla="*/ 0 h 10"/>
                  <a:gd name="T2" fmla="*/ 0 w 8"/>
                  <a:gd name="T3" fmla="*/ 6 h 10"/>
                  <a:gd name="T4" fmla="*/ 2 w 8"/>
                  <a:gd name="T5" fmla="*/ 10 h 10"/>
                  <a:gd name="T6" fmla="*/ 8 w 8"/>
                  <a:gd name="T7" fmla="*/ 1 h 10"/>
                  <a:gd name="T8" fmla="*/ 5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852"/>
              <p:cNvSpPr/>
              <p:nvPr/>
            </p:nvSpPr>
            <p:spPr bwMode="auto">
              <a:xfrm>
                <a:off x="6667" y="2514"/>
                <a:ext cx="11" cy="12"/>
              </a:xfrm>
              <a:custGeom>
                <a:avLst/>
                <a:gdLst>
                  <a:gd name="T0" fmla="*/ 10 w 10"/>
                  <a:gd name="T1" fmla="*/ 0 h 12"/>
                  <a:gd name="T2" fmla="*/ 2 w 10"/>
                  <a:gd name="T3" fmla="*/ 3 h 12"/>
                  <a:gd name="T4" fmla="*/ 0 w 10"/>
                  <a:gd name="T5" fmla="*/ 12 h 12"/>
                  <a:gd name="T6" fmla="*/ 10 w 10"/>
                  <a:gd name="T7" fmla="*/ 2 h 12"/>
                  <a:gd name="T8" fmla="*/ 10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8"/>
                      <a:pt x="10" y="2"/>
                    </a:cubicBezTo>
                    <a:cubicBezTo>
                      <a:pt x="10" y="1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853"/>
              <p:cNvSpPr/>
              <p:nvPr/>
            </p:nvSpPr>
            <p:spPr bwMode="auto">
              <a:xfrm>
                <a:off x="6728" y="2488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854"/>
              <p:cNvSpPr>
                <a:spLocks noEditPoints="1"/>
              </p:cNvSpPr>
              <p:nvPr/>
            </p:nvSpPr>
            <p:spPr bwMode="auto">
              <a:xfrm>
                <a:off x="6652" y="2485"/>
                <a:ext cx="84" cy="133"/>
              </a:xfrm>
              <a:custGeom>
                <a:avLst/>
                <a:gdLst>
                  <a:gd name="T0" fmla="*/ 72 w 79"/>
                  <a:gd name="T1" fmla="*/ 5 h 126"/>
                  <a:gd name="T2" fmla="*/ 75 w 79"/>
                  <a:gd name="T3" fmla="*/ 3 h 126"/>
                  <a:gd name="T4" fmla="*/ 74 w 79"/>
                  <a:gd name="T5" fmla="*/ 6 h 126"/>
                  <a:gd name="T6" fmla="*/ 37 w 79"/>
                  <a:gd name="T7" fmla="*/ 65 h 126"/>
                  <a:gd name="T8" fmla="*/ 31 w 79"/>
                  <a:gd name="T9" fmla="*/ 74 h 126"/>
                  <a:gd name="T10" fmla="*/ 2 w 79"/>
                  <a:gd name="T11" fmla="*/ 121 h 126"/>
                  <a:gd name="T12" fmla="*/ 14 w 79"/>
                  <a:gd name="T13" fmla="*/ 39 h 126"/>
                  <a:gd name="T14" fmla="*/ 16 w 79"/>
                  <a:gd name="T15" fmla="*/ 30 h 126"/>
                  <a:gd name="T16" fmla="*/ 24 w 79"/>
                  <a:gd name="T17" fmla="*/ 27 h 126"/>
                  <a:gd name="T18" fmla="*/ 72 w 79"/>
                  <a:gd name="T19" fmla="*/ 5 h 126"/>
                  <a:gd name="T20" fmla="*/ 79 w 79"/>
                  <a:gd name="T21" fmla="*/ 0 h 126"/>
                  <a:gd name="T22" fmla="*/ 14 w 79"/>
                  <a:gd name="T23" fmla="*/ 29 h 126"/>
                  <a:gd name="T24" fmla="*/ 0 w 79"/>
                  <a:gd name="T25" fmla="*/ 126 h 126"/>
                  <a:gd name="T26" fmla="*/ 0 w 79"/>
                  <a:gd name="T27" fmla="*/ 126 h 126"/>
                  <a:gd name="T28" fmla="*/ 0 w 79"/>
                  <a:gd name="T29" fmla="*/ 126 h 126"/>
                  <a:gd name="T30" fmla="*/ 79 w 79"/>
                  <a:gd name="T3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26">
                    <a:moveTo>
                      <a:pt x="72" y="5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72" y="5"/>
                      <a:pt x="72" y="5"/>
                      <a:pt x="72" y="5"/>
                    </a:cubicBezTo>
                    <a:moveTo>
                      <a:pt x="79" y="0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855"/>
              <p:cNvSpPr/>
              <p:nvPr/>
            </p:nvSpPr>
            <p:spPr bwMode="auto">
              <a:xfrm>
                <a:off x="6652" y="261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856"/>
              <p:cNvSpPr/>
              <p:nvPr/>
            </p:nvSpPr>
            <p:spPr bwMode="auto">
              <a:xfrm>
                <a:off x="6597" y="2629"/>
                <a:ext cx="51" cy="94"/>
              </a:xfrm>
              <a:custGeom>
                <a:avLst/>
                <a:gdLst>
                  <a:gd name="T0" fmla="*/ 48 w 48"/>
                  <a:gd name="T1" fmla="*/ 0 h 89"/>
                  <a:gd name="T2" fmla="*/ 0 w 48"/>
                  <a:gd name="T3" fmla="*/ 73 h 89"/>
                  <a:gd name="T4" fmla="*/ 18 w 48"/>
                  <a:gd name="T5" fmla="*/ 89 h 89"/>
                  <a:gd name="T6" fmla="*/ 23 w 48"/>
                  <a:gd name="T7" fmla="*/ 88 h 89"/>
                  <a:gd name="T8" fmla="*/ 23 w 48"/>
                  <a:gd name="T9" fmla="*/ 88 h 89"/>
                  <a:gd name="T10" fmla="*/ 48 w 48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89">
                    <a:moveTo>
                      <a:pt x="48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8" y="89"/>
                      <a:pt x="18" y="89"/>
                      <a:pt x="18" y="89"/>
                    </a:cubicBezTo>
                    <a:cubicBezTo>
                      <a:pt x="19" y="88"/>
                      <a:pt x="21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857"/>
              <p:cNvSpPr/>
              <p:nvPr/>
            </p:nvSpPr>
            <p:spPr bwMode="auto">
              <a:xfrm>
                <a:off x="6616" y="2722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858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859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860"/>
              <p:cNvSpPr/>
              <p:nvPr/>
            </p:nvSpPr>
            <p:spPr bwMode="auto">
              <a:xfrm>
                <a:off x="6595" y="2705"/>
                <a:ext cx="27" cy="23"/>
              </a:xfrm>
              <a:custGeom>
                <a:avLst/>
                <a:gdLst>
                  <a:gd name="T0" fmla="*/ 1 w 25"/>
                  <a:gd name="T1" fmla="*/ 0 h 22"/>
                  <a:gd name="T2" fmla="*/ 0 w 25"/>
                  <a:gd name="T3" fmla="*/ 1 h 22"/>
                  <a:gd name="T4" fmla="*/ 23 w 25"/>
                  <a:gd name="T5" fmla="*/ 22 h 22"/>
                  <a:gd name="T6" fmla="*/ 25 w 25"/>
                  <a:gd name="T7" fmla="*/ 22 h 22"/>
                  <a:gd name="T8" fmla="*/ 25 w 25"/>
                  <a:gd name="T9" fmla="*/ 22 h 22"/>
                  <a:gd name="T10" fmla="*/ 25 w 25"/>
                  <a:gd name="T11" fmla="*/ 22 h 22"/>
                  <a:gd name="T12" fmla="*/ 24 w 25"/>
                  <a:gd name="T13" fmla="*/ 21 h 22"/>
                  <a:gd name="T14" fmla="*/ 20 w 25"/>
                  <a:gd name="T15" fmla="*/ 17 h 22"/>
                  <a:gd name="T16" fmla="*/ 2 w 25"/>
                  <a:gd name="T17" fmla="*/ 1 h 22"/>
                  <a:gd name="T18" fmla="*/ 1 w 25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861"/>
              <p:cNvSpPr/>
              <p:nvPr/>
            </p:nvSpPr>
            <p:spPr bwMode="auto">
              <a:xfrm>
                <a:off x="6619" y="272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862"/>
              <p:cNvSpPr/>
              <p:nvPr/>
            </p:nvSpPr>
            <p:spPr bwMode="auto">
              <a:xfrm>
                <a:off x="6560" y="2678"/>
                <a:ext cx="33" cy="41"/>
              </a:xfrm>
              <a:custGeom>
                <a:avLst/>
                <a:gdLst>
                  <a:gd name="T0" fmla="*/ 1 w 31"/>
                  <a:gd name="T1" fmla="*/ 0 h 38"/>
                  <a:gd name="T2" fmla="*/ 0 w 31"/>
                  <a:gd name="T3" fmla="*/ 0 h 38"/>
                  <a:gd name="T4" fmla="*/ 17 w 31"/>
                  <a:gd name="T5" fmla="*/ 38 h 38"/>
                  <a:gd name="T6" fmla="*/ 19 w 31"/>
                  <a:gd name="T7" fmla="*/ 38 h 38"/>
                  <a:gd name="T8" fmla="*/ 23 w 31"/>
                  <a:gd name="T9" fmla="*/ 38 h 38"/>
                  <a:gd name="T10" fmla="*/ 31 w 31"/>
                  <a:gd name="T11" fmla="*/ 27 h 38"/>
                  <a:gd name="T12" fmla="*/ 1 w 3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9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863"/>
              <p:cNvSpPr/>
              <p:nvPr/>
            </p:nvSpPr>
            <p:spPr bwMode="auto">
              <a:xfrm>
                <a:off x="6559" y="267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864"/>
              <p:cNvSpPr/>
              <p:nvPr/>
            </p:nvSpPr>
            <p:spPr bwMode="auto">
              <a:xfrm>
                <a:off x="6578" y="2719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2 w 6"/>
                  <a:gd name="T5" fmla="*/ 6 h 6"/>
                  <a:gd name="T6" fmla="*/ 6 w 6"/>
                  <a:gd name="T7" fmla="*/ 0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865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866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867"/>
              <p:cNvSpPr/>
              <p:nvPr/>
            </p:nvSpPr>
            <p:spPr bwMode="auto">
              <a:xfrm>
                <a:off x="6556" y="2672"/>
                <a:ext cx="39" cy="55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23 w 37"/>
                  <a:gd name="T7" fmla="*/ 52 h 52"/>
                  <a:gd name="T8" fmla="*/ 23 w 37"/>
                  <a:gd name="T9" fmla="*/ 52 h 52"/>
                  <a:gd name="T10" fmla="*/ 23 w 37"/>
                  <a:gd name="T11" fmla="*/ 52 h 52"/>
                  <a:gd name="T12" fmla="*/ 24 w 37"/>
                  <a:gd name="T13" fmla="*/ 52 h 52"/>
                  <a:gd name="T14" fmla="*/ 24 w 37"/>
                  <a:gd name="T15" fmla="*/ 52 h 52"/>
                  <a:gd name="T16" fmla="*/ 23 w 37"/>
                  <a:gd name="T17" fmla="*/ 50 h 52"/>
                  <a:gd name="T18" fmla="*/ 21 w 37"/>
                  <a:gd name="T19" fmla="*/ 44 h 52"/>
                  <a:gd name="T20" fmla="*/ 4 w 37"/>
                  <a:gd name="T21" fmla="*/ 6 h 52"/>
                  <a:gd name="T22" fmla="*/ 3 w 37"/>
                  <a:gd name="T23" fmla="*/ 5 h 52"/>
                  <a:gd name="T24" fmla="*/ 5 w 37"/>
                  <a:gd name="T25" fmla="*/ 6 h 52"/>
                  <a:gd name="T26" fmla="*/ 35 w 37"/>
                  <a:gd name="T27" fmla="*/ 33 h 52"/>
                  <a:gd name="T28" fmla="*/ 36 w 37"/>
                  <a:gd name="T29" fmla="*/ 34 h 52"/>
                  <a:gd name="T30" fmla="*/ 37 w 37"/>
                  <a:gd name="T31" fmla="*/ 32 h 52"/>
                  <a:gd name="T32" fmla="*/ 0 w 37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868"/>
              <p:cNvSpPr/>
              <p:nvPr/>
            </p:nvSpPr>
            <p:spPr bwMode="auto">
              <a:xfrm>
                <a:off x="6580" y="27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869"/>
              <p:cNvSpPr/>
              <p:nvPr/>
            </p:nvSpPr>
            <p:spPr bwMode="auto">
              <a:xfrm>
                <a:off x="6555" y="26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870"/>
              <p:cNvSpPr/>
              <p:nvPr/>
            </p:nvSpPr>
            <p:spPr bwMode="auto">
              <a:xfrm>
                <a:off x="6588" y="2709"/>
                <a:ext cx="26" cy="19"/>
              </a:xfrm>
              <a:custGeom>
                <a:avLst/>
                <a:gdLst>
                  <a:gd name="T0" fmla="*/ 7 w 25"/>
                  <a:gd name="T1" fmla="*/ 0 h 18"/>
                  <a:gd name="T2" fmla="*/ 0 w 25"/>
                  <a:gd name="T3" fmla="*/ 11 h 18"/>
                  <a:gd name="T4" fmla="*/ 3 w 25"/>
                  <a:gd name="T5" fmla="*/ 17 h 18"/>
                  <a:gd name="T6" fmla="*/ 24 w 25"/>
                  <a:gd name="T7" fmla="*/ 18 h 18"/>
                  <a:gd name="T8" fmla="*/ 25 w 25"/>
                  <a:gd name="T9" fmla="*/ 15 h 18"/>
                  <a:gd name="T10" fmla="*/ 7 w 2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7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3" y="15"/>
                      <a:pt x="3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871"/>
              <p:cNvSpPr/>
              <p:nvPr/>
            </p:nvSpPr>
            <p:spPr bwMode="auto">
              <a:xfrm>
                <a:off x="6613" y="2725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872"/>
              <p:cNvSpPr/>
              <p:nvPr/>
            </p:nvSpPr>
            <p:spPr bwMode="auto">
              <a:xfrm>
                <a:off x="6584" y="2721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873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874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875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876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877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878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879"/>
              <p:cNvSpPr/>
              <p:nvPr/>
            </p:nvSpPr>
            <p:spPr bwMode="auto">
              <a:xfrm>
                <a:off x="6497" y="2527"/>
                <a:ext cx="58" cy="136"/>
              </a:xfrm>
              <a:custGeom>
                <a:avLst/>
                <a:gdLst>
                  <a:gd name="T0" fmla="*/ 53 w 55"/>
                  <a:gd name="T1" fmla="*/ 0 h 128"/>
                  <a:gd name="T2" fmla="*/ 1 w 55"/>
                  <a:gd name="T3" fmla="*/ 47 h 128"/>
                  <a:gd name="T4" fmla="*/ 3 w 55"/>
                  <a:gd name="T5" fmla="*/ 52 h 128"/>
                  <a:gd name="T6" fmla="*/ 0 w 55"/>
                  <a:gd name="T7" fmla="*/ 59 h 128"/>
                  <a:gd name="T8" fmla="*/ 51 w 55"/>
                  <a:gd name="T9" fmla="*/ 128 h 128"/>
                  <a:gd name="T10" fmla="*/ 54 w 55"/>
                  <a:gd name="T11" fmla="*/ 127 h 128"/>
                  <a:gd name="T12" fmla="*/ 54 w 55"/>
                  <a:gd name="T13" fmla="*/ 117 h 128"/>
                  <a:gd name="T14" fmla="*/ 51 w 55"/>
                  <a:gd name="T15" fmla="*/ 118 h 128"/>
                  <a:gd name="T16" fmla="*/ 48 w 55"/>
                  <a:gd name="T17" fmla="*/ 115 h 128"/>
                  <a:gd name="T18" fmla="*/ 51 w 55"/>
                  <a:gd name="T19" fmla="*/ 112 h 128"/>
                  <a:gd name="T20" fmla="*/ 54 w 55"/>
                  <a:gd name="T21" fmla="*/ 113 h 128"/>
                  <a:gd name="T22" fmla="*/ 55 w 55"/>
                  <a:gd name="T23" fmla="*/ 1 h 128"/>
                  <a:gd name="T24" fmla="*/ 53 w 55"/>
                  <a:gd name="T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128">
                    <a:moveTo>
                      <a:pt x="53" y="0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3" y="50"/>
                      <a:pt x="3" y="52"/>
                    </a:cubicBezTo>
                    <a:cubicBezTo>
                      <a:pt x="3" y="55"/>
                      <a:pt x="2" y="57"/>
                      <a:pt x="0" y="59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2" y="128"/>
                      <a:pt x="53" y="128"/>
                      <a:pt x="54" y="12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8"/>
                      <a:pt x="52" y="118"/>
                      <a:pt x="51" y="118"/>
                    </a:cubicBezTo>
                    <a:cubicBezTo>
                      <a:pt x="49" y="118"/>
                      <a:pt x="48" y="117"/>
                      <a:pt x="48" y="115"/>
                    </a:cubicBezTo>
                    <a:cubicBezTo>
                      <a:pt x="48" y="113"/>
                      <a:pt x="49" y="112"/>
                      <a:pt x="51" y="112"/>
                    </a:cubicBezTo>
                    <a:cubicBezTo>
                      <a:pt x="52" y="112"/>
                      <a:pt x="53" y="112"/>
                      <a:pt x="54" y="113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3" y="1"/>
                      <a:pt x="5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880"/>
              <p:cNvSpPr/>
              <p:nvPr/>
            </p:nvSpPr>
            <p:spPr bwMode="auto">
              <a:xfrm>
                <a:off x="6548" y="2646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3 h 6"/>
                  <a:gd name="T4" fmla="*/ 3 w 6"/>
                  <a:gd name="T5" fmla="*/ 6 h 6"/>
                  <a:gd name="T6" fmla="*/ 6 w 6"/>
                  <a:gd name="T7" fmla="*/ 5 h 6"/>
                  <a:gd name="T8" fmla="*/ 6 w 6"/>
                  <a:gd name="T9" fmla="*/ 1 h 6"/>
                  <a:gd name="T10" fmla="*/ 3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881"/>
              <p:cNvSpPr/>
              <p:nvPr/>
            </p:nvSpPr>
            <p:spPr bwMode="auto">
              <a:xfrm>
                <a:off x="6551" y="26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882"/>
              <p:cNvSpPr/>
              <p:nvPr/>
            </p:nvSpPr>
            <p:spPr bwMode="auto">
              <a:xfrm>
                <a:off x="6492" y="2577"/>
                <a:ext cx="8" cy="13"/>
              </a:xfrm>
              <a:custGeom>
                <a:avLst/>
                <a:gdLst>
                  <a:gd name="T0" fmla="*/ 6 w 8"/>
                  <a:gd name="T1" fmla="*/ 0 h 12"/>
                  <a:gd name="T2" fmla="*/ 0 w 8"/>
                  <a:gd name="T3" fmla="*/ 5 h 12"/>
                  <a:gd name="T4" fmla="*/ 5 w 8"/>
                  <a:gd name="T5" fmla="*/ 12 h 12"/>
                  <a:gd name="T6" fmla="*/ 8 w 8"/>
                  <a:gd name="T7" fmla="*/ 5 h 12"/>
                  <a:gd name="T8" fmla="*/ 6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0"/>
                      <a:pt x="8" y="8"/>
                      <a:pt x="8" y="5"/>
                    </a:cubicBezTo>
                    <a:cubicBezTo>
                      <a:pt x="8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883"/>
              <p:cNvSpPr/>
              <p:nvPr/>
            </p:nvSpPr>
            <p:spPr bwMode="auto">
              <a:xfrm>
                <a:off x="6553" y="2525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884"/>
              <p:cNvSpPr>
                <a:spLocks noEditPoints="1"/>
              </p:cNvSpPr>
              <p:nvPr/>
            </p:nvSpPr>
            <p:spPr bwMode="auto">
              <a:xfrm>
                <a:off x="6489" y="2522"/>
                <a:ext cx="67" cy="148"/>
              </a:xfrm>
              <a:custGeom>
                <a:avLst/>
                <a:gdLst>
                  <a:gd name="T0" fmla="*/ 60 w 63"/>
                  <a:gd name="T1" fmla="*/ 5 h 140"/>
                  <a:gd name="T2" fmla="*/ 62 w 63"/>
                  <a:gd name="T3" fmla="*/ 3 h 140"/>
                  <a:gd name="T4" fmla="*/ 62 w 63"/>
                  <a:gd name="T5" fmla="*/ 6 h 140"/>
                  <a:gd name="T6" fmla="*/ 61 w 63"/>
                  <a:gd name="T7" fmla="*/ 118 h 140"/>
                  <a:gd name="T8" fmla="*/ 61 w 63"/>
                  <a:gd name="T9" fmla="*/ 122 h 140"/>
                  <a:gd name="T10" fmla="*/ 61 w 63"/>
                  <a:gd name="T11" fmla="*/ 132 h 140"/>
                  <a:gd name="T12" fmla="*/ 61 w 63"/>
                  <a:gd name="T13" fmla="*/ 136 h 140"/>
                  <a:gd name="T14" fmla="*/ 58 w 63"/>
                  <a:gd name="T15" fmla="*/ 133 h 140"/>
                  <a:gd name="T16" fmla="*/ 7 w 63"/>
                  <a:gd name="T17" fmla="*/ 64 h 140"/>
                  <a:gd name="T18" fmla="*/ 2 w 63"/>
                  <a:gd name="T19" fmla="*/ 57 h 140"/>
                  <a:gd name="T20" fmla="*/ 8 w 63"/>
                  <a:gd name="T21" fmla="*/ 52 h 140"/>
                  <a:gd name="T22" fmla="*/ 60 w 63"/>
                  <a:gd name="T23" fmla="*/ 5 h 140"/>
                  <a:gd name="T24" fmla="*/ 63 w 63"/>
                  <a:gd name="T25" fmla="*/ 0 h 140"/>
                  <a:gd name="T26" fmla="*/ 0 w 63"/>
                  <a:gd name="T27" fmla="*/ 57 h 140"/>
                  <a:gd name="T28" fmla="*/ 61 w 63"/>
                  <a:gd name="T29" fmla="*/ 140 h 140"/>
                  <a:gd name="T30" fmla="*/ 62 w 63"/>
                  <a:gd name="T31" fmla="*/ 139 h 140"/>
                  <a:gd name="T32" fmla="*/ 62 w 63"/>
                  <a:gd name="T33" fmla="*/ 139 h 140"/>
                  <a:gd name="T34" fmla="*/ 62 w 63"/>
                  <a:gd name="T35" fmla="*/ 139 h 140"/>
                  <a:gd name="T36" fmla="*/ 63 w 63"/>
                  <a:gd name="T3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40">
                    <a:moveTo>
                      <a:pt x="60" y="5"/>
                    </a:moveTo>
                    <a:cubicBezTo>
                      <a:pt x="62" y="3"/>
                      <a:pt x="62" y="3"/>
                      <a:pt x="62" y="3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0" y="5"/>
                      <a:pt x="60" y="5"/>
                      <a:pt x="60" y="5"/>
                    </a:cubicBezTo>
                    <a:moveTo>
                      <a:pt x="63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885"/>
              <p:cNvSpPr/>
              <p:nvPr/>
            </p:nvSpPr>
            <p:spPr bwMode="auto">
              <a:xfrm>
                <a:off x="6554" y="26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886"/>
              <p:cNvSpPr/>
              <p:nvPr/>
            </p:nvSpPr>
            <p:spPr bwMode="auto">
              <a:xfrm>
                <a:off x="6439" y="2740"/>
                <a:ext cx="87" cy="55"/>
              </a:xfrm>
              <a:custGeom>
                <a:avLst/>
                <a:gdLst>
                  <a:gd name="T0" fmla="*/ 48 w 83"/>
                  <a:gd name="T1" fmla="*/ 0 h 52"/>
                  <a:gd name="T2" fmla="*/ 0 w 83"/>
                  <a:gd name="T3" fmla="*/ 49 h 52"/>
                  <a:gd name="T4" fmla="*/ 1 w 83"/>
                  <a:gd name="T5" fmla="*/ 52 h 52"/>
                  <a:gd name="T6" fmla="*/ 79 w 83"/>
                  <a:gd name="T7" fmla="*/ 46 h 52"/>
                  <a:gd name="T8" fmla="*/ 83 w 83"/>
                  <a:gd name="T9" fmla="*/ 39 h 52"/>
                  <a:gd name="T10" fmla="*/ 48 w 83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2">
                    <a:moveTo>
                      <a:pt x="48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1" y="5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80" y="43"/>
                      <a:pt x="81" y="41"/>
                      <a:pt x="83" y="3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887"/>
              <p:cNvSpPr/>
              <p:nvPr/>
            </p:nvSpPr>
            <p:spPr bwMode="auto">
              <a:xfrm>
                <a:off x="6522" y="2781"/>
                <a:ext cx="7" cy="7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7 h 7"/>
                  <a:gd name="T4" fmla="*/ 4 w 6"/>
                  <a:gd name="T5" fmla="*/ 7 h 7"/>
                  <a:gd name="T6" fmla="*/ 6 w 6"/>
                  <a:gd name="T7" fmla="*/ 2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888"/>
              <p:cNvSpPr/>
              <p:nvPr/>
            </p:nvSpPr>
            <p:spPr bwMode="auto">
              <a:xfrm>
                <a:off x="6526" y="2783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889"/>
              <p:cNvSpPr/>
              <p:nvPr/>
            </p:nvSpPr>
            <p:spPr bwMode="auto">
              <a:xfrm>
                <a:off x="6435" y="2791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890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891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892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893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894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895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896"/>
              <p:cNvSpPr/>
              <p:nvPr/>
            </p:nvSpPr>
            <p:spPr bwMode="auto">
              <a:xfrm>
                <a:off x="6588" y="2730"/>
                <a:ext cx="38" cy="57"/>
              </a:xfrm>
              <a:custGeom>
                <a:avLst/>
                <a:gdLst>
                  <a:gd name="T0" fmla="*/ 3 w 36"/>
                  <a:gd name="T1" fmla="*/ 0 h 54"/>
                  <a:gd name="T2" fmla="*/ 0 w 36"/>
                  <a:gd name="T3" fmla="*/ 6 h 54"/>
                  <a:gd name="T4" fmla="*/ 34 w 36"/>
                  <a:gd name="T5" fmla="*/ 54 h 54"/>
                  <a:gd name="T6" fmla="*/ 36 w 36"/>
                  <a:gd name="T7" fmla="*/ 54 h 54"/>
                  <a:gd name="T8" fmla="*/ 31 w 36"/>
                  <a:gd name="T9" fmla="*/ 7 h 54"/>
                  <a:gd name="T10" fmla="*/ 24 w 36"/>
                  <a:gd name="T11" fmla="*/ 1 h 54"/>
                  <a:gd name="T12" fmla="*/ 3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3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7"/>
                      <a:pt x="24" y="4"/>
                      <a:pt x="2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897"/>
              <p:cNvSpPr/>
              <p:nvPr/>
            </p:nvSpPr>
            <p:spPr bwMode="auto">
              <a:xfrm>
                <a:off x="6624" y="278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898"/>
              <p:cNvSpPr/>
              <p:nvPr/>
            </p:nvSpPr>
            <p:spPr bwMode="auto">
              <a:xfrm>
                <a:off x="6613" y="2731"/>
                <a:ext cx="8" cy="7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6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899"/>
              <p:cNvSpPr/>
              <p:nvPr/>
            </p:nvSpPr>
            <p:spPr bwMode="auto">
              <a:xfrm>
                <a:off x="6584" y="273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6 h 6"/>
                  <a:gd name="T4" fmla="*/ 7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900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901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902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903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904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905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906"/>
              <p:cNvSpPr/>
              <p:nvPr/>
            </p:nvSpPr>
            <p:spPr bwMode="auto">
              <a:xfrm>
                <a:off x="6558" y="3061"/>
                <a:ext cx="46" cy="95"/>
              </a:xfrm>
              <a:custGeom>
                <a:avLst/>
                <a:gdLst>
                  <a:gd name="T0" fmla="*/ 6 w 43"/>
                  <a:gd name="T1" fmla="*/ 0 h 90"/>
                  <a:gd name="T2" fmla="*/ 0 w 43"/>
                  <a:gd name="T3" fmla="*/ 4 h 90"/>
                  <a:gd name="T4" fmla="*/ 2 w 43"/>
                  <a:gd name="T5" fmla="*/ 89 h 90"/>
                  <a:gd name="T6" fmla="*/ 3 w 43"/>
                  <a:gd name="T7" fmla="*/ 90 h 90"/>
                  <a:gd name="T8" fmla="*/ 43 w 43"/>
                  <a:gd name="T9" fmla="*/ 19 h 90"/>
                  <a:gd name="T10" fmla="*/ 6 w 43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90">
                    <a:moveTo>
                      <a:pt x="6" y="0"/>
                    </a:moveTo>
                    <a:cubicBezTo>
                      <a:pt x="5" y="2"/>
                      <a:pt x="2" y="4"/>
                      <a:pt x="0" y="4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90"/>
                      <a:pt x="3" y="90"/>
                      <a:pt x="3" y="9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907"/>
              <p:cNvSpPr/>
              <p:nvPr/>
            </p:nvSpPr>
            <p:spPr bwMode="auto">
              <a:xfrm>
                <a:off x="6560" y="315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908"/>
              <p:cNvSpPr/>
              <p:nvPr/>
            </p:nvSpPr>
            <p:spPr bwMode="auto">
              <a:xfrm>
                <a:off x="6557" y="3057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1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909"/>
              <p:cNvSpPr/>
              <p:nvPr/>
            </p:nvSpPr>
            <p:spPr bwMode="auto">
              <a:xfrm>
                <a:off x="6556" y="3055"/>
                <a:ext cx="49" cy="106"/>
              </a:xfrm>
              <a:custGeom>
                <a:avLst/>
                <a:gdLst>
                  <a:gd name="T0" fmla="*/ 1 w 46"/>
                  <a:gd name="T1" fmla="*/ 0 h 100"/>
                  <a:gd name="T2" fmla="*/ 0 w 46"/>
                  <a:gd name="T3" fmla="*/ 1 h 100"/>
                  <a:gd name="T4" fmla="*/ 0 w 46"/>
                  <a:gd name="T5" fmla="*/ 1 h 100"/>
                  <a:gd name="T6" fmla="*/ 2 w 46"/>
                  <a:gd name="T7" fmla="*/ 100 h 100"/>
                  <a:gd name="T8" fmla="*/ 4 w 46"/>
                  <a:gd name="T9" fmla="*/ 97 h 100"/>
                  <a:gd name="T10" fmla="*/ 4 w 46"/>
                  <a:gd name="T11" fmla="*/ 94 h 100"/>
                  <a:gd name="T12" fmla="*/ 2 w 46"/>
                  <a:gd name="T13" fmla="*/ 9 h 100"/>
                  <a:gd name="T14" fmla="*/ 1 w 46"/>
                  <a:gd name="T15" fmla="*/ 2 h 100"/>
                  <a:gd name="T16" fmla="*/ 8 w 46"/>
                  <a:gd name="T17" fmla="*/ 5 h 100"/>
                  <a:gd name="T18" fmla="*/ 45 w 46"/>
                  <a:gd name="T19" fmla="*/ 24 h 100"/>
                  <a:gd name="T20" fmla="*/ 46 w 46"/>
                  <a:gd name="T21" fmla="*/ 22 h 100"/>
                  <a:gd name="T22" fmla="*/ 1 w 46"/>
                  <a:gd name="T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0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910"/>
              <p:cNvSpPr/>
              <p:nvPr/>
            </p:nvSpPr>
            <p:spPr bwMode="auto">
              <a:xfrm>
                <a:off x="6558" y="3079"/>
                <a:ext cx="49" cy="83"/>
              </a:xfrm>
              <a:custGeom>
                <a:avLst/>
                <a:gdLst>
                  <a:gd name="T0" fmla="*/ 44 w 46"/>
                  <a:gd name="T1" fmla="*/ 0 h 79"/>
                  <a:gd name="T2" fmla="*/ 43 w 46"/>
                  <a:gd name="T3" fmla="*/ 2 h 79"/>
                  <a:gd name="T4" fmla="*/ 3 w 46"/>
                  <a:gd name="T5" fmla="*/ 73 h 79"/>
                  <a:gd name="T6" fmla="*/ 2 w 46"/>
                  <a:gd name="T7" fmla="*/ 75 h 79"/>
                  <a:gd name="T8" fmla="*/ 0 w 46"/>
                  <a:gd name="T9" fmla="*/ 78 h 79"/>
                  <a:gd name="T10" fmla="*/ 0 w 46"/>
                  <a:gd name="T11" fmla="*/ 79 h 79"/>
                  <a:gd name="T12" fmla="*/ 1 w 46"/>
                  <a:gd name="T13" fmla="*/ 79 h 79"/>
                  <a:gd name="T14" fmla="*/ 1 w 46"/>
                  <a:gd name="T15" fmla="*/ 79 h 79"/>
                  <a:gd name="T16" fmla="*/ 46 w 46"/>
                  <a:gd name="T17" fmla="*/ 1 h 79"/>
                  <a:gd name="T18" fmla="*/ 44 w 46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9">
                    <a:moveTo>
                      <a:pt x="44" y="0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911"/>
              <p:cNvSpPr/>
              <p:nvPr/>
            </p:nvSpPr>
            <p:spPr bwMode="auto">
              <a:xfrm>
                <a:off x="6556" y="30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912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913"/>
              <p:cNvSpPr/>
              <p:nvPr/>
            </p:nvSpPr>
            <p:spPr bwMode="auto">
              <a:xfrm>
                <a:off x="6609" y="3004"/>
                <a:ext cx="42" cy="91"/>
              </a:xfrm>
              <a:custGeom>
                <a:avLst/>
                <a:gdLst>
                  <a:gd name="T0" fmla="*/ 40 w 40"/>
                  <a:gd name="T1" fmla="*/ 0 h 87"/>
                  <a:gd name="T2" fmla="*/ 0 w 40"/>
                  <a:gd name="T3" fmla="*/ 71 h 87"/>
                  <a:gd name="T4" fmla="*/ 31 w 40"/>
                  <a:gd name="T5" fmla="*/ 87 h 87"/>
                  <a:gd name="T6" fmla="*/ 34 w 40"/>
                  <a:gd name="T7" fmla="*/ 86 h 87"/>
                  <a:gd name="T8" fmla="*/ 40 w 40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87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914"/>
              <p:cNvSpPr/>
              <p:nvPr/>
            </p:nvSpPr>
            <p:spPr bwMode="auto">
              <a:xfrm>
                <a:off x="6642" y="309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915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916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917"/>
              <p:cNvSpPr/>
              <p:nvPr/>
            </p:nvSpPr>
            <p:spPr bwMode="auto">
              <a:xfrm>
                <a:off x="6607" y="2998"/>
                <a:ext cx="46" cy="102"/>
              </a:xfrm>
              <a:custGeom>
                <a:avLst/>
                <a:gdLst>
                  <a:gd name="T0" fmla="*/ 43 w 44"/>
                  <a:gd name="T1" fmla="*/ 0 h 96"/>
                  <a:gd name="T2" fmla="*/ 0 w 44"/>
                  <a:gd name="T3" fmla="*/ 77 h 96"/>
                  <a:gd name="T4" fmla="*/ 1 w 44"/>
                  <a:gd name="T5" fmla="*/ 78 h 96"/>
                  <a:gd name="T6" fmla="*/ 2 w 44"/>
                  <a:gd name="T7" fmla="*/ 76 h 96"/>
                  <a:gd name="T8" fmla="*/ 42 w 44"/>
                  <a:gd name="T9" fmla="*/ 5 h 96"/>
                  <a:gd name="T10" fmla="*/ 36 w 44"/>
                  <a:gd name="T11" fmla="*/ 91 h 96"/>
                  <a:gd name="T12" fmla="*/ 36 w 44"/>
                  <a:gd name="T13" fmla="*/ 94 h 96"/>
                  <a:gd name="T14" fmla="*/ 36 w 44"/>
                  <a:gd name="T15" fmla="*/ 95 h 96"/>
                  <a:gd name="T16" fmla="*/ 36 w 44"/>
                  <a:gd name="T17" fmla="*/ 95 h 96"/>
                  <a:gd name="T18" fmla="*/ 38 w 44"/>
                  <a:gd name="T19" fmla="*/ 96 h 96"/>
                  <a:gd name="T20" fmla="*/ 44 w 44"/>
                  <a:gd name="T21" fmla="*/ 0 h 96"/>
                  <a:gd name="T22" fmla="*/ 43 w 44"/>
                  <a:gd name="T23" fmla="*/ 0 h 96"/>
                  <a:gd name="T24" fmla="*/ 43 w 44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96">
                    <a:moveTo>
                      <a:pt x="43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918"/>
              <p:cNvSpPr/>
              <p:nvPr/>
            </p:nvSpPr>
            <p:spPr bwMode="auto">
              <a:xfrm>
                <a:off x="6652" y="299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919"/>
              <p:cNvSpPr/>
              <p:nvPr/>
            </p:nvSpPr>
            <p:spPr bwMode="auto">
              <a:xfrm>
                <a:off x="6565" y="3082"/>
                <a:ext cx="76" cy="76"/>
              </a:xfrm>
              <a:custGeom>
                <a:avLst/>
                <a:gdLst>
                  <a:gd name="T0" fmla="*/ 40 w 72"/>
                  <a:gd name="T1" fmla="*/ 0 h 72"/>
                  <a:gd name="T2" fmla="*/ 0 w 72"/>
                  <a:gd name="T3" fmla="*/ 71 h 72"/>
                  <a:gd name="T4" fmla="*/ 0 w 72"/>
                  <a:gd name="T5" fmla="*/ 72 h 72"/>
                  <a:gd name="T6" fmla="*/ 51 w 72"/>
                  <a:gd name="T7" fmla="*/ 34 h 72"/>
                  <a:gd name="T8" fmla="*/ 72 w 72"/>
                  <a:gd name="T9" fmla="*/ 19 h 72"/>
                  <a:gd name="T10" fmla="*/ 72 w 72"/>
                  <a:gd name="T11" fmla="*/ 17 h 72"/>
                  <a:gd name="T12" fmla="*/ 72 w 72"/>
                  <a:gd name="T13" fmla="*/ 16 h 72"/>
                  <a:gd name="T14" fmla="*/ 40 w 72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2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2"/>
                      <a:pt x="0" y="72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7"/>
                    </a:cubicBezTo>
                    <a:cubicBezTo>
                      <a:pt x="72" y="17"/>
                      <a:pt x="72" y="16"/>
                      <a:pt x="72" y="1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920"/>
              <p:cNvSpPr/>
              <p:nvPr/>
            </p:nvSpPr>
            <p:spPr bwMode="auto">
              <a:xfrm>
                <a:off x="6641" y="309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921"/>
              <p:cNvSpPr/>
              <p:nvPr/>
            </p:nvSpPr>
            <p:spPr bwMode="auto">
              <a:xfrm>
                <a:off x="6563" y="3157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922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close/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923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924"/>
              <p:cNvSpPr/>
              <p:nvPr/>
            </p:nvSpPr>
            <p:spPr bwMode="auto">
              <a:xfrm>
                <a:off x="6559" y="3080"/>
                <a:ext cx="88" cy="83"/>
              </a:xfrm>
              <a:custGeom>
                <a:avLst/>
                <a:gdLst>
                  <a:gd name="T0" fmla="*/ 45 w 83"/>
                  <a:gd name="T1" fmla="*/ 0 h 79"/>
                  <a:gd name="T2" fmla="*/ 0 w 83"/>
                  <a:gd name="T3" fmla="*/ 78 h 79"/>
                  <a:gd name="T4" fmla="*/ 1 w 83"/>
                  <a:gd name="T5" fmla="*/ 79 h 79"/>
                  <a:gd name="T6" fmla="*/ 83 w 83"/>
                  <a:gd name="T7" fmla="*/ 19 h 79"/>
                  <a:gd name="T8" fmla="*/ 81 w 83"/>
                  <a:gd name="T9" fmla="*/ 18 h 79"/>
                  <a:gd name="T10" fmla="*/ 80 w 83"/>
                  <a:gd name="T11" fmla="*/ 19 h 79"/>
                  <a:gd name="T12" fmla="*/ 77 w 83"/>
                  <a:gd name="T13" fmla="*/ 21 h 79"/>
                  <a:gd name="T14" fmla="*/ 56 w 83"/>
                  <a:gd name="T15" fmla="*/ 36 h 79"/>
                  <a:gd name="T16" fmla="*/ 4 w 83"/>
                  <a:gd name="T17" fmla="*/ 74 h 79"/>
                  <a:gd name="T18" fmla="*/ 5 w 83"/>
                  <a:gd name="T19" fmla="*/ 73 h 79"/>
                  <a:gd name="T20" fmla="*/ 45 w 83"/>
                  <a:gd name="T21" fmla="*/ 2 h 79"/>
                  <a:gd name="T22" fmla="*/ 46 w 83"/>
                  <a:gd name="T23" fmla="*/ 1 h 79"/>
                  <a:gd name="T24" fmla="*/ 45 w 83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79">
                    <a:moveTo>
                      <a:pt x="4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1" y="79"/>
                      <a:pt x="1" y="7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925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926"/>
              <p:cNvSpPr/>
              <p:nvPr/>
            </p:nvSpPr>
            <p:spPr bwMode="auto">
              <a:xfrm>
                <a:off x="6590" y="2846"/>
                <a:ext cx="36" cy="46"/>
              </a:xfrm>
              <a:custGeom>
                <a:avLst/>
                <a:gdLst>
                  <a:gd name="T0" fmla="*/ 32 w 34"/>
                  <a:gd name="T1" fmla="*/ 0 h 43"/>
                  <a:gd name="T2" fmla="*/ 2 w 34"/>
                  <a:gd name="T3" fmla="*/ 12 h 43"/>
                  <a:gd name="T4" fmla="*/ 2 w 34"/>
                  <a:gd name="T5" fmla="*/ 14 h 43"/>
                  <a:gd name="T6" fmla="*/ 0 w 34"/>
                  <a:gd name="T7" fmla="*/ 21 h 43"/>
                  <a:gd name="T8" fmla="*/ 17 w 34"/>
                  <a:gd name="T9" fmla="*/ 43 h 43"/>
                  <a:gd name="T10" fmla="*/ 34 w 34"/>
                  <a:gd name="T11" fmla="*/ 1 h 43"/>
                  <a:gd name="T12" fmla="*/ 32 w 3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3">
                    <a:moveTo>
                      <a:pt x="32" y="0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7"/>
                      <a:pt x="1" y="19"/>
                      <a:pt x="0" y="2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927"/>
              <p:cNvSpPr/>
              <p:nvPr/>
            </p:nvSpPr>
            <p:spPr bwMode="auto">
              <a:xfrm>
                <a:off x="6624" y="284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928"/>
              <p:cNvSpPr/>
              <p:nvPr/>
            </p:nvSpPr>
            <p:spPr bwMode="auto">
              <a:xfrm>
                <a:off x="6585" y="285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3 h 9"/>
                  <a:gd name="T4" fmla="*/ 5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929"/>
              <p:cNvSpPr/>
              <p:nvPr/>
            </p:nvSpPr>
            <p:spPr bwMode="auto">
              <a:xfrm>
                <a:off x="6584" y="2843"/>
                <a:ext cx="44" cy="50"/>
              </a:xfrm>
              <a:custGeom>
                <a:avLst/>
                <a:gdLst>
                  <a:gd name="T0" fmla="*/ 42 w 42"/>
                  <a:gd name="T1" fmla="*/ 0 h 47"/>
                  <a:gd name="T2" fmla="*/ 1 w 42"/>
                  <a:gd name="T3" fmla="*/ 16 h 47"/>
                  <a:gd name="T4" fmla="*/ 0 w 42"/>
                  <a:gd name="T5" fmla="*/ 18 h 47"/>
                  <a:gd name="T6" fmla="*/ 0 w 42"/>
                  <a:gd name="T7" fmla="*/ 18 h 47"/>
                  <a:gd name="T8" fmla="*/ 22 w 42"/>
                  <a:gd name="T9" fmla="*/ 47 h 47"/>
                  <a:gd name="T10" fmla="*/ 23 w 42"/>
                  <a:gd name="T11" fmla="*/ 46 h 47"/>
                  <a:gd name="T12" fmla="*/ 6 w 42"/>
                  <a:gd name="T13" fmla="*/ 24 h 47"/>
                  <a:gd name="T14" fmla="*/ 1 w 42"/>
                  <a:gd name="T15" fmla="*/ 18 h 47"/>
                  <a:gd name="T16" fmla="*/ 8 w 42"/>
                  <a:gd name="T17" fmla="*/ 15 h 47"/>
                  <a:gd name="T18" fmla="*/ 38 w 42"/>
                  <a:gd name="T19" fmla="*/ 3 h 47"/>
                  <a:gd name="T20" fmla="*/ 41 w 42"/>
                  <a:gd name="T21" fmla="*/ 2 h 47"/>
                  <a:gd name="T22" fmla="*/ 42 w 4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7">
                    <a:moveTo>
                      <a:pt x="42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930"/>
              <p:cNvSpPr/>
              <p:nvPr/>
            </p:nvSpPr>
            <p:spPr bwMode="auto">
              <a:xfrm>
                <a:off x="6582" y="2860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931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932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933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934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935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936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37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38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39"/>
              <p:cNvSpPr/>
              <p:nvPr/>
            </p:nvSpPr>
            <p:spPr bwMode="auto">
              <a:xfrm>
                <a:off x="6556" y="2801"/>
                <a:ext cx="66" cy="52"/>
              </a:xfrm>
              <a:custGeom>
                <a:avLst/>
                <a:gdLst>
                  <a:gd name="T0" fmla="*/ 60 w 62"/>
                  <a:gd name="T1" fmla="*/ 0 h 49"/>
                  <a:gd name="T2" fmla="*/ 0 w 62"/>
                  <a:gd name="T3" fmla="*/ 16 h 49"/>
                  <a:gd name="T4" fmla="*/ 21 w 62"/>
                  <a:gd name="T5" fmla="*/ 48 h 49"/>
                  <a:gd name="T6" fmla="*/ 25 w 62"/>
                  <a:gd name="T7" fmla="*/ 48 h 49"/>
                  <a:gd name="T8" fmla="*/ 29 w 62"/>
                  <a:gd name="T9" fmla="*/ 49 h 49"/>
                  <a:gd name="T10" fmla="*/ 62 w 62"/>
                  <a:gd name="T11" fmla="*/ 3 h 49"/>
                  <a:gd name="T12" fmla="*/ 60 w 6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6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3" y="48"/>
                      <a:pt x="25" y="48"/>
                    </a:cubicBezTo>
                    <a:cubicBezTo>
                      <a:pt x="26" y="48"/>
                      <a:pt x="28" y="48"/>
                      <a:pt x="29" y="49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0" y="2"/>
                      <a:pt x="6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40"/>
              <p:cNvSpPr/>
              <p:nvPr/>
            </p:nvSpPr>
            <p:spPr bwMode="auto">
              <a:xfrm>
                <a:off x="6619" y="2800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41"/>
              <p:cNvSpPr/>
              <p:nvPr/>
            </p:nvSpPr>
            <p:spPr bwMode="auto">
              <a:xfrm>
                <a:off x="6578" y="2852"/>
                <a:ext cx="9" cy="6"/>
              </a:xfrm>
              <a:custGeom>
                <a:avLst/>
                <a:gdLst>
                  <a:gd name="T0" fmla="*/ 4 w 8"/>
                  <a:gd name="T1" fmla="*/ 0 h 6"/>
                  <a:gd name="T2" fmla="*/ 0 w 8"/>
                  <a:gd name="T3" fmla="*/ 0 h 6"/>
                  <a:gd name="T4" fmla="*/ 4 w 8"/>
                  <a:gd name="T5" fmla="*/ 6 h 6"/>
                  <a:gd name="T6" fmla="*/ 8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42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43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44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45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46"/>
              <p:cNvSpPr/>
              <p:nvPr/>
            </p:nvSpPr>
            <p:spPr bwMode="auto">
              <a:xfrm>
                <a:off x="6391" y="2806"/>
                <a:ext cx="50" cy="84"/>
              </a:xfrm>
              <a:custGeom>
                <a:avLst/>
                <a:gdLst>
                  <a:gd name="T0" fmla="*/ 35 w 47"/>
                  <a:gd name="T1" fmla="*/ 0 h 79"/>
                  <a:gd name="T2" fmla="*/ 0 w 47"/>
                  <a:gd name="T3" fmla="*/ 78 h 79"/>
                  <a:gd name="T4" fmla="*/ 0 w 47"/>
                  <a:gd name="T5" fmla="*/ 79 h 79"/>
                  <a:gd name="T6" fmla="*/ 5 w 47"/>
                  <a:gd name="T7" fmla="*/ 74 h 79"/>
                  <a:gd name="T8" fmla="*/ 3 w 47"/>
                  <a:gd name="T9" fmla="*/ 72 h 79"/>
                  <a:gd name="T10" fmla="*/ 7 w 47"/>
                  <a:gd name="T11" fmla="*/ 68 h 79"/>
                  <a:gd name="T12" fmla="*/ 10 w 47"/>
                  <a:gd name="T13" fmla="*/ 70 h 79"/>
                  <a:gd name="T14" fmla="*/ 45 w 47"/>
                  <a:gd name="T15" fmla="*/ 39 h 79"/>
                  <a:gd name="T16" fmla="*/ 44 w 47"/>
                  <a:gd name="T17" fmla="*/ 37 h 79"/>
                  <a:gd name="T18" fmla="*/ 47 w 47"/>
                  <a:gd name="T19" fmla="*/ 32 h 79"/>
                  <a:gd name="T20" fmla="*/ 38 w 47"/>
                  <a:gd name="T21" fmla="*/ 0 h 79"/>
                  <a:gd name="T22" fmla="*/ 37 w 47"/>
                  <a:gd name="T23" fmla="*/ 0 h 79"/>
                  <a:gd name="T24" fmla="*/ 35 w 47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79">
                    <a:moveTo>
                      <a:pt x="3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9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0"/>
                      <a:pt x="5" y="68"/>
                      <a:pt x="7" y="68"/>
                    </a:cubicBezTo>
                    <a:cubicBezTo>
                      <a:pt x="8" y="68"/>
                      <a:pt x="9" y="69"/>
                      <a:pt x="10" y="7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7"/>
                    </a:cubicBezTo>
                    <a:cubicBezTo>
                      <a:pt x="44" y="35"/>
                      <a:pt x="46" y="33"/>
                      <a:pt x="47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947"/>
              <p:cNvSpPr/>
              <p:nvPr/>
            </p:nvSpPr>
            <p:spPr bwMode="auto">
              <a:xfrm>
                <a:off x="6390" y="28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948"/>
              <p:cNvSpPr/>
              <p:nvPr/>
            </p:nvSpPr>
            <p:spPr bwMode="auto">
              <a:xfrm>
                <a:off x="6394" y="2878"/>
                <a:ext cx="8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4 h 6"/>
                  <a:gd name="T4" fmla="*/ 2 w 7"/>
                  <a:gd name="T5" fmla="*/ 6 h 6"/>
                  <a:gd name="T6" fmla="*/ 7 w 7"/>
                  <a:gd name="T7" fmla="*/ 2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949"/>
              <p:cNvSpPr/>
              <p:nvPr/>
            </p:nvSpPr>
            <p:spPr bwMode="auto">
              <a:xfrm>
                <a:off x="6438" y="2840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5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950"/>
              <p:cNvSpPr/>
              <p:nvPr/>
            </p:nvSpPr>
            <p:spPr bwMode="auto">
              <a:xfrm>
                <a:off x="6428" y="2801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951"/>
              <p:cNvSpPr>
                <a:spLocks noEditPoints="1"/>
              </p:cNvSpPr>
              <p:nvPr/>
            </p:nvSpPr>
            <p:spPr bwMode="auto">
              <a:xfrm>
                <a:off x="6386" y="2798"/>
                <a:ext cx="58" cy="98"/>
              </a:xfrm>
              <a:custGeom>
                <a:avLst/>
                <a:gdLst>
                  <a:gd name="T0" fmla="*/ 40 w 55"/>
                  <a:gd name="T1" fmla="*/ 8 h 93"/>
                  <a:gd name="T2" fmla="*/ 42 w 55"/>
                  <a:gd name="T3" fmla="*/ 3 h 93"/>
                  <a:gd name="T4" fmla="*/ 43 w 55"/>
                  <a:gd name="T5" fmla="*/ 8 h 93"/>
                  <a:gd name="T6" fmla="*/ 52 w 55"/>
                  <a:gd name="T7" fmla="*/ 40 h 93"/>
                  <a:gd name="T8" fmla="*/ 53 w 55"/>
                  <a:gd name="T9" fmla="*/ 44 h 93"/>
                  <a:gd name="T10" fmla="*/ 50 w 55"/>
                  <a:gd name="T11" fmla="*/ 47 h 93"/>
                  <a:gd name="T12" fmla="*/ 15 w 55"/>
                  <a:gd name="T13" fmla="*/ 78 h 93"/>
                  <a:gd name="T14" fmla="*/ 10 w 55"/>
                  <a:gd name="T15" fmla="*/ 82 h 93"/>
                  <a:gd name="T16" fmla="*/ 5 w 55"/>
                  <a:gd name="T17" fmla="*/ 87 h 93"/>
                  <a:gd name="T18" fmla="*/ 4 w 55"/>
                  <a:gd name="T19" fmla="*/ 87 h 93"/>
                  <a:gd name="T20" fmla="*/ 5 w 55"/>
                  <a:gd name="T21" fmla="*/ 86 h 93"/>
                  <a:gd name="T22" fmla="*/ 40 w 55"/>
                  <a:gd name="T23" fmla="*/ 8 h 93"/>
                  <a:gd name="T24" fmla="*/ 42 w 55"/>
                  <a:gd name="T25" fmla="*/ 0 h 93"/>
                  <a:gd name="T26" fmla="*/ 0 w 55"/>
                  <a:gd name="T27" fmla="*/ 93 h 93"/>
                  <a:gd name="T28" fmla="*/ 54 w 55"/>
                  <a:gd name="T29" fmla="*/ 46 h 93"/>
                  <a:gd name="T30" fmla="*/ 54 w 55"/>
                  <a:gd name="T31" fmla="*/ 45 h 93"/>
                  <a:gd name="T32" fmla="*/ 54 w 55"/>
                  <a:gd name="T33" fmla="*/ 43 h 93"/>
                  <a:gd name="T34" fmla="*/ 55 w 55"/>
                  <a:gd name="T35" fmla="*/ 43 h 93"/>
                  <a:gd name="T36" fmla="*/ 43 w 55"/>
                  <a:gd name="T37" fmla="*/ 1 h 93"/>
                  <a:gd name="T38" fmla="*/ 42 w 55"/>
                  <a:gd name="T39" fmla="*/ 1 h 93"/>
                  <a:gd name="T40" fmla="*/ 42 w 55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3">
                    <a:moveTo>
                      <a:pt x="40" y="8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0" y="8"/>
                      <a:pt x="40" y="8"/>
                      <a:pt x="40" y="8"/>
                    </a:cubicBezTo>
                    <a:moveTo>
                      <a:pt x="4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952"/>
              <p:cNvSpPr/>
              <p:nvPr/>
            </p:nvSpPr>
            <p:spPr bwMode="auto">
              <a:xfrm>
                <a:off x="6442" y="284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2953"/>
              <p:cNvSpPr/>
              <p:nvPr/>
            </p:nvSpPr>
            <p:spPr bwMode="auto">
              <a:xfrm>
                <a:off x="6430" y="27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2954"/>
              <p:cNvSpPr/>
              <p:nvPr/>
            </p:nvSpPr>
            <p:spPr bwMode="auto">
              <a:xfrm>
                <a:off x="6492" y="3143"/>
                <a:ext cx="58" cy="32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2 h 30"/>
                  <a:gd name="T4" fmla="*/ 25 w 55"/>
                  <a:gd name="T5" fmla="*/ 27 h 30"/>
                  <a:gd name="T6" fmla="*/ 30 w 55"/>
                  <a:gd name="T7" fmla="*/ 25 h 30"/>
                  <a:gd name="T8" fmla="*/ 38 w 55"/>
                  <a:gd name="T9" fmla="*/ 30 h 30"/>
                  <a:gd name="T10" fmla="*/ 55 w 55"/>
                  <a:gd name="T11" fmla="*/ 22 h 30"/>
                  <a:gd name="T12" fmla="*/ 55 w 55"/>
                  <a:gd name="T13" fmla="*/ 20 h 30"/>
                  <a:gd name="T14" fmla="*/ 55 w 55"/>
                  <a:gd name="T15" fmla="*/ 19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7" y="26"/>
                      <a:pt x="29" y="25"/>
                      <a:pt x="30" y="25"/>
                    </a:cubicBezTo>
                    <a:cubicBezTo>
                      <a:pt x="34" y="25"/>
                      <a:pt x="36" y="27"/>
                      <a:pt x="38" y="3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2955"/>
              <p:cNvSpPr/>
              <p:nvPr/>
            </p:nvSpPr>
            <p:spPr bwMode="auto">
              <a:xfrm>
                <a:off x="6550" y="316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2956"/>
              <p:cNvSpPr/>
              <p:nvPr/>
            </p:nvSpPr>
            <p:spPr bwMode="auto">
              <a:xfrm>
                <a:off x="6518" y="3169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5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2957"/>
              <p:cNvSpPr/>
              <p:nvPr/>
            </p:nvSpPr>
            <p:spPr bwMode="auto">
              <a:xfrm>
                <a:off x="6489" y="3143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2958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close/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2959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2960"/>
              <p:cNvSpPr/>
              <p:nvPr/>
            </p:nvSpPr>
            <p:spPr bwMode="auto">
              <a:xfrm>
                <a:off x="6454" y="2797"/>
                <a:ext cx="97" cy="44"/>
              </a:xfrm>
              <a:custGeom>
                <a:avLst/>
                <a:gdLst>
                  <a:gd name="T0" fmla="*/ 68 w 92"/>
                  <a:gd name="T1" fmla="*/ 0 h 42"/>
                  <a:gd name="T2" fmla="*/ 0 w 92"/>
                  <a:gd name="T3" fmla="*/ 42 h 42"/>
                  <a:gd name="T4" fmla="*/ 92 w 92"/>
                  <a:gd name="T5" fmla="*/ 18 h 42"/>
                  <a:gd name="T6" fmla="*/ 81 w 92"/>
                  <a:gd name="T7" fmla="*/ 1 h 42"/>
                  <a:gd name="T8" fmla="*/ 75 w 92"/>
                  <a:gd name="T9" fmla="*/ 3 h 42"/>
                  <a:gd name="T10" fmla="*/ 68 w 92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6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78" y="3"/>
                      <a:pt x="75" y="3"/>
                    </a:cubicBezTo>
                    <a:cubicBezTo>
                      <a:pt x="72" y="3"/>
                      <a:pt x="70" y="2"/>
                      <a:pt x="6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2961"/>
              <p:cNvSpPr/>
              <p:nvPr/>
            </p:nvSpPr>
            <p:spPr bwMode="auto">
              <a:xfrm>
                <a:off x="6525" y="2795"/>
                <a:ext cx="14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7 w 13"/>
                  <a:gd name="T5" fmla="*/ 5 h 5"/>
                  <a:gd name="T6" fmla="*/ 13 w 13"/>
                  <a:gd name="T7" fmla="*/ 3 h 5"/>
                  <a:gd name="T8" fmla="*/ 13 w 13"/>
                  <a:gd name="T9" fmla="*/ 2 h 5"/>
                  <a:gd name="T10" fmla="*/ 10 w 13"/>
                  <a:gd name="T11" fmla="*/ 3 h 5"/>
                  <a:gd name="T12" fmla="*/ 3 w 1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5"/>
                      <a:pt x="7" y="5"/>
                    </a:cubicBezTo>
                    <a:cubicBezTo>
                      <a:pt x="10" y="5"/>
                      <a:pt x="12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7" y="3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2962"/>
              <p:cNvSpPr/>
              <p:nvPr/>
            </p:nvSpPr>
            <p:spPr bwMode="auto">
              <a:xfrm>
                <a:off x="6529" y="2790"/>
                <a:ext cx="10" cy="8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4 h 7"/>
                  <a:gd name="T4" fmla="*/ 7 w 10"/>
                  <a:gd name="T5" fmla="*/ 7 h 7"/>
                  <a:gd name="T6" fmla="*/ 10 w 10"/>
                  <a:gd name="T7" fmla="*/ 6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2963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2964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2965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2966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2967"/>
              <p:cNvSpPr/>
              <p:nvPr/>
            </p:nvSpPr>
            <p:spPr bwMode="auto">
              <a:xfrm>
                <a:off x="6542" y="2791"/>
                <a:ext cx="76" cy="24"/>
              </a:xfrm>
              <a:custGeom>
                <a:avLst/>
                <a:gdLst>
                  <a:gd name="T0" fmla="*/ 2 w 72"/>
                  <a:gd name="T1" fmla="*/ 0 h 22"/>
                  <a:gd name="T2" fmla="*/ 0 w 72"/>
                  <a:gd name="T3" fmla="*/ 4 h 22"/>
                  <a:gd name="T4" fmla="*/ 11 w 72"/>
                  <a:gd name="T5" fmla="*/ 22 h 22"/>
                  <a:gd name="T6" fmla="*/ 72 w 72"/>
                  <a:gd name="T7" fmla="*/ 6 h 22"/>
                  <a:gd name="T8" fmla="*/ 72 w 72"/>
                  <a:gd name="T9" fmla="*/ 6 h 22"/>
                  <a:gd name="T10" fmla="*/ 2 w 7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"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2968"/>
              <p:cNvSpPr/>
              <p:nvPr/>
            </p:nvSpPr>
            <p:spPr bwMode="auto">
              <a:xfrm>
                <a:off x="6618" y="279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2969"/>
              <p:cNvSpPr/>
              <p:nvPr/>
            </p:nvSpPr>
            <p:spPr bwMode="auto">
              <a:xfrm>
                <a:off x="6539" y="279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5 h 5"/>
                  <a:gd name="T4" fmla="*/ 5 w 5"/>
                  <a:gd name="T5" fmla="*/ 1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2970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2971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2972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2973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2974"/>
              <p:cNvSpPr/>
              <p:nvPr/>
            </p:nvSpPr>
            <p:spPr bwMode="auto">
              <a:xfrm>
                <a:off x="6455" y="2674"/>
                <a:ext cx="93" cy="61"/>
              </a:xfrm>
              <a:custGeom>
                <a:avLst/>
                <a:gdLst>
                  <a:gd name="T0" fmla="*/ 87 w 88"/>
                  <a:gd name="T1" fmla="*/ 0 h 58"/>
                  <a:gd name="T2" fmla="*/ 51 w 88"/>
                  <a:gd name="T3" fmla="*/ 7 h 58"/>
                  <a:gd name="T4" fmla="*/ 52 w 88"/>
                  <a:gd name="T5" fmla="*/ 11 h 58"/>
                  <a:gd name="T6" fmla="*/ 46 w 88"/>
                  <a:gd name="T7" fmla="*/ 18 h 58"/>
                  <a:gd name="T8" fmla="*/ 39 w 88"/>
                  <a:gd name="T9" fmla="*/ 11 h 58"/>
                  <a:gd name="T10" fmla="*/ 40 w 88"/>
                  <a:gd name="T11" fmla="*/ 9 h 58"/>
                  <a:gd name="T12" fmla="*/ 2 w 88"/>
                  <a:gd name="T13" fmla="*/ 17 h 58"/>
                  <a:gd name="T14" fmla="*/ 2 w 88"/>
                  <a:gd name="T15" fmla="*/ 17 h 58"/>
                  <a:gd name="T16" fmla="*/ 0 w 88"/>
                  <a:gd name="T17" fmla="*/ 21 h 58"/>
                  <a:gd name="T18" fmla="*/ 33 w 88"/>
                  <a:gd name="T19" fmla="*/ 58 h 58"/>
                  <a:gd name="T20" fmla="*/ 88 w 88"/>
                  <a:gd name="T21" fmla="*/ 2 h 58"/>
                  <a:gd name="T22" fmla="*/ 87 w 88"/>
                  <a:gd name="T2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58">
                    <a:moveTo>
                      <a:pt x="87" y="0"/>
                    </a:moveTo>
                    <a:cubicBezTo>
                      <a:pt x="51" y="7"/>
                      <a:pt x="51" y="7"/>
                      <a:pt x="51" y="7"/>
                    </a:cubicBezTo>
                    <a:cubicBezTo>
                      <a:pt x="52" y="8"/>
                      <a:pt x="52" y="10"/>
                      <a:pt x="52" y="11"/>
                    </a:cubicBezTo>
                    <a:cubicBezTo>
                      <a:pt x="52" y="15"/>
                      <a:pt x="49" y="18"/>
                      <a:pt x="46" y="18"/>
                    </a:cubicBezTo>
                    <a:cubicBezTo>
                      <a:pt x="42" y="18"/>
                      <a:pt x="39" y="15"/>
                      <a:pt x="39" y="11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20"/>
                      <a:pt x="0" y="21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8" y="1"/>
                      <a:pt x="8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2975"/>
              <p:cNvSpPr/>
              <p:nvPr/>
            </p:nvSpPr>
            <p:spPr bwMode="auto">
              <a:xfrm>
                <a:off x="6547" y="267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1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2976"/>
              <p:cNvSpPr/>
              <p:nvPr/>
            </p:nvSpPr>
            <p:spPr bwMode="auto">
              <a:xfrm>
                <a:off x="6451" y="2692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2977"/>
              <p:cNvSpPr/>
              <p:nvPr/>
            </p:nvSpPr>
            <p:spPr bwMode="auto">
              <a:xfrm>
                <a:off x="6496" y="2682"/>
                <a:ext cx="14" cy="11"/>
              </a:xfrm>
              <a:custGeom>
                <a:avLst/>
                <a:gdLst>
                  <a:gd name="T0" fmla="*/ 12 w 13"/>
                  <a:gd name="T1" fmla="*/ 0 h 11"/>
                  <a:gd name="T2" fmla="*/ 1 w 13"/>
                  <a:gd name="T3" fmla="*/ 2 h 11"/>
                  <a:gd name="T4" fmla="*/ 0 w 13"/>
                  <a:gd name="T5" fmla="*/ 4 h 11"/>
                  <a:gd name="T6" fmla="*/ 7 w 13"/>
                  <a:gd name="T7" fmla="*/ 11 h 11"/>
                  <a:gd name="T8" fmla="*/ 13 w 13"/>
                  <a:gd name="T9" fmla="*/ 4 h 11"/>
                  <a:gd name="T10" fmla="*/ 12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8"/>
                      <a:pt x="3" y="11"/>
                      <a:pt x="7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2978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2979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2980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2981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2982"/>
              <p:cNvSpPr/>
              <p:nvPr/>
            </p:nvSpPr>
            <p:spPr bwMode="auto">
              <a:xfrm>
                <a:off x="6433" y="2698"/>
                <a:ext cx="54" cy="90"/>
              </a:xfrm>
              <a:custGeom>
                <a:avLst/>
                <a:gdLst>
                  <a:gd name="T0" fmla="*/ 18 w 51"/>
                  <a:gd name="T1" fmla="*/ 0 h 85"/>
                  <a:gd name="T2" fmla="*/ 14 w 51"/>
                  <a:gd name="T3" fmla="*/ 2 h 85"/>
                  <a:gd name="T4" fmla="*/ 7 w 51"/>
                  <a:gd name="T5" fmla="*/ 42 h 85"/>
                  <a:gd name="T6" fmla="*/ 0 w 51"/>
                  <a:gd name="T7" fmla="*/ 84 h 85"/>
                  <a:gd name="T8" fmla="*/ 3 w 51"/>
                  <a:gd name="T9" fmla="*/ 85 h 85"/>
                  <a:gd name="T10" fmla="*/ 51 w 51"/>
                  <a:gd name="T11" fmla="*/ 37 h 85"/>
                  <a:gd name="T12" fmla="*/ 18 w 51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85">
                    <a:moveTo>
                      <a:pt x="18" y="0"/>
                    </a:moveTo>
                    <a:cubicBezTo>
                      <a:pt x="17" y="1"/>
                      <a:pt x="16" y="2"/>
                      <a:pt x="14" y="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2983"/>
              <p:cNvSpPr/>
              <p:nvPr/>
            </p:nvSpPr>
            <p:spPr bwMode="auto">
              <a:xfrm>
                <a:off x="6448" y="2695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2984"/>
              <p:cNvSpPr/>
              <p:nvPr/>
            </p:nvSpPr>
            <p:spPr bwMode="auto">
              <a:xfrm>
                <a:off x="6433" y="2787"/>
                <a:ext cx="4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1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2985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2986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2987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988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989"/>
              <p:cNvSpPr/>
              <p:nvPr/>
            </p:nvSpPr>
            <p:spPr bwMode="auto">
              <a:xfrm>
                <a:off x="6587" y="2897"/>
                <a:ext cx="64" cy="95"/>
              </a:xfrm>
              <a:custGeom>
                <a:avLst/>
                <a:gdLst>
                  <a:gd name="T0" fmla="*/ 20 w 61"/>
                  <a:gd name="T1" fmla="*/ 0 h 90"/>
                  <a:gd name="T2" fmla="*/ 0 w 61"/>
                  <a:gd name="T3" fmla="*/ 48 h 90"/>
                  <a:gd name="T4" fmla="*/ 5 w 61"/>
                  <a:gd name="T5" fmla="*/ 56 h 90"/>
                  <a:gd name="T6" fmla="*/ 4 w 61"/>
                  <a:gd name="T7" fmla="*/ 59 h 90"/>
                  <a:gd name="T8" fmla="*/ 59 w 61"/>
                  <a:gd name="T9" fmla="*/ 90 h 90"/>
                  <a:gd name="T10" fmla="*/ 61 w 61"/>
                  <a:gd name="T11" fmla="*/ 89 h 90"/>
                  <a:gd name="T12" fmla="*/ 55 w 61"/>
                  <a:gd name="T13" fmla="*/ 54 h 90"/>
                  <a:gd name="T14" fmla="*/ 54 w 61"/>
                  <a:gd name="T15" fmla="*/ 50 h 90"/>
                  <a:gd name="T16" fmla="*/ 55 w 61"/>
                  <a:gd name="T17" fmla="*/ 48 h 90"/>
                  <a:gd name="T18" fmla="*/ 54 w 61"/>
                  <a:gd name="T19" fmla="*/ 44 h 90"/>
                  <a:gd name="T20" fmla="*/ 20 w 61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90">
                    <a:moveTo>
                      <a:pt x="2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50"/>
                      <a:pt x="5" y="53"/>
                      <a:pt x="5" y="56"/>
                    </a:cubicBezTo>
                    <a:cubicBezTo>
                      <a:pt x="5" y="57"/>
                      <a:pt x="4" y="58"/>
                      <a:pt x="4" y="59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60" y="89"/>
                      <a:pt x="61" y="89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4" y="51"/>
                      <a:pt x="54" y="50"/>
                    </a:cubicBezTo>
                    <a:cubicBezTo>
                      <a:pt x="54" y="50"/>
                      <a:pt x="54" y="49"/>
                      <a:pt x="55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990"/>
              <p:cNvSpPr/>
              <p:nvPr/>
            </p:nvSpPr>
            <p:spPr bwMode="auto">
              <a:xfrm>
                <a:off x="6649" y="299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991"/>
              <p:cNvSpPr/>
              <p:nvPr/>
            </p:nvSpPr>
            <p:spPr bwMode="auto">
              <a:xfrm>
                <a:off x="6644" y="2948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992"/>
              <p:cNvSpPr/>
              <p:nvPr/>
            </p:nvSpPr>
            <p:spPr bwMode="auto">
              <a:xfrm>
                <a:off x="6586" y="2948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4 w 6"/>
                  <a:gd name="T5" fmla="*/ 8 h 11"/>
                  <a:gd name="T6" fmla="*/ 3 w 6"/>
                  <a:gd name="T7" fmla="*/ 10 h 11"/>
                  <a:gd name="T8" fmla="*/ 5 w 6"/>
                  <a:gd name="T9" fmla="*/ 11 h 11"/>
                  <a:gd name="T10" fmla="*/ 6 w 6"/>
                  <a:gd name="T11" fmla="*/ 8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6" y="5"/>
                      <a:pt x="4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993"/>
              <p:cNvSpPr/>
              <p:nvPr/>
            </p:nvSpPr>
            <p:spPr bwMode="auto">
              <a:xfrm>
                <a:off x="6584" y="2950"/>
                <a:ext cx="6" cy="8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5 h 8"/>
                  <a:gd name="T4" fmla="*/ 5 w 6"/>
                  <a:gd name="T5" fmla="*/ 8 h 8"/>
                  <a:gd name="T6" fmla="*/ 6 w 6"/>
                  <a:gd name="T7" fmla="*/ 6 h 8"/>
                  <a:gd name="T8" fmla="*/ 2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994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995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2996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997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998"/>
              <p:cNvSpPr/>
              <p:nvPr/>
            </p:nvSpPr>
            <p:spPr bwMode="auto">
              <a:xfrm>
                <a:off x="6610" y="2849"/>
                <a:ext cx="33" cy="88"/>
              </a:xfrm>
              <a:custGeom>
                <a:avLst/>
                <a:gdLst>
                  <a:gd name="T0" fmla="*/ 18 w 31"/>
                  <a:gd name="T1" fmla="*/ 0 h 83"/>
                  <a:gd name="T2" fmla="*/ 0 w 31"/>
                  <a:gd name="T3" fmla="*/ 42 h 83"/>
                  <a:gd name="T4" fmla="*/ 31 w 31"/>
                  <a:gd name="T5" fmla="*/ 83 h 83"/>
                  <a:gd name="T6" fmla="*/ 24 w 31"/>
                  <a:gd name="T7" fmla="*/ 39 h 83"/>
                  <a:gd name="T8" fmla="*/ 22 w 31"/>
                  <a:gd name="T9" fmla="*/ 34 h 83"/>
                  <a:gd name="T10" fmla="*/ 23 w 31"/>
                  <a:gd name="T11" fmla="*/ 31 h 83"/>
                  <a:gd name="T12" fmla="*/ 19 w 31"/>
                  <a:gd name="T13" fmla="*/ 0 h 83"/>
                  <a:gd name="T14" fmla="*/ 18 w 31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83">
                    <a:moveTo>
                      <a:pt x="1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8"/>
                      <a:pt x="22" y="36"/>
                      <a:pt x="22" y="34"/>
                    </a:cubicBezTo>
                    <a:cubicBezTo>
                      <a:pt x="22" y="33"/>
                      <a:pt x="22" y="32"/>
                      <a:pt x="23" y="3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999"/>
              <p:cNvSpPr/>
              <p:nvPr/>
            </p:nvSpPr>
            <p:spPr bwMode="auto">
              <a:xfrm>
                <a:off x="6633" y="2882"/>
                <a:ext cx="2" cy="9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3 h 8"/>
                  <a:gd name="T4" fmla="*/ 2 w 2"/>
                  <a:gd name="T5" fmla="*/ 8 h 8"/>
                  <a:gd name="T6" fmla="*/ 1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3000"/>
              <p:cNvSpPr/>
              <p:nvPr/>
            </p:nvSpPr>
            <p:spPr bwMode="auto">
              <a:xfrm>
                <a:off x="6629" y="28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3001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3002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3003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3004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3005"/>
              <p:cNvSpPr>
                <a:spLocks noEditPoints="1"/>
              </p:cNvSpPr>
              <p:nvPr/>
            </p:nvSpPr>
            <p:spPr bwMode="auto">
              <a:xfrm>
                <a:off x="5840" y="3005"/>
                <a:ext cx="122" cy="74"/>
              </a:xfrm>
              <a:custGeom>
                <a:avLst/>
                <a:gdLst>
                  <a:gd name="T0" fmla="*/ 84 w 115"/>
                  <a:gd name="T1" fmla="*/ 43 h 70"/>
                  <a:gd name="T2" fmla="*/ 78 w 115"/>
                  <a:gd name="T3" fmla="*/ 37 h 70"/>
                  <a:gd name="T4" fmla="*/ 84 w 115"/>
                  <a:gd name="T5" fmla="*/ 30 h 70"/>
                  <a:gd name="T6" fmla="*/ 91 w 115"/>
                  <a:gd name="T7" fmla="*/ 37 h 70"/>
                  <a:gd name="T8" fmla="*/ 84 w 115"/>
                  <a:gd name="T9" fmla="*/ 43 h 70"/>
                  <a:gd name="T10" fmla="*/ 113 w 115"/>
                  <a:gd name="T11" fmla="*/ 0 h 70"/>
                  <a:gd name="T12" fmla="*/ 105 w 115"/>
                  <a:gd name="T13" fmla="*/ 4 h 70"/>
                  <a:gd name="T14" fmla="*/ 105 w 115"/>
                  <a:gd name="T15" fmla="*/ 6 h 70"/>
                  <a:gd name="T16" fmla="*/ 102 w 115"/>
                  <a:gd name="T17" fmla="*/ 9 h 70"/>
                  <a:gd name="T18" fmla="*/ 99 w 115"/>
                  <a:gd name="T19" fmla="*/ 7 h 70"/>
                  <a:gd name="T20" fmla="*/ 0 w 115"/>
                  <a:gd name="T21" fmla="*/ 58 h 70"/>
                  <a:gd name="T22" fmla="*/ 0 w 115"/>
                  <a:gd name="T23" fmla="*/ 60 h 70"/>
                  <a:gd name="T24" fmla="*/ 93 w 115"/>
                  <a:gd name="T25" fmla="*/ 70 h 70"/>
                  <a:gd name="T26" fmla="*/ 115 w 115"/>
                  <a:gd name="T27" fmla="*/ 2 h 70"/>
                  <a:gd name="T28" fmla="*/ 113 w 115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70">
                    <a:moveTo>
                      <a:pt x="84" y="43"/>
                    </a:moveTo>
                    <a:cubicBezTo>
                      <a:pt x="81" y="43"/>
                      <a:pt x="78" y="40"/>
                      <a:pt x="78" y="37"/>
                    </a:cubicBezTo>
                    <a:cubicBezTo>
                      <a:pt x="78" y="33"/>
                      <a:pt x="81" y="30"/>
                      <a:pt x="84" y="30"/>
                    </a:cubicBezTo>
                    <a:cubicBezTo>
                      <a:pt x="88" y="30"/>
                      <a:pt x="91" y="33"/>
                      <a:pt x="91" y="37"/>
                    </a:cubicBezTo>
                    <a:cubicBezTo>
                      <a:pt x="91" y="40"/>
                      <a:pt x="88" y="43"/>
                      <a:pt x="84" y="43"/>
                    </a:cubicBezTo>
                    <a:moveTo>
                      <a:pt x="113" y="0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7"/>
                      <a:pt x="104" y="9"/>
                      <a:pt x="102" y="9"/>
                    </a:cubicBezTo>
                    <a:cubicBezTo>
                      <a:pt x="101" y="9"/>
                      <a:pt x="100" y="8"/>
                      <a:pt x="99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3" y="1"/>
                      <a:pt x="1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3006"/>
              <p:cNvSpPr/>
              <p:nvPr/>
            </p:nvSpPr>
            <p:spPr bwMode="auto">
              <a:xfrm>
                <a:off x="5945" y="300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3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Oval 3007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3008"/>
              <p:cNvSpPr/>
              <p:nvPr/>
            </p:nvSpPr>
            <p:spPr bwMode="auto">
              <a:xfrm>
                <a:off x="5837" y="306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3009"/>
              <p:cNvSpPr/>
              <p:nvPr/>
            </p:nvSpPr>
            <p:spPr bwMode="auto">
              <a:xfrm>
                <a:off x="5960" y="300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3010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3011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3012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3013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3014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3015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3016"/>
              <p:cNvSpPr>
                <a:spLocks noEditPoints="1"/>
              </p:cNvSpPr>
              <p:nvPr/>
            </p:nvSpPr>
            <p:spPr bwMode="auto">
              <a:xfrm>
                <a:off x="5644" y="3179"/>
                <a:ext cx="128" cy="112"/>
              </a:xfrm>
              <a:custGeom>
                <a:avLst/>
                <a:gdLst>
                  <a:gd name="T0" fmla="*/ 50 w 121"/>
                  <a:gd name="T1" fmla="*/ 7 h 106"/>
                  <a:gd name="T2" fmla="*/ 46 w 121"/>
                  <a:gd name="T3" fmla="*/ 8 h 106"/>
                  <a:gd name="T4" fmla="*/ 43 w 121"/>
                  <a:gd name="T5" fmla="*/ 8 h 106"/>
                  <a:gd name="T6" fmla="*/ 0 w 121"/>
                  <a:gd name="T7" fmla="*/ 106 h 106"/>
                  <a:gd name="T8" fmla="*/ 0 w 121"/>
                  <a:gd name="T9" fmla="*/ 106 h 106"/>
                  <a:gd name="T10" fmla="*/ 75 w 121"/>
                  <a:gd name="T11" fmla="*/ 42 h 106"/>
                  <a:gd name="T12" fmla="*/ 50 w 121"/>
                  <a:gd name="T13" fmla="*/ 7 h 106"/>
                  <a:gd name="T14" fmla="*/ 120 w 121"/>
                  <a:gd name="T15" fmla="*/ 0 h 106"/>
                  <a:gd name="T16" fmla="*/ 98 w 121"/>
                  <a:gd name="T17" fmla="*/ 0 h 106"/>
                  <a:gd name="T18" fmla="*/ 93 w 121"/>
                  <a:gd name="T19" fmla="*/ 2 h 106"/>
                  <a:gd name="T20" fmla="*/ 89 w 121"/>
                  <a:gd name="T21" fmla="*/ 0 h 106"/>
                  <a:gd name="T22" fmla="*/ 55 w 121"/>
                  <a:gd name="T23" fmla="*/ 0 h 106"/>
                  <a:gd name="T24" fmla="*/ 52 w 121"/>
                  <a:gd name="T25" fmla="*/ 6 h 106"/>
                  <a:gd name="T26" fmla="*/ 77 w 121"/>
                  <a:gd name="T27" fmla="*/ 40 h 106"/>
                  <a:gd name="T28" fmla="*/ 121 w 121"/>
                  <a:gd name="T29" fmla="*/ 2 h 106"/>
                  <a:gd name="T30" fmla="*/ 120 w 121"/>
                  <a:gd name="T3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106">
                    <a:moveTo>
                      <a:pt x="50" y="7"/>
                    </a:moveTo>
                    <a:cubicBezTo>
                      <a:pt x="49" y="8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50" y="7"/>
                      <a:pt x="50" y="7"/>
                      <a:pt x="50" y="7"/>
                    </a:cubicBezTo>
                    <a:moveTo>
                      <a:pt x="120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7" y="1"/>
                      <a:pt x="95" y="2"/>
                      <a:pt x="93" y="2"/>
                    </a:cubicBezTo>
                    <a:cubicBezTo>
                      <a:pt x="92" y="2"/>
                      <a:pt x="90" y="1"/>
                      <a:pt x="89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4" y="4"/>
                      <a:pt x="52" y="6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0" y="2"/>
                      <a:pt x="120" y="1"/>
                      <a:pt x="1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3017"/>
              <p:cNvSpPr/>
              <p:nvPr/>
            </p:nvSpPr>
            <p:spPr bwMode="auto">
              <a:xfrm>
                <a:off x="5644" y="32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3018"/>
              <p:cNvSpPr>
                <a:spLocks noEditPoints="1"/>
              </p:cNvSpPr>
              <p:nvPr/>
            </p:nvSpPr>
            <p:spPr bwMode="auto">
              <a:xfrm>
                <a:off x="5689" y="3179"/>
                <a:ext cx="13" cy="8"/>
              </a:xfrm>
              <a:custGeom>
                <a:avLst/>
                <a:gdLst>
                  <a:gd name="T0" fmla="*/ 3 w 12"/>
                  <a:gd name="T1" fmla="*/ 2 h 8"/>
                  <a:gd name="T2" fmla="*/ 0 w 12"/>
                  <a:gd name="T3" fmla="*/ 8 h 8"/>
                  <a:gd name="T4" fmla="*/ 3 w 12"/>
                  <a:gd name="T5" fmla="*/ 8 h 8"/>
                  <a:gd name="T6" fmla="*/ 7 w 12"/>
                  <a:gd name="T7" fmla="*/ 7 h 8"/>
                  <a:gd name="T8" fmla="*/ 3 w 12"/>
                  <a:gd name="T9" fmla="*/ 2 h 8"/>
                  <a:gd name="T10" fmla="*/ 12 w 12"/>
                  <a:gd name="T11" fmla="*/ 0 h 8"/>
                  <a:gd name="T12" fmla="*/ 6 w 12"/>
                  <a:gd name="T13" fmla="*/ 0 h 8"/>
                  <a:gd name="T14" fmla="*/ 9 w 12"/>
                  <a:gd name="T15" fmla="*/ 6 h 8"/>
                  <a:gd name="T16" fmla="*/ 12 w 1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3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4"/>
                      <a:pt x="12" y="2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8" name="Group 3220"/>
            <p:cNvGrpSpPr/>
            <p:nvPr/>
          </p:nvGrpSpPr>
          <p:grpSpPr bwMode="auto">
            <a:xfrm>
              <a:off x="5633" y="3000"/>
              <a:ext cx="706" cy="638"/>
              <a:chOff x="5633" y="3000"/>
              <a:chExt cx="706" cy="638"/>
            </a:xfrm>
          </p:grpSpPr>
          <p:sp>
            <p:nvSpPr>
              <p:cNvPr id="1729" name="Freeform 3020"/>
              <p:cNvSpPr/>
              <p:nvPr/>
            </p:nvSpPr>
            <p:spPr bwMode="auto">
              <a:xfrm>
                <a:off x="5771" y="317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3021"/>
              <p:cNvSpPr/>
              <p:nvPr/>
            </p:nvSpPr>
            <p:spPr bwMode="auto">
              <a:xfrm>
                <a:off x="5738" y="3179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0 h 2"/>
                  <a:gd name="T4" fmla="*/ 4 w 9"/>
                  <a:gd name="T5" fmla="*/ 2 h 2"/>
                  <a:gd name="T6" fmla="*/ 9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3022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close/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3023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3024"/>
              <p:cNvSpPr/>
              <p:nvPr/>
            </p:nvSpPr>
            <p:spPr bwMode="auto">
              <a:xfrm>
                <a:off x="5691" y="3179"/>
                <a:ext cx="35" cy="45"/>
              </a:xfrm>
              <a:custGeom>
                <a:avLst/>
                <a:gdLst>
                  <a:gd name="T0" fmla="*/ 0 w 33"/>
                  <a:gd name="T1" fmla="*/ 0 h 43"/>
                  <a:gd name="T2" fmla="*/ 0 w 33"/>
                  <a:gd name="T3" fmla="*/ 0 h 43"/>
                  <a:gd name="T4" fmla="*/ 1 w 33"/>
                  <a:gd name="T5" fmla="*/ 2 h 43"/>
                  <a:gd name="T6" fmla="*/ 5 w 33"/>
                  <a:gd name="T7" fmla="*/ 7 h 43"/>
                  <a:gd name="T8" fmla="*/ 30 w 33"/>
                  <a:gd name="T9" fmla="*/ 42 h 43"/>
                  <a:gd name="T10" fmla="*/ 31 w 33"/>
                  <a:gd name="T11" fmla="*/ 43 h 43"/>
                  <a:gd name="T12" fmla="*/ 33 w 33"/>
                  <a:gd name="T13" fmla="*/ 41 h 43"/>
                  <a:gd name="T14" fmla="*/ 32 w 33"/>
                  <a:gd name="T15" fmla="*/ 40 h 43"/>
                  <a:gd name="T16" fmla="*/ 7 w 33"/>
                  <a:gd name="T17" fmla="*/ 6 h 43"/>
                  <a:gd name="T18" fmla="*/ 4 w 33"/>
                  <a:gd name="T19" fmla="*/ 0 h 43"/>
                  <a:gd name="T20" fmla="*/ 1 w 33"/>
                  <a:gd name="T21" fmla="*/ 0 h 43"/>
                  <a:gd name="T22" fmla="*/ 1 w 33"/>
                  <a:gd name="T23" fmla="*/ 0 h 43"/>
                  <a:gd name="T24" fmla="*/ 1 w 33"/>
                  <a:gd name="T25" fmla="*/ 0 h 43"/>
                  <a:gd name="T26" fmla="*/ 1 w 33"/>
                  <a:gd name="T27" fmla="*/ 0 h 43"/>
                  <a:gd name="T28" fmla="*/ 0 w 33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3025"/>
              <p:cNvSpPr/>
              <p:nvPr/>
            </p:nvSpPr>
            <p:spPr bwMode="auto">
              <a:xfrm>
                <a:off x="5693" y="3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3026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3027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3028"/>
              <p:cNvSpPr/>
              <p:nvPr/>
            </p:nvSpPr>
            <p:spPr bwMode="auto">
              <a:xfrm>
                <a:off x="5691" y="3177"/>
                <a:ext cx="88" cy="2"/>
              </a:xfrm>
              <a:custGeom>
                <a:avLst/>
                <a:gdLst>
                  <a:gd name="T0" fmla="*/ 83 w 83"/>
                  <a:gd name="T1" fmla="*/ 0 h 2"/>
                  <a:gd name="T2" fmla="*/ 1 w 83"/>
                  <a:gd name="T3" fmla="*/ 1 h 2"/>
                  <a:gd name="T4" fmla="*/ 0 w 83"/>
                  <a:gd name="T5" fmla="*/ 2 h 2"/>
                  <a:gd name="T6" fmla="*/ 1 w 83"/>
                  <a:gd name="T7" fmla="*/ 2 h 2"/>
                  <a:gd name="T8" fmla="*/ 1 w 83"/>
                  <a:gd name="T9" fmla="*/ 2 h 2"/>
                  <a:gd name="T10" fmla="*/ 1 w 83"/>
                  <a:gd name="T11" fmla="*/ 2 h 2"/>
                  <a:gd name="T12" fmla="*/ 4 w 83"/>
                  <a:gd name="T13" fmla="*/ 2 h 2"/>
                  <a:gd name="T14" fmla="*/ 10 w 83"/>
                  <a:gd name="T15" fmla="*/ 2 h 2"/>
                  <a:gd name="T16" fmla="*/ 44 w 83"/>
                  <a:gd name="T17" fmla="*/ 2 h 2"/>
                  <a:gd name="T18" fmla="*/ 53 w 83"/>
                  <a:gd name="T19" fmla="*/ 2 h 2"/>
                  <a:gd name="T20" fmla="*/ 75 w 83"/>
                  <a:gd name="T21" fmla="*/ 2 h 2"/>
                  <a:gd name="T22" fmla="*/ 78 w 83"/>
                  <a:gd name="T23" fmla="*/ 2 h 2"/>
                  <a:gd name="T24" fmla="*/ 81 w 83"/>
                  <a:gd name="T25" fmla="*/ 2 h 2"/>
                  <a:gd name="T26" fmla="*/ 83 w 8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2">
                    <a:moveTo>
                      <a:pt x="8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3029"/>
              <p:cNvSpPr/>
              <p:nvPr/>
            </p:nvSpPr>
            <p:spPr bwMode="auto">
              <a:xfrm>
                <a:off x="5701" y="3075"/>
                <a:ext cx="126" cy="101"/>
              </a:xfrm>
              <a:custGeom>
                <a:avLst/>
                <a:gdLst>
                  <a:gd name="T0" fmla="*/ 118 w 119"/>
                  <a:gd name="T1" fmla="*/ 0 h 95"/>
                  <a:gd name="T2" fmla="*/ 0 w 119"/>
                  <a:gd name="T3" fmla="*/ 92 h 95"/>
                  <a:gd name="T4" fmla="*/ 1 w 119"/>
                  <a:gd name="T5" fmla="*/ 95 h 95"/>
                  <a:gd name="T6" fmla="*/ 15 w 119"/>
                  <a:gd name="T7" fmla="*/ 95 h 95"/>
                  <a:gd name="T8" fmla="*/ 33 w 119"/>
                  <a:gd name="T9" fmla="*/ 95 h 95"/>
                  <a:gd name="T10" fmla="*/ 33 w 119"/>
                  <a:gd name="T11" fmla="*/ 94 h 95"/>
                  <a:gd name="T12" fmla="*/ 39 w 119"/>
                  <a:gd name="T13" fmla="*/ 88 h 95"/>
                  <a:gd name="T14" fmla="*/ 46 w 119"/>
                  <a:gd name="T15" fmla="*/ 94 h 95"/>
                  <a:gd name="T16" fmla="*/ 46 w 119"/>
                  <a:gd name="T17" fmla="*/ 95 h 95"/>
                  <a:gd name="T18" fmla="*/ 65 w 119"/>
                  <a:gd name="T19" fmla="*/ 95 h 95"/>
                  <a:gd name="T20" fmla="*/ 74 w 119"/>
                  <a:gd name="T21" fmla="*/ 87 h 95"/>
                  <a:gd name="T22" fmla="*/ 77 w 119"/>
                  <a:gd name="T23" fmla="*/ 88 h 95"/>
                  <a:gd name="T24" fmla="*/ 119 w 119"/>
                  <a:gd name="T25" fmla="*/ 1 h 95"/>
                  <a:gd name="T26" fmla="*/ 118 w 119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95">
                    <a:moveTo>
                      <a:pt x="118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" y="93"/>
                      <a:pt x="1" y="94"/>
                      <a:pt x="1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0"/>
                      <a:pt x="36" y="88"/>
                      <a:pt x="39" y="88"/>
                    </a:cubicBezTo>
                    <a:cubicBezTo>
                      <a:pt x="43" y="88"/>
                      <a:pt x="46" y="90"/>
                      <a:pt x="46" y="94"/>
                    </a:cubicBezTo>
                    <a:cubicBezTo>
                      <a:pt x="46" y="94"/>
                      <a:pt x="46" y="95"/>
                      <a:pt x="46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6" y="90"/>
                      <a:pt x="70" y="87"/>
                      <a:pt x="74" y="87"/>
                    </a:cubicBezTo>
                    <a:cubicBezTo>
                      <a:pt x="75" y="87"/>
                      <a:pt x="76" y="87"/>
                      <a:pt x="77" y="88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3030"/>
              <p:cNvSpPr/>
              <p:nvPr/>
            </p:nvSpPr>
            <p:spPr bwMode="auto">
              <a:xfrm>
                <a:off x="5697" y="3172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3031"/>
              <p:cNvSpPr/>
              <p:nvPr/>
            </p:nvSpPr>
            <p:spPr bwMode="auto">
              <a:xfrm>
                <a:off x="5826" y="30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3032"/>
              <p:cNvSpPr/>
              <p:nvPr/>
            </p:nvSpPr>
            <p:spPr bwMode="auto">
              <a:xfrm>
                <a:off x="5770" y="3167"/>
                <a:ext cx="12" cy="9"/>
              </a:xfrm>
              <a:custGeom>
                <a:avLst/>
                <a:gdLst>
                  <a:gd name="T0" fmla="*/ 9 w 12"/>
                  <a:gd name="T1" fmla="*/ 0 h 8"/>
                  <a:gd name="T2" fmla="*/ 0 w 12"/>
                  <a:gd name="T3" fmla="*/ 8 h 8"/>
                  <a:gd name="T4" fmla="*/ 8 w 12"/>
                  <a:gd name="T5" fmla="*/ 8 h 8"/>
                  <a:gd name="T6" fmla="*/ 12 w 12"/>
                  <a:gd name="T7" fmla="*/ 1 h 8"/>
                  <a:gd name="T8" fmla="*/ 9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5" y="0"/>
                      <a:pt x="1" y="3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3033"/>
              <p:cNvSpPr/>
              <p:nvPr/>
            </p:nvSpPr>
            <p:spPr bwMode="auto">
              <a:xfrm>
                <a:off x="5736" y="3168"/>
                <a:ext cx="14" cy="8"/>
              </a:xfrm>
              <a:custGeom>
                <a:avLst/>
                <a:gdLst>
                  <a:gd name="T0" fmla="*/ 6 w 13"/>
                  <a:gd name="T1" fmla="*/ 0 h 7"/>
                  <a:gd name="T2" fmla="*/ 0 w 13"/>
                  <a:gd name="T3" fmla="*/ 6 h 7"/>
                  <a:gd name="T4" fmla="*/ 0 w 13"/>
                  <a:gd name="T5" fmla="*/ 7 h 7"/>
                  <a:gd name="T6" fmla="*/ 13 w 13"/>
                  <a:gd name="T7" fmla="*/ 7 h 7"/>
                  <a:gd name="T8" fmla="*/ 13 w 13"/>
                  <a:gd name="T9" fmla="*/ 6 h 7"/>
                  <a:gd name="T10" fmla="*/ 6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2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3034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3035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3036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3037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3038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close/>
                    <a:moveTo>
                      <a:pt x="139" y="0"/>
                    </a:move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3039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moveTo>
                      <a:pt x="139" y="0"/>
                    </a:move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3040"/>
              <p:cNvSpPr/>
              <p:nvPr/>
            </p:nvSpPr>
            <p:spPr bwMode="auto">
              <a:xfrm>
                <a:off x="5974" y="3035"/>
                <a:ext cx="75" cy="46"/>
              </a:xfrm>
              <a:custGeom>
                <a:avLst/>
                <a:gdLst>
                  <a:gd name="T0" fmla="*/ 43 w 71"/>
                  <a:gd name="T1" fmla="*/ 0 h 43"/>
                  <a:gd name="T2" fmla="*/ 23 w 71"/>
                  <a:gd name="T3" fmla="*/ 18 h 43"/>
                  <a:gd name="T4" fmla="*/ 25 w 71"/>
                  <a:gd name="T5" fmla="*/ 22 h 43"/>
                  <a:gd name="T6" fmla="*/ 19 w 71"/>
                  <a:gd name="T7" fmla="*/ 28 h 43"/>
                  <a:gd name="T8" fmla="*/ 15 w 71"/>
                  <a:gd name="T9" fmla="*/ 26 h 43"/>
                  <a:gd name="T10" fmla="*/ 0 w 71"/>
                  <a:gd name="T11" fmla="*/ 40 h 43"/>
                  <a:gd name="T12" fmla="*/ 1 w 71"/>
                  <a:gd name="T13" fmla="*/ 43 h 43"/>
                  <a:gd name="T14" fmla="*/ 71 w 71"/>
                  <a:gd name="T15" fmla="*/ 36 h 43"/>
                  <a:gd name="T16" fmla="*/ 71 w 71"/>
                  <a:gd name="T17" fmla="*/ 19 h 43"/>
                  <a:gd name="T18" fmla="*/ 43 w 71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43">
                    <a:moveTo>
                      <a:pt x="43" y="0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9"/>
                      <a:pt x="25" y="21"/>
                      <a:pt x="25" y="22"/>
                    </a:cubicBezTo>
                    <a:cubicBezTo>
                      <a:pt x="25" y="26"/>
                      <a:pt x="22" y="28"/>
                      <a:pt x="19" y="28"/>
                    </a:cubicBezTo>
                    <a:cubicBezTo>
                      <a:pt x="17" y="28"/>
                      <a:pt x="16" y="27"/>
                      <a:pt x="15" y="2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3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3041"/>
              <p:cNvSpPr/>
              <p:nvPr/>
            </p:nvSpPr>
            <p:spPr bwMode="auto">
              <a:xfrm>
                <a:off x="5990" y="3054"/>
                <a:ext cx="10" cy="11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8 h 10"/>
                  <a:gd name="T4" fmla="*/ 4 w 10"/>
                  <a:gd name="T5" fmla="*/ 10 h 10"/>
                  <a:gd name="T6" fmla="*/ 10 w 10"/>
                  <a:gd name="T7" fmla="*/ 4 h 10"/>
                  <a:gd name="T8" fmla="*/ 8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7" y="10"/>
                      <a:pt x="10" y="8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3042"/>
              <p:cNvSpPr/>
              <p:nvPr/>
            </p:nvSpPr>
            <p:spPr bwMode="auto">
              <a:xfrm>
                <a:off x="5970" y="3077"/>
                <a:ext cx="5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3043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3044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3045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3046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3047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3048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3049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3050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3051"/>
              <p:cNvSpPr/>
              <p:nvPr/>
            </p:nvSpPr>
            <p:spPr bwMode="auto">
              <a:xfrm>
                <a:off x="5973" y="3001"/>
                <a:ext cx="70" cy="31"/>
              </a:xfrm>
              <a:custGeom>
                <a:avLst/>
                <a:gdLst>
                  <a:gd name="T0" fmla="*/ 1 w 67"/>
                  <a:gd name="T1" fmla="*/ 0 h 29"/>
                  <a:gd name="T2" fmla="*/ 0 w 67"/>
                  <a:gd name="T3" fmla="*/ 1 h 29"/>
                  <a:gd name="T4" fmla="*/ 43 w 67"/>
                  <a:gd name="T5" fmla="*/ 29 h 29"/>
                  <a:gd name="T6" fmla="*/ 67 w 67"/>
                  <a:gd name="T7" fmla="*/ 7 h 29"/>
                  <a:gd name="T8" fmla="*/ 66 w 67"/>
                  <a:gd name="T9" fmla="*/ 4 h 29"/>
                  <a:gd name="T10" fmla="*/ 1 w 67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6"/>
                      <a:pt x="66" y="5"/>
                      <a:pt x="6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3052"/>
              <p:cNvSpPr/>
              <p:nvPr/>
            </p:nvSpPr>
            <p:spPr bwMode="auto">
              <a:xfrm>
                <a:off x="5972" y="3001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3053"/>
              <p:cNvSpPr/>
              <p:nvPr/>
            </p:nvSpPr>
            <p:spPr bwMode="auto">
              <a:xfrm>
                <a:off x="6042" y="3006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3054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3055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3056"/>
              <p:cNvSpPr/>
              <p:nvPr/>
            </p:nvSpPr>
            <p:spPr bwMode="auto">
              <a:xfrm>
                <a:off x="5967" y="3000"/>
                <a:ext cx="82" cy="34"/>
              </a:xfrm>
              <a:custGeom>
                <a:avLst/>
                <a:gdLst>
                  <a:gd name="T0" fmla="*/ 0 w 77"/>
                  <a:gd name="T1" fmla="*/ 0 h 32"/>
                  <a:gd name="T2" fmla="*/ 0 w 77"/>
                  <a:gd name="T3" fmla="*/ 1 h 32"/>
                  <a:gd name="T4" fmla="*/ 49 w 77"/>
                  <a:gd name="T5" fmla="*/ 32 h 32"/>
                  <a:gd name="T6" fmla="*/ 50 w 77"/>
                  <a:gd name="T7" fmla="*/ 31 h 32"/>
                  <a:gd name="T8" fmla="*/ 48 w 77"/>
                  <a:gd name="T9" fmla="*/ 30 h 32"/>
                  <a:gd name="T10" fmla="*/ 5 w 77"/>
                  <a:gd name="T11" fmla="*/ 2 h 32"/>
                  <a:gd name="T12" fmla="*/ 4 w 77"/>
                  <a:gd name="T13" fmla="*/ 1 h 32"/>
                  <a:gd name="T14" fmla="*/ 6 w 77"/>
                  <a:gd name="T15" fmla="*/ 1 h 32"/>
                  <a:gd name="T16" fmla="*/ 71 w 77"/>
                  <a:gd name="T17" fmla="*/ 5 h 32"/>
                  <a:gd name="T18" fmla="*/ 75 w 77"/>
                  <a:gd name="T19" fmla="*/ 5 h 32"/>
                  <a:gd name="T20" fmla="*/ 77 w 77"/>
                  <a:gd name="T21" fmla="*/ 5 h 32"/>
                  <a:gd name="T22" fmla="*/ 77 w 77"/>
                  <a:gd name="T23" fmla="*/ 5 h 32"/>
                  <a:gd name="T24" fmla="*/ 77 w 77"/>
                  <a:gd name="T25" fmla="*/ 4 h 32"/>
                  <a:gd name="T26" fmla="*/ 77 w 77"/>
                  <a:gd name="T27" fmla="*/ 4 h 32"/>
                  <a:gd name="T28" fmla="*/ 77 w 77"/>
                  <a:gd name="T29" fmla="*/ 4 h 32"/>
                  <a:gd name="T30" fmla="*/ 77 w 77"/>
                  <a:gd name="T31" fmla="*/ 4 h 32"/>
                  <a:gd name="T32" fmla="*/ 77 w 77"/>
                  <a:gd name="T33" fmla="*/ 4 h 32"/>
                  <a:gd name="T34" fmla="*/ 0 w 77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3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3057"/>
              <p:cNvSpPr>
                <a:spLocks noEditPoints="1"/>
              </p:cNvSpPr>
              <p:nvPr/>
            </p:nvSpPr>
            <p:spPr bwMode="auto">
              <a:xfrm>
                <a:off x="6049" y="30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3058"/>
              <p:cNvSpPr/>
              <p:nvPr/>
            </p:nvSpPr>
            <p:spPr bwMode="auto">
              <a:xfrm>
                <a:off x="6049" y="30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3059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3060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3061"/>
              <p:cNvSpPr/>
              <p:nvPr/>
            </p:nvSpPr>
            <p:spPr bwMode="auto">
              <a:xfrm>
                <a:off x="6021" y="3011"/>
                <a:ext cx="28" cy="40"/>
              </a:xfrm>
              <a:custGeom>
                <a:avLst/>
                <a:gdLst>
                  <a:gd name="T0" fmla="*/ 23 w 26"/>
                  <a:gd name="T1" fmla="*/ 0 h 38"/>
                  <a:gd name="T2" fmla="*/ 0 w 26"/>
                  <a:gd name="T3" fmla="*/ 21 h 38"/>
                  <a:gd name="T4" fmla="*/ 26 w 26"/>
                  <a:gd name="T5" fmla="*/ 38 h 38"/>
                  <a:gd name="T6" fmla="*/ 26 w 26"/>
                  <a:gd name="T7" fmla="*/ 1 h 38"/>
                  <a:gd name="T8" fmla="*/ 23 w 26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8">
                    <a:moveTo>
                      <a:pt x="23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3062"/>
              <p:cNvSpPr/>
              <p:nvPr/>
            </p:nvSpPr>
            <p:spPr bwMode="auto">
              <a:xfrm>
                <a:off x="6046" y="300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3063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3064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3065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3066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3067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3068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3069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3070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3071"/>
              <p:cNvSpPr>
                <a:spLocks noEditPoints="1"/>
              </p:cNvSpPr>
              <p:nvPr/>
            </p:nvSpPr>
            <p:spPr bwMode="auto">
              <a:xfrm>
                <a:off x="5635" y="3306"/>
                <a:ext cx="50" cy="139"/>
              </a:xfrm>
              <a:custGeom>
                <a:avLst/>
                <a:gdLst>
                  <a:gd name="T0" fmla="*/ 35 w 47"/>
                  <a:gd name="T1" fmla="*/ 91 h 132"/>
                  <a:gd name="T2" fmla="*/ 5 w 47"/>
                  <a:gd name="T3" fmla="*/ 124 h 132"/>
                  <a:gd name="T4" fmla="*/ 5 w 47"/>
                  <a:gd name="T5" fmla="*/ 124 h 132"/>
                  <a:gd name="T6" fmla="*/ 10 w 47"/>
                  <a:gd name="T7" fmla="*/ 128 h 132"/>
                  <a:gd name="T8" fmla="*/ 43 w 47"/>
                  <a:gd name="T9" fmla="*/ 132 h 132"/>
                  <a:gd name="T10" fmla="*/ 47 w 47"/>
                  <a:gd name="T11" fmla="*/ 127 h 132"/>
                  <a:gd name="T12" fmla="*/ 35 w 47"/>
                  <a:gd name="T13" fmla="*/ 91 h 132"/>
                  <a:gd name="T14" fmla="*/ 5 w 47"/>
                  <a:gd name="T15" fmla="*/ 0 h 132"/>
                  <a:gd name="T16" fmla="*/ 1 w 47"/>
                  <a:gd name="T17" fmla="*/ 101 h 132"/>
                  <a:gd name="T18" fmla="*/ 0 w 47"/>
                  <a:gd name="T19" fmla="*/ 122 h 132"/>
                  <a:gd name="T20" fmla="*/ 2 w 47"/>
                  <a:gd name="T21" fmla="*/ 123 h 132"/>
                  <a:gd name="T22" fmla="*/ 34 w 47"/>
                  <a:gd name="T23" fmla="*/ 88 h 132"/>
                  <a:gd name="T24" fmla="*/ 5 w 47"/>
                  <a:gd name="T2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32">
                    <a:moveTo>
                      <a:pt x="35" y="91"/>
                    </a:move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8" y="124"/>
                      <a:pt x="9" y="126"/>
                      <a:pt x="10" y="128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4" y="130"/>
                      <a:pt x="45" y="128"/>
                      <a:pt x="47" y="127"/>
                    </a:cubicBezTo>
                    <a:cubicBezTo>
                      <a:pt x="35" y="91"/>
                      <a:pt x="35" y="91"/>
                      <a:pt x="35" y="91"/>
                    </a:cubicBezTo>
                    <a:moveTo>
                      <a:pt x="5" y="0"/>
                    </a:move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2"/>
                      <a:pt x="1" y="123"/>
                      <a:pt x="2" y="123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3072"/>
              <p:cNvSpPr/>
              <p:nvPr/>
            </p:nvSpPr>
            <p:spPr bwMode="auto">
              <a:xfrm>
                <a:off x="5681" y="3440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3073"/>
              <p:cNvSpPr/>
              <p:nvPr/>
            </p:nvSpPr>
            <p:spPr bwMode="auto">
              <a:xfrm>
                <a:off x="5640" y="3436"/>
                <a:ext cx="6" cy="5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1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3074"/>
              <p:cNvSpPr>
                <a:spLocks noEditPoints="1"/>
              </p:cNvSpPr>
              <p:nvPr/>
            </p:nvSpPr>
            <p:spPr bwMode="auto">
              <a:xfrm>
                <a:off x="5635" y="3434"/>
                <a:ext cx="6" cy="7"/>
              </a:xfrm>
              <a:custGeom>
                <a:avLst/>
                <a:gdLst>
                  <a:gd name="T0" fmla="*/ 4 w 5"/>
                  <a:gd name="T1" fmla="*/ 3 h 6"/>
                  <a:gd name="T2" fmla="*/ 2 w 5"/>
                  <a:gd name="T3" fmla="*/ 5 h 6"/>
                  <a:gd name="T4" fmla="*/ 5 w 5"/>
                  <a:gd name="T5" fmla="*/ 6 h 6"/>
                  <a:gd name="T6" fmla="*/ 4 w 5"/>
                  <a:gd name="T7" fmla="*/ 3 h 6"/>
                  <a:gd name="T8" fmla="*/ 0 w 5"/>
                  <a:gd name="T9" fmla="*/ 0 h 6"/>
                  <a:gd name="T10" fmla="*/ 0 w 5"/>
                  <a:gd name="T11" fmla="*/ 3 h 6"/>
                  <a:gd name="T12" fmla="*/ 2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3075"/>
              <p:cNvSpPr>
                <a:spLocks noEditPoints="1"/>
              </p:cNvSpPr>
              <p:nvPr/>
            </p:nvSpPr>
            <p:spPr bwMode="auto">
              <a:xfrm>
                <a:off x="5635" y="3301"/>
                <a:ext cx="54" cy="146"/>
              </a:xfrm>
              <a:custGeom>
                <a:avLst/>
                <a:gdLst>
                  <a:gd name="T0" fmla="*/ 1 w 51"/>
                  <a:gd name="T1" fmla="*/ 105 h 138"/>
                  <a:gd name="T2" fmla="*/ 0 w 51"/>
                  <a:gd name="T3" fmla="*/ 129 h 138"/>
                  <a:gd name="T4" fmla="*/ 0 w 51"/>
                  <a:gd name="T5" fmla="*/ 126 h 138"/>
                  <a:gd name="T6" fmla="*/ 1 w 51"/>
                  <a:gd name="T7" fmla="*/ 105 h 138"/>
                  <a:gd name="T8" fmla="*/ 36 w 51"/>
                  <a:gd name="T9" fmla="*/ 94 h 138"/>
                  <a:gd name="T10" fmla="*/ 35 w 51"/>
                  <a:gd name="T11" fmla="*/ 95 h 138"/>
                  <a:gd name="T12" fmla="*/ 47 w 51"/>
                  <a:gd name="T13" fmla="*/ 131 h 138"/>
                  <a:gd name="T14" fmla="*/ 49 w 51"/>
                  <a:gd name="T15" fmla="*/ 136 h 138"/>
                  <a:gd name="T16" fmla="*/ 43 w 51"/>
                  <a:gd name="T17" fmla="*/ 136 h 138"/>
                  <a:gd name="T18" fmla="*/ 10 w 51"/>
                  <a:gd name="T19" fmla="*/ 132 h 138"/>
                  <a:gd name="T20" fmla="*/ 5 w 51"/>
                  <a:gd name="T21" fmla="*/ 132 h 138"/>
                  <a:gd name="T22" fmla="*/ 2 w 51"/>
                  <a:gd name="T23" fmla="*/ 131 h 138"/>
                  <a:gd name="T24" fmla="*/ 0 w 51"/>
                  <a:gd name="T25" fmla="*/ 133 h 138"/>
                  <a:gd name="T26" fmla="*/ 50 w 51"/>
                  <a:gd name="T27" fmla="*/ 138 h 138"/>
                  <a:gd name="T28" fmla="*/ 50 w 51"/>
                  <a:gd name="T29" fmla="*/ 137 h 138"/>
                  <a:gd name="T30" fmla="*/ 51 w 51"/>
                  <a:gd name="T31" fmla="*/ 137 h 138"/>
                  <a:gd name="T32" fmla="*/ 36 w 51"/>
                  <a:gd name="T33" fmla="*/ 94 h 138"/>
                  <a:gd name="T34" fmla="*/ 5 w 51"/>
                  <a:gd name="T35" fmla="*/ 0 h 138"/>
                  <a:gd name="T36" fmla="*/ 5 w 51"/>
                  <a:gd name="T37" fmla="*/ 4 h 138"/>
                  <a:gd name="T38" fmla="*/ 34 w 51"/>
                  <a:gd name="T39" fmla="*/ 92 h 138"/>
                  <a:gd name="T40" fmla="*/ 35 w 51"/>
                  <a:gd name="T41" fmla="*/ 90 h 138"/>
                  <a:gd name="T42" fmla="*/ 5 w 51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38">
                    <a:moveTo>
                      <a:pt x="1" y="105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05"/>
                      <a:pt x="1" y="105"/>
                      <a:pt x="1" y="105"/>
                    </a:cubicBezTo>
                    <a:moveTo>
                      <a:pt x="36" y="94"/>
                    </a:moveTo>
                    <a:cubicBezTo>
                      <a:pt x="35" y="95"/>
                      <a:pt x="35" y="95"/>
                      <a:pt x="35" y="95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36" y="94"/>
                      <a:pt x="36" y="94"/>
                      <a:pt x="36" y="94"/>
                    </a:cubicBezTo>
                    <a:moveTo>
                      <a:pt x="5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3076"/>
              <p:cNvSpPr/>
              <p:nvPr/>
            </p:nvSpPr>
            <p:spPr bwMode="auto">
              <a:xfrm>
                <a:off x="5634" y="3297"/>
                <a:ext cx="39" cy="145"/>
              </a:xfrm>
              <a:custGeom>
                <a:avLst/>
                <a:gdLst>
                  <a:gd name="T0" fmla="*/ 4 w 37"/>
                  <a:gd name="T1" fmla="*/ 0 h 137"/>
                  <a:gd name="T2" fmla="*/ 0 w 37"/>
                  <a:gd name="T3" fmla="*/ 135 h 137"/>
                  <a:gd name="T4" fmla="*/ 0 w 37"/>
                  <a:gd name="T5" fmla="*/ 135 h 137"/>
                  <a:gd name="T6" fmla="*/ 1 w 37"/>
                  <a:gd name="T7" fmla="*/ 137 h 137"/>
                  <a:gd name="T8" fmla="*/ 1 w 37"/>
                  <a:gd name="T9" fmla="*/ 137 h 137"/>
                  <a:gd name="T10" fmla="*/ 3 w 37"/>
                  <a:gd name="T11" fmla="*/ 135 h 137"/>
                  <a:gd name="T12" fmla="*/ 5 w 37"/>
                  <a:gd name="T13" fmla="*/ 133 h 137"/>
                  <a:gd name="T14" fmla="*/ 6 w 37"/>
                  <a:gd name="T15" fmla="*/ 132 h 137"/>
                  <a:gd name="T16" fmla="*/ 36 w 37"/>
                  <a:gd name="T17" fmla="*/ 99 h 137"/>
                  <a:gd name="T18" fmla="*/ 37 w 37"/>
                  <a:gd name="T19" fmla="*/ 98 h 137"/>
                  <a:gd name="T20" fmla="*/ 36 w 37"/>
                  <a:gd name="T21" fmla="*/ 94 h 137"/>
                  <a:gd name="T22" fmla="*/ 35 w 37"/>
                  <a:gd name="T23" fmla="*/ 96 h 137"/>
                  <a:gd name="T24" fmla="*/ 3 w 37"/>
                  <a:gd name="T25" fmla="*/ 131 h 137"/>
                  <a:gd name="T26" fmla="*/ 1 w 37"/>
                  <a:gd name="T27" fmla="*/ 133 h 137"/>
                  <a:gd name="T28" fmla="*/ 2 w 37"/>
                  <a:gd name="T29" fmla="*/ 109 h 137"/>
                  <a:gd name="T30" fmla="*/ 6 w 37"/>
                  <a:gd name="T31" fmla="*/ 8 h 137"/>
                  <a:gd name="T32" fmla="*/ 6 w 37"/>
                  <a:gd name="T33" fmla="*/ 4 h 137"/>
                  <a:gd name="T34" fmla="*/ 4 w 37"/>
                  <a:gd name="T3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37">
                    <a:moveTo>
                      <a:pt x="4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5"/>
                      <a:pt x="1" y="136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3077"/>
              <p:cNvSpPr/>
              <p:nvPr/>
            </p:nvSpPr>
            <p:spPr bwMode="auto">
              <a:xfrm>
                <a:off x="5688" y="34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3078"/>
              <p:cNvSpPr/>
              <p:nvPr/>
            </p:nvSpPr>
            <p:spPr bwMode="auto">
              <a:xfrm>
                <a:off x="5633" y="34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3079"/>
              <p:cNvSpPr/>
              <p:nvPr/>
            </p:nvSpPr>
            <p:spPr bwMode="auto">
              <a:xfrm>
                <a:off x="6278" y="3149"/>
                <a:ext cx="57" cy="127"/>
              </a:xfrm>
              <a:custGeom>
                <a:avLst/>
                <a:gdLst>
                  <a:gd name="T0" fmla="*/ 0 w 54"/>
                  <a:gd name="T1" fmla="*/ 0 h 120"/>
                  <a:gd name="T2" fmla="*/ 38 w 54"/>
                  <a:gd name="T3" fmla="*/ 120 h 120"/>
                  <a:gd name="T4" fmla="*/ 40 w 54"/>
                  <a:gd name="T5" fmla="*/ 120 h 120"/>
                  <a:gd name="T6" fmla="*/ 41 w 54"/>
                  <a:gd name="T7" fmla="*/ 120 h 120"/>
                  <a:gd name="T8" fmla="*/ 54 w 54"/>
                  <a:gd name="T9" fmla="*/ 78 h 120"/>
                  <a:gd name="T10" fmla="*/ 49 w 54"/>
                  <a:gd name="T11" fmla="*/ 71 h 120"/>
                  <a:gd name="T12" fmla="*/ 52 w 54"/>
                  <a:gd name="T13" fmla="*/ 65 h 120"/>
                  <a:gd name="T14" fmla="*/ 46 w 54"/>
                  <a:gd name="T15" fmla="*/ 57 h 120"/>
                  <a:gd name="T16" fmla="*/ 44 w 54"/>
                  <a:gd name="T17" fmla="*/ 58 h 120"/>
                  <a:gd name="T18" fmla="*/ 40 w 54"/>
                  <a:gd name="T19" fmla="*/ 55 h 120"/>
                  <a:gd name="T20" fmla="*/ 42 w 54"/>
                  <a:gd name="T21" fmla="*/ 52 h 120"/>
                  <a:gd name="T22" fmla="*/ 0 w 54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20">
                    <a:moveTo>
                      <a:pt x="0" y="0"/>
                    </a:moveTo>
                    <a:cubicBezTo>
                      <a:pt x="38" y="120"/>
                      <a:pt x="38" y="120"/>
                      <a:pt x="38" y="120"/>
                    </a:cubicBezTo>
                    <a:cubicBezTo>
                      <a:pt x="39" y="120"/>
                      <a:pt x="39" y="120"/>
                      <a:pt x="40" y="120"/>
                    </a:cubicBezTo>
                    <a:cubicBezTo>
                      <a:pt x="40" y="120"/>
                      <a:pt x="40" y="120"/>
                      <a:pt x="41" y="120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1" y="77"/>
                      <a:pt x="49" y="74"/>
                      <a:pt x="49" y="71"/>
                    </a:cubicBezTo>
                    <a:cubicBezTo>
                      <a:pt x="49" y="68"/>
                      <a:pt x="50" y="66"/>
                      <a:pt x="52" y="65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2" y="58"/>
                      <a:pt x="40" y="57"/>
                      <a:pt x="40" y="55"/>
                    </a:cubicBezTo>
                    <a:cubicBezTo>
                      <a:pt x="40" y="54"/>
                      <a:pt x="41" y="53"/>
                      <a:pt x="42" y="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3080"/>
              <p:cNvSpPr/>
              <p:nvPr/>
            </p:nvSpPr>
            <p:spPr bwMode="auto">
              <a:xfrm>
                <a:off x="6320" y="3204"/>
                <a:ext cx="7" cy="7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3 h 6"/>
                  <a:gd name="T4" fmla="*/ 4 w 6"/>
                  <a:gd name="T5" fmla="*/ 6 h 6"/>
                  <a:gd name="T6" fmla="*/ 6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3081"/>
              <p:cNvSpPr/>
              <p:nvPr/>
            </p:nvSpPr>
            <p:spPr bwMode="auto">
              <a:xfrm>
                <a:off x="6318" y="327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3082"/>
              <p:cNvSpPr/>
              <p:nvPr/>
            </p:nvSpPr>
            <p:spPr bwMode="auto">
              <a:xfrm>
                <a:off x="6330" y="3218"/>
                <a:ext cx="8" cy="14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6 h 13"/>
                  <a:gd name="T4" fmla="*/ 5 w 8"/>
                  <a:gd name="T5" fmla="*/ 13 h 13"/>
                  <a:gd name="T6" fmla="*/ 8 w 8"/>
                  <a:gd name="T7" fmla="*/ 6 h 13"/>
                  <a:gd name="T8" fmla="*/ 3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3083"/>
              <p:cNvSpPr>
                <a:spLocks noEditPoints="1"/>
              </p:cNvSpPr>
              <p:nvPr/>
            </p:nvSpPr>
            <p:spPr bwMode="auto">
              <a:xfrm>
                <a:off x="6275" y="3142"/>
                <a:ext cx="64" cy="142"/>
              </a:xfrm>
              <a:custGeom>
                <a:avLst/>
                <a:gdLst>
                  <a:gd name="T0" fmla="*/ 41 w 61"/>
                  <a:gd name="T1" fmla="*/ 127 h 135"/>
                  <a:gd name="T2" fmla="*/ 3 w 61"/>
                  <a:gd name="T3" fmla="*/ 7 h 135"/>
                  <a:gd name="T4" fmla="*/ 45 w 61"/>
                  <a:gd name="T5" fmla="*/ 59 h 135"/>
                  <a:gd name="T6" fmla="*/ 49 w 61"/>
                  <a:gd name="T7" fmla="*/ 64 h 135"/>
                  <a:gd name="T8" fmla="*/ 55 w 61"/>
                  <a:gd name="T9" fmla="*/ 72 h 135"/>
                  <a:gd name="T10" fmla="*/ 60 w 61"/>
                  <a:gd name="T11" fmla="*/ 78 h 135"/>
                  <a:gd name="T12" fmla="*/ 57 w 61"/>
                  <a:gd name="T13" fmla="*/ 85 h 135"/>
                  <a:gd name="T14" fmla="*/ 44 w 61"/>
                  <a:gd name="T15" fmla="*/ 127 h 135"/>
                  <a:gd name="T16" fmla="*/ 43 w 61"/>
                  <a:gd name="T17" fmla="*/ 131 h 135"/>
                  <a:gd name="T18" fmla="*/ 41 w 61"/>
                  <a:gd name="T19" fmla="*/ 127 h 135"/>
                  <a:gd name="T20" fmla="*/ 0 w 61"/>
                  <a:gd name="T21" fmla="*/ 0 h 135"/>
                  <a:gd name="T22" fmla="*/ 0 w 61"/>
                  <a:gd name="T23" fmla="*/ 1 h 135"/>
                  <a:gd name="T24" fmla="*/ 42 w 61"/>
                  <a:gd name="T25" fmla="*/ 135 h 135"/>
                  <a:gd name="T26" fmla="*/ 43 w 61"/>
                  <a:gd name="T27" fmla="*/ 135 h 135"/>
                  <a:gd name="T28" fmla="*/ 43 w 61"/>
                  <a:gd name="T29" fmla="*/ 135 h 135"/>
                  <a:gd name="T30" fmla="*/ 61 w 61"/>
                  <a:gd name="T31" fmla="*/ 78 h 135"/>
                  <a:gd name="T32" fmla="*/ 0 w 61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135">
                    <a:moveTo>
                      <a:pt x="41" y="12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1" y="127"/>
                      <a:pt x="41" y="127"/>
                      <a:pt x="41" y="127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5"/>
                      <a:pt x="42" y="135"/>
                      <a:pt x="43" y="135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3084"/>
              <p:cNvSpPr/>
              <p:nvPr/>
            </p:nvSpPr>
            <p:spPr bwMode="auto">
              <a:xfrm>
                <a:off x="6275" y="314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3085"/>
              <p:cNvSpPr/>
              <p:nvPr/>
            </p:nvSpPr>
            <p:spPr bwMode="auto">
              <a:xfrm>
                <a:off x="6274" y="31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3086"/>
              <p:cNvSpPr/>
              <p:nvPr/>
            </p:nvSpPr>
            <p:spPr bwMode="auto">
              <a:xfrm>
                <a:off x="6319" y="3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3087"/>
              <p:cNvSpPr/>
              <p:nvPr/>
            </p:nvSpPr>
            <p:spPr bwMode="auto">
              <a:xfrm>
                <a:off x="6210" y="3125"/>
                <a:ext cx="58" cy="64"/>
              </a:xfrm>
              <a:custGeom>
                <a:avLst/>
                <a:gdLst>
                  <a:gd name="T0" fmla="*/ 0 w 54"/>
                  <a:gd name="T1" fmla="*/ 0 h 61"/>
                  <a:gd name="T2" fmla="*/ 12 w 54"/>
                  <a:gd name="T3" fmla="*/ 60 h 61"/>
                  <a:gd name="T4" fmla="*/ 13 w 54"/>
                  <a:gd name="T5" fmla="*/ 60 h 61"/>
                  <a:gd name="T6" fmla="*/ 16 w 54"/>
                  <a:gd name="T7" fmla="*/ 61 h 61"/>
                  <a:gd name="T8" fmla="*/ 54 w 54"/>
                  <a:gd name="T9" fmla="*/ 20 h 61"/>
                  <a:gd name="T10" fmla="*/ 53 w 54"/>
                  <a:gd name="T11" fmla="*/ 15 h 61"/>
                  <a:gd name="T12" fmla="*/ 53 w 54"/>
                  <a:gd name="T13" fmla="*/ 15 h 61"/>
                  <a:gd name="T14" fmla="*/ 0 w 54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3" y="60"/>
                      <a:pt x="13" y="60"/>
                    </a:cubicBezTo>
                    <a:cubicBezTo>
                      <a:pt x="14" y="60"/>
                      <a:pt x="15" y="60"/>
                      <a:pt x="16" y="6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18"/>
                      <a:pt x="53" y="17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3088"/>
              <p:cNvSpPr/>
              <p:nvPr/>
            </p:nvSpPr>
            <p:spPr bwMode="auto">
              <a:xfrm>
                <a:off x="6223" y="3188"/>
                <a:ext cx="4" cy="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3089"/>
              <p:cNvSpPr/>
              <p:nvPr/>
            </p:nvSpPr>
            <p:spPr bwMode="auto">
              <a:xfrm>
                <a:off x="6266" y="3141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3090"/>
              <p:cNvSpPr/>
              <p:nvPr/>
            </p:nvSpPr>
            <p:spPr bwMode="auto">
              <a:xfrm>
                <a:off x="6208" y="3124"/>
                <a:ext cx="65" cy="71"/>
              </a:xfrm>
              <a:custGeom>
                <a:avLst/>
                <a:gdLst>
                  <a:gd name="T0" fmla="*/ 0 w 61"/>
                  <a:gd name="T1" fmla="*/ 0 h 67"/>
                  <a:gd name="T2" fmla="*/ 14 w 61"/>
                  <a:gd name="T3" fmla="*/ 67 h 67"/>
                  <a:gd name="T4" fmla="*/ 15 w 61"/>
                  <a:gd name="T5" fmla="*/ 67 h 67"/>
                  <a:gd name="T6" fmla="*/ 15 w 61"/>
                  <a:gd name="T7" fmla="*/ 67 h 67"/>
                  <a:gd name="T8" fmla="*/ 16 w 61"/>
                  <a:gd name="T9" fmla="*/ 67 h 67"/>
                  <a:gd name="T10" fmla="*/ 61 w 61"/>
                  <a:gd name="T11" fmla="*/ 17 h 67"/>
                  <a:gd name="T12" fmla="*/ 59 w 61"/>
                  <a:gd name="T13" fmla="*/ 17 h 67"/>
                  <a:gd name="T14" fmla="*/ 56 w 61"/>
                  <a:gd name="T15" fmla="*/ 21 h 67"/>
                  <a:gd name="T16" fmla="*/ 18 w 61"/>
                  <a:gd name="T17" fmla="*/ 62 h 67"/>
                  <a:gd name="T18" fmla="*/ 15 w 61"/>
                  <a:gd name="T19" fmla="*/ 65 h 67"/>
                  <a:gd name="T20" fmla="*/ 14 w 61"/>
                  <a:gd name="T21" fmla="*/ 61 h 67"/>
                  <a:gd name="T22" fmla="*/ 2 w 61"/>
                  <a:gd name="T23" fmla="*/ 1 h 67"/>
                  <a:gd name="T24" fmla="*/ 0 w 61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7">
                    <a:moveTo>
                      <a:pt x="0" y="0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3091"/>
              <p:cNvSpPr/>
              <p:nvPr/>
            </p:nvSpPr>
            <p:spPr bwMode="auto">
              <a:xfrm>
                <a:off x="6223" y="319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1 w 2"/>
                  <a:gd name="T8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3092"/>
              <p:cNvSpPr/>
              <p:nvPr/>
            </p:nvSpPr>
            <p:spPr bwMode="auto">
              <a:xfrm>
                <a:off x="6223" y="319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3093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3094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3095"/>
              <p:cNvSpPr/>
              <p:nvPr/>
            </p:nvSpPr>
            <p:spPr bwMode="auto">
              <a:xfrm>
                <a:off x="6039" y="3411"/>
                <a:ext cx="52" cy="43"/>
              </a:xfrm>
              <a:custGeom>
                <a:avLst/>
                <a:gdLst>
                  <a:gd name="T0" fmla="*/ 23 w 49"/>
                  <a:gd name="T1" fmla="*/ 0 h 41"/>
                  <a:gd name="T2" fmla="*/ 17 w 49"/>
                  <a:gd name="T3" fmla="*/ 2 h 41"/>
                  <a:gd name="T4" fmla="*/ 16 w 49"/>
                  <a:gd name="T5" fmla="*/ 2 h 41"/>
                  <a:gd name="T6" fmla="*/ 0 w 49"/>
                  <a:gd name="T7" fmla="*/ 41 h 41"/>
                  <a:gd name="T8" fmla="*/ 49 w 49"/>
                  <a:gd name="T9" fmla="*/ 20 h 41"/>
                  <a:gd name="T10" fmla="*/ 23 w 49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1">
                    <a:moveTo>
                      <a:pt x="23" y="0"/>
                    </a:moveTo>
                    <a:cubicBezTo>
                      <a:pt x="22" y="1"/>
                      <a:pt x="20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3096"/>
              <p:cNvSpPr/>
              <p:nvPr/>
            </p:nvSpPr>
            <p:spPr bwMode="auto">
              <a:xfrm>
                <a:off x="6056" y="3407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6 h 6"/>
                  <a:gd name="T4" fmla="*/ 1 w 7"/>
                  <a:gd name="T5" fmla="*/ 6 h 6"/>
                  <a:gd name="T6" fmla="*/ 7 w 7"/>
                  <a:gd name="T7" fmla="*/ 4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3097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3098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3099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3100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3101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3102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3103"/>
              <p:cNvSpPr/>
              <p:nvPr/>
            </p:nvSpPr>
            <p:spPr bwMode="auto">
              <a:xfrm>
                <a:off x="6126" y="3425"/>
                <a:ext cx="48" cy="68"/>
              </a:xfrm>
              <a:custGeom>
                <a:avLst/>
                <a:gdLst>
                  <a:gd name="T0" fmla="*/ 7 w 46"/>
                  <a:gd name="T1" fmla="*/ 0 h 65"/>
                  <a:gd name="T2" fmla="*/ 4 w 46"/>
                  <a:gd name="T3" fmla="*/ 1 h 65"/>
                  <a:gd name="T4" fmla="*/ 0 w 46"/>
                  <a:gd name="T5" fmla="*/ 29 h 65"/>
                  <a:gd name="T6" fmla="*/ 46 w 46"/>
                  <a:gd name="T7" fmla="*/ 65 h 65"/>
                  <a:gd name="T8" fmla="*/ 46 w 46"/>
                  <a:gd name="T9" fmla="*/ 64 h 65"/>
                  <a:gd name="T10" fmla="*/ 26 w 46"/>
                  <a:gd name="T11" fmla="*/ 31 h 65"/>
                  <a:gd name="T12" fmla="*/ 24 w 46"/>
                  <a:gd name="T13" fmla="*/ 31 h 65"/>
                  <a:gd name="T14" fmla="*/ 18 w 46"/>
                  <a:gd name="T15" fmla="*/ 26 h 65"/>
                  <a:gd name="T16" fmla="*/ 20 w 46"/>
                  <a:gd name="T17" fmla="*/ 22 h 65"/>
                  <a:gd name="T18" fmla="*/ 7 w 46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5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1" y="31"/>
                      <a:pt x="18" y="29"/>
                      <a:pt x="18" y="26"/>
                    </a:cubicBezTo>
                    <a:cubicBezTo>
                      <a:pt x="18" y="24"/>
                      <a:pt x="19" y="23"/>
                      <a:pt x="20" y="2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3104"/>
              <p:cNvSpPr/>
              <p:nvPr/>
            </p:nvSpPr>
            <p:spPr bwMode="auto">
              <a:xfrm>
                <a:off x="6174" y="349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3105"/>
              <p:cNvSpPr/>
              <p:nvPr/>
            </p:nvSpPr>
            <p:spPr bwMode="auto">
              <a:xfrm>
                <a:off x="6145" y="3448"/>
                <a:ext cx="8" cy="10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4 h 9"/>
                  <a:gd name="T4" fmla="*/ 6 w 8"/>
                  <a:gd name="T5" fmla="*/ 9 h 9"/>
                  <a:gd name="T6" fmla="*/ 8 w 8"/>
                  <a:gd name="T7" fmla="*/ 9 h 9"/>
                  <a:gd name="T8" fmla="*/ 2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3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3106"/>
              <p:cNvSpPr/>
              <p:nvPr/>
            </p:nvSpPr>
            <p:spPr bwMode="auto">
              <a:xfrm>
                <a:off x="6130" y="342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3107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3108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3109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3110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3111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3112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3113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3114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3115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3116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3117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3118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3119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3120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3121"/>
              <p:cNvSpPr/>
              <p:nvPr/>
            </p:nvSpPr>
            <p:spPr bwMode="auto">
              <a:xfrm>
                <a:off x="6066" y="3407"/>
                <a:ext cx="56" cy="24"/>
              </a:xfrm>
              <a:custGeom>
                <a:avLst/>
                <a:gdLst>
                  <a:gd name="T0" fmla="*/ 0 w 53"/>
                  <a:gd name="T1" fmla="*/ 0 h 23"/>
                  <a:gd name="T2" fmla="*/ 0 w 53"/>
                  <a:gd name="T3" fmla="*/ 2 h 23"/>
                  <a:gd name="T4" fmla="*/ 27 w 53"/>
                  <a:gd name="T5" fmla="*/ 23 h 23"/>
                  <a:gd name="T6" fmla="*/ 53 w 53"/>
                  <a:gd name="T7" fmla="*/ 11 h 23"/>
                  <a:gd name="T8" fmla="*/ 52 w 53"/>
                  <a:gd name="T9" fmla="*/ 9 h 23"/>
                  <a:gd name="T10" fmla="*/ 23 w 53"/>
                  <a:gd name="T11" fmla="*/ 4 h 23"/>
                  <a:gd name="T12" fmla="*/ 0 w 5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3122"/>
              <p:cNvSpPr/>
              <p:nvPr/>
            </p:nvSpPr>
            <p:spPr bwMode="auto">
              <a:xfrm>
                <a:off x="6064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3123"/>
              <p:cNvSpPr/>
              <p:nvPr/>
            </p:nvSpPr>
            <p:spPr bwMode="auto">
              <a:xfrm>
                <a:off x="6121" y="341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3124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3125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3126"/>
              <p:cNvSpPr/>
              <p:nvPr/>
            </p:nvSpPr>
            <p:spPr bwMode="auto">
              <a:xfrm>
                <a:off x="6059" y="3405"/>
                <a:ext cx="69" cy="27"/>
              </a:xfrm>
              <a:custGeom>
                <a:avLst/>
                <a:gdLst>
                  <a:gd name="T0" fmla="*/ 0 w 65"/>
                  <a:gd name="T1" fmla="*/ 0 h 26"/>
                  <a:gd name="T2" fmla="*/ 0 w 65"/>
                  <a:gd name="T3" fmla="*/ 0 h 26"/>
                  <a:gd name="T4" fmla="*/ 0 w 65"/>
                  <a:gd name="T5" fmla="*/ 1 h 26"/>
                  <a:gd name="T6" fmla="*/ 33 w 65"/>
                  <a:gd name="T7" fmla="*/ 26 h 26"/>
                  <a:gd name="T8" fmla="*/ 34 w 65"/>
                  <a:gd name="T9" fmla="*/ 26 h 26"/>
                  <a:gd name="T10" fmla="*/ 33 w 65"/>
                  <a:gd name="T11" fmla="*/ 25 h 26"/>
                  <a:gd name="T12" fmla="*/ 6 w 65"/>
                  <a:gd name="T13" fmla="*/ 4 h 26"/>
                  <a:gd name="T14" fmla="*/ 4 w 65"/>
                  <a:gd name="T15" fmla="*/ 2 h 26"/>
                  <a:gd name="T16" fmla="*/ 6 w 65"/>
                  <a:gd name="T17" fmla="*/ 2 h 26"/>
                  <a:gd name="T18" fmla="*/ 29 w 65"/>
                  <a:gd name="T19" fmla="*/ 6 h 26"/>
                  <a:gd name="T20" fmla="*/ 64 w 65"/>
                  <a:gd name="T21" fmla="*/ 12 h 26"/>
                  <a:gd name="T22" fmla="*/ 65 w 65"/>
                  <a:gd name="T23" fmla="*/ 11 h 26"/>
                  <a:gd name="T24" fmla="*/ 0 w 6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3127"/>
              <p:cNvSpPr/>
              <p:nvPr/>
            </p:nvSpPr>
            <p:spPr bwMode="auto">
              <a:xfrm>
                <a:off x="6057" y="34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3128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3129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3130"/>
              <p:cNvSpPr>
                <a:spLocks noEditPoints="1"/>
              </p:cNvSpPr>
              <p:nvPr/>
            </p:nvSpPr>
            <p:spPr bwMode="auto">
              <a:xfrm>
                <a:off x="5981" y="3413"/>
                <a:ext cx="68" cy="100"/>
              </a:xfrm>
              <a:custGeom>
                <a:avLst/>
                <a:gdLst>
                  <a:gd name="T0" fmla="*/ 36 w 64"/>
                  <a:gd name="T1" fmla="*/ 59 h 95"/>
                  <a:gd name="T2" fmla="*/ 30 w 64"/>
                  <a:gd name="T3" fmla="*/ 61 h 95"/>
                  <a:gd name="T4" fmla="*/ 26 w 64"/>
                  <a:gd name="T5" fmla="*/ 61 h 95"/>
                  <a:gd name="T6" fmla="*/ 15 w 64"/>
                  <a:gd name="T7" fmla="*/ 80 h 95"/>
                  <a:gd name="T8" fmla="*/ 27 w 64"/>
                  <a:gd name="T9" fmla="*/ 95 h 95"/>
                  <a:gd name="T10" fmla="*/ 29 w 64"/>
                  <a:gd name="T11" fmla="*/ 95 h 95"/>
                  <a:gd name="T12" fmla="*/ 30 w 64"/>
                  <a:gd name="T13" fmla="*/ 95 h 95"/>
                  <a:gd name="T14" fmla="*/ 42 w 64"/>
                  <a:gd name="T15" fmla="*/ 64 h 95"/>
                  <a:gd name="T16" fmla="*/ 36 w 64"/>
                  <a:gd name="T17" fmla="*/ 59 h 95"/>
                  <a:gd name="T18" fmla="*/ 50 w 64"/>
                  <a:gd name="T19" fmla="*/ 45 h 95"/>
                  <a:gd name="T20" fmla="*/ 39 w 64"/>
                  <a:gd name="T21" fmla="*/ 50 h 95"/>
                  <a:gd name="T22" fmla="*/ 39 w 64"/>
                  <a:gd name="T23" fmla="*/ 52 h 95"/>
                  <a:gd name="T24" fmla="*/ 39 w 64"/>
                  <a:gd name="T25" fmla="*/ 52 h 95"/>
                  <a:gd name="T26" fmla="*/ 46 w 64"/>
                  <a:gd name="T27" fmla="*/ 54 h 95"/>
                  <a:gd name="T28" fmla="*/ 50 w 64"/>
                  <a:gd name="T29" fmla="*/ 45 h 95"/>
                  <a:gd name="T30" fmla="*/ 64 w 64"/>
                  <a:gd name="T31" fmla="*/ 0 h 95"/>
                  <a:gd name="T32" fmla="*/ 0 w 64"/>
                  <a:gd name="T33" fmla="*/ 55 h 95"/>
                  <a:gd name="T34" fmla="*/ 20 w 64"/>
                  <a:gd name="T35" fmla="*/ 52 h 95"/>
                  <a:gd name="T36" fmla="*/ 30 w 64"/>
                  <a:gd name="T37" fmla="*/ 43 h 95"/>
                  <a:gd name="T38" fmla="*/ 34 w 64"/>
                  <a:gd name="T39" fmla="*/ 44 h 95"/>
                  <a:gd name="T40" fmla="*/ 64 w 64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95">
                    <a:moveTo>
                      <a:pt x="36" y="59"/>
                    </a:moveTo>
                    <a:cubicBezTo>
                      <a:pt x="34" y="61"/>
                      <a:pt x="32" y="61"/>
                      <a:pt x="30" y="61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8" y="95"/>
                      <a:pt x="29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36" y="59"/>
                      <a:pt x="36" y="59"/>
                      <a:pt x="36" y="59"/>
                    </a:cubicBezTo>
                    <a:moveTo>
                      <a:pt x="50" y="45"/>
                    </a:move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0" y="45"/>
                      <a:pt x="50" y="45"/>
                      <a:pt x="50" y="45"/>
                    </a:cubicBezTo>
                    <a:moveTo>
                      <a:pt x="64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7"/>
                      <a:pt x="24" y="43"/>
                      <a:pt x="30" y="43"/>
                    </a:cubicBezTo>
                    <a:cubicBezTo>
                      <a:pt x="31" y="43"/>
                      <a:pt x="33" y="43"/>
                      <a:pt x="34" y="44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3131"/>
              <p:cNvSpPr>
                <a:spLocks noEditPoints="1"/>
              </p:cNvSpPr>
              <p:nvPr/>
            </p:nvSpPr>
            <p:spPr bwMode="auto">
              <a:xfrm>
                <a:off x="6002" y="3459"/>
                <a:ext cx="20" cy="19"/>
              </a:xfrm>
              <a:custGeom>
                <a:avLst/>
                <a:gdLst>
                  <a:gd name="T0" fmla="*/ 10 w 19"/>
                  <a:gd name="T1" fmla="*/ 11 h 18"/>
                  <a:gd name="T2" fmla="*/ 6 w 19"/>
                  <a:gd name="T3" fmla="*/ 18 h 18"/>
                  <a:gd name="T4" fmla="*/ 10 w 19"/>
                  <a:gd name="T5" fmla="*/ 18 h 18"/>
                  <a:gd name="T6" fmla="*/ 16 w 19"/>
                  <a:gd name="T7" fmla="*/ 16 h 18"/>
                  <a:gd name="T8" fmla="*/ 10 w 19"/>
                  <a:gd name="T9" fmla="*/ 11 h 18"/>
                  <a:gd name="T10" fmla="*/ 19 w 19"/>
                  <a:gd name="T11" fmla="*/ 7 h 18"/>
                  <a:gd name="T12" fmla="*/ 15 w 19"/>
                  <a:gd name="T13" fmla="*/ 8 h 18"/>
                  <a:gd name="T14" fmla="*/ 19 w 19"/>
                  <a:gd name="T15" fmla="*/ 9 h 18"/>
                  <a:gd name="T16" fmla="*/ 19 w 19"/>
                  <a:gd name="T17" fmla="*/ 9 h 18"/>
                  <a:gd name="T18" fmla="*/ 19 w 19"/>
                  <a:gd name="T19" fmla="*/ 7 h 18"/>
                  <a:gd name="T20" fmla="*/ 10 w 19"/>
                  <a:gd name="T21" fmla="*/ 0 h 18"/>
                  <a:gd name="T22" fmla="*/ 0 w 19"/>
                  <a:gd name="T23" fmla="*/ 9 h 18"/>
                  <a:gd name="T24" fmla="*/ 9 w 19"/>
                  <a:gd name="T25" fmla="*/ 8 h 18"/>
                  <a:gd name="T26" fmla="*/ 14 w 19"/>
                  <a:gd name="T27" fmla="*/ 1 h 18"/>
                  <a:gd name="T28" fmla="*/ 10 w 19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10" y="11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8" y="18"/>
                      <a:pt x="10" y="18"/>
                    </a:cubicBezTo>
                    <a:cubicBezTo>
                      <a:pt x="12" y="18"/>
                      <a:pt x="14" y="18"/>
                      <a:pt x="16" y="16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9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7"/>
                      <a:pt x="19" y="7"/>
                    </a:cubicBezTo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3132"/>
              <p:cNvSpPr/>
              <p:nvPr/>
            </p:nvSpPr>
            <p:spPr bwMode="auto">
              <a:xfrm>
                <a:off x="6010" y="3513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3133"/>
              <p:cNvSpPr>
                <a:spLocks noEditPoints="1"/>
              </p:cNvSpPr>
              <p:nvPr/>
            </p:nvSpPr>
            <p:spPr bwMode="auto">
              <a:xfrm>
                <a:off x="6012" y="3410"/>
                <a:ext cx="42" cy="57"/>
              </a:xfrm>
              <a:custGeom>
                <a:avLst/>
                <a:gdLst>
                  <a:gd name="T0" fmla="*/ 21 w 40"/>
                  <a:gd name="T1" fmla="*/ 46 h 54"/>
                  <a:gd name="T2" fmla="*/ 3 w 40"/>
                  <a:gd name="T3" fmla="*/ 54 h 54"/>
                  <a:gd name="T4" fmla="*/ 6 w 40"/>
                  <a:gd name="T5" fmla="*/ 54 h 54"/>
                  <a:gd name="T6" fmla="*/ 10 w 40"/>
                  <a:gd name="T7" fmla="*/ 53 h 54"/>
                  <a:gd name="T8" fmla="*/ 21 w 40"/>
                  <a:gd name="T9" fmla="*/ 48 h 54"/>
                  <a:gd name="T10" fmla="*/ 21 w 40"/>
                  <a:gd name="T11" fmla="*/ 46 h 54"/>
                  <a:gd name="T12" fmla="*/ 40 w 40"/>
                  <a:gd name="T13" fmla="*/ 0 h 54"/>
                  <a:gd name="T14" fmla="*/ 35 w 40"/>
                  <a:gd name="T15" fmla="*/ 3 h 54"/>
                  <a:gd name="T16" fmla="*/ 5 w 40"/>
                  <a:gd name="T17" fmla="*/ 47 h 54"/>
                  <a:gd name="T18" fmla="*/ 0 w 40"/>
                  <a:gd name="T19" fmla="*/ 54 h 54"/>
                  <a:gd name="T20" fmla="*/ 0 w 40"/>
                  <a:gd name="T21" fmla="*/ 54 h 54"/>
                  <a:gd name="T22" fmla="*/ 1 w 40"/>
                  <a:gd name="T23" fmla="*/ 54 h 54"/>
                  <a:gd name="T24" fmla="*/ 1 w 40"/>
                  <a:gd name="T25" fmla="*/ 54 h 54"/>
                  <a:gd name="T26" fmla="*/ 1 w 40"/>
                  <a:gd name="T27" fmla="*/ 54 h 54"/>
                  <a:gd name="T28" fmla="*/ 1 w 40"/>
                  <a:gd name="T29" fmla="*/ 54 h 54"/>
                  <a:gd name="T30" fmla="*/ 1 w 40"/>
                  <a:gd name="T31" fmla="*/ 54 h 54"/>
                  <a:gd name="T32" fmla="*/ 1 w 40"/>
                  <a:gd name="T33" fmla="*/ 54 h 54"/>
                  <a:gd name="T34" fmla="*/ 2 w 40"/>
                  <a:gd name="T35" fmla="*/ 54 h 54"/>
                  <a:gd name="T36" fmla="*/ 40 w 40"/>
                  <a:gd name="T37" fmla="*/ 0 h 54"/>
                  <a:gd name="T38" fmla="*/ 40 w 40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54">
                    <a:moveTo>
                      <a:pt x="21" y="46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40" y="0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3134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close/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close/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3135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3136"/>
              <p:cNvSpPr>
                <a:spLocks noEditPoints="1"/>
              </p:cNvSpPr>
              <p:nvPr/>
            </p:nvSpPr>
            <p:spPr bwMode="auto">
              <a:xfrm>
                <a:off x="5977" y="3467"/>
                <a:ext cx="36" cy="33"/>
              </a:xfrm>
              <a:custGeom>
                <a:avLst/>
                <a:gdLst>
                  <a:gd name="T0" fmla="*/ 33 w 34"/>
                  <a:gd name="T1" fmla="*/ 2 h 31"/>
                  <a:gd name="T2" fmla="*/ 17 w 34"/>
                  <a:gd name="T3" fmla="*/ 30 h 31"/>
                  <a:gd name="T4" fmla="*/ 18 w 34"/>
                  <a:gd name="T5" fmla="*/ 31 h 31"/>
                  <a:gd name="T6" fmla="*/ 19 w 34"/>
                  <a:gd name="T7" fmla="*/ 29 h 31"/>
                  <a:gd name="T8" fmla="*/ 30 w 34"/>
                  <a:gd name="T9" fmla="*/ 10 h 31"/>
                  <a:gd name="T10" fmla="*/ 34 w 34"/>
                  <a:gd name="T11" fmla="*/ 3 h 31"/>
                  <a:gd name="T12" fmla="*/ 33 w 34"/>
                  <a:gd name="T13" fmla="*/ 2 h 31"/>
                  <a:gd name="T14" fmla="*/ 33 w 34"/>
                  <a:gd name="T15" fmla="*/ 0 h 31"/>
                  <a:gd name="T16" fmla="*/ 33 w 34"/>
                  <a:gd name="T17" fmla="*/ 0 h 31"/>
                  <a:gd name="T18" fmla="*/ 24 w 34"/>
                  <a:gd name="T19" fmla="*/ 1 h 31"/>
                  <a:gd name="T20" fmla="*/ 4 w 34"/>
                  <a:gd name="T21" fmla="*/ 4 h 31"/>
                  <a:gd name="T22" fmla="*/ 1 w 34"/>
                  <a:gd name="T23" fmla="*/ 5 h 31"/>
                  <a:gd name="T24" fmla="*/ 0 w 34"/>
                  <a:gd name="T25" fmla="*/ 6 h 31"/>
                  <a:gd name="T26" fmla="*/ 0 w 34"/>
                  <a:gd name="T27" fmla="*/ 6 h 31"/>
                  <a:gd name="T28" fmla="*/ 32 w 34"/>
                  <a:gd name="T29" fmla="*/ 1 h 31"/>
                  <a:gd name="T30" fmla="*/ 32 w 34"/>
                  <a:gd name="T31" fmla="*/ 0 h 31"/>
                  <a:gd name="T32" fmla="*/ 32 w 34"/>
                  <a:gd name="T33" fmla="*/ 0 h 31"/>
                  <a:gd name="T34" fmla="*/ 32 w 34"/>
                  <a:gd name="T35" fmla="*/ 0 h 31"/>
                  <a:gd name="T36" fmla="*/ 32 w 34"/>
                  <a:gd name="T37" fmla="*/ 0 h 31"/>
                  <a:gd name="T38" fmla="*/ 33 w 34"/>
                  <a:gd name="T39" fmla="*/ 0 h 31"/>
                  <a:gd name="T40" fmla="*/ 34 w 34"/>
                  <a:gd name="T41" fmla="*/ 0 h 31"/>
                  <a:gd name="T42" fmla="*/ 34 w 34"/>
                  <a:gd name="T43" fmla="*/ 0 h 31"/>
                  <a:gd name="T44" fmla="*/ 34 w 34"/>
                  <a:gd name="T45" fmla="*/ 0 h 31"/>
                  <a:gd name="T46" fmla="*/ 34 w 34"/>
                  <a:gd name="T47" fmla="*/ 0 h 31"/>
                  <a:gd name="T48" fmla="*/ 34 w 34"/>
                  <a:gd name="T49" fmla="*/ 0 h 31"/>
                  <a:gd name="T50" fmla="*/ 34 w 34"/>
                  <a:gd name="T5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1">
                    <a:moveTo>
                      <a:pt x="33" y="2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3" y="2"/>
                      <a:pt x="33" y="2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3137"/>
              <p:cNvSpPr/>
              <p:nvPr/>
            </p:nvSpPr>
            <p:spPr bwMode="auto">
              <a:xfrm>
                <a:off x="6011" y="35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3138"/>
              <p:cNvSpPr/>
              <p:nvPr/>
            </p:nvSpPr>
            <p:spPr bwMode="auto">
              <a:xfrm>
                <a:off x="6011" y="35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3139"/>
              <p:cNvSpPr/>
              <p:nvPr/>
            </p:nvSpPr>
            <p:spPr bwMode="auto">
              <a:xfrm>
                <a:off x="5976" y="34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3140"/>
              <p:cNvSpPr/>
              <p:nvPr/>
            </p:nvSpPr>
            <p:spPr bwMode="auto">
              <a:xfrm>
                <a:off x="6011" y="35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3141"/>
              <p:cNvSpPr/>
              <p:nvPr/>
            </p:nvSpPr>
            <p:spPr bwMode="auto">
              <a:xfrm>
                <a:off x="6011" y="3467"/>
                <a:ext cx="21" cy="15"/>
              </a:xfrm>
              <a:custGeom>
                <a:avLst/>
                <a:gdLst>
                  <a:gd name="T0" fmla="*/ 2 w 20"/>
                  <a:gd name="T1" fmla="*/ 0 h 14"/>
                  <a:gd name="T2" fmla="*/ 1 w 20"/>
                  <a:gd name="T3" fmla="*/ 0 h 14"/>
                  <a:gd name="T4" fmla="*/ 0 w 20"/>
                  <a:gd name="T5" fmla="*/ 0 h 14"/>
                  <a:gd name="T6" fmla="*/ 0 w 20"/>
                  <a:gd name="T7" fmla="*/ 0 h 14"/>
                  <a:gd name="T8" fmla="*/ 0 w 20"/>
                  <a:gd name="T9" fmla="*/ 0 h 14"/>
                  <a:gd name="T10" fmla="*/ 0 w 20"/>
                  <a:gd name="T11" fmla="*/ 1 h 14"/>
                  <a:gd name="T12" fmla="*/ 2 w 20"/>
                  <a:gd name="T13" fmla="*/ 1 h 14"/>
                  <a:gd name="T14" fmla="*/ 1 w 20"/>
                  <a:gd name="T15" fmla="*/ 2 h 14"/>
                  <a:gd name="T16" fmla="*/ 2 w 20"/>
                  <a:gd name="T17" fmla="*/ 3 h 14"/>
                  <a:gd name="T18" fmla="*/ 8 w 20"/>
                  <a:gd name="T19" fmla="*/ 8 h 14"/>
                  <a:gd name="T20" fmla="*/ 14 w 20"/>
                  <a:gd name="T21" fmla="*/ 13 h 14"/>
                  <a:gd name="T22" fmla="*/ 15 w 20"/>
                  <a:gd name="T23" fmla="*/ 14 h 14"/>
                  <a:gd name="T24" fmla="*/ 16 w 20"/>
                  <a:gd name="T25" fmla="*/ 13 h 14"/>
                  <a:gd name="T26" fmla="*/ 2 w 20"/>
                  <a:gd name="T27" fmla="*/ 1 h 14"/>
                  <a:gd name="T28" fmla="*/ 19 w 20"/>
                  <a:gd name="T29" fmla="*/ 4 h 14"/>
                  <a:gd name="T30" fmla="*/ 20 w 20"/>
                  <a:gd name="T31" fmla="*/ 3 h 14"/>
                  <a:gd name="T32" fmla="*/ 18 w 20"/>
                  <a:gd name="T33" fmla="*/ 3 h 14"/>
                  <a:gd name="T34" fmla="*/ 11 w 20"/>
                  <a:gd name="T35" fmla="*/ 1 h 14"/>
                  <a:gd name="T36" fmla="*/ 7 w 20"/>
                  <a:gd name="T37" fmla="*/ 0 h 14"/>
                  <a:gd name="T38" fmla="*/ 4 w 20"/>
                  <a:gd name="T39" fmla="*/ 0 h 14"/>
                  <a:gd name="T40" fmla="*/ 2 w 20"/>
                  <a:gd name="T41" fmla="*/ 1 h 14"/>
                  <a:gd name="T42" fmla="*/ 3 w 20"/>
                  <a:gd name="T43" fmla="*/ 0 h 14"/>
                  <a:gd name="T44" fmla="*/ 2 w 20"/>
                  <a:gd name="T45" fmla="*/ 0 h 14"/>
                  <a:gd name="T46" fmla="*/ 2 w 20"/>
                  <a:gd name="T47" fmla="*/ 0 h 14"/>
                  <a:gd name="T48" fmla="*/ 2 w 20"/>
                  <a:gd name="T49" fmla="*/ 0 h 14"/>
                  <a:gd name="T50" fmla="*/ 2 w 20"/>
                  <a:gd name="T51" fmla="*/ 0 h 14"/>
                  <a:gd name="T52" fmla="*/ 2 w 20"/>
                  <a:gd name="T53" fmla="*/ 0 h 14"/>
                  <a:gd name="T54" fmla="*/ 2 w 20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3142"/>
              <p:cNvSpPr/>
              <p:nvPr/>
            </p:nvSpPr>
            <p:spPr bwMode="auto">
              <a:xfrm>
                <a:off x="6019" y="3416"/>
                <a:ext cx="32" cy="47"/>
              </a:xfrm>
              <a:custGeom>
                <a:avLst/>
                <a:gdLst>
                  <a:gd name="T0" fmla="*/ 30 w 30"/>
                  <a:gd name="T1" fmla="*/ 0 h 44"/>
                  <a:gd name="T2" fmla="*/ 0 w 30"/>
                  <a:gd name="T3" fmla="*/ 42 h 44"/>
                  <a:gd name="T4" fmla="*/ 2 w 30"/>
                  <a:gd name="T5" fmla="*/ 44 h 44"/>
                  <a:gd name="T6" fmla="*/ 15 w 30"/>
                  <a:gd name="T7" fmla="*/ 38 h 44"/>
                  <a:gd name="T8" fmla="*/ 30 w 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4">
                    <a:moveTo>
                      <a:pt x="3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3143"/>
              <p:cNvSpPr/>
              <p:nvPr/>
            </p:nvSpPr>
            <p:spPr bwMode="auto">
              <a:xfrm>
                <a:off x="6017" y="346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3144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3145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3146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3147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3148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3149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3150"/>
              <p:cNvSpPr/>
              <p:nvPr/>
            </p:nvSpPr>
            <p:spPr bwMode="auto">
              <a:xfrm>
                <a:off x="5962" y="3479"/>
                <a:ext cx="31" cy="56"/>
              </a:xfrm>
              <a:custGeom>
                <a:avLst/>
                <a:gdLst>
                  <a:gd name="T0" fmla="*/ 15 w 29"/>
                  <a:gd name="T1" fmla="*/ 0 h 53"/>
                  <a:gd name="T2" fmla="*/ 13 w 29"/>
                  <a:gd name="T3" fmla="*/ 0 h 53"/>
                  <a:gd name="T4" fmla="*/ 0 w 29"/>
                  <a:gd name="T5" fmla="*/ 53 h 53"/>
                  <a:gd name="T6" fmla="*/ 12 w 29"/>
                  <a:gd name="T7" fmla="*/ 49 h 53"/>
                  <a:gd name="T8" fmla="*/ 29 w 29"/>
                  <a:gd name="T9" fmla="*/ 19 h 53"/>
                  <a:gd name="T10" fmla="*/ 15 w 29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3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3151"/>
              <p:cNvSpPr/>
              <p:nvPr/>
            </p:nvSpPr>
            <p:spPr bwMode="auto">
              <a:xfrm>
                <a:off x="5976" y="347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3152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3153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3154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close/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3155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3156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3157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3158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3159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3160"/>
              <p:cNvSpPr/>
              <p:nvPr/>
            </p:nvSpPr>
            <p:spPr bwMode="auto">
              <a:xfrm>
                <a:off x="5980" y="3471"/>
                <a:ext cx="26" cy="25"/>
              </a:xfrm>
              <a:custGeom>
                <a:avLst/>
                <a:gdLst>
                  <a:gd name="T0" fmla="*/ 22 w 25"/>
                  <a:gd name="T1" fmla="*/ 0 h 23"/>
                  <a:gd name="T2" fmla="*/ 1 w 25"/>
                  <a:gd name="T3" fmla="*/ 3 h 23"/>
                  <a:gd name="T4" fmla="*/ 0 w 25"/>
                  <a:gd name="T5" fmla="*/ 5 h 23"/>
                  <a:gd name="T6" fmla="*/ 14 w 25"/>
                  <a:gd name="T7" fmla="*/ 23 h 23"/>
                  <a:gd name="T8" fmla="*/ 25 w 25"/>
                  <a:gd name="T9" fmla="*/ 4 h 23"/>
                  <a:gd name="T10" fmla="*/ 22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2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3"/>
                      <a:pt x="22" y="2"/>
                      <a:pt x="22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3161"/>
              <p:cNvSpPr/>
              <p:nvPr/>
            </p:nvSpPr>
            <p:spPr bwMode="auto">
              <a:xfrm>
                <a:off x="6003" y="3470"/>
                <a:ext cx="7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3162"/>
              <p:cNvSpPr/>
              <p:nvPr/>
            </p:nvSpPr>
            <p:spPr bwMode="auto">
              <a:xfrm>
                <a:off x="5979" y="3474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3163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3164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3165"/>
              <p:cNvSpPr/>
              <p:nvPr/>
            </p:nvSpPr>
            <p:spPr bwMode="auto">
              <a:xfrm>
                <a:off x="5977" y="3468"/>
                <a:ext cx="35" cy="31"/>
              </a:xfrm>
              <a:custGeom>
                <a:avLst/>
                <a:gdLst>
                  <a:gd name="T0" fmla="*/ 32 w 33"/>
                  <a:gd name="T1" fmla="*/ 0 h 29"/>
                  <a:gd name="T2" fmla="*/ 0 w 33"/>
                  <a:gd name="T3" fmla="*/ 5 h 29"/>
                  <a:gd name="T4" fmla="*/ 0 w 33"/>
                  <a:gd name="T5" fmla="*/ 6 h 29"/>
                  <a:gd name="T6" fmla="*/ 0 w 33"/>
                  <a:gd name="T7" fmla="*/ 7 h 29"/>
                  <a:gd name="T8" fmla="*/ 0 w 33"/>
                  <a:gd name="T9" fmla="*/ 7 h 29"/>
                  <a:gd name="T10" fmla="*/ 2 w 33"/>
                  <a:gd name="T11" fmla="*/ 7 h 29"/>
                  <a:gd name="T12" fmla="*/ 4 w 33"/>
                  <a:gd name="T13" fmla="*/ 6 h 29"/>
                  <a:gd name="T14" fmla="*/ 25 w 33"/>
                  <a:gd name="T15" fmla="*/ 3 h 29"/>
                  <a:gd name="T16" fmla="*/ 31 w 33"/>
                  <a:gd name="T17" fmla="*/ 2 h 29"/>
                  <a:gd name="T18" fmla="*/ 28 w 33"/>
                  <a:gd name="T19" fmla="*/ 7 h 29"/>
                  <a:gd name="T20" fmla="*/ 17 w 33"/>
                  <a:gd name="T21" fmla="*/ 26 h 29"/>
                  <a:gd name="T22" fmla="*/ 16 w 33"/>
                  <a:gd name="T23" fmla="*/ 27 h 29"/>
                  <a:gd name="T24" fmla="*/ 17 w 33"/>
                  <a:gd name="T25" fmla="*/ 29 h 29"/>
                  <a:gd name="T26" fmla="*/ 33 w 33"/>
                  <a:gd name="T27" fmla="*/ 1 h 29"/>
                  <a:gd name="T28" fmla="*/ 33 w 33"/>
                  <a:gd name="T29" fmla="*/ 1 h 29"/>
                  <a:gd name="T30" fmla="*/ 32 w 33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9">
                    <a:moveTo>
                      <a:pt x="3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3166"/>
              <p:cNvSpPr/>
              <p:nvPr/>
            </p:nvSpPr>
            <p:spPr bwMode="auto">
              <a:xfrm>
                <a:off x="5976" y="34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3167"/>
              <p:cNvSpPr/>
              <p:nvPr/>
            </p:nvSpPr>
            <p:spPr bwMode="auto">
              <a:xfrm>
                <a:off x="6011" y="34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3168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3169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3170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3171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3172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close/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3173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3174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3175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3176"/>
              <p:cNvSpPr/>
              <p:nvPr/>
            </p:nvSpPr>
            <p:spPr bwMode="auto">
              <a:xfrm>
                <a:off x="6018" y="3496"/>
                <a:ext cx="44" cy="22"/>
              </a:xfrm>
              <a:custGeom>
                <a:avLst/>
                <a:gdLst>
                  <a:gd name="T0" fmla="*/ 23 w 42"/>
                  <a:gd name="T1" fmla="*/ 0 h 21"/>
                  <a:gd name="T2" fmla="*/ 0 w 42"/>
                  <a:gd name="T3" fmla="*/ 20 h 21"/>
                  <a:gd name="T4" fmla="*/ 0 w 42"/>
                  <a:gd name="T5" fmla="*/ 21 h 21"/>
                  <a:gd name="T6" fmla="*/ 42 w 42"/>
                  <a:gd name="T7" fmla="*/ 16 h 21"/>
                  <a:gd name="T8" fmla="*/ 23 w 4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23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3177"/>
              <p:cNvSpPr/>
              <p:nvPr/>
            </p:nvSpPr>
            <p:spPr bwMode="auto">
              <a:xfrm>
                <a:off x="6017" y="35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3178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3179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3180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3181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3182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3183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3184"/>
              <p:cNvSpPr/>
              <p:nvPr/>
            </p:nvSpPr>
            <p:spPr bwMode="auto">
              <a:xfrm>
                <a:off x="6106" y="3424"/>
                <a:ext cx="21" cy="29"/>
              </a:xfrm>
              <a:custGeom>
                <a:avLst/>
                <a:gdLst>
                  <a:gd name="T0" fmla="*/ 18 w 20"/>
                  <a:gd name="T1" fmla="*/ 0 h 28"/>
                  <a:gd name="T2" fmla="*/ 0 w 20"/>
                  <a:gd name="T3" fmla="*/ 15 h 28"/>
                  <a:gd name="T4" fmla="*/ 16 w 20"/>
                  <a:gd name="T5" fmla="*/ 28 h 28"/>
                  <a:gd name="T6" fmla="*/ 20 w 20"/>
                  <a:gd name="T7" fmla="*/ 2 h 28"/>
                  <a:gd name="T8" fmla="*/ 18 w 2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8" y="1"/>
                      <a:pt x="18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3185"/>
              <p:cNvSpPr/>
              <p:nvPr/>
            </p:nvSpPr>
            <p:spPr bwMode="auto">
              <a:xfrm>
                <a:off x="6125" y="3421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3186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3187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3188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3189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3190"/>
              <p:cNvSpPr/>
              <p:nvPr/>
            </p:nvSpPr>
            <p:spPr bwMode="auto">
              <a:xfrm>
                <a:off x="5955" y="3523"/>
                <a:ext cx="51" cy="60"/>
              </a:xfrm>
              <a:custGeom>
                <a:avLst/>
                <a:gdLst>
                  <a:gd name="T0" fmla="*/ 49 w 49"/>
                  <a:gd name="T1" fmla="*/ 0 h 57"/>
                  <a:gd name="T2" fmla="*/ 21 w 49"/>
                  <a:gd name="T3" fmla="*/ 9 h 57"/>
                  <a:gd name="T4" fmla="*/ 0 w 49"/>
                  <a:gd name="T5" fmla="*/ 45 h 57"/>
                  <a:gd name="T6" fmla="*/ 2 w 49"/>
                  <a:gd name="T7" fmla="*/ 50 h 57"/>
                  <a:gd name="T8" fmla="*/ 0 w 49"/>
                  <a:gd name="T9" fmla="*/ 55 h 57"/>
                  <a:gd name="T10" fmla="*/ 1 w 49"/>
                  <a:gd name="T11" fmla="*/ 57 h 57"/>
                  <a:gd name="T12" fmla="*/ 49 w 49"/>
                  <a:gd name="T13" fmla="*/ 1 h 57"/>
                  <a:gd name="T14" fmla="*/ 49 w 4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46"/>
                      <a:pt x="2" y="48"/>
                      <a:pt x="2" y="50"/>
                    </a:cubicBezTo>
                    <a:cubicBezTo>
                      <a:pt x="2" y="52"/>
                      <a:pt x="1" y="54"/>
                      <a:pt x="0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3191"/>
              <p:cNvSpPr/>
              <p:nvPr/>
            </p:nvSpPr>
            <p:spPr bwMode="auto">
              <a:xfrm>
                <a:off x="5953" y="3571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0 w 4"/>
                  <a:gd name="T3" fmla="*/ 5 h 10"/>
                  <a:gd name="T4" fmla="*/ 2 w 4"/>
                  <a:gd name="T5" fmla="*/ 10 h 10"/>
                  <a:gd name="T6" fmla="*/ 4 w 4"/>
                  <a:gd name="T7" fmla="*/ 5 h 10"/>
                  <a:gd name="T8" fmla="*/ 2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7"/>
                      <a:pt x="4" y="5"/>
                    </a:cubicBezTo>
                    <a:cubicBezTo>
                      <a:pt x="4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3192"/>
              <p:cNvSpPr/>
              <p:nvPr/>
            </p:nvSpPr>
            <p:spPr bwMode="auto">
              <a:xfrm>
                <a:off x="6006" y="352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3193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3194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3195"/>
              <p:cNvSpPr/>
              <p:nvPr/>
            </p:nvSpPr>
            <p:spPr bwMode="auto">
              <a:xfrm>
                <a:off x="5956" y="3520"/>
                <a:ext cx="55" cy="65"/>
              </a:xfrm>
              <a:custGeom>
                <a:avLst/>
                <a:gdLst>
                  <a:gd name="T0" fmla="*/ 52 w 52"/>
                  <a:gd name="T1" fmla="*/ 0 h 62"/>
                  <a:gd name="T2" fmla="*/ 19 w 52"/>
                  <a:gd name="T3" fmla="*/ 11 h 62"/>
                  <a:gd name="T4" fmla="*/ 18 w 52"/>
                  <a:gd name="T5" fmla="*/ 13 h 62"/>
                  <a:gd name="T6" fmla="*/ 20 w 52"/>
                  <a:gd name="T7" fmla="*/ 12 h 62"/>
                  <a:gd name="T8" fmla="*/ 48 w 52"/>
                  <a:gd name="T9" fmla="*/ 3 h 62"/>
                  <a:gd name="T10" fmla="*/ 49 w 52"/>
                  <a:gd name="T11" fmla="*/ 3 h 62"/>
                  <a:gd name="T12" fmla="*/ 48 w 52"/>
                  <a:gd name="T13" fmla="*/ 4 h 62"/>
                  <a:gd name="T14" fmla="*/ 0 w 52"/>
                  <a:gd name="T15" fmla="*/ 60 h 62"/>
                  <a:gd name="T16" fmla="*/ 1 w 52"/>
                  <a:gd name="T17" fmla="*/ 62 h 62"/>
                  <a:gd name="T18" fmla="*/ 52 w 52"/>
                  <a:gd name="T19" fmla="*/ 1 h 62"/>
                  <a:gd name="T20" fmla="*/ 52 w 52"/>
                  <a:gd name="T21" fmla="*/ 1 h 62"/>
                  <a:gd name="T22" fmla="*/ 52 w 52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62">
                    <a:moveTo>
                      <a:pt x="52" y="0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3196"/>
              <p:cNvSpPr/>
              <p:nvPr/>
            </p:nvSpPr>
            <p:spPr bwMode="auto">
              <a:xfrm>
                <a:off x="5951" y="3571"/>
                <a:ext cx="3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0 w 2"/>
                  <a:gd name="T5" fmla="*/ 4 h 5"/>
                  <a:gd name="T6" fmla="*/ 0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3197"/>
              <p:cNvSpPr/>
              <p:nvPr/>
            </p:nvSpPr>
            <p:spPr bwMode="auto">
              <a:xfrm>
                <a:off x="6011" y="35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3198"/>
              <p:cNvSpPr/>
              <p:nvPr/>
            </p:nvSpPr>
            <p:spPr bwMode="auto">
              <a:xfrm>
                <a:off x="5950" y="3575"/>
                <a:ext cx="7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1 h 11"/>
                  <a:gd name="T4" fmla="*/ 5 w 6"/>
                  <a:gd name="T5" fmla="*/ 11 h 11"/>
                  <a:gd name="T6" fmla="*/ 6 w 6"/>
                  <a:gd name="T7" fmla="*/ 10 h 11"/>
                  <a:gd name="T8" fmla="*/ 5 w 6"/>
                  <a:gd name="T9" fmla="*/ 8 h 11"/>
                  <a:gd name="T10" fmla="*/ 4 w 6"/>
                  <a:gd name="T11" fmla="*/ 6 h 11"/>
                  <a:gd name="T12" fmla="*/ 2 w 6"/>
                  <a:gd name="T13" fmla="*/ 1 h 11"/>
                  <a:gd name="T14" fmla="*/ 1 w 6"/>
                  <a:gd name="T15" fmla="*/ 1 h 11"/>
                  <a:gd name="T16" fmla="*/ 1 w 6"/>
                  <a:gd name="T17" fmla="*/ 0 h 11"/>
                  <a:gd name="T18" fmla="*/ 1 w 6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3199"/>
              <p:cNvSpPr/>
              <p:nvPr/>
            </p:nvSpPr>
            <p:spPr bwMode="auto">
              <a:xfrm>
                <a:off x="5913" y="3557"/>
                <a:ext cx="32" cy="72"/>
              </a:xfrm>
              <a:custGeom>
                <a:avLst/>
                <a:gdLst>
                  <a:gd name="T0" fmla="*/ 5 w 30"/>
                  <a:gd name="T1" fmla="*/ 0 h 68"/>
                  <a:gd name="T2" fmla="*/ 3 w 30"/>
                  <a:gd name="T3" fmla="*/ 1 h 68"/>
                  <a:gd name="T4" fmla="*/ 0 w 30"/>
                  <a:gd name="T5" fmla="*/ 68 h 68"/>
                  <a:gd name="T6" fmla="*/ 2 w 30"/>
                  <a:gd name="T7" fmla="*/ 68 h 68"/>
                  <a:gd name="T8" fmla="*/ 30 w 30"/>
                  <a:gd name="T9" fmla="*/ 22 h 68"/>
                  <a:gd name="T10" fmla="*/ 28 w 30"/>
                  <a:gd name="T11" fmla="*/ 18 h 68"/>
                  <a:gd name="T12" fmla="*/ 29 w 30"/>
                  <a:gd name="T13" fmla="*/ 15 h 68"/>
                  <a:gd name="T14" fmla="*/ 5 w 30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68">
                    <a:moveTo>
                      <a:pt x="5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1"/>
                      <a:pt x="28" y="20"/>
                      <a:pt x="28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3200"/>
              <p:cNvSpPr/>
              <p:nvPr/>
            </p:nvSpPr>
            <p:spPr bwMode="auto">
              <a:xfrm>
                <a:off x="5913" y="3629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3201"/>
              <p:cNvSpPr/>
              <p:nvPr/>
            </p:nvSpPr>
            <p:spPr bwMode="auto">
              <a:xfrm>
                <a:off x="5943" y="3573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3202"/>
              <p:cNvSpPr/>
              <p:nvPr/>
            </p:nvSpPr>
            <p:spPr bwMode="auto">
              <a:xfrm>
                <a:off x="5917" y="35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3203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3204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3205"/>
              <p:cNvSpPr/>
              <p:nvPr/>
            </p:nvSpPr>
            <p:spPr bwMode="auto">
              <a:xfrm>
                <a:off x="5914" y="3552"/>
                <a:ext cx="35" cy="24"/>
              </a:xfrm>
              <a:custGeom>
                <a:avLst/>
                <a:gdLst>
                  <a:gd name="T0" fmla="*/ 0 w 33"/>
                  <a:gd name="T1" fmla="*/ 0 h 23"/>
                  <a:gd name="T2" fmla="*/ 0 w 33"/>
                  <a:gd name="T3" fmla="*/ 0 h 23"/>
                  <a:gd name="T4" fmla="*/ 0 w 33"/>
                  <a:gd name="T5" fmla="*/ 2 h 23"/>
                  <a:gd name="T6" fmla="*/ 2 w 33"/>
                  <a:gd name="T7" fmla="*/ 3 h 23"/>
                  <a:gd name="T8" fmla="*/ 4 w 33"/>
                  <a:gd name="T9" fmla="*/ 5 h 23"/>
                  <a:gd name="T10" fmla="*/ 28 w 33"/>
                  <a:gd name="T11" fmla="*/ 20 h 23"/>
                  <a:gd name="T12" fmla="*/ 32 w 33"/>
                  <a:gd name="T13" fmla="*/ 23 h 23"/>
                  <a:gd name="T14" fmla="*/ 33 w 33"/>
                  <a:gd name="T15" fmla="*/ 22 h 23"/>
                  <a:gd name="T16" fmla="*/ 33 w 33"/>
                  <a:gd name="T17" fmla="*/ 22 h 23"/>
                  <a:gd name="T18" fmla="*/ 0 w 33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3206"/>
              <p:cNvSpPr>
                <a:spLocks noEditPoints="1"/>
              </p:cNvSpPr>
              <p:nvPr/>
            </p:nvSpPr>
            <p:spPr bwMode="auto">
              <a:xfrm>
                <a:off x="5911" y="3575"/>
                <a:ext cx="39" cy="63"/>
              </a:xfrm>
              <a:custGeom>
                <a:avLst/>
                <a:gdLst>
                  <a:gd name="T0" fmla="*/ 0 w 37"/>
                  <a:gd name="T1" fmla="*/ 60 h 60"/>
                  <a:gd name="T2" fmla="*/ 0 w 37"/>
                  <a:gd name="T3" fmla="*/ 60 h 60"/>
                  <a:gd name="T4" fmla="*/ 36 w 37"/>
                  <a:gd name="T5" fmla="*/ 0 h 60"/>
                  <a:gd name="T6" fmla="*/ 36 w 37"/>
                  <a:gd name="T7" fmla="*/ 0 h 60"/>
                  <a:gd name="T8" fmla="*/ 36 w 37"/>
                  <a:gd name="T9" fmla="*/ 0 h 60"/>
                  <a:gd name="T10" fmla="*/ 35 w 37"/>
                  <a:gd name="T11" fmla="*/ 1 h 60"/>
                  <a:gd name="T12" fmla="*/ 32 w 37"/>
                  <a:gd name="T13" fmla="*/ 5 h 60"/>
                  <a:gd name="T14" fmla="*/ 4 w 37"/>
                  <a:gd name="T15" fmla="*/ 51 h 60"/>
                  <a:gd name="T16" fmla="*/ 2 w 37"/>
                  <a:gd name="T17" fmla="*/ 54 h 60"/>
                  <a:gd name="T18" fmla="*/ 0 w 37"/>
                  <a:gd name="T19" fmla="*/ 57 h 60"/>
                  <a:gd name="T20" fmla="*/ 0 w 37"/>
                  <a:gd name="T21" fmla="*/ 60 h 60"/>
                  <a:gd name="T22" fmla="*/ 37 w 37"/>
                  <a:gd name="T23" fmla="*/ 1 h 60"/>
                  <a:gd name="T24" fmla="*/ 35 w 37"/>
                  <a:gd name="T25" fmla="*/ 1 h 60"/>
                  <a:gd name="T26" fmla="*/ 37 w 37"/>
                  <a:gd name="T27" fmla="*/ 1 h 60"/>
                  <a:gd name="T28" fmla="*/ 36 w 3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cubicBezTo>
                      <a:pt x="0" y="60"/>
                      <a:pt x="0" y="60"/>
                      <a:pt x="0" y="60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3207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3208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3209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3210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3211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3212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3213"/>
              <p:cNvSpPr/>
              <p:nvPr/>
            </p:nvSpPr>
            <p:spPr bwMode="auto">
              <a:xfrm>
                <a:off x="5950" y="3536"/>
                <a:ext cx="12" cy="39"/>
              </a:xfrm>
              <a:custGeom>
                <a:avLst/>
                <a:gdLst>
                  <a:gd name="T0" fmla="*/ 11 w 11"/>
                  <a:gd name="T1" fmla="*/ 0 h 37"/>
                  <a:gd name="T2" fmla="*/ 9 w 11"/>
                  <a:gd name="T3" fmla="*/ 1 h 37"/>
                  <a:gd name="T4" fmla="*/ 0 w 11"/>
                  <a:gd name="T5" fmla="*/ 36 h 37"/>
                  <a:gd name="T6" fmla="*/ 1 w 11"/>
                  <a:gd name="T7" fmla="*/ 37 h 37"/>
                  <a:gd name="T8" fmla="*/ 3 w 11"/>
                  <a:gd name="T9" fmla="*/ 33 h 37"/>
                  <a:gd name="T10" fmla="*/ 10 w 11"/>
                  <a:gd name="T11" fmla="*/ 2 h 37"/>
                  <a:gd name="T12" fmla="*/ 11 w 1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7">
                    <a:moveTo>
                      <a:pt x="11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1" y="3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3214"/>
              <p:cNvSpPr/>
              <p:nvPr/>
            </p:nvSpPr>
            <p:spPr bwMode="auto">
              <a:xfrm>
                <a:off x="5950" y="3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3215"/>
              <p:cNvSpPr/>
              <p:nvPr/>
            </p:nvSpPr>
            <p:spPr bwMode="auto">
              <a:xfrm>
                <a:off x="5920" y="3481"/>
                <a:ext cx="53" cy="67"/>
              </a:xfrm>
              <a:custGeom>
                <a:avLst/>
                <a:gdLst>
                  <a:gd name="T0" fmla="*/ 50 w 50"/>
                  <a:gd name="T1" fmla="*/ 0 h 64"/>
                  <a:gd name="T2" fmla="*/ 0 w 50"/>
                  <a:gd name="T3" fmla="*/ 63 h 64"/>
                  <a:gd name="T4" fmla="*/ 1 w 50"/>
                  <a:gd name="T5" fmla="*/ 64 h 64"/>
                  <a:gd name="T6" fmla="*/ 37 w 50"/>
                  <a:gd name="T7" fmla="*/ 52 h 64"/>
                  <a:gd name="T8" fmla="*/ 50 w 5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4">
                    <a:moveTo>
                      <a:pt x="50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4"/>
                      <a:pt x="1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3216"/>
              <p:cNvSpPr/>
              <p:nvPr/>
            </p:nvSpPr>
            <p:spPr bwMode="auto">
              <a:xfrm>
                <a:off x="592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3217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3218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3219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9" name="Group 3421"/>
            <p:cNvGrpSpPr/>
            <p:nvPr/>
          </p:nvGrpSpPr>
          <p:grpSpPr bwMode="auto">
            <a:xfrm>
              <a:off x="5731" y="3473"/>
              <a:ext cx="451" cy="639"/>
              <a:chOff x="5731" y="3473"/>
              <a:chExt cx="451" cy="639"/>
            </a:xfrm>
          </p:grpSpPr>
          <p:sp>
            <p:nvSpPr>
              <p:cNvPr id="1529" name="Freeform 3221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22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223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224"/>
              <p:cNvSpPr/>
              <p:nvPr/>
            </p:nvSpPr>
            <p:spPr bwMode="auto">
              <a:xfrm>
                <a:off x="5921" y="3539"/>
                <a:ext cx="37" cy="32"/>
              </a:xfrm>
              <a:custGeom>
                <a:avLst/>
                <a:gdLst>
                  <a:gd name="T0" fmla="*/ 35 w 35"/>
                  <a:gd name="T1" fmla="*/ 0 h 30"/>
                  <a:gd name="T2" fmla="*/ 0 w 35"/>
                  <a:gd name="T3" fmla="*/ 12 h 30"/>
                  <a:gd name="T4" fmla="*/ 1 w 35"/>
                  <a:gd name="T5" fmla="*/ 12 h 30"/>
                  <a:gd name="T6" fmla="*/ 0 w 35"/>
                  <a:gd name="T7" fmla="*/ 14 h 30"/>
                  <a:gd name="T8" fmla="*/ 23 w 35"/>
                  <a:gd name="T9" fmla="*/ 30 h 30"/>
                  <a:gd name="T10" fmla="*/ 28 w 35"/>
                  <a:gd name="T11" fmla="*/ 28 h 30"/>
                  <a:gd name="T12" fmla="*/ 28 w 35"/>
                  <a:gd name="T13" fmla="*/ 28 h 30"/>
                  <a:gd name="T14" fmla="*/ 35 w 35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5" y="29"/>
                      <a:pt x="26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225"/>
              <p:cNvSpPr/>
              <p:nvPr/>
            </p:nvSpPr>
            <p:spPr bwMode="auto">
              <a:xfrm>
                <a:off x="5945" y="3568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226"/>
              <p:cNvSpPr/>
              <p:nvPr/>
            </p:nvSpPr>
            <p:spPr bwMode="auto">
              <a:xfrm>
                <a:off x="5919" y="3552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227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228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229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3230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3231"/>
              <p:cNvSpPr/>
              <p:nvPr/>
            </p:nvSpPr>
            <p:spPr bwMode="auto">
              <a:xfrm>
                <a:off x="5914" y="3537"/>
                <a:ext cx="46" cy="38"/>
              </a:xfrm>
              <a:custGeom>
                <a:avLst/>
                <a:gdLst>
                  <a:gd name="T0" fmla="*/ 43 w 43"/>
                  <a:gd name="T1" fmla="*/ 0 h 36"/>
                  <a:gd name="T2" fmla="*/ 41 w 43"/>
                  <a:gd name="T3" fmla="*/ 1 h 36"/>
                  <a:gd name="T4" fmla="*/ 41 w 43"/>
                  <a:gd name="T5" fmla="*/ 2 h 36"/>
                  <a:gd name="T6" fmla="*/ 33 w 43"/>
                  <a:gd name="T7" fmla="*/ 34 h 36"/>
                  <a:gd name="T8" fmla="*/ 29 w 43"/>
                  <a:gd name="T9" fmla="*/ 32 h 36"/>
                  <a:gd name="T10" fmla="*/ 6 w 43"/>
                  <a:gd name="T11" fmla="*/ 16 h 36"/>
                  <a:gd name="T12" fmla="*/ 4 w 43"/>
                  <a:gd name="T13" fmla="*/ 14 h 36"/>
                  <a:gd name="T14" fmla="*/ 3 w 43"/>
                  <a:gd name="T15" fmla="*/ 14 h 36"/>
                  <a:gd name="T16" fmla="*/ 3 w 43"/>
                  <a:gd name="T17" fmla="*/ 13 h 36"/>
                  <a:gd name="T18" fmla="*/ 0 w 43"/>
                  <a:gd name="T19" fmla="*/ 14 h 36"/>
                  <a:gd name="T20" fmla="*/ 33 w 43"/>
                  <a:gd name="T21" fmla="*/ 36 h 36"/>
                  <a:gd name="T22" fmla="*/ 34 w 43"/>
                  <a:gd name="T23" fmla="*/ 35 h 36"/>
                  <a:gd name="T24" fmla="*/ 34 w 43"/>
                  <a:gd name="T25" fmla="*/ 35 h 36"/>
                  <a:gd name="T26" fmla="*/ 34 w 43"/>
                  <a:gd name="T27" fmla="*/ 35 h 36"/>
                  <a:gd name="T28" fmla="*/ 43 w 43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3232"/>
              <p:cNvSpPr/>
              <p:nvPr/>
            </p:nvSpPr>
            <p:spPr bwMode="auto">
              <a:xfrm>
                <a:off x="5949" y="357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3233"/>
              <p:cNvSpPr/>
              <p:nvPr/>
            </p:nvSpPr>
            <p:spPr bwMode="auto">
              <a:xfrm>
                <a:off x="5735" y="3984"/>
                <a:ext cx="94" cy="57"/>
              </a:xfrm>
              <a:custGeom>
                <a:avLst/>
                <a:gdLst>
                  <a:gd name="T0" fmla="*/ 44 w 89"/>
                  <a:gd name="T1" fmla="*/ 0 h 54"/>
                  <a:gd name="T2" fmla="*/ 0 w 89"/>
                  <a:gd name="T3" fmla="*/ 45 h 54"/>
                  <a:gd name="T4" fmla="*/ 1 w 89"/>
                  <a:gd name="T5" fmla="*/ 47 h 54"/>
                  <a:gd name="T6" fmla="*/ 45 w 89"/>
                  <a:gd name="T7" fmla="*/ 51 h 54"/>
                  <a:gd name="T8" fmla="*/ 87 w 89"/>
                  <a:gd name="T9" fmla="*/ 54 h 54"/>
                  <a:gd name="T10" fmla="*/ 89 w 89"/>
                  <a:gd name="T11" fmla="*/ 51 h 54"/>
                  <a:gd name="T12" fmla="*/ 44 w 8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4">
                    <a:moveTo>
                      <a:pt x="44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3"/>
                      <a:pt x="88" y="52"/>
                      <a:pt x="89" y="5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3234"/>
              <p:cNvSpPr/>
              <p:nvPr/>
            </p:nvSpPr>
            <p:spPr bwMode="auto">
              <a:xfrm>
                <a:off x="5827" y="403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3235"/>
              <p:cNvSpPr/>
              <p:nvPr/>
            </p:nvSpPr>
            <p:spPr bwMode="auto">
              <a:xfrm>
                <a:off x="5734" y="403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3236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3237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3238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3239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3240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3241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3242"/>
              <p:cNvSpPr/>
              <p:nvPr/>
            </p:nvSpPr>
            <p:spPr bwMode="auto">
              <a:xfrm>
                <a:off x="5731" y="4034"/>
                <a:ext cx="103" cy="9"/>
              </a:xfrm>
              <a:custGeom>
                <a:avLst/>
                <a:gdLst>
                  <a:gd name="T0" fmla="*/ 1 w 98"/>
                  <a:gd name="T1" fmla="*/ 0 h 9"/>
                  <a:gd name="T2" fmla="*/ 0 w 98"/>
                  <a:gd name="T3" fmla="*/ 1 h 9"/>
                  <a:gd name="T4" fmla="*/ 98 w 98"/>
                  <a:gd name="T5" fmla="*/ 9 h 9"/>
                  <a:gd name="T6" fmla="*/ 98 w 98"/>
                  <a:gd name="T7" fmla="*/ 9 h 9"/>
                  <a:gd name="T8" fmla="*/ 98 w 98"/>
                  <a:gd name="T9" fmla="*/ 8 h 9"/>
                  <a:gd name="T10" fmla="*/ 98 w 98"/>
                  <a:gd name="T11" fmla="*/ 8 h 9"/>
                  <a:gd name="T12" fmla="*/ 49 w 98"/>
                  <a:gd name="T13" fmla="*/ 4 h 9"/>
                  <a:gd name="T14" fmla="*/ 5 w 98"/>
                  <a:gd name="T15" fmla="*/ 0 h 9"/>
                  <a:gd name="T16" fmla="*/ 3 w 98"/>
                  <a:gd name="T17" fmla="*/ 0 h 9"/>
                  <a:gd name="T18" fmla="*/ 2 w 98"/>
                  <a:gd name="T19" fmla="*/ 0 h 9"/>
                  <a:gd name="T20" fmla="*/ 1 w 9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9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3243"/>
              <p:cNvSpPr>
                <a:spLocks noEditPoints="1"/>
              </p:cNvSpPr>
              <p:nvPr/>
            </p:nvSpPr>
            <p:spPr bwMode="auto">
              <a:xfrm>
                <a:off x="5834" y="4042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3244"/>
              <p:cNvSpPr/>
              <p:nvPr/>
            </p:nvSpPr>
            <p:spPr bwMode="auto">
              <a:xfrm>
                <a:off x="5813" y="4051"/>
                <a:ext cx="86" cy="56"/>
              </a:xfrm>
              <a:custGeom>
                <a:avLst/>
                <a:gdLst>
                  <a:gd name="T0" fmla="*/ 26 w 81"/>
                  <a:gd name="T1" fmla="*/ 0 h 53"/>
                  <a:gd name="T2" fmla="*/ 21 w 81"/>
                  <a:gd name="T3" fmla="*/ 2 h 53"/>
                  <a:gd name="T4" fmla="*/ 18 w 81"/>
                  <a:gd name="T5" fmla="*/ 1 h 53"/>
                  <a:gd name="T6" fmla="*/ 0 w 81"/>
                  <a:gd name="T7" fmla="*/ 28 h 53"/>
                  <a:gd name="T8" fmla="*/ 25 w 81"/>
                  <a:gd name="T9" fmla="*/ 36 h 53"/>
                  <a:gd name="T10" fmla="*/ 25 w 81"/>
                  <a:gd name="T11" fmla="*/ 35 h 53"/>
                  <a:gd name="T12" fmla="*/ 30 w 81"/>
                  <a:gd name="T13" fmla="*/ 29 h 53"/>
                  <a:gd name="T14" fmla="*/ 36 w 81"/>
                  <a:gd name="T15" fmla="*/ 35 h 53"/>
                  <a:gd name="T16" fmla="*/ 34 w 81"/>
                  <a:gd name="T17" fmla="*/ 39 h 53"/>
                  <a:gd name="T18" fmla="*/ 80 w 81"/>
                  <a:gd name="T19" fmla="*/ 53 h 53"/>
                  <a:gd name="T20" fmla="*/ 81 w 81"/>
                  <a:gd name="T21" fmla="*/ 52 h 53"/>
                  <a:gd name="T22" fmla="*/ 61 w 81"/>
                  <a:gd name="T23" fmla="*/ 33 h 53"/>
                  <a:gd name="T24" fmla="*/ 26 w 81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3">
                    <a:moveTo>
                      <a:pt x="26" y="0"/>
                    </a:moveTo>
                    <a:cubicBezTo>
                      <a:pt x="25" y="1"/>
                      <a:pt x="23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2"/>
                      <a:pt x="27" y="29"/>
                      <a:pt x="30" y="29"/>
                    </a:cubicBezTo>
                    <a:cubicBezTo>
                      <a:pt x="33" y="29"/>
                      <a:pt x="36" y="32"/>
                      <a:pt x="36" y="35"/>
                    </a:cubicBezTo>
                    <a:cubicBezTo>
                      <a:pt x="36" y="36"/>
                      <a:pt x="35" y="38"/>
                      <a:pt x="34" y="39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81" y="53"/>
                      <a:pt x="81" y="53"/>
                      <a:pt x="81" y="5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3245"/>
              <p:cNvSpPr/>
              <p:nvPr/>
            </p:nvSpPr>
            <p:spPr bwMode="auto">
              <a:xfrm>
                <a:off x="5832" y="4047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0 w 8"/>
                  <a:gd name="T3" fmla="*/ 5 h 6"/>
                  <a:gd name="T4" fmla="*/ 3 w 8"/>
                  <a:gd name="T5" fmla="*/ 6 h 6"/>
                  <a:gd name="T6" fmla="*/ 8 w 8"/>
                  <a:gd name="T7" fmla="*/ 4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3246"/>
              <p:cNvSpPr/>
              <p:nvPr/>
            </p:nvSpPr>
            <p:spPr bwMode="auto">
              <a:xfrm>
                <a:off x="5839" y="4081"/>
                <a:ext cx="12" cy="11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6 h 10"/>
                  <a:gd name="T4" fmla="*/ 0 w 11"/>
                  <a:gd name="T5" fmla="*/ 7 h 10"/>
                  <a:gd name="T6" fmla="*/ 9 w 11"/>
                  <a:gd name="T7" fmla="*/ 10 h 10"/>
                  <a:gd name="T8" fmla="*/ 11 w 11"/>
                  <a:gd name="T9" fmla="*/ 6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7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3247"/>
              <p:cNvSpPr/>
              <p:nvPr/>
            </p:nvSpPr>
            <p:spPr bwMode="auto">
              <a:xfrm>
                <a:off x="5898" y="410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3248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3249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3250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3251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3252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3253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3254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3255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3256"/>
              <p:cNvSpPr/>
              <p:nvPr/>
            </p:nvSpPr>
            <p:spPr bwMode="auto">
              <a:xfrm>
                <a:off x="5765" y="4069"/>
                <a:ext cx="44" cy="36"/>
              </a:xfrm>
              <a:custGeom>
                <a:avLst/>
                <a:gdLst>
                  <a:gd name="T0" fmla="*/ 1 w 41"/>
                  <a:gd name="T1" fmla="*/ 0 h 34"/>
                  <a:gd name="T2" fmla="*/ 0 w 41"/>
                  <a:gd name="T3" fmla="*/ 3 h 34"/>
                  <a:gd name="T4" fmla="*/ 21 w 41"/>
                  <a:gd name="T5" fmla="*/ 34 h 34"/>
                  <a:gd name="T6" fmla="*/ 24 w 41"/>
                  <a:gd name="T7" fmla="*/ 33 h 34"/>
                  <a:gd name="T8" fmla="*/ 27 w 41"/>
                  <a:gd name="T9" fmla="*/ 34 h 34"/>
                  <a:gd name="T10" fmla="*/ 41 w 41"/>
                  <a:gd name="T11" fmla="*/ 13 h 34"/>
                  <a:gd name="T12" fmla="*/ 1 w 4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3"/>
                      <a:pt x="26" y="33"/>
                      <a:pt x="27" y="3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3257"/>
              <p:cNvSpPr/>
              <p:nvPr/>
            </p:nvSpPr>
            <p:spPr bwMode="auto">
              <a:xfrm>
                <a:off x="5788" y="410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1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3258"/>
              <p:cNvSpPr/>
              <p:nvPr/>
            </p:nvSpPr>
            <p:spPr bwMode="auto">
              <a:xfrm>
                <a:off x="5762" y="406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3259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3260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3261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3262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3263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3264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3265"/>
              <p:cNvSpPr/>
              <p:nvPr/>
            </p:nvSpPr>
            <p:spPr bwMode="auto">
              <a:xfrm>
                <a:off x="5796" y="4084"/>
                <a:ext cx="101" cy="26"/>
              </a:xfrm>
              <a:custGeom>
                <a:avLst/>
                <a:gdLst>
                  <a:gd name="T0" fmla="*/ 15 w 95"/>
                  <a:gd name="T1" fmla="*/ 0 h 25"/>
                  <a:gd name="T2" fmla="*/ 0 w 95"/>
                  <a:gd name="T3" fmla="*/ 21 h 25"/>
                  <a:gd name="T4" fmla="*/ 2 w 95"/>
                  <a:gd name="T5" fmla="*/ 25 h 25"/>
                  <a:gd name="T6" fmla="*/ 95 w 95"/>
                  <a:gd name="T7" fmla="*/ 25 h 25"/>
                  <a:gd name="T8" fmla="*/ 15 w 9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15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2" y="24"/>
                      <a:pt x="2" y="25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3266"/>
              <p:cNvSpPr/>
              <p:nvPr/>
            </p:nvSpPr>
            <p:spPr bwMode="auto">
              <a:xfrm>
                <a:off x="5794" y="410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3267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3268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3269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3270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3271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3272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3273"/>
              <p:cNvSpPr/>
              <p:nvPr/>
            </p:nvSpPr>
            <p:spPr bwMode="auto">
              <a:xfrm>
                <a:off x="5946" y="3824"/>
                <a:ext cx="125" cy="37"/>
              </a:xfrm>
              <a:custGeom>
                <a:avLst/>
                <a:gdLst>
                  <a:gd name="T0" fmla="*/ 114 w 118"/>
                  <a:gd name="T1" fmla="*/ 0 h 35"/>
                  <a:gd name="T2" fmla="*/ 0 w 118"/>
                  <a:gd name="T3" fmla="*/ 8 h 35"/>
                  <a:gd name="T4" fmla="*/ 0 w 118"/>
                  <a:gd name="T5" fmla="*/ 9 h 35"/>
                  <a:gd name="T6" fmla="*/ 72 w 118"/>
                  <a:gd name="T7" fmla="*/ 29 h 35"/>
                  <a:gd name="T8" fmla="*/ 77 w 118"/>
                  <a:gd name="T9" fmla="*/ 26 h 35"/>
                  <a:gd name="T10" fmla="*/ 83 w 118"/>
                  <a:gd name="T11" fmla="*/ 31 h 35"/>
                  <a:gd name="T12" fmla="*/ 83 w 118"/>
                  <a:gd name="T13" fmla="*/ 31 h 35"/>
                  <a:gd name="T14" fmla="*/ 97 w 118"/>
                  <a:gd name="T15" fmla="*/ 35 h 35"/>
                  <a:gd name="T16" fmla="*/ 104 w 118"/>
                  <a:gd name="T17" fmla="*/ 31 h 35"/>
                  <a:gd name="T18" fmla="*/ 106 w 118"/>
                  <a:gd name="T19" fmla="*/ 32 h 35"/>
                  <a:gd name="T20" fmla="*/ 118 w 118"/>
                  <a:gd name="T21" fmla="*/ 6 h 35"/>
                  <a:gd name="T22" fmla="*/ 114 w 118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35">
                    <a:moveTo>
                      <a:pt x="114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7"/>
                      <a:pt x="75" y="26"/>
                      <a:pt x="77" y="26"/>
                    </a:cubicBezTo>
                    <a:cubicBezTo>
                      <a:pt x="81" y="26"/>
                      <a:pt x="83" y="28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9" y="33"/>
                      <a:pt x="101" y="31"/>
                      <a:pt x="104" y="31"/>
                    </a:cubicBezTo>
                    <a:cubicBezTo>
                      <a:pt x="105" y="31"/>
                      <a:pt x="105" y="31"/>
                      <a:pt x="106" y="32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6" y="4"/>
                      <a:pt x="115" y="2"/>
                      <a:pt x="1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3274"/>
              <p:cNvSpPr/>
              <p:nvPr/>
            </p:nvSpPr>
            <p:spPr bwMode="auto">
              <a:xfrm>
                <a:off x="594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3275"/>
              <p:cNvSpPr/>
              <p:nvPr/>
            </p:nvSpPr>
            <p:spPr bwMode="auto">
              <a:xfrm>
                <a:off x="6022" y="3851"/>
                <a:ext cx="12" cy="6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3 h 5"/>
                  <a:gd name="T4" fmla="*/ 11 w 11"/>
                  <a:gd name="T5" fmla="*/ 5 h 5"/>
                  <a:gd name="T6" fmla="*/ 11 w 11"/>
                  <a:gd name="T7" fmla="*/ 5 h 5"/>
                  <a:gd name="T8" fmla="*/ 5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3276"/>
              <p:cNvSpPr/>
              <p:nvPr/>
            </p:nvSpPr>
            <p:spPr bwMode="auto">
              <a:xfrm>
                <a:off x="6049" y="3857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2 w 9"/>
                  <a:gd name="T5" fmla="*/ 5 h 6"/>
                  <a:gd name="T6" fmla="*/ 6 w 9"/>
                  <a:gd name="T7" fmla="*/ 6 h 6"/>
                  <a:gd name="T8" fmla="*/ 9 w 9"/>
                  <a:gd name="T9" fmla="*/ 1 h 6"/>
                  <a:gd name="T10" fmla="*/ 7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3277"/>
              <p:cNvSpPr/>
              <p:nvPr/>
            </p:nvSpPr>
            <p:spPr bwMode="auto">
              <a:xfrm>
                <a:off x="6067" y="382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4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3278"/>
              <p:cNvSpPr/>
              <p:nvPr/>
            </p:nvSpPr>
            <p:spPr bwMode="auto">
              <a:xfrm>
                <a:off x="5941" y="3822"/>
                <a:ext cx="135" cy="41"/>
              </a:xfrm>
              <a:custGeom>
                <a:avLst/>
                <a:gdLst>
                  <a:gd name="T0" fmla="*/ 127 w 128"/>
                  <a:gd name="T1" fmla="*/ 0 h 39"/>
                  <a:gd name="T2" fmla="*/ 0 w 128"/>
                  <a:gd name="T3" fmla="*/ 9 h 39"/>
                  <a:gd name="T4" fmla="*/ 104 w 128"/>
                  <a:gd name="T5" fmla="*/ 38 h 39"/>
                  <a:gd name="T6" fmla="*/ 102 w 128"/>
                  <a:gd name="T7" fmla="*/ 37 h 39"/>
                  <a:gd name="T8" fmla="*/ 88 w 128"/>
                  <a:gd name="T9" fmla="*/ 33 h 39"/>
                  <a:gd name="T10" fmla="*/ 77 w 128"/>
                  <a:gd name="T11" fmla="*/ 31 h 39"/>
                  <a:gd name="T12" fmla="*/ 5 w 128"/>
                  <a:gd name="T13" fmla="*/ 11 h 39"/>
                  <a:gd name="T14" fmla="*/ 4 w 128"/>
                  <a:gd name="T15" fmla="*/ 10 h 39"/>
                  <a:gd name="T16" fmla="*/ 5 w 128"/>
                  <a:gd name="T17" fmla="*/ 10 h 39"/>
                  <a:gd name="T18" fmla="*/ 119 w 128"/>
                  <a:gd name="T19" fmla="*/ 2 h 39"/>
                  <a:gd name="T20" fmla="*/ 126 w 128"/>
                  <a:gd name="T21" fmla="*/ 1 h 39"/>
                  <a:gd name="T22" fmla="*/ 123 w 128"/>
                  <a:gd name="T23" fmla="*/ 8 h 39"/>
                  <a:gd name="T24" fmla="*/ 111 w 128"/>
                  <a:gd name="T25" fmla="*/ 34 h 39"/>
                  <a:gd name="T26" fmla="*/ 108 w 128"/>
                  <a:gd name="T27" fmla="*/ 39 h 39"/>
                  <a:gd name="T28" fmla="*/ 109 w 128"/>
                  <a:gd name="T29" fmla="*/ 39 h 39"/>
                  <a:gd name="T30" fmla="*/ 110 w 128"/>
                  <a:gd name="T31" fmla="*/ 39 h 39"/>
                  <a:gd name="T32" fmla="*/ 128 w 128"/>
                  <a:gd name="T33" fmla="*/ 1 h 39"/>
                  <a:gd name="T34" fmla="*/ 128 w 128"/>
                  <a:gd name="T35" fmla="*/ 1 h 39"/>
                  <a:gd name="T36" fmla="*/ 128 w 128"/>
                  <a:gd name="T37" fmla="*/ 1 h 39"/>
                  <a:gd name="T38" fmla="*/ 128 w 128"/>
                  <a:gd name="T39" fmla="*/ 1 h 39"/>
                  <a:gd name="T40" fmla="*/ 128 w 128"/>
                  <a:gd name="T41" fmla="*/ 1 h 39"/>
                  <a:gd name="T42" fmla="*/ 128 w 128"/>
                  <a:gd name="T43" fmla="*/ 1 h 39"/>
                  <a:gd name="T44" fmla="*/ 127 w 128"/>
                  <a:gd name="T45" fmla="*/ 0 h 39"/>
                  <a:gd name="T46" fmla="*/ 127 w 128"/>
                  <a:gd name="T4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" h="39">
                    <a:moveTo>
                      <a:pt x="12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7" y="1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3279"/>
              <p:cNvSpPr>
                <a:spLocks noEditPoints="1"/>
              </p:cNvSpPr>
              <p:nvPr/>
            </p:nvSpPr>
            <p:spPr bwMode="auto">
              <a:xfrm>
                <a:off x="6075" y="38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3280"/>
              <p:cNvSpPr/>
              <p:nvPr/>
            </p:nvSpPr>
            <p:spPr bwMode="auto">
              <a:xfrm>
                <a:off x="6075" y="38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3281"/>
              <p:cNvSpPr/>
              <p:nvPr/>
            </p:nvSpPr>
            <p:spPr bwMode="auto">
              <a:xfrm>
                <a:off x="6056" y="38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3282"/>
              <p:cNvSpPr/>
              <p:nvPr/>
            </p:nvSpPr>
            <p:spPr bwMode="auto">
              <a:xfrm>
                <a:off x="5938" y="3831"/>
                <a:ext cx="119" cy="34"/>
              </a:xfrm>
              <a:custGeom>
                <a:avLst/>
                <a:gdLst>
                  <a:gd name="T0" fmla="*/ 3 w 113"/>
                  <a:gd name="T1" fmla="*/ 0 h 32"/>
                  <a:gd name="T2" fmla="*/ 0 w 113"/>
                  <a:gd name="T3" fmla="*/ 1 h 32"/>
                  <a:gd name="T4" fmla="*/ 0 w 113"/>
                  <a:gd name="T5" fmla="*/ 1 h 32"/>
                  <a:gd name="T6" fmla="*/ 112 w 113"/>
                  <a:gd name="T7" fmla="*/ 32 h 32"/>
                  <a:gd name="T8" fmla="*/ 113 w 113"/>
                  <a:gd name="T9" fmla="*/ 30 h 32"/>
                  <a:gd name="T10" fmla="*/ 112 w 113"/>
                  <a:gd name="T11" fmla="*/ 30 h 32"/>
                  <a:gd name="T12" fmla="*/ 112 w 113"/>
                  <a:gd name="T13" fmla="*/ 30 h 32"/>
                  <a:gd name="T14" fmla="*/ 111 w 113"/>
                  <a:gd name="T15" fmla="*/ 30 h 32"/>
                  <a:gd name="T16" fmla="*/ 107 w 113"/>
                  <a:gd name="T17" fmla="*/ 29 h 32"/>
                  <a:gd name="T18" fmla="*/ 3 w 11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3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3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3283"/>
              <p:cNvSpPr/>
              <p:nvPr/>
            </p:nvSpPr>
            <p:spPr bwMode="auto">
              <a:xfrm>
                <a:off x="5936" y="38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3284"/>
              <p:cNvSpPr/>
              <p:nvPr/>
            </p:nvSpPr>
            <p:spPr bwMode="auto">
              <a:xfrm>
                <a:off x="6041" y="3711"/>
                <a:ext cx="87" cy="101"/>
              </a:xfrm>
              <a:custGeom>
                <a:avLst/>
                <a:gdLst>
                  <a:gd name="T0" fmla="*/ 82 w 82"/>
                  <a:gd name="T1" fmla="*/ 0 h 96"/>
                  <a:gd name="T2" fmla="*/ 3 w 82"/>
                  <a:gd name="T3" fmla="*/ 39 h 96"/>
                  <a:gd name="T4" fmla="*/ 3 w 82"/>
                  <a:gd name="T5" fmla="*/ 42 h 96"/>
                  <a:gd name="T6" fmla="*/ 0 w 82"/>
                  <a:gd name="T7" fmla="*/ 49 h 96"/>
                  <a:gd name="T8" fmla="*/ 30 w 82"/>
                  <a:gd name="T9" fmla="*/ 96 h 96"/>
                  <a:gd name="T10" fmla="*/ 34 w 82"/>
                  <a:gd name="T11" fmla="*/ 95 h 96"/>
                  <a:gd name="T12" fmla="*/ 36 w 82"/>
                  <a:gd name="T13" fmla="*/ 95 h 96"/>
                  <a:gd name="T14" fmla="*/ 76 w 82"/>
                  <a:gd name="T15" fmla="*/ 15 h 96"/>
                  <a:gd name="T16" fmla="*/ 73 w 82"/>
                  <a:gd name="T17" fmla="*/ 16 h 96"/>
                  <a:gd name="T18" fmla="*/ 73 w 82"/>
                  <a:gd name="T19" fmla="*/ 16 h 96"/>
                  <a:gd name="T20" fmla="*/ 67 w 82"/>
                  <a:gd name="T21" fmla="*/ 22 h 96"/>
                  <a:gd name="T22" fmla="*/ 61 w 82"/>
                  <a:gd name="T23" fmla="*/ 16 h 96"/>
                  <a:gd name="T24" fmla="*/ 67 w 82"/>
                  <a:gd name="T25" fmla="*/ 10 h 96"/>
                  <a:gd name="T26" fmla="*/ 70 w 82"/>
                  <a:gd name="T27" fmla="*/ 11 h 96"/>
                  <a:gd name="T28" fmla="*/ 82 w 82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6">
                    <a:moveTo>
                      <a:pt x="82" y="0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1"/>
                      <a:pt x="3" y="42"/>
                    </a:cubicBezTo>
                    <a:cubicBezTo>
                      <a:pt x="3" y="45"/>
                      <a:pt x="2" y="47"/>
                      <a:pt x="0" y="49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5"/>
                      <a:pt x="32" y="95"/>
                      <a:pt x="34" y="95"/>
                    </a:cubicBezTo>
                    <a:cubicBezTo>
                      <a:pt x="35" y="95"/>
                      <a:pt x="35" y="95"/>
                      <a:pt x="36" y="9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9"/>
                      <a:pt x="70" y="22"/>
                      <a:pt x="67" y="22"/>
                    </a:cubicBezTo>
                    <a:cubicBezTo>
                      <a:pt x="63" y="22"/>
                      <a:pt x="61" y="19"/>
                      <a:pt x="61" y="16"/>
                    </a:cubicBezTo>
                    <a:cubicBezTo>
                      <a:pt x="61" y="13"/>
                      <a:pt x="63" y="10"/>
                      <a:pt x="67" y="10"/>
                    </a:cubicBezTo>
                    <a:cubicBezTo>
                      <a:pt x="68" y="10"/>
                      <a:pt x="69" y="10"/>
                      <a:pt x="70" y="1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3285"/>
              <p:cNvSpPr/>
              <p:nvPr/>
            </p:nvSpPr>
            <p:spPr bwMode="auto">
              <a:xfrm>
                <a:off x="6037" y="3752"/>
                <a:ext cx="7" cy="11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3 h 10"/>
                  <a:gd name="T8" fmla="*/ 7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8"/>
                      <a:pt x="7" y="6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3286"/>
              <p:cNvSpPr/>
              <p:nvPr/>
            </p:nvSpPr>
            <p:spPr bwMode="auto">
              <a:xfrm>
                <a:off x="6073" y="3811"/>
                <a:ext cx="6" cy="8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1 h 7"/>
                  <a:gd name="T4" fmla="*/ 3 w 6"/>
                  <a:gd name="T5" fmla="*/ 7 h 7"/>
                  <a:gd name="T6" fmla="*/ 6 w 6"/>
                  <a:gd name="T7" fmla="*/ 0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3287"/>
              <p:cNvSpPr/>
              <p:nvPr/>
            </p:nvSpPr>
            <p:spPr bwMode="auto">
              <a:xfrm>
                <a:off x="6106" y="3721"/>
                <a:ext cx="12" cy="13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12 w 12"/>
                  <a:gd name="T9" fmla="*/ 6 h 12"/>
                  <a:gd name="T10" fmla="*/ 6 w 12"/>
                  <a:gd name="T11" fmla="*/ 7 h 12"/>
                  <a:gd name="T12" fmla="*/ 6 w 12"/>
                  <a:gd name="T13" fmla="*/ 7 h 12"/>
                  <a:gd name="T14" fmla="*/ 4 w 12"/>
                  <a:gd name="T15" fmla="*/ 7 h 12"/>
                  <a:gd name="T16" fmla="*/ 5 w 12"/>
                  <a:gd name="T17" fmla="*/ 5 h 12"/>
                  <a:gd name="T18" fmla="*/ 9 w 12"/>
                  <a:gd name="T19" fmla="*/ 1 h 12"/>
                  <a:gd name="T20" fmla="*/ 6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9" y="12"/>
                      <a:pt x="12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3288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3289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3290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3291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3292"/>
              <p:cNvSpPr/>
              <p:nvPr/>
            </p:nvSpPr>
            <p:spPr bwMode="auto">
              <a:xfrm>
                <a:off x="6036" y="3707"/>
                <a:ext cx="96" cy="49"/>
              </a:xfrm>
              <a:custGeom>
                <a:avLst/>
                <a:gdLst>
                  <a:gd name="T0" fmla="*/ 91 w 91"/>
                  <a:gd name="T1" fmla="*/ 0 h 47"/>
                  <a:gd name="T2" fmla="*/ 0 w 91"/>
                  <a:gd name="T3" fmla="*/ 45 h 47"/>
                  <a:gd name="T4" fmla="*/ 0 w 91"/>
                  <a:gd name="T5" fmla="*/ 45 h 47"/>
                  <a:gd name="T6" fmla="*/ 0 w 91"/>
                  <a:gd name="T7" fmla="*/ 47 h 47"/>
                  <a:gd name="T8" fmla="*/ 0 w 91"/>
                  <a:gd name="T9" fmla="*/ 47 h 47"/>
                  <a:gd name="T10" fmla="*/ 0 w 91"/>
                  <a:gd name="T11" fmla="*/ 47 h 47"/>
                  <a:gd name="T12" fmla="*/ 1 w 91"/>
                  <a:gd name="T13" fmla="*/ 46 h 47"/>
                  <a:gd name="T14" fmla="*/ 8 w 91"/>
                  <a:gd name="T15" fmla="*/ 43 h 47"/>
                  <a:gd name="T16" fmla="*/ 87 w 91"/>
                  <a:gd name="T17" fmla="*/ 4 h 47"/>
                  <a:gd name="T18" fmla="*/ 91 w 9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47">
                    <a:moveTo>
                      <a:pt x="91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3293"/>
              <p:cNvSpPr/>
              <p:nvPr/>
            </p:nvSpPr>
            <p:spPr bwMode="auto">
              <a:xfrm>
                <a:off x="6035" y="375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3294"/>
              <p:cNvSpPr/>
              <p:nvPr/>
            </p:nvSpPr>
            <p:spPr bwMode="auto">
              <a:xfrm>
                <a:off x="6110" y="3707"/>
                <a:ext cx="23" cy="22"/>
              </a:xfrm>
              <a:custGeom>
                <a:avLst/>
                <a:gdLst>
                  <a:gd name="T0" fmla="*/ 22 w 22"/>
                  <a:gd name="T1" fmla="*/ 0 h 21"/>
                  <a:gd name="T2" fmla="*/ 21 w 22"/>
                  <a:gd name="T3" fmla="*/ 0 h 21"/>
                  <a:gd name="T4" fmla="*/ 17 w 22"/>
                  <a:gd name="T5" fmla="*/ 4 h 21"/>
                  <a:gd name="T6" fmla="*/ 5 w 22"/>
                  <a:gd name="T7" fmla="*/ 15 h 21"/>
                  <a:gd name="T8" fmla="*/ 1 w 22"/>
                  <a:gd name="T9" fmla="*/ 19 h 21"/>
                  <a:gd name="T10" fmla="*/ 0 w 22"/>
                  <a:gd name="T11" fmla="*/ 21 h 21"/>
                  <a:gd name="T12" fmla="*/ 2 w 22"/>
                  <a:gd name="T13" fmla="*/ 21 h 21"/>
                  <a:gd name="T14" fmla="*/ 2 w 22"/>
                  <a:gd name="T15" fmla="*/ 21 h 21"/>
                  <a:gd name="T16" fmla="*/ 2 w 22"/>
                  <a:gd name="T17" fmla="*/ 21 h 21"/>
                  <a:gd name="T18" fmla="*/ 8 w 22"/>
                  <a:gd name="T19" fmla="*/ 20 h 21"/>
                  <a:gd name="T20" fmla="*/ 11 w 22"/>
                  <a:gd name="T21" fmla="*/ 19 h 21"/>
                  <a:gd name="T22" fmla="*/ 12 w 22"/>
                  <a:gd name="T23" fmla="*/ 19 h 21"/>
                  <a:gd name="T24" fmla="*/ 13 w 22"/>
                  <a:gd name="T25" fmla="*/ 17 h 21"/>
                  <a:gd name="T26" fmla="*/ 2 w 22"/>
                  <a:gd name="T27" fmla="*/ 20 h 21"/>
                  <a:gd name="T28" fmla="*/ 20 w 22"/>
                  <a:gd name="T29" fmla="*/ 3 h 21"/>
                  <a:gd name="T30" fmla="*/ 22 w 2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3295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3296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3297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3298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3299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3300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3301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3302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3303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3304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3305"/>
              <p:cNvSpPr/>
              <p:nvPr/>
            </p:nvSpPr>
            <p:spPr bwMode="auto">
              <a:xfrm>
                <a:off x="5918" y="3789"/>
                <a:ext cx="16" cy="34"/>
              </a:xfrm>
              <a:custGeom>
                <a:avLst/>
                <a:gdLst>
                  <a:gd name="T0" fmla="*/ 11 w 15"/>
                  <a:gd name="T1" fmla="*/ 0 h 32"/>
                  <a:gd name="T2" fmla="*/ 0 w 15"/>
                  <a:gd name="T3" fmla="*/ 3 h 32"/>
                  <a:gd name="T4" fmla="*/ 15 w 15"/>
                  <a:gd name="T5" fmla="*/ 32 h 32"/>
                  <a:gd name="T6" fmla="*/ 15 w 15"/>
                  <a:gd name="T7" fmla="*/ 31 h 32"/>
                  <a:gd name="T8" fmla="*/ 11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3306"/>
              <p:cNvSpPr/>
              <p:nvPr/>
            </p:nvSpPr>
            <p:spPr bwMode="auto">
              <a:xfrm>
                <a:off x="5934" y="382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3307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3308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3309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3310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3311"/>
              <p:cNvSpPr/>
              <p:nvPr/>
            </p:nvSpPr>
            <p:spPr bwMode="auto">
              <a:xfrm>
                <a:off x="5848" y="3803"/>
                <a:ext cx="79" cy="25"/>
              </a:xfrm>
              <a:custGeom>
                <a:avLst/>
                <a:gdLst>
                  <a:gd name="T0" fmla="*/ 40 w 75"/>
                  <a:gd name="T1" fmla="*/ 0 h 24"/>
                  <a:gd name="T2" fmla="*/ 35 w 75"/>
                  <a:gd name="T3" fmla="*/ 2 h 24"/>
                  <a:gd name="T4" fmla="*/ 30 w 75"/>
                  <a:gd name="T5" fmla="*/ 1 h 24"/>
                  <a:gd name="T6" fmla="*/ 0 w 75"/>
                  <a:gd name="T7" fmla="*/ 10 h 24"/>
                  <a:gd name="T8" fmla="*/ 0 w 75"/>
                  <a:gd name="T9" fmla="*/ 11 h 24"/>
                  <a:gd name="T10" fmla="*/ 74 w 75"/>
                  <a:gd name="T11" fmla="*/ 24 h 24"/>
                  <a:gd name="T12" fmla="*/ 75 w 75"/>
                  <a:gd name="T13" fmla="*/ 24 h 24"/>
                  <a:gd name="T14" fmla="*/ 40 w 75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40" y="0"/>
                    </a:moveTo>
                    <a:cubicBezTo>
                      <a:pt x="38" y="2"/>
                      <a:pt x="37" y="2"/>
                      <a:pt x="35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3312"/>
              <p:cNvSpPr/>
              <p:nvPr/>
            </p:nvSpPr>
            <p:spPr bwMode="auto">
              <a:xfrm>
                <a:off x="5926" y="382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3313"/>
              <p:cNvSpPr/>
              <p:nvPr/>
            </p:nvSpPr>
            <p:spPr bwMode="auto">
              <a:xfrm>
                <a:off x="5880" y="3802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0 w 10"/>
                  <a:gd name="T3" fmla="*/ 2 h 3"/>
                  <a:gd name="T4" fmla="*/ 5 w 10"/>
                  <a:gd name="T5" fmla="*/ 3 h 3"/>
                  <a:gd name="T6" fmla="*/ 10 w 10"/>
                  <a:gd name="T7" fmla="*/ 1 h 3"/>
                  <a:gd name="T8" fmla="*/ 7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5" y="3"/>
                    </a:cubicBezTo>
                    <a:cubicBezTo>
                      <a:pt x="7" y="3"/>
                      <a:pt x="8" y="3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3314"/>
              <p:cNvSpPr/>
              <p:nvPr/>
            </p:nvSpPr>
            <p:spPr bwMode="auto">
              <a:xfrm>
                <a:off x="5846" y="38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3315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3316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3317"/>
              <p:cNvSpPr/>
              <p:nvPr/>
            </p:nvSpPr>
            <p:spPr bwMode="auto">
              <a:xfrm>
                <a:off x="5840" y="3801"/>
                <a:ext cx="47" cy="14"/>
              </a:xfrm>
              <a:custGeom>
                <a:avLst/>
                <a:gdLst>
                  <a:gd name="T0" fmla="*/ 43 w 44"/>
                  <a:gd name="T1" fmla="*/ 0 h 14"/>
                  <a:gd name="T2" fmla="*/ 0 w 44"/>
                  <a:gd name="T3" fmla="*/ 13 h 14"/>
                  <a:gd name="T4" fmla="*/ 1 w 44"/>
                  <a:gd name="T5" fmla="*/ 13 h 14"/>
                  <a:gd name="T6" fmla="*/ 2 w 44"/>
                  <a:gd name="T7" fmla="*/ 14 h 14"/>
                  <a:gd name="T8" fmla="*/ 5 w 44"/>
                  <a:gd name="T9" fmla="*/ 13 h 14"/>
                  <a:gd name="T10" fmla="*/ 7 w 44"/>
                  <a:gd name="T11" fmla="*/ 12 h 14"/>
                  <a:gd name="T12" fmla="*/ 37 w 44"/>
                  <a:gd name="T13" fmla="*/ 3 h 14"/>
                  <a:gd name="T14" fmla="*/ 44 w 44"/>
                  <a:gd name="T15" fmla="*/ 1 h 14"/>
                  <a:gd name="T16" fmla="*/ 43 w 4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">
                    <a:moveTo>
                      <a:pt x="4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3318"/>
              <p:cNvSpPr/>
              <p:nvPr/>
            </p:nvSpPr>
            <p:spPr bwMode="auto">
              <a:xfrm>
                <a:off x="5839" y="3814"/>
                <a:ext cx="3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3319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3320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3321"/>
              <p:cNvSpPr/>
              <p:nvPr/>
            </p:nvSpPr>
            <p:spPr bwMode="auto">
              <a:xfrm>
                <a:off x="5914" y="3645"/>
                <a:ext cx="113" cy="140"/>
              </a:xfrm>
              <a:custGeom>
                <a:avLst/>
                <a:gdLst>
                  <a:gd name="T0" fmla="*/ 3 w 106"/>
                  <a:gd name="T1" fmla="*/ 0 h 132"/>
                  <a:gd name="T2" fmla="*/ 0 w 106"/>
                  <a:gd name="T3" fmla="*/ 1 h 132"/>
                  <a:gd name="T4" fmla="*/ 16 w 106"/>
                  <a:gd name="T5" fmla="*/ 132 h 132"/>
                  <a:gd name="T6" fmla="*/ 104 w 106"/>
                  <a:gd name="T7" fmla="*/ 105 h 132"/>
                  <a:gd name="T8" fmla="*/ 104 w 106"/>
                  <a:gd name="T9" fmla="*/ 104 h 132"/>
                  <a:gd name="T10" fmla="*/ 106 w 106"/>
                  <a:gd name="T11" fmla="*/ 98 h 132"/>
                  <a:gd name="T12" fmla="*/ 3 w 106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4"/>
                      <a:pt x="104" y="104"/>
                    </a:cubicBezTo>
                    <a:cubicBezTo>
                      <a:pt x="104" y="102"/>
                      <a:pt x="105" y="100"/>
                      <a:pt x="106" y="9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3322"/>
              <p:cNvSpPr/>
              <p:nvPr/>
            </p:nvSpPr>
            <p:spPr bwMode="auto">
              <a:xfrm>
                <a:off x="5913" y="3642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3323"/>
              <p:cNvSpPr/>
              <p:nvPr/>
            </p:nvSpPr>
            <p:spPr bwMode="auto">
              <a:xfrm>
                <a:off x="6024" y="3749"/>
                <a:ext cx="8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6 h 7"/>
                  <a:gd name="T4" fmla="*/ 0 w 7"/>
                  <a:gd name="T5" fmla="*/ 7 h 7"/>
                  <a:gd name="T6" fmla="*/ 7 w 7"/>
                  <a:gd name="T7" fmla="*/ 5 h 7"/>
                  <a:gd name="T8" fmla="*/ 2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3324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3325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3326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3327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3328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3329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3330"/>
              <p:cNvSpPr/>
              <p:nvPr/>
            </p:nvSpPr>
            <p:spPr bwMode="auto">
              <a:xfrm>
                <a:off x="5881" y="3648"/>
                <a:ext cx="47" cy="141"/>
              </a:xfrm>
              <a:custGeom>
                <a:avLst/>
                <a:gdLst>
                  <a:gd name="T0" fmla="*/ 27 w 45"/>
                  <a:gd name="T1" fmla="*/ 0 h 134"/>
                  <a:gd name="T2" fmla="*/ 0 w 45"/>
                  <a:gd name="T3" fmla="*/ 66 h 134"/>
                  <a:gd name="T4" fmla="*/ 34 w 45"/>
                  <a:gd name="T5" fmla="*/ 134 h 134"/>
                  <a:gd name="T6" fmla="*/ 45 w 45"/>
                  <a:gd name="T7" fmla="*/ 131 h 134"/>
                  <a:gd name="T8" fmla="*/ 29 w 45"/>
                  <a:gd name="T9" fmla="*/ 0 h 134"/>
                  <a:gd name="T10" fmla="*/ 27 w 45"/>
                  <a:gd name="T1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34">
                    <a:moveTo>
                      <a:pt x="27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3331"/>
              <p:cNvSpPr/>
              <p:nvPr/>
            </p:nvSpPr>
            <p:spPr bwMode="auto">
              <a:xfrm>
                <a:off x="5909" y="3644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3332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3333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3334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close/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3335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3336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3337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3338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3339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3340"/>
              <p:cNvSpPr/>
              <p:nvPr/>
            </p:nvSpPr>
            <p:spPr bwMode="auto">
              <a:xfrm>
                <a:off x="5845" y="3781"/>
                <a:ext cx="32" cy="29"/>
              </a:xfrm>
              <a:custGeom>
                <a:avLst/>
                <a:gdLst>
                  <a:gd name="T0" fmla="*/ 10 w 31"/>
                  <a:gd name="T1" fmla="*/ 0 h 28"/>
                  <a:gd name="T2" fmla="*/ 0 w 31"/>
                  <a:gd name="T3" fmla="*/ 25 h 28"/>
                  <a:gd name="T4" fmla="*/ 2 w 31"/>
                  <a:gd name="T5" fmla="*/ 28 h 28"/>
                  <a:gd name="T6" fmla="*/ 31 w 31"/>
                  <a:gd name="T7" fmla="*/ 20 h 28"/>
                  <a:gd name="T8" fmla="*/ 30 w 31"/>
                  <a:gd name="T9" fmla="*/ 16 h 28"/>
                  <a:gd name="T10" fmla="*/ 30 w 31"/>
                  <a:gd name="T11" fmla="*/ 13 h 28"/>
                  <a:gd name="T12" fmla="*/ 10 w 3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1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30" y="16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3341"/>
              <p:cNvSpPr/>
              <p:nvPr/>
            </p:nvSpPr>
            <p:spPr bwMode="auto">
              <a:xfrm>
                <a:off x="5876" y="3794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3 h 7"/>
                  <a:gd name="T4" fmla="*/ 1 w 7"/>
                  <a:gd name="T5" fmla="*/ 7 h 7"/>
                  <a:gd name="T6" fmla="*/ 7 w 7"/>
                  <a:gd name="T7" fmla="*/ 5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3342"/>
              <p:cNvSpPr/>
              <p:nvPr/>
            </p:nvSpPr>
            <p:spPr bwMode="auto">
              <a:xfrm>
                <a:off x="5843" y="380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3343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3344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3345"/>
              <p:cNvSpPr/>
              <p:nvPr/>
            </p:nvSpPr>
            <p:spPr bwMode="auto">
              <a:xfrm>
                <a:off x="5840" y="3780"/>
                <a:ext cx="46" cy="34"/>
              </a:xfrm>
              <a:custGeom>
                <a:avLst/>
                <a:gdLst>
                  <a:gd name="T0" fmla="*/ 13 w 43"/>
                  <a:gd name="T1" fmla="*/ 0 h 33"/>
                  <a:gd name="T2" fmla="*/ 0 w 43"/>
                  <a:gd name="T3" fmla="*/ 32 h 33"/>
                  <a:gd name="T4" fmla="*/ 0 w 43"/>
                  <a:gd name="T5" fmla="*/ 32 h 33"/>
                  <a:gd name="T6" fmla="*/ 0 w 43"/>
                  <a:gd name="T7" fmla="*/ 33 h 33"/>
                  <a:gd name="T8" fmla="*/ 43 w 43"/>
                  <a:gd name="T9" fmla="*/ 20 h 33"/>
                  <a:gd name="T10" fmla="*/ 41 w 43"/>
                  <a:gd name="T11" fmla="*/ 19 h 33"/>
                  <a:gd name="T12" fmla="*/ 35 w 43"/>
                  <a:gd name="T13" fmla="*/ 21 h 33"/>
                  <a:gd name="T14" fmla="*/ 6 w 43"/>
                  <a:gd name="T15" fmla="*/ 29 h 33"/>
                  <a:gd name="T16" fmla="*/ 2 w 43"/>
                  <a:gd name="T17" fmla="*/ 31 h 33"/>
                  <a:gd name="T18" fmla="*/ 14 w 43"/>
                  <a:gd name="T19" fmla="*/ 1 h 33"/>
                  <a:gd name="T20" fmla="*/ 13 w 4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3">
                    <a:moveTo>
                      <a:pt x="13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3346"/>
              <p:cNvSpPr/>
              <p:nvPr/>
            </p:nvSpPr>
            <p:spPr bwMode="auto">
              <a:xfrm>
                <a:off x="5839" y="38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3347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3348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3349"/>
              <p:cNvSpPr>
                <a:spLocks noEditPoints="1"/>
              </p:cNvSpPr>
              <p:nvPr/>
            </p:nvSpPr>
            <p:spPr bwMode="auto">
              <a:xfrm>
                <a:off x="6040" y="3602"/>
                <a:ext cx="112" cy="147"/>
              </a:xfrm>
              <a:custGeom>
                <a:avLst/>
                <a:gdLst>
                  <a:gd name="T0" fmla="*/ 27 w 106"/>
                  <a:gd name="T1" fmla="*/ 62 h 139"/>
                  <a:gd name="T2" fmla="*/ 0 w 106"/>
                  <a:gd name="T3" fmla="*/ 136 h 139"/>
                  <a:gd name="T4" fmla="*/ 3 w 106"/>
                  <a:gd name="T5" fmla="*/ 139 h 139"/>
                  <a:gd name="T6" fmla="*/ 86 w 106"/>
                  <a:gd name="T7" fmla="*/ 98 h 139"/>
                  <a:gd name="T8" fmla="*/ 98 w 106"/>
                  <a:gd name="T9" fmla="*/ 74 h 139"/>
                  <a:gd name="T10" fmla="*/ 27 w 106"/>
                  <a:gd name="T11" fmla="*/ 62 h 139"/>
                  <a:gd name="T12" fmla="*/ 49 w 106"/>
                  <a:gd name="T13" fmla="*/ 0 h 139"/>
                  <a:gd name="T14" fmla="*/ 28 w 106"/>
                  <a:gd name="T15" fmla="*/ 59 h 139"/>
                  <a:gd name="T16" fmla="*/ 99 w 106"/>
                  <a:gd name="T17" fmla="*/ 71 h 139"/>
                  <a:gd name="T18" fmla="*/ 106 w 106"/>
                  <a:gd name="T19" fmla="*/ 57 h 139"/>
                  <a:gd name="T20" fmla="*/ 49 w 106"/>
                  <a:gd name="T2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39">
                    <a:moveTo>
                      <a:pt x="27" y="62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" y="137"/>
                      <a:pt x="2" y="138"/>
                      <a:pt x="3" y="13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27" y="62"/>
                      <a:pt x="27" y="62"/>
                      <a:pt x="27" y="62"/>
                    </a:cubicBezTo>
                    <a:moveTo>
                      <a:pt x="49" y="0"/>
                    </a:moveTo>
                    <a:cubicBezTo>
                      <a:pt x="28" y="59"/>
                      <a:pt x="28" y="59"/>
                      <a:pt x="28" y="59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3350"/>
              <p:cNvSpPr/>
              <p:nvPr/>
            </p:nvSpPr>
            <p:spPr bwMode="auto">
              <a:xfrm>
                <a:off x="6038" y="3746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2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3351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3352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3353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close/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3354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3355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3356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3357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3358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3359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3360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3361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3362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3363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close/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3364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3365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3366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3367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3368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3369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3370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3371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3372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3373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3374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3375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3376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3377"/>
              <p:cNvSpPr/>
              <p:nvPr/>
            </p:nvSpPr>
            <p:spPr bwMode="auto">
              <a:xfrm>
                <a:off x="6169" y="3537"/>
                <a:ext cx="10" cy="132"/>
              </a:xfrm>
              <a:custGeom>
                <a:avLst/>
                <a:gdLst>
                  <a:gd name="T0" fmla="*/ 9 w 9"/>
                  <a:gd name="T1" fmla="*/ 0 h 125"/>
                  <a:gd name="T2" fmla="*/ 0 w 9"/>
                  <a:gd name="T3" fmla="*/ 88 h 125"/>
                  <a:gd name="T4" fmla="*/ 5 w 9"/>
                  <a:gd name="T5" fmla="*/ 96 h 125"/>
                  <a:gd name="T6" fmla="*/ 1 w 9"/>
                  <a:gd name="T7" fmla="*/ 103 h 125"/>
                  <a:gd name="T8" fmla="*/ 6 w 9"/>
                  <a:gd name="T9" fmla="*/ 125 h 125"/>
                  <a:gd name="T10" fmla="*/ 7 w 9"/>
                  <a:gd name="T11" fmla="*/ 124 h 125"/>
                  <a:gd name="T12" fmla="*/ 7 w 9"/>
                  <a:gd name="T13" fmla="*/ 115 h 125"/>
                  <a:gd name="T14" fmla="*/ 3 w 9"/>
                  <a:gd name="T15" fmla="*/ 109 h 125"/>
                  <a:gd name="T16" fmla="*/ 7 w 9"/>
                  <a:gd name="T17" fmla="*/ 104 h 125"/>
                  <a:gd name="T18" fmla="*/ 9 w 9"/>
                  <a:gd name="T1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5">
                    <a:moveTo>
                      <a:pt x="9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3" y="89"/>
                      <a:pt x="5" y="92"/>
                      <a:pt x="5" y="96"/>
                    </a:cubicBezTo>
                    <a:cubicBezTo>
                      <a:pt x="5" y="99"/>
                      <a:pt x="3" y="102"/>
                      <a:pt x="1" y="103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4" y="114"/>
                      <a:pt x="3" y="112"/>
                      <a:pt x="3" y="109"/>
                    </a:cubicBezTo>
                    <a:cubicBezTo>
                      <a:pt x="3" y="106"/>
                      <a:pt x="4" y="104"/>
                      <a:pt x="7" y="10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3378"/>
              <p:cNvSpPr/>
              <p:nvPr/>
            </p:nvSpPr>
            <p:spPr bwMode="auto">
              <a:xfrm>
                <a:off x="6168" y="3630"/>
                <a:ext cx="6" cy="15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8 h 15"/>
                  <a:gd name="T4" fmla="*/ 2 w 6"/>
                  <a:gd name="T5" fmla="*/ 15 h 15"/>
                  <a:gd name="T6" fmla="*/ 6 w 6"/>
                  <a:gd name="T7" fmla="*/ 8 h 15"/>
                  <a:gd name="T8" fmla="*/ 1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4"/>
                      <a:pt x="6" y="11"/>
                      <a:pt x="6" y="8"/>
                    </a:cubicBezTo>
                    <a:cubicBezTo>
                      <a:pt x="6" y="4"/>
                      <a:pt x="4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3379"/>
              <p:cNvSpPr/>
              <p:nvPr/>
            </p:nvSpPr>
            <p:spPr bwMode="auto">
              <a:xfrm>
                <a:off x="6172" y="3647"/>
                <a:ext cx="5" cy="11"/>
              </a:xfrm>
              <a:custGeom>
                <a:avLst/>
                <a:gdLst>
                  <a:gd name="T0" fmla="*/ 4 w 4"/>
                  <a:gd name="T1" fmla="*/ 0 h 11"/>
                  <a:gd name="T2" fmla="*/ 0 w 4"/>
                  <a:gd name="T3" fmla="*/ 5 h 11"/>
                  <a:gd name="T4" fmla="*/ 4 w 4"/>
                  <a:gd name="T5" fmla="*/ 11 h 11"/>
                  <a:gd name="T6" fmla="*/ 4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8"/>
                      <a:pt x="1" y="10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3380"/>
              <p:cNvSpPr>
                <a:spLocks noEditPoints="1"/>
              </p:cNvSpPr>
              <p:nvPr/>
            </p:nvSpPr>
            <p:spPr bwMode="auto">
              <a:xfrm>
                <a:off x="6167" y="3519"/>
                <a:ext cx="12" cy="119"/>
              </a:xfrm>
              <a:custGeom>
                <a:avLst/>
                <a:gdLst>
                  <a:gd name="T0" fmla="*/ 1 w 11"/>
                  <a:gd name="T1" fmla="*/ 112 h 113"/>
                  <a:gd name="T2" fmla="*/ 1 w 11"/>
                  <a:gd name="T3" fmla="*/ 112 h 113"/>
                  <a:gd name="T4" fmla="*/ 11 w 11"/>
                  <a:gd name="T5" fmla="*/ 0 h 113"/>
                  <a:gd name="T6" fmla="*/ 0 w 11"/>
                  <a:gd name="T7" fmla="*/ 111 h 113"/>
                  <a:gd name="T8" fmla="*/ 0 w 11"/>
                  <a:gd name="T9" fmla="*/ 111 h 113"/>
                  <a:gd name="T10" fmla="*/ 1 w 11"/>
                  <a:gd name="T11" fmla="*/ 112 h 113"/>
                  <a:gd name="T12" fmla="*/ 1 w 11"/>
                  <a:gd name="T13" fmla="*/ 112 h 113"/>
                  <a:gd name="T14" fmla="*/ 1 w 11"/>
                  <a:gd name="T15" fmla="*/ 112 h 113"/>
                  <a:gd name="T16" fmla="*/ 1 w 11"/>
                  <a:gd name="T17" fmla="*/ 112 h 113"/>
                  <a:gd name="T18" fmla="*/ 1 w 11"/>
                  <a:gd name="T19" fmla="*/ 113 h 113"/>
                  <a:gd name="T20" fmla="*/ 2 w 11"/>
                  <a:gd name="T21" fmla="*/ 105 h 113"/>
                  <a:gd name="T22" fmla="*/ 11 w 11"/>
                  <a:gd name="T23" fmla="*/ 17 h 113"/>
                  <a:gd name="T24" fmla="*/ 11 w 11"/>
                  <a:gd name="T2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3">
                    <a:moveTo>
                      <a:pt x="1" y="112"/>
                    </a:moveTo>
                    <a:cubicBezTo>
                      <a:pt x="1" y="112"/>
                      <a:pt x="1" y="112"/>
                      <a:pt x="1" y="112"/>
                    </a:cubicBezTo>
                    <a:moveTo>
                      <a:pt x="11" y="0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1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3381"/>
              <p:cNvSpPr/>
              <p:nvPr/>
            </p:nvSpPr>
            <p:spPr bwMode="auto">
              <a:xfrm>
                <a:off x="6166" y="3636"/>
                <a:ext cx="10" cy="34"/>
              </a:xfrm>
              <a:custGeom>
                <a:avLst/>
                <a:gdLst>
                  <a:gd name="T0" fmla="*/ 1 w 9"/>
                  <a:gd name="T1" fmla="*/ 0 h 32"/>
                  <a:gd name="T2" fmla="*/ 0 w 9"/>
                  <a:gd name="T3" fmla="*/ 2 h 32"/>
                  <a:gd name="T4" fmla="*/ 7 w 9"/>
                  <a:gd name="T5" fmla="*/ 32 h 32"/>
                  <a:gd name="T6" fmla="*/ 9 w 9"/>
                  <a:gd name="T7" fmla="*/ 31 h 32"/>
                  <a:gd name="T8" fmla="*/ 4 w 9"/>
                  <a:gd name="T9" fmla="*/ 9 h 32"/>
                  <a:gd name="T10" fmla="*/ 2 w 9"/>
                  <a:gd name="T11" fmla="*/ 2 h 32"/>
                  <a:gd name="T12" fmla="*/ 2 w 9"/>
                  <a:gd name="T13" fmla="*/ 1 h 32"/>
                  <a:gd name="T14" fmla="*/ 2 w 9"/>
                  <a:gd name="T15" fmla="*/ 1 h 32"/>
                  <a:gd name="T16" fmla="*/ 2 w 9"/>
                  <a:gd name="T17" fmla="*/ 1 h 32"/>
                  <a:gd name="T18" fmla="*/ 1 w 9"/>
                  <a:gd name="T19" fmla="*/ 0 h 32"/>
                  <a:gd name="T20" fmla="*/ 1 w 9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3382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3383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Rectangle 3384"/>
              <p:cNvSpPr>
                <a:spLocks noChangeArrowheads="1"/>
              </p:cNvSpPr>
              <p:nvPr/>
            </p:nvSpPr>
            <p:spPr bwMode="auto">
              <a:xfrm>
                <a:off x="6181" y="3500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3385"/>
              <p:cNvSpPr/>
              <p:nvPr/>
            </p:nvSpPr>
            <p:spPr bwMode="auto">
              <a:xfrm>
                <a:off x="6181" y="35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3386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3387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3388"/>
              <p:cNvSpPr>
                <a:spLocks noEditPoints="1"/>
              </p:cNvSpPr>
              <p:nvPr/>
            </p:nvSpPr>
            <p:spPr bwMode="auto">
              <a:xfrm>
                <a:off x="6018" y="3523"/>
                <a:ext cx="88" cy="73"/>
              </a:xfrm>
              <a:custGeom>
                <a:avLst/>
                <a:gdLst>
                  <a:gd name="T0" fmla="*/ 80 w 83"/>
                  <a:gd name="T1" fmla="*/ 28 h 69"/>
                  <a:gd name="T2" fmla="*/ 44 w 83"/>
                  <a:gd name="T3" fmla="*/ 45 h 69"/>
                  <a:gd name="T4" fmla="*/ 69 w 83"/>
                  <a:gd name="T5" fmla="*/ 69 h 69"/>
                  <a:gd name="T6" fmla="*/ 83 w 83"/>
                  <a:gd name="T7" fmla="*/ 30 h 69"/>
                  <a:gd name="T8" fmla="*/ 80 w 83"/>
                  <a:gd name="T9" fmla="*/ 28 h 69"/>
                  <a:gd name="T10" fmla="*/ 0 w 83"/>
                  <a:gd name="T11" fmla="*/ 0 h 69"/>
                  <a:gd name="T12" fmla="*/ 0 w 83"/>
                  <a:gd name="T13" fmla="*/ 0 h 69"/>
                  <a:gd name="T14" fmla="*/ 42 w 83"/>
                  <a:gd name="T15" fmla="*/ 42 h 69"/>
                  <a:gd name="T16" fmla="*/ 79 w 83"/>
                  <a:gd name="T17" fmla="*/ 25 h 69"/>
                  <a:gd name="T18" fmla="*/ 79 w 83"/>
                  <a:gd name="T19" fmla="*/ 24 h 69"/>
                  <a:gd name="T20" fmla="*/ 79 w 83"/>
                  <a:gd name="T21" fmla="*/ 23 h 69"/>
                  <a:gd name="T22" fmla="*/ 0 w 83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69">
                    <a:moveTo>
                      <a:pt x="80" y="28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1" y="29"/>
                      <a:pt x="80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3389"/>
              <p:cNvSpPr>
                <a:spLocks noEditPoints="1"/>
              </p:cNvSpPr>
              <p:nvPr/>
            </p:nvSpPr>
            <p:spPr bwMode="auto">
              <a:xfrm>
                <a:off x="6102" y="3547"/>
                <a:ext cx="5" cy="8"/>
              </a:xfrm>
              <a:custGeom>
                <a:avLst/>
                <a:gdLst>
                  <a:gd name="T0" fmla="*/ 4 w 5"/>
                  <a:gd name="T1" fmla="*/ 4 h 7"/>
                  <a:gd name="T2" fmla="*/ 1 w 5"/>
                  <a:gd name="T3" fmla="*/ 5 h 7"/>
                  <a:gd name="T4" fmla="*/ 4 w 5"/>
                  <a:gd name="T5" fmla="*/ 7 h 7"/>
                  <a:gd name="T6" fmla="*/ 5 w 5"/>
                  <a:gd name="T7" fmla="*/ 5 h 7"/>
                  <a:gd name="T8" fmla="*/ 4 w 5"/>
                  <a:gd name="T9" fmla="*/ 4 h 7"/>
                  <a:gd name="T10" fmla="*/ 0 w 5"/>
                  <a:gd name="T11" fmla="*/ 0 h 7"/>
                  <a:gd name="T12" fmla="*/ 0 w 5"/>
                  <a:gd name="T13" fmla="*/ 1 h 7"/>
                  <a:gd name="T14" fmla="*/ 0 w 5"/>
                  <a:gd name="T15" fmla="*/ 2 h 7"/>
                  <a:gd name="T16" fmla="*/ 2 w 5"/>
                  <a:gd name="T17" fmla="*/ 1 h 7"/>
                  <a:gd name="T18" fmla="*/ 2 w 5"/>
                  <a:gd name="T19" fmla="*/ 0 h 7"/>
                  <a:gd name="T20" fmla="*/ 2 w 5"/>
                  <a:gd name="T21" fmla="*/ 0 h 7"/>
                  <a:gd name="T22" fmla="*/ 0 w 5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4"/>
                      <a:pt x="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3390"/>
              <p:cNvSpPr>
                <a:spLocks noEditPoints="1"/>
              </p:cNvSpPr>
              <p:nvPr/>
            </p:nvSpPr>
            <p:spPr bwMode="auto">
              <a:xfrm>
                <a:off x="6104" y="3547"/>
                <a:ext cx="3" cy="6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3 w 3"/>
                  <a:gd name="T5" fmla="*/ 5 h 5"/>
                  <a:gd name="T6" fmla="*/ 3 w 3"/>
                  <a:gd name="T7" fmla="*/ 3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1 h 5"/>
                  <a:gd name="T14" fmla="*/ 2 w 3"/>
                  <a:gd name="T15" fmla="*/ 1 h 5"/>
                  <a:gd name="T16" fmla="*/ 1 w 3"/>
                  <a:gd name="T17" fmla="*/ 0 h 5"/>
                  <a:gd name="T18" fmla="*/ 0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3391"/>
              <p:cNvSpPr/>
              <p:nvPr/>
            </p:nvSpPr>
            <p:spPr bwMode="auto">
              <a:xfrm>
                <a:off x="6017" y="352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3392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3393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3394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3395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3396"/>
              <p:cNvSpPr/>
              <p:nvPr/>
            </p:nvSpPr>
            <p:spPr bwMode="auto">
              <a:xfrm>
                <a:off x="6062" y="3548"/>
                <a:ext cx="47" cy="23"/>
              </a:xfrm>
              <a:custGeom>
                <a:avLst/>
                <a:gdLst>
                  <a:gd name="T0" fmla="*/ 41 w 44"/>
                  <a:gd name="T1" fmla="*/ 0 h 21"/>
                  <a:gd name="T2" fmla="*/ 39 w 44"/>
                  <a:gd name="T3" fmla="*/ 0 h 21"/>
                  <a:gd name="T4" fmla="*/ 37 w 44"/>
                  <a:gd name="T5" fmla="*/ 1 h 21"/>
                  <a:gd name="T6" fmla="*/ 0 w 44"/>
                  <a:gd name="T7" fmla="*/ 18 h 21"/>
                  <a:gd name="T8" fmla="*/ 2 w 44"/>
                  <a:gd name="T9" fmla="*/ 21 h 21"/>
                  <a:gd name="T10" fmla="*/ 38 w 44"/>
                  <a:gd name="T11" fmla="*/ 4 h 21"/>
                  <a:gd name="T12" fmla="*/ 41 w 44"/>
                  <a:gd name="T13" fmla="*/ 3 h 21"/>
                  <a:gd name="T14" fmla="*/ 42 w 44"/>
                  <a:gd name="T15" fmla="*/ 2 h 21"/>
                  <a:gd name="T16" fmla="*/ 44 w 44"/>
                  <a:gd name="T17" fmla="*/ 1 h 21"/>
                  <a:gd name="T18" fmla="*/ 44 w 44"/>
                  <a:gd name="T19" fmla="*/ 1 h 21"/>
                  <a:gd name="T20" fmla="*/ 44 w 44"/>
                  <a:gd name="T21" fmla="*/ 1 h 21"/>
                  <a:gd name="T22" fmla="*/ 43 w 44"/>
                  <a:gd name="T23" fmla="*/ 2 h 21"/>
                  <a:gd name="T24" fmla="*/ 42 w 44"/>
                  <a:gd name="T25" fmla="*/ 1 h 21"/>
                  <a:gd name="T26" fmla="*/ 41 w 4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41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2"/>
                      <a:pt x="43" y="2"/>
                    </a:cubicBezTo>
                    <a:cubicBezTo>
                      <a:pt x="43" y="2"/>
                      <a:pt x="43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3397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3398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3399"/>
              <p:cNvSpPr/>
              <p:nvPr/>
            </p:nvSpPr>
            <p:spPr bwMode="auto">
              <a:xfrm>
                <a:off x="6102" y="354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3 w 8"/>
                  <a:gd name="T3" fmla="*/ 2 h 5"/>
                  <a:gd name="T4" fmla="*/ 4 w 8"/>
                  <a:gd name="T5" fmla="*/ 3 h 5"/>
                  <a:gd name="T6" fmla="*/ 5 w 8"/>
                  <a:gd name="T7" fmla="*/ 4 h 5"/>
                  <a:gd name="T8" fmla="*/ 6 w 8"/>
                  <a:gd name="T9" fmla="*/ 5 h 5"/>
                  <a:gd name="T10" fmla="*/ 7 w 8"/>
                  <a:gd name="T11" fmla="*/ 4 h 5"/>
                  <a:gd name="T12" fmla="*/ 7 w 8"/>
                  <a:gd name="T13" fmla="*/ 4 h 5"/>
                  <a:gd name="T14" fmla="*/ 7 w 8"/>
                  <a:gd name="T15" fmla="*/ 4 h 5"/>
                  <a:gd name="T16" fmla="*/ 8 w 8"/>
                  <a:gd name="T17" fmla="*/ 2 h 5"/>
                  <a:gd name="T18" fmla="*/ 8 w 8"/>
                  <a:gd name="T19" fmla="*/ 2 h 5"/>
                  <a:gd name="T20" fmla="*/ 6 w 8"/>
                  <a:gd name="T21" fmla="*/ 3 h 5"/>
                  <a:gd name="T22" fmla="*/ 4 w 8"/>
                  <a:gd name="T23" fmla="*/ 1 h 5"/>
                  <a:gd name="T24" fmla="*/ 0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3400"/>
              <p:cNvSpPr/>
              <p:nvPr/>
            </p:nvSpPr>
            <p:spPr bwMode="auto">
              <a:xfrm>
                <a:off x="6126" y="3576"/>
                <a:ext cx="36" cy="71"/>
              </a:xfrm>
              <a:custGeom>
                <a:avLst/>
                <a:gdLst>
                  <a:gd name="T0" fmla="*/ 0 w 34"/>
                  <a:gd name="T1" fmla="*/ 0 h 67"/>
                  <a:gd name="T2" fmla="*/ 0 w 34"/>
                  <a:gd name="T3" fmla="*/ 0 h 67"/>
                  <a:gd name="T4" fmla="*/ 33 w 34"/>
                  <a:gd name="T5" fmla="*/ 67 h 67"/>
                  <a:gd name="T6" fmla="*/ 34 w 34"/>
                  <a:gd name="T7" fmla="*/ 65 h 67"/>
                  <a:gd name="T8" fmla="*/ 31 w 34"/>
                  <a:gd name="T9" fmla="*/ 59 h 67"/>
                  <a:gd name="T10" fmla="*/ 33 w 34"/>
                  <a:gd name="T11" fmla="*/ 53 h 67"/>
                  <a:gd name="T12" fmla="*/ 0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2" y="63"/>
                      <a:pt x="31" y="61"/>
                      <a:pt x="31" y="59"/>
                    </a:cubicBezTo>
                    <a:cubicBezTo>
                      <a:pt x="31" y="56"/>
                      <a:pt x="32" y="54"/>
                      <a:pt x="33" y="5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3401"/>
              <p:cNvSpPr/>
              <p:nvPr/>
            </p:nvSpPr>
            <p:spPr bwMode="auto">
              <a:xfrm>
                <a:off x="6125" y="35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3402"/>
              <p:cNvSpPr/>
              <p:nvPr/>
            </p:nvSpPr>
            <p:spPr bwMode="auto">
              <a:xfrm>
                <a:off x="6159" y="3632"/>
                <a:ext cx="6" cy="12"/>
              </a:xfrm>
              <a:custGeom>
                <a:avLst/>
                <a:gdLst>
                  <a:gd name="T0" fmla="*/ 2 w 6"/>
                  <a:gd name="T1" fmla="*/ 0 h 12"/>
                  <a:gd name="T2" fmla="*/ 0 w 6"/>
                  <a:gd name="T3" fmla="*/ 6 h 12"/>
                  <a:gd name="T4" fmla="*/ 3 w 6"/>
                  <a:gd name="T5" fmla="*/ 12 h 12"/>
                  <a:gd name="T6" fmla="*/ 6 w 6"/>
                  <a:gd name="T7" fmla="*/ 6 h 12"/>
                  <a:gd name="T8" fmla="*/ 2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8"/>
                      <a:pt x="1" y="10"/>
                      <a:pt x="3" y="1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3403"/>
              <p:cNvSpPr/>
              <p:nvPr/>
            </p:nvSpPr>
            <p:spPr bwMode="auto">
              <a:xfrm>
                <a:off x="6118" y="3561"/>
                <a:ext cx="48" cy="77"/>
              </a:xfrm>
              <a:custGeom>
                <a:avLst/>
                <a:gdLst>
                  <a:gd name="T0" fmla="*/ 0 w 45"/>
                  <a:gd name="T1" fmla="*/ 0 h 73"/>
                  <a:gd name="T2" fmla="*/ 6 w 45"/>
                  <a:gd name="T3" fmla="*/ 13 h 73"/>
                  <a:gd name="T4" fmla="*/ 7 w 45"/>
                  <a:gd name="T5" fmla="*/ 14 h 73"/>
                  <a:gd name="T6" fmla="*/ 40 w 45"/>
                  <a:gd name="T7" fmla="*/ 67 h 73"/>
                  <a:gd name="T8" fmla="*/ 44 w 45"/>
                  <a:gd name="T9" fmla="*/ 73 h 73"/>
                  <a:gd name="T10" fmla="*/ 44 w 45"/>
                  <a:gd name="T11" fmla="*/ 72 h 73"/>
                  <a:gd name="T12" fmla="*/ 45 w 45"/>
                  <a:gd name="T13" fmla="*/ 71 h 73"/>
                  <a:gd name="T14" fmla="*/ 0 w 45"/>
                  <a:gd name="T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3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5" y="7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3404"/>
              <p:cNvSpPr/>
              <p:nvPr/>
            </p:nvSpPr>
            <p:spPr bwMode="auto">
              <a:xfrm>
                <a:off x="6161" y="3636"/>
                <a:ext cx="5" cy="13"/>
              </a:xfrm>
              <a:custGeom>
                <a:avLst/>
                <a:gdLst>
                  <a:gd name="T0" fmla="*/ 5 w 5"/>
                  <a:gd name="T1" fmla="*/ 0 h 12"/>
                  <a:gd name="T2" fmla="*/ 4 w 5"/>
                  <a:gd name="T3" fmla="*/ 1 h 12"/>
                  <a:gd name="T4" fmla="*/ 4 w 5"/>
                  <a:gd name="T5" fmla="*/ 2 h 12"/>
                  <a:gd name="T6" fmla="*/ 1 w 5"/>
                  <a:gd name="T7" fmla="*/ 8 h 12"/>
                  <a:gd name="T8" fmla="*/ 0 w 5"/>
                  <a:gd name="T9" fmla="*/ 10 h 12"/>
                  <a:gd name="T10" fmla="*/ 1 w 5"/>
                  <a:gd name="T11" fmla="*/ 12 h 12"/>
                  <a:gd name="T12" fmla="*/ 5 w 5"/>
                  <a:gd name="T13" fmla="*/ 2 h 12"/>
                  <a:gd name="T14" fmla="*/ 5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3405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3406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3407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3408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3409"/>
              <p:cNvSpPr/>
              <p:nvPr/>
            </p:nvSpPr>
            <p:spPr bwMode="auto">
              <a:xfrm>
                <a:off x="6115" y="3506"/>
                <a:ext cx="64" cy="124"/>
              </a:xfrm>
              <a:custGeom>
                <a:avLst/>
                <a:gdLst>
                  <a:gd name="T0" fmla="*/ 56 w 60"/>
                  <a:gd name="T1" fmla="*/ 0 h 117"/>
                  <a:gd name="T2" fmla="*/ 1 w 60"/>
                  <a:gd name="T3" fmla="*/ 37 h 117"/>
                  <a:gd name="T4" fmla="*/ 1 w 60"/>
                  <a:gd name="T5" fmla="*/ 39 h 117"/>
                  <a:gd name="T6" fmla="*/ 1 w 60"/>
                  <a:gd name="T7" fmla="*/ 41 h 117"/>
                  <a:gd name="T8" fmla="*/ 0 w 60"/>
                  <a:gd name="T9" fmla="*/ 44 h 117"/>
                  <a:gd name="T10" fmla="*/ 7 w 60"/>
                  <a:gd name="T11" fmla="*/ 55 h 117"/>
                  <a:gd name="T12" fmla="*/ 7 w 60"/>
                  <a:gd name="T13" fmla="*/ 55 h 117"/>
                  <a:gd name="T14" fmla="*/ 13 w 60"/>
                  <a:gd name="T15" fmla="*/ 60 h 117"/>
                  <a:gd name="T16" fmla="*/ 12 w 60"/>
                  <a:gd name="T17" fmla="*/ 64 h 117"/>
                  <a:gd name="T18" fmla="*/ 46 w 60"/>
                  <a:gd name="T19" fmla="*/ 117 h 117"/>
                  <a:gd name="T20" fmla="*/ 48 w 60"/>
                  <a:gd name="T21" fmla="*/ 117 h 117"/>
                  <a:gd name="T22" fmla="*/ 60 w 60"/>
                  <a:gd name="T23" fmla="*/ 3 h 117"/>
                  <a:gd name="T24" fmla="*/ 56 w 60"/>
                  <a:gd name="T2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7">
                    <a:moveTo>
                      <a:pt x="5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2"/>
                      <a:pt x="0" y="43"/>
                      <a:pt x="0" y="4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3" y="57"/>
                      <a:pt x="13" y="60"/>
                    </a:cubicBezTo>
                    <a:cubicBezTo>
                      <a:pt x="13" y="62"/>
                      <a:pt x="13" y="63"/>
                      <a:pt x="12" y="64"/>
                    </a:cubicBezTo>
                    <a:cubicBezTo>
                      <a:pt x="46" y="117"/>
                      <a:pt x="46" y="117"/>
                      <a:pt x="46" y="117"/>
                    </a:cubicBezTo>
                    <a:cubicBezTo>
                      <a:pt x="46" y="117"/>
                      <a:pt x="47" y="117"/>
                      <a:pt x="48" y="1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8" y="2"/>
                      <a:pt x="57" y="2"/>
                      <a:pt x="56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3410"/>
              <p:cNvSpPr/>
              <p:nvPr/>
            </p:nvSpPr>
            <p:spPr bwMode="auto">
              <a:xfrm>
                <a:off x="6123" y="3564"/>
                <a:ext cx="6" cy="10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5 w 6"/>
                  <a:gd name="T5" fmla="*/ 9 h 9"/>
                  <a:gd name="T6" fmla="*/ 6 w 6"/>
                  <a:gd name="T7" fmla="*/ 5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2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3411"/>
              <p:cNvSpPr/>
              <p:nvPr/>
            </p:nvSpPr>
            <p:spPr bwMode="auto">
              <a:xfrm>
                <a:off x="6114" y="3549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3412"/>
              <p:cNvSpPr/>
              <p:nvPr/>
            </p:nvSpPr>
            <p:spPr bwMode="auto">
              <a:xfrm>
                <a:off x="6112" y="3545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4 h 6"/>
                  <a:gd name="T8" fmla="*/ 4 w 4"/>
                  <a:gd name="T9" fmla="*/ 2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3413"/>
              <p:cNvSpPr/>
              <p:nvPr/>
            </p:nvSpPr>
            <p:spPr bwMode="auto">
              <a:xfrm>
                <a:off x="6164" y="36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3414"/>
              <p:cNvSpPr/>
              <p:nvPr/>
            </p:nvSpPr>
            <p:spPr bwMode="auto">
              <a:xfrm>
                <a:off x="6174" y="3503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4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3415"/>
              <p:cNvSpPr>
                <a:spLocks noEditPoints="1"/>
              </p:cNvSpPr>
              <p:nvPr/>
            </p:nvSpPr>
            <p:spPr bwMode="auto">
              <a:xfrm>
                <a:off x="6112" y="3503"/>
                <a:ext cx="68" cy="133"/>
              </a:xfrm>
              <a:custGeom>
                <a:avLst/>
                <a:gdLst>
                  <a:gd name="T0" fmla="*/ 59 w 64"/>
                  <a:gd name="T1" fmla="*/ 3 h 126"/>
                  <a:gd name="T2" fmla="*/ 63 w 64"/>
                  <a:gd name="T3" fmla="*/ 0 h 126"/>
                  <a:gd name="T4" fmla="*/ 63 w 64"/>
                  <a:gd name="T5" fmla="*/ 6 h 126"/>
                  <a:gd name="T6" fmla="*/ 51 w 64"/>
                  <a:gd name="T7" fmla="*/ 120 h 126"/>
                  <a:gd name="T8" fmla="*/ 50 w 64"/>
                  <a:gd name="T9" fmla="*/ 123 h 126"/>
                  <a:gd name="T10" fmla="*/ 49 w 64"/>
                  <a:gd name="T11" fmla="*/ 120 h 126"/>
                  <a:gd name="T12" fmla="*/ 15 w 64"/>
                  <a:gd name="T13" fmla="*/ 67 h 126"/>
                  <a:gd name="T14" fmla="*/ 10 w 64"/>
                  <a:gd name="T15" fmla="*/ 58 h 126"/>
                  <a:gd name="T16" fmla="*/ 3 w 64"/>
                  <a:gd name="T17" fmla="*/ 47 h 126"/>
                  <a:gd name="T18" fmla="*/ 2 w 64"/>
                  <a:gd name="T19" fmla="*/ 46 h 126"/>
                  <a:gd name="T20" fmla="*/ 0 w 64"/>
                  <a:gd name="T21" fmla="*/ 43 h 126"/>
                  <a:gd name="T22" fmla="*/ 4 w 64"/>
                  <a:gd name="T23" fmla="*/ 40 h 126"/>
                  <a:gd name="T24" fmla="*/ 59 w 64"/>
                  <a:gd name="T25" fmla="*/ 3 h 126"/>
                  <a:gd name="T26" fmla="*/ 64 w 64"/>
                  <a:gd name="T27" fmla="*/ 0 h 126"/>
                  <a:gd name="T28" fmla="*/ 0 w 64"/>
                  <a:gd name="T29" fmla="*/ 42 h 126"/>
                  <a:gd name="T30" fmla="*/ 6 w 64"/>
                  <a:gd name="T31" fmla="*/ 55 h 126"/>
                  <a:gd name="T32" fmla="*/ 51 w 64"/>
                  <a:gd name="T33" fmla="*/ 126 h 126"/>
                  <a:gd name="T34" fmla="*/ 51 w 64"/>
                  <a:gd name="T35" fmla="*/ 126 h 126"/>
                  <a:gd name="T36" fmla="*/ 52 w 64"/>
                  <a:gd name="T37" fmla="*/ 126 h 126"/>
                  <a:gd name="T38" fmla="*/ 63 w 64"/>
                  <a:gd name="T39" fmla="*/ 15 h 126"/>
                  <a:gd name="T40" fmla="*/ 64 w 64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126">
                    <a:moveTo>
                      <a:pt x="59" y="3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9" y="3"/>
                      <a:pt x="59" y="3"/>
                      <a:pt x="59" y="3"/>
                    </a:cubicBezTo>
                    <a:moveTo>
                      <a:pt x="6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3416"/>
              <p:cNvSpPr/>
              <p:nvPr/>
            </p:nvSpPr>
            <p:spPr bwMode="auto">
              <a:xfrm>
                <a:off x="6166" y="36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3417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3418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3419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3420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0" name="Group 3622"/>
            <p:cNvGrpSpPr/>
            <p:nvPr/>
          </p:nvGrpSpPr>
          <p:grpSpPr bwMode="auto">
            <a:xfrm>
              <a:off x="5731" y="3211"/>
              <a:ext cx="529" cy="901"/>
              <a:chOff x="5731" y="3211"/>
              <a:chExt cx="529" cy="901"/>
            </a:xfrm>
          </p:grpSpPr>
          <p:sp>
            <p:nvSpPr>
              <p:cNvPr id="1329" name="Freeform 3422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3423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3424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3425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3426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3427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3428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3429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3430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3431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3432"/>
              <p:cNvSpPr/>
              <p:nvPr/>
            </p:nvSpPr>
            <p:spPr bwMode="auto">
              <a:xfrm>
                <a:off x="6162" y="3645"/>
                <a:ext cx="10" cy="26"/>
              </a:xfrm>
              <a:custGeom>
                <a:avLst/>
                <a:gdLst>
                  <a:gd name="T0" fmla="*/ 2 w 10"/>
                  <a:gd name="T1" fmla="*/ 0 h 24"/>
                  <a:gd name="T2" fmla="*/ 0 w 10"/>
                  <a:gd name="T3" fmla="*/ 4 h 24"/>
                  <a:gd name="T4" fmla="*/ 10 w 10"/>
                  <a:gd name="T5" fmla="*/ 24 h 24"/>
                  <a:gd name="T6" fmla="*/ 10 w 10"/>
                  <a:gd name="T7" fmla="*/ 24 h 24"/>
                  <a:gd name="T8" fmla="*/ 5 w 10"/>
                  <a:gd name="T9" fmla="*/ 0 h 24"/>
                  <a:gd name="T10" fmla="*/ 4 w 10"/>
                  <a:gd name="T11" fmla="*/ 0 h 24"/>
                  <a:gd name="T12" fmla="*/ 2 w 1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3433"/>
              <p:cNvSpPr/>
              <p:nvPr/>
            </p:nvSpPr>
            <p:spPr bwMode="auto">
              <a:xfrm>
                <a:off x="6164" y="36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3434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3435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3436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3437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3438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3439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3440"/>
              <p:cNvSpPr/>
              <p:nvPr/>
            </p:nvSpPr>
            <p:spPr bwMode="auto">
              <a:xfrm>
                <a:off x="6093" y="3555"/>
                <a:ext cx="66" cy="104"/>
              </a:xfrm>
              <a:custGeom>
                <a:avLst/>
                <a:gdLst>
                  <a:gd name="T0" fmla="*/ 18 w 62"/>
                  <a:gd name="T1" fmla="*/ 0 h 99"/>
                  <a:gd name="T2" fmla="*/ 15 w 62"/>
                  <a:gd name="T3" fmla="*/ 1 h 99"/>
                  <a:gd name="T4" fmla="*/ 0 w 62"/>
                  <a:gd name="T5" fmla="*/ 42 h 99"/>
                  <a:gd name="T6" fmla="*/ 58 w 62"/>
                  <a:gd name="T7" fmla="*/ 99 h 99"/>
                  <a:gd name="T8" fmla="*/ 62 w 62"/>
                  <a:gd name="T9" fmla="*/ 90 h 99"/>
                  <a:gd name="T10" fmla="*/ 28 w 62"/>
                  <a:gd name="T11" fmla="*/ 20 h 99"/>
                  <a:gd name="T12" fmla="*/ 23 w 62"/>
                  <a:gd name="T13" fmla="*/ 14 h 99"/>
                  <a:gd name="T14" fmla="*/ 23 w 62"/>
                  <a:gd name="T15" fmla="*/ 12 h 99"/>
                  <a:gd name="T16" fmla="*/ 18 w 6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99"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0"/>
                      <a:pt x="23" y="17"/>
                      <a:pt x="23" y="14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3441"/>
              <p:cNvSpPr/>
              <p:nvPr/>
            </p:nvSpPr>
            <p:spPr bwMode="auto">
              <a:xfrm>
                <a:off x="6117" y="3567"/>
                <a:ext cx="6" cy="9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5 w 5"/>
                  <a:gd name="T5" fmla="*/ 8 h 8"/>
                  <a:gd name="T6" fmla="*/ 0 w 5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3442"/>
              <p:cNvSpPr/>
              <p:nvPr/>
            </p:nvSpPr>
            <p:spPr bwMode="auto">
              <a:xfrm>
                <a:off x="6109" y="355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3443"/>
              <p:cNvSpPr/>
              <p:nvPr/>
            </p:nvSpPr>
            <p:spPr bwMode="auto">
              <a:xfrm>
                <a:off x="6110" y="355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3444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3445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3446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3447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3448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3449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3450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3451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3452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3453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3454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3455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3456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3457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3458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3459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3460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3461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3462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3463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3464"/>
              <p:cNvSpPr/>
              <p:nvPr/>
            </p:nvSpPr>
            <p:spPr bwMode="auto">
              <a:xfrm>
                <a:off x="5868" y="3840"/>
                <a:ext cx="66" cy="57"/>
              </a:xfrm>
              <a:custGeom>
                <a:avLst/>
                <a:gdLst>
                  <a:gd name="T0" fmla="*/ 58 w 62"/>
                  <a:gd name="T1" fmla="*/ 0 h 54"/>
                  <a:gd name="T2" fmla="*/ 0 w 62"/>
                  <a:gd name="T3" fmla="*/ 52 h 54"/>
                  <a:gd name="T4" fmla="*/ 1 w 62"/>
                  <a:gd name="T5" fmla="*/ 54 h 54"/>
                  <a:gd name="T6" fmla="*/ 59 w 62"/>
                  <a:gd name="T7" fmla="*/ 43 h 54"/>
                  <a:gd name="T8" fmla="*/ 62 w 62"/>
                  <a:gd name="T9" fmla="*/ 2 h 54"/>
                  <a:gd name="T10" fmla="*/ 58 w 62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4">
                    <a:moveTo>
                      <a:pt x="5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3465"/>
              <p:cNvSpPr/>
              <p:nvPr/>
            </p:nvSpPr>
            <p:spPr bwMode="auto">
              <a:xfrm>
                <a:off x="5929" y="3835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4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3466"/>
              <p:cNvSpPr/>
              <p:nvPr/>
            </p:nvSpPr>
            <p:spPr bwMode="auto">
              <a:xfrm>
                <a:off x="5866" y="38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3467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3468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3469"/>
              <p:cNvSpPr/>
              <p:nvPr/>
            </p:nvSpPr>
            <p:spPr bwMode="auto">
              <a:xfrm>
                <a:off x="5862" y="3885"/>
                <a:ext cx="70" cy="15"/>
              </a:xfrm>
              <a:custGeom>
                <a:avLst/>
                <a:gdLst>
                  <a:gd name="T0" fmla="*/ 67 w 67"/>
                  <a:gd name="T1" fmla="*/ 0 h 14"/>
                  <a:gd name="T2" fmla="*/ 65 w 67"/>
                  <a:gd name="T3" fmla="*/ 0 h 14"/>
                  <a:gd name="T4" fmla="*/ 7 w 67"/>
                  <a:gd name="T5" fmla="*/ 11 h 14"/>
                  <a:gd name="T6" fmla="*/ 4 w 67"/>
                  <a:gd name="T7" fmla="*/ 11 h 14"/>
                  <a:gd name="T8" fmla="*/ 1 w 67"/>
                  <a:gd name="T9" fmla="*/ 12 h 14"/>
                  <a:gd name="T10" fmla="*/ 0 w 67"/>
                  <a:gd name="T11" fmla="*/ 13 h 14"/>
                  <a:gd name="T12" fmla="*/ 0 w 67"/>
                  <a:gd name="T13" fmla="*/ 13 h 14"/>
                  <a:gd name="T14" fmla="*/ 0 w 67"/>
                  <a:gd name="T15" fmla="*/ 14 h 14"/>
                  <a:gd name="T16" fmla="*/ 67 w 67"/>
                  <a:gd name="T17" fmla="*/ 2 h 14"/>
                  <a:gd name="T18" fmla="*/ 67 w 6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14">
                    <a:moveTo>
                      <a:pt x="6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3470"/>
              <p:cNvSpPr/>
              <p:nvPr/>
            </p:nvSpPr>
            <p:spPr bwMode="auto">
              <a:xfrm>
                <a:off x="5935" y="3833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3471"/>
              <p:cNvSpPr/>
              <p:nvPr/>
            </p:nvSpPr>
            <p:spPr bwMode="auto">
              <a:xfrm>
                <a:off x="5861" y="389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3472"/>
              <p:cNvSpPr/>
              <p:nvPr/>
            </p:nvSpPr>
            <p:spPr bwMode="auto">
              <a:xfrm>
                <a:off x="593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473"/>
              <p:cNvSpPr>
                <a:spLocks noEditPoints="1"/>
              </p:cNvSpPr>
              <p:nvPr/>
            </p:nvSpPr>
            <p:spPr bwMode="auto">
              <a:xfrm>
                <a:off x="5927" y="3867"/>
                <a:ext cx="123" cy="123"/>
              </a:xfrm>
              <a:custGeom>
                <a:avLst/>
                <a:gdLst>
                  <a:gd name="T0" fmla="*/ 22 w 116"/>
                  <a:gd name="T1" fmla="*/ 17 h 116"/>
                  <a:gd name="T2" fmla="*/ 6 w 116"/>
                  <a:gd name="T3" fmla="*/ 20 h 116"/>
                  <a:gd name="T4" fmla="*/ 0 w 116"/>
                  <a:gd name="T5" fmla="*/ 115 h 116"/>
                  <a:gd name="T6" fmla="*/ 1 w 116"/>
                  <a:gd name="T7" fmla="*/ 116 h 116"/>
                  <a:gd name="T8" fmla="*/ 41 w 116"/>
                  <a:gd name="T9" fmla="*/ 77 h 116"/>
                  <a:gd name="T10" fmla="*/ 22 w 116"/>
                  <a:gd name="T11" fmla="*/ 17 h 116"/>
                  <a:gd name="T12" fmla="*/ 115 w 116"/>
                  <a:gd name="T13" fmla="*/ 0 h 116"/>
                  <a:gd name="T14" fmla="*/ 25 w 116"/>
                  <a:gd name="T15" fmla="*/ 17 h 116"/>
                  <a:gd name="T16" fmla="*/ 43 w 116"/>
                  <a:gd name="T17" fmla="*/ 74 h 116"/>
                  <a:gd name="T18" fmla="*/ 116 w 116"/>
                  <a:gd name="T19" fmla="*/ 2 h 116"/>
                  <a:gd name="T20" fmla="*/ 115 w 116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16">
                    <a:moveTo>
                      <a:pt x="22" y="17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1" y="116"/>
                      <a:pt x="1" y="11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115" y="0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474"/>
              <p:cNvSpPr/>
              <p:nvPr/>
            </p:nvSpPr>
            <p:spPr bwMode="auto">
              <a:xfrm>
                <a:off x="5927" y="398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475"/>
              <p:cNvSpPr/>
              <p:nvPr/>
            </p:nvSpPr>
            <p:spPr bwMode="auto">
              <a:xfrm>
                <a:off x="6049" y="386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476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477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478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close/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close/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479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480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481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482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close/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483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484"/>
              <p:cNvSpPr/>
              <p:nvPr/>
            </p:nvSpPr>
            <p:spPr bwMode="auto">
              <a:xfrm>
                <a:off x="5867" y="3888"/>
                <a:ext cx="63" cy="101"/>
              </a:xfrm>
              <a:custGeom>
                <a:avLst/>
                <a:gdLst>
                  <a:gd name="T0" fmla="*/ 60 w 60"/>
                  <a:gd name="T1" fmla="*/ 0 h 95"/>
                  <a:gd name="T2" fmla="*/ 2 w 60"/>
                  <a:gd name="T3" fmla="*/ 11 h 95"/>
                  <a:gd name="T4" fmla="*/ 2 w 60"/>
                  <a:gd name="T5" fmla="*/ 11 h 95"/>
                  <a:gd name="T6" fmla="*/ 0 w 60"/>
                  <a:gd name="T7" fmla="*/ 17 h 95"/>
                  <a:gd name="T8" fmla="*/ 24 w 60"/>
                  <a:gd name="T9" fmla="*/ 53 h 95"/>
                  <a:gd name="T10" fmla="*/ 52 w 60"/>
                  <a:gd name="T11" fmla="*/ 95 h 95"/>
                  <a:gd name="T12" fmla="*/ 54 w 60"/>
                  <a:gd name="T13" fmla="*/ 95 h 95"/>
                  <a:gd name="T14" fmla="*/ 60 w 60"/>
                  <a:gd name="T1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95">
                    <a:moveTo>
                      <a:pt x="60" y="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3" y="95"/>
                      <a:pt x="53" y="95"/>
                      <a:pt x="54" y="95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485"/>
              <p:cNvSpPr/>
              <p:nvPr/>
            </p:nvSpPr>
            <p:spPr bwMode="auto">
              <a:xfrm>
                <a:off x="5922" y="39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486"/>
              <p:cNvSpPr/>
              <p:nvPr/>
            </p:nvSpPr>
            <p:spPr bwMode="auto">
              <a:xfrm>
                <a:off x="5863" y="390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487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488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489"/>
              <p:cNvSpPr/>
              <p:nvPr/>
            </p:nvSpPr>
            <p:spPr bwMode="auto">
              <a:xfrm>
                <a:off x="5862" y="3887"/>
                <a:ext cx="70" cy="107"/>
              </a:xfrm>
              <a:custGeom>
                <a:avLst/>
                <a:gdLst>
                  <a:gd name="T0" fmla="*/ 67 w 67"/>
                  <a:gd name="T1" fmla="*/ 0 h 101"/>
                  <a:gd name="T2" fmla="*/ 0 w 67"/>
                  <a:gd name="T3" fmla="*/ 12 h 101"/>
                  <a:gd name="T4" fmla="*/ 0 w 67"/>
                  <a:gd name="T5" fmla="*/ 13 h 101"/>
                  <a:gd name="T6" fmla="*/ 0 w 67"/>
                  <a:gd name="T7" fmla="*/ 13 h 101"/>
                  <a:gd name="T8" fmla="*/ 59 w 67"/>
                  <a:gd name="T9" fmla="*/ 101 h 101"/>
                  <a:gd name="T10" fmla="*/ 60 w 67"/>
                  <a:gd name="T11" fmla="*/ 101 h 101"/>
                  <a:gd name="T12" fmla="*/ 60 w 67"/>
                  <a:gd name="T13" fmla="*/ 101 h 101"/>
                  <a:gd name="T14" fmla="*/ 60 w 67"/>
                  <a:gd name="T15" fmla="*/ 100 h 101"/>
                  <a:gd name="T16" fmla="*/ 29 w 67"/>
                  <a:gd name="T17" fmla="*/ 54 h 101"/>
                  <a:gd name="T18" fmla="*/ 5 w 67"/>
                  <a:gd name="T19" fmla="*/ 18 h 101"/>
                  <a:gd name="T20" fmla="*/ 1 w 67"/>
                  <a:gd name="T21" fmla="*/ 13 h 101"/>
                  <a:gd name="T22" fmla="*/ 7 w 67"/>
                  <a:gd name="T23" fmla="*/ 12 h 101"/>
                  <a:gd name="T24" fmla="*/ 65 w 67"/>
                  <a:gd name="T25" fmla="*/ 1 h 101"/>
                  <a:gd name="T26" fmla="*/ 67 w 67"/>
                  <a:gd name="T27" fmla="*/ 1 h 101"/>
                  <a:gd name="T28" fmla="*/ 67 w 67"/>
                  <a:gd name="T2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01">
                    <a:moveTo>
                      <a:pt x="6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490"/>
              <p:cNvSpPr/>
              <p:nvPr/>
            </p:nvSpPr>
            <p:spPr bwMode="auto">
              <a:xfrm>
                <a:off x="5924" y="39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491"/>
              <p:cNvSpPr/>
              <p:nvPr/>
            </p:nvSpPr>
            <p:spPr bwMode="auto">
              <a:xfrm>
                <a:off x="5861" y="39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492"/>
              <p:cNvSpPr/>
              <p:nvPr/>
            </p:nvSpPr>
            <p:spPr bwMode="auto">
              <a:xfrm>
                <a:off x="5925" y="3988"/>
                <a:ext cx="39" cy="16"/>
              </a:xfrm>
              <a:custGeom>
                <a:avLst/>
                <a:gdLst>
                  <a:gd name="T0" fmla="*/ 37 w 37"/>
                  <a:gd name="T1" fmla="*/ 0 h 16"/>
                  <a:gd name="T2" fmla="*/ 7 w 37"/>
                  <a:gd name="T3" fmla="*/ 8 h 16"/>
                  <a:gd name="T4" fmla="*/ 7 w 37"/>
                  <a:gd name="T5" fmla="*/ 8 h 16"/>
                  <a:gd name="T6" fmla="*/ 0 w 37"/>
                  <a:gd name="T7" fmla="*/ 14 h 16"/>
                  <a:gd name="T8" fmla="*/ 0 w 37"/>
                  <a:gd name="T9" fmla="*/ 16 h 16"/>
                  <a:gd name="T10" fmla="*/ 37 w 3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1"/>
                      <a:pt x="4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493"/>
              <p:cNvSpPr/>
              <p:nvPr/>
            </p:nvSpPr>
            <p:spPr bwMode="auto">
              <a:xfrm>
                <a:off x="5925" y="399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1 h 6"/>
                  <a:gd name="T4" fmla="*/ 0 w 7"/>
                  <a:gd name="T5" fmla="*/ 6 h 6"/>
                  <a:gd name="T6" fmla="*/ 7 w 7"/>
                  <a:gd name="T7" fmla="*/ 0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494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495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496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497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498"/>
              <p:cNvSpPr>
                <a:spLocks noEditPoints="1"/>
              </p:cNvSpPr>
              <p:nvPr/>
            </p:nvSpPr>
            <p:spPr bwMode="auto">
              <a:xfrm>
                <a:off x="5749" y="3904"/>
                <a:ext cx="104" cy="76"/>
              </a:xfrm>
              <a:custGeom>
                <a:avLst/>
                <a:gdLst>
                  <a:gd name="T0" fmla="*/ 33 w 99"/>
                  <a:gd name="T1" fmla="*/ 19 h 72"/>
                  <a:gd name="T2" fmla="*/ 2 w 99"/>
                  <a:gd name="T3" fmla="*/ 28 h 72"/>
                  <a:gd name="T4" fmla="*/ 2 w 99"/>
                  <a:gd name="T5" fmla="*/ 30 h 72"/>
                  <a:gd name="T6" fmla="*/ 0 w 99"/>
                  <a:gd name="T7" fmla="*/ 36 h 72"/>
                  <a:gd name="T8" fmla="*/ 16 w 99"/>
                  <a:gd name="T9" fmla="*/ 54 h 72"/>
                  <a:gd name="T10" fmla="*/ 33 w 99"/>
                  <a:gd name="T11" fmla="*/ 19 h 72"/>
                  <a:gd name="T12" fmla="*/ 98 w 99"/>
                  <a:gd name="T13" fmla="*/ 0 h 72"/>
                  <a:gd name="T14" fmla="*/ 37 w 99"/>
                  <a:gd name="T15" fmla="*/ 18 h 72"/>
                  <a:gd name="T16" fmla="*/ 18 w 99"/>
                  <a:gd name="T17" fmla="*/ 57 h 72"/>
                  <a:gd name="T18" fmla="*/ 31 w 99"/>
                  <a:gd name="T19" fmla="*/ 72 h 72"/>
                  <a:gd name="T20" fmla="*/ 99 w 99"/>
                  <a:gd name="T21" fmla="*/ 1 h 72"/>
                  <a:gd name="T22" fmla="*/ 98 w 99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72">
                    <a:moveTo>
                      <a:pt x="33" y="19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2"/>
                      <a:pt x="1" y="34"/>
                      <a:pt x="0" y="3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98" y="0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499"/>
              <p:cNvSpPr/>
              <p:nvPr/>
            </p:nvSpPr>
            <p:spPr bwMode="auto">
              <a:xfrm>
                <a:off x="5852" y="39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500"/>
              <p:cNvSpPr/>
              <p:nvPr/>
            </p:nvSpPr>
            <p:spPr bwMode="auto">
              <a:xfrm>
                <a:off x="5743" y="3934"/>
                <a:ext cx="8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2 h 8"/>
                  <a:gd name="T4" fmla="*/ 5 w 7"/>
                  <a:gd name="T5" fmla="*/ 8 h 8"/>
                  <a:gd name="T6" fmla="*/ 7 w 7"/>
                  <a:gd name="T7" fmla="*/ 2 h 8"/>
                  <a:gd name="T8" fmla="*/ 7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501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502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503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close/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504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505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close/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506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507"/>
              <p:cNvSpPr>
                <a:spLocks noEditPoints="1"/>
              </p:cNvSpPr>
              <p:nvPr/>
            </p:nvSpPr>
            <p:spPr bwMode="auto">
              <a:xfrm>
                <a:off x="5733" y="3944"/>
                <a:ext cx="46" cy="83"/>
              </a:xfrm>
              <a:custGeom>
                <a:avLst/>
                <a:gdLst>
                  <a:gd name="T0" fmla="*/ 31 w 44"/>
                  <a:gd name="T1" fmla="*/ 21 h 78"/>
                  <a:gd name="T2" fmla="*/ 3 w 44"/>
                  <a:gd name="T3" fmla="*/ 78 h 78"/>
                  <a:gd name="T4" fmla="*/ 44 w 44"/>
                  <a:gd name="T5" fmla="*/ 36 h 78"/>
                  <a:gd name="T6" fmla="*/ 31 w 44"/>
                  <a:gd name="T7" fmla="*/ 21 h 78"/>
                  <a:gd name="T8" fmla="*/ 12 w 44"/>
                  <a:gd name="T9" fmla="*/ 0 h 78"/>
                  <a:gd name="T10" fmla="*/ 8 w 44"/>
                  <a:gd name="T11" fmla="*/ 1 h 78"/>
                  <a:gd name="T12" fmla="*/ 8 w 44"/>
                  <a:gd name="T13" fmla="*/ 1 h 78"/>
                  <a:gd name="T14" fmla="*/ 0 w 44"/>
                  <a:gd name="T15" fmla="*/ 78 h 78"/>
                  <a:gd name="T16" fmla="*/ 29 w 44"/>
                  <a:gd name="T17" fmla="*/ 19 h 78"/>
                  <a:gd name="T18" fmla="*/ 12 w 44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8">
                    <a:moveTo>
                      <a:pt x="31" y="21"/>
                    </a:moveTo>
                    <a:cubicBezTo>
                      <a:pt x="3" y="78"/>
                      <a:pt x="3" y="78"/>
                      <a:pt x="3" y="7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1" y="21"/>
                      <a:pt x="31" y="21"/>
                      <a:pt x="31" y="21"/>
                    </a:cubicBezTo>
                    <a:moveTo>
                      <a:pt x="12" y="0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508"/>
              <p:cNvSpPr/>
              <p:nvPr/>
            </p:nvSpPr>
            <p:spPr bwMode="auto">
              <a:xfrm>
                <a:off x="5741" y="39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5 h 6"/>
                  <a:gd name="T6" fmla="*/ 0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6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509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close/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510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511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close/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512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513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514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515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516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517"/>
              <p:cNvSpPr/>
              <p:nvPr/>
            </p:nvSpPr>
            <p:spPr bwMode="auto">
              <a:xfrm>
                <a:off x="5735" y="4037"/>
                <a:ext cx="91" cy="23"/>
              </a:xfrm>
              <a:custGeom>
                <a:avLst/>
                <a:gdLst>
                  <a:gd name="T0" fmla="*/ 1 w 86"/>
                  <a:gd name="T1" fmla="*/ 0 h 22"/>
                  <a:gd name="T2" fmla="*/ 0 w 86"/>
                  <a:gd name="T3" fmla="*/ 1 h 22"/>
                  <a:gd name="T4" fmla="*/ 17 w 86"/>
                  <a:gd name="T5" fmla="*/ 19 h 22"/>
                  <a:gd name="T6" fmla="*/ 22 w 86"/>
                  <a:gd name="T7" fmla="*/ 17 h 22"/>
                  <a:gd name="T8" fmla="*/ 31 w 86"/>
                  <a:gd name="T9" fmla="*/ 22 h 22"/>
                  <a:gd name="T10" fmla="*/ 86 w 86"/>
                  <a:gd name="T11" fmla="*/ 7 h 22"/>
                  <a:gd name="T12" fmla="*/ 36 w 86"/>
                  <a:gd name="T13" fmla="*/ 3 h 22"/>
                  <a:gd name="T14" fmla="*/ 1 w 86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2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8"/>
                      <a:pt x="20" y="17"/>
                      <a:pt x="22" y="17"/>
                    </a:cubicBezTo>
                    <a:cubicBezTo>
                      <a:pt x="26" y="17"/>
                      <a:pt x="29" y="19"/>
                      <a:pt x="31" y="22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518"/>
              <p:cNvSpPr/>
              <p:nvPr/>
            </p:nvSpPr>
            <p:spPr bwMode="auto">
              <a:xfrm>
                <a:off x="5753" y="4055"/>
                <a:ext cx="15" cy="7"/>
              </a:xfrm>
              <a:custGeom>
                <a:avLst/>
                <a:gdLst>
                  <a:gd name="T0" fmla="*/ 5 w 14"/>
                  <a:gd name="T1" fmla="*/ 0 h 7"/>
                  <a:gd name="T2" fmla="*/ 0 w 14"/>
                  <a:gd name="T3" fmla="*/ 2 h 7"/>
                  <a:gd name="T4" fmla="*/ 6 w 14"/>
                  <a:gd name="T5" fmla="*/ 7 h 7"/>
                  <a:gd name="T6" fmla="*/ 14 w 14"/>
                  <a:gd name="T7" fmla="*/ 5 h 7"/>
                  <a:gd name="T8" fmla="*/ 5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519"/>
              <p:cNvSpPr/>
              <p:nvPr/>
            </p:nvSpPr>
            <p:spPr bwMode="auto">
              <a:xfrm>
                <a:off x="5734" y="40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520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521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522"/>
              <p:cNvSpPr>
                <a:spLocks noEditPoints="1"/>
              </p:cNvSpPr>
              <p:nvPr/>
            </p:nvSpPr>
            <p:spPr bwMode="auto">
              <a:xfrm>
                <a:off x="5731" y="4035"/>
                <a:ext cx="103" cy="30"/>
              </a:xfrm>
              <a:custGeom>
                <a:avLst/>
                <a:gdLst>
                  <a:gd name="T0" fmla="*/ 4 w 98"/>
                  <a:gd name="T1" fmla="*/ 3 h 28"/>
                  <a:gd name="T2" fmla="*/ 3 w 98"/>
                  <a:gd name="T3" fmla="*/ 2 h 28"/>
                  <a:gd name="T4" fmla="*/ 5 w 98"/>
                  <a:gd name="T5" fmla="*/ 2 h 28"/>
                  <a:gd name="T6" fmla="*/ 40 w 98"/>
                  <a:gd name="T7" fmla="*/ 5 h 28"/>
                  <a:gd name="T8" fmla="*/ 90 w 98"/>
                  <a:gd name="T9" fmla="*/ 9 h 28"/>
                  <a:gd name="T10" fmla="*/ 90 w 98"/>
                  <a:gd name="T11" fmla="*/ 9 h 28"/>
                  <a:gd name="T12" fmla="*/ 35 w 98"/>
                  <a:gd name="T13" fmla="*/ 24 h 28"/>
                  <a:gd name="T14" fmla="*/ 27 w 98"/>
                  <a:gd name="T15" fmla="*/ 26 h 28"/>
                  <a:gd name="T16" fmla="*/ 21 w 98"/>
                  <a:gd name="T17" fmla="*/ 21 h 28"/>
                  <a:gd name="T18" fmla="*/ 4 w 98"/>
                  <a:gd name="T19" fmla="*/ 3 h 28"/>
                  <a:gd name="T20" fmla="*/ 0 w 98"/>
                  <a:gd name="T21" fmla="*/ 0 h 28"/>
                  <a:gd name="T22" fmla="*/ 26 w 98"/>
                  <a:gd name="T23" fmla="*/ 28 h 28"/>
                  <a:gd name="T24" fmla="*/ 98 w 98"/>
                  <a:gd name="T25" fmla="*/ 9 h 28"/>
                  <a:gd name="T26" fmla="*/ 98 w 98"/>
                  <a:gd name="T27" fmla="*/ 8 h 28"/>
                  <a:gd name="T28" fmla="*/ 0 w 98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28">
                    <a:moveTo>
                      <a:pt x="4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26" y="28"/>
                      <a:pt x="26" y="28"/>
                      <a:pt x="26" y="28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23"/>
              <p:cNvSpPr/>
              <p:nvPr/>
            </p:nvSpPr>
            <p:spPr bwMode="auto">
              <a:xfrm>
                <a:off x="5834" y="404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24"/>
              <p:cNvSpPr/>
              <p:nvPr/>
            </p:nvSpPr>
            <p:spPr bwMode="auto">
              <a:xfrm>
                <a:off x="5843" y="4010"/>
                <a:ext cx="78" cy="94"/>
              </a:xfrm>
              <a:custGeom>
                <a:avLst/>
                <a:gdLst>
                  <a:gd name="T0" fmla="*/ 74 w 74"/>
                  <a:gd name="T1" fmla="*/ 0 h 89"/>
                  <a:gd name="T2" fmla="*/ 1 w 74"/>
                  <a:gd name="T3" fmla="*/ 31 h 89"/>
                  <a:gd name="T4" fmla="*/ 1 w 74"/>
                  <a:gd name="T5" fmla="*/ 33 h 89"/>
                  <a:gd name="T6" fmla="*/ 0 w 74"/>
                  <a:gd name="T7" fmla="*/ 37 h 89"/>
                  <a:gd name="T8" fmla="*/ 55 w 74"/>
                  <a:gd name="T9" fmla="*/ 89 h 89"/>
                  <a:gd name="T10" fmla="*/ 61 w 74"/>
                  <a:gd name="T11" fmla="*/ 87 h 89"/>
                  <a:gd name="T12" fmla="*/ 74 w 7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9">
                    <a:moveTo>
                      <a:pt x="74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4"/>
                      <a:pt x="1" y="36"/>
                      <a:pt x="0" y="37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7" y="88"/>
                      <a:pt x="59" y="87"/>
                      <a:pt x="61" y="87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25"/>
              <p:cNvSpPr/>
              <p:nvPr/>
            </p:nvSpPr>
            <p:spPr bwMode="auto">
              <a:xfrm>
                <a:off x="5838" y="4042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4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3"/>
                      <a:pt x="5" y="2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26"/>
              <p:cNvSpPr/>
              <p:nvPr/>
            </p:nvSpPr>
            <p:spPr bwMode="auto">
              <a:xfrm>
                <a:off x="5901" y="4102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2 h 7"/>
                  <a:gd name="T4" fmla="*/ 5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27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28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29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30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31"/>
              <p:cNvSpPr/>
              <p:nvPr/>
            </p:nvSpPr>
            <p:spPr bwMode="auto">
              <a:xfrm>
                <a:off x="5910" y="3986"/>
                <a:ext cx="67" cy="117"/>
              </a:xfrm>
              <a:custGeom>
                <a:avLst/>
                <a:gdLst>
                  <a:gd name="T0" fmla="*/ 62 w 63"/>
                  <a:gd name="T1" fmla="*/ 0 h 110"/>
                  <a:gd name="T2" fmla="*/ 14 w 63"/>
                  <a:gd name="T3" fmla="*/ 20 h 110"/>
                  <a:gd name="T4" fmla="*/ 0 w 63"/>
                  <a:gd name="T5" fmla="*/ 109 h 110"/>
                  <a:gd name="T6" fmla="*/ 1 w 63"/>
                  <a:gd name="T7" fmla="*/ 110 h 110"/>
                  <a:gd name="T8" fmla="*/ 44 w 63"/>
                  <a:gd name="T9" fmla="*/ 34 h 110"/>
                  <a:gd name="T10" fmla="*/ 44 w 63"/>
                  <a:gd name="T11" fmla="*/ 32 h 110"/>
                  <a:gd name="T12" fmla="*/ 49 w 63"/>
                  <a:gd name="T13" fmla="*/ 25 h 110"/>
                  <a:gd name="T14" fmla="*/ 63 w 63"/>
                  <a:gd name="T15" fmla="*/ 1 h 110"/>
                  <a:gd name="T16" fmla="*/ 62 w 63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10">
                    <a:moveTo>
                      <a:pt x="62" y="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0"/>
                      <a:pt x="0" y="110"/>
                      <a:pt x="1" y="110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3"/>
                      <a:pt x="44" y="32"/>
                      <a:pt x="44" y="32"/>
                    </a:cubicBezTo>
                    <a:cubicBezTo>
                      <a:pt x="44" y="28"/>
                      <a:pt x="46" y="26"/>
                      <a:pt x="49" y="25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32"/>
              <p:cNvSpPr/>
              <p:nvPr/>
            </p:nvSpPr>
            <p:spPr bwMode="auto">
              <a:xfrm>
                <a:off x="5976" y="3985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533"/>
              <p:cNvSpPr/>
              <p:nvPr/>
            </p:nvSpPr>
            <p:spPr bwMode="auto">
              <a:xfrm>
                <a:off x="5957" y="4013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7 h 9"/>
                  <a:gd name="T4" fmla="*/ 0 w 5"/>
                  <a:gd name="T5" fmla="*/ 9 h 9"/>
                  <a:gd name="T6" fmla="*/ 5 w 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534"/>
              <p:cNvSpPr/>
              <p:nvPr/>
            </p:nvSpPr>
            <p:spPr bwMode="auto">
              <a:xfrm>
                <a:off x="5910" y="410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535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536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537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538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539"/>
              <p:cNvSpPr>
                <a:spLocks noEditPoints="1"/>
              </p:cNvSpPr>
              <p:nvPr/>
            </p:nvSpPr>
            <p:spPr bwMode="auto">
              <a:xfrm>
                <a:off x="5919" y="3590"/>
                <a:ext cx="111" cy="157"/>
              </a:xfrm>
              <a:custGeom>
                <a:avLst/>
                <a:gdLst>
                  <a:gd name="T0" fmla="*/ 2 w 105"/>
                  <a:gd name="T1" fmla="*/ 49 h 149"/>
                  <a:gd name="T2" fmla="*/ 1 w 105"/>
                  <a:gd name="T3" fmla="*/ 51 h 149"/>
                  <a:gd name="T4" fmla="*/ 104 w 105"/>
                  <a:gd name="T5" fmla="*/ 149 h 149"/>
                  <a:gd name="T6" fmla="*/ 105 w 105"/>
                  <a:gd name="T7" fmla="*/ 149 h 149"/>
                  <a:gd name="T8" fmla="*/ 62 w 105"/>
                  <a:gd name="T9" fmla="*/ 60 h 149"/>
                  <a:gd name="T10" fmla="*/ 2 w 105"/>
                  <a:gd name="T11" fmla="*/ 49 h 149"/>
                  <a:gd name="T12" fmla="*/ 46 w 105"/>
                  <a:gd name="T13" fmla="*/ 24 h 149"/>
                  <a:gd name="T14" fmla="*/ 2 w 105"/>
                  <a:gd name="T15" fmla="*/ 43 h 149"/>
                  <a:gd name="T16" fmla="*/ 2 w 105"/>
                  <a:gd name="T17" fmla="*/ 46 h 149"/>
                  <a:gd name="T18" fmla="*/ 2 w 105"/>
                  <a:gd name="T19" fmla="*/ 46 h 149"/>
                  <a:gd name="T20" fmla="*/ 61 w 105"/>
                  <a:gd name="T21" fmla="*/ 56 h 149"/>
                  <a:gd name="T22" fmla="*/ 46 w 105"/>
                  <a:gd name="T23" fmla="*/ 24 h 149"/>
                  <a:gd name="T24" fmla="*/ 34 w 105"/>
                  <a:gd name="T25" fmla="*/ 0 h 149"/>
                  <a:gd name="T26" fmla="*/ 0 w 105"/>
                  <a:gd name="T27" fmla="*/ 40 h 149"/>
                  <a:gd name="T28" fmla="*/ 1 w 105"/>
                  <a:gd name="T29" fmla="*/ 41 h 149"/>
                  <a:gd name="T30" fmla="*/ 44 w 105"/>
                  <a:gd name="T31" fmla="*/ 21 h 149"/>
                  <a:gd name="T32" fmla="*/ 34 w 105"/>
                  <a:gd name="T3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49">
                    <a:moveTo>
                      <a:pt x="2" y="49"/>
                    </a:moveTo>
                    <a:cubicBezTo>
                      <a:pt x="1" y="50"/>
                      <a:pt x="1" y="50"/>
                      <a:pt x="1" y="51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9"/>
                      <a:pt x="104" y="149"/>
                      <a:pt x="105" y="14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2" y="49"/>
                      <a:pt x="2" y="49"/>
                      <a:pt x="2" y="49"/>
                    </a:cubicBezTo>
                    <a:moveTo>
                      <a:pt x="46" y="24"/>
                    </a:move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6" y="24"/>
                      <a:pt x="46" y="24"/>
                      <a:pt x="46" y="24"/>
                    </a:cubicBezTo>
                    <a:moveTo>
                      <a:pt x="34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1"/>
                      <a:pt x="1" y="4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540"/>
              <p:cNvSpPr>
                <a:spLocks noEditPoints="1"/>
              </p:cNvSpPr>
              <p:nvPr/>
            </p:nvSpPr>
            <p:spPr bwMode="auto">
              <a:xfrm>
                <a:off x="5917" y="3632"/>
                <a:ext cx="4" cy="11"/>
              </a:xfrm>
              <a:custGeom>
                <a:avLst/>
                <a:gdLst>
                  <a:gd name="T0" fmla="*/ 0 w 4"/>
                  <a:gd name="T1" fmla="*/ 8 h 11"/>
                  <a:gd name="T2" fmla="*/ 3 w 4"/>
                  <a:gd name="T3" fmla="*/ 11 h 11"/>
                  <a:gd name="T4" fmla="*/ 4 w 4"/>
                  <a:gd name="T5" fmla="*/ 9 h 11"/>
                  <a:gd name="T6" fmla="*/ 0 w 4"/>
                  <a:gd name="T7" fmla="*/ 8 h 11"/>
                  <a:gd name="T8" fmla="*/ 4 w 4"/>
                  <a:gd name="T9" fmla="*/ 3 h 11"/>
                  <a:gd name="T10" fmla="*/ 0 w 4"/>
                  <a:gd name="T11" fmla="*/ 5 h 11"/>
                  <a:gd name="T12" fmla="*/ 4 w 4"/>
                  <a:gd name="T13" fmla="*/ 6 h 11"/>
                  <a:gd name="T14" fmla="*/ 4 w 4"/>
                  <a:gd name="T15" fmla="*/ 6 h 11"/>
                  <a:gd name="T16" fmla="*/ 4 w 4"/>
                  <a:gd name="T17" fmla="*/ 3 h 11"/>
                  <a:gd name="T18" fmla="*/ 2 w 4"/>
                  <a:gd name="T19" fmla="*/ 0 h 11"/>
                  <a:gd name="T20" fmla="*/ 1 w 4"/>
                  <a:gd name="T21" fmla="*/ 2 h 11"/>
                  <a:gd name="T22" fmla="*/ 3 w 4"/>
                  <a:gd name="T23" fmla="*/ 1 h 11"/>
                  <a:gd name="T24" fmla="*/ 2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0" y="8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541"/>
              <p:cNvSpPr/>
              <p:nvPr/>
            </p:nvSpPr>
            <p:spPr bwMode="auto">
              <a:xfrm>
                <a:off x="6029" y="37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542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543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544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545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546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547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548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549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550"/>
              <p:cNvSpPr/>
              <p:nvPr/>
            </p:nvSpPr>
            <p:spPr bwMode="auto">
              <a:xfrm>
                <a:off x="5924" y="3582"/>
                <a:ext cx="30" cy="38"/>
              </a:xfrm>
              <a:custGeom>
                <a:avLst/>
                <a:gdLst>
                  <a:gd name="T0" fmla="*/ 23 w 28"/>
                  <a:gd name="T1" fmla="*/ 0 h 36"/>
                  <a:gd name="T2" fmla="*/ 0 w 28"/>
                  <a:gd name="T3" fmla="*/ 36 h 36"/>
                  <a:gd name="T4" fmla="*/ 28 w 28"/>
                  <a:gd name="T5" fmla="*/ 4 h 36"/>
                  <a:gd name="T6" fmla="*/ 26 w 28"/>
                  <a:gd name="T7" fmla="*/ 0 h 36"/>
                  <a:gd name="T8" fmla="*/ 25 w 28"/>
                  <a:gd name="T9" fmla="*/ 0 h 36"/>
                  <a:gd name="T10" fmla="*/ 23 w 2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6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551"/>
              <p:cNvSpPr/>
              <p:nvPr/>
            </p:nvSpPr>
            <p:spPr bwMode="auto">
              <a:xfrm>
                <a:off x="5948" y="357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552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553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554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555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556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557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558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559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560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561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562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563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564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565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566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567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568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569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570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571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572"/>
              <p:cNvSpPr/>
              <p:nvPr/>
            </p:nvSpPr>
            <p:spPr bwMode="auto">
              <a:xfrm>
                <a:off x="6021" y="3471"/>
                <a:ext cx="8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573"/>
              <p:cNvSpPr/>
              <p:nvPr/>
            </p:nvSpPr>
            <p:spPr bwMode="auto">
              <a:xfrm>
                <a:off x="6018" y="347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574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575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576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577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578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579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580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close/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3581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3582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3583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3584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close/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3585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3586"/>
              <p:cNvSpPr/>
              <p:nvPr/>
            </p:nvSpPr>
            <p:spPr bwMode="auto">
              <a:xfrm>
                <a:off x="6112" y="3503"/>
                <a:ext cx="60" cy="40"/>
              </a:xfrm>
              <a:custGeom>
                <a:avLst/>
                <a:gdLst>
                  <a:gd name="T0" fmla="*/ 57 w 57"/>
                  <a:gd name="T1" fmla="*/ 0 h 38"/>
                  <a:gd name="T2" fmla="*/ 5 w 57"/>
                  <a:gd name="T3" fmla="*/ 6 h 38"/>
                  <a:gd name="T4" fmla="*/ 0 w 57"/>
                  <a:gd name="T5" fmla="*/ 37 h 38"/>
                  <a:gd name="T6" fmla="*/ 1 w 57"/>
                  <a:gd name="T7" fmla="*/ 37 h 38"/>
                  <a:gd name="T8" fmla="*/ 2 w 57"/>
                  <a:gd name="T9" fmla="*/ 38 h 38"/>
                  <a:gd name="T10" fmla="*/ 57 w 57"/>
                  <a:gd name="T11" fmla="*/ 1 h 38"/>
                  <a:gd name="T12" fmla="*/ 57 w 57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7"/>
                      <a:pt x="2" y="38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3587"/>
              <p:cNvSpPr/>
              <p:nvPr/>
            </p:nvSpPr>
            <p:spPr bwMode="auto">
              <a:xfrm>
                <a:off x="6112" y="354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3588"/>
              <p:cNvSpPr/>
              <p:nvPr/>
            </p:nvSpPr>
            <p:spPr bwMode="auto">
              <a:xfrm>
                <a:off x="6112" y="35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3589"/>
              <p:cNvSpPr/>
              <p:nvPr/>
            </p:nvSpPr>
            <p:spPr bwMode="auto">
              <a:xfrm>
                <a:off x="6172" y="35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3590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3591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3592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3593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3594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close/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3595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3596"/>
              <p:cNvSpPr/>
              <p:nvPr/>
            </p:nvSpPr>
            <p:spPr bwMode="auto">
              <a:xfrm>
                <a:off x="6070" y="3509"/>
                <a:ext cx="44" cy="34"/>
              </a:xfrm>
              <a:custGeom>
                <a:avLst/>
                <a:gdLst>
                  <a:gd name="T0" fmla="*/ 42 w 42"/>
                  <a:gd name="T1" fmla="*/ 0 h 32"/>
                  <a:gd name="T2" fmla="*/ 0 w 42"/>
                  <a:gd name="T3" fmla="*/ 5 h 32"/>
                  <a:gd name="T4" fmla="*/ 32 w 42"/>
                  <a:gd name="T5" fmla="*/ 32 h 32"/>
                  <a:gd name="T6" fmla="*/ 37 w 42"/>
                  <a:gd name="T7" fmla="*/ 30 h 32"/>
                  <a:gd name="T8" fmla="*/ 38 w 42"/>
                  <a:gd name="T9" fmla="*/ 30 h 32"/>
                  <a:gd name="T10" fmla="*/ 42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4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1"/>
                      <a:pt x="35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3597"/>
              <p:cNvSpPr/>
              <p:nvPr/>
            </p:nvSpPr>
            <p:spPr bwMode="auto">
              <a:xfrm>
                <a:off x="6104" y="3541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5 w 6"/>
                  <a:gd name="T7" fmla="*/ 0 h 3"/>
                  <a:gd name="T8" fmla="*/ 6 w 6"/>
                  <a:gd name="T9" fmla="*/ 0 h 3"/>
                  <a:gd name="T10" fmla="*/ 5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3598"/>
              <p:cNvSpPr/>
              <p:nvPr/>
            </p:nvSpPr>
            <p:spPr bwMode="auto">
              <a:xfrm>
                <a:off x="6105" y="35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3599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3600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3601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3602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3603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604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605"/>
              <p:cNvSpPr/>
              <p:nvPr/>
            </p:nvSpPr>
            <p:spPr bwMode="auto">
              <a:xfrm>
                <a:off x="5960" y="3213"/>
                <a:ext cx="57" cy="56"/>
              </a:xfrm>
              <a:custGeom>
                <a:avLst/>
                <a:gdLst>
                  <a:gd name="T0" fmla="*/ 28 w 54"/>
                  <a:gd name="T1" fmla="*/ 0 h 53"/>
                  <a:gd name="T2" fmla="*/ 0 w 54"/>
                  <a:gd name="T3" fmla="*/ 38 h 53"/>
                  <a:gd name="T4" fmla="*/ 2 w 54"/>
                  <a:gd name="T5" fmla="*/ 45 h 53"/>
                  <a:gd name="T6" fmla="*/ 2 w 54"/>
                  <a:gd name="T7" fmla="*/ 45 h 53"/>
                  <a:gd name="T8" fmla="*/ 53 w 54"/>
                  <a:gd name="T9" fmla="*/ 53 h 53"/>
                  <a:gd name="T10" fmla="*/ 54 w 54"/>
                  <a:gd name="T11" fmla="*/ 52 h 53"/>
                  <a:gd name="T12" fmla="*/ 28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0"/>
                      <a:pt x="2" y="42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2"/>
                      <a:pt x="54" y="5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606"/>
              <p:cNvSpPr/>
              <p:nvPr/>
            </p:nvSpPr>
            <p:spPr bwMode="auto">
              <a:xfrm>
                <a:off x="5955" y="3253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7 h 7"/>
                  <a:gd name="T8" fmla="*/ 5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607"/>
              <p:cNvSpPr/>
              <p:nvPr/>
            </p:nvSpPr>
            <p:spPr bwMode="auto">
              <a:xfrm>
                <a:off x="6016" y="32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608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609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610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611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612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613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3614"/>
              <p:cNvSpPr/>
              <p:nvPr/>
            </p:nvSpPr>
            <p:spPr bwMode="auto">
              <a:xfrm>
                <a:off x="6019" y="32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3615"/>
              <p:cNvSpPr/>
              <p:nvPr/>
            </p:nvSpPr>
            <p:spPr bwMode="auto">
              <a:xfrm>
                <a:off x="6019" y="327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3616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3617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3618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3619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3620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621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1" name="Group 3823"/>
            <p:cNvGrpSpPr/>
            <p:nvPr/>
          </p:nvGrpSpPr>
          <p:grpSpPr bwMode="auto">
            <a:xfrm>
              <a:off x="5951" y="3000"/>
              <a:ext cx="356" cy="619"/>
              <a:chOff x="5951" y="3000"/>
              <a:chExt cx="356" cy="619"/>
            </a:xfrm>
          </p:grpSpPr>
          <p:sp>
            <p:nvSpPr>
              <p:cNvPr id="1129" name="Freeform 3623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624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625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626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627"/>
              <p:cNvSpPr>
                <a:spLocks noEditPoints="1"/>
              </p:cNvSpPr>
              <p:nvPr/>
            </p:nvSpPr>
            <p:spPr bwMode="auto">
              <a:xfrm>
                <a:off x="5975" y="3136"/>
                <a:ext cx="71" cy="71"/>
              </a:xfrm>
              <a:custGeom>
                <a:avLst/>
                <a:gdLst>
                  <a:gd name="T0" fmla="*/ 1 w 67"/>
                  <a:gd name="T1" fmla="*/ 36 h 68"/>
                  <a:gd name="T2" fmla="*/ 0 w 67"/>
                  <a:gd name="T3" fmla="*/ 38 h 68"/>
                  <a:gd name="T4" fmla="*/ 15 w 67"/>
                  <a:gd name="T5" fmla="*/ 68 h 68"/>
                  <a:gd name="T6" fmla="*/ 31 w 67"/>
                  <a:gd name="T7" fmla="*/ 47 h 68"/>
                  <a:gd name="T8" fmla="*/ 1 w 67"/>
                  <a:gd name="T9" fmla="*/ 36 h 68"/>
                  <a:gd name="T10" fmla="*/ 67 w 67"/>
                  <a:gd name="T11" fmla="*/ 0 h 68"/>
                  <a:gd name="T12" fmla="*/ 2 w 67"/>
                  <a:gd name="T13" fmla="*/ 32 h 68"/>
                  <a:gd name="T14" fmla="*/ 2 w 67"/>
                  <a:gd name="T15" fmla="*/ 33 h 68"/>
                  <a:gd name="T16" fmla="*/ 2 w 67"/>
                  <a:gd name="T17" fmla="*/ 34 h 68"/>
                  <a:gd name="T18" fmla="*/ 33 w 67"/>
                  <a:gd name="T19" fmla="*/ 45 h 68"/>
                  <a:gd name="T20" fmla="*/ 67 w 67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68">
                    <a:moveTo>
                      <a:pt x="1" y="36"/>
                    </a:moveTo>
                    <a:cubicBezTo>
                      <a:pt x="1" y="37"/>
                      <a:pt x="0" y="37"/>
                      <a:pt x="0" y="3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1" y="36"/>
                      <a:pt x="1" y="36"/>
                      <a:pt x="1" y="36"/>
                    </a:cubicBezTo>
                    <a:moveTo>
                      <a:pt x="67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628"/>
              <p:cNvSpPr>
                <a:spLocks noEditPoints="1"/>
              </p:cNvSpPr>
              <p:nvPr/>
            </p:nvSpPr>
            <p:spPr bwMode="auto">
              <a:xfrm>
                <a:off x="5974" y="3169"/>
                <a:ext cx="3" cy="7"/>
              </a:xfrm>
              <a:custGeom>
                <a:avLst/>
                <a:gdLst>
                  <a:gd name="T0" fmla="*/ 0 w 3"/>
                  <a:gd name="T1" fmla="*/ 4 h 6"/>
                  <a:gd name="T2" fmla="*/ 1 w 3"/>
                  <a:gd name="T3" fmla="*/ 6 h 6"/>
                  <a:gd name="T4" fmla="*/ 2 w 3"/>
                  <a:gd name="T5" fmla="*/ 4 h 6"/>
                  <a:gd name="T6" fmla="*/ 0 w 3"/>
                  <a:gd name="T7" fmla="*/ 4 h 6"/>
                  <a:gd name="T8" fmla="*/ 3 w 3"/>
                  <a:gd name="T9" fmla="*/ 0 h 6"/>
                  <a:gd name="T10" fmla="*/ 1 w 3"/>
                  <a:gd name="T11" fmla="*/ 1 h 6"/>
                  <a:gd name="T12" fmla="*/ 3 w 3"/>
                  <a:gd name="T13" fmla="*/ 2 h 6"/>
                  <a:gd name="T14" fmla="*/ 3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629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630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631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close/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632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633"/>
              <p:cNvSpPr/>
              <p:nvPr/>
            </p:nvSpPr>
            <p:spPr bwMode="auto">
              <a:xfrm>
                <a:off x="5972" y="3132"/>
                <a:ext cx="78" cy="54"/>
              </a:xfrm>
              <a:custGeom>
                <a:avLst/>
                <a:gdLst>
                  <a:gd name="T0" fmla="*/ 74 w 74"/>
                  <a:gd name="T1" fmla="*/ 0 h 51"/>
                  <a:gd name="T2" fmla="*/ 0 w 74"/>
                  <a:gd name="T3" fmla="*/ 35 h 51"/>
                  <a:gd name="T4" fmla="*/ 0 w 74"/>
                  <a:gd name="T5" fmla="*/ 35 h 51"/>
                  <a:gd name="T6" fmla="*/ 0 w 74"/>
                  <a:gd name="T7" fmla="*/ 35 h 51"/>
                  <a:gd name="T8" fmla="*/ 0 w 74"/>
                  <a:gd name="T9" fmla="*/ 35 h 51"/>
                  <a:gd name="T10" fmla="*/ 1 w 74"/>
                  <a:gd name="T11" fmla="*/ 35 h 51"/>
                  <a:gd name="T12" fmla="*/ 1 w 74"/>
                  <a:gd name="T13" fmla="*/ 35 h 51"/>
                  <a:gd name="T14" fmla="*/ 1 w 74"/>
                  <a:gd name="T15" fmla="*/ 36 h 51"/>
                  <a:gd name="T16" fmla="*/ 0 w 74"/>
                  <a:gd name="T17" fmla="*/ 38 h 51"/>
                  <a:gd name="T18" fmla="*/ 2 w 74"/>
                  <a:gd name="T19" fmla="*/ 39 h 51"/>
                  <a:gd name="T20" fmla="*/ 4 w 74"/>
                  <a:gd name="T21" fmla="*/ 39 h 51"/>
                  <a:gd name="T22" fmla="*/ 34 w 74"/>
                  <a:gd name="T23" fmla="*/ 50 h 51"/>
                  <a:gd name="T24" fmla="*/ 35 w 74"/>
                  <a:gd name="T25" fmla="*/ 51 h 51"/>
                  <a:gd name="T26" fmla="*/ 37 w 74"/>
                  <a:gd name="T27" fmla="*/ 48 h 51"/>
                  <a:gd name="T28" fmla="*/ 36 w 74"/>
                  <a:gd name="T29" fmla="*/ 48 h 51"/>
                  <a:gd name="T30" fmla="*/ 5 w 74"/>
                  <a:gd name="T31" fmla="*/ 37 h 51"/>
                  <a:gd name="T32" fmla="*/ 3 w 74"/>
                  <a:gd name="T33" fmla="*/ 36 h 51"/>
                  <a:gd name="T34" fmla="*/ 5 w 74"/>
                  <a:gd name="T35" fmla="*/ 35 h 51"/>
                  <a:gd name="T36" fmla="*/ 70 w 74"/>
                  <a:gd name="T37" fmla="*/ 3 h 51"/>
                  <a:gd name="T38" fmla="*/ 73 w 74"/>
                  <a:gd name="T39" fmla="*/ 2 h 51"/>
                  <a:gd name="T40" fmla="*/ 74 w 74"/>
                  <a:gd name="T41" fmla="*/ 0 h 51"/>
                  <a:gd name="T42" fmla="*/ 74 w 74"/>
                  <a:gd name="T4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634"/>
              <p:cNvSpPr/>
              <p:nvPr/>
            </p:nvSpPr>
            <p:spPr bwMode="auto">
              <a:xfrm>
                <a:off x="6050" y="31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635"/>
              <p:cNvSpPr>
                <a:spLocks noEditPoints="1"/>
              </p:cNvSpPr>
              <p:nvPr/>
            </p:nvSpPr>
            <p:spPr bwMode="auto">
              <a:xfrm>
                <a:off x="597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636"/>
              <p:cNvSpPr/>
              <p:nvPr/>
            </p:nvSpPr>
            <p:spPr bwMode="auto">
              <a:xfrm>
                <a:off x="5970" y="316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1 w 2"/>
                  <a:gd name="T23" fmla="*/ 0 h 3"/>
                  <a:gd name="T24" fmla="*/ 1 w 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637"/>
              <p:cNvSpPr/>
              <p:nvPr/>
            </p:nvSpPr>
            <p:spPr bwMode="auto">
              <a:xfrm>
                <a:off x="5956" y="3177"/>
                <a:ext cx="32" cy="74"/>
              </a:xfrm>
              <a:custGeom>
                <a:avLst/>
                <a:gdLst>
                  <a:gd name="T0" fmla="*/ 15 w 31"/>
                  <a:gd name="T1" fmla="*/ 0 h 70"/>
                  <a:gd name="T2" fmla="*/ 14 w 31"/>
                  <a:gd name="T3" fmla="*/ 0 h 70"/>
                  <a:gd name="T4" fmla="*/ 0 w 31"/>
                  <a:gd name="T5" fmla="*/ 70 h 70"/>
                  <a:gd name="T6" fmla="*/ 1 w 31"/>
                  <a:gd name="T7" fmla="*/ 70 h 70"/>
                  <a:gd name="T8" fmla="*/ 31 w 31"/>
                  <a:gd name="T9" fmla="*/ 31 h 70"/>
                  <a:gd name="T10" fmla="*/ 15 w 31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0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638"/>
              <p:cNvSpPr/>
              <p:nvPr/>
            </p:nvSpPr>
            <p:spPr bwMode="auto">
              <a:xfrm>
                <a:off x="5955" y="325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639"/>
              <p:cNvSpPr/>
              <p:nvPr/>
            </p:nvSpPr>
            <p:spPr bwMode="auto">
              <a:xfrm>
                <a:off x="5970" y="317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640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641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642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643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644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645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646"/>
              <p:cNvSpPr>
                <a:spLocks noEditPoints="1"/>
              </p:cNvSpPr>
              <p:nvPr/>
            </p:nvSpPr>
            <p:spPr bwMode="auto">
              <a:xfrm>
                <a:off x="6052" y="3073"/>
                <a:ext cx="58" cy="54"/>
              </a:xfrm>
              <a:custGeom>
                <a:avLst/>
                <a:gdLst>
                  <a:gd name="T0" fmla="*/ 22 w 55"/>
                  <a:gd name="T1" fmla="*/ 30 h 51"/>
                  <a:gd name="T2" fmla="*/ 16 w 55"/>
                  <a:gd name="T3" fmla="*/ 25 h 51"/>
                  <a:gd name="T4" fmla="*/ 22 w 55"/>
                  <a:gd name="T5" fmla="*/ 19 h 51"/>
                  <a:gd name="T6" fmla="*/ 27 w 55"/>
                  <a:gd name="T7" fmla="*/ 25 h 51"/>
                  <a:gd name="T8" fmla="*/ 22 w 55"/>
                  <a:gd name="T9" fmla="*/ 30 h 51"/>
                  <a:gd name="T10" fmla="*/ 25 w 55"/>
                  <a:gd name="T11" fmla="*/ 0 h 51"/>
                  <a:gd name="T12" fmla="*/ 0 w 55"/>
                  <a:gd name="T13" fmla="*/ 3 h 51"/>
                  <a:gd name="T14" fmla="*/ 0 w 55"/>
                  <a:gd name="T15" fmla="*/ 49 h 51"/>
                  <a:gd name="T16" fmla="*/ 3 w 55"/>
                  <a:gd name="T17" fmla="*/ 51 h 51"/>
                  <a:gd name="T18" fmla="*/ 55 w 55"/>
                  <a:gd name="T19" fmla="*/ 26 h 51"/>
                  <a:gd name="T20" fmla="*/ 54 w 55"/>
                  <a:gd name="T21" fmla="*/ 23 h 51"/>
                  <a:gd name="T22" fmla="*/ 55 w 55"/>
                  <a:gd name="T23" fmla="*/ 19 h 51"/>
                  <a:gd name="T24" fmla="*/ 25 w 55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51">
                    <a:moveTo>
                      <a:pt x="22" y="30"/>
                    </a:moveTo>
                    <a:cubicBezTo>
                      <a:pt x="19" y="30"/>
                      <a:pt x="16" y="28"/>
                      <a:pt x="16" y="25"/>
                    </a:cubicBezTo>
                    <a:cubicBezTo>
                      <a:pt x="16" y="22"/>
                      <a:pt x="19" y="19"/>
                      <a:pt x="22" y="19"/>
                    </a:cubicBezTo>
                    <a:cubicBezTo>
                      <a:pt x="25" y="19"/>
                      <a:pt x="27" y="22"/>
                      <a:pt x="27" y="25"/>
                    </a:cubicBezTo>
                    <a:cubicBezTo>
                      <a:pt x="27" y="28"/>
                      <a:pt x="25" y="30"/>
                      <a:pt x="22" y="30"/>
                    </a:cubicBezTo>
                    <a:moveTo>
                      <a:pt x="2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50"/>
                      <a:pt x="2" y="50"/>
                      <a:pt x="3" y="51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4"/>
                      <a:pt x="54" y="23"/>
                    </a:cubicBezTo>
                    <a:cubicBezTo>
                      <a:pt x="54" y="22"/>
                      <a:pt x="54" y="20"/>
                      <a:pt x="55" y="19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Oval 3647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648"/>
              <p:cNvSpPr/>
              <p:nvPr/>
            </p:nvSpPr>
            <p:spPr bwMode="auto">
              <a:xfrm>
                <a:off x="6052" y="312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649"/>
              <p:cNvSpPr/>
              <p:nvPr/>
            </p:nvSpPr>
            <p:spPr bwMode="auto">
              <a:xfrm>
                <a:off x="6109" y="3093"/>
                <a:ext cx="7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7 w 7"/>
                  <a:gd name="T7" fmla="*/ 4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650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651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652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653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654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655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656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657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658"/>
              <p:cNvSpPr/>
              <p:nvPr/>
            </p:nvSpPr>
            <p:spPr bwMode="auto">
              <a:xfrm>
                <a:off x="6051" y="3096"/>
                <a:ext cx="66" cy="35"/>
              </a:xfrm>
              <a:custGeom>
                <a:avLst/>
                <a:gdLst>
                  <a:gd name="T0" fmla="*/ 63 w 63"/>
                  <a:gd name="T1" fmla="*/ 0 h 33"/>
                  <a:gd name="T2" fmla="*/ 62 w 63"/>
                  <a:gd name="T3" fmla="*/ 0 h 33"/>
                  <a:gd name="T4" fmla="*/ 0 w 63"/>
                  <a:gd name="T5" fmla="*/ 31 h 33"/>
                  <a:gd name="T6" fmla="*/ 0 w 63"/>
                  <a:gd name="T7" fmla="*/ 33 h 33"/>
                  <a:gd name="T8" fmla="*/ 63 w 63"/>
                  <a:gd name="T9" fmla="*/ 2 h 33"/>
                  <a:gd name="T10" fmla="*/ 63 w 63"/>
                  <a:gd name="T11" fmla="*/ 1 h 33"/>
                  <a:gd name="T12" fmla="*/ 63 w 63"/>
                  <a:gd name="T13" fmla="*/ 0 h 33"/>
                  <a:gd name="T14" fmla="*/ 63 w 63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3">
                    <a:moveTo>
                      <a:pt x="63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659"/>
              <p:cNvSpPr/>
              <p:nvPr/>
            </p:nvSpPr>
            <p:spPr bwMode="auto">
              <a:xfrm>
                <a:off x="6117" y="30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660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661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662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663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664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665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666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667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668"/>
              <p:cNvSpPr/>
              <p:nvPr/>
            </p:nvSpPr>
            <p:spPr bwMode="auto">
              <a:xfrm>
                <a:off x="6084" y="3072"/>
                <a:ext cx="28" cy="19"/>
              </a:xfrm>
              <a:custGeom>
                <a:avLst/>
                <a:gdLst>
                  <a:gd name="T0" fmla="*/ 14 w 27"/>
                  <a:gd name="T1" fmla="*/ 0 h 18"/>
                  <a:gd name="T2" fmla="*/ 0 w 27"/>
                  <a:gd name="T3" fmla="*/ 1 h 18"/>
                  <a:gd name="T4" fmla="*/ 27 w 27"/>
                  <a:gd name="T5" fmla="*/ 18 h 18"/>
                  <a:gd name="T6" fmla="*/ 27 w 27"/>
                  <a:gd name="T7" fmla="*/ 17 h 18"/>
                  <a:gd name="T8" fmla="*/ 14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669"/>
              <p:cNvSpPr/>
              <p:nvPr/>
            </p:nvSpPr>
            <p:spPr bwMode="auto">
              <a:xfrm>
                <a:off x="6112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670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671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672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673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674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675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676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677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678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679"/>
              <p:cNvSpPr/>
              <p:nvPr/>
            </p:nvSpPr>
            <p:spPr bwMode="auto">
              <a:xfrm>
                <a:off x="6117" y="309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680"/>
              <p:cNvSpPr/>
              <p:nvPr/>
            </p:nvSpPr>
            <p:spPr bwMode="auto">
              <a:xfrm>
                <a:off x="6052" y="3012"/>
                <a:ext cx="44" cy="58"/>
              </a:xfrm>
              <a:custGeom>
                <a:avLst/>
                <a:gdLst>
                  <a:gd name="T0" fmla="*/ 2 w 42"/>
                  <a:gd name="T1" fmla="*/ 0 h 55"/>
                  <a:gd name="T2" fmla="*/ 0 w 42"/>
                  <a:gd name="T3" fmla="*/ 0 h 55"/>
                  <a:gd name="T4" fmla="*/ 0 w 42"/>
                  <a:gd name="T5" fmla="*/ 39 h 55"/>
                  <a:gd name="T6" fmla="*/ 26 w 42"/>
                  <a:gd name="T7" fmla="*/ 55 h 55"/>
                  <a:gd name="T8" fmla="*/ 42 w 42"/>
                  <a:gd name="T9" fmla="*/ 54 h 55"/>
                  <a:gd name="T10" fmla="*/ 2 w 4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681"/>
              <p:cNvSpPr/>
              <p:nvPr/>
            </p:nvSpPr>
            <p:spPr bwMode="auto">
              <a:xfrm>
                <a:off x="6052" y="300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682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83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84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85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86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87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88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89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90"/>
              <p:cNvSpPr/>
              <p:nvPr/>
            </p:nvSpPr>
            <p:spPr bwMode="auto">
              <a:xfrm>
                <a:off x="6059" y="3003"/>
                <a:ext cx="90" cy="34"/>
              </a:xfrm>
              <a:custGeom>
                <a:avLst/>
                <a:gdLst>
                  <a:gd name="T0" fmla="*/ 82 w 85"/>
                  <a:gd name="T1" fmla="*/ 0 h 33"/>
                  <a:gd name="T2" fmla="*/ 0 w 85"/>
                  <a:gd name="T3" fmla="*/ 3 h 33"/>
                  <a:gd name="T4" fmla="*/ 0 w 85"/>
                  <a:gd name="T5" fmla="*/ 3 h 33"/>
                  <a:gd name="T6" fmla="*/ 75 w 85"/>
                  <a:gd name="T7" fmla="*/ 33 h 33"/>
                  <a:gd name="T8" fmla="*/ 85 w 85"/>
                  <a:gd name="T9" fmla="*/ 4 h 33"/>
                  <a:gd name="T10" fmla="*/ 82 w 85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3">
                    <a:moveTo>
                      <a:pt x="8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4"/>
                      <a:pt x="82" y="2"/>
                      <a:pt x="82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91"/>
              <p:cNvSpPr/>
              <p:nvPr/>
            </p:nvSpPr>
            <p:spPr bwMode="auto">
              <a:xfrm>
                <a:off x="6146" y="300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2"/>
              <p:cNvSpPr/>
              <p:nvPr/>
            </p:nvSpPr>
            <p:spPr bwMode="auto">
              <a:xfrm>
                <a:off x="6058" y="30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693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694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695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696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697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698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699"/>
              <p:cNvSpPr/>
              <p:nvPr/>
            </p:nvSpPr>
            <p:spPr bwMode="auto">
              <a:xfrm>
                <a:off x="6102" y="3069"/>
                <a:ext cx="25" cy="20"/>
              </a:xfrm>
              <a:custGeom>
                <a:avLst/>
                <a:gdLst>
                  <a:gd name="T0" fmla="*/ 24 w 24"/>
                  <a:gd name="T1" fmla="*/ 0 h 19"/>
                  <a:gd name="T2" fmla="*/ 0 w 24"/>
                  <a:gd name="T3" fmla="*/ 2 h 19"/>
                  <a:gd name="T4" fmla="*/ 12 w 24"/>
                  <a:gd name="T5" fmla="*/ 19 h 19"/>
                  <a:gd name="T6" fmla="*/ 17 w 24"/>
                  <a:gd name="T7" fmla="*/ 18 h 19"/>
                  <a:gd name="T8" fmla="*/ 18 w 24"/>
                  <a:gd name="T9" fmla="*/ 18 h 19"/>
                  <a:gd name="T10" fmla="*/ 24 w 24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8"/>
                      <a:pt x="15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00"/>
              <p:cNvSpPr/>
              <p:nvPr/>
            </p:nvSpPr>
            <p:spPr bwMode="auto">
              <a:xfrm>
                <a:off x="6114" y="3088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01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02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703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704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705"/>
              <p:cNvSpPr/>
              <p:nvPr/>
            </p:nvSpPr>
            <p:spPr bwMode="auto">
              <a:xfrm>
                <a:off x="6117" y="3068"/>
                <a:ext cx="12" cy="28"/>
              </a:xfrm>
              <a:custGeom>
                <a:avLst/>
                <a:gdLst>
                  <a:gd name="T0" fmla="*/ 11 w 11"/>
                  <a:gd name="T1" fmla="*/ 0 h 27"/>
                  <a:gd name="T2" fmla="*/ 10 w 11"/>
                  <a:gd name="T3" fmla="*/ 0 h 27"/>
                  <a:gd name="T4" fmla="*/ 9 w 11"/>
                  <a:gd name="T5" fmla="*/ 1 h 27"/>
                  <a:gd name="T6" fmla="*/ 3 w 11"/>
                  <a:gd name="T7" fmla="*/ 19 h 27"/>
                  <a:gd name="T8" fmla="*/ 1 w 11"/>
                  <a:gd name="T9" fmla="*/ 25 h 27"/>
                  <a:gd name="T10" fmla="*/ 0 w 11"/>
                  <a:gd name="T11" fmla="*/ 27 h 27"/>
                  <a:gd name="T12" fmla="*/ 1 w 11"/>
                  <a:gd name="T13" fmla="*/ 27 h 27"/>
                  <a:gd name="T14" fmla="*/ 1 w 11"/>
                  <a:gd name="T15" fmla="*/ 27 h 27"/>
                  <a:gd name="T16" fmla="*/ 1 w 11"/>
                  <a:gd name="T17" fmla="*/ 27 h 27"/>
                  <a:gd name="T18" fmla="*/ 2 w 11"/>
                  <a:gd name="T19" fmla="*/ 26 h 27"/>
                  <a:gd name="T20" fmla="*/ 1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706"/>
              <p:cNvSpPr/>
              <p:nvPr/>
            </p:nvSpPr>
            <p:spPr bwMode="auto">
              <a:xfrm>
                <a:off x="6118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707"/>
              <p:cNvSpPr/>
              <p:nvPr/>
            </p:nvSpPr>
            <p:spPr bwMode="auto">
              <a:xfrm>
                <a:off x="6118" y="309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708"/>
              <p:cNvSpPr/>
              <p:nvPr/>
            </p:nvSpPr>
            <p:spPr bwMode="auto">
              <a:xfrm>
                <a:off x="6057" y="3009"/>
                <a:ext cx="81" cy="60"/>
              </a:xfrm>
              <a:custGeom>
                <a:avLst/>
                <a:gdLst>
                  <a:gd name="T0" fmla="*/ 1 w 76"/>
                  <a:gd name="T1" fmla="*/ 0 h 57"/>
                  <a:gd name="T2" fmla="*/ 0 w 76"/>
                  <a:gd name="T3" fmla="*/ 1 h 57"/>
                  <a:gd name="T4" fmla="*/ 40 w 76"/>
                  <a:gd name="T5" fmla="*/ 57 h 57"/>
                  <a:gd name="T6" fmla="*/ 67 w 76"/>
                  <a:gd name="T7" fmla="*/ 54 h 57"/>
                  <a:gd name="T8" fmla="*/ 76 w 76"/>
                  <a:gd name="T9" fmla="*/ 30 h 57"/>
                  <a:gd name="T10" fmla="*/ 72 w 76"/>
                  <a:gd name="T11" fmla="*/ 28 h 57"/>
                  <a:gd name="T12" fmla="*/ 1 w 7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57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709"/>
              <p:cNvSpPr/>
              <p:nvPr/>
            </p:nvSpPr>
            <p:spPr bwMode="auto">
              <a:xfrm>
                <a:off x="6055" y="300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710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711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712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713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714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715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716"/>
              <p:cNvSpPr/>
              <p:nvPr/>
            </p:nvSpPr>
            <p:spPr bwMode="auto">
              <a:xfrm>
                <a:off x="6142" y="3008"/>
                <a:ext cx="48" cy="49"/>
              </a:xfrm>
              <a:custGeom>
                <a:avLst/>
                <a:gdLst>
                  <a:gd name="T0" fmla="*/ 13 w 46"/>
                  <a:gd name="T1" fmla="*/ 0 h 47"/>
                  <a:gd name="T2" fmla="*/ 10 w 46"/>
                  <a:gd name="T3" fmla="*/ 1 h 47"/>
                  <a:gd name="T4" fmla="*/ 9 w 46"/>
                  <a:gd name="T5" fmla="*/ 0 h 47"/>
                  <a:gd name="T6" fmla="*/ 0 w 46"/>
                  <a:gd name="T7" fmla="*/ 29 h 47"/>
                  <a:gd name="T8" fmla="*/ 46 w 46"/>
                  <a:gd name="T9" fmla="*/ 47 h 47"/>
                  <a:gd name="T10" fmla="*/ 46 w 46"/>
                  <a:gd name="T11" fmla="*/ 47 h 47"/>
                  <a:gd name="T12" fmla="*/ 1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717"/>
              <p:cNvSpPr/>
              <p:nvPr/>
            </p:nvSpPr>
            <p:spPr bwMode="auto">
              <a:xfrm>
                <a:off x="6151" y="300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1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718"/>
              <p:cNvSpPr/>
              <p:nvPr/>
            </p:nvSpPr>
            <p:spPr bwMode="auto">
              <a:xfrm>
                <a:off x="6190" y="30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719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720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721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722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3723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3724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3725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3726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3727"/>
              <p:cNvSpPr/>
              <p:nvPr/>
            </p:nvSpPr>
            <p:spPr bwMode="auto">
              <a:xfrm>
                <a:off x="6124" y="3064"/>
                <a:ext cx="63" cy="28"/>
              </a:xfrm>
              <a:custGeom>
                <a:avLst/>
                <a:gdLst>
                  <a:gd name="T0" fmla="*/ 60 w 60"/>
                  <a:gd name="T1" fmla="*/ 0 h 27"/>
                  <a:gd name="T2" fmla="*/ 7 w 60"/>
                  <a:gd name="T3" fmla="*/ 5 h 27"/>
                  <a:gd name="T4" fmla="*/ 0 w 60"/>
                  <a:gd name="T5" fmla="*/ 24 h 27"/>
                  <a:gd name="T6" fmla="*/ 3 w 60"/>
                  <a:gd name="T7" fmla="*/ 27 h 27"/>
                  <a:gd name="T8" fmla="*/ 23 w 60"/>
                  <a:gd name="T9" fmla="*/ 17 h 27"/>
                  <a:gd name="T10" fmla="*/ 60 w 6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27">
                    <a:moveTo>
                      <a:pt x="60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5"/>
                      <a:pt x="3" y="2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3728"/>
              <p:cNvSpPr/>
              <p:nvPr/>
            </p:nvSpPr>
            <p:spPr bwMode="auto">
              <a:xfrm>
                <a:off x="6122" y="308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3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3729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3730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3731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3732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3733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3734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3735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3736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3737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3738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3739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3740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3741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3742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3743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3744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3745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3746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3747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close/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3748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3749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3750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3751"/>
              <p:cNvSpPr>
                <a:spLocks noEditPoints="1"/>
              </p:cNvSpPr>
              <p:nvPr/>
            </p:nvSpPr>
            <p:spPr bwMode="auto">
              <a:xfrm>
                <a:off x="6177" y="3203"/>
                <a:ext cx="45" cy="71"/>
              </a:xfrm>
              <a:custGeom>
                <a:avLst/>
                <a:gdLst>
                  <a:gd name="T0" fmla="*/ 1 w 43"/>
                  <a:gd name="T1" fmla="*/ 42 h 67"/>
                  <a:gd name="T2" fmla="*/ 38 w 43"/>
                  <a:gd name="T3" fmla="*/ 67 h 67"/>
                  <a:gd name="T4" fmla="*/ 42 w 43"/>
                  <a:gd name="T5" fmla="*/ 64 h 67"/>
                  <a:gd name="T6" fmla="*/ 43 w 43"/>
                  <a:gd name="T7" fmla="*/ 51 h 67"/>
                  <a:gd name="T8" fmla="*/ 1 w 43"/>
                  <a:gd name="T9" fmla="*/ 42 h 67"/>
                  <a:gd name="T10" fmla="*/ 40 w 43"/>
                  <a:gd name="T11" fmla="*/ 0 h 67"/>
                  <a:gd name="T12" fmla="*/ 8 w 43"/>
                  <a:gd name="T13" fmla="*/ 28 h 67"/>
                  <a:gd name="T14" fmla="*/ 0 w 43"/>
                  <a:gd name="T15" fmla="*/ 35 h 67"/>
                  <a:gd name="T16" fmla="*/ 0 w 43"/>
                  <a:gd name="T17" fmla="*/ 38 h 67"/>
                  <a:gd name="T18" fmla="*/ 0 w 43"/>
                  <a:gd name="T19" fmla="*/ 38 h 67"/>
                  <a:gd name="T20" fmla="*/ 43 w 43"/>
                  <a:gd name="T21" fmla="*/ 48 h 67"/>
                  <a:gd name="T22" fmla="*/ 43 w 43"/>
                  <a:gd name="T23" fmla="*/ 1 h 67"/>
                  <a:gd name="T24" fmla="*/ 40 w 43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7">
                    <a:moveTo>
                      <a:pt x="1" y="42"/>
                    </a:move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41" y="65"/>
                      <a:pt x="42" y="64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1" y="42"/>
                      <a:pt x="1" y="42"/>
                      <a:pt x="1" y="42"/>
                    </a:cubicBezTo>
                    <a:moveTo>
                      <a:pt x="40" y="0"/>
                    </a:moveTo>
                    <a:cubicBezTo>
                      <a:pt x="8" y="28"/>
                      <a:pt x="8" y="28"/>
                      <a:pt x="8" y="2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3752"/>
              <p:cNvSpPr/>
              <p:nvPr/>
            </p:nvSpPr>
            <p:spPr bwMode="auto">
              <a:xfrm>
                <a:off x="6219" y="320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3753"/>
              <p:cNvSpPr/>
              <p:nvPr/>
            </p:nvSpPr>
            <p:spPr bwMode="auto">
              <a:xfrm>
                <a:off x="6217" y="3271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3754"/>
              <p:cNvSpPr/>
              <p:nvPr/>
            </p:nvSpPr>
            <p:spPr bwMode="auto">
              <a:xfrm>
                <a:off x="6173" y="324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3755"/>
              <p:cNvSpPr>
                <a:spLocks noEditPoints="1"/>
              </p:cNvSpPr>
              <p:nvPr/>
            </p:nvSpPr>
            <p:spPr bwMode="auto">
              <a:xfrm>
                <a:off x="6173" y="3199"/>
                <a:ext cx="51" cy="79"/>
              </a:xfrm>
              <a:custGeom>
                <a:avLst/>
                <a:gdLst>
                  <a:gd name="T0" fmla="*/ 0 w 48"/>
                  <a:gd name="T1" fmla="*/ 45 h 75"/>
                  <a:gd name="T2" fmla="*/ 46 w 48"/>
                  <a:gd name="T3" fmla="*/ 75 h 75"/>
                  <a:gd name="T4" fmla="*/ 47 w 48"/>
                  <a:gd name="T5" fmla="*/ 75 h 75"/>
                  <a:gd name="T6" fmla="*/ 47 w 48"/>
                  <a:gd name="T7" fmla="*/ 75 h 75"/>
                  <a:gd name="T8" fmla="*/ 47 w 48"/>
                  <a:gd name="T9" fmla="*/ 56 h 75"/>
                  <a:gd name="T10" fmla="*/ 46 w 48"/>
                  <a:gd name="T11" fmla="*/ 55 h 75"/>
                  <a:gd name="T12" fmla="*/ 45 w 48"/>
                  <a:gd name="T13" fmla="*/ 68 h 75"/>
                  <a:gd name="T14" fmla="*/ 45 w 48"/>
                  <a:gd name="T15" fmla="*/ 73 h 75"/>
                  <a:gd name="T16" fmla="*/ 41 w 48"/>
                  <a:gd name="T17" fmla="*/ 71 h 75"/>
                  <a:gd name="T18" fmla="*/ 4 w 48"/>
                  <a:gd name="T19" fmla="*/ 46 h 75"/>
                  <a:gd name="T20" fmla="*/ 0 w 48"/>
                  <a:gd name="T21" fmla="*/ 45 h 75"/>
                  <a:gd name="T22" fmla="*/ 47 w 48"/>
                  <a:gd name="T23" fmla="*/ 0 h 75"/>
                  <a:gd name="T24" fmla="*/ 11 w 48"/>
                  <a:gd name="T25" fmla="*/ 32 h 75"/>
                  <a:gd name="T26" fmla="*/ 43 w 48"/>
                  <a:gd name="T27" fmla="*/ 4 h 75"/>
                  <a:gd name="T28" fmla="*/ 46 w 48"/>
                  <a:gd name="T29" fmla="*/ 1 h 75"/>
                  <a:gd name="T30" fmla="*/ 46 w 48"/>
                  <a:gd name="T31" fmla="*/ 5 h 75"/>
                  <a:gd name="T32" fmla="*/ 46 w 48"/>
                  <a:gd name="T33" fmla="*/ 52 h 75"/>
                  <a:gd name="T34" fmla="*/ 47 w 48"/>
                  <a:gd name="T35" fmla="*/ 53 h 75"/>
                  <a:gd name="T36" fmla="*/ 48 w 48"/>
                  <a:gd name="T37" fmla="*/ 0 h 75"/>
                  <a:gd name="T38" fmla="*/ 47 w 48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75">
                    <a:moveTo>
                      <a:pt x="0" y="4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0" y="45"/>
                      <a:pt x="0" y="45"/>
                      <a:pt x="0" y="45"/>
                    </a:cubicBezTo>
                    <a:moveTo>
                      <a:pt x="47" y="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3756"/>
              <p:cNvSpPr/>
              <p:nvPr/>
            </p:nvSpPr>
            <p:spPr bwMode="auto">
              <a:xfrm>
                <a:off x="6171" y="3196"/>
                <a:ext cx="53" cy="62"/>
              </a:xfrm>
              <a:custGeom>
                <a:avLst/>
                <a:gdLst>
                  <a:gd name="T0" fmla="*/ 50 w 50"/>
                  <a:gd name="T1" fmla="*/ 0 h 59"/>
                  <a:gd name="T2" fmla="*/ 0 w 50"/>
                  <a:gd name="T3" fmla="*/ 44 h 59"/>
                  <a:gd name="T4" fmla="*/ 0 w 50"/>
                  <a:gd name="T5" fmla="*/ 44 h 59"/>
                  <a:gd name="T6" fmla="*/ 0 w 50"/>
                  <a:gd name="T7" fmla="*/ 45 h 59"/>
                  <a:gd name="T8" fmla="*/ 0 w 50"/>
                  <a:gd name="T9" fmla="*/ 45 h 59"/>
                  <a:gd name="T10" fmla="*/ 0 w 50"/>
                  <a:gd name="T11" fmla="*/ 45 h 59"/>
                  <a:gd name="T12" fmla="*/ 0 w 50"/>
                  <a:gd name="T13" fmla="*/ 45 h 59"/>
                  <a:gd name="T14" fmla="*/ 0 w 50"/>
                  <a:gd name="T15" fmla="*/ 45 h 59"/>
                  <a:gd name="T16" fmla="*/ 0 w 50"/>
                  <a:gd name="T17" fmla="*/ 45 h 59"/>
                  <a:gd name="T18" fmla="*/ 0 w 50"/>
                  <a:gd name="T19" fmla="*/ 45 h 59"/>
                  <a:gd name="T20" fmla="*/ 0 w 50"/>
                  <a:gd name="T21" fmla="*/ 45 h 59"/>
                  <a:gd name="T22" fmla="*/ 0 w 50"/>
                  <a:gd name="T23" fmla="*/ 45 h 59"/>
                  <a:gd name="T24" fmla="*/ 0 w 50"/>
                  <a:gd name="T25" fmla="*/ 45 h 59"/>
                  <a:gd name="T26" fmla="*/ 0 w 50"/>
                  <a:gd name="T27" fmla="*/ 45 h 59"/>
                  <a:gd name="T28" fmla="*/ 0 w 50"/>
                  <a:gd name="T29" fmla="*/ 45 h 59"/>
                  <a:gd name="T30" fmla="*/ 0 w 50"/>
                  <a:gd name="T31" fmla="*/ 46 h 59"/>
                  <a:gd name="T32" fmla="*/ 2 w 50"/>
                  <a:gd name="T33" fmla="*/ 48 h 59"/>
                  <a:gd name="T34" fmla="*/ 6 w 50"/>
                  <a:gd name="T35" fmla="*/ 49 h 59"/>
                  <a:gd name="T36" fmla="*/ 48 w 50"/>
                  <a:gd name="T37" fmla="*/ 58 h 59"/>
                  <a:gd name="T38" fmla="*/ 49 w 50"/>
                  <a:gd name="T39" fmla="*/ 59 h 59"/>
                  <a:gd name="T40" fmla="*/ 49 w 50"/>
                  <a:gd name="T41" fmla="*/ 56 h 59"/>
                  <a:gd name="T42" fmla="*/ 48 w 50"/>
                  <a:gd name="T43" fmla="*/ 55 h 59"/>
                  <a:gd name="T44" fmla="*/ 5 w 50"/>
                  <a:gd name="T45" fmla="*/ 45 h 59"/>
                  <a:gd name="T46" fmla="*/ 2 w 50"/>
                  <a:gd name="T47" fmla="*/ 44 h 59"/>
                  <a:gd name="T48" fmla="*/ 5 w 50"/>
                  <a:gd name="T49" fmla="*/ 42 h 59"/>
                  <a:gd name="T50" fmla="*/ 13 w 50"/>
                  <a:gd name="T51" fmla="*/ 35 h 59"/>
                  <a:gd name="T52" fmla="*/ 49 w 50"/>
                  <a:gd name="T53" fmla="*/ 3 h 59"/>
                  <a:gd name="T54" fmla="*/ 50 w 50"/>
                  <a:gd name="T55" fmla="*/ 3 h 59"/>
                  <a:gd name="T56" fmla="*/ 50 w 50"/>
                  <a:gd name="T5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9">
                    <a:moveTo>
                      <a:pt x="50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3757"/>
              <p:cNvSpPr/>
              <p:nvPr/>
            </p:nvSpPr>
            <p:spPr bwMode="auto">
              <a:xfrm>
                <a:off x="6222" y="327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3758"/>
              <p:cNvSpPr>
                <a:spLocks noEditPoints="1"/>
              </p:cNvSpPr>
              <p:nvPr/>
            </p:nvSpPr>
            <p:spPr bwMode="auto">
              <a:xfrm>
                <a:off x="6171" y="324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1 h 1"/>
                  <a:gd name="T16" fmla="*/ 1 h 1"/>
                  <a:gd name="T17" fmla="*/ 1 h 1"/>
                  <a:gd name="T18" fmla="*/ 1 h 1"/>
                  <a:gd name="T19" fmla="*/ 0 h 1"/>
                  <a:gd name="T20" fmla="*/ 0 h 1"/>
                  <a:gd name="T21" fmla="*/ 0 h 1"/>
                  <a:gd name="T2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3759"/>
              <p:cNvSpPr/>
              <p:nvPr/>
            </p:nvSpPr>
            <p:spPr bwMode="auto">
              <a:xfrm>
                <a:off x="6170" y="32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3760"/>
              <p:cNvSpPr/>
              <p:nvPr/>
            </p:nvSpPr>
            <p:spPr bwMode="auto">
              <a:xfrm>
                <a:off x="6228" y="3270"/>
                <a:ext cx="40" cy="46"/>
              </a:xfrm>
              <a:custGeom>
                <a:avLst/>
                <a:gdLst>
                  <a:gd name="T0" fmla="*/ 37 w 37"/>
                  <a:gd name="T1" fmla="*/ 0 h 44"/>
                  <a:gd name="T2" fmla="*/ 3 w 37"/>
                  <a:gd name="T3" fmla="*/ 9 h 44"/>
                  <a:gd name="T4" fmla="*/ 3 w 37"/>
                  <a:gd name="T5" fmla="*/ 9 h 44"/>
                  <a:gd name="T6" fmla="*/ 0 w 37"/>
                  <a:gd name="T7" fmla="*/ 15 h 44"/>
                  <a:gd name="T8" fmla="*/ 17 w 37"/>
                  <a:gd name="T9" fmla="*/ 44 h 44"/>
                  <a:gd name="T10" fmla="*/ 37 w 37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4">
                    <a:moveTo>
                      <a:pt x="37" y="0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2" y="14"/>
                      <a:pt x="0" y="15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3761"/>
              <p:cNvSpPr/>
              <p:nvPr/>
            </p:nvSpPr>
            <p:spPr bwMode="auto">
              <a:xfrm>
                <a:off x="6225" y="3279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3762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3763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3764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3765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3766"/>
              <p:cNvSpPr/>
              <p:nvPr/>
            </p:nvSpPr>
            <p:spPr bwMode="auto">
              <a:xfrm>
                <a:off x="6222" y="3288"/>
                <a:ext cx="23" cy="56"/>
              </a:xfrm>
              <a:custGeom>
                <a:avLst/>
                <a:gdLst>
                  <a:gd name="T0" fmla="*/ 4 w 22"/>
                  <a:gd name="T1" fmla="*/ 0 h 53"/>
                  <a:gd name="T2" fmla="*/ 2 w 22"/>
                  <a:gd name="T3" fmla="*/ 0 h 53"/>
                  <a:gd name="T4" fmla="*/ 0 w 22"/>
                  <a:gd name="T5" fmla="*/ 43 h 53"/>
                  <a:gd name="T6" fmla="*/ 4 w 22"/>
                  <a:gd name="T7" fmla="*/ 51 h 53"/>
                  <a:gd name="T8" fmla="*/ 4 w 22"/>
                  <a:gd name="T9" fmla="*/ 51 h 53"/>
                  <a:gd name="T10" fmla="*/ 11 w 22"/>
                  <a:gd name="T11" fmla="*/ 53 h 53"/>
                  <a:gd name="T12" fmla="*/ 22 w 22"/>
                  <a:gd name="T13" fmla="*/ 30 h 53"/>
                  <a:gd name="T14" fmla="*/ 4 w 22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3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5"/>
                      <a:pt x="4" y="48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3767"/>
              <p:cNvSpPr/>
              <p:nvPr/>
            </p:nvSpPr>
            <p:spPr bwMode="auto">
              <a:xfrm>
                <a:off x="6224" y="3284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3768"/>
              <p:cNvSpPr/>
              <p:nvPr/>
            </p:nvSpPr>
            <p:spPr bwMode="auto">
              <a:xfrm>
                <a:off x="6221" y="3333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3769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3770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3771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close/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3772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3773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3774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3775"/>
              <p:cNvSpPr/>
              <p:nvPr/>
            </p:nvSpPr>
            <p:spPr bwMode="auto">
              <a:xfrm>
                <a:off x="6107" y="3186"/>
                <a:ext cx="58" cy="54"/>
              </a:xfrm>
              <a:custGeom>
                <a:avLst/>
                <a:gdLst>
                  <a:gd name="T0" fmla="*/ 19 w 55"/>
                  <a:gd name="T1" fmla="*/ 0 h 51"/>
                  <a:gd name="T2" fmla="*/ 15 w 55"/>
                  <a:gd name="T3" fmla="*/ 1 h 51"/>
                  <a:gd name="T4" fmla="*/ 12 w 55"/>
                  <a:gd name="T5" fmla="*/ 0 h 51"/>
                  <a:gd name="T6" fmla="*/ 0 w 55"/>
                  <a:gd name="T7" fmla="*/ 31 h 51"/>
                  <a:gd name="T8" fmla="*/ 54 w 55"/>
                  <a:gd name="T9" fmla="*/ 51 h 51"/>
                  <a:gd name="T10" fmla="*/ 55 w 55"/>
                  <a:gd name="T11" fmla="*/ 50 h 51"/>
                  <a:gd name="T12" fmla="*/ 19 w 55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19" y="0"/>
                    </a:moveTo>
                    <a:cubicBezTo>
                      <a:pt x="18" y="0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4" y="50"/>
                      <a:pt x="55" y="50"/>
                      <a:pt x="55" y="5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3776"/>
              <p:cNvSpPr/>
              <p:nvPr/>
            </p:nvSpPr>
            <p:spPr bwMode="auto">
              <a:xfrm>
                <a:off x="6120" y="3180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6 h 7"/>
                  <a:gd name="T4" fmla="*/ 3 w 7"/>
                  <a:gd name="T5" fmla="*/ 7 h 7"/>
                  <a:gd name="T6" fmla="*/ 7 w 7"/>
                  <a:gd name="T7" fmla="*/ 6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4" y="7"/>
                      <a:pt x="6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3777"/>
              <p:cNvSpPr/>
              <p:nvPr/>
            </p:nvSpPr>
            <p:spPr bwMode="auto">
              <a:xfrm>
                <a:off x="6164" y="32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3778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3779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3780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3781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3782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3783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3784"/>
              <p:cNvSpPr/>
              <p:nvPr/>
            </p:nvSpPr>
            <p:spPr bwMode="auto">
              <a:xfrm>
                <a:off x="6069" y="3182"/>
                <a:ext cx="45" cy="29"/>
              </a:xfrm>
              <a:custGeom>
                <a:avLst/>
                <a:gdLst>
                  <a:gd name="T0" fmla="*/ 42 w 43"/>
                  <a:gd name="T1" fmla="*/ 0 h 27"/>
                  <a:gd name="T2" fmla="*/ 0 w 43"/>
                  <a:gd name="T3" fmla="*/ 17 h 27"/>
                  <a:gd name="T4" fmla="*/ 1 w 43"/>
                  <a:gd name="T5" fmla="*/ 19 h 27"/>
                  <a:gd name="T6" fmla="*/ 1 w 43"/>
                  <a:gd name="T7" fmla="*/ 21 h 27"/>
                  <a:gd name="T8" fmla="*/ 14 w 43"/>
                  <a:gd name="T9" fmla="*/ 27 h 27"/>
                  <a:gd name="T10" fmla="*/ 43 w 43"/>
                  <a:gd name="T11" fmla="*/ 0 h 27"/>
                  <a:gd name="T12" fmla="*/ 42 w 4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42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3785"/>
              <p:cNvSpPr/>
              <p:nvPr/>
            </p:nvSpPr>
            <p:spPr bwMode="auto">
              <a:xfrm>
                <a:off x="6113" y="31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3786"/>
              <p:cNvSpPr/>
              <p:nvPr/>
            </p:nvSpPr>
            <p:spPr bwMode="auto">
              <a:xfrm>
                <a:off x="6064" y="32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6 w 6"/>
                  <a:gd name="T7" fmla="*/ 2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3787"/>
              <p:cNvSpPr/>
              <p:nvPr/>
            </p:nvSpPr>
            <p:spPr bwMode="auto">
              <a:xfrm>
                <a:off x="6060" y="3178"/>
                <a:ext cx="58" cy="34"/>
              </a:xfrm>
              <a:custGeom>
                <a:avLst/>
                <a:gdLst>
                  <a:gd name="T0" fmla="*/ 55 w 55"/>
                  <a:gd name="T1" fmla="*/ 0 h 32"/>
                  <a:gd name="T2" fmla="*/ 0 w 55"/>
                  <a:gd name="T3" fmla="*/ 23 h 32"/>
                  <a:gd name="T4" fmla="*/ 0 w 55"/>
                  <a:gd name="T5" fmla="*/ 23 h 32"/>
                  <a:gd name="T6" fmla="*/ 0 w 55"/>
                  <a:gd name="T7" fmla="*/ 24 h 32"/>
                  <a:gd name="T8" fmla="*/ 21 w 55"/>
                  <a:gd name="T9" fmla="*/ 32 h 32"/>
                  <a:gd name="T10" fmla="*/ 22 w 55"/>
                  <a:gd name="T11" fmla="*/ 31 h 32"/>
                  <a:gd name="T12" fmla="*/ 9 w 55"/>
                  <a:gd name="T13" fmla="*/ 25 h 32"/>
                  <a:gd name="T14" fmla="*/ 3 w 55"/>
                  <a:gd name="T15" fmla="*/ 23 h 32"/>
                  <a:gd name="T16" fmla="*/ 8 w 55"/>
                  <a:gd name="T17" fmla="*/ 21 h 32"/>
                  <a:gd name="T18" fmla="*/ 50 w 55"/>
                  <a:gd name="T19" fmla="*/ 4 h 32"/>
                  <a:gd name="T20" fmla="*/ 52 w 55"/>
                  <a:gd name="T21" fmla="*/ 3 h 32"/>
                  <a:gd name="T22" fmla="*/ 55 w 5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2">
                    <a:moveTo>
                      <a:pt x="5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788"/>
              <p:cNvSpPr/>
              <p:nvPr/>
            </p:nvSpPr>
            <p:spPr bwMode="auto">
              <a:xfrm>
                <a:off x="6059" y="32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3789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790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791"/>
              <p:cNvSpPr/>
              <p:nvPr/>
            </p:nvSpPr>
            <p:spPr bwMode="auto">
              <a:xfrm>
                <a:off x="6056" y="3103"/>
                <a:ext cx="65" cy="66"/>
              </a:xfrm>
              <a:custGeom>
                <a:avLst/>
                <a:gdLst>
                  <a:gd name="T0" fmla="*/ 52 w 61"/>
                  <a:gd name="T1" fmla="*/ 0 h 63"/>
                  <a:gd name="T2" fmla="*/ 10 w 61"/>
                  <a:gd name="T3" fmla="*/ 21 h 63"/>
                  <a:gd name="T4" fmla="*/ 1 w 61"/>
                  <a:gd name="T5" fmla="*/ 26 h 63"/>
                  <a:gd name="T6" fmla="*/ 1 w 61"/>
                  <a:gd name="T7" fmla="*/ 27 h 63"/>
                  <a:gd name="T8" fmla="*/ 0 w 61"/>
                  <a:gd name="T9" fmla="*/ 29 h 63"/>
                  <a:gd name="T10" fmla="*/ 55 w 61"/>
                  <a:gd name="T11" fmla="*/ 63 h 63"/>
                  <a:gd name="T12" fmla="*/ 61 w 61"/>
                  <a:gd name="T13" fmla="*/ 60 h 63"/>
                  <a:gd name="T14" fmla="*/ 58 w 61"/>
                  <a:gd name="T15" fmla="*/ 4 h 63"/>
                  <a:gd name="T16" fmla="*/ 52 w 61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3">
                    <a:moveTo>
                      <a:pt x="52" y="0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7" y="61"/>
                      <a:pt x="59" y="60"/>
                      <a:pt x="61" y="6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6" y="4"/>
                      <a:pt x="53" y="3"/>
                      <a:pt x="5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792"/>
              <p:cNvSpPr/>
              <p:nvPr/>
            </p:nvSpPr>
            <p:spPr bwMode="auto">
              <a:xfrm>
                <a:off x="6114" y="3166"/>
                <a:ext cx="7" cy="8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793"/>
              <p:cNvSpPr/>
              <p:nvPr/>
            </p:nvSpPr>
            <p:spPr bwMode="auto">
              <a:xfrm>
                <a:off x="6054" y="313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794"/>
              <p:cNvSpPr/>
              <p:nvPr/>
            </p:nvSpPr>
            <p:spPr bwMode="auto">
              <a:xfrm>
                <a:off x="6111" y="3100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795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796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797"/>
              <p:cNvSpPr>
                <a:spLocks noEditPoints="1"/>
              </p:cNvSpPr>
              <p:nvPr/>
            </p:nvSpPr>
            <p:spPr bwMode="auto">
              <a:xfrm>
                <a:off x="6051" y="3099"/>
                <a:ext cx="72" cy="77"/>
              </a:xfrm>
              <a:custGeom>
                <a:avLst/>
                <a:gdLst>
                  <a:gd name="T0" fmla="*/ 57 w 68"/>
                  <a:gd name="T1" fmla="*/ 4 h 73"/>
                  <a:gd name="T2" fmla="*/ 63 w 68"/>
                  <a:gd name="T3" fmla="*/ 1 h 73"/>
                  <a:gd name="T4" fmla="*/ 63 w 68"/>
                  <a:gd name="T5" fmla="*/ 8 h 73"/>
                  <a:gd name="T6" fmla="*/ 66 w 68"/>
                  <a:gd name="T7" fmla="*/ 64 h 73"/>
                  <a:gd name="T8" fmla="*/ 66 w 68"/>
                  <a:gd name="T9" fmla="*/ 71 h 73"/>
                  <a:gd name="T10" fmla="*/ 60 w 68"/>
                  <a:gd name="T11" fmla="*/ 67 h 73"/>
                  <a:gd name="T12" fmla="*/ 5 w 68"/>
                  <a:gd name="T13" fmla="*/ 33 h 73"/>
                  <a:gd name="T14" fmla="*/ 3 w 68"/>
                  <a:gd name="T15" fmla="*/ 31 h 73"/>
                  <a:gd name="T16" fmla="*/ 15 w 68"/>
                  <a:gd name="T17" fmla="*/ 25 h 73"/>
                  <a:gd name="T18" fmla="*/ 57 w 68"/>
                  <a:gd name="T19" fmla="*/ 4 h 73"/>
                  <a:gd name="T20" fmla="*/ 63 w 68"/>
                  <a:gd name="T21" fmla="*/ 0 h 73"/>
                  <a:gd name="T22" fmla="*/ 0 w 68"/>
                  <a:gd name="T23" fmla="*/ 31 h 73"/>
                  <a:gd name="T24" fmla="*/ 67 w 68"/>
                  <a:gd name="T25" fmla="*/ 73 h 73"/>
                  <a:gd name="T26" fmla="*/ 67 w 68"/>
                  <a:gd name="T27" fmla="*/ 72 h 73"/>
                  <a:gd name="T28" fmla="*/ 68 w 68"/>
                  <a:gd name="T29" fmla="*/ 72 h 73"/>
                  <a:gd name="T30" fmla="*/ 65 w 68"/>
                  <a:gd name="T31" fmla="*/ 1 h 73"/>
                  <a:gd name="T32" fmla="*/ 64 w 68"/>
                  <a:gd name="T33" fmla="*/ 0 h 73"/>
                  <a:gd name="T34" fmla="*/ 63 w 68"/>
                  <a:gd name="T3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3">
                    <a:moveTo>
                      <a:pt x="57" y="4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57" y="4"/>
                      <a:pt x="57" y="4"/>
                      <a:pt x="57" y="4"/>
                    </a:cubicBezTo>
                    <a:moveTo>
                      <a:pt x="6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3798"/>
              <p:cNvSpPr/>
              <p:nvPr/>
            </p:nvSpPr>
            <p:spPr bwMode="auto">
              <a:xfrm>
                <a:off x="6117" y="3098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3799"/>
              <p:cNvSpPr/>
              <p:nvPr/>
            </p:nvSpPr>
            <p:spPr bwMode="auto">
              <a:xfrm>
                <a:off x="6122" y="3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3800"/>
              <p:cNvSpPr/>
              <p:nvPr/>
            </p:nvSpPr>
            <p:spPr bwMode="auto">
              <a:xfrm>
                <a:off x="6129" y="3066"/>
                <a:ext cx="77" cy="55"/>
              </a:xfrm>
              <a:custGeom>
                <a:avLst/>
                <a:gdLst>
                  <a:gd name="T0" fmla="*/ 58 w 73"/>
                  <a:gd name="T1" fmla="*/ 0 h 52"/>
                  <a:gd name="T2" fmla="*/ 0 w 73"/>
                  <a:gd name="T3" fmla="*/ 27 h 52"/>
                  <a:gd name="T4" fmla="*/ 0 w 73"/>
                  <a:gd name="T5" fmla="*/ 30 h 52"/>
                  <a:gd name="T6" fmla="*/ 0 w 73"/>
                  <a:gd name="T7" fmla="*/ 31 h 52"/>
                  <a:gd name="T8" fmla="*/ 73 w 73"/>
                  <a:gd name="T9" fmla="*/ 52 h 52"/>
                  <a:gd name="T10" fmla="*/ 63 w 73"/>
                  <a:gd name="T11" fmla="*/ 2 h 52"/>
                  <a:gd name="T12" fmla="*/ 58 w 73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2">
                    <a:moveTo>
                      <a:pt x="58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3801"/>
              <p:cNvSpPr/>
              <p:nvPr/>
            </p:nvSpPr>
            <p:spPr bwMode="auto">
              <a:xfrm>
                <a:off x="6124" y="3094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3802"/>
              <p:cNvSpPr/>
              <p:nvPr/>
            </p:nvSpPr>
            <p:spPr bwMode="auto">
              <a:xfrm>
                <a:off x="6190" y="3064"/>
                <a:ext cx="6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3803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3804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3805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3806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3807"/>
              <p:cNvSpPr/>
              <p:nvPr/>
            </p:nvSpPr>
            <p:spPr bwMode="auto">
              <a:xfrm>
                <a:off x="6199" y="3067"/>
                <a:ext cx="69" cy="71"/>
              </a:xfrm>
              <a:custGeom>
                <a:avLst/>
                <a:gdLst>
                  <a:gd name="T0" fmla="*/ 0 w 65"/>
                  <a:gd name="T1" fmla="*/ 0 h 67"/>
                  <a:gd name="T2" fmla="*/ 0 w 65"/>
                  <a:gd name="T3" fmla="*/ 0 h 67"/>
                  <a:gd name="T4" fmla="*/ 10 w 65"/>
                  <a:gd name="T5" fmla="*/ 52 h 67"/>
                  <a:gd name="T6" fmla="*/ 65 w 65"/>
                  <a:gd name="T7" fmla="*/ 67 h 67"/>
                  <a:gd name="T8" fmla="*/ 65 w 65"/>
                  <a:gd name="T9" fmla="*/ 66 h 67"/>
                  <a:gd name="T10" fmla="*/ 0 w 65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6"/>
                      <a:pt x="65" y="6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3808"/>
              <p:cNvSpPr/>
              <p:nvPr/>
            </p:nvSpPr>
            <p:spPr bwMode="auto">
              <a:xfrm>
                <a:off x="6268" y="3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3809"/>
              <p:cNvSpPr/>
              <p:nvPr/>
            </p:nvSpPr>
            <p:spPr bwMode="auto">
              <a:xfrm>
                <a:off x="6198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3810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3811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3812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3813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3814"/>
              <p:cNvSpPr/>
              <p:nvPr/>
            </p:nvSpPr>
            <p:spPr bwMode="auto">
              <a:xfrm>
                <a:off x="6241" y="3535"/>
                <a:ext cx="59" cy="82"/>
              </a:xfrm>
              <a:custGeom>
                <a:avLst/>
                <a:gdLst>
                  <a:gd name="T0" fmla="*/ 10 w 56"/>
                  <a:gd name="T1" fmla="*/ 0 h 78"/>
                  <a:gd name="T2" fmla="*/ 7 w 56"/>
                  <a:gd name="T3" fmla="*/ 1 h 78"/>
                  <a:gd name="T4" fmla="*/ 3 w 56"/>
                  <a:gd name="T5" fmla="*/ 43 h 78"/>
                  <a:gd name="T6" fmla="*/ 8 w 56"/>
                  <a:gd name="T7" fmla="*/ 49 h 78"/>
                  <a:gd name="T8" fmla="*/ 2 w 56"/>
                  <a:gd name="T9" fmla="*/ 55 h 78"/>
                  <a:gd name="T10" fmla="*/ 0 w 56"/>
                  <a:gd name="T11" fmla="*/ 78 h 78"/>
                  <a:gd name="T12" fmla="*/ 55 w 56"/>
                  <a:gd name="T13" fmla="*/ 52 h 78"/>
                  <a:gd name="T14" fmla="*/ 55 w 56"/>
                  <a:gd name="T15" fmla="*/ 50 h 78"/>
                  <a:gd name="T16" fmla="*/ 56 w 56"/>
                  <a:gd name="T17" fmla="*/ 46 h 78"/>
                  <a:gd name="T18" fmla="*/ 10 w 56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8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6" y="43"/>
                      <a:pt x="8" y="46"/>
                      <a:pt x="8" y="49"/>
                    </a:cubicBezTo>
                    <a:cubicBezTo>
                      <a:pt x="8" y="52"/>
                      <a:pt x="5" y="55"/>
                      <a:pt x="2" y="5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7"/>
                      <a:pt x="56" y="4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3815"/>
              <p:cNvSpPr/>
              <p:nvPr/>
            </p:nvSpPr>
            <p:spPr bwMode="auto">
              <a:xfrm>
                <a:off x="6243" y="3580"/>
                <a:ext cx="7" cy="13"/>
              </a:xfrm>
              <a:custGeom>
                <a:avLst/>
                <a:gdLst>
                  <a:gd name="T0" fmla="*/ 1 w 6"/>
                  <a:gd name="T1" fmla="*/ 0 h 12"/>
                  <a:gd name="T2" fmla="*/ 0 w 6"/>
                  <a:gd name="T3" fmla="*/ 12 h 12"/>
                  <a:gd name="T4" fmla="*/ 6 w 6"/>
                  <a:gd name="T5" fmla="*/ 6 h 12"/>
                  <a:gd name="T6" fmla="*/ 1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ubicBezTo>
                      <a:pt x="6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3816"/>
              <p:cNvSpPr/>
              <p:nvPr/>
            </p:nvSpPr>
            <p:spPr bwMode="auto">
              <a:xfrm>
                <a:off x="6248" y="3530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3817"/>
              <p:cNvSpPr/>
              <p:nvPr/>
            </p:nvSpPr>
            <p:spPr bwMode="auto">
              <a:xfrm>
                <a:off x="6299" y="3583"/>
                <a:ext cx="6" cy="7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4 h 6"/>
                  <a:gd name="T8" fmla="*/ 1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3818"/>
              <p:cNvSpPr/>
              <p:nvPr/>
            </p:nvSpPr>
            <p:spPr bwMode="auto">
              <a:xfrm>
                <a:off x="6240" y="3528"/>
                <a:ext cx="66" cy="89"/>
              </a:xfrm>
              <a:custGeom>
                <a:avLst/>
                <a:gdLst>
                  <a:gd name="T0" fmla="*/ 8 w 62"/>
                  <a:gd name="T1" fmla="*/ 0 h 84"/>
                  <a:gd name="T2" fmla="*/ 8 w 62"/>
                  <a:gd name="T3" fmla="*/ 0 h 84"/>
                  <a:gd name="T4" fmla="*/ 7 w 62"/>
                  <a:gd name="T5" fmla="*/ 1 h 84"/>
                  <a:gd name="T6" fmla="*/ 7 w 62"/>
                  <a:gd name="T7" fmla="*/ 1 h 84"/>
                  <a:gd name="T8" fmla="*/ 0 w 62"/>
                  <a:gd name="T9" fmla="*/ 84 h 84"/>
                  <a:gd name="T10" fmla="*/ 1 w 62"/>
                  <a:gd name="T11" fmla="*/ 84 h 84"/>
                  <a:gd name="T12" fmla="*/ 3 w 62"/>
                  <a:gd name="T13" fmla="*/ 61 h 84"/>
                  <a:gd name="T14" fmla="*/ 4 w 62"/>
                  <a:gd name="T15" fmla="*/ 49 h 84"/>
                  <a:gd name="T16" fmla="*/ 8 w 62"/>
                  <a:gd name="T17" fmla="*/ 7 h 84"/>
                  <a:gd name="T18" fmla="*/ 8 w 62"/>
                  <a:gd name="T19" fmla="*/ 2 h 84"/>
                  <a:gd name="T20" fmla="*/ 11 w 62"/>
                  <a:gd name="T21" fmla="*/ 6 h 84"/>
                  <a:gd name="T22" fmla="*/ 57 w 62"/>
                  <a:gd name="T23" fmla="*/ 52 h 84"/>
                  <a:gd name="T24" fmla="*/ 61 w 62"/>
                  <a:gd name="T25" fmla="*/ 56 h 84"/>
                  <a:gd name="T26" fmla="*/ 62 w 62"/>
                  <a:gd name="T27" fmla="*/ 55 h 84"/>
                  <a:gd name="T28" fmla="*/ 8 w 62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3819"/>
              <p:cNvSpPr/>
              <p:nvPr/>
            </p:nvSpPr>
            <p:spPr bwMode="auto">
              <a:xfrm>
                <a:off x="6247" y="35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3820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3821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3822"/>
              <p:cNvSpPr/>
              <p:nvPr/>
            </p:nvSpPr>
            <p:spPr bwMode="auto">
              <a:xfrm>
                <a:off x="6235" y="3364"/>
                <a:ext cx="33" cy="79"/>
              </a:xfrm>
              <a:custGeom>
                <a:avLst/>
                <a:gdLst>
                  <a:gd name="T0" fmla="*/ 31 w 31"/>
                  <a:gd name="T1" fmla="*/ 0 h 75"/>
                  <a:gd name="T2" fmla="*/ 0 w 31"/>
                  <a:gd name="T3" fmla="*/ 47 h 75"/>
                  <a:gd name="T4" fmla="*/ 1 w 31"/>
                  <a:gd name="T5" fmla="*/ 51 h 75"/>
                  <a:gd name="T6" fmla="*/ 0 w 31"/>
                  <a:gd name="T7" fmla="*/ 54 h 75"/>
                  <a:gd name="T8" fmla="*/ 21 w 31"/>
                  <a:gd name="T9" fmla="*/ 75 h 75"/>
                  <a:gd name="T10" fmla="*/ 31 w 31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5">
                    <a:moveTo>
                      <a:pt x="31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9"/>
                      <a:pt x="1" y="51"/>
                    </a:cubicBezTo>
                    <a:cubicBezTo>
                      <a:pt x="1" y="52"/>
                      <a:pt x="1" y="53"/>
                      <a:pt x="0" y="5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2" name="Group 4024"/>
            <p:cNvGrpSpPr/>
            <p:nvPr/>
          </p:nvGrpSpPr>
          <p:grpSpPr bwMode="auto">
            <a:xfrm>
              <a:off x="5786" y="3080"/>
              <a:ext cx="521" cy="615"/>
              <a:chOff x="5786" y="3080"/>
              <a:chExt cx="521" cy="615"/>
            </a:xfrm>
          </p:grpSpPr>
          <p:sp>
            <p:nvSpPr>
              <p:cNvPr id="929" name="Freeform 3824"/>
              <p:cNvSpPr/>
              <p:nvPr/>
            </p:nvSpPr>
            <p:spPr bwMode="auto">
              <a:xfrm>
                <a:off x="6232" y="3413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3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825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826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827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828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829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830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831"/>
              <p:cNvSpPr/>
              <p:nvPr/>
            </p:nvSpPr>
            <p:spPr bwMode="auto">
              <a:xfrm>
                <a:off x="6250" y="3450"/>
                <a:ext cx="35" cy="71"/>
              </a:xfrm>
              <a:custGeom>
                <a:avLst/>
                <a:gdLst>
                  <a:gd name="T0" fmla="*/ 9 w 34"/>
                  <a:gd name="T1" fmla="*/ 0 h 67"/>
                  <a:gd name="T2" fmla="*/ 0 w 34"/>
                  <a:gd name="T3" fmla="*/ 65 h 67"/>
                  <a:gd name="T4" fmla="*/ 3 w 34"/>
                  <a:gd name="T5" fmla="*/ 67 h 67"/>
                  <a:gd name="T6" fmla="*/ 34 w 34"/>
                  <a:gd name="T7" fmla="*/ 37 h 67"/>
                  <a:gd name="T8" fmla="*/ 33 w 34"/>
                  <a:gd name="T9" fmla="*/ 32 h 67"/>
                  <a:gd name="T10" fmla="*/ 34 w 34"/>
                  <a:gd name="T11" fmla="*/ 26 h 67"/>
                  <a:gd name="T12" fmla="*/ 9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9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2" y="66"/>
                      <a:pt x="3" y="6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5"/>
                      <a:pt x="33" y="34"/>
                      <a:pt x="33" y="32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832"/>
              <p:cNvSpPr/>
              <p:nvPr/>
            </p:nvSpPr>
            <p:spPr bwMode="auto">
              <a:xfrm>
                <a:off x="6250" y="3519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833"/>
              <p:cNvSpPr/>
              <p:nvPr/>
            </p:nvSpPr>
            <p:spPr bwMode="auto">
              <a:xfrm>
                <a:off x="6284" y="3478"/>
                <a:ext cx="8" cy="11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6 h 11"/>
                  <a:gd name="T4" fmla="*/ 1 w 7"/>
                  <a:gd name="T5" fmla="*/ 11 h 11"/>
                  <a:gd name="T6" fmla="*/ 7 w 7"/>
                  <a:gd name="T7" fmla="*/ 6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834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835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836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837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838"/>
              <p:cNvSpPr/>
              <p:nvPr/>
            </p:nvSpPr>
            <p:spPr bwMode="auto">
              <a:xfrm>
                <a:off x="6259" y="3367"/>
                <a:ext cx="32" cy="108"/>
              </a:xfrm>
              <a:custGeom>
                <a:avLst/>
                <a:gdLst>
                  <a:gd name="T0" fmla="*/ 10 w 30"/>
                  <a:gd name="T1" fmla="*/ 0 h 103"/>
                  <a:gd name="T2" fmla="*/ 0 w 30"/>
                  <a:gd name="T3" fmla="*/ 75 h 103"/>
                  <a:gd name="T4" fmla="*/ 28 w 30"/>
                  <a:gd name="T5" fmla="*/ 103 h 103"/>
                  <a:gd name="T6" fmla="*/ 30 w 30"/>
                  <a:gd name="T7" fmla="*/ 102 h 103"/>
                  <a:gd name="T8" fmla="*/ 10 w 30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3">
                    <a:moveTo>
                      <a:pt x="10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9" y="102"/>
                      <a:pt x="30" y="102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839"/>
              <p:cNvSpPr/>
              <p:nvPr/>
            </p:nvSpPr>
            <p:spPr bwMode="auto">
              <a:xfrm>
                <a:off x="6289" y="3474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840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841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842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843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844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845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846"/>
              <p:cNvSpPr>
                <a:spLocks noEditPoints="1"/>
              </p:cNvSpPr>
              <p:nvPr/>
            </p:nvSpPr>
            <p:spPr bwMode="auto">
              <a:xfrm>
                <a:off x="6226" y="3621"/>
                <a:ext cx="12" cy="59"/>
              </a:xfrm>
              <a:custGeom>
                <a:avLst/>
                <a:gdLst>
                  <a:gd name="T0" fmla="*/ 6 w 11"/>
                  <a:gd name="T1" fmla="*/ 53 h 56"/>
                  <a:gd name="T2" fmla="*/ 6 w 11"/>
                  <a:gd name="T3" fmla="*/ 53 h 56"/>
                  <a:gd name="T4" fmla="*/ 6 w 11"/>
                  <a:gd name="T5" fmla="*/ 56 h 56"/>
                  <a:gd name="T6" fmla="*/ 6 w 11"/>
                  <a:gd name="T7" fmla="*/ 53 h 56"/>
                  <a:gd name="T8" fmla="*/ 11 w 11"/>
                  <a:gd name="T9" fmla="*/ 0 h 56"/>
                  <a:gd name="T10" fmla="*/ 5 w 11"/>
                  <a:gd name="T11" fmla="*/ 3 h 56"/>
                  <a:gd name="T12" fmla="*/ 6 w 11"/>
                  <a:gd name="T13" fmla="*/ 5 h 56"/>
                  <a:gd name="T14" fmla="*/ 0 w 11"/>
                  <a:gd name="T15" fmla="*/ 12 h 56"/>
                  <a:gd name="T16" fmla="*/ 3 w 11"/>
                  <a:gd name="T17" fmla="*/ 33 h 56"/>
                  <a:gd name="T18" fmla="*/ 5 w 11"/>
                  <a:gd name="T19" fmla="*/ 33 h 56"/>
                  <a:gd name="T20" fmla="*/ 8 w 11"/>
                  <a:gd name="T21" fmla="*/ 34 h 56"/>
                  <a:gd name="T22" fmla="*/ 11 w 11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6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11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8"/>
                      <a:pt x="3" y="11"/>
                      <a:pt x="0" y="1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6" y="33"/>
                      <a:pt x="7" y="34"/>
                      <a:pt x="8" y="3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847"/>
              <p:cNvSpPr/>
              <p:nvPr/>
            </p:nvSpPr>
            <p:spPr bwMode="auto">
              <a:xfrm>
                <a:off x="6229" y="3656"/>
                <a:ext cx="6" cy="21"/>
              </a:xfrm>
              <a:custGeom>
                <a:avLst/>
                <a:gdLst>
                  <a:gd name="T0" fmla="*/ 2 w 5"/>
                  <a:gd name="T1" fmla="*/ 0 h 20"/>
                  <a:gd name="T2" fmla="*/ 0 w 5"/>
                  <a:gd name="T3" fmla="*/ 0 h 20"/>
                  <a:gd name="T4" fmla="*/ 3 w 5"/>
                  <a:gd name="T5" fmla="*/ 20 h 20"/>
                  <a:gd name="T6" fmla="*/ 3 w 5"/>
                  <a:gd name="T7" fmla="*/ 20 h 20"/>
                  <a:gd name="T8" fmla="*/ 5 w 5"/>
                  <a:gd name="T9" fmla="*/ 1 h 20"/>
                  <a:gd name="T10" fmla="*/ 2 w 5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848"/>
              <p:cNvSpPr/>
              <p:nvPr/>
            </p:nvSpPr>
            <p:spPr bwMode="auto">
              <a:xfrm>
                <a:off x="6226" y="3624"/>
                <a:ext cx="7" cy="10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3 h 9"/>
                  <a:gd name="T4" fmla="*/ 0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8"/>
                      <a:pt x="6" y="5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849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850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851"/>
              <p:cNvSpPr/>
              <p:nvPr/>
            </p:nvSpPr>
            <p:spPr bwMode="auto">
              <a:xfrm>
                <a:off x="6225" y="3619"/>
                <a:ext cx="15" cy="9"/>
              </a:xfrm>
              <a:custGeom>
                <a:avLst/>
                <a:gdLst>
                  <a:gd name="T0" fmla="*/ 14 w 14"/>
                  <a:gd name="T1" fmla="*/ 0 h 8"/>
                  <a:gd name="T2" fmla="*/ 0 w 14"/>
                  <a:gd name="T3" fmla="*/ 6 h 8"/>
                  <a:gd name="T4" fmla="*/ 0 w 14"/>
                  <a:gd name="T5" fmla="*/ 7 h 8"/>
                  <a:gd name="T6" fmla="*/ 1 w 14"/>
                  <a:gd name="T7" fmla="*/ 8 h 8"/>
                  <a:gd name="T8" fmla="*/ 6 w 14"/>
                  <a:gd name="T9" fmla="*/ 5 h 8"/>
                  <a:gd name="T10" fmla="*/ 12 w 14"/>
                  <a:gd name="T11" fmla="*/ 2 h 8"/>
                  <a:gd name="T12" fmla="*/ 13 w 14"/>
                  <a:gd name="T13" fmla="*/ 2 h 8"/>
                  <a:gd name="T14" fmla="*/ 14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852"/>
              <p:cNvSpPr/>
              <p:nvPr/>
            </p:nvSpPr>
            <p:spPr bwMode="auto">
              <a:xfrm>
                <a:off x="6224" y="3625"/>
                <a:ext cx="10" cy="70"/>
              </a:xfrm>
              <a:custGeom>
                <a:avLst/>
                <a:gdLst>
                  <a:gd name="T0" fmla="*/ 1 w 9"/>
                  <a:gd name="T1" fmla="*/ 0 h 66"/>
                  <a:gd name="T2" fmla="*/ 0 w 9"/>
                  <a:gd name="T3" fmla="*/ 1 h 66"/>
                  <a:gd name="T4" fmla="*/ 9 w 9"/>
                  <a:gd name="T5" fmla="*/ 66 h 66"/>
                  <a:gd name="T6" fmla="*/ 9 w 9"/>
                  <a:gd name="T7" fmla="*/ 59 h 66"/>
                  <a:gd name="T8" fmla="*/ 8 w 9"/>
                  <a:gd name="T9" fmla="*/ 52 h 66"/>
                  <a:gd name="T10" fmla="*/ 8 w 9"/>
                  <a:gd name="T11" fmla="*/ 49 h 66"/>
                  <a:gd name="T12" fmla="*/ 5 w 9"/>
                  <a:gd name="T13" fmla="*/ 29 h 66"/>
                  <a:gd name="T14" fmla="*/ 2 w 9"/>
                  <a:gd name="T15" fmla="*/ 8 h 66"/>
                  <a:gd name="T16" fmla="*/ 2 w 9"/>
                  <a:gd name="T17" fmla="*/ 2 h 66"/>
                  <a:gd name="T18" fmla="*/ 1 w 9"/>
                  <a:gd name="T19" fmla="*/ 1 h 66"/>
                  <a:gd name="T20" fmla="*/ 1 w 9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853"/>
              <p:cNvSpPr/>
              <p:nvPr/>
            </p:nvSpPr>
            <p:spPr bwMode="auto">
              <a:xfrm>
                <a:off x="6236" y="3592"/>
                <a:ext cx="65" cy="97"/>
              </a:xfrm>
              <a:custGeom>
                <a:avLst/>
                <a:gdLst>
                  <a:gd name="T0" fmla="*/ 62 w 62"/>
                  <a:gd name="T1" fmla="*/ 0 h 92"/>
                  <a:gd name="T2" fmla="*/ 5 w 62"/>
                  <a:gd name="T3" fmla="*/ 27 h 92"/>
                  <a:gd name="T4" fmla="*/ 2 w 62"/>
                  <a:gd name="T5" fmla="*/ 64 h 92"/>
                  <a:gd name="T6" fmla="*/ 6 w 62"/>
                  <a:gd name="T7" fmla="*/ 71 h 92"/>
                  <a:gd name="T8" fmla="*/ 1 w 62"/>
                  <a:gd name="T9" fmla="*/ 80 h 92"/>
                  <a:gd name="T10" fmla="*/ 0 w 62"/>
                  <a:gd name="T11" fmla="*/ 92 h 92"/>
                  <a:gd name="T12" fmla="*/ 0 w 62"/>
                  <a:gd name="T13" fmla="*/ 92 h 92"/>
                  <a:gd name="T14" fmla="*/ 18 w 62"/>
                  <a:gd name="T15" fmla="*/ 66 h 92"/>
                  <a:gd name="T16" fmla="*/ 17 w 62"/>
                  <a:gd name="T17" fmla="*/ 65 h 92"/>
                  <a:gd name="T18" fmla="*/ 22 w 62"/>
                  <a:gd name="T19" fmla="*/ 60 h 92"/>
                  <a:gd name="T20" fmla="*/ 48 w 62"/>
                  <a:gd name="T21" fmla="*/ 21 h 92"/>
                  <a:gd name="T22" fmla="*/ 62 w 62"/>
                  <a:gd name="T23" fmla="*/ 1 h 92"/>
                  <a:gd name="T24" fmla="*/ 62 w 62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4" y="65"/>
                      <a:pt x="6" y="68"/>
                      <a:pt x="6" y="71"/>
                    </a:cubicBezTo>
                    <a:cubicBezTo>
                      <a:pt x="6" y="75"/>
                      <a:pt x="4" y="78"/>
                      <a:pt x="1" y="8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6"/>
                      <a:pt x="17" y="66"/>
                      <a:pt x="17" y="65"/>
                    </a:cubicBezTo>
                    <a:cubicBezTo>
                      <a:pt x="17" y="63"/>
                      <a:pt x="19" y="60"/>
                      <a:pt x="22" y="6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0"/>
                      <a:pt x="6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854"/>
              <p:cNvSpPr/>
              <p:nvPr/>
            </p:nvSpPr>
            <p:spPr bwMode="auto">
              <a:xfrm>
                <a:off x="6237" y="3659"/>
                <a:ext cx="5" cy="17"/>
              </a:xfrm>
              <a:custGeom>
                <a:avLst/>
                <a:gdLst>
                  <a:gd name="T0" fmla="*/ 1 w 5"/>
                  <a:gd name="T1" fmla="*/ 0 h 16"/>
                  <a:gd name="T2" fmla="*/ 0 w 5"/>
                  <a:gd name="T3" fmla="*/ 16 h 16"/>
                  <a:gd name="T4" fmla="*/ 5 w 5"/>
                  <a:gd name="T5" fmla="*/ 7 h 16"/>
                  <a:gd name="T6" fmla="*/ 1 w 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1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" y="14"/>
                      <a:pt x="5" y="11"/>
                      <a:pt x="5" y="7"/>
                    </a:cubicBezTo>
                    <a:cubicBezTo>
                      <a:pt x="5" y="4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855"/>
              <p:cNvSpPr/>
              <p:nvPr/>
            </p:nvSpPr>
            <p:spPr bwMode="auto">
              <a:xfrm>
                <a:off x="6235" y="36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856"/>
              <p:cNvSpPr/>
              <p:nvPr/>
            </p:nvSpPr>
            <p:spPr bwMode="auto">
              <a:xfrm>
                <a:off x="6254" y="365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5 h 6"/>
                  <a:gd name="T4" fmla="*/ 1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57"/>
              <p:cNvSpPr/>
              <p:nvPr/>
            </p:nvSpPr>
            <p:spPr bwMode="auto">
              <a:xfrm>
                <a:off x="6301" y="35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858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close/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859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860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861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862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863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864"/>
              <p:cNvSpPr/>
              <p:nvPr/>
            </p:nvSpPr>
            <p:spPr bwMode="auto">
              <a:xfrm>
                <a:off x="5891" y="3268"/>
                <a:ext cx="56" cy="82"/>
              </a:xfrm>
              <a:custGeom>
                <a:avLst/>
                <a:gdLst>
                  <a:gd name="T0" fmla="*/ 50 w 53"/>
                  <a:gd name="T1" fmla="*/ 0 h 78"/>
                  <a:gd name="T2" fmla="*/ 2 w 53"/>
                  <a:gd name="T3" fmla="*/ 32 h 78"/>
                  <a:gd name="T4" fmla="*/ 3 w 53"/>
                  <a:gd name="T5" fmla="*/ 36 h 78"/>
                  <a:gd name="T6" fmla="*/ 0 w 53"/>
                  <a:gd name="T7" fmla="*/ 43 h 78"/>
                  <a:gd name="T8" fmla="*/ 22 w 53"/>
                  <a:gd name="T9" fmla="*/ 78 h 78"/>
                  <a:gd name="T10" fmla="*/ 26 w 53"/>
                  <a:gd name="T11" fmla="*/ 77 h 78"/>
                  <a:gd name="T12" fmla="*/ 27 w 53"/>
                  <a:gd name="T13" fmla="*/ 77 h 78"/>
                  <a:gd name="T14" fmla="*/ 25 w 53"/>
                  <a:gd name="T15" fmla="*/ 74 h 78"/>
                  <a:gd name="T16" fmla="*/ 28 w 53"/>
                  <a:gd name="T17" fmla="*/ 70 h 78"/>
                  <a:gd name="T18" fmla="*/ 29 w 53"/>
                  <a:gd name="T19" fmla="*/ 71 h 78"/>
                  <a:gd name="T20" fmla="*/ 43 w 53"/>
                  <a:gd name="T21" fmla="*/ 30 h 78"/>
                  <a:gd name="T22" fmla="*/ 38 w 53"/>
                  <a:gd name="T23" fmla="*/ 24 h 78"/>
                  <a:gd name="T24" fmla="*/ 44 w 53"/>
                  <a:gd name="T25" fmla="*/ 17 h 78"/>
                  <a:gd name="T26" fmla="*/ 47 w 53"/>
                  <a:gd name="T27" fmla="*/ 18 h 78"/>
                  <a:gd name="T28" fmla="*/ 53 w 53"/>
                  <a:gd name="T29" fmla="*/ 2 h 78"/>
                  <a:gd name="T30" fmla="*/ 50 w 53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8">
                    <a:moveTo>
                      <a:pt x="50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3" y="36"/>
                    </a:cubicBezTo>
                    <a:cubicBezTo>
                      <a:pt x="3" y="39"/>
                      <a:pt x="2" y="41"/>
                      <a:pt x="0" y="43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77"/>
                      <a:pt x="25" y="77"/>
                      <a:pt x="26" y="77"/>
                    </a:cubicBezTo>
                    <a:cubicBezTo>
                      <a:pt x="26" y="77"/>
                      <a:pt x="27" y="77"/>
                      <a:pt x="27" y="77"/>
                    </a:cubicBezTo>
                    <a:cubicBezTo>
                      <a:pt x="26" y="77"/>
                      <a:pt x="25" y="75"/>
                      <a:pt x="25" y="74"/>
                    </a:cubicBezTo>
                    <a:cubicBezTo>
                      <a:pt x="25" y="72"/>
                      <a:pt x="26" y="70"/>
                      <a:pt x="28" y="70"/>
                    </a:cubicBezTo>
                    <a:cubicBezTo>
                      <a:pt x="29" y="70"/>
                      <a:pt x="29" y="70"/>
                      <a:pt x="29" y="7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0" y="29"/>
                      <a:pt x="38" y="27"/>
                      <a:pt x="38" y="24"/>
                    </a:cubicBezTo>
                    <a:cubicBezTo>
                      <a:pt x="38" y="20"/>
                      <a:pt x="41" y="17"/>
                      <a:pt x="44" y="17"/>
                    </a:cubicBezTo>
                    <a:cubicBezTo>
                      <a:pt x="46" y="17"/>
                      <a:pt x="47" y="17"/>
                      <a:pt x="47" y="18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1"/>
                      <a:pt x="5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865"/>
              <p:cNvSpPr/>
              <p:nvPr/>
            </p:nvSpPr>
            <p:spPr bwMode="auto">
              <a:xfrm>
                <a:off x="5887" y="3301"/>
                <a:ext cx="7" cy="12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4 h 11"/>
                  <a:gd name="T4" fmla="*/ 4 w 7"/>
                  <a:gd name="T5" fmla="*/ 11 h 11"/>
                  <a:gd name="T6" fmla="*/ 7 w 7"/>
                  <a:gd name="T7" fmla="*/ 4 h 11"/>
                  <a:gd name="T8" fmla="*/ 6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866"/>
              <p:cNvSpPr/>
              <p:nvPr/>
            </p:nvSpPr>
            <p:spPr bwMode="auto">
              <a:xfrm>
                <a:off x="5944" y="3264"/>
                <a:ext cx="4" cy="6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867"/>
              <p:cNvSpPr/>
              <p:nvPr/>
            </p:nvSpPr>
            <p:spPr bwMode="auto">
              <a:xfrm>
                <a:off x="5914" y="334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3 w 5"/>
                  <a:gd name="T5" fmla="*/ 6 h 6"/>
                  <a:gd name="T6" fmla="*/ 5 w 5"/>
                  <a:gd name="T7" fmla="*/ 0 h 6"/>
                  <a:gd name="T8" fmla="*/ 5 w 5"/>
                  <a:gd name="T9" fmla="*/ 0 h 6"/>
                  <a:gd name="T10" fmla="*/ 4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868"/>
              <p:cNvSpPr/>
              <p:nvPr/>
            </p:nvSpPr>
            <p:spPr bwMode="auto">
              <a:xfrm>
                <a:off x="5931" y="3285"/>
                <a:ext cx="10" cy="14"/>
              </a:xfrm>
              <a:custGeom>
                <a:avLst/>
                <a:gdLst>
                  <a:gd name="T0" fmla="*/ 6 w 9"/>
                  <a:gd name="T1" fmla="*/ 0 h 13"/>
                  <a:gd name="T2" fmla="*/ 0 w 9"/>
                  <a:gd name="T3" fmla="*/ 7 h 13"/>
                  <a:gd name="T4" fmla="*/ 5 w 9"/>
                  <a:gd name="T5" fmla="*/ 13 h 13"/>
                  <a:gd name="T6" fmla="*/ 9 w 9"/>
                  <a:gd name="T7" fmla="*/ 1 h 13"/>
                  <a:gd name="T8" fmla="*/ 6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3869"/>
              <p:cNvSpPr/>
              <p:nvPr/>
            </p:nvSpPr>
            <p:spPr bwMode="auto">
              <a:xfrm>
                <a:off x="5918" y="3341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2 w 4"/>
                  <a:gd name="T5" fmla="*/ 7 h 7"/>
                  <a:gd name="T6" fmla="*/ 2 w 4"/>
                  <a:gd name="T7" fmla="*/ 7 h 7"/>
                  <a:gd name="T8" fmla="*/ 4 w 4"/>
                  <a:gd name="T9" fmla="*/ 1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870"/>
              <p:cNvSpPr>
                <a:spLocks noEditPoints="1"/>
              </p:cNvSpPr>
              <p:nvPr/>
            </p:nvSpPr>
            <p:spPr bwMode="auto">
              <a:xfrm>
                <a:off x="5886" y="3261"/>
                <a:ext cx="65" cy="96"/>
              </a:xfrm>
              <a:custGeom>
                <a:avLst/>
                <a:gdLst>
                  <a:gd name="T0" fmla="*/ 55 w 62"/>
                  <a:gd name="T1" fmla="*/ 6 h 91"/>
                  <a:gd name="T2" fmla="*/ 59 w 62"/>
                  <a:gd name="T3" fmla="*/ 3 h 91"/>
                  <a:gd name="T4" fmla="*/ 58 w 62"/>
                  <a:gd name="T5" fmla="*/ 8 h 91"/>
                  <a:gd name="T6" fmla="*/ 52 w 62"/>
                  <a:gd name="T7" fmla="*/ 24 h 91"/>
                  <a:gd name="T8" fmla="*/ 48 w 62"/>
                  <a:gd name="T9" fmla="*/ 36 h 91"/>
                  <a:gd name="T10" fmla="*/ 34 w 62"/>
                  <a:gd name="T11" fmla="*/ 77 h 91"/>
                  <a:gd name="T12" fmla="*/ 32 w 62"/>
                  <a:gd name="T13" fmla="*/ 83 h 91"/>
                  <a:gd name="T14" fmla="*/ 30 w 62"/>
                  <a:gd name="T15" fmla="*/ 89 h 91"/>
                  <a:gd name="T16" fmla="*/ 27 w 62"/>
                  <a:gd name="T17" fmla="*/ 84 h 91"/>
                  <a:gd name="T18" fmla="*/ 5 w 62"/>
                  <a:gd name="T19" fmla="*/ 49 h 91"/>
                  <a:gd name="T20" fmla="*/ 1 w 62"/>
                  <a:gd name="T21" fmla="*/ 42 h 91"/>
                  <a:gd name="T22" fmla="*/ 7 w 62"/>
                  <a:gd name="T23" fmla="*/ 38 h 91"/>
                  <a:gd name="T24" fmla="*/ 55 w 62"/>
                  <a:gd name="T25" fmla="*/ 6 h 91"/>
                  <a:gd name="T26" fmla="*/ 61 w 62"/>
                  <a:gd name="T27" fmla="*/ 0 h 91"/>
                  <a:gd name="T28" fmla="*/ 2 w 62"/>
                  <a:gd name="T29" fmla="*/ 40 h 91"/>
                  <a:gd name="T30" fmla="*/ 0 w 62"/>
                  <a:gd name="T31" fmla="*/ 43 h 91"/>
                  <a:gd name="T32" fmla="*/ 0 w 62"/>
                  <a:gd name="T33" fmla="*/ 43 h 91"/>
                  <a:gd name="T34" fmla="*/ 30 w 62"/>
                  <a:gd name="T35" fmla="*/ 91 h 91"/>
                  <a:gd name="T36" fmla="*/ 32 w 62"/>
                  <a:gd name="T37" fmla="*/ 89 h 91"/>
                  <a:gd name="T38" fmla="*/ 62 w 62"/>
                  <a:gd name="T39" fmla="*/ 1 h 91"/>
                  <a:gd name="T40" fmla="*/ 61 w 62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91">
                    <a:moveTo>
                      <a:pt x="55" y="6"/>
                    </a:moveTo>
                    <a:cubicBezTo>
                      <a:pt x="59" y="3"/>
                      <a:pt x="59" y="3"/>
                      <a:pt x="59" y="3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55" y="6"/>
                      <a:pt x="55" y="6"/>
                      <a:pt x="55" y="6"/>
                    </a:cubicBezTo>
                    <a:moveTo>
                      <a:pt x="61" y="0"/>
                    </a:moveTo>
                    <a:cubicBezTo>
                      <a:pt x="2" y="40"/>
                      <a:pt x="2" y="40"/>
                      <a:pt x="2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871"/>
              <p:cNvSpPr/>
              <p:nvPr/>
            </p:nvSpPr>
            <p:spPr bwMode="auto">
              <a:xfrm>
                <a:off x="5885" y="33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872"/>
              <p:cNvSpPr/>
              <p:nvPr/>
            </p:nvSpPr>
            <p:spPr bwMode="auto">
              <a:xfrm>
                <a:off x="5950" y="3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873"/>
              <p:cNvSpPr/>
              <p:nvPr/>
            </p:nvSpPr>
            <p:spPr bwMode="auto">
              <a:xfrm>
                <a:off x="5918" y="335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874"/>
              <p:cNvSpPr/>
              <p:nvPr/>
            </p:nvSpPr>
            <p:spPr bwMode="auto">
              <a:xfrm>
                <a:off x="5918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875"/>
              <p:cNvSpPr/>
              <p:nvPr/>
            </p:nvSpPr>
            <p:spPr bwMode="auto">
              <a:xfrm>
                <a:off x="5888" y="3186"/>
                <a:ext cx="44" cy="111"/>
              </a:xfrm>
              <a:custGeom>
                <a:avLst/>
                <a:gdLst>
                  <a:gd name="T0" fmla="*/ 23 w 42"/>
                  <a:gd name="T1" fmla="*/ 0 h 105"/>
                  <a:gd name="T2" fmla="*/ 20 w 42"/>
                  <a:gd name="T3" fmla="*/ 0 h 105"/>
                  <a:gd name="T4" fmla="*/ 20 w 42"/>
                  <a:gd name="T5" fmla="*/ 0 h 105"/>
                  <a:gd name="T6" fmla="*/ 0 w 42"/>
                  <a:gd name="T7" fmla="*/ 105 h 105"/>
                  <a:gd name="T8" fmla="*/ 1 w 42"/>
                  <a:gd name="T9" fmla="*/ 105 h 105"/>
                  <a:gd name="T10" fmla="*/ 42 w 42"/>
                  <a:gd name="T11" fmla="*/ 39 h 105"/>
                  <a:gd name="T12" fmla="*/ 23 w 42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0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1" y="105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876"/>
              <p:cNvSpPr/>
              <p:nvPr/>
            </p:nvSpPr>
            <p:spPr bwMode="auto">
              <a:xfrm>
                <a:off x="5888" y="32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877"/>
              <p:cNvSpPr/>
              <p:nvPr/>
            </p:nvSpPr>
            <p:spPr bwMode="auto">
              <a:xfrm>
                <a:off x="5909" y="318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878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879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880"/>
              <p:cNvSpPr/>
              <p:nvPr/>
            </p:nvSpPr>
            <p:spPr bwMode="auto">
              <a:xfrm>
                <a:off x="5908" y="3179"/>
                <a:ext cx="27" cy="49"/>
              </a:xfrm>
              <a:custGeom>
                <a:avLst/>
                <a:gdLst>
                  <a:gd name="T0" fmla="*/ 2 w 25"/>
                  <a:gd name="T1" fmla="*/ 0 h 47"/>
                  <a:gd name="T2" fmla="*/ 1 w 25"/>
                  <a:gd name="T3" fmla="*/ 0 h 47"/>
                  <a:gd name="T4" fmla="*/ 1 w 25"/>
                  <a:gd name="T5" fmla="*/ 0 h 47"/>
                  <a:gd name="T6" fmla="*/ 1 w 25"/>
                  <a:gd name="T7" fmla="*/ 0 h 47"/>
                  <a:gd name="T8" fmla="*/ 0 w 25"/>
                  <a:gd name="T9" fmla="*/ 1 h 47"/>
                  <a:gd name="T10" fmla="*/ 2 w 25"/>
                  <a:gd name="T11" fmla="*/ 3 h 47"/>
                  <a:gd name="T12" fmla="*/ 4 w 25"/>
                  <a:gd name="T13" fmla="*/ 7 h 47"/>
                  <a:gd name="T14" fmla="*/ 23 w 25"/>
                  <a:gd name="T15" fmla="*/ 46 h 47"/>
                  <a:gd name="T16" fmla="*/ 24 w 25"/>
                  <a:gd name="T17" fmla="*/ 47 h 47"/>
                  <a:gd name="T18" fmla="*/ 25 w 25"/>
                  <a:gd name="T19" fmla="*/ 46 h 47"/>
                  <a:gd name="T20" fmla="*/ 2 w 25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881"/>
              <p:cNvSpPr/>
              <p:nvPr/>
            </p:nvSpPr>
            <p:spPr bwMode="auto">
              <a:xfrm>
                <a:off x="5909" y="31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88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Rectangle 388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88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885"/>
              <p:cNvSpPr/>
              <p:nvPr/>
            </p:nvSpPr>
            <p:spPr bwMode="auto">
              <a:xfrm>
                <a:off x="5937" y="3179"/>
                <a:ext cx="30" cy="72"/>
              </a:xfrm>
              <a:custGeom>
                <a:avLst/>
                <a:gdLst>
                  <a:gd name="T0" fmla="*/ 29 w 29"/>
                  <a:gd name="T1" fmla="*/ 0 h 68"/>
                  <a:gd name="T2" fmla="*/ 0 w 29"/>
                  <a:gd name="T3" fmla="*/ 46 h 68"/>
                  <a:gd name="T4" fmla="*/ 11 w 29"/>
                  <a:gd name="T5" fmla="*/ 68 h 68"/>
                  <a:gd name="T6" fmla="*/ 14 w 29"/>
                  <a:gd name="T7" fmla="*/ 67 h 68"/>
                  <a:gd name="T8" fmla="*/ 15 w 29"/>
                  <a:gd name="T9" fmla="*/ 67 h 68"/>
                  <a:gd name="T10" fmla="*/ 29 w 29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8">
                    <a:moveTo>
                      <a:pt x="29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67"/>
                      <a:pt x="13" y="67"/>
                      <a:pt x="14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886"/>
              <p:cNvSpPr/>
              <p:nvPr/>
            </p:nvSpPr>
            <p:spPr bwMode="auto">
              <a:xfrm>
                <a:off x="5948" y="3250"/>
                <a:ext cx="5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1 h 6"/>
                  <a:gd name="T4" fmla="*/ 3 w 4"/>
                  <a:gd name="T5" fmla="*/ 6 h 6"/>
                  <a:gd name="T6" fmla="*/ 4 w 4"/>
                  <a:gd name="T7" fmla="*/ 0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887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888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889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890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891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892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893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894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895"/>
              <p:cNvSpPr/>
              <p:nvPr/>
            </p:nvSpPr>
            <p:spPr bwMode="auto">
              <a:xfrm>
                <a:off x="5914" y="3172"/>
                <a:ext cx="52" cy="52"/>
              </a:xfrm>
              <a:custGeom>
                <a:avLst/>
                <a:gdLst>
                  <a:gd name="T0" fmla="*/ 47 w 49"/>
                  <a:gd name="T1" fmla="*/ 0 h 49"/>
                  <a:gd name="T2" fmla="*/ 4 w 49"/>
                  <a:gd name="T3" fmla="*/ 5 h 49"/>
                  <a:gd name="T4" fmla="*/ 0 w 49"/>
                  <a:gd name="T5" fmla="*/ 12 h 49"/>
                  <a:gd name="T6" fmla="*/ 19 w 49"/>
                  <a:gd name="T7" fmla="*/ 49 h 49"/>
                  <a:gd name="T8" fmla="*/ 49 w 49"/>
                  <a:gd name="T9" fmla="*/ 2 h 49"/>
                  <a:gd name="T10" fmla="*/ 47 w 49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9">
                    <a:moveTo>
                      <a:pt x="47" y="0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2" y="10"/>
                      <a:pt x="0" y="12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896"/>
              <p:cNvSpPr/>
              <p:nvPr/>
            </p:nvSpPr>
            <p:spPr bwMode="auto">
              <a:xfrm>
                <a:off x="5964" y="3172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897"/>
              <p:cNvSpPr/>
              <p:nvPr/>
            </p:nvSpPr>
            <p:spPr bwMode="auto">
              <a:xfrm>
                <a:off x="5911" y="3178"/>
                <a:ext cx="8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3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7" y="3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898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899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00"/>
              <p:cNvSpPr/>
              <p:nvPr/>
            </p:nvSpPr>
            <p:spPr bwMode="auto">
              <a:xfrm>
                <a:off x="5910" y="3170"/>
                <a:ext cx="60" cy="57"/>
              </a:xfrm>
              <a:custGeom>
                <a:avLst/>
                <a:gdLst>
                  <a:gd name="T0" fmla="*/ 57 w 57"/>
                  <a:gd name="T1" fmla="*/ 0 h 54"/>
                  <a:gd name="T2" fmla="*/ 1 w 57"/>
                  <a:gd name="T3" fmla="*/ 6 h 54"/>
                  <a:gd name="T4" fmla="*/ 0 w 57"/>
                  <a:gd name="T5" fmla="*/ 7 h 54"/>
                  <a:gd name="T6" fmla="*/ 0 w 57"/>
                  <a:gd name="T7" fmla="*/ 7 h 54"/>
                  <a:gd name="T8" fmla="*/ 0 w 57"/>
                  <a:gd name="T9" fmla="*/ 7 h 54"/>
                  <a:gd name="T10" fmla="*/ 0 w 57"/>
                  <a:gd name="T11" fmla="*/ 7 h 54"/>
                  <a:gd name="T12" fmla="*/ 0 w 57"/>
                  <a:gd name="T13" fmla="*/ 7 h 54"/>
                  <a:gd name="T14" fmla="*/ 0 w 57"/>
                  <a:gd name="T15" fmla="*/ 7 h 54"/>
                  <a:gd name="T16" fmla="*/ 0 w 57"/>
                  <a:gd name="T17" fmla="*/ 7 h 54"/>
                  <a:gd name="T18" fmla="*/ 0 w 57"/>
                  <a:gd name="T19" fmla="*/ 7 h 54"/>
                  <a:gd name="T20" fmla="*/ 0 w 57"/>
                  <a:gd name="T21" fmla="*/ 7 h 54"/>
                  <a:gd name="T22" fmla="*/ 0 w 57"/>
                  <a:gd name="T23" fmla="*/ 7 h 54"/>
                  <a:gd name="T24" fmla="*/ 0 w 57"/>
                  <a:gd name="T25" fmla="*/ 8 h 54"/>
                  <a:gd name="T26" fmla="*/ 23 w 57"/>
                  <a:gd name="T27" fmla="*/ 54 h 54"/>
                  <a:gd name="T28" fmla="*/ 24 w 57"/>
                  <a:gd name="T29" fmla="*/ 52 h 54"/>
                  <a:gd name="T30" fmla="*/ 23 w 57"/>
                  <a:gd name="T31" fmla="*/ 51 h 54"/>
                  <a:gd name="T32" fmla="*/ 4 w 57"/>
                  <a:gd name="T33" fmla="*/ 14 h 54"/>
                  <a:gd name="T34" fmla="*/ 1 w 57"/>
                  <a:gd name="T35" fmla="*/ 8 h 54"/>
                  <a:gd name="T36" fmla="*/ 8 w 57"/>
                  <a:gd name="T37" fmla="*/ 7 h 54"/>
                  <a:gd name="T38" fmla="*/ 51 w 57"/>
                  <a:gd name="T39" fmla="*/ 2 h 54"/>
                  <a:gd name="T40" fmla="*/ 54 w 57"/>
                  <a:gd name="T41" fmla="*/ 2 h 54"/>
                  <a:gd name="T42" fmla="*/ 55 w 57"/>
                  <a:gd name="T43" fmla="*/ 2 h 54"/>
                  <a:gd name="T44" fmla="*/ 55 w 57"/>
                  <a:gd name="T45" fmla="*/ 4 h 54"/>
                  <a:gd name="T46" fmla="*/ 57 w 57"/>
                  <a:gd name="T47" fmla="*/ 0 h 54"/>
                  <a:gd name="T48" fmla="*/ 57 w 57"/>
                  <a:gd name="T49" fmla="*/ 0 h 54"/>
                  <a:gd name="T50" fmla="*/ 57 w 57"/>
                  <a:gd name="T51" fmla="*/ 0 h 54"/>
                  <a:gd name="T52" fmla="*/ 57 w 57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54">
                    <a:moveTo>
                      <a:pt x="57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01"/>
              <p:cNvSpPr>
                <a:spLocks noEditPoints="1"/>
              </p:cNvSpPr>
              <p:nvPr/>
            </p:nvSpPr>
            <p:spPr bwMode="auto">
              <a:xfrm>
                <a:off x="5910" y="31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1 w 1"/>
                  <a:gd name="T33" fmla="*/ 0 h 2"/>
                  <a:gd name="T34" fmla="*/ 0 w 1"/>
                  <a:gd name="T35" fmla="*/ 0 h 2"/>
                  <a:gd name="T36" fmla="*/ 0 w 1"/>
                  <a:gd name="T37" fmla="*/ 1 h 2"/>
                  <a:gd name="T38" fmla="*/ 0 w 1"/>
                  <a:gd name="T39" fmla="*/ 1 h 2"/>
                  <a:gd name="T40" fmla="*/ 1 w 1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0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Rectangle 390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0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05"/>
              <p:cNvSpPr/>
              <p:nvPr/>
            </p:nvSpPr>
            <p:spPr bwMode="auto">
              <a:xfrm>
                <a:off x="5803" y="3442"/>
                <a:ext cx="66" cy="46"/>
              </a:xfrm>
              <a:custGeom>
                <a:avLst/>
                <a:gdLst>
                  <a:gd name="T0" fmla="*/ 2 w 62"/>
                  <a:gd name="T1" fmla="*/ 0 h 44"/>
                  <a:gd name="T2" fmla="*/ 0 w 62"/>
                  <a:gd name="T3" fmla="*/ 2 h 44"/>
                  <a:gd name="T4" fmla="*/ 11 w 62"/>
                  <a:gd name="T5" fmla="*/ 44 h 44"/>
                  <a:gd name="T6" fmla="*/ 62 w 62"/>
                  <a:gd name="T7" fmla="*/ 10 h 44"/>
                  <a:gd name="T8" fmla="*/ 62 w 62"/>
                  <a:gd name="T9" fmla="*/ 7 h 44"/>
                  <a:gd name="T10" fmla="*/ 2 w 62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06"/>
              <p:cNvSpPr/>
              <p:nvPr/>
            </p:nvSpPr>
            <p:spPr bwMode="auto">
              <a:xfrm>
                <a:off x="5869" y="344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07"/>
              <p:cNvSpPr/>
              <p:nvPr/>
            </p:nvSpPr>
            <p:spPr bwMode="auto">
              <a:xfrm>
                <a:off x="5802" y="3441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08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09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3910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3911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3912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3913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3914"/>
              <p:cNvSpPr/>
              <p:nvPr/>
            </p:nvSpPr>
            <p:spPr bwMode="auto">
              <a:xfrm>
                <a:off x="5792" y="3493"/>
                <a:ext cx="28" cy="29"/>
              </a:xfrm>
              <a:custGeom>
                <a:avLst/>
                <a:gdLst>
                  <a:gd name="T0" fmla="*/ 21 w 27"/>
                  <a:gd name="T1" fmla="*/ 0 h 27"/>
                  <a:gd name="T2" fmla="*/ 0 w 27"/>
                  <a:gd name="T3" fmla="*/ 14 h 27"/>
                  <a:gd name="T4" fmla="*/ 1 w 27"/>
                  <a:gd name="T5" fmla="*/ 16 h 27"/>
                  <a:gd name="T6" fmla="*/ 0 w 27"/>
                  <a:gd name="T7" fmla="*/ 17 h 27"/>
                  <a:gd name="T8" fmla="*/ 25 w 27"/>
                  <a:gd name="T9" fmla="*/ 27 h 27"/>
                  <a:gd name="T10" fmla="*/ 27 w 27"/>
                  <a:gd name="T11" fmla="*/ 25 h 27"/>
                  <a:gd name="T12" fmla="*/ 21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6" y="25"/>
                      <a:pt x="27" y="25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3915"/>
              <p:cNvSpPr/>
              <p:nvPr/>
            </p:nvSpPr>
            <p:spPr bwMode="auto">
              <a:xfrm>
                <a:off x="5818" y="35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3916"/>
              <p:cNvSpPr/>
              <p:nvPr/>
            </p:nvSpPr>
            <p:spPr bwMode="auto">
              <a:xfrm>
                <a:off x="5789" y="3508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3917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3918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3919"/>
              <p:cNvSpPr/>
              <p:nvPr/>
            </p:nvSpPr>
            <p:spPr bwMode="auto">
              <a:xfrm>
                <a:off x="5787" y="3491"/>
                <a:ext cx="37" cy="34"/>
              </a:xfrm>
              <a:custGeom>
                <a:avLst/>
                <a:gdLst>
                  <a:gd name="T0" fmla="*/ 26 w 35"/>
                  <a:gd name="T1" fmla="*/ 0 h 32"/>
                  <a:gd name="T2" fmla="*/ 25 w 35"/>
                  <a:gd name="T3" fmla="*/ 0 h 32"/>
                  <a:gd name="T4" fmla="*/ 26 w 35"/>
                  <a:gd name="T5" fmla="*/ 2 h 32"/>
                  <a:gd name="T6" fmla="*/ 32 w 35"/>
                  <a:gd name="T7" fmla="*/ 27 h 32"/>
                  <a:gd name="T8" fmla="*/ 33 w 35"/>
                  <a:gd name="T9" fmla="*/ 30 h 32"/>
                  <a:gd name="T10" fmla="*/ 30 w 35"/>
                  <a:gd name="T11" fmla="*/ 29 h 32"/>
                  <a:gd name="T12" fmla="*/ 5 w 35"/>
                  <a:gd name="T13" fmla="*/ 19 h 32"/>
                  <a:gd name="T14" fmla="*/ 2 w 35"/>
                  <a:gd name="T15" fmla="*/ 18 h 32"/>
                  <a:gd name="T16" fmla="*/ 1 w 35"/>
                  <a:gd name="T17" fmla="*/ 17 h 32"/>
                  <a:gd name="T18" fmla="*/ 1 w 35"/>
                  <a:gd name="T19" fmla="*/ 17 h 32"/>
                  <a:gd name="T20" fmla="*/ 0 w 35"/>
                  <a:gd name="T21" fmla="*/ 17 h 32"/>
                  <a:gd name="T22" fmla="*/ 2 w 35"/>
                  <a:gd name="T23" fmla="*/ 19 h 32"/>
                  <a:gd name="T24" fmla="*/ 34 w 35"/>
                  <a:gd name="T25" fmla="*/ 32 h 32"/>
                  <a:gd name="T26" fmla="*/ 35 w 35"/>
                  <a:gd name="T27" fmla="*/ 31 h 32"/>
                  <a:gd name="T28" fmla="*/ 26 w 35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3920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3921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3922"/>
              <p:cNvSpPr/>
              <p:nvPr/>
            </p:nvSpPr>
            <p:spPr bwMode="auto">
              <a:xfrm>
                <a:off x="5823" y="35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3923"/>
              <p:cNvSpPr/>
              <p:nvPr/>
            </p:nvSpPr>
            <p:spPr bwMode="auto">
              <a:xfrm>
                <a:off x="5789" y="3446"/>
                <a:ext cx="24" cy="59"/>
              </a:xfrm>
              <a:custGeom>
                <a:avLst/>
                <a:gdLst>
                  <a:gd name="T0" fmla="*/ 11 w 23"/>
                  <a:gd name="T1" fmla="*/ 0 h 56"/>
                  <a:gd name="T2" fmla="*/ 1 w 23"/>
                  <a:gd name="T3" fmla="*/ 50 h 56"/>
                  <a:gd name="T4" fmla="*/ 0 w 23"/>
                  <a:gd name="T5" fmla="*/ 55 h 56"/>
                  <a:gd name="T6" fmla="*/ 1 w 23"/>
                  <a:gd name="T7" fmla="*/ 56 h 56"/>
                  <a:gd name="T8" fmla="*/ 23 w 23"/>
                  <a:gd name="T9" fmla="*/ 42 h 56"/>
                  <a:gd name="T10" fmla="*/ 19 w 23"/>
                  <a:gd name="T11" fmla="*/ 29 h 56"/>
                  <a:gd name="T12" fmla="*/ 13 w 23"/>
                  <a:gd name="T13" fmla="*/ 32 h 56"/>
                  <a:gd name="T14" fmla="*/ 7 w 23"/>
                  <a:gd name="T15" fmla="*/ 25 h 56"/>
                  <a:gd name="T16" fmla="*/ 13 w 23"/>
                  <a:gd name="T17" fmla="*/ 19 h 56"/>
                  <a:gd name="T18" fmla="*/ 16 w 23"/>
                  <a:gd name="T19" fmla="*/ 19 h 56"/>
                  <a:gd name="T20" fmla="*/ 11 w 23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6">
                    <a:moveTo>
                      <a:pt x="11" y="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1"/>
                      <a:pt x="16" y="32"/>
                      <a:pt x="13" y="32"/>
                    </a:cubicBezTo>
                    <a:cubicBezTo>
                      <a:pt x="10" y="32"/>
                      <a:pt x="7" y="29"/>
                      <a:pt x="7" y="25"/>
                    </a:cubicBezTo>
                    <a:cubicBezTo>
                      <a:pt x="7" y="22"/>
                      <a:pt x="10" y="19"/>
                      <a:pt x="13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3924"/>
              <p:cNvSpPr/>
              <p:nvPr/>
            </p:nvSpPr>
            <p:spPr bwMode="auto">
              <a:xfrm>
                <a:off x="5796" y="3466"/>
                <a:ext cx="13" cy="14"/>
              </a:xfrm>
              <a:custGeom>
                <a:avLst/>
                <a:gdLst>
                  <a:gd name="T0" fmla="*/ 6 w 12"/>
                  <a:gd name="T1" fmla="*/ 0 h 13"/>
                  <a:gd name="T2" fmla="*/ 0 w 12"/>
                  <a:gd name="T3" fmla="*/ 6 h 13"/>
                  <a:gd name="T4" fmla="*/ 6 w 12"/>
                  <a:gd name="T5" fmla="*/ 13 h 13"/>
                  <a:gd name="T6" fmla="*/ 12 w 12"/>
                  <a:gd name="T7" fmla="*/ 10 h 13"/>
                  <a:gd name="T8" fmla="*/ 9 w 12"/>
                  <a:gd name="T9" fmla="*/ 0 h 13"/>
                  <a:gd name="T10" fmla="*/ 6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9" y="13"/>
                      <a:pt x="11" y="12"/>
                      <a:pt x="12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3925"/>
              <p:cNvSpPr/>
              <p:nvPr/>
            </p:nvSpPr>
            <p:spPr bwMode="auto">
              <a:xfrm>
                <a:off x="5788" y="350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3926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close/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3927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3928"/>
              <p:cNvSpPr/>
              <p:nvPr/>
            </p:nvSpPr>
            <p:spPr bwMode="auto">
              <a:xfrm>
                <a:off x="5786" y="3441"/>
                <a:ext cx="28" cy="68"/>
              </a:xfrm>
              <a:custGeom>
                <a:avLst/>
                <a:gdLst>
                  <a:gd name="T0" fmla="*/ 14 w 27"/>
                  <a:gd name="T1" fmla="*/ 0 h 65"/>
                  <a:gd name="T2" fmla="*/ 0 w 27"/>
                  <a:gd name="T3" fmla="*/ 65 h 65"/>
                  <a:gd name="T4" fmla="*/ 1 w 27"/>
                  <a:gd name="T5" fmla="*/ 65 h 65"/>
                  <a:gd name="T6" fmla="*/ 1 w 27"/>
                  <a:gd name="T7" fmla="*/ 65 h 65"/>
                  <a:gd name="T8" fmla="*/ 2 w 27"/>
                  <a:gd name="T9" fmla="*/ 65 h 65"/>
                  <a:gd name="T10" fmla="*/ 2 w 27"/>
                  <a:gd name="T11" fmla="*/ 63 h 65"/>
                  <a:gd name="T12" fmla="*/ 3 w 27"/>
                  <a:gd name="T13" fmla="*/ 60 h 65"/>
                  <a:gd name="T14" fmla="*/ 4 w 27"/>
                  <a:gd name="T15" fmla="*/ 55 h 65"/>
                  <a:gd name="T16" fmla="*/ 14 w 27"/>
                  <a:gd name="T17" fmla="*/ 5 h 65"/>
                  <a:gd name="T18" fmla="*/ 14 w 27"/>
                  <a:gd name="T19" fmla="*/ 5 h 65"/>
                  <a:gd name="T20" fmla="*/ 19 w 27"/>
                  <a:gd name="T21" fmla="*/ 24 h 65"/>
                  <a:gd name="T22" fmla="*/ 22 w 27"/>
                  <a:gd name="T23" fmla="*/ 34 h 65"/>
                  <a:gd name="T24" fmla="*/ 26 w 27"/>
                  <a:gd name="T25" fmla="*/ 47 h 65"/>
                  <a:gd name="T26" fmla="*/ 26 w 27"/>
                  <a:gd name="T27" fmla="*/ 48 h 65"/>
                  <a:gd name="T28" fmla="*/ 27 w 27"/>
                  <a:gd name="T29" fmla="*/ 48 h 65"/>
                  <a:gd name="T30" fmla="*/ 14 w 27"/>
                  <a:gd name="T31" fmla="*/ 0 h 65"/>
                  <a:gd name="T32" fmla="*/ 14 w 27"/>
                  <a:gd name="T33" fmla="*/ 0 h 65"/>
                  <a:gd name="T34" fmla="*/ 14 w 27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65">
                    <a:moveTo>
                      <a:pt x="14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3929"/>
              <p:cNvSpPr/>
              <p:nvPr/>
            </p:nvSpPr>
            <p:spPr bwMode="auto">
              <a:xfrm>
                <a:off x="5800" y="34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3930"/>
              <p:cNvSpPr>
                <a:spLocks noEditPoints="1"/>
              </p:cNvSpPr>
              <p:nvPr/>
            </p:nvSpPr>
            <p:spPr bwMode="auto">
              <a:xfrm>
                <a:off x="5786" y="35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3931"/>
              <p:cNvSpPr/>
              <p:nvPr/>
            </p:nvSpPr>
            <p:spPr bwMode="auto">
              <a:xfrm>
                <a:off x="5808" y="3410"/>
                <a:ext cx="84" cy="36"/>
              </a:xfrm>
              <a:custGeom>
                <a:avLst/>
                <a:gdLst>
                  <a:gd name="T0" fmla="*/ 77 w 80"/>
                  <a:gd name="T1" fmla="*/ 0 h 34"/>
                  <a:gd name="T2" fmla="*/ 35 w 80"/>
                  <a:gd name="T3" fmla="*/ 14 h 34"/>
                  <a:gd name="T4" fmla="*/ 37 w 80"/>
                  <a:gd name="T5" fmla="*/ 19 h 34"/>
                  <a:gd name="T6" fmla="*/ 31 w 80"/>
                  <a:gd name="T7" fmla="*/ 24 h 34"/>
                  <a:gd name="T8" fmla="*/ 26 w 80"/>
                  <a:gd name="T9" fmla="*/ 19 h 34"/>
                  <a:gd name="T10" fmla="*/ 26 w 80"/>
                  <a:gd name="T11" fmla="*/ 18 h 34"/>
                  <a:gd name="T12" fmla="*/ 0 w 80"/>
                  <a:gd name="T13" fmla="*/ 27 h 34"/>
                  <a:gd name="T14" fmla="*/ 58 w 80"/>
                  <a:gd name="T15" fmla="*/ 34 h 34"/>
                  <a:gd name="T16" fmla="*/ 66 w 80"/>
                  <a:gd name="T17" fmla="*/ 27 h 34"/>
                  <a:gd name="T18" fmla="*/ 68 w 80"/>
                  <a:gd name="T19" fmla="*/ 28 h 34"/>
                  <a:gd name="T20" fmla="*/ 80 w 80"/>
                  <a:gd name="T21" fmla="*/ 3 h 34"/>
                  <a:gd name="T22" fmla="*/ 77 w 80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4">
                    <a:moveTo>
                      <a:pt x="77" y="0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7" y="17"/>
                      <a:pt x="37" y="19"/>
                    </a:cubicBezTo>
                    <a:cubicBezTo>
                      <a:pt x="37" y="22"/>
                      <a:pt x="34" y="24"/>
                      <a:pt x="31" y="24"/>
                    </a:cubicBezTo>
                    <a:cubicBezTo>
                      <a:pt x="28" y="24"/>
                      <a:pt x="26" y="22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0"/>
                      <a:pt x="62" y="27"/>
                      <a:pt x="66" y="27"/>
                    </a:cubicBezTo>
                    <a:cubicBezTo>
                      <a:pt x="67" y="27"/>
                      <a:pt x="68" y="28"/>
                      <a:pt x="68" y="2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8" y="3"/>
                      <a:pt x="77" y="1"/>
                      <a:pt x="7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3932"/>
              <p:cNvSpPr/>
              <p:nvPr/>
            </p:nvSpPr>
            <p:spPr bwMode="auto">
              <a:xfrm>
                <a:off x="5869" y="343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7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3933"/>
              <p:cNvSpPr/>
              <p:nvPr/>
            </p:nvSpPr>
            <p:spPr bwMode="auto">
              <a:xfrm>
                <a:off x="5889" y="340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3934"/>
              <p:cNvSpPr/>
              <p:nvPr/>
            </p:nvSpPr>
            <p:spPr bwMode="auto">
              <a:xfrm>
                <a:off x="5835" y="3425"/>
                <a:ext cx="12" cy="10"/>
              </a:xfrm>
              <a:custGeom>
                <a:avLst/>
                <a:gdLst>
                  <a:gd name="T0" fmla="*/ 9 w 11"/>
                  <a:gd name="T1" fmla="*/ 0 h 10"/>
                  <a:gd name="T2" fmla="*/ 0 w 11"/>
                  <a:gd name="T3" fmla="*/ 4 h 10"/>
                  <a:gd name="T4" fmla="*/ 0 w 11"/>
                  <a:gd name="T5" fmla="*/ 5 h 10"/>
                  <a:gd name="T6" fmla="*/ 5 w 11"/>
                  <a:gd name="T7" fmla="*/ 10 h 10"/>
                  <a:gd name="T8" fmla="*/ 11 w 11"/>
                  <a:gd name="T9" fmla="*/ 5 h 10"/>
                  <a:gd name="T10" fmla="*/ 9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1" y="8"/>
                      <a:pt x="11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3935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3936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3937"/>
              <p:cNvSpPr>
                <a:spLocks noEditPoints="1"/>
              </p:cNvSpPr>
              <p:nvPr/>
            </p:nvSpPr>
            <p:spPr bwMode="auto">
              <a:xfrm>
                <a:off x="5800" y="3406"/>
                <a:ext cx="97" cy="42"/>
              </a:xfrm>
              <a:custGeom>
                <a:avLst/>
                <a:gdLst>
                  <a:gd name="T0" fmla="*/ 84 w 91"/>
                  <a:gd name="T1" fmla="*/ 4 h 40"/>
                  <a:gd name="T2" fmla="*/ 89 w 91"/>
                  <a:gd name="T3" fmla="*/ 2 h 40"/>
                  <a:gd name="T4" fmla="*/ 87 w 91"/>
                  <a:gd name="T5" fmla="*/ 7 h 40"/>
                  <a:gd name="T6" fmla="*/ 75 w 91"/>
                  <a:gd name="T7" fmla="*/ 32 h 40"/>
                  <a:gd name="T8" fmla="*/ 72 w 91"/>
                  <a:gd name="T9" fmla="*/ 38 h 40"/>
                  <a:gd name="T10" fmla="*/ 7 w 91"/>
                  <a:gd name="T11" fmla="*/ 31 h 40"/>
                  <a:gd name="T12" fmla="*/ 33 w 91"/>
                  <a:gd name="T13" fmla="*/ 22 h 40"/>
                  <a:gd name="T14" fmla="*/ 42 w 91"/>
                  <a:gd name="T15" fmla="*/ 18 h 40"/>
                  <a:gd name="T16" fmla="*/ 84 w 91"/>
                  <a:gd name="T17" fmla="*/ 4 h 40"/>
                  <a:gd name="T18" fmla="*/ 90 w 91"/>
                  <a:gd name="T19" fmla="*/ 0 h 40"/>
                  <a:gd name="T20" fmla="*/ 0 w 91"/>
                  <a:gd name="T21" fmla="*/ 31 h 40"/>
                  <a:gd name="T22" fmla="*/ 73 w 91"/>
                  <a:gd name="T23" fmla="*/ 40 h 40"/>
                  <a:gd name="T24" fmla="*/ 91 w 91"/>
                  <a:gd name="T25" fmla="*/ 1 h 40"/>
                  <a:gd name="T26" fmla="*/ 90 w 91"/>
                  <a:gd name="T27" fmla="*/ 0 h 40"/>
                  <a:gd name="T28" fmla="*/ 90 w 91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40">
                    <a:moveTo>
                      <a:pt x="84" y="4"/>
                    </a:moveTo>
                    <a:cubicBezTo>
                      <a:pt x="89" y="2"/>
                      <a:pt x="89" y="2"/>
                      <a:pt x="89" y="2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9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3938"/>
              <p:cNvSpPr/>
              <p:nvPr/>
            </p:nvSpPr>
            <p:spPr bwMode="auto">
              <a:xfrm>
                <a:off x="5895" y="340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3939"/>
              <p:cNvSpPr>
                <a:spLocks noEditPoints="1"/>
              </p:cNvSpPr>
              <p:nvPr/>
            </p:nvSpPr>
            <p:spPr bwMode="auto">
              <a:xfrm>
                <a:off x="5788" y="3517"/>
                <a:ext cx="39" cy="116"/>
              </a:xfrm>
              <a:custGeom>
                <a:avLst/>
                <a:gdLst>
                  <a:gd name="T0" fmla="*/ 30 w 37"/>
                  <a:gd name="T1" fmla="*/ 38 h 110"/>
                  <a:gd name="T2" fmla="*/ 17 w 37"/>
                  <a:gd name="T3" fmla="*/ 106 h 110"/>
                  <a:gd name="T4" fmla="*/ 37 w 37"/>
                  <a:gd name="T5" fmla="*/ 58 h 110"/>
                  <a:gd name="T6" fmla="*/ 33 w 37"/>
                  <a:gd name="T7" fmla="*/ 50 h 110"/>
                  <a:gd name="T8" fmla="*/ 35 w 37"/>
                  <a:gd name="T9" fmla="*/ 44 h 110"/>
                  <a:gd name="T10" fmla="*/ 30 w 37"/>
                  <a:gd name="T11" fmla="*/ 38 h 110"/>
                  <a:gd name="T12" fmla="*/ 1 w 37"/>
                  <a:gd name="T13" fmla="*/ 0 h 110"/>
                  <a:gd name="T14" fmla="*/ 0 w 37"/>
                  <a:gd name="T15" fmla="*/ 0 h 110"/>
                  <a:gd name="T16" fmla="*/ 13 w 37"/>
                  <a:gd name="T17" fmla="*/ 110 h 110"/>
                  <a:gd name="T18" fmla="*/ 13 w 37"/>
                  <a:gd name="T19" fmla="*/ 110 h 110"/>
                  <a:gd name="T20" fmla="*/ 28 w 37"/>
                  <a:gd name="T21" fmla="*/ 35 h 110"/>
                  <a:gd name="T22" fmla="*/ 1 w 37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10">
                    <a:moveTo>
                      <a:pt x="30" y="38"/>
                    </a:moveTo>
                    <a:cubicBezTo>
                      <a:pt x="17" y="106"/>
                      <a:pt x="17" y="106"/>
                      <a:pt x="17" y="106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6"/>
                      <a:pt x="33" y="54"/>
                      <a:pt x="33" y="50"/>
                    </a:cubicBezTo>
                    <a:cubicBezTo>
                      <a:pt x="33" y="48"/>
                      <a:pt x="34" y="46"/>
                      <a:pt x="35" y="44"/>
                    </a:cubicBezTo>
                    <a:cubicBezTo>
                      <a:pt x="30" y="38"/>
                      <a:pt x="30" y="38"/>
                      <a:pt x="30" y="3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3940"/>
              <p:cNvSpPr/>
              <p:nvPr/>
            </p:nvSpPr>
            <p:spPr bwMode="auto">
              <a:xfrm>
                <a:off x="5801" y="36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3941"/>
              <p:cNvSpPr/>
              <p:nvPr/>
            </p:nvSpPr>
            <p:spPr bwMode="auto">
              <a:xfrm>
                <a:off x="5823" y="3563"/>
                <a:ext cx="7" cy="15"/>
              </a:xfrm>
              <a:custGeom>
                <a:avLst/>
                <a:gdLst>
                  <a:gd name="T0" fmla="*/ 2 w 7"/>
                  <a:gd name="T1" fmla="*/ 0 h 14"/>
                  <a:gd name="T2" fmla="*/ 0 w 7"/>
                  <a:gd name="T3" fmla="*/ 6 h 14"/>
                  <a:gd name="T4" fmla="*/ 4 w 7"/>
                  <a:gd name="T5" fmla="*/ 14 h 14"/>
                  <a:gd name="T6" fmla="*/ 7 w 7"/>
                  <a:gd name="T7" fmla="*/ 7 h 14"/>
                  <a:gd name="T8" fmla="*/ 2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0"/>
                      <a:pt x="2" y="12"/>
                      <a:pt x="4" y="1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3942"/>
              <p:cNvSpPr/>
              <p:nvPr/>
            </p:nvSpPr>
            <p:spPr bwMode="auto">
              <a:xfrm>
                <a:off x="5788" y="35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3943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close/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3944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3945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3946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3947"/>
              <p:cNvSpPr/>
              <p:nvPr/>
            </p:nvSpPr>
            <p:spPr bwMode="auto">
              <a:xfrm>
                <a:off x="5903" y="3368"/>
                <a:ext cx="28" cy="43"/>
              </a:xfrm>
              <a:custGeom>
                <a:avLst/>
                <a:gdLst>
                  <a:gd name="T0" fmla="*/ 13 w 27"/>
                  <a:gd name="T1" fmla="*/ 0 h 41"/>
                  <a:gd name="T2" fmla="*/ 0 w 27"/>
                  <a:gd name="T3" fmla="*/ 28 h 41"/>
                  <a:gd name="T4" fmla="*/ 4 w 27"/>
                  <a:gd name="T5" fmla="*/ 36 h 41"/>
                  <a:gd name="T6" fmla="*/ 4 w 27"/>
                  <a:gd name="T7" fmla="*/ 36 h 41"/>
                  <a:gd name="T8" fmla="*/ 27 w 27"/>
                  <a:gd name="T9" fmla="*/ 41 h 41"/>
                  <a:gd name="T10" fmla="*/ 16 w 27"/>
                  <a:gd name="T11" fmla="*/ 0 h 41"/>
                  <a:gd name="T12" fmla="*/ 15 w 27"/>
                  <a:gd name="T13" fmla="*/ 0 h 41"/>
                  <a:gd name="T14" fmla="*/ 13 w 27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1">
                    <a:moveTo>
                      <a:pt x="13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" y="30"/>
                      <a:pt x="4" y="32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3948"/>
              <p:cNvSpPr/>
              <p:nvPr/>
            </p:nvSpPr>
            <p:spPr bwMode="auto">
              <a:xfrm>
                <a:off x="5900" y="3397"/>
                <a:ext cx="7" cy="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8 h 8"/>
                  <a:gd name="T6" fmla="*/ 7 w 7"/>
                  <a:gd name="T7" fmla="*/ 8 h 8"/>
                  <a:gd name="T8" fmla="*/ 3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3949"/>
              <p:cNvSpPr/>
              <p:nvPr/>
            </p:nvSpPr>
            <p:spPr bwMode="auto">
              <a:xfrm>
                <a:off x="5917" y="336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3950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3951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3952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3953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3954"/>
              <p:cNvSpPr/>
              <p:nvPr/>
            </p:nvSpPr>
            <p:spPr bwMode="auto">
              <a:xfrm>
                <a:off x="5926" y="3276"/>
                <a:ext cx="92" cy="79"/>
              </a:xfrm>
              <a:custGeom>
                <a:avLst/>
                <a:gdLst>
                  <a:gd name="T0" fmla="*/ 86 w 87"/>
                  <a:gd name="T1" fmla="*/ 0 h 75"/>
                  <a:gd name="T2" fmla="*/ 0 w 87"/>
                  <a:gd name="T3" fmla="*/ 73 h 75"/>
                  <a:gd name="T4" fmla="*/ 1 w 87"/>
                  <a:gd name="T5" fmla="*/ 75 h 75"/>
                  <a:gd name="T6" fmla="*/ 25 w 87"/>
                  <a:gd name="T7" fmla="*/ 69 h 75"/>
                  <a:gd name="T8" fmla="*/ 23 w 87"/>
                  <a:gd name="T9" fmla="*/ 66 h 75"/>
                  <a:gd name="T10" fmla="*/ 29 w 87"/>
                  <a:gd name="T11" fmla="*/ 60 h 75"/>
                  <a:gd name="T12" fmla="*/ 34 w 87"/>
                  <a:gd name="T13" fmla="*/ 66 h 75"/>
                  <a:gd name="T14" fmla="*/ 34 w 87"/>
                  <a:gd name="T15" fmla="*/ 67 h 75"/>
                  <a:gd name="T16" fmla="*/ 67 w 87"/>
                  <a:gd name="T17" fmla="*/ 60 h 75"/>
                  <a:gd name="T18" fmla="*/ 74 w 87"/>
                  <a:gd name="T19" fmla="*/ 53 h 75"/>
                  <a:gd name="T20" fmla="*/ 74 w 87"/>
                  <a:gd name="T21" fmla="*/ 53 h 75"/>
                  <a:gd name="T22" fmla="*/ 87 w 87"/>
                  <a:gd name="T23" fmla="*/ 0 h 75"/>
                  <a:gd name="T24" fmla="*/ 86 w 87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5">
                    <a:moveTo>
                      <a:pt x="86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5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4" y="68"/>
                      <a:pt x="23" y="67"/>
                      <a:pt x="23" y="66"/>
                    </a:cubicBezTo>
                    <a:cubicBezTo>
                      <a:pt x="23" y="63"/>
                      <a:pt x="26" y="60"/>
                      <a:pt x="29" y="60"/>
                    </a:cubicBezTo>
                    <a:cubicBezTo>
                      <a:pt x="32" y="60"/>
                      <a:pt x="34" y="63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56"/>
                      <a:pt x="70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3955"/>
              <p:cNvSpPr/>
              <p:nvPr/>
            </p:nvSpPr>
            <p:spPr bwMode="auto">
              <a:xfrm>
                <a:off x="5950" y="3339"/>
                <a:ext cx="12" cy="1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6 h 9"/>
                  <a:gd name="T4" fmla="*/ 2 w 11"/>
                  <a:gd name="T5" fmla="*/ 9 h 9"/>
                  <a:gd name="T6" fmla="*/ 11 w 11"/>
                  <a:gd name="T7" fmla="*/ 7 h 9"/>
                  <a:gd name="T8" fmla="*/ 11 w 11"/>
                  <a:gd name="T9" fmla="*/ 6 h 9"/>
                  <a:gd name="T10" fmla="*/ 6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3956"/>
              <p:cNvSpPr/>
              <p:nvPr/>
            </p:nvSpPr>
            <p:spPr bwMode="auto">
              <a:xfrm>
                <a:off x="5924" y="3353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3957"/>
              <p:cNvSpPr/>
              <p:nvPr/>
            </p:nvSpPr>
            <p:spPr bwMode="auto">
              <a:xfrm>
                <a:off x="5997" y="3332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6 w 7"/>
                  <a:gd name="T5" fmla="*/ 6 h 7"/>
                  <a:gd name="T6" fmla="*/ 7 w 7"/>
                  <a:gd name="T7" fmla="*/ 0 h 7"/>
                  <a:gd name="T8" fmla="*/ 7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3958"/>
              <p:cNvSpPr/>
              <p:nvPr/>
            </p:nvSpPr>
            <p:spPr bwMode="auto">
              <a:xfrm>
                <a:off x="6017" y="32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3959"/>
              <p:cNvSpPr>
                <a:spLocks noEditPoints="1"/>
              </p:cNvSpPr>
              <p:nvPr/>
            </p:nvSpPr>
            <p:spPr bwMode="auto">
              <a:xfrm>
                <a:off x="5920" y="3273"/>
                <a:ext cx="100" cy="85"/>
              </a:xfrm>
              <a:custGeom>
                <a:avLst/>
                <a:gdLst>
                  <a:gd name="T0" fmla="*/ 92 w 95"/>
                  <a:gd name="T1" fmla="*/ 3 h 81"/>
                  <a:gd name="T2" fmla="*/ 93 w 95"/>
                  <a:gd name="T3" fmla="*/ 3 h 81"/>
                  <a:gd name="T4" fmla="*/ 93 w 95"/>
                  <a:gd name="T5" fmla="*/ 3 h 81"/>
                  <a:gd name="T6" fmla="*/ 80 w 95"/>
                  <a:gd name="T7" fmla="*/ 56 h 81"/>
                  <a:gd name="T8" fmla="*/ 79 w 95"/>
                  <a:gd name="T9" fmla="*/ 62 h 81"/>
                  <a:gd name="T10" fmla="*/ 73 w 95"/>
                  <a:gd name="T11" fmla="*/ 63 h 81"/>
                  <a:gd name="T12" fmla="*/ 40 w 95"/>
                  <a:gd name="T13" fmla="*/ 70 h 81"/>
                  <a:gd name="T14" fmla="*/ 31 w 95"/>
                  <a:gd name="T15" fmla="*/ 72 h 81"/>
                  <a:gd name="T16" fmla="*/ 7 w 95"/>
                  <a:gd name="T17" fmla="*/ 78 h 81"/>
                  <a:gd name="T18" fmla="*/ 4 w 95"/>
                  <a:gd name="T19" fmla="*/ 78 h 81"/>
                  <a:gd name="T20" fmla="*/ 6 w 95"/>
                  <a:gd name="T21" fmla="*/ 76 h 81"/>
                  <a:gd name="T22" fmla="*/ 92 w 95"/>
                  <a:gd name="T23" fmla="*/ 3 h 81"/>
                  <a:gd name="T24" fmla="*/ 94 w 95"/>
                  <a:gd name="T25" fmla="*/ 0 h 81"/>
                  <a:gd name="T26" fmla="*/ 0 w 95"/>
                  <a:gd name="T27" fmla="*/ 80 h 81"/>
                  <a:gd name="T28" fmla="*/ 0 w 95"/>
                  <a:gd name="T29" fmla="*/ 80 h 81"/>
                  <a:gd name="T30" fmla="*/ 0 w 95"/>
                  <a:gd name="T31" fmla="*/ 81 h 81"/>
                  <a:gd name="T32" fmla="*/ 80 w 95"/>
                  <a:gd name="T33" fmla="*/ 63 h 81"/>
                  <a:gd name="T34" fmla="*/ 95 w 95"/>
                  <a:gd name="T35" fmla="*/ 0 h 81"/>
                  <a:gd name="T36" fmla="*/ 95 w 95"/>
                  <a:gd name="T37" fmla="*/ 0 h 81"/>
                  <a:gd name="T38" fmla="*/ 94 w 95"/>
                  <a:gd name="T3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81">
                    <a:moveTo>
                      <a:pt x="92" y="3"/>
                    </a:move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92" y="3"/>
                      <a:pt x="92" y="3"/>
                      <a:pt x="92" y="3"/>
                    </a:cubicBezTo>
                    <a:moveTo>
                      <a:pt x="94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3960"/>
              <p:cNvSpPr/>
              <p:nvPr/>
            </p:nvSpPr>
            <p:spPr bwMode="auto">
              <a:xfrm>
                <a:off x="6019" y="32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3961"/>
              <p:cNvSpPr/>
              <p:nvPr/>
            </p:nvSpPr>
            <p:spPr bwMode="auto">
              <a:xfrm>
                <a:off x="5919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3962"/>
              <p:cNvSpPr>
                <a:spLocks noEditPoints="1"/>
              </p:cNvSpPr>
              <p:nvPr/>
            </p:nvSpPr>
            <p:spPr bwMode="auto">
              <a:xfrm>
                <a:off x="6025" y="3214"/>
                <a:ext cx="78" cy="78"/>
              </a:xfrm>
              <a:custGeom>
                <a:avLst/>
                <a:gdLst>
                  <a:gd name="T0" fmla="*/ 24 w 73"/>
                  <a:gd name="T1" fmla="*/ 52 h 74"/>
                  <a:gd name="T2" fmla="*/ 18 w 73"/>
                  <a:gd name="T3" fmla="*/ 46 h 74"/>
                  <a:gd name="T4" fmla="*/ 24 w 73"/>
                  <a:gd name="T5" fmla="*/ 39 h 74"/>
                  <a:gd name="T6" fmla="*/ 31 w 73"/>
                  <a:gd name="T7" fmla="*/ 46 h 74"/>
                  <a:gd name="T8" fmla="*/ 24 w 73"/>
                  <a:gd name="T9" fmla="*/ 52 h 74"/>
                  <a:gd name="T10" fmla="*/ 56 w 73"/>
                  <a:gd name="T11" fmla="*/ 0 h 74"/>
                  <a:gd name="T12" fmla="*/ 0 w 73"/>
                  <a:gd name="T13" fmla="*/ 52 h 74"/>
                  <a:gd name="T14" fmla="*/ 1 w 73"/>
                  <a:gd name="T15" fmla="*/ 55 h 74"/>
                  <a:gd name="T16" fmla="*/ 1 w 73"/>
                  <a:gd name="T17" fmla="*/ 55 h 74"/>
                  <a:gd name="T18" fmla="*/ 42 w 73"/>
                  <a:gd name="T19" fmla="*/ 74 h 74"/>
                  <a:gd name="T20" fmla="*/ 46 w 73"/>
                  <a:gd name="T21" fmla="*/ 72 h 74"/>
                  <a:gd name="T22" fmla="*/ 47 w 73"/>
                  <a:gd name="T23" fmla="*/ 72 h 74"/>
                  <a:gd name="T24" fmla="*/ 73 w 73"/>
                  <a:gd name="T25" fmla="*/ 6 h 74"/>
                  <a:gd name="T26" fmla="*/ 56 w 73"/>
                  <a:gd name="T2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4">
                    <a:moveTo>
                      <a:pt x="24" y="52"/>
                    </a:moveTo>
                    <a:cubicBezTo>
                      <a:pt x="20" y="52"/>
                      <a:pt x="18" y="50"/>
                      <a:pt x="18" y="46"/>
                    </a:cubicBezTo>
                    <a:cubicBezTo>
                      <a:pt x="18" y="42"/>
                      <a:pt x="20" y="39"/>
                      <a:pt x="24" y="39"/>
                    </a:cubicBezTo>
                    <a:cubicBezTo>
                      <a:pt x="28" y="39"/>
                      <a:pt x="31" y="42"/>
                      <a:pt x="31" y="46"/>
                    </a:cubicBezTo>
                    <a:cubicBezTo>
                      <a:pt x="31" y="50"/>
                      <a:pt x="28" y="52"/>
                      <a:pt x="24" y="52"/>
                    </a:cubicBezTo>
                    <a:moveTo>
                      <a:pt x="5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3" y="73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3963"/>
              <p:cNvSpPr/>
              <p:nvPr/>
            </p:nvSpPr>
            <p:spPr bwMode="auto">
              <a:xfrm>
                <a:off x="6023" y="3269"/>
                <a:ext cx="4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Oval 3964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3965"/>
              <p:cNvSpPr/>
              <p:nvPr/>
            </p:nvSpPr>
            <p:spPr bwMode="auto">
              <a:xfrm>
                <a:off x="6070" y="3290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0 h 3"/>
                  <a:gd name="T8" fmla="*/ 4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3966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3967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3968"/>
              <p:cNvSpPr/>
              <p:nvPr/>
            </p:nvSpPr>
            <p:spPr bwMode="auto">
              <a:xfrm>
                <a:off x="6021" y="3212"/>
                <a:ext cx="84" cy="83"/>
              </a:xfrm>
              <a:custGeom>
                <a:avLst/>
                <a:gdLst>
                  <a:gd name="T0" fmla="*/ 60 w 79"/>
                  <a:gd name="T1" fmla="*/ 0 h 79"/>
                  <a:gd name="T2" fmla="*/ 0 w 79"/>
                  <a:gd name="T3" fmla="*/ 57 h 79"/>
                  <a:gd name="T4" fmla="*/ 49 w 79"/>
                  <a:gd name="T5" fmla="*/ 79 h 79"/>
                  <a:gd name="T6" fmla="*/ 50 w 79"/>
                  <a:gd name="T7" fmla="*/ 78 h 79"/>
                  <a:gd name="T8" fmla="*/ 51 w 79"/>
                  <a:gd name="T9" fmla="*/ 77 h 79"/>
                  <a:gd name="T10" fmla="*/ 79 w 79"/>
                  <a:gd name="T11" fmla="*/ 7 h 79"/>
                  <a:gd name="T12" fmla="*/ 78 w 79"/>
                  <a:gd name="T13" fmla="*/ 7 h 79"/>
                  <a:gd name="T14" fmla="*/ 77 w 79"/>
                  <a:gd name="T15" fmla="*/ 8 h 79"/>
                  <a:gd name="T16" fmla="*/ 51 w 79"/>
                  <a:gd name="T17" fmla="*/ 74 h 79"/>
                  <a:gd name="T18" fmla="*/ 49 w 79"/>
                  <a:gd name="T19" fmla="*/ 77 h 79"/>
                  <a:gd name="T20" fmla="*/ 46 w 79"/>
                  <a:gd name="T21" fmla="*/ 76 h 79"/>
                  <a:gd name="T22" fmla="*/ 5 w 79"/>
                  <a:gd name="T23" fmla="*/ 57 h 79"/>
                  <a:gd name="T24" fmla="*/ 2 w 79"/>
                  <a:gd name="T25" fmla="*/ 56 h 79"/>
                  <a:gd name="T26" fmla="*/ 4 w 79"/>
                  <a:gd name="T27" fmla="*/ 54 h 79"/>
                  <a:gd name="T28" fmla="*/ 60 w 79"/>
                  <a:gd name="T29" fmla="*/ 2 h 79"/>
                  <a:gd name="T30" fmla="*/ 61 w 79"/>
                  <a:gd name="T31" fmla="*/ 1 h 79"/>
                  <a:gd name="T32" fmla="*/ 60 w 79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9">
                    <a:moveTo>
                      <a:pt x="6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79"/>
                      <a:pt x="49" y="78"/>
                      <a:pt x="50" y="78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3969"/>
              <p:cNvSpPr/>
              <p:nvPr/>
            </p:nvSpPr>
            <p:spPr bwMode="auto">
              <a:xfrm>
                <a:off x="6073" y="32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3970"/>
              <p:cNvSpPr/>
              <p:nvPr/>
            </p:nvSpPr>
            <p:spPr bwMode="auto">
              <a:xfrm>
                <a:off x="6088" y="3184"/>
                <a:ext cx="29" cy="34"/>
              </a:xfrm>
              <a:custGeom>
                <a:avLst/>
                <a:gdLst>
                  <a:gd name="T0" fmla="*/ 27 w 28"/>
                  <a:gd name="T1" fmla="*/ 0 h 32"/>
                  <a:gd name="T2" fmla="*/ 0 w 28"/>
                  <a:gd name="T3" fmla="*/ 26 h 32"/>
                  <a:gd name="T4" fmla="*/ 15 w 28"/>
                  <a:gd name="T5" fmla="*/ 32 h 32"/>
                  <a:gd name="T6" fmla="*/ 28 w 28"/>
                  <a:gd name="T7" fmla="*/ 1 h 32"/>
                  <a:gd name="T8" fmla="*/ 27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7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3971"/>
              <p:cNvSpPr/>
              <p:nvPr/>
            </p:nvSpPr>
            <p:spPr bwMode="auto">
              <a:xfrm>
                <a:off x="6116" y="318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3972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3973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3974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3975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3976"/>
              <p:cNvSpPr/>
              <p:nvPr/>
            </p:nvSpPr>
            <p:spPr bwMode="auto">
              <a:xfrm>
                <a:off x="5936" y="3415"/>
                <a:ext cx="19" cy="43"/>
              </a:xfrm>
              <a:custGeom>
                <a:avLst/>
                <a:gdLst>
                  <a:gd name="T0" fmla="*/ 0 w 18"/>
                  <a:gd name="T1" fmla="*/ 0 h 40"/>
                  <a:gd name="T2" fmla="*/ 1 w 18"/>
                  <a:gd name="T3" fmla="*/ 2 h 40"/>
                  <a:gd name="T4" fmla="*/ 5 w 18"/>
                  <a:gd name="T5" fmla="*/ 8 h 40"/>
                  <a:gd name="T6" fmla="*/ 4 w 18"/>
                  <a:gd name="T7" fmla="*/ 13 h 40"/>
                  <a:gd name="T8" fmla="*/ 5 w 18"/>
                  <a:gd name="T9" fmla="*/ 18 h 40"/>
                  <a:gd name="T10" fmla="*/ 8 w 18"/>
                  <a:gd name="T11" fmla="*/ 17 h 40"/>
                  <a:gd name="T12" fmla="*/ 14 w 18"/>
                  <a:gd name="T13" fmla="*/ 24 h 40"/>
                  <a:gd name="T14" fmla="*/ 8 w 18"/>
                  <a:gd name="T15" fmla="*/ 30 h 40"/>
                  <a:gd name="T16" fmla="*/ 11 w 18"/>
                  <a:gd name="T17" fmla="*/ 40 h 40"/>
                  <a:gd name="T18" fmla="*/ 12 w 18"/>
                  <a:gd name="T19" fmla="*/ 40 h 40"/>
                  <a:gd name="T20" fmla="*/ 12 w 18"/>
                  <a:gd name="T21" fmla="*/ 40 h 40"/>
                  <a:gd name="T22" fmla="*/ 18 w 18"/>
                  <a:gd name="T23" fmla="*/ 8 h 40"/>
                  <a:gd name="T24" fmla="*/ 14 w 18"/>
                  <a:gd name="T25" fmla="*/ 3 h 40"/>
                  <a:gd name="T26" fmla="*/ 0 w 18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6"/>
                      <a:pt x="5" y="8"/>
                    </a:cubicBezTo>
                    <a:cubicBezTo>
                      <a:pt x="5" y="10"/>
                      <a:pt x="5" y="12"/>
                      <a:pt x="4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11" y="17"/>
                      <a:pt x="14" y="20"/>
                      <a:pt x="14" y="24"/>
                    </a:cubicBezTo>
                    <a:cubicBezTo>
                      <a:pt x="14" y="27"/>
                      <a:pt x="11" y="29"/>
                      <a:pt x="8" y="3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4" y="5"/>
                      <a:pt x="1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3977"/>
              <p:cNvSpPr/>
              <p:nvPr/>
            </p:nvSpPr>
            <p:spPr bwMode="auto">
              <a:xfrm>
                <a:off x="5947" y="34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3978"/>
              <p:cNvSpPr/>
              <p:nvPr/>
            </p:nvSpPr>
            <p:spPr bwMode="auto">
              <a:xfrm>
                <a:off x="5937" y="3417"/>
                <a:ext cx="4" cy="12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11 h 11"/>
                  <a:gd name="T4" fmla="*/ 4 w 4"/>
                  <a:gd name="T5" fmla="*/ 6 h 11"/>
                  <a:gd name="T6" fmla="*/ 0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4" y="4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3979"/>
              <p:cNvSpPr/>
              <p:nvPr/>
            </p:nvSpPr>
            <p:spPr bwMode="auto">
              <a:xfrm>
                <a:off x="5941" y="3433"/>
                <a:ext cx="9" cy="1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1 h 13"/>
                  <a:gd name="T4" fmla="*/ 3 w 9"/>
                  <a:gd name="T5" fmla="*/ 13 h 13"/>
                  <a:gd name="T6" fmla="*/ 9 w 9"/>
                  <a:gd name="T7" fmla="*/ 7 h 13"/>
                  <a:gd name="T8" fmla="*/ 3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9" y="10"/>
                      <a:pt x="9" y="7"/>
                    </a:cubicBezTo>
                    <a:cubicBezTo>
                      <a:pt x="9" y="3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3980"/>
              <p:cNvSpPr/>
              <p:nvPr/>
            </p:nvSpPr>
            <p:spPr bwMode="auto">
              <a:xfrm>
                <a:off x="5950" y="3418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4 w 4"/>
                  <a:gd name="T5" fmla="*/ 1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2" y="4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3981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3982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3983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3984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3985"/>
              <p:cNvSpPr/>
              <p:nvPr/>
            </p:nvSpPr>
            <p:spPr bwMode="auto">
              <a:xfrm>
                <a:off x="5923" y="3368"/>
                <a:ext cx="30" cy="47"/>
              </a:xfrm>
              <a:custGeom>
                <a:avLst/>
                <a:gdLst>
                  <a:gd name="T0" fmla="*/ 0 w 28"/>
                  <a:gd name="T1" fmla="*/ 0 h 45"/>
                  <a:gd name="T2" fmla="*/ 11 w 28"/>
                  <a:gd name="T3" fmla="*/ 42 h 45"/>
                  <a:gd name="T4" fmla="*/ 27 w 28"/>
                  <a:gd name="T5" fmla="*/ 45 h 45"/>
                  <a:gd name="T6" fmla="*/ 28 w 28"/>
                  <a:gd name="T7" fmla="*/ 44 h 45"/>
                  <a:gd name="T8" fmla="*/ 0 w 2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5">
                    <a:moveTo>
                      <a:pt x="0" y="0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3986"/>
              <p:cNvSpPr/>
              <p:nvPr/>
            </p:nvSpPr>
            <p:spPr bwMode="auto">
              <a:xfrm>
                <a:off x="5951" y="3414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3987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3988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3989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3990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3991"/>
              <p:cNvSpPr/>
              <p:nvPr/>
            </p:nvSpPr>
            <p:spPr bwMode="auto">
              <a:xfrm>
                <a:off x="6182" y="3330"/>
                <a:ext cx="36" cy="44"/>
              </a:xfrm>
              <a:custGeom>
                <a:avLst/>
                <a:gdLst>
                  <a:gd name="T0" fmla="*/ 1 w 34"/>
                  <a:gd name="T1" fmla="*/ 0 h 42"/>
                  <a:gd name="T2" fmla="*/ 0 w 34"/>
                  <a:gd name="T3" fmla="*/ 1 h 42"/>
                  <a:gd name="T4" fmla="*/ 30 w 34"/>
                  <a:gd name="T5" fmla="*/ 42 h 42"/>
                  <a:gd name="T6" fmla="*/ 33 w 34"/>
                  <a:gd name="T7" fmla="*/ 41 h 42"/>
                  <a:gd name="T8" fmla="*/ 34 w 34"/>
                  <a:gd name="T9" fmla="*/ 19 h 42"/>
                  <a:gd name="T10" fmla="*/ 34 w 34"/>
                  <a:gd name="T11" fmla="*/ 19 h 42"/>
                  <a:gd name="T12" fmla="*/ 25 w 34"/>
                  <a:gd name="T13" fmla="*/ 11 h 42"/>
                  <a:gd name="T14" fmla="*/ 25 w 34"/>
                  <a:gd name="T15" fmla="*/ 8 h 42"/>
                  <a:gd name="T16" fmla="*/ 1 w 34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1"/>
                      <a:pt x="33" y="41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29" y="19"/>
                      <a:pt x="25" y="15"/>
                      <a:pt x="25" y="11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3992"/>
              <p:cNvSpPr/>
              <p:nvPr/>
            </p:nvSpPr>
            <p:spPr bwMode="auto">
              <a:xfrm>
                <a:off x="6208" y="3338"/>
                <a:ext cx="10" cy="12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3 h 11"/>
                  <a:gd name="T4" fmla="*/ 9 w 9"/>
                  <a:gd name="T5" fmla="*/ 11 h 11"/>
                  <a:gd name="T6" fmla="*/ 9 w 9"/>
                  <a:gd name="T7" fmla="*/ 11 h 11"/>
                  <a:gd name="T8" fmla="*/ 9 w 9"/>
                  <a:gd name="T9" fmla="*/ 3 h 11"/>
                  <a:gd name="T10" fmla="*/ 0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4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3993"/>
              <p:cNvSpPr/>
              <p:nvPr/>
            </p:nvSpPr>
            <p:spPr bwMode="auto">
              <a:xfrm>
                <a:off x="6180" y="33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3994"/>
              <p:cNvSpPr/>
              <p:nvPr/>
            </p:nvSpPr>
            <p:spPr bwMode="auto">
              <a:xfrm>
                <a:off x="6214" y="33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3995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3996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3997"/>
              <p:cNvSpPr/>
              <p:nvPr/>
            </p:nvSpPr>
            <p:spPr bwMode="auto">
              <a:xfrm>
                <a:off x="6177" y="3327"/>
                <a:ext cx="43" cy="53"/>
              </a:xfrm>
              <a:custGeom>
                <a:avLst/>
                <a:gdLst>
                  <a:gd name="T0" fmla="*/ 1 w 41"/>
                  <a:gd name="T1" fmla="*/ 0 h 51"/>
                  <a:gd name="T2" fmla="*/ 0 w 41"/>
                  <a:gd name="T3" fmla="*/ 1 h 51"/>
                  <a:gd name="T4" fmla="*/ 0 w 41"/>
                  <a:gd name="T5" fmla="*/ 1 h 51"/>
                  <a:gd name="T6" fmla="*/ 38 w 41"/>
                  <a:gd name="T7" fmla="*/ 51 h 51"/>
                  <a:gd name="T8" fmla="*/ 39 w 41"/>
                  <a:gd name="T9" fmla="*/ 50 h 51"/>
                  <a:gd name="T10" fmla="*/ 39 w 41"/>
                  <a:gd name="T11" fmla="*/ 50 h 51"/>
                  <a:gd name="T12" fmla="*/ 38 w 41"/>
                  <a:gd name="T13" fmla="*/ 48 h 51"/>
                  <a:gd name="T14" fmla="*/ 35 w 41"/>
                  <a:gd name="T15" fmla="*/ 45 h 51"/>
                  <a:gd name="T16" fmla="*/ 5 w 41"/>
                  <a:gd name="T17" fmla="*/ 4 h 51"/>
                  <a:gd name="T18" fmla="*/ 3 w 41"/>
                  <a:gd name="T19" fmla="*/ 3 h 51"/>
                  <a:gd name="T20" fmla="*/ 6 w 41"/>
                  <a:gd name="T21" fmla="*/ 3 h 51"/>
                  <a:gd name="T22" fmla="*/ 30 w 41"/>
                  <a:gd name="T23" fmla="*/ 11 h 51"/>
                  <a:gd name="T24" fmla="*/ 39 w 41"/>
                  <a:gd name="T25" fmla="*/ 14 h 51"/>
                  <a:gd name="T26" fmla="*/ 41 w 41"/>
                  <a:gd name="T27" fmla="*/ 15 h 51"/>
                  <a:gd name="T28" fmla="*/ 41 w 41"/>
                  <a:gd name="T29" fmla="*/ 13 h 51"/>
                  <a:gd name="T30" fmla="*/ 1 w 41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3998"/>
              <p:cNvSpPr>
                <a:spLocks noEditPoints="1"/>
              </p:cNvSpPr>
              <p:nvPr/>
            </p:nvSpPr>
            <p:spPr bwMode="auto">
              <a:xfrm>
                <a:off x="6176" y="332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3999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4000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4001"/>
              <p:cNvSpPr/>
              <p:nvPr/>
            </p:nvSpPr>
            <p:spPr bwMode="auto">
              <a:xfrm>
                <a:off x="6223" y="3348"/>
                <a:ext cx="24" cy="27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26 h 26"/>
                  <a:gd name="T4" fmla="*/ 0 w 23"/>
                  <a:gd name="T5" fmla="*/ 26 h 26"/>
                  <a:gd name="T6" fmla="*/ 23 w 23"/>
                  <a:gd name="T7" fmla="*/ 4 h 26"/>
                  <a:gd name="T8" fmla="*/ 12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4002"/>
              <p:cNvSpPr/>
              <p:nvPr/>
            </p:nvSpPr>
            <p:spPr bwMode="auto">
              <a:xfrm>
                <a:off x="6222" y="337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4003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4004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4005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4006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4007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4008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4009"/>
              <p:cNvSpPr/>
              <p:nvPr/>
            </p:nvSpPr>
            <p:spPr bwMode="auto">
              <a:xfrm>
                <a:off x="6220" y="3345"/>
                <a:ext cx="13" cy="28"/>
              </a:xfrm>
              <a:custGeom>
                <a:avLst/>
                <a:gdLst>
                  <a:gd name="T0" fmla="*/ 5 w 12"/>
                  <a:gd name="T1" fmla="*/ 0 h 27"/>
                  <a:gd name="T2" fmla="*/ 1 w 12"/>
                  <a:gd name="T3" fmla="*/ 5 h 27"/>
                  <a:gd name="T4" fmla="*/ 0 w 12"/>
                  <a:gd name="T5" fmla="*/ 27 h 27"/>
                  <a:gd name="T6" fmla="*/ 0 w 12"/>
                  <a:gd name="T7" fmla="*/ 27 h 27"/>
                  <a:gd name="T8" fmla="*/ 12 w 12"/>
                  <a:gd name="T9" fmla="*/ 2 h 27"/>
                  <a:gd name="T10" fmla="*/ 5 w 1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5" y="0"/>
                    </a:moveTo>
                    <a:cubicBezTo>
                      <a:pt x="5" y="2"/>
                      <a:pt x="3" y="4"/>
                      <a:pt x="1" y="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4010"/>
              <p:cNvSpPr/>
              <p:nvPr/>
            </p:nvSpPr>
            <p:spPr bwMode="auto">
              <a:xfrm>
                <a:off x="6221" y="3342"/>
                <a:ext cx="4" cy="8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2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4011"/>
              <p:cNvSpPr/>
              <p:nvPr/>
            </p:nvSpPr>
            <p:spPr bwMode="auto">
              <a:xfrm>
                <a:off x="6220" y="337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4012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4013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4014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4015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4016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4017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4018"/>
              <p:cNvSpPr/>
              <p:nvPr/>
            </p:nvSpPr>
            <p:spPr bwMode="auto">
              <a:xfrm>
                <a:off x="5914" y="3082"/>
                <a:ext cx="46" cy="82"/>
              </a:xfrm>
              <a:custGeom>
                <a:avLst/>
                <a:gdLst>
                  <a:gd name="T0" fmla="*/ 25 w 43"/>
                  <a:gd name="T1" fmla="*/ 0 h 78"/>
                  <a:gd name="T2" fmla="*/ 0 w 43"/>
                  <a:gd name="T3" fmla="*/ 78 h 78"/>
                  <a:gd name="T4" fmla="*/ 43 w 43"/>
                  <a:gd name="T5" fmla="*/ 8 h 78"/>
                  <a:gd name="T6" fmla="*/ 40 w 43"/>
                  <a:gd name="T7" fmla="*/ 2 h 78"/>
                  <a:gd name="T8" fmla="*/ 25 w 43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78">
                    <a:moveTo>
                      <a:pt x="2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1" y="6"/>
                      <a:pt x="40" y="4"/>
                      <a:pt x="40" y="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4019"/>
              <p:cNvSpPr/>
              <p:nvPr/>
            </p:nvSpPr>
            <p:spPr bwMode="auto">
              <a:xfrm>
                <a:off x="5957" y="3084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4020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4021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4022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4023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3" name="Group 4225"/>
            <p:cNvGrpSpPr/>
            <p:nvPr/>
          </p:nvGrpSpPr>
          <p:grpSpPr bwMode="auto">
            <a:xfrm>
              <a:off x="3943" y="3000"/>
              <a:ext cx="2377" cy="841"/>
              <a:chOff x="3943" y="3000"/>
              <a:chExt cx="2377" cy="841"/>
            </a:xfrm>
          </p:grpSpPr>
          <p:sp>
            <p:nvSpPr>
              <p:cNvPr id="729" name="Freeform 4025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4026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4027"/>
              <p:cNvSpPr/>
              <p:nvPr/>
            </p:nvSpPr>
            <p:spPr bwMode="auto">
              <a:xfrm>
                <a:off x="5942" y="3010"/>
                <a:ext cx="22" cy="71"/>
              </a:xfrm>
              <a:custGeom>
                <a:avLst/>
                <a:gdLst>
                  <a:gd name="T0" fmla="*/ 21 w 21"/>
                  <a:gd name="T1" fmla="*/ 0 h 67"/>
                  <a:gd name="T2" fmla="*/ 0 w 21"/>
                  <a:gd name="T3" fmla="*/ 65 h 67"/>
                  <a:gd name="T4" fmla="*/ 14 w 21"/>
                  <a:gd name="T5" fmla="*/ 67 h 67"/>
                  <a:gd name="T6" fmla="*/ 21 w 21"/>
                  <a:gd name="T7" fmla="*/ 60 h 67"/>
                  <a:gd name="T8" fmla="*/ 21 w 21"/>
                  <a:gd name="T9" fmla="*/ 29 h 67"/>
                  <a:gd name="T10" fmla="*/ 21 w 2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3"/>
                      <a:pt x="17" y="61"/>
                      <a:pt x="21" y="6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4028"/>
              <p:cNvSpPr/>
              <p:nvPr/>
            </p:nvSpPr>
            <p:spPr bwMode="auto">
              <a:xfrm>
                <a:off x="5957" y="3073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4029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4030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4031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4032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4033"/>
              <p:cNvSpPr/>
              <p:nvPr/>
            </p:nvSpPr>
            <p:spPr bwMode="auto">
              <a:xfrm>
                <a:off x="5641" y="3455"/>
                <a:ext cx="50" cy="114"/>
              </a:xfrm>
              <a:custGeom>
                <a:avLst/>
                <a:gdLst>
                  <a:gd name="T0" fmla="*/ 43 w 48"/>
                  <a:gd name="T1" fmla="*/ 0 h 108"/>
                  <a:gd name="T2" fmla="*/ 0 w 48"/>
                  <a:gd name="T3" fmla="*/ 68 h 108"/>
                  <a:gd name="T4" fmla="*/ 3 w 48"/>
                  <a:gd name="T5" fmla="*/ 75 h 108"/>
                  <a:gd name="T6" fmla="*/ 2 w 48"/>
                  <a:gd name="T7" fmla="*/ 78 h 108"/>
                  <a:gd name="T8" fmla="*/ 48 w 48"/>
                  <a:gd name="T9" fmla="*/ 108 h 108"/>
                  <a:gd name="T10" fmla="*/ 45 w 48"/>
                  <a:gd name="T11" fmla="*/ 1 h 108"/>
                  <a:gd name="T12" fmla="*/ 43 w 48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08">
                    <a:moveTo>
                      <a:pt x="43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2" y="70"/>
                      <a:pt x="3" y="72"/>
                      <a:pt x="3" y="75"/>
                    </a:cubicBezTo>
                    <a:cubicBezTo>
                      <a:pt x="3" y="76"/>
                      <a:pt x="2" y="77"/>
                      <a:pt x="2" y="7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4" y="0"/>
                      <a:pt x="43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4034"/>
              <p:cNvSpPr/>
              <p:nvPr/>
            </p:nvSpPr>
            <p:spPr bwMode="auto">
              <a:xfrm>
                <a:off x="5686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4035"/>
              <p:cNvSpPr/>
              <p:nvPr/>
            </p:nvSpPr>
            <p:spPr bwMode="auto">
              <a:xfrm>
                <a:off x="5636" y="3527"/>
                <a:ext cx="8" cy="11"/>
              </a:xfrm>
              <a:custGeom>
                <a:avLst/>
                <a:gdLst>
                  <a:gd name="T0" fmla="*/ 4 w 7"/>
                  <a:gd name="T1" fmla="*/ 0 h 10"/>
                  <a:gd name="T2" fmla="*/ 0 w 7"/>
                  <a:gd name="T3" fmla="*/ 6 h 10"/>
                  <a:gd name="T4" fmla="*/ 6 w 7"/>
                  <a:gd name="T5" fmla="*/ 10 h 10"/>
                  <a:gd name="T6" fmla="*/ 7 w 7"/>
                  <a:gd name="T7" fmla="*/ 7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4036"/>
              <p:cNvSpPr/>
              <p:nvPr/>
            </p:nvSpPr>
            <p:spPr bwMode="auto">
              <a:xfrm>
                <a:off x="5635" y="3447"/>
                <a:ext cx="58" cy="124"/>
              </a:xfrm>
              <a:custGeom>
                <a:avLst/>
                <a:gdLst>
                  <a:gd name="T0" fmla="*/ 52 w 54"/>
                  <a:gd name="T1" fmla="*/ 0 h 117"/>
                  <a:gd name="T2" fmla="*/ 52 w 54"/>
                  <a:gd name="T3" fmla="*/ 0 h 117"/>
                  <a:gd name="T4" fmla="*/ 0 w 54"/>
                  <a:gd name="T5" fmla="*/ 81 h 117"/>
                  <a:gd name="T6" fmla="*/ 0 w 54"/>
                  <a:gd name="T7" fmla="*/ 81 h 117"/>
                  <a:gd name="T8" fmla="*/ 1 w 54"/>
                  <a:gd name="T9" fmla="*/ 82 h 117"/>
                  <a:gd name="T10" fmla="*/ 5 w 54"/>
                  <a:gd name="T11" fmla="*/ 76 h 117"/>
                  <a:gd name="T12" fmla="*/ 48 w 54"/>
                  <a:gd name="T13" fmla="*/ 8 h 117"/>
                  <a:gd name="T14" fmla="*/ 50 w 54"/>
                  <a:gd name="T15" fmla="*/ 5 h 117"/>
                  <a:gd name="T16" fmla="*/ 50 w 54"/>
                  <a:gd name="T17" fmla="*/ 9 h 117"/>
                  <a:gd name="T18" fmla="*/ 53 w 54"/>
                  <a:gd name="T19" fmla="*/ 116 h 117"/>
                  <a:gd name="T20" fmla="*/ 54 w 54"/>
                  <a:gd name="T21" fmla="*/ 117 h 117"/>
                  <a:gd name="T22" fmla="*/ 52 w 54"/>
                  <a:gd name="T2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17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4037"/>
              <p:cNvSpPr/>
              <p:nvPr/>
            </p:nvSpPr>
            <p:spPr bwMode="auto">
              <a:xfrm>
                <a:off x="5634" y="3532"/>
                <a:ext cx="59" cy="41"/>
              </a:xfrm>
              <a:custGeom>
                <a:avLst/>
                <a:gdLst>
                  <a:gd name="T0" fmla="*/ 1 w 55"/>
                  <a:gd name="T1" fmla="*/ 0 h 38"/>
                  <a:gd name="T2" fmla="*/ 0 w 55"/>
                  <a:gd name="T3" fmla="*/ 2 h 38"/>
                  <a:gd name="T4" fmla="*/ 55 w 55"/>
                  <a:gd name="T5" fmla="*/ 38 h 38"/>
                  <a:gd name="T6" fmla="*/ 55 w 55"/>
                  <a:gd name="T7" fmla="*/ 36 h 38"/>
                  <a:gd name="T8" fmla="*/ 54 w 55"/>
                  <a:gd name="T9" fmla="*/ 35 h 38"/>
                  <a:gd name="T10" fmla="*/ 8 w 55"/>
                  <a:gd name="T11" fmla="*/ 5 h 38"/>
                  <a:gd name="T12" fmla="*/ 2 w 55"/>
                  <a:gd name="T13" fmla="*/ 1 h 38"/>
                  <a:gd name="T14" fmla="*/ 1 w 55"/>
                  <a:gd name="T15" fmla="*/ 0 h 38"/>
                  <a:gd name="T16" fmla="*/ 1 w 55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8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4038"/>
              <p:cNvSpPr/>
              <p:nvPr/>
            </p:nvSpPr>
            <p:spPr bwMode="auto">
              <a:xfrm>
                <a:off x="5843" y="3674"/>
                <a:ext cx="34" cy="101"/>
              </a:xfrm>
              <a:custGeom>
                <a:avLst/>
                <a:gdLst>
                  <a:gd name="T0" fmla="*/ 13 w 33"/>
                  <a:gd name="T1" fmla="*/ 0 h 96"/>
                  <a:gd name="T2" fmla="*/ 13 w 33"/>
                  <a:gd name="T3" fmla="*/ 0 h 96"/>
                  <a:gd name="T4" fmla="*/ 5 w 33"/>
                  <a:gd name="T5" fmla="*/ 48 h 96"/>
                  <a:gd name="T6" fmla="*/ 7 w 33"/>
                  <a:gd name="T7" fmla="*/ 53 h 96"/>
                  <a:gd name="T8" fmla="*/ 4 w 33"/>
                  <a:gd name="T9" fmla="*/ 58 h 96"/>
                  <a:gd name="T10" fmla="*/ 0 w 33"/>
                  <a:gd name="T11" fmla="*/ 84 h 96"/>
                  <a:gd name="T12" fmla="*/ 3 w 33"/>
                  <a:gd name="T13" fmla="*/ 89 h 96"/>
                  <a:gd name="T14" fmla="*/ 3 w 33"/>
                  <a:gd name="T15" fmla="*/ 91 h 96"/>
                  <a:gd name="T16" fmla="*/ 10 w 33"/>
                  <a:gd name="T17" fmla="*/ 96 h 96"/>
                  <a:gd name="T18" fmla="*/ 33 w 33"/>
                  <a:gd name="T19" fmla="*/ 41 h 96"/>
                  <a:gd name="T20" fmla="*/ 30 w 33"/>
                  <a:gd name="T21" fmla="*/ 34 h 96"/>
                  <a:gd name="T22" fmla="*/ 28 w 33"/>
                  <a:gd name="T23" fmla="*/ 31 h 96"/>
                  <a:gd name="T24" fmla="*/ 13 w 33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9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7" y="51"/>
                      <a:pt x="7" y="53"/>
                    </a:cubicBezTo>
                    <a:cubicBezTo>
                      <a:pt x="7" y="55"/>
                      <a:pt x="6" y="57"/>
                      <a:pt x="4" y="58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5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1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9" y="33"/>
                      <a:pt x="28" y="32"/>
                      <a:pt x="28" y="3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4039"/>
              <p:cNvSpPr/>
              <p:nvPr/>
            </p:nvSpPr>
            <p:spPr bwMode="auto">
              <a:xfrm>
                <a:off x="5872" y="370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4040"/>
              <p:cNvSpPr/>
              <p:nvPr/>
            </p:nvSpPr>
            <p:spPr bwMode="auto">
              <a:xfrm>
                <a:off x="5856" y="3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4041"/>
              <p:cNvSpPr/>
              <p:nvPr/>
            </p:nvSpPr>
            <p:spPr bwMode="auto">
              <a:xfrm>
                <a:off x="5842" y="3763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4 h 7"/>
                  <a:gd name="T4" fmla="*/ 4 w 4"/>
                  <a:gd name="T5" fmla="*/ 7 h 7"/>
                  <a:gd name="T6" fmla="*/ 4 w 4"/>
                  <a:gd name="T7" fmla="*/ 5 h 7"/>
                  <a:gd name="T8" fmla="*/ 1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4042"/>
              <p:cNvSpPr/>
              <p:nvPr/>
            </p:nvSpPr>
            <p:spPr bwMode="auto">
              <a:xfrm>
                <a:off x="5847" y="3725"/>
                <a:ext cx="3" cy="10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3 w 3"/>
                  <a:gd name="T5" fmla="*/ 5 h 10"/>
                  <a:gd name="T6" fmla="*/ 1 w 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3" y="7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4043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4044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4045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4046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4047"/>
              <p:cNvSpPr/>
              <p:nvPr/>
            </p:nvSpPr>
            <p:spPr bwMode="auto">
              <a:xfrm>
                <a:off x="5892" y="3793"/>
                <a:ext cx="38" cy="32"/>
              </a:xfrm>
              <a:custGeom>
                <a:avLst/>
                <a:gdLst>
                  <a:gd name="T0" fmla="*/ 22 w 36"/>
                  <a:gd name="T1" fmla="*/ 0 h 30"/>
                  <a:gd name="T2" fmla="*/ 0 w 36"/>
                  <a:gd name="T3" fmla="*/ 6 h 30"/>
                  <a:gd name="T4" fmla="*/ 0 w 36"/>
                  <a:gd name="T5" fmla="*/ 7 h 30"/>
                  <a:gd name="T6" fmla="*/ 34 w 36"/>
                  <a:gd name="T7" fmla="*/ 30 h 30"/>
                  <a:gd name="T8" fmla="*/ 36 w 36"/>
                  <a:gd name="T9" fmla="*/ 29 h 30"/>
                  <a:gd name="T10" fmla="*/ 22 w 3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2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29"/>
                      <a:pt x="36" y="29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4048"/>
              <p:cNvSpPr/>
              <p:nvPr/>
            </p:nvSpPr>
            <p:spPr bwMode="auto">
              <a:xfrm>
                <a:off x="5928" y="382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4049"/>
              <p:cNvSpPr/>
              <p:nvPr/>
            </p:nvSpPr>
            <p:spPr bwMode="auto">
              <a:xfrm>
                <a:off x="5891" y="38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4050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4051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4052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4053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4054"/>
              <p:cNvSpPr/>
              <p:nvPr/>
            </p:nvSpPr>
            <p:spPr bwMode="auto">
              <a:xfrm>
                <a:off x="5856" y="3720"/>
                <a:ext cx="57" cy="76"/>
              </a:xfrm>
              <a:custGeom>
                <a:avLst/>
                <a:gdLst>
                  <a:gd name="T0" fmla="*/ 22 w 54"/>
                  <a:gd name="T1" fmla="*/ 0 h 72"/>
                  <a:gd name="T2" fmla="*/ 0 w 54"/>
                  <a:gd name="T3" fmla="*/ 54 h 72"/>
                  <a:gd name="T4" fmla="*/ 21 w 54"/>
                  <a:gd name="T5" fmla="*/ 68 h 72"/>
                  <a:gd name="T6" fmla="*/ 27 w 54"/>
                  <a:gd name="T7" fmla="*/ 65 h 72"/>
                  <a:gd name="T8" fmla="*/ 34 w 54"/>
                  <a:gd name="T9" fmla="*/ 72 h 72"/>
                  <a:gd name="T10" fmla="*/ 54 w 54"/>
                  <a:gd name="T11" fmla="*/ 66 h 72"/>
                  <a:gd name="T12" fmla="*/ 22 w 5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22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2" y="66"/>
                      <a:pt x="24" y="65"/>
                      <a:pt x="27" y="65"/>
                    </a:cubicBezTo>
                    <a:cubicBezTo>
                      <a:pt x="31" y="65"/>
                      <a:pt x="34" y="68"/>
                      <a:pt x="34" y="72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4055"/>
              <p:cNvSpPr/>
              <p:nvPr/>
            </p:nvSpPr>
            <p:spPr bwMode="auto">
              <a:xfrm>
                <a:off x="5879" y="3789"/>
                <a:ext cx="13" cy="10"/>
              </a:xfrm>
              <a:custGeom>
                <a:avLst/>
                <a:gdLst>
                  <a:gd name="T0" fmla="*/ 6 w 13"/>
                  <a:gd name="T1" fmla="*/ 0 h 9"/>
                  <a:gd name="T2" fmla="*/ 0 w 13"/>
                  <a:gd name="T3" fmla="*/ 3 h 9"/>
                  <a:gd name="T4" fmla="*/ 9 w 13"/>
                  <a:gd name="T5" fmla="*/ 9 h 9"/>
                  <a:gd name="T6" fmla="*/ 13 w 13"/>
                  <a:gd name="T7" fmla="*/ 7 h 9"/>
                  <a:gd name="T8" fmla="*/ 6 w 1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4056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4057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4058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close/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4059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4060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close/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4061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4062"/>
              <p:cNvSpPr/>
              <p:nvPr/>
            </p:nvSpPr>
            <p:spPr bwMode="auto">
              <a:xfrm>
                <a:off x="6158" y="3633"/>
                <a:ext cx="73" cy="81"/>
              </a:xfrm>
              <a:custGeom>
                <a:avLst/>
                <a:gdLst>
                  <a:gd name="T0" fmla="*/ 58 w 69"/>
                  <a:gd name="T1" fmla="*/ 0 h 77"/>
                  <a:gd name="T2" fmla="*/ 20 w 69"/>
                  <a:gd name="T3" fmla="*/ 34 h 77"/>
                  <a:gd name="T4" fmla="*/ 20 w 69"/>
                  <a:gd name="T5" fmla="*/ 40 h 77"/>
                  <a:gd name="T6" fmla="*/ 28 w 69"/>
                  <a:gd name="T7" fmla="*/ 49 h 77"/>
                  <a:gd name="T8" fmla="*/ 19 w 69"/>
                  <a:gd name="T9" fmla="*/ 59 h 77"/>
                  <a:gd name="T10" fmla="*/ 14 w 69"/>
                  <a:gd name="T11" fmla="*/ 58 h 77"/>
                  <a:gd name="T12" fmla="*/ 0 w 69"/>
                  <a:gd name="T13" fmla="*/ 77 h 77"/>
                  <a:gd name="T14" fmla="*/ 65 w 69"/>
                  <a:gd name="T15" fmla="*/ 59 h 77"/>
                  <a:gd name="T16" fmla="*/ 65 w 69"/>
                  <a:gd name="T17" fmla="*/ 59 h 77"/>
                  <a:gd name="T18" fmla="*/ 69 w 69"/>
                  <a:gd name="T19" fmla="*/ 53 h 77"/>
                  <a:gd name="T20" fmla="*/ 68 w 69"/>
                  <a:gd name="T21" fmla="*/ 42 h 77"/>
                  <a:gd name="T22" fmla="*/ 60 w 69"/>
                  <a:gd name="T23" fmla="*/ 32 h 77"/>
                  <a:gd name="T24" fmla="*/ 65 w 69"/>
                  <a:gd name="T25" fmla="*/ 23 h 77"/>
                  <a:gd name="T26" fmla="*/ 62 w 69"/>
                  <a:gd name="T27" fmla="*/ 2 h 77"/>
                  <a:gd name="T28" fmla="*/ 58 w 69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7">
                    <a:moveTo>
                      <a:pt x="58" y="0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5" y="41"/>
                      <a:pt x="28" y="44"/>
                      <a:pt x="28" y="49"/>
                    </a:cubicBezTo>
                    <a:cubicBezTo>
                      <a:pt x="28" y="55"/>
                      <a:pt x="24" y="59"/>
                      <a:pt x="19" y="59"/>
                    </a:cubicBezTo>
                    <a:cubicBezTo>
                      <a:pt x="17" y="59"/>
                      <a:pt x="16" y="58"/>
                      <a:pt x="14" y="5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7"/>
                      <a:pt x="67" y="54"/>
                      <a:pt x="69" y="5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3" y="41"/>
                      <a:pt x="60" y="37"/>
                      <a:pt x="60" y="32"/>
                    </a:cubicBezTo>
                    <a:cubicBezTo>
                      <a:pt x="60" y="28"/>
                      <a:pt x="62" y="25"/>
                      <a:pt x="65" y="2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4063"/>
              <p:cNvSpPr/>
              <p:nvPr/>
            </p:nvSpPr>
            <p:spPr bwMode="auto">
              <a:xfrm>
                <a:off x="6172" y="3675"/>
                <a:ext cx="15" cy="20"/>
              </a:xfrm>
              <a:custGeom>
                <a:avLst/>
                <a:gdLst>
                  <a:gd name="T0" fmla="*/ 6 w 14"/>
                  <a:gd name="T1" fmla="*/ 0 h 19"/>
                  <a:gd name="T2" fmla="*/ 6 w 14"/>
                  <a:gd name="T3" fmla="*/ 9 h 19"/>
                  <a:gd name="T4" fmla="*/ 6 w 14"/>
                  <a:gd name="T5" fmla="*/ 10 h 19"/>
                  <a:gd name="T6" fmla="*/ 0 w 14"/>
                  <a:gd name="T7" fmla="*/ 18 h 19"/>
                  <a:gd name="T8" fmla="*/ 5 w 14"/>
                  <a:gd name="T9" fmla="*/ 19 h 19"/>
                  <a:gd name="T10" fmla="*/ 14 w 14"/>
                  <a:gd name="T11" fmla="*/ 9 h 19"/>
                  <a:gd name="T12" fmla="*/ 6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9"/>
                      <a:pt x="5" y="19"/>
                    </a:cubicBezTo>
                    <a:cubicBezTo>
                      <a:pt x="10" y="19"/>
                      <a:pt x="14" y="15"/>
                      <a:pt x="14" y="9"/>
                    </a:cubicBezTo>
                    <a:cubicBezTo>
                      <a:pt x="14" y="4"/>
                      <a:pt x="11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4064"/>
              <p:cNvSpPr/>
              <p:nvPr/>
            </p:nvSpPr>
            <p:spPr bwMode="auto">
              <a:xfrm>
                <a:off x="6221" y="3657"/>
                <a:ext cx="8" cy="2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9 h 19"/>
                  <a:gd name="T4" fmla="*/ 8 w 8"/>
                  <a:gd name="T5" fmla="*/ 19 h 19"/>
                  <a:gd name="T6" fmla="*/ 6 w 8"/>
                  <a:gd name="T7" fmla="*/ 8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4"/>
                      <a:pt x="3" y="18"/>
                      <a:pt x="8" y="1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4065"/>
              <p:cNvSpPr/>
              <p:nvPr/>
            </p:nvSpPr>
            <p:spPr bwMode="auto">
              <a:xfrm>
                <a:off x="6226" y="368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6 h 6"/>
                  <a:gd name="T4" fmla="*/ 0 w 5"/>
                  <a:gd name="T5" fmla="*/ 6 h 6"/>
                  <a:gd name="T6" fmla="*/ 5 w 5"/>
                  <a:gd name="T7" fmla="*/ 5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2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4066"/>
              <p:cNvSpPr/>
              <p:nvPr/>
            </p:nvSpPr>
            <p:spPr bwMode="auto">
              <a:xfrm>
                <a:off x="6219" y="36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4067"/>
              <p:cNvSpPr/>
              <p:nvPr/>
            </p:nvSpPr>
            <p:spPr bwMode="auto">
              <a:xfrm>
                <a:off x="6155" y="3686"/>
                <a:ext cx="24" cy="28"/>
              </a:xfrm>
              <a:custGeom>
                <a:avLst/>
                <a:gdLst>
                  <a:gd name="T0" fmla="*/ 22 w 22"/>
                  <a:gd name="T1" fmla="*/ 0 h 27"/>
                  <a:gd name="T2" fmla="*/ 21 w 22"/>
                  <a:gd name="T3" fmla="*/ 0 h 27"/>
                  <a:gd name="T4" fmla="*/ 21 w 22"/>
                  <a:gd name="T5" fmla="*/ 0 h 27"/>
                  <a:gd name="T6" fmla="*/ 21 w 22"/>
                  <a:gd name="T7" fmla="*/ 1 h 27"/>
                  <a:gd name="T8" fmla="*/ 21 w 22"/>
                  <a:gd name="T9" fmla="*/ 1 h 27"/>
                  <a:gd name="T10" fmla="*/ 21 w 22"/>
                  <a:gd name="T11" fmla="*/ 1 h 27"/>
                  <a:gd name="T12" fmla="*/ 21 w 22"/>
                  <a:gd name="T13" fmla="*/ 1 h 27"/>
                  <a:gd name="T14" fmla="*/ 19 w 22"/>
                  <a:gd name="T15" fmla="*/ 2 h 27"/>
                  <a:gd name="T16" fmla="*/ 0 w 22"/>
                  <a:gd name="T17" fmla="*/ 27 h 27"/>
                  <a:gd name="T18" fmla="*/ 2 w 22"/>
                  <a:gd name="T19" fmla="*/ 27 h 27"/>
                  <a:gd name="T20" fmla="*/ 22 w 2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4068"/>
              <p:cNvSpPr>
                <a:spLocks noEditPoints="1"/>
              </p:cNvSpPr>
              <p:nvPr/>
            </p:nvSpPr>
            <p:spPr bwMode="auto">
              <a:xfrm>
                <a:off x="6176" y="3685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2 w 3"/>
                  <a:gd name="T5" fmla="*/ 2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2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2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1 h 3"/>
                  <a:gd name="T32" fmla="*/ 3 w 3"/>
                  <a:gd name="T33" fmla="*/ 0 h 3"/>
                  <a:gd name="T34" fmla="*/ 3 w 3"/>
                  <a:gd name="T35" fmla="*/ 0 h 3"/>
                  <a:gd name="T36" fmla="*/ 3 w 3"/>
                  <a:gd name="T37" fmla="*/ 0 h 3"/>
                  <a:gd name="T38" fmla="*/ 3 w 3"/>
                  <a:gd name="T39" fmla="*/ 0 h 3"/>
                  <a:gd name="T40" fmla="*/ 3 w 3"/>
                  <a:gd name="T41" fmla="*/ 0 h 3"/>
                  <a:gd name="T42" fmla="*/ 3 w 3"/>
                  <a:gd name="T43" fmla="*/ 0 h 3"/>
                  <a:gd name="T44" fmla="*/ 3 w 3"/>
                  <a:gd name="T45" fmla="*/ 0 h 3"/>
                  <a:gd name="T46" fmla="*/ 3 w 3"/>
                  <a:gd name="T47" fmla="*/ 1 h 3"/>
                  <a:gd name="T48" fmla="*/ 3 w 3"/>
                  <a:gd name="T49" fmla="*/ 1 h 3"/>
                  <a:gd name="T50" fmla="*/ 3 w 3"/>
                  <a:gd name="T51" fmla="*/ 1 h 3"/>
                  <a:gd name="T52" fmla="*/ 3 w 3"/>
                  <a:gd name="T53" fmla="*/ 1 h 3"/>
                  <a:gd name="T54" fmla="*/ 3 w 3"/>
                  <a:gd name="T55" fmla="*/ 1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1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1 h 3"/>
                  <a:gd name="T80" fmla="*/ 3 w 3"/>
                  <a:gd name="T81" fmla="*/ 1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3 w 3"/>
                  <a:gd name="T89" fmla="*/ 1 h 3"/>
                  <a:gd name="T90" fmla="*/ 3 w 3"/>
                  <a:gd name="T91" fmla="*/ 1 h 3"/>
                  <a:gd name="T92" fmla="*/ 3 w 3"/>
                  <a:gd name="T93" fmla="*/ 1 h 3"/>
                  <a:gd name="T94" fmla="*/ 3 w 3"/>
                  <a:gd name="T95" fmla="*/ 1 h 3"/>
                  <a:gd name="T96" fmla="*/ 3 w 3"/>
                  <a:gd name="T97" fmla="*/ 1 h 3"/>
                  <a:gd name="T98" fmla="*/ 3 w 3"/>
                  <a:gd name="T99" fmla="*/ 1 h 3"/>
                  <a:gd name="T100" fmla="*/ 3 w 3"/>
                  <a:gd name="T101" fmla="*/ 1 h 3"/>
                  <a:gd name="T102" fmla="*/ 3 w 3"/>
                  <a:gd name="T103" fmla="*/ 1 h 3"/>
                  <a:gd name="T104" fmla="*/ 3 w 3"/>
                  <a:gd name="T105" fmla="*/ 1 h 3"/>
                  <a:gd name="T106" fmla="*/ 2 w 3"/>
                  <a:gd name="T107" fmla="*/ 1 h 3"/>
                  <a:gd name="T108" fmla="*/ 3 w 3"/>
                  <a:gd name="T109" fmla="*/ 1 h 3"/>
                  <a:gd name="T110" fmla="*/ 3 w 3"/>
                  <a:gd name="T111" fmla="*/ 1 h 3"/>
                  <a:gd name="T112" fmla="*/ 3 w 3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4069"/>
              <p:cNvSpPr>
                <a:spLocks noEditPoints="1"/>
              </p:cNvSpPr>
              <p:nvPr/>
            </p:nvSpPr>
            <p:spPr bwMode="auto">
              <a:xfrm>
                <a:off x="6177" y="368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2 w 2"/>
                  <a:gd name="T49" fmla="*/ 1 h 2"/>
                  <a:gd name="T50" fmla="*/ 2 w 2"/>
                  <a:gd name="T51" fmla="*/ 1 h 2"/>
                  <a:gd name="T52" fmla="*/ 2 w 2"/>
                  <a:gd name="T53" fmla="*/ 1 h 2"/>
                  <a:gd name="T54" fmla="*/ 2 w 2"/>
                  <a:gd name="T55" fmla="*/ 1 h 2"/>
                  <a:gd name="T56" fmla="*/ 2 w 2"/>
                  <a:gd name="T57" fmla="*/ 1 h 2"/>
                  <a:gd name="T58" fmla="*/ 2 w 2"/>
                  <a:gd name="T59" fmla="*/ 1 h 2"/>
                  <a:gd name="T60" fmla="*/ 2 w 2"/>
                  <a:gd name="T61" fmla="*/ 1 h 2"/>
                  <a:gd name="T62" fmla="*/ 2 w 2"/>
                  <a:gd name="T63" fmla="*/ 0 h 2"/>
                  <a:gd name="T64" fmla="*/ 2 w 2"/>
                  <a:gd name="T65" fmla="*/ 0 h 2"/>
                  <a:gd name="T66" fmla="*/ 2 w 2"/>
                  <a:gd name="T6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4070"/>
              <p:cNvSpPr/>
              <p:nvPr/>
            </p:nvSpPr>
            <p:spPr bwMode="auto">
              <a:xfrm>
                <a:off x="6177" y="3669"/>
                <a:ext cx="2" cy="18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2 h 17"/>
                  <a:gd name="T4" fmla="*/ 1 w 2"/>
                  <a:gd name="T5" fmla="*/ 15 h 17"/>
                  <a:gd name="T6" fmla="*/ 0 w 2"/>
                  <a:gd name="T7" fmla="*/ 16 h 17"/>
                  <a:gd name="T8" fmla="*/ 0 w 2"/>
                  <a:gd name="T9" fmla="*/ 17 h 17"/>
                  <a:gd name="T10" fmla="*/ 1 w 2"/>
                  <a:gd name="T11" fmla="*/ 17 h 17"/>
                  <a:gd name="T12" fmla="*/ 1 w 2"/>
                  <a:gd name="T13" fmla="*/ 17 h 17"/>
                  <a:gd name="T14" fmla="*/ 1 w 2"/>
                  <a:gd name="T15" fmla="*/ 17 h 17"/>
                  <a:gd name="T16" fmla="*/ 1 w 2"/>
                  <a:gd name="T17" fmla="*/ 17 h 17"/>
                  <a:gd name="T18" fmla="*/ 1 w 2"/>
                  <a:gd name="T19" fmla="*/ 17 h 17"/>
                  <a:gd name="T20" fmla="*/ 2 w 2"/>
                  <a:gd name="T21" fmla="*/ 16 h 17"/>
                  <a:gd name="T22" fmla="*/ 2 w 2"/>
                  <a:gd name="T23" fmla="*/ 16 h 17"/>
                  <a:gd name="T24" fmla="*/ 2 w 2"/>
                  <a:gd name="T25" fmla="*/ 16 h 17"/>
                  <a:gd name="T26" fmla="*/ 2 w 2"/>
                  <a:gd name="T27" fmla="*/ 16 h 17"/>
                  <a:gd name="T28" fmla="*/ 2 w 2"/>
                  <a:gd name="T29" fmla="*/ 16 h 17"/>
                  <a:gd name="T30" fmla="*/ 2 w 2"/>
                  <a:gd name="T31" fmla="*/ 16 h 17"/>
                  <a:gd name="T32" fmla="*/ 2 w 2"/>
                  <a:gd name="T33" fmla="*/ 16 h 17"/>
                  <a:gd name="T34" fmla="*/ 2 w 2"/>
                  <a:gd name="T35" fmla="*/ 16 h 17"/>
                  <a:gd name="T36" fmla="*/ 2 w 2"/>
                  <a:gd name="T37" fmla="*/ 16 h 17"/>
                  <a:gd name="T38" fmla="*/ 2 w 2"/>
                  <a:gd name="T39" fmla="*/ 16 h 17"/>
                  <a:gd name="T40" fmla="*/ 2 w 2"/>
                  <a:gd name="T41" fmla="*/ 16 h 17"/>
                  <a:gd name="T42" fmla="*/ 2 w 2"/>
                  <a:gd name="T43" fmla="*/ 16 h 17"/>
                  <a:gd name="T44" fmla="*/ 2 w 2"/>
                  <a:gd name="T45" fmla="*/ 16 h 17"/>
                  <a:gd name="T46" fmla="*/ 2 w 2"/>
                  <a:gd name="T47" fmla="*/ 16 h 17"/>
                  <a:gd name="T48" fmla="*/ 2 w 2"/>
                  <a:gd name="T49" fmla="*/ 16 h 17"/>
                  <a:gd name="T50" fmla="*/ 2 w 2"/>
                  <a:gd name="T51" fmla="*/ 16 h 17"/>
                  <a:gd name="T52" fmla="*/ 2 w 2"/>
                  <a:gd name="T53" fmla="*/ 16 h 17"/>
                  <a:gd name="T54" fmla="*/ 2 w 2"/>
                  <a:gd name="T55" fmla="*/ 16 h 17"/>
                  <a:gd name="T56" fmla="*/ 2 w 2"/>
                  <a:gd name="T57" fmla="*/ 16 h 17"/>
                  <a:gd name="T58" fmla="*/ 2 w 2"/>
                  <a:gd name="T59" fmla="*/ 16 h 17"/>
                  <a:gd name="T60" fmla="*/ 2 w 2"/>
                  <a:gd name="T61" fmla="*/ 16 h 17"/>
                  <a:gd name="T62" fmla="*/ 2 w 2"/>
                  <a:gd name="T63" fmla="*/ 16 h 17"/>
                  <a:gd name="T64" fmla="*/ 2 w 2"/>
                  <a:gd name="T65" fmla="*/ 16 h 17"/>
                  <a:gd name="T66" fmla="*/ 2 w 2"/>
                  <a:gd name="T67" fmla="*/ 16 h 17"/>
                  <a:gd name="T68" fmla="*/ 2 w 2"/>
                  <a:gd name="T69" fmla="*/ 16 h 17"/>
                  <a:gd name="T70" fmla="*/ 2 w 2"/>
                  <a:gd name="T71" fmla="*/ 16 h 17"/>
                  <a:gd name="T72" fmla="*/ 2 w 2"/>
                  <a:gd name="T73" fmla="*/ 16 h 17"/>
                  <a:gd name="T74" fmla="*/ 2 w 2"/>
                  <a:gd name="T75" fmla="*/ 16 h 17"/>
                  <a:gd name="T76" fmla="*/ 2 w 2"/>
                  <a:gd name="T77" fmla="*/ 16 h 17"/>
                  <a:gd name="T78" fmla="*/ 2 w 2"/>
                  <a:gd name="T79" fmla="*/ 16 h 17"/>
                  <a:gd name="T80" fmla="*/ 2 w 2"/>
                  <a:gd name="T81" fmla="*/ 15 h 17"/>
                  <a:gd name="T82" fmla="*/ 2 w 2"/>
                  <a:gd name="T83" fmla="*/ 15 h 17"/>
                  <a:gd name="T84" fmla="*/ 2 w 2"/>
                  <a:gd name="T85" fmla="*/ 15 h 17"/>
                  <a:gd name="T86" fmla="*/ 2 w 2"/>
                  <a:gd name="T87" fmla="*/ 15 h 17"/>
                  <a:gd name="T88" fmla="*/ 2 w 2"/>
                  <a:gd name="T89" fmla="*/ 15 h 17"/>
                  <a:gd name="T90" fmla="*/ 2 w 2"/>
                  <a:gd name="T91" fmla="*/ 15 h 17"/>
                  <a:gd name="T92" fmla="*/ 2 w 2"/>
                  <a:gd name="T93" fmla="*/ 15 h 17"/>
                  <a:gd name="T94" fmla="*/ 2 w 2"/>
                  <a:gd name="T95" fmla="*/ 6 h 17"/>
                  <a:gd name="T96" fmla="*/ 2 w 2"/>
                  <a:gd name="T9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4071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4072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4073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4074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4075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4076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4077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4078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4079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4080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4081"/>
              <p:cNvSpPr/>
              <p:nvPr/>
            </p:nvSpPr>
            <p:spPr bwMode="auto">
              <a:xfrm>
                <a:off x="6127" y="3691"/>
                <a:ext cx="43" cy="30"/>
              </a:xfrm>
              <a:custGeom>
                <a:avLst/>
                <a:gdLst>
                  <a:gd name="T0" fmla="*/ 40 w 41"/>
                  <a:gd name="T1" fmla="*/ 0 h 29"/>
                  <a:gd name="T2" fmla="*/ 11 w 41"/>
                  <a:gd name="T3" fmla="*/ 14 h 29"/>
                  <a:gd name="T4" fmla="*/ 5 w 41"/>
                  <a:gd name="T5" fmla="*/ 19 h 29"/>
                  <a:gd name="T6" fmla="*/ 0 w 41"/>
                  <a:gd name="T7" fmla="*/ 29 h 29"/>
                  <a:gd name="T8" fmla="*/ 25 w 41"/>
                  <a:gd name="T9" fmla="*/ 23 h 29"/>
                  <a:gd name="T10" fmla="*/ 41 w 41"/>
                  <a:gd name="T11" fmla="*/ 1 h 29"/>
                  <a:gd name="T12" fmla="*/ 40 w 41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40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4082"/>
              <p:cNvSpPr/>
              <p:nvPr/>
            </p:nvSpPr>
            <p:spPr bwMode="auto">
              <a:xfrm>
                <a:off x="6169" y="3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4083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4084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4085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4086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4087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4088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4089"/>
              <p:cNvSpPr/>
              <p:nvPr/>
            </p:nvSpPr>
            <p:spPr bwMode="auto">
              <a:xfrm>
                <a:off x="6174" y="368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4090"/>
              <p:cNvSpPr/>
              <p:nvPr/>
            </p:nvSpPr>
            <p:spPr bwMode="auto">
              <a:xfrm>
                <a:off x="6176" y="36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4091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close/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4092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4093"/>
              <p:cNvSpPr>
                <a:spLocks noEditPoints="1"/>
              </p:cNvSpPr>
              <p:nvPr/>
            </p:nvSpPr>
            <p:spPr bwMode="auto">
              <a:xfrm>
                <a:off x="6147" y="3678"/>
                <a:ext cx="22" cy="20"/>
              </a:xfrm>
              <a:custGeom>
                <a:avLst/>
                <a:gdLst>
                  <a:gd name="T0" fmla="*/ 15 w 21"/>
                  <a:gd name="T1" fmla="*/ 5 h 19"/>
                  <a:gd name="T2" fmla="*/ 0 w 21"/>
                  <a:gd name="T3" fmla="*/ 19 h 19"/>
                  <a:gd name="T4" fmla="*/ 20 w 21"/>
                  <a:gd name="T5" fmla="*/ 9 h 19"/>
                  <a:gd name="T6" fmla="*/ 19 w 21"/>
                  <a:gd name="T7" fmla="*/ 6 h 19"/>
                  <a:gd name="T8" fmla="*/ 19 w 21"/>
                  <a:gd name="T9" fmla="*/ 6 h 19"/>
                  <a:gd name="T10" fmla="*/ 15 w 21"/>
                  <a:gd name="T11" fmla="*/ 5 h 19"/>
                  <a:gd name="T12" fmla="*/ 21 w 21"/>
                  <a:gd name="T13" fmla="*/ 0 h 19"/>
                  <a:gd name="T14" fmla="*/ 18 w 21"/>
                  <a:gd name="T15" fmla="*/ 3 h 19"/>
                  <a:gd name="T16" fmla="*/ 20 w 21"/>
                  <a:gd name="T17" fmla="*/ 3 h 19"/>
                  <a:gd name="T18" fmla="*/ 21 w 21"/>
                  <a:gd name="T19" fmla="*/ 1 h 19"/>
                  <a:gd name="T20" fmla="*/ 21 w 21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9">
                    <a:moveTo>
                      <a:pt x="15" y="5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5"/>
                      <a:pt x="15" y="5"/>
                      <a:pt x="15" y="5"/>
                    </a:cubicBezTo>
                    <a:moveTo>
                      <a:pt x="21" y="0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4094"/>
              <p:cNvSpPr>
                <a:spLocks noEditPoints="1"/>
              </p:cNvSpPr>
              <p:nvPr/>
            </p:nvSpPr>
            <p:spPr bwMode="auto">
              <a:xfrm>
                <a:off x="6167" y="3679"/>
                <a:ext cx="5" cy="9"/>
              </a:xfrm>
              <a:custGeom>
                <a:avLst/>
                <a:gdLst>
                  <a:gd name="T0" fmla="*/ 0 w 5"/>
                  <a:gd name="T1" fmla="*/ 5 h 8"/>
                  <a:gd name="T2" fmla="*/ 0 w 5"/>
                  <a:gd name="T3" fmla="*/ 5 h 8"/>
                  <a:gd name="T4" fmla="*/ 1 w 5"/>
                  <a:gd name="T5" fmla="*/ 8 h 8"/>
                  <a:gd name="T6" fmla="*/ 5 w 5"/>
                  <a:gd name="T7" fmla="*/ 6 h 8"/>
                  <a:gd name="T8" fmla="*/ 0 w 5"/>
                  <a:gd name="T9" fmla="*/ 5 h 8"/>
                  <a:gd name="T10" fmla="*/ 2 w 5"/>
                  <a:gd name="T11" fmla="*/ 0 h 8"/>
                  <a:gd name="T12" fmla="*/ 1 w 5"/>
                  <a:gd name="T13" fmla="*/ 2 h 8"/>
                  <a:gd name="T14" fmla="*/ 5 w 5"/>
                  <a:gd name="T15" fmla="*/ 3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4095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4096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4097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4098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4099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100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01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102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Rectangle 4103"/>
              <p:cNvSpPr>
                <a:spLocks noChangeArrowheads="1"/>
              </p:cNvSpPr>
              <p:nvPr/>
            </p:nvSpPr>
            <p:spPr bwMode="auto">
              <a:xfrm>
                <a:off x="6176" y="3672"/>
                <a:ext cx="1" cy="1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104"/>
              <p:cNvSpPr/>
              <p:nvPr/>
            </p:nvSpPr>
            <p:spPr bwMode="auto">
              <a:xfrm>
                <a:off x="6176" y="36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105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106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Rectangle 4107"/>
              <p:cNvSpPr>
                <a:spLocks noChangeArrowheads="1"/>
              </p:cNvSpPr>
              <p:nvPr/>
            </p:nvSpPr>
            <p:spPr bwMode="auto">
              <a:xfrm>
                <a:off x="6176" y="367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108"/>
              <p:cNvSpPr/>
              <p:nvPr/>
            </p:nvSpPr>
            <p:spPr bwMode="auto">
              <a:xfrm>
                <a:off x="6176" y="36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109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4110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4111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4112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4113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4114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4115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4116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4117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4118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4119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4120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Oval 4121"/>
              <p:cNvSpPr>
                <a:spLocks noChangeArrowheads="1"/>
              </p:cNvSpPr>
              <p:nvPr/>
            </p:nvSpPr>
            <p:spPr bwMode="auto">
              <a:xfrm>
                <a:off x="6171" y="3676"/>
                <a:ext cx="1" cy="1"/>
              </a:xfrm>
              <a:prstGeom prst="ellipse">
                <a:avLst/>
              </a:pr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4122"/>
              <p:cNvSpPr/>
              <p:nvPr/>
            </p:nvSpPr>
            <p:spPr bwMode="auto">
              <a:xfrm>
                <a:off x="6171" y="367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4123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4124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4125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4126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4127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4128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4129"/>
              <p:cNvSpPr/>
              <p:nvPr/>
            </p:nvSpPr>
            <p:spPr bwMode="auto">
              <a:xfrm>
                <a:off x="6262" y="3298"/>
                <a:ext cx="48" cy="53"/>
              </a:xfrm>
              <a:custGeom>
                <a:avLst/>
                <a:gdLst>
                  <a:gd name="T0" fmla="*/ 45 w 45"/>
                  <a:gd name="T1" fmla="*/ 0 h 50"/>
                  <a:gd name="T2" fmla="*/ 0 w 45"/>
                  <a:gd name="T3" fmla="*/ 42 h 50"/>
                  <a:gd name="T4" fmla="*/ 5 w 45"/>
                  <a:gd name="T5" fmla="*/ 50 h 50"/>
                  <a:gd name="T6" fmla="*/ 7 w 45"/>
                  <a:gd name="T7" fmla="*/ 49 h 50"/>
                  <a:gd name="T8" fmla="*/ 9 w 45"/>
                  <a:gd name="T9" fmla="*/ 50 h 50"/>
                  <a:gd name="T10" fmla="*/ 45 w 45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45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8" y="49"/>
                      <a:pt x="9" y="50"/>
                      <a:pt x="9" y="5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4130"/>
              <p:cNvSpPr/>
              <p:nvPr/>
            </p:nvSpPr>
            <p:spPr bwMode="auto">
              <a:xfrm>
                <a:off x="6268" y="335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4131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132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Rectangle 4133"/>
              <p:cNvSpPr>
                <a:spLocks noChangeArrowheads="1"/>
              </p:cNvSpPr>
              <p:nvPr/>
            </p:nvSpPr>
            <p:spPr bwMode="auto">
              <a:xfrm>
                <a:off x="6269" y="335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34"/>
              <p:cNvSpPr/>
              <p:nvPr/>
            </p:nvSpPr>
            <p:spPr bwMode="auto">
              <a:xfrm>
                <a:off x="6269" y="33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35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36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7"/>
              <p:cNvSpPr/>
              <p:nvPr/>
            </p:nvSpPr>
            <p:spPr bwMode="auto">
              <a:xfrm>
                <a:off x="6254" y="334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0 w 10"/>
                  <a:gd name="T3" fmla="*/ 5 h 9"/>
                  <a:gd name="T4" fmla="*/ 9 w 10"/>
                  <a:gd name="T5" fmla="*/ 9 h 9"/>
                  <a:gd name="T6" fmla="*/ 10 w 10"/>
                  <a:gd name="T7" fmla="*/ 7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38"/>
              <p:cNvSpPr/>
              <p:nvPr/>
            </p:nvSpPr>
            <p:spPr bwMode="auto">
              <a:xfrm>
                <a:off x="6263" y="3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39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40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41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42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43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close/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144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145"/>
              <p:cNvSpPr/>
              <p:nvPr/>
            </p:nvSpPr>
            <p:spPr bwMode="auto">
              <a:xfrm>
                <a:off x="6226" y="3353"/>
                <a:ext cx="37" cy="23"/>
              </a:xfrm>
              <a:custGeom>
                <a:avLst/>
                <a:gdLst>
                  <a:gd name="T0" fmla="*/ 24 w 35"/>
                  <a:gd name="T1" fmla="*/ 0 h 22"/>
                  <a:gd name="T2" fmla="*/ 0 w 35"/>
                  <a:gd name="T3" fmla="*/ 22 h 22"/>
                  <a:gd name="T4" fmla="*/ 35 w 35"/>
                  <a:gd name="T5" fmla="*/ 5 h 22"/>
                  <a:gd name="T6" fmla="*/ 34 w 35"/>
                  <a:gd name="T7" fmla="*/ 4 h 22"/>
                  <a:gd name="T8" fmla="*/ 34 w 35"/>
                  <a:gd name="T9" fmla="*/ 3 h 22"/>
                  <a:gd name="T10" fmla="*/ 24 w 3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2">
                    <a:moveTo>
                      <a:pt x="24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3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146"/>
              <p:cNvSpPr/>
              <p:nvPr/>
            </p:nvSpPr>
            <p:spPr bwMode="auto">
              <a:xfrm>
                <a:off x="6262" y="335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147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148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149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150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151"/>
              <p:cNvSpPr/>
              <p:nvPr/>
            </p:nvSpPr>
            <p:spPr bwMode="auto">
              <a:xfrm>
                <a:off x="5639" y="3541"/>
                <a:ext cx="50" cy="60"/>
              </a:xfrm>
              <a:custGeom>
                <a:avLst/>
                <a:gdLst>
                  <a:gd name="T0" fmla="*/ 2 w 48"/>
                  <a:gd name="T1" fmla="*/ 0 h 57"/>
                  <a:gd name="T2" fmla="*/ 0 w 48"/>
                  <a:gd name="T3" fmla="*/ 1 h 57"/>
                  <a:gd name="T4" fmla="*/ 6 w 48"/>
                  <a:gd name="T5" fmla="*/ 21 h 57"/>
                  <a:gd name="T6" fmla="*/ 8 w 48"/>
                  <a:gd name="T7" fmla="*/ 20 h 57"/>
                  <a:gd name="T8" fmla="*/ 14 w 48"/>
                  <a:gd name="T9" fmla="*/ 26 h 57"/>
                  <a:gd name="T10" fmla="*/ 8 w 48"/>
                  <a:gd name="T11" fmla="*/ 31 h 57"/>
                  <a:gd name="T12" fmla="*/ 8 w 48"/>
                  <a:gd name="T13" fmla="*/ 31 h 57"/>
                  <a:gd name="T14" fmla="*/ 15 w 48"/>
                  <a:gd name="T15" fmla="*/ 54 h 57"/>
                  <a:gd name="T16" fmla="*/ 16 w 48"/>
                  <a:gd name="T17" fmla="*/ 54 h 57"/>
                  <a:gd name="T18" fmla="*/ 22 w 48"/>
                  <a:gd name="T19" fmla="*/ 57 h 57"/>
                  <a:gd name="T20" fmla="*/ 25 w 48"/>
                  <a:gd name="T21" fmla="*/ 54 h 57"/>
                  <a:gd name="T22" fmla="*/ 25 w 48"/>
                  <a:gd name="T23" fmla="*/ 54 h 57"/>
                  <a:gd name="T24" fmla="*/ 29 w 48"/>
                  <a:gd name="T25" fmla="*/ 50 h 57"/>
                  <a:gd name="T26" fmla="*/ 31 w 48"/>
                  <a:gd name="T27" fmla="*/ 51 h 57"/>
                  <a:gd name="T28" fmla="*/ 48 w 48"/>
                  <a:gd name="T29" fmla="*/ 38 h 57"/>
                  <a:gd name="T30" fmla="*/ 48 w 48"/>
                  <a:gd name="T31" fmla="*/ 37 h 57"/>
                  <a:gd name="T32" fmla="*/ 48 w 48"/>
                  <a:gd name="T33" fmla="*/ 37 h 57"/>
                  <a:gd name="T34" fmla="*/ 2 w 48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7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7" y="20"/>
                      <a:pt x="8" y="20"/>
                    </a:cubicBezTo>
                    <a:cubicBezTo>
                      <a:pt x="11" y="20"/>
                      <a:pt x="14" y="23"/>
                      <a:pt x="14" y="26"/>
                    </a:cubicBezTo>
                    <a:cubicBezTo>
                      <a:pt x="14" y="29"/>
                      <a:pt x="11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6" y="54"/>
                      <a:pt x="16" y="54"/>
                    </a:cubicBezTo>
                    <a:cubicBezTo>
                      <a:pt x="18" y="54"/>
                      <a:pt x="20" y="55"/>
                      <a:pt x="22" y="57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2"/>
                      <a:pt x="27" y="50"/>
                      <a:pt x="29" y="50"/>
                    </a:cubicBezTo>
                    <a:cubicBezTo>
                      <a:pt x="29" y="50"/>
                      <a:pt x="30" y="50"/>
                      <a:pt x="31" y="51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152"/>
              <p:cNvSpPr/>
              <p:nvPr/>
            </p:nvSpPr>
            <p:spPr bwMode="auto">
              <a:xfrm>
                <a:off x="5689" y="3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153"/>
              <p:cNvSpPr/>
              <p:nvPr/>
            </p:nvSpPr>
            <p:spPr bwMode="auto">
              <a:xfrm>
                <a:off x="5665" y="359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0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154"/>
              <p:cNvSpPr/>
              <p:nvPr/>
            </p:nvSpPr>
            <p:spPr bwMode="auto">
              <a:xfrm>
                <a:off x="5654" y="359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3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155"/>
              <p:cNvSpPr/>
              <p:nvPr/>
            </p:nvSpPr>
            <p:spPr bwMode="auto">
              <a:xfrm>
                <a:off x="5638" y="35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156"/>
              <p:cNvSpPr/>
              <p:nvPr/>
            </p:nvSpPr>
            <p:spPr bwMode="auto">
              <a:xfrm>
                <a:off x="5645" y="3562"/>
                <a:ext cx="8" cy="1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1 h 11"/>
                  <a:gd name="T4" fmla="*/ 2 w 8"/>
                  <a:gd name="T5" fmla="*/ 11 h 11"/>
                  <a:gd name="T6" fmla="*/ 2 w 8"/>
                  <a:gd name="T7" fmla="*/ 11 h 11"/>
                  <a:gd name="T8" fmla="*/ 8 w 8"/>
                  <a:gd name="T9" fmla="*/ 6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1"/>
                      <a:pt x="8" y="9"/>
                      <a:pt x="8" y="6"/>
                    </a:cubicBezTo>
                    <a:cubicBezTo>
                      <a:pt x="8" y="3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157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158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159"/>
              <p:cNvSpPr/>
              <p:nvPr/>
            </p:nvSpPr>
            <p:spPr bwMode="auto">
              <a:xfrm>
                <a:off x="5657" y="3579"/>
                <a:ext cx="34" cy="27"/>
              </a:xfrm>
              <a:custGeom>
                <a:avLst/>
                <a:gdLst>
                  <a:gd name="T0" fmla="*/ 33 w 33"/>
                  <a:gd name="T1" fmla="*/ 0 h 26"/>
                  <a:gd name="T2" fmla="*/ 32 w 33"/>
                  <a:gd name="T3" fmla="*/ 1 h 26"/>
                  <a:gd name="T4" fmla="*/ 31 w 33"/>
                  <a:gd name="T5" fmla="*/ 2 h 26"/>
                  <a:gd name="T6" fmla="*/ 14 w 33"/>
                  <a:gd name="T7" fmla="*/ 15 h 26"/>
                  <a:gd name="T8" fmla="*/ 8 w 33"/>
                  <a:gd name="T9" fmla="*/ 18 h 26"/>
                  <a:gd name="T10" fmla="*/ 5 w 33"/>
                  <a:gd name="T11" fmla="*/ 21 h 26"/>
                  <a:gd name="T12" fmla="*/ 0 w 33"/>
                  <a:gd name="T13" fmla="*/ 24 h 26"/>
                  <a:gd name="T14" fmla="*/ 0 w 33"/>
                  <a:gd name="T15" fmla="*/ 25 h 26"/>
                  <a:gd name="T16" fmla="*/ 1 w 33"/>
                  <a:gd name="T17" fmla="*/ 26 h 26"/>
                  <a:gd name="T18" fmla="*/ 33 w 33"/>
                  <a:gd name="T19" fmla="*/ 2 h 26"/>
                  <a:gd name="T20" fmla="*/ 33 w 33"/>
                  <a:gd name="T21" fmla="*/ 2 h 26"/>
                  <a:gd name="T22" fmla="*/ 33 w 33"/>
                  <a:gd name="T23" fmla="*/ 0 h 26"/>
                  <a:gd name="T24" fmla="*/ 33 w 3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160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161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162"/>
              <p:cNvSpPr/>
              <p:nvPr/>
            </p:nvSpPr>
            <p:spPr bwMode="auto">
              <a:xfrm>
                <a:off x="5691" y="3579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163"/>
              <p:cNvSpPr/>
              <p:nvPr/>
            </p:nvSpPr>
            <p:spPr bwMode="auto">
              <a:xfrm>
                <a:off x="5695" y="3575"/>
                <a:ext cx="31" cy="21"/>
              </a:xfrm>
              <a:custGeom>
                <a:avLst/>
                <a:gdLst>
                  <a:gd name="T0" fmla="*/ 0 w 30"/>
                  <a:gd name="T1" fmla="*/ 0 h 20"/>
                  <a:gd name="T2" fmla="*/ 0 w 30"/>
                  <a:gd name="T3" fmla="*/ 2 h 20"/>
                  <a:gd name="T4" fmla="*/ 2 w 30"/>
                  <a:gd name="T5" fmla="*/ 5 h 20"/>
                  <a:gd name="T6" fmla="*/ 2 w 30"/>
                  <a:gd name="T7" fmla="*/ 5 h 20"/>
                  <a:gd name="T8" fmla="*/ 30 w 30"/>
                  <a:gd name="T9" fmla="*/ 20 h 20"/>
                  <a:gd name="T10" fmla="*/ 0 w 30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164"/>
              <p:cNvSpPr/>
              <p:nvPr/>
            </p:nvSpPr>
            <p:spPr bwMode="auto">
              <a:xfrm>
                <a:off x="5695" y="357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165"/>
              <p:cNvSpPr/>
              <p:nvPr/>
            </p:nvSpPr>
            <p:spPr bwMode="auto">
              <a:xfrm>
                <a:off x="5693" y="357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5 h 5"/>
                  <a:gd name="T8" fmla="*/ 2 w 2"/>
                  <a:gd name="T9" fmla="*/ 5 h 5"/>
                  <a:gd name="T10" fmla="*/ 2 w 2"/>
                  <a:gd name="T11" fmla="*/ 3 h 5"/>
                  <a:gd name="T12" fmla="*/ 2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166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167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168"/>
              <p:cNvSpPr/>
              <p:nvPr/>
            </p:nvSpPr>
            <p:spPr bwMode="auto">
              <a:xfrm>
                <a:off x="5693" y="3579"/>
                <a:ext cx="62" cy="34"/>
              </a:xfrm>
              <a:custGeom>
                <a:avLst/>
                <a:gdLst>
                  <a:gd name="T0" fmla="*/ 0 w 59"/>
                  <a:gd name="T1" fmla="*/ 0 h 32"/>
                  <a:gd name="T2" fmla="*/ 0 w 59"/>
                  <a:gd name="T3" fmla="*/ 0 h 32"/>
                  <a:gd name="T4" fmla="*/ 0 w 59"/>
                  <a:gd name="T5" fmla="*/ 1 h 32"/>
                  <a:gd name="T6" fmla="*/ 59 w 59"/>
                  <a:gd name="T7" fmla="*/ 32 h 32"/>
                  <a:gd name="T8" fmla="*/ 46 w 59"/>
                  <a:gd name="T9" fmla="*/ 23 h 32"/>
                  <a:gd name="T10" fmla="*/ 32 w 59"/>
                  <a:gd name="T11" fmla="*/ 16 h 32"/>
                  <a:gd name="T12" fmla="*/ 4 w 59"/>
                  <a:gd name="T13" fmla="*/ 1 h 32"/>
                  <a:gd name="T14" fmla="*/ 2 w 59"/>
                  <a:gd name="T15" fmla="*/ 0 h 32"/>
                  <a:gd name="T16" fmla="*/ 1 w 59"/>
                  <a:gd name="T17" fmla="*/ 0 h 32"/>
                  <a:gd name="T18" fmla="*/ 0 w 5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169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170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171"/>
              <p:cNvSpPr/>
              <p:nvPr/>
            </p:nvSpPr>
            <p:spPr bwMode="auto">
              <a:xfrm>
                <a:off x="5648" y="3545"/>
                <a:ext cx="45" cy="34"/>
              </a:xfrm>
              <a:custGeom>
                <a:avLst/>
                <a:gdLst>
                  <a:gd name="T0" fmla="*/ 0 w 42"/>
                  <a:gd name="T1" fmla="*/ 0 h 32"/>
                  <a:gd name="T2" fmla="*/ 41 w 42"/>
                  <a:gd name="T3" fmla="*/ 32 h 32"/>
                  <a:gd name="T4" fmla="*/ 41 w 42"/>
                  <a:gd name="T5" fmla="*/ 32 h 32"/>
                  <a:gd name="T6" fmla="*/ 42 w 42"/>
                  <a:gd name="T7" fmla="*/ 32 h 32"/>
                  <a:gd name="T8" fmla="*/ 42 w 42"/>
                  <a:gd name="T9" fmla="*/ 32 h 32"/>
                  <a:gd name="T10" fmla="*/ 42 w 42"/>
                  <a:gd name="T11" fmla="*/ 32 h 32"/>
                  <a:gd name="T12" fmla="*/ 42 w 42"/>
                  <a:gd name="T13" fmla="*/ 32 h 32"/>
                  <a:gd name="T14" fmla="*/ 42 w 42"/>
                  <a:gd name="T15" fmla="*/ 32 h 32"/>
                  <a:gd name="T16" fmla="*/ 42 w 42"/>
                  <a:gd name="T17" fmla="*/ 32 h 32"/>
                  <a:gd name="T18" fmla="*/ 42 w 42"/>
                  <a:gd name="T19" fmla="*/ 32 h 32"/>
                  <a:gd name="T20" fmla="*/ 42 w 42"/>
                  <a:gd name="T21" fmla="*/ 32 h 32"/>
                  <a:gd name="T22" fmla="*/ 42 w 42"/>
                  <a:gd name="T23" fmla="*/ 27 h 32"/>
                  <a:gd name="T24" fmla="*/ 41 w 42"/>
                  <a:gd name="T25" fmla="*/ 26 h 32"/>
                  <a:gd name="T26" fmla="*/ 41 w 42"/>
                  <a:gd name="T27" fmla="*/ 30 h 32"/>
                  <a:gd name="T28" fmla="*/ 14 w 42"/>
                  <a:gd name="T29" fmla="*/ 9 h 32"/>
                  <a:gd name="T30" fmla="*/ 0 w 42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172"/>
              <p:cNvSpPr>
                <a:spLocks noEditPoints="1"/>
              </p:cNvSpPr>
              <p:nvPr/>
            </p:nvSpPr>
            <p:spPr bwMode="auto">
              <a:xfrm>
                <a:off x="5691" y="357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173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174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175"/>
              <p:cNvSpPr/>
              <p:nvPr/>
            </p:nvSpPr>
            <p:spPr bwMode="auto">
              <a:xfrm>
                <a:off x="5691" y="357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176"/>
              <p:cNvSpPr/>
              <p:nvPr/>
            </p:nvSpPr>
            <p:spPr bwMode="auto">
              <a:xfrm>
                <a:off x="5664" y="3583"/>
                <a:ext cx="44" cy="26"/>
              </a:xfrm>
              <a:custGeom>
                <a:avLst/>
                <a:gdLst>
                  <a:gd name="T0" fmla="*/ 26 w 42"/>
                  <a:gd name="T1" fmla="*/ 0 h 24"/>
                  <a:gd name="T2" fmla="*/ 9 w 42"/>
                  <a:gd name="T3" fmla="*/ 13 h 24"/>
                  <a:gd name="T4" fmla="*/ 9 w 42"/>
                  <a:gd name="T5" fmla="*/ 14 h 24"/>
                  <a:gd name="T6" fmla="*/ 5 w 42"/>
                  <a:gd name="T7" fmla="*/ 18 h 24"/>
                  <a:gd name="T8" fmla="*/ 3 w 42"/>
                  <a:gd name="T9" fmla="*/ 17 h 24"/>
                  <a:gd name="T10" fmla="*/ 0 w 42"/>
                  <a:gd name="T11" fmla="*/ 19 h 24"/>
                  <a:gd name="T12" fmla="*/ 0 w 42"/>
                  <a:gd name="T13" fmla="*/ 22 h 24"/>
                  <a:gd name="T14" fmla="*/ 42 w 42"/>
                  <a:gd name="T15" fmla="*/ 24 h 24"/>
                  <a:gd name="T16" fmla="*/ 28 w 42"/>
                  <a:gd name="T17" fmla="*/ 1 h 24"/>
                  <a:gd name="T18" fmla="*/ 27 w 42"/>
                  <a:gd name="T19" fmla="*/ 1 h 24"/>
                  <a:gd name="T20" fmla="*/ 26 w 42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4">
                    <a:moveTo>
                      <a:pt x="26" y="0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6"/>
                      <a:pt x="7" y="18"/>
                      <a:pt x="5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177"/>
              <p:cNvSpPr/>
              <p:nvPr/>
            </p:nvSpPr>
            <p:spPr bwMode="auto">
              <a:xfrm>
                <a:off x="5691" y="3582"/>
                <a:ext cx="3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178"/>
              <p:cNvSpPr/>
              <p:nvPr/>
            </p:nvSpPr>
            <p:spPr bwMode="auto">
              <a:xfrm>
                <a:off x="5667" y="359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3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179"/>
              <p:cNvSpPr/>
              <p:nvPr/>
            </p:nvSpPr>
            <p:spPr bwMode="auto">
              <a:xfrm>
                <a:off x="5660" y="360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180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close/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181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182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183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184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185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186"/>
              <p:cNvSpPr/>
              <p:nvPr/>
            </p:nvSpPr>
            <p:spPr bwMode="auto">
              <a:xfrm>
                <a:off x="5715" y="3612"/>
                <a:ext cx="38" cy="59"/>
              </a:xfrm>
              <a:custGeom>
                <a:avLst/>
                <a:gdLst>
                  <a:gd name="T0" fmla="*/ 0 w 36"/>
                  <a:gd name="T1" fmla="*/ 0 h 56"/>
                  <a:gd name="T2" fmla="*/ 33 w 36"/>
                  <a:gd name="T3" fmla="*/ 56 h 56"/>
                  <a:gd name="T4" fmla="*/ 34 w 36"/>
                  <a:gd name="T5" fmla="*/ 55 h 56"/>
                  <a:gd name="T6" fmla="*/ 36 w 36"/>
                  <a:gd name="T7" fmla="*/ 6 h 56"/>
                  <a:gd name="T8" fmla="*/ 33 w 36"/>
                  <a:gd name="T9" fmla="*/ 2 h 56"/>
                  <a:gd name="T10" fmla="*/ 0 w 3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0" y="0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3" y="4"/>
                      <a:pt x="3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187"/>
              <p:cNvSpPr/>
              <p:nvPr/>
            </p:nvSpPr>
            <p:spPr bwMode="auto">
              <a:xfrm>
                <a:off x="5750" y="361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188"/>
              <p:cNvSpPr/>
              <p:nvPr/>
            </p:nvSpPr>
            <p:spPr bwMode="auto">
              <a:xfrm>
                <a:off x="5750" y="36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189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190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191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192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193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194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195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196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197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198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199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200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201"/>
              <p:cNvSpPr>
                <a:spLocks noEditPoints="1"/>
              </p:cNvSpPr>
              <p:nvPr/>
            </p:nvSpPr>
            <p:spPr bwMode="auto">
              <a:xfrm>
                <a:off x="3946" y="3645"/>
                <a:ext cx="92" cy="188"/>
              </a:xfrm>
              <a:custGeom>
                <a:avLst/>
                <a:gdLst>
                  <a:gd name="T0" fmla="*/ 20 w 87"/>
                  <a:gd name="T1" fmla="*/ 56 h 178"/>
                  <a:gd name="T2" fmla="*/ 16 w 87"/>
                  <a:gd name="T3" fmla="*/ 53 h 178"/>
                  <a:gd name="T4" fmla="*/ 20 w 87"/>
                  <a:gd name="T5" fmla="*/ 49 h 178"/>
                  <a:gd name="T6" fmla="*/ 23 w 87"/>
                  <a:gd name="T7" fmla="*/ 53 h 178"/>
                  <a:gd name="T8" fmla="*/ 20 w 87"/>
                  <a:gd name="T9" fmla="*/ 56 h 178"/>
                  <a:gd name="T10" fmla="*/ 18 w 87"/>
                  <a:gd name="T11" fmla="*/ 0 h 178"/>
                  <a:gd name="T12" fmla="*/ 17 w 87"/>
                  <a:gd name="T13" fmla="*/ 0 h 178"/>
                  <a:gd name="T14" fmla="*/ 17 w 87"/>
                  <a:gd name="T15" fmla="*/ 0 h 178"/>
                  <a:gd name="T16" fmla="*/ 0 w 87"/>
                  <a:gd name="T17" fmla="*/ 77 h 178"/>
                  <a:gd name="T18" fmla="*/ 4 w 87"/>
                  <a:gd name="T19" fmla="*/ 83 h 178"/>
                  <a:gd name="T20" fmla="*/ 3 w 87"/>
                  <a:gd name="T21" fmla="*/ 87 h 178"/>
                  <a:gd name="T22" fmla="*/ 87 w 87"/>
                  <a:gd name="T23" fmla="*/ 178 h 178"/>
                  <a:gd name="T24" fmla="*/ 87 w 87"/>
                  <a:gd name="T25" fmla="*/ 178 h 178"/>
                  <a:gd name="T26" fmla="*/ 65 w 87"/>
                  <a:gd name="T27" fmla="*/ 121 h 178"/>
                  <a:gd name="T28" fmla="*/ 60 w 87"/>
                  <a:gd name="T29" fmla="*/ 114 h 178"/>
                  <a:gd name="T30" fmla="*/ 61 w 87"/>
                  <a:gd name="T31" fmla="*/ 110 h 178"/>
                  <a:gd name="T32" fmla="*/ 18 w 87"/>
                  <a:gd name="T33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178">
                    <a:moveTo>
                      <a:pt x="20" y="56"/>
                    </a:moveTo>
                    <a:cubicBezTo>
                      <a:pt x="18" y="56"/>
                      <a:pt x="16" y="55"/>
                      <a:pt x="16" y="53"/>
                    </a:cubicBezTo>
                    <a:cubicBezTo>
                      <a:pt x="16" y="50"/>
                      <a:pt x="18" y="49"/>
                      <a:pt x="20" y="49"/>
                    </a:cubicBezTo>
                    <a:cubicBezTo>
                      <a:pt x="22" y="49"/>
                      <a:pt x="23" y="50"/>
                      <a:pt x="23" y="53"/>
                    </a:cubicBezTo>
                    <a:cubicBezTo>
                      <a:pt x="23" y="55"/>
                      <a:pt x="22" y="56"/>
                      <a:pt x="20" y="56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4" y="80"/>
                      <a:pt x="4" y="83"/>
                    </a:cubicBezTo>
                    <a:cubicBezTo>
                      <a:pt x="4" y="84"/>
                      <a:pt x="3" y="86"/>
                      <a:pt x="3" y="87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2" y="120"/>
                      <a:pt x="60" y="117"/>
                      <a:pt x="60" y="114"/>
                    </a:cubicBezTo>
                    <a:cubicBezTo>
                      <a:pt x="60" y="113"/>
                      <a:pt x="60" y="111"/>
                      <a:pt x="61" y="11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202"/>
              <p:cNvSpPr/>
              <p:nvPr/>
            </p:nvSpPr>
            <p:spPr bwMode="auto">
              <a:xfrm>
                <a:off x="3964" y="364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203"/>
              <p:cNvSpPr/>
              <p:nvPr/>
            </p:nvSpPr>
            <p:spPr bwMode="auto">
              <a:xfrm>
                <a:off x="4038" y="3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Oval 4204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205"/>
              <p:cNvSpPr/>
              <p:nvPr/>
            </p:nvSpPr>
            <p:spPr bwMode="auto">
              <a:xfrm>
                <a:off x="3945" y="3727"/>
                <a:ext cx="6" cy="10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5 h 10"/>
                  <a:gd name="T4" fmla="*/ 4 w 5"/>
                  <a:gd name="T5" fmla="*/ 10 h 10"/>
                  <a:gd name="T6" fmla="*/ 5 w 5"/>
                  <a:gd name="T7" fmla="*/ 6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7"/>
                      <a:pt x="5" y="6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206"/>
              <p:cNvSpPr/>
              <p:nvPr/>
            </p:nvSpPr>
            <p:spPr bwMode="auto">
              <a:xfrm>
                <a:off x="4010" y="3762"/>
                <a:ext cx="5" cy="11"/>
              </a:xfrm>
              <a:custGeom>
                <a:avLst/>
                <a:gdLst>
                  <a:gd name="T0" fmla="*/ 1 w 5"/>
                  <a:gd name="T1" fmla="*/ 0 h 11"/>
                  <a:gd name="T2" fmla="*/ 0 w 5"/>
                  <a:gd name="T3" fmla="*/ 4 h 11"/>
                  <a:gd name="T4" fmla="*/ 5 w 5"/>
                  <a:gd name="T5" fmla="*/ 11 h 11"/>
                  <a:gd name="T6" fmla="*/ 1 w 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207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208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209"/>
              <p:cNvSpPr/>
              <p:nvPr/>
            </p:nvSpPr>
            <p:spPr bwMode="auto">
              <a:xfrm>
                <a:off x="4599" y="3038"/>
                <a:ext cx="189" cy="102"/>
              </a:xfrm>
              <a:custGeom>
                <a:avLst/>
                <a:gdLst>
                  <a:gd name="T0" fmla="*/ 178 w 179"/>
                  <a:gd name="T1" fmla="*/ 0 h 96"/>
                  <a:gd name="T2" fmla="*/ 0 w 179"/>
                  <a:gd name="T3" fmla="*/ 96 h 96"/>
                  <a:gd name="T4" fmla="*/ 0 w 179"/>
                  <a:gd name="T5" fmla="*/ 96 h 96"/>
                  <a:gd name="T6" fmla="*/ 108 w 179"/>
                  <a:gd name="T7" fmla="*/ 90 h 96"/>
                  <a:gd name="T8" fmla="*/ 115 w 179"/>
                  <a:gd name="T9" fmla="*/ 84 h 96"/>
                  <a:gd name="T10" fmla="*/ 118 w 179"/>
                  <a:gd name="T11" fmla="*/ 85 h 96"/>
                  <a:gd name="T12" fmla="*/ 148 w 179"/>
                  <a:gd name="T13" fmla="*/ 44 h 96"/>
                  <a:gd name="T14" fmla="*/ 147 w 179"/>
                  <a:gd name="T15" fmla="*/ 41 h 96"/>
                  <a:gd name="T16" fmla="*/ 152 w 179"/>
                  <a:gd name="T17" fmla="*/ 36 h 96"/>
                  <a:gd name="T18" fmla="*/ 153 w 179"/>
                  <a:gd name="T19" fmla="*/ 36 h 96"/>
                  <a:gd name="T20" fmla="*/ 179 w 179"/>
                  <a:gd name="T21" fmla="*/ 0 h 96"/>
                  <a:gd name="T22" fmla="*/ 178 w 179"/>
                  <a:gd name="T2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96">
                    <a:moveTo>
                      <a:pt x="178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09" y="87"/>
                      <a:pt x="112" y="84"/>
                      <a:pt x="115" y="84"/>
                    </a:cubicBezTo>
                    <a:cubicBezTo>
                      <a:pt x="117" y="84"/>
                      <a:pt x="118" y="85"/>
                      <a:pt x="118" y="8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2"/>
                      <a:pt x="147" y="41"/>
                    </a:cubicBezTo>
                    <a:cubicBezTo>
                      <a:pt x="147" y="39"/>
                      <a:pt x="150" y="36"/>
                      <a:pt x="152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210"/>
              <p:cNvSpPr/>
              <p:nvPr/>
            </p:nvSpPr>
            <p:spPr bwMode="auto">
              <a:xfrm>
                <a:off x="4754" y="3076"/>
                <a:ext cx="6" cy="9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1 w 6"/>
                  <a:gd name="T5" fmla="*/ 8 h 8"/>
                  <a:gd name="T6" fmla="*/ 6 w 6"/>
                  <a:gd name="T7" fmla="*/ 0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211"/>
              <p:cNvSpPr/>
              <p:nvPr/>
            </p:nvSpPr>
            <p:spPr bwMode="auto">
              <a:xfrm>
                <a:off x="4787" y="303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212"/>
              <p:cNvSpPr/>
              <p:nvPr/>
            </p:nvSpPr>
            <p:spPr bwMode="auto">
              <a:xfrm>
                <a:off x="4597" y="31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213"/>
              <p:cNvSpPr/>
              <p:nvPr/>
            </p:nvSpPr>
            <p:spPr bwMode="auto">
              <a:xfrm>
                <a:off x="4713" y="3127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6 h 6"/>
                  <a:gd name="T4" fmla="*/ 7 w 10"/>
                  <a:gd name="T5" fmla="*/ 5 h 6"/>
                  <a:gd name="T6" fmla="*/ 10 w 10"/>
                  <a:gd name="T7" fmla="*/ 1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0"/>
                      <a:pt x="1" y="3"/>
                      <a:pt x="0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214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215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216"/>
              <p:cNvSpPr/>
              <p:nvPr/>
            </p:nvSpPr>
            <p:spPr bwMode="auto">
              <a:xfrm>
                <a:off x="4592" y="3034"/>
                <a:ext cx="201" cy="108"/>
              </a:xfrm>
              <a:custGeom>
                <a:avLst/>
                <a:gdLst>
                  <a:gd name="T0" fmla="*/ 190 w 190"/>
                  <a:gd name="T1" fmla="*/ 0 h 102"/>
                  <a:gd name="T2" fmla="*/ 0 w 190"/>
                  <a:gd name="T3" fmla="*/ 102 h 102"/>
                  <a:gd name="T4" fmla="*/ 0 w 190"/>
                  <a:gd name="T5" fmla="*/ 102 h 102"/>
                  <a:gd name="T6" fmla="*/ 121 w 190"/>
                  <a:gd name="T7" fmla="*/ 96 h 102"/>
                  <a:gd name="T8" fmla="*/ 123 w 190"/>
                  <a:gd name="T9" fmla="*/ 93 h 102"/>
                  <a:gd name="T10" fmla="*/ 121 w 190"/>
                  <a:gd name="T11" fmla="*/ 93 h 102"/>
                  <a:gd name="T12" fmla="*/ 114 w 190"/>
                  <a:gd name="T13" fmla="*/ 94 h 102"/>
                  <a:gd name="T14" fmla="*/ 6 w 190"/>
                  <a:gd name="T15" fmla="*/ 100 h 102"/>
                  <a:gd name="T16" fmla="*/ 5 w 190"/>
                  <a:gd name="T17" fmla="*/ 100 h 102"/>
                  <a:gd name="T18" fmla="*/ 6 w 190"/>
                  <a:gd name="T19" fmla="*/ 100 h 102"/>
                  <a:gd name="T20" fmla="*/ 184 w 190"/>
                  <a:gd name="T21" fmla="*/ 4 h 102"/>
                  <a:gd name="T22" fmla="*/ 185 w 190"/>
                  <a:gd name="T23" fmla="*/ 4 h 102"/>
                  <a:gd name="T24" fmla="*/ 188 w 190"/>
                  <a:gd name="T25" fmla="*/ 2 h 102"/>
                  <a:gd name="T26" fmla="*/ 190 w 190"/>
                  <a:gd name="T2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102">
                    <a:moveTo>
                      <a:pt x="19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5" y="4"/>
                      <a:pt x="185" y="4"/>
                      <a:pt x="185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217"/>
              <p:cNvSpPr/>
              <p:nvPr/>
            </p:nvSpPr>
            <p:spPr bwMode="auto">
              <a:xfrm>
                <a:off x="4590" y="314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218"/>
              <p:cNvSpPr>
                <a:spLocks noEditPoints="1"/>
              </p:cNvSpPr>
              <p:nvPr/>
            </p:nvSpPr>
            <p:spPr bwMode="auto">
              <a:xfrm>
                <a:off x="5206" y="3319"/>
                <a:ext cx="105" cy="88"/>
              </a:xfrm>
              <a:custGeom>
                <a:avLst/>
                <a:gdLst>
                  <a:gd name="T0" fmla="*/ 70 w 99"/>
                  <a:gd name="T1" fmla="*/ 49 h 83"/>
                  <a:gd name="T2" fmla="*/ 64 w 99"/>
                  <a:gd name="T3" fmla="*/ 44 h 83"/>
                  <a:gd name="T4" fmla="*/ 70 w 99"/>
                  <a:gd name="T5" fmla="*/ 38 h 83"/>
                  <a:gd name="T6" fmla="*/ 75 w 99"/>
                  <a:gd name="T7" fmla="*/ 44 h 83"/>
                  <a:gd name="T8" fmla="*/ 70 w 99"/>
                  <a:gd name="T9" fmla="*/ 49 h 83"/>
                  <a:gd name="T10" fmla="*/ 88 w 99"/>
                  <a:gd name="T11" fmla="*/ 0 h 83"/>
                  <a:gd name="T12" fmla="*/ 0 w 99"/>
                  <a:gd name="T13" fmla="*/ 78 h 83"/>
                  <a:gd name="T14" fmla="*/ 1 w 99"/>
                  <a:gd name="T15" fmla="*/ 81 h 83"/>
                  <a:gd name="T16" fmla="*/ 95 w 99"/>
                  <a:gd name="T17" fmla="*/ 83 h 83"/>
                  <a:gd name="T18" fmla="*/ 99 w 99"/>
                  <a:gd name="T19" fmla="*/ 78 h 83"/>
                  <a:gd name="T20" fmla="*/ 91 w 99"/>
                  <a:gd name="T21" fmla="*/ 2 h 83"/>
                  <a:gd name="T22" fmla="*/ 88 w 99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83">
                    <a:moveTo>
                      <a:pt x="70" y="49"/>
                    </a:moveTo>
                    <a:cubicBezTo>
                      <a:pt x="67" y="49"/>
                      <a:pt x="64" y="47"/>
                      <a:pt x="64" y="44"/>
                    </a:cubicBezTo>
                    <a:cubicBezTo>
                      <a:pt x="64" y="41"/>
                      <a:pt x="67" y="38"/>
                      <a:pt x="70" y="38"/>
                    </a:cubicBezTo>
                    <a:cubicBezTo>
                      <a:pt x="73" y="38"/>
                      <a:pt x="75" y="41"/>
                      <a:pt x="75" y="44"/>
                    </a:cubicBezTo>
                    <a:cubicBezTo>
                      <a:pt x="75" y="47"/>
                      <a:pt x="73" y="49"/>
                      <a:pt x="70" y="49"/>
                    </a:cubicBezTo>
                    <a:moveTo>
                      <a:pt x="8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1"/>
                      <a:pt x="97" y="79"/>
                      <a:pt x="99" y="78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1"/>
                      <a:pt x="89" y="1"/>
                      <a:pt x="8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219"/>
              <p:cNvSpPr/>
              <p:nvPr/>
            </p:nvSpPr>
            <p:spPr bwMode="auto">
              <a:xfrm>
                <a:off x="5299" y="331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220"/>
              <p:cNvSpPr/>
              <p:nvPr/>
            </p:nvSpPr>
            <p:spPr bwMode="auto">
              <a:xfrm>
                <a:off x="5307" y="3402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221"/>
              <p:cNvSpPr/>
              <p:nvPr/>
            </p:nvSpPr>
            <p:spPr bwMode="auto">
              <a:xfrm>
                <a:off x="5203" y="34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Oval 4222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223"/>
              <p:cNvSpPr>
                <a:spLocks noEditPoints="1"/>
              </p:cNvSpPr>
              <p:nvPr/>
            </p:nvSpPr>
            <p:spPr bwMode="auto">
              <a:xfrm>
                <a:off x="5200" y="3314"/>
                <a:ext cx="113" cy="95"/>
              </a:xfrm>
              <a:custGeom>
                <a:avLst/>
                <a:gdLst>
                  <a:gd name="T0" fmla="*/ 94 w 107"/>
                  <a:gd name="T1" fmla="*/ 5 h 90"/>
                  <a:gd name="T2" fmla="*/ 97 w 107"/>
                  <a:gd name="T3" fmla="*/ 3 h 90"/>
                  <a:gd name="T4" fmla="*/ 97 w 107"/>
                  <a:gd name="T5" fmla="*/ 7 h 90"/>
                  <a:gd name="T6" fmla="*/ 105 w 107"/>
                  <a:gd name="T7" fmla="*/ 83 h 90"/>
                  <a:gd name="T8" fmla="*/ 106 w 107"/>
                  <a:gd name="T9" fmla="*/ 88 h 90"/>
                  <a:gd name="T10" fmla="*/ 101 w 107"/>
                  <a:gd name="T11" fmla="*/ 88 h 90"/>
                  <a:gd name="T12" fmla="*/ 7 w 107"/>
                  <a:gd name="T13" fmla="*/ 86 h 90"/>
                  <a:gd name="T14" fmla="*/ 3 w 107"/>
                  <a:gd name="T15" fmla="*/ 86 h 90"/>
                  <a:gd name="T16" fmla="*/ 6 w 107"/>
                  <a:gd name="T17" fmla="*/ 83 h 90"/>
                  <a:gd name="T18" fmla="*/ 94 w 107"/>
                  <a:gd name="T19" fmla="*/ 5 h 90"/>
                  <a:gd name="T20" fmla="*/ 97 w 107"/>
                  <a:gd name="T21" fmla="*/ 0 h 90"/>
                  <a:gd name="T22" fmla="*/ 0 w 107"/>
                  <a:gd name="T23" fmla="*/ 86 h 90"/>
                  <a:gd name="T24" fmla="*/ 0 w 107"/>
                  <a:gd name="T25" fmla="*/ 87 h 90"/>
                  <a:gd name="T26" fmla="*/ 0 w 107"/>
                  <a:gd name="T27" fmla="*/ 87 h 90"/>
                  <a:gd name="T28" fmla="*/ 107 w 107"/>
                  <a:gd name="T29" fmla="*/ 90 h 90"/>
                  <a:gd name="T30" fmla="*/ 98 w 107"/>
                  <a:gd name="T31" fmla="*/ 1 h 90"/>
                  <a:gd name="T32" fmla="*/ 98 w 107"/>
                  <a:gd name="T33" fmla="*/ 1 h 90"/>
                  <a:gd name="T34" fmla="*/ 97 w 107"/>
                  <a:gd name="T35" fmla="*/ 0 h 90"/>
                  <a:gd name="T36" fmla="*/ 97 w 107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90">
                    <a:moveTo>
                      <a:pt x="94" y="5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4" y="5"/>
                      <a:pt x="94" y="5"/>
                      <a:pt x="94" y="5"/>
                    </a:cubicBezTo>
                    <a:moveTo>
                      <a:pt x="97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4224"/>
              <p:cNvSpPr/>
              <p:nvPr/>
            </p:nvSpPr>
            <p:spPr bwMode="auto">
              <a:xfrm>
                <a:off x="5302" y="3313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4" name="Group 4426"/>
            <p:cNvGrpSpPr/>
            <p:nvPr/>
          </p:nvGrpSpPr>
          <p:grpSpPr bwMode="auto">
            <a:xfrm>
              <a:off x="4181" y="2498"/>
              <a:ext cx="2103" cy="1610"/>
              <a:chOff x="4181" y="2498"/>
              <a:chExt cx="2103" cy="1610"/>
            </a:xfrm>
          </p:grpSpPr>
          <p:sp>
            <p:nvSpPr>
              <p:cNvPr id="529" name="Freeform 4226"/>
              <p:cNvSpPr/>
              <p:nvPr/>
            </p:nvSpPr>
            <p:spPr bwMode="auto">
              <a:xfrm>
                <a:off x="5199" y="3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227"/>
              <p:cNvSpPr/>
              <p:nvPr/>
            </p:nvSpPr>
            <p:spPr bwMode="auto">
              <a:xfrm>
                <a:off x="5075" y="2891"/>
                <a:ext cx="165" cy="83"/>
              </a:xfrm>
              <a:custGeom>
                <a:avLst/>
                <a:gdLst>
                  <a:gd name="T0" fmla="*/ 151 w 156"/>
                  <a:gd name="T1" fmla="*/ 0 h 79"/>
                  <a:gd name="T2" fmla="*/ 0 w 156"/>
                  <a:gd name="T3" fmla="*/ 58 h 79"/>
                  <a:gd name="T4" fmla="*/ 0 w 156"/>
                  <a:gd name="T5" fmla="*/ 59 h 79"/>
                  <a:gd name="T6" fmla="*/ 148 w 156"/>
                  <a:gd name="T7" fmla="*/ 79 h 79"/>
                  <a:gd name="T8" fmla="*/ 155 w 156"/>
                  <a:gd name="T9" fmla="*/ 73 h 79"/>
                  <a:gd name="T10" fmla="*/ 156 w 156"/>
                  <a:gd name="T11" fmla="*/ 3 h 79"/>
                  <a:gd name="T12" fmla="*/ 151 w 156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79">
                    <a:moveTo>
                      <a:pt x="15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9" y="76"/>
                      <a:pt x="151" y="73"/>
                      <a:pt x="155" y="7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4" y="3"/>
                      <a:pt x="152" y="2"/>
                      <a:pt x="15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228"/>
              <p:cNvSpPr/>
              <p:nvPr/>
            </p:nvSpPr>
            <p:spPr bwMode="auto">
              <a:xfrm>
                <a:off x="5235" y="28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4229"/>
              <p:cNvSpPr/>
              <p:nvPr/>
            </p:nvSpPr>
            <p:spPr bwMode="auto">
              <a:xfrm>
                <a:off x="5232" y="296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4230"/>
              <p:cNvSpPr/>
              <p:nvPr/>
            </p:nvSpPr>
            <p:spPr bwMode="auto">
              <a:xfrm>
                <a:off x="5073" y="295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4231"/>
              <p:cNvSpPr>
                <a:spLocks noEditPoints="1"/>
              </p:cNvSpPr>
              <p:nvPr/>
            </p:nvSpPr>
            <p:spPr bwMode="auto">
              <a:xfrm>
                <a:off x="5067" y="2887"/>
                <a:ext cx="175" cy="90"/>
              </a:xfrm>
              <a:custGeom>
                <a:avLst/>
                <a:gdLst>
                  <a:gd name="T0" fmla="*/ 159 w 166"/>
                  <a:gd name="T1" fmla="*/ 3 h 85"/>
                  <a:gd name="T2" fmla="*/ 164 w 166"/>
                  <a:gd name="T3" fmla="*/ 1 h 85"/>
                  <a:gd name="T4" fmla="*/ 164 w 166"/>
                  <a:gd name="T5" fmla="*/ 6 h 85"/>
                  <a:gd name="T6" fmla="*/ 163 w 166"/>
                  <a:gd name="T7" fmla="*/ 76 h 85"/>
                  <a:gd name="T8" fmla="*/ 163 w 166"/>
                  <a:gd name="T9" fmla="*/ 83 h 85"/>
                  <a:gd name="T10" fmla="*/ 156 w 166"/>
                  <a:gd name="T11" fmla="*/ 82 h 85"/>
                  <a:gd name="T12" fmla="*/ 8 w 166"/>
                  <a:gd name="T13" fmla="*/ 62 h 85"/>
                  <a:gd name="T14" fmla="*/ 6 w 166"/>
                  <a:gd name="T15" fmla="*/ 62 h 85"/>
                  <a:gd name="T16" fmla="*/ 8 w 166"/>
                  <a:gd name="T17" fmla="*/ 61 h 85"/>
                  <a:gd name="T18" fmla="*/ 159 w 166"/>
                  <a:gd name="T19" fmla="*/ 3 h 85"/>
                  <a:gd name="T20" fmla="*/ 164 w 166"/>
                  <a:gd name="T21" fmla="*/ 0 h 85"/>
                  <a:gd name="T22" fmla="*/ 0 w 166"/>
                  <a:gd name="T23" fmla="*/ 63 h 85"/>
                  <a:gd name="T24" fmla="*/ 164 w 166"/>
                  <a:gd name="T25" fmla="*/ 85 h 85"/>
                  <a:gd name="T26" fmla="*/ 166 w 166"/>
                  <a:gd name="T27" fmla="*/ 1 h 85"/>
                  <a:gd name="T28" fmla="*/ 166 w 166"/>
                  <a:gd name="T29" fmla="*/ 1 h 85"/>
                  <a:gd name="T30" fmla="*/ 164 w 166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6" h="85">
                    <a:moveTo>
                      <a:pt x="159" y="3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3" y="76"/>
                      <a:pt x="163" y="76"/>
                      <a:pt x="163" y="76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59" y="3"/>
                      <a:pt x="159" y="3"/>
                      <a:pt x="159" y="3"/>
                    </a:cubicBezTo>
                    <a:moveTo>
                      <a:pt x="164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5" y="1"/>
                      <a:pt x="164" y="0"/>
                      <a:pt x="1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4232"/>
              <p:cNvSpPr/>
              <p:nvPr/>
            </p:nvSpPr>
            <p:spPr bwMode="auto">
              <a:xfrm>
                <a:off x="5240" y="288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4233"/>
              <p:cNvSpPr/>
              <p:nvPr/>
            </p:nvSpPr>
            <p:spPr bwMode="auto">
              <a:xfrm>
                <a:off x="4550" y="3704"/>
                <a:ext cx="193" cy="93"/>
              </a:xfrm>
              <a:custGeom>
                <a:avLst/>
                <a:gdLst>
                  <a:gd name="T0" fmla="*/ 183 w 183"/>
                  <a:gd name="T1" fmla="*/ 0 h 89"/>
                  <a:gd name="T2" fmla="*/ 0 w 183"/>
                  <a:gd name="T3" fmla="*/ 33 h 89"/>
                  <a:gd name="T4" fmla="*/ 15 w 183"/>
                  <a:gd name="T5" fmla="*/ 86 h 89"/>
                  <a:gd name="T6" fmla="*/ 16 w 183"/>
                  <a:gd name="T7" fmla="*/ 86 h 89"/>
                  <a:gd name="T8" fmla="*/ 23 w 183"/>
                  <a:gd name="T9" fmla="*/ 89 h 89"/>
                  <a:gd name="T10" fmla="*/ 183 w 183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9">
                    <a:moveTo>
                      <a:pt x="18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9" y="86"/>
                      <a:pt x="22" y="87"/>
                      <a:pt x="23" y="89"/>
                    </a:cubicBezTo>
                    <a:cubicBezTo>
                      <a:pt x="183" y="0"/>
                      <a:pt x="183" y="0"/>
                      <a:pt x="18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4234"/>
              <p:cNvSpPr/>
              <p:nvPr/>
            </p:nvSpPr>
            <p:spPr bwMode="auto">
              <a:xfrm>
                <a:off x="4566" y="3794"/>
                <a:ext cx="8" cy="7"/>
              </a:xfrm>
              <a:custGeom>
                <a:avLst/>
                <a:gdLst>
                  <a:gd name="T0" fmla="*/ 1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3 h 6"/>
                  <a:gd name="T8" fmla="*/ 1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4235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236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237"/>
              <p:cNvSpPr/>
              <p:nvPr/>
            </p:nvSpPr>
            <p:spPr bwMode="auto">
              <a:xfrm>
                <a:off x="4548" y="3737"/>
                <a:ext cx="21" cy="66"/>
              </a:xfrm>
              <a:custGeom>
                <a:avLst/>
                <a:gdLst>
                  <a:gd name="T0" fmla="*/ 1 w 20"/>
                  <a:gd name="T1" fmla="*/ 0 h 62"/>
                  <a:gd name="T2" fmla="*/ 0 w 20"/>
                  <a:gd name="T3" fmla="*/ 0 h 62"/>
                  <a:gd name="T4" fmla="*/ 18 w 20"/>
                  <a:gd name="T5" fmla="*/ 60 h 62"/>
                  <a:gd name="T6" fmla="*/ 19 w 20"/>
                  <a:gd name="T7" fmla="*/ 61 h 62"/>
                  <a:gd name="T8" fmla="*/ 20 w 20"/>
                  <a:gd name="T9" fmla="*/ 62 h 62"/>
                  <a:gd name="T10" fmla="*/ 20 w 20"/>
                  <a:gd name="T11" fmla="*/ 62 h 62"/>
                  <a:gd name="T12" fmla="*/ 19 w 20"/>
                  <a:gd name="T13" fmla="*/ 60 h 62"/>
                  <a:gd name="T14" fmla="*/ 17 w 20"/>
                  <a:gd name="T15" fmla="*/ 54 h 62"/>
                  <a:gd name="T16" fmla="*/ 2 w 20"/>
                  <a:gd name="T17" fmla="*/ 1 h 62"/>
                  <a:gd name="T18" fmla="*/ 1 w 20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38"/>
              <p:cNvSpPr/>
              <p:nvPr/>
            </p:nvSpPr>
            <p:spPr bwMode="auto">
              <a:xfrm>
                <a:off x="4567" y="38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239"/>
              <p:cNvSpPr/>
              <p:nvPr/>
            </p:nvSpPr>
            <p:spPr bwMode="auto">
              <a:xfrm>
                <a:off x="4304" y="3642"/>
                <a:ext cx="206" cy="96"/>
              </a:xfrm>
              <a:custGeom>
                <a:avLst/>
                <a:gdLst>
                  <a:gd name="T0" fmla="*/ 195 w 195"/>
                  <a:gd name="T1" fmla="*/ 0 h 91"/>
                  <a:gd name="T2" fmla="*/ 13 w 195"/>
                  <a:gd name="T3" fmla="*/ 72 h 91"/>
                  <a:gd name="T4" fmla="*/ 0 w 195"/>
                  <a:gd name="T5" fmla="*/ 77 h 91"/>
                  <a:gd name="T6" fmla="*/ 1 w 195"/>
                  <a:gd name="T7" fmla="*/ 78 h 91"/>
                  <a:gd name="T8" fmla="*/ 96 w 195"/>
                  <a:gd name="T9" fmla="*/ 91 h 91"/>
                  <a:gd name="T10" fmla="*/ 195 w 195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91">
                    <a:moveTo>
                      <a:pt x="195" y="0"/>
                    </a:moveTo>
                    <a:cubicBezTo>
                      <a:pt x="13" y="72"/>
                      <a:pt x="13" y="72"/>
                      <a:pt x="13" y="7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0" y="78"/>
                      <a:pt x="1" y="78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195" y="0"/>
                      <a:pt x="195" y="0"/>
                      <a:pt x="19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240"/>
              <p:cNvSpPr/>
              <p:nvPr/>
            </p:nvSpPr>
            <p:spPr bwMode="auto">
              <a:xfrm>
                <a:off x="4302" y="3724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241"/>
              <p:cNvSpPr/>
              <p:nvPr/>
            </p:nvSpPr>
            <p:spPr bwMode="auto">
              <a:xfrm>
                <a:off x="4409" y="3644"/>
                <a:ext cx="104" cy="103"/>
              </a:xfrm>
              <a:custGeom>
                <a:avLst/>
                <a:gdLst>
                  <a:gd name="T0" fmla="*/ 98 w 98"/>
                  <a:gd name="T1" fmla="*/ 0 h 97"/>
                  <a:gd name="T2" fmla="*/ 0 w 98"/>
                  <a:gd name="T3" fmla="*/ 89 h 97"/>
                  <a:gd name="T4" fmla="*/ 59 w 98"/>
                  <a:gd name="T5" fmla="*/ 97 h 97"/>
                  <a:gd name="T6" fmla="*/ 68 w 98"/>
                  <a:gd name="T7" fmla="*/ 91 h 97"/>
                  <a:gd name="T8" fmla="*/ 69 w 98"/>
                  <a:gd name="T9" fmla="*/ 91 h 97"/>
                  <a:gd name="T10" fmla="*/ 79 w 98"/>
                  <a:gd name="T11" fmla="*/ 60 h 97"/>
                  <a:gd name="T12" fmla="*/ 77 w 98"/>
                  <a:gd name="T13" fmla="*/ 61 h 97"/>
                  <a:gd name="T14" fmla="*/ 69 w 98"/>
                  <a:gd name="T15" fmla="*/ 53 h 97"/>
                  <a:gd name="T16" fmla="*/ 77 w 98"/>
                  <a:gd name="T17" fmla="*/ 45 h 97"/>
                  <a:gd name="T18" fmla="*/ 83 w 98"/>
                  <a:gd name="T19" fmla="*/ 48 h 97"/>
                  <a:gd name="T20" fmla="*/ 98 w 98"/>
                  <a:gd name="T21" fmla="*/ 1 h 97"/>
                  <a:gd name="T22" fmla="*/ 98 w 98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97">
                    <a:moveTo>
                      <a:pt x="98" y="0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60" y="94"/>
                      <a:pt x="64" y="91"/>
                      <a:pt x="68" y="91"/>
                    </a:cubicBezTo>
                    <a:cubicBezTo>
                      <a:pt x="68" y="91"/>
                      <a:pt x="68" y="91"/>
                      <a:pt x="69" y="91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3" y="61"/>
                      <a:pt x="69" y="57"/>
                      <a:pt x="69" y="53"/>
                    </a:cubicBezTo>
                    <a:cubicBezTo>
                      <a:pt x="69" y="49"/>
                      <a:pt x="73" y="45"/>
                      <a:pt x="77" y="45"/>
                    </a:cubicBezTo>
                    <a:cubicBezTo>
                      <a:pt x="79" y="45"/>
                      <a:pt x="82" y="46"/>
                      <a:pt x="83" y="48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4242"/>
              <p:cNvSpPr/>
              <p:nvPr/>
            </p:nvSpPr>
            <p:spPr bwMode="auto">
              <a:xfrm>
                <a:off x="4513" y="364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243"/>
              <p:cNvSpPr/>
              <p:nvPr/>
            </p:nvSpPr>
            <p:spPr bwMode="auto">
              <a:xfrm>
                <a:off x="4482" y="3692"/>
                <a:ext cx="15" cy="17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8 h 16"/>
                  <a:gd name="T4" fmla="*/ 8 w 14"/>
                  <a:gd name="T5" fmla="*/ 16 h 16"/>
                  <a:gd name="T6" fmla="*/ 10 w 14"/>
                  <a:gd name="T7" fmla="*/ 15 h 16"/>
                  <a:gd name="T8" fmla="*/ 14 w 14"/>
                  <a:gd name="T9" fmla="*/ 3 h 16"/>
                  <a:gd name="T10" fmla="*/ 8 w 1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9" y="16"/>
                      <a:pt x="9" y="16"/>
                      <a:pt x="10" y="1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244"/>
              <p:cNvSpPr/>
              <p:nvPr/>
            </p:nvSpPr>
            <p:spPr bwMode="auto">
              <a:xfrm>
                <a:off x="4472" y="3740"/>
                <a:ext cx="10" cy="8"/>
              </a:xfrm>
              <a:custGeom>
                <a:avLst/>
                <a:gdLst>
                  <a:gd name="T0" fmla="*/ 9 w 10"/>
                  <a:gd name="T1" fmla="*/ 0 h 7"/>
                  <a:gd name="T2" fmla="*/ 0 w 10"/>
                  <a:gd name="T3" fmla="*/ 6 h 7"/>
                  <a:gd name="T4" fmla="*/ 8 w 10"/>
                  <a:gd name="T5" fmla="*/ 7 h 7"/>
                  <a:gd name="T6" fmla="*/ 10 w 10"/>
                  <a:gd name="T7" fmla="*/ 0 h 7"/>
                  <a:gd name="T8" fmla="*/ 9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1" y="3"/>
                      <a:pt x="0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245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close/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246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247"/>
              <p:cNvSpPr/>
              <p:nvPr/>
            </p:nvSpPr>
            <p:spPr bwMode="auto">
              <a:xfrm>
                <a:off x="4479" y="3641"/>
                <a:ext cx="37" cy="107"/>
              </a:xfrm>
              <a:custGeom>
                <a:avLst/>
                <a:gdLst>
                  <a:gd name="T0" fmla="*/ 35 w 35"/>
                  <a:gd name="T1" fmla="*/ 0 h 101"/>
                  <a:gd name="T2" fmla="*/ 33 w 35"/>
                  <a:gd name="T3" fmla="*/ 2 h 101"/>
                  <a:gd name="T4" fmla="*/ 0 w 35"/>
                  <a:gd name="T5" fmla="*/ 101 h 101"/>
                  <a:gd name="T6" fmla="*/ 1 w 35"/>
                  <a:gd name="T7" fmla="*/ 101 h 101"/>
                  <a:gd name="T8" fmla="*/ 2 w 35"/>
                  <a:gd name="T9" fmla="*/ 101 h 101"/>
                  <a:gd name="T10" fmla="*/ 2 w 35"/>
                  <a:gd name="T11" fmla="*/ 101 h 101"/>
                  <a:gd name="T12" fmla="*/ 35 w 35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1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248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249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250"/>
              <p:cNvSpPr/>
              <p:nvPr/>
            </p:nvSpPr>
            <p:spPr bwMode="auto">
              <a:xfrm>
                <a:off x="4477" y="374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0 w 4"/>
                  <a:gd name="T7" fmla="*/ 1 h 2"/>
                  <a:gd name="T8" fmla="*/ 4 w 4"/>
                  <a:gd name="T9" fmla="*/ 2 h 2"/>
                  <a:gd name="T10" fmla="*/ 4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251"/>
              <p:cNvSpPr/>
              <p:nvPr/>
            </p:nvSpPr>
            <p:spPr bwMode="auto">
              <a:xfrm>
                <a:off x="4485" y="3647"/>
                <a:ext cx="61" cy="100"/>
              </a:xfrm>
              <a:custGeom>
                <a:avLst/>
                <a:gdLst>
                  <a:gd name="T0" fmla="*/ 29 w 57"/>
                  <a:gd name="T1" fmla="*/ 0 h 95"/>
                  <a:gd name="T2" fmla="*/ 13 w 57"/>
                  <a:gd name="T3" fmla="*/ 50 h 95"/>
                  <a:gd name="T4" fmla="*/ 13 w 57"/>
                  <a:gd name="T5" fmla="*/ 51 h 95"/>
                  <a:gd name="T6" fmla="*/ 11 w 57"/>
                  <a:gd name="T7" fmla="*/ 56 h 95"/>
                  <a:gd name="T8" fmla="*/ 0 w 57"/>
                  <a:gd name="T9" fmla="*/ 90 h 95"/>
                  <a:gd name="T10" fmla="*/ 4 w 57"/>
                  <a:gd name="T11" fmla="*/ 95 h 95"/>
                  <a:gd name="T12" fmla="*/ 57 w 57"/>
                  <a:gd name="T13" fmla="*/ 85 h 95"/>
                  <a:gd name="T14" fmla="*/ 31 w 57"/>
                  <a:gd name="T15" fmla="*/ 0 h 95"/>
                  <a:gd name="T16" fmla="*/ 30 w 57"/>
                  <a:gd name="T17" fmla="*/ 0 h 95"/>
                  <a:gd name="T18" fmla="*/ 29 w 57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5">
                    <a:moveTo>
                      <a:pt x="29" y="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3" y="53"/>
                      <a:pt x="12" y="55"/>
                      <a:pt x="11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" y="91"/>
                      <a:pt x="3" y="93"/>
                      <a:pt x="4" y="9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252"/>
              <p:cNvSpPr/>
              <p:nvPr/>
            </p:nvSpPr>
            <p:spPr bwMode="auto">
              <a:xfrm>
                <a:off x="4516" y="3643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253"/>
              <p:cNvSpPr/>
              <p:nvPr/>
            </p:nvSpPr>
            <p:spPr bwMode="auto">
              <a:xfrm>
                <a:off x="4497" y="3699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1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254"/>
              <p:cNvSpPr/>
              <p:nvPr/>
            </p:nvSpPr>
            <p:spPr bwMode="auto">
              <a:xfrm>
                <a:off x="4483" y="3742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255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256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257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258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259"/>
              <p:cNvSpPr/>
              <p:nvPr/>
            </p:nvSpPr>
            <p:spPr bwMode="auto">
              <a:xfrm>
                <a:off x="4481" y="3639"/>
                <a:ext cx="67" cy="110"/>
              </a:xfrm>
              <a:custGeom>
                <a:avLst/>
                <a:gdLst>
                  <a:gd name="T0" fmla="*/ 35 w 63"/>
                  <a:gd name="T1" fmla="*/ 0 h 104"/>
                  <a:gd name="T2" fmla="*/ 33 w 63"/>
                  <a:gd name="T3" fmla="*/ 2 h 104"/>
                  <a:gd name="T4" fmla="*/ 0 w 63"/>
                  <a:gd name="T5" fmla="*/ 103 h 104"/>
                  <a:gd name="T6" fmla="*/ 0 w 63"/>
                  <a:gd name="T7" fmla="*/ 103 h 104"/>
                  <a:gd name="T8" fmla="*/ 2 w 63"/>
                  <a:gd name="T9" fmla="*/ 104 h 104"/>
                  <a:gd name="T10" fmla="*/ 2 w 63"/>
                  <a:gd name="T11" fmla="*/ 104 h 104"/>
                  <a:gd name="T12" fmla="*/ 1 w 63"/>
                  <a:gd name="T13" fmla="*/ 104 h 104"/>
                  <a:gd name="T14" fmla="*/ 34 w 63"/>
                  <a:gd name="T15" fmla="*/ 4 h 104"/>
                  <a:gd name="T16" fmla="*/ 35 w 63"/>
                  <a:gd name="T17" fmla="*/ 7 h 104"/>
                  <a:gd name="T18" fmla="*/ 61 w 63"/>
                  <a:gd name="T19" fmla="*/ 92 h 104"/>
                  <a:gd name="T20" fmla="*/ 61 w 63"/>
                  <a:gd name="T21" fmla="*/ 93 h 104"/>
                  <a:gd name="T22" fmla="*/ 63 w 63"/>
                  <a:gd name="T23" fmla="*/ 93 h 104"/>
                  <a:gd name="T24" fmla="*/ 35 w 6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104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4260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4261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4262"/>
              <p:cNvSpPr/>
              <p:nvPr/>
            </p:nvSpPr>
            <p:spPr bwMode="auto">
              <a:xfrm>
                <a:off x="4481" y="37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4263"/>
              <p:cNvSpPr/>
              <p:nvPr/>
            </p:nvSpPr>
            <p:spPr bwMode="auto">
              <a:xfrm>
                <a:off x="4490" y="3739"/>
                <a:ext cx="74" cy="58"/>
              </a:xfrm>
              <a:custGeom>
                <a:avLst/>
                <a:gdLst>
                  <a:gd name="T0" fmla="*/ 54 w 70"/>
                  <a:gd name="T1" fmla="*/ 0 h 55"/>
                  <a:gd name="T2" fmla="*/ 0 w 70"/>
                  <a:gd name="T3" fmla="*/ 10 h 55"/>
                  <a:gd name="T4" fmla="*/ 0 w 70"/>
                  <a:gd name="T5" fmla="*/ 10 h 55"/>
                  <a:gd name="T6" fmla="*/ 0 w 70"/>
                  <a:gd name="T7" fmla="*/ 13 h 55"/>
                  <a:gd name="T8" fmla="*/ 67 w 70"/>
                  <a:gd name="T9" fmla="*/ 55 h 55"/>
                  <a:gd name="T10" fmla="*/ 70 w 70"/>
                  <a:gd name="T11" fmla="*/ 53 h 55"/>
                  <a:gd name="T12" fmla="*/ 54 w 7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55">
                    <a:moveTo>
                      <a:pt x="54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4"/>
                      <a:pt x="69" y="53"/>
                      <a:pt x="70" y="53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4264"/>
              <p:cNvSpPr/>
              <p:nvPr/>
            </p:nvSpPr>
            <p:spPr bwMode="auto">
              <a:xfrm>
                <a:off x="4560" y="3795"/>
                <a:ext cx="5" cy="5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4265"/>
              <p:cNvSpPr/>
              <p:nvPr/>
            </p:nvSpPr>
            <p:spPr bwMode="auto">
              <a:xfrm>
                <a:off x="4485" y="3750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4266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4267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4268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4269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4270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4271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4272"/>
              <p:cNvSpPr/>
              <p:nvPr/>
            </p:nvSpPr>
            <p:spPr bwMode="auto">
              <a:xfrm>
                <a:off x="4189" y="3333"/>
                <a:ext cx="132" cy="121"/>
              </a:xfrm>
              <a:custGeom>
                <a:avLst/>
                <a:gdLst>
                  <a:gd name="T0" fmla="*/ 122 w 124"/>
                  <a:gd name="T1" fmla="*/ 0 h 115"/>
                  <a:gd name="T2" fmla="*/ 0 w 124"/>
                  <a:gd name="T3" fmla="*/ 113 h 115"/>
                  <a:gd name="T4" fmla="*/ 1 w 124"/>
                  <a:gd name="T5" fmla="*/ 115 h 115"/>
                  <a:gd name="T6" fmla="*/ 100 w 124"/>
                  <a:gd name="T7" fmla="*/ 95 h 115"/>
                  <a:gd name="T8" fmla="*/ 124 w 124"/>
                  <a:gd name="T9" fmla="*/ 0 h 115"/>
                  <a:gd name="T10" fmla="*/ 122 w 124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15">
                    <a:moveTo>
                      <a:pt x="122" y="0"/>
                    </a:move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1" y="115"/>
                      <a:pt x="1" y="11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4273"/>
              <p:cNvSpPr/>
              <p:nvPr/>
            </p:nvSpPr>
            <p:spPr bwMode="auto">
              <a:xfrm>
                <a:off x="4318" y="333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4274"/>
              <p:cNvSpPr/>
              <p:nvPr/>
            </p:nvSpPr>
            <p:spPr bwMode="auto">
              <a:xfrm>
                <a:off x="4186" y="3452"/>
                <a:ext cx="5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4275"/>
              <p:cNvSpPr>
                <a:spLocks noEditPoints="1"/>
              </p:cNvSpPr>
              <p:nvPr/>
            </p:nvSpPr>
            <p:spPr bwMode="auto">
              <a:xfrm>
                <a:off x="4189" y="3436"/>
                <a:ext cx="106" cy="96"/>
              </a:xfrm>
              <a:custGeom>
                <a:avLst/>
                <a:gdLst>
                  <a:gd name="T0" fmla="*/ 43 w 100"/>
                  <a:gd name="T1" fmla="*/ 46 h 91"/>
                  <a:gd name="T2" fmla="*/ 39 w 100"/>
                  <a:gd name="T3" fmla="*/ 42 h 91"/>
                  <a:gd name="T4" fmla="*/ 43 w 100"/>
                  <a:gd name="T5" fmla="*/ 39 h 91"/>
                  <a:gd name="T6" fmla="*/ 47 w 100"/>
                  <a:gd name="T7" fmla="*/ 42 h 91"/>
                  <a:gd name="T8" fmla="*/ 43 w 100"/>
                  <a:gd name="T9" fmla="*/ 46 h 91"/>
                  <a:gd name="T10" fmla="*/ 100 w 100"/>
                  <a:gd name="T11" fmla="*/ 0 h 91"/>
                  <a:gd name="T12" fmla="*/ 2 w 100"/>
                  <a:gd name="T13" fmla="*/ 20 h 91"/>
                  <a:gd name="T14" fmla="*/ 2 w 100"/>
                  <a:gd name="T15" fmla="*/ 21 h 91"/>
                  <a:gd name="T16" fmla="*/ 0 w 100"/>
                  <a:gd name="T17" fmla="*/ 26 h 91"/>
                  <a:gd name="T18" fmla="*/ 74 w 100"/>
                  <a:gd name="T19" fmla="*/ 91 h 91"/>
                  <a:gd name="T20" fmla="*/ 77 w 100"/>
                  <a:gd name="T21" fmla="*/ 90 h 91"/>
                  <a:gd name="T22" fmla="*/ 100 w 100"/>
                  <a:gd name="T2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43" y="46"/>
                    </a:moveTo>
                    <a:cubicBezTo>
                      <a:pt x="41" y="46"/>
                      <a:pt x="39" y="44"/>
                      <a:pt x="39" y="42"/>
                    </a:cubicBezTo>
                    <a:cubicBezTo>
                      <a:pt x="39" y="40"/>
                      <a:pt x="41" y="39"/>
                      <a:pt x="43" y="39"/>
                    </a:cubicBezTo>
                    <a:cubicBezTo>
                      <a:pt x="45" y="39"/>
                      <a:pt x="47" y="40"/>
                      <a:pt x="47" y="42"/>
                    </a:cubicBezTo>
                    <a:cubicBezTo>
                      <a:pt x="47" y="44"/>
                      <a:pt x="45" y="46"/>
                      <a:pt x="43" y="46"/>
                    </a:cubicBezTo>
                    <a:moveTo>
                      <a:pt x="100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1" y="24"/>
                      <a:pt x="0" y="26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5" y="90"/>
                      <a:pt x="76" y="90"/>
                      <a:pt x="77" y="9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Oval 4276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4277"/>
              <p:cNvSpPr/>
              <p:nvPr/>
            </p:nvSpPr>
            <p:spPr bwMode="auto">
              <a:xfrm>
                <a:off x="4268" y="3531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4278"/>
              <p:cNvSpPr/>
              <p:nvPr/>
            </p:nvSpPr>
            <p:spPr bwMode="auto">
              <a:xfrm>
                <a:off x="4184" y="3458"/>
                <a:ext cx="8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4279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4280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4281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close/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4282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4283"/>
              <p:cNvSpPr/>
              <p:nvPr/>
            </p:nvSpPr>
            <p:spPr bwMode="auto">
              <a:xfrm>
                <a:off x="4216" y="3978"/>
                <a:ext cx="42" cy="71"/>
              </a:xfrm>
              <a:custGeom>
                <a:avLst/>
                <a:gdLst>
                  <a:gd name="T0" fmla="*/ 0 w 40"/>
                  <a:gd name="T1" fmla="*/ 0 h 67"/>
                  <a:gd name="T2" fmla="*/ 0 w 40"/>
                  <a:gd name="T3" fmla="*/ 0 h 67"/>
                  <a:gd name="T4" fmla="*/ 3 w 40"/>
                  <a:gd name="T5" fmla="*/ 61 h 67"/>
                  <a:gd name="T6" fmla="*/ 11 w 40"/>
                  <a:gd name="T7" fmla="*/ 67 h 67"/>
                  <a:gd name="T8" fmla="*/ 40 w 40"/>
                  <a:gd name="T9" fmla="*/ 63 h 67"/>
                  <a:gd name="T10" fmla="*/ 0 w 40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7" y="61"/>
                      <a:pt x="10" y="64"/>
                      <a:pt x="11" y="67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4284"/>
              <p:cNvSpPr/>
              <p:nvPr/>
            </p:nvSpPr>
            <p:spPr bwMode="auto">
              <a:xfrm>
                <a:off x="4216" y="39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4285"/>
              <p:cNvSpPr/>
              <p:nvPr/>
            </p:nvSpPr>
            <p:spPr bwMode="auto">
              <a:xfrm>
                <a:off x="4219" y="4042"/>
                <a:ext cx="9" cy="8"/>
              </a:xfrm>
              <a:custGeom>
                <a:avLst/>
                <a:gdLst>
                  <a:gd name="T0" fmla="*/ 0 w 8"/>
                  <a:gd name="T1" fmla="*/ 0 h 7"/>
                  <a:gd name="T2" fmla="*/ 1 w 8"/>
                  <a:gd name="T3" fmla="*/ 7 h 7"/>
                  <a:gd name="T4" fmla="*/ 8 w 8"/>
                  <a:gd name="T5" fmla="*/ 6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4286"/>
              <p:cNvSpPr/>
              <p:nvPr/>
            </p:nvSpPr>
            <p:spPr bwMode="auto">
              <a:xfrm>
                <a:off x="4226" y="4047"/>
                <a:ext cx="69" cy="56"/>
              </a:xfrm>
              <a:custGeom>
                <a:avLst/>
                <a:gdLst>
                  <a:gd name="T0" fmla="*/ 32 w 65"/>
                  <a:gd name="T1" fmla="*/ 0 h 53"/>
                  <a:gd name="T2" fmla="*/ 1 w 65"/>
                  <a:gd name="T3" fmla="*/ 5 h 53"/>
                  <a:gd name="T4" fmla="*/ 0 w 65"/>
                  <a:gd name="T5" fmla="*/ 8 h 53"/>
                  <a:gd name="T6" fmla="*/ 65 w 65"/>
                  <a:gd name="T7" fmla="*/ 53 h 53"/>
                  <a:gd name="T8" fmla="*/ 32 w 6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3">
                    <a:moveTo>
                      <a:pt x="32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4287"/>
              <p:cNvSpPr/>
              <p:nvPr/>
            </p:nvSpPr>
            <p:spPr bwMode="auto">
              <a:xfrm>
                <a:off x="4222" y="4052"/>
                <a:ext cx="6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4288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4289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4290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close/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4291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4292"/>
              <p:cNvSpPr/>
              <p:nvPr/>
            </p:nvSpPr>
            <p:spPr bwMode="auto">
              <a:xfrm>
                <a:off x="4620" y="3923"/>
                <a:ext cx="96" cy="53"/>
              </a:xfrm>
              <a:custGeom>
                <a:avLst/>
                <a:gdLst>
                  <a:gd name="T0" fmla="*/ 39 w 91"/>
                  <a:gd name="T1" fmla="*/ 0 h 50"/>
                  <a:gd name="T2" fmla="*/ 33 w 91"/>
                  <a:gd name="T3" fmla="*/ 3 h 50"/>
                  <a:gd name="T4" fmla="*/ 30 w 91"/>
                  <a:gd name="T5" fmla="*/ 3 h 50"/>
                  <a:gd name="T6" fmla="*/ 0 w 91"/>
                  <a:gd name="T7" fmla="*/ 47 h 50"/>
                  <a:gd name="T8" fmla="*/ 2 w 91"/>
                  <a:gd name="T9" fmla="*/ 50 h 50"/>
                  <a:gd name="T10" fmla="*/ 91 w 91"/>
                  <a:gd name="T11" fmla="*/ 32 h 50"/>
                  <a:gd name="T12" fmla="*/ 91 w 91"/>
                  <a:gd name="T13" fmla="*/ 30 h 50"/>
                  <a:gd name="T14" fmla="*/ 39 w 91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50">
                    <a:moveTo>
                      <a:pt x="39" y="0"/>
                    </a:moveTo>
                    <a:cubicBezTo>
                      <a:pt x="38" y="2"/>
                      <a:pt x="36" y="3"/>
                      <a:pt x="33" y="3"/>
                    </a:cubicBezTo>
                    <a:cubicBezTo>
                      <a:pt x="32" y="3"/>
                      <a:pt x="31" y="3"/>
                      <a:pt x="3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9"/>
                      <a:pt x="2" y="50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1"/>
                      <a:pt x="91" y="30"/>
                      <a:pt x="91" y="3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4293"/>
              <p:cNvSpPr/>
              <p:nvPr/>
            </p:nvSpPr>
            <p:spPr bwMode="auto">
              <a:xfrm>
                <a:off x="4651" y="3920"/>
                <a:ext cx="10" cy="6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6 h 6"/>
                  <a:gd name="T4" fmla="*/ 3 w 9"/>
                  <a:gd name="T5" fmla="*/ 6 h 6"/>
                  <a:gd name="T6" fmla="*/ 9 w 9"/>
                  <a:gd name="T7" fmla="*/ 3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5"/>
                      <a:pt x="9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4294"/>
              <p:cNvSpPr/>
              <p:nvPr/>
            </p:nvSpPr>
            <p:spPr bwMode="auto">
              <a:xfrm>
                <a:off x="4618" y="397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4295"/>
              <p:cNvSpPr/>
              <p:nvPr/>
            </p:nvSpPr>
            <p:spPr bwMode="auto">
              <a:xfrm>
                <a:off x="4716" y="395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4296"/>
              <p:cNvSpPr>
                <a:spLocks noEditPoints="1"/>
              </p:cNvSpPr>
              <p:nvPr/>
            </p:nvSpPr>
            <p:spPr bwMode="auto">
              <a:xfrm>
                <a:off x="4614" y="3918"/>
                <a:ext cx="107" cy="60"/>
              </a:xfrm>
              <a:custGeom>
                <a:avLst/>
                <a:gdLst>
                  <a:gd name="T0" fmla="*/ 35 w 101"/>
                  <a:gd name="T1" fmla="*/ 8 h 57"/>
                  <a:gd name="T2" fmla="*/ 39 w 101"/>
                  <a:gd name="T3" fmla="*/ 2 h 57"/>
                  <a:gd name="T4" fmla="*/ 44 w 101"/>
                  <a:gd name="T5" fmla="*/ 5 h 57"/>
                  <a:gd name="T6" fmla="*/ 96 w 101"/>
                  <a:gd name="T7" fmla="*/ 35 h 57"/>
                  <a:gd name="T8" fmla="*/ 99 w 101"/>
                  <a:gd name="T9" fmla="*/ 36 h 57"/>
                  <a:gd name="T10" fmla="*/ 96 w 101"/>
                  <a:gd name="T11" fmla="*/ 37 h 57"/>
                  <a:gd name="T12" fmla="*/ 7 w 101"/>
                  <a:gd name="T13" fmla="*/ 55 h 57"/>
                  <a:gd name="T14" fmla="*/ 3 w 101"/>
                  <a:gd name="T15" fmla="*/ 56 h 57"/>
                  <a:gd name="T16" fmla="*/ 5 w 101"/>
                  <a:gd name="T17" fmla="*/ 52 h 57"/>
                  <a:gd name="T18" fmla="*/ 35 w 101"/>
                  <a:gd name="T19" fmla="*/ 8 h 57"/>
                  <a:gd name="T20" fmla="*/ 38 w 101"/>
                  <a:gd name="T21" fmla="*/ 0 h 57"/>
                  <a:gd name="T22" fmla="*/ 37 w 101"/>
                  <a:gd name="T23" fmla="*/ 2 h 57"/>
                  <a:gd name="T24" fmla="*/ 37 w 101"/>
                  <a:gd name="T25" fmla="*/ 2 h 57"/>
                  <a:gd name="T26" fmla="*/ 0 w 101"/>
                  <a:gd name="T27" fmla="*/ 57 h 57"/>
                  <a:gd name="T28" fmla="*/ 0 w 101"/>
                  <a:gd name="T29" fmla="*/ 57 h 57"/>
                  <a:gd name="T30" fmla="*/ 1 w 101"/>
                  <a:gd name="T31" fmla="*/ 57 h 57"/>
                  <a:gd name="T32" fmla="*/ 101 w 101"/>
                  <a:gd name="T33" fmla="*/ 37 h 57"/>
                  <a:gd name="T34" fmla="*/ 37 w 101"/>
                  <a:gd name="T35" fmla="*/ 2 h 57"/>
                  <a:gd name="T36" fmla="*/ 38 w 101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57">
                    <a:moveTo>
                      <a:pt x="35" y="8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8" y="0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4297"/>
              <p:cNvSpPr/>
              <p:nvPr/>
            </p:nvSpPr>
            <p:spPr bwMode="auto">
              <a:xfrm>
                <a:off x="4653" y="3918"/>
                <a:ext cx="70" cy="39"/>
              </a:xfrm>
              <a:custGeom>
                <a:avLst/>
                <a:gdLst>
                  <a:gd name="T0" fmla="*/ 1 w 66"/>
                  <a:gd name="T1" fmla="*/ 0 h 37"/>
                  <a:gd name="T2" fmla="*/ 0 w 66"/>
                  <a:gd name="T3" fmla="*/ 2 h 37"/>
                  <a:gd name="T4" fmla="*/ 0 w 66"/>
                  <a:gd name="T5" fmla="*/ 2 h 37"/>
                  <a:gd name="T6" fmla="*/ 1 w 66"/>
                  <a:gd name="T7" fmla="*/ 0 h 37"/>
                  <a:gd name="T8" fmla="*/ 0 w 66"/>
                  <a:gd name="T9" fmla="*/ 2 h 37"/>
                  <a:gd name="T10" fmla="*/ 64 w 66"/>
                  <a:gd name="T11" fmla="*/ 37 h 37"/>
                  <a:gd name="T12" fmla="*/ 66 w 66"/>
                  <a:gd name="T13" fmla="*/ 37 h 37"/>
                  <a:gd name="T14" fmla="*/ 1 w 66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7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4298"/>
              <p:cNvSpPr/>
              <p:nvPr/>
            </p:nvSpPr>
            <p:spPr bwMode="auto">
              <a:xfrm>
                <a:off x="4614" y="39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4299"/>
              <p:cNvSpPr/>
              <p:nvPr/>
            </p:nvSpPr>
            <p:spPr bwMode="auto">
              <a:xfrm>
                <a:off x="4365" y="4033"/>
                <a:ext cx="76" cy="31"/>
              </a:xfrm>
              <a:custGeom>
                <a:avLst/>
                <a:gdLst>
                  <a:gd name="T0" fmla="*/ 0 w 72"/>
                  <a:gd name="T1" fmla="*/ 0 h 29"/>
                  <a:gd name="T2" fmla="*/ 67 w 72"/>
                  <a:gd name="T3" fmla="*/ 29 h 29"/>
                  <a:gd name="T4" fmla="*/ 72 w 72"/>
                  <a:gd name="T5" fmla="*/ 26 h 29"/>
                  <a:gd name="T6" fmla="*/ 71 w 72"/>
                  <a:gd name="T7" fmla="*/ 2 h 29"/>
                  <a:gd name="T8" fmla="*/ 0 w 7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29">
                    <a:moveTo>
                      <a:pt x="0" y="0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8"/>
                      <a:pt x="70" y="26"/>
                      <a:pt x="72" y="2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4300"/>
              <p:cNvSpPr/>
              <p:nvPr/>
            </p:nvSpPr>
            <p:spPr bwMode="auto">
              <a:xfrm>
                <a:off x="4436" y="4060"/>
                <a:ext cx="5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4301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4302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4303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4304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4305"/>
              <p:cNvSpPr/>
              <p:nvPr/>
            </p:nvSpPr>
            <p:spPr bwMode="auto">
              <a:xfrm>
                <a:off x="4832" y="3758"/>
                <a:ext cx="34" cy="143"/>
              </a:xfrm>
              <a:custGeom>
                <a:avLst/>
                <a:gdLst>
                  <a:gd name="T0" fmla="*/ 32 w 32"/>
                  <a:gd name="T1" fmla="*/ 0 h 135"/>
                  <a:gd name="T2" fmla="*/ 0 w 32"/>
                  <a:gd name="T3" fmla="*/ 135 h 135"/>
                  <a:gd name="T4" fmla="*/ 29 w 32"/>
                  <a:gd name="T5" fmla="*/ 87 h 135"/>
                  <a:gd name="T6" fmla="*/ 26 w 32"/>
                  <a:gd name="T7" fmla="*/ 80 h 135"/>
                  <a:gd name="T8" fmla="*/ 32 w 32"/>
                  <a:gd name="T9" fmla="*/ 72 h 135"/>
                  <a:gd name="T10" fmla="*/ 32 w 32"/>
                  <a:gd name="T1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35">
                    <a:moveTo>
                      <a:pt x="3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7" y="85"/>
                      <a:pt x="26" y="83"/>
                      <a:pt x="26" y="80"/>
                    </a:cubicBezTo>
                    <a:cubicBezTo>
                      <a:pt x="26" y="76"/>
                      <a:pt x="29" y="73"/>
                      <a:pt x="32" y="7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4306"/>
              <p:cNvSpPr/>
              <p:nvPr/>
            </p:nvSpPr>
            <p:spPr bwMode="auto">
              <a:xfrm>
                <a:off x="4860" y="3834"/>
                <a:ext cx="6" cy="16"/>
              </a:xfrm>
              <a:custGeom>
                <a:avLst/>
                <a:gdLst>
                  <a:gd name="T0" fmla="*/ 6 w 6"/>
                  <a:gd name="T1" fmla="*/ 0 h 15"/>
                  <a:gd name="T2" fmla="*/ 0 w 6"/>
                  <a:gd name="T3" fmla="*/ 8 h 15"/>
                  <a:gd name="T4" fmla="*/ 3 w 6"/>
                  <a:gd name="T5" fmla="*/ 15 h 15"/>
                  <a:gd name="T6" fmla="*/ 6 w 6"/>
                  <a:gd name="T7" fmla="*/ 8 h 15"/>
                  <a:gd name="T8" fmla="*/ 6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4307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close/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4308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4309"/>
              <p:cNvSpPr/>
              <p:nvPr/>
            </p:nvSpPr>
            <p:spPr bwMode="auto">
              <a:xfrm>
                <a:off x="4442" y="3903"/>
                <a:ext cx="53" cy="130"/>
              </a:xfrm>
              <a:custGeom>
                <a:avLst/>
                <a:gdLst>
                  <a:gd name="T0" fmla="*/ 0 w 50"/>
                  <a:gd name="T1" fmla="*/ 0 h 123"/>
                  <a:gd name="T2" fmla="*/ 0 w 50"/>
                  <a:gd name="T3" fmla="*/ 0 h 123"/>
                  <a:gd name="T4" fmla="*/ 1 w 50"/>
                  <a:gd name="T5" fmla="*/ 122 h 123"/>
                  <a:gd name="T6" fmla="*/ 9 w 50"/>
                  <a:gd name="T7" fmla="*/ 122 h 123"/>
                  <a:gd name="T8" fmla="*/ 9 w 50"/>
                  <a:gd name="T9" fmla="*/ 122 h 123"/>
                  <a:gd name="T10" fmla="*/ 14 w 50"/>
                  <a:gd name="T11" fmla="*/ 117 h 123"/>
                  <a:gd name="T12" fmla="*/ 20 w 50"/>
                  <a:gd name="T13" fmla="*/ 122 h 123"/>
                  <a:gd name="T14" fmla="*/ 20 w 50"/>
                  <a:gd name="T15" fmla="*/ 122 h 123"/>
                  <a:gd name="T16" fmla="*/ 46 w 50"/>
                  <a:gd name="T17" fmla="*/ 123 h 123"/>
                  <a:gd name="T18" fmla="*/ 50 w 50"/>
                  <a:gd name="T19" fmla="*/ 118 h 123"/>
                  <a:gd name="T20" fmla="*/ 0 w 50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19"/>
                      <a:pt x="11" y="117"/>
                      <a:pt x="14" y="117"/>
                    </a:cubicBezTo>
                    <a:cubicBezTo>
                      <a:pt x="17" y="117"/>
                      <a:pt x="20" y="119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8" y="119"/>
                      <a:pt x="50" y="1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4310"/>
              <p:cNvSpPr/>
              <p:nvPr/>
            </p:nvSpPr>
            <p:spPr bwMode="auto">
              <a:xfrm>
                <a:off x="4491" y="402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4311"/>
              <p:cNvSpPr/>
              <p:nvPr/>
            </p:nvSpPr>
            <p:spPr bwMode="auto">
              <a:xfrm>
                <a:off x="4452" y="4027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0 w 11"/>
                  <a:gd name="T5" fmla="*/ 5 h 5"/>
                  <a:gd name="T6" fmla="*/ 11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4312"/>
              <p:cNvSpPr/>
              <p:nvPr/>
            </p:nvSpPr>
            <p:spPr bwMode="auto">
              <a:xfrm>
                <a:off x="4442" y="39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4313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4314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4315"/>
              <p:cNvSpPr/>
              <p:nvPr/>
            </p:nvSpPr>
            <p:spPr bwMode="auto">
              <a:xfrm>
                <a:off x="4440" y="3895"/>
                <a:ext cx="58" cy="139"/>
              </a:xfrm>
              <a:custGeom>
                <a:avLst/>
                <a:gdLst>
                  <a:gd name="T0" fmla="*/ 0 w 55"/>
                  <a:gd name="T1" fmla="*/ 0 h 132"/>
                  <a:gd name="T2" fmla="*/ 2 w 55"/>
                  <a:gd name="T3" fmla="*/ 131 h 132"/>
                  <a:gd name="T4" fmla="*/ 3 w 55"/>
                  <a:gd name="T5" fmla="*/ 131 h 132"/>
                  <a:gd name="T6" fmla="*/ 3 w 55"/>
                  <a:gd name="T7" fmla="*/ 130 h 132"/>
                  <a:gd name="T8" fmla="*/ 2 w 55"/>
                  <a:gd name="T9" fmla="*/ 8 h 132"/>
                  <a:gd name="T10" fmla="*/ 2 w 55"/>
                  <a:gd name="T11" fmla="*/ 8 h 132"/>
                  <a:gd name="T12" fmla="*/ 2 w 55"/>
                  <a:gd name="T13" fmla="*/ 8 h 132"/>
                  <a:gd name="T14" fmla="*/ 52 w 55"/>
                  <a:gd name="T15" fmla="*/ 126 h 132"/>
                  <a:gd name="T16" fmla="*/ 54 w 55"/>
                  <a:gd name="T17" fmla="*/ 131 h 132"/>
                  <a:gd name="T18" fmla="*/ 54 w 55"/>
                  <a:gd name="T19" fmla="*/ 132 h 132"/>
                  <a:gd name="T20" fmla="*/ 53 w 55"/>
                  <a:gd name="T21" fmla="*/ 132 h 132"/>
                  <a:gd name="T22" fmla="*/ 54 w 55"/>
                  <a:gd name="T23" fmla="*/ 132 h 132"/>
                  <a:gd name="T24" fmla="*/ 55 w 55"/>
                  <a:gd name="T25" fmla="*/ 131 h 132"/>
                  <a:gd name="T26" fmla="*/ 55 w 55"/>
                  <a:gd name="T27" fmla="*/ 131 h 132"/>
                  <a:gd name="T28" fmla="*/ 0 w 55"/>
                  <a:gd name="T2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32">
                    <a:moveTo>
                      <a:pt x="0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4" y="132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4316"/>
              <p:cNvSpPr/>
              <p:nvPr/>
            </p:nvSpPr>
            <p:spPr bwMode="auto">
              <a:xfrm>
                <a:off x="4497" y="403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4317"/>
              <p:cNvSpPr/>
              <p:nvPr/>
            </p:nvSpPr>
            <p:spPr bwMode="auto">
              <a:xfrm>
                <a:off x="4443" y="4035"/>
                <a:ext cx="49" cy="27"/>
              </a:xfrm>
              <a:custGeom>
                <a:avLst/>
                <a:gdLst>
                  <a:gd name="T0" fmla="*/ 0 w 46"/>
                  <a:gd name="T1" fmla="*/ 0 h 26"/>
                  <a:gd name="T2" fmla="*/ 1 w 46"/>
                  <a:gd name="T3" fmla="*/ 24 h 26"/>
                  <a:gd name="T4" fmla="*/ 5 w 46"/>
                  <a:gd name="T5" fmla="*/ 26 h 26"/>
                  <a:gd name="T6" fmla="*/ 22 w 46"/>
                  <a:gd name="T7" fmla="*/ 16 h 26"/>
                  <a:gd name="T8" fmla="*/ 46 w 46"/>
                  <a:gd name="T9" fmla="*/ 2 h 26"/>
                  <a:gd name="T10" fmla="*/ 45 w 46"/>
                  <a:gd name="T11" fmla="*/ 1 h 26"/>
                  <a:gd name="T12" fmla="*/ 18 w 46"/>
                  <a:gd name="T13" fmla="*/ 0 h 26"/>
                  <a:gd name="T14" fmla="*/ 13 w 46"/>
                  <a:gd name="T15" fmla="*/ 2 h 26"/>
                  <a:gd name="T16" fmla="*/ 9 w 46"/>
                  <a:gd name="T17" fmla="*/ 0 h 26"/>
                  <a:gd name="T18" fmla="*/ 0 w 4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4" y="25"/>
                      <a:pt x="5" y="2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5" y="2"/>
                      <a:pt x="13" y="2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4318"/>
              <p:cNvSpPr/>
              <p:nvPr/>
            </p:nvSpPr>
            <p:spPr bwMode="auto">
              <a:xfrm>
                <a:off x="4491" y="403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4319"/>
              <p:cNvSpPr/>
              <p:nvPr/>
            </p:nvSpPr>
            <p:spPr bwMode="auto">
              <a:xfrm>
                <a:off x="4444" y="4060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4320"/>
              <p:cNvSpPr/>
              <p:nvPr/>
            </p:nvSpPr>
            <p:spPr bwMode="auto">
              <a:xfrm>
                <a:off x="4453" y="40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4 w 9"/>
                  <a:gd name="T3" fmla="*/ 2 h 2"/>
                  <a:gd name="T4" fmla="*/ 9 w 9"/>
                  <a:gd name="T5" fmla="*/ 0 h 2"/>
                  <a:gd name="T6" fmla="*/ 0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1" y="1"/>
                      <a:pt x="2" y="2"/>
                      <a:pt x="4" y="2"/>
                    </a:cubicBezTo>
                    <a:cubicBezTo>
                      <a:pt x="6" y="2"/>
                      <a:pt x="8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4321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4322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4323"/>
              <p:cNvSpPr/>
              <p:nvPr/>
            </p:nvSpPr>
            <p:spPr bwMode="auto">
              <a:xfrm>
                <a:off x="4442" y="4033"/>
                <a:ext cx="56" cy="36"/>
              </a:xfrm>
              <a:custGeom>
                <a:avLst/>
                <a:gdLst>
                  <a:gd name="T0" fmla="*/ 0 w 53"/>
                  <a:gd name="T1" fmla="*/ 0 h 34"/>
                  <a:gd name="T2" fmla="*/ 0 w 53"/>
                  <a:gd name="T3" fmla="*/ 34 h 34"/>
                  <a:gd name="T4" fmla="*/ 53 w 53"/>
                  <a:gd name="T5" fmla="*/ 2 h 34"/>
                  <a:gd name="T6" fmla="*/ 52 w 53"/>
                  <a:gd name="T7" fmla="*/ 1 h 34"/>
                  <a:gd name="T8" fmla="*/ 51 w 53"/>
                  <a:gd name="T9" fmla="*/ 1 h 34"/>
                  <a:gd name="T10" fmla="*/ 23 w 53"/>
                  <a:gd name="T11" fmla="*/ 18 h 34"/>
                  <a:gd name="T12" fmla="*/ 6 w 53"/>
                  <a:gd name="T13" fmla="*/ 28 h 34"/>
                  <a:gd name="T14" fmla="*/ 2 w 53"/>
                  <a:gd name="T15" fmla="*/ 31 h 34"/>
                  <a:gd name="T16" fmla="*/ 2 w 53"/>
                  <a:gd name="T17" fmla="*/ 26 h 34"/>
                  <a:gd name="T18" fmla="*/ 1 w 53"/>
                  <a:gd name="T19" fmla="*/ 2 h 34"/>
                  <a:gd name="T20" fmla="*/ 1 w 53"/>
                  <a:gd name="T21" fmla="*/ 0 h 34"/>
                  <a:gd name="T22" fmla="*/ 0 w 5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4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4324"/>
              <p:cNvSpPr/>
              <p:nvPr/>
            </p:nvSpPr>
            <p:spPr bwMode="auto">
              <a:xfrm>
                <a:off x="4497" y="40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325"/>
              <p:cNvSpPr>
                <a:spLocks noEditPoints="1"/>
              </p:cNvSpPr>
              <p:nvPr/>
            </p:nvSpPr>
            <p:spPr bwMode="auto">
              <a:xfrm>
                <a:off x="4371" y="3753"/>
                <a:ext cx="188" cy="48"/>
              </a:xfrm>
              <a:custGeom>
                <a:avLst/>
                <a:gdLst>
                  <a:gd name="T0" fmla="*/ 74 w 178"/>
                  <a:gd name="T1" fmla="*/ 32 h 45"/>
                  <a:gd name="T2" fmla="*/ 70 w 178"/>
                  <a:gd name="T3" fmla="*/ 29 h 45"/>
                  <a:gd name="T4" fmla="*/ 74 w 178"/>
                  <a:gd name="T5" fmla="*/ 25 h 45"/>
                  <a:gd name="T6" fmla="*/ 77 w 178"/>
                  <a:gd name="T7" fmla="*/ 29 h 45"/>
                  <a:gd name="T8" fmla="*/ 74 w 178"/>
                  <a:gd name="T9" fmla="*/ 32 h 45"/>
                  <a:gd name="T10" fmla="*/ 96 w 178"/>
                  <a:gd name="T11" fmla="*/ 0 h 45"/>
                  <a:gd name="T12" fmla="*/ 0 w 178"/>
                  <a:gd name="T13" fmla="*/ 25 h 45"/>
                  <a:gd name="T14" fmla="*/ 177 w 178"/>
                  <a:gd name="T15" fmla="*/ 45 h 45"/>
                  <a:gd name="T16" fmla="*/ 178 w 178"/>
                  <a:gd name="T17" fmla="*/ 44 h 45"/>
                  <a:gd name="T18" fmla="*/ 112 w 178"/>
                  <a:gd name="T19" fmla="*/ 3 h 45"/>
                  <a:gd name="T20" fmla="*/ 110 w 178"/>
                  <a:gd name="T21" fmla="*/ 2 h 45"/>
                  <a:gd name="T22" fmla="*/ 104 w 178"/>
                  <a:gd name="T23" fmla="*/ 5 h 45"/>
                  <a:gd name="T24" fmla="*/ 96 w 17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45">
                    <a:moveTo>
                      <a:pt x="74" y="32"/>
                    </a:moveTo>
                    <a:cubicBezTo>
                      <a:pt x="72" y="32"/>
                      <a:pt x="70" y="31"/>
                      <a:pt x="70" y="29"/>
                    </a:cubicBezTo>
                    <a:cubicBezTo>
                      <a:pt x="70" y="27"/>
                      <a:pt x="72" y="25"/>
                      <a:pt x="74" y="25"/>
                    </a:cubicBezTo>
                    <a:cubicBezTo>
                      <a:pt x="76" y="25"/>
                      <a:pt x="77" y="27"/>
                      <a:pt x="77" y="29"/>
                    </a:cubicBezTo>
                    <a:cubicBezTo>
                      <a:pt x="77" y="31"/>
                      <a:pt x="76" y="32"/>
                      <a:pt x="74" y="32"/>
                    </a:cubicBezTo>
                    <a:moveTo>
                      <a:pt x="96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7" y="45"/>
                      <a:pt x="177" y="45"/>
                      <a:pt x="178" y="44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08" y="4"/>
                      <a:pt x="106" y="5"/>
                      <a:pt x="104" y="5"/>
                    </a:cubicBezTo>
                    <a:cubicBezTo>
                      <a:pt x="100" y="5"/>
                      <a:pt x="97" y="3"/>
                      <a:pt x="9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326"/>
              <p:cNvSpPr/>
              <p:nvPr/>
            </p:nvSpPr>
            <p:spPr bwMode="auto">
              <a:xfrm>
                <a:off x="4558" y="380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Oval 4327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328"/>
              <p:cNvSpPr/>
              <p:nvPr/>
            </p:nvSpPr>
            <p:spPr bwMode="auto">
              <a:xfrm>
                <a:off x="4473" y="3751"/>
                <a:ext cx="15" cy="7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2 h 7"/>
                  <a:gd name="T4" fmla="*/ 8 w 14"/>
                  <a:gd name="T5" fmla="*/ 7 h 7"/>
                  <a:gd name="T6" fmla="*/ 14 w 14"/>
                  <a:gd name="T7" fmla="*/ 4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10" y="7"/>
                      <a:pt x="12" y="6"/>
                      <a:pt x="14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329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close/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330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331"/>
              <p:cNvSpPr/>
              <p:nvPr/>
            </p:nvSpPr>
            <p:spPr bwMode="auto">
              <a:xfrm>
                <a:off x="5468" y="2899"/>
                <a:ext cx="84" cy="48"/>
              </a:xfrm>
              <a:custGeom>
                <a:avLst/>
                <a:gdLst>
                  <a:gd name="T0" fmla="*/ 18 w 79"/>
                  <a:gd name="T1" fmla="*/ 0 h 45"/>
                  <a:gd name="T2" fmla="*/ 13 w 79"/>
                  <a:gd name="T3" fmla="*/ 3 h 45"/>
                  <a:gd name="T4" fmla="*/ 12 w 79"/>
                  <a:gd name="T5" fmla="*/ 3 h 45"/>
                  <a:gd name="T6" fmla="*/ 0 w 79"/>
                  <a:gd name="T7" fmla="*/ 41 h 45"/>
                  <a:gd name="T8" fmla="*/ 3 w 79"/>
                  <a:gd name="T9" fmla="*/ 45 h 45"/>
                  <a:gd name="T10" fmla="*/ 78 w 79"/>
                  <a:gd name="T11" fmla="*/ 28 h 45"/>
                  <a:gd name="T12" fmla="*/ 79 w 79"/>
                  <a:gd name="T13" fmla="*/ 27 h 45"/>
                  <a:gd name="T14" fmla="*/ 18 w 79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45">
                    <a:moveTo>
                      <a:pt x="18" y="0"/>
                    </a:moveTo>
                    <a:cubicBezTo>
                      <a:pt x="16" y="2"/>
                      <a:pt x="15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2" y="43"/>
                      <a:pt x="3" y="45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9" y="27"/>
                      <a:pt x="79" y="2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332"/>
              <p:cNvSpPr/>
              <p:nvPr/>
            </p:nvSpPr>
            <p:spPr bwMode="auto">
              <a:xfrm>
                <a:off x="5481" y="2898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4 h 4"/>
                  <a:gd name="T4" fmla="*/ 1 w 6"/>
                  <a:gd name="T5" fmla="*/ 4 h 4"/>
                  <a:gd name="T6" fmla="*/ 6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333"/>
              <p:cNvSpPr/>
              <p:nvPr/>
            </p:nvSpPr>
            <p:spPr bwMode="auto">
              <a:xfrm>
                <a:off x="5466" y="294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334"/>
              <p:cNvSpPr/>
              <p:nvPr/>
            </p:nvSpPr>
            <p:spPr bwMode="auto">
              <a:xfrm>
                <a:off x="5551" y="292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335"/>
              <p:cNvSpPr>
                <a:spLocks noEditPoints="1"/>
              </p:cNvSpPr>
              <p:nvPr/>
            </p:nvSpPr>
            <p:spPr bwMode="auto">
              <a:xfrm>
                <a:off x="5466" y="2896"/>
                <a:ext cx="91" cy="53"/>
              </a:xfrm>
              <a:custGeom>
                <a:avLst/>
                <a:gdLst>
                  <a:gd name="T0" fmla="*/ 14 w 86"/>
                  <a:gd name="T1" fmla="*/ 6 h 50"/>
                  <a:gd name="T2" fmla="*/ 16 w 86"/>
                  <a:gd name="T3" fmla="*/ 2 h 50"/>
                  <a:gd name="T4" fmla="*/ 20 w 86"/>
                  <a:gd name="T5" fmla="*/ 3 h 50"/>
                  <a:gd name="T6" fmla="*/ 81 w 86"/>
                  <a:gd name="T7" fmla="*/ 30 h 50"/>
                  <a:gd name="T8" fmla="*/ 82 w 86"/>
                  <a:gd name="T9" fmla="*/ 31 h 50"/>
                  <a:gd name="T10" fmla="*/ 80 w 86"/>
                  <a:gd name="T11" fmla="*/ 31 h 50"/>
                  <a:gd name="T12" fmla="*/ 5 w 86"/>
                  <a:gd name="T13" fmla="*/ 48 h 50"/>
                  <a:gd name="T14" fmla="*/ 0 w 86"/>
                  <a:gd name="T15" fmla="*/ 49 h 50"/>
                  <a:gd name="T16" fmla="*/ 2 w 86"/>
                  <a:gd name="T17" fmla="*/ 44 h 50"/>
                  <a:gd name="T18" fmla="*/ 14 w 86"/>
                  <a:gd name="T19" fmla="*/ 6 h 50"/>
                  <a:gd name="T20" fmla="*/ 16 w 86"/>
                  <a:gd name="T21" fmla="*/ 0 h 50"/>
                  <a:gd name="T22" fmla="*/ 0 w 86"/>
                  <a:gd name="T23" fmla="*/ 50 h 50"/>
                  <a:gd name="T24" fmla="*/ 86 w 86"/>
                  <a:gd name="T25" fmla="*/ 32 h 50"/>
                  <a:gd name="T26" fmla="*/ 86 w 86"/>
                  <a:gd name="T27" fmla="*/ 31 h 50"/>
                  <a:gd name="T28" fmla="*/ 16 w 86"/>
                  <a:gd name="T2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50">
                    <a:moveTo>
                      <a:pt x="14" y="6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6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336"/>
              <p:cNvSpPr/>
              <p:nvPr/>
            </p:nvSpPr>
            <p:spPr bwMode="auto">
              <a:xfrm>
                <a:off x="5557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337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338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339"/>
              <p:cNvSpPr/>
              <p:nvPr/>
            </p:nvSpPr>
            <p:spPr bwMode="auto">
              <a:xfrm>
                <a:off x="5450" y="2823"/>
                <a:ext cx="28" cy="69"/>
              </a:xfrm>
              <a:custGeom>
                <a:avLst/>
                <a:gdLst>
                  <a:gd name="T0" fmla="*/ 0 w 26"/>
                  <a:gd name="T1" fmla="*/ 0 h 65"/>
                  <a:gd name="T2" fmla="*/ 7 w 26"/>
                  <a:gd name="T3" fmla="*/ 58 h 65"/>
                  <a:gd name="T4" fmla="*/ 25 w 26"/>
                  <a:gd name="T5" fmla="*/ 65 h 65"/>
                  <a:gd name="T6" fmla="*/ 26 w 26"/>
                  <a:gd name="T7" fmla="*/ 64 h 65"/>
                  <a:gd name="T8" fmla="*/ 0 w 26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5">
                    <a:moveTo>
                      <a:pt x="0" y="0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6" y="64"/>
                      <a:pt x="26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340"/>
              <p:cNvSpPr/>
              <p:nvPr/>
            </p:nvSpPr>
            <p:spPr bwMode="auto">
              <a:xfrm>
                <a:off x="5477" y="2891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41"/>
              <p:cNvSpPr>
                <a:spLocks noEditPoints="1"/>
              </p:cNvSpPr>
              <p:nvPr/>
            </p:nvSpPr>
            <p:spPr bwMode="auto">
              <a:xfrm>
                <a:off x="5459" y="2889"/>
                <a:ext cx="20" cy="52"/>
              </a:xfrm>
              <a:custGeom>
                <a:avLst/>
                <a:gdLst>
                  <a:gd name="T0" fmla="*/ 0 w 19"/>
                  <a:gd name="T1" fmla="*/ 7 h 50"/>
                  <a:gd name="T2" fmla="*/ 6 w 19"/>
                  <a:gd name="T3" fmla="*/ 50 h 50"/>
                  <a:gd name="T4" fmla="*/ 6 w 19"/>
                  <a:gd name="T5" fmla="*/ 50 h 50"/>
                  <a:gd name="T6" fmla="*/ 19 w 19"/>
                  <a:gd name="T7" fmla="*/ 12 h 50"/>
                  <a:gd name="T8" fmla="*/ 16 w 19"/>
                  <a:gd name="T9" fmla="*/ 8 h 50"/>
                  <a:gd name="T10" fmla="*/ 0 w 19"/>
                  <a:gd name="T11" fmla="*/ 7 h 50"/>
                  <a:gd name="T12" fmla="*/ 0 w 19"/>
                  <a:gd name="T13" fmla="*/ 0 h 50"/>
                  <a:gd name="T14" fmla="*/ 0 w 19"/>
                  <a:gd name="T15" fmla="*/ 4 h 50"/>
                  <a:gd name="T16" fmla="*/ 13 w 19"/>
                  <a:gd name="T17" fmla="*/ 5 h 50"/>
                  <a:gd name="T18" fmla="*/ 0 w 1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0">
                    <a:moveTo>
                      <a:pt x="0" y="7"/>
                    </a:move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1"/>
                      <a:pt x="16" y="10"/>
                      <a:pt x="16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42"/>
              <p:cNvSpPr/>
              <p:nvPr/>
            </p:nvSpPr>
            <p:spPr bwMode="auto">
              <a:xfrm>
                <a:off x="5476" y="289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43"/>
              <p:cNvSpPr/>
              <p:nvPr/>
            </p:nvSpPr>
            <p:spPr bwMode="auto">
              <a:xfrm>
                <a:off x="5465" y="29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44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45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46"/>
              <p:cNvSpPr>
                <a:spLocks noEditPoints="1"/>
              </p:cNvSpPr>
              <p:nvPr/>
            </p:nvSpPr>
            <p:spPr bwMode="auto">
              <a:xfrm>
                <a:off x="5448" y="2814"/>
                <a:ext cx="34" cy="136"/>
              </a:xfrm>
              <a:custGeom>
                <a:avLst/>
                <a:gdLst>
                  <a:gd name="T0" fmla="*/ 9 w 32"/>
                  <a:gd name="T1" fmla="*/ 67 h 129"/>
                  <a:gd name="T2" fmla="*/ 2 w 32"/>
                  <a:gd name="T3" fmla="*/ 9 h 129"/>
                  <a:gd name="T4" fmla="*/ 28 w 32"/>
                  <a:gd name="T5" fmla="*/ 73 h 129"/>
                  <a:gd name="T6" fmla="*/ 29 w 32"/>
                  <a:gd name="T7" fmla="*/ 75 h 129"/>
                  <a:gd name="T8" fmla="*/ 30 w 32"/>
                  <a:gd name="T9" fmla="*/ 78 h 129"/>
                  <a:gd name="T10" fmla="*/ 30 w 32"/>
                  <a:gd name="T11" fmla="*/ 79 h 129"/>
                  <a:gd name="T12" fmla="*/ 29 w 32"/>
                  <a:gd name="T13" fmla="*/ 83 h 129"/>
                  <a:gd name="T14" fmla="*/ 16 w 32"/>
                  <a:gd name="T15" fmla="*/ 121 h 129"/>
                  <a:gd name="T16" fmla="*/ 16 w 32"/>
                  <a:gd name="T17" fmla="*/ 122 h 129"/>
                  <a:gd name="T18" fmla="*/ 16 w 32"/>
                  <a:gd name="T19" fmla="*/ 121 h 129"/>
                  <a:gd name="T20" fmla="*/ 10 w 32"/>
                  <a:gd name="T21" fmla="*/ 78 h 129"/>
                  <a:gd name="T22" fmla="*/ 10 w 32"/>
                  <a:gd name="T23" fmla="*/ 75 h 129"/>
                  <a:gd name="T24" fmla="*/ 10 w 32"/>
                  <a:gd name="T25" fmla="*/ 71 h 129"/>
                  <a:gd name="T26" fmla="*/ 9 w 32"/>
                  <a:gd name="T27" fmla="*/ 67 h 129"/>
                  <a:gd name="T28" fmla="*/ 0 w 32"/>
                  <a:gd name="T29" fmla="*/ 0 h 129"/>
                  <a:gd name="T30" fmla="*/ 0 w 32"/>
                  <a:gd name="T31" fmla="*/ 0 h 129"/>
                  <a:gd name="T32" fmla="*/ 0 w 32"/>
                  <a:gd name="T33" fmla="*/ 0 h 129"/>
                  <a:gd name="T34" fmla="*/ 15 w 32"/>
                  <a:gd name="T35" fmla="*/ 129 h 129"/>
                  <a:gd name="T36" fmla="*/ 32 w 32"/>
                  <a:gd name="T37" fmla="*/ 78 h 129"/>
                  <a:gd name="T38" fmla="*/ 0 w 32"/>
                  <a:gd name="T3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29">
                    <a:moveTo>
                      <a:pt x="9" y="6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67"/>
                      <a:pt x="9" y="67"/>
                      <a:pt x="9" y="6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47"/>
              <p:cNvSpPr/>
              <p:nvPr/>
            </p:nvSpPr>
            <p:spPr bwMode="auto">
              <a:xfrm>
                <a:off x="5447" y="281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48"/>
              <p:cNvSpPr/>
              <p:nvPr/>
            </p:nvSpPr>
            <p:spPr bwMode="auto">
              <a:xfrm>
                <a:off x="5314" y="2717"/>
                <a:ext cx="51" cy="105"/>
              </a:xfrm>
              <a:custGeom>
                <a:avLst/>
                <a:gdLst>
                  <a:gd name="T0" fmla="*/ 48 w 48"/>
                  <a:gd name="T1" fmla="*/ 0 h 99"/>
                  <a:gd name="T2" fmla="*/ 8 w 48"/>
                  <a:gd name="T3" fmla="*/ 42 h 99"/>
                  <a:gd name="T4" fmla="*/ 10 w 48"/>
                  <a:gd name="T5" fmla="*/ 46 h 99"/>
                  <a:gd name="T6" fmla="*/ 3 w 48"/>
                  <a:gd name="T7" fmla="*/ 53 h 99"/>
                  <a:gd name="T8" fmla="*/ 0 w 48"/>
                  <a:gd name="T9" fmla="*/ 99 h 99"/>
                  <a:gd name="T10" fmla="*/ 48 w 48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48" y="0"/>
                    </a:move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5"/>
                      <a:pt x="10" y="46"/>
                    </a:cubicBezTo>
                    <a:cubicBezTo>
                      <a:pt x="10" y="50"/>
                      <a:pt x="7" y="53"/>
                      <a:pt x="3" y="53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49"/>
              <p:cNvSpPr/>
              <p:nvPr/>
            </p:nvSpPr>
            <p:spPr bwMode="auto">
              <a:xfrm>
                <a:off x="5317" y="2762"/>
                <a:ext cx="8" cy="11"/>
              </a:xfrm>
              <a:custGeom>
                <a:avLst/>
                <a:gdLst>
                  <a:gd name="T0" fmla="*/ 5 w 7"/>
                  <a:gd name="T1" fmla="*/ 0 h 11"/>
                  <a:gd name="T2" fmla="*/ 1 w 7"/>
                  <a:gd name="T3" fmla="*/ 5 h 11"/>
                  <a:gd name="T4" fmla="*/ 0 w 7"/>
                  <a:gd name="T5" fmla="*/ 11 h 11"/>
                  <a:gd name="T6" fmla="*/ 7 w 7"/>
                  <a:gd name="T7" fmla="*/ 4 h 11"/>
                  <a:gd name="T8" fmla="*/ 5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7" y="8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50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close/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351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352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353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4354"/>
              <p:cNvSpPr/>
              <p:nvPr/>
            </p:nvSpPr>
            <p:spPr bwMode="auto">
              <a:xfrm>
                <a:off x="5316" y="2721"/>
                <a:ext cx="127" cy="106"/>
              </a:xfrm>
              <a:custGeom>
                <a:avLst/>
                <a:gdLst>
                  <a:gd name="T0" fmla="*/ 58 w 120"/>
                  <a:gd name="T1" fmla="*/ 0 h 101"/>
                  <a:gd name="T2" fmla="*/ 0 w 120"/>
                  <a:gd name="T3" fmla="*/ 99 h 101"/>
                  <a:gd name="T4" fmla="*/ 1 w 120"/>
                  <a:gd name="T5" fmla="*/ 101 h 101"/>
                  <a:gd name="T6" fmla="*/ 118 w 120"/>
                  <a:gd name="T7" fmla="*/ 86 h 101"/>
                  <a:gd name="T8" fmla="*/ 120 w 120"/>
                  <a:gd name="T9" fmla="*/ 83 h 101"/>
                  <a:gd name="T10" fmla="*/ 58 w 120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101">
                    <a:moveTo>
                      <a:pt x="58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1" y="101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85"/>
                      <a:pt x="119" y="83"/>
                      <a:pt x="120" y="83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355"/>
              <p:cNvSpPr/>
              <p:nvPr/>
            </p:nvSpPr>
            <p:spPr bwMode="auto">
              <a:xfrm>
                <a:off x="5441" y="280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356"/>
              <p:cNvSpPr/>
              <p:nvPr/>
            </p:nvSpPr>
            <p:spPr bwMode="auto">
              <a:xfrm>
                <a:off x="5315" y="282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357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358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359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360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361"/>
              <p:cNvSpPr/>
              <p:nvPr/>
            </p:nvSpPr>
            <p:spPr bwMode="auto">
              <a:xfrm>
                <a:off x="5382" y="2686"/>
                <a:ext cx="36" cy="48"/>
              </a:xfrm>
              <a:custGeom>
                <a:avLst/>
                <a:gdLst>
                  <a:gd name="T0" fmla="*/ 15 w 34"/>
                  <a:gd name="T1" fmla="*/ 0 h 46"/>
                  <a:gd name="T2" fmla="*/ 0 w 34"/>
                  <a:gd name="T3" fmla="*/ 26 h 46"/>
                  <a:gd name="T4" fmla="*/ 34 w 34"/>
                  <a:gd name="T5" fmla="*/ 46 h 46"/>
                  <a:gd name="T6" fmla="*/ 20 w 34"/>
                  <a:gd name="T7" fmla="*/ 7 h 46"/>
                  <a:gd name="T8" fmla="*/ 17 w 34"/>
                  <a:gd name="T9" fmla="*/ 1 h 46"/>
                  <a:gd name="T10" fmla="*/ 17 w 34"/>
                  <a:gd name="T11" fmla="*/ 1 h 46"/>
                  <a:gd name="T12" fmla="*/ 15 w 3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6">
                    <a:moveTo>
                      <a:pt x="1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4362"/>
              <p:cNvSpPr/>
              <p:nvPr/>
            </p:nvSpPr>
            <p:spPr bwMode="auto">
              <a:xfrm>
                <a:off x="5398" y="26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363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364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365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366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367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368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369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370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371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close/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372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373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374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375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close/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376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377"/>
              <p:cNvSpPr/>
              <p:nvPr/>
            </p:nvSpPr>
            <p:spPr bwMode="auto">
              <a:xfrm>
                <a:off x="5501" y="3233"/>
                <a:ext cx="55" cy="44"/>
              </a:xfrm>
              <a:custGeom>
                <a:avLst/>
                <a:gdLst>
                  <a:gd name="T0" fmla="*/ 24 w 52"/>
                  <a:gd name="T1" fmla="*/ 0 h 42"/>
                  <a:gd name="T2" fmla="*/ 0 w 52"/>
                  <a:gd name="T3" fmla="*/ 9 h 42"/>
                  <a:gd name="T4" fmla="*/ 51 w 52"/>
                  <a:gd name="T5" fmla="*/ 42 h 42"/>
                  <a:gd name="T6" fmla="*/ 52 w 52"/>
                  <a:gd name="T7" fmla="*/ 41 h 42"/>
                  <a:gd name="T8" fmla="*/ 33 w 52"/>
                  <a:gd name="T9" fmla="*/ 3 h 42"/>
                  <a:gd name="T10" fmla="*/ 31 w 52"/>
                  <a:gd name="T11" fmla="*/ 4 h 42"/>
                  <a:gd name="T12" fmla="*/ 24 w 52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2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28" y="4"/>
                      <a:pt x="25" y="2"/>
                      <a:pt x="2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378"/>
              <p:cNvSpPr/>
              <p:nvPr/>
            </p:nvSpPr>
            <p:spPr bwMode="auto">
              <a:xfrm>
                <a:off x="5527" y="3230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7 w 9"/>
                  <a:gd name="T5" fmla="*/ 7 h 7"/>
                  <a:gd name="T6" fmla="*/ 9 w 9"/>
                  <a:gd name="T7" fmla="*/ 6 h 7"/>
                  <a:gd name="T8" fmla="*/ 6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4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379"/>
              <p:cNvSpPr/>
              <p:nvPr/>
            </p:nvSpPr>
            <p:spPr bwMode="auto">
              <a:xfrm>
                <a:off x="5555" y="32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380"/>
              <p:cNvSpPr/>
              <p:nvPr/>
            </p:nvSpPr>
            <p:spPr bwMode="auto">
              <a:xfrm>
                <a:off x="5499" y="3230"/>
                <a:ext cx="62" cy="53"/>
              </a:xfrm>
              <a:custGeom>
                <a:avLst/>
                <a:gdLst>
                  <a:gd name="T0" fmla="*/ 34 w 59"/>
                  <a:gd name="T1" fmla="*/ 0 h 51"/>
                  <a:gd name="T2" fmla="*/ 33 w 59"/>
                  <a:gd name="T3" fmla="*/ 0 h 51"/>
                  <a:gd name="T4" fmla="*/ 32 w 59"/>
                  <a:gd name="T5" fmla="*/ 0 h 51"/>
                  <a:gd name="T6" fmla="*/ 35 w 59"/>
                  <a:gd name="T7" fmla="*/ 6 h 51"/>
                  <a:gd name="T8" fmla="*/ 54 w 59"/>
                  <a:gd name="T9" fmla="*/ 44 h 51"/>
                  <a:gd name="T10" fmla="*/ 55 w 59"/>
                  <a:gd name="T11" fmla="*/ 47 h 51"/>
                  <a:gd name="T12" fmla="*/ 53 w 59"/>
                  <a:gd name="T13" fmla="*/ 45 h 51"/>
                  <a:gd name="T14" fmla="*/ 2 w 59"/>
                  <a:gd name="T15" fmla="*/ 12 h 51"/>
                  <a:gd name="T16" fmla="*/ 0 w 59"/>
                  <a:gd name="T17" fmla="*/ 12 h 51"/>
                  <a:gd name="T18" fmla="*/ 59 w 59"/>
                  <a:gd name="T19" fmla="*/ 51 h 51"/>
                  <a:gd name="T20" fmla="*/ 34 w 59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381"/>
              <p:cNvSpPr/>
              <p:nvPr/>
            </p:nvSpPr>
            <p:spPr bwMode="auto">
              <a:xfrm>
                <a:off x="5497" y="3227"/>
                <a:ext cx="38" cy="15"/>
              </a:xfrm>
              <a:custGeom>
                <a:avLst/>
                <a:gdLst>
                  <a:gd name="T0" fmla="*/ 35 w 36"/>
                  <a:gd name="T1" fmla="*/ 0 h 14"/>
                  <a:gd name="T2" fmla="*/ 0 w 36"/>
                  <a:gd name="T3" fmla="*/ 13 h 14"/>
                  <a:gd name="T4" fmla="*/ 2 w 36"/>
                  <a:gd name="T5" fmla="*/ 14 h 14"/>
                  <a:gd name="T6" fmla="*/ 4 w 36"/>
                  <a:gd name="T7" fmla="*/ 14 h 14"/>
                  <a:gd name="T8" fmla="*/ 28 w 36"/>
                  <a:gd name="T9" fmla="*/ 5 h 14"/>
                  <a:gd name="T10" fmla="*/ 34 w 36"/>
                  <a:gd name="T11" fmla="*/ 2 h 14"/>
                  <a:gd name="T12" fmla="*/ 35 w 36"/>
                  <a:gd name="T13" fmla="*/ 2 h 14"/>
                  <a:gd name="T14" fmla="*/ 36 w 36"/>
                  <a:gd name="T15" fmla="*/ 2 h 14"/>
                  <a:gd name="T16" fmla="*/ 35 w 36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35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382"/>
              <p:cNvSpPr/>
              <p:nvPr/>
            </p:nvSpPr>
            <p:spPr bwMode="auto">
              <a:xfrm>
                <a:off x="5529" y="3405"/>
                <a:ext cx="97" cy="40"/>
              </a:xfrm>
              <a:custGeom>
                <a:avLst/>
                <a:gdLst>
                  <a:gd name="T0" fmla="*/ 2 w 92"/>
                  <a:gd name="T1" fmla="*/ 0 h 38"/>
                  <a:gd name="T2" fmla="*/ 0 w 92"/>
                  <a:gd name="T3" fmla="*/ 2 h 38"/>
                  <a:gd name="T4" fmla="*/ 2 w 92"/>
                  <a:gd name="T5" fmla="*/ 32 h 38"/>
                  <a:gd name="T6" fmla="*/ 9 w 92"/>
                  <a:gd name="T7" fmla="*/ 38 h 38"/>
                  <a:gd name="T8" fmla="*/ 92 w 92"/>
                  <a:gd name="T9" fmla="*/ 34 h 38"/>
                  <a:gd name="T10" fmla="*/ 2 w 92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38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6" y="32"/>
                      <a:pt x="8" y="35"/>
                      <a:pt x="9" y="38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383"/>
              <p:cNvSpPr/>
              <p:nvPr/>
            </p:nvSpPr>
            <p:spPr bwMode="auto">
              <a:xfrm>
                <a:off x="5531" y="3439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6 h 6"/>
                  <a:gd name="T4" fmla="*/ 7 w 7"/>
                  <a:gd name="T5" fmla="*/ 6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384"/>
              <p:cNvSpPr/>
              <p:nvPr/>
            </p:nvSpPr>
            <p:spPr bwMode="auto">
              <a:xfrm>
                <a:off x="5528" y="34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385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close/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386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387"/>
              <p:cNvSpPr>
                <a:spLocks noEditPoints="1"/>
              </p:cNvSpPr>
              <p:nvPr/>
            </p:nvSpPr>
            <p:spPr bwMode="auto">
              <a:xfrm>
                <a:off x="5858" y="2824"/>
                <a:ext cx="101" cy="75"/>
              </a:xfrm>
              <a:custGeom>
                <a:avLst/>
                <a:gdLst>
                  <a:gd name="T0" fmla="*/ 66 w 95"/>
                  <a:gd name="T1" fmla="*/ 41 h 71"/>
                  <a:gd name="T2" fmla="*/ 61 w 95"/>
                  <a:gd name="T3" fmla="*/ 36 h 71"/>
                  <a:gd name="T4" fmla="*/ 66 w 95"/>
                  <a:gd name="T5" fmla="*/ 31 h 71"/>
                  <a:gd name="T6" fmla="*/ 71 w 95"/>
                  <a:gd name="T7" fmla="*/ 36 h 71"/>
                  <a:gd name="T8" fmla="*/ 66 w 95"/>
                  <a:gd name="T9" fmla="*/ 41 h 71"/>
                  <a:gd name="T10" fmla="*/ 62 w 95"/>
                  <a:gd name="T11" fmla="*/ 0 h 71"/>
                  <a:gd name="T12" fmla="*/ 0 w 95"/>
                  <a:gd name="T13" fmla="*/ 24 h 71"/>
                  <a:gd name="T14" fmla="*/ 0 w 95"/>
                  <a:gd name="T15" fmla="*/ 25 h 71"/>
                  <a:gd name="T16" fmla="*/ 0 w 95"/>
                  <a:gd name="T17" fmla="*/ 27 h 71"/>
                  <a:gd name="T18" fmla="*/ 95 w 95"/>
                  <a:gd name="T19" fmla="*/ 71 h 71"/>
                  <a:gd name="T20" fmla="*/ 69 w 95"/>
                  <a:gd name="T21" fmla="*/ 3 h 71"/>
                  <a:gd name="T22" fmla="*/ 68 w 95"/>
                  <a:gd name="T23" fmla="*/ 3 h 71"/>
                  <a:gd name="T24" fmla="*/ 62 w 95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71">
                    <a:moveTo>
                      <a:pt x="66" y="41"/>
                    </a:moveTo>
                    <a:cubicBezTo>
                      <a:pt x="63" y="41"/>
                      <a:pt x="61" y="39"/>
                      <a:pt x="61" y="36"/>
                    </a:cubicBezTo>
                    <a:cubicBezTo>
                      <a:pt x="61" y="33"/>
                      <a:pt x="63" y="31"/>
                      <a:pt x="66" y="31"/>
                    </a:cubicBezTo>
                    <a:cubicBezTo>
                      <a:pt x="69" y="31"/>
                      <a:pt x="71" y="33"/>
                      <a:pt x="71" y="36"/>
                    </a:cubicBezTo>
                    <a:cubicBezTo>
                      <a:pt x="71" y="39"/>
                      <a:pt x="69" y="41"/>
                      <a:pt x="66" y="41"/>
                    </a:cubicBezTo>
                    <a:moveTo>
                      <a:pt x="62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5" y="3"/>
                      <a:pt x="63" y="1"/>
                      <a:pt x="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Oval 4388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389"/>
              <p:cNvSpPr/>
              <p:nvPr/>
            </p:nvSpPr>
            <p:spPr bwMode="auto">
              <a:xfrm>
                <a:off x="5854" y="2849"/>
                <a:ext cx="4" cy="4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390"/>
              <p:cNvSpPr/>
              <p:nvPr/>
            </p:nvSpPr>
            <p:spPr bwMode="auto">
              <a:xfrm>
                <a:off x="5924" y="2822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6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391"/>
              <p:cNvSpPr>
                <a:spLocks noEditPoints="1"/>
              </p:cNvSpPr>
              <p:nvPr/>
            </p:nvSpPr>
            <p:spPr bwMode="auto">
              <a:xfrm>
                <a:off x="5852" y="2820"/>
                <a:ext cx="110" cy="82"/>
              </a:xfrm>
              <a:custGeom>
                <a:avLst/>
                <a:gdLst>
                  <a:gd name="T0" fmla="*/ 68 w 104"/>
                  <a:gd name="T1" fmla="*/ 4 h 78"/>
                  <a:gd name="T2" fmla="*/ 73 w 104"/>
                  <a:gd name="T3" fmla="*/ 2 h 78"/>
                  <a:gd name="T4" fmla="*/ 75 w 104"/>
                  <a:gd name="T5" fmla="*/ 7 h 78"/>
                  <a:gd name="T6" fmla="*/ 101 w 104"/>
                  <a:gd name="T7" fmla="*/ 75 h 78"/>
                  <a:gd name="T8" fmla="*/ 6 w 104"/>
                  <a:gd name="T9" fmla="*/ 31 h 78"/>
                  <a:gd name="T10" fmla="*/ 2 w 104"/>
                  <a:gd name="T11" fmla="*/ 29 h 78"/>
                  <a:gd name="T12" fmla="*/ 6 w 104"/>
                  <a:gd name="T13" fmla="*/ 28 h 78"/>
                  <a:gd name="T14" fmla="*/ 68 w 104"/>
                  <a:gd name="T15" fmla="*/ 4 h 78"/>
                  <a:gd name="T16" fmla="*/ 72 w 104"/>
                  <a:gd name="T17" fmla="*/ 0 h 78"/>
                  <a:gd name="T18" fmla="*/ 74 w 104"/>
                  <a:gd name="T19" fmla="*/ 0 h 78"/>
                  <a:gd name="T20" fmla="*/ 72 w 104"/>
                  <a:gd name="T21" fmla="*/ 0 h 78"/>
                  <a:gd name="T22" fmla="*/ 74 w 104"/>
                  <a:gd name="T23" fmla="*/ 0 h 78"/>
                  <a:gd name="T24" fmla="*/ 0 w 104"/>
                  <a:gd name="T25" fmla="*/ 29 h 78"/>
                  <a:gd name="T26" fmla="*/ 0 w 104"/>
                  <a:gd name="T27" fmla="*/ 30 h 78"/>
                  <a:gd name="T28" fmla="*/ 104 w 104"/>
                  <a:gd name="T29" fmla="*/ 78 h 78"/>
                  <a:gd name="T30" fmla="*/ 74 w 104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78">
                    <a:moveTo>
                      <a:pt x="68" y="4"/>
                    </a:moveTo>
                    <a:cubicBezTo>
                      <a:pt x="73" y="2"/>
                      <a:pt x="73" y="2"/>
                      <a:pt x="73" y="2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8" y="4"/>
                      <a:pt x="68" y="4"/>
                      <a:pt x="68" y="4"/>
                    </a:cubicBezTo>
                    <a:moveTo>
                      <a:pt x="72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2" y="0"/>
                      <a:pt x="72" y="0"/>
                      <a:pt x="72" y="0"/>
                    </a:cubicBezTo>
                    <a:moveTo>
                      <a:pt x="74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4392"/>
              <p:cNvSpPr/>
              <p:nvPr/>
            </p:nvSpPr>
            <p:spPr bwMode="auto">
              <a:xfrm>
                <a:off x="5850" y="28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393"/>
              <p:cNvSpPr>
                <a:spLocks noEditPoints="1"/>
              </p:cNvSpPr>
              <p:nvPr/>
            </p:nvSpPr>
            <p:spPr bwMode="auto">
              <a:xfrm>
                <a:off x="6133" y="2819"/>
                <a:ext cx="112" cy="80"/>
              </a:xfrm>
              <a:custGeom>
                <a:avLst/>
                <a:gdLst>
                  <a:gd name="T0" fmla="*/ 55 w 106"/>
                  <a:gd name="T1" fmla="*/ 15 h 76"/>
                  <a:gd name="T2" fmla="*/ 51 w 106"/>
                  <a:gd name="T3" fmla="*/ 11 h 76"/>
                  <a:gd name="T4" fmla="*/ 55 w 106"/>
                  <a:gd name="T5" fmla="*/ 7 h 76"/>
                  <a:gd name="T6" fmla="*/ 59 w 106"/>
                  <a:gd name="T7" fmla="*/ 11 h 76"/>
                  <a:gd name="T8" fmla="*/ 55 w 106"/>
                  <a:gd name="T9" fmla="*/ 15 h 76"/>
                  <a:gd name="T10" fmla="*/ 79 w 106"/>
                  <a:gd name="T11" fmla="*/ 0 h 76"/>
                  <a:gd name="T12" fmla="*/ 0 w 106"/>
                  <a:gd name="T13" fmla="*/ 6 h 76"/>
                  <a:gd name="T14" fmla="*/ 0 w 106"/>
                  <a:gd name="T15" fmla="*/ 8 h 76"/>
                  <a:gd name="T16" fmla="*/ 105 w 106"/>
                  <a:gd name="T17" fmla="*/ 76 h 76"/>
                  <a:gd name="T18" fmla="*/ 106 w 106"/>
                  <a:gd name="T19" fmla="*/ 75 h 76"/>
                  <a:gd name="T20" fmla="*/ 79 w 106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76">
                    <a:moveTo>
                      <a:pt x="55" y="15"/>
                    </a:moveTo>
                    <a:cubicBezTo>
                      <a:pt x="53" y="15"/>
                      <a:pt x="51" y="13"/>
                      <a:pt x="51" y="11"/>
                    </a:cubicBezTo>
                    <a:cubicBezTo>
                      <a:pt x="51" y="9"/>
                      <a:pt x="53" y="7"/>
                      <a:pt x="55" y="7"/>
                    </a:cubicBezTo>
                    <a:cubicBezTo>
                      <a:pt x="57" y="7"/>
                      <a:pt x="59" y="9"/>
                      <a:pt x="59" y="11"/>
                    </a:cubicBezTo>
                    <a:cubicBezTo>
                      <a:pt x="59" y="13"/>
                      <a:pt x="57" y="15"/>
                      <a:pt x="55" y="15"/>
                    </a:cubicBezTo>
                    <a:moveTo>
                      <a:pt x="79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5"/>
                      <a:pt x="106" y="75"/>
                      <a:pt x="106" y="75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394"/>
              <p:cNvSpPr/>
              <p:nvPr/>
            </p:nvSpPr>
            <p:spPr bwMode="auto">
              <a:xfrm>
                <a:off x="6130" y="2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395"/>
              <p:cNvSpPr/>
              <p:nvPr/>
            </p:nvSpPr>
            <p:spPr bwMode="auto">
              <a:xfrm>
                <a:off x="6244" y="28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Oval 4396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397"/>
              <p:cNvSpPr/>
              <p:nvPr/>
            </p:nvSpPr>
            <p:spPr bwMode="auto">
              <a:xfrm>
                <a:off x="6128" y="2819"/>
                <a:ext cx="119" cy="83"/>
              </a:xfrm>
              <a:custGeom>
                <a:avLst/>
                <a:gdLst>
                  <a:gd name="T0" fmla="*/ 85 w 113"/>
                  <a:gd name="T1" fmla="*/ 0 h 79"/>
                  <a:gd name="T2" fmla="*/ 84 w 113"/>
                  <a:gd name="T3" fmla="*/ 0 h 79"/>
                  <a:gd name="T4" fmla="*/ 111 w 113"/>
                  <a:gd name="T5" fmla="*/ 75 h 79"/>
                  <a:gd name="T6" fmla="*/ 111 w 113"/>
                  <a:gd name="T7" fmla="*/ 76 h 79"/>
                  <a:gd name="T8" fmla="*/ 110 w 113"/>
                  <a:gd name="T9" fmla="*/ 76 h 79"/>
                  <a:gd name="T10" fmla="*/ 5 w 113"/>
                  <a:gd name="T11" fmla="*/ 8 h 79"/>
                  <a:gd name="T12" fmla="*/ 2 w 113"/>
                  <a:gd name="T13" fmla="*/ 6 h 79"/>
                  <a:gd name="T14" fmla="*/ 0 w 113"/>
                  <a:gd name="T15" fmla="*/ 7 h 79"/>
                  <a:gd name="T16" fmla="*/ 113 w 113"/>
                  <a:gd name="T17" fmla="*/ 79 h 79"/>
                  <a:gd name="T18" fmla="*/ 113 w 113"/>
                  <a:gd name="T19" fmla="*/ 78 h 79"/>
                  <a:gd name="T20" fmla="*/ 85 w 11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79"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8"/>
                      <a:pt x="113" y="78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398"/>
              <p:cNvSpPr/>
              <p:nvPr/>
            </p:nvSpPr>
            <p:spPr bwMode="auto">
              <a:xfrm>
                <a:off x="6247" y="290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399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400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401"/>
              <p:cNvSpPr/>
              <p:nvPr/>
            </p:nvSpPr>
            <p:spPr bwMode="auto">
              <a:xfrm>
                <a:off x="6211" y="2670"/>
                <a:ext cx="51" cy="57"/>
              </a:xfrm>
              <a:custGeom>
                <a:avLst/>
                <a:gdLst>
                  <a:gd name="T0" fmla="*/ 45 w 48"/>
                  <a:gd name="T1" fmla="*/ 0 h 54"/>
                  <a:gd name="T2" fmla="*/ 0 w 48"/>
                  <a:gd name="T3" fmla="*/ 1 h 54"/>
                  <a:gd name="T4" fmla="*/ 25 w 48"/>
                  <a:gd name="T5" fmla="*/ 54 h 54"/>
                  <a:gd name="T6" fmla="*/ 26 w 48"/>
                  <a:gd name="T7" fmla="*/ 54 h 54"/>
                  <a:gd name="T8" fmla="*/ 27 w 48"/>
                  <a:gd name="T9" fmla="*/ 54 h 54"/>
                  <a:gd name="T10" fmla="*/ 48 w 48"/>
                  <a:gd name="T11" fmla="*/ 4 h 54"/>
                  <a:gd name="T12" fmla="*/ 45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3"/>
                      <a:pt x="46" y="2"/>
                      <a:pt x="4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402"/>
              <p:cNvSpPr/>
              <p:nvPr/>
            </p:nvSpPr>
            <p:spPr bwMode="auto">
              <a:xfrm>
                <a:off x="6238" y="272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403"/>
              <p:cNvSpPr/>
              <p:nvPr/>
            </p:nvSpPr>
            <p:spPr bwMode="auto">
              <a:xfrm>
                <a:off x="6259" y="26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3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404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405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406"/>
              <p:cNvSpPr/>
              <p:nvPr/>
            </p:nvSpPr>
            <p:spPr bwMode="auto">
              <a:xfrm>
                <a:off x="6209" y="2670"/>
                <a:ext cx="31" cy="61"/>
              </a:xfrm>
              <a:custGeom>
                <a:avLst/>
                <a:gdLst>
                  <a:gd name="T0" fmla="*/ 2 w 29"/>
                  <a:gd name="T1" fmla="*/ 0 h 58"/>
                  <a:gd name="T2" fmla="*/ 0 w 29"/>
                  <a:gd name="T3" fmla="*/ 0 h 58"/>
                  <a:gd name="T4" fmla="*/ 28 w 29"/>
                  <a:gd name="T5" fmla="*/ 58 h 58"/>
                  <a:gd name="T6" fmla="*/ 28 w 29"/>
                  <a:gd name="T7" fmla="*/ 58 h 58"/>
                  <a:gd name="T8" fmla="*/ 29 w 29"/>
                  <a:gd name="T9" fmla="*/ 58 h 58"/>
                  <a:gd name="T10" fmla="*/ 29 w 29"/>
                  <a:gd name="T11" fmla="*/ 58 h 58"/>
                  <a:gd name="T12" fmla="*/ 28 w 29"/>
                  <a:gd name="T13" fmla="*/ 56 h 58"/>
                  <a:gd name="T14" fmla="*/ 27 w 29"/>
                  <a:gd name="T15" fmla="*/ 54 h 58"/>
                  <a:gd name="T16" fmla="*/ 2 w 29"/>
                  <a:gd name="T17" fmla="*/ 1 h 58"/>
                  <a:gd name="T18" fmla="*/ 2 w 29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5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407"/>
              <p:cNvSpPr/>
              <p:nvPr/>
            </p:nvSpPr>
            <p:spPr bwMode="auto">
              <a:xfrm>
                <a:off x="6238" y="27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408"/>
              <p:cNvSpPr/>
              <p:nvPr/>
            </p:nvSpPr>
            <p:spPr bwMode="auto">
              <a:xfrm>
                <a:off x="6126" y="2557"/>
                <a:ext cx="81" cy="113"/>
              </a:xfrm>
              <a:custGeom>
                <a:avLst/>
                <a:gdLst>
                  <a:gd name="T0" fmla="*/ 27 w 77"/>
                  <a:gd name="T1" fmla="*/ 0 h 107"/>
                  <a:gd name="T2" fmla="*/ 24 w 77"/>
                  <a:gd name="T3" fmla="*/ 1 h 107"/>
                  <a:gd name="T4" fmla="*/ 24 w 77"/>
                  <a:gd name="T5" fmla="*/ 1 h 107"/>
                  <a:gd name="T6" fmla="*/ 0 w 77"/>
                  <a:gd name="T7" fmla="*/ 102 h 107"/>
                  <a:gd name="T8" fmla="*/ 5 w 77"/>
                  <a:gd name="T9" fmla="*/ 107 h 107"/>
                  <a:gd name="T10" fmla="*/ 77 w 77"/>
                  <a:gd name="T11" fmla="*/ 105 h 107"/>
                  <a:gd name="T12" fmla="*/ 27 w 7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07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4" y="104"/>
                      <a:pt x="5" y="107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409"/>
              <p:cNvSpPr/>
              <p:nvPr/>
            </p:nvSpPr>
            <p:spPr bwMode="auto">
              <a:xfrm>
                <a:off x="6125" y="2665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410"/>
              <p:cNvSpPr/>
              <p:nvPr/>
            </p:nvSpPr>
            <p:spPr bwMode="auto">
              <a:xfrm>
                <a:off x="6151" y="255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6 h 6"/>
                  <a:gd name="T4" fmla="*/ 0 w 3"/>
                  <a:gd name="T5" fmla="*/ 6 h 6"/>
                  <a:gd name="T6" fmla="*/ 3 w 3"/>
                  <a:gd name="T7" fmla="*/ 5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4411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4412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4413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4414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4415"/>
              <p:cNvSpPr/>
              <p:nvPr/>
            </p:nvSpPr>
            <p:spPr bwMode="auto">
              <a:xfrm>
                <a:off x="6130" y="2671"/>
                <a:ext cx="106" cy="58"/>
              </a:xfrm>
              <a:custGeom>
                <a:avLst/>
                <a:gdLst>
                  <a:gd name="T0" fmla="*/ 74 w 100"/>
                  <a:gd name="T1" fmla="*/ 0 h 55"/>
                  <a:gd name="T2" fmla="*/ 1 w 100"/>
                  <a:gd name="T3" fmla="*/ 2 h 55"/>
                  <a:gd name="T4" fmla="*/ 0 w 100"/>
                  <a:gd name="T5" fmla="*/ 3 h 55"/>
                  <a:gd name="T6" fmla="*/ 99 w 100"/>
                  <a:gd name="T7" fmla="*/ 55 h 55"/>
                  <a:gd name="T8" fmla="*/ 100 w 100"/>
                  <a:gd name="T9" fmla="*/ 55 h 55"/>
                  <a:gd name="T10" fmla="*/ 74 w 100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55">
                    <a:moveTo>
                      <a:pt x="74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100" y="55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4416"/>
              <p:cNvSpPr/>
              <p:nvPr/>
            </p:nvSpPr>
            <p:spPr bwMode="auto">
              <a:xfrm>
                <a:off x="6235" y="272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4417"/>
              <p:cNvSpPr/>
              <p:nvPr/>
            </p:nvSpPr>
            <p:spPr bwMode="auto">
              <a:xfrm>
                <a:off x="6129" y="267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4418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4419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4420"/>
              <p:cNvSpPr/>
              <p:nvPr/>
            </p:nvSpPr>
            <p:spPr bwMode="auto">
              <a:xfrm>
                <a:off x="6123" y="2670"/>
                <a:ext cx="116" cy="62"/>
              </a:xfrm>
              <a:custGeom>
                <a:avLst/>
                <a:gdLst>
                  <a:gd name="T0" fmla="*/ 82 w 110"/>
                  <a:gd name="T1" fmla="*/ 0 h 59"/>
                  <a:gd name="T2" fmla="*/ 80 w 110"/>
                  <a:gd name="T3" fmla="*/ 0 h 59"/>
                  <a:gd name="T4" fmla="*/ 81 w 110"/>
                  <a:gd name="T5" fmla="*/ 1 h 59"/>
                  <a:gd name="T6" fmla="*/ 107 w 110"/>
                  <a:gd name="T7" fmla="*/ 56 h 59"/>
                  <a:gd name="T8" fmla="*/ 107 w 110"/>
                  <a:gd name="T9" fmla="*/ 56 h 59"/>
                  <a:gd name="T10" fmla="*/ 106 w 110"/>
                  <a:gd name="T11" fmla="*/ 56 h 59"/>
                  <a:gd name="T12" fmla="*/ 7 w 110"/>
                  <a:gd name="T13" fmla="*/ 4 h 59"/>
                  <a:gd name="T14" fmla="*/ 6 w 110"/>
                  <a:gd name="T15" fmla="*/ 3 h 59"/>
                  <a:gd name="T16" fmla="*/ 3 w 110"/>
                  <a:gd name="T17" fmla="*/ 1 h 59"/>
                  <a:gd name="T18" fmla="*/ 0 w 110"/>
                  <a:gd name="T19" fmla="*/ 1 h 59"/>
                  <a:gd name="T20" fmla="*/ 109 w 110"/>
                  <a:gd name="T21" fmla="*/ 59 h 59"/>
                  <a:gd name="T22" fmla="*/ 109 w 110"/>
                  <a:gd name="T23" fmla="*/ 59 h 59"/>
                  <a:gd name="T24" fmla="*/ 110 w 110"/>
                  <a:gd name="T25" fmla="*/ 58 h 59"/>
                  <a:gd name="T26" fmla="*/ 82 w 110"/>
                  <a:gd name="T2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59">
                    <a:moveTo>
                      <a:pt x="82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4421"/>
              <p:cNvSpPr/>
              <p:nvPr/>
            </p:nvSpPr>
            <p:spPr bwMode="auto">
              <a:xfrm>
                <a:off x="6238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4422"/>
              <p:cNvSpPr/>
              <p:nvPr/>
            </p:nvSpPr>
            <p:spPr bwMode="auto">
              <a:xfrm>
                <a:off x="6238" y="2499"/>
                <a:ext cx="46" cy="99"/>
              </a:xfrm>
              <a:custGeom>
                <a:avLst/>
                <a:gdLst>
                  <a:gd name="T0" fmla="*/ 37 w 44"/>
                  <a:gd name="T1" fmla="*/ 0 h 94"/>
                  <a:gd name="T2" fmla="*/ 0 w 44"/>
                  <a:gd name="T3" fmla="*/ 52 h 94"/>
                  <a:gd name="T4" fmla="*/ 3 w 44"/>
                  <a:gd name="T5" fmla="*/ 59 h 94"/>
                  <a:gd name="T6" fmla="*/ 2 w 44"/>
                  <a:gd name="T7" fmla="*/ 64 h 94"/>
                  <a:gd name="T8" fmla="*/ 41 w 44"/>
                  <a:gd name="T9" fmla="*/ 94 h 94"/>
                  <a:gd name="T10" fmla="*/ 44 w 44"/>
                  <a:gd name="T11" fmla="*/ 92 h 94"/>
                  <a:gd name="T12" fmla="*/ 37 w 44"/>
                  <a:gd name="T13" fmla="*/ 0 h 94"/>
                  <a:gd name="T14" fmla="*/ 37 w 44"/>
                  <a:gd name="T1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4">
                    <a:moveTo>
                      <a:pt x="37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2" y="54"/>
                      <a:pt x="3" y="56"/>
                      <a:pt x="3" y="59"/>
                    </a:cubicBezTo>
                    <a:cubicBezTo>
                      <a:pt x="3" y="61"/>
                      <a:pt x="3" y="62"/>
                      <a:pt x="2" y="6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2" y="93"/>
                      <a:pt x="43" y="93"/>
                      <a:pt x="44" y="9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4423"/>
              <p:cNvSpPr/>
              <p:nvPr/>
            </p:nvSpPr>
            <p:spPr bwMode="auto">
              <a:xfrm>
                <a:off x="6281" y="259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4424"/>
              <p:cNvSpPr/>
              <p:nvPr/>
            </p:nvSpPr>
            <p:spPr bwMode="auto">
              <a:xfrm>
                <a:off x="6277" y="24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4425"/>
              <p:cNvSpPr/>
              <p:nvPr/>
            </p:nvSpPr>
            <p:spPr bwMode="auto">
              <a:xfrm>
                <a:off x="6234" y="2554"/>
                <a:ext cx="7" cy="13"/>
              </a:xfrm>
              <a:custGeom>
                <a:avLst/>
                <a:gdLst>
                  <a:gd name="T0" fmla="*/ 4 w 7"/>
                  <a:gd name="T1" fmla="*/ 0 h 12"/>
                  <a:gd name="T2" fmla="*/ 0 w 7"/>
                  <a:gd name="T3" fmla="*/ 7 h 12"/>
                  <a:gd name="T4" fmla="*/ 6 w 7"/>
                  <a:gd name="T5" fmla="*/ 12 h 12"/>
                  <a:gd name="T6" fmla="*/ 7 w 7"/>
                  <a:gd name="T7" fmla="*/ 7 h 12"/>
                  <a:gd name="T8" fmla="*/ 4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5" name="Group 4627"/>
            <p:cNvGrpSpPr/>
            <p:nvPr/>
          </p:nvGrpSpPr>
          <p:grpSpPr bwMode="auto">
            <a:xfrm>
              <a:off x="5304" y="1869"/>
              <a:ext cx="1014" cy="1444"/>
              <a:chOff x="5304" y="1869"/>
              <a:chExt cx="1014" cy="1444"/>
            </a:xfrm>
          </p:grpSpPr>
          <p:sp>
            <p:nvSpPr>
              <p:cNvPr id="329" name="Freeform 4427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close/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4428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4429"/>
              <p:cNvSpPr/>
              <p:nvPr/>
            </p:nvSpPr>
            <p:spPr bwMode="auto">
              <a:xfrm>
                <a:off x="6229" y="3003"/>
                <a:ext cx="70" cy="63"/>
              </a:xfrm>
              <a:custGeom>
                <a:avLst/>
                <a:gdLst>
                  <a:gd name="T0" fmla="*/ 0 w 66"/>
                  <a:gd name="T1" fmla="*/ 0 h 60"/>
                  <a:gd name="T2" fmla="*/ 0 w 66"/>
                  <a:gd name="T3" fmla="*/ 1 h 60"/>
                  <a:gd name="T4" fmla="*/ 65 w 66"/>
                  <a:gd name="T5" fmla="*/ 60 h 60"/>
                  <a:gd name="T6" fmla="*/ 66 w 66"/>
                  <a:gd name="T7" fmla="*/ 59 h 60"/>
                  <a:gd name="T8" fmla="*/ 49 w 66"/>
                  <a:gd name="T9" fmla="*/ 9 h 60"/>
                  <a:gd name="T10" fmla="*/ 0 w 6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6" y="59"/>
                      <a:pt x="66" y="5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4430"/>
              <p:cNvSpPr/>
              <p:nvPr/>
            </p:nvSpPr>
            <p:spPr bwMode="auto">
              <a:xfrm>
                <a:off x="6228" y="30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4431"/>
              <p:cNvSpPr/>
              <p:nvPr/>
            </p:nvSpPr>
            <p:spPr bwMode="auto">
              <a:xfrm>
                <a:off x="6298" y="30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4432"/>
              <p:cNvSpPr/>
              <p:nvPr/>
            </p:nvSpPr>
            <p:spPr bwMode="auto">
              <a:xfrm>
                <a:off x="6285" y="3012"/>
                <a:ext cx="15" cy="46"/>
              </a:xfrm>
              <a:custGeom>
                <a:avLst/>
                <a:gdLst>
                  <a:gd name="T0" fmla="*/ 0 w 14"/>
                  <a:gd name="T1" fmla="*/ 0 h 44"/>
                  <a:gd name="T2" fmla="*/ 14 w 14"/>
                  <a:gd name="T3" fmla="*/ 44 h 44"/>
                  <a:gd name="T4" fmla="*/ 11 w 14"/>
                  <a:gd name="T5" fmla="*/ 7 h 44"/>
                  <a:gd name="T6" fmla="*/ 6 w 14"/>
                  <a:gd name="T7" fmla="*/ 1 h 44"/>
                  <a:gd name="T8" fmla="*/ 0 w 1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4">
                    <a:moveTo>
                      <a:pt x="0" y="0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6"/>
                      <a:pt x="6" y="4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4433"/>
              <p:cNvSpPr/>
              <p:nvPr/>
            </p:nvSpPr>
            <p:spPr bwMode="auto">
              <a:xfrm>
                <a:off x="6292" y="3013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2" y="5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4434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close/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4435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4436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4437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4438"/>
              <p:cNvSpPr/>
              <p:nvPr/>
            </p:nvSpPr>
            <p:spPr bwMode="auto">
              <a:xfrm>
                <a:off x="6215" y="2802"/>
                <a:ext cx="50" cy="13"/>
              </a:xfrm>
              <a:custGeom>
                <a:avLst/>
                <a:gdLst>
                  <a:gd name="T0" fmla="*/ 3 w 48"/>
                  <a:gd name="T1" fmla="*/ 0 h 12"/>
                  <a:gd name="T2" fmla="*/ 0 w 48"/>
                  <a:gd name="T3" fmla="*/ 2 h 12"/>
                  <a:gd name="T4" fmla="*/ 4 w 48"/>
                  <a:gd name="T5" fmla="*/ 12 h 12"/>
                  <a:gd name="T6" fmla="*/ 48 w 48"/>
                  <a:gd name="T7" fmla="*/ 9 h 12"/>
                  <a:gd name="T8" fmla="*/ 3 w 4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4439"/>
              <p:cNvSpPr/>
              <p:nvPr/>
            </p:nvSpPr>
            <p:spPr bwMode="auto">
              <a:xfrm>
                <a:off x="6214" y="280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4440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4441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4442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4443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4444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4445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4446"/>
              <p:cNvSpPr/>
              <p:nvPr/>
            </p:nvSpPr>
            <p:spPr bwMode="auto">
              <a:xfrm>
                <a:off x="6141" y="2802"/>
                <a:ext cx="75" cy="20"/>
              </a:xfrm>
              <a:custGeom>
                <a:avLst/>
                <a:gdLst>
                  <a:gd name="T0" fmla="*/ 61 w 71"/>
                  <a:gd name="T1" fmla="*/ 0 h 19"/>
                  <a:gd name="T2" fmla="*/ 0 w 71"/>
                  <a:gd name="T3" fmla="*/ 19 h 19"/>
                  <a:gd name="T4" fmla="*/ 71 w 71"/>
                  <a:gd name="T5" fmla="*/ 13 h 19"/>
                  <a:gd name="T6" fmla="*/ 68 w 71"/>
                  <a:gd name="T7" fmla="*/ 3 h 19"/>
                  <a:gd name="T8" fmla="*/ 67 w 71"/>
                  <a:gd name="T9" fmla="*/ 3 h 19"/>
                  <a:gd name="T10" fmla="*/ 61 w 71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9">
                    <a:moveTo>
                      <a:pt x="61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4" y="3"/>
                      <a:pt x="62" y="2"/>
                      <a:pt x="61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4447"/>
              <p:cNvSpPr/>
              <p:nvPr/>
            </p:nvSpPr>
            <p:spPr bwMode="auto">
              <a:xfrm>
                <a:off x="6205" y="2801"/>
                <a:ext cx="8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6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4448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4449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4450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4451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4452"/>
              <p:cNvSpPr/>
              <p:nvPr/>
            </p:nvSpPr>
            <p:spPr bwMode="auto">
              <a:xfrm>
                <a:off x="6243" y="2733"/>
                <a:ext cx="71" cy="72"/>
              </a:xfrm>
              <a:custGeom>
                <a:avLst/>
                <a:gdLst>
                  <a:gd name="T0" fmla="*/ 66 w 67"/>
                  <a:gd name="T1" fmla="*/ 0 h 68"/>
                  <a:gd name="T2" fmla="*/ 35 w 67"/>
                  <a:gd name="T3" fmla="*/ 1 h 68"/>
                  <a:gd name="T4" fmla="*/ 35 w 67"/>
                  <a:gd name="T5" fmla="*/ 2 h 68"/>
                  <a:gd name="T6" fmla="*/ 31 w 67"/>
                  <a:gd name="T7" fmla="*/ 6 h 68"/>
                  <a:gd name="T8" fmla="*/ 28 w 67"/>
                  <a:gd name="T9" fmla="*/ 2 h 68"/>
                  <a:gd name="T10" fmla="*/ 28 w 67"/>
                  <a:gd name="T11" fmla="*/ 1 h 68"/>
                  <a:gd name="T12" fmla="*/ 2 w 67"/>
                  <a:gd name="T13" fmla="*/ 1 h 68"/>
                  <a:gd name="T14" fmla="*/ 0 w 67"/>
                  <a:gd name="T15" fmla="*/ 4 h 68"/>
                  <a:gd name="T16" fmla="*/ 30 w 67"/>
                  <a:gd name="T17" fmla="*/ 68 h 68"/>
                  <a:gd name="T18" fmla="*/ 32 w 67"/>
                  <a:gd name="T19" fmla="*/ 68 h 68"/>
                  <a:gd name="T20" fmla="*/ 33 w 67"/>
                  <a:gd name="T21" fmla="*/ 68 h 68"/>
                  <a:gd name="T22" fmla="*/ 67 w 67"/>
                  <a:gd name="T23" fmla="*/ 2 h 68"/>
                  <a:gd name="T24" fmla="*/ 66 w 67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8">
                    <a:moveTo>
                      <a:pt x="66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4"/>
                      <a:pt x="33" y="6"/>
                      <a:pt x="31" y="6"/>
                    </a:cubicBezTo>
                    <a:cubicBezTo>
                      <a:pt x="29" y="6"/>
                      <a:pt x="28" y="4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3" y="68"/>
                      <a:pt x="33" y="68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1"/>
                      <a:pt x="6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4453"/>
              <p:cNvSpPr/>
              <p:nvPr/>
            </p:nvSpPr>
            <p:spPr bwMode="auto">
              <a:xfrm>
                <a:off x="6242" y="273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4454"/>
              <p:cNvSpPr/>
              <p:nvPr/>
            </p:nvSpPr>
            <p:spPr bwMode="auto">
              <a:xfrm>
                <a:off x="6313" y="27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4455"/>
              <p:cNvSpPr/>
              <p:nvPr/>
            </p:nvSpPr>
            <p:spPr bwMode="auto">
              <a:xfrm>
                <a:off x="6275" y="2805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4456"/>
              <p:cNvSpPr/>
              <p:nvPr/>
            </p:nvSpPr>
            <p:spPr bwMode="auto">
              <a:xfrm>
                <a:off x="6273" y="2734"/>
                <a:ext cx="7" cy="6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4457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close/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close/>
                    <a:moveTo>
                      <a:pt x="79" y="0"/>
                    </a:move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4458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moveTo>
                      <a:pt x="79" y="0"/>
                    </a:move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4459"/>
              <p:cNvSpPr/>
              <p:nvPr/>
            </p:nvSpPr>
            <p:spPr bwMode="auto">
              <a:xfrm>
                <a:off x="5308" y="3161"/>
                <a:ext cx="186" cy="149"/>
              </a:xfrm>
              <a:custGeom>
                <a:avLst/>
                <a:gdLst>
                  <a:gd name="T0" fmla="*/ 61 w 176"/>
                  <a:gd name="T1" fmla="*/ 0 h 141"/>
                  <a:gd name="T2" fmla="*/ 55 w 176"/>
                  <a:gd name="T3" fmla="*/ 2 h 141"/>
                  <a:gd name="T4" fmla="*/ 54 w 176"/>
                  <a:gd name="T5" fmla="*/ 2 h 141"/>
                  <a:gd name="T6" fmla="*/ 0 w 176"/>
                  <a:gd name="T7" fmla="*/ 139 h 141"/>
                  <a:gd name="T8" fmla="*/ 2 w 176"/>
                  <a:gd name="T9" fmla="*/ 141 h 141"/>
                  <a:gd name="T10" fmla="*/ 176 w 176"/>
                  <a:gd name="T11" fmla="*/ 76 h 141"/>
                  <a:gd name="T12" fmla="*/ 61 w 176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41">
                    <a:moveTo>
                      <a:pt x="61" y="0"/>
                    </a:moveTo>
                    <a:cubicBezTo>
                      <a:pt x="59" y="1"/>
                      <a:pt x="57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9"/>
                      <a:pt x="2" y="140"/>
                      <a:pt x="2" y="141"/>
                    </a:cubicBezTo>
                    <a:cubicBezTo>
                      <a:pt x="176" y="76"/>
                      <a:pt x="176" y="76"/>
                      <a:pt x="176" y="76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4460"/>
              <p:cNvSpPr/>
              <p:nvPr/>
            </p:nvSpPr>
            <p:spPr bwMode="auto">
              <a:xfrm>
                <a:off x="5307" y="330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4461"/>
              <p:cNvSpPr/>
              <p:nvPr/>
            </p:nvSpPr>
            <p:spPr bwMode="auto">
              <a:xfrm>
                <a:off x="5365" y="3158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5 h 5"/>
                  <a:gd name="T4" fmla="*/ 1 w 7"/>
                  <a:gd name="T5" fmla="*/ 5 h 5"/>
                  <a:gd name="T6" fmla="*/ 7 w 7"/>
                  <a:gd name="T7" fmla="*/ 3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4462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63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464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4465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4466"/>
              <p:cNvSpPr/>
              <p:nvPr/>
            </p:nvSpPr>
            <p:spPr bwMode="auto">
              <a:xfrm>
                <a:off x="5383" y="3164"/>
                <a:ext cx="143" cy="76"/>
              </a:xfrm>
              <a:custGeom>
                <a:avLst/>
                <a:gdLst>
                  <a:gd name="T0" fmla="*/ 0 w 135"/>
                  <a:gd name="T1" fmla="*/ 0 h 72"/>
                  <a:gd name="T2" fmla="*/ 109 w 135"/>
                  <a:gd name="T3" fmla="*/ 72 h 72"/>
                  <a:gd name="T4" fmla="*/ 135 w 135"/>
                  <a:gd name="T5" fmla="*/ 62 h 72"/>
                  <a:gd name="T6" fmla="*/ 135 w 135"/>
                  <a:gd name="T7" fmla="*/ 60 h 72"/>
                  <a:gd name="T8" fmla="*/ 135 w 135"/>
                  <a:gd name="T9" fmla="*/ 59 h 72"/>
                  <a:gd name="T10" fmla="*/ 63 w 135"/>
                  <a:gd name="T11" fmla="*/ 27 h 72"/>
                  <a:gd name="T12" fmla="*/ 0 w 13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72">
                    <a:moveTo>
                      <a:pt x="0" y="0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35" y="61"/>
                      <a:pt x="135" y="61"/>
                      <a:pt x="135" y="60"/>
                    </a:cubicBezTo>
                    <a:cubicBezTo>
                      <a:pt x="135" y="60"/>
                      <a:pt x="135" y="59"/>
                      <a:pt x="135" y="59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4467"/>
              <p:cNvSpPr/>
              <p:nvPr/>
            </p:nvSpPr>
            <p:spPr bwMode="auto">
              <a:xfrm>
                <a:off x="5526" y="3226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4468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469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470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471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472"/>
              <p:cNvSpPr/>
              <p:nvPr/>
            </p:nvSpPr>
            <p:spPr bwMode="auto">
              <a:xfrm>
                <a:off x="5682" y="2045"/>
                <a:ext cx="65" cy="61"/>
              </a:xfrm>
              <a:custGeom>
                <a:avLst/>
                <a:gdLst>
                  <a:gd name="T0" fmla="*/ 50 w 62"/>
                  <a:gd name="T1" fmla="*/ 0 h 58"/>
                  <a:gd name="T2" fmla="*/ 0 w 62"/>
                  <a:gd name="T3" fmla="*/ 46 h 58"/>
                  <a:gd name="T4" fmla="*/ 0 w 62"/>
                  <a:gd name="T5" fmla="*/ 49 h 58"/>
                  <a:gd name="T6" fmla="*/ 62 w 62"/>
                  <a:gd name="T7" fmla="*/ 58 h 58"/>
                  <a:gd name="T8" fmla="*/ 54 w 62"/>
                  <a:gd name="T9" fmla="*/ 2 h 58"/>
                  <a:gd name="T10" fmla="*/ 50 w 62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8">
                    <a:moveTo>
                      <a:pt x="5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473"/>
              <p:cNvSpPr/>
              <p:nvPr/>
            </p:nvSpPr>
            <p:spPr bwMode="auto">
              <a:xfrm>
                <a:off x="5735" y="2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474"/>
              <p:cNvSpPr/>
              <p:nvPr/>
            </p:nvSpPr>
            <p:spPr bwMode="auto">
              <a:xfrm>
                <a:off x="5680" y="209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475"/>
              <p:cNvSpPr/>
              <p:nvPr/>
            </p:nvSpPr>
            <p:spPr bwMode="auto">
              <a:xfrm>
                <a:off x="5678" y="2040"/>
                <a:ext cx="72" cy="67"/>
              </a:xfrm>
              <a:custGeom>
                <a:avLst/>
                <a:gdLst>
                  <a:gd name="T0" fmla="*/ 58 w 68"/>
                  <a:gd name="T1" fmla="*/ 0 h 64"/>
                  <a:gd name="T2" fmla="*/ 0 w 68"/>
                  <a:gd name="T3" fmla="*/ 53 h 64"/>
                  <a:gd name="T4" fmla="*/ 2 w 68"/>
                  <a:gd name="T5" fmla="*/ 53 h 64"/>
                  <a:gd name="T6" fmla="*/ 4 w 68"/>
                  <a:gd name="T7" fmla="*/ 51 h 64"/>
                  <a:gd name="T8" fmla="*/ 54 w 68"/>
                  <a:gd name="T9" fmla="*/ 5 h 64"/>
                  <a:gd name="T10" fmla="*/ 58 w 68"/>
                  <a:gd name="T11" fmla="*/ 2 h 64"/>
                  <a:gd name="T12" fmla="*/ 58 w 68"/>
                  <a:gd name="T13" fmla="*/ 7 h 64"/>
                  <a:gd name="T14" fmla="*/ 66 w 68"/>
                  <a:gd name="T15" fmla="*/ 63 h 64"/>
                  <a:gd name="T16" fmla="*/ 68 w 68"/>
                  <a:gd name="T17" fmla="*/ 64 h 64"/>
                  <a:gd name="T18" fmla="*/ 59 w 68"/>
                  <a:gd name="T19" fmla="*/ 1 h 64"/>
                  <a:gd name="T20" fmla="*/ 59 w 68"/>
                  <a:gd name="T21" fmla="*/ 1 h 64"/>
                  <a:gd name="T22" fmla="*/ 59 w 68"/>
                  <a:gd name="T23" fmla="*/ 1 h 64"/>
                  <a:gd name="T24" fmla="*/ 59 w 68"/>
                  <a:gd name="T25" fmla="*/ 1 h 64"/>
                  <a:gd name="T26" fmla="*/ 59 w 68"/>
                  <a:gd name="T27" fmla="*/ 1 h 64"/>
                  <a:gd name="T28" fmla="*/ 58 w 68"/>
                  <a:gd name="T2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64">
                    <a:moveTo>
                      <a:pt x="58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476"/>
              <p:cNvSpPr>
                <a:spLocks noEditPoints="1"/>
              </p:cNvSpPr>
              <p:nvPr/>
            </p:nvSpPr>
            <p:spPr bwMode="auto">
              <a:xfrm>
                <a:off x="5739" y="2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477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478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4479"/>
              <p:cNvSpPr/>
              <p:nvPr/>
            </p:nvSpPr>
            <p:spPr bwMode="auto">
              <a:xfrm>
                <a:off x="5739" y="203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4480"/>
              <p:cNvSpPr/>
              <p:nvPr/>
            </p:nvSpPr>
            <p:spPr bwMode="auto">
              <a:xfrm>
                <a:off x="5716" y="2120"/>
                <a:ext cx="41" cy="58"/>
              </a:xfrm>
              <a:custGeom>
                <a:avLst/>
                <a:gdLst>
                  <a:gd name="T0" fmla="*/ 32 w 39"/>
                  <a:gd name="T1" fmla="*/ 0 h 55"/>
                  <a:gd name="T2" fmla="*/ 0 w 39"/>
                  <a:gd name="T3" fmla="*/ 16 h 55"/>
                  <a:gd name="T4" fmla="*/ 37 w 39"/>
                  <a:gd name="T5" fmla="*/ 55 h 55"/>
                  <a:gd name="T6" fmla="*/ 39 w 39"/>
                  <a:gd name="T7" fmla="*/ 54 h 55"/>
                  <a:gd name="T8" fmla="*/ 32 w 3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5">
                    <a:moveTo>
                      <a:pt x="3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4"/>
                      <a:pt x="38" y="54"/>
                      <a:pt x="39" y="54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4481"/>
              <p:cNvSpPr/>
              <p:nvPr/>
            </p:nvSpPr>
            <p:spPr bwMode="auto">
              <a:xfrm>
                <a:off x="5755" y="217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482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483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484"/>
              <p:cNvSpPr/>
              <p:nvPr/>
            </p:nvSpPr>
            <p:spPr bwMode="auto">
              <a:xfrm>
                <a:off x="5715" y="2119"/>
                <a:ext cx="44" cy="65"/>
              </a:xfrm>
              <a:custGeom>
                <a:avLst/>
                <a:gdLst>
                  <a:gd name="T0" fmla="*/ 34 w 42"/>
                  <a:gd name="T1" fmla="*/ 0 h 62"/>
                  <a:gd name="T2" fmla="*/ 33 w 42"/>
                  <a:gd name="T3" fmla="*/ 1 h 62"/>
                  <a:gd name="T4" fmla="*/ 40 w 42"/>
                  <a:gd name="T5" fmla="*/ 55 h 62"/>
                  <a:gd name="T6" fmla="*/ 40 w 42"/>
                  <a:gd name="T7" fmla="*/ 58 h 62"/>
                  <a:gd name="T8" fmla="*/ 1 w 42"/>
                  <a:gd name="T9" fmla="*/ 17 h 62"/>
                  <a:gd name="T10" fmla="*/ 0 w 42"/>
                  <a:gd name="T11" fmla="*/ 17 h 62"/>
                  <a:gd name="T12" fmla="*/ 42 w 42"/>
                  <a:gd name="T13" fmla="*/ 62 h 62"/>
                  <a:gd name="T14" fmla="*/ 42 w 42"/>
                  <a:gd name="T15" fmla="*/ 62 h 62"/>
                  <a:gd name="T16" fmla="*/ 42 w 42"/>
                  <a:gd name="T17" fmla="*/ 61 h 62"/>
                  <a:gd name="T18" fmla="*/ 34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34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485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486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487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488"/>
              <p:cNvSpPr/>
              <p:nvPr/>
            </p:nvSpPr>
            <p:spPr bwMode="auto">
              <a:xfrm>
                <a:off x="5784" y="1971"/>
                <a:ext cx="51" cy="58"/>
              </a:xfrm>
              <a:custGeom>
                <a:avLst/>
                <a:gdLst>
                  <a:gd name="T0" fmla="*/ 42 w 48"/>
                  <a:gd name="T1" fmla="*/ 0 h 55"/>
                  <a:gd name="T2" fmla="*/ 0 w 48"/>
                  <a:gd name="T3" fmla="*/ 33 h 55"/>
                  <a:gd name="T4" fmla="*/ 43 w 48"/>
                  <a:gd name="T5" fmla="*/ 55 h 55"/>
                  <a:gd name="T6" fmla="*/ 48 w 48"/>
                  <a:gd name="T7" fmla="*/ 52 h 55"/>
                  <a:gd name="T8" fmla="*/ 47 w 48"/>
                  <a:gd name="T9" fmla="*/ 2 h 55"/>
                  <a:gd name="T10" fmla="*/ 42 w 4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5">
                    <a:moveTo>
                      <a:pt x="42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6" y="52"/>
                      <a:pt x="48" y="5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5" y="2"/>
                      <a:pt x="44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489"/>
              <p:cNvSpPr/>
              <p:nvPr/>
            </p:nvSpPr>
            <p:spPr bwMode="auto">
              <a:xfrm>
                <a:off x="5830" y="202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490"/>
              <p:cNvSpPr/>
              <p:nvPr/>
            </p:nvSpPr>
            <p:spPr bwMode="auto">
              <a:xfrm>
                <a:off x="5829" y="196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4491"/>
              <p:cNvSpPr/>
              <p:nvPr/>
            </p:nvSpPr>
            <p:spPr bwMode="auto">
              <a:xfrm>
                <a:off x="5783" y="1965"/>
                <a:ext cx="54" cy="68"/>
              </a:xfrm>
              <a:custGeom>
                <a:avLst/>
                <a:gdLst>
                  <a:gd name="T0" fmla="*/ 48 w 51"/>
                  <a:gd name="T1" fmla="*/ 0 h 65"/>
                  <a:gd name="T2" fmla="*/ 0 w 51"/>
                  <a:gd name="T3" fmla="*/ 38 h 65"/>
                  <a:gd name="T4" fmla="*/ 1 w 51"/>
                  <a:gd name="T5" fmla="*/ 39 h 65"/>
                  <a:gd name="T6" fmla="*/ 43 w 51"/>
                  <a:gd name="T7" fmla="*/ 6 h 65"/>
                  <a:gd name="T8" fmla="*/ 48 w 51"/>
                  <a:gd name="T9" fmla="*/ 2 h 65"/>
                  <a:gd name="T10" fmla="*/ 48 w 51"/>
                  <a:gd name="T11" fmla="*/ 8 h 65"/>
                  <a:gd name="T12" fmla="*/ 49 w 51"/>
                  <a:gd name="T13" fmla="*/ 58 h 65"/>
                  <a:gd name="T14" fmla="*/ 49 w 51"/>
                  <a:gd name="T15" fmla="*/ 64 h 65"/>
                  <a:gd name="T16" fmla="*/ 50 w 51"/>
                  <a:gd name="T17" fmla="*/ 65 h 65"/>
                  <a:gd name="T18" fmla="*/ 51 w 51"/>
                  <a:gd name="T19" fmla="*/ 65 h 65"/>
                  <a:gd name="T20" fmla="*/ 49 w 51"/>
                  <a:gd name="T21" fmla="*/ 1 h 65"/>
                  <a:gd name="T22" fmla="*/ 49 w 51"/>
                  <a:gd name="T23" fmla="*/ 1 h 65"/>
                  <a:gd name="T24" fmla="*/ 49 w 51"/>
                  <a:gd name="T25" fmla="*/ 1 h 65"/>
                  <a:gd name="T26" fmla="*/ 48 w 51"/>
                  <a:gd name="T2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65">
                    <a:moveTo>
                      <a:pt x="4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4492"/>
              <p:cNvSpPr/>
              <p:nvPr/>
            </p:nvSpPr>
            <p:spPr bwMode="auto">
              <a:xfrm>
                <a:off x="5834" y="19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4493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4494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4495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4496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4497"/>
              <p:cNvSpPr/>
              <p:nvPr/>
            </p:nvSpPr>
            <p:spPr bwMode="auto">
              <a:xfrm>
                <a:off x="5799" y="1871"/>
                <a:ext cx="74" cy="84"/>
              </a:xfrm>
              <a:custGeom>
                <a:avLst/>
                <a:gdLst>
                  <a:gd name="T0" fmla="*/ 4 w 70"/>
                  <a:gd name="T1" fmla="*/ 0 h 80"/>
                  <a:gd name="T2" fmla="*/ 0 w 70"/>
                  <a:gd name="T3" fmla="*/ 5 h 80"/>
                  <a:gd name="T4" fmla="*/ 32 w 70"/>
                  <a:gd name="T5" fmla="*/ 80 h 80"/>
                  <a:gd name="T6" fmla="*/ 34 w 70"/>
                  <a:gd name="T7" fmla="*/ 80 h 80"/>
                  <a:gd name="T8" fmla="*/ 36 w 70"/>
                  <a:gd name="T9" fmla="*/ 80 h 80"/>
                  <a:gd name="T10" fmla="*/ 59 w 70"/>
                  <a:gd name="T11" fmla="*/ 34 h 80"/>
                  <a:gd name="T12" fmla="*/ 56 w 70"/>
                  <a:gd name="T13" fmla="*/ 29 h 80"/>
                  <a:gd name="T14" fmla="*/ 63 w 70"/>
                  <a:gd name="T15" fmla="*/ 22 h 80"/>
                  <a:gd name="T16" fmla="*/ 65 w 70"/>
                  <a:gd name="T17" fmla="*/ 23 h 80"/>
                  <a:gd name="T18" fmla="*/ 70 w 70"/>
                  <a:gd name="T19" fmla="*/ 14 h 80"/>
                  <a:gd name="T20" fmla="*/ 66 w 70"/>
                  <a:gd name="T21" fmla="*/ 7 h 80"/>
                  <a:gd name="T22" fmla="*/ 4 w 7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0">
                    <a:moveTo>
                      <a:pt x="4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5" y="80"/>
                      <a:pt x="36" y="80"/>
                      <a:pt x="36" y="80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8" y="33"/>
                      <a:pt x="56" y="31"/>
                      <a:pt x="56" y="29"/>
                    </a:cubicBezTo>
                    <a:cubicBezTo>
                      <a:pt x="56" y="25"/>
                      <a:pt x="59" y="22"/>
                      <a:pt x="63" y="22"/>
                    </a:cubicBezTo>
                    <a:cubicBezTo>
                      <a:pt x="64" y="22"/>
                      <a:pt x="64" y="22"/>
                      <a:pt x="65" y="2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7" y="12"/>
                      <a:pt x="66" y="10"/>
                      <a:pt x="66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4498"/>
              <p:cNvSpPr/>
              <p:nvPr/>
            </p:nvSpPr>
            <p:spPr bwMode="auto">
              <a:xfrm>
                <a:off x="5858" y="1894"/>
                <a:ext cx="10" cy="13"/>
              </a:xfrm>
              <a:custGeom>
                <a:avLst/>
                <a:gdLst>
                  <a:gd name="T0" fmla="*/ 7 w 9"/>
                  <a:gd name="T1" fmla="*/ 0 h 12"/>
                  <a:gd name="T2" fmla="*/ 0 w 9"/>
                  <a:gd name="T3" fmla="*/ 7 h 12"/>
                  <a:gd name="T4" fmla="*/ 3 w 9"/>
                  <a:gd name="T5" fmla="*/ 12 h 12"/>
                  <a:gd name="T6" fmla="*/ 9 w 9"/>
                  <a:gd name="T7" fmla="*/ 1 h 12"/>
                  <a:gd name="T8" fmla="*/ 7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2" y="11"/>
                      <a:pt x="3" y="1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4499"/>
              <p:cNvSpPr/>
              <p:nvPr/>
            </p:nvSpPr>
            <p:spPr bwMode="auto">
              <a:xfrm>
                <a:off x="5833" y="1955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4500"/>
              <p:cNvSpPr/>
              <p:nvPr/>
            </p:nvSpPr>
            <p:spPr bwMode="auto">
              <a:xfrm>
                <a:off x="5869" y="1878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1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4501"/>
              <p:cNvSpPr/>
              <p:nvPr/>
            </p:nvSpPr>
            <p:spPr bwMode="auto">
              <a:xfrm>
                <a:off x="5799" y="1871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0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4502"/>
              <p:cNvSpPr/>
              <p:nvPr/>
            </p:nvSpPr>
            <p:spPr bwMode="auto">
              <a:xfrm>
                <a:off x="5797" y="187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4503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4504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4505"/>
              <p:cNvSpPr/>
              <p:nvPr/>
            </p:nvSpPr>
            <p:spPr bwMode="auto">
              <a:xfrm>
                <a:off x="5880" y="1984"/>
                <a:ext cx="57" cy="87"/>
              </a:xfrm>
              <a:custGeom>
                <a:avLst/>
                <a:gdLst>
                  <a:gd name="T0" fmla="*/ 25 w 54"/>
                  <a:gd name="T1" fmla="*/ 0 h 83"/>
                  <a:gd name="T2" fmla="*/ 23 w 54"/>
                  <a:gd name="T3" fmla="*/ 0 h 83"/>
                  <a:gd name="T4" fmla="*/ 21 w 54"/>
                  <a:gd name="T5" fmla="*/ 0 h 83"/>
                  <a:gd name="T6" fmla="*/ 0 w 54"/>
                  <a:gd name="T7" fmla="*/ 63 h 83"/>
                  <a:gd name="T8" fmla="*/ 52 w 54"/>
                  <a:gd name="T9" fmla="*/ 83 h 83"/>
                  <a:gd name="T10" fmla="*/ 54 w 54"/>
                  <a:gd name="T11" fmla="*/ 81 h 83"/>
                  <a:gd name="T12" fmla="*/ 25 w 54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5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2"/>
                      <a:pt x="54" y="8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4506"/>
              <p:cNvSpPr/>
              <p:nvPr/>
            </p:nvSpPr>
            <p:spPr bwMode="auto">
              <a:xfrm>
                <a:off x="5935" y="2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4507"/>
              <p:cNvSpPr/>
              <p:nvPr/>
            </p:nvSpPr>
            <p:spPr bwMode="auto">
              <a:xfrm>
                <a:off x="5902" y="1978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5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4508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4509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4510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4511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4512"/>
              <p:cNvSpPr/>
              <p:nvPr/>
            </p:nvSpPr>
            <p:spPr bwMode="auto">
              <a:xfrm>
                <a:off x="5843" y="2040"/>
                <a:ext cx="33" cy="45"/>
              </a:xfrm>
              <a:custGeom>
                <a:avLst/>
                <a:gdLst>
                  <a:gd name="T0" fmla="*/ 2 w 32"/>
                  <a:gd name="T1" fmla="*/ 0 h 43"/>
                  <a:gd name="T2" fmla="*/ 0 w 32"/>
                  <a:gd name="T3" fmla="*/ 3 h 43"/>
                  <a:gd name="T4" fmla="*/ 19 w 32"/>
                  <a:gd name="T5" fmla="*/ 43 h 43"/>
                  <a:gd name="T6" fmla="*/ 21 w 32"/>
                  <a:gd name="T7" fmla="*/ 43 h 43"/>
                  <a:gd name="T8" fmla="*/ 21 w 32"/>
                  <a:gd name="T9" fmla="*/ 43 h 43"/>
                  <a:gd name="T10" fmla="*/ 27 w 32"/>
                  <a:gd name="T11" fmla="*/ 27 h 43"/>
                  <a:gd name="T12" fmla="*/ 27 w 32"/>
                  <a:gd name="T13" fmla="*/ 26 h 43"/>
                  <a:gd name="T14" fmla="*/ 28 w 32"/>
                  <a:gd name="T15" fmla="*/ 23 h 43"/>
                  <a:gd name="T16" fmla="*/ 32 w 32"/>
                  <a:gd name="T17" fmla="*/ 12 h 43"/>
                  <a:gd name="T18" fmla="*/ 2 w 3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5"/>
                      <a:pt x="27" y="24"/>
                      <a:pt x="28" y="2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4513"/>
              <p:cNvSpPr/>
              <p:nvPr/>
            </p:nvSpPr>
            <p:spPr bwMode="auto">
              <a:xfrm>
                <a:off x="5871" y="206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4514"/>
              <p:cNvSpPr/>
              <p:nvPr/>
            </p:nvSpPr>
            <p:spPr bwMode="auto">
              <a:xfrm>
                <a:off x="5863" y="208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4515"/>
              <p:cNvSpPr/>
              <p:nvPr/>
            </p:nvSpPr>
            <p:spPr bwMode="auto">
              <a:xfrm>
                <a:off x="5840" y="2038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4516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4517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4518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4519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4520"/>
              <p:cNvSpPr/>
              <p:nvPr/>
            </p:nvSpPr>
            <p:spPr bwMode="auto">
              <a:xfrm>
                <a:off x="5837" y="2035"/>
                <a:ext cx="28" cy="55"/>
              </a:xfrm>
              <a:custGeom>
                <a:avLst/>
                <a:gdLst>
                  <a:gd name="T0" fmla="*/ 1 w 26"/>
                  <a:gd name="T1" fmla="*/ 0 h 52"/>
                  <a:gd name="T2" fmla="*/ 0 w 26"/>
                  <a:gd name="T3" fmla="*/ 1 h 52"/>
                  <a:gd name="T4" fmla="*/ 25 w 26"/>
                  <a:gd name="T5" fmla="*/ 52 h 52"/>
                  <a:gd name="T6" fmla="*/ 25 w 26"/>
                  <a:gd name="T7" fmla="*/ 52 h 52"/>
                  <a:gd name="T8" fmla="*/ 26 w 26"/>
                  <a:gd name="T9" fmla="*/ 52 h 52"/>
                  <a:gd name="T10" fmla="*/ 26 w 26"/>
                  <a:gd name="T11" fmla="*/ 52 h 52"/>
                  <a:gd name="T12" fmla="*/ 26 w 26"/>
                  <a:gd name="T13" fmla="*/ 52 h 52"/>
                  <a:gd name="T14" fmla="*/ 25 w 26"/>
                  <a:gd name="T15" fmla="*/ 50 h 52"/>
                  <a:gd name="T16" fmla="*/ 24 w 26"/>
                  <a:gd name="T17" fmla="*/ 47 h 52"/>
                  <a:gd name="T18" fmla="*/ 5 w 26"/>
                  <a:gd name="T19" fmla="*/ 7 h 52"/>
                  <a:gd name="T20" fmla="*/ 3 w 26"/>
                  <a:gd name="T21" fmla="*/ 2 h 52"/>
                  <a:gd name="T22" fmla="*/ 2 w 26"/>
                  <a:gd name="T23" fmla="*/ 0 h 52"/>
                  <a:gd name="T24" fmla="*/ 1 w 26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4521"/>
              <p:cNvSpPr/>
              <p:nvPr/>
            </p:nvSpPr>
            <p:spPr bwMode="auto">
              <a:xfrm>
                <a:off x="5864" y="2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4522"/>
              <p:cNvSpPr/>
              <p:nvPr/>
            </p:nvSpPr>
            <p:spPr bwMode="auto">
              <a:xfrm>
                <a:off x="5864" y="209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4523"/>
              <p:cNvSpPr/>
              <p:nvPr/>
            </p:nvSpPr>
            <p:spPr bwMode="auto">
              <a:xfrm>
                <a:off x="5837" y="203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4524"/>
              <p:cNvSpPr>
                <a:spLocks noEditPoints="1"/>
              </p:cNvSpPr>
              <p:nvPr/>
            </p:nvSpPr>
            <p:spPr bwMode="auto">
              <a:xfrm>
                <a:off x="5845" y="1982"/>
                <a:ext cx="54" cy="67"/>
              </a:xfrm>
              <a:custGeom>
                <a:avLst/>
                <a:gdLst>
                  <a:gd name="T0" fmla="*/ 31 w 51"/>
                  <a:gd name="T1" fmla="*/ 53 h 64"/>
                  <a:gd name="T2" fmla="*/ 28 w 51"/>
                  <a:gd name="T3" fmla="*/ 50 h 64"/>
                  <a:gd name="T4" fmla="*/ 31 w 51"/>
                  <a:gd name="T5" fmla="*/ 47 h 64"/>
                  <a:gd name="T6" fmla="*/ 34 w 51"/>
                  <a:gd name="T7" fmla="*/ 50 h 64"/>
                  <a:gd name="T8" fmla="*/ 31 w 51"/>
                  <a:gd name="T9" fmla="*/ 53 h 64"/>
                  <a:gd name="T10" fmla="*/ 49 w 51"/>
                  <a:gd name="T11" fmla="*/ 0 h 64"/>
                  <a:gd name="T12" fmla="*/ 11 w 51"/>
                  <a:gd name="T13" fmla="*/ 36 h 64"/>
                  <a:gd name="T14" fmla="*/ 0 w 51"/>
                  <a:gd name="T15" fmla="*/ 46 h 64"/>
                  <a:gd name="T16" fmla="*/ 1 w 51"/>
                  <a:gd name="T17" fmla="*/ 51 h 64"/>
                  <a:gd name="T18" fmla="*/ 1 w 51"/>
                  <a:gd name="T19" fmla="*/ 52 h 64"/>
                  <a:gd name="T20" fmla="*/ 30 w 51"/>
                  <a:gd name="T21" fmla="*/ 64 h 64"/>
                  <a:gd name="T22" fmla="*/ 51 w 51"/>
                  <a:gd name="T23" fmla="*/ 1 h 64"/>
                  <a:gd name="T24" fmla="*/ 49 w 51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64">
                    <a:moveTo>
                      <a:pt x="31" y="53"/>
                    </a:moveTo>
                    <a:cubicBezTo>
                      <a:pt x="29" y="53"/>
                      <a:pt x="28" y="52"/>
                      <a:pt x="28" y="50"/>
                    </a:cubicBezTo>
                    <a:cubicBezTo>
                      <a:pt x="28" y="48"/>
                      <a:pt x="29" y="47"/>
                      <a:pt x="31" y="47"/>
                    </a:cubicBezTo>
                    <a:cubicBezTo>
                      <a:pt x="33" y="47"/>
                      <a:pt x="34" y="48"/>
                      <a:pt x="34" y="50"/>
                    </a:cubicBezTo>
                    <a:cubicBezTo>
                      <a:pt x="34" y="52"/>
                      <a:pt x="33" y="53"/>
                      <a:pt x="31" y="53"/>
                    </a:cubicBezTo>
                    <a:moveTo>
                      <a:pt x="49" y="0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9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Oval 452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4526"/>
              <p:cNvSpPr/>
              <p:nvPr/>
            </p:nvSpPr>
            <p:spPr bwMode="auto">
              <a:xfrm>
                <a:off x="5839" y="2030"/>
                <a:ext cx="7" cy="7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4527"/>
              <p:cNvSpPr/>
              <p:nvPr/>
            </p:nvSpPr>
            <p:spPr bwMode="auto">
              <a:xfrm>
                <a:off x="5897" y="1978"/>
                <a:ext cx="3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4528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4529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4530"/>
              <p:cNvSpPr/>
              <p:nvPr/>
            </p:nvSpPr>
            <p:spPr bwMode="auto">
              <a:xfrm>
                <a:off x="5838" y="1973"/>
                <a:ext cx="66" cy="78"/>
              </a:xfrm>
              <a:custGeom>
                <a:avLst/>
                <a:gdLst>
                  <a:gd name="T0" fmla="*/ 62 w 62"/>
                  <a:gd name="T1" fmla="*/ 0 h 74"/>
                  <a:gd name="T2" fmla="*/ 0 w 62"/>
                  <a:gd name="T3" fmla="*/ 58 h 74"/>
                  <a:gd name="T4" fmla="*/ 0 w 62"/>
                  <a:gd name="T5" fmla="*/ 58 h 74"/>
                  <a:gd name="T6" fmla="*/ 1 w 62"/>
                  <a:gd name="T7" fmla="*/ 59 h 74"/>
                  <a:gd name="T8" fmla="*/ 17 w 62"/>
                  <a:gd name="T9" fmla="*/ 44 h 74"/>
                  <a:gd name="T10" fmla="*/ 55 w 62"/>
                  <a:gd name="T11" fmla="*/ 8 h 74"/>
                  <a:gd name="T12" fmla="*/ 58 w 62"/>
                  <a:gd name="T13" fmla="*/ 5 h 74"/>
                  <a:gd name="T14" fmla="*/ 57 w 62"/>
                  <a:gd name="T15" fmla="*/ 9 h 74"/>
                  <a:gd name="T16" fmla="*/ 36 w 62"/>
                  <a:gd name="T17" fmla="*/ 72 h 74"/>
                  <a:gd name="T18" fmla="*/ 36 w 62"/>
                  <a:gd name="T19" fmla="*/ 73 h 74"/>
                  <a:gd name="T20" fmla="*/ 37 w 62"/>
                  <a:gd name="T21" fmla="*/ 74 h 74"/>
                  <a:gd name="T22" fmla="*/ 62 w 62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74">
                    <a:moveTo>
                      <a:pt x="62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4531"/>
              <p:cNvSpPr/>
              <p:nvPr/>
            </p:nvSpPr>
            <p:spPr bwMode="auto">
              <a:xfrm>
                <a:off x="5838" y="2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4532"/>
              <p:cNvSpPr/>
              <p:nvPr/>
            </p:nvSpPr>
            <p:spPr bwMode="auto">
              <a:xfrm>
                <a:off x="5837" y="203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4533"/>
              <p:cNvSpPr>
                <a:spLocks noEditPoints="1"/>
              </p:cNvSpPr>
              <p:nvPr/>
            </p:nvSpPr>
            <p:spPr bwMode="auto">
              <a:xfrm>
                <a:off x="5769" y="2043"/>
                <a:ext cx="92" cy="65"/>
              </a:xfrm>
              <a:custGeom>
                <a:avLst/>
                <a:gdLst>
                  <a:gd name="T0" fmla="*/ 74 w 87"/>
                  <a:gd name="T1" fmla="*/ 44 h 62"/>
                  <a:gd name="T2" fmla="*/ 71 w 87"/>
                  <a:gd name="T3" fmla="*/ 41 h 62"/>
                  <a:gd name="T4" fmla="*/ 74 w 87"/>
                  <a:gd name="T5" fmla="*/ 37 h 62"/>
                  <a:gd name="T6" fmla="*/ 78 w 87"/>
                  <a:gd name="T7" fmla="*/ 41 h 62"/>
                  <a:gd name="T8" fmla="*/ 74 w 87"/>
                  <a:gd name="T9" fmla="*/ 44 h 62"/>
                  <a:gd name="T10" fmla="*/ 60 w 87"/>
                  <a:gd name="T11" fmla="*/ 0 h 62"/>
                  <a:gd name="T12" fmla="*/ 0 w 87"/>
                  <a:gd name="T13" fmla="*/ 61 h 62"/>
                  <a:gd name="T14" fmla="*/ 1 w 87"/>
                  <a:gd name="T15" fmla="*/ 62 h 62"/>
                  <a:gd name="T16" fmla="*/ 84 w 87"/>
                  <a:gd name="T17" fmla="*/ 46 h 62"/>
                  <a:gd name="T18" fmla="*/ 87 w 87"/>
                  <a:gd name="T19" fmla="*/ 42 h 62"/>
                  <a:gd name="T20" fmla="*/ 84 w 87"/>
                  <a:gd name="T21" fmla="*/ 36 h 62"/>
                  <a:gd name="T22" fmla="*/ 67 w 87"/>
                  <a:gd name="T23" fmla="*/ 1 h 62"/>
                  <a:gd name="T24" fmla="*/ 65 w 87"/>
                  <a:gd name="T25" fmla="*/ 1 h 62"/>
                  <a:gd name="T26" fmla="*/ 60 w 87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" h="62">
                    <a:moveTo>
                      <a:pt x="74" y="44"/>
                    </a:moveTo>
                    <a:cubicBezTo>
                      <a:pt x="72" y="44"/>
                      <a:pt x="71" y="43"/>
                      <a:pt x="71" y="41"/>
                    </a:cubicBezTo>
                    <a:cubicBezTo>
                      <a:pt x="71" y="39"/>
                      <a:pt x="72" y="37"/>
                      <a:pt x="74" y="37"/>
                    </a:cubicBezTo>
                    <a:cubicBezTo>
                      <a:pt x="76" y="37"/>
                      <a:pt x="78" y="39"/>
                      <a:pt x="78" y="41"/>
                    </a:cubicBezTo>
                    <a:cubicBezTo>
                      <a:pt x="78" y="43"/>
                      <a:pt x="76" y="44"/>
                      <a:pt x="74" y="44"/>
                    </a:cubicBezTo>
                    <a:moveTo>
                      <a:pt x="6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2"/>
                      <a:pt x="1" y="62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4"/>
                      <a:pt x="85" y="43"/>
                      <a:pt x="87" y="42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3" y="1"/>
                      <a:pt x="61" y="1"/>
                      <a:pt x="6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Oval 4534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4535"/>
              <p:cNvSpPr/>
              <p:nvPr/>
            </p:nvSpPr>
            <p:spPr bwMode="auto">
              <a:xfrm>
                <a:off x="5857" y="2087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4536"/>
              <p:cNvSpPr/>
              <p:nvPr/>
            </p:nvSpPr>
            <p:spPr bwMode="auto">
              <a:xfrm>
                <a:off x="5832" y="203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5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4537"/>
              <p:cNvSpPr/>
              <p:nvPr/>
            </p:nvSpPr>
            <p:spPr bwMode="auto">
              <a:xfrm>
                <a:off x="5768" y="210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4538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4539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4540"/>
              <p:cNvSpPr/>
              <p:nvPr/>
            </p:nvSpPr>
            <p:spPr bwMode="auto">
              <a:xfrm>
                <a:off x="5765" y="2037"/>
                <a:ext cx="99" cy="72"/>
              </a:xfrm>
              <a:custGeom>
                <a:avLst/>
                <a:gdLst>
                  <a:gd name="T0" fmla="*/ 68 w 93"/>
                  <a:gd name="T1" fmla="*/ 0 h 69"/>
                  <a:gd name="T2" fmla="*/ 68 w 93"/>
                  <a:gd name="T3" fmla="*/ 0 h 69"/>
                  <a:gd name="T4" fmla="*/ 66 w 93"/>
                  <a:gd name="T5" fmla="*/ 0 h 69"/>
                  <a:gd name="T6" fmla="*/ 0 w 93"/>
                  <a:gd name="T7" fmla="*/ 69 h 69"/>
                  <a:gd name="T8" fmla="*/ 2 w 93"/>
                  <a:gd name="T9" fmla="*/ 68 h 69"/>
                  <a:gd name="T10" fmla="*/ 3 w 93"/>
                  <a:gd name="T11" fmla="*/ 67 h 69"/>
                  <a:gd name="T12" fmla="*/ 63 w 93"/>
                  <a:gd name="T13" fmla="*/ 6 h 69"/>
                  <a:gd name="T14" fmla="*/ 67 w 93"/>
                  <a:gd name="T15" fmla="*/ 1 h 69"/>
                  <a:gd name="T16" fmla="*/ 87 w 93"/>
                  <a:gd name="T17" fmla="*/ 42 h 69"/>
                  <a:gd name="T18" fmla="*/ 90 w 93"/>
                  <a:gd name="T19" fmla="*/ 48 h 69"/>
                  <a:gd name="T20" fmla="*/ 91 w 93"/>
                  <a:gd name="T21" fmla="*/ 52 h 69"/>
                  <a:gd name="T22" fmla="*/ 93 w 93"/>
                  <a:gd name="T23" fmla="*/ 51 h 69"/>
                  <a:gd name="T24" fmla="*/ 68 w 93"/>
                  <a:gd name="T2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9">
                    <a:moveTo>
                      <a:pt x="68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4541"/>
              <p:cNvSpPr/>
              <p:nvPr/>
            </p:nvSpPr>
            <p:spPr bwMode="auto">
              <a:xfrm>
                <a:off x="5764" y="2090"/>
                <a:ext cx="101" cy="20"/>
              </a:xfrm>
              <a:custGeom>
                <a:avLst/>
                <a:gdLst>
                  <a:gd name="T0" fmla="*/ 94 w 95"/>
                  <a:gd name="T1" fmla="*/ 0 h 19"/>
                  <a:gd name="T2" fmla="*/ 92 w 95"/>
                  <a:gd name="T3" fmla="*/ 1 h 19"/>
                  <a:gd name="T4" fmla="*/ 88 w 95"/>
                  <a:gd name="T5" fmla="*/ 1 h 19"/>
                  <a:gd name="T6" fmla="*/ 5 w 95"/>
                  <a:gd name="T7" fmla="*/ 17 h 19"/>
                  <a:gd name="T8" fmla="*/ 3 w 95"/>
                  <a:gd name="T9" fmla="*/ 17 h 19"/>
                  <a:gd name="T10" fmla="*/ 1 w 95"/>
                  <a:gd name="T11" fmla="*/ 18 h 19"/>
                  <a:gd name="T12" fmla="*/ 0 w 95"/>
                  <a:gd name="T13" fmla="*/ 18 h 19"/>
                  <a:gd name="T14" fmla="*/ 0 w 95"/>
                  <a:gd name="T15" fmla="*/ 19 h 19"/>
                  <a:gd name="T16" fmla="*/ 95 w 95"/>
                  <a:gd name="T17" fmla="*/ 2 h 19"/>
                  <a:gd name="T18" fmla="*/ 94 w 9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9">
                    <a:moveTo>
                      <a:pt x="94" y="0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4542"/>
              <p:cNvSpPr/>
              <p:nvPr/>
            </p:nvSpPr>
            <p:spPr bwMode="auto">
              <a:xfrm>
                <a:off x="5763" y="21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4543"/>
              <p:cNvSpPr/>
              <p:nvPr/>
            </p:nvSpPr>
            <p:spPr bwMode="auto">
              <a:xfrm>
                <a:off x="5835" y="2035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4544"/>
              <p:cNvSpPr/>
              <p:nvPr/>
            </p:nvSpPr>
            <p:spPr bwMode="auto">
              <a:xfrm>
                <a:off x="5868" y="2097"/>
                <a:ext cx="37" cy="58"/>
              </a:xfrm>
              <a:custGeom>
                <a:avLst/>
                <a:gdLst>
                  <a:gd name="T0" fmla="*/ 1 w 35"/>
                  <a:gd name="T1" fmla="*/ 0 h 55"/>
                  <a:gd name="T2" fmla="*/ 0 w 35"/>
                  <a:gd name="T3" fmla="*/ 1 h 55"/>
                  <a:gd name="T4" fmla="*/ 19 w 35"/>
                  <a:gd name="T5" fmla="*/ 55 h 55"/>
                  <a:gd name="T6" fmla="*/ 35 w 35"/>
                  <a:gd name="T7" fmla="*/ 28 h 55"/>
                  <a:gd name="T8" fmla="*/ 32 w 35"/>
                  <a:gd name="T9" fmla="*/ 22 h 55"/>
                  <a:gd name="T10" fmla="*/ 32 w 35"/>
                  <a:gd name="T11" fmla="*/ 19 h 55"/>
                  <a:gd name="T12" fmla="*/ 1 w 3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3" y="27"/>
                      <a:pt x="32" y="25"/>
                      <a:pt x="32" y="22"/>
                    </a:cubicBezTo>
                    <a:cubicBezTo>
                      <a:pt x="32" y="21"/>
                      <a:pt x="32" y="20"/>
                      <a:pt x="32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4545"/>
              <p:cNvSpPr/>
              <p:nvPr/>
            </p:nvSpPr>
            <p:spPr bwMode="auto">
              <a:xfrm>
                <a:off x="5902" y="2117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3 w 6"/>
                  <a:gd name="T5" fmla="*/ 9 h 9"/>
                  <a:gd name="T6" fmla="*/ 6 w 6"/>
                  <a:gd name="T7" fmla="*/ 4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4546"/>
              <p:cNvSpPr/>
              <p:nvPr/>
            </p:nvSpPr>
            <p:spPr bwMode="auto">
              <a:xfrm>
                <a:off x="5867" y="2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4547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4548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4549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4550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551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552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553"/>
              <p:cNvSpPr/>
              <p:nvPr/>
            </p:nvSpPr>
            <p:spPr bwMode="auto">
              <a:xfrm>
                <a:off x="5890" y="2128"/>
                <a:ext cx="18" cy="55"/>
              </a:xfrm>
              <a:custGeom>
                <a:avLst/>
                <a:gdLst>
                  <a:gd name="T0" fmla="*/ 16 w 17"/>
                  <a:gd name="T1" fmla="*/ 0 h 52"/>
                  <a:gd name="T2" fmla="*/ 0 w 17"/>
                  <a:gd name="T3" fmla="*/ 28 h 52"/>
                  <a:gd name="T4" fmla="*/ 8 w 17"/>
                  <a:gd name="T5" fmla="*/ 52 h 52"/>
                  <a:gd name="T6" fmla="*/ 16 w 17"/>
                  <a:gd name="T7" fmla="*/ 44 h 52"/>
                  <a:gd name="T8" fmla="*/ 17 w 17"/>
                  <a:gd name="T9" fmla="*/ 0 h 52"/>
                  <a:gd name="T10" fmla="*/ 16 w 1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2">
                    <a:moveTo>
                      <a:pt x="16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554"/>
              <p:cNvSpPr/>
              <p:nvPr/>
            </p:nvSpPr>
            <p:spPr bwMode="auto">
              <a:xfrm>
                <a:off x="5907" y="212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555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556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557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558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559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560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561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4562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4563"/>
              <p:cNvSpPr/>
              <p:nvPr/>
            </p:nvSpPr>
            <p:spPr bwMode="auto">
              <a:xfrm>
                <a:off x="5900" y="2179"/>
                <a:ext cx="7" cy="25"/>
              </a:xfrm>
              <a:custGeom>
                <a:avLst/>
                <a:gdLst>
                  <a:gd name="T0" fmla="*/ 7 w 7"/>
                  <a:gd name="T1" fmla="*/ 0 h 24"/>
                  <a:gd name="T2" fmla="*/ 0 w 7"/>
                  <a:gd name="T3" fmla="*/ 7 h 24"/>
                  <a:gd name="T4" fmla="*/ 6 w 7"/>
                  <a:gd name="T5" fmla="*/ 24 h 24"/>
                  <a:gd name="T6" fmla="*/ 7 w 7"/>
                  <a:gd name="T7" fmla="*/ 24 h 24"/>
                  <a:gd name="T8" fmla="*/ 7 w 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4564"/>
              <p:cNvSpPr/>
              <p:nvPr/>
            </p:nvSpPr>
            <p:spPr bwMode="auto">
              <a:xfrm>
                <a:off x="5906" y="22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4565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4566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4567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4568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4569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4570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4571"/>
              <p:cNvSpPr>
                <a:spLocks noEditPoints="1"/>
              </p:cNvSpPr>
              <p:nvPr/>
            </p:nvSpPr>
            <p:spPr bwMode="auto">
              <a:xfrm>
                <a:off x="5768" y="2144"/>
                <a:ext cx="57" cy="51"/>
              </a:xfrm>
              <a:custGeom>
                <a:avLst/>
                <a:gdLst>
                  <a:gd name="T0" fmla="*/ 18 w 54"/>
                  <a:gd name="T1" fmla="*/ 31 h 48"/>
                  <a:gd name="T2" fmla="*/ 14 w 54"/>
                  <a:gd name="T3" fmla="*/ 26 h 48"/>
                  <a:gd name="T4" fmla="*/ 18 w 54"/>
                  <a:gd name="T5" fmla="*/ 22 h 48"/>
                  <a:gd name="T6" fmla="*/ 23 w 54"/>
                  <a:gd name="T7" fmla="*/ 26 h 48"/>
                  <a:gd name="T8" fmla="*/ 18 w 54"/>
                  <a:gd name="T9" fmla="*/ 31 h 48"/>
                  <a:gd name="T10" fmla="*/ 38 w 54"/>
                  <a:gd name="T11" fmla="*/ 0 h 48"/>
                  <a:gd name="T12" fmla="*/ 0 w 54"/>
                  <a:gd name="T13" fmla="*/ 34 h 48"/>
                  <a:gd name="T14" fmla="*/ 1 w 54"/>
                  <a:gd name="T15" fmla="*/ 39 h 48"/>
                  <a:gd name="T16" fmla="*/ 1 w 54"/>
                  <a:gd name="T17" fmla="*/ 40 h 48"/>
                  <a:gd name="T18" fmla="*/ 24 w 54"/>
                  <a:gd name="T19" fmla="*/ 48 h 48"/>
                  <a:gd name="T20" fmla="*/ 31 w 54"/>
                  <a:gd name="T21" fmla="*/ 44 h 48"/>
                  <a:gd name="T22" fmla="*/ 33 w 54"/>
                  <a:gd name="T23" fmla="*/ 45 h 48"/>
                  <a:gd name="T24" fmla="*/ 54 w 54"/>
                  <a:gd name="T25" fmla="*/ 11 h 48"/>
                  <a:gd name="T26" fmla="*/ 38 w 54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18" y="31"/>
                    </a:moveTo>
                    <a:cubicBezTo>
                      <a:pt x="16" y="31"/>
                      <a:pt x="14" y="29"/>
                      <a:pt x="14" y="26"/>
                    </a:cubicBezTo>
                    <a:cubicBezTo>
                      <a:pt x="14" y="24"/>
                      <a:pt x="16" y="22"/>
                      <a:pt x="18" y="22"/>
                    </a:cubicBezTo>
                    <a:cubicBezTo>
                      <a:pt x="21" y="22"/>
                      <a:pt x="23" y="24"/>
                      <a:pt x="23" y="26"/>
                    </a:cubicBezTo>
                    <a:cubicBezTo>
                      <a:pt x="23" y="29"/>
                      <a:pt x="21" y="31"/>
                      <a:pt x="18" y="31"/>
                    </a:cubicBezTo>
                    <a:moveTo>
                      <a:pt x="38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1" y="37"/>
                      <a:pt x="1" y="39"/>
                    </a:cubicBezTo>
                    <a:cubicBezTo>
                      <a:pt x="1" y="39"/>
                      <a:pt x="1" y="40"/>
                      <a:pt x="1" y="40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6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3" y="45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Oval 4572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4573"/>
              <p:cNvSpPr/>
              <p:nvPr/>
            </p:nvSpPr>
            <p:spPr bwMode="auto">
              <a:xfrm>
                <a:off x="5793" y="219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6 w 9"/>
                  <a:gd name="T5" fmla="*/ 6 h 6"/>
                  <a:gd name="T6" fmla="*/ 9 w 9"/>
                  <a:gd name="T7" fmla="*/ 1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4574"/>
              <p:cNvSpPr/>
              <p:nvPr/>
            </p:nvSpPr>
            <p:spPr bwMode="auto">
              <a:xfrm>
                <a:off x="5762" y="2180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4575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4576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4577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4578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4579"/>
              <p:cNvSpPr/>
              <p:nvPr/>
            </p:nvSpPr>
            <p:spPr bwMode="auto">
              <a:xfrm>
                <a:off x="5829" y="2099"/>
                <a:ext cx="57" cy="86"/>
              </a:xfrm>
              <a:custGeom>
                <a:avLst/>
                <a:gdLst>
                  <a:gd name="T0" fmla="*/ 32 w 54"/>
                  <a:gd name="T1" fmla="*/ 0 h 82"/>
                  <a:gd name="T2" fmla="*/ 5 w 54"/>
                  <a:gd name="T3" fmla="*/ 45 h 82"/>
                  <a:gd name="T4" fmla="*/ 7 w 54"/>
                  <a:gd name="T5" fmla="*/ 45 h 82"/>
                  <a:gd name="T6" fmla="*/ 12 w 54"/>
                  <a:gd name="T7" fmla="*/ 50 h 82"/>
                  <a:gd name="T8" fmla="*/ 7 w 54"/>
                  <a:gd name="T9" fmla="*/ 56 h 82"/>
                  <a:gd name="T10" fmla="*/ 1 w 54"/>
                  <a:gd name="T11" fmla="*/ 51 h 82"/>
                  <a:gd name="T12" fmla="*/ 0 w 54"/>
                  <a:gd name="T13" fmla="*/ 53 h 82"/>
                  <a:gd name="T14" fmla="*/ 40 w 54"/>
                  <a:gd name="T15" fmla="*/ 82 h 82"/>
                  <a:gd name="T16" fmla="*/ 54 w 54"/>
                  <a:gd name="T17" fmla="*/ 56 h 82"/>
                  <a:gd name="T18" fmla="*/ 34 w 54"/>
                  <a:gd name="T19" fmla="*/ 0 h 82"/>
                  <a:gd name="T20" fmla="*/ 34 w 54"/>
                  <a:gd name="T21" fmla="*/ 0 h 82"/>
                  <a:gd name="T22" fmla="*/ 32 w 54"/>
                  <a:gd name="T2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2">
                    <a:moveTo>
                      <a:pt x="32" y="0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6" y="45"/>
                      <a:pt x="7" y="45"/>
                    </a:cubicBezTo>
                    <a:cubicBezTo>
                      <a:pt x="10" y="45"/>
                      <a:pt x="12" y="47"/>
                      <a:pt x="12" y="50"/>
                    </a:cubicBezTo>
                    <a:cubicBezTo>
                      <a:pt x="12" y="53"/>
                      <a:pt x="10" y="56"/>
                      <a:pt x="7" y="56"/>
                    </a:cubicBezTo>
                    <a:cubicBezTo>
                      <a:pt x="4" y="56"/>
                      <a:pt x="1" y="53"/>
                      <a:pt x="1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4580"/>
              <p:cNvSpPr/>
              <p:nvPr/>
            </p:nvSpPr>
            <p:spPr bwMode="auto">
              <a:xfrm>
                <a:off x="5830" y="2146"/>
                <a:ext cx="12" cy="12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0 h 11"/>
                  <a:gd name="T4" fmla="*/ 0 w 11"/>
                  <a:gd name="T5" fmla="*/ 6 h 11"/>
                  <a:gd name="T6" fmla="*/ 6 w 11"/>
                  <a:gd name="T7" fmla="*/ 11 h 11"/>
                  <a:gd name="T8" fmla="*/ 11 w 11"/>
                  <a:gd name="T9" fmla="*/ 5 h 11"/>
                  <a:gd name="T10" fmla="*/ 6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1" y="8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4581"/>
              <p:cNvSpPr/>
              <p:nvPr/>
            </p:nvSpPr>
            <p:spPr bwMode="auto">
              <a:xfrm>
                <a:off x="5863" y="209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4582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4583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4584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4585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4586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4587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4588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4589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4590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4591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592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593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594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595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596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597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598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close/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599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600"/>
              <p:cNvSpPr/>
              <p:nvPr/>
            </p:nvSpPr>
            <p:spPr bwMode="auto">
              <a:xfrm>
                <a:off x="5888" y="2189"/>
                <a:ext cx="16" cy="18"/>
              </a:xfrm>
              <a:custGeom>
                <a:avLst/>
                <a:gdLst>
                  <a:gd name="T0" fmla="*/ 9 w 15"/>
                  <a:gd name="T1" fmla="*/ 0 h 17"/>
                  <a:gd name="T2" fmla="*/ 0 w 15"/>
                  <a:gd name="T3" fmla="*/ 8 h 17"/>
                  <a:gd name="T4" fmla="*/ 13 w 15"/>
                  <a:gd name="T5" fmla="*/ 17 h 17"/>
                  <a:gd name="T6" fmla="*/ 15 w 15"/>
                  <a:gd name="T7" fmla="*/ 16 h 17"/>
                  <a:gd name="T8" fmla="*/ 9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601"/>
              <p:cNvSpPr/>
              <p:nvPr/>
            </p:nvSpPr>
            <p:spPr bwMode="auto">
              <a:xfrm>
                <a:off x="5902" y="2205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4602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4603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4604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4605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4606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4607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4608"/>
              <p:cNvSpPr/>
              <p:nvPr/>
            </p:nvSpPr>
            <p:spPr bwMode="auto">
              <a:xfrm>
                <a:off x="5770" y="2095"/>
                <a:ext cx="88" cy="45"/>
              </a:xfrm>
              <a:custGeom>
                <a:avLst/>
                <a:gdLst>
                  <a:gd name="T0" fmla="*/ 84 w 84"/>
                  <a:gd name="T1" fmla="*/ 0 h 43"/>
                  <a:gd name="T2" fmla="*/ 0 w 84"/>
                  <a:gd name="T3" fmla="*/ 16 h 43"/>
                  <a:gd name="T4" fmla="*/ 0 w 84"/>
                  <a:gd name="T5" fmla="*/ 18 h 43"/>
                  <a:gd name="T6" fmla="*/ 36 w 84"/>
                  <a:gd name="T7" fmla="*/ 43 h 43"/>
                  <a:gd name="T8" fmla="*/ 84 w 84"/>
                  <a:gd name="T9" fmla="*/ 1 h 43"/>
                  <a:gd name="T10" fmla="*/ 84 w 84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84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0"/>
                      <a:pt x="8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4609"/>
              <p:cNvSpPr/>
              <p:nvPr/>
            </p:nvSpPr>
            <p:spPr bwMode="auto">
              <a:xfrm>
                <a:off x="5858" y="209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4610"/>
              <p:cNvSpPr/>
              <p:nvPr/>
            </p:nvSpPr>
            <p:spPr bwMode="auto">
              <a:xfrm>
                <a:off x="5768" y="21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4611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4612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4613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4614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4615"/>
              <p:cNvSpPr/>
              <p:nvPr/>
            </p:nvSpPr>
            <p:spPr bwMode="auto">
              <a:xfrm>
                <a:off x="5764" y="2092"/>
                <a:ext cx="101" cy="50"/>
              </a:xfrm>
              <a:custGeom>
                <a:avLst/>
                <a:gdLst>
                  <a:gd name="T0" fmla="*/ 95 w 95"/>
                  <a:gd name="T1" fmla="*/ 0 h 47"/>
                  <a:gd name="T2" fmla="*/ 0 w 95"/>
                  <a:gd name="T3" fmla="*/ 17 h 47"/>
                  <a:gd name="T4" fmla="*/ 0 w 95"/>
                  <a:gd name="T5" fmla="*/ 17 h 47"/>
                  <a:gd name="T6" fmla="*/ 0 w 95"/>
                  <a:gd name="T7" fmla="*/ 18 h 47"/>
                  <a:gd name="T8" fmla="*/ 41 w 95"/>
                  <a:gd name="T9" fmla="*/ 47 h 47"/>
                  <a:gd name="T10" fmla="*/ 42 w 95"/>
                  <a:gd name="T11" fmla="*/ 46 h 47"/>
                  <a:gd name="T12" fmla="*/ 41 w 95"/>
                  <a:gd name="T13" fmla="*/ 45 h 47"/>
                  <a:gd name="T14" fmla="*/ 5 w 95"/>
                  <a:gd name="T15" fmla="*/ 20 h 47"/>
                  <a:gd name="T16" fmla="*/ 3 w 95"/>
                  <a:gd name="T17" fmla="*/ 18 h 47"/>
                  <a:gd name="T18" fmla="*/ 90 w 95"/>
                  <a:gd name="T19" fmla="*/ 2 h 47"/>
                  <a:gd name="T20" fmla="*/ 92 w 95"/>
                  <a:gd name="T21" fmla="*/ 2 h 47"/>
                  <a:gd name="T22" fmla="*/ 95 w 95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47">
                    <a:moveTo>
                      <a:pt x="95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4616"/>
              <p:cNvSpPr/>
              <p:nvPr/>
            </p:nvSpPr>
            <p:spPr bwMode="auto">
              <a:xfrm>
                <a:off x="5763" y="211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4617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4618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4619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620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621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622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623"/>
              <p:cNvSpPr>
                <a:spLocks noEditPoints="1"/>
              </p:cNvSpPr>
              <p:nvPr/>
            </p:nvSpPr>
            <p:spPr bwMode="auto">
              <a:xfrm>
                <a:off x="5367" y="1987"/>
                <a:ext cx="27" cy="157"/>
              </a:xfrm>
              <a:custGeom>
                <a:avLst/>
                <a:gdLst>
                  <a:gd name="T0" fmla="*/ 15 w 26"/>
                  <a:gd name="T1" fmla="*/ 61 h 149"/>
                  <a:gd name="T2" fmla="*/ 11 w 26"/>
                  <a:gd name="T3" fmla="*/ 58 h 149"/>
                  <a:gd name="T4" fmla="*/ 15 w 26"/>
                  <a:gd name="T5" fmla="*/ 54 h 149"/>
                  <a:gd name="T6" fmla="*/ 19 w 26"/>
                  <a:gd name="T7" fmla="*/ 58 h 149"/>
                  <a:gd name="T8" fmla="*/ 15 w 26"/>
                  <a:gd name="T9" fmla="*/ 61 h 149"/>
                  <a:gd name="T10" fmla="*/ 4 w 26"/>
                  <a:gd name="T11" fmla="*/ 0 h 149"/>
                  <a:gd name="T12" fmla="*/ 0 w 26"/>
                  <a:gd name="T13" fmla="*/ 2 h 149"/>
                  <a:gd name="T14" fmla="*/ 11 w 26"/>
                  <a:gd name="T15" fmla="*/ 149 h 149"/>
                  <a:gd name="T16" fmla="*/ 26 w 26"/>
                  <a:gd name="T17" fmla="*/ 35 h 149"/>
                  <a:gd name="T18" fmla="*/ 19 w 26"/>
                  <a:gd name="T19" fmla="*/ 25 h 149"/>
                  <a:gd name="T20" fmla="*/ 21 w 26"/>
                  <a:gd name="T21" fmla="*/ 19 h 149"/>
                  <a:gd name="T22" fmla="*/ 4 w 26"/>
                  <a:gd name="T2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49">
                    <a:moveTo>
                      <a:pt x="15" y="61"/>
                    </a:moveTo>
                    <a:cubicBezTo>
                      <a:pt x="13" y="61"/>
                      <a:pt x="11" y="60"/>
                      <a:pt x="11" y="58"/>
                    </a:cubicBezTo>
                    <a:cubicBezTo>
                      <a:pt x="11" y="55"/>
                      <a:pt x="13" y="54"/>
                      <a:pt x="15" y="54"/>
                    </a:cubicBezTo>
                    <a:cubicBezTo>
                      <a:pt x="17" y="54"/>
                      <a:pt x="19" y="55"/>
                      <a:pt x="19" y="58"/>
                    </a:cubicBezTo>
                    <a:cubicBezTo>
                      <a:pt x="19" y="60"/>
                      <a:pt x="17" y="61"/>
                      <a:pt x="15" y="61"/>
                    </a:cubicBezTo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2" y="34"/>
                      <a:pt x="19" y="30"/>
                      <a:pt x="19" y="25"/>
                    </a:cubicBezTo>
                    <a:cubicBezTo>
                      <a:pt x="19" y="23"/>
                      <a:pt x="20" y="21"/>
                      <a:pt x="21" y="1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Oval 4624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625"/>
              <p:cNvSpPr/>
              <p:nvPr/>
            </p:nvSpPr>
            <p:spPr bwMode="auto">
              <a:xfrm>
                <a:off x="5367" y="198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626"/>
              <p:cNvSpPr/>
              <p:nvPr/>
            </p:nvSpPr>
            <p:spPr bwMode="auto">
              <a:xfrm>
                <a:off x="5387" y="2007"/>
                <a:ext cx="10" cy="17"/>
              </a:xfrm>
              <a:custGeom>
                <a:avLst/>
                <a:gdLst>
                  <a:gd name="T0" fmla="*/ 2 w 9"/>
                  <a:gd name="T1" fmla="*/ 0 h 16"/>
                  <a:gd name="T2" fmla="*/ 0 w 9"/>
                  <a:gd name="T3" fmla="*/ 6 h 16"/>
                  <a:gd name="T4" fmla="*/ 7 w 9"/>
                  <a:gd name="T5" fmla="*/ 16 h 16"/>
                  <a:gd name="T6" fmla="*/ 9 w 9"/>
                  <a:gd name="T7" fmla="*/ 7 h 16"/>
                  <a:gd name="T8" fmla="*/ 2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1"/>
                      <a:pt x="3" y="15"/>
                      <a:pt x="7" y="1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" name="Group 4828"/>
            <p:cNvGrpSpPr/>
            <p:nvPr/>
          </p:nvGrpSpPr>
          <p:grpSpPr bwMode="auto">
            <a:xfrm>
              <a:off x="1887" y="1478"/>
              <a:ext cx="6322" cy="2478"/>
              <a:chOff x="1887" y="1478"/>
              <a:chExt cx="6322" cy="2478"/>
            </a:xfrm>
          </p:grpSpPr>
          <p:sp>
            <p:nvSpPr>
              <p:cNvPr id="129" name="Freeform 4628"/>
              <p:cNvSpPr>
                <a:spLocks noEditPoints="1"/>
              </p:cNvSpPr>
              <p:nvPr/>
            </p:nvSpPr>
            <p:spPr bwMode="auto">
              <a:xfrm>
                <a:off x="5365" y="1981"/>
                <a:ext cx="33" cy="177"/>
              </a:xfrm>
              <a:custGeom>
                <a:avLst/>
                <a:gdLst>
                  <a:gd name="T0" fmla="*/ 2 w 31"/>
                  <a:gd name="T1" fmla="*/ 8 h 168"/>
                  <a:gd name="T2" fmla="*/ 2 w 31"/>
                  <a:gd name="T3" fmla="*/ 3 h 168"/>
                  <a:gd name="T4" fmla="*/ 6 w 31"/>
                  <a:gd name="T5" fmla="*/ 6 h 168"/>
                  <a:gd name="T6" fmla="*/ 23 w 31"/>
                  <a:gd name="T7" fmla="*/ 25 h 168"/>
                  <a:gd name="T8" fmla="*/ 30 w 31"/>
                  <a:gd name="T9" fmla="*/ 32 h 168"/>
                  <a:gd name="T10" fmla="*/ 28 w 31"/>
                  <a:gd name="T11" fmla="*/ 41 h 168"/>
                  <a:gd name="T12" fmla="*/ 13 w 31"/>
                  <a:gd name="T13" fmla="*/ 155 h 168"/>
                  <a:gd name="T14" fmla="*/ 2 w 31"/>
                  <a:gd name="T15" fmla="*/ 8 h 168"/>
                  <a:gd name="T16" fmla="*/ 0 w 31"/>
                  <a:gd name="T17" fmla="*/ 0 h 168"/>
                  <a:gd name="T18" fmla="*/ 13 w 31"/>
                  <a:gd name="T19" fmla="*/ 168 h 168"/>
                  <a:gd name="T20" fmla="*/ 13 w 31"/>
                  <a:gd name="T21" fmla="*/ 168 h 168"/>
                  <a:gd name="T22" fmla="*/ 13 w 31"/>
                  <a:gd name="T23" fmla="*/ 168 h 168"/>
                  <a:gd name="T24" fmla="*/ 31 w 31"/>
                  <a:gd name="T25" fmla="*/ 31 h 168"/>
                  <a:gd name="T26" fmla="*/ 2 w 31"/>
                  <a:gd name="T27" fmla="*/ 1 h 168"/>
                  <a:gd name="T28" fmla="*/ 0 w 31"/>
                  <a:gd name="T2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168">
                    <a:moveTo>
                      <a:pt x="2" y="8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0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629"/>
              <p:cNvSpPr/>
              <p:nvPr/>
            </p:nvSpPr>
            <p:spPr bwMode="auto">
              <a:xfrm>
                <a:off x="5379" y="215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630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631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632"/>
              <p:cNvSpPr/>
              <p:nvPr/>
            </p:nvSpPr>
            <p:spPr bwMode="auto">
              <a:xfrm>
                <a:off x="5427" y="2108"/>
                <a:ext cx="114" cy="54"/>
              </a:xfrm>
              <a:custGeom>
                <a:avLst/>
                <a:gdLst>
                  <a:gd name="T0" fmla="*/ 107 w 108"/>
                  <a:gd name="T1" fmla="*/ 0 h 51"/>
                  <a:gd name="T2" fmla="*/ 68 w 108"/>
                  <a:gd name="T3" fmla="*/ 3 h 51"/>
                  <a:gd name="T4" fmla="*/ 63 w 108"/>
                  <a:gd name="T5" fmla="*/ 6 h 51"/>
                  <a:gd name="T6" fmla="*/ 60 w 108"/>
                  <a:gd name="T7" fmla="*/ 4 h 51"/>
                  <a:gd name="T8" fmla="*/ 0 w 108"/>
                  <a:gd name="T9" fmla="*/ 9 h 51"/>
                  <a:gd name="T10" fmla="*/ 0 w 108"/>
                  <a:gd name="T11" fmla="*/ 11 h 51"/>
                  <a:gd name="T12" fmla="*/ 50 w 108"/>
                  <a:gd name="T13" fmla="*/ 51 h 51"/>
                  <a:gd name="T14" fmla="*/ 56 w 108"/>
                  <a:gd name="T15" fmla="*/ 49 h 51"/>
                  <a:gd name="T16" fmla="*/ 60 w 108"/>
                  <a:gd name="T17" fmla="*/ 50 h 51"/>
                  <a:gd name="T18" fmla="*/ 108 w 108"/>
                  <a:gd name="T19" fmla="*/ 2 h 51"/>
                  <a:gd name="T20" fmla="*/ 107 w 108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51">
                    <a:moveTo>
                      <a:pt x="107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7" y="5"/>
                      <a:pt x="65" y="6"/>
                      <a:pt x="63" y="6"/>
                    </a:cubicBezTo>
                    <a:cubicBezTo>
                      <a:pt x="62" y="6"/>
                      <a:pt x="60" y="5"/>
                      <a:pt x="6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50"/>
                      <a:pt x="54" y="49"/>
                      <a:pt x="56" y="49"/>
                    </a:cubicBezTo>
                    <a:cubicBezTo>
                      <a:pt x="57" y="49"/>
                      <a:pt x="59" y="50"/>
                      <a:pt x="60" y="50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1"/>
                      <a:pt x="107" y="1"/>
                      <a:pt x="10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633"/>
              <p:cNvSpPr/>
              <p:nvPr/>
            </p:nvSpPr>
            <p:spPr bwMode="auto">
              <a:xfrm>
                <a:off x="5480" y="2160"/>
                <a:ext cx="11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634"/>
              <p:cNvSpPr/>
              <p:nvPr/>
            </p:nvSpPr>
            <p:spPr bwMode="auto">
              <a:xfrm>
                <a:off x="5424" y="211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635"/>
              <p:cNvSpPr/>
              <p:nvPr/>
            </p:nvSpPr>
            <p:spPr bwMode="auto">
              <a:xfrm>
                <a:off x="5491" y="2112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1 h 3"/>
                  <a:gd name="T4" fmla="*/ 3 w 8"/>
                  <a:gd name="T5" fmla="*/ 3 h 3"/>
                  <a:gd name="T6" fmla="*/ 8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5" y="3"/>
                      <a:pt x="7" y="2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636"/>
              <p:cNvSpPr/>
              <p:nvPr/>
            </p:nvSpPr>
            <p:spPr bwMode="auto">
              <a:xfrm>
                <a:off x="5540" y="210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637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close/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638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639"/>
              <p:cNvSpPr/>
              <p:nvPr/>
            </p:nvSpPr>
            <p:spPr bwMode="auto">
              <a:xfrm>
                <a:off x="5382" y="2166"/>
                <a:ext cx="40" cy="58"/>
              </a:xfrm>
              <a:custGeom>
                <a:avLst/>
                <a:gdLst>
                  <a:gd name="T0" fmla="*/ 3 w 38"/>
                  <a:gd name="T1" fmla="*/ 0 h 55"/>
                  <a:gd name="T2" fmla="*/ 0 w 38"/>
                  <a:gd name="T3" fmla="*/ 2 h 55"/>
                  <a:gd name="T4" fmla="*/ 8 w 38"/>
                  <a:gd name="T5" fmla="*/ 55 h 55"/>
                  <a:gd name="T6" fmla="*/ 38 w 38"/>
                  <a:gd name="T7" fmla="*/ 34 h 55"/>
                  <a:gd name="T8" fmla="*/ 37 w 38"/>
                  <a:gd name="T9" fmla="*/ 32 h 55"/>
                  <a:gd name="T10" fmla="*/ 38 w 38"/>
                  <a:gd name="T11" fmla="*/ 29 h 55"/>
                  <a:gd name="T12" fmla="*/ 3 w 3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3"/>
                      <a:pt x="37" y="32"/>
                    </a:cubicBezTo>
                    <a:cubicBezTo>
                      <a:pt x="37" y="31"/>
                      <a:pt x="37" y="29"/>
                      <a:pt x="38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640"/>
              <p:cNvSpPr/>
              <p:nvPr/>
            </p:nvSpPr>
            <p:spPr bwMode="auto">
              <a:xfrm>
                <a:off x="5421" y="2197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3 h 5"/>
                  <a:gd name="T4" fmla="*/ 1 w 5"/>
                  <a:gd name="T5" fmla="*/ 5 h 5"/>
                  <a:gd name="T6" fmla="*/ 5 w 5"/>
                  <a:gd name="T7" fmla="*/ 3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41"/>
              <p:cNvSpPr/>
              <p:nvPr/>
            </p:nvSpPr>
            <p:spPr bwMode="auto">
              <a:xfrm>
                <a:off x="5381" y="2163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42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43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44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45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46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47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48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49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50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651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652"/>
              <p:cNvSpPr/>
              <p:nvPr/>
            </p:nvSpPr>
            <p:spPr bwMode="auto">
              <a:xfrm>
                <a:off x="5390" y="2205"/>
                <a:ext cx="35" cy="38"/>
              </a:xfrm>
              <a:custGeom>
                <a:avLst/>
                <a:gdLst>
                  <a:gd name="T0" fmla="*/ 31 w 33"/>
                  <a:gd name="T1" fmla="*/ 0 h 36"/>
                  <a:gd name="T2" fmla="*/ 0 w 33"/>
                  <a:gd name="T3" fmla="*/ 21 h 36"/>
                  <a:gd name="T4" fmla="*/ 24 w 33"/>
                  <a:gd name="T5" fmla="*/ 36 h 36"/>
                  <a:gd name="T6" fmla="*/ 33 w 33"/>
                  <a:gd name="T7" fmla="*/ 1 h 36"/>
                  <a:gd name="T8" fmla="*/ 31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653"/>
              <p:cNvSpPr/>
              <p:nvPr/>
            </p:nvSpPr>
            <p:spPr bwMode="auto">
              <a:xfrm>
                <a:off x="5423" y="22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654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655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656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657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65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5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660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661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62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663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664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65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666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close/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667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668"/>
              <p:cNvSpPr/>
              <p:nvPr/>
            </p:nvSpPr>
            <p:spPr bwMode="auto">
              <a:xfrm>
                <a:off x="5434" y="1918"/>
                <a:ext cx="79" cy="79"/>
              </a:xfrm>
              <a:custGeom>
                <a:avLst/>
                <a:gdLst>
                  <a:gd name="T0" fmla="*/ 74 w 75"/>
                  <a:gd name="T1" fmla="*/ 0 h 75"/>
                  <a:gd name="T2" fmla="*/ 3 w 75"/>
                  <a:gd name="T3" fmla="*/ 30 h 75"/>
                  <a:gd name="T4" fmla="*/ 3 w 75"/>
                  <a:gd name="T5" fmla="*/ 32 h 75"/>
                  <a:gd name="T6" fmla="*/ 0 w 75"/>
                  <a:gd name="T7" fmla="*/ 38 h 75"/>
                  <a:gd name="T8" fmla="*/ 12 w 75"/>
                  <a:gd name="T9" fmla="*/ 74 h 75"/>
                  <a:gd name="T10" fmla="*/ 12 w 75"/>
                  <a:gd name="T11" fmla="*/ 74 h 75"/>
                  <a:gd name="T12" fmla="*/ 14 w 75"/>
                  <a:gd name="T13" fmla="*/ 75 h 75"/>
                  <a:gd name="T14" fmla="*/ 75 w 75"/>
                  <a:gd name="T15" fmla="*/ 1 h 75"/>
                  <a:gd name="T16" fmla="*/ 74 w 75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5">
                    <a:moveTo>
                      <a:pt x="74" y="0"/>
                    </a:move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5"/>
                      <a:pt x="2" y="37"/>
                      <a:pt x="0" y="38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4"/>
                      <a:pt x="14" y="74"/>
                      <a:pt x="14" y="75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669"/>
              <p:cNvSpPr/>
              <p:nvPr/>
            </p:nvSpPr>
            <p:spPr bwMode="auto">
              <a:xfrm>
                <a:off x="5446" y="1996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670"/>
              <p:cNvSpPr/>
              <p:nvPr/>
            </p:nvSpPr>
            <p:spPr bwMode="auto">
              <a:xfrm>
                <a:off x="5512" y="191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671"/>
              <p:cNvSpPr/>
              <p:nvPr/>
            </p:nvSpPr>
            <p:spPr bwMode="auto">
              <a:xfrm>
                <a:off x="5431" y="1950"/>
                <a:ext cx="6" cy="8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2 h 8"/>
                  <a:gd name="T4" fmla="*/ 2 w 5"/>
                  <a:gd name="T5" fmla="*/ 8 h 8"/>
                  <a:gd name="T6" fmla="*/ 5 w 5"/>
                  <a:gd name="T7" fmla="*/ 2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5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672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673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674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675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676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677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678"/>
              <p:cNvSpPr>
                <a:spLocks noEditPoints="1"/>
              </p:cNvSpPr>
              <p:nvPr/>
            </p:nvSpPr>
            <p:spPr bwMode="auto">
              <a:xfrm>
                <a:off x="5374" y="1956"/>
                <a:ext cx="69" cy="44"/>
              </a:xfrm>
              <a:custGeom>
                <a:avLst/>
                <a:gdLst>
                  <a:gd name="T0" fmla="*/ 31 w 65"/>
                  <a:gd name="T1" fmla="*/ 30 h 41"/>
                  <a:gd name="T2" fmla="*/ 26 w 65"/>
                  <a:gd name="T3" fmla="*/ 24 h 41"/>
                  <a:gd name="T4" fmla="*/ 31 w 65"/>
                  <a:gd name="T5" fmla="*/ 19 h 41"/>
                  <a:gd name="T6" fmla="*/ 36 w 65"/>
                  <a:gd name="T7" fmla="*/ 24 h 41"/>
                  <a:gd name="T8" fmla="*/ 31 w 65"/>
                  <a:gd name="T9" fmla="*/ 30 h 41"/>
                  <a:gd name="T10" fmla="*/ 47 w 65"/>
                  <a:gd name="T11" fmla="*/ 0 h 41"/>
                  <a:gd name="T12" fmla="*/ 0 w 65"/>
                  <a:gd name="T13" fmla="*/ 19 h 41"/>
                  <a:gd name="T14" fmla="*/ 1 w 65"/>
                  <a:gd name="T15" fmla="*/ 22 h 41"/>
                  <a:gd name="T16" fmla="*/ 1 w 65"/>
                  <a:gd name="T17" fmla="*/ 23 h 41"/>
                  <a:gd name="T18" fmla="*/ 63 w 65"/>
                  <a:gd name="T19" fmla="*/ 41 h 41"/>
                  <a:gd name="T20" fmla="*/ 65 w 65"/>
                  <a:gd name="T21" fmla="*/ 39 h 41"/>
                  <a:gd name="T22" fmla="*/ 53 w 65"/>
                  <a:gd name="T23" fmla="*/ 3 h 41"/>
                  <a:gd name="T24" fmla="*/ 53 w 65"/>
                  <a:gd name="T25" fmla="*/ 3 h 41"/>
                  <a:gd name="T26" fmla="*/ 47 w 65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41">
                    <a:moveTo>
                      <a:pt x="31" y="30"/>
                    </a:moveTo>
                    <a:cubicBezTo>
                      <a:pt x="28" y="30"/>
                      <a:pt x="26" y="27"/>
                      <a:pt x="26" y="24"/>
                    </a:cubicBezTo>
                    <a:cubicBezTo>
                      <a:pt x="26" y="21"/>
                      <a:pt x="28" y="19"/>
                      <a:pt x="31" y="19"/>
                    </a:cubicBezTo>
                    <a:cubicBezTo>
                      <a:pt x="34" y="19"/>
                      <a:pt x="36" y="21"/>
                      <a:pt x="36" y="24"/>
                    </a:cubicBezTo>
                    <a:cubicBezTo>
                      <a:pt x="36" y="27"/>
                      <a:pt x="34" y="30"/>
                      <a:pt x="31" y="30"/>
                    </a:cubicBezTo>
                    <a:moveTo>
                      <a:pt x="47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0"/>
                      <a:pt x="64" y="40"/>
                      <a:pt x="65" y="39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48" y="2"/>
                      <a:pt x="47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679"/>
              <p:cNvSpPr/>
              <p:nvPr/>
            </p:nvSpPr>
            <p:spPr bwMode="auto">
              <a:xfrm>
                <a:off x="5370" y="1976"/>
                <a:ext cx="5" cy="5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Oval 4680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681"/>
              <p:cNvSpPr/>
              <p:nvPr/>
            </p:nvSpPr>
            <p:spPr bwMode="auto">
              <a:xfrm>
                <a:off x="5441" y="1997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682"/>
              <p:cNvSpPr/>
              <p:nvPr/>
            </p:nvSpPr>
            <p:spPr bwMode="auto">
              <a:xfrm>
                <a:off x="5424" y="1954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6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683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684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4685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4686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4687"/>
              <p:cNvSpPr>
                <a:spLocks noEditPoints="1"/>
              </p:cNvSpPr>
              <p:nvPr/>
            </p:nvSpPr>
            <p:spPr bwMode="auto">
              <a:xfrm>
                <a:off x="5643" y="2102"/>
                <a:ext cx="67" cy="67"/>
              </a:xfrm>
              <a:custGeom>
                <a:avLst/>
                <a:gdLst>
                  <a:gd name="T0" fmla="*/ 49 w 64"/>
                  <a:gd name="T1" fmla="*/ 34 h 63"/>
                  <a:gd name="T2" fmla="*/ 43 w 64"/>
                  <a:gd name="T3" fmla="*/ 28 h 63"/>
                  <a:gd name="T4" fmla="*/ 49 w 64"/>
                  <a:gd name="T5" fmla="*/ 23 h 63"/>
                  <a:gd name="T6" fmla="*/ 54 w 64"/>
                  <a:gd name="T7" fmla="*/ 28 h 63"/>
                  <a:gd name="T8" fmla="*/ 49 w 64"/>
                  <a:gd name="T9" fmla="*/ 34 h 63"/>
                  <a:gd name="T10" fmla="*/ 34 w 64"/>
                  <a:gd name="T11" fmla="*/ 0 h 63"/>
                  <a:gd name="T12" fmla="*/ 31 w 64"/>
                  <a:gd name="T13" fmla="*/ 1 h 63"/>
                  <a:gd name="T14" fmla="*/ 30 w 64"/>
                  <a:gd name="T15" fmla="*/ 1 h 63"/>
                  <a:gd name="T16" fmla="*/ 0 w 64"/>
                  <a:gd name="T17" fmla="*/ 63 h 63"/>
                  <a:gd name="T18" fmla="*/ 1 w 64"/>
                  <a:gd name="T19" fmla="*/ 63 h 63"/>
                  <a:gd name="T20" fmla="*/ 64 w 64"/>
                  <a:gd name="T21" fmla="*/ 32 h 63"/>
                  <a:gd name="T22" fmla="*/ 34 w 64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49" y="34"/>
                    </a:moveTo>
                    <a:cubicBezTo>
                      <a:pt x="46" y="34"/>
                      <a:pt x="43" y="31"/>
                      <a:pt x="43" y="28"/>
                    </a:cubicBezTo>
                    <a:cubicBezTo>
                      <a:pt x="43" y="25"/>
                      <a:pt x="46" y="23"/>
                      <a:pt x="49" y="23"/>
                    </a:cubicBezTo>
                    <a:cubicBezTo>
                      <a:pt x="52" y="23"/>
                      <a:pt x="54" y="25"/>
                      <a:pt x="54" y="28"/>
                    </a:cubicBezTo>
                    <a:cubicBezTo>
                      <a:pt x="54" y="31"/>
                      <a:pt x="52" y="34"/>
                      <a:pt x="49" y="34"/>
                    </a:cubicBezTo>
                    <a:moveTo>
                      <a:pt x="34" y="0"/>
                    </a:moveTo>
                    <a:cubicBezTo>
                      <a:pt x="33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4688"/>
              <p:cNvSpPr/>
              <p:nvPr/>
            </p:nvSpPr>
            <p:spPr bwMode="auto">
              <a:xfrm>
                <a:off x="5643" y="21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Oval 4689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4690"/>
              <p:cNvSpPr/>
              <p:nvPr/>
            </p:nvSpPr>
            <p:spPr bwMode="auto">
              <a:xfrm>
                <a:off x="5675" y="210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691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692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693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694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695"/>
              <p:cNvSpPr/>
              <p:nvPr/>
            </p:nvSpPr>
            <p:spPr bwMode="auto">
              <a:xfrm>
                <a:off x="5751" y="2110"/>
                <a:ext cx="6" cy="5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4 h 4"/>
                  <a:gd name="T4" fmla="*/ 6 w 6"/>
                  <a:gd name="T5" fmla="*/ 2 h 4"/>
                  <a:gd name="T6" fmla="*/ 6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696"/>
              <p:cNvSpPr/>
              <p:nvPr/>
            </p:nvSpPr>
            <p:spPr bwMode="auto">
              <a:xfrm>
                <a:off x="5757" y="2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697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698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699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700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4701"/>
              <p:cNvSpPr/>
              <p:nvPr/>
            </p:nvSpPr>
            <p:spPr bwMode="auto">
              <a:xfrm>
                <a:off x="5681" y="2099"/>
                <a:ext cx="68" cy="35"/>
              </a:xfrm>
              <a:custGeom>
                <a:avLst/>
                <a:gdLst>
                  <a:gd name="T0" fmla="*/ 1 w 64"/>
                  <a:gd name="T1" fmla="*/ 0 h 33"/>
                  <a:gd name="T2" fmla="*/ 0 w 64"/>
                  <a:gd name="T3" fmla="*/ 1 h 33"/>
                  <a:gd name="T4" fmla="*/ 31 w 64"/>
                  <a:gd name="T5" fmla="*/ 33 h 33"/>
                  <a:gd name="T6" fmla="*/ 64 w 64"/>
                  <a:gd name="T7" fmla="*/ 17 h 33"/>
                  <a:gd name="T8" fmla="*/ 63 w 64"/>
                  <a:gd name="T9" fmla="*/ 11 h 33"/>
                  <a:gd name="T10" fmla="*/ 1 w 64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4702"/>
              <p:cNvSpPr/>
              <p:nvPr/>
            </p:nvSpPr>
            <p:spPr bwMode="auto">
              <a:xfrm>
                <a:off x="5680" y="20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703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4704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705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close/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706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707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close/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708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4709"/>
              <p:cNvSpPr>
                <a:spLocks noEditPoints="1"/>
              </p:cNvSpPr>
              <p:nvPr/>
            </p:nvSpPr>
            <p:spPr bwMode="auto">
              <a:xfrm>
                <a:off x="5480" y="1970"/>
                <a:ext cx="76" cy="75"/>
              </a:xfrm>
              <a:custGeom>
                <a:avLst/>
                <a:gdLst>
                  <a:gd name="T0" fmla="*/ 32 w 72"/>
                  <a:gd name="T1" fmla="*/ 46 h 71"/>
                  <a:gd name="T2" fmla="*/ 28 w 72"/>
                  <a:gd name="T3" fmla="*/ 42 h 71"/>
                  <a:gd name="T4" fmla="*/ 32 w 72"/>
                  <a:gd name="T5" fmla="*/ 37 h 71"/>
                  <a:gd name="T6" fmla="*/ 36 w 72"/>
                  <a:gd name="T7" fmla="*/ 40 h 71"/>
                  <a:gd name="T8" fmla="*/ 36 w 72"/>
                  <a:gd name="T9" fmla="*/ 40 h 71"/>
                  <a:gd name="T10" fmla="*/ 40 w 72"/>
                  <a:gd name="T11" fmla="*/ 43 h 71"/>
                  <a:gd name="T12" fmla="*/ 36 w 72"/>
                  <a:gd name="T13" fmla="*/ 46 h 71"/>
                  <a:gd name="T14" fmla="*/ 34 w 72"/>
                  <a:gd name="T15" fmla="*/ 46 h 71"/>
                  <a:gd name="T16" fmla="*/ 32 w 72"/>
                  <a:gd name="T17" fmla="*/ 46 h 71"/>
                  <a:gd name="T18" fmla="*/ 59 w 72"/>
                  <a:gd name="T19" fmla="*/ 0 h 71"/>
                  <a:gd name="T20" fmla="*/ 0 w 72"/>
                  <a:gd name="T21" fmla="*/ 71 h 71"/>
                  <a:gd name="T22" fmla="*/ 69 w 72"/>
                  <a:gd name="T23" fmla="*/ 39 h 71"/>
                  <a:gd name="T24" fmla="*/ 69 w 72"/>
                  <a:gd name="T25" fmla="*/ 38 h 71"/>
                  <a:gd name="T26" fmla="*/ 72 w 72"/>
                  <a:gd name="T27" fmla="*/ 32 h 71"/>
                  <a:gd name="T28" fmla="*/ 59 w 72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71">
                    <a:moveTo>
                      <a:pt x="32" y="46"/>
                    </a:moveTo>
                    <a:cubicBezTo>
                      <a:pt x="30" y="46"/>
                      <a:pt x="28" y="44"/>
                      <a:pt x="28" y="42"/>
                    </a:cubicBezTo>
                    <a:cubicBezTo>
                      <a:pt x="28" y="39"/>
                      <a:pt x="30" y="37"/>
                      <a:pt x="32" y="37"/>
                    </a:cubicBezTo>
                    <a:cubicBezTo>
                      <a:pt x="34" y="37"/>
                      <a:pt x="35" y="38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8" y="40"/>
                      <a:pt x="40" y="41"/>
                      <a:pt x="40" y="43"/>
                    </a:cubicBezTo>
                    <a:cubicBezTo>
                      <a:pt x="40" y="45"/>
                      <a:pt x="38" y="46"/>
                      <a:pt x="36" y="46"/>
                    </a:cubicBezTo>
                    <a:cubicBezTo>
                      <a:pt x="36" y="46"/>
                      <a:pt x="35" y="46"/>
                      <a:pt x="34" y="46"/>
                    </a:cubicBezTo>
                    <a:cubicBezTo>
                      <a:pt x="34" y="46"/>
                      <a:pt x="33" y="46"/>
                      <a:pt x="32" y="46"/>
                    </a:cubicBezTo>
                    <a:moveTo>
                      <a:pt x="59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5"/>
                      <a:pt x="70" y="33"/>
                      <a:pt x="72" y="3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4710"/>
              <p:cNvSpPr/>
              <p:nvPr/>
            </p:nvSpPr>
            <p:spPr bwMode="auto">
              <a:xfrm>
                <a:off x="5510" y="2009"/>
                <a:ext cx="8" cy="10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6 w 8"/>
                  <a:gd name="T7" fmla="*/ 9 h 9"/>
                  <a:gd name="T8" fmla="*/ 5 w 8"/>
                  <a:gd name="T9" fmla="*/ 6 h 9"/>
                  <a:gd name="T10" fmla="*/ 8 w 8"/>
                  <a:gd name="T11" fmla="*/ 3 h 9"/>
                  <a:gd name="T12" fmla="*/ 4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4"/>
                      <a:pt x="6" y="3"/>
                      <a:pt x="8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4711"/>
              <p:cNvSpPr/>
              <p:nvPr/>
            </p:nvSpPr>
            <p:spPr bwMode="auto">
              <a:xfrm>
                <a:off x="5515" y="2012"/>
                <a:ext cx="7" cy="7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0 w 7"/>
                  <a:gd name="T5" fmla="*/ 3 h 6"/>
                  <a:gd name="T6" fmla="*/ 1 w 7"/>
                  <a:gd name="T7" fmla="*/ 6 h 6"/>
                  <a:gd name="T8" fmla="*/ 3 w 7"/>
                  <a:gd name="T9" fmla="*/ 6 h 6"/>
                  <a:gd name="T10" fmla="*/ 7 w 7"/>
                  <a:gd name="T11" fmla="*/ 3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4712"/>
              <p:cNvSpPr/>
              <p:nvPr/>
            </p:nvSpPr>
            <p:spPr bwMode="auto">
              <a:xfrm>
                <a:off x="5553" y="2004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6 h 7"/>
                  <a:gd name="T4" fmla="*/ 0 w 5"/>
                  <a:gd name="T5" fmla="*/ 7 h 7"/>
                  <a:gd name="T6" fmla="*/ 5 w 5"/>
                  <a:gd name="T7" fmla="*/ 5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713"/>
              <p:cNvSpPr/>
              <p:nvPr/>
            </p:nvSpPr>
            <p:spPr bwMode="auto">
              <a:xfrm>
                <a:off x="5475" y="1969"/>
                <a:ext cx="83" cy="80"/>
              </a:xfrm>
              <a:custGeom>
                <a:avLst/>
                <a:gdLst>
                  <a:gd name="T0" fmla="*/ 63 w 79"/>
                  <a:gd name="T1" fmla="*/ 0 h 76"/>
                  <a:gd name="T2" fmla="*/ 0 w 79"/>
                  <a:gd name="T3" fmla="*/ 76 h 76"/>
                  <a:gd name="T4" fmla="*/ 79 w 79"/>
                  <a:gd name="T5" fmla="*/ 39 h 76"/>
                  <a:gd name="T6" fmla="*/ 79 w 79"/>
                  <a:gd name="T7" fmla="*/ 39 h 76"/>
                  <a:gd name="T8" fmla="*/ 79 w 79"/>
                  <a:gd name="T9" fmla="*/ 38 h 76"/>
                  <a:gd name="T10" fmla="*/ 74 w 79"/>
                  <a:gd name="T11" fmla="*/ 40 h 76"/>
                  <a:gd name="T12" fmla="*/ 5 w 79"/>
                  <a:gd name="T13" fmla="*/ 72 h 76"/>
                  <a:gd name="T14" fmla="*/ 64 w 79"/>
                  <a:gd name="T15" fmla="*/ 1 h 76"/>
                  <a:gd name="T16" fmla="*/ 63 w 79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6">
                    <a:moveTo>
                      <a:pt x="63" y="0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4714"/>
              <p:cNvSpPr/>
              <p:nvPr/>
            </p:nvSpPr>
            <p:spPr bwMode="auto">
              <a:xfrm>
                <a:off x="5541" y="1967"/>
                <a:ext cx="19" cy="43"/>
              </a:xfrm>
              <a:custGeom>
                <a:avLst/>
                <a:gdLst>
                  <a:gd name="T0" fmla="*/ 1 w 18"/>
                  <a:gd name="T1" fmla="*/ 0 h 41"/>
                  <a:gd name="T2" fmla="*/ 0 w 18"/>
                  <a:gd name="T3" fmla="*/ 2 h 41"/>
                  <a:gd name="T4" fmla="*/ 1 w 18"/>
                  <a:gd name="T5" fmla="*/ 3 h 41"/>
                  <a:gd name="T6" fmla="*/ 14 w 18"/>
                  <a:gd name="T7" fmla="*/ 35 h 41"/>
                  <a:gd name="T8" fmla="*/ 16 w 18"/>
                  <a:gd name="T9" fmla="*/ 40 h 41"/>
                  <a:gd name="T10" fmla="*/ 16 w 18"/>
                  <a:gd name="T11" fmla="*/ 41 h 41"/>
                  <a:gd name="T12" fmla="*/ 16 w 18"/>
                  <a:gd name="T13" fmla="*/ 41 h 41"/>
                  <a:gd name="T14" fmla="*/ 18 w 18"/>
                  <a:gd name="T15" fmla="*/ 41 h 41"/>
                  <a:gd name="T16" fmla="*/ 1 w 18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4715"/>
              <p:cNvSpPr/>
              <p:nvPr/>
            </p:nvSpPr>
            <p:spPr bwMode="auto">
              <a:xfrm>
                <a:off x="5526" y="1920"/>
                <a:ext cx="28" cy="44"/>
              </a:xfrm>
              <a:custGeom>
                <a:avLst/>
                <a:gdLst>
                  <a:gd name="T0" fmla="*/ 2 w 27"/>
                  <a:gd name="T1" fmla="*/ 0 h 41"/>
                  <a:gd name="T2" fmla="*/ 0 w 27"/>
                  <a:gd name="T3" fmla="*/ 1 h 41"/>
                  <a:gd name="T4" fmla="*/ 17 w 27"/>
                  <a:gd name="T5" fmla="*/ 41 h 41"/>
                  <a:gd name="T6" fmla="*/ 27 w 27"/>
                  <a:gd name="T7" fmla="*/ 29 h 41"/>
                  <a:gd name="T8" fmla="*/ 25 w 27"/>
                  <a:gd name="T9" fmla="*/ 25 h 41"/>
                  <a:gd name="T10" fmla="*/ 26 w 27"/>
                  <a:gd name="T11" fmla="*/ 22 h 41"/>
                  <a:gd name="T12" fmla="*/ 2 w 2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8"/>
                      <a:pt x="25" y="26"/>
                      <a:pt x="25" y="25"/>
                    </a:cubicBezTo>
                    <a:cubicBezTo>
                      <a:pt x="25" y="24"/>
                      <a:pt x="26" y="23"/>
                      <a:pt x="26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4716"/>
              <p:cNvSpPr/>
              <p:nvPr/>
            </p:nvSpPr>
            <p:spPr bwMode="auto">
              <a:xfrm>
                <a:off x="5524" y="1918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717"/>
              <p:cNvSpPr/>
              <p:nvPr/>
            </p:nvSpPr>
            <p:spPr bwMode="auto">
              <a:xfrm>
                <a:off x="5552" y="194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4718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719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4720"/>
              <p:cNvSpPr/>
              <p:nvPr/>
            </p:nvSpPr>
            <p:spPr bwMode="auto">
              <a:xfrm>
                <a:off x="5520" y="1913"/>
                <a:ext cx="38" cy="5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21 w 36"/>
                  <a:gd name="T5" fmla="*/ 51 h 51"/>
                  <a:gd name="T6" fmla="*/ 22 w 36"/>
                  <a:gd name="T7" fmla="*/ 50 h 51"/>
                  <a:gd name="T8" fmla="*/ 22 w 36"/>
                  <a:gd name="T9" fmla="*/ 48 h 51"/>
                  <a:gd name="T10" fmla="*/ 5 w 36"/>
                  <a:gd name="T11" fmla="*/ 8 h 51"/>
                  <a:gd name="T12" fmla="*/ 4 w 36"/>
                  <a:gd name="T13" fmla="*/ 5 h 51"/>
                  <a:gd name="T14" fmla="*/ 7 w 36"/>
                  <a:gd name="T15" fmla="*/ 7 h 51"/>
                  <a:gd name="T16" fmla="*/ 31 w 36"/>
                  <a:gd name="T17" fmla="*/ 29 h 51"/>
                  <a:gd name="T18" fmla="*/ 35 w 36"/>
                  <a:gd name="T19" fmla="*/ 32 h 51"/>
                  <a:gd name="T20" fmla="*/ 36 w 36"/>
                  <a:gd name="T21" fmla="*/ 33 h 51"/>
                  <a:gd name="T22" fmla="*/ 36 w 36"/>
                  <a:gd name="T23" fmla="*/ 34 h 51"/>
                  <a:gd name="T24" fmla="*/ 36 w 36"/>
                  <a:gd name="T25" fmla="*/ 33 h 51"/>
                  <a:gd name="T26" fmla="*/ 36 w 36"/>
                  <a:gd name="T27" fmla="*/ 32 h 51"/>
                  <a:gd name="T28" fmla="*/ 36 w 36"/>
                  <a:gd name="T29" fmla="*/ 31 h 51"/>
                  <a:gd name="T30" fmla="*/ 0 w 36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4721"/>
              <p:cNvSpPr/>
              <p:nvPr/>
            </p:nvSpPr>
            <p:spPr bwMode="auto">
              <a:xfrm>
                <a:off x="5558" y="19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722"/>
              <p:cNvSpPr/>
              <p:nvPr/>
            </p:nvSpPr>
            <p:spPr bwMode="auto">
              <a:xfrm>
                <a:off x="5545" y="1953"/>
                <a:ext cx="13" cy="49"/>
              </a:xfrm>
              <a:custGeom>
                <a:avLst/>
                <a:gdLst>
                  <a:gd name="T0" fmla="*/ 11 w 13"/>
                  <a:gd name="T1" fmla="*/ 0 h 46"/>
                  <a:gd name="T2" fmla="*/ 0 w 13"/>
                  <a:gd name="T3" fmla="*/ 14 h 46"/>
                  <a:gd name="T4" fmla="*/ 13 w 13"/>
                  <a:gd name="T5" fmla="*/ 46 h 46"/>
                  <a:gd name="T6" fmla="*/ 13 w 13"/>
                  <a:gd name="T7" fmla="*/ 1 h 46"/>
                  <a:gd name="T8" fmla="*/ 11 w 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4723"/>
              <p:cNvSpPr/>
              <p:nvPr/>
            </p:nvSpPr>
            <p:spPr bwMode="auto">
              <a:xfrm>
                <a:off x="5556" y="195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4724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4725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4726"/>
              <p:cNvSpPr/>
              <p:nvPr/>
            </p:nvSpPr>
            <p:spPr bwMode="auto">
              <a:xfrm>
                <a:off x="5542" y="1948"/>
                <a:ext cx="18" cy="62"/>
              </a:xfrm>
              <a:custGeom>
                <a:avLst/>
                <a:gdLst>
                  <a:gd name="T0" fmla="*/ 15 w 17"/>
                  <a:gd name="T1" fmla="*/ 0 h 59"/>
                  <a:gd name="T2" fmla="*/ 15 w 17"/>
                  <a:gd name="T3" fmla="*/ 1 h 59"/>
                  <a:gd name="T4" fmla="*/ 15 w 17"/>
                  <a:gd name="T5" fmla="*/ 51 h 59"/>
                  <a:gd name="T6" fmla="*/ 2 w 17"/>
                  <a:gd name="T7" fmla="*/ 19 h 59"/>
                  <a:gd name="T8" fmla="*/ 1 w 17"/>
                  <a:gd name="T9" fmla="*/ 17 h 59"/>
                  <a:gd name="T10" fmla="*/ 0 w 17"/>
                  <a:gd name="T11" fmla="*/ 18 h 59"/>
                  <a:gd name="T12" fmla="*/ 17 w 17"/>
                  <a:gd name="T13" fmla="*/ 59 h 59"/>
                  <a:gd name="T14" fmla="*/ 16 w 17"/>
                  <a:gd name="T15" fmla="*/ 0 h 59"/>
                  <a:gd name="T16" fmla="*/ 16 w 17"/>
                  <a:gd name="T17" fmla="*/ 0 h 59"/>
                  <a:gd name="T18" fmla="*/ 15 w 1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9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4727"/>
              <p:cNvSpPr/>
              <p:nvPr/>
            </p:nvSpPr>
            <p:spPr bwMode="auto">
              <a:xfrm>
                <a:off x="5558" y="19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4728"/>
              <p:cNvSpPr/>
              <p:nvPr/>
            </p:nvSpPr>
            <p:spPr bwMode="auto">
              <a:xfrm>
                <a:off x="5666" y="1947"/>
                <a:ext cx="113" cy="85"/>
              </a:xfrm>
              <a:custGeom>
                <a:avLst/>
                <a:gdLst>
                  <a:gd name="T0" fmla="*/ 0 w 107"/>
                  <a:gd name="T1" fmla="*/ 0 h 81"/>
                  <a:gd name="T2" fmla="*/ 66 w 107"/>
                  <a:gd name="T3" fmla="*/ 80 h 81"/>
                  <a:gd name="T4" fmla="*/ 70 w 107"/>
                  <a:gd name="T5" fmla="*/ 79 h 81"/>
                  <a:gd name="T6" fmla="*/ 75 w 107"/>
                  <a:gd name="T7" fmla="*/ 81 h 81"/>
                  <a:gd name="T8" fmla="*/ 107 w 107"/>
                  <a:gd name="T9" fmla="*/ 56 h 81"/>
                  <a:gd name="T10" fmla="*/ 99 w 107"/>
                  <a:gd name="T11" fmla="*/ 52 h 81"/>
                  <a:gd name="T12" fmla="*/ 94 w 107"/>
                  <a:gd name="T13" fmla="*/ 54 h 81"/>
                  <a:gd name="T14" fmla="*/ 87 w 107"/>
                  <a:gd name="T15" fmla="*/ 46 h 81"/>
                  <a:gd name="T16" fmla="*/ 87 w 107"/>
                  <a:gd name="T17" fmla="*/ 46 h 81"/>
                  <a:gd name="T18" fmla="*/ 0 w 107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81">
                    <a:moveTo>
                      <a:pt x="0" y="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80"/>
                      <a:pt x="68" y="79"/>
                      <a:pt x="70" y="79"/>
                    </a:cubicBezTo>
                    <a:cubicBezTo>
                      <a:pt x="72" y="79"/>
                      <a:pt x="74" y="80"/>
                      <a:pt x="75" y="8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3"/>
                      <a:pt x="96" y="54"/>
                      <a:pt x="94" y="54"/>
                    </a:cubicBezTo>
                    <a:cubicBezTo>
                      <a:pt x="90" y="54"/>
                      <a:pt x="87" y="51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4729"/>
              <p:cNvSpPr/>
              <p:nvPr/>
            </p:nvSpPr>
            <p:spPr bwMode="auto">
              <a:xfrm>
                <a:off x="5758" y="1995"/>
                <a:ext cx="13" cy="9"/>
              </a:xfrm>
              <a:custGeom>
                <a:avLst/>
                <a:gdLst>
                  <a:gd name="T0" fmla="*/ 0 w 12"/>
                  <a:gd name="T1" fmla="*/ 0 h 8"/>
                  <a:gd name="T2" fmla="*/ 0 w 12"/>
                  <a:gd name="T3" fmla="*/ 0 h 8"/>
                  <a:gd name="T4" fmla="*/ 7 w 12"/>
                  <a:gd name="T5" fmla="*/ 8 h 8"/>
                  <a:gd name="T6" fmla="*/ 12 w 12"/>
                  <a:gd name="T7" fmla="*/ 6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3" y="8"/>
                      <a:pt x="7" y="8"/>
                    </a:cubicBezTo>
                    <a:cubicBezTo>
                      <a:pt x="9" y="8"/>
                      <a:pt x="11" y="7"/>
                      <a:pt x="12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4730"/>
              <p:cNvSpPr/>
              <p:nvPr/>
            </p:nvSpPr>
            <p:spPr bwMode="auto">
              <a:xfrm>
                <a:off x="5736" y="2030"/>
                <a:ext cx="9" cy="7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1 h 6"/>
                  <a:gd name="T4" fmla="*/ 4 w 9"/>
                  <a:gd name="T5" fmla="*/ 6 h 6"/>
                  <a:gd name="T6" fmla="*/ 9 w 9"/>
                  <a:gd name="T7" fmla="*/ 2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4731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4732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4733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4734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4735"/>
              <p:cNvSpPr/>
              <p:nvPr/>
            </p:nvSpPr>
            <p:spPr bwMode="auto">
              <a:xfrm>
                <a:off x="5747" y="2008"/>
                <a:ext cx="81" cy="29"/>
              </a:xfrm>
              <a:custGeom>
                <a:avLst/>
                <a:gdLst>
                  <a:gd name="T0" fmla="*/ 33 w 76"/>
                  <a:gd name="T1" fmla="*/ 0 h 27"/>
                  <a:gd name="T2" fmla="*/ 0 w 76"/>
                  <a:gd name="T3" fmla="*/ 26 h 27"/>
                  <a:gd name="T4" fmla="*/ 0 w 76"/>
                  <a:gd name="T5" fmla="*/ 27 h 27"/>
                  <a:gd name="T6" fmla="*/ 76 w 76"/>
                  <a:gd name="T7" fmla="*/ 24 h 27"/>
                  <a:gd name="T8" fmla="*/ 76 w 76"/>
                  <a:gd name="T9" fmla="*/ 23 h 27"/>
                  <a:gd name="T10" fmla="*/ 33 w 7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27">
                    <a:moveTo>
                      <a:pt x="33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6" y="23"/>
                      <a:pt x="76" y="23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4736"/>
              <p:cNvSpPr/>
              <p:nvPr/>
            </p:nvSpPr>
            <p:spPr bwMode="auto">
              <a:xfrm>
                <a:off x="5744" y="2035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4737"/>
              <p:cNvSpPr/>
              <p:nvPr/>
            </p:nvSpPr>
            <p:spPr bwMode="auto">
              <a:xfrm>
                <a:off x="5828" y="203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738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39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740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4741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4742"/>
              <p:cNvSpPr/>
              <p:nvPr/>
            </p:nvSpPr>
            <p:spPr bwMode="auto">
              <a:xfrm>
                <a:off x="4480" y="3148"/>
                <a:ext cx="108" cy="110"/>
              </a:xfrm>
              <a:custGeom>
                <a:avLst/>
                <a:gdLst>
                  <a:gd name="T0" fmla="*/ 99 w 102"/>
                  <a:gd name="T1" fmla="*/ 0 h 104"/>
                  <a:gd name="T2" fmla="*/ 0 w 102"/>
                  <a:gd name="T3" fmla="*/ 60 h 104"/>
                  <a:gd name="T4" fmla="*/ 1 w 102"/>
                  <a:gd name="T5" fmla="*/ 64 h 104"/>
                  <a:gd name="T6" fmla="*/ 1 w 102"/>
                  <a:gd name="T7" fmla="*/ 67 h 104"/>
                  <a:gd name="T8" fmla="*/ 84 w 102"/>
                  <a:gd name="T9" fmla="*/ 104 h 104"/>
                  <a:gd name="T10" fmla="*/ 90 w 102"/>
                  <a:gd name="T11" fmla="*/ 100 h 104"/>
                  <a:gd name="T12" fmla="*/ 102 w 102"/>
                  <a:gd name="T13" fmla="*/ 2 h 104"/>
                  <a:gd name="T14" fmla="*/ 99 w 102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4">
                    <a:moveTo>
                      <a:pt x="99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1" y="61"/>
                      <a:pt x="1" y="63"/>
                      <a:pt x="1" y="64"/>
                    </a:cubicBezTo>
                    <a:cubicBezTo>
                      <a:pt x="1" y="65"/>
                      <a:pt x="1" y="66"/>
                      <a:pt x="1" y="67"/>
                    </a:cubicBezTo>
                    <a:cubicBezTo>
                      <a:pt x="84" y="104"/>
                      <a:pt x="84" y="104"/>
                      <a:pt x="84" y="104"/>
                    </a:cubicBezTo>
                    <a:cubicBezTo>
                      <a:pt x="85" y="102"/>
                      <a:pt x="87" y="100"/>
                      <a:pt x="90" y="100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1"/>
                      <a:pt x="99" y="1"/>
                      <a:pt x="9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4743"/>
              <p:cNvSpPr/>
              <p:nvPr/>
            </p:nvSpPr>
            <p:spPr bwMode="auto">
              <a:xfrm>
                <a:off x="4569" y="325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5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744"/>
              <p:cNvSpPr/>
              <p:nvPr/>
            </p:nvSpPr>
            <p:spPr bwMode="auto">
              <a:xfrm>
                <a:off x="4474" y="321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0 w 7"/>
                  <a:gd name="T3" fmla="*/ 4 h 7"/>
                  <a:gd name="T4" fmla="*/ 7 w 7"/>
                  <a:gd name="T5" fmla="*/ 7 h 7"/>
                  <a:gd name="T6" fmla="*/ 7 w 7"/>
                  <a:gd name="T7" fmla="*/ 4 h 7"/>
                  <a:gd name="T8" fmla="*/ 6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745"/>
              <p:cNvSpPr/>
              <p:nvPr/>
            </p:nvSpPr>
            <p:spPr bwMode="auto">
              <a:xfrm>
                <a:off x="4585" y="314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746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close/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747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748"/>
              <p:cNvSpPr>
                <a:spLocks noEditPoints="1"/>
              </p:cNvSpPr>
              <p:nvPr/>
            </p:nvSpPr>
            <p:spPr bwMode="auto">
              <a:xfrm>
                <a:off x="4942" y="3408"/>
                <a:ext cx="122" cy="58"/>
              </a:xfrm>
              <a:custGeom>
                <a:avLst/>
                <a:gdLst>
                  <a:gd name="T0" fmla="*/ 75 w 115"/>
                  <a:gd name="T1" fmla="*/ 18 h 55"/>
                  <a:gd name="T2" fmla="*/ 69 w 115"/>
                  <a:gd name="T3" fmla="*/ 13 h 55"/>
                  <a:gd name="T4" fmla="*/ 75 w 115"/>
                  <a:gd name="T5" fmla="*/ 8 h 55"/>
                  <a:gd name="T6" fmla="*/ 80 w 115"/>
                  <a:gd name="T7" fmla="*/ 13 h 55"/>
                  <a:gd name="T8" fmla="*/ 75 w 115"/>
                  <a:gd name="T9" fmla="*/ 18 h 55"/>
                  <a:gd name="T10" fmla="*/ 115 w 115"/>
                  <a:gd name="T11" fmla="*/ 0 h 55"/>
                  <a:gd name="T12" fmla="*/ 1 w 115"/>
                  <a:gd name="T13" fmla="*/ 14 h 55"/>
                  <a:gd name="T14" fmla="*/ 0 w 115"/>
                  <a:gd name="T15" fmla="*/ 17 h 55"/>
                  <a:gd name="T16" fmla="*/ 51 w 115"/>
                  <a:gd name="T17" fmla="*/ 55 h 55"/>
                  <a:gd name="T18" fmla="*/ 56 w 115"/>
                  <a:gd name="T19" fmla="*/ 53 h 55"/>
                  <a:gd name="T20" fmla="*/ 60 w 115"/>
                  <a:gd name="T21" fmla="*/ 54 h 55"/>
                  <a:gd name="T22" fmla="*/ 115 w 115"/>
                  <a:gd name="T23" fmla="*/ 2 h 55"/>
                  <a:gd name="T24" fmla="*/ 115 w 115"/>
                  <a:gd name="T25" fmla="*/ 1 h 55"/>
                  <a:gd name="T26" fmla="*/ 115 w 115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5">
                    <a:moveTo>
                      <a:pt x="75" y="18"/>
                    </a:moveTo>
                    <a:cubicBezTo>
                      <a:pt x="72" y="18"/>
                      <a:pt x="69" y="16"/>
                      <a:pt x="69" y="13"/>
                    </a:cubicBezTo>
                    <a:cubicBezTo>
                      <a:pt x="69" y="10"/>
                      <a:pt x="72" y="8"/>
                      <a:pt x="75" y="8"/>
                    </a:cubicBezTo>
                    <a:cubicBezTo>
                      <a:pt x="77" y="8"/>
                      <a:pt x="80" y="10"/>
                      <a:pt x="80" y="13"/>
                    </a:cubicBezTo>
                    <a:cubicBezTo>
                      <a:pt x="80" y="16"/>
                      <a:pt x="77" y="18"/>
                      <a:pt x="75" y="18"/>
                    </a:cubicBezTo>
                    <a:moveTo>
                      <a:pt x="115" y="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3"/>
                      <a:pt x="54" y="53"/>
                      <a:pt x="56" y="53"/>
                    </a:cubicBezTo>
                    <a:cubicBezTo>
                      <a:pt x="58" y="53"/>
                      <a:pt x="59" y="53"/>
                      <a:pt x="60" y="54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Oval 4749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750"/>
              <p:cNvSpPr/>
              <p:nvPr/>
            </p:nvSpPr>
            <p:spPr bwMode="auto">
              <a:xfrm>
                <a:off x="4938" y="342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51"/>
              <p:cNvSpPr/>
              <p:nvPr/>
            </p:nvSpPr>
            <p:spPr bwMode="auto">
              <a:xfrm>
                <a:off x="5064" y="34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52"/>
              <p:cNvSpPr/>
              <p:nvPr/>
            </p:nvSpPr>
            <p:spPr bwMode="auto">
              <a:xfrm>
                <a:off x="4996" y="346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0 w 9"/>
                  <a:gd name="T3" fmla="*/ 2 h 5"/>
                  <a:gd name="T4" fmla="*/ 5 w 9"/>
                  <a:gd name="T5" fmla="*/ 5 h 5"/>
                  <a:gd name="T6" fmla="*/ 9 w 9"/>
                  <a:gd name="T7" fmla="*/ 1 h 5"/>
                  <a:gd name="T8" fmla="*/ 5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53"/>
              <p:cNvSpPr>
                <a:spLocks noEditPoints="1"/>
              </p:cNvSpPr>
              <p:nvPr/>
            </p:nvSpPr>
            <p:spPr bwMode="auto">
              <a:xfrm>
                <a:off x="4934" y="3406"/>
                <a:ext cx="134" cy="64"/>
              </a:xfrm>
              <a:custGeom>
                <a:avLst/>
                <a:gdLst>
                  <a:gd name="T0" fmla="*/ 123 w 127"/>
                  <a:gd name="T1" fmla="*/ 2 h 61"/>
                  <a:gd name="T2" fmla="*/ 125 w 127"/>
                  <a:gd name="T3" fmla="*/ 2 h 61"/>
                  <a:gd name="T4" fmla="*/ 123 w 127"/>
                  <a:gd name="T5" fmla="*/ 4 h 61"/>
                  <a:gd name="T6" fmla="*/ 68 w 127"/>
                  <a:gd name="T7" fmla="*/ 56 h 61"/>
                  <a:gd name="T8" fmla="*/ 64 w 127"/>
                  <a:gd name="T9" fmla="*/ 60 h 61"/>
                  <a:gd name="T10" fmla="*/ 59 w 127"/>
                  <a:gd name="T11" fmla="*/ 57 h 61"/>
                  <a:gd name="T12" fmla="*/ 8 w 127"/>
                  <a:gd name="T13" fmla="*/ 19 h 61"/>
                  <a:gd name="T14" fmla="*/ 4 w 127"/>
                  <a:gd name="T15" fmla="*/ 16 h 61"/>
                  <a:gd name="T16" fmla="*/ 9 w 127"/>
                  <a:gd name="T17" fmla="*/ 16 h 61"/>
                  <a:gd name="T18" fmla="*/ 123 w 127"/>
                  <a:gd name="T19" fmla="*/ 2 h 61"/>
                  <a:gd name="T20" fmla="*/ 127 w 127"/>
                  <a:gd name="T21" fmla="*/ 0 h 61"/>
                  <a:gd name="T22" fmla="*/ 0 w 127"/>
                  <a:gd name="T23" fmla="*/ 15 h 61"/>
                  <a:gd name="T24" fmla="*/ 63 w 127"/>
                  <a:gd name="T25" fmla="*/ 61 h 61"/>
                  <a:gd name="T26" fmla="*/ 63 w 127"/>
                  <a:gd name="T27" fmla="*/ 61 h 61"/>
                  <a:gd name="T28" fmla="*/ 127 w 127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61">
                    <a:moveTo>
                      <a:pt x="123" y="2"/>
                    </a:moveTo>
                    <a:cubicBezTo>
                      <a:pt x="125" y="2"/>
                      <a:pt x="125" y="2"/>
                      <a:pt x="125" y="2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23" y="2"/>
                      <a:pt x="123" y="2"/>
                      <a:pt x="123" y="2"/>
                    </a:cubicBezTo>
                    <a:moveTo>
                      <a:pt x="12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754"/>
              <p:cNvSpPr/>
              <p:nvPr/>
            </p:nvSpPr>
            <p:spPr bwMode="auto">
              <a:xfrm>
                <a:off x="5000" y="3406"/>
                <a:ext cx="70" cy="65"/>
              </a:xfrm>
              <a:custGeom>
                <a:avLst/>
                <a:gdLst>
                  <a:gd name="T0" fmla="*/ 66 w 66"/>
                  <a:gd name="T1" fmla="*/ 0 h 62"/>
                  <a:gd name="T2" fmla="*/ 64 w 66"/>
                  <a:gd name="T3" fmla="*/ 0 h 62"/>
                  <a:gd name="T4" fmla="*/ 0 w 66"/>
                  <a:gd name="T5" fmla="*/ 61 h 62"/>
                  <a:gd name="T6" fmla="*/ 0 w 66"/>
                  <a:gd name="T7" fmla="*/ 61 h 62"/>
                  <a:gd name="T8" fmla="*/ 1 w 66"/>
                  <a:gd name="T9" fmla="*/ 62 h 62"/>
                  <a:gd name="T10" fmla="*/ 66 w 66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2">
                    <a:moveTo>
                      <a:pt x="66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55"/>
              <p:cNvSpPr>
                <a:spLocks noEditPoints="1"/>
              </p:cNvSpPr>
              <p:nvPr/>
            </p:nvSpPr>
            <p:spPr bwMode="auto">
              <a:xfrm>
                <a:off x="6376" y="2375"/>
                <a:ext cx="111" cy="90"/>
              </a:xfrm>
              <a:custGeom>
                <a:avLst/>
                <a:gdLst>
                  <a:gd name="T0" fmla="*/ 0 w 105"/>
                  <a:gd name="T1" fmla="*/ 85 h 85"/>
                  <a:gd name="T2" fmla="*/ 0 w 105"/>
                  <a:gd name="T3" fmla="*/ 85 h 85"/>
                  <a:gd name="T4" fmla="*/ 1 w 105"/>
                  <a:gd name="T5" fmla="*/ 85 h 85"/>
                  <a:gd name="T6" fmla="*/ 0 w 105"/>
                  <a:gd name="T7" fmla="*/ 85 h 85"/>
                  <a:gd name="T8" fmla="*/ 77 w 105"/>
                  <a:gd name="T9" fmla="*/ 0 h 85"/>
                  <a:gd name="T10" fmla="*/ 10 w 105"/>
                  <a:gd name="T11" fmla="*/ 74 h 85"/>
                  <a:gd name="T12" fmla="*/ 13 w 105"/>
                  <a:gd name="T13" fmla="*/ 76 h 85"/>
                  <a:gd name="T14" fmla="*/ 105 w 105"/>
                  <a:gd name="T15" fmla="*/ 7 h 85"/>
                  <a:gd name="T16" fmla="*/ 105 w 105"/>
                  <a:gd name="T17" fmla="*/ 5 h 85"/>
                  <a:gd name="T18" fmla="*/ 77 w 105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85">
                    <a:moveTo>
                      <a:pt x="0" y="8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0" y="85"/>
                    </a:cubicBezTo>
                    <a:moveTo>
                      <a:pt x="77" y="0"/>
                    </a:move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5"/>
                      <a:pt x="13" y="76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5" y="6"/>
                      <a:pt x="105" y="5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56"/>
              <p:cNvSpPr/>
              <p:nvPr/>
            </p:nvSpPr>
            <p:spPr bwMode="auto">
              <a:xfrm>
                <a:off x="6487" y="238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757"/>
              <p:cNvSpPr/>
              <p:nvPr/>
            </p:nvSpPr>
            <p:spPr bwMode="auto">
              <a:xfrm>
                <a:off x="6384" y="245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758"/>
              <p:cNvSpPr/>
              <p:nvPr/>
            </p:nvSpPr>
            <p:spPr bwMode="auto">
              <a:xfrm>
                <a:off x="6376" y="2458"/>
                <a:ext cx="10" cy="7"/>
              </a:xfrm>
              <a:custGeom>
                <a:avLst/>
                <a:gdLst>
                  <a:gd name="T0" fmla="*/ 7 w 9"/>
                  <a:gd name="T1" fmla="*/ 0 h 7"/>
                  <a:gd name="T2" fmla="*/ 0 w 9"/>
                  <a:gd name="T3" fmla="*/ 7 h 7"/>
                  <a:gd name="T4" fmla="*/ 1 w 9"/>
                  <a:gd name="T5" fmla="*/ 7 h 7"/>
                  <a:gd name="T6" fmla="*/ 9 w 9"/>
                  <a:gd name="T7" fmla="*/ 1 h 7"/>
                  <a:gd name="T8" fmla="*/ 7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4759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4760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761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4762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4763"/>
              <p:cNvSpPr/>
              <p:nvPr/>
            </p:nvSpPr>
            <p:spPr bwMode="auto">
              <a:xfrm>
                <a:off x="6372" y="2363"/>
                <a:ext cx="73" cy="45"/>
              </a:xfrm>
              <a:custGeom>
                <a:avLst/>
                <a:gdLst>
                  <a:gd name="T0" fmla="*/ 10 w 69"/>
                  <a:gd name="T1" fmla="*/ 0 h 43"/>
                  <a:gd name="T2" fmla="*/ 3 w 69"/>
                  <a:gd name="T3" fmla="*/ 5 h 43"/>
                  <a:gd name="T4" fmla="*/ 0 w 69"/>
                  <a:gd name="T5" fmla="*/ 43 h 43"/>
                  <a:gd name="T6" fmla="*/ 69 w 69"/>
                  <a:gd name="T7" fmla="*/ 10 h 43"/>
                  <a:gd name="T8" fmla="*/ 10 w 69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3">
                    <a:moveTo>
                      <a:pt x="10" y="0"/>
                    </a:moveTo>
                    <a:cubicBezTo>
                      <a:pt x="9" y="3"/>
                      <a:pt x="6" y="5"/>
                      <a:pt x="3" y="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4764"/>
              <p:cNvSpPr/>
              <p:nvPr/>
            </p:nvSpPr>
            <p:spPr bwMode="auto">
              <a:xfrm>
                <a:off x="6375" y="2362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4765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4766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4767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4768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4769"/>
              <p:cNvSpPr/>
              <p:nvPr/>
            </p:nvSpPr>
            <p:spPr bwMode="auto">
              <a:xfrm>
                <a:off x="6370" y="2360"/>
                <a:ext cx="80" cy="50"/>
              </a:xfrm>
              <a:custGeom>
                <a:avLst/>
                <a:gdLst>
                  <a:gd name="T0" fmla="*/ 6 w 76"/>
                  <a:gd name="T1" fmla="*/ 0 h 48"/>
                  <a:gd name="T2" fmla="*/ 5 w 76"/>
                  <a:gd name="T3" fmla="*/ 1 h 48"/>
                  <a:gd name="T4" fmla="*/ 4 w 76"/>
                  <a:gd name="T5" fmla="*/ 2 h 48"/>
                  <a:gd name="T6" fmla="*/ 4 w 76"/>
                  <a:gd name="T7" fmla="*/ 2 h 48"/>
                  <a:gd name="T8" fmla="*/ 0 w 76"/>
                  <a:gd name="T9" fmla="*/ 48 h 48"/>
                  <a:gd name="T10" fmla="*/ 2 w 76"/>
                  <a:gd name="T11" fmla="*/ 48 h 48"/>
                  <a:gd name="T12" fmla="*/ 2 w 76"/>
                  <a:gd name="T13" fmla="*/ 46 h 48"/>
                  <a:gd name="T14" fmla="*/ 6 w 76"/>
                  <a:gd name="T15" fmla="*/ 2 h 48"/>
                  <a:gd name="T16" fmla="*/ 12 w 76"/>
                  <a:gd name="T17" fmla="*/ 3 h 48"/>
                  <a:gd name="T18" fmla="*/ 71 w 76"/>
                  <a:gd name="T19" fmla="*/ 13 h 48"/>
                  <a:gd name="T20" fmla="*/ 73 w 76"/>
                  <a:gd name="T21" fmla="*/ 13 h 48"/>
                  <a:gd name="T22" fmla="*/ 76 w 76"/>
                  <a:gd name="T23" fmla="*/ 12 h 48"/>
                  <a:gd name="T24" fmla="*/ 6 w 76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48">
                    <a:moveTo>
                      <a:pt x="6" y="0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4770"/>
              <p:cNvSpPr/>
              <p:nvPr/>
            </p:nvSpPr>
            <p:spPr bwMode="auto">
              <a:xfrm>
                <a:off x="6374" y="23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4771"/>
              <p:cNvSpPr/>
              <p:nvPr/>
            </p:nvSpPr>
            <p:spPr bwMode="auto">
              <a:xfrm>
                <a:off x="6367" y="2374"/>
                <a:ext cx="87" cy="95"/>
              </a:xfrm>
              <a:custGeom>
                <a:avLst/>
                <a:gdLst>
                  <a:gd name="T0" fmla="*/ 79 w 82"/>
                  <a:gd name="T1" fmla="*/ 0 h 90"/>
                  <a:gd name="T2" fmla="*/ 4 w 82"/>
                  <a:gd name="T3" fmla="*/ 35 h 90"/>
                  <a:gd name="T4" fmla="*/ 0 w 82"/>
                  <a:gd name="T5" fmla="*/ 89 h 90"/>
                  <a:gd name="T6" fmla="*/ 2 w 82"/>
                  <a:gd name="T7" fmla="*/ 90 h 90"/>
                  <a:gd name="T8" fmla="*/ 9 w 82"/>
                  <a:gd name="T9" fmla="*/ 81 h 90"/>
                  <a:gd name="T10" fmla="*/ 9 w 82"/>
                  <a:gd name="T11" fmla="*/ 81 h 90"/>
                  <a:gd name="T12" fmla="*/ 16 w 82"/>
                  <a:gd name="T13" fmla="*/ 74 h 90"/>
                  <a:gd name="T14" fmla="*/ 82 w 82"/>
                  <a:gd name="T15" fmla="*/ 0 h 90"/>
                  <a:gd name="T16" fmla="*/ 79 w 82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90">
                    <a:moveTo>
                      <a:pt x="79" y="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1" y="90"/>
                      <a:pt x="2" y="90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78"/>
                      <a:pt x="12" y="75"/>
                      <a:pt x="16" y="74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772"/>
              <p:cNvSpPr/>
              <p:nvPr/>
            </p:nvSpPr>
            <p:spPr bwMode="auto">
              <a:xfrm>
                <a:off x="6376" y="2452"/>
                <a:ext cx="8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0 w 7"/>
                  <a:gd name="T7" fmla="*/ 7 h 7"/>
                  <a:gd name="T8" fmla="*/ 3 w 7"/>
                  <a:gd name="T9" fmla="*/ 5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773"/>
              <p:cNvSpPr/>
              <p:nvPr/>
            </p:nvSpPr>
            <p:spPr bwMode="auto">
              <a:xfrm>
                <a:off x="6376" y="2458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774"/>
              <p:cNvSpPr/>
              <p:nvPr/>
            </p:nvSpPr>
            <p:spPr bwMode="auto">
              <a:xfrm>
                <a:off x="6367" y="2468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775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776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777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close/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4778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4779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close/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4780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4781"/>
              <p:cNvSpPr/>
              <p:nvPr/>
            </p:nvSpPr>
            <p:spPr bwMode="auto">
              <a:xfrm>
                <a:off x="6277" y="2289"/>
                <a:ext cx="93" cy="66"/>
              </a:xfrm>
              <a:custGeom>
                <a:avLst/>
                <a:gdLst>
                  <a:gd name="T0" fmla="*/ 54 w 88"/>
                  <a:gd name="T1" fmla="*/ 0 h 63"/>
                  <a:gd name="T2" fmla="*/ 0 w 88"/>
                  <a:gd name="T3" fmla="*/ 36 h 63"/>
                  <a:gd name="T4" fmla="*/ 0 w 88"/>
                  <a:gd name="T5" fmla="*/ 38 h 63"/>
                  <a:gd name="T6" fmla="*/ 0 w 88"/>
                  <a:gd name="T7" fmla="*/ 39 h 63"/>
                  <a:gd name="T8" fmla="*/ 85 w 88"/>
                  <a:gd name="T9" fmla="*/ 63 h 63"/>
                  <a:gd name="T10" fmla="*/ 88 w 88"/>
                  <a:gd name="T11" fmla="*/ 60 h 63"/>
                  <a:gd name="T12" fmla="*/ 62 w 88"/>
                  <a:gd name="T13" fmla="*/ 2 h 63"/>
                  <a:gd name="T14" fmla="*/ 60 w 88"/>
                  <a:gd name="T15" fmla="*/ 2 h 63"/>
                  <a:gd name="T16" fmla="*/ 54 w 8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63">
                    <a:moveTo>
                      <a:pt x="54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6" y="61"/>
                      <a:pt x="88" y="6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58" y="2"/>
                      <a:pt x="55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4782"/>
              <p:cNvSpPr/>
              <p:nvPr/>
            </p:nvSpPr>
            <p:spPr bwMode="auto">
              <a:xfrm>
                <a:off x="6367" y="235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5 w 5"/>
                  <a:gd name="T5" fmla="*/ 5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4783"/>
              <p:cNvSpPr/>
              <p:nvPr/>
            </p:nvSpPr>
            <p:spPr bwMode="auto">
              <a:xfrm>
                <a:off x="6334" y="2285"/>
                <a:ext cx="9" cy="6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4 h 6"/>
                  <a:gd name="T4" fmla="*/ 6 w 8"/>
                  <a:gd name="T5" fmla="*/ 6 h 6"/>
                  <a:gd name="T6" fmla="*/ 8 w 8"/>
                  <a:gd name="T7" fmla="*/ 6 h 6"/>
                  <a:gd name="T8" fmla="*/ 5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4" y="6"/>
                      <a:pt x="6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4784"/>
              <p:cNvSpPr/>
              <p:nvPr/>
            </p:nvSpPr>
            <p:spPr bwMode="auto">
              <a:xfrm>
                <a:off x="6274" y="23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4785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close/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4786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4787"/>
              <p:cNvSpPr/>
              <p:nvPr/>
            </p:nvSpPr>
            <p:spPr bwMode="auto">
              <a:xfrm>
                <a:off x="4475" y="3396"/>
                <a:ext cx="1216" cy="52"/>
              </a:xfrm>
              <a:custGeom>
                <a:avLst/>
                <a:gdLst>
                  <a:gd name="T0" fmla="*/ 1150 w 1151"/>
                  <a:gd name="T1" fmla="*/ 47 h 49"/>
                  <a:gd name="T2" fmla="*/ 1 w 1151"/>
                  <a:gd name="T3" fmla="*/ 0 h 49"/>
                  <a:gd name="T4" fmla="*/ 0 w 1151"/>
                  <a:gd name="T5" fmla="*/ 1 h 49"/>
                  <a:gd name="T6" fmla="*/ 1 w 1151"/>
                  <a:gd name="T7" fmla="*/ 2 h 49"/>
                  <a:gd name="T8" fmla="*/ 1150 w 1151"/>
                  <a:gd name="T9" fmla="*/ 49 h 49"/>
                  <a:gd name="T10" fmla="*/ 1151 w 1151"/>
                  <a:gd name="T11" fmla="*/ 48 h 49"/>
                  <a:gd name="T12" fmla="*/ 1150 w 1151"/>
                  <a:gd name="T1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1" h="49">
                    <a:moveTo>
                      <a:pt x="1150" y="4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50" y="49"/>
                      <a:pt x="1150" y="49"/>
                      <a:pt x="1150" y="49"/>
                    </a:cubicBezTo>
                    <a:cubicBezTo>
                      <a:pt x="1150" y="49"/>
                      <a:pt x="1151" y="49"/>
                      <a:pt x="1151" y="48"/>
                    </a:cubicBezTo>
                    <a:cubicBezTo>
                      <a:pt x="1151" y="48"/>
                      <a:pt x="1150" y="47"/>
                      <a:pt x="1150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4788"/>
              <p:cNvSpPr/>
              <p:nvPr/>
            </p:nvSpPr>
            <p:spPr bwMode="auto">
              <a:xfrm>
                <a:off x="3525" y="2786"/>
                <a:ext cx="1265" cy="357"/>
              </a:xfrm>
              <a:custGeom>
                <a:avLst/>
                <a:gdLst>
                  <a:gd name="T0" fmla="*/ 1195 w 1197"/>
                  <a:gd name="T1" fmla="*/ 0 h 338"/>
                  <a:gd name="T2" fmla="*/ 1 w 1197"/>
                  <a:gd name="T3" fmla="*/ 336 h 338"/>
                  <a:gd name="T4" fmla="*/ 0 w 1197"/>
                  <a:gd name="T5" fmla="*/ 338 h 338"/>
                  <a:gd name="T6" fmla="*/ 2 w 1197"/>
                  <a:gd name="T7" fmla="*/ 338 h 338"/>
                  <a:gd name="T8" fmla="*/ 1196 w 1197"/>
                  <a:gd name="T9" fmla="*/ 2 h 338"/>
                  <a:gd name="T10" fmla="*/ 1197 w 1197"/>
                  <a:gd name="T11" fmla="*/ 1 h 338"/>
                  <a:gd name="T12" fmla="*/ 1195 w 1197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7" h="338">
                    <a:moveTo>
                      <a:pt x="1195" y="0"/>
                    </a:moveTo>
                    <a:cubicBezTo>
                      <a:pt x="1" y="336"/>
                      <a:pt x="1" y="336"/>
                      <a:pt x="1" y="336"/>
                    </a:cubicBezTo>
                    <a:cubicBezTo>
                      <a:pt x="0" y="336"/>
                      <a:pt x="0" y="337"/>
                      <a:pt x="0" y="338"/>
                    </a:cubicBezTo>
                    <a:cubicBezTo>
                      <a:pt x="0" y="338"/>
                      <a:pt x="1" y="338"/>
                      <a:pt x="2" y="338"/>
                    </a:cubicBezTo>
                    <a:cubicBezTo>
                      <a:pt x="1196" y="2"/>
                      <a:pt x="1196" y="2"/>
                      <a:pt x="1196" y="2"/>
                    </a:cubicBezTo>
                    <a:cubicBezTo>
                      <a:pt x="1196" y="2"/>
                      <a:pt x="1197" y="1"/>
                      <a:pt x="1197" y="1"/>
                    </a:cubicBezTo>
                    <a:cubicBezTo>
                      <a:pt x="1196" y="0"/>
                      <a:pt x="1196" y="0"/>
                      <a:pt x="11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4789"/>
              <p:cNvSpPr/>
              <p:nvPr/>
            </p:nvSpPr>
            <p:spPr bwMode="auto">
              <a:xfrm>
                <a:off x="4475" y="2786"/>
                <a:ext cx="315" cy="612"/>
              </a:xfrm>
              <a:custGeom>
                <a:avLst/>
                <a:gdLst>
                  <a:gd name="T0" fmla="*/ 2 w 298"/>
                  <a:gd name="T1" fmla="*/ 579 h 580"/>
                  <a:gd name="T2" fmla="*/ 298 w 298"/>
                  <a:gd name="T3" fmla="*/ 1 h 580"/>
                  <a:gd name="T4" fmla="*/ 297 w 298"/>
                  <a:gd name="T5" fmla="*/ 0 h 580"/>
                  <a:gd name="T6" fmla="*/ 296 w 298"/>
                  <a:gd name="T7" fmla="*/ 1 h 580"/>
                  <a:gd name="T8" fmla="*/ 0 w 298"/>
                  <a:gd name="T9" fmla="*/ 578 h 580"/>
                  <a:gd name="T10" fmla="*/ 1 w 298"/>
                  <a:gd name="T11" fmla="*/ 580 h 580"/>
                  <a:gd name="T12" fmla="*/ 2 w 298"/>
                  <a:gd name="T13" fmla="*/ 579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580">
                    <a:moveTo>
                      <a:pt x="2" y="579"/>
                    </a:moveTo>
                    <a:cubicBezTo>
                      <a:pt x="298" y="1"/>
                      <a:pt x="298" y="1"/>
                      <a:pt x="298" y="1"/>
                    </a:cubicBezTo>
                    <a:cubicBezTo>
                      <a:pt x="298" y="1"/>
                      <a:pt x="298" y="0"/>
                      <a:pt x="297" y="0"/>
                    </a:cubicBezTo>
                    <a:cubicBezTo>
                      <a:pt x="297" y="0"/>
                      <a:pt x="296" y="0"/>
                      <a:pt x="296" y="1"/>
                    </a:cubicBezTo>
                    <a:cubicBezTo>
                      <a:pt x="0" y="578"/>
                      <a:pt x="0" y="578"/>
                      <a:pt x="0" y="578"/>
                    </a:cubicBezTo>
                    <a:cubicBezTo>
                      <a:pt x="0" y="579"/>
                      <a:pt x="0" y="579"/>
                      <a:pt x="1" y="580"/>
                    </a:cubicBezTo>
                    <a:cubicBezTo>
                      <a:pt x="1" y="580"/>
                      <a:pt x="2" y="580"/>
                      <a:pt x="2" y="57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4790"/>
              <p:cNvSpPr/>
              <p:nvPr/>
            </p:nvSpPr>
            <p:spPr bwMode="auto">
              <a:xfrm>
                <a:off x="4788" y="2731"/>
                <a:ext cx="1282" cy="57"/>
              </a:xfrm>
              <a:custGeom>
                <a:avLst/>
                <a:gdLst>
                  <a:gd name="T0" fmla="*/ 1 w 1213"/>
                  <a:gd name="T1" fmla="*/ 54 h 54"/>
                  <a:gd name="T2" fmla="*/ 1212 w 1213"/>
                  <a:gd name="T3" fmla="*/ 2 h 54"/>
                  <a:gd name="T4" fmla="*/ 1212 w 1213"/>
                  <a:gd name="T5" fmla="*/ 1 h 54"/>
                  <a:gd name="T6" fmla="*/ 1211 w 1213"/>
                  <a:gd name="T7" fmla="*/ 0 h 54"/>
                  <a:gd name="T8" fmla="*/ 1 w 1213"/>
                  <a:gd name="T9" fmla="*/ 52 h 54"/>
                  <a:gd name="T10" fmla="*/ 0 w 1213"/>
                  <a:gd name="T11" fmla="*/ 53 h 54"/>
                  <a:gd name="T12" fmla="*/ 1 w 121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3" h="54">
                    <a:moveTo>
                      <a:pt x="1" y="54"/>
                    </a:moveTo>
                    <a:cubicBezTo>
                      <a:pt x="1212" y="2"/>
                      <a:pt x="1212" y="2"/>
                      <a:pt x="1212" y="2"/>
                    </a:cubicBezTo>
                    <a:cubicBezTo>
                      <a:pt x="1212" y="2"/>
                      <a:pt x="1213" y="2"/>
                      <a:pt x="1212" y="1"/>
                    </a:cubicBezTo>
                    <a:cubicBezTo>
                      <a:pt x="1212" y="1"/>
                      <a:pt x="1212" y="0"/>
                      <a:pt x="1211" y="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4"/>
                      <a:pt x="0" y="54"/>
                      <a:pt x="1" y="5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4791"/>
              <p:cNvSpPr/>
              <p:nvPr/>
            </p:nvSpPr>
            <p:spPr bwMode="auto">
              <a:xfrm>
                <a:off x="3193" y="2371"/>
                <a:ext cx="1284" cy="1027"/>
              </a:xfrm>
              <a:custGeom>
                <a:avLst/>
                <a:gdLst>
                  <a:gd name="T0" fmla="*/ 1 w 1215"/>
                  <a:gd name="T1" fmla="*/ 2 h 973"/>
                  <a:gd name="T2" fmla="*/ 1214 w 1215"/>
                  <a:gd name="T3" fmla="*/ 973 h 973"/>
                  <a:gd name="T4" fmla="*/ 1215 w 1215"/>
                  <a:gd name="T5" fmla="*/ 972 h 973"/>
                  <a:gd name="T6" fmla="*/ 1215 w 1215"/>
                  <a:gd name="T7" fmla="*/ 971 h 973"/>
                  <a:gd name="T8" fmla="*/ 2 w 1215"/>
                  <a:gd name="T9" fmla="*/ 1 h 973"/>
                  <a:gd name="T10" fmla="*/ 0 w 1215"/>
                  <a:gd name="T11" fmla="*/ 1 h 973"/>
                  <a:gd name="T12" fmla="*/ 1 w 1215"/>
                  <a:gd name="T13" fmla="*/ 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5" h="973">
                    <a:moveTo>
                      <a:pt x="1" y="2"/>
                    </a:moveTo>
                    <a:cubicBezTo>
                      <a:pt x="1214" y="973"/>
                      <a:pt x="1214" y="973"/>
                      <a:pt x="1214" y="973"/>
                    </a:cubicBezTo>
                    <a:cubicBezTo>
                      <a:pt x="1214" y="973"/>
                      <a:pt x="1215" y="973"/>
                      <a:pt x="1215" y="972"/>
                    </a:cubicBezTo>
                    <a:cubicBezTo>
                      <a:pt x="1215" y="972"/>
                      <a:pt x="1215" y="971"/>
                      <a:pt x="1215" y="97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4792"/>
              <p:cNvSpPr/>
              <p:nvPr/>
            </p:nvSpPr>
            <p:spPr bwMode="auto">
              <a:xfrm>
                <a:off x="3525" y="3141"/>
                <a:ext cx="186" cy="534"/>
              </a:xfrm>
              <a:custGeom>
                <a:avLst/>
                <a:gdLst>
                  <a:gd name="T0" fmla="*/ 0 w 176"/>
                  <a:gd name="T1" fmla="*/ 2 h 506"/>
                  <a:gd name="T2" fmla="*/ 173 w 176"/>
                  <a:gd name="T3" fmla="*/ 505 h 506"/>
                  <a:gd name="T4" fmla="*/ 175 w 176"/>
                  <a:gd name="T5" fmla="*/ 506 h 506"/>
                  <a:gd name="T6" fmla="*/ 175 w 176"/>
                  <a:gd name="T7" fmla="*/ 505 h 506"/>
                  <a:gd name="T8" fmla="*/ 2 w 176"/>
                  <a:gd name="T9" fmla="*/ 1 h 506"/>
                  <a:gd name="T10" fmla="*/ 1 w 176"/>
                  <a:gd name="T11" fmla="*/ 0 h 506"/>
                  <a:gd name="T12" fmla="*/ 0 w 176"/>
                  <a:gd name="T13" fmla="*/ 2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506">
                    <a:moveTo>
                      <a:pt x="0" y="2"/>
                    </a:moveTo>
                    <a:cubicBezTo>
                      <a:pt x="173" y="505"/>
                      <a:pt x="173" y="505"/>
                      <a:pt x="173" y="505"/>
                    </a:cubicBezTo>
                    <a:cubicBezTo>
                      <a:pt x="174" y="506"/>
                      <a:pt x="174" y="506"/>
                      <a:pt x="175" y="506"/>
                    </a:cubicBezTo>
                    <a:cubicBezTo>
                      <a:pt x="175" y="506"/>
                      <a:pt x="176" y="505"/>
                      <a:pt x="175" y="50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4793"/>
              <p:cNvSpPr/>
              <p:nvPr/>
            </p:nvSpPr>
            <p:spPr bwMode="auto">
              <a:xfrm>
                <a:off x="1887" y="2735"/>
                <a:ext cx="2903" cy="53"/>
              </a:xfrm>
              <a:custGeom>
                <a:avLst/>
                <a:gdLst>
                  <a:gd name="T0" fmla="*/ 2745 w 2746"/>
                  <a:gd name="T1" fmla="*/ 48 h 50"/>
                  <a:gd name="T2" fmla="*/ 1 w 2746"/>
                  <a:gd name="T3" fmla="*/ 0 h 50"/>
                  <a:gd name="T4" fmla="*/ 0 w 2746"/>
                  <a:gd name="T5" fmla="*/ 1 h 50"/>
                  <a:gd name="T6" fmla="*/ 1 w 2746"/>
                  <a:gd name="T7" fmla="*/ 2 h 50"/>
                  <a:gd name="T8" fmla="*/ 2745 w 2746"/>
                  <a:gd name="T9" fmla="*/ 50 h 50"/>
                  <a:gd name="T10" fmla="*/ 2746 w 2746"/>
                  <a:gd name="T11" fmla="*/ 49 h 50"/>
                  <a:gd name="T12" fmla="*/ 2745 w 2746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6" h="50">
                    <a:moveTo>
                      <a:pt x="2745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745" y="50"/>
                      <a:pt x="2745" y="50"/>
                      <a:pt x="2745" y="50"/>
                    </a:cubicBezTo>
                    <a:cubicBezTo>
                      <a:pt x="2745" y="50"/>
                      <a:pt x="2746" y="50"/>
                      <a:pt x="2746" y="49"/>
                    </a:cubicBezTo>
                    <a:cubicBezTo>
                      <a:pt x="2746" y="49"/>
                      <a:pt x="2745" y="48"/>
                      <a:pt x="2745" y="4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4794"/>
              <p:cNvSpPr/>
              <p:nvPr/>
            </p:nvSpPr>
            <p:spPr bwMode="auto">
              <a:xfrm>
                <a:off x="4566" y="2949"/>
                <a:ext cx="899" cy="856"/>
              </a:xfrm>
              <a:custGeom>
                <a:avLst/>
                <a:gdLst>
                  <a:gd name="T0" fmla="*/ 2 w 851"/>
                  <a:gd name="T1" fmla="*/ 810 h 811"/>
                  <a:gd name="T2" fmla="*/ 851 w 851"/>
                  <a:gd name="T3" fmla="*/ 1 h 811"/>
                  <a:gd name="T4" fmla="*/ 851 w 851"/>
                  <a:gd name="T5" fmla="*/ 0 h 811"/>
                  <a:gd name="T6" fmla="*/ 849 w 851"/>
                  <a:gd name="T7" fmla="*/ 0 h 811"/>
                  <a:gd name="T8" fmla="*/ 1 w 851"/>
                  <a:gd name="T9" fmla="*/ 809 h 811"/>
                  <a:gd name="T10" fmla="*/ 1 w 851"/>
                  <a:gd name="T11" fmla="*/ 810 h 811"/>
                  <a:gd name="T12" fmla="*/ 2 w 851"/>
                  <a:gd name="T13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1" h="811">
                    <a:moveTo>
                      <a:pt x="2" y="810"/>
                    </a:moveTo>
                    <a:cubicBezTo>
                      <a:pt x="851" y="1"/>
                      <a:pt x="851" y="1"/>
                      <a:pt x="851" y="1"/>
                    </a:cubicBezTo>
                    <a:cubicBezTo>
                      <a:pt x="851" y="1"/>
                      <a:pt x="851" y="0"/>
                      <a:pt x="851" y="0"/>
                    </a:cubicBezTo>
                    <a:cubicBezTo>
                      <a:pt x="850" y="0"/>
                      <a:pt x="850" y="0"/>
                      <a:pt x="849" y="0"/>
                    </a:cubicBezTo>
                    <a:cubicBezTo>
                      <a:pt x="1" y="809"/>
                      <a:pt x="1" y="809"/>
                      <a:pt x="1" y="809"/>
                    </a:cubicBezTo>
                    <a:cubicBezTo>
                      <a:pt x="0" y="809"/>
                      <a:pt x="0" y="810"/>
                      <a:pt x="1" y="810"/>
                    </a:cubicBezTo>
                    <a:cubicBezTo>
                      <a:pt x="1" y="811"/>
                      <a:pt x="2" y="811"/>
                      <a:pt x="2" y="8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4795"/>
              <p:cNvSpPr/>
              <p:nvPr/>
            </p:nvSpPr>
            <p:spPr bwMode="auto">
              <a:xfrm>
                <a:off x="2069" y="3140"/>
                <a:ext cx="1459" cy="323"/>
              </a:xfrm>
              <a:custGeom>
                <a:avLst/>
                <a:gdLst>
                  <a:gd name="T0" fmla="*/ 1378 w 1380"/>
                  <a:gd name="T1" fmla="*/ 0 h 306"/>
                  <a:gd name="T2" fmla="*/ 2 w 1380"/>
                  <a:gd name="T3" fmla="*/ 302 h 306"/>
                  <a:gd name="T4" fmla="*/ 0 w 1380"/>
                  <a:gd name="T5" fmla="*/ 304 h 306"/>
                  <a:gd name="T6" fmla="*/ 3 w 1380"/>
                  <a:gd name="T7" fmla="*/ 306 h 306"/>
                  <a:gd name="T8" fmla="*/ 1379 w 1380"/>
                  <a:gd name="T9" fmla="*/ 4 h 306"/>
                  <a:gd name="T10" fmla="*/ 1380 w 1380"/>
                  <a:gd name="T11" fmla="*/ 2 h 306"/>
                  <a:gd name="T12" fmla="*/ 1378 w 1380"/>
                  <a:gd name="T1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0" h="306">
                    <a:moveTo>
                      <a:pt x="1378" y="0"/>
                    </a:moveTo>
                    <a:cubicBezTo>
                      <a:pt x="2" y="302"/>
                      <a:pt x="2" y="302"/>
                      <a:pt x="2" y="302"/>
                    </a:cubicBezTo>
                    <a:cubicBezTo>
                      <a:pt x="1" y="302"/>
                      <a:pt x="0" y="303"/>
                      <a:pt x="0" y="304"/>
                    </a:cubicBezTo>
                    <a:cubicBezTo>
                      <a:pt x="1" y="305"/>
                      <a:pt x="2" y="306"/>
                      <a:pt x="3" y="306"/>
                    </a:cubicBezTo>
                    <a:cubicBezTo>
                      <a:pt x="1379" y="4"/>
                      <a:pt x="1379" y="4"/>
                      <a:pt x="1379" y="4"/>
                    </a:cubicBezTo>
                    <a:cubicBezTo>
                      <a:pt x="1380" y="4"/>
                      <a:pt x="1380" y="3"/>
                      <a:pt x="1380" y="2"/>
                    </a:cubicBezTo>
                    <a:cubicBezTo>
                      <a:pt x="1380" y="1"/>
                      <a:pt x="1379" y="0"/>
                      <a:pt x="13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4796"/>
              <p:cNvSpPr/>
              <p:nvPr/>
            </p:nvSpPr>
            <p:spPr bwMode="auto">
              <a:xfrm>
                <a:off x="3193" y="2369"/>
                <a:ext cx="518" cy="1306"/>
              </a:xfrm>
              <a:custGeom>
                <a:avLst/>
                <a:gdLst>
                  <a:gd name="T0" fmla="*/ 489 w 490"/>
                  <a:gd name="T1" fmla="*/ 1236 h 1237"/>
                  <a:gd name="T2" fmla="*/ 2 w 490"/>
                  <a:gd name="T3" fmla="*/ 1 h 1237"/>
                  <a:gd name="T4" fmla="*/ 0 w 490"/>
                  <a:gd name="T5" fmla="*/ 0 h 1237"/>
                  <a:gd name="T6" fmla="*/ 0 w 490"/>
                  <a:gd name="T7" fmla="*/ 2 h 1237"/>
                  <a:gd name="T8" fmla="*/ 487 w 490"/>
                  <a:gd name="T9" fmla="*/ 1236 h 1237"/>
                  <a:gd name="T10" fmla="*/ 489 w 490"/>
                  <a:gd name="T11" fmla="*/ 1237 h 1237"/>
                  <a:gd name="T12" fmla="*/ 489 w 490"/>
                  <a:gd name="T13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0" h="1237">
                    <a:moveTo>
                      <a:pt x="489" y="1236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87" y="1236"/>
                      <a:pt x="487" y="1236"/>
                      <a:pt x="487" y="1236"/>
                    </a:cubicBezTo>
                    <a:cubicBezTo>
                      <a:pt x="488" y="1237"/>
                      <a:pt x="488" y="1237"/>
                      <a:pt x="489" y="1237"/>
                    </a:cubicBezTo>
                    <a:cubicBezTo>
                      <a:pt x="489" y="1237"/>
                      <a:pt x="490" y="1236"/>
                      <a:pt x="489" y="12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4797"/>
              <p:cNvSpPr/>
              <p:nvPr/>
            </p:nvSpPr>
            <p:spPr bwMode="auto">
              <a:xfrm>
                <a:off x="3193" y="2539"/>
                <a:ext cx="1059" cy="424"/>
              </a:xfrm>
              <a:custGeom>
                <a:avLst/>
                <a:gdLst>
                  <a:gd name="T0" fmla="*/ 1 w 1002"/>
                  <a:gd name="T1" fmla="*/ 2 h 402"/>
                  <a:gd name="T2" fmla="*/ 1000 w 1002"/>
                  <a:gd name="T3" fmla="*/ 401 h 402"/>
                  <a:gd name="T4" fmla="*/ 1001 w 1002"/>
                  <a:gd name="T5" fmla="*/ 401 h 402"/>
                  <a:gd name="T6" fmla="*/ 1001 w 1002"/>
                  <a:gd name="T7" fmla="*/ 400 h 402"/>
                  <a:gd name="T8" fmla="*/ 2 w 1002"/>
                  <a:gd name="T9" fmla="*/ 1 h 402"/>
                  <a:gd name="T10" fmla="*/ 0 w 1002"/>
                  <a:gd name="T11" fmla="*/ 1 h 402"/>
                  <a:gd name="T12" fmla="*/ 1 w 1002"/>
                  <a:gd name="T13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2" h="402">
                    <a:moveTo>
                      <a:pt x="1" y="2"/>
                    </a:moveTo>
                    <a:cubicBezTo>
                      <a:pt x="1000" y="401"/>
                      <a:pt x="1000" y="401"/>
                      <a:pt x="1000" y="401"/>
                    </a:cubicBezTo>
                    <a:cubicBezTo>
                      <a:pt x="1001" y="402"/>
                      <a:pt x="1001" y="401"/>
                      <a:pt x="1001" y="401"/>
                    </a:cubicBezTo>
                    <a:cubicBezTo>
                      <a:pt x="1002" y="400"/>
                      <a:pt x="1001" y="400"/>
                      <a:pt x="1001" y="40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4798"/>
              <p:cNvSpPr/>
              <p:nvPr/>
            </p:nvSpPr>
            <p:spPr bwMode="auto">
              <a:xfrm>
                <a:off x="3193" y="2539"/>
                <a:ext cx="1926" cy="1091"/>
              </a:xfrm>
              <a:custGeom>
                <a:avLst/>
                <a:gdLst>
                  <a:gd name="T0" fmla="*/ 1 w 1822"/>
                  <a:gd name="T1" fmla="*/ 2 h 1033"/>
                  <a:gd name="T2" fmla="*/ 1820 w 1822"/>
                  <a:gd name="T3" fmla="*/ 1033 h 1033"/>
                  <a:gd name="T4" fmla="*/ 1821 w 1822"/>
                  <a:gd name="T5" fmla="*/ 1033 h 1033"/>
                  <a:gd name="T6" fmla="*/ 1821 w 1822"/>
                  <a:gd name="T7" fmla="*/ 1031 h 1033"/>
                  <a:gd name="T8" fmla="*/ 2 w 1822"/>
                  <a:gd name="T9" fmla="*/ 1 h 1033"/>
                  <a:gd name="T10" fmla="*/ 0 w 1822"/>
                  <a:gd name="T11" fmla="*/ 1 h 1033"/>
                  <a:gd name="T12" fmla="*/ 1 w 1822"/>
                  <a:gd name="T13" fmla="*/ 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2" h="1033">
                    <a:moveTo>
                      <a:pt x="1" y="2"/>
                    </a:moveTo>
                    <a:cubicBezTo>
                      <a:pt x="1820" y="1033"/>
                      <a:pt x="1820" y="1033"/>
                      <a:pt x="1820" y="1033"/>
                    </a:cubicBezTo>
                    <a:cubicBezTo>
                      <a:pt x="1821" y="1033"/>
                      <a:pt x="1821" y="1033"/>
                      <a:pt x="1821" y="1033"/>
                    </a:cubicBezTo>
                    <a:cubicBezTo>
                      <a:pt x="1822" y="1032"/>
                      <a:pt x="1822" y="1032"/>
                      <a:pt x="1821" y="10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4799"/>
              <p:cNvSpPr/>
              <p:nvPr/>
            </p:nvSpPr>
            <p:spPr bwMode="auto">
              <a:xfrm>
                <a:off x="4517" y="2554"/>
                <a:ext cx="376" cy="25"/>
              </a:xfrm>
              <a:custGeom>
                <a:avLst/>
                <a:gdLst>
                  <a:gd name="T0" fmla="*/ 355 w 356"/>
                  <a:gd name="T1" fmla="*/ 0 h 24"/>
                  <a:gd name="T2" fmla="*/ 1 w 356"/>
                  <a:gd name="T3" fmla="*/ 22 h 24"/>
                  <a:gd name="T4" fmla="*/ 0 w 356"/>
                  <a:gd name="T5" fmla="*/ 24 h 24"/>
                  <a:gd name="T6" fmla="*/ 1 w 356"/>
                  <a:gd name="T7" fmla="*/ 24 h 24"/>
                  <a:gd name="T8" fmla="*/ 355 w 356"/>
                  <a:gd name="T9" fmla="*/ 2 h 24"/>
                  <a:gd name="T10" fmla="*/ 356 w 356"/>
                  <a:gd name="T11" fmla="*/ 1 h 24"/>
                  <a:gd name="T12" fmla="*/ 355 w 35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24">
                    <a:moveTo>
                      <a:pt x="355" y="0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355" y="2"/>
                      <a:pt x="355" y="2"/>
                      <a:pt x="355" y="2"/>
                    </a:cubicBezTo>
                    <a:cubicBezTo>
                      <a:pt x="355" y="2"/>
                      <a:pt x="356" y="1"/>
                      <a:pt x="356" y="1"/>
                    </a:cubicBezTo>
                    <a:cubicBezTo>
                      <a:pt x="356" y="0"/>
                      <a:pt x="355" y="0"/>
                      <a:pt x="3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800"/>
              <p:cNvSpPr/>
              <p:nvPr/>
            </p:nvSpPr>
            <p:spPr bwMode="auto">
              <a:xfrm>
                <a:off x="6339" y="1744"/>
                <a:ext cx="793" cy="540"/>
              </a:xfrm>
              <a:custGeom>
                <a:avLst/>
                <a:gdLst>
                  <a:gd name="T0" fmla="*/ 748 w 750"/>
                  <a:gd name="T1" fmla="*/ 0 h 511"/>
                  <a:gd name="T2" fmla="*/ 0 w 750"/>
                  <a:gd name="T3" fmla="*/ 509 h 511"/>
                  <a:gd name="T4" fmla="*/ 0 w 750"/>
                  <a:gd name="T5" fmla="*/ 510 h 511"/>
                  <a:gd name="T6" fmla="*/ 1 w 750"/>
                  <a:gd name="T7" fmla="*/ 511 h 511"/>
                  <a:gd name="T8" fmla="*/ 749 w 750"/>
                  <a:gd name="T9" fmla="*/ 2 h 511"/>
                  <a:gd name="T10" fmla="*/ 750 w 750"/>
                  <a:gd name="T11" fmla="*/ 1 h 511"/>
                  <a:gd name="T12" fmla="*/ 748 w 750"/>
                  <a:gd name="T13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511">
                    <a:moveTo>
                      <a:pt x="748" y="0"/>
                    </a:moveTo>
                    <a:cubicBezTo>
                      <a:pt x="0" y="509"/>
                      <a:pt x="0" y="509"/>
                      <a:pt x="0" y="509"/>
                    </a:cubicBezTo>
                    <a:cubicBezTo>
                      <a:pt x="0" y="509"/>
                      <a:pt x="0" y="510"/>
                      <a:pt x="0" y="510"/>
                    </a:cubicBezTo>
                    <a:cubicBezTo>
                      <a:pt x="0" y="511"/>
                      <a:pt x="1" y="511"/>
                      <a:pt x="1" y="511"/>
                    </a:cubicBezTo>
                    <a:cubicBezTo>
                      <a:pt x="749" y="2"/>
                      <a:pt x="749" y="2"/>
                      <a:pt x="749" y="2"/>
                    </a:cubicBezTo>
                    <a:cubicBezTo>
                      <a:pt x="750" y="2"/>
                      <a:pt x="750" y="1"/>
                      <a:pt x="750" y="1"/>
                    </a:cubicBezTo>
                    <a:cubicBezTo>
                      <a:pt x="749" y="0"/>
                      <a:pt x="749" y="0"/>
                      <a:pt x="7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4801"/>
              <p:cNvSpPr/>
              <p:nvPr/>
            </p:nvSpPr>
            <p:spPr bwMode="auto">
              <a:xfrm>
                <a:off x="3857" y="2821"/>
                <a:ext cx="584" cy="1075"/>
              </a:xfrm>
              <a:custGeom>
                <a:avLst/>
                <a:gdLst>
                  <a:gd name="T0" fmla="*/ 553 w 553"/>
                  <a:gd name="T1" fmla="*/ 1017 h 1018"/>
                  <a:gd name="T2" fmla="*/ 2 w 553"/>
                  <a:gd name="T3" fmla="*/ 0 h 1018"/>
                  <a:gd name="T4" fmla="*/ 1 w 553"/>
                  <a:gd name="T5" fmla="*/ 0 h 1018"/>
                  <a:gd name="T6" fmla="*/ 0 w 553"/>
                  <a:gd name="T7" fmla="*/ 1 h 1018"/>
                  <a:gd name="T8" fmla="*/ 551 w 553"/>
                  <a:gd name="T9" fmla="*/ 1017 h 1018"/>
                  <a:gd name="T10" fmla="*/ 553 w 553"/>
                  <a:gd name="T11" fmla="*/ 1018 h 1018"/>
                  <a:gd name="T12" fmla="*/ 553 w 553"/>
                  <a:gd name="T13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3" h="1018">
                    <a:moveTo>
                      <a:pt x="553" y="1017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51" y="1017"/>
                      <a:pt x="551" y="1017"/>
                      <a:pt x="551" y="1017"/>
                    </a:cubicBezTo>
                    <a:cubicBezTo>
                      <a:pt x="552" y="1018"/>
                      <a:pt x="552" y="1018"/>
                      <a:pt x="553" y="1018"/>
                    </a:cubicBezTo>
                    <a:cubicBezTo>
                      <a:pt x="553" y="1018"/>
                      <a:pt x="553" y="1017"/>
                      <a:pt x="553" y="10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802"/>
              <p:cNvSpPr/>
              <p:nvPr/>
            </p:nvSpPr>
            <p:spPr bwMode="auto">
              <a:xfrm>
                <a:off x="1887" y="2735"/>
                <a:ext cx="1972" cy="88"/>
              </a:xfrm>
              <a:custGeom>
                <a:avLst/>
                <a:gdLst>
                  <a:gd name="T0" fmla="*/ 1 w 1865"/>
                  <a:gd name="T1" fmla="*/ 2 h 83"/>
                  <a:gd name="T2" fmla="*/ 1864 w 1865"/>
                  <a:gd name="T3" fmla="*/ 83 h 83"/>
                  <a:gd name="T4" fmla="*/ 1865 w 1865"/>
                  <a:gd name="T5" fmla="*/ 82 h 83"/>
                  <a:gd name="T6" fmla="*/ 1864 w 1865"/>
                  <a:gd name="T7" fmla="*/ 81 h 83"/>
                  <a:gd name="T8" fmla="*/ 1 w 1865"/>
                  <a:gd name="T9" fmla="*/ 0 h 83"/>
                  <a:gd name="T10" fmla="*/ 0 w 1865"/>
                  <a:gd name="T11" fmla="*/ 1 h 83"/>
                  <a:gd name="T12" fmla="*/ 1 w 1865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5" h="83">
                    <a:moveTo>
                      <a:pt x="1" y="2"/>
                    </a:moveTo>
                    <a:cubicBezTo>
                      <a:pt x="1864" y="83"/>
                      <a:pt x="1864" y="83"/>
                      <a:pt x="1864" y="83"/>
                    </a:cubicBezTo>
                    <a:cubicBezTo>
                      <a:pt x="1865" y="83"/>
                      <a:pt x="1865" y="82"/>
                      <a:pt x="1865" y="82"/>
                    </a:cubicBezTo>
                    <a:cubicBezTo>
                      <a:pt x="1865" y="81"/>
                      <a:pt x="1865" y="81"/>
                      <a:pt x="1864" y="8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4803"/>
              <p:cNvSpPr/>
              <p:nvPr/>
            </p:nvSpPr>
            <p:spPr bwMode="auto">
              <a:xfrm>
                <a:off x="3857" y="2554"/>
                <a:ext cx="1036" cy="269"/>
              </a:xfrm>
              <a:custGeom>
                <a:avLst/>
                <a:gdLst>
                  <a:gd name="T0" fmla="*/ 980 w 981"/>
                  <a:gd name="T1" fmla="*/ 0 h 255"/>
                  <a:gd name="T2" fmla="*/ 1 w 981"/>
                  <a:gd name="T3" fmla="*/ 253 h 255"/>
                  <a:gd name="T4" fmla="*/ 0 w 981"/>
                  <a:gd name="T5" fmla="*/ 254 h 255"/>
                  <a:gd name="T6" fmla="*/ 2 w 981"/>
                  <a:gd name="T7" fmla="*/ 255 h 255"/>
                  <a:gd name="T8" fmla="*/ 980 w 981"/>
                  <a:gd name="T9" fmla="*/ 2 h 255"/>
                  <a:gd name="T10" fmla="*/ 981 w 981"/>
                  <a:gd name="T11" fmla="*/ 0 h 255"/>
                  <a:gd name="T12" fmla="*/ 980 w 981"/>
                  <a:gd name="T13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1" h="255">
                    <a:moveTo>
                      <a:pt x="980" y="0"/>
                    </a:moveTo>
                    <a:cubicBezTo>
                      <a:pt x="1" y="253"/>
                      <a:pt x="1" y="253"/>
                      <a:pt x="1" y="253"/>
                    </a:cubicBezTo>
                    <a:cubicBezTo>
                      <a:pt x="1" y="253"/>
                      <a:pt x="0" y="253"/>
                      <a:pt x="0" y="254"/>
                    </a:cubicBezTo>
                    <a:cubicBezTo>
                      <a:pt x="0" y="255"/>
                      <a:pt x="1" y="255"/>
                      <a:pt x="2" y="255"/>
                    </a:cubicBezTo>
                    <a:cubicBezTo>
                      <a:pt x="980" y="2"/>
                      <a:pt x="980" y="2"/>
                      <a:pt x="980" y="2"/>
                    </a:cubicBezTo>
                    <a:cubicBezTo>
                      <a:pt x="981" y="1"/>
                      <a:pt x="981" y="1"/>
                      <a:pt x="981" y="0"/>
                    </a:cubicBezTo>
                    <a:cubicBezTo>
                      <a:pt x="981" y="0"/>
                      <a:pt x="980" y="0"/>
                      <a:pt x="9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4804"/>
              <p:cNvSpPr/>
              <p:nvPr/>
            </p:nvSpPr>
            <p:spPr bwMode="auto">
              <a:xfrm>
                <a:off x="4085" y="2232"/>
                <a:ext cx="98" cy="1229"/>
              </a:xfrm>
              <a:custGeom>
                <a:avLst/>
                <a:gdLst>
                  <a:gd name="T0" fmla="*/ 0 w 93"/>
                  <a:gd name="T1" fmla="*/ 1 h 1164"/>
                  <a:gd name="T2" fmla="*/ 91 w 93"/>
                  <a:gd name="T3" fmla="*/ 1163 h 1164"/>
                  <a:gd name="T4" fmla="*/ 92 w 93"/>
                  <a:gd name="T5" fmla="*/ 1164 h 1164"/>
                  <a:gd name="T6" fmla="*/ 93 w 93"/>
                  <a:gd name="T7" fmla="*/ 1163 h 1164"/>
                  <a:gd name="T8" fmla="*/ 2 w 93"/>
                  <a:gd name="T9" fmla="*/ 1 h 1164"/>
                  <a:gd name="T10" fmla="*/ 1 w 93"/>
                  <a:gd name="T11" fmla="*/ 0 h 1164"/>
                  <a:gd name="T12" fmla="*/ 0 w 93"/>
                  <a:gd name="T13" fmla="*/ 1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64">
                    <a:moveTo>
                      <a:pt x="0" y="1"/>
                    </a:moveTo>
                    <a:cubicBezTo>
                      <a:pt x="91" y="1163"/>
                      <a:pt x="91" y="1163"/>
                      <a:pt x="91" y="1163"/>
                    </a:cubicBezTo>
                    <a:cubicBezTo>
                      <a:pt x="91" y="1163"/>
                      <a:pt x="92" y="1164"/>
                      <a:pt x="92" y="1164"/>
                    </a:cubicBezTo>
                    <a:cubicBezTo>
                      <a:pt x="93" y="1164"/>
                      <a:pt x="93" y="1163"/>
                      <a:pt x="93" y="116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4805"/>
              <p:cNvSpPr/>
              <p:nvPr/>
            </p:nvSpPr>
            <p:spPr bwMode="auto">
              <a:xfrm>
                <a:off x="7130" y="1744"/>
                <a:ext cx="1079" cy="347"/>
              </a:xfrm>
              <a:custGeom>
                <a:avLst/>
                <a:gdLst>
                  <a:gd name="T0" fmla="*/ 0 w 1021"/>
                  <a:gd name="T1" fmla="*/ 2 h 329"/>
                  <a:gd name="T2" fmla="*/ 1020 w 1021"/>
                  <a:gd name="T3" fmla="*/ 329 h 329"/>
                  <a:gd name="T4" fmla="*/ 1021 w 1021"/>
                  <a:gd name="T5" fmla="*/ 328 h 329"/>
                  <a:gd name="T6" fmla="*/ 1020 w 1021"/>
                  <a:gd name="T7" fmla="*/ 327 h 329"/>
                  <a:gd name="T8" fmla="*/ 1 w 1021"/>
                  <a:gd name="T9" fmla="*/ 0 h 329"/>
                  <a:gd name="T10" fmla="*/ 0 w 1021"/>
                  <a:gd name="T11" fmla="*/ 1 h 329"/>
                  <a:gd name="T12" fmla="*/ 0 w 1021"/>
                  <a:gd name="T13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1" h="329">
                    <a:moveTo>
                      <a:pt x="0" y="2"/>
                    </a:moveTo>
                    <a:cubicBezTo>
                      <a:pt x="1020" y="329"/>
                      <a:pt x="1020" y="329"/>
                      <a:pt x="1020" y="329"/>
                    </a:cubicBezTo>
                    <a:cubicBezTo>
                      <a:pt x="1020" y="329"/>
                      <a:pt x="1021" y="329"/>
                      <a:pt x="1021" y="328"/>
                    </a:cubicBezTo>
                    <a:cubicBezTo>
                      <a:pt x="1021" y="328"/>
                      <a:pt x="1021" y="327"/>
                      <a:pt x="1020" y="32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4806"/>
              <p:cNvSpPr/>
              <p:nvPr/>
            </p:nvSpPr>
            <p:spPr bwMode="auto">
              <a:xfrm>
                <a:off x="6268" y="1478"/>
                <a:ext cx="1580" cy="853"/>
              </a:xfrm>
              <a:custGeom>
                <a:avLst/>
                <a:gdLst>
                  <a:gd name="T0" fmla="*/ 1492 w 1495"/>
                  <a:gd name="T1" fmla="*/ 0 h 808"/>
                  <a:gd name="T2" fmla="*/ 2 w 1495"/>
                  <a:gd name="T3" fmla="*/ 804 h 808"/>
                  <a:gd name="T4" fmla="*/ 1 w 1495"/>
                  <a:gd name="T5" fmla="*/ 807 h 808"/>
                  <a:gd name="T6" fmla="*/ 3 w 1495"/>
                  <a:gd name="T7" fmla="*/ 808 h 808"/>
                  <a:gd name="T8" fmla="*/ 1494 w 1495"/>
                  <a:gd name="T9" fmla="*/ 4 h 808"/>
                  <a:gd name="T10" fmla="*/ 1495 w 1495"/>
                  <a:gd name="T11" fmla="*/ 1 h 808"/>
                  <a:gd name="T12" fmla="*/ 1492 w 1495"/>
                  <a:gd name="T13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5" h="808">
                    <a:moveTo>
                      <a:pt x="1492" y="0"/>
                    </a:moveTo>
                    <a:cubicBezTo>
                      <a:pt x="2" y="804"/>
                      <a:pt x="2" y="804"/>
                      <a:pt x="2" y="804"/>
                    </a:cubicBezTo>
                    <a:cubicBezTo>
                      <a:pt x="1" y="805"/>
                      <a:pt x="0" y="806"/>
                      <a:pt x="1" y="807"/>
                    </a:cubicBezTo>
                    <a:cubicBezTo>
                      <a:pt x="1" y="808"/>
                      <a:pt x="2" y="808"/>
                      <a:pt x="3" y="808"/>
                    </a:cubicBezTo>
                    <a:cubicBezTo>
                      <a:pt x="1494" y="4"/>
                      <a:pt x="1494" y="4"/>
                      <a:pt x="1494" y="4"/>
                    </a:cubicBezTo>
                    <a:cubicBezTo>
                      <a:pt x="1495" y="3"/>
                      <a:pt x="1495" y="2"/>
                      <a:pt x="1495" y="1"/>
                    </a:cubicBezTo>
                    <a:cubicBezTo>
                      <a:pt x="1494" y="0"/>
                      <a:pt x="1493" y="0"/>
                      <a:pt x="149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4807"/>
              <p:cNvSpPr/>
              <p:nvPr/>
            </p:nvSpPr>
            <p:spPr bwMode="auto">
              <a:xfrm>
                <a:off x="6168" y="1667"/>
                <a:ext cx="317" cy="788"/>
              </a:xfrm>
              <a:custGeom>
                <a:avLst/>
                <a:gdLst>
                  <a:gd name="T0" fmla="*/ 298 w 300"/>
                  <a:gd name="T1" fmla="*/ 0 h 746"/>
                  <a:gd name="T2" fmla="*/ 0 w 300"/>
                  <a:gd name="T3" fmla="*/ 744 h 746"/>
                  <a:gd name="T4" fmla="*/ 1 w 300"/>
                  <a:gd name="T5" fmla="*/ 746 h 746"/>
                  <a:gd name="T6" fmla="*/ 2 w 300"/>
                  <a:gd name="T7" fmla="*/ 745 h 746"/>
                  <a:gd name="T8" fmla="*/ 300 w 300"/>
                  <a:gd name="T9" fmla="*/ 1 h 746"/>
                  <a:gd name="T10" fmla="*/ 299 w 300"/>
                  <a:gd name="T11" fmla="*/ 0 h 746"/>
                  <a:gd name="T12" fmla="*/ 298 w 300"/>
                  <a:gd name="T13" fmla="*/ 0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0" h="746">
                    <a:moveTo>
                      <a:pt x="298" y="0"/>
                    </a:move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6"/>
                      <a:pt x="1" y="746"/>
                    </a:cubicBezTo>
                    <a:cubicBezTo>
                      <a:pt x="1" y="746"/>
                      <a:pt x="2" y="746"/>
                      <a:pt x="2" y="745"/>
                    </a:cubicBezTo>
                    <a:cubicBezTo>
                      <a:pt x="300" y="1"/>
                      <a:pt x="300" y="1"/>
                      <a:pt x="300" y="1"/>
                    </a:cubicBezTo>
                    <a:cubicBezTo>
                      <a:pt x="300" y="1"/>
                      <a:pt x="300" y="0"/>
                      <a:pt x="299" y="0"/>
                    </a:cubicBezTo>
                    <a:cubicBezTo>
                      <a:pt x="299" y="0"/>
                      <a:pt x="298" y="0"/>
                      <a:pt x="29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4808"/>
              <p:cNvSpPr/>
              <p:nvPr/>
            </p:nvSpPr>
            <p:spPr bwMode="auto">
              <a:xfrm>
                <a:off x="6970" y="1744"/>
                <a:ext cx="162" cy="788"/>
              </a:xfrm>
              <a:custGeom>
                <a:avLst/>
                <a:gdLst>
                  <a:gd name="T0" fmla="*/ 2 w 153"/>
                  <a:gd name="T1" fmla="*/ 745 h 746"/>
                  <a:gd name="T2" fmla="*/ 153 w 153"/>
                  <a:gd name="T3" fmla="*/ 1 h 746"/>
                  <a:gd name="T4" fmla="*/ 152 w 153"/>
                  <a:gd name="T5" fmla="*/ 0 h 746"/>
                  <a:gd name="T6" fmla="*/ 151 w 153"/>
                  <a:gd name="T7" fmla="*/ 1 h 746"/>
                  <a:gd name="T8" fmla="*/ 0 w 153"/>
                  <a:gd name="T9" fmla="*/ 744 h 746"/>
                  <a:gd name="T10" fmla="*/ 1 w 153"/>
                  <a:gd name="T11" fmla="*/ 746 h 746"/>
                  <a:gd name="T12" fmla="*/ 2 w 153"/>
                  <a:gd name="T13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746">
                    <a:moveTo>
                      <a:pt x="2" y="745"/>
                    </a:move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5"/>
                      <a:pt x="1" y="746"/>
                    </a:cubicBezTo>
                    <a:cubicBezTo>
                      <a:pt x="1" y="746"/>
                      <a:pt x="2" y="745"/>
                      <a:pt x="2" y="7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4809"/>
              <p:cNvSpPr/>
              <p:nvPr/>
            </p:nvSpPr>
            <p:spPr bwMode="auto">
              <a:xfrm>
                <a:off x="6603" y="2276"/>
                <a:ext cx="1357" cy="275"/>
              </a:xfrm>
              <a:custGeom>
                <a:avLst/>
                <a:gdLst>
                  <a:gd name="T0" fmla="*/ 1 w 1284"/>
                  <a:gd name="T1" fmla="*/ 2 h 260"/>
                  <a:gd name="T2" fmla="*/ 1283 w 1284"/>
                  <a:gd name="T3" fmla="*/ 260 h 260"/>
                  <a:gd name="T4" fmla="*/ 1284 w 1284"/>
                  <a:gd name="T5" fmla="*/ 259 h 260"/>
                  <a:gd name="T6" fmla="*/ 1283 w 1284"/>
                  <a:gd name="T7" fmla="*/ 258 h 260"/>
                  <a:gd name="T8" fmla="*/ 2 w 1284"/>
                  <a:gd name="T9" fmla="*/ 0 h 260"/>
                  <a:gd name="T10" fmla="*/ 0 w 1284"/>
                  <a:gd name="T11" fmla="*/ 1 h 260"/>
                  <a:gd name="T12" fmla="*/ 1 w 1284"/>
                  <a:gd name="T13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4" h="260">
                    <a:moveTo>
                      <a:pt x="1" y="2"/>
                    </a:moveTo>
                    <a:cubicBezTo>
                      <a:pt x="1283" y="260"/>
                      <a:pt x="1283" y="260"/>
                      <a:pt x="1283" y="260"/>
                    </a:cubicBezTo>
                    <a:cubicBezTo>
                      <a:pt x="1283" y="260"/>
                      <a:pt x="1284" y="260"/>
                      <a:pt x="1284" y="259"/>
                    </a:cubicBezTo>
                    <a:cubicBezTo>
                      <a:pt x="1284" y="259"/>
                      <a:pt x="1284" y="258"/>
                      <a:pt x="1283" y="25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4810"/>
              <p:cNvSpPr/>
              <p:nvPr/>
            </p:nvSpPr>
            <p:spPr bwMode="auto">
              <a:xfrm>
                <a:off x="6970" y="1479"/>
                <a:ext cx="877" cy="1053"/>
              </a:xfrm>
              <a:custGeom>
                <a:avLst/>
                <a:gdLst>
                  <a:gd name="T0" fmla="*/ 2 w 829"/>
                  <a:gd name="T1" fmla="*/ 996 h 997"/>
                  <a:gd name="T2" fmla="*/ 829 w 829"/>
                  <a:gd name="T3" fmla="*/ 2 h 997"/>
                  <a:gd name="T4" fmla="*/ 829 w 829"/>
                  <a:gd name="T5" fmla="*/ 0 h 997"/>
                  <a:gd name="T6" fmla="*/ 827 w 829"/>
                  <a:gd name="T7" fmla="*/ 0 h 997"/>
                  <a:gd name="T8" fmla="*/ 0 w 829"/>
                  <a:gd name="T9" fmla="*/ 995 h 997"/>
                  <a:gd name="T10" fmla="*/ 0 w 829"/>
                  <a:gd name="T11" fmla="*/ 996 h 997"/>
                  <a:gd name="T12" fmla="*/ 2 w 829"/>
                  <a:gd name="T13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9" h="997">
                    <a:moveTo>
                      <a:pt x="2" y="996"/>
                    </a:moveTo>
                    <a:cubicBezTo>
                      <a:pt x="829" y="2"/>
                      <a:pt x="829" y="2"/>
                      <a:pt x="829" y="2"/>
                    </a:cubicBezTo>
                    <a:cubicBezTo>
                      <a:pt x="829" y="1"/>
                      <a:pt x="829" y="1"/>
                      <a:pt x="829" y="0"/>
                    </a:cubicBezTo>
                    <a:cubicBezTo>
                      <a:pt x="828" y="0"/>
                      <a:pt x="828" y="0"/>
                      <a:pt x="827" y="0"/>
                    </a:cubicBezTo>
                    <a:cubicBezTo>
                      <a:pt x="0" y="995"/>
                      <a:pt x="0" y="995"/>
                      <a:pt x="0" y="995"/>
                    </a:cubicBezTo>
                    <a:cubicBezTo>
                      <a:pt x="0" y="995"/>
                      <a:pt x="0" y="996"/>
                      <a:pt x="0" y="996"/>
                    </a:cubicBezTo>
                    <a:cubicBezTo>
                      <a:pt x="1" y="997"/>
                      <a:pt x="1" y="997"/>
                      <a:pt x="2" y="9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4811"/>
              <p:cNvSpPr/>
              <p:nvPr/>
            </p:nvSpPr>
            <p:spPr bwMode="auto">
              <a:xfrm>
                <a:off x="5277" y="2367"/>
                <a:ext cx="1476" cy="712"/>
              </a:xfrm>
              <a:custGeom>
                <a:avLst/>
                <a:gdLst>
                  <a:gd name="T0" fmla="*/ 1395 w 1396"/>
                  <a:gd name="T1" fmla="*/ 672 h 674"/>
                  <a:gd name="T2" fmla="*/ 2 w 1396"/>
                  <a:gd name="T3" fmla="*/ 0 h 674"/>
                  <a:gd name="T4" fmla="*/ 0 w 1396"/>
                  <a:gd name="T5" fmla="*/ 1 h 674"/>
                  <a:gd name="T6" fmla="*/ 1 w 1396"/>
                  <a:gd name="T7" fmla="*/ 2 h 674"/>
                  <a:gd name="T8" fmla="*/ 1394 w 1396"/>
                  <a:gd name="T9" fmla="*/ 674 h 674"/>
                  <a:gd name="T10" fmla="*/ 1396 w 1396"/>
                  <a:gd name="T11" fmla="*/ 674 h 674"/>
                  <a:gd name="T12" fmla="*/ 1395 w 1396"/>
                  <a:gd name="T13" fmla="*/ 67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6" h="674">
                    <a:moveTo>
                      <a:pt x="1395" y="67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94" y="674"/>
                      <a:pt x="1394" y="674"/>
                      <a:pt x="1394" y="674"/>
                    </a:cubicBezTo>
                    <a:cubicBezTo>
                      <a:pt x="1395" y="674"/>
                      <a:pt x="1395" y="674"/>
                      <a:pt x="1396" y="674"/>
                    </a:cubicBezTo>
                    <a:cubicBezTo>
                      <a:pt x="1396" y="673"/>
                      <a:pt x="1396" y="673"/>
                      <a:pt x="1395" y="6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4812"/>
              <p:cNvSpPr/>
              <p:nvPr/>
            </p:nvSpPr>
            <p:spPr bwMode="auto">
              <a:xfrm>
                <a:off x="5533" y="2529"/>
                <a:ext cx="1440" cy="701"/>
              </a:xfrm>
              <a:custGeom>
                <a:avLst/>
                <a:gdLst>
                  <a:gd name="T0" fmla="*/ 1 w 1362"/>
                  <a:gd name="T1" fmla="*/ 663 h 664"/>
                  <a:gd name="T2" fmla="*/ 1361 w 1362"/>
                  <a:gd name="T3" fmla="*/ 3 h 664"/>
                  <a:gd name="T4" fmla="*/ 1362 w 1362"/>
                  <a:gd name="T5" fmla="*/ 1 h 664"/>
                  <a:gd name="T6" fmla="*/ 1361 w 1362"/>
                  <a:gd name="T7" fmla="*/ 1 h 664"/>
                  <a:gd name="T8" fmla="*/ 0 w 1362"/>
                  <a:gd name="T9" fmla="*/ 662 h 664"/>
                  <a:gd name="T10" fmla="*/ 0 w 1362"/>
                  <a:gd name="T11" fmla="*/ 663 h 664"/>
                  <a:gd name="T12" fmla="*/ 1 w 1362"/>
                  <a:gd name="T13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2" h="664">
                    <a:moveTo>
                      <a:pt x="1" y="663"/>
                    </a:moveTo>
                    <a:cubicBezTo>
                      <a:pt x="1361" y="3"/>
                      <a:pt x="1361" y="3"/>
                      <a:pt x="1361" y="3"/>
                    </a:cubicBezTo>
                    <a:cubicBezTo>
                      <a:pt x="1362" y="2"/>
                      <a:pt x="1362" y="2"/>
                      <a:pt x="1362" y="1"/>
                    </a:cubicBezTo>
                    <a:cubicBezTo>
                      <a:pt x="1362" y="1"/>
                      <a:pt x="1361" y="0"/>
                      <a:pt x="1361" y="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2"/>
                      <a:pt x="0" y="662"/>
                      <a:pt x="0" y="663"/>
                    </a:cubicBezTo>
                    <a:cubicBezTo>
                      <a:pt x="0" y="663"/>
                      <a:pt x="1" y="664"/>
                      <a:pt x="1" y="6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4813"/>
              <p:cNvSpPr/>
              <p:nvPr/>
            </p:nvSpPr>
            <p:spPr bwMode="auto">
              <a:xfrm>
                <a:off x="6162" y="1909"/>
                <a:ext cx="8" cy="546"/>
              </a:xfrm>
              <a:custGeom>
                <a:avLst/>
                <a:gdLst>
                  <a:gd name="T0" fmla="*/ 0 w 8"/>
                  <a:gd name="T1" fmla="*/ 1 h 517"/>
                  <a:gd name="T2" fmla="*/ 6 w 8"/>
                  <a:gd name="T3" fmla="*/ 516 h 517"/>
                  <a:gd name="T4" fmla="*/ 7 w 8"/>
                  <a:gd name="T5" fmla="*/ 517 h 517"/>
                  <a:gd name="T6" fmla="*/ 8 w 8"/>
                  <a:gd name="T7" fmla="*/ 516 h 517"/>
                  <a:gd name="T8" fmla="*/ 2 w 8"/>
                  <a:gd name="T9" fmla="*/ 1 h 517"/>
                  <a:gd name="T10" fmla="*/ 1 w 8"/>
                  <a:gd name="T11" fmla="*/ 0 h 517"/>
                  <a:gd name="T12" fmla="*/ 0 w 8"/>
                  <a:gd name="T13" fmla="*/ 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7">
                    <a:moveTo>
                      <a:pt x="0" y="1"/>
                    </a:moveTo>
                    <a:cubicBezTo>
                      <a:pt x="6" y="516"/>
                      <a:pt x="6" y="516"/>
                      <a:pt x="6" y="516"/>
                    </a:cubicBezTo>
                    <a:cubicBezTo>
                      <a:pt x="6" y="516"/>
                      <a:pt x="7" y="517"/>
                      <a:pt x="7" y="517"/>
                    </a:cubicBezTo>
                    <a:cubicBezTo>
                      <a:pt x="8" y="517"/>
                      <a:pt x="8" y="516"/>
                      <a:pt x="8" y="5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4814"/>
              <p:cNvSpPr/>
              <p:nvPr/>
            </p:nvSpPr>
            <p:spPr bwMode="auto">
              <a:xfrm>
                <a:off x="5199" y="1919"/>
                <a:ext cx="66" cy="29"/>
              </a:xfrm>
              <a:custGeom>
                <a:avLst/>
                <a:gdLst>
                  <a:gd name="T0" fmla="*/ 61 w 63"/>
                  <a:gd name="T1" fmla="*/ 0 h 27"/>
                  <a:gd name="T2" fmla="*/ 1 w 63"/>
                  <a:gd name="T3" fmla="*/ 25 h 27"/>
                  <a:gd name="T4" fmla="*/ 0 w 63"/>
                  <a:gd name="T5" fmla="*/ 26 h 27"/>
                  <a:gd name="T6" fmla="*/ 1 w 63"/>
                  <a:gd name="T7" fmla="*/ 27 h 27"/>
                  <a:gd name="T8" fmla="*/ 62 w 63"/>
                  <a:gd name="T9" fmla="*/ 2 h 27"/>
                  <a:gd name="T10" fmla="*/ 62 w 63"/>
                  <a:gd name="T11" fmla="*/ 1 h 27"/>
                  <a:gd name="T12" fmla="*/ 61 w 6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27">
                    <a:moveTo>
                      <a:pt x="61" y="0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4815"/>
              <p:cNvSpPr/>
              <p:nvPr/>
            </p:nvSpPr>
            <p:spPr bwMode="auto">
              <a:xfrm>
                <a:off x="4534" y="1667"/>
                <a:ext cx="86" cy="98"/>
              </a:xfrm>
              <a:custGeom>
                <a:avLst/>
                <a:gdLst>
                  <a:gd name="T0" fmla="*/ 79 w 81"/>
                  <a:gd name="T1" fmla="*/ 0 h 93"/>
                  <a:gd name="T2" fmla="*/ 0 w 81"/>
                  <a:gd name="T3" fmla="*/ 92 h 93"/>
                  <a:gd name="T4" fmla="*/ 1 w 81"/>
                  <a:gd name="T5" fmla="*/ 93 h 93"/>
                  <a:gd name="T6" fmla="*/ 2 w 81"/>
                  <a:gd name="T7" fmla="*/ 93 h 93"/>
                  <a:gd name="T8" fmla="*/ 81 w 81"/>
                  <a:gd name="T9" fmla="*/ 2 h 93"/>
                  <a:gd name="T10" fmla="*/ 81 w 81"/>
                  <a:gd name="T11" fmla="*/ 0 h 93"/>
                  <a:gd name="T12" fmla="*/ 79 w 81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3">
                    <a:moveTo>
                      <a:pt x="79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3"/>
                      <a:pt x="2" y="93"/>
                      <a:pt x="2" y="9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4816"/>
              <p:cNvSpPr/>
              <p:nvPr/>
            </p:nvSpPr>
            <p:spPr bwMode="auto">
              <a:xfrm>
                <a:off x="6415" y="3547"/>
                <a:ext cx="156" cy="400"/>
              </a:xfrm>
              <a:custGeom>
                <a:avLst/>
                <a:gdLst>
                  <a:gd name="T0" fmla="*/ 0 w 147"/>
                  <a:gd name="T1" fmla="*/ 1 h 379"/>
                  <a:gd name="T2" fmla="*/ 145 w 147"/>
                  <a:gd name="T3" fmla="*/ 378 h 379"/>
                  <a:gd name="T4" fmla="*/ 146 w 147"/>
                  <a:gd name="T5" fmla="*/ 379 h 379"/>
                  <a:gd name="T6" fmla="*/ 147 w 147"/>
                  <a:gd name="T7" fmla="*/ 378 h 379"/>
                  <a:gd name="T8" fmla="*/ 2 w 147"/>
                  <a:gd name="T9" fmla="*/ 1 h 379"/>
                  <a:gd name="T10" fmla="*/ 1 w 147"/>
                  <a:gd name="T11" fmla="*/ 0 h 379"/>
                  <a:gd name="T12" fmla="*/ 0 w 147"/>
                  <a:gd name="T13" fmla="*/ 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379">
                    <a:moveTo>
                      <a:pt x="0" y="1"/>
                    </a:move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45" y="379"/>
                      <a:pt x="146" y="379"/>
                      <a:pt x="146" y="379"/>
                    </a:cubicBezTo>
                    <a:cubicBezTo>
                      <a:pt x="147" y="379"/>
                      <a:pt x="147" y="378"/>
                      <a:pt x="147" y="37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4817"/>
              <p:cNvSpPr/>
              <p:nvPr/>
            </p:nvSpPr>
            <p:spPr bwMode="auto">
              <a:xfrm>
                <a:off x="6640" y="3480"/>
                <a:ext cx="59" cy="195"/>
              </a:xfrm>
              <a:custGeom>
                <a:avLst/>
                <a:gdLst>
                  <a:gd name="T0" fmla="*/ 2 w 56"/>
                  <a:gd name="T1" fmla="*/ 184 h 185"/>
                  <a:gd name="T2" fmla="*/ 55 w 56"/>
                  <a:gd name="T3" fmla="*/ 1 h 185"/>
                  <a:gd name="T4" fmla="*/ 55 w 56"/>
                  <a:gd name="T5" fmla="*/ 0 h 185"/>
                  <a:gd name="T6" fmla="*/ 54 w 56"/>
                  <a:gd name="T7" fmla="*/ 1 h 185"/>
                  <a:gd name="T8" fmla="*/ 0 w 56"/>
                  <a:gd name="T9" fmla="*/ 184 h 185"/>
                  <a:gd name="T10" fmla="*/ 0 w 56"/>
                  <a:gd name="T11" fmla="*/ 185 h 185"/>
                  <a:gd name="T12" fmla="*/ 2 w 56"/>
                  <a:gd name="T13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85">
                    <a:moveTo>
                      <a:pt x="2" y="184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6" y="1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5"/>
                      <a:pt x="0" y="185"/>
                    </a:cubicBezTo>
                    <a:cubicBezTo>
                      <a:pt x="1" y="185"/>
                      <a:pt x="2" y="185"/>
                      <a:pt x="2" y="1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4818"/>
              <p:cNvSpPr/>
              <p:nvPr/>
            </p:nvSpPr>
            <p:spPr bwMode="auto">
              <a:xfrm>
                <a:off x="6574" y="3354"/>
                <a:ext cx="19" cy="59"/>
              </a:xfrm>
              <a:custGeom>
                <a:avLst/>
                <a:gdLst>
                  <a:gd name="T0" fmla="*/ 2 w 18"/>
                  <a:gd name="T1" fmla="*/ 55 h 56"/>
                  <a:gd name="T2" fmla="*/ 18 w 18"/>
                  <a:gd name="T3" fmla="*/ 2 h 56"/>
                  <a:gd name="T4" fmla="*/ 17 w 18"/>
                  <a:gd name="T5" fmla="*/ 0 h 56"/>
                  <a:gd name="T6" fmla="*/ 16 w 18"/>
                  <a:gd name="T7" fmla="*/ 1 h 56"/>
                  <a:gd name="T8" fmla="*/ 0 w 18"/>
                  <a:gd name="T9" fmla="*/ 55 h 56"/>
                  <a:gd name="T10" fmla="*/ 1 w 18"/>
                  <a:gd name="T11" fmla="*/ 56 h 56"/>
                  <a:gd name="T12" fmla="*/ 2 w 18"/>
                  <a:gd name="T1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6">
                    <a:moveTo>
                      <a:pt x="2" y="55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1" y="56"/>
                    </a:cubicBezTo>
                    <a:cubicBezTo>
                      <a:pt x="1" y="56"/>
                      <a:pt x="2" y="56"/>
                      <a:pt x="2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4819"/>
              <p:cNvSpPr/>
              <p:nvPr/>
            </p:nvSpPr>
            <p:spPr bwMode="auto">
              <a:xfrm>
                <a:off x="6574" y="3411"/>
                <a:ext cx="283" cy="94"/>
              </a:xfrm>
              <a:custGeom>
                <a:avLst/>
                <a:gdLst>
                  <a:gd name="T0" fmla="*/ 267 w 268"/>
                  <a:gd name="T1" fmla="*/ 87 h 89"/>
                  <a:gd name="T2" fmla="*/ 1 w 268"/>
                  <a:gd name="T3" fmla="*/ 0 h 89"/>
                  <a:gd name="T4" fmla="*/ 0 w 268"/>
                  <a:gd name="T5" fmla="*/ 1 h 89"/>
                  <a:gd name="T6" fmla="*/ 1 w 268"/>
                  <a:gd name="T7" fmla="*/ 2 h 89"/>
                  <a:gd name="T8" fmla="*/ 266 w 268"/>
                  <a:gd name="T9" fmla="*/ 88 h 89"/>
                  <a:gd name="T10" fmla="*/ 268 w 268"/>
                  <a:gd name="T11" fmla="*/ 88 h 89"/>
                  <a:gd name="T12" fmla="*/ 267 w 268"/>
                  <a:gd name="T13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89">
                    <a:moveTo>
                      <a:pt x="267" y="8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89"/>
                      <a:pt x="268" y="88"/>
                      <a:pt x="268" y="88"/>
                    </a:cubicBezTo>
                    <a:cubicBezTo>
                      <a:pt x="268" y="87"/>
                      <a:pt x="268" y="87"/>
                      <a:pt x="267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4820"/>
              <p:cNvSpPr/>
              <p:nvPr/>
            </p:nvSpPr>
            <p:spPr bwMode="auto">
              <a:xfrm>
                <a:off x="4754" y="1923"/>
                <a:ext cx="19" cy="419"/>
              </a:xfrm>
              <a:custGeom>
                <a:avLst/>
                <a:gdLst>
                  <a:gd name="T0" fmla="*/ 0 w 18"/>
                  <a:gd name="T1" fmla="*/ 1 h 397"/>
                  <a:gd name="T2" fmla="*/ 16 w 18"/>
                  <a:gd name="T3" fmla="*/ 396 h 397"/>
                  <a:gd name="T4" fmla="*/ 17 w 18"/>
                  <a:gd name="T5" fmla="*/ 397 h 397"/>
                  <a:gd name="T6" fmla="*/ 18 w 18"/>
                  <a:gd name="T7" fmla="*/ 396 h 397"/>
                  <a:gd name="T8" fmla="*/ 2 w 18"/>
                  <a:gd name="T9" fmla="*/ 1 h 397"/>
                  <a:gd name="T10" fmla="*/ 1 w 18"/>
                  <a:gd name="T11" fmla="*/ 0 h 397"/>
                  <a:gd name="T12" fmla="*/ 0 w 18"/>
                  <a:gd name="T13" fmla="*/ 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97">
                    <a:moveTo>
                      <a:pt x="0" y="1"/>
                    </a:moveTo>
                    <a:cubicBezTo>
                      <a:pt x="16" y="396"/>
                      <a:pt x="16" y="396"/>
                      <a:pt x="16" y="396"/>
                    </a:cubicBezTo>
                    <a:cubicBezTo>
                      <a:pt x="16" y="397"/>
                      <a:pt x="16" y="397"/>
                      <a:pt x="17" y="397"/>
                    </a:cubicBezTo>
                    <a:cubicBezTo>
                      <a:pt x="17" y="397"/>
                      <a:pt x="18" y="397"/>
                      <a:pt x="18" y="39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4821"/>
              <p:cNvSpPr/>
              <p:nvPr/>
            </p:nvSpPr>
            <p:spPr bwMode="auto">
              <a:xfrm>
                <a:off x="3545" y="2296"/>
                <a:ext cx="176" cy="67"/>
              </a:xfrm>
              <a:custGeom>
                <a:avLst/>
                <a:gdLst>
                  <a:gd name="T0" fmla="*/ 166 w 167"/>
                  <a:gd name="T1" fmla="*/ 61 h 63"/>
                  <a:gd name="T2" fmla="*/ 2 w 167"/>
                  <a:gd name="T3" fmla="*/ 0 h 63"/>
                  <a:gd name="T4" fmla="*/ 0 w 167"/>
                  <a:gd name="T5" fmla="*/ 1 h 63"/>
                  <a:gd name="T6" fmla="*/ 1 w 167"/>
                  <a:gd name="T7" fmla="*/ 2 h 63"/>
                  <a:gd name="T8" fmla="*/ 166 w 167"/>
                  <a:gd name="T9" fmla="*/ 63 h 63"/>
                  <a:gd name="T10" fmla="*/ 167 w 167"/>
                  <a:gd name="T11" fmla="*/ 62 h 63"/>
                  <a:gd name="T12" fmla="*/ 166 w 167"/>
                  <a:gd name="T13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3">
                    <a:moveTo>
                      <a:pt x="166" y="6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3"/>
                      <a:pt x="167" y="63"/>
                      <a:pt x="167" y="62"/>
                    </a:cubicBezTo>
                    <a:cubicBezTo>
                      <a:pt x="167" y="62"/>
                      <a:pt x="167" y="61"/>
                      <a:pt x="166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4822"/>
              <p:cNvSpPr/>
              <p:nvPr/>
            </p:nvSpPr>
            <p:spPr bwMode="auto">
              <a:xfrm>
                <a:off x="3193" y="2361"/>
                <a:ext cx="528" cy="181"/>
              </a:xfrm>
              <a:custGeom>
                <a:avLst/>
                <a:gdLst>
                  <a:gd name="T0" fmla="*/ 2 w 500"/>
                  <a:gd name="T1" fmla="*/ 171 h 172"/>
                  <a:gd name="T2" fmla="*/ 499 w 500"/>
                  <a:gd name="T3" fmla="*/ 2 h 172"/>
                  <a:gd name="T4" fmla="*/ 500 w 500"/>
                  <a:gd name="T5" fmla="*/ 0 h 172"/>
                  <a:gd name="T6" fmla="*/ 499 w 500"/>
                  <a:gd name="T7" fmla="*/ 0 h 172"/>
                  <a:gd name="T8" fmla="*/ 1 w 500"/>
                  <a:gd name="T9" fmla="*/ 170 h 172"/>
                  <a:gd name="T10" fmla="*/ 0 w 500"/>
                  <a:gd name="T11" fmla="*/ 171 h 172"/>
                  <a:gd name="T12" fmla="*/ 2 w 500"/>
                  <a:gd name="T13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0" h="172">
                    <a:moveTo>
                      <a:pt x="2" y="171"/>
                    </a:moveTo>
                    <a:cubicBezTo>
                      <a:pt x="499" y="2"/>
                      <a:pt x="499" y="2"/>
                      <a:pt x="499" y="2"/>
                    </a:cubicBezTo>
                    <a:cubicBezTo>
                      <a:pt x="500" y="1"/>
                      <a:pt x="500" y="1"/>
                      <a:pt x="500" y="0"/>
                    </a:cubicBezTo>
                    <a:cubicBezTo>
                      <a:pt x="500" y="0"/>
                      <a:pt x="499" y="0"/>
                      <a:pt x="499" y="0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70"/>
                      <a:pt x="0" y="170"/>
                      <a:pt x="0" y="171"/>
                    </a:cubicBezTo>
                    <a:cubicBezTo>
                      <a:pt x="0" y="171"/>
                      <a:pt x="1" y="172"/>
                      <a:pt x="2" y="1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4823"/>
              <p:cNvSpPr/>
              <p:nvPr/>
            </p:nvSpPr>
            <p:spPr bwMode="auto">
              <a:xfrm>
                <a:off x="3193" y="2539"/>
                <a:ext cx="666" cy="284"/>
              </a:xfrm>
              <a:custGeom>
                <a:avLst/>
                <a:gdLst>
                  <a:gd name="T0" fmla="*/ 1 w 630"/>
                  <a:gd name="T1" fmla="*/ 2 h 269"/>
                  <a:gd name="T2" fmla="*/ 629 w 630"/>
                  <a:gd name="T3" fmla="*/ 269 h 269"/>
                  <a:gd name="T4" fmla="*/ 630 w 630"/>
                  <a:gd name="T5" fmla="*/ 268 h 269"/>
                  <a:gd name="T6" fmla="*/ 630 w 630"/>
                  <a:gd name="T7" fmla="*/ 267 h 269"/>
                  <a:gd name="T8" fmla="*/ 2 w 630"/>
                  <a:gd name="T9" fmla="*/ 1 h 269"/>
                  <a:gd name="T10" fmla="*/ 0 w 630"/>
                  <a:gd name="T11" fmla="*/ 1 h 269"/>
                  <a:gd name="T12" fmla="*/ 1 w 630"/>
                  <a:gd name="T1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0" h="269">
                    <a:moveTo>
                      <a:pt x="1" y="2"/>
                    </a:moveTo>
                    <a:cubicBezTo>
                      <a:pt x="629" y="269"/>
                      <a:pt x="629" y="269"/>
                      <a:pt x="629" y="269"/>
                    </a:cubicBezTo>
                    <a:cubicBezTo>
                      <a:pt x="629" y="269"/>
                      <a:pt x="630" y="269"/>
                      <a:pt x="630" y="268"/>
                    </a:cubicBezTo>
                    <a:cubicBezTo>
                      <a:pt x="630" y="268"/>
                      <a:pt x="630" y="267"/>
                      <a:pt x="630" y="26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4824"/>
              <p:cNvSpPr/>
              <p:nvPr/>
            </p:nvSpPr>
            <p:spPr bwMode="auto">
              <a:xfrm>
                <a:off x="5710" y="3764"/>
                <a:ext cx="77" cy="54"/>
              </a:xfrm>
              <a:custGeom>
                <a:avLst/>
                <a:gdLst>
                  <a:gd name="T0" fmla="*/ 0 w 72"/>
                  <a:gd name="T1" fmla="*/ 2 h 51"/>
                  <a:gd name="T2" fmla="*/ 71 w 72"/>
                  <a:gd name="T3" fmla="*/ 51 h 51"/>
                  <a:gd name="T4" fmla="*/ 72 w 72"/>
                  <a:gd name="T5" fmla="*/ 51 h 51"/>
                  <a:gd name="T6" fmla="*/ 72 w 72"/>
                  <a:gd name="T7" fmla="*/ 49 h 51"/>
                  <a:gd name="T8" fmla="*/ 2 w 72"/>
                  <a:gd name="T9" fmla="*/ 0 h 51"/>
                  <a:gd name="T10" fmla="*/ 0 w 72"/>
                  <a:gd name="T11" fmla="*/ 0 h 51"/>
                  <a:gd name="T12" fmla="*/ 0 w 72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1">
                    <a:moveTo>
                      <a:pt x="0" y="2"/>
                    </a:move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4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4825"/>
              <p:cNvSpPr/>
              <p:nvPr/>
            </p:nvSpPr>
            <p:spPr bwMode="auto">
              <a:xfrm>
                <a:off x="5574" y="3625"/>
                <a:ext cx="55" cy="124"/>
              </a:xfrm>
              <a:custGeom>
                <a:avLst/>
                <a:gdLst>
                  <a:gd name="T0" fmla="*/ 2 w 52"/>
                  <a:gd name="T1" fmla="*/ 116 h 117"/>
                  <a:gd name="T2" fmla="*/ 51 w 52"/>
                  <a:gd name="T3" fmla="*/ 1 h 117"/>
                  <a:gd name="T4" fmla="*/ 51 w 52"/>
                  <a:gd name="T5" fmla="*/ 0 h 117"/>
                  <a:gd name="T6" fmla="*/ 50 w 52"/>
                  <a:gd name="T7" fmla="*/ 1 h 117"/>
                  <a:gd name="T8" fmla="*/ 0 w 52"/>
                  <a:gd name="T9" fmla="*/ 115 h 117"/>
                  <a:gd name="T10" fmla="*/ 0 w 52"/>
                  <a:gd name="T11" fmla="*/ 116 h 117"/>
                  <a:gd name="T12" fmla="*/ 2 w 52"/>
                  <a:gd name="T13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2" y="116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6"/>
                      <a:pt x="2" y="1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4826"/>
              <p:cNvSpPr/>
              <p:nvPr/>
            </p:nvSpPr>
            <p:spPr bwMode="auto">
              <a:xfrm>
                <a:off x="5524" y="3537"/>
                <a:ext cx="39" cy="91"/>
              </a:xfrm>
              <a:custGeom>
                <a:avLst/>
                <a:gdLst>
                  <a:gd name="T0" fmla="*/ 36 w 36"/>
                  <a:gd name="T1" fmla="*/ 85 h 86"/>
                  <a:gd name="T2" fmla="*/ 2 w 36"/>
                  <a:gd name="T3" fmla="*/ 1 h 86"/>
                  <a:gd name="T4" fmla="*/ 0 w 36"/>
                  <a:gd name="T5" fmla="*/ 0 h 86"/>
                  <a:gd name="T6" fmla="*/ 0 w 36"/>
                  <a:gd name="T7" fmla="*/ 2 h 86"/>
                  <a:gd name="T8" fmla="*/ 34 w 36"/>
                  <a:gd name="T9" fmla="*/ 86 h 86"/>
                  <a:gd name="T10" fmla="*/ 35 w 36"/>
                  <a:gd name="T11" fmla="*/ 86 h 86"/>
                  <a:gd name="T12" fmla="*/ 36 w 36"/>
                  <a:gd name="T1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86">
                    <a:moveTo>
                      <a:pt x="36" y="8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6"/>
                      <a:pt x="36" y="85"/>
                      <a:pt x="36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4827"/>
              <p:cNvSpPr/>
              <p:nvPr/>
            </p:nvSpPr>
            <p:spPr bwMode="auto">
              <a:xfrm>
                <a:off x="5423" y="3709"/>
                <a:ext cx="11" cy="247"/>
              </a:xfrm>
              <a:custGeom>
                <a:avLst/>
                <a:gdLst>
                  <a:gd name="T0" fmla="*/ 8 w 10"/>
                  <a:gd name="T1" fmla="*/ 1 h 234"/>
                  <a:gd name="T2" fmla="*/ 0 w 10"/>
                  <a:gd name="T3" fmla="*/ 233 h 234"/>
                  <a:gd name="T4" fmla="*/ 1 w 10"/>
                  <a:gd name="T5" fmla="*/ 234 h 234"/>
                  <a:gd name="T6" fmla="*/ 2 w 10"/>
                  <a:gd name="T7" fmla="*/ 233 h 234"/>
                  <a:gd name="T8" fmla="*/ 10 w 10"/>
                  <a:gd name="T9" fmla="*/ 1 h 234"/>
                  <a:gd name="T10" fmla="*/ 9 w 10"/>
                  <a:gd name="T11" fmla="*/ 0 h 234"/>
                  <a:gd name="T12" fmla="*/ 8 w 10"/>
                  <a:gd name="T13" fmla="*/ 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34">
                    <a:moveTo>
                      <a:pt x="8" y="1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0" y="233"/>
                      <a:pt x="0" y="234"/>
                      <a:pt x="1" y="234"/>
                    </a:cubicBezTo>
                    <a:cubicBezTo>
                      <a:pt x="1" y="234"/>
                      <a:pt x="2" y="233"/>
                      <a:pt x="2" y="23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7" name="Freeform 4829"/>
            <p:cNvSpPr/>
            <p:nvPr/>
          </p:nvSpPr>
          <p:spPr bwMode="auto">
            <a:xfrm>
              <a:off x="5214" y="3746"/>
              <a:ext cx="362" cy="72"/>
            </a:xfrm>
            <a:custGeom>
              <a:avLst/>
              <a:gdLst>
                <a:gd name="T0" fmla="*/ 1 w 343"/>
                <a:gd name="T1" fmla="*/ 67 h 68"/>
                <a:gd name="T2" fmla="*/ 342 w 343"/>
                <a:gd name="T3" fmla="*/ 2 h 68"/>
                <a:gd name="T4" fmla="*/ 343 w 343"/>
                <a:gd name="T5" fmla="*/ 1 h 68"/>
                <a:gd name="T6" fmla="*/ 342 w 343"/>
                <a:gd name="T7" fmla="*/ 0 h 68"/>
                <a:gd name="T8" fmla="*/ 1 w 343"/>
                <a:gd name="T9" fmla="*/ 65 h 68"/>
                <a:gd name="T10" fmla="*/ 0 w 343"/>
                <a:gd name="T11" fmla="*/ 67 h 68"/>
                <a:gd name="T12" fmla="*/ 1 w 343"/>
                <a:gd name="T13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68">
                  <a:moveTo>
                    <a:pt x="1" y="67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3" y="2"/>
                    <a:pt x="343" y="2"/>
                    <a:pt x="343" y="1"/>
                  </a:cubicBezTo>
                  <a:cubicBezTo>
                    <a:pt x="343" y="1"/>
                    <a:pt x="342" y="0"/>
                    <a:pt x="342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7"/>
                    <a:pt x="0" y="68"/>
                    <a:pt x="1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30"/>
            <p:cNvSpPr/>
            <p:nvPr/>
          </p:nvSpPr>
          <p:spPr bwMode="auto">
            <a:xfrm>
              <a:off x="6437" y="3256"/>
              <a:ext cx="156" cy="100"/>
            </a:xfrm>
            <a:custGeom>
              <a:avLst/>
              <a:gdLst>
                <a:gd name="T0" fmla="*/ 1 w 148"/>
                <a:gd name="T1" fmla="*/ 1 h 95"/>
                <a:gd name="T2" fmla="*/ 146 w 148"/>
                <a:gd name="T3" fmla="*/ 95 h 95"/>
                <a:gd name="T4" fmla="*/ 148 w 148"/>
                <a:gd name="T5" fmla="*/ 95 h 95"/>
                <a:gd name="T6" fmla="*/ 147 w 148"/>
                <a:gd name="T7" fmla="*/ 93 h 95"/>
                <a:gd name="T8" fmla="*/ 2 w 148"/>
                <a:gd name="T9" fmla="*/ 0 h 95"/>
                <a:gd name="T10" fmla="*/ 1 w 148"/>
                <a:gd name="T11" fmla="*/ 0 h 95"/>
                <a:gd name="T12" fmla="*/ 1 w 148"/>
                <a:gd name="T1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95">
                  <a:moveTo>
                    <a:pt x="1" y="1"/>
                  </a:moveTo>
                  <a:cubicBezTo>
                    <a:pt x="146" y="95"/>
                    <a:pt x="146" y="95"/>
                    <a:pt x="146" y="95"/>
                  </a:cubicBezTo>
                  <a:cubicBezTo>
                    <a:pt x="147" y="95"/>
                    <a:pt x="147" y="95"/>
                    <a:pt x="148" y="95"/>
                  </a:cubicBezTo>
                  <a:cubicBezTo>
                    <a:pt x="148" y="94"/>
                    <a:pt x="148" y="94"/>
                    <a:pt x="147" y="9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31"/>
            <p:cNvSpPr/>
            <p:nvPr/>
          </p:nvSpPr>
          <p:spPr bwMode="auto">
            <a:xfrm>
              <a:off x="6433" y="3232"/>
              <a:ext cx="116" cy="98"/>
            </a:xfrm>
            <a:custGeom>
              <a:avLst/>
              <a:gdLst>
                <a:gd name="T0" fmla="*/ 107 w 109"/>
                <a:gd name="T1" fmla="*/ 1 h 93"/>
                <a:gd name="T2" fmla="*/ 1 w 109"/>
                <a:gd name="T3" fmla="*/ 91 h 93"/>
                <a:gd name="T4" fmla="*/ 1 w 109"/>
                <a:gd name="T5" fmla="*/ 92 h 93"/>
                <a:gd name="T6" fmla="*/ 2 w 109"/>
                <a:gd name="T7" fmla="*/ 92 h 93"/>
                <a:gd name="T8" fmla="*/ 109 w 109"/>
                <a:gd name="T9" fmla="*/ 2 h 93"/>
                <a:gd name="T10" fmla="*/ 109 w 109"/>
                <a:gd name="T11" fmla="*/ 1 h 93"/>
                <a:gd name="T12" fmla="*/ 107 w 109"/>
                <a:gd name="T13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3">
                  <a:moveTo>
                    <a:pt x="107" y="1"/>
                  </a:move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3"/>
                    <a:pt x="2" y="93"/>
                    <a:pt x="2" y="9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2"/>
                    <a:pt x="109" y="1"/>
                    <a:pt x="109" y="1"/>
                  </a:cubicBezTo>
                  <a:cubicBezTo>
                    <a:pt x="108" y="0"/>
                    <a:pt x="108" y="0"/>
                    <a:pt x="10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832"/>
            <p:cNvSpPr/>
            <p:nvPr/>
          </p:nvSpPr>
          <p:spPr bwMode="auto">
            <a:xfrm>
              <a:off x="6348" y="3549"/>
              <a:ext cx="135" cy="69"/>
            </a:xfrm>
            <a:custGeom>
              <a:avLst/>
              <a:gdLst>
                <a:gd name="T0" fmla="*/ 128 w 128"/>
                <a:gd name="T1" fmla="*/ 63 h 65"/>
                <a:gd name="T2" fmla="*/ 1 w 128"/>
                <a:gd name="T3" fmla="*/ 1 h 65"/>
                <a:gd name="T4" fmla="*/ 0 w 128"/>
                <a:gd name="T5" fmla="*/ 1 h 65"/>
                <a:gd name="T6" fmla="*/ 0 w 128"/>
                <a:gd name="T7" fmla="*/ 2 h 65"/>
                <a:gd name="T8" fmla="*/ 127 w 128"/>
                <a:gd name="T9" fmla="*/ 65 h 65"/>
                <a:gd name="T10" fmla="*/ 128 w 128"/>
                <a:gd name="T11" fmla="*/ 65 h 65"/>
                <a:gd name="T12" fmla="*/ 128 w 128"/>
                <a:gd name="T13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5">
                  <a:moveTo>
                    <a:pt x="128" y="6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5"/>
                    <a:pt x="128" y="65"/>
                    <a:pt x="128" y="65"/>
                  </a:cubicBezTo>
                  <a:cubicBezTo>
                    <a:pt x="128" y="64"/>
                    <a:pt x="128" y="64"/>
                    <a:pt x="128" y="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833"/>
            <p:cNvSpPr/>
            <p:nvPr/>
          </p:nvSpPr>
          <p:spPr bwMode="auto">
            <a:xfrm>
              <a:off x="6354" y="3345"/>
              <a:ext cx="95" cy="158"/>
            </a:xfrm>
            <a:custGeom>
              <a:avLst/>
              <a:gdLst>
                <a:gd name="T0" fmla="*/ 0 w 90"/>
                <a:gd name="T1" fmla="*/ 2 h 150"/>
                <a:gd name="T2" fmla="*/ 88 w 90"/>
                <a:gd name="T3" fmla="*/ 149 h 150"/>
                <a:gd name="T4" fmla="*/ 89 w 90"/>
                <a:gd name="T5" fmla="*/ 149 h 150"/>
                <a:gd name="T6" fmla="*/ 89 w 90"/>
                <a:gd name="T7" fmla="*/ 148 h 150"/>
                <a:gd name="T8" fmla="*/ 2 w 90"/>
                <a:gd name="T9" fmla="*/ 1 h 150"/>
                <a:gd name="T10" fmla="*/ 0 w 90"/>
                <a:gd name="T11" fmla="*/ 0 h 150"/>
                <a:gd name="T12" fmla="*/ 0 w 90"/>
                <a:gd name="T13" fmla="*/ 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50">
                  <a:moveTo>
                    <a:pt x="0" y="2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88" y="150"/>
                    <a:pt x="89" y="150"/>
                    <a:pt x="89" y="149"/>
                  </a:cubicBezTo>
                  <a:cubicBezTo>
                    <a:pt x="90" y="149"/>
                    <a:pt x="90" y="149"/>
                    <a:pt x="89" y="14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834"/>
            <p:cNvSpPr/>
            <p:nvPr/>
          </p:nvSpPr>
          <p:spPr bwMode="auto">
            <a:xfrm>
              <a:off x="7022" y="3575"/>
              <a:ext cx="214" cy="86"/>
            </a:xfrm>
            <a:custGeom>
              <a:avLst/>
              <a:gdLst>
                <a:gd name="T0" fmla="*/ 1 w 202"/>
                <a:gd name="T1" fmla="*/ 81 h 82"/>
                <a:gd name="T2" fmla="*/ 201 w 202"/>
                <a:gd name="T3" fmla="*/ 2 h 82"/>
                <a:gd name="T4" fmla="*/ 202 w 202"/>
                <a:gd name="T5" fmla="*/ 0 h 82"/>
                <a:gd name="T6" fmla="*/ 201 w 202"/>
                <a:gd name="T7" fmla="*/ 0 h 82"/>
                <a:gd name="T8" fmla="*/ 0 w 202"/>
                <a:gd name="T9" fmla="*/ 80 h 82"/>
                <a:gd name="T10" fmla="*/ 0 w 202"/>
                <a:gd name="T11" fmla="*/ 81 h 82"/>
                <a:gd name="T12" fmla="*/ 1 w 202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82">
                  <a:moveTo>
                    <a:pt x="1" y="81"/>
                  </a:move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1"/>
                    <a:pt x="202" y="0"/>
                  </a:cubicBezTo>
                  <a:cubicBezTo>
                    <a:pt x="202" y="0"/>
                    <a:pt x="201" y="0"/>
                    <a:pt x="20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1" y="82"/>
                    <a:pt x="1" y="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835"/>
            <p:cNvSpPr/>
            <p:nvPr/>
          </p:nvSpPr>
          <p:spPr bwMode="auto">
            <a:xfrm>
              <a:off x="7047" y="3233"/>
              <a:ext cx="339" cy="54"/>
            </a:xfrm>
            <a:custGeom>
              <a:avLst/>
              <a:gdLst>
                <a:gd name="T0" fmla="*/ 320 w 321"/>
                <a:gd name="T1" fmla="*/ 49 h 51"/>
                <a:gd name="T2" fmla="*/ 1 w 321"/>
                <a:gd name="T3" fmla="*/ 0 h 51"/>
                <a:gd name="T4" fmla="*/ 0 w 321"/>
                <a:gd name="T5" fmla="*/ 1 h 51"/>
                <a:gd name="T6" fmla="*/ 1 w 321"/>
                <a:gd name="T7" fmla="*/ 2 h 51"/>
                <a:gd name="T8" fmla="*/ 319 w 321"/>
                <a:gd name="T9" fmla="*/ 51 h 51"/>
                <a:gd name="T10" fmla="*/ 321 w 321"/>
                <a:gd name="T11" fmla="*/ 50 h 51"/>
                <a:gd name="T12" fmla="*/ 320 w 321"/>
                <a:gd name="T1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51">
                  <a:moveTo>
                    <a:pt x="320" y="4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20" y="51"/>
                    <a:pt x="320" y="50"/>
                    <a:pt x="321" y="50"/>
                  </a:cubicBezTo>
                  <a:cubicBezTo>
                    <a:pt x="321" y="49"/>
                    <a:pt x="320" y="49"/>
                    <a:pt x="320" y="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36"/>
            <p:cNvSpPr/>
            <p:nvPr/>
          </p:nvSpPr>
          <p:spPr bwMode="auto">
            <a:xfrm>
              <a:off x="6945" y="3352"/>
              <a:ext cx="290" cy="268"/>
            </a:xfrm>
            <a:custGeom>
              <a:avLst/>
              <a:gdLst>
                <a:gd name="T0" fmla="*/ 2 w 274"/>
                <a:gd name="T1" fmla="*/ 254 h 254"/>
                <a:gd name="T2" fmla="*/ 274 w 274"/>
                <a:gd name="T3" fmla="*/ 2 h 254"/>
                <a:gd name="T4" fmla="*/ 274 w 274"/>
                <a:gd name="T5" fmla="*/ 0 h 254"/>
                <a:gd name="T6" fmla="*/ 272 w 274"/>
                <a:gd name="T7" fmla="*/ 0 h 254"/>
                <a:gd name="T8" fmla="*/ 1 w 274"/>
                <a:gd name="T9" fmla="*/ 252 h 254"/>
                <a:gd name="T10" fmla="*/ 1 w 274"/>
                <a:gd name="T11" fmla="*/ 254 h 254"/>
                <a:gd name="T12" fmla="*/ 2 w 274"/>
                <a:gd name="T13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254">
                  <a:moveTo>
                    <a:pt x="2" y="254"/>
                  </a:moveTo>
                  <a:cubicBezTo>
                    <a:pt x="274" y="2"/>
                    <a:pt x="274" y="2"/>
                    <a:pt x="274" y="2"/>
                  </a:cubicBezTo>
                  <a:cubicBezTo>
                    <a:pt x="274" y="1"/>
                    <a:pt x="274" y="1"/>
                    <a:pt x="274" y="0"/>
                  </a:cubicBezTo>
                  <a:cubicBezTo>
                    <a:pt x="273" y="0"/>
                    <a:pt x="273" y="0"/>
                    <a:pt x="272" y="0"/>
                  </a:cubicBezTo>
                  <a:cubicBezTo>
                    <a:pt x="1" y="252"/>
                    <a:pt x="1" y="252"/>
                    <a:pt x="1" y="252"/>
                  </a:cubicBezTo>
                  <a:cubicBezTo>
                    <a:pt x="0" y="253"/>
                    <a:pt x="0" y="253"/>
                    <a:pt x="1" y="254"/>
                  </a:cubicBezTo>
                  <a:cubicBezTo>
                    <a:pt x="1" y="254"/>
                    <a:pt x="2" y="254"/>
                    <a:pt x="2" y="2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837"/>
            <p:cNvSpPr/>
            <p:nvPr/>
          </p:nvSpPr>
          <p:spPr bwMode="auto">
            <a:xfrm>
              <a:off x="6365" y="3107"/>
              <a:ext cx="95" cy="118"/>
            </a:xfrm>
            <a:custGeom>
              <a:avLst/>
              <a:gdLst>
                <a:gd name="T0" fmla="*/ 1 w 90"/>
                <a:gd name="T1" fmla="*/ 1 h 112"/>
                <a:gd name="T2" fmla="*/ 88 w 90"/>
                <a:gd name="T3" fmla="*/ 111 h 112"/>
                <a:gd name="T4" fmla="*/ 89 w 90"/>
                <a:gd name="T5" fmla="*/ 112 h 112"/>
                <a:gd name="T6" fmla="*/ 89 w 90"/>
                <a:gd name="T7" fmla="*/ 110 h 112"/>
                <a:gd name="T8" fmla="*/ 2 w 90"/>
                <a:gd name="T9" fmla="*/ 0 h 112"/>
                <a:gd name="T10" fmla="*/ 1 w 90"/>
                <a:gd name="T11" fmla="*/ 0 h 112"/>
                <a:gd name="T12" fmla="*/ 1 w 90"/>
                <a:gd name="T1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2">
                  <a:moveTo>
                    <a:pt x="1" y="1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88" y="112"/>
                    <a:pt x="89" y="112"/>
                    <a:pt x="89" y="112"/>
                  </a:cubicBezTo>
                  <a:cubicBezTo>
                    <a:pt x="90" y="111"/>
                    <a:pt x="90" y="111"/>
                    <a:pt x="89" y="1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838"/>
            <p:cNvSpPr/>
            <p:nvPr/>
          </p:nvSpPr>
          <p:spPr bwMode="auto">
            <a:xfrm>
              <a:off x="7047" y="2861"/>
              <a:ext cx="549" cy="375"/>
            </a:xfrm>
            <a:custGeom>
              <a:avLst/>
              <a:gdLst>
                <a:gd name="T0" fmla="*/ 1 w 520"/>
                <a:gd name="T1" fmla="*/ 354 h 355"/>
                <a:gd name="T2" fmla="*/ 520 w 520"/>
                <a:gd name="T3" fmla="*/ 2 h 355"/>
                <a:gd name="T4" fmla="*/ 520 w 520"/>
                <a:gd name="T5" fmla="*/ 0 h 355"/>
                <a:gd name="T6" fmla="*/ 519 w 520"/>
                <a:gd name="T7" fmla="*/ 0 h 355"/>
                <a:gd name="T8" fmla="*/ 0 w 520"/>
                <a:gd name="T9" fmla="*/ 353 h 355"/>
                <a:gd name="T10" fmla="*/ 0 w 520"/>
                <a:gd name="T11" fmla="*/ 354 h 355"/>
                <a:gd name="T12" fmla="*/ 1 w 520"/>
                <a:gd name="T13" fmla="*/ 3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355">
                  <a:moveTo>
                    <a:pt x="1" y="354"/>
                  </a:moveTo>
                  <a:cubicBezTo>
                    <a:pt x="520" y="2"/>
                    <a:pt x="520" y="2"/>
                    <a:pt x="520" y="2"/>
                  </a:cubicBezTo>
                  <a:cubicBezTo>
                    <a:pt x="520" y="1"/>
                    <a:pt x="520" y="1"/>
                    <a:pt x="520" y="0"/>
                  </a:cubicBezTo>
                  <a:cubicBezTo>
                    <a:pt x="520" y="0"/>
                    <a:pt x="519" y="0"/>
                    <a:pt x="519" y="0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3"/>
                    <a:pt x="0" y="353"/>
                    <a:pt x="0" y="354"/>
                  </a:cubicBezTo>
                  <a:cubicBezTo>
                    <a:pt x="0" y="354"/>
                    <a:pt x="1" y="355"/>
                    <a:pt x="1" y="3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839"/>
            <p:cNvSpPr/>
            <p:nvPr/>
          </p:nvSpPr>
          <p:spPr bwMode="auto">
            <a:xfrm>
              <a:off x="6970" y="2530"/>
              <a:ext cx="1250" cy="116"/>
            </a:xfrm>
            <a:custGeom>
              <a:avLst/>
              <a:gdLst>
                <a:gd name="T0" fmla="*/ 1182 w 1182"/>
                <a:gd name="T1" fmla="*/ 108 h 110"/>
                <a:gd name="T2" fmla="*/ 1 w 1182"/>
                <a:gd name="T3" fmla="*/ 0 h 110"/>
                <a:gd name="T4" fmla="*/ 0 w 1182"/>
                <a:gd name="T5" fmla="*/ 1 h 110"/>
                <a:gd name="T6" fmla="*/ 1 w 1182"/>
                <a:gd name="T7" fmla="*/ 2 h 110"/>
                <a:gd name="T8" fmla="*/ 1181 w 1182"/>
                <a:gd name="T9" fmla="*/ 110 h 110"/>
                <a:gd name="T10" fmla="*/ 1182 w 1182"/>
                <a:gd name="T11" fmla="*/ 109 h 110"/>
                <a:gd name="T12" fmla="*/ 1182 w 1182"/>
                <a:gd name="T13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2" h="110">
                  <a:moveTo>
                    <a:pt x="1182" y="10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181" y="110"/>
                    <a:pt x="1181" y="110"/>
                    <a:pt x="1181" y="110"/>
                  </a:cubicBezTo>
                  <a:cubicBezTo>
                    <a:pt x="1182" y="110"/>
                    <a:pt x="1182" y="109"/>
                    <a:pt x="1182" y="109"/>
                  </a:cubicBezTo>
                  <a:cubicBezTo>
                    <a:pt x="1182" y="108"/>
                    <a:pt x="1182" y="108"/>
                    <a:pt x="1182" y="1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840"/>
            <p:cNvSpPr/>
            <p:nvPr/>
          </p:nvSpPr>
          <p:spPr bwMode="auto">
            <a:xfrm>
              <a:off x="7110" y="2868"/>
              <a:ext cx="1164" cy="348"/>
            </a:xfrm>
            <a:custGeom>
              <a:avLst/>
              <a:gdLst>
                <a:gd name="T0" fmla="*/ 0 w 1101"/>
                <a:gd name="T1" fmla="*/ 2 h 329"/>
                <a:gd name="T2" fmla="*/ 1099 w 1101"/>
                <a:gd name="T3" fmla="*/ 329 h 329"/>
                <a:gd name="T4" fmla="*/ 1101 w 1101"/>
                <a:gd name="T5" fmla="*/ 328 h 329"/>
                <a:gd name="T6" fmla="*/ 1100 w 1101"/>
                <a:gd name="T7" fmla="*/ 327 h 329"/>
                <a:gd name="T8" fmla="*/ 1 w 1101"/>
                <a:gd name="T9" fmla="*/ 0 h 329"/>
                <a:gd name="T10" fmla="*/ 0 w 1101"/>
                <a:gd name="T11" fmla="*/ 1 h 329"/>
                <a:gd name="T12" fmla="*/ 0 w 1101"/>
                <a:gd name="T1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1" h="329">
                  <a:moveTo>
                    <a:pt x="0" y="2"/>
                  </a:moveTo>
                  <a:cubicBezTo>
                    <a:pt x="1099" y="329"/>
                    <a:pt x="1099" y="329"/>
                    <a:pt x="1099" y="329"/>
                  </a:cubicBezTo>
                  <a:cubicBezTo>
                    <a:pt x="1100" y="329"/>
                    <a:pt x="1100" y="328"/>
                    <a:pt x="1101" y="328"/>
                  </a:cubicBezTo>
                  <a:cubicBezTo>
                    <a:pt x="1101" y="327"/>
                    <a:pt x="1100" y="327"/>
                    <a:pt x="1100" y="32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841"/>
            <p:cNvSpPr/>
            <p:nvPr/>
          </p:nvSpPr>
          <p:spPr bwMode="auto">
            <a:xfrm>
              <a:off x="7110" y="2549"/>
              <a:ext cx="850" cy="322"/>
            </a:xfrm>
            <a:custGeom>
              <a:avLst/>
              <a:gdLst>
                <a:gd name="T0" fmla="*/ 1 w 804"/>
                <a:gd name="T1" fmla="*/ 305 h 305"/>
                <a:gd name="T2" fmla="*/ 803 w 804"/>
                <a:gd name="T3" fmla="*/ 2 h 305"/>
                <a:gd name="T4" fmla="*/ 804 w 804"/>
                <a:gd name="T5" fmla="*/ 1 h 305"/>
                <a:gd name="T6" fmla="*/ 803 w 804"/>
                <a:gd name="T7" fmla="*/ 0 h 305"/>
                <a:gd name="T8" fmla="*/ 0 w 804"/>
                <a:gd name="T9" fmla="*/ 303 h 305"/>
                <a:gd name="T10" fmla="*/ 0 w 804"/>
                <a:gd name="T11" fmla="*/ 305 h 305"/>
                <a:gd name="T12" fmla="*/ 1 w 804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305">
                  <a:moveTo>
                    <a:pt x="1" y="305"/>
                  </a:moveTo>
                  <a:cubicBezTo>
                    <a:pt x="803" y="2"/>
                    <a:pt x="803" y="2"/>
                    <a:pt x="803" y="2"/>
                  </a:cubicBezTo>
                  <a:cubicBezTo>
                    <a:pt x="804" y="2"/>
                    <a:pt x="804" y="1"/>
                    <a:pt x="804" y="1"/>
                  </a:cubicBezTo>
                  <a:cubicBezTo>
                    <a:pt x="804" y="0"/>
                    <a:pt x="803" y="0"/>
                    <a:pt x="803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5"/>
                    <a:pt x="0" y="305"/>
                    <a:pt x="1" y="30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842"/>
            <p:cNvSpPr/>
            <p:nvPr/>
          </p:nvSpPr>
          <p:spPr bwMode="auto">
            <a:xfrm>
              <a:off x="7047" y="2089"/>
              <a:ext cx="1162" cy="1146"/>
            </a:xfrm>
            <a:custGeom>
              <a:avLst/>
              <a:gdLst>
                <a:gd name="T0" fmla="*/ 1098 w 1100"/>
                <a:gd name="T1" fmla="*/ 0 h 1085"/>
                <a:gd name="T2" fmla="*/ 0 w 1100"/>
                <a:gd name="T3" fmla="*/ 1084 h 1085"/>
                <a:gd name="T4" fmla="*/ 0 w 1100"/>
                <a:gd name="T5" fmla="*/ 1085 h 1085"/>
                <a:gd name="T6" fmla="*/ 2 w 1100"/>
                <a:gd name="T7" fmla="*/ 1085 h 1085"/>
                <a:gd name="T8" fmla="*/ 1100 w 1100"/>
                <a:gd name="T9" fmla="*/ 2 h 1085"/>
                <a:gd name="T10" fmla="*/ 1100 w 1100"/>
                <a:gd name="T11" fmla="*/ 0 h 1085"/>
                <a:gd name="T12" fmla="*/ 1098 w 1100"/>
                <a:gd name="T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0" h="1085">
                  <a:moveTo>
                    <a:pt x="1098" y="0"/>
                  </a:moveTo>
                  <a:cubicBezTo>
                    <a:pt x="0" y="1084"/>
                    <a:pt x="0" y="1084"/>
                    <a:pt x="0" y="1084"/>
                  </a:cubicBezTo>
                  <a:cubicBezTo>
                    <a:pt x="0" y="1084"/>
                    <a:pt x="0" y="1085"/>
                    <a:pt x="0" y="1085"/>
                  </a:cubicBezTo>
                  <a:cubicBezTo>
                    <a:pt x="1" y="1085"/>
                    <a:pt x="1" y="1085"/>
                    <a:pt x="2" y="1085"/>
                  </a:cubicBezTo>
                  <a:cubicBezTo>
                    <a:pt x="1100" y="2"/>
                    <a:pt x="1100" y="2"/>
                    <a:pt x="1100" y="2"/>
                  </a:cubicBezTo>
                  <a:cubicBezTo>
                    <a:pt x="1100" y="1"/>
                    <a:pt x="1100" y="1"/>
                    <a:pt x="1100" y="0"/>
                  </a:cubicBezTo>
                  <a:cubicBezTo>
                    <a:pt x="1099" y="0"/>
                    <a:pt x="1099" y="0"/>
                    <a:pt x="109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843"/>
            <p:cNvSpPr/>
            <p:nvPr/>
          </p:nvSpPr>
          <p:spPr bwMode="auto">
            <a:xfrm>
              <a:off x="7234" y="2861"/>
              <a:ext cx="362" cy="494"/>
            </a:xfrm>
            <a:custGeom>
              <a:avLst/>
              <a:gdLst>
                <a:gd name="T0" fmla="*/ 2 w 343"/>
                <a:gd name="T1" fmla="*/ 467 h 468"/>
                <a:gd name="T2" fmla="*/ 343 w 343"/>
                <a:gd name="T3" fmla="*/ 2 h 468"/>
                <a:gd name="T4" fmla="*/ 343 w 343"/>
                <a:gd name="T5" fmla="*/ 0 h 468"/>
                <a:gd name="T6" fmla="*/ 341 w 343"/>
                <a:gd name="T7" fmla="*/ 0 h 468"/>
                <a:gd name="T8" fmla="*/ 0 w 343"/>
                <a:gd name="T9" fmla="*/ 466 h 468"/>
                <a:gd name="T10" fmla="*/ 0 w 343"/>
                <a:gd name="T11" fmla="*/ 467 h 468"/>
                <a:gd name="T12" fmla="*/ 2 w 343"/>
                <a:gd name="T13" fmla="*/ 4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68">
                  <a:moveTo>
                    <a:pt x="2" y="467"/>
                  </a:move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3" y="1"/>
                    <a:pt x="343" y="0"/>
                  </a:cubicBezTo>
                  <a:cubicBezTo>
                    <a:pt x="342" y="0"/>
                    <a:pt x="342" y="0"/>
                    <a:pt x="341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7"/>
                    <a:pt x="0" y="467"/>
                  </a:cubicBezTo>
                  <a:cubicBezTo>
                    <a:pt x="1" y="468"/>
                    <a:pt x="2" y="468"/>
                    <a:pt x="2" y="4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844"/>
            <p:cNvSpPr/>
            <p:nvPr/>
          </p:nvSpPr>
          <p:spPr bwMode="auto">
            <a:xfrm>
              <a:off x="7234" y="3528"/>
              <a:ext cx="607" cy="49"/>
            </a:xfrm>
            <a:custGeom>
              <a:avLst/>
              <a:gdLst>
                <a:gd name="T0" fmla="*/ 1 w 575"/>
                <a:gd name="T1" fmla="*/ 46 h 46"/>
                <a:gd name="T2" fmla="*/ 574 w 575"/>
                <a:gd name="T3" fmla="*/ 2 h 46"/>
                <a:gd name="T4" fmla="*/ 575 w 575"/>
                <a:gd name="T5" fmla="*/ 1 h 46"/>
                <a:gd name="T6" fmla="*/ 574 w 575"/>
                <a:gd name="T7" fmla="*/ 0 h 46"/>
                <a:gd name="T8" fmla="*/ 1 w 575"/>
                <a:gd name="T9" fmla="*/ 44 h 46"/>
                <a:gd name="T10" fmla="*/ 0 w 575"/>
                <a:gd name="T11" fmla="*/ 45 h 46"/>
                <a:gd name="T12" fmla="*/ 1 w 575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46">
                  <a:moveTo>
                    <a:pt x="1" y="46"/>
                  </a:moveTo>
                  <a:cubicBezTo>
                    <a:pt x="574" y="2"/>
                    <a:pt x="574" y="2"/>
                    <a:pt x="574" y="2"/>
                  </a:cubicBezTo>
                  <a:cubicBezTo>
                    <a:pt x="575" y="2"/>
                    <a:pt x="575" y="1"/>
                    <a:pt x="575" y="1"/>
                  </a:cubicBezTo>
                  <a:cubicBezTo>
                    <a:pt x="575" y="0"/>
                    <a:pt x="574" y="0"/>
                    <a:pt x="574" y="0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6"/>
                    <a:pt x="1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845"/>
            <p:cNvSpPr/>
            <p:nvPr/>
          </p:nvSpPr>
          <p:spPr bwMode="auto">
            <a:xfrm>
              <a:off x="7169" y="3842"/>
              <a:ext cx="175" cy="267"/>
            </a:xfrm>
            <a:custGeom>
              <a:avLst/>
              <a:gdLst>
                <a:gd name="T0" fmla="*/ 163 w 165"/>
                <a:gd name="T1" fmla="*/ 1 h 253"/>
                <a:gd name="T2" fmla="*/ 0 w 165"/>
                <a:gd name="T3" fmla="*/ 251 h 253"/>
                <a:gd name="T4" fmla="*/ 1 w 165"/>
                <a:gd name="T5" fmla="*/ 253 h 253"/>
                <a:gd name="T6" fmla="*/ 2 w 165"/>
                <a:gd name="T7" fmla="*/ 252 h 253"/>
                <a:gd name="T8" fmla="*/ 164 w 165"/>
                <a:gd name="T9" fmla="*/ 2 h 253"/>
                <a:gd name="T10" fmla="*/ 164 w 165"/>
                <a:gd name="T11" fmla="*/ 1 h 253"/>
                <a:gd name="T12" fmla="*/ 163 w 165"/>
                <a:gd name="T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253">
                  <a:moveTo>
                    <a:pt x="163" y="1"/>
                  </a:moveTo>
                  <a:cubicBezTo>
                    <a:pt x="0" y="251"/>
                    <a:pt x="0" y="251"/>
                    <a:pt x="0" y="251"/>
                  </a:cubicBezTo>
                  <a:cubicBezTo>
                    <a:pt x="0" y="252"/>
                    <a:pt x="0" y="252"/>
                    <a:pt x="1" y="253"/>
                  </a:cubicBezTo>
                  <a:cubicBezTo>
                    <a:pt x="1" y="253"/>
                    <a:pt x="2" y="253"/>
                    <a:pt x="2" y="25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1"/>
                    <a:pt x="165" y="1"/>
                    <a:pt x="164" y="1"/>
                  </a:cubicBezTo>
                  <a:cubicBezTo>
                    <a:pt x="164" y="0"/>
                    <a:pt x="163" y="0"/>
                    <a:pt x="16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846"/>
            <p:cNvSpPr/>
            <p:nvPr/>
          </p:nvSpPr>
          <p:spPr bwMode="auto">
            <a:xfrm>
              <a:off x="7047" y="3233"/>
              <a:ext cx="491" cy="264"/>
            </a:xfrm>
            <a:custGeom>
              <a:avLst/>
              <a:gdLst>
                <a:gd name="T0" fmla="*/ 0 w 465"/>
                <a:gd name="T1" fmla="*/ 2 h 250"/>
                <a:gd name="T2" fmla="*/ 464 w 465"/>
                <a:gd name="T3" fmla="*/ 249 h 250"/>
                <a:gd name="T4" fmla="*/ 465 w 465"/>
                <a:gd name="T5" fmla="*/ 249 h 250"/>
                <a:gd name="T6" fmla="*/ 465 w 465"/>
                <a:gd name="T7" fmla="*/ 248 h 250"/>
                <a:gd name="T8" fmla="*/ 1 w 465"/>
                <a:gd name="T9" fmla="*/ 0 h 250"/>
                <a:gd name="T10" fmla="*/ 0 w 465"/>
                <a:gd name="T11" fmla="*/ 1 h 250"/>
                <a:gd name="T12" fmla="*/ 0 w 465"/>
                <a:gd name="T13" fmla="*/ 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5" h="250">
                  <a:moveTo>
                    <a:pt x="0" y="2"/>
                  </a:moveTo>
                  <a:cubicBezTo>
                    <a:pt x="464" y="249"/>
                    <a:pt x="464" y="249"/>
                    <a:pt x="464" y="249"/>
                  </a:cubicBezTo>
                  <a:cubicBezTo>
                    <a:pt x="464" y="250"/>
                    <a:pt x="465" y="250"/>
                    <a:pt x="465" y="249"/>
                  </a:cubicBezTo>
                  <a:cubicBezTo>
                    <a:pt x="465" y="249"/>
                    <a:pt x="465" y="248"/>
                    <a:pt x="465" y="2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847"/>
            <p:cNvSpPr/>
            <p:nvPr/>
          </p:nvSpPr>
          <p:spPr bwMode="auto">
            <a:xfrm>
              <a:off x="7117" y="2868"/>
              <a:ext cx="421" cy="629"/>
            </a:xfrm>
            <a:custGeom>
              <a:avLst/>
              <a:gdLst>
                <a:gd name="T0" fmla="*/ 0 w 398"/>
                <a:gd name="T1" fmla="*/ 2 h 595"/>
                <a:gd name="T2" fmla="*/ 396 w 398"/>
                <a:gd name="T3" fmla="*/ 594 h 595"/>
                <a:gd name="T4" fmla="*/ 398 w 398"/>
                <a:gd name="T5" fmla="*/ 594 h 595"/>
                <a:gd name="T6" fmla="*/ 398 w 398"/>
                <a:gd name="T7" fmla="*/ 593 h 595"/>
                <a:gd name="T8" fmla="*/ 2 w 398"/>
                <a:gd name="T9" fmla="*/ 1 h 595"/>
                <a:gd name="T10" fmla="*/ 0 w 398"/>
                <a:gd name="T11" fmla="*/ 0 h 595"/>
                <a:gd name="T12" fmla="*/ 0 w 398"/>
                <a:gd name="T13" fmla="*/ 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8" h="595">
                  <a:moveTo>
                    <a:pt x="0" y="2"/>
                  </a:moveTo>
                  <a:cubicBezTo>
                    <a:pt x="396" y="594"/>
                    <a:pt x="396" y="594"/>
                    <a:pt x="396" y="594"/>
                  </a:cubicBezTo>
                  <a:cubicBezTo>
                    <a:pt x="397" y="595"/>
                    <a:pt x="397" y="595"/>
                    <a:pt x="398" y="594"/>
                  </a:cubicBezTo>
                  <a:cubicBezTo>
                    <a:pt x="398" y="594"/>
                    <a:pt x="398" y="593"/>
                    <a:pt x="398" y="59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848"/>
            <p:cNvSpPr/>
            <p:nvPr/>
          </p:nvSpPr>
          <p:spPr bwMode="auto">
            <a:xfrm>
              <a:off x="5123" y="1675"/>
              <a:ext cx="209" cy="191"/>
            </a:xfrm>
            <a:custGeom>
              <a:avLst/>
              <a:gdLst>
                <a:gd name="T0" fmla="*/ 1 w 198"/>
                <a:gd name="T1" fmla="*/ 2 h 180"/>
                <a:gd name="T2" fmla="*/ 196 w 198"/>
                <a:gd name="T3" fmla="*/ 179 h 180"/>
                <a:gd name="T4" fmla="*/ 198 w 198"/>
                <a:gd name="T5" fmla="*/ 179 h 180"/>
                <a:gd name="T6" fmla="*/ 198 w 198"/>
                <a:gd name="T7" fmla="*/ 178 h 180"/>
                <a:gd name="T8" fmla="*/ 2 w 198"/>
                <a:gd name="T9" fmla="*/ 1 h 180"/>
                <a:gd name="T10" fmla="*/ 1 w 198"/>
                <a:gd name="T11" fmla="*/ 1 h 180"/>
                <a:gd name="T12" fmla="*/ 1 w 198"/>
                <a:gd name="T13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80">
                  <a:moveTo>
                    <a:pt x="1" y="2"/>
                  </a:moveTo>
                  <a:cubicBezTo>
                    <a:pt x="196" y="179"/>
                    <a:pt x="196" y="179"/>
                    <a:pt x="196" y="179"/>
                  </a:cubicBezTo>
                  <a:cubicBezTo>
                    <a:pt x="197" y="180"/>
                    <a:pt x="197" y="180"/>
                    <a:pt x="198" y="179"/>
                  </a:cubicBezTo>
                  <a:cubicBezTo>
                    <a:pt x="198" y="179"/>
                    <a:pt x="198" y="178"/>
                    <a:pt x="198" y="17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49"/>
            <p:cNvSpPr/>
            <p:nvPr/>
          </p:nvSpPr>
          <p:spPr bwMode="auto">
            <a:xfrm>
              <a:off x="1435" y="2539"/>
              <a:ext cx="1760" cy="75"/>
            </a:xfrm>
            <a:custGeom>
              <a:avLst/>
              <a:gdLst>
                <a:gd name="T0" fmla="*/ 1 w 1665"/>
                <a:gd name="T1" fmla="*/ 71 h 71"/>
                <a:gd name="T2" fmla="*/ 1664 w 1665"/>
                <a:gd name="T3" fmla="*/ 2 h 71"/>
                <a:gd name="T4" fmla="*/ 1665 w 1665"/>
                <a:gd name="T5" fmla="*/ 1 h 71"/>
                <a:gd name="T6" fmla="*/ 1664 w 1665"/>
                <a:gd name="T7" fmla="*/ 0 h 71"/>
                <a:gd name="T8" fmla="*/ 0 w 1665"/>
                <a:gd name="T9" fmla="*/ 69 h 71"/>
                <a:gd name="T10" fmla="*/ 0 w 1665"/>
                <a:gd name="T11" fmla="*/ 70 h 71"/>
                <a:gd name="T12" fmla="*/ 1 w 16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71">
                  <a:moveTo>
                    <a:pt x="1" y="71"/>
                  </a:moveTo>
                  <a:cubicBezTo>
                    <a:pt x="1664" y="2"/>
                    <a:pt x="1664" y="2"/>
                    <a:pt x="1664" y="2"/>
                  </a:cubicBezTo>
                  <a:cubicBezTo>
                    <a:pt x="1665" y="2"/>
                    <a:pt x="1665" y="2"/>
                    <a:pt x="1665" y="1"/>
                  </a:cubicBezTo>
                  <a:cubicBezTo>
                    <a:pt x="1665" y="1"/>
                    <a:pt x="1665" y="0"/>
                    <a:pt x="1664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1"/>
                    <a:pt x="0" y="71"/>
                    <a:pt x="1" y="7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50"/>
            <p:cNvSpPr/>
            <p:nvPr/>
          </p:nvSpPr>
          <p:spPr bwMode="auto">
            <a:xfrm>
              <a:off x="6104" y="3858"/>
              <a:ext cx="136" cy="74"/>
            </a:xfrm>
            <a:custGeom>
              <a:avLst/>
              <a:gdLst>
                <a:gd name="T0" fmla="*/ 1 w 129"/>
                <a:gd name="T1" fmla="*/ 69 h 70"/>
                <a:gd name="T2" fmla="*/ 1 w 129"/>
                <a:gd name="T3" fmla="*/ 70 h 70"/>
                <a:gd name="T4" fmla="*/ 127 w 129"/>
                <a:gd name="T5" fmla="*/ 70 h 70"/>
                <a:gd name="T6" fmla="*/ 128 w 129"/>
                <a:gd name="T7" fmla="*/ 69 h 70"/>
                <a:gd name="T8" fmla="*/ 128 w 129"/>
                <a:gd name="T9" fmla="*/ 68 h 70"/>
                <a:gd name="T10" fmla="*/ 64 w 129"/>
                <a:gd name="T11" fmla="*/ 0 h 70"/>
                <a:gd name="T12" fmla="*/ 64 w 129"/>
                <a:gd name="T13" fmla="*/ 0 h 70"/>
                <a:gd name="T14" fmla="*/ 63 w 129"/>
                <a:gd name="T15" fmla="*/ 0 h 70"/>
                <a:gd name="T16" fmla="*/ 1 w 129"/>
                <a:gd name="T17" fmla="*/ 68 h 70"/>
                <a:gd name="T18" fmla="*/ 1 w 129"/>
                <a:gd name="T19" fmla="*/ 69 h 70"/>
                <a:gd name="T20" fmla="*/ 1 w 129"/>
                <a:gd name="T21" fmla="*/ 70 h 70"/>
                <a:gd name="T22" fmla="*/ 1 w 129"/>
                <a:gd name="T23" fmla="*/ 69 h 70"/>
                <a:gd name="T24" fmla="*/ 2 w 129"/>
                <a:gd name="T25" fmla="*/ 69 h 70"/>
                <a:gd name="T26" fmla="*/ 64 w 129"/>
                <a:gd name="T27" fmla="*/ 2 h 70"/>
                <a:gd name="T28" fmla="*/ 125 w 129"/>
                <a:gd name="T29" fmla="*/ 68 h 70"/>
                <a:gd name="T30" fmla="*/ 1 w 129"/>
                <a:gd name="T31" fmla="*/ 68 h 70"/>
                <a:gd name="T32" fmla="*/ 1 w 129"/>
                <a:gd name="T33" fmla="*/ 69 h 70"/>
                <a:gd name="T34" fmla="*/ 2 w 129"/>
                <a:gd name="T35" fmla="*/ 69 h 70"/>
                <a:gd name="T36" fmla="*/ 1 w 129"/>
                <a:gd name="T3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70">
                  <a:moveTo>
                    <a:pt x="1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69"/>
                    <a:pt x="128" y="69"/>
                  </a:cubicBezTo>
                  <a:cubicBezTo>
                    <a:pt x="129" y="69"/>
                    <a:pt x="128" y="68"/>
                    <a:pt x="128" y="6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9"/>
                    <a:pt x="1" y="69"/>
                  </a:cubicBezTo>
                  <a:cubicBezTo>
                    <a:pt x="1" y="69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lnTo>
                    <a:pt x="1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851"/>
            <p:cNvSpPr/>
            <p:nvPr/>
          </p:nvSpPr>
          <p:spPr bwMode="auto">
            <a:xfrm>
              <a:off x="6282" y="3974"/>
              <a:ext cx="43" cy="54"/>
            </a:xfrm>
            <a:custGeom>
              <a:avLst/>
              <a:gdLst>
                <a:gd name="T0" fmla="*/ 20 w 40"/>
                <a:gd name="T1" fmla="*/ 1 h 51"/>
                <a:gd name="T2" fmla="*/ 19 w 40"/>
                <a:gd name="T3" fmla="*/ 0 h 51"/>
                <a:gd name="T4" fmla="*/ 0 w 40"/>
                <a:gd name="T5" fmla="*/ 50 h 51"/>
                <a:gd name="T6" fmla="*/ 1 w 40"/>
                <a:gd name="T7" fmla="*/ 51 h 51"/>
                <a:gd name="T8" fmla="*/ 2 w 40"/>
                <a:gd name="T9" fmla="*/ 51 h 51"/>
                <a:gd name="T10" fmla="*/ 40 w 40"/>
                <a:gd name="T11" fmla="*/ 38 h 51"/>
                <a:gd name="T12" fmla="*/ 40 w 40"/>
                <a:gd name="T13" fmla="*/ 37 h 51"/>
                <a:gd name="T14" fmla="*/ 40 w 40"/>
                <a:gd name="T15" fmla="*/ 37 h 51"/>
                <a:gd name="T16" fmla="*/ 21 w 40"/>
                <a:gd name="T17" fmla="*/ 0 h 51"/>
                <a:gd name="T18" fmla="*/ 20 w 40"/>
                <a:gd name="T19" fmla="*/ 0 h 51"/>
                <a:gd name="T20" fmla="*/ 19 w 40"/>
                <a:gd name="T21" fmla="*/ 0 h 51"/>
                <a:gd name="T22" fmla="*/ 20 w 40"/>
                <a:gd name="T23" fmla="*/ 1 h 51"/>
                <a:gd name="T24" fmla="*/ 19 w 40"/>
                <a:gd name="T25" fmla="*/ 1 h 51"/>
                <a:gd name="T26" fmla="*/ 38 w 40"/>
                <a:gd name="T27" fmla="*/ 37 h 51"/>
                <a:gd name="T28" fmla="*/ 3 w 40"/>
                <a:gd name="T29" fmla="*/ 48 h 51"/>
                <a:gd name="T30" fmla="*/ 21 w 40"/>
                <a:gd name="T31" fmla="*/ 1 h 51"/>
                <a:gd name="T32" fmla="*/ 20 w 40"/>
                <a:gd name="T33" fmla="*/ 1 h 51"/>
                <a:gd name="T34" fmla="*/ 19 w 40"/>
                <a:gd name="T35" fmla="*/ 1 h 51"/>
                <a:gd name="T36" fmla="*/ 20 w 40"/>
                <a:gd name="T3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51">
                  <a:moveTo>
                    <a:pt x="20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1" y="51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852"/>
            <p:cNvSpPr/>
            <p:nvPr/>
          </p:nvSpPr>
          <p:spPr bwMode="auto">
            <a:xfrm>
              <a:off x="6278" y="3833"/>
              <a:ext cx="106" cy="53"/>
            </a:xfrm>
            <a:custGeom>
              <a:avLst/>
              <a:gdLst>
                <a:gd name="T0" fmla="*/ 99 w 100"/>
                <a:gd name="T1" fmla="*/ 1 h 50"/>
                <a:gd name="T2" fmla="*/ 99 w 100"/>
                <a:gd name="T3" fmla="*/ 1 h 50"/>
                <a:gd name="T4" fmla="*/ 69 w 100"/>
                <a:gd name="T5" fmla="*/ 48 h 50"/>
                <a:gd name="T6" fmla="*/ 5 w 100"/>
                <a:gd name="T7" fmla="*/ 31 h 50"/>
                <a:gd name="T8" fmla="*/ 100 w 100"/>
                <a:gd name="T9" fmla="*/ 2 h 50"/>
                <a:gd name="T10" fmla="*/ 99 w 100"/>
                <a:gd name="T11" fmla="*/ 1 h 50"/>
                <a:gd name="T12" fmla="*/ 99 w 100"/>
                <a:gd name="T13" fmla="*/ 1 h 50"/>
                <a:gd name="T14" fmla="*/ 99 w 100"/>
                <a:gd name="T15" fmla="*/ 1 h 50"/>
                <a:gd name="T16" fmla="*/ 99 w 100"/>
                <a:gd name="T17" fmla="*/ 0 h 50"/>
                <a:gd name="T18" fmla="*/ 1 w 100"/>
                <a:gd name="T19" fmla="*/ 30 h 50"/>
                <a:gd name="T20" fmla="*/ 0 w 100"/>
                <a:gd name="T21" fmla="*/ 31 h 50"/>
                <a:gd name="T22" fmla="*/ 1 w 100"/>
                <a:gd name="T23" fmla="*/ 32 h 50"/>
                <a:gd name="T24" fmla="*/ 69 w 100"/>
                <a:gd name="T25" fmla="*/ 50 h 50"/>
                <a:gd name="T26" fmla="*/ 71 w 100"/>
                <a:gd name="T27" fmla="*/ 49 h 50"/>
                <a:gd name="T28" fmla="*/ 100 w 100"/>
                <a:gd name="T29" fmla="*/ 2 h 50"/>
                <a:gd name="T30" fmla="*/ 100 w 100"/>
                <a:gd name="T31" fmla="*/ 1 h 50"/>
                <a:gd name="T32" fmla="*/ 99 w 100"/>
                <a:gd name="T33" fmla="*/ 0 h 50"/>
                <a:gd name="T34" fmla="*/ 99 w 100"/>
                <a:gd name="T3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50">
                  <a:moveTo>
                    <a:pt x="99" y="1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0"/>
                    <a:pt x="100" y="0"/>
                    <a:pt x="99" y="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853"/>
            <p:cNvSpPr/>
            <p:nvPr/>
          </p:nvSpPr>
          <p:spPr bwMode="auto">
            <a:xfrm>
              <a:off x="5992" y="4439"/>
              <a:ext cx="96" cy="50"/>
            </a:xfrm>
            <a:custGeom>
              <a:avLst/>
              <a:gdLst>
                <a:gd name="T0" fmla="*/ 1 w 91"/>
                <a:gd name="T1" fmla="*/ 1 h 47"/>
                <a:gd name="T2" fmla="*/ 0 w 91"/>
                <a:gd name="T3" fmla="*/ 1 h 47"/>
                <a:gd name="T4" fmla="*/ 43 w 91"/>
                <a:gd name="T5" fmla="*/ 46 h 47"/>
                <a:gd name="T6" fmla="*/ 44 w 91"/>
                <a:gd name="T7" fmla="*/ 47 h 47"/>
                <a:gd name="T8" fmla="*/ 45 w 91"/>
                <a:gd name="T9" fmla="*/ 46 h 47"/>
                <a:gd name="T10" fmla="*/ 90 w 91"/>
                <a:gd name="T11" fmla="*/ 1 h 47"/>
                <a:gd name="T12" fmla="*/ 91 w 91"/>
                <a:gd name="T13" fmla="*/ 0 h 47"/>
                <a:gd name="T14" fmla="*/ 90 w 91"/>
                <a:gd name="T15" fmla="*/ 0 h 47"/>
                <a:gd name="T16" fmla="*/ 1 w 91"/>
                <a:gd name="T17" fmla="*/ 0 h 47"/>
                <a:gd name="T18" fmla="*/ 0 w 91"/>
                <a:gd name="T19" fmla="*/ 0 h 47"/>
                <a:gd name="T20" fmla="*/ 0 w 91"/>
                <a:gd name="T21" fmla="*/ 1 h 47"/>
                <a:gd name="T22" fmla="*/ 1 w 91"/>
                <a:gd name="T23" fmla="*/ 1 h 47"/>
                <a:gd name="T24" fmla="*/ 1 w 91"/>
                <a:gd name="T25" fmla="*/ 2 h 47"/>
                <a:gd name="T26" fmla="*/ 87 w 91"/>
                <a:gd name="T27" fmla="*/ 2 h 47"/>
                <a:gd name="T28" fmla="*/ 44 w 91"/>
                <a:gd name="T29" fmla="*/ 44 h 47"/>
                <a:gd name="T30" fmla="*/ 1 w 91"/>
                <a:gd name="T31" fmla="*/ 0 h 47"/>
                <a:gd name="T32" fmla="*/ 1 w 91"/>
                <a:gd name="T33" fmla="*/ 1 h 47"/>
                <a:gd name="T34" fmla="*/ 1 w 91"/>
                <a:gd name="T35" fmla="*/ 2 h 47"/>
                <a:gd name="T36" fmla="*/ 1 w 91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47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1"/>
                    <a:pt x="91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854"/>
            <p:cNvSpPr/>
            <p:nvPr/>
          </p:nvSpPr>
          <p:spPr bwMode="auto">
            <a:xfrm>
              <a:off x="6752" y="3746"/>
              <a:ext cx="63" cy="61"/>
            </a:xfrm>
            <a:custGeom>
              <a:avLst/>
              <a:gdLst>
                <a:gd name="T0" fmla="*/ 1 w 60"/>
                <a:gd name="T1" fmla="*/ 1 h 58"/>
                <a:gd name="T2" fmla="*/ 0 w 60"/>
                <a:gd name="T3" fmla="*/ 1 h 58"/>
                <a:gd name="T4" fmla="*/ 16 w 60"/>
                <a:gd name="T5" fmla="*/ 57 h 58"/>
                <a:gd name="T6" fmla="*/ 17 w 60"/>
                <a:gd name="T7" fmla="*/ 58 h 58"/>
                <a:gd name="T8" fmla="*/ 18 w 60"/>
                <a:gd name="T9" fmla="*/ 58 h 58"/>
                <a:gd name="T10" fmla="*/ 60 w 60"/>
                <a:gd name="T11" fmla="*/ 37 h 58"/>
                <a:gd name="T12" fmla="*/ 60 w 60"/>
                <a:gd name="T13" fmla="*/ 36 h 58"/>
                <a:gd name="T14" fmla="*/ 60 w 60"/>
                <a:gd name="T15" fmla="*/ 35 h 58"/>
                <a:gd name="T16" fmla="*/ 2 w 60"/>
                <a:gd name="T17" fmla="*/ 0 h 58"/>
                <a:gd name="T18" fmla="*/ 0 w 60"/>
                <a:gd name="T19" fmla="*/ 0 h 58"/>
                <a:gd name="T20" fmla="*/ 0 w 60"/>
                <a:gd name="T21" fmla="*/ 1 h 58"/>
                <a:gd name="T22" fmla="*/ 1 w 60"/>
                <a:gd name="T23" fmla="*/ 1 h 58"/>
                <a:gd name="T24" fmla="*/ 1 w 60"/>
                <a:gd name="T25" fmla="*/ 2 h 58"/>
                <a:gd name="T26" fmla="*/ 57 w 60"/>
                <a:gd name="T27" fmla="*/ 36 h 58"/>
                <a:gd name="T28" fmla="*/ 18 w 60"/>
                <a:gd name="T29" fmla="*/ 56 h 58"/>
                <a:gd name="T30" fmla="*/ 2 w 60"/>
                <a:gd name="T31" fmla="*/ 0 h 58"/>
                <a:gd name="T32" fmla="*/ 1 w 60"/>
                <a:gd name="T33" fmla="*/ 1 h 58"/>
                <a:gd name="T34" fmla="*/ 1 w 60"/>
                <a:gd name="T35" fmla="*/ 2 h 58"/>
                <a:gd name="T36" fmla="*/ 1 w 60"/>
                <a:gd name="T3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55"/>
            <p:cNvSpPr/>
            <p:nvPr/>
          </p:nvSpPr>
          <p:spPr bwMode="auto">
            <a:xfrm>
              <a:off x="6796" y="1356"/>
              <a:ext cx="48" cy="64"/>
            </a:xfrm>
            <a:custGeom>
              <a:avLst/>
              <a:gdLst>
                <a:gd name="T0" fmla="*/ 1 w 45"/>
                <a:gd name="T1" fmla="*/ 1 h 61"/>
                <a:gd name="T2" fmla="*/ 0 w 45"/>
                <a:gd name="T3" fmla="*/ 1 h 61"/>
                <a:gd name="T4" fmla="*/ 15 w 45"/>
                <a:gd name="T5" fmla="*/ 61 h 61"/>
                <a:gd name="T6" fmla="*/ 16 w 45"/>
                <a:gd name="T7" fmla="*/ 61 h 61"/>
                <a:gd name="T8" fmla="*/ 17 w 45"/>
                <a:gd name="T9" fmla="*/ 61 h 61"/>
                <a:gd name="T10" fmla="*/ 45 w 45"/>
                <a:gd name="T11" fmla="*/ 8 h 61"/>
                <a:gd name="T12" fmla="*/ 45 w 45"/>
                <a:gd name="T13" fmla="*/ 7 h 61"/>
                <a:gd name="T14" fmla="*/ 44 w 45"/>
                <a:gd name="T15" fmla="*/ 6 h 61"/>
                <a:gd name="T16" fmla="*/ 1 w 45"/>
                <a:gd name="T17" fmla="*/ 0 h 61"/>
                <a:gd name="T18" fmla="*/ 1 w 45"/>
                <a:gd name="T19" fmla="*/ 0 h 61"/>
                <a:gd name="T20" fmla="*/ 0 w 45"/>
                <a:gd name="T21" fmla="*/ 1 h 61"/>
                <a:gd name="T22" fmla="*/ 1 w 45"/>
                <a:gd name="T23" fmla="*/ 1 h 61"/>
                <a:gd name="T24" fmla="*/ 1 w 45"/>
                <a:gd name="T25" fmla="*/ 2 h 61"/>
                <a:gd name="T26" fmla="*/ 42 w 45"/>
                <a:gd name="T27" fmla="*/ 8 h 61"/>
                <a:gd name="T28" fmla="*/ 16 w 45"/>
                <a:gd name="T29" fmla="*/ 57 h 61"/>
                <a:gd name="T30" fmla="*/ 2 w 45"/>
                <a:gd name="T31" fmla="*/ 0 h 61"/>
                <a:gd name="T32" fmla="*/ 1 w 45"/>
                <a:gd name="T33" fmla="*/ 1 h 61"/>
                <a:gd name="T34" fmla="*/ 1 w 45"/>
                <a:gd name="T35" fmla="*/ 2 h 61"/>
                <a:gd name="T36" fmla="*/ 1 w 45"/>
                <a:gd name="T3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6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6" y="61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856"/>
            <p:cNvSpPr/>
            <p:nvPr/>
          </p:nvSpPr>
          <p:spPr bwMode="auto">
            <a:xfrm>
              <a:off x="6237" y="3833"/>
              <a:ext cx="148" cy="99"/>
            </a:xfrm>
            <a:custGeom>
              <a:avLst/>
              <a:gdLst>
                <a:gd name="T0" fmla="*/ 1 w 140"/>
                <a:gd name="T1" fmla="*/ 92 h 93"/>
                <a:gd name="T2" fmla="*/ 2 w 140"/>
                <a:gd name="T3" fmla="*/ 92 h 93"/>
                <a:gd name="T4" fmla="*/ 41 w 140"/>
                <a:gd name="T5" fmla="*/ 32 h 93"/>
                <a:gd name="T6" fmla="*/ 132 w 140"/>
                <a:gd name="T7" fmla="*/ 4 h 93"/>
                <a:gd name="T8" fmla="*/ 1 w 140"/>
                <a:gd name="T9" fmla="*/ 91 h 93"/>
                <a:gd name="T10" fmla="*/ 1 w 140"/>
                <a:gd name="T11" fmla="*/ 92 h 93"/>
                <a:gd name="T12" fmla="*/ 2 w 140"/>
                <a:gd name="T13" fmla="*/ 92 h 93"/>
                <a:gd name="T14" fmla="*/ 1 w 140"/>
                <a:gd name="T15" fmla="*/ 92 h 93"/>
                <a:gd name="T16" fmla="*/ 2 w 140"/>
                <a:gd name="T17" fmla="*/ 93 h 93"/>
                <a:gd name="T18" fmla="*/ 139 w 140"/>
                <a:gd name="T19" fmla="*/ 2 h 93"/>
                <a:gd name="T20" fmla="*/ 139 w 140"/>
                <a:gd name="T21" fmla="*/ 1 h 93"/>
                <a:gd name="T22" fmla="*/ 138 w 140"/>
                <a:gd name="T23" fmla="*/ 0 h 93"/>
                <a:gd name="T24" fmla="*/ 40 w 140"/>
                <a:gd name="T25" fmla="*/ 30 h 93"/>
                <a:gd name="T26" fmla="*/ 40 w 140"/>
                <a:gd name="T27" fmla="*/ 30 h 93"/>
                <a:gd name="T28" fmla="*/ 1 w 140"/>
                <a:gd name="T29" fmla="*/ 91 h 93"/>
                <a:gd name="T30" fmla="*/ 1 w 140"/>
                <a:gd name="T31" fmla="*/ 92 h 93"/>
                <a:gd name="T32" fmla="*/ 2 w 140"/>
                <a:gd name="T33" fmla="*/ 93 h 93"/>
                <a:gd name="T34" fmla="*/ 1 w 140"/>
                <a:gd name="T35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93">
                  <a:moveTo>
                    <a:pt x="1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40" y="1"/>
                    <a:pt x="139" y="1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1" y="93"/>
                    <a:pt x="2" y="93"/>
                    <a:pt x="2" y="93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857"/>
            <p:cNvSpPr/>
            <p:nvPr/>
          </p:nvSpPr>
          <p:spPr bwMode="auto">
            <a:xfrm>
              <a:off x="6396" y="3616"/>
              <a:ext cx="87" cy="114"/>
            </a:xfrm>
            <a:custGeom>
              <a:avLst/>
              <a:gdLst>
                <a:gd name="T0" fmla="*/ 1 w 82"/>
                <a:gd name="T1" fmla="*/ 106 h 108"/>
                <a:gd name="T2" fmla="*/ 2 w 82"/>
                <a:gd name="T3" fmla="*/ 107 h 108"/>
                <a:gd name="T4" fmla="*/ 19 w 82"/>
                <a:gd name="T5" fmla="*/ 16 h 108"/>
                <a:gd name="T6" fmla="*/ 79 w 82"/>
                <a:gd name="T7" fmla="*/ 3 h 108"/>
                <a:gd name="T8" fmla="*/ 0 w 82"/>
                <a:gd name="T9" fmla="*/ 106 h 108"/>
                <a:gd name="T10" fmla="*/ 1 w 82"/>
                <a:gd name="T11" fmla="*/ 106 h 108"/>
                <a:gd name="T12" fmla="*/ 2 w 82"/>
                <a:gd name="T13" fmla="*/ 107 h 108"/>
                <a:gd name="T14" fmla="*/ 1 w 82"/>
                <a:gd name="T15" fmla="*/ 106 h 108"/>
                <a:gd name="T16" fmla="*/ 2 w 82"/>
                <a:gd name="T17" fmla="*/ 107 h 108"/>
                <a:gd name="T18" fmla="*/ 82 w 82"/>
                <a:gd name="T19" fmla="*/ 2 h 108"/>
                <a:gd name="T20" fmla="*/ 82 w 82"/>
                <a:gd name="T21" fmla="*/ 1 h 108"/>
                <a:gd name="T22" fmla="*/ 81 w 82"/>
                <a:gd name="T23" fmla="*/ 0 h 108"/>
                <a:gd name="T24" fmla="*/ 18 w 82"/>
                <a:gd name="T25" fmla="*/ 14 h 108"/>
                <a:gd name="T26" fmla="*/ 17 w 82"/>
                <a:gd name="T27" fmla="*/ 15 h 108"/>
                <a:gd name="T28" fmla="*/ 0 w 82"/>
                <a:gd name="T29" fmla="*/ 106 h 108"/>
                <a:gd name="T30" fmla="*/ 1 w 82"/>
                <a:gd name="T31" fmla="*/ 107 h 108"/>
                <a:gd name="T32" fmla="*/ 2 w 82"/>
                <a:gd name="T33" fmla="*/ 107 h 108"/>
                <a:gd name="T34" fmla="*/ 1 w 82"/>
                <a:gd name="T3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08">
                  <a:moveTo>
                    <a:pt x="1" y="106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8"/>
                    <a:pt x="2" y="107"/>
                    <a:pt x="2" y="107"/>
                  </a:cubicBezTo>
                  <a:lnTo>
                    <a:pt x="1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858"/>
            <p:cNvSpPr/>
            <p:nvPr/>
          </p:nvSpPr>
          <p:spPr bwMode="auto">
            <a:xfrm>
              <a:off x="6499" y="3830"/>
              <a:ext cx="164" cy="117"/>
            </a:xfrm>
            <a:custGeom>
              <a:avLst/>
              <a:gdLst>
                <a:gd name="T0" fmla="*/ 153 w 155"/>
                <a:gd name="T1" fmla="*/ 1 h 111"/>
                <a:gd name="T2" fmla="*/ 153 w 155"/>
                <a:gd name="T3" fmla="*/ 0 h 111"/>
                <a:gd name="T4" fmla="*/ 1 w 155"/>
                <a:gd name="T5" fmla="*/ 43 h 111"/>
                <a:gd name="T6" fmla="*/ 0 w 155"/>
                <a:gd name="T7" fmla="*/ 44 h 111"/>
                <a:gd name="T8" fmla="*/ 0 w 155"/>
                <a:gd name="T9" fmla="*/ 45 h 111"/>
                <a:gd name="T10" fmla="*/ 66 w 155"/>
                <a:gd name="T11" fmla="*/ 111 h 111"/>
                <a:gd name="T12" fmla="*/ 67 w 155"/>
                <a:gd name="T13" fmla="*/ 111 h 111"/>
                <a:gd name="T14" fmla="*/ 68 w 155"/>
                <a:gd name="T15" fmla="*/ 111 h 111"/>
                <a:gd name="T16" fmla="*/ 154 w 155"/>
                <a:gd name="T17" fmla="*/ 2 h 111"/>
                <a:gd name="T18" fmla="*/ 154 w 155"/>
                <a:gd name="T19" fmla="*/ 1 h 111"/>
                <a:gd name="T20" fmla="*/ 153 w 155"/>
                <a:gd name="T21" fmla="*/ 0 h 111"/>
                <a:gd name="T22" fmla="*/ 153 w 155"/>
                <a:gd name="T23" fmla="*/ 1 h 111"/>
                <a:gd name="T24" fmla="*/ 153 w 155"/>
                <a:gd name="T25" fmla="*/ 1 h 111"/>
                <a:gd name="T26" fmla="*/ 67 w 155"/>
                <a:gd name="T27" fmla="*/ 109 h 111"/>
                <a:gd name="T28" fmla="*/ 3 w 155"/>
                <a:gd name="T29" fmla="*/ 45 h 111"/>
                <a:gd name="T30" fmla="*/ 154 w 155"/>
                <a:gd name="T31" fmla="*/ 2 h 111"/>
                <a:gd name="T32" fmla="*/ 153 w 155"/>
                <a:gd name="T33" fmla="*/ 1 h 111"/>
                <a:gd name="T34" fmla="*/ 153 w 155"/>
                <a:gd name="T35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111">
                  <a:moveTo>
                    <a:pt x="153" y="1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5" y="2"/>
                    <a:pt x="155" y="1"/>
                    <a:pt x="154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859"/>
            <p:cNvSpPr/>
            <p:nvPr/>
          </p:nvSpPr>
          <p:spPr bwMode="auto">
            <a:xfrm>
              <a:off x="6223" y="3705"/>
              <a:ext cx="57" cy="162"/>
            </a:xfrm>
            <a:custGeom>
              <a:avLst/>
              <a:gdLst>
                <a:gd name="T0" fmla="*/ 1 w 54"/>
                <a:gd name="T1" fmla="*/ 68 h 154"/>
                <a:gd name="T2" fmla="*/ 2 w 54"/>
                <a:gd name="T3" fmla="*/ 69 h 154"/>
                <a:gd name="T4" fmla="*/ 48 w 54"/>
                <a:gd name="T5" fmla="*/ 4 h 154"/>
                <a:gd name="T6" fmla="*/ 52 w 54"/>
                <a:gd name="T7" fmla="*/ 149 h 154"/>
                <a:gd name="T8" fmla="*/ 2 w 54"/>
                <a:gd name="T9" fmla="*/ 68 h 154"/>
                <a:gd name="T10" fmla="*/ 1 w 54"/>
                <a:gd name="T11" fmla="*/ 68 h 154"/>
                <a:gd name="T12" fmla="*/ 2 w 54"/>
                <a:gd name="T13" fmla="*/ 69 h 154"/>
                <a:gd name="T14" fmla="*/ 1 w 54"/>
                <a:gd name="T15" fmla="*/ 68 h 154"/>
                <a:gd name="T16" fmla="*/ 0 w 54"/>
                <a:gd name="T17" fmla="*/ 69 h 154"/>
                <a:gd name="T18" fmla="*/ 52 w 54"/>
                <a:gd name="T19" fmla="*/ 153 h 154"/>
                <a:gd name="T20" fmla="*/ 54 w 54"/>
                <a:gd name="T21" fmla="*/ 154 h 154"/>
                <a:gd name="T22" fmla="*/ 54 w 54"/>
                <a:gd name="T23" fmla="*/ 153 h 154"/>
                <a:gd name="T24" fmla="*/ 50 w 54"/>
                <a:gd name="T25" fmla="*/ 1 h 154"/>
                <a:gd name="T26" fmla="*/ 49 w 54"/>
                <a:gd name="T27" fmla="*/ 0 h 154"/>
                <a:gd name="T28" fmla="*/ 48 w 54"/>
                <a:gd name="T29" fmla="*/ 0 h 154"/>
                <a:gd name="T30" fmla="*/ 0 w 54"/>
                <a:gd name="T31" fmla="*/ 67 h 154"/>
                <a:gd name="T32" fmla="*/ 0 w 54"/>
                <a:gd name="T33" fmla="*/ 69 h 154"/>
                <a:gd name="T34" fmla="*/ 1 w 54"/>
                <a:gd name="T35" fmla="*/ 6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154">
                  <a:moveTo>
                    <a:pt x="1" y="68"/>
                  </a:moveTo>
                  <a:cubicBezTo>
                    <a:pt x="2" y="69"/>
                    <a:pt x="2" y="69"/>
                    <a:pt x="2" y="69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4"/>
                    <a:pt x="53" y="154"/>
                    <a:pt x="54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860"/>
            <p:cNvSpPr/>
            <p:nvPr/>
          </p:nvSpPr>
          <p:spPr bwMode="auto">
            <a:xfrm>
              <a:off x="6223" y="3705"/>
              <a:ext cx="176" cy="72"/>
            </a:xfrm>
            <a:custGeom>
              <a:avLst/>
              <a:gdLst>
                <a:gd name="T0" fmla="*/ 165 w 166"/>
                <a:gd name="T1" fmla="*/ 22 h 69"/>
                <a:gd name="T2" fmla="*/ 165 w 166"/>
                <a:gd name="T3" fmla="*/ 21 h 69"/>
                <a:gd name="T4" fmla="*/ 3 w 166"/>
                <a:gd name="T5" fmla="*/ 66 h 69"/>
                <a:gd name="T6" fmla="*/ 50 w 166"/>
                <a:gd name="T7" fmla="*/ 2 h 69"/>
                <a:gd name="T8" fmla="*/ 165 w 166"/>
                <a:gd name="T9" fmla="*/ 23 h 69"/>
                <a:gd name="T10" fmla="*/ 165 w 166"/>
                <a:gd name="T11" fmla="*/ 22 h 69"/>
                <a:gd name="T12" fmla="*/ 165 w 166"/>
                <a:gd name="T13" fmla="*/ 21 h 69"/>
                <a:gd name="T14" fmla="*/ 165 w 166"/>
                <a:gd name="T15" fmla="*/ 22 h 69"/>
                <a:gd name="T16" fmla="*/ 165 w 166"/>
                <a:gd name="T17" fmla="*/ 21 h 69"/>
                <a:gd name="T18" fmla="*/ 49 w 166"/>
                <a:gd name="T19" fmla="*/ 0 h 69"/>
                <a:gd name="T20" fmla="*/ 48 w 166"/>
                <a:gd name="T21" fmla="*/ 0 h 69"/>
                <a:gd name="T22" fmla="*/ 0 w 166"/>
                <a:gd name="T23" fmla="*/ 67 h 69"/>
                <a:gd name="T24" fmla="*/ 0 w 166"/>
                <a:gd name="T25" fmla="*/ 69 h 69"/>
                <a:gd name="T26" fmla="*/ 1 w 166"/>
                <a:gd name="T27" fmla="*/ 69 h 69"/>
                <a:gd name="T28" fmla="*/ 165 w 166"/>
                <a:gd name="T29" fmla="*/ 23 h 69"/>
                <a:gd name="T30" fmla="*/ 166 w 166"/>
                <a:gd name="T31" fmla="*/ 22 h 69"/>
                <a:gd name="T32" fmla="*/ 165 w 166"/>
                <a:gd name="T33" fmla="*/ 21 h 69"/>
                <a:gd name="T34" fmla="*/ 165 w 166"/>
                <a:gd name="T3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9">
                  <a:moveTo>
                    <a:pt x="165" y="22"/>
                  </a:moveTo>
                  <a:cubicBezTo>
                    <a:pt x="165" y="21"/>
                    <a:pt x="165" y="21"/>
                    <a:pt x="165" y="21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3"/>
                    <a:pt x="166" y="23"/>
                    <a:pt x="166" y="22"/>
                  </a:cubicBezTo>
                  <a:cubicBezTo>
                    <a:pt x="166" y="22"/>
                    <a:pt x="166" y="22"/>
                    <a:pt x="165" y="21"/>
                  </a:cubicBezTo>
                  <a:lnTo>
                    <a:pt x="16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861"/>
            <p:cNvSpPr/>
            <p:nvPr/>
          </p:nvSpPr>
          <p:spPr bwMode="auto">
            <a:xfrm>
              <a:off x="5501" y="3886"/>
              <a:ext cx="164" cy="71"/>
            </a:xfrm>
            <a:custGeom>
              <a:avLst/>
              <a:gdLst>
                <a:gd name="T0" fmla="*/ 154 w 155"/>
                <a:gd name="T1" fmla="*/ 1 h 67"/>
                <a:gd name="T2" fmla="*/ 153 w 155"/>
                <a:gd name="T3" fmla="*/ 1 h 67"/>
                <a:gd name="T4" fmla="*/ 145 w 155"/>
                <a:gd name="T5" fmla="*/ 45 h 67"/>
                <a:gd name="T6" fmla="*/ 9 w 155"/>
                <a:gd name="T7" fmla="*/ 64 h 67"/>
                <a:gd name="T8" fmla="*/ 155 w 155"/>
                <a:gd name="T9" fmla="*/ 2 h 67"/>
                <a:gd name="T10" fmla="*/ 154 w 155"/>
                <a:gd name="T11" fmla="*/ 1 h 67"/>
                <a:gd name="T12" fmla="*/ 153 w 155"/>
                <a:gd name="T13" fmla="*/ 1 h 67"/>
                <a:gd name="T14" fmla="*/ 154 w 155"/>
                <a:gd name="T15" fmla="*/ 1 h 67"/>
                <a:gd name="T16" fmla="*/ 154 w 155"/>
                <a:gd name="T17" fmla="*/ 0 h 67"/>
                <a:gd name="T18" fmla="*/ 1 w 155"/>
                <a:gd name="T19" fmla="*/ 65 h 67"/>
                <a:gd name="T20" fmla="*/ 1 w 155"/>
                <a:gd name="T21" fmla="*/ 66 h 67"/>
                <a:gd name="T22" fmla="*/ 2 w 155"/>
                <a:gd name="T23" fmla="*/ 67 h 67"/>
                <a:gd name="T24" fmla="*/ 146 w 155"/>
                <a:gd name="T25" fmla="*/ 47 h 67"/>
                <a:gd name="T26" fmla="*/ 147 w 155"/>
                <a:gd name="T27" fmla="*/ 46 h 67"/>
                <a:gd name="T28" fmla="*/ 155 w 155"/>
                <a:gd name="T29" fmla="*/ 1 h 67"/>
                <a:gd name="T30" fmla="*/ 155 w 155"/>
                <a:gd name="T31" fmla="*/ 0 h 67"/>
                <a:gd name="T32" fmla="*/ 154 w 155"/>
                <a:gd name="T33" fmla="*/ 0 h 67"/>
                <a:gd name="T34" fmla="*/ 154 w 155"/>
                <a:gd name="T3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67">
                  <a:moveTo>
                    <a:pt x="154" y="1"/>
                  </a:moveTo>
                  <a:cubicBezTo>
                    <a:pt x="153" y="1"/>
                    <a:pt x="153" y="1"/>
                    <a:pt x="153" y="1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0" y="65"/>
                    <a:pt x="1" y="66"/>
                  </a:cubicBezTo>
                  <a:cubicBezTo>
                    <a:pt x="1" y="66"/>
                    <a:pt x="1" y="67"/>
                    <a:pt x="2" y="6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7" y="47"/>
                    <a:pt x="147" y="46"/>
                    <a:pt x="147" y="46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862"/>
            <p:cNvSpPr/>
            <p:nvPr/>
          </p:nvSpPr>
          <p:spPr bwMode="auto">
            <a:xfrm>
              <a:off x="5501" y="3862"/>
              <a:ext cx="156" cy="95"/>
            </a:xfrm>
            <a:custGeom>
              <a:avLst/>
              <a:gdLst>
                <a:gd name="T0" fmla="*/ 15 w 147"/>
                <a:gd name="T1" fmla="*/ 1 h 90"/>
                <a:gd name="T2" fmla="*/ 14 w 147"/>
                <a:gd name="T3" fmla="*/ 1 h 90"/>
                <a:gd name="T4" fmla="*/ 0 w 147"/>
                <a:gd name="T5" fmla="*/ 88 h 90"/>
                <a:gd name="T6" fmla="*/ 1 w 147"/>
                <a:gd name="T7" fmla="*/ 89 h 90"/>
                <a:gd name="T8" fmla="*/ 2 w 147"/>
                <a:gd name="T9" fmla="*/ 90 h 90"/>
                <a:gd name="T10" fmla="*/ 146 w 147"/>
                <a:gd name="T11" fmla="*/ 70 h 90"/>
                <a:gd name="T12" fmla="*/ 147 w 147"/>
                <a:gd name="T13" fmla="*/ 69 h 90"/>
                <a:gd name="T14" fmla="*/ 146 w 147"/>
                <a:gd name="T15" fmla="*/ 68 h 90"/>
                <a:gd name="T16" fmla="*/ 16 w 147"/>
                <a:gd name="T17" fmla="*/ 0 h 90"/>
                <a:gd name="T18" fmla="*/ 15 w 147"/>
                <a:gd name="T19" fmla="*/ 0 h 90"/>
                <a:gd name="T20" fmla="*/ 14 w 147"/>
                <a:gd name="T21" fmla="*/ 1 h 90"/>
                <a:gd name="T22" fmla="*/ 15 w 147"/>
                <a:gd name="T23" fmla="*/ 1 h 90"/>
                <a:gd name="T24" fmla="*/ 15 w 147"/>
                <a:gd name="T25" fmla="*/ 2 h 90"/>
                <a:gd name="T26" fmla="*/ 143 w 147"/>
                <a:gd name="T27" fmla="*/ 68 h 90"/>
                <a:gd name="T28" fmla="*/ 3 w 147"/>
                <a:gd name="T29" fmla="*/ 87 h 90"/>
                <a:gd name="T30" fmla="*/ 16 w 147"/>
                <a:gd name="T31" fmla="*/ 1 h 90"/>
                <a:gd name="T32" fmla="*/ 15 w 147"/>
                <a:gd name="T33" fmla="*/ 1 h 90"/>
                <a:gd name="T34" fmla="*/ 15 w 147"/>
                <a:gd name="T35" fmla="*/ 2 h 90"/>
                <a:gd name="T36" fmla="*/ 15 w 147"/>
                <a:gd name="T3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90">
                  <a:moveTo>
                    <a:pt x="15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69"/>
                    <a:pt x="147" y="69"/>
                  </a:cubicBezTo>
                  <a:cubicBezTo>
                    <a:pt x="147" y="68"/>
                    <a:pt x="147" y="68"/>
                    <a:pt x="146" y="6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863"/>
            <p:cNvSpPr/>
            <p:nvPr/>
          </p:nvSpPr>
          <p:spPr bwMode="auto">
            <a:xfrm>
              <a:off x="5407" y="3539"/>
              <a:ext cx="69" cy="42"/>
            </a:xfrm>
            <a:custGeom>
              <a:avLst/>
              <a:gdLst>
                <a:gd name="T0" fmla="*/ 2 w 65"/>
                <a:gd name="T1" fmla="*/ 1 h 40"/>
                <a:gd name="T2" fmla="*/ 1 w 65"/>
                <a:gd name="T3" fmla="*/ 1 h 40"/>
                <a:gd name="T4" fmla="*/ 34 w 65"/>
                <a:gd name="T5" fmla="*/ 40 h 40"/>
                <a:gd name="T6" fmla="*/ 36 w 65"/>
                <a:gd name="T7" fmla="*/ 40 h 40"/>
                <a:gd name="T8" fmla="*/ 64 w 65"/>
                <a:gd name="T9" fmla="*/ 19 h 40"/>
                <a:gd name="T10" fmla="*/ 65 w 65"/>
                <a:gd name="T11" fmla="*/ 18 h 40"/>
                <a:gd name="T12" fmla="*/ 64 w 65"/>
                <a:gd name="T13" fmla="*/ 17 h 40"/>
                <a:gd name="T14" fmla="*/ 2 w 65"/>
                <a:gd name="T15" fmla="*/ 0 h 40"/>
                <a:gd name="T16" fmla="*/ 1 w 65"/>
                <a:gd name="T17" fmla="*/ 0 h 40"/>
                <a:gd name="T18" fmla="*/ 1 w 65"/>
                <a:gd name="T19" fmla="*/ 1 h 40"/>
                <a:gd name="T20" fmla="*/ 2 w 65"/>
                <a:gd name="T21" fmla="*/ 1 h 40"/>
                <a:gd name="T22" fmla="*/ 1 w 65"/>
                <a:gd name="T23" fmla="*/ 2 h 40"/>
                <a:gd name="T24" fmla="*/ 62 w 65"/>
                <a:gd name="T25" fmla="*/ 19 h 40"/>
                <a:gd name="T26" fmla="*/ 35 w 65"/>
                <a:gd name="T27" fmla="*/ 38 h 40"/>
                <a:gd name="T28" fmla="*/ 2 w 65"/>
                <a:gd name="T29" fmla="*/ 0 h 40"/>
                <a:gd name="T30" fmla="*/ 2 w 65"/>
                <a:gd name="T31" fmla="*/ 1 h 40"/>
                <a:gd name="T32" fmla="*/ 1 w 65"/>
                <a:gd name="T33" fmla="*/ 2 h 40"/>
                <a:gd name="T34" fmla="*/ 2 w 65"/>
                <a:gd name="T3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4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4" y="17"/>
                    <a:pt x="64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864"/>
            <p:cNvSpPr/>
            <p:nvPr/>
          </p:nvSpPr>
          <p:spPr bwMode="auto">
            <a:xfrm>
              <a:off x="5532" y="3472"/>
              <a:ext cx="32" cy="66"/>
            </a:xfrm>
            <a:custGeom>
              <a:avLst/>
              <a:gdLst>
                <a:gd name="T0" fmla="*/ 29 w 30"/>
                <a:gd name="T1" fmla="*/ 23 h 62"/>
                <a:gd name="T2" fmla="*/ 30 w 30"/>
                <a:gd name="T3" fmla="*/ 23 h 62"/>
                <a:gd name="T4" fmla="*/ 2 w 30"/>
                <a:gd name="T5" fmla="*/ 0 h 62"/>
                <a:gd name="T6" fmla="*/ 0 w 30"/>
                <a:gd name="T7" fmla="*/ 0 h 62"/>
                <a:gd name="T8" fmla="*/ 0 w 30"/>
                <a:gd name="T9" fmla="*/ 1 h 62"/>
                <a:gd name="T10" fmla="*/ 16 w 30"/>
                <a:gd name="T11" fmla="*/ 61 h 62"/>
                <a:gd name="T12" fmla="*/ 17 w 30"/>
                <a:gd name="T13" fmla="*/ 62 h 62"/>
                <a:gd name="T14" fmla="*/ 18 w 30"/>
                <a:gd name="T15" fmla="*/ 61 h 62"/>
                <a:gd name="T16" fmla="*/ 30 w 30"/>
                <a:gd name="T17" fmla="*/ 24 h 62"/>
                <a:gd name="T18" fmla="*/ 30 w 30"/>
                <a:gd name="T19" fmla="*/ 23 h 62"/>
                <a:gd name="T20" fmla="*/ 29 w 30"/>
                <a:gd name="T21" fmla="*/ 23 h 62"/>
                <a:gd name="T22" fmla="*/ 28 w 30"/>
                <a:gd name="T23" fmla="*/ 23 h 62"/>
                <a:gd name="T24" fmla="*/ 17 w 30"/>
                <a:gd name="T25" fmla="*/ 58 h 62"/>
                <a:gd name="T26" fmla="*/ 3 w 30"/>
                <a:gd name="T27" fmla="*/ 4 h 62"/>
                <a:gd name="T28" fmla="*/ 29 w 30"/>
                <a:gd name="T29" fmla="*/ 24 h 62"/>
                <a:gd name="T30" fmla="*/ 29 w 30"/>
                <a:gd name="T31" fmla="*/ 23 h 62"/>
                <a:gd name="T32" fmla="*/ 28 w 30"/>
                <a:gd name="T33" fmla="*/ 23 h 62"/>
                <a:gd name="T34" fmla="*/ 29 w 30"/>
                <a:gd name="T3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62">
                  <a:moveTo>
                    <a:pt x="29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7" y="62"/>
                    <a:pt x="17" y="62"/>
                  </a:cubicBezTo>
                  <a:cubicBezTo>
                    <a:pt x="17" y="62"/>
                    <a:pt x="18" y="62"/>
                    <a:pt x="18" y="61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865"/>
            <p:cNvSpPr/>
            <p:nvPr/>
          </p:nvSpPr>
          <p:spPr bwMode="auto">
            <a:xfrm>
              <a:off x="5218" y="4046"/>
              <a:ext cx="61" cy="52"/>
            </a:xfrm>
            <a:custGeom>
              <a:avLst/>
              <a:gdLst>
                <a:gd name="T0" fmla="*/ 57 w 58"/>
                <a:gd name="T1" fmla="*/ 6 h 50"/>
                <a:gd name="T2" fmla="*/ 56 w 58"/>
                <a:gd name="T3" fmla="*/ 6 h 50"/>
                <a:gd name="T4" fmla="*/ 25 w 58"/>
                <a:gd name="T5" fmla="*/ 47 h 50"/>
                <a:gd name="T6" fmla="*/ 3 w 58"/>
                <a:gd name="T7" fmla="*/ 2 h 50"/>
                <a:gd name="T8" fmla="*/ 57 w 58"/>
                <a:gd name="T9" fmla="*/ 7 h 50"/>
                <a:gd name="T10" fmla="*/ 57 w 58"/>
                <a:gd name="T11" fmla="*/ 6 h 50"/>
                <a:gd name="T12" fmla="*/ 56 w 58"/>
                <a:gd name="T13" fmla="*/ 6 h 50"/>
                <a:gd name="T14" fmla="*/ 57 w 58"/>
                <a:gd name="T15" fmla="*/ 6 h 50"/>
                <a:gd name="T16" fmla="*/ 57 w 58"/>
                <a:gd name="T17" fmla="*/ 5 h 50"/>
                <a:gd name="T18" fmla="*/ 1 w 58"/>
                <a:gd name="T19" fmla="*/ 0 h 50"/>
                <a:gd name="T20" fmla="*/ 0 w 58"/>
                <a:gd name="T21" fmla="*/ 1 h 50"/>
                <a:gd name="T22" fmla="*/ 0 w 58"/>
                <a:gd name="T23" fmla="*/ 2 h 50"/>
                <a:gd name="T24" fmla="*/ 24 w 58"/>
                <a:gd name="T25" fmla="*/ 50 h 50"/>
                <a:gd name="T26" fmla="*/ 25 w 58"/>
                <a:gd name="T27" fmla="*/ 50 h 50"/>
                <a:gd name="T28" fmla="*/ 26 w 58"/>
                <a:gd name="T29" fmla="*/ 50 h 50"/>
                <a:gd name="T30" fmla="*/ 58 w 58"/>
                <a:gd name="T31" fmla="*/ 7 h 50"/>
                <a:gd name="T32" fmla="*/ 58 w 58"/>
                <a:gd name="T33" fmla="*/ 6 h 50"/>
                <a:gd name="T34" fmla="*/ 57 w 58"/>
                <a:gd name="T35" fmla="*/ 5 h 50"/>
                <a:gd name="T36" fmla="*/ 57 w 58"/>
                <a:gd name="T3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50">
                  <a:moveTo>
                    <a:pt x="57" y="6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7" y="5"/>
                  </a:cubicBezTo>
                  <a:lnTo>
                    <a:pt x="5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866"/>
            <p:cNvSpPr/>
            <p:nvPr/>
          </p:nvSpPr>
          <p:spPr bwMode="auto">
            <a:xfrm>
              <a:off x="5458" y="3955"/>
              <a:ext cx="60" cy="83"/>
            </a:xfrm>
            <a:custGeom>
              <a:avLst/>
              <a:gdLst>
                <a:gd name="T0" fmla="*/ 56 w 57"/>
                <a:gd name="T1" fmla="*/ 79 h 79"/>
                <a:gd name="T2" fmla="*/ 57 w 57"/>
                <a:gd name="T3" fmla="*/ 78 h 79"/>
                <a:gd name="T4" fmla="*/ 3 w 57"/>
                <a:gd name="T5" fmla="*/ 52 h 79"/>
                <a:gd name="T6" fmla="*/ 42 w 57"/>
                <a:gd name="T7" fmla="*/ 3 h 79"/>
                <a:gd name="T8" fmla="*/ 55 w 57"/>
                <a:gd name="T9" fmla="*/ 79 h 79"/>
                <a:gd name="T10" fmla="*/ 56 w 57"/>
                <a:gd name="T11" fmla="*/ 79 h 79"/>
                <a:gd name="T12" fmla="*/ 57 w 57"/>
                <a:gd name="T13" fmla="*/ 78 h 79"/>
                <a:gd name="T14" fmla="*/ 56 w 57"/>
                <a:gd name="T15" fmla="*/ 79 h 79"/>
                <a:gd name="T16" fmla="*/ 57 w 57"/>
                <a:gd name="T17" fmla="*/ 78 h 79"/>
                <a:gd name="T18" fmla="*/ 43 w 57"/>
                <a:gd name="T19" fmla="*/ 0 h 79"/>
                <a:gd name="T20" fmla="*/ 43 w 57"/>
                <a:gd name="T21" fmla="*/ 0 h 79"/>
                <a:gd name="T22" fmla="*/ 42 w 57"/>
                <a:gd name="T23" fmla="*/ 0 h 79"/>
                <a:gd name="T24" fmla="*/ 0 w 57"/>
                <a:gd name="T25" fmla="*/ 52 h 79"/>
                <a:gd name="T26" fmla="*/ 0 w 57"/>
                <a:gd name="T27" fmla="*/ 53 h 79"/>
                <a:gd name="T28" fmla="*/ 1 w 57"/>
                <a:gd name="T29" fmla="*/ 53 h 79"/>
                <a:gd name="T30" fmla="*/ 56 w 57"/>
                <a:gd name="T31" fmla="*/ 79 h 79"/>
                <a:gd name="T32" fmla="*/ 57 w 57"/>
                <a:gd name="T33" fmla="*/ 79 h 79"/>
                <a:gd name="T34" fmla="*/ 57 w 57"/>
                <a:gd name="T35" fmla="*/ 78 h 79"/>
                <a:gd name="T36" fmla="*/ 56 w 57"/>
                <a:gd name="T3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9">
                  <a:moveTo>
                    <a:pt x="56" y="79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8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867"/>
            <p:cNvSpPr/>
            <p:nvPr/>
          </p:nvSpPr>
          <p:spPr bwMode="auto">
            <a:xfrm>
              <a:off x="5747" y="4227"/>
              <a:ext cx="79" cy="38"/>
            </a:xfrm>
            <a:custGeom>
              <a:avLst/>
              <a:gdLst>
                <a:gd name="T0" fmla="*/ 73 w 74"/>
                <a:gd name="T1" fmla="*/ 14 h 36"/>
                <a:gd name="T2" fmla="*/ 73 w 74"/>
                <a:gd name="T3" fmla="*/ 13 h 36"/>
                <a:gd name="T4" fmla="*/ 4 w 74"/>
                <a:gd name="T5" fmla="*/ 33 h 36"/>
                <a:gd name="T6" fmla="*/ 33 w 74"/>
                <a:gd name="T7" fmla="*/ 2 h 36"/>
                <a:gd name="T8" fmla="*/ 73 w 74"/>
                <a:gd name="T9" fmla="*/ 15 h 36"/>
                <a:gd name="T10" fmla="*/ 73 w 74"/>
                <a:gd name="T11" fmla="*/ 14 h 36"/>
                <a:gd name="T12" fmla="*/ 73 w 74"/>
                <a:gd name="T13" fmla="*/ 13 h 36"/>
                <a:gd name="T14" fmla="*/ 73 w 74"/>
                <a:gd name="T15" fmla="*/ 14 h 36"/>
                <a:gd name="T16" fmla="*/ 74 w 74"/>
                <a:gd name="T17" fmla="*/ 13 h 36"/>
                <a:gd name="T18" fmla="*/ 33 w 74"/>
                <a:gd name="T19" fmla="*/ 0 h 36"/>
                <a:gd name="T20" fmla="*/ 32 w 74"/>
                <a:gd name="T21" fmla="*/ 1 h 36"/>
                <a:gd name="T22" fmla="*/ 0 w 74"/>
                <a:gd name="T23" fmla="*/ 34 h 36"/>
                <a:gd name="T24" fmla="*/ 0 w 74"/>
                <a:gd name="T25" fmla="*/ 36 h 36"/>
                <a:gd name="T26" fmla="*/ 1 w 74"/>
                <a:gd name="T27" fmla="*/ 36 h 36"/>
                <a:gd name="T28" fmla="*/ 74 w 74"/>
                <a:gd name="T29" fmla="*/ 15 h 36"/>
                <a:gd name="T30" fmla="*/ 74 w 74"/>
                <a:gd name="T31" fmla="*/ 14 h 36"/>
                <a:gd name="T32" fmla="*/ 74 w 74"/>
                <a:gd name="T33" fmla="*/ 13 h 36"/>
                <a:gd name="T34" fmla="*/ 73 w 74"/>
                <a:gd name="T35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36">
                  <a:moveTo>
                    <a:pt x="73" y="14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68"/>
            <p:cNvSpPr/>
            <p:nvPr/>
          </p:nvSpPr>
          <p:spPr bwMode="auto">
            <a:xfrm>
              <a:off x="3303" y="3358"/>
              <a:ext cx="97" cy="92"/>
            </a:xfrm>
            <a:custGeom>
              <a:avLst/>
              <a:gdLst>
                <a:gd name="T0" fmla="*/ 1 w 92"/>
                <a:gd name="T1" fmla="*/ 37 h 87"/>
                <a:gd name="T2" fmla="*/ 1 w 92"/>
                <a:gd name="T3" fmla="*/ 37 h 87"/>
                <a:gd name="T4" fmla="*/ 89 w 92"/>
                <a:gd name="T5" fmla="*/ 3 h 87"/>
                <a:gd name="T6" fmla="*/ 53 w 92"/>
                <a:gd name="T7" fmla="*/ 84 h 87"/>
                <a:gd name="T8" fmla="*/ 1 w 92"/>
                <a:gd name="T9" fmla="*/ 36 h 87"/>
                <a:gd name="T10" fmla="*/ 1 w 92"/>
                <a:gd name="T11" fmla="*/ 37 h 87"/>
                <a:gd name="T12" fmla="*/ 1 w 92"/>
                <a:gd name="T13" fmla="*/ 37 h 87"/>
                <a:gd name="T14" fmla="*/ 1 w 92"/>
                <a:gd name="T15" fmla="*/ 37 h 87"/>
                <a:gd name="T16" fmla="*/ 0 w 92"/>
                <a:gd name="T17" fmla="*/ 37 h 87"/>
                <a:gd name="T18" fmla="*/ 53 w 92"/>
                <a:gd name="T19" fmla="*/ 87 h 87"/>
                <a:gd name="T20" fmla="*/ 54 w 92"/>
                <a:gd name="T21" fmla="*/ 87 h 87"/>
                <a:gd name="T22" fmla="*/ 54 w 92"/>
                <a:gd name="T23" fmla="*/ 86 h 87"/>
                <a:gd name="T24" fmla="*/ 92 w 92"/>
                <a:gd name="T25" fmla="*/ 2 h 87"/>
                <a:gd name="T26" fmla="*/ 91 w 92"/>
                <a:gd name="T27" fmla="*/ 0 h 87"/>
                <a:gd name="T28" fmla="*/ 90 w 92"/>
                <a:gd name="T29" fmla="*/ 0 h 87"/>
                <a:gd name="T30" fmla="*/ 0 w 92"/>
                <a:gd name="T31" fmla="*/ 36 h 87"/>
                <a:gd name="T32" fmla="*/ 0 w 92"/>
                <a:gd name="T33" fmla="*/ 36 h 87"/>
                <a:gd name="T34" fmla="*/ 0 w 92"/>
                <a:gd name="T35" fmla="*/ 37 h 87"/>
                <a:gd name="T36" fmla="*/ 1 w 92"/>
                <a:gd name="T37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87"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1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869"/>
            <p:cNvSpPr/>
            <p:nvPr/>
          </p:nvSpPr>
          <p:spPr bwMode="auto">
            <a:xfrm>
              <a:off x="7295" y="1311"/>
              <a:ext cx="111" cy="59"/>
            </a:xfrm>
            <a:custGeom>
              <a:avLst/>
              <a:gdLst>
                <a:gd name="T0" fmla="*/ 53 w 105"/>
                <a:gd name="T1" fmla="*/ 55 h 56"/>
                <a:gd name="T2" fmla="*/ 54 w 105"/>
                <a:gd name="T3" fmla="*/ 54 h 56"/>
                <a:gd name="T4" fmla="*/ 4 w 105"/>
                <a:gd name="T5" fmla="*/ 6 h 56"/>
                <a:gd name="T6" fmla="*/ 102 w 105"/>
                <a:gd name="T7" fmla="*/ 2 h 56"/>
                <a:gd name="T8" fmla="*/ 52 w 105"/>
                <a:gd name="T9" fmla="*/ 54 h 56"/>
                <a:gd name="T10" fmla="*/ 53 w 105"/>
                <a:gd name="T11" fmla="*/ 55 h 56"/>
                <a:gd name="T12" fmla="*/ 54 w 105"/>
                <a:gd name="T13" fmla="*/ 54 h 56"/>
                <a:gd name="T14" fmla="*/ 53 w 105"/>
                <a:gd name="T15" fmla="*/ 55 h 56"/>
                <a:gd name="T16" fmla="*/ 54 w 105"/>
                <a:gd name="T17" fmla="*/ 55 h 56"/>
                <a:gd name="T18" fmla="*/ 105 w 105"/>
                <a:gd name="T19" fmla="*/ 2 h 56"/>
                <a:gd name="T20" fmla="*/ 105 w 105"/>
                <a:gd name="T21" fmla="*/ 1 h 56"/>
                <a:gd name="T22" fmla="*/ 104 w 105"/>
                <a:gd name="T23" fmla="*/ 0 h 56"/>
                <a:gd name="T24" fmla="*/ 1 w 105"/>
                <a:gd name="T25" fmla="*/ 4 h 56"/>
                <a:gd name="T26" fmla="*/ 0 w 105"/>
                <a:gd name="T27" fmla="*/ 4 h 56"/>
                <a:gd name="T28" fmla="*/ 1 w 105"/>
                <a:gd name="T29" fmla="*/ 5 h 56"/>
                <a:gd name="T30" fmla="*/ 52 w 105"/>
                <a:gd name="T31" fmla="*/ 55 h 56"/>
                <a:gd name="T32" fmla="*/ 53 w 105"/>
                <a:gd name="T33" fmla="*/ 56 h 56"/>
                <a:gd name="T34" fmla="*/ 54 w 105"/>
                <a:gd name="T35" fmla="*/ 55 h 56"/>
                <a:gd name="T36" fmla="*/ 53 w 105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56">
                  <a:moveTo>
                    <a:pt x="53" y="55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lnTo>
                    <a:pt x="5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870"/>
            <p:cNvSpPr/>
            <p:nvPr/>
          </p:nvSpPr>
          <p:spPr bwMode="auto">
            <a:xfrm>
              <a:off x="4011" y="2314"/>
              <a:ext cx="168" cy="107"/>
            </a:xfrm>
            <a:custGeom>
              <a:avLst/>
              <a:gdLst>
                <a:gd name="T0" fmla="*/ 1 w 159"/>
                <a:gd name="T1" fmla="*/ 29 h 101"/>
                <a:gd name="T2" fmla="*/ 1 w 159"/>
                <a:gd name="T3" fmla="*/ 30 h 101"/>
                <a:gd name="T4" fmla="*/ 154 w 159"/>
                <a:gd name="T5" fmla="*/ 3 h 101"/>
                <a:gd name="T6" fmla="*/ 31 w 159"/>
                <a:gd name="T7" fmla="*/ 99 h 101"/>
                <a:gd name="T8" fmla="*/ 2 w 159"/>
                <a:gd name="T9" fmla="*/ 28 h 101"/>
                <a:gd name="T10" fmla="*/ 1 w 159"/>
                <a:gd name="T11" fmla="*/ 29 h 101"/>
                <a:gd name="T12" fmla="*/ 1 w 159"/>
                <a:gd name="T13" fmla="*/ 30 h 101"/>
                <a:gd name="T14" fmla="*/ 1 w 159"/>
                <a:gd name="T15" fmla="*/ 29 h 101"/>
                <a:gd name="T16" fmla="*/ 0 w 159"/>
                <a:gd name="T17" fmla="*/ 29 h 101"/>
                <a:gd name="T18" fmla="*/ 29 w 159"/>
                <a:gd name="T19" fmla="*/ 101 h 101"/>
                <a:gd name="T20" fmla="*/ 30 w 159"/>
                <a:gd name="T21" fmla="*/ 101 h 101"/>
                <a:gd name="T22" fmla="*/ 31 w 159"/>
                <a:gd name="T23" fmla="*/ 101 h 101"/>
                <a:gd name="T24" fmla="*/ 158 w 159"/>
                <a:gd name="T25" fmla="*/ 2 h 101"/>
                <a:gd name="T26" fmla="*/ 158 w 159"/>
                <a:gd name="T27" fmla="*/ 1 h 101"/>
                <a:gd name="T28" fmla="*/ 157 w 159"/>
                <a:gd name="T29" fmla="*/ 0 h 101"/>
                <a:gd name="T30" fmla="*/ 1 w 159"/>
                <a:gd name="T31" fmla="*/ 28 h 101"/>
                <a:gd name="T32" fmla="*/ 0 w 159"/>
                <a:gd name="T33" fmla="*/ 28 h 101"/>
                <a:gd name="T34" fmla="*/ 0 w 159"/>
                <a:gd name="T35" fmla="*/ 29 h 101"/>
                <a:gd name="T36" fmla="*/ 1 w 159"/>
                <a:gd name="T37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01">
                  <a:moveTo>
                    <a:pt x="1" y="29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871"/>
            <p:cNvSpPr/>
            <p:nvPr/>
          </p:nvSpPr>
          <p:spPr bwMode="auto">
            <a:xfrm>
              <a:off x="3724" y="2478"/>
              <a:ext cx="80" cy="101"/>
            </a:xfrm>
            <a:custGeom>
              <a:avLst/>
              <a:gdLst>
                <a:gd name="T0" fmla="*/ 8 w 75"/>
                <a:gd name="T1" fmla="*/ 95 h 96"/>
                <a:gd name="T2" fmla="*/ 8 w 75"/>
                <a:gd name="T3" fmla="*/ 96 h 96"/>
                <a:gd name="T4" fmla="*/ 74 w 75"/>
                <a:gd name="T5" fmla="*/ 78 h 96"/>
                <a:gd name="T6" fmla="*/ 75 w 75"/>
                <a:gd name="T7" fmla="*/ 77 h 96"/>
                <a:gd name="T8" fmla="*/ 74 w 75"/>
                <a:gd name="T9" fmla="*/ 76 h 96"/>
                <a:gd name="T10" fmla="*/ 2 w 75"/>
                <a:gd name="T11" fmla="*/ 1 h 96"/>
                <a:gd name="T12" fmla="*/ 1 w 75"/>
                <a:gd name="T13" fmla="*/ 1 h 96"/>
                <a:gd name="T14" fmla="*/ 0 w 75"/>
                <a:gd name="T15" fmla="*/ 2 h 96"/>
                <a:gd name="T16" fmla="*/ 7 w 75"/>
                <a:gd name="T17" fmla="*/ 96 h 96"/>
                <a:gd name="T18" fmla="*/ 8 w 75"/>
                <a:gd name="T19" fmla="*/ 96 h 96"/>
                <a:gd name="T20" fmla="*/ 8 w 75"/>
                <a:gd name="T21" fmla="*/ 96 h 96"/>
                <a:gd name="T22" fmla="*/ 8 w 75"/>
                <a:gd name="T23" fmla="*/ 95 h 96"/>
                <a:gd name="T24" fmla="*/ 9 w 75"/>
                <a:gd name="T25" fmla="*/ 95 h 96"/>
                <a:gd name="T26" fmla="*/ 3 w 75"/>
                <a:gd name="T27" fmla="*/ 4 h 96"/>
                <a:gd name="T28" fmla="*/ 72 w 75"/>
                <a:gd name="T29" fmla="*/ 76 h 96"/>
                <a:gd name="T30" fmla="*/ 8 w 75"/>
                <a:gd name="T31" fmla="*/ 94 h 96"/>
                <a:gd name="T32" fmla="*/ 8 w 75"/>
                <a:gd name="T33" fmla="*/ 95 h 96"/>
                <a:gd name="T34" fmla="*/ 9 w 75"/>
                <a:gd name="T35" fmla="*/ 95 h 96"/>
                <a:gd name="T36" fmla="*/ 8 w 7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96">
                  <a:moveTo>
                    <a:pt x="8" y="95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lnTo>
                    <a:pt x="8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872"/>
            <p:cNvSpPr/>
            <p:nvPr/>
          </p:nvSpPr>
          <p:spPr bwMode="auto">
            <a:xfrm>
              <a:off x="2200" y="2440"/>
              <a:ext cx="124" cy="129"/>
            </a:xfrm>
            <a:custGeom>
              <a:avLst/>
              <a:gdLst>
                <a:gd name="T0" fmla="*/ 1 w 117"/>
                <a:gd name="T1" fmla="*/ 108 h 122"/>
                <a:gd name="T2" fmla="*/ 1 w 117"/>
                <a:gd name="T3" fmla="*/ 109 h 122"/>
                <a:gd name="T4" fmla="*/ 112 w 117"/>
                <a:gd name="T5" fmla="*/ 122 h 122"/>
                <a:gd name="T6" fmla="*/ 112 w 117"/>
                <a:gd name="T7" fmla="*/ 121 h 122"/>
                <a:gd name="T8" fmla="*/ 113 w 117"/>
                <a:gd name="T9" fmla="*/ 121 h 122"/>
                <a:gd name="T10" fmla="*/ 117 w 117"/>
                <a:gd name="T11" fmla="*/ 1 h 122"/>
                <a:gd name="T12" fmla="*/ 116 w 117"/>
                <a:gd name="T13" fmla="*/ 0 h 122"/>
                <a:gd name="T14" fmla="*/ 115 w 117"/>
                <a:gd name="T15" fmla="*/ 0 h 122"/>
                <a:gd name="T16" fmla="*/ 0 w 117"/>
                <a:gd name="T17" fmla="*/ 108 h 122"/>
                <a:gd name="T18" fmla="*/ 0 w 117"/>
                <a:gd name="T19" fmla="*/ 109 h 122"/>
                <a:gd name="T20" fmla="*/ 1 w 117"/>
                <a:gd name="T21" fmla="*/ 109 h 122"/>
                <a:gd name="T22" fmla="*/ 1 w 117"/>
                <a:gd name="T23" fmla="*/ 108 h 122"/>
                <a:gd name="T24" fmla="*/ 2 w 117"/>
                <a:gd name="T25" fmla="*/ 109 h 122"/>
                <a:gd name="T26" fmla="*/ 115 w 117"/>
                <a:gd name="T27" fmla="*/ 3 h 122"/>
                <a:gd name="T28" fmla="*/ 111 w 117"/>
                <a:gd name="T29" fmla="*/ 119 h 122"/>
                <a:gd name="T30" fmla="*/ 1 w 117"/>
                <a:gd name="T31" fmla="*/ 107 h 122"/>
                <a:gd name="T32" fmla="*/ 1 w 117"/>
                <a:gd name="T33" fmla="*/ 108 h 122"/>
                <a:gd name="T34" fmla="*/ 2 w 117"/>
                <a:gd name="T35" fmla="*/ 109 h 122"/>
                <a:gd name="T36" fmla="*/ 1 w 117"/>
                <a:gd name="T37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22">
                  <a:moveTo>
                    <a:pt x="1" y="108"/>
                  </a:moveTo>
                  <a:cubicBezTo>
                    <a:pt x="1" y="109"/>
                    <a:pt x="1" y="109"/>
                    <a:pt x="1" y="109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0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9"/>
                  </a:cubicBezTo>
                  <a:cubicBezTo>
                    <a:pt x="0" y="109"/>
                    <a:pt x="0" y="109"/>
                    <a:pt x="1" y="10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lnTo>
                    <a:pt x="1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873"/>
            <p:cNvSpPr/>
            <p:nvPr/>
          </p:nvSpPr>
          <p:spPr bwMode="auto">
            <a:xfrm>
              <a:off x="3530" y="1973"/>
              <a:ext cx="133" cy="193"/>
            </a:xfrm>
            <a:custGeom>
              <a:avLst/>
              <a:gdLst>
                <a:gd name="T0" fmla="*/ 126 w 126"/>
                <a:gd name="T1" fmla="*/ 21 h 183"/>
                <a:gd name="T2" fmla="*/ 125 w 126"/>
                <a:gd name="T3" fmla="*/ 20 h 183"/>
                <a:gd name="T4" fmla="*/ 12 w 126"/>
                <a:gd name="T5" fmla="*/ 179 h 183"/>
                <a:gd name="T6" fmla="*/ 2 w 126"/>
                <a:gd name="T7" fmla="*/ 2 h 183"/>
                <a:gd name="T8" fmla="*/ 125 w 126"/>
                <a:gd name="T9" fmla="*/ 22 h 183"/>
                <a:gd name="T10" fmla="*/ 126 w 126"/>
                <a:gd name="T11" fmla="*/ 21 h 183"/>
                <a:gd name="T12" fmla="*/ 125 w 126"/>
                <a:gd name="T13" fmla="*/ 20 h 183"/>
                <a:gd name="T14" fmla="*/ 126 w 126"/>
                <a:gd name="T15" fmla="*/ 21 h 183"/>
                <a:gd name="T16" fmla="*/ 126 w 126"/>
                <a:gd name="T17" fmla="*/ 20 h 183"/>
                <a:gd name="T18" fmla="*/ 1 w 126"/>
                <a:gd name="T19" fmla="*/ 0 h 183"/>
                <a:gd name="T20" fmla="*/ 1 w 126"/>
                <a:gd name="T21" fmla="*/ 0 h 183"/>
                <a:gd name="T22" fmla="*/ 0 w 126"/>
                <a:gd name="T23" fmla="*/ 1 h 183"/>
                <a:gd name="T24" fmla="*/ 11 w 126"/>
                <a:gd name="T25" fmla="*/ 182 h 183"/>
                <a:gd name="T26" fmla="*/ 11 w 126"/>
                <a:gd name="T27" fmla="*/ 183 h 183"/>
                <a:gd name="T28" fmla="*/ 12 w 126"/>
                <a:gd name="T29" fmla="*/ 182 h 183"/>
                <a:gd name="T30" fmla="*/ 126 w 126"/>
                <a:gd name="T31" fmla="*/ 21 h 183"/>
                <a:gd name="T32" fmla="*/ 126 w 126"/>
                <a:gd name="T33" fmla="*/ 20 h 183"/>
                <a:gd name="T34" fmla="*/ 126 w 126"/>
                <a:gd name="T35" fmla="*/ 20 h 183"/>
                <a:gd name="T36" fmla="*/ 126 w 126"/>
                <a:gd name="T37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83">
                  <a:moveTo>
                    <a:pt x="126" y="21"/>
                  </a:moveTo>
                  <a:cubicBezTo>
                    <a:pt x="125" y="20"/>
                    <a:pt x="125" y="20"/>
                    <a:pt x="125" y="20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lnTo>
                    <a:pt x="12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874"/>
            <p:cNvSpPr/>
            <p:nvPr/>
          </p:nvSpPr>
          <p:spPr bwMode="auto">
            <a:xfrm>
              <a:off x="7141" y="1265"/>
              <a:ext cx="156" cy="151"/>
            </a:xfrm>
            <a:custGeom>
              <a:avLst/>
              <a:gdLst>
                <a:gd name="T0" fmla="*/ 1 w 148"/>
                <a:gd name="T1" fmla="*/ 143 h 143"/>
                <a:gd name="T2" fmla="*/ 2 w 148"/>
                <a:gd name="T3" fmla="*/ 143 h 143"/>
                <a:gd name="T4" fmla="*/ 2 w 148"/>
                <a:gd name="T5" fmla="*/ 3 h 143"/>
                <a:gd name="T6" fmla="*/ 145 w 148"/>
                <a:gd name="T7" fmla="*/ 49 h 143"/>
                <a:gd name="T8" fmla="*/ 1 w 148"/>
                <a:gd name="T9" fmla="*/ 142 h 143"/>
                <a:gd name="T10" fmla="*/ 1 w 148"/>
                <a:gd name="T11" fmla="*/ 143 h 143"/>
                <a:gd name="T12" fmla="*/ 2 w 148"/>
                <a:gd name="T13" fmla="*/ 143 h 143"/>
                <a:gd name="T14" fmla="*/ 1 w 148"/>
                <a:gd name="T15" fmla="*/ 143 h 143"/>
                <a:gd name="T16" fmla="*/ 2 w 148"/>
                <a:gd name="T17" fmla="*/ 143 h 143"/>
                <a:gd name="T18" fmla="*/ 148 w 148"/>
                <a:gd name="T19" fmla="*/ 50 h 143"/>
                <a:gd name="T20" fmla="*/ 148 w 148"/>
                <a:gd name="T21" fmla="*/ 49 h 143"/>
                <a:gd name="T22" fmla="*/ 148 w 148"/>
                <a:gd name="T23" fmla="*/ 48 h 143"/>
                <a:gd name="T24" fmla="*/ 1 w 148"/>
                <a:gd name="T25" fmla="*/ 0 h 143"/>
                <a:gd name="T26" fmla="*/ 1 w 148"/>
                <a:gd name="T27" fmla="*/ 0 h 143"/>
                <a:gd name="T28" fmla="*/ 0 w 148"/>
                <a:gd name="T29" fmla="*/ 1 h 143"/>
                <a:gd name="T30" fmla="*/ 0 w 148"/>
                <a:gd name="T31" fmla="*/ 143 h 143"/>
                <a:gd name="T32" fmla="*/ 1 w 148"/>
                <a:gd name="T33" fmla="*/ 143 h 143"/>
                <a:gd name="T34" fmla="*/ 2 w 148"/>
                <a:gd name="T35" fmla="*/ 143 h 143"/>
                <a:gd name="T36" fmla="*/ 1 w 148"/>
                <a:gd name="T3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43">
                  <a:moveTo>
                    <a:pt x="1" y="143"/>
                  </a:moveTo>
                  <a:cubicBezTo>
                    <a:pt x="2" y="143"/>
                    <a:pt x="2" y="143"/>
                    <a:pt x="2" y="14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lnTo>
                    <a:pt x="1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875"/>
            <p:cNvSpPr/>
            <p:nvPr/>
          </p:nvSpPr>
          <p:spPr bwMode="auto">
            <a:xfrm>
              <a:off x="3719" y="2306"/>
              <a:ext cx="116" cy="57"/>
            </a:xfrm>
            <a:custGeom>
              <a:avLst/>
              <a:gdLst>
                <a:gd name="T0" fmla="*/ 92 w 110"/>
                <a:gd name="T1" fmla="*/ 43 h 54"/>
                <a:gd name="T2" fmla="*/ 92 w 110"/>
                <a:gd name="T3" fmla="*/ 42 h 54"/>
                <a:gd name="T4" fmla="*/ 6 w 110"/>
                <a:gd name="T5" fmla="*/ 51 h 54"/>
                <a:gd name="T6" fmla="*/ 107 w 110"/>
                <a:gd name="T7" fmla="*/ 3 h 54"/>
                <a:gd name="T8" fmla="*/ 91 w 110"/>
                <a:gd name="T9" fmla="*/ 43 h 54"/>
                <a:gd name="T10" fmla="*/ 92 w 110"/>
                <a:gd name="T11" fmla="*/ 43 h 54"/>
                <a:gd name="T12" fmla="*/ 92 w 110"/>
                <a:gd name="T13" fmla="*/ 42 h 54"/>
                <a:gd name="T14" fmla="*/ 92 w 110"/>
                <a:gd name="T15" fmla="*/ 43 h 54"/>
                <a:gd name="T16" fmla="*/ 93 w 110"/>
                <a:gd name="T17" fmla="*/ 44 h 54"/>
                <a:gd name="T18" fmla="*/ 110 w 110"/>
                <a:gd name="T19" fmla="*/ 1 h 54"/>
                <a:gd name="T20" fmla="*/ 110 w 110"/>
                <a:gd name="T21" fmla="*/ 0 h 54"/>
                <a:gd name="T22" fmla="*/ 109 w 110"/>
                <a:gd name="T23" fmla="*/ 0 h 54"/>
                <a:gd name="T24" fmla="*/ 0 w 110"/>
                <a:gd name="T25" fmla="*/ 52 h 54"/>
                <a:gd name="T26" fmla="*/ 0 w 110"/>
                <a:gd name="T27" fmla="*/ 53 h 54"/>
                <a:gd name="T28" fmla="*/ 1 w 110"/>
                <a:gd name="T29" fmla="*/ 54 h 54"/>
                <a:gd name="T30" fmla="*/ 92 w 110"/>
                <a:gd name="T31" fmla="*/ 44 h 54"/>
                <a:gd name="T32" fmla="*/ 93 w 110"/>
                <a:gd name="T33" fmla="*/ 44 h 54"/>
                <a:gd name="T34" fmla="*/ 92 w 110"/>
                <a:gd name="T3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54">
                  <a:moveTo>
                    <a:pt x="92" y="43"/>
                  </a:moveTo>
                  <a:cubicBezTo>
                    <a:pt x="92" y="42"/>
                    <a:pt x="92" y="42"/>
                    <a:pt x="92" y="4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3"/>
                    <a:pt x="0" y="54"/>
                    <a:pt x="1" y="5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3" y="44"/>
                    <a:pt x="93" y="44"/>
                  </a:cubicBezTo>
                  <a:lnTo>
                    <a:pt x="9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876"/>
            <p:cNvSpPr/>
            <p:nvPr/>
          </p:nvSpPr>
          <p:spPr bwMode="auto">
            <a:xfrm>
              <a:off x="7320" y="2581"/>
              <a:ext cx="121" cy="114"/>
            </a:xfrm>
            <a:custGeom>
              <a:avLst/>
              <a:gdLst>
                <a:gd name="T0" fmla="*/ 1 w 114"/>
                <a:gd name="T1" fmla="*/ 1 h 108"/>
                <a:gd name="T2" fmla="*/ 0 w 114"/>
                <a:gd name="T3" fmla="*/ 1 h 108"/>
                <a:gd name="T4" fmla="*/ 50 w 114"/>
                <a:gd name="T5" fmla="*/ 107 h 108"/>
                <a:gd name="T6" fmla="*/ 51 w 114"/>
                <a:gd name="T7" fmla="*/ 108 h 108"/>
                <a:gd name="T8" fmla="*/ 52 w 114"/>
                <a:gd name="T9" fmla="*/ 108 h 108"/>
                <a:gd name="T10" fmla="*/ 114 w 114"/>
                <a:gd name="T11" fmla="*/ 58 h 108"/>
                <a:gd name="T12" fmla="*/ 114 w 114"/>
                <a:gd name="T13" fmla="*/ 57 h 108"/>
                <a:gd name="T14" fmla="*/ 114 w 114"/>
                <a:gd name="T15" fmla="*/ 56 h 108"/>
                <a:gd name="T16" fmla="*/ 2 w 114"/>
                <a:gd name="T17" fmla="*/ 0 h 108"/>
                <a:gd name="T18" fmla="*/ 0 w 114"/>
                <a:gd name="T19" fmla="*/ 0 h 108"/>
                <a:gd name="T20" fmla="*/ 0 w 114"/>
                <a:gd name="T21" fmla="*/ 1 h 108"/>
                <a:gd name="T22" fmla="*/ 1 w 114"/>
                <a:gd name="T23" fmla="*/ 1 h 108"/>
                <a:gd name="T24" fmla="*/ 1 w 114"/>
                <a:gd name="T25" fmla="*/ 2 h 108"/>
                <a:gd name="T26" fmla="*/ 111 w 114"/>
                <a:gd name="T27" fmla="*/ 58 h 108"/>
                <a:gd name="T28" fmla="*/ 51 w 114"/>
                <a:gd name="T29" fmla="*/ 105 h 108"/>
                <a:gd name="T30" fmla="*/ 2 w 114"/>
                <a:gd name="T31" fmla="*/ 0 h 108"/>
                <a:gd name="T32" fmla="*/ 1 w 114"/>
                <a:gd name="T33" fmla="*/ 1 h 108"/>
                <a:gd name="T34" fmla="*/ 1 w 114"/>
                <a:gd name="T35" fmla="*/ 2 h 108"/>
                <a:gd name="T36" fmla="*/ 1 w 114"/>
                <a:gd name="T37" fmla="*/ 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0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877"/>
            <p:cNvSpPr/>
            <p:nvPr/>
          </p:nvSpPr>
          <p:spPr bwMode="auto">
            <a:xfrm>
              <a:off x="5977" y="2462"/>
              <a:ext cx="996" cy="70"/>
            </a:xfrm>
            <a:custGeom>
              <a:avLst/>
              <a:gdLst>
                <a:gd name="T0" fmla="*/ 1 w 942"/>
                <a:gd name="T1" fmla="*/ 2 h 66"/>
                <a:gd name="T2" fmla="*/ 941 w 942"/>
                <a:gd name="T3" fmla="*/ 66 h 66"/>
                <a:gd name="T4" fmla="*/ 942 w 942"/>
                <a:gd name="T5" fmla="*/ 65 h 66"/>
                <a:gd name="T6" fmla="*/ 941 w 942"/>
                <a:gd name="T7" fmla="*/ 64 h 66"/>
                <a:gd name="T8" fmla="*/ 2 w 942"/>
                <a:gd name="T9" fmla="*/ 0 h 66"/>
                <a:gd name="T10" fmla="*/ 1 w 942"/>
                <a:gd name="T11" fmla="*/ 1 h 66"/>
                <a:gd name="T12" fmla="*/ 1 w 942"/>
                <a:gd name="T13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2" h="66">
                  <a:moveTo>
                    <a:pt x="1" y="2"/>
                  </a:moveTo>
                  <a:cubicBezTo>
                    <a:pt x="941" y="66"/>
                    <a:pt x="941" y="66"/>
                    <a:pt x="941" y="66"/>
                  </a:cubicBezTo>
                  <a:cubicBezTo>
                    <a:pt x="942" y="66"/>
                    <a:pt x="942" y="65"/>
                    <a:pt x="942" y="65"/>
                  </a:cubicBezTo>
                  <a:cubicBezTo>
                    <a:pt x="942" y="64"/>
                    <a:pt x="942" y="64"/>
                    <a:pt x="941" y="6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878"/>
            <p:cNvSpPr/>
            <p:nvPr/>
          </p:nvSpPr>
          <p:spPr bwMode="auto">
            <a:xfrm>
              <a:off x="6278" y="2089"/>
              <a:ext cx="1931" cy="64"/>
            </a:xfrm>
            <a:custGeom>
              <a:avLst/>
              <a:gdLst>
                <a:gd name="T0" fmla="*/ 1826 w 1827"/>
                <a:gd name="T1" fmla="*/ 0 h 60"/>
                <a:gd name="T2" fmla="*/ 1 w 1827"/>
                <a:gd name="T3" fmla="*/ 58 h 60"/>
                <a:gd name="T4" fmla="*/ 0 w 1827"/>
                <a:gd name="T5" fmla="*/ 59 h 60"/>
                <a:gd name="T6" fmla="*/ 1 w 1827"/>
                <a:gd name="T7" fmla="*/ 60 h 60"/>
                <a:gd name="T8" fmla="*/ 1826 w 1827"/>
                <a:gd name="T9" fmla="*/ 2 h 60"/>
                <a:gd name="T10" fmla="*/ 1827 w 1827"/>
                <a:gd name="T11" fmla="*/ 1 h 60"/>
                <a:gd name="T12" fmla="*/ 1826 w 1827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7" h="60">
                  <a:moveTo>
                    <a:pt x="1826" y="0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826" y="2"/>
                    <a:pt x="1826" y="2"/>
                    <a:pt x="1826" y="2"/>
                  </a:cubicBezTo>
                  <a:cubicBezTo>
                    <a:pt x="1827" y="2"/>
                    <a:pt x="1827" y="2"/>
                    <a:pt x="1827" y="1"/>
                  </a:cubicBezTo>
                  <a:cubicBezTo>
                    <a:pt x="1827" y="0"/>
                    <a:pt x="1827" y="0"/>
                    <a:pt x="18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79"/>
            <p:cNvSpPr/>
            <p:nvPr/>
          </p:nvSpPr>
          <p:spPr bwMode="auto">
            <a:xfrm>
              <a:off x="3705" y="2575"/>
              <a:ext cx="810" cy="1102"/>
            </a:xfrm>
            <a:custGeom>
              <a:avLst/>
              <a:gdLst>
                <a:gd name="T0" fmla="*/ 2 w 766"/>
                <a:gd name="T1" fmla="*/ 1043 h 1044"/>
                <a:gd name="T2" fmla="*/ 766 w 766"/>
                <a:gd name="T3" fmla="*/ 2 h 1044"/>
                <a:gd name="T4" fmla="*/ 766 w 766"/>
                <a:gd name="T5" fmla="*/ 0 h 1044"/>
                <a:gd name="T6" fmla="*/ 765 w 766"/>
                <a:gd name="T7" fmla="*/ 1 h 1044"/>
                <a:gd name="T8" fmla="*/ 0 w 766"/>
                <a:gd name="T9" fmla="*/ 1042 h 1044"/>
                <a:gd name="T10" fmla="*/ 0 w 766"/>
                <a:gd name="T11" fmla="*/ 1043 h 1044"/>
                <a:gd name="T12" fmla="*/ 2 w 766"/>
                <a:gd name="T13" fmla="*/ 1043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1044">
                  <a:moveTo>
                    <a:pt x="2" y="1043"/>
                  </a:moveTo>
                  <a:cubicBezTo>
                    <a:pt x="766" y="2"/>
                    <a:pt x="766" y="2"/>
                    <a:pt x="766" y="2"/>
                  </a:cubicBezTo>
                  <a:cubicBezTo>
                    <a:pt x="766" y="1"/>
                    <a:pt x="766" y="1"/>
                    <a:pt x="766" y="0"/>
                  </a:cubicBezTo>
                  <a:cubicBezTo>
                    <a:pt x="766" y="0"/>
                    <a:pt x="765" y="0"/>
                    <a:pt x="765" y="1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0" y="1043"/>
                    <a:pt x="0" y="1043"/>
                    <a:pt x="0" y="1043"/>
                  </a:cubicBezTo>
                  <a:cubicBezTo>
                    <a:pt x="1" y="1044"/>
                    <a:pt x="1" y="1044"/>
                    <a:pt x="2" y="10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880"/>
            <p:cNvSpPr/>
            <p:nvPr/>
          </p:nvSpPr>
          <p:spPr bwMode="auto">
            <a:xfrm>
              <a:off x="4890" y="2233"/>
              <a:ext cx="434" cy="322"/>
            </a:xfrm>
            <a:custGeom>
              <a:avLst/>
              <a:gdLst>
                <a:gd name="T0" fmla="*/ 2 w 410"/>
                <a:gd name="T1" fmla="*/ 304 h 305"/>
                <a:gd name="T2" fmla="*/ 409 w 410"/>
                <a:gd name="T3" fmla="*/ 2 h 305"/>
                <a:gd name="T4" fmla="*/ 409 w 410"/>
                <a:gd name="T5" fmla="*/ 0 h 305"/>
                <a:gd name="T6" fmla="*/ 408 w 410"/>
                <a:gd name="T7" fmla="*/ 0 h 305"/>
                <a:gd name="T8" fmla="*/ 0 w 410"/>
                <a:gd name="T9" fmla="*/ 303 h 305"/>
                <a:gd name="T10" fmla="*/ 0 w 410"/>
                <a:gd name="T11" fmla="*/ 304 h 305"/>
                <a:gd name="T12" fmla="*/ 2 w 410"/>
                <a:gd name="T13" fmla="*/ 30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5">
                  <a:moveTo>
                    <a:pt x="2" y="304"/>
                  </a:moveTo>
                  <a:cubicBezTo>
                    <a:pt x="409" y="2"/>
                    <a:pt x="409" y="2"/>
                    <a:pt x="409" y="2"/>
                  </a:cubicBezTo>
                  <a:cubicBezTo>
                    <a:pt x="410" y="2"/>
                    <a:pt x="410" y="1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4"/>
                  </a:cubicBezTo>
                  <a:cubicBezTo>
                    <a:pt x="1" y="304"/>
                    <a:pt x="1" y="305"/>
                    <a:pt x="2" y="3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881"/>
            <p:cNvSpPr/>
            <p:nvPr/>
          </p:nvSpPr>
          <p:spPr bwMode="auto">
            <a:xfrm>
              <a:off x="4520" y="2009"/>
              <a:ext cx="786" cy="568"/>
            </a:xfrm>
            <a:custGeom>
              <a:avLst/>
              <a:gdLst>
                <a:gd name="T0" fmla="*/ 2 w 743"/>
                <a:gd name="T1" fmla="*/ 538 h 538"/>
                <a:gd name="T2" fmla="*/ 743 w 743"/>
                <a:gd name="T3" fmla="*/ 2 h 538"/>
                <a:gd name="T4" fmla="*/ 743 w 743"/>
                <a:gd name="T5" fmla="*/ 1 h 538"/>
                <a:gd name="T6" fmla="*/ 741 w 743"/>
                <a:gd name="T7" fmla="*/ 0 h 538"/>
                <a:gd name="T8" fmla="*/ 1 w 743"/>
                <a:gd name="T9" fmla="*/ 536 h 538"/>
                <a:gd name="T10" fmla="*/ 0 w 743"/>
                <a:gd name="T11" fmla="*/ 538 h 538"/>
                <a:gd name="T12" fmla="*/ 2 w 743"/>
                <a:gd name="T13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3" h="538">
                  <a:moveTo>
                    <a:pt x="2" y="538"/>
                  </a:moveTo>
                  <a:cubicBezTo>
                    <a:pt x="743" y="2"/>
                    <a:pt x="743" y="2"/>
                    <a:pt x="743" y="2"/>
                  </a:cubicBezTo>
                  <a:cubicBezTo>
                    <a:pt x="743" y="2"/>
                    <a:pt x="743" y="1"/>
                    <a:pt x="743" y="1"/>
                  </a:cubicBezTo>
                  <a:cubicBezTo>
                    <a:pt x="743" y="0"/>
                    <a:pt x="742" y="0"/>
                    <a:pt x="741" y="0"/>
                  </a:cubicBezTo>
                  <a:cubicBezTo>
                    <a:pt x="1" y="536"/>
                    <a:pt x="1" y="536"/>
                    <a:pt x="1" y="536"/>
                  </a:cubicBezTo>
                  <a:cubicBezTo>
                    <a:pt x="0" y="537"/>
                    <a:pt x="0" y="537"/>
                    <a:pt x="0" y="538"/>
                  </a:cubicBezTo>
                  <a:cubicBezTo>
                    <a:pt x="1" y="538"/>
                    <a:pt x="1" y="538"/>
                    <a:pt x="2" y="5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882"/>
            <p:cNvSpPr/>
            <p:nvPr/>
          </p:nvSpPr>
          <p:spPr bwMode="auto">
            <a:xfrm>
              <a:off x="1805" y="1387"/>
              <a:ext cx="1390" cy="985"/>
            </a:xfrm>
            <a:custGeom>
              <a:avLst/>
              <a:gdLst>
                <a:gd name="T0" fmla="*/ 1 w 1315"/>
                <a:gd name="T1" fmla="*/ 2 h 933"/>
                <a:gd name="T2" fmla="*/ 1313 w 1315"/>
                <a:gd name="T3" fmla="*/ 932 h 933"/>
                <a:gd name="T4" fmla="*/ 1315 w 1315"/>
                <a:gd name="T5" fmla="*/ 932 h 933"/>
                <a:gd name="T6" fmla="*/ 1314 w 1315"/>
                <a:gd name="T7" fmla="*/ 931 h 933"/>
                <a:gd name="T8" fmla="*/ 2 w 1315"/>
                <a:gd name="T9" fmla="*/ 0 h 933"/>
                <a:gd name="T10" fmla="*/ 1 w 1315"/>
                <a:gd name="T11" fmla="*/ 0 h 933"/>
                <a:gd name="T12" fmla="*/ 1 w 1315"/>
                <a:gd name="T13" fmla="*/ 2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5" h="933">
                  <a:moveTo>
                    <a:pt x="1" y="2"/>
                  </a:moveTo>
                  <a:cubicBezTo>
                    <a:pt x="1313" y="932"/>
                    <a:pt x="1313" y="932"/>
                    <a:pt x="1313" y="932"/>
                  </a:cubicBezTo>
                  <a:cubicBezTo>
                    <a:pt x="1314" y="933"/>
                    <a:pt x="1314" y="932"/>
                    <a:pt x="1315" y="932"/>
                  </a:cubicBezTo>
                  <a:cubicBezTo>
                    <a:pt x="1315" y="932"/>
                    <a:pt x="1315" y="931"/>
                    <a:pt x="1314" y="93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883"/>
            <p:cNvSpPr/>
            <p:nvPr/>
          </p:nvSpPr>
          <p:spPr bwMode="auto">
            <a:xfrm>
              <a:off x="1701" y="1927"/>
              <a:ext cx="1072" cy="204"/>
            </a:xfrm>
            <a:custGeom>
              <a:avLst/>
              <a:gdLst>
                <a:gd name="T0" fmla="*/ 1 w 1014"/>
                <a:gd name="T1" fmla="*/ 193 h 193"/>
                <a:gd name="T2" fmla="*/ 1013 w 1014"/>
                <a:gd name="T3" fmla="*/ 2 h 193"/>
                <a:gd name="T4" fmla="*/ 1014 w 1014"/>
                <a:gd name="T5" fmla="*/ 0 h 193"/>
                <a:gd name="T6" fmla="*/ 1012 w 1014"/>
                <a:gd name="T7" fmla="*/ 0 h 193"/>
                <a:gd name="T8" fmla="*/ 1 w 1014"/>
                <a:gd name="T9" fmla="*/ 191 h 193"/>
                <a:gd name="T10" fmla="*/ 0 w 1014"/>
                <a:gd name="T11" fmla="*/ 192 h 193"/>
                <a:gd name="T12" fmla="*/ 1 w 1014"/>
                <a:gd name="T1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4" h="193">
                  <a:moveTo>
                    <a:pt x="1" y="193"/>
                  </a:moveTo>
                  <a:cubicBezTo>
                    <a:pt x="1013" y="2"/>
                    <a:pt x="1013" y="2"/>
                    <a:pt x="1013" y="2"/>
                  </a:cubicBezTo>
                  <a:cubicBezTo>
                    <a:pt x="1013" y="2"/>
                    <a:pt x="1014" y="1"/>
                    <a:pt x="1014" y="0"/>
                  </a:cubicBezTo>
                  <a:cubicBezTo>
                    <a:pt x="1013" y="0"/>
                    <a:pt x="1013" y="0"/>
                    <a:pt x="1012" y="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1"/>
                    <a:pt x="0" y="192"/>
                    <a:pt x="0" y="192"/>
                  </a:cubicBezTo>
                  <a:cubicBezTo>
                    <a:pt x="0" y="193"/>
                    <a:pt x="1" y="193"/>
                    <a:pt x="1" y="1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884"/>
            <p:cNvSpPr/>
            <p:nvPr/>
          </p:nvSpPr>
          <p:spPr bwMode="auto">
            <a:xfrm>
              <a:off x="2770" y="1927"/>
              <a:ext cx="425" cy="615"/>
            </a:xfrm>
            <a:custGeom>
              <a:avLst/>
              <a:gdLst>
                <a:gd name="T0" fmla="*/ 1 w 402"/>
                <a:gd name="T1" fmla="*/ 1 h 583"/>
                <a:gd name="T2" fmla="*/ 400 w 402"/>
                <a:gd name="T3" fmla="*/ 582 h 583"/>
                <a:gd name="T4" fmla="*/ 402 w 402"/>
                <a:gd name="T5" fmla="*/ 582 h 583"/>
                <a:gd name="T6" fmla="*/ 402 w 402"/>
                <a:gd name="T7" fmla="*/ 581 h 583"/>
                <a:gd name="T8" fmla="*/ 2 w 402"/>
                <a:gd name="T9" fmla="*/ 0 h 583"/>
                <a:gd name="T10" fmla="*/ 1 w 402"/>
                <a:gd name="T11" fmla="*/ 0 h 583"/>
                <a:gd name="T12" fmla="*/ 1 w 402"/>
                <a:gd name="T13" fmla="*/ 1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583">
                  <a:moveTo>
                    <a:pt x="1" y="1"/>
                  </a:moveTo>
                  <a:cubicBezTo>
                    <a:pt x="400" y="582"/>
                    <a:pt x="400" y="582"/>
                    <a:pt x="400" y="582"/>
                  </a:cubicBezTo>
                  <a:cubicBezTo>
                    <a:pt x="401" y="582"/>
                    <a:pt x="401" y="583"/>
                    <a:pt x="402" y="582"/>
                  </a:cubicBezTo>
                  <a:cubicBezTo>
                    <a:pt x="402" y="582"/>
                    <a:pt x="402" y="581"/>
                    <a:pt x="402" y="58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885"/>
            <p:cNvSpPr/>
            <p:nvPr/>
          </p:nvSpPr>
          <p:spPr bwMode="auto">
            <a:xfrm>
              <a:off x="2770" y="1927"/>
              <a:ext cx="757" cy="1216"/>
            </a:xfrm>
            <a:custGeom>
              <a:avLst/>
              <a:gdLst>
                <a:gd name="T0" fmla="*/ 716 w 716"/>
                <a:gd name="T1" fmla="*/ 1151 h 1152"/>
                <a:gd name="T2" fmla="*/ 2 w 716"/>
                <a:gd name="T3" fmla="*/ 0 h 1152"/>
                <a:gd name="T4" fmla="*/ 1 w 716"/>
                <a:gd name="T5" fmla="*/ 0 h 1152"/>
                <a:gd name="T6" fmla="*/ 1 w 716"/>
                <a:gd name="T7" fmla="*/ 1 h 1152"/>
                <a:gd name="T8" fmla="*/ 714 w 716"/>
                <a:gd name="T9" fmla="*/ 1152 h 1152"/>
                <a:gd name="T10" fmla="*/ 716 w 716"/>
                <a:gd name="T11" fmla="*/ 1152 h 1152"/>
                <a:gd name="T12" fmla="*/ 716 w 716"/>
                <a:gd name="T13" fmla="*/ 11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1152">
                  <a:moveTo>
                    <a:pt x="716" y="115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14" y="1152"/>
                    <a:pt x="714" y="1152"/>
                    <a:pt x="714" y="1152"/>
                  </a:cubicBezTo>
                  <a:cubicBezTo>
                    <a:pt x="715" y="1152"/>
                    <a:pt x="715" y="1152"/>
                    <a:pt x="716" y="1152"/>
                  </a:cubicBezTo>
                  <a:cubicBezTo>
                    <a:pt x="716" y="1152"/>
                    <a:pt x="716" y="1151"/>
                    <a:pt x="716" y="115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886"/>
            <p:cNvSpPr/>
            <p:nvPr/>
          </p:nvSpPr>
          <p:spPr bwMode="auto">
            <a:xfrm>
              <a:off x="2622" y="2644"/>
              <a:ext cx="905" cy="499"/>
            </a:xfrm>
            <a:custGeom>
              <a:avLst/>
              <a:gdLst>
                <a:gd name="T0" fmla="*/ 1 w 856"/>
                <a:gd name="T1" fmla="*/ 2 h 473"/>
                <a:gd name="T2" fmla="*/ 855 w 856"/>
                <a:gd name="T3" fmla="*/ 473 h 473"/>
                <a:gd name="T4" fmla="*/ 856 w 856"/>
                <a:gd name="T5" fmla="*/ 473 h 473"/>
                <a:gd name="T6" fmla="*/ 856 w 856"/>
                <a:gd name="T7" fmla="*/ 471 h 473"/>
                <a:gd name="T8" fmla="*/ 2 w 856"/>
                <a:gd name="T9" fmla="*/ 0 h 473"/>
                <a:gd name="T10" fmla="*/ 0 w 856"/>
                <a:gd name="T11" fmla="*/ 0 h 473"/>
                <a:gd name="T12" fmla="*/ 1 w 856"/>
                <a:gd name="T13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473">
                  <a:moveTo>
                    <a:pt x="1" y="2"/>
                  </a:moveTo>
                  <a:cubicBezTo>
                    <a:pt x="855" y="473"/>
                    <a:pt x="855" y="473"/>
                    <a:pt x="855" y="473"/>
                  </a:cubicBezTo>
                  <a:cubicBezTo>
                    <a:pt x="855" y="473"/>
                    <a:pt x="856" y="473"/>
                    <a:pt x="856" y="473"/>
                  </a:cubicBezTo>
                  <a:cubicBezTo>
                    <a:pt x="856" y="472"/>
                    <a:pt x="856" y="472"/>
                    <a:pt x="856" y="47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887"/>
            <p:cNvSpPr/>
            <p:nvPr/>
          </p:nvSpPr>
          <p:spPr bwMode="auto">
            <a:xfrm>
              <a:off x="1805" y="1387"/>
              <a:ext cx="820" cy="1259"/>
            </a:xfrm>
            <a:custGeom>
              <a:avLst/>
              <a:gdLst>
                <a:gd name="T0" fmla="*/ 775 w 776"/>
                <a:gd name="T1" fmla="*/ 1190 h 1192"/>
                <a:gd name="T2" fmla="*/ 2 w 776"/>
                <a:gd name="T3" fmla="*/ 0 h 1192"/>
                <a:gd name="T4" fmla="*/ 1 w 776"/>
                <a:gd name="T5" fmla="*/ 0 h 1192"/>
                <a:gd name="T6" fmla="*/ 1 w 776"/>
                <a:gd name="T7" fmla="*/ 1 h 1192"/>
                <a:gd name="T8" fmla="*/ 774 w 776"/>
                <a:gd name="T9" fmla="*/ 1191 h 1192"/>
                <a:gd name="T10" fmla="*/ 775 w 776"/>
                <a:gd name="T11" fmla="*/ 1192 h 1192"/>
                <a:gd name="T12" fmla="*/ 775 w 776"/>
                <a:gd name="T13" fmla="*/ 119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6" h="1192">
                  <a:moveTo>
                    <a:pt x="775" y="119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74" y="1191"/>
                    <a:pt x="774" y="1191"/>
                    <a:pt x="774" y="1191"/>
                  </a:cubicBezTo>
                  <a:cubicBezTo>
                    <a:pt x="774" y="1192"/>
                    <a:pt x="774" y="1192"/>
                    <a:pt x="775" y="1192"/>
                  </a:cubicBezTo>
                  <a:cubicBezTo>
                    <a:pt x="775" y="1191"/>
                    <a:pt x="776" y="1191"/>
                    <a:pt x="775" y="119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888"/>
            <p:cNvSpPr/>
            <p:nvPr/>
          </p:nvSpPr>
          <p:spPr bwMode="auto">
            <a:xfrm>
              <a:off x="5620" y="2452"/>
              <a:ext cx="550" cy="380"/>
            </a:xfrm>
            <a:custGeom>
              <a:avLst/>
              <a:gdLst>
                <a:gd name="T0" fmla="*/ 2 w 521"/>
                <a:gd name="T1" fmla="*/ 358 h 359"/>
                <a:gd name="T2" fmla="*/ 521 w 521"/>
                <a:gd name="T3" fmla="*/ 2 h 359"/>
                <a:gd name="T4" fmla="*/ 521 w 521"/>
                <a:gd name="T5" fmla="*/ 0 h 359"/>
                <a:gd name="T6" fmla="*/ 520 w 521"/>
                <a:gd name="T7" fmla="*/ 0 h 359"/>
                <a:gd name="T8" fmla="*/ 0 w 521"/>
                <a:gd name="T9" fmla="*/ 357 h 359"/>
                <a:gd name="T10" fmla="*/ 0 w 521"/>
                <a:gd name="T11" fmla="*/ 358 h 359"/>
                <a:gd name="T12" fmla="*/ 2 w 521"/>
                <a:gd name="T13" fmla="*/ 358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1" h="359">
                  <a:moveTo>
                    <a:pt x="2" y="358"/>
                  </a:moveTo>
                  <a:cubicBezTo>
                    <a:pt x="521" y="2"/>
                    <a:pt x="521" y="2"/>
                    <a:pt x="521" y="2"/>
                  </a:cubicBezTo>
                  <a:cubicBezTo>
                    <a:pt x="521" y="1"/>
                    <a:pt x="521" y="1"/>
                    <a:pt x="521" y="0"/>
                  </a:cubicBezTo>
                  <a:cubicBezTo>
                    <a:pt x="521" y="0"/>
                    <a:pt x="520" y="0"/>
                    <a:pt x="520" y="0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57"/>
                    <a:pt x="0" y="358"/>
                    <a:pt x="0" y="358"/>
                  </a:cubicBezTo>
                  <a:cubicBezTo>
                    <a:pt x="0" y="359"/>
                    <a:pt x="1" y="359"/>
                    <a:pt x="2" y="3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889"/>
            <p:cNvSpPr/>
            <p:nvPr/>
          </p:nvSpPr>
          <p:spPr bwMode="auto">
            <a:xfrm>
              <a:off x="4770" y="2342"/>
              <a:ext cx="1197" cy="657"/>
            </a:xfrm>
            <a:custGeom>
              <a:avLst/>
              <a:gdLst>
                <a:gd name="T0" fmla="*/ 1 w 1133"/>
                <a:gd name="T1" fmla="*/ 2 h 623"/>
                <a:gd name="T2" fmla="*/ 1131 w 1133"/>
                <a:gd name="T3" fmla="*/ 623 h 623"/>
                <a:gd name="T4" fmla="*/ 1132 w 1133"/>
                <a:gd name="T5" fmla="*/ 623 h 623"/>
                <a:gd name="T6" fmla="*/ 1132 w 1133"/>
                <a:gd name="T7" fmla="*/ 621 h 623"/>
                <a:gd name="T8" fmla="*/ 2 w 1133"/>
                <a:gd name="T9" fmla="*/ 0 h 623"/>
                <a:gd name="T10" fmla="*/ 0 w 1133"/>
                <a:gd name="T11" fmla="*/ 0 h 623"/>
                <a:gd name="T12" fmla="*/ 1 w 1133"/>
                <a:gd name="T13" fmla="*/ 2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3" h="623">
                  <a:moveTo>
                    <a:pt x="1" y="2"/>
                  </a:moveTo>
                  <a:cubicBezTo>
                    <a:pt x="1131" y="623"/>
                    <a:pt x="1131" y="623"/>
                    <a:pt x="1131" y="623"/>
                  </a:cubicBezTo>
                  <a:cubicBezTo>
                    <a:pt x="1131" y="623"/>
                    <a:pt x="1132" y="623"/>
                    <a:pt x="1132" y="623"/>
                  </a:cubicBezTo>
                  <a:cubicBezTo>
                    <a:pt x="1133" y="622"/>
                    <a:pt x="1132" y="621"/>
                    <a:pt x="1132" y="6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890"/>
            <p:cNvSpPr/>
            <p:nvPr/>
          </p:nvSpPr>
          <p:spPr bwMode="auto">
            <a:xfrm>
              <a:off x="3722" y="2342"/>
              <a:ext cx="1050" cy="19"/>
            </a:xfrm>
            <a:custGeom>
              <a:avLst/>
              <a:gdLst>
                <a:gd name="T0" fmla="*/ 992 w 993"/>
                <a:gd name="T1" fmla="*/ 0 h 18"/>
                <a:gd name="T2" fmla="*/ 1 w 993"/>
                <a:gd name="T3" fmla="*/ 16 h 18"/>
                <a:gd name="T4" fmla="*/ 0 w 993"/>
                <a:gd name="T5" fmla="*/ 17 h 18"/>
                <a:gd name="T6" fmla="*/ 1 w 993"/>
                <a:gd name="T7" fmla="*/ 18 h 18"/>
                <a:gd name="T8" fmla="*/ 992 w 993"/>
                <a:gd name="T9" fmla="*/ 2 h 18"/>
                <a:gd name="T10" fmla="*/ 993 w 993"/>
                <a:gd name="T11" fmla="*/ 1 h 18"/>
                <a:gd name="T12" fmla="*/ 992 w 99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3" h="18">
                  <a:moveTo>
                    <a:pt x="992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992" y="2"/>
                    <a:pt x="992" y="2"/>
                    <a:pt x="992" y="2"/>
                  </a:cubicBezTo>
                  <a:cubicBezTo>
                    <a:pt x="993" y="2"/>
                    <a:pt x="993" y="1"/>
                    <a:pt x="993" y="1"/>
                  </a:cubicBezTo>
                  <a:cubicBezTo>
                    <a:pt x="993" y="0"/>
                    <a:pt x="993" y="0"/>
                    <a:pt x="9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灯片编号占位符 4"/>
          <p:cNvSpPr txBox="1"/>
          <p:nvPr userDrawn="1"/>
        </p:nvSpPr>
        <p:spPr>
          <a:xfrm>
            <a:off x="11433937" y="182562"/>
            <a:ext cx="5130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9EEC016-FEBD-4938-9F3C-E119082D7AA0}" type="slidenum">
              <a:rPr lang="zh-CN" altLang="en-US" smtClean="0">
                <a:latin typeface="Arial" panose="020B0604020202020204" pitchFamily="34" charset="0"/>
                <a:cs typeface="Arial" panose="020B0604020202020204" pitchFamily="34" charset="0"/>
              </a:rPr>
              <a:t>‹#›</a:t>
            </a:fld>
            <a:endParaRPr lang="zh-CN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11702898" y="505858"/>
            <a:ext cx="24455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 userDrawn="1"/>
        </p:nvGrpSpPr>
        <p:grpSpPr>
          <a:xfrm>
            <a:off x="11458348" y="6225540"/>
            <a:ext cx="733652" cy="632460"/>
            <a:chOff x="10309860" y="5026658"/>
            <a:chExt cx="1697126" cy="1463042"/>
          </a:xfrm>
        </p:grpSpPr>
        <p:sp>
          <p:nvSpPr>
            <p:cNvPr id="12" name="等腰三角形 11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等腰三角形 12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等腰三角形 13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等腰三角形 14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等腰三角形 1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等腰三角形 17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等腰三角形 18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 rot="5400000">
            <a:off x="-191796" y="442135"/>
            <a:ext cx="697431" cy="313839"/>
            <a:chOff x="10309860" y="5980571"/>
            <a:chExt cx="1131417" cy="509129"/>
          </a:xfrm>
        </p:grpSpPr>
        <p:sp>
          <p:nvSpPr>
            <p:cNvPr id="32" name="等腰三角形 31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等腰三角形 32"/>
            <p:cNvSpPr/>
            <p:nvPr/>
          </p:nvSpPr>
          <p:spPr>
            <a:xfrm rot="10800000">
              <a:off x="10592715" y="5980571"/>
              <a:ext cx="565709" cy="487681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0" name="矩形 39"/>
          <p:cNvSpPr/>
          <p:nvPr userDrawn="1"/>
        </p:nvSpPr>
        <p:spPr>
          <a:xfrm>
            <a:off x="5113021" y="68581"/>
            <a:ext cx="2606040" cy="6789420"/>
          </a:xfrm>
          <a:prstGeom prst="rect">
            <a:avLst/>
          </a:prstGeom>
          <a:gradFill>
            <a:gsLst>
              <a:gs pos="71000">
                <a:schemeClr val="bg1">
                  <a:lumMod val="95000"/>
                </a:schemeClr>
              </a:gs>
              <a:gs pos="100000">
                <a:schemeClr val="bg1">
                  <a:lumMod val="9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29" name="矩形 4928"/>
          <p:cNvSpPr/>
          <p:nvPr userDrawn="1"/>
        </p:nvSpPr>
        <p:spPr>
          <a:xfrm>
            <a:off x="9649202" y="5772525"/>
            <a:ext cx="2535964" cy="10716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直接连接符 8"/>
          <p:cNvCxnSpPr/>
          <p:nvPr userDrawn="1"/>
        </p:nvCxnSpPr>
        <p:spPr>
          <a:xfrm flipH="1">
            <a:off x="11869774" y="6563496"/>
            <a:ext cx="108766" cy="10876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组合 3"/>
          <p:cNvGrpSpPr/>
          <p:nvPr userDrawn="1"/>
        </p:nvGrpSpPr>
        <p:grpSpPr>
          <a:xfrm rot="5400000">
            <a:off x="-150663" y="235370"/>
            <a:ext cx="547857" cy="246532"/>
            <a:chOff x="10309860" y="5980571"/>
            <a:chExt cx="1131417" cy="509129"/>
          </a:xfrm>
        </p:grpSpPr>
        <p:sp>
          <p:nvSpPr>
            <p:cNvPr id="5" name="等腰三角形 4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等腰三角形 5"/>
            <p:cNvSpPr/>
            <p:nvPr/>
          </p:nvSpPr>
          <p:spPr>
            <a:xfrm rot="10800000">
              <a:off x="10592715" y="5980571"/>
              <a:ext cx="565709" cy="487681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等腰三角形 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0FB175-0875-4CBC-A298-D245F987461C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灯片编号占位符 4"/>
          <p:cNvSpPr txBox="1"/>
          <p:nvPr userDrawn="1"/>
        </p:nvSpPr>
        <p:spPr>
          <a:xfrm>
            <a:off x="11554460" y="6356350"/>
            <a:ext cx="513080" cy="378142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9EEC016-FEBD-4938-9F3C-E119082D7AA0}" type="slidenum">
              <a:rPr lang="zh-CN" altLang="en-US" sz="140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‹#›</a:t>
            </a:fld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组合 7"/>
          <p:cNvGrpSpPr/>
          <p:nvPr userDrawn="1"/>
        </p:nvGrpSpPr>
        <p:grpSpPr>
          <a:xfrm rot="5400000">
            <a:off x="11830049" y="6483568"/>
            <a:ext cx="361950" cy="374432"/>
            <a:chOff x="10592714" y="5026658"/>
            <a:chExt cx="1414272" cy="1463042"/>
          </a:xfrm>
        </p:grpSpPr>
        <p:sp>
          <p:nvSpPr>
            <p:cNvPr id="11" name="等腰三角形 10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等腰三角形 12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等腰三角形 14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186055" y="3443635"/>
            <a:ext cx="47194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跨越障碍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·</a:t>
            </a:r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超越自己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1186055" y="4432538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xiazaii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03" name="矩形 4902"/>
          <p:cNvSpPr/>
          <p:nvPr/>
        </p:nvSpPr>
        <p:spPr>
          <a:xfrm>
            <a:off x="1025667" y="1963203"/>
            <a:ext cx="518414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9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冲刺</a:t>
            </a:r>
            <a:r>
              <a:rPr lang="en-US" altLang="zh-CN" sz="9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2020</a:t>
            </a:r>
            <a:endParaRPr lang="zh-CN" altLang="en-US" sz="9600" dirty="0">
              <a:solidFill>
                <a:schemeClr val="tx1">
                  <a:lumMod val="75000"/>
                  <a:lumOff val="25000"/>
                </a:schemeClr>
              </a:solidFill>
              <a:latin typeface="方正宋刻本秀楷简体" panose="02000000000000000000" pitchFamily="2" charset="-122"/>
              <a:ea typeface="方正宋刻本秀楷简体" panose="02000000000000000000" pitchFamily="2" charset="-122"/>
            </a:endParaRPr>
          </a:p>
        </p:txBody>
      </p:sp>
      <p:cxnSp>
        <p:nvCxnSpPr>
          <p:cNvPr id="4905" name="直接连接符 4904"/>
          <p:cNvCxnSpPr/>
          <p:nvPr/>
        </p:nvCxnSpPr>
        <p:spPr>
          <a:xfrm>
            <a:off x="1272540" y="3443635"/>
            <a:ext cx="463296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6" name="直接连接符 4905"/>
          <p:cNvCxnSpPr/>
          <p:nvPr/>
        </p:nvCxnSpPr>
        <p:spPr>
          <a:xfrm>
            <a:off x="1272540" y="4028410"/>
            <a:ext cx="463296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5" name="组合 4914"/>
          <p:cNvGrpSpPr/>
          <p:nvPr/>
        </p:nvGrpSpPr>
        <p:grpSpPr>
          <a:xfrm>
            <a:off x="10911840" y="5754411"/>
            <a:ext cx="1280160" cy="1103589"/>
            <a:chOff x="10309860" y="5026658"/>
            <a:chExt cx="1697126" cy="1463042"/>
          </a:xfrm>
        </p:grpSpPr>
        <p:sp>
          <p:nvSpPr>
            <p:cNvPr id="4907" name="等腰三角形 4906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8" name="等腰三角形 4907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9" name="等腰三角形 4908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0" name="等腰三角形 4909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1" name="等腰三角形 4910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2" name="等腰三角形 4911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3" name="等腰三角形 4912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4" name="等腰三角形 4913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/>
          <p:cNvSpPr txBox="1"/>
          <p:nvPr/>
        </p:nvSpPr>
        <p:spPr>
          <a:xfrm>
            <a:off x="2672785" y="1644321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2672785" y="3228380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2672785" y="4799497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grpSp>
        <p:nvGrpSpPr>
          <p:cNvPr id="43" name="组合 42"/>
          <p:cNvGrpSpPr/>
          <p:nvPr/>
        </p:nvGrpSpPr>
        <p:grpSpPr>
          <a:xfrm>
            <a:off x="7540919" y="1319439"/>
            <a:ext cx="3523209" cy="5655194"/>
            <a:chOff x="3790951" y="2667002"/>
            <a:chExt cx="6999288" cy="11234737"/>
          </a:xfrm>
          <a:solidFill>
            <a:schemeClr val="bg1">
              <a:lumMod val="85000"/>
            </a:schemeClr>
          </a:solidFill>
        </p:grpSpPr>
        <p:sp>
          <p:nvSpPr>
            <p:cNvPr id="44" name="Oval 5"/>
            <p:cNvSpPr>
              <a:spLocks noChangeArrowheads="1"/>
            </p:cNvSpPr>
            <p:nvPr/>
          </p:nvSpPr>
          <p:spPr bwMode="auto">
            <a:xfrm>
              <a:off x="6286501" y="3051177"/>
              <a:ext cx="106363" cy="10477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5" name="Oval 6"/>
            <p:cNvSpPr>
              <a:spLocks noChangeArrowheads="1"/>
            </p:cNvSpPr>
            <p:nvPr/>
          </p:nvSpPr>
          <p:spPr bwMode="auto">
            <a:xfrm>
              <a:off x="6732588" y="2881314"/>
              <a:ext cx="111125" cy="10953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6478588" y="3065463"/>
              <a:ext cx="584200" cy="74612"/>
            </a:xfrm>
            <a:custGeom>
              <a:avLst/>
              <a:gdLst>
                <a:gd name="T0" fmla="*/ 8 w 115"/>
                <a:gd name="T1" fmla="*/ 15 h 15"/>
                <a:gd name="T2" fmla="*/ 108 w 115"/>
                <a:gd name="T3" fmla="*/ 15 h 15"/>
                <a:gd name="T4" fmla="*/ 115 w 115"/>
                <a:gd name="T5" fmla="*/ 8 h 15"/>
                <a:gd name="T6" fmla="*/ 115 w 115"/>
                <a:gd name="T7" fmla="*/ 7 h 15"/>
                <a:gd name="T8" fmla="*/ 108 w 115"/>
                <a:gd name="T9" fmla="*/ 0 h 15"/>
                <a:gd name="T10" fmla="*/ 8 w 115"/>
                <a:gd name="T11" fmla="*/ 0 h 15"/>
                <a:gd name="T12" fmla="*/ 0 w 115"/>
                <a:gd name="T13" fmla="*/ 7 h 15"/>
                <a:gd name="T14" fmla="*/ 0 w 115"/>
                <a:gd name="T15" fmla="*/ 8 h 15"/>
                <a:gd name="T16" fmla="*/ 8 w 1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5">
                  <a:moveTo>
                    <a:pt x="8" y="15"/>
                  </a:moveTo>
                  <a:cubicBezTo>
                    <a:pt x="108" y="15"/>
                    <a:pt x="108" y="15"/>
                    <a:pt x="108" y="15"/>
                  </a:cubicBezTo>
                  <a:cubicBezTo>
                    <a:pt x="112" y="15"/>
                    <a:pt x="115" y="12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3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4079876" y="8604252"/>
              <a:ext cx="542925" cy="708025"/>
            </a:xfrm>
            <a:custGeom>
              <a:avLst/>
              <a:gdLst>
                <a:gd name="T0" fmla="*/ 38 w 107"/>
                <a:gd name="T1" fmla="*/ 142 h 142"/>
                <a:gd name="T2" fmla="*/ 37 w 107"/>
                <a:gd name="T3" fmla="*/ 127 h 142"/>
                <a:gd name="T4" fmla="*/ 57 w 107"/>
                <a:gd name="T5" fmla="*/ 76 h 142"/>
                <a:gd name="T6" fmla="*/ 94 w 107"/>
                <a:gd name="T7" fmla="*/ 37 h 142"/>
                <a:gd name="T8" fmla="*/ 101 w 107"/>
                <a:gd name="T9" fmla="*/ 31 h 142"/>
                <a:gd name="T10" fmla="*/ 106 w 107"/>
                <a:gd name="T11" fmla="*/ 16 h 142"/>
                <a:gd name="T12" fmla="*/ 92 w 107"/>
                <a:gd name="T13" fmla="*/ 3 h 142"/>
                <a:gd name="T14" fmla="*/ 70 w 107"/>
                <a:gd name="T15" fmla="*/ 0 h 142"/>
                <a:gd name="T16" fmla="*/ 22 w 107"/>
                <a:gd name="T17" fmla="*/ 25 h 142"/>
                <a:gd name="T18" fmla="*/ 11 w 107"/>
                <a:gd name="T19" fmla="*/ 93 h 142"/>
                <a:gd name="T20" fmla="*/ 30 w 107"/>
                <a:gd name="T21" fmla="*/ 129 h 142"/>
                <a:gd name="T22" fmla="*/ 38 w 107"/>
                <a:gd name="T23" fmla="*/ 142 h 142"/>
                <a:gd name="T24" fmla="*/ 28 w 107"/>
                <a:gd name="T25" fmla="*/ 29 h 142"/>
                <a:gd name="T26" fmla="*/ 70 w 107"/>
                <a:gd name="T27" fmla="*/ 8 h 142"/>
                <a:gd name="T28" fmla="*/ 90 w 107"/>
                <a:gd name="T29" fmla="*/ 11 h 142"/>
                <a:gd name="T30" fmla="*/ 98 w 107"/>
                <a:gd name="T31" fmla="*/ 18 h 142"/>
                <a:gd name="T32" fmla="*/ 95 w 107"/>
                <a:gd name="T33" fmla="*/ 25 h 142"/>
                <a:gd name="T34" fmla="*/ 89 w 107"/>
                <a:gd name="T35" fmla="*/ 31 h 142"/>
                <a:gd name="T36" fmla="*/ 51 w 107"/>
                <a:gd name="T37" fmla="*/ 72 h 142"/>
                <a:gd name="T38" fmla="*/ 30 w 107"/>
                <a:gd name="T39" fmla="*/ 115 h 142"/>
                <a:gd name="T40" fmla="*/ 19 w 107"/>
                <a:gd name="T41" fmla="*/ 91 h 142"/>
                <a:gd name="T42" fmla="*/ 28 w 107"/>
                <a:gd name="T43" fmla="*/ 2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142">
                  <a:moveTo>
                    <a:pt x="38" y="142"/>
                  </a:move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6" y="105"/>
                    <a:pt x="57" y="76"/>
                  </a:cubicBezTo>
                  <a:cubicBezTo>
                    <a:pt x="74" y="54"/>
                    <a:pt x="86" y="44"/>
                    <a:pt x="94" y="37"/>
                  </a:cubicBezTo>
                  <a:cubicBezTo>
                    <a:pt x="97" y="35"/>
                    <a:pt x="99" y="33"/>
                    <a:pt x="101" y="31"/>
                  </a:cubicBezTo>
                  <a:cubicBezTo>
                    <a:pt x="105" y="27"/>
                    <a:pt x="107" y="21"/>
                    <a:pt x="106" y="16"/>
                  </a:cubicBezTo>
                  <a:cubicBezTo>
                    <a:pt x="104" y="10"/>
                    <a:pt x="99" y="6"/>
                    <a:pt x="92" y="3"/>
                  </a:cubicBezTo>
                  <a:cubicBezTo>
                    <a:pt x="88" y="2"/>
                    <a:pt x="80" y="0"/>
                    <a:pt x="70" y="0"/>
                  </a:cubicBezTo>
                  <a:cubicBezTo>
                    <a:pt x="56" y="0"/>
                    <a:pt x="36" y="4"/>
                    <a:pt x="22" y="25"/>
                  </a:cubicBezTo>
                  <a:cubicBezTo>
                    <a:pt x="0" y="56"/>
                    <a:pt x="5" y="77"/>
                    <a:pt x="11" y="93"/>
                  </a:cubicBezTo>
                  <a:cubicBezTo>
                    <a:pt x="17" y="110"/>
                    <a:pt x="29" y="128"/>
                    <a:pt x="30" y="129"/>
                  </a:cubicBezTo>
                  <a:lnTo>
                    <a:pt x="38" y="142"/>
                  </a:lnTo>
                  <a:close/>
                  <a:moveTo>
                    <a:pt x="28" y="29"/>
                  </a:moveTo>
                  <a:cubicBezTo>
                    <a:pt x="38" y="15"/>
                    <a:pt x="52" y="8"/>
                    <a:pt x="70" y="8"/>
                  </a:cubicBezTo>
                  <a:cubicBezTo>
                    <a:pt x="79" y="8"/>
                    <a:pt x="87" y="10"/>
                    <a:pt x="90" y="11"/>
                  </a:cubicBezTo>
                  <a:cubicBezTo>
                    <a:pt x="94" y="12"/>
                    <a:pt x="97" y="15"/>
                    <a:pt x="98" y="18"/>
                  </a:cubicBezTo>
                  <a:cubicBezTo>
                    <a:pt x="98" y="20"/>
                    <a:pt x="97" y="23"/>
                    <a:pt x="95" y="25"/>
                  </a:cubicBezTo>
                  <a:cubicBezTo>
                    <a:pt x="94" y="27"/>
                    <a:pt x="92" y="28"/>
                    <a:pt x="89" y="31"/>
                  </a:cubicBezTo>
                  <a:cubicBezTo>
                    <a:pt x="81" y="38"/>
                    <a:pt x="68" y="48"/>
                    <a:pt x="51" y="72"/>
                  </a:cubicBezTo>
                  <a:cubicBezTo>
                    <a:pt x="38" y="89"/>
                    <a:pt x="33" y="105"/>
                    <a:pt x="30" y="115"/>
                  </a:cubicBezTo>
                  <a:cubicBezTo>
                    <a:pt x="27" y="108"/>
                    <a:pt x="22" y="99"/>
                    <a:pt x="19" y="91"/>
                  </a:cubicBezTo>
                  <a:cubicBezTo>
                    <a:pt x="13" y="74"/>
                    <a:pt x="9" y="57"/>
                    <a:pt x="28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8" name="Freeform 9"/>
            <p:cNvSpPr>
              <a:spLocks noEditPoints="1"/>
            </p:cNvSpPr>
            <p:nvPr/>
          </p:nvSpPr>
          <p:spPr bwMode="auto">
            <a:xfrm>
              <a:off x="4151314" y="9580565"/>
              <a:ext cx="506413" cy="530225"/>
            </a:xfrm>
            <a:custGeom>
              <a:avLst/>
              <a:gdLst>
                <a:gd name="T0" fmla="*/ 83 w 100"/>
                <a:gd name="T1" fmla="*/ 0 h 106"/>
                <a:gd name="T2" fmla="*/ 60 w 100"/>
                <a:gd name="T3" fmla="*/ 3 h 106"/>
                <a:gd name="T4" fmla="*/ 12 w 100"/>
                <a:gd name="T5" fmla="*/ 37 h 106"/>
                <a:gd name="T6" fmla="*/ 14 w 100"/>
                <a:gd name="T7" fmla="*/ 87 h 106"/>
                <a:gd name="T8" fmla="*/ 47 w 100"/>
                <a:gd name="T9" fmla="*/ 105 h 106"/>
                <a:gd name="T10" fmla="*/ 54 w 100"/>
                <a:gd name="T11" fmla="*/ 106 h 106"/>
                <a:gd name="T12" fmla="*/ 61 w 100"/>
                <a:gd name="T13" fmla="*/ 104 h 106"/>
                <a:gd name="T14" fmla="*/ 63 w 100"/>
                <a:gd name="T15" fmla="*/ 93 h 106"/>
                <a:gd name="T16" fmla="*/ 78 w 100"/>
                <a:gd name="T17" fmla="*/ 40 h 106"/>
                <a:gd name="T18" fmla="*/ 93 w 100"/>
                <a:gd name="T19" fmla="*/ 19 h 106"/>
                <a:gd name="T20" fmla="*/ 99 w 100"/>
                <a:gd name="T21" fmla="*/ 7 h 106"/>
                <a:gd name="T22" fmla="*/ 83 w 100"/>
                <a:gd name="T23" fmla="*/ 0 h 106"/>
                <a:gd name="T24" fmla="*/ 87 w 100"/>
                <a:gd name="T25" fmla="*/ 13 h 106"/>
                <a:gd name="T26" fmla="*/ 71 w 100"/>
                <a:gd name="T27" fmla="*/ 36 h 106"/>
                <a:gd name="T28" fmla="*/ 55 w 100"/>
                <a:gd name="T29" fmla="*/ 92 h 106"/>
                <a:gd name="T30" fmla="*/ 55 w 100"/>
                <a:gd name="T31" fmla="*/ 93 h 106"/>
                <a:gd name="T32" fmla="*/ 55 w 100"/>
                <a:gd name="T33" fmla="*/ 93 h 106"/>
                <a:gd name="T34" fmla="*/ 55 w 100"/>
                <a:gd name="T35" fmla="*/ 98 h 106"/>
                <a:gd name="T36" fmla="*/ 51 w 100"/>
                <a:gd name="T37" fmla="*/ 97 h 106"/>
                <a:gd name="T38" fmla="*/ 19 w 100"/>
                <a:gd name="T39" fmla="*/ 80 h 106"/>
                <a:gd name="T40" fmla="*/ 20 w 100"/>
                <a:gd name="T41" fmla="*/ 40 h 106"/>
                <a:gd name="T42" fmla="*/ 61 w 100"/>
                <a:gd name="T43" fmla="*/ 10 h 106"/>
                <a:gd name="T44" fmla="*/ 83 w 100"/>
                <a:gd name="T45" fmla="*/ 8 h 106"/>
                <a:gd name="T46" fmla="*/ 91 w 100"/>
                <a:gd name="T47" fmla="*/ 9 h 106"/>
                <a:gd name="T48" fmla="*/ 87 w 100"/>
                <a:gd name="T49" fmla="*/ 1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6">
                  <a:moveTo>
                    <a:pt x="83" y="0"/>
                  </a:moveTo>
                  <a:cubicBezTo>
                    <a:pt x="77" y="0"/>
                    <a:pt x="69" y="1"/>
                    <a:pt x="60" y="3"/>
                  </a:cubicBezTo>
                  <a:cubicBezTo>
                    <a:pt x="43" y="5"/>
                    <a:pt x="25" y="9"/>
                    <a:pt x="12" y="37"/>
                  </a:cubicBezTo>
                  <a:cubicBezTo>
                    <a:pt x="0" y="66"/>
                    <a:pt x="8" y="82"/>
                    <a:pt x="14" y="87"/>
                  </a:cubicBezTo>
                  <a:cubicBezTo>
                    <a:pt x="20" y="92"/>
                    <a:pt x="40" y="101"/>
                    <a:pt x="47" y="105"/>
                  </a:cubicBezTo>
                  <a:cubicBezTo>
                    <a:pt x="50" y="106"/>
                    <a:pt x="52" y="106"/>
                    <a:pt x="54" y="106"/>
                  </a:cubicBezTo>
                  <a:cubicBezTo>
                    <a:pt x="58" y="106"/>
                    <a:pt x="60" y="105"/>
                    <a:pt x="61" y="104"/>
                  </a:cubicBezTo>
                  <a:cubicBezTo>
                    <a:pt x="63" y="102"/>
                    <a:pt x="64" y="98"/>
                    <a:pt x="63" y="93"/>
                  </a:cubicBezTo>
                  <a:cubicBezTo>
                    <a:pt x="64" y="89"/>
                    <a:pt x="69" y="57"/>
                    <a:pt x="78" y="40"/>
                  </a:cubicBezTo>
                  <a:cubicBezTo>
                    <a:pt x="83" y="30"/>
                    <a:pt x="89" y="23"/>
                    <a:pt x="93" y="19"/>
                  </a:cubicBezTo>
                  <a:cubicBezTo>
                    <a:pt x="97" y="14"/>
                    <a:pt x="100" y="11"/>
                    <a:pt x="99" y="7"/>
                  </a:cubicBezTo>
                  <a:cubicBezTo>
                    <a:pt x="98" y="1"/>
                    <a:pt x="90" y="0"/>
                    <a:pt x="83" y="0"/>
                  </a:cubicBezTo>
                  <a:close/>
                  <a:moveTo>
                    <a:pt x="87" y="13"/>
                  </a:moveTo>
                  <a:cubicBezTo>
                    <a:pt x="83" y="18"/>
                    <a:pt x="77" y="25"/>
                    <a:pt x="71" y="36"/>
                  </a:cubicBezTo>
                  <a:cubicBezTo>
                    <a:pt x="61" y="56"/>
                    <a:pt x="55" y="91"/>
                    <a:pt x="55" y="92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5" y="98"/>
                    <a:pt x="54" y="99"/>
                    <a:pt x="51" y="97"/>
                  </a:cubicBezTo>
                  <a:cubicBezTo>
                    <a:pt x="42" y="94"/>
                    <a:pt x="24" y="84"/>
                    <a:pt x="19" y="80"/>
                  </a:cubicBezTo>
                  <a:cubicBezTo>
                    <a:pt x="14" y="77"/>
                    <a:pt x="10" y="63"/>
                    <a:pt x="20" y="40"/>
                  </a:cubicBezTo>
                  <a:cubicBezTo>
                    <a:pt x="30" y="16"/>
                    <a:pt x="45" y="13"/>
                    <a:pt x="61" y="10"/>
                  </a:cubicBezTo>
                  <a:cubicBezTo>
                    <a:pt x="70" y="9"/>
                    <a:pt x="78" y="8"/>
                    <a:pt x="83" y="8"/>
                  </a:cubicBezTo>
                  <a:cubicBezTo>
                    <a:pt x="87" y="8"/>
                    <a:pt x="89" y="9"/>
                    <a:pt x="91" y="9"/>
                  </a:cubicBezTo>
                  <a:cubicBezTo>
                    <a:pt x="90" y="10"/>
                    <a:pt x="88" y="12"/>
                    <a:pt x="87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>
              <a:off x="3790951" y="2667002"/>
              <a:ext cx="6999288" cy="11234737"/>
            </a:xfrm>
            <a:custGeom>
              <a:avLst/>
              <a:gdLst>
                <a:gd name="T0" fmla="*/ 1238 w 1380"/>
                <a:gd name="T1" fmla="*/ 1842 h 2252"/>
                <a:gd name="T2" fmla="*/ 1302 w 1380"/>
                <a:gd name="T3" fmla="*/ 1408 h 2252"/>
                <a:gd name="T4" fmla="*/ 1248 w 1380"/>
                <a:gd name="T5" fmla="*/ 988 h 2252"/>
                <a:gd name="T6" fmla="*/ 1153 w 1380"/>
                <a:gd name="T7" fmla="*/ 788 h 2252"/>
                <a:gd name="T8" fmla="*/ 1065 w 1380"/>
                <a:gd name="T9" fmla="*/ 601 h 2252"/>
                <a:gd name="T10" fmla="*/ 999 w 1380"/>
                <a:gd name="T11" fmla="*/ 473 h 2252"/>
                <a:gd name="T12" fmla="*/ 183 w 1380"/>
                <a:gd name="T13" fmla="*/ 120 h 2252"/>
                <a:gd name="T14" fmla="*/ 69 w 1380"/>
                <a:gd name="T15" fmla="*/ 777 h 2252"/>
                <a:gd name="T16" fmla="*/ 63 w 1380"/>
                <a:gd name="T17" fmla="*/ 940 h 2252"/>
                <a:gd name="T18" fmla="*/ 42 w 1380"/>
                <a:gd name="T19" fmla="*/ 1143 h 2252"/>
                <a:gd name="T20" fmla="*/ 30 w 1380"/>
                <a:gd name="T21" fmla="*/ 1394 h 2252"/>
                <a:gd name="T22" fmla="*/ 123 w 1380"/>
                <a:gd name="T23" fmla="*/ 1575 h 2252"/>
                <a:gd name="T24" fmla="*/ 260 w 1380"/>
                <a:gd name="T25" fmla="*/ 1677 h 2252"/>
                <a:gd name="T26" fmla="*/ 345 w 1380"/>
                <a:gd name="T27" fmla="*/ 1810 h 2252"/>
                <a:gd name="T28" fmla="*/ 587 w 1380"/>
                <a:gd name="T29" fmla="*/ 2071 h 2252"/>
                <a:gd name="T30" fmla="*/ 662 w 1380"/>
                <a:gd name="T31" fmla="*/ 2248 h 2252"/>
                <a:gd name="T32" fmla="*/ 1102 w 1380"/>
                <a:gd name="T33" fmla="*/ 646 h 2252"/>
                <a:gd name="T34" fmla="*/ 1079 w 1380"/>
                <a:gd name="T35" fmla="*/ 742 h 2252"/>
                <a:gd name="T36" fmla="*/ 303 w 1380"/>
                <a:gd name="T37" fmla="*/ 24 h 2252"/>
                <a:gd name="T38" fmla="*/ 956 w 1380"/>
                <a:gd name="T39" fmla="*/ 147 h 2252"/>
                <a:gd name="T40" fmla="*/ 207 w 1380"/>
                <a:gd name="T41" fmla="*/ 120 h 2252"/>
                <a:gd name="T42" fmla="*/ 231 w 1380"/>
                <a:gd name="T43" fmla="*/ 1458 h 2252"/>
                <a:gd name="T44" fmla="*/ 236 w 1380"/>
                <a:gd name="T45" fmla="*/ 1305 h 2252"/>
                <a:gd name="T46" fmla="*/ 948 w 1380"/>
                <a:gd name="T47" fmla="*/ 155 h 2252"/>
                <a:gd name="T48" fmla="*/ 217 w 1380"/>
                <a:gd name="T49" fmla="*/ 1151 h 2252"/>
                <a:gd name="T50" fmla="*/ 129 w 1380"/>
                <a:gd name="T51" fmla="*/ 599 h 2252"/>
                <a:gd name="T52" fmla="*/ 83 w 1380"/>
                <a:gd name="T53" fmla="*/ 954 h 2252"/>
                <a:gd name="T54" fmla="*/ 199 w 1380"/>
                <a:gd name="T55" fmla="*/ 991 h 2252"/>
                <a:gd name="T56" fmla="*/ 64 w 1380"/>
                <a:gd name="T57" fmla="*/ 1112 h 2252"/>
                <a:gd name="T58" fmla="*/ 146 w 1380"/>
                <a:gd name="T59" fmla="*/ 970 h 2252"/>
                <a:gd name="T60" fmla="*/ 62 w 1380"/>
                <a:gd name="T61" fmla="*/ 1090 h 2252"/>
                <a:gd name="T62" fmla="*/ 150 w 1380"/>
                <a:gd name="T63" fmla="*/ 987 h 2252"/>
                <a:gd name="T64" fmla="*/ 60 w 1380"/>
                <a:gd name="T65" fmla="*/ 1159 h 2252"/>
                <a:gd name="T66" fmla="*/ 207 w 1380"/>
                <a:gd name="T67" fmla="*/ 1196 h 2252"/>
                <a:gd name="T68" fmla="*/ 143 w 1380"/>
                <a:gd name="T69" fmla="*/ 1349 h 2252"/>
                <a:gd name="T70" fmla="*/ 223 w 1380"/>
                <a:gd name="T71" fmla="*/ 1367 h 2252"/>
                <a:gd name="T72" fmla="*/ 89 w 1380"/>
                <a:gd name="T73" fmla="*/ 1533 h 2252"/>
                <a:gd name="T74" fmla="*/ 122 w 1380"/>
                <a:gd name="T75" fmla="*/ 1361 h 2252"/>
                <a:gd name="T76" fmla="*/ 199 w 1380"/>
                <a:gd name="T77" fmla="*/ 1373 h 2252"/>
                <a:gd name="T78" fmla="*/ 155 w 1380"/>
                <a:gd name="T79" fmla="*/ 1564 h 2252"/>
                <a:gd name="T80" fmla="*/ 219 w 1380"/>
                <a:gd name="T81" fmla="*/ 1513 h 2252"/>
                <a:gd name="T82" fmla="*/ 957 w 1380"/>
                <a:gd name="T83" fmla="*/ 974 h 2252"/>
                <a:gd name="T84" fmla="*/ 970 w 1380"/>
                <a:gd name="T85" fmla="*/ 1091 h 2252"/>
                <a:gd name="T86" fmla="*/ 207 w 1380"/>
                <a:gd name="T87" fmla="*/ 1534 h 2252"/>
                <a:gd name="T88" fmla="*/ 537 w 1380"/>
                <a:gd name="T89" fmla="*/ 1986 h 2252"/>
                <a:gd name="T90" fmla="*/ 302 w 1380"/>
                <a:gd name="T91" fmla="*/ 1710 h 2252"/>
                <a:gd name="T92" fmla="*/ 876 w 1380"/>
                <a:gd name="T93" fmla="*/ 1648 h 2252"/>
                <a:gd name="T94" fmla="*/ 1009 w 1380"/>
                <a:gd name="T95" fmla="*/ 1208 h 2252"/>
                <a:gd name="T96" fmla="*/ 997 w 1380"/>
                <a:gd name="T97" fmla="*/ 1007 h 2252"/>
                <a:gd name="T98" fmla="*/ 1025 w 1380"/>
                <a:gd name="T99" fmla="*/ 1003 h 2252"/>
                <a:gd name="T100" fmla="*/ 1066 w 1380"/>
                <a:gd name="T101" fmla="*/ 625 h 2252"/>
                <a:gd name="T102" fmla="*/ 1071 w 1380"/>
                <a:gd name="T103" fmla="*/ 743 h 2252"/>
                <a:gd name="T104" fmla="*/ 1141 w 1380"/>
                <a:gd name="T105" fmla="*/ 814 h 2252"/>
                <a:gd name="T106" fmla="*/ 1275 w 1380"/>
                <a:gd name="T107" fmla="*/ 1245 h 2252"/>
                <a:gd name="T108" fmla="*/ 1219 w 1380"/>
                <a:gd name="T109" fmla="*/ 1889 h 2252"/>
                <a:gd name="T110" fmla="*/ 996 w 1380"/>
                <a:gd name="T111" fmla="*/ 1166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80" h="2252">
                  <a:moveTo>
                    <a:pt x="1371" y="2221"/>
                  </a:moveTo>
                  <a:cubicBezTo>
                    <a:pt x="1371" y="2220"/>
                    <a:pt x="1339" y="2112"/>
                    <a:pt x="1315" y="2039"/>
                  </a:cubicBezTo>
                  <a:cubicBezTo>
                    <a:pt x="1298" y="1988"/>
                    <a:pt x="1273" y="1941"/>
                    <a:pt x="1256" y="1910"/>
                  </a:cubicBezTo>
                  <a:cubicBezTo>
                    <a:pt x="1250" y="1899"/>
                    <a:pt x="1243" y="1886"/>
                    <a:pt x="1242" y="1882"/>
                  </a:cubicBezTo>
                  <a:cubicBezTo>
                    <a:pt x="1240" y="1876"/>
                    <a:pt x="1238" y="1863"/>
                    <a:pt x="1238" y="1842"/>
                  </a:cubicBezTo>
                  <a:cubicBezTo>
                    <a:pt x="1239" y="1810"/>
                    <a:pt x="1239" y="1810"/>
                    <a:pt x="1239" y="1810"/>
                  </a:cubicBezTo>
                  <a:cubicBezTo>
                    <a:pt x="1240" y="1788"/>
                    <a:pt x="1242" y="1762"/>
                    <a:pt x="1248" y="1732"/>
                  </a:cubicBezTo>
                  <a:cubicBezTo>
                    <a:pt x="1253" y="1698"/>
                    <a:pt x="1261" y="1651"/>
                    <a:pt x="1269" y="1600"/>
                  </a:cubicBezTo>
                  <a:cubicBezTo>
                    <a:pt x="1281" y="1525"/>
                    <a:pt x="1293" y="1447"/>
                    <a:pt x="1299" y="1420"/>
                  </a:cubicBezTo>
                  <a:cubicBezTo>
                    <a:pt x="1300" y="1416"/>
                    <a:pt x="1301" y="1412"/>
                    <a:pt x="1302" y="1408"/>
                  </a:cubicBezTo>
                  <a:cubicBezTo>
                    <a:pt x="1312" y="1366"/>
                    <a:pt x="1320" y="1333"/>
                    <a:pt x="1298" y="1240"/>
                  </a:cubicBezTo>
                  <a:cubicBezTo>
                    <a:pt x="1284" y="1179"/>
                    <a:pt x="1276" y="1141"/>
                    <a:pt x="1271" y="1112"/>
                  </a:cubicBezTo>
                  <a:cubicBezTo>
                    <a:pt x="1268" y="1096"/>
                    <a:pt x="1265" y="1083"/>
                    <a:pt x="1262" y="1071"/>
                  </a:cubicBezTo>
                  <a:cubicBezTo>
                    <a:pt x="1253" y="1034"/>
                    <a:pt x="1249" y="1008"/>
                    <a:pt x="1248" y="991"/>
                  </a:cubicBezTo>
                  <a:cubicBezTo>
                    <a:pt x="1248" y="988"/>
                    <a:pt x="1248" y="988"/>
                    <a:pt x="1248" y="988"/>
                  </a:cubicBezTo>
                  <a:cubicBezTo>
                    <a:pt x="1247" y="965"/>
                    <a:pt x="1246" y="941"/>
                    <a:pt x="1224" y="908"/>
                  </a:cubicBezTo>
                  <a:cubicBezTo>
                    <a:pt x="1200" y="872"/>
                    <a:pt x="1183" y="846"/>
                    <a:pt x="1180" y="841"/>
                  </a:cubicBezTo>
                  <a:cubicBezTo>
                    <a:pt x="1178" y="837"/>
                    <a:pt x="1172" y="824"/>
                    <a:pt x="1169" y="817"/>
                  </a:cubicBezTo>
                  <a:cubicBezTo>
                    <a:pt x="1167" y="811"/>
                    <a:pt x="1165" y="806"/>
                    <a:pt x="1163" y="803"/>
                  </a:cubicBezTo>
                  <a:cubicBezTo>
                    <a:pt x="1160" y="797"/>
                    <a:pt x="1156" y="792"/>
                    <a:pt x="1153" y="788"/>
                  </a:cubicBezTo>
                  <a:cubicBezTo>
                    <a:pt x="1148" y="764"/>
                    <a:pt x="1134" y="685"/>
                    <a:pt x="1132" y="670"/>
                  </a:cubicBezTo>
                  <a:cubicBezTo>
                    <a:pt x="1128" y="646"/>
                    <a:pt x="1125" y="635"/>
                    <a:pt x="1117" y="627"/>
                  </a:cubicBezTo>
                  <a:cubicBezTo>
                    <a:pt x="1115" y="625"/>
                    <a:pt x="1112" y="623"/>
                    <a:pt x="1110" y="622"/>
                  </a:cubicBezTo>
                  <a:cubicBezTo>
                    <a:pt x="1102" y="611"/>
                    <a:pt x="1089" y="600"/>
                    <a:pt x="1068" y="600"/>
                  </a:cubicBezTo>
                  <a:cubicBezTo>
                    <a:pt x="1067" y="600"/>
                    <a:pt x="1066" y="601"/>
                    <a:pt x="1065" y="601"/>
                  </a:cubicBezTo>
                  <a:cubicBezTo>
                    <a:pt x="1050" y="601"/>
                    <a:pt x="1031" y="603"/>
                    <a:pt x="1011" y="614"/>
                  </a:cubicBezTo>
                  <a:cubicBezTo>
                    <a:pt x="1006" y="616"/>
                    <a:pt x="1001" y="619"/>
                    <a:pt x="996" y="623"/>
                  </a:cubicBezTo>
                  <a:cubicBezTo>
                    <a:pt x="996" y="554"/>
                    <a:pt x="996" y="554"/>
                    <a:pt x="996" y="554"/>
                  </a:cubicBezTo>
                  <a:cubicBezTo>
                    <a:pt x="998" y="551"/>
                    <a:pt x="999" y="548"/>
                    <a:pt x="999" y="545"/>
                  </a:cubicBezTo>
                  <a:cubicBezTo>
                    <a:pt x="999" y="473"/>
                    <a:pt x="999" y="473"/>
                    <a:pt x="999" y="473"/>
                  </a:cubicBezTo>
                  <a:cubicBezTo>
                    <a:pt x="999" y="470"/>
                    <a:pt x="998" y="466"/>
                    <a:pt x="996" y="464"/>
                  </a:cubicBezTo>
                  <a:cubicBezTo>
                    <a:pt x="996" y="120"/>
                    <a:pt x="996" y="120"/>
                    <a:pt x="996" y="120"/>
                  </a:cubicBezTo>
                  <a:cubicBezTo>
                    <a:pt x="996" y="54"/>
                    <a:pt x="942" y="0"/>
                    <a:pt x="876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236" y="0"/>
                    <a:pt x="183" y="54"/>
                    <a:pt x="183" y="120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2" y="572"/>
                    <a:pt x="181" y="572"/>
                    <a:pt x="181" y="572"/>
                  </a:cubicBezTo>
                  <a:cubicBezTo>
                    <a:pt x="168" y="572"/>
                    <a:pt x="144" y="573"/>
                    <a:pt x="125" y="575"/>
                  </a:cubicBezTo>
                  <a:cubicBezTo>
                    <a:pt x="105" y="578"/>
                    <a:pt x="43" y="586"/>
                    <a:pt x="23" y="647"/>
                  </a:cubicBezTo>
                  <a:cubicBezTo>
                    <a:pt x="3" y="706"/>
                    <a:pt x="36" y="745"/>
                    <a:pt x="69" y="777"/>
                  </a:cubicBezTo>
                  <a:cubicBezTo>
                    <a:pt x="102" y="810"/>
                    <a:pt x="163" y="827"/>
                    <a:pt x="183" y="832"/>
                  </a:cubicBezTo>
                  <a:cubicBezTo>
                    <a:pt x="183" y="850"/>
                    <a:pt x="183" y="850"/>
                    <a:pt x="183" y="850"/>
                  </a:cubicBezTo>
                  <a:cubicBezTo>
                    <a:pt x="174" y="852"/>
                    <a:pt x="160" y="856"/>
                    <a:pt x="143" y="862"/>
                  </a:cubicBezTo>
                  <a:cubicBezTo>
                    <a:pt x="110" y="873"/>
                    <a:pt x="94" y="896"/>
                    <a:pt x="73" y="926"/>
                  </a:cubicBezTo>
                  <a:cubicBezTo>
                    <a:pt x="70" y="931"/>
                    <a:pt x="67" y="936"/>
                    <a:pt x="63" y="940"/>
                  </a:cubicBezTo>
                  <a:cubicBezTo>
                    <a:pt x="30" y="987"/>
                    <a:pt x="30" y="1018"/>
                    <a:pt x="35" y="1036"/>
                  </a:cubicBezTo>
                  <a:cubicBezTo>
                    <a:pt x="36" y="1040"/>
                    <a:pt x="37" y="1057"/>
                    <a:pt x="37" y="1068"/>
                  </a:cubicBezTo>
                  <a:cubicBezTo>
                    <a:pt x="38" y="1085"/>
                    <a:pt x="38" y="1102"/>
                    <a:pt x="40" y="1116"/>
                  </a:cubicBezTo>
                  <a:cubicBezTo>
                    <a:pt x="42" y="1125"/>
                    <a:pt x="44" y="1132"/>
                    <a:pt x="47" y="1138"/>
                  </a:cubicBezTo>
                  <a:cubicBezTo>
                    <a:pt x="45" y="1140"/>
                    <a:pt x="44" y="1141"/>
                    <a:pt x="42" y="1143"/>
                  </a:cubicBezTo>
                  <a:cubicBezTo>
                    <a:pt x="33" y="1153"/>
                    <a:pt x="17" y="1177"/>
                    <a:pt x="10" y="1229"/>
                  </a:cubicBezTo>
                  <a:cubicBezTo>
                    <a:pt x="4" y="1270"/>
                    <a:pt x="28" y="1305"/>
                    <a:pt x="44" y="1328"/>
                  </a:cubicBezTo>
                  <a:cubicBezTo>
                    <a:pt x="48" y="1335"/>
                    <a:pt x="53" y="1341"/>
                    <a:pt x="54" y="1345"/>
                  </a:cubicBezTo>
                  <a:cubicBezTo>
                    <a:pt x="55" y="1348"/>
                    <a:pt x="57" y="1351"/>
                    <a:pt x="59" y="1354"/>
                  </a:cubicBezTo>
                  <a:cubicBezTo>
                    <a:pt x="45" y="1363"/>
                    <a:pt x="39" y="1375"/>
                    <a:pt x="30" y="1394"/>
                  </a:cubicBezTo>
                  <a:cubicBezTo>
                    <a:pt x="29" y="1397"/>
                    <a:pt x="27" y="1400"/>
                    <a:pt x="26" y="1404"/>
                  </a:cubicBezTo>
                  <a:cubicBezTo>
                    <a:pt x="12" y="1432"/>
                    <a:pt x="0" y="1463"/>
                    <a:pt x="18" y="1502"/>
                  </a:cubicBezTo>
                  <a:cubicBezTo>
                    <a:pt x="32" y="1532"/>
                    <a:pt x="61" y="1546"/>
                    <a:pt x="74" y="1552"/>
                  </a:cubicBezTo>
                  <a:cubicBezTo>
                    <a:pt x="75" y="1553"/>
                    <a:pt x="76" y="1553"/>
                    <a:pt x="76" y="1553"/>
                  </a:cubicBezTo>
                  <a:cubicBezTo>
                    <a:pt x="83" y="1558"/>
                    <a:pt x="108" y="1572"/>
                    <a:pt x="123" y="1575"/>
                  </a:cubicBezTo>
                  <a:cubicBezTo>
                    <a:pt x="132" y="1578"/>
                    <a:pt x="168" y="1597"/>
                    <a:pt x="184" y="1608"/>
                  </a:cubicBezTo>
                  <a:cubicBezTo>
                    <a:pt x="194" y="1615"/>
                    <a:pt x="211" y="1622"/>
                    <a:pt x="224" y="1628"/>
                  </a:cubicBezTo>
                  <a:cubicBezTo>
                    <a:pt x="228" y="1630"/>
                    <a:pt x="233" y="1632"/>
                    <a:pt x="236" y="1633"/>
                  </a:cubicBezTo>
                  <a:cubicBezTo>
                    <a:pt x="239" y="1638"/>
                    <a:pt x="245" y="1650"/>
                    <a:pt x="248" y="1656"/>
                  </a:cubicBezTo>
                  <a:cubicBezTo>
                    <a:pt x="254" y="1667"/>
                    <a:pt x="257" y="1673"/>
                    <a:pt x="260" y="1677"/>
                  </a:cubicBezTo>
                  <a:cubicBezTo>
                    <a:pt x="264" y="1683"/>
                    <a:pt x="272" y="1697"/>
                    <a:pt x="276" y="1705"/>
                  </a:cubicBezTo>
                  <a:cubicBezTo>
                    <a:pt x="277" y="1709"/>
                    <a:pt x="278" y="1715"/>
                    <a:pt x="281" y="1720"/>
                  </a:cubicBezTo>
                  <a:cubicBezTo>
                    <a:pt x="284" y="1727"/>
                    <a:pt x="297" y="1748"/>
                    <a:pt x="324" y="1783"/>
                  </a:cubicBezTo>
                  <a:cubicBezTo>
                    <a:pt x="328" y="1789"/>
                    <a:pt x="328" y="1789"/>
                    <a:pt x="328" y="1789"/>
                  </a:cubicBezTo>
                  <a:cubicBezTo>
                    <a:pt x="333" y="1795"/>
                    <a:pt x="339" y="1802"/>
                    <a:pt x="345" y="1810"/>
                  </a:cubicBezTo>
                  <a:cubicBezTo>
                    <a:pt x="369" y="1842"/>
                    <a:pt x="369" y="1842"/>
                    <a:pt x="369" y="1842"/>
                  </a:cubicBezTo>
                  <a:cubicBezTo>
                    <a:pt x="394" y="1875"/>
                    <a:pt x="424" y="1912"/>
                    <a:pt x="447" y="1938"/>
                  </a:cubicBezTo>
                  <a:cubicBezTo>
                    <a:pt x="478" y="1973"/>
                    <a:pt x="500" y="1989"/>
                    <a:pt x="513" y="1998"/>
                  </a:cubicBezTo>
                  <a:cubicBezTo>
                    <a:pt x="516" y="2001"/>
                    <a:pt x="519" y="2003"/>
                    <a:pt x="521" y="2004"/>
                  </a:cubicBezTo>
                  <a:cubicBezTo>
                    <a:pt x="535" y="2017"/>
                    <a:pt x="581" y="2062"/>
                    <a:pt x="587" y="2071"/>
                  </a:cubicBezTo>
                  <a:cubicBezTo>
                    <a:pt x="589" y="2075"/>
                    <a:pt x="590" y="2079"/>
                    <a:pt x="591" y="2082"/>
                  </a:cubicBezTo>
                  <a:cubicBezTo>
                    <a:pt x="593" y="2088"/>
                    <a:pt x="595" y="2094"/>
                    <a:pt x="601" y="2101"/>
                  </a:cubicBezTo>
                  <a:cubicBezTo>
                    <a:pt x="604" y="2105"/>
                    <a:pt x="626" y="2139"/>
                    <a:pt x="645" y="2169"/>
                  </a:cubicBezTo>
                  <a:cubicBezTo>
                    <a:pt x="655" y="2186"/>
                    <a:pt x="659" y="2216"/>
                    <a:pt x="660" y="2226"/>
                  </a:cubicBezTo>
                  <a:cubicBezTo>
                    <a:pt x="662" y="2248"/>
                    <a:pt x="662" y="2248"/>
                    <a:pt x="662" y="2248"/>
                  </a:cubicBezTo>
                  <a:cubicBezTo>
                    <a:pt x="684" y="2248"/>
                    <a:pt x="684" y="2248"/>
                    <a:pt x="684" y="2248"/>
                  </a:cubicBezTo>
                  <a:cubicBezTo>
                    <a:pt x="1348" y="2252"/>
                    <a:pt x="1348" y="2252"/>
                    <a:pt x="1348" y="2252"/>
                  </a:cubicBezTo>
                  <a:cubicBezTo>
                    <a:pt x="1380" y="2252"/>
                    <a:pt x="1380" y="2252"/>
                    <a:pt x="1380" y="2252"/>
                  </a:cubicBezTo>
                  <a:lnTo>
                    <a:pt x="1371" y="2221"/>
                  </a:lnTo>
                  <a:close/>
                  <a:moveTo>
                    <a:pt x="1102" y="646"/>
                  </a:moveTo>
                  <a:cubicBezTo>
                    <a:pt x="1104" y="650"/>
                    <a:pt x="1106" y="658"/>
                    <a:pt x="1108" y="674"/>
                  </a:cubicBezTo>
                  <a:cubicBezTo>
                    <a:pt x="1111" y="691"/>
                    <a:pt x="1127" y="781"/>
                    <a:pt x="1130" y="797"/>
                  </a:cubicBezTo>
                  <a:cubicBezTo>
                    <a:pt x="1129" y="800"/>
                    <a:pt x="1125" y="808"/>
                    <a:pt x="1120" y="809"/>
                  </a:cubicBezTo>
                  <a:cubicBezTo>
                    <a:pt x="1117" y="809"/>
                    <a:pt x="1115" y="808"/>
                    <a:pt x="1112" y="805"/>
                  </a:cubicBezTo>
                  <a:cubicBezTo>
                    <a:pt x="1097" y="789"/>
                    <a:pt x="1081" y="756"/>
                    <a:pt x="1079" y="742"/>
                  </a:cubicBezTo>
                  <a:cubicBezTo>
                    <a:pt x="1077" y="725"/>
                    <a:pt x="1089" y="694"/>
                    <a:pt x="1092" y="684"/>
                  </a:cubicBezTo>
                  <a:cubicBezTo>
                    <a:pt x="1099" y="668"/>
                    <a:pt x="1101" y="653"/>
                    <a:pt x="1101" y="649"/>
                  </a:cubicBezTo>
                  <a:cubicBezTo>
                    <a:pt x="1102" y="648"/>
                    <a:pt x="1102" y="647"/>
                    <a:pt x="1102" y="646"/>
                  </a:cubicBezTo>
                  <a:close/>
                  <a:moveTo>
                    <a:pt x="207" y="120"/>
                  </a:moveTo>
                  <a:cubicBezTo>
                    <a:pt x="207" y="67"/>
                    <a:pt x="250" y="24"/>
                    <a:pt x="303" y="24"/>
                  </a:cubicBezTo>
                  <a:cubicBezTo>
                    <a:pt x="876" y="24"/>
                    <a:pt x="876" y="24"/>
                    <a:pt x="876" y="24"/>
                  </a:cubicBezTo>
                  <a:cubicBezTo>
                    <a:pt x="929" y="24"/>
                    <a:pt x="972" y="67"/>
                    <a:pt x="972" y="120"/>
                  </a:cubicBezTo>
                  <a:cubicBezTo>
                    <a:pt x="972" y="646"/>
                    <a:pt x="972" y="646"/>
                    <a:pt x="972" y="646"/>
                  </a:cubicBezTo>
                  <a:cubicBezTo>
                    <a:pt x="966" y="654"/>
                    <a:pt x="961" y="662"/>
                    <a:pt x="956" y="672"/>
                  </a:cubicBezTo>
                  <a:cubicBezTo>
                    <a:pt x="956" y="147"/>
                    <a:pt x="956" y="147"/>
                    <a:pt x="956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3" y="985"/>
                    <a:pt x="223" y="985"/>
                    <a:pt x="223" y="985"/>
                  </a:cubicBezTo>
                  <a:cubicBezTo>
                    <a:pt x="223" y="984"/>
                    <a:pt x="223" y="984"/>
                    <a:pt x="223" y="983"/>
                  </a:cubicBezTo>
                  <a:cubicBezTo>
                    <a:pt x="219" y="969"/>
                    <a:pt x="209" y="952"/>
                    <a:pt x="207" y="919"/>
                  </a:cubicBezTo>
                  <a:lnTo>
                    <a:pt x="207" y="120"/>
                  </a:lnTo>
                  <a:close/>
                  <a:moveTo>
                    <a:pt x="942" y="888"/>
                  </a:moveTo>
                  <a:cubicBezTo>
                    <a:pt x="944" y="899"/>
                    <a:pt x="946" y="909"/>
                    <a:pt x="948" y="918"/>
                  </a:cubicBezTo>
                  <a:cubicBezTo>
                    <a:pt x="948" y="1500"/>
                    <a:pt x="948" y="1500"/>
                    <a:pt x="948" y="1500"/>
                  </a:cubicBezTo>
                  <a:cubicBezTo>
                    <a:pt x="231" y="1500"/>
                    <a:pt x="231" y="1500"/>
                    <a:pt x="231" y="1500"/>
                  </a:cubicBezTo>
                  <a:cubicBezTo>
                    <a:pt x="231" y="1458"/>
                    <a:pt x="231" y="1458"/>
                    <a:pt x="231" y="1458"/>
                  </a:cubicBezTo>
                  <a:cubicBezTo>
                    <a:pt x="232" y="1446"/>
                    <a:pt x="231" y="1435"/>
                    <a:pt x="231" y="1427"/>
                  </a:cubicBezTo>
                  <a:cubicBezTo>
                    <a:pt x="231" y="1423"/>
                    <a:pt x="231" y="1419"/>
                    <a:pt x="231" y="1416"/>
                  </a:cubicBezTo>
                  <a:cubicBezTo>
                    <a:pt x="231" y="1413"/>
                    <a:pt x="231" y="1410"/>
                    <a:pt x="231" y="1407"/>
                  </a:cubicBezTo>
                  <a:cubicBezTo>
                    <a:pt x="231" y="1328"/>
                    <a:pt x="231" y="1328"/>
                    <a:pt x="231" y="1328"/>
                  </a:cubicBezTo>
                  <a:cubicBezTo>
                    <a:pt x="233" y="1322"/>
                    <a:pt x="234" y="1314"/>
                    <a:pt x="236" y="1305"/>
                  </a:cubicBezTo>
                  <a:cubicBezTo>
                    <a:pt x="250" y="1244"/>
                    <a:pt x="246" y="1217"/>
                    <a:pt x="231" y="1190"/>
                  </a:cubicBezTo>
                  <a:cubicBezTo>
                    <a:pt x="231" y="1085"/>
                    <a:pt x="231" y="1085"/>
                    <a:pt x="231" y="1085"/>
                  </a:cubicBezTo>
                  <a:cubicBezTo>
                    <a:pt x="235" y="1067"/>
                    <a:pt x="235" y="1046"/>
                    <a:pt x="231" y="1023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948" y="155"/>
                    <a:pt x="948" y="155"/>
                    <a:pt x="948" y="155"/>
                  </a:cubicBezTo>
                  <a:cubicBezTo>
                    <a:pt x="948" y="691"/>
                    <a:pt x="948" y="691"/>
                    <a:pt x="948" y="691"/>
                  </a:cubicBezTo>
                  <a:cubicBezTo>
                    <a:pt x="926" y="753"/>
                    <a:pt x="934" y="843"/>
                    <a:pt x="942" y="888"/>
                  </a:cubicBezTo>
                  <a:close/>
                  <a:moveTo>
                    <a:pt x="223" y="1109"/>
                  </a:moveTo>
                  <a:cubicBezTo>
                    <a:pt x="223" y="1176"/>
                    <a:pt x="223" y="1176"/>
                    <a:pt x="223" y="1176"/>
                  </a:cubicBezTo>
                  <a:cubicBezTo>
                    <a:pt x="217" y="1165"/>
                    <a:pt x="217" y="1162"/>
                    <a:pt x="217" y="1151"/>
                  </a:cubicBezTo>
                  <a:cubicBezTo>
                    <a:pt x="217" y="1119"/>
                    <a:pt x="217" y="1119"/>
                    <a:pt x="217" y="1119"/>
                  </a:cubicBezTo>
                  <a:cubicBezTo>
                    <a:pt x="219" y="1116"/>
                    <a:pt x="221" y="1112"/>
                    <a:pt x="223" y="1109"/>
                  </a:cubicBezTo>
                  <a:close/>
                  <a:moveTo>
                    <a:pt x="85" y="760"/>
                  </a:moveTo>
                  <a:cubicBezTo>
                    <a:pt x="51" y="726"/>
                    <a:pt x="31" y="698"/>
                    <a:pt x="45" y="654"/>
                  </a:cubicBezTo>
                  <a:cubicBezTo>
                    <a:pt x="60" y="611"/>
                    <a:pt x="104" y="602"/>
                    <a:pt x="129" y="599"/>
                  </a:cubicBezTo>
                  <a:cubicBezTo>
                    <a:pt x="146" y="597"/>
                    <a:pt x="169" y="596"/>
                    <a:pt x="181" y="596"/>
                  </a:cubicBezTo>
                  <a:cubicBezTo>
                    <a:pt x="181" y="596"/>
                    <a:pt x="182" y="596"/>
                    <a:pt x="183" y="596"/>
                  </a:cubicBezTo>
                  <a:cubicBezTo>
                    <a:pt x="183" y="807"/>
                    <a:pt x="183" y="807"/>
                    <a:pt x="183" y="807"/>
                  </a:cubicBezTo>
                  <a:cubicBezTo>
                    <a:pt x="161" y="801"/>
                    <a:pt x="111" y="785"/>
                    <a:pt x="85" y="760"/>
                  </a:cubicBezTo>
                  <a:close/>
                  <a:moveTo>
                    <a:pt x="83" y="954"/>
                  </a:moveTo>
                  <a:cubicBezTo>
                    <a:pt x="109" y="918"/>
                    <a:pt x="121" y="894"/>
                    <a:pt x="150" y="885"/>
                  </a:cubicBezTo>
                  <a:cubicBezTo>
                    <a:pt x="163" y="881"/>
                    <a:pt x="174" y="877"/>
                    <a:pt x="182" y="875"/>
                  </a:cubicBezTo>
                  <a:cubicBezTo>
                    <a:pt x="182" y="903"/>
                    <a:pt x="182" y="903"/>
                    <a:pt x="182" y="903"/>
                  </a:cubicBezTo>
                  <a:cubicBezTo>
                    <a:pt x="182" y="918"/>
                    <a:pt x="182" y="949"/>
                    <a:pt x="197" y="984"/>
                  </a:cubicBezTo>
                  <a:cubicBezTo>
                    <a:pt x="198" y="986"/>
                    <a:pt x="198" y="989"/>
                    <a:pt x="199" y="991"/>
                  </a:cubicBezTo>
                  <a:cubicBezTo>
                    <a:pt x="201" y="997"/>
                    <a:pt x="203" y="1003"/>
                    <a:pt x="204" y="1009"/>
                  </a:cubicBezTo>
                  <a:cubicBezTo>
                    <a:pt x="205" y="1013"/>
                    <a:pt x="206" y="1018"/>
                    <a:pt x="207" y="1023"/>
                  </a:cubicBezTo>
                  <a:cubicBezTo>
                    <a:pt x="216" y="1072"/>
                    <a:pt x="206" y="1107"/>
                    <a:pt x="175" y="1130"/>
                  </a:cubicBezTo>
                  <a:cubicBezTo>
                    <a:pt x="128" y="1165"/>
                    <a:pt x="82" y="1146"/>
                    <a:pt x="67" y="1123"/>
                  </a:cubicBezTo>
                  <a:cubicBezTo>
                    <a:pt x="66" y="1119"/>
                    <a:pt x="65" y="1116"/>
                    <a:pt x="64" y="1112"/>
                  </a:cubicBezTo>
                  <a:cubicBezTo>
                    <a:pt x="64" y="1111"/>
                    <a:pt x="64" y="1109"/>
                    <a:pt x="63" y="1108"/>
                  </a:cubicBezTo>
                  <a:cubicBezTo>
                    <a:pt x="67" y="1098"/>
                    <a:pt x="80" y="1066"/>
                    <a:pt x="96" y="1048"/>
                  </a:cubicBezTo>
                  <a:cubicBezTo>
                    <a:pt x="116" y="1025"/>
                    <a:pt x="144" y="1004"/>
                    <a:pt x="152" y="998"/>
                  </a:cubicBezTo>
                  <a:cubicBezTo>
                    <a:pt x="156" y="996"/>
                    <a:pt x="159" y="991"/>
                    <a:pt x="158" y="987"/>
                  </a:cubicBezTo>
                  <a:cubicBezTo>
                    <a:pt x="158" y="981"/>
                    <a:pt x="153" y="974"/>
                    <a:pt x="146" y="970"/>
                  </a:cubicBezTo>
                  <a:cubicBezTo>
                    <a:pt x="135" y="963"/>
                    <a:pt x="104" y="971"/>
                    <a:pt x="88" y="986"/>
                  </a:cubicBezTo>
                  <a:cubicBezTo>
                    <a:pt x="73" y="1002"/>
                    <a:pt x="63" y="1026"/>
                    <a:pt x="59" y="1036"/>
                  </a:cubicBezTo>
                  <a:cubicBezTo>
                    <a:pt x="59" y="1033"/>
                    <a:pt x="59" y="1031"/>
                    <a:pt x="58" y="1029"/>
                  </a:cubicBezTo>
                  <a:cubicBezTo>
                    <a:pt x="54" y="1016"/>
                    <a:pt x="57" y="991"/>
                    <a:pt x="83" y="954"/>
                  </a:cubicBezTo>
                  <a:close/>
                  <a:moveTo>
                    <a:pt x="62" y="1090"/>
                  </a:moveTo>
                  <a:cubicBezTo>
                    <a:pt x="61" y="1083"/>
                    <a:pt x="61" y="1074"/>
                    <a:pt x="61" y="1066"/>
                  </a:cubicBezTo>
                  <a:cubicBezTo>
                    <a:pt x="62" y="1059"/>
                    <a:pt x="63" y="1048"/>
                    <a:pt x="67" y="1038"/>
                  </a:cubicBezTo>
                  <a:cubicBezTo>
                    <a:pt x="69" y="1031"/>
                    <a:pt x="79" y="1007"/>
                    <a:pt x="94" y="992"/>
                  </a:cubicBezTo>
                  <a:cubicBezTo>
                    <a:pt x="108" y="978"/>
                    <a:pt x="135" y="973"/>
                    <a:pt x="142" y="977"/>
                  </a:cubicBezTo>
                  <a:cubicBezTo>
                    <a:pt x="147" y="979"/>
                    <a:pt x="150" y="984"/>
                    <a:pt x="150" y="987"/>
                  </a:cubicBezTo>
                  <a:cubicBezTo>
                    <a:pt x="150" y="988"/>
                    <a:pt x="150" y="990"/>
                    <a:pt x="148" y="992"/>
                  </a:cubicBezTo>
                  <a:cubicBezTo>
                    <a:pt x="139" y="997"/>
                    <a:pt x="111" y="1019"/>
                    <a:pt x="90" y="1042"/>
                  </a:cubicBezTo>
                  <a:cubicBezTo>
                    <a:pt x="78" y="1056"/>
                    <a:pt x="68" y="1076"/>
                    <a:pt x="62" y="1090"/>
                  </a:cubicBezTo>
                  <a:close/>
                  <a:moveTo>
                    <a:pt x="33" y="1232"/>
                  </a:moveTo>
                  <a:cubicBezTo>
                    <a:pt x="39" y="1189"/>
                    <a:pt x="52" y="1168"/>
                    <a:pt x="60" y="1159"/>
                  </a:cubicBezTo>
                  <a:cubicBezTo>
                    <a:pt x="63" y="1156"/>
                    <a:pt x="65" y="1154"/>
                    <a:pt x="68" y="1151"/>
                  </a:cubicBezTo>
                  <a:cubicBezTo>
                    <a:pt x="81" y="1159"/>
                    <a:pt x="100" y="1166"/>
                    <a:pt x="120" y="1166"/>
                  </a:cubicBezTo>
                  <a:cubicBezTo>
                    <a:pt x="137" y="1166"/>
                    <a:pt x="163" y="1165"/>
                    <a:pt x="183" y="1153"/>
                  </a:cubicBezTo>
                  <a:cubicBezTo>
                    <a:pt x="183" y="1159"/>
                    <a:pt x="183" y="1159"/>
                    <a:pt x="183" y="1159"/>
                  </a:cubicBezTo>
                  <a:cubicBezTo>
                    <a:pt x="183" y="1176"/>
                    <a:pt x="196" y="1181"/>
                    <a:pt x="207" y="1196"/>
                  </a:cubicBezTo>
                  <a:cubicBezTo>
                    <a:pt x="207" y="1196"/>
                    <a:pt x="208" y="1197"/>
                    <a:pt x="208" y="1198"/>
                  </a:cubicBezTo>
                  <a:cubicBezTo>
                    <a:pt x="220" y="1219"/>
                    <a:pt x="232" y="1257"/>
                    <a:pt x="213" y="1300"/>
                  </a:cubicBezTo>
                  <a:cubicBezTo>
                    <a:pt x="202" y="1326"/>
                    <a:pt x="188" y="1338"/>
                    <a:pt x="174" y="1343"/>
                  </a:cubicBezTo>
                  <a:cubicBezTo>
                    <a:pt x="169" y="1345"/>
                    <a:pt x="164" y="1346"/>
                    <a:pt x="158" y="1347"/>
                  </a:cubicBezTo>
                  <a:cubicBezTo>
                    <a:pt x="153" y="1348"/>
                    <a:pt x="148" y="1349"/>
                    <a:pt x="143" y="1349"/>
                  </a:cubicBezTo>
                  <a:cubicBezTo>
                    <a:pt x="89" y="1354"/>
                    <a:pt x="73" y="1330"/>
                    <a:pt x="73" y="1330"/>
                  </a:cubicBezTo>
                  <a:cubicBezTo>
                    <a:pt x="73" y="1330"/>
                    <a:pt x="73" y="1330"/>
                    <a:pt x="73" y="1330"/>
                  </a:cubicBezTo>
                  <a:cubicBezTo>
                    <a:pt x="61" y="1308"/>
                    <a:pt x="28" y="1272"/>
                    <a:pt x="33" y="1232"/>
                  </a:cubicBezTo>
                  <a:close/>
                  <a:moveTo>
                    <a:pt x="223" y="1351"/>
                  </a:moveTo>
                  <a:cubicBezTo>
                    <a:pt x="223" y="1367"/>
                    <a:pt x="223" y="1367"/>
                    <a:pt x="223" y="1367"/>
                  </a:cubicBezTo>
                  <a:cubicBezTo>
                    <a:pt x="221" y="1364"/>
                    <a:pt x="219" y="1361"/>
                    <a:pt x="217" y="1358"/>
                  </a:cubicBezTo>
                  <a:cubicBezTo>
                    <a:pt x="219" y="1356"/>
                    <a:pt x="221" y="1354"/>
                    <a:pt x="223" y="1351"/>
                  </a:cubicBezTo>
                  <a:close/>
                  <a:moveTo>
                    <a:pt x="99" y="1539"/>
                  </a:moveTo>
                  <a:cubicBezTo>
                    <a:pt x="99" y="1539"/>
                    <a:pt x="99" y="1539"/>
                    <a:pt x="99" y="1539"/>
                  </a:cubicBezTo>
                  <a:cubicBezTo>
                    <a:pt x="94" y="1536"/>
                    <a:pt x="91" y="1534"/>
                    <a:pt x="89" y="1533"/>
                  </a:cubicBezTo>
                  <a:cubicBezTo>
                    <a:pt x="85" y="1530"/>
                    <a:pt x="52" y="1519"/>
                    <a:pt x="39" y="1492"/>
                  </a:cubicBezTo>
                  <a:cubicBezTo>
                    <a:pt x="27" y="1464"/>
                    <a:pt x="33" y="1443"/>
                    <a:pt x="47" y="1414"/>
                  </a:cubicBezTo>
                  <a:cubicBezTo>
                    <a:pt x="61" y="1386"/>
                    <a:pt x="64" y="1377"/>
                    <a:pt x="78" y="1370"/>
                  </a:cubicBezTo>
                  <a:cubicBezTo>
                    <a:pt x="86" y="1367"/>
                    <a:pt x="94" y="1364"/>
                    <a:pt x="101" y="1363"/>
                  </a:cubicBezTo>
                  <a:cubicBezTo>
                    <a:pt x="107" y="1362"/>
                    <a:pt x="114" y="1361"/>
                    <a:pt x="122" y="1361"/>
                  </a:cubicBezTo>
                  <a:cubicBezTo>
                    <a:pt x="130" y="1361"/>
                    <a:pt x="139" y="1361"/>
                    <a:pt x="148" y="1361"/>
                  </a:cubicBezTo>
                  <a:cubicBezTo>
                    <a:pt x="149" y="1361"/>
                    <a:pt x="149" y="1361"/>
                    <a:pt x="149" y="1361"/>
                  </a:cubicBezTo>
                  <a:cubicBezTo>
                    <a:pt x="183" y="1364"/>
                    <a:pt x="183" y="1364"/>
                    <a:pt x="183" y="1364"/>
                  </a:cubicBezTo>
                  <a:cubicBezTo>
                    <a:pt x="183" y="1364"/>
                    <a:pt x="183" y="1364"/>
                    <a:pt x="183" y="1364"/>
                  </a:cubicBezTo>
                  <a:cubicBezTo>
                    <a:pt x="188" y="1366"/>
                    <a:pt x="194" y="1369"/>
                    <a:pt x="199" y="1373"/>
                  </a:cubicBezTo>
                  <a:cubicBezTo>
                    <a:pt x="207" y="1384"/>
                    <a:pt x="207" y="1401"/>
                    <a:pt x="207" y="1416"/>
                  </a:cubicBezTo>
                  <a:cubicBezTo>
                    <a:pt x="207" y="1438"/>
                    <a:pt x="211" y="1464"/>
                    <a:pt x="196" y="1505"/>
                  </a:cubicBezTo>
                  <a:cubicBezTo>
                    <a:pt x="181" y="1546"/>
                    <a:pt x="110" y="1545"/>
                    <a:pt x="99" y="1539"/>
                  </a:cubicBezTo>
                  <a:close/>
                  <a:moveTo>
                    <a:pt x="197" y="1588"/>
                  </a:moveTo>
                  <a:cubicBezTo>
                    <a:pt x="188" y="1582"/>
                    <a:pt x="171" y="1572"/>
                    <a:pt x="155" y="1564"/>
                  </a:cubicBezTo>
                  <a:cubicBezTo>
                    <a:pt x="165" y="1562"/>
                    <a:pt x="176" y="1558"/>
                    <a:pt x="185" y="1552"/>
                  </a:cubicBezTo>
                  <a:cubicBezTo>
                    <a:pt x="188" y="1566"/>
                    <a:pt x="193" y="1578"/>
                    <a:pt x="200" y="1590"/>
                  </a:cubicBezTo>
                  <a:cubicBezTo>
                    <a:pt x="199" y="1589"/>
                    <a:pt x="198" y="1588"/>
                    <a:pt x="197" y="1588"/>
                  </a:cubicBezTo>
                  <a:close/>
                  <a:moveTo>
                    <a:pt x="207" y="1534"/>
                  </a:moveTo>
                  <a:cubicBezTo>
                    <a:pt x="212" y="1528"/>
                    <a:pt x="216" y="1521"/>
                    <a:pt x="219" y="1513"/>
                  </a:cubicBezTo>
                  <a:cubicBezTo>
                    <a:pt x="220" y="1509"/>
                    <a:pt x="222" y="1504"/>
                    <a:pt x="223" y="1500"/>
                  </a:cubicBezTo>
                  <a:cubicBezTo>
                    <a:pt x="223" y="1508"/>
                    <a:pt x="223" y="1508"/>
                    <a:pt x="223" y="1508"/>
                  </a:cubicBezTo>
                  <a:cubicBezTo>
                    <a:pt x="956" y="1508"/>
                    <a:pt x="956" y="1508"/>
                    <a:pt x="956" y="1508"/>
                  </a:cubicBezTo>
                  <a:cubicBezTo>
                    <a:pt x="956" y="967"/>
                    <a:pt x="956" y="967"/>
                    <a:pt x="956" y="967"/>
                  </a:cubicBezTo>
                  <a:cubicBezTo>
                    <a:pt x="956" y="970"/>
                    <a:pt x="956" y="972"/>
                    <a:pt x="957" y="974"/>
                  </a:cubicBezTo>
                  <a:cubicBezTo>
                    <a:pt x="959" y="992"/>
                    <a:pt x="968" y="1004"/>
                    <a:pt x="973" y="1011"/>
                  </a:cubicBezTo>
                  <a:cubicBezTo>
                    <a:pt x="973" y="1011"/>
                    <a:pt x="973" y="1011"/>
                    <a:pt x="973" y="1011"/>
                  </a:cubicBezTo>
                  <a:cubicBezTo>
                    <a:pt x="973" y="1011"/>
                    <a:pt x="973" y="1011"/>
                    <a:pt x="973" y="1012"/>
                  </a:cubicBezTo>
                  <a:cubicBezTo>
                    <a:pt x="970" y="1021"/>
                    <a:pt x="963" y="1043"/>
                    <a:pt x="967" y="1072"/>
                  </a:cubicBezTo>
                  <a:cubicBezTo>
                    <a:pt x="968" y="1077"/>
                    <a:pt x="969" y="1084"/>
                    <a:pt x="970" y="1091"/>
                  </a:cubicBezTo>
                  <a:cubicBezTo>
                    <a:pt x="972" y="1094"/>
                    <a:pt x="972" y="1094"/>
                    <a:pt x="972" y="1094"/>
                  </a:cubicBezTo>
                  <a:cubicBezTo>
                    <a:pt x="972" y="1528"/>
                    <a:pt x="972" y="1528"/>
                    <a:pt x="972" y="1528"/>
                  </a:cubicBezTo>
                  <a:cubicBezTo>
                    <a:pt x="972" y="1581"/>
                    <a:pt x="929" y="1624"/>
                    <a:pt x="876" y="1624"/>
                  </a:cubicBezTo>
                  <a:cubicBezTo>
                    <a:pt x="303" y="1624"/>
                    <a:pt x="303" y="1624"/>
                    <a:pt x="303" y="1624"/>
                  </a:cubicBezTo>
                  <a:cubicBezTo>
                    <a:pt x="252" y="1624"/>
                    <a:pt x="210" y="1584"/>
                    <a:pt x="207" y="1534"/>
                  </a:cubicBezTo>
                  <a:close/>
                  <a:moveTo>
                    <a:pt x="684" y="2224"/>
                  </a:moveTo>
                  <a:cubicBezTo>
                    <a:pt x="684" y="2224"/>
                    <a:pt x="681" y="2182"/>
                    <a:pt x="665" y="2156"/>
                  </a:cubicBezTo>
                  <a:cubicBezTo>
                    <a:pt x="649" y="2130"/>
                    <a:pt x="624" y="2091"/>
                    <a:pt x="619" y="2085"/>
                  </a:cubicBezTo>
                  <a:cubicBezTo>
                    <a:pt x="614" y="2079"/>
                    <a:pt x="615" y="2071"/>
                    <a:pt x="607" y="2058"/>
                  </a:cubicBezTo>
                  <a:cubicBezTo>
                    <a:pt x="599" y="2045"/>
                    <a:pt x="547" y="1995"/>
                    <a:pt x="537" y="1986"/>
                  </a:cubicBezTo>
                  <a:cubicBezTo>
                    <a:pt x="527" y="1977"/>
                    <a:pt x="504" y="1966"/>
                    <a:pt x="465" y="1922"/>
                  </a:cubicBezTo>
                  <a:cubicBezTo>
                    <a:pt x="446" y="1900"/>
                    <a:pt x="422" y="1871"/>
                    <a:pt x="399" y="1842"/>
                  </a:cubicBezTo>
                  <a:cubicBezTo>
                    <a:pt x="375" y="1810"/>
                    <a:pt x="375" y="1810"/>
                    <a:pt x="375" y="1810"/>
                  </a:cubicBezTo>
                  <a:cubicBezTo>
                    <a:pt x="363" y="1794"/>
                    <a:pt x="351" y="1779"/>
                    <a:pt x="343" y="1768"/>
                  </a:cubicBezTo>
                  <a:cubicBezTo>
                    <a:pt x="317" y="1734"/>
                    <a:pt x="305" y="1715"/>
                    <a:pt x="302" y="1710"/>
                  </a:cubicBezTo>
                  <a:cubicBezTo>
                    <a:pt x="300" y="1705"/>
                    <a:pt x="299" y="1697"/>
                    <a:pt x="299" y="1697"/>
                  </a:cubicBezTo>
                  <a:cubicBezTo>
                    <a:pt x="299" y="1697"/>
                    <a:pt x="286" y="1673"/>
                    <a:pt x="280" y="1664"/>
                  </a:cubicBezTo>
                  <a:cubicBezTo>
                    <a:pt x="277" y="1660"/>
                    <a:pt x="273" y="1652"/>
                    <a:pt x="268" y="1643"/>
                  </a:cubicBezTo>
                  <a:cubicBezTo>
                    <a:pt x="279" y="1646"/>
                    <a:pt x="291" y="1648"/>
                    <a:pt x="303" y="1648"/>
                  </a:cubicBezTo>
                  <a:cubicBezTo>
                    <a:pt x="876" y="1648"/>
                    <a:pt x="876" y="1648"/>
                    <a:pt x="876" y="1648"/>
                  </a:cubicBezTo>
                  <a:cubicBezTo>
                    <a:pt x="942" y="1648"/>
                    <a:pt x="996" y="1594"/>
                    <a:pt x="996" y="1528"/>
                  </a:cubicBezTo>
                  <a:cubicBezTo>
                    <a:pt x="996" y="1228"/>
                    <a:pt x="996" y="1228"/>
                    <a:pt x="996" y="1228"/>
                  </a:cubicBezTo>
                  <a:cubicBezTo>
                    <a:pt x="1002" y="1219"/>
                    <a:pt x="1008" y="1211"/>
                    <a:pt x="1008" y="1210"/>
                  </a:cubicBezTo>
                  <a:cubicBezTo>
                    <a:pt x="1009" y="1209"/>
                    <a:pt x="1009" y="1209"/>
                    <a:pt x="1009" y="1209"/>
                  </a:cubicBezTo>
                  <a:cubicBezTo>
                    <a:pt x="1009" y="1208"/>
                    <a:pt x="1009" y="1208"/>
                    <a:pt x="1009" y="1208"/>
                  </a:cubicBezTo>
                  <a:cubicBezTo>
                    <a:pt x="1009" y="1208"/>
                    <a:pt x="1007" y="1187"/>
                    <a:pt x="1006" y="1177"/>
                  </a:cubicBezTo>
                  <a:cubicBezTo>
                    <a:pt x="1005" y="1168"/>
                    <a:pt x="1000" y="1147"/>
                    <a:pt x="998" y="1139"/>
                  </a:cubicBezTo>
                  <a:cubicBezTo>
                    <a:pt x="997" y="1120"/>
                    <a:pt x="994" y="1088"/>
                    <a:pt x="991" y="1068"/>
                  </a:cubicBezTo>
                  <a:cubicBezTo>
                    <a:pt x="986" y="1039"/>
                    <a:pt x="996" y="1019"/>
                    <a:pt x="997" y="1015"/>
                  </a:cubicBezTo>
                  <a:cubicBezTo>
                    <a:pt x="997" y="1013"/>
                    <a:pt x="997" y="1010"/>
                    <a:pt x="997" y="1007"/>
                  </a:cubicBezTo>
                  <a:cubicBezTo>
                    <a:pt x="1004" y="1011"/>
                    <a:pt x="1010" y="1012"/>
                    <a:pt x="1015" y="1012"/>
                  </a:cubicBezTo>
                  <a:cubicBezTo>
                    <a:pt x="1019" y="1012"/>
                    <a:pt x="1023" y="1011"/>
                    <a:pt x="1026" y="1011"/>
                  </a:cubicBezTo>
                  <a:cubicBezTo>
                    <a:pt x="1028" y="1010"/>
                    <a:pt x="1030" y="1010"/>
                    <a:pt x="1031" y="1010"/>
                  </a:cubicBezTo>
                  <a:cubicBezTo>
                    <a:pt x="1032" y="1002"/>
                    <a:pt x="1032" y="1002"/>
                    <a:pt x="1032" y="1002"/>
                  </a:cubicBezTo>
                  <a:cubicBezTo>
                    <a:pt x="1030" y="1002"/>
                    <a:pt x="1028" y="1002"/>
                    <a:pt x="1025" y="1003"/>
                  </a:cubicBezTo>
                  <a:cubicBezTo>
                    <a:pt x="1017" y="1004"/>
                    <a:pt x="1005" y="1006"/>
                    <a:pt x="990" y="993"/>
                  </a:cubicBezTo>
                  <a:cubicBezTo>
                    <a:pt x="986" y="988"/>
                    <a:pt x="982" y="981"/>
                    <a:pt x="980" y="971"/>
                  </a:cubicBezTo>
                  <a:cubicBezTo>
                    <a:pt x="979" y="959"/>
                    <a:pt x="973" y="925"/>
                    <a:pt x="966" y="884"/>
                  </a:cubicBezTo>
                  <a:cubicBezTo>
                    <a:pt x="958" y="844"/>
                    <a:pt x="949" y="747"/>
                    <a:pt x="974" y="689"/>
                  </a:cubicBezTo>
                  <a:cubicBezTo>
                    <a:pt x="1000" y="630"/>
                    <a:pt x="1044" y="626"/>
                    <a:pt x="1066" y="625"/>
                  </a:cubicBezTo>
                  <a:cubicBezTo>
                    <a:pt x="1067" y="624"/>
                    <a:pt x="1067" y="624"/>
                    <a:pt x="1068" y="624"/>
                  </a:cubicBezTo>
                  <a:cubicBezTo>
                    <a:pt x="1085" y="624"/>
                    <a:pt x="1091" y="636"/>
                    <a:pt x="1093" y="640"/>
                  </a:cubicBezTo>
                  <a:cubicBezTo>
                    <a:pt x="1093" y="642"/>
                    <a:pt x="1094" y="645"/>
                    <a:pt x="1094" y="649"/>
                  </a:cubicBezTo>
                  <a:cubicBezTo>
                    <a:pt x="1093" y="653"/>
                    <a:pt x="1091" y="667"/>
                    <a:pt x="1085" y="682"/>
                  </a:cubicBezTo>
                  <a:cubicBezTo>
                    <a:pt x="1080" y="694"/>
                    <a:pt x="1069" y="725"/>
                    <a:pt x="1071" y="743"/>
                  </a:cubicBezTo>
                  <a:cubicBezTo>
                    <a:pt x="1074" y="760"/>
                    <a:pt x="1092" y="795"/>
                    <a:pt x="1106" y="810"/>
                  </a:cubicBezTo>
                  <a:cubicBezTo>
                    <a:pt x="1110" y="815"/>
                    <a:pt x="1115" y="817"/>
                    <a:pt x="1119" y="817"/>
                  </a:cubicBezTo>
                  <a:cubicBezTo>
                    <a:pt x="1120" y="817"/>
                    <a:pt x="1120" y="817"/>
                    <a:pt x="1121" y="816"/>
                  </a:cubicBezTo>
                  <a:cubicBezTo>
                    <a:pt x="1128" y="815"/>
                    <a:pt x="1133" y="809"/>
                    <a:pt x="1135" y="804"/>
                  </a:cubicBezTo>
                  <a:cubicBezTo>
                    <a:pt x="1137" y="807"/>
                    <a:pt x="1140" y="810"/>
                    <a:pt x="1141" y="814"/>
                  </a:cubicBezTo>
                  <a:cubicBezTo>
                    <a:pt x="1145" y="821"/>
                    <a:pt x="1155" y="846"/>
                    <a:pt x="1159" y="853"/>
                  </a:cubicBezTo>
                  <a:cubicBezTo>
                    <a:pt x="1163" y="860"/>
                    <a:pt x="1185" y="893"/>
                    <a:pt x="1204" y="922"/>
                  </a:cubicBezTo>
                  <a:cubicBezTo>
                    <a:pt x="1223" y="950"/>
                    <a:pt x="1223" y="969"/>
                    <a:pt x="1224" y="992"/>
                  </a:cubicBezTo>
                  <a:cubicBezTo>
                    <a:pt x="1225" y="1015"/>
                    <a:pt x="1232" y="1048"/>
                    <a:pt x="1239" y="1077"/>
                  </a:cubicBezTo>
                  <a:cubicBezTo>
                    <a:pt x="1246" y="1106"/>
                    <a:pt x="1252" y="1149"/>
                    <a:pt x="1275" y="1245"/>
                  </a:cubicBezTo>
                  <a:cubicBezTo>
                    <a:pt x="1297" y="1341"/>
                    <a:pt x="1287" y="1368"/>
                    <a:pt x="1276" y="1414"/>
                  </a:cubicBezTo>
                  <a:cubicBezTo>
                    <a:pt x="1265" y="1461"/>
                    <a:pt x="1239" y="1644"/>
                    <a:pt x="1224" y="1728"/>
                  </a:cubicBezTo>
                  <a:cubicBezTo>
                    <a:pt x="1219" y="1759"/>
                    <a:pt x="1216" y="1787"/>
                    <a:pt x="1214" y="1810"/>
                  </a:cubicBezTo>
                  <a:cubicBezTo>
                    <a:pt x="1214" y="1842"/>
                    <a:pt x="1214" y="1842"/>
                    <a:pt x="1214" y="1842"/>
                  </a:cubicBezTo>
                  <a:cubicBezTo>
                    <a:pt x="1214" y="1865"/>
                    <a:pt x="1216" y="1881"/>
                    <a:pt x="1219" y="1889"/>
                  </a:cubicBezTo>
                  <a:cubicBezTo>
                    <a:pt x="1224" y="1906"/>
                    <a:pt x="1268" y="1973"/>
                    <a:pt x="1292" y="2046"/>
                  </a:cubicBezTo>
                  <a:cubicBezTo>
                    <a:pt x="1316" y="2120"/>
                    <a:pt x="1348" y="2228"/>
                    <a:pt x="1348" y="2228"/>
                  </a:cubicBezTo>
                  <a:lnTo>
                    <a:pt x="684" y="2224"/>
                  </a:lnTo>
                  <a:close/>
                  <a:moveTo>
                    <a:pt x="996" y="1214"/>
                  </a:moveTo>
                  <a:cubicBezTo>
                    <a:pt x="996" y="1166"/>
                    <a:pt x="996" y="1166"/>
                    <a:pt x="996" y="1166"/>
                  </a:cubicBezTo>
                  <a:cubicBezTo>
                    <a:pt x="997" y="1171"/>
                    <a:pt x="998" y="1175"/>
                    <a:pt x="998" y="1177"/>
                  </a:cubicBezTo>
                  <a:cubicBezTo>
                    <a:pt x="999" y="1186"/>
                    <a:pt x="1000" y="1202"/>
                    <a:pt x="1001" y="1207"/>
                  </a:cubicBezTo>
                  <a:cubicBezTo>
                    <a:pt x="1000" y="1208"/>
                    <a:pt x="998" y="1211"/>
                    <a:pt x="996" y="12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pic>
          <p:nvPicPr>
            <p:cNvPr id="50" name="图片占位符 3"/>
            <p:cNvPicPr>
              <a:picLocks noChangeAspect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050" r="33050"/>
            <a:stretch>
              <a:fillRect/>
            </a:stretch>
          </p:blipFill>
          <p:spPr>
            <a:xfrm>
              <a:off x="4965700" y="3444875"/>
              <a:ext cx="3644900" cy="6719888"/>
            </a:xfrm>
            <a:prstGeom prst="rect">
              <a:avLst/>
            </a:prstGeom>
            <a:grpFill/>
          </p:spPr>
        </p:pic>
      </p:grpSp>
      <p:sp>
        <p:nvSpPr>
          <p:cNvPr id="51" name="文本框 50"/>
          <p:cNvSpPr txBox="1"/>
          <p:nvPr/>
        </p:nvSpPr>
        <p:spPr>
          <a:xfrm>
            <a:off x="309997" y="168245"/>
            <a:ext cx="30059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三、工作不足及改进措施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1251901" y="1526503"/>
            <a:ext cx="1245928" cy="1245928"/>
            <a:chOff x="1267729" y="1526503"/>
            <a:chExt cx="1245928" cy="1245928"/>
          </a:xfrm>
        </p:grpSpPr>
        <p:grpSp>
          <p:nvGrpSpPr>
            <p:cNvPr id="52" name="组合 51"/>
            <p:cNvGrpSpPr/>
            <p:nvPr/>
          </p:nvGrpSpPr>
          <p:grpSpPr>
            <a:xfrm>
              <a:off x="1267729" y="1526503"/>
              <a:ext cx="1245928" cy="1245928"/>
              <a:chOff x="4080104" y="2610120"/>
              <a:chExt cx="1895287" cy="1895287"/>
            </a:xfrm>
          </p:grpSpPr>
          <p:sp>
            <p:nvSpPr>
              <p:cNvPr id="53" name="椭圆 52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椭圆 53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7" name="Shape 1849"/>
            <p:cNvSpPr/>
            <p:nvPr/>
          </p:nvSpPr>
          <p:spPr>
            <a:xfrm>
              <a:off x="1715470" y="1923333"/>
              <a:ext cx="412193" cy="452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68" y="0"/>
                  </a:moveTo>
                  <a:cubicBezTo>
                    <a:pt x="14040" y="0"/>
                    <a:pt x="14040" y="0"/>
                    <a:pt x="14040" y="0"/>
                  </a:cubicBezTo>
                  <a:cubicBezTo>
                    <a:pt x="14688" y="0"/>
                    <a:pt x="15336" y="196"/>
                    <a:pt x="15984" y="785"/>
                  </a:cubicBezTo>
                  <a:cubicBezTo>
                    <a:pt x="16416" y="1178"/>
                    <a:pt x="16632" y="1767"/>
                    <a:pt x="16632" y="2356"/>
                  </a:cubicBezTo>
                  <a:cubicBezTo>
                    <a:pt x="16632" y="6873"/>
                    <a:pt x="16632" y="6873"/>
                    <a:pt x="16632" y="6873"/>
                  </a:cubicBezTo>
                  <a:cubicBezTo>
                    <a:pt x="14688" y="7855"/>
                    <a:pt x="14688" y="7855"/>
                    <a:pt x="14688" y="7855"/>
                  </a:cubicBezTo>
                  <a:cubicBezTo>
                    <a:pt x="14688" y="2356"/>
                    <a:pt x="14688" y="2356"/>
                    <a:pt x="14688" y="2356"/>
                  </a:cubicBezTo>
                  <a:cubicBezTo>
                    <a:pt x="14688" y="2160"/>
                    <a:pt x="14688" y="2160"/>
                    <a:pt x="14472" y="1964"/>
                  </a:cubicBezTo>
                  <a:cubicBezTo>
                    <a:pt x="14472" y="1964"/>
                    <a:pt x="14256" y="1767"/>
                    <a:pt x="14040" y="1767"/>
                  </a:cubicBezTo>
                  <a:cubicBezTo>
                    <a:pt x="6048" y="1767"/>
                    <a:pt x="6048" y="1767"/>
                    <a:pt x="6048" y="1767"/>
                  </a:cubicBezTo>
                  <a:cubicBezTo>
                    <a:pt x="6048" y="2356"/>
                    <a:pt x="6048" y="2356"/>
                    <a:pt x="6048" y="2356"/>
                  </a:cubicBezTo>
                  <a:cubicBezTo>
                    <a:pt x="6048" y="3142"/>
                    <a:pt x="6048" y="3142"/>
                    <a:pt x="6048" y="3142"/>
                  </a:cubicBezTo>
                  <a:cubicBezTo>
                    <a:pt x="6048" y="3338"/>
                    <a:pt x="6048" y="3535"/>
                    <a:pt x="6048" y="3731"/>
                  </a:cubicBezTo>
                  <a:cubicBezTo>
                    <a:pt x="6048" y="4124"/>
                    <a:pt x="5832" y="4516"/>
                    <a:pt x="5400" y="4713"/>
                  </a:cubicBezTo>
                  <a:cubicBezTo>
                    <a:pt x="5184" y="4909"/>
                    <a:pt x="4968" y="5105"/>
                    <a:pt x="4536" y="5105"/>
                  </a:cubicBezTo>
                  <a:cubicBezTo>
                    <a:pt x="4320" y="5105"/>
                    <a:pt x="4104" y="5105"/>
                    <a:pt x="3888" y="5105"/>
                  </a:cubicBezTo>
                  <a:cubicBezTo>
                    <a:pt x="3024" y="5105"/>
                    <a:pt x="3024" y="5105"/>
                    <a:pt x="3024" y="5105"/>
                  </a:cubicBezTo>
                  <a:cubicBezTo>
                    <a:pt x="1944" y="4909"/>
                    <a:pt x="1944" y="4909"/>
                    <a:pt x="1944" y="4909"/>
                  </a:cubicBezTo>
                  <a:cubicBezTo>
                    <a:pt x="1944" y="16691"/>
                    <a:pt x="1944" y="16691"/>
                    <a:pt x="1944" y="16691"/>
                  </a:cubicBezTo>
                  <a:cubicBezTo>
                    <a:pt x="1944" y="16887"/>
                    <a:pt x="2160" y="16887"/>
                    <a:pt x="2160" y="17084"/>
                  </a:cubicBezTo>
                  <a:cubicBezTo>
                    <a:pt x="2160" y="17084"/>
                    <a:pt x="2160" y="17084"/>
                    <a:pt x="2160" y="17084"/>
                  </a:cubicBezTo>
                  <a:cubicBezTo>
                    <a:pt x="2376" y="17084"/>
                    <a:pt x="2376" y="17280"/>
                    <a:pt x="2592" y="17280"/>
                  </a:cubicBezTo>
                  <a:cubicBezTo>
                    <a:pt x="9720" y="17280"/>
                    <a:pt x="9720" y="17280"/>
                    <a:pt x="9720" y="17280"/>
                  </a:cubicBezTo>
                  <a:cubicBezTo>
                    <a:pt x="9504" y="19047"/>
                    <a:pt x="9504" y="19047"/>
                    <a:pt x="9504" y="19047"/>
                  </a:cubicBezTo>
                  <a:cubicBezTo>
                    <a:pt x="2592" y="19047"/>
                    <a:pt x="2592" y="19047"/>
                    <a:pt x="2592" y="19047"/>
                  </a:cubicBezTo>
                  <a:cubicBezTo>
                    <a:pt x="1944" y="19047"/>
                    <a:pt x="1296" y="18851"/>
                    <a:pt x="864" y="18262"/>
                  </a:cubicBezTo>
                  <a:cubicBezTo>
                    <a:pt x="864" y="18262"/>
                    <a:pt x="864" y="18262"/>
                    <a:pt x="864" y="18262"/>
                  </a:cubicBezTo>
                  <a:cubicBezTo>
                    <a:pt x="864" y="18262"/>
                    <a:pt x="864" y="18262"/>
                    <a:pt x="864" y="18262"/>
                  </a:cubicBezTo>
                  <a:cubicBezTo>
                    <a:pt x="432" y="17869"/>
                    <a:pt x="0" y="17280"/>
                    <a:pt x="0" y="16691"/>
                  </a:cubicBezTo>
                  <a:cubicBezTo>
                    <a:pt x="0" y="4320"/>
                    <a:pt x="0" y="4320"/>
                    <a:pt x="0" y="4320"/>
                  </a:cubicBezTo>
                  <a:cubicBezTo>
                    <a:pt x="0" y="3927"/>
                    <a:pt x="0" y="3927"/>
                    <a:pt x="0" y="3927"/>
                  </a:cubicBezTo>
                  <a:cubicBezTo>
                    <a:pt x="432" y="3731"/>
                    <a:pt x="432" y="3731"/>
                    <a:pt x="432" y="3731"/>
                  </a:cubicBezTo>
                  <a:cubicBezTo>
                    <a:pt x="4320" y="196"/>
                    <a:pt x="4320" y="196"/>
                    <a:pt x="4320" y="196"/>
                  </a:cubicBezTo>
                  <a:cubicBezTo>
                    <a:pt x="4536" y="0"/>
                    <a:pt x="4536" y="0"/>
                    <a:pt x="4536" y="0"/>
                  </a:cubicBezTo>
                  <a:cubicBezTo>
                    <a:pt x="4968" y="0"/>
                    <a:pt x="4968" y="0"/>
                    <a:pt x="4968" y="0"/>
                  </a:cubicBezTo>
                  <a:close/>
                  <a:moveTo>
                    <a:pt x="19440" y="8836"/>
                  </a:moveTo>
                  <a:cubicBezTo>
                    <a:pt x="19440" y="8444"/>
                    <a:pt x="19440" y="8444"/>
                    <a:pt x="19440" y="8444"/>
                  </a:cubicBezTo>
                  <a:cubicBezTo>
                    <a:pt x="18144" y="7658"/>
                    <a:pt x="18144" y="7658"/>
                    <a:pt x="18144" y="7658"/>
                  </a:cubicBezTo>
                  <a:cubicBezTo>
                    <a:pt x="16200" y="8640"/>
                    <a:pt x="16200" y="8640"/>
                    <a:pt x="16200" y="8640"/>
                  </a:cubicBezTo>
                  <a:cubicBezTo>
                    <a:pt x="17928" y="9229"/>
                    <a:pt x="17928" y="9229"/>
                    <a:pt x="17928" y="9229"/>
                  </a:cubicBezTo>
                  <a:cubicBezTo>
                    <a:pt x="19656" y="10211"/>
                    <a:pt x="19656" y="10211"/>
                    <a:pt x="19656" y="10211"/>
                  </a:cubicBezTo>
                  <a:cubicBezTo>
                    <a:pt x="20304" y="10407"/>
                    <a:pt x="20304" y="10407"/>
                    <a:pt x="20304" y="10407"/>
                  </a:cubicBezTo>
                  <a:cubicBezTo>
                    <a:pt x="19872" y="12175"/>
                    <a:pt x="19008" y="13745"/>
                    <a:pt x="17712" y="15120"/>
                  </a:cubicBezTo>
                  <a:cubicBezTo>
                    <a:pt x="18576" y="15905"/>
                    <a:pt x="18576" y="15905"/>
                    <a:pt x="18576" y="15905"/>
                  </a:cubicBezTo>
                  <a:cubicBezTo>
                    <a:pt x="20088" y="14335"/>
                    <a:pt x="21168" y="12371"/>
                    <a:pt x="21600" y="10407"/>
                  </a:cubicBezTo>
                  <a:cubicBezTo>
                    <a:pt x="21600" y="10015"/>
                    <a:pt x="21600" y="10015"/>
                    <a:pt x="21600" y="10015"/>
                  </a:cubicBezTo>
                  <a:cubicBezTo>
                    <a:pt x="21168" y="9818"/>
                    <a:pt x="21168" y="9818"/>
                    <a:pt x="21168" y="9818"/>
                  </a:cubicBezTo>
                  <a:cubicBezTo>
                    <a:pt x="19440" y="8836"/>
                    <a:pt x="19440" y="8836"/>
                    <a:pt x="19440" y="8836"/>
                  </a:cubicBezTo>
                  <a:close/>
                  <a:moveTo>
                    <a:pt x="15984" y="9229"/>
                  </a:moveTo>
                  <a:cubicBezTo>
                    <a:pt x="13824" y="11389"/>
                    <a:pt x="12528" y="13745"/>
                    <a:pt x="11664" y="16495"/>
                  </a:cubicBezTo>
                  <a:cubicBezTo>
                    <a:pt x="12744" y="16887"/>
                    <a:pt x="13824" y="17476"/>
                    <a:pt x="15120" y="18065"/>
                  </a:cubicBezTo>
                  <a:cubicBezTo>
                    <a:pt x="16848" y="15905"/>
                    <a:pt x="18360" y="13353"/>
                    <a:pt x="19440" y="10800"/>
                  </a:cubicBezTo>
                  <a:cubicBezTo>
                    <a:pt x="18144" y="10211"/>
                    <a:pt x="17064" y="9818"/>
                    <a:pt x="15984" y="9229"/>
                  </a:cubicBezTo>
                  <a:close/>
                  <a:moveTo>
                    <a:pt x="11232" y="17084"/>
                  </a:moveTo>
                  <a:cubicBezTo>
                    <a:pt x="10800" y="20225"/>
                    <a:pt x="10800" y="20225"/>
                    <a:pt x="10800" y="20225"/>
                  </a:cubicBezTo>
                  <a:cubicBezTo>
                    <a:pt x="11016" y="20225"/>
                    <a:pt x="11016" y="20225"/>
                    <a:pt x="11016" y="20225"/>
                  </a:cubicBezTo>
                  <a:cubicBezTo>
                    <a:pt x="10800" y="21207"/>
                    <a:pt x="10800" y="21207"/>
                    <a:pt x="10800" y="21207"/>
                  </a:cubicBezTo>
                  <a:cubicBezTo>
                    <a:pt x="11232" y="21600"/>
                    <a:pt x="11232" y="21600"/>
                    <a:pt x="11232" y="21600"/>
                  </a:cubicBezTo>
                  <a:cubicBezTo>
                    <a:pt x="11880" y="20815"/>
                    <a:pt x="11880" y="20815"/>
                    <a:pt x="11880" y="20815"/>
                  </a:cubicBezTo>
                  <a:cubicBezTo>
                    <a:pt x="12096" y="20815"/>
                    <a:pt x="12096" y="20815"/>
                    <a:pt x="12096" y="20815"/>
                  </a:cubicBezTo>
                  <a:cubicBezTo>
                    <a:pt x="14688" y="18655"/>
                    <a:pt x="14688" y="18655"/>
                    <a:pt x="14688" y="18655"/>
                  </a:cubicBezTo>
                  <a:cubicBezTo>
                    <a:pt x="11232" y="17084"/>
                    <a:pt x="11232" y="17084"/>
                    <a:pt x="11232" y="17084"/>
                  </a:cubicBezTo>
                  <a:close/>
                  <a:moveTo>
                    <a:pt x="3888" y="10996"/>
                  </a:moveTo>
                  <a:cubicBezTo>
                    <a:pt x="3888" y="11782"/>
                    <a:pt x="3888" y="11782"/>
                    <a:pt x="3888" y="11782"/>
                  </a:cubicBezTo>
                  <a:cubicBezTo>
                    <a:pt x="6480" y="11782"/>
                    <a:pt x="6480" y="11782"/>
                    <a:pt x="6480" y="11782"/>
                  </a:cubicBezTo>
                  <a:cubicBezTo>
                    <a:pt x="6480" y="10996"/>
                    <a:pt x="6480" y="10996"/>
                    <a:pt x="6480" y="10996"/>
                  </a:cubicBezTo>
                  <a:cubicBezTo>
                    <a:pt x="3888" y="10996"/>
                    <a:pt x="3888" y="10996"/>
                    <a:pt x="3888" y="10996"/>
                  </a:cubicBezTo>
                  <a:close/>
                  <a:moveTo>
                    <a:pt x="3888" y="8444"/>
                  </a:moveTo>
                  <a:cubicBezTo>
                    <a:pt x="3888" y="9425"/>
                    <a:pt x="3888" y="9425"/>
                    <a:pt x="3888" y="9425"/>
                  </a:cubicBezTo>
                  <a:cubicBezTo>
                    <a:pt x="12960" y="9425"/>
                    <a:pt x="12960" y="9425"/>
                    <a:pt x="12960" y="9425"/>
                  </a:cubicBezTo>
                  <a:cubicBezTo>
                    <a:pt x="12960" y="8444"/>
                    <a:pt x="12960" y="8444"/>
                    <a:pt x="12960" y="8444"/>
                  </a:cubicBezTo>
                  <a:cubicBezTo>
                    <a:pt x="3888" y="8444"/>
                    <a:pt x="3888" y="8444"/>
                    <a:pt x="3888" y="8444"/>
                  </a:cubicBezTo>
                  <a:close/>
                  <a:moveTo>
                    <a:pt x="3888" y="6087"/>
                  </a:moveTo>
                  <a:cubicBezTo>
                    <a:pt x="3888" y="7069"/>
                    <a:pt x="3888" y="7069"/>
                    <a:pt x="3888" y="7069"/>
                  </a:cubicBezTo>
                  <a:cubicBezTo>
                    <a:pt x="12960" y="7069"/>
                    <a:pt x="12960" y="7069"/>
                    <a:pt x="12960" y="7069"/>
                  </a:cubicBezTo>
                  <a:cubicBezTo>
                    <a:pt x="12960" y="6087"/>
                    <a:pt x="12960" y="6087"/>
                    <a:pt x="12960" y="6087"/>
                  </a:cubicBezTo>
                  <a:cubicBezTo>
                    <a:pt x="3888" y="6087"/>
                    <a:pt x="3888" y="6087"/>
                    <a:pt x="3888" y="6087"/>
                  </a:cubicBezTo>
                  <a:close/>
                  <a:moveTo>
                    <a:pt x="7992" y="3731"/>
                  </a:moveTo>
                  <a:cubicBezTo>
                    <a:pt x="7992" y="4713"/>
                    <a:pt x="7992" y="4713"/>
                    <a:pt x="7992" y="4713"/>
                  </a:cubicBezTo>
                  <a:cubicBezTo>
                    <a:pt x="12960" y="4713"/>
                    <a:pt x="12960" y="4713"/>
                    <a:pt x="12960" y="4713"/>
                  </a:cubicBezTo>
                  <a:cubicBezTo>
                    <a:pt x="12960" y="3731"/>
                    <a:pt x="12960" y="3731"/>
                    <a:pt x="12960" y="3731"/>
                  </a:cubicBezTo>
                  <a:cubicBezTo>
                    <a:pt x="7992" y="3731"/>
                    <a:pt x="7992" y="3731"/>
                    <a:pt x="7992" y="3731"/>
                  </a:cubicBezTo>
                  <a:close/>
                  <a:moveTo>
                    <a:pt x="2592" y="4124"/>
                  </a:moveTo>
                  <a:cubicBezTo>
                    <a:pt x="3024" y="4124"/>
                    <a:pt x="3024" y="4124"/>
                    <a:pt x="3024" y="4124"/>
                  </a:cubicBezTo>
                  <a:cubicBezTo>
                    <a:pt x="3888" y="4320"/>
                    <a:pt x="3888" y="4320"/>
                    <a:pt x="3888" y="4320"/>
                  </a:cubicBezTo>
                  <a:cubicBezTo>
                    <a:pt x="3888" y="4320"/>
                    <a:pt x="3888" y="4320"/>
                    <a:pt x="3888" y="4320"/>
                  </a:cubicBezTo>
                  <a:cubicBezTo>
                    <a:pt x="4104" y="4320"/>
                    <a:pt x="4104" y="4320"/>
                    <a:pt x="4104" y="4320"/>
                  </a:cubicBezTo>
                  <a:cubicBezTo>
                    <a:pt x="4104" y="4320"/>
                    <a:pt x="4104" y="4320"/>
                    <a:pt x="4320" y="4320"/>
                  </a:cubicBezTo>
                  <a:cubicBezTo>
                    <a:pt x="4536" y="4320"/>
                    <a:pt x="4752" y="4124"/>
                    <a:pt x="4752" y="3927"/>
                  </a:cubicBezTo>
                  <a:cubicBezTo>
                    <a:pt x="4968" y="3927"/>
                    <a:pt x="5184" y="3731"/>
                    <a:pt x="5184" y="3535"/>
                  </a:cubicBezTo>
                  <a:cubicBezTo>
                    <a:pt x="5184" y="3535"/>
                    <a:pt x="5184" y="3338"/>
                    <a:pt x="5184" y="3338"/>
                  </a:cubicBezTo>
                  <a:cubicBezTo>
                    <a:pt x="5184" y="3338"/>
                    <a:pt x="5184" y="3338"/>
                    <a:pt x="5184" y="3338"/>
                  </a:cubicBezTo>
                  <a:cubicBezTo>
                    <a:pt x="5184" y="3142"/>
                    <a:pt x="5184" y="3142"/>
                    <a:pt x="5184" y="3142"/>
                  </a:cubicBezTo>
                  <a:cubicBezTo>
                    <a:pt x="4968" y="2356"/>
                    <a:pt x="4968" y="2356"/>
                    <a:pt x="4968" y="2356"/>
                  </a:cubicBezTo>
                  <a:cubicBezTo>
                    <a:pt x="4968" y="2160"/>
                    <a:pt x="4968" y="2160"/>
                    <a:pt x="4968" y="2160"/>
                  </a:cubicBezTo>
                  <a:lnTo>
                    <a:pt x="2592" y="4124"/>
                  </a:ln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251901" y="3061046"/>
            <a:ext cx="1245928" cy="1245928"/>
            <a:chOff x="1279252" y="2884943"/>
            <a:chExt cx="1245928" cy="1245928"/>
          </a:xfrm>
        </p:grpSpPr>
        <p:grpSp>
          <p:nvGrpSpPr>
            <p:cNvPr id="58" name="组合 57"/>
            <p:cNvGrpSpPr/>
            <p:nvPr/>
          </p:nvGrpSpPr>
          <p:grpSpPr>
            <a:xfrm>
              <a:off x="1279252" y="2884943"/>
              <a:ext cx="1245928" cy="1245928"/>
              <a:chOff x="4080104" y="2610120"/>
              <a:chExt cx="1895287" cy="1895287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" name="Shape 1830"/>
            <p:cNvSpPr/>
            <p:nvPr/>
          </p:nvSpPr>
          <p:spPr>
            <a:xfrm>
              <a:off x="1746189" y="3314214"/>
              <a:ext cx="350754" cy="387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extrusionOk="0">
                  <a:moveTo>
                    <a:pt x="18586" y="14477"/>
                  </a:moveTo>
                  <a:cubicBezTo>
                    <a:pt x="18084" y="14477"/>
                    <a:pt x="17833" y="14477"/>
                    <a:pt x="17581" y="14247"/>
                  </a:cubicBezTo>
                  <a:cubicBezTo>
                    <a:pt x="17330" y="13787"/>
                    <a:pt x="17833" y="13328"/>
                    <a:pt x="18084" y="13098"/>
                  </a:cubicBezTo>
                  <a:cubicBezTo>
                    <a:pt x="18335" y="12868"/>
                    <a:pt x="18837" y="12409"/>
                    <a:pt x="19088" y="12179"/>
                  </a:cubicBezTo>
                  <a:cubicBezTo>
                    <a:pt x="19591" y="11949"/>
                    <a:pt x="19842" y="11719"/>
                    <a:pt x="20093" y="11489"/>
                  </a:cubicBezTo>
                  <a:cubicBezTo>
                    <a:pt x="20344" y="11260"/>
                    <a:pt x="20595" y="11260"/>
                    <a:pt x="20847" y="11030"/>
                  </a:cubicBezTo>
                  <a:cubicBezTo>
                    <a:pt x="21349" y="11260"/>
                    <a:pt x="21349" y="11260"/>
                    <a:pt x="21349" y="11260"/>
                  </a:cubicBezTo>
                  <a:cubicBezTo>
                    <a:pt x="21349" y="11949"/>
                    <a:pt x="21600" y="12638"/>
                    <a:pt x="21349" y="13328"/>
                  </a:cubicBezTo>
                  <a:cubicBezTo>
                    <a:pt x="21349" y="13787"/>
                    <a:pt x="21349" y="14247"/>
                    <a:pt x="21349" y="14706"/>
                  </a:cubicBezTo>
                  <a:cubicBezTo>
                    <a:pt x="21349" y="14936"/>
                    <a:pt x="21098" y="15396"/>
                    <a:pt x="20847" y="15626"/>
                  </a:cubicBezTo>
                  <a:cubicBezTo>
                    <a:pt x="20595" y="15626"/>
                    <a:pt x="20344" y="15396"/>
                    <a:pt x="20093" y="15396"/>
                  </a:cubicBezTo>
                  <a:cubicBezTo>
                    <a:pt x="19340" y="17004"/>
                    <a:pt x="18084" y="18153"/>
                    <a:pt x="16326" y="19302"/>
                  </a:cubicBezTo>
                  <a:cubicBezTo>
                    <a:pt x="14819" y="20221"/>
                    <a:pt x="12809" y="20681"/>
                    <a:pt x="11051" y="21370"/>
                  </a:cubicBezTo>
                  <a:cubicBezTo>
                    <a:pt x="10800" y="21600"/>
                    <a:pt x="10800" y="21600"/>
                    <a:pt x="10800" y="21600"/>
                  </a:cubicBezTo>
                  <a:cubicBezTo>
                    <a:pt x="10298" y="21370"/>
                    <a:pt x="10298" y="21370"/>
                    <a:pt x="10298" y="21370"/>
                  </a:cubicBezTo>
                  <a:cubicBezTo>
                    <a:pt x="8540" y="20681"/>
                    <a:pt x="6781" y="20221"/>
                    <a:pt x="5023" y="19302"/>
                  </a:cubicBezTo>
                  <a:cubicBezTo>
                    <a:pt x="3516" y="18153"/>
                    <a:pt x="2260" y="17004"/>
                    <a:pt x="1507" y="15396"/>
                  </a:cubicBezTo>
                  <a:cubicBezTo>
                    <a:pt x="1256" y="15396"/>
                    <a:pt x="1005" y="15626"/>
                    <a:pt x="753" y="15626"/>
                  </a:cubicBezTo>
                  <a:cubicBezTo>
                    <a:pt x="251" y="15396"/>
                    <a:pt x="251" y="14936"/>
                    <a:pt x="251" y="14706"/>
                  </a:cubicBezTo>
                  <a:cubicBezTo>
                    <a:pt x="0" y="14247"/>
                    <a:pt x="0" y="13787"/>
                    <a:pt x="0" y="13328"/>
                  </a:cubicBezTo>
                  <a:cubicBezTo>
                    <a:pt x="0" y="12638"/>
                    <a:pt x="0" y="11949"/>
                    <a:pt x="0" y="11260"/>
                  </a:cubicBezTo>
                  <a:cubicBezTo>
                    <a:pt x="753" y="11030"/>
                    <a:pt x="753" y="11030"/>
                    <a:pt x="753" y="11030"/>
                  </a:cubicBezTo>
                  <a:cubicBezTo>
                    <a:pt x="1005" y="11260"/>
                    <a:pt x="1256" y="11260"/>
                    <a:pt x="1507" y="11489"/>
                  </a:cubicBezTo>
                  <a:cubicBezTo>
                    <a:pt x="1758" y="11719"/>
                    <a:pt x="2009" y="11949"/>
                    <a:pt x="2260" y="12179"/>
                  </a:cubicBezTo>
                  <a:cubicBezTo>
                    <a:pt x="2763" y="12409"/>
                    <a:pt x="3014" y="12868"/>
                    <a:pt x="3516" y="13098"/>
                  </a:cubicBezTo>
                  <a:cubicBezTo>
                    <a:pt x="3767" y="13328"/>
                    <a:pt x="4019" y="13787"/>
                    <a:pt x="4019" y="14247"/>
                  </a:cubicBezTo>
                  <a:cubicBezTo>
                    <a:pt x="3767" y="14477"/>
                    <a:pt x="3516" y="14477"/>
                    <a:pt x="3014" y="14477"/>
                  </a:cubicBezTo>
                  <a:cubicBezTo>
                    <a:pt x="4270" y="16315"/>
                    <a:pt x="7033" y="17464"/>
                    <a:pt x="9293" y="17923"/>
                  </a:cubicBezTo>
                  <a:cubicBezTo>
                    <a:pt x="9293" y="8272"/>
                    <a:pt x="9293" y="8272"/>
                    <a:pt x="9293" y="8272"/>
                  </a:cubicBezTo>
                  <a:cubicBezTo>
                    <a:pt x="6781" y="8272"/>
                    <a:pt x="6781" y="8272"/>
                    <a:pt x="6781" y="8272"/>
                  </a:cubicBezTo>
                  <a:cubicBezTo>
                    <a:pt x="6530" y="8502"/>
                    <a:pt x="6279" y="8732"/>
                    <a:pt x="5777" y="8732"/>
                  </a:cubicBezTo>
                  <a:cubicBezTo>
                    <a:pt x="5023" y="8732"/>
                    <a:pt x="4270" y="8043"/>
                    <a:pt x="4270" y="7353"/>
                  </a:cubicBezTo>
                  <a:cubicBezTo>
                    <a:pt x="4270" y="6434"/>
                    <a:pt x="5023" y="5974"/>
                    <a:pt x="5777" y="5974"/>
                  </a:cubicBezTo>
                  <a:cubicBezTo>
                    <a:pt x="6279" y="5974"/>
                    <a:pt x="6781" y="6204"/>
                    <a:pt x="7033" y="6434"/>
                  </a:cubicBezTo>
                  <a:cubicBezTo>
                    <a:pt x="9293" y="6434"/>
                    <a:pt x="9293" y="6434"/>
                    <a:pt x="9293" y="6434"/>
                  </a:cubicBezTo>
                  <a:cubicBezTo>
                    <a:pt x="9293" y="5285"/>
                    <a:pt x="9293" y="5285"/>
                    <a:pt x="9293" y="5285"/>
                  </a:cubicBezTo>
                  <a:cubicBezTo>
                    <a:pt x="8288" y="4826"/>
                    <a:pt x="7535" y="3906"/>
                    <a:pt x="7535" y="2757"/>
                  </a:cubicBezTo>
                  <a:cubicBezTo>
                    <a:pt x="7535" y="1149"/>
                    <a:pt x="9042" y="0"/>
                    <a:pt x="10549" y="0"/>
                  </a:cubicBezTo>
                  <a:cubicBezTo>
                    <a:pt x="12307" y="0"/>
                    <a:pt x="13814" y="1149"/>
                    <a:pt x="13814" y="2757"/>
                  </a:cubicBezTo>
                  <a:cubicBezTo>
                    <a:pt x="13814" y="3906"/>
                    <a:pt x="13060" y="4826"/>
                    <a:pt x="12056" y="5285"/>
                  </a:cubicBezTo>
                  <a:cubicBezTo>
                    <a:pt x="12056" y="6434"/>
                    <a:pt x="12056" y="6434"/>
                    <a:pt x="12056" y="6434"/>
                  </a:cubicBezTo>
                  <a:cubicBezTo>
                    <a:pt x="14316" y="6434"/>
                    <a:pt x="14316" y="6434"/>
                    <a:pt x="14316" y="6434"/>
                  </a:cubicBezTo>
                  <a:cubicBezTo>
                    <a:pt x="14567" y="6204"/>
                    <a:pt x="15070" y="5974"/>
                    <a:pt x="15572" y="5974"/>
                  </a:cubicBezTo>
                  <a:cubicBezTo>
                    <a:pt x="16577" y="5974"/>
                    <a:pt x="17079" y="6434"/>
                    <a:pt x="17079" y="7353"/>
                  </a:cubicBezTo>
                  <a:cubicBezTo>
                    <a:pt x="17079" y="8043"/>
                    <a:pt x="16577" y="8732"/>
                    <a:pt x="15572" y="8732"/>
                  </a:cubicBezTo>
                  <a:cubicBezTo>
                    <a:pt x="15070" y="8732"/>
                    <a:pt x="14819" y="8502"/>
                    <a:pt x="14567" y="8272"/>
                  </a:cubicBezTo>
                  <a:cubicBezTo>
                    <a:pt x="12056" y="8272"/>
                    <a:pt x="12056" y="8272"/>
                    <a:pt x="12056" y="8272"/>
                  </a:cubicBezTo>
                  <a:cubicBezTo>
                    <a:pt x="12056" y="17923"/>
                    <a:pt x="12056" y="17923"/>
                    <a:pt x="12056" y="17923"/>
                  </a:cubicBezTo>
                  <a:cubicBezTo>
                    <a:pt x="14316" y="17464"/>
                    <a:pt x="17330" y="16545"/>
                    <a:pt x="18586" y="14477"/>
                  </a:cubicBezTo>
                  <a:close/>
                  <a:moveTo>
                    <a:pt x="10549" y="1609"/>
                  </a:moveTo>
                  <a:cubicBezTo>
                    <a:pt x="10047" y="1609"/>
                    <a:pt x="9544" y="2068"/>
                    <a:pt x="9544" y="2757"/>
                  </a:cubicBezTo>
                  <a:cubicBezTo>
                    <a:pt x="9544" y="3447"/>
                    <a:pt x="10047" y="3906"/>
                    <a:pt x="10549" y="3906"/>
                  </a:cubicBezTo>
                  <a:cubicBezTo>
                    <a:pt x="11302" y="3906"/>
                    <a:pt x="11805" y="3447"/>
                    <a:pt x="11805" y="2757"/>
                  </a:cubicBezTo>
                  <a:cubicBezTo>
                    <a:pt x="11805" y="2068"/>
                    <a:pt x="11302" y="1609"/>
                    <a:pt x="10549" y="1609"/>
                  </a:cubicBez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251901" y="4595589"/>
            <a:ext cx="1245928" cy="1245928"/>
            <a:chOff x="1290775" y="4243383"/>
            <a:chExt cx="1245928" cy="1245928"/>
          </a:xfrm>
        </p:grpSpPr>
        <p:grpSp>
          <p:nvGrpSpPr>
            <p:cNvPr id="62" name="组合 61"/>
            <p:cNvGrpSpPr/>
            <p:nvPr/>
          </p:nvGrpSpPr>
          <p:grpSpPr>
            <a:xfrm>
              <a:off x="1290775" y="4243383"/>
              <a:ext cx="1245928" cy="1245928"/>
              <a:chOff x="4080104" y="2610120"/>
              <a:chExt cx="1895287" cy="1895287"/>
            </a:xfrm>
          </p:grpSpPr>
          <p:sp>
            <p:nvSpPr>
              <p:cNvPr id="63" name="椭圆 62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椭圆 63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" name="Shape 1841"/>
            <p:cNvSpPr/>
            <p:nvPr/>
          </p:nvSpPr>
          <p:spPr>
            <a:xfrm>
              <a:off x="1691422" y="4692189"/>
              <a:ext cx="444633" cy="326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600" y="13902"/>
                  </a:moveTo>
                  <a:cubicBezTo>
                    <a:pt x="1800" y="13369"/>
                    <a:pt x="3000" y="12569"/>
                    <a:pt x="4200" y="12035"/>
                  </a:cubicBezTo>
                  <a:cubicBezTo>
                    <a:pt x="4400" y="11769"/>
                    <a:pt x="4800" y="11502"/>
                    <a:pt x="5000" y="11235"/>
                  </a:cubicBezTo>
                  <a:cubicBezTo>
                    <a:pt x="7000" y="16035"/>
                    <a:pt x="7000" y="16035"/>
                    <a:pt x="7000" y="16035"/>
                  </a:cubicBezTo>
                  <a:cubicBezTo>
                    <a:pt x="8600" y="11235"/>
                    <a:pt x="8600" y="11235"/>
                    <a:pt x="8600" y="11235"/>
                  </a:cubicBezTo>
                  <a:cubicBezTo>
                    <a:pt x="9000" y="11502"/>
                    <a:pt x="9200" y="11769"/>
                    <a:pt x="9600" y="12035"/>
                  </a:cubicBezTo>
                  <a:cubicBezTo>
                    <a:pt x="12000" y="13369"/>
                    <a:pt x="12000" y="13369"/>
                    <a:pt x="12000" y="13369"/>
                  </a:cubicBezTo>
                  <a:cubicBezTo>
                    <a:pt x="12000" y="13102"/>
                    <a:pt x="12000" y="13102"/>
                    <a:pt x="12000" y="13102"/>
                  </a:cubicBezTo>
                  <a:cubicBezTo>
                    <a:pt x="13000" y="12569"/>
                    <a:pt x="13800" y="12035"/>
                    <a:pt x="14400" y="12035"/>
                  </a:cubicBezTo>
                  <a:cubicBezTo>
                    <a:pt x="14800" y="13635"/>
                    <a:pt x="15600" y="14702"/>
                    <a:pt x="16600" y="15769"/>
                  </a:cubicBezTo>
                  <a:cubicBezTo>
                    <a:pt x="17800" y="14702"/>
                    <a:pt x="18600" y="13369"/>
                    <a:pt x="19200" y="12035"/>
                  </a:cubicBezTo>
                  <a:cubicBezTo>
                    <a:pt x="19600" y="12035"/>
                    <a:pt x="20400" y="12302"/>
                    <a:pt x="21000" y="12569"/>
                  </a:cubicBezTo>
                  <a:cubicBezTo>
                    <a:pt x="21600" y="13902"/>
                    <a:pt x="21600" y="16835"/>
                    <a:pt x="21600" y="18702"/>
                  </a:cubicBezTo>
                  <a:cubicBezTo>
                    <a:pt x="13800" y="18702"/>
                    <a:pt x="13800" y="18702"/>
                    <a:pt x="13800" y="18702"/>
                  </a:cubicBezTo>
                  <a:cubicBezTo>
                    <a:pt x="14000" y="19502"/>
                    <a:pt x="14000" y="20302"/>
                    <a:pt x="13800" y="21102"/>
                  </a:cubicBezTo>
                  <a:cubicBezTo>
                    <a:pt x="9200" y="21102"/>
                    <a:pt x="4600" y="21102"/>
                    <a:pt x="0" y="21102"/>
                  </a:cubicBezTo>
                  <a:cubicBezTo>
                    <a:pt x="0" y="17635"/>
                    <a:pt x="0" y="15235"/>
                    <a:pt x="600" y="13902"/>
                  </a:cubicBezTo>
                  <a:close/>
                  <a:moveTo>
                    <a:pt x="14600" y="6702"/>
                  </a:moveTo>
                  <a:cubicBezTo>
                    <a:pt x="15800" y="6969"/>
                    <a:pt x="17800" y="6702"/>
                    <a:pt x="18600" y="6169"/>
                  </a:cubicBezTo>
                  <a:cubicBezTo>
                    <a:pt x="18600" y="6702"/>
                    <a:pt x="18600" y="8302"/>
                    <a:pt x="18400" y="9369"/>
                  </a:cubicBezTo>
                  <a:cubicBezTo>
                    <a:pt x="18200" y="9902"/>
                    <a:pt x="18000" y="10435"/>
                    <a:pt x="17600" y="10702"/>
                  </a:cubicBezTo>
                  <a:cubicBezTo>
                    <a:pt x="19800" y="10702"/>
                    <a:pt x="19800" y="10702"/>
                    <a:pt x="19800" y="10702"/>
                  </a:cubicBezTo>
                  <a:cubicBezTo>
                    <a:pt x="19800" y="10702"/>
                    <a:pt x="19600" y="8569"/>
                    <a:pt x="19600" y="8035"/>
                  </a:cubicBezTo>
                  <a:cubicBezTo>
                    <a:pt x="20400" y="302"/>
                    <a:pt x="12800" y="302"/>
                    <a:pt x="13800" y="8035"/>
                  </a:cubicBezTo>
                  <a:cubicBezTo>
                    <a:pt x="13800" y="8569"/>
                    <a:pt x="13600" y="10702"/>
                    <a:pt x="13600" y="10702"/>
                  </a:cubicBezTo>
                  <a:cubicBezTo>
                    <a:pt x="15600" y="10702"/>
                    <a:pt x="15600" y="10702"/>
                    <a:pt x="15600" y="10702"/>
                  </a:cubicBezTo>
                  <a:cubicBezTo>
                    <a:pt x="15400" y="10435"/>
                    <a:pt x="15200" y="9902"/>
                    <a:pt x="15000" y="9369"/>
                  </a:cubicBezTo>
                  <a:cubicBezTo>
                    <a:pt x="14600" y="8569"/>
                    <a:pt x="14600" y="7502"/>
                    <a:pt x="14600" y="6702"/>
                  </a:cubicBezTo>
                  <a:cubicBezTo>
                    <a:pt x="14600" y="6702"/>
                    <a:pt x="14600" y="6702"/>
                    <a:pt x="14600" y="6702"/>
                  </a:cubicBezTo>
                  <a:close/>
                  <a:moveTo>
                    <a:pt x="4200" y="7769"/>
                  </a:moveTo>
                  <a:cubicBezTo>
                    <a:pt x="4200" y="6169"/>
                    <a:pt x="4200" y="5102"/>
                    <a:pt x="4400" y="3769"/>
                  </a:cubicBezTo>
                  <a:cubicBezTo>
                    <a:pt x="5800" y="2702"/>
                    <a:pt x="7400" y="4302"/>
                    <a:pt x="9200" y="3769"/>
                  </a:cubicBezTo>
                  <a:cubicBezTo>
                    <a:pt x="9400" y="4835"/>
                    <a:pt x="9600" y="6169"/>
                    <a:pt x="9400" y="7769"/>
                  </a:cubicBezTo>
                  <a:cubicBezTo>
                    <a:pt x="9400" y="7769"/>
                    <a:pt x="10200" y="6969"/>
                    <a:pt x="10400" y="6169"/>
                  </a:cubicBezTo>
                  <a:cubicBezTo>
                    <a:pt x="10400" y="5369"/>
                    <a:pt x="10200" y="2169"/>
                    <a:pt x="10000" y="1635"/>
                  </a:cubicBezTo>
                  <a:cubicBezTo>
                    <a:pt x="9000" y="-498"/>
                    <a:pt x="5000" y="-498"/>
                    <a:pt x="3800" y="1369"/>
                  </a:cubicBezTo>
                  <a:cubicBezTo>
                    <a:pt x="3600" y="1902"/>
                    <a:pt x="3200" y="6169"/>
                    <a:pt x="3600" y="6969"/>
                  </a:cubicBezTo>
                  <a:cubicBezTo>
                    <a:pt x="3800" y="7502"/>
                    <a:pt x="4200" y="7769"/>
                    <a:pt x="4200" y="7769"/>
                  </a:cubicBez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文本框 21"/>
          <p:cNvSpPr txBox="1"/>
          <p:nvPr/>
        </p:nvSpPr>
        <p:spPr>
          <a:xfrm>
            <a:off x="309997" y="168245"/>
            <a:ext cx="24929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四、下半年工作计划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956989" y="4936879"/>
            <a:ext cx="3302589" cy="1329329"/>
            <a:chOff x="2028030" y="4116546"/>
            <a:chExt cx="3302589" cy="1329329"/>
          </a:xfrm>
        </p:grpSpPr>
        <p:sp>
          <p:nvSpPr>
            <p:cNvPr id="44" name="文本框 43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第一步</a:t>
              </a:r>
            </a:p>
          </p:txBody>
        </p:sp>
        <p:sp>
          <p:nvSpPr>
            <p:cNvPr id="45" name="矩形 44"/>
            <p:cNvSpPr/>
            <p:nvPr/>
          </p:nvSpPr>
          <p:spPr>
            <a:xfrm>
              <a:off x="2060750" y="4422133"/>
              <a:ext cx="3269869" cy="10237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876840" y="2164928"/>
            <a:ext cx="2466871" cy="1652494"/>
            <a:chOff x="2028030" y="4116546"/>
            <a:chExt cx="2466871" cy="1652494"/>
          </a:xfrm>
        </p:grpSpPr>
        <p:sp>
          <p:nvSpPr>
            <p:cNvPr id="49" name="文本框 48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第二步</a:t>
              </a:r>
            </a:p>
          </p:txBody>
        </p:sp>
        <p:sp>
          <p:nvSpPr>
            <p:cNvPr id="50" name="矩形 49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cxnSp>
        <p:nvCxnSpPr>
          <p:cNvPr id="55" name="直接连接符 54"/>
          <p:cNvCxnSpPr>
            <a:stCxn id="24" idx="6"/>
            <a:endCxn id="32" idx="2"/>
          </p:cNvCxnSpPr>
          <p:nvPr/>
        </p:nvCxnSpPr>
        <p:spPr>
          <a:xfrm flipV="1">
            <a:off x="1524032" y="3820354"/>
            <a:ext cx="1491944" cy="908335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>
            <a:stCxn id="32" idx="0"/>
            <a:endCxn id="35" idx="2"/>
          </p:cNvCxnSpPr>
          <p:nvPr/>
        </p:nvCxnSpPr>
        <p:spPr>
          <a:xfrm>
            <a:off x="3099296" y="3737034"/>
            <a:ext cx="2005586" cy="315319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endCxn id="38" idx="2"/>
          </p:cNvCxnSpPr>
          <p:nvPr/>
        </p:nvCxnSpPr>
        <p:spPr>
          <a:xfrm flipV="1">
            <a:off x="5142033" y="3123252"/>
            <a:ext cx="2107561" cy="961324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连接符 63"/>
          <p:cNvCxnSpPr>
            <a:endCxn id="41" idx="3"/>
          </p:cNvCxnSpPr>
          <p:nvPr/>
        </p:nvCxnSpPr>
        <p:spPr>
          <a:xfrm flipV="1">
            <a:off x="7430568" y="2016900"/>
            <a:ext cx="2525095" cy="1094456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/>
        </p:nvGrpSpPr>
        <p:grpSpPr>
          <a:xfrm>
            <a:off x="1227903" y="4515880"/>
            <a:ext cx="419753" cy="419753"/>
            <a:chOff x="3552287" y="3337211"/>
            <a:chExt cx="1013363" cy="1013363"/>
          </a:xfrm>
        </p:grpSpPr>
        <p:sp>
          <p:nvSpPr>
            <p:cNvPr id="21" name="椭圆 20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椭圆 23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2886487" y="3607545"/>
            <a:ext cx="419753" cy="419753"/>
            <a:chOff x="3552287" y="3337211"/>
            <a:chExt cx="1013363" cy="1013363"/>
          </a:xfrm>
        </p:grpSpPr>
        <p:sp>
          <p:nvSpPr>
            <p:cNvPr id="31" name="椭圆 30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31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4975393" y="3839544"/>
            <a:ext cx="419753" cy="419753"/>
            <a:chOff x="3552287" y="3337211"/>
            <a:chExt cx="1013363" cy="1013363"/>
          </a:xfrm>
        </p:grpSpPr>
        <p:sp>
          <p:nvSpPr>
            <p:cNvPr id="34" name="椭圆 33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120105" y="2910443"/>
            <a:ext cx="419753" cy="419753"/>
            <a:chOff x="3552287" y="3337211"/>
            <a:chExt cx="1013363" cy="1013363"/>
          </a:xfrm>
        </p:grpSpPr>
        <p:sp>
          <p:nvSpPr>
            <p:cNvPr id="37" name="椭圆 36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椭圆 37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801770" y="1745175"/>
            <a:ext cx="419753" cy="419753"/>
            <a:chOff x="3552287" y="3337211"/>
            <a:chExt cx="1013363" cy="1013363"/>
          </a:xfrm>
        </p:grpSpPr>
        <p:sp>
          <p:nvSpPr>
            <p:cNvPr id="40" name="椭圆 39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4774069" y="4434019"/>
            <a:ext cx="2466871" cy="1652494"/>
            <a:chOff x="2028030" y="4116546"/>
            <a:chExt cx="2466871" cy="1652494"/>
          </a:xfrm>
        </p:grpSpPr>
        <p:sp>
          <p:nvSpPr>
            <p:cNvPr id="67" name="文本框 66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第三步</a:t>
              </a:r>
            </a:p>
          </p:txBody>
        </p:sp>
        <p:sp>
          <p:nvSpPr>
            <p:cNvPr id="68" name="矩形 67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6212524" y="1375207"/>
            <a:ext cx="2466871" cy="1652494"/>
            <a:chOff x="2028030" y="4116546"/>
            <a:chExt cx="2466871" cy="1652494"/>
          </a:xfrm>
        </p:grpSpPr>
        <p:sp>
          <p:nvSpPr>
            <p:cNvPr id="70" name="文本框 69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第四步</a:t>
              </a:r>
            </a:p>
          </p:txBody>
        </p:sp>
        <p:sp>
          <p:nvSpPr>
            <p:cNvPr id="71" name="矩形 70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9312019" y="2475697"/>
            <a:ext cx="2228123" cy="1652494"/>
            <a:chOff x="2028030" y="4116546"/>
            <a:chExt cx="2228123" cy="1652494"/>
          </a:xfrm>
        </p:grpSpPr>
        <p:sp>
          <p:nvSpPr>
            <p:cNvPr id="73" name="文本框 72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第五步</a:t>
              </a:r>
            </a:p>
          </p:txBody>
        </p:sp>
        <p:sp>
          <p:nvSpPr>
            <p:cNvPr id="74" name="矩形 73"/>
            <p:cNvSpPr/>
            <p:nvPr/>
          </p:nvSpPr>
          <p:spPr>
            <a:xfrm>
              <a:off x="2060750" y="4422133"/>
              <a:ext cx="2195403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371475" y="168245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相关配套图标</a:t>
            </a:r>
          </a:p>
        </p:txBody>
      </p:sp>
      <p:sp>
        <p:nvSpPr>
          <p:cNvPr id="22" name="Shape 1827"/>
          <p:cNvSpPr/>
          <p:nvPr/>
        </p:nvSpPr>
        <p:spPr>
          <a:xfrm>
            <a:off x="4935609" y="3556778"/>
            <a:ext cx="316779" cy="2881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8949"/>
                </a:moveTo>
                <a:cubicBezTo>
                  <a:pt x="1403" y="8949"/>
                  <a:pt x="1403" y="8949"/>
                  <a:pt x="1403" y="8949"/>
                </a:cubicBezTo>
                <a:cubicBezTo>
                  <a:pt x="1403" y="8023"/>
                  <a:pt x="1403" y="8023"/>
                  <a:pt x="1403" y="8023"/>
                </a:cubicBezTo>
                <a:cubicBezTo>
                  <a:pt x="1403" y="5863"/>
                  <a:pt x="2244" y="3703"/>
                  <a:pt x="3647" y="2469"/>
                </a:cubicBezTo>
                <a:cubicBezTo>
                  <a:pt x="4769" y="926"/>
                  <a:pt x="6732" y="0"/>
                  <a:pt x="8696" y="0"/>
                </a:cubicBezTo>
                <a:cubicBezTo>
                  <a:pt x="13465" y="0"/>
                  <a:pt x="13465" y="0"/>
                  <a:pt x="13465" y="0"/>
                </a:cubicBezTo>
                <a:cubicBezTo>
                  <a:pt x="15429" y="0"/>
                  <a:pt x="17112" y="926"/>
                  <a:pt x="18514" y="2469"/>
                </a:cubicBezTo>
                <a:cubicBezTo>
                  <a:pt x="19917" y="3703"/>
                  <a:pt x="20758" y="5863"/>
                  <a:pt x="20758" y="8023"/>
                </a:cubicBezTo>
                <a:cubicBezTo>
                  <a:pt x="20758" y="8949"/>
                  <a:pt x="20758" y="8949"/>
                  <a:pt x="20758" y="8949"/>
                </a:cubicBezTo>
                <a:cubicBezTo>
                  <a:pt x="21600" y="8949"/>
                  <a:pt x="21600" y="8949"/>
                  <a:pt x="21600" y="8949"/>
                </a:cubicBezTo>
                <a:cubicBezTo>
                  <a:pt x="21600" y="17897"/>
                  <a:pt x="21600" y="17897"/>
                  <a:pt x="21600" y="17897"/>
                </a:cubicBezTo>
                <a:cubicBezTo>
                  <a:pt x="19917" y="17897"/>
                  <a:pt x="19917" y="17897"/>
                  <a:pt x="19917" y="17897"/>
                </a:cubicBezTo>
                <a:cubicBezTo>
                  <a:pt x="19917" y="21600"/>
                  <a:pt x="19917" y="21600"/>
                  <a:pt x="19917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5709" y="17897"/>
                  <a:pt x="15709" y="17897"/>
                  <a:pt x="15709" y="17897"/>
                </a:cubicBezTo>
                <a:cubicBezTo>
                  <a:pt x="5891" y="17897"/>
                  <a:pt x="5891" y="17897"/>
                  <a:pt x="5891" y="17897"/>
                </a:cubicBezTo>
                <a:cubicBezTo>
                  <a:pt x="5891" y="21600"/>
                  <a:pt x="5891" y="21600"/>
                  <a:pt x="5891" y="21600"/>
                </a:cubicBezTo>
                <a:cubicBezTo>
                  <a:pt x="1964" y="21600"/>
                  <a:pt x="1964" y="21600"/>
                  <a:pt x="1964" y="21600"/>
                </a:cubicBezTo>
                <a:cubicBezTo>
                  <a:pt x="1964" y="17897"/>
                  <a:pt x="1964" y="17897"/>
                  <a:pt x="1964" y="17897"/>
                </a:cubicBezTo>
                <a:cubicBezTo>
                  <a:pt x="0" y="17897"/>
                  <a:pt x="0" y="17897"/>
                  <a:pt x="0" y="17897"/>
                </a:cubicBezTo>
                <a:cubicBezTo>
                  <a:pt x="0" y="8949"/>
                  <a:pt x="0" y="8949"/>
                  <a:pt x="0" y="8949"/>
                </a:cubicBezTo>
                <a:close/>
                <a:moveTo>
                  <a:pt x="4488" y="8949"/>
                </a:moveTo>
                <a:cubicBezTo>
                  <a:pt x="17673" y="8949"/>
                  <a:pt x="17673" y="8949"/>
                  <a:pt x="17673" y="8949"/>
                </a:cubicBezTo>
                <a:cubicBezTo>
                  <a:pt x="17673" y="8023"/>
                  <a:pt x="17673" y="8023"/>
                  <a:pt x="17673" y="8023"/>
                </a:cubicBezTo>
                <a:cubicBezTo>
                  <a:pt x="17673" y="6789"/>
                  <a:pt x="17112" y="5554"/>
                  <a:pt x="16551" y="4629"/>
                </a:cubicBezTo>
                <a:cubicBezTo>
                  <a:pt x="15709" y="4011"/>
                  <a:pt x="14587" y="3394"/>
                  <a:pt x="13465" y="3394"/>
                </a:cubicBezTo>
                <a:cubicBezTo>
                  <a:pt x="8696" y="3394"/>
                  <a:pt x="8696" y="3394"/>
                  <a:pt x="8696" y="3394"/>
                </a:cubicBezTo>
                <a:cubicBezTo>
                  <a:pt x="7574" y="3394"/>
                  <a:pt x="6452" y="4011"/>
                  <a:pt x="5610" y="4629"/>
                </a:cubicBezTo>
                <a:cubicBezTo>
                  <a:pt x="5049" y="5554"/>
                  <a:pt x="4488" y="6789"/>
                  <a:pt x="4488" y="8023"/>
                </a:cubicBezTo>
                <a:cubicBezTo>
                  <a:pt x="4488" y="8949"/>
                  <a:pt x="4488" y="8949"/>
                  <a:pt x="4488" y="8949"/>
                </a:cubicBezTo>
                <a:close/>
                <a:moveTo>
                  <a:pt x="19636" y="11417"/>
                </a:moveTo>
                <a:cubicBezTo>
                  <a:pt x="14868" y="12343"/>
                  <a:pt x="14868" y="12343"/>
                  <a:pt x="14868" y="12343"/>
                </a:cubicBezTo>
                <a:cubicBezTo>
                  <a:pt x="14868" y="14811"/>
                  <a:pt x="14868" y="14811"/>
                  <a:pt x="14868" y="14811"/>
                </a:cubicBezTo>
                <a:cubicBezTo>
                  <a:pt x="17673" y="14811"/>
                  <a:pt x="17673" y="14811"/>
                  <a:pt x="17673" y="14811"/>
                </a:cubicBezTo>
                <a:cubicBezTo>
                  <a:pt x="19636" y="14811"/>
                  <a:pt x="19636" y="14811"/>
                  <a:pt x="19636" y="14811"/>
                </a:cubicBezTo>
                <a:cubicBezTo>
                  <a:pt x="19636" y="11417"/>
                  <a:pt x="19636" y="11417"/>
                  <a:pt x="19636" y="11417"/>
                </a:cubicBezTo>
                <a:close/>
                <a:moveTo>
                  <a:pt x="1964" y="11417"/>
                </a:moveTo>
                <a:cubicBezTo>
                  <a:pt x="1964" y="14811"/>
                  <a:pt x="1964" y="14811"/>
                  <a:pt x="1964" y="14811"/>
                </a:cubicBezTo>
                <a:cubicBezTo>
                  <a:pt x="4488" y="14811"/>
                  <a:pt x="4488" y="14811"/>
                  <a:pt x="4488" y="14811"/>
                </a:cubicBezTo>
                <a:cubicBezTo>
                  <a:pt x="6732" y="14811"/>
                  <a:pt x="6732" y="14811"/>
                  <a:pt x="6732" y="14811"/>
                </a:cubicBezTo>
                <a:cubicBezTo>
                  <a:pt x="6732" y="12343"/>
                  <a:pt x="6732" y="12343"/>
                  <a:pt x="6732" y="12343"/>
                </a:cubicBezTo>
                <a:lnTo>
                  <a:pt x="1964" y="1141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3" name="Shape 1828"/>
          <p:cNvSpPr/>
          <p:nvPr/>
        </p:nvSpPr>
        <p:spPr>
          <a:xfrm>
            <a:off x="1401341" y="1911829"/>
            <a:ext cx="427460" cy="4274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46" y="10385"/>
                </a:moveTo>
                <a:cubicBezTo>
                  <a:pt x="8931" y="5608"/>
                  <a:pt x="8931" y="5608"/>
                  <a:pt x="8931" y="5608"/>
                </a:cubicBezTo>
                <a:cubicBezTo>
                  <a:pt x="11423" y="9554"/>
                  <a:pt x="11423" y="9554"/>
                  <a:pt x="11423" y="9554"/>
                </a:cubicBezTo>
                <a:cubicBezTo>
                  <a:pt x="12462" y="9762"/>
                  <a:pt x="13085" y="10592"/>
                  <a:pt x="13085" y="11631"/>
                </a:cubicBezTo>
                <a:cubicBezTo>
                  <a:pt x="13085" y="12877"/>
                  <a:pt x="12254" y="13915"/>
                  <a:pt x="11008" y="13915"/>
                </a:cubicBezTo>
                <a:cubicBezTo>
                  <a:pt x="9969" y="13915"/>
                  <a:pt x="8931" y="12877"/>
                  <a:pt x="8931" y="11631"/>
                </a:cubicBezTo>
                <a:cubicBezTo>
                  <a:pt x="8931" y="11215"/>
                  <a:pt x="9138" y="10800"/>
                  <a:pt x="9346" y="10385"/>
                </a:cubicBezTo>
                <a:close/>
                <a:moveTo>
                  <a:pt x="10800" y="0"/>
                </a:moveTo>
                <a:cubicBezTo>
                  <a:pt x="7892" y="0"/>
                  <a:pt x="5192" y="1246"/>
                  <a:pt x="3115" y="3115"/>
                </a:cubicBezTo>
                <a:cubicBezTo>
                  <a:pt x="1246" y="5192"/>
                  <a:pt x="0" y="7892"/>
                  <a:pt x="0" y="10800"/>
                </a:cubicBezTo>
                <a:cubicBezTo>
                  <a:pt x="0" y="13708"/>
                  <a:pt x="1246" y="16408"/>
                  <a:pt x="3115" y="18485"/>
                </a:cubicBezTo>
                <a:cubicBezTo>
                  <a:pt x="5192" y="20354"/>
                  <a:pt x="7892" y="21600"/>
                  <a:pt x="10800" y="21600"/>
                </a:cubicBezTo>
                <a:cubicBezTo>
                  <a:pt x="13915" y="21600"/>
                  <a:pt x="16615" y="20354"/>
                  <a:pt x="18485" y="18485"/>
                </a:cubicBezTo>
                <a:cubicBezTo>
                  <a:pt x="20354" y="16408"/>
                  <a:pt x="21600" y="13708"/>
                  <a:pt x="21600" y="10800"/>
                </a:cubicBezTo>
                <a:cubicBezTo>
                  <a:pt x="21600" y="7892"/>
                  <a:pt x="20354" y="5192"/>
                  <a:pt x="18485" y="3115"/>
                </a:cubicBezTo>
                <a:cubicBezTo>
                  <a:pt x="16615" y="1246"/>
                  <a:pt x="13915" y="0"/>
                  <a:pt x="10800" y="0"/>
                </a:cubicBezTo>
                <a:close/>
                <a:moveTo>
                  <a:pt x="17238" y="4569"/>
                </a:moveTo>
                <a:cubicBezTo>
                  <a:pt x="15577" y="2908"/>
                  <a:pt x="13292" y="1869"/>
                  <a:pt x="10800" y="1869"/>
                </a:cubicBezTo>
                <a:cubicBezTo>
                  <a:pt x="8308" y="1869"/>
                  <a:pt x="6231" y="2908"/>
                  <a:pt x="4569" y="4569"/>
                </a:cubicBezTo>
                <a:cubicBezTo>
                  <a:pt x="2908" y="6231"/>
                  <a:pt x="1869" y="8308"/>
                  <a:pt x="1869" y="10800"/>
                </a:cubicBezTo>
                <a:cubicBezTo>
                  <a:pt x="1869" y="13292"/>
                  <a:pt x="2908" y="15577"/>
                  <a:pt x="4569" y="17031"/>
                </a:cubicBezTo>
                <a:cubicBezTo>
                  <a:pt x="6231" y="18692"/>
                  <a:pt x="8308" y="19731"/>
                  <a:pt x="10800" y="19731"/>
                </a:cubicBezTo>
                <a:cubicBezTo>
                  <a:pt x="13292" y="19731"/>
                  <a:pt x="15577" y="18692"/>
                  <a:pt x="17238" y="17031"/>
                </a:cubicBezTo>
                <a:cubicBezTo>
                  <a:pt x="18692" y="15577"/>
                  <a:pt x="19731" y="13292"/>
                  <a:pt x="19731" y="10800"/>
                </a:cubicBezTo>
                <a:cubicBezTo>
                  <a:pt x="19731" y="8308"/>
                  <a:pt x="18692" y="6231"/>
                  <a:pt x="17238" y="4569"/>
                </a:cubicBezTo>
                <a:close/>
                <a:moveTo>
                  <a:pt x="4985" y="13292"/>
                </a:moveTo>
                <a:cubicBezTo>
                  <a:pt x="4777" y="12877"/>
                  <a:pt x="4569" y="12046"/>
                  <a:pt x="4569" y="11423"/>
                </a:cubicBezTo>
                <a:cubicBezTo>
                  <a:pt x="5815" y="11423"/>
                  <a:pt x="5815" y="11423"/>
                  <a:pt x="5815" y="11423"/>
                </a:cubicBezTo>
                <a:cubicBezTo>
                  <a:pt x="5815" y="10177"/>
                  <a:pt x="5815" y="10177"/>
                  <a:pt x="5815" y="10177"/>
                </a:cubicBezTo>
                <a:cubicBezTo>
                  <a:pt x="4569" y="10177"/>
                  <a:pt x="4569" y="10177"/>
                  <a:pt x="4569" y="10177"/>
                </a:cubicBezTo>
                <a:cubicBezTo>
                  <a:pt x="4569" y="9554"/>
                  <a:pt x="4777" y="8931"/>
                  <a:pt x="4985" y="8308"/>
                </a:cubicBezTo>
                <a:cubicBezTo>
                  <a:pt x="5815" y="8931"/>
                  <a:pt x="5815" y="8931"/>
                  <a:pt x="5815" y="8931"/>
                </a:cubicBezTo>
                <a:cubicBezTo>
                  <a:pt x="6646" y="7685"/>
                  <a:pt x="6646" y="7685"/>
                  <a:pt x="6646" y="7685"/>
                </a:cubicBezTo>
                <a:cubicBezTo>
                  <a:pt x="5608" y="7062"/>
                  <a:pt x="5608" y="7062"/>
                  <a:pt x="5608" y="7062"/>
                </a:cubicBezTo>
                <a:cubicBezTo>
                  <a:pt x="5815" y="6854"/>
                  <a:pt x="6023" y="6646"/>
                  <a:pt x="6438" y="6231"/>
                </a:cubicBezTo>
                <a:cubicBezTo>
                  <a:pt x="6438" y="6231"/>
                  <a:pt x="6646" y="6023"/>
                  <a:pt x="6854" y="5815"/>
                </a:cubicBezTo>
                <a:cubicBezTo>
                  <a:pt x="7269" y="6646"/>
                  <a:pt x="7269" y="6646"/>
                  <a:pt x="7269" y="6646"/>
                </a:cubicBezTo>
                <a:cubicBezTo>
                  <a:pt x="8515" y="6023"/>
                  <a:pt x="8515" y="6023"/>
                  <a:pt x="8515" y="6023"/>
                </a:cubicBezTo>
                <a:cubicBezTo>
                  <a:pt x="8100" y="4985"/>
                  <a:pt x="8100" y="4985"/>
                  <a:pt x="8100" y="4985"/>
                </a:cubicBezTo>
                <a:cubicBezTo>
                  <a:pt x="8723" y="4777"/>
                  <a:pt x="9138" y="4569"/>
                  <a:pt x="9762" y="4569"/>
                </a:cubicBezTo>
                <a:cubicBezTo>
                  <a:pt x="9762" y="5400"/>
                  <a:pt x="9762" y="5400"/>
                  <a:pt x="9762" y="5400"/>
                </a:cubicBezTo>
                <a:cubicBezTo>
                  <a:pt x="11215" y="5400"/>
                  <a:pt x="11215" y="5400"/>
                  <a:pt x="11215" y="5400"/>
                </a:cubicBezTo>
                <a:cubicBezTo>
                  <a:pt x="11215" y="4362"/>
                  <a:pt x="11215" y="4362"/>
                  <a:pt x="11215" y="4362"/>
                </a:cubicBezTo>
                <a:cubicBezTo>
                  <a:pt x="11838" y="4569"/>
                  <a:pt x="12254" y="4569"/>
                  <a:pt x="12877" y="4777"/>
                </a:cubicBezTo>
                <a:cubicBezTo>
                  <a:pt x="12462" y="5608"/>
                  <a:pt x="12462" y="5608"/>
                  <a:pt x="12462" y="5608"/>
                </a:cubicBezTo>
                <a:cubicBezTo>
                  <a:pt x="13708" y="6231"/>
                  <a:pt x="13708" y="6231"/>
                  <a:pt x="13708" y="6231"/>
                </a:cubicBezTo>
                <a:cubicBezTo>
                  <a:pt x="14123" y="5400"/>
                  <a:pt x="14123" y="5400"/>
                  <a:pt x="14123" y="5400"/>
                </a:cubicBezTo>
                <a:cubicBezTo>
                  <a:pt x="14538" y="5608"/>
                  <a:pt x="14954" y="6023"/>
                  <a:pt x="15369" y="6231"/>
                </a:cubicBezTo>
                <a:cubicBezTo>
                  <a:pt x="15369" y="6438"/>
                  <a:pt x="15577" y="6438"/>
                  <a:pt x="15577" y="6646"/>
                </a:cubicBezTo>
                <a:cubicBezTo>
                  <a:pt x="14538" y="7062"/>
                  <a:pt x="14538" y="7062"/>
                  <a:pt x="14538" y="7062"/>
                </a:cubicBezTo>
                <a:cubicBezTo>
                  <a:pt x="15369" y="8308"/>
                  <a:pt x="15369" y="8308"/>
                  <a:pt x="15369" y="8308"/>
                </a:cubicBezTo>
                <a:cubicBezTo>
                  <a:pt x="16408" y="7685"/>
                  <a:pt x="16408" y="7685"/>
                  <a:pt x="16408" y="7685"/>
                </a:cubicBezTo>
                <a:cubicBezTo>
                  <a:pt x="16615" y="8308"/>
                  <a:pt x="17031" y="8931"/>
                  <a:pt x="17031" y="9554"/>
                </a:cubicBezTo>
                <a:cubicBezTo>
                  <a:pt x="15785" y="9554"/>
                  <a:pt x="15785" y="9554"/>
                  <a:pt x="15785" y="9554"/>
                </a:cubicBezTo>
                <a:cubicBezTo>
                  <a:pt x="15785" y="10800"/>
                  <a:pt x="15785" y="10800"/>
                  <a:pt x="15785" y="10800"/>
                </a:cubicBezTo>
                <a:cubicBezTo>
                  <a:pt x="17238" y="10800"/>
                  <a:pt x="17238" y="10800"/>
                  <a:pt x="17238" y="10800"/>
                </a:cubicBezTo>
                <a:cubicBezTo>
                  <a:pt x="17238" y="11423"/>
                  <a:pt x="17031" y="12254"/>
                  <a:pt x="16823" y="12877"/>
                </a:cubicBezTo>
                <a:cubicBezTo>
                  <a:pt x="15577" y="12046"/>
                  <a:pt x="15577" y="12046"/>
                  <a:pt x="15577" y="12046"/>
                </a:cubicBezTo>
                <a:cubicBezTo>
                  <a:pt x="14954" y="13292"/>
                  <a:pt x="14954" y="13292"/>
                  <a:pt x="14954" y="13292"/>
                </a:cubicBezTo>
                <a:cubicBezTo>
                  <a:pt x="16200" y="14123"/>
                  <a:pt x="16200" y="14123"/>
                  <a:pt x="16200" y="14123"/>
                </a:cubicBezTo>
                <a:cubicBezTo>
                  <a:pt x="17446" y="14746"/>
                  <a:pt x="17446" y="14746"/>
                  <a:pt x="17446" y="14746"/>
                </a:cubicBezTo>
                <a:cubicBezTo>
                  <a:pt x="18069" y="13708"/>
                  <a:pt x="18692" y="12046"/>
                  <a:pt x="18692" y="10800"/>
                </a:cubicBezTo>
                <a:cubicBezTo>
                  <a:pt x="18692" y="8723"/>
                  <a:pt x="17654" y="6646"/>
                  <a:pt x="16408" y="5400"/>
                </a:cubicBezTo>
                <a:cubicBezTo>
                  <a:pt x="14954" y="3946"/>
                  <a:pt x="13085" y="3115"/>
                  <a:pt x="10800" y="3115"/>
                </a:cubicBezTo>
                <a:cubicBezTo>
                  <a:pt x="8723" y="3115"/>
                  <a:pt x="6854" y="3946"/>
                  <a:pt x="5400" y="5400"/>
                </a:cubicBezTo>
                <a:cubicBezTo>
                  <a:pt x="3946" y="6646"/>
                  <a:pt x="3115" y="8723"/>
                  <a:pt x="3115" y="10800"/>
                </a:cubicBezTo>
                <a:cubicBezTo>
                  <a:pt x="3115" y="12462"/>
                  <a:pt x="3738" y="14123"/>
                  <a:pt x="4569" y="15369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6854" y="13915"/>
                  <a:pt x="6854" y="13915"/>
                  <a:pt x="6854" y="13915"/>
                </a:cubicBezTo>
                <a:cubicBezTo>
                  <a:pt x="6231" y="12669"/>
                  <a:pt x="6231" y="12669"/>
                  <a:pt x="6231" y="12669"/>
                </a:cubicBezTo>
                <a:cubicBezTo>
                  <a:pt x="4985" y="13292"/>
                  <a:pt x="4985" y="13292"/>
                  <a:pt x="4985" y="13292"/>
                </a:cubicBezTo>
                <a:close/>
                <a:moveTo>
                  <a:pt x="11008" y="10592"/>
                </a:moveTo>
                <a:cubicBezTo>
                  <a:pt x="10385" y="10592"/>
                  <a:pt x="9969" y="11008"/>
                  <a:pt x="9969" y="11631"/>
                </a:cubicBezTo>
                <a:cubicBezTo>
                  <a:pt x="9969" y="12254"/>
                  <a:pt x="10385" y="12669"/>
                  <a:pt x="11008" y="12669"/>
                </a:cubicBezTo>
                <a:cubicBezTo>
                  <a:pt x="11631" y="12669"/>
                  <a:pt x="12046" y="12254"/>
                  <a:pt x="12046" y="11631"/>
                </a:cubicBezTo>
                <a:cubicBezTo>
                  <a:pt x="12046" y="11008"/>
                  <a:pt x="11631" y="10592"/>
                  <a:pt x="11008" y="1059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4" name="Shape 1829"/>
          <p:cNvSpPr/>
          <p:nvPr/>
        </p:nvSpPr>
        <p:spPr>
          <a:xfrm>
            <a:off x="3734632" y="2713979"/>
            <a:ext cx="391201" cy="312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161"/>
                </a:moveTo>
                <a:lnTo>
                  <a:pt x="2318" y="3161"/>
                </a:lnTo>
                <a:lnTo>
                  <a:pt x="2950" y="0"/>
                </a:lnTo>
                <a:lnTo>
                  <a:pt x="5479" y="0"/>
                </a:lnTo>
                <a:lnTo>
                  <a:pt x="6427" y="3161"/>
                </a:lnTo>
                <a:lnTo>
                  <a:pt x="15067" y="3161"/>
                </a:lnTo>
                <a:lnTo>
                  <a:pt x="15910" y="0"/>
                </a:lnTo>
                <a:lnTo>
                  <a:pt x="18439" y="0"/>
                </a:lnTo>
                <a:lnTo>
                  <a:pt x="19387" y="3161"/>
                </a:lnTo>
                <a:lnTo>
                  <a:pt x="21389" y="3161"/>
                </a:lnTo>
                <a:lnTo>
                  <a:pt x="21389" y="7112"/>
                </a:lnTo>
                <a:lnTo>
                  <a:pt x="0" y="7112"/>
                </a:lnTo>
                <a:lnTo>
                  <a:pt x="0" y="3161"/>
                </a:lnTo>
                <a:close/>
                <a:moveTo>
                  <a:pt x="8429" y="9746"/>
                </a:moveTo>
                <a:lnTo>
                  <a:pt x="12960" y="9746"/>
                </a:lnTo>
                <a:lnTo>
                  <a:pt x="11590" y="14224"/>
                </a:lnTo>
                <a:lnTo>
                  <a:pt x="13908" y="14224"/>
                </a:lnTo>
                <a:lnTo>
                  <a:pt x="9588" y="19624"/>
                </a:lnTo>
                <a:lnTo>
                  <a:pt x="10220" y="16859"/>
                </a:lnTo>
                <a:lnTo>
                  <a:pt x="8008" y="15146"/>
                </a:lnTo>
                <a:lnTo>
                  <a:pt x="8429" y="9746"/>
                </a:lnTo>
                <a:close/>
                <a:moveTo>
                  <a:pt x="0" y="18176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18176"/>
                </a:lnTo>
                <a:lnTo>
                  <a:pt x="19809" y="18176"/>
                </a:lnTo>
                <a:lnTo>
                  <a:pt x="19809" y="8298"/>
                </a:lnTo>
                <a:lnTo>
                  <a:pt x="1580" y="8298"/>
                </a:lnTo>
                <a:lnTo>
                  <a:pt x="1580" y="18176"/>
                </a:lnTo>
                <a:lnTo>
                  <a:pt x="0" y="181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5" name="Shape 1830"/>
          <p:cNvSpPr/>
          <p:nvPr/>
        </p:nvSpPr>
        <p:spPr>
          <a:xfrm>
            <a:off x="3753715" y="4960043"/>
            <a:ext cx="350754" cy="3873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0" h="21600" extrusionOk="0">
                <a:moveTo>
                  <a:pt x="18586" y="14477"/>
                </a:moveTo>
                <a:cubicBezTo>
                  <a:pt x="18084" y="14477"/>
                  <a:pt x="17833" y="14477"/>
                  <a:pt x="17581" y="14247"/>
                </a:cubicBezTo>
                <a:cubicBezTo>
                  <a:pt x="17330" y="13787"/>
                  <a:pt x="17833" y="13328"/>
                  <a:pt x="18084" y="13098"/>
                </a:cubicBezTo>
                <a:cubicBezTo>
                  <a:pt x="18335" y="12868"/>
                  <a:pt x="18837" y="12409"/>
                  <a:pt x="19088" y="12179"/>
                </a:cubicBezTo>
                <a:cubicBezTo>
                  <a:pt x="19591" y="11949"/>
                  <a:pt x="19842" y="11719"/>
                  <a:pt x="20093" y="11489"/>
                </a:cubicBezTo>
                <a:cubicBezTo>
                  <a:pt x="20344" y="11260"/>
                  <a:pt x="20595" y="11260"/>
                  <a:pt x="20847" y="11030"/>
                </a:cubicBezTo>
                <a:cubicBezTo>
                  <a:pt x="21349" y="11260"/>
                  <a:pt x="21349" y="11260"/>
                  <a:pt x="21349" y="11260"/>
                </a:cubicBezTo>
                <a:cubicBezTo>
                  <a:pt x="21349" y="11949"/>
                  <a:pt x="21600" y="12638"/>
                  <a:pt x="21349" y="13328"/>
                </a:cubicBezTo>
                <a:cubicBezTo>
                  <a:pt x="21349" y="13787"/>
                  <a:pt x="21349" y="14247"/>
                  <a:pt x="21349" y="14706"/>
                </a:cubicBezTo>
                <a:cubicBezTo>
                  <a:pt x="21349" y="14936"/>
                  <a:pt x="21098" y="15396"/>
                  <a:pt x="20847" y="15626"/>
                </a:cubicBezTo>
                <a:cubicBezTo>
                  <a:pt x="20595" y="15626"/>
                  <a:pt x="20344" y="15396"/>
                  <a:pt x="20093" y="15396"/>
                </a:cubicBezTo>
                <a:cubicBezTo>
                  <a:pt x="19340" y="17004"/>
                  <a:pt x="18084" y="18153"/>
                  <a:pt x="16326" y="19302"/>
                </a:cubicBezTo>
                <a:cubicBezTo>
                  <a:pt x="14819" y="20221"/>
                  <a:pt x="12809" y="20681"/>
                  <a:pt x="11051" y="2137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298" y="21370"/>
                  <a:pt x="10298" y="21370"/>
                  <a:pt x="10298" y="21370"/>
                </a:cubicBezTo>
                <a:cubicBezTo>
                  <a:pt x="8540" y="20681"/>
                  <a:pt x="6781" y="20221"/>
                  <a:pt x="5023" y="19302"/>
                </a:cubicBezTo>
                <a:cubicBezTo>
                  <a:pt x="3516" y="18153"/>
                  <a:pt x="2260" y="17004"/>
                  <a:pt x="1507" y="15396"/>
                </a:cubicBezTo>
                <a:cubicBezTo>
                  <a:pt x="1256" y="15396"/>
                  <a:pt x="1005" y="15626"/>
                  <a:pt x="753" y="15626"/>
                </a:cubicBezTo>
                <a:cubicBezTo>
                  <a:pt x="251" y="15396"/>
                  <a:pt x="251" y="14936"/>
                  <a:pt x="251" y="14706"/>
                </a:cubicBezTo>
                <a:cubicBezTo>
                  <a:pt x="0" y="14247"/>
                  <a:pt x="0" y="13787"/>
                  <a:pt x="0" y="13328"/>
                </a:cubicBezTo>
                <a:cubicBezTo>
                  <a:pt x="0" y="12638"/>
                  <a:pt x="0" y="11949"/>
                  <a:pt x="0" y="11260"/>
                </a:cubicBezTo>
                <a:cubicBezTo>
                  <a:pt x="753" y="11030"/>
                  <a:pt x="753" y="11030"/>
                  <a:pt x="753" y="11030"/>
                </a:cubicBezTo>
                <a:cubicBezTo>
                  <a:pt x="1005" y="11260"/>
                  <a:pt x="1256" y="11260"/>
                  <a:pt x="1507" y="11489"/>
                </a:cubicBezTo>
                <a:cubicBezTo>
                  <a:pt x="1758" y="11719"/>
                  <a:pt x="2009" y="11949"/>
                  <a:pt x="2260" y="12179"/>
                </a:cubicBezTo>
                <a:cubicBezTo>
                  <a:pt x="2763" y="12409"/>
                  <a:pt x="3014" y="12868"/>
                  <a:pt x="3516" y="13098"/>
                </a:cubicBezTo>
                <a:cubicBezTo>
                  <a:pt x="3767" y="13328"/>
                  <a:pt x="4019" y="13787"/>
                  <a:pt x="4019" y="14247"/>
                </a:cubicBezTo>
                <a:cubicBezTo>
                  <a:pt x="3767" y="14477"/>
                  <a:pt x="3516" y="14477"/>
                  <a:pt x="3014" y="14477"/>
                </a:cubicBezTo>
                <a:cubicBezTo>
                  <a:pt x="4270" y="16315"/>
                  <a:pt x="7033" y="17464"/>
                  <a:pt x="9293" y="17923"/>
                </a:cubicBezTo>
                <a:cubicBezTo>
                  <a:pt x="9293" y="8272"/>
                  <a:pt x="9293" y="8272"/>
                  <a:pt x="9293" y="8272"/>
                </a:cubicBezTo>
                <a:cubicBezTo>
                  <a:pt x="6781" y="8272"/>
                  <a:pt x="6781" y="8272"/>
                  <a:pt x="6781" y="8272"/>
                </a:cubicBezTo>
                <a:cubicBezTo>
                  <a:pt x="6530" y="8502"/>
                  <a:pt x="6279" y="8732"/>
                  <a:pt x="5777" y="8732"/>
                </a:cubicBezTo>
                <a:cubicBezTo>
                  <a:pt x="5023" y="8732"/>
                  <a:pt x="4270" y="8043"/>
                  <a:pt x="4270" y="7353"/>
                </a:cubicBezTo>
                <a:cubicBezTo>
                  <a:pt x="4270" y="6434"/>
                  <a:pt x="5023" y="5974"/>
                  <a:pt x="5777" y="5974"/>
                </a:cubicBezTo>
                <a:cubicBezTo>
                  <a:pt x="6279" y="5974"/>
                  <a:pt x="6781" y="6204"/>
                  <a:pt x="7033" y="6434"/>
                </a:cubicBezTo>
                <a:cubicBezTo>
                  <a:pt x="9293" y="6434"/>
                  <a:pt x="9293" y="6434"/>
                  <a:pt x="9293" y="6434"/>
                </a:cubicBezTo>
                <a:cubicBezTo>
                  <a:pt x="9293" y="5285"/>
                  <a:pt x="9293" y="5285"/>
                  <a:pt x="9293" y="5285"/>
                </a:cubicBezTo>
                <a:cubicBezTo>
                  <a:pt x="8288" y="4826"/>
                  <a:pt x="7535" y="3906"/>
                  <a:pt x="7535" y="2757"/>
                </a:cubicBezTo>
                <a:cubicBezTo>
                  <a:pt x="7535" y="1149"/>
                  <a:pt x="9042" y="0"/>
                  <a:pt x="10549" y="0"/>
                </a:cubicBezTo>
                <a:cubicBezTo>
                  <a:pt x="12307" y="0"/>
                  <a:pt x="13814" y="1149"/>
                  <a:pt x="13814" y="2757"/>
                </a:cubicBezTo>
                <a:cubicBezTo>
                  <a:pt x="13814" y="3906"/>
                  <a:pt x="13060" y="4826"/>
                  <a:pt x="12056" y="5285"/>
                </a:cubicBezTo>
                <a:cubicBezTo>
                  <a:pt x="12056" y="6434"/>
                  <a:pt x="12056" y="6434"/>
                  <a:pt x="12056" y="6434"/>
                </a:cubicBezTo>
                <a:cubicBezTo>
                  <a:pt x="14316" y="6434"/>
                  <a:pt x="14316" y="6434"/>
                  <a:pt x="14316" y="6434"/>
                </a:cubicBezTo>
                <a:cubicBezTo>
                  <a:pt x="14567" y="6204"/>
                  <a:pt x="15070" y="5974"/>
                  <a:pt x="15572" y="5974"/>
                </a:cubicBezTo>
                <a:cubicBezTo>
                  <a:pt x="16577" y="5974"/>
                  <a:pt x="17079" y="6434"/>
                  <a:pt x="17079" y="7353"/>
                </a:cubicBezTo>
                <a:cubicBezTo>
                  <a:pt x="17079" y="8043"/>
                  <a:pt x="16577" y="8732"/>
                  <a:pt x="15572" y="8732"/>
                </a:cubicBezTo>
                <a:cubicBezTo>
                  <a:pt x="15070" y="8732"/>
                  <a:pt x="14819" y="8502"/>
                  <a:pt x="14567" y="8272"/>
                </a:cubicBezTo>
                <a:cubicBezTo>
                  <a:pt x="12056" y="8272"/>
                  <a:pt x="12056" y="8272"/>
                  <a:pt x="12056" y="8272"/>
                </a:cubicBezTo>
                <a:cubicBezTo>
                  <a:pt x="12056" y="17923"/>
                  <a:pt x="12056" y="17923"/>
                  <a:pt x="12056" y="17923"/>
                </a:cubicBezTo>
                <a:cubicBezTo>
                  <a:pt x="14316" y="17464"/>
                  <a:pt x="17330" y="16545"/>
                  <a:pt x="18586" y="14477"/>
                </a:cubicBezTo>
                <a:close/>
                <a:moveTo>
                  <a:pt x="10549" y="1609"/>
                </a:moveTo>
                <a:cubicBezTo>
                  <a:pt x="10047" y="1609"/>
                  <a:pt x="9544" y="2068"/>
                  <a:pt x="9544" y="2757"/>
                </a:cubicBezTo>
                <a:cubicBezTo>
                  <a:pt x="9544" y="3447"/>
                  <a:pt x="10047" y="3906"/>
                  <a:pt x="10549" y="3906"/>
                </a:cubicBezTo>
                <a:cubicBezTo>
                  <a:pt x="11302" y="3906"/>
                  <a:pt x="11805" y="3447"/>
                  <a:pt x="11805" y="2757"/>
                </a:cubicBezTo>
                <a:cubicBezTo>
                  <a:pt x="11805" y="2068"/>
                  <a:pt x="11302" y="1609"/>
                  <a:pt x="10549" y="160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6" name="Shape 1831"/>
          <p:cNvSpPr/>
          <p:nvPr/>
        </p:nvSpPr>
        <p:spPr>
          <a:xfrm>
            <a:off x="2580970" y="4170205"/>
            <a:ext cx="406348" cy="3586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3" h="21364" extrusionOk="0">
                <a:moveTo>
                  <a:pt x="11880" y="746"/>
                </a:moveTo>
                <a:cubicBezTo>
                  <a:pt x="16416" y="9828"/>
                  <a:pt x="16416" y="9828"/>
                  <a:pt x="16416" y="9828"/>
                </a:cubicBezTo>
                <a:cubicBezTo>
                  <a:pt x="16416" y="9828"/>
                  <a:pt x="16416" y="9828"/>
                  <a:pt x="16416" y="9828"/>
                </a:cubicBezTo>
                <a:cubicBezTo>
                  <a:pt x="21168" y="19155"/>
                  <a:pt x="21168" y="19155"/>
                  <a:pt x="21168" y="19155"/>
                </a:cubicBezTo>
                <a:cubicBezTo>
                  <a:pt x="21600" y="19891"/>
                  <a:pt x="21384" y="20628"/>
                  <a:pt x="20736" y="21119"/>
                </a:cubicBezTo>
                <a:cubicBezTo>
                  <a:pt x="20520" y="21364"/>
                  <a:pt x="20088" y="21364"/>
                  <a:pt x="19872" y="21364"/>
                </a:cubicBezTo>
                <a:cubicBezTo>
                  <a:pt x="19872" y="21364"/>
                  <a:pt x="19872" y="21364"/>
                  <a:pt x="19872" y="21364"/>
                </a:cubicBezTo>
                <a:cubicBezTo>
                  <a:pt x="10584" y="21364"/>
                  <a:pt x="10584" y="21364"/>
                  <a:pt x="10584" y="21364"/>
                </a:cubicBezTo>
                <a:cubicBezTo>
                  <a:pt x="1512" y="21364"/>
                  <a:pt x="1512" y="21364"/>
                  <a:pt x="1512" y="21364"/>
                </a:cubicBezTo>
                <a:cubicBezTo>
                  <a:pt x="648" y="21364"/>
                  <a:pt x="0" y="20628"/>
                  <a:pt x="0" y="19891"/>
                </a:cubicBezTo>
                <a:cubicBezTo>
                  <a:pt x="0" y="19400"/>
                  <a:pt x="216" y="19155"/>
                  <a:pt x="216" y="18909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9504" y="746"/>
                  <a:pt x="9504" y="746"/>
                  <a:pt x="9504" y="746"/>
                </a:cubicBezTo>
                <a:cubicBezTo>
                  <a:pt x="9936" y="9"/>
                  <a:pt x="10800" y="-236"/>
                  <a:pt x="11448" y="255"/>
                </a:cubicBezTo>
                <a:cubicBezTo>
                  <a:pt x="11664" y="500"/>
                  <a:pt x="11664" y="500"/>
                  <a:pt x="11880" y="746"/>
                </a:cubicBezTo>
                <a:close/>
                <a:moveTo>
                  <a:pt x="9504" y="8109"/>
                </a:moveTo>
                <a:cubicBezTo>
                  <a:pt x="9504" y="8846"/>
                  <a:pt x="9504" y="8846"/>
                  <a:pt x="9504" y="8846"/>
                </a:cubicBezTo>
                <a:cubicBezTo>
                  <a:pt x="9936" y="14982"/>
                  <a:pt x="9936" y="14982"/>
                  <a:pt x="9936" y="14982"/>
                </a:cubicBezTo>
                <a:cubicBezTo>
                  <a:pt x="11232" y="14982"/>
                  <a:pt x="11232" y="14982"/>
                  <a:pt x="11232" y="14982"/>
                </a:cubicBezTo>
                <a:cubicBezTo>
                  <a:pt x="11664" y="8846"/>
                  <a:pt x="11664" y="8846"/>
                  <a:pt x="11664" y="8846"/>
                </a:cubicBezTo>
                <a:cubicBezTo>
                  <a:pt x="11664" y="8109"/>
                  <a:pt x="11664" y="8109"/>
                  <a:pt x="11664" y="8109"/>
                </a:cubicBezTo>
                <a:cubicBezTo>
                  <a:pt x="9504" y="8109"/>
                  <a:pt x="9504" y="8109"/>
                  <a:pt x="9504" y="8109"/>
                </a:cubicBezTo>
                <a:close/>
                <a:moveTo>
                  <a:pt x="10584" y="17437"/>
                </a:moveTo>
                <a:cubicBezTo>
                  <a:pt x="11232" y="17437"/>
                  <a:pt x="11448" y="17191"/>
                  <a:pt x="11448" y="16700"/>
                </a:cubicBezTo>
                <a:cubicBezTo>
                  <a:pt x="11448" y="15964"/>
                  <a:pt x="11016" y="15719"/>
                  <a:pt x="10584" y="15719"/>
                </a:cubicBezTo>
                <a:cubicBezTo>
                  <a:pt x="10152" y="15719"/>
                  <a:pt x="9720" y="15964"/>
                  <a:pt x="9720" y="16700"/>
                </a:cubicBezTo>
                <a:cubicBezTo>
                  <a:pt x="9720" y="17191"/>
                  <a:pt x="10152" y="17437"/>
                  <a:pt x="10584" y="17437"/>
                </a:cubicBezTo>
                <a:close/>
                <a:moveTo>
                  <a:pt x="14040" y="11546"/>
                </a:moveTo>
                <a:cubicBezTo>
                  <a:pt x="10584" y="4673"/>
                  <a:pt x="10584" y="4673"/>
                  <a:pt x="10584" y="4673"/>
                </a:cubicBezTo>
                <a:cubicBezTo>
                  <a:pt x="7344" y="11300"/>
                  <a:pt x="7344" y="11300"/>
                  <a:pt x="7344" y="11300"/>
                </a:cubicBezTo>
                <a:cubicBezTo>
                  <a:pt x="7344" y="11546"/>
                  <a:pt x="7344" y="11546"/>
                  <a:pt x="7128" y="11546"/>
                </a:cubicBezTo>
                <a:cubicBezTo>
                  <a:pt x="3672" y="18173"/>
                  <a:pt x="3672" y="18173"/>
                  <a:pt x="3672" y="18173"/>
                </a:cubicBezTo>
                <a:cubicBezTo>
                  <a:pt x="10584" y="18173"/>
                  <a:pt x="10584" y="18173"/>
                  <a:pt x="10584" y="18173"/>
                </a:cubicBezTo>
                <a:cubicBezTo>
                  <a:pt x="17496" y="18173"/>
                  <a:pt x="17496" y="18173"/>
                  <a:pt x="17496" y="18173"/>
                </a:cubicBezTo>
                <a:cubicBezTo>
                  <a:pt x="14040" y="11546"/>
                  <a:pt x="14040" y="11546"/>
                  <a:pt x="14040" y="11546"/>
                </a:cubicBezTo>
                <a:cubicBezTo>
                  <a:pt x="14040" y="11546"/>
                  <a:pt x="14040" y="11546"/>
                  <a:pt x="14040" y="11546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7" name="Shape 1832"/>
          <p:cNvSpPr/>
          <p:nvPr/>
        </p:nvSpPr>
        <p:spPr>
          <a:xfrm>
            <a:off x="6138571" y="2007241"/>
            <a:ext cx="382467" cy="3778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13328" y="12913"/>
                </a:moveTo>
                <a:cubicBezTo>
                  <a:pt x="20681" y="12913"/>
                  <a:pt x="20681" y="12913"/>
                  <a:pt x="20681" y="12913"/>
                </a:cubicBezTo>
                <a:cubicBezTo>
                  <a:pt x="21140" y="12913"/>
                  <a:pt x="21600" y="13148"/>
                  <a:pt x="21370" y="13852"/>
                </a:cubicBezTo>
                <a:cubicBezTo>
                  <a:pt x="20681" y="19957"/>
                  <a:pt x="20681" y="19957"/>
                  <a:pt x="20681" y="19957"/>
                </a:cubicBezTo>
                <a:cubicBezTo>
                  <a:pt x="20451" y="20426"/>
                  <a:pt x="19991" y="20896"/>
                  <a:pt x="19532" y="20896"/>
                </a:cubicBezTo>
                <a:cubicBezTo>
                  <a:pt x="12179" y="20896"/>
                  <a:pt x="12179" y="20896"/>
                  <a:pt x="12179" y="20896"/>
                </a:cubicBezTo>
                <a:cubicBezTo>
                  <a:pt x="11719" y="20896"/>
                  <a:pt x="11260" y="20426"/>
                  <a:pt x="11489" y="19957"/>
                </a:cubicBezTo>
                <a:cubicBezTo>
                  <a:pt x="12409" y="13852"/>
                  <a:pt x="12409" y="13852"/>
                  <a:pt x="12409" y="13852"/>
                </a:cubicBezTo>
                <a:cubicBezTo>
                  <a:pt x="12409" y="13148"/>
                  <a:pt x="12868" y="12913"/>
                  <a:pt x="13328" y="12913"/>
                </a:cubicBezTo>
                <a:close/>
                <a:moveTo>
                  <a:pt x="10570" y="0"/>
                </a:moveTo>
                <a:cubicBezTo>
                  <a:pt x="7813" y="0"/>
                  <a:pt x="5055" y="1174"/>
                  <a:pt x="3217" y="3052"/>
                </a:cubicBezTo>
                <a:cubicBezTo>
                  <a:pt x="1379" y="5165"/>
                  <a:pt x="0" y="7748"/>
                  <a:pt x="0" y="10800"/>
                </a:cubicBezTo>
                <a:cubicBezTo>
                  <a:pt x="0" y="13617"/>
                  <a:pt x="1379" y="16435"/>
                  <a:pt x="3217" y="18313"/>
                </a:cubicBezTo>
                <a:cubicBezTo>
                  <a:pt x="5055" y="20191"/>
                  <a:pt x="7813" y="21600"/>
                  <a:pt x="10570" y="21600"/>
                </a:cubicBezTo>
                <a:cubicBezTo>
                  <a:pt x="10800" y="21600"/>
                  <a:pt x="10800" y="21600"/>
                  <a:pt x="11030" y="21365"/>
                </a:cubicBezTo>
                <a:cubicBezTo>
                  <a:pt x="10570" y="21130"/>
                  <a:pt x="10340" y="20426"/>
                  <a:pt x="10340" y="19722"/>
                </a:cubicBezTo>
                <a:cubicBezTo>
                  <a:pt x="10570" y="19252"/>
                  <a:pt x="10570" y="19252"/>
                  <a:pt x="10570" y="19252"/>
                </a:cubicBezTo>
                <a:cubicBezTo>
                  <a:pt x="8272" y="19252"/>
                  <a:pt x="6204" y="18313"/>
                  <a:pt x="4596" y="16904"/>
                </a:cubicBezTo>
                <a:cubicBezTo>
                  <a:pt x="3217" y="15261"/>
                  <a:pt x="2298" y="13148"/>
                  <a:pt x="2298" y="10800"/>
                </a:cubicBezTo>
                <a:cubicBezTo>
                  <a:pt x="2298" y="8452"/>
                  <a:pt x="3217" y="6104"/>
                  <a:pt x="4596" y="4696"/>
                </a:cubicBezTo>
                <a:cubicBezTo>
                  <a:pt x="6204" y="3052"/>
                  <a:pt x="8272" y="2113"/>
                  <a:pt x="10570" y="2113"/>
                </a:cubicBezTo>
                <a:cubicBezTo>
                  <a:pt x="12868" y="2113"/>
                  <a:pt x="15166" y="3052"/>
                  <a:pt x="16545" y="4696"/>
                </a:cubicBezTo>
                <a:cubicBezTo>
                  <a:pt x="18153" y="6104"/>
                  <a:pt x="19072" y="8452"/>
                  <a:pt x="19072" y="10800"/>
                </a:cubicBezTo>
                <a:cubicBezTo>
                  <a:pt x="19072" y="11035"/>
                  <a:pt x="19072" y="11504"/>
                  <a:pt x="19072" y="11739"/>
                </a:cubicBezTo>
                <a:cubicBezTo>
                  <a:pt x="20681" y="11739"/>
                  <a:pt x="20681" y="11739"/>
                  <a:pt x="20681" y="11739"/>
                </a:cubicBezTo>
                <a:cubicBezTo>
                  <a:pt x="20911" y="11739"/>
                  <a:pt x="20911" y="11739"/>
                  <a:pt x="21140" y="11739"/>
                </a:cubicBezTo>
                <a:cubicBezTo>
                  <a:pt x="21140" y="11504"/>
                  <a:pt x="21140" y="11035"/>
                  <a:pt x="21140" y="10800"/>
                </a:cubicBezTo>
                <a:cubicBezTo>
                  <a:pt x="21140" y="7748"/>
                  <a:pt x="19991" y="5165"/>
                  <a:pt x="18153" y="3052"/>
                </a:cubicBezTo>
                <a:cubicBezTo>
                  <a:pt x="16085" y="1174"/>
                  <a:pt x="13557" y="0"/>
                  <a:pt x="10570" y="0"/>
                </a:cubicBezTo>
                <a:close/>
                <a:moveTo>
                  <a:pt x="10800" y="9626"/>
                </a:moveTo>
                <a:cubicBezTo>
                  <a:pt x="10570" y="9626"/>
                  <a:pt x="10340" y="9626"/>
                  <a:pt x="10340" y="9626"/>
                </a:cubicBezTo>
                <a:cubicBezTo>
                  <a:pt x="9421" y="7983"/>
                  <a:pt x="8272" y="6104"/>
                  <a:pt x="7123" y="4461"/>
                </a:cubicBezTo>
                <a:cubicBezTo>
                  <a:pt x="6894" y="4696"/>
                  <a:pt x="6664" y="4930"/>
                  <a:pt x="6204" y="4930"/>
                </a:cubicBezTo>
                <a:cubicBezTo>
                  <a:pt x="7123" y="7043"/>
                  <a:pt x="8272" y="8687"/>
                  <a:pt x="9421" y="10330"/>
                </a:cubicBezTo>
                <a:cubicBezTo>
                  <a:pt x="9191" y="10565"/>
                  <a:pt x="9191" y="11035"/>
                  <a:pt x="9191" y="11270"/>
                </a:cubicBezTo>
                <a:cubicBezTo>
                  <a:pt x="9191" y="12209"/>
                  <a:pt x="9881" y="12913"/>
                  <a:pt x="10800" y="12913"/>
                </a:cubicBezTo>
                <a:cubicBezTo>
                  <a:pt x="11719" y="12913"/>
                  <a:pt x="12409" y="12209"/>
                  <a:pt x="12409" y="11270"/>
                </a:cubicBezTo>
                <a:cubicBezTo>
                  <a:pt x="12409" y="11270"/>
                  <a:pt x="12409" y="11035"/>
                  <a:pt x="12409" y="11035"/>
                </a:cubicBezTo>
                <a:cubicBezTo>
                  <a:pt x="13328" y="10096"/>
                  <a:pt x="14247" y="9157"/>
                  <a:pt x="14936" y="7748"/>
                </a:cubicBezTo>
                <a:cubicBezTo>
                  <a:pt x="14706" y="7513"/>
                  <a:pt x="14477" y="7278"/>
                  <a:pt x="14247" y="7043"/>
                </a:cubicBezTo>
                <a:cubicBezTo>
                  <a:pt x="13098" y="7983"/>
                  <a:pt x="12179" y="8922"/>
                  <a:pt x="11489" y="9861"/>
                </a:cubicBezTo>
                <a:cubicBezTo>
                  <a:pt x="11260" y="9626"/>
                  <a:pt x="11030" y="9626"/>
                  <a:pt x="10800" y="9626"/>
                </a:cubicBezTo>
                <a:close/>
                <a:moveTo>
                  <a:pt x="19991" y="19487"/>
                </a:moveTo>
                <a:cubicBezTo>
                  <a:pt x="20221" y="17609"/>
                  <a:pt x="20221" y="17609"/>
                  <a:pt x="20221" y="17609"/>
                </a:cubicBezTo>
                <a:cubicBezTo>
                  <a:pt x="20221" y="17609"/>
                  <a:pt x="20221" y="17374"/>
                  <a:pt x="20221" y="17374"/>
                </a:cubicBezTo>
                <a:cubicBezTo>
                  <a:pt x="19991" y="17374"/>
                  <a:pt x="19991" y="17374"/>
                  <a:pt x="19991" y="17374"/>
                </a:cubicBezTo>
                <a:cubicBezTo>
                  <a:pt x="19762" y="17374"/>
                  <a:pt x="19532" y="17374"/>
                  <a:pt x="19532" y="17374"/>
                </a:cubicBezTo>
                <a:cubicBezTo>
                  <a:pt x="19762" y="16670"/>
                  <a:pt x="19762" y="16670"/>
                  <a:pt x="19762" y="16670"/>
                </a:cubicBezTo>
                <a:cubicBezTo>
                  <a:pt x="19072" y="16670"/>
                  <a:pt x="19072" y="16670"/>
                  <a:pt x="19072" y="16670"/>
                </a:cubicBezTo>
                <a:cubicBezTo>
                  <a:pt x="18613" y="19487"/>
                  <a:pt x="18613" y="19487"/>
                  <a:pt x="18613" y="19487"/>
                </a:cubicBezTo>
                <a:cubicBezTo>
                  <a:pt x="19072" y="19487"/>
                  <a:pt x="19072" y="19487"/>
                  <a:pt x="19072" y="19487"/>
                </a:cubicBezTo>
                <a:cubicBezTo>
                  <a:pt x="19532" y="17843"/>
                  <a:pt x="19532" y="17843"/>
                  <a:pt x="19532" y="17843"/>
                </a:cubicBezTo>
                <a:cubicBezTo>
                  <a:pt x="19532" y="17609"/>
                  <a:pt x="19532" y="17609"/>
                  <a:pt x="19532" y="17609"/>
                </a:cubicBezTo>
                <a:cubicBezTo>
                  <a:pt x="19762" y="17609"/>
                  <a:pt x="19762" y="17609"/>
                  <a:pt x="19762" y="17843"/>
                </a:cubicBezTo>
                <a:cubicBezTo>
                  <a:pt x="19302" y="19487"/>
                  <a:pt x="19302" y="19487"/>
                  <a:pt x="19302" y="19487"/>
                </a:cubicBezTo>
                <a:cubicBezTo>
                  <a:pt x="19991" y="19487"/>
                  <a:pt x="19991" y="19487"/>
                  <a:pt x="19991" y="19487"/>
                </a:cubicBezTo>
                <a:close/>
                <a:moveTo>
                  <a:pt x="14936" y="19487"/>
                </a:moveTo>
                <a:cubicBezTo>
                  <a:pt x="15166" y="18783"/>
                  <a:pt x="15166" y="18783"/>
                  <a:pt x="15166" y="18783"/>
                </a:cubicBezTo>
                <a:cubicBezTo>
                  <a:pt x="13787" y="18783"/>
                  <a:pt x="13787" y="18783"/>
                  <a:pt x="13787" y="18783"/>
                </a:cubicBezTo>
                <a:cubicBezTo>
                  <a:pt x="15396" y="16200"/>
                  <a:pt x="15396" y="16200"/>
                  <a:pt x="15396" y="16200"/>
                </a:cubicBezTo>
                <a:cubicBezTo>
                  <a:pt x="15626" y="15965"/>
                  <a:pt x="15626" y="15730"/>
                  <a:pt x="15626" y="15496"/>
                </a:cubicBezTo>
                <a:cubicBezTo>
                  <a:pt x="15855" y="15026"/>
                  <a:pt x="15855" y="14557"/>
                  <a:pt x="15626" y="14322"/>
                </a:cubicBezTo>
                <a:cubicBezTo>
                  <a:pt x="15396" y="14087"/>
                  <a:pt x="15166" y="13852"/>
                  <a:pt x="14706" y="13852"/>
                </a:cubicBezTo>
                <a:cubicBezTo>
                  <a:pt x="13787" y="13852"/>
                  <a:pt x="13328" y="14322"/>
                  <a:pt x="13098" y="15026"/>
                </a:cubicBezTo>
                <a:cubicBezTo>
                  <a:pt x="12868" y="15965"/>
                  <a:pt x="12868" y="15965"/>
                  <a:pt x="12868" y="15965"/>
                </a:cubicBezTo>
                <a:cubicBezTo>
                  <a:pt x="14017" y="15965"/>
                  <a:pt x="14017" y="15965"/>
                  <a:pt x="14017" y="15965"/>
                </a:cubicBezTo>
                <a:cubicBezTo>
                  <a:pt x="14247" y="15026"/>
                  <a:pt x="14247" y="15026"/>
                  <a:pt x="14247" y="15026"/>
                </a:cubicBezTo>
                <a:cubicBezTo>
                  <a:pt x="14247" y="14791"/>
                  <a:pt x="14247" y="14791"/>
                  <a:pt x="14477" y="14791"/>
                </a:cubicBezTo>
                <a:cubicBezTo>
                  <a:pt x="14706" y="14791"/>
                  <a:pt x="14706" y="15026"/>
                  <a:pt x="14706" y="15261"/>
                </a:cubicBezTo>
                <a:cubicBezTo>
                  <a:pt x="14477" y="15730"/>
                  <a:pt x="14477" y="15965"/>
                  <a:pt x="14247" y="16200"/>
                </a:cubicBezTo>
                <a:cubicBezTo>
                  <a:pt x="12409" y="18783"/>
                  <a:pt x="12409" y="18783"/>
                  <a:pt x="12409" y="18783"/>
                </a:cubicBezTo>
                <a:cubicBezTo>
                  <a:pt x="12409" y="19487"/>
                  <a:pt x="12409" y="19487"/>
                  <a:pt x="12409" y="19487"/>
                </a:cubicBezTo>
                <a:cubicBezTo>
                  <a:pt x="14936" y="19487"/>
                  <a:pt x="14936" y="19487"/>
                  <a:pt x="14936" y="19487"/>
                </a:cubicBezTo>
                <a:close/>
                <a:moveTo>
                  <a:pt x="18613" y="18783"/>
                </a:moveTo>
                <a:cubicBezTo>
                  <a:pt x="18613" y="17843"/>
                  <a:pt x="18613" y="17843"/>
                  <a:pt x="18613" y="17843"/>
                </a:cubicBezTo>
                <a:cubicBezTo>
                  <a:pt x="18153" y="17843"/>
                  <a:pt x="18153" y="17843"/>
                  <a:pt x="18153" y="17843"/>
                </a:cubicBezTo>
                <a:cubicBezTo>
                  <a:pt x="18843" y="14087"/>
                  <a:pt x="18843" y="14087"/>
                  <a:pt x="18843" y="14087"/>
                </a:cubicBezTo>
                <a:cubicBezTo>
                  <a:pt x="17234" y="14087"/>
                  <a:pt x="17234" y="14087"/>
                  <a:pt x="17234" y="14087"/>
                </a:cubicBezTo>
                <a:cubicBezTo>
                  <a:pt x="15396" y="17843"/>
                  <a:pt x="15396" y="17843"/>
                  <a:pt x="15396" y="17843"/>
                </a:cubicBezTo>
                <a:cubicBezTo>
                  <a:pt x="15166" y="18783"/>
                  <a:pt x="15166" y="18783"/>
                  <a:pt x="15166" y="18783"/>
                </a:cubicBezTo>
                <a:cubicBezTo>
                  <a:pt x="16774" y="18783"/>
                  <a:pt x="16774" y="18783"/>
                  <a:pt x="16774" y="18783"/>
                </a:cubicBezTo>
                <a:cubicBezTo>
                  <a:pt x="16774" y="19487"/>
                  <a:pt x="16774" y="19487"/>
                  <a:pt x="16774" y="19487"/>
                </a:cubicBezTo>
                <a:cubicBezTo>
                  <a:pt x="17923" y="19487"/>
                  <a:pt x="17923" y="19487"/>
                  <a:pt x="17923" y="19487"/>
                </a:cubicBezTo>
                <a:cubicBezTo>
                  <a:pt x="17923" y="18783"/>
                  <a:pt x="17923" y="18783"/>
                  <a:pt x="17923" y="18783"/>
                </a:cubicBezTo>
                <a:cubicBezTo>
                  <a:pt x="18613" y="18783"/>
                  <a:pt x="18613" y="18783"/>
                  <a:pt x="18613" y="18783"/>
                </a:cubicBezTo>
                <a:close/>
                <a:moveTo>
                  <a:pt x="17004" y="17843"/>
                </a:moveTo>
                <a:cubicBezTo>
                  <a:pt x="17234" y="15730"/>
                  <a:pt x="17234" y="15730"/>
                  <a:pt x="17234" y="15730"/>
                </a:cubicBezTo>
                <a:cubicBezTo>
                  <a:pt x="16545" y="17843"/>
                  <a:pt x="16545" y="17843"/>
                  <a:pt x="16545" y="17843"/>
                </a:cubicBezTo>
                <a:lnTo>
                  <a:pt x="17004" y="1784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8" name="Shape 1833"/>
          <p:cNvSpPr/>
          <p:nvPr/>
        </p:nvSpPr>
        <p:spPr>
          <a:xfrm>
            <a:off x="1454774" y="4984185"/>
            <a:ext cx="320595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538" y="1718"/>
                </a:moveTo>
                <a:cubicBezTo>
                  <a:pt x="5538" y="1964"/>
                  <a:pt x="5815" y="2455"/>
                  <a:pt x="5538" y="2700"/>
                </a:cubicBezTo>
                <a:cubicBezTo>
                  <a:pt x="1385" y="1473"/>
                  <a:pt x="1385" y="1473"/>
                  <a:pt x="1385" y="1473"/>
                </a:cubicBezTo>
                <a:cubicBezTo>
                  <a:pt x="277" y="1964"/>
                  <a:pt x="277" y="1964"/>
                  <a:pt x="277" y="1964"/>
                </a:cubicBezTo>
                <a:cubicBezTo>
                  <a:pt x="0" y="2700"/>
                  <a:pt x="0" y="3927"/>
                  <a:pt x="0" y="4909"/>
                </a:cubicBezTo>
                <a:cubicBezTo>
                  <a:pt x="0" y="6382"/>
                  <a:pt x="277" y="8100"/>
                  <a:pt x="831" y="9327"/>
                </a:cubicBezTo>
                <a:cubicBezTo>
                  <a:pt x="1662" y="10800"/>
                  <a:pt x="2769" y="11782"/>
                  <a:pt x="4708" y="12027"/>
                </a:cubicBezTo>
                <a:cubicBezTo>
                  <a:pt x="4985" y="12273"/>
                  <a:pt x="5262" y="12273"/>
                  <a:pt x="5538" y="12273"/>
                </a:cubicBezTo>
                <a:cubicBezTo>
                  <a:pt x="5538" y="12027"/>
                  <a:pt x="5538" y="12027"/>
                  <a:pt x="5538" y="12027"/>
                </a:cubicBezTo>
                <a:cubicBezTo>
                  <a:pt x="6092" y="12518"/>
                  <a:pt x="7200" y="12764"/>
                  <a:pt x="8585" y="12764"/>
                </a:cubicBezTo>
                <a:cubicBezTo>
                  <a:pt x="8585" y="15709"/>
                  <a:pt x="8585" y="15709"/>
                  <a:pt x="8585" y="15709"/>
                </a:cubicBezTo>
                <a:cubicBezTo>
                  <a:pt x="7477" y="15709"/>
                  <a:pt x="7477" y="15709"/>
                  <a:pt x="7477" y="15709"/>
                </a:cubicBezTo>
                <a:cubicBezTo>
                  <a:pt x="7477" y="16691"/>
                  <a:pt x="7477" y="16691"/>
                  <a:pt x="7477" y="16691"/>
                </a:cubicBezTo>
                <a:cubicBezTo>
                  <a:pt x="4154" y="16691"/>
                  <a:pt x="4154" y="16691"/>
                  <a:pt x="4154" y="16691"/>
                </a:cubicBezTo>
                <a:cubicBezTo>
                  <a:pt x="4154" y="21600"/>
                  <a:pt x="4154" y="21600"/>
                  <a:pt x="4154" y="21600"/>
                </a:cubicBezTo>
                <a:cubicBezTo>
                  <a:pt x="17723" y="21600"/>
                  <a:pt x="17723" y="21600"/>
                  <a:pt x="17723" y="21600"/>
                </a:cubicBezTo>
                <a:cubicBezTo>
                  <a:pt x="17723" y="16691"/>
                  <a:pt x="17723" y="16691"/>
                  <a:pt x="17723" y="16691"/>
                </a:cubicBezTo>
                <a:cubicBezTo>
                  <a:pt x="14400" y="16691"/>
                  <a:pt x="14400" y="16691"/>
                  <a:pt x="14400" y="16691"/>
                </a:cubicBezTo>
                <a:cubicBezTo>
                  <a:pt x="14400" y="15709"/>
                  <a:pt x="14400" y="15709"/>
                  <a:pt x="14400" y="15709"/>
                </a:cubicBezTo>
                <a:cubicBezTo>
                  <a:pt x="13015" y="15709"/>
                  <a:pt x="13015" y="15709"/>
                  <a:pt x="13015" y="15709"/>
                </a:cubicBezTo>
                <a:cubicBezTo>
                  <a:pt x="13015" y="12764"/>
                  <a:pt x="13015" y="12764"/>
                  <a:pt x="13015" y="12764"/>
                </a:cubicBezTo>
                <a:cubicBezTo>
                  <a:pt x="14400" y="12764"/>
                  <a:pt x="15508" y="12518"/>
                  <a:pt x="16062" y="12027"/>
                </a:cubicBezTo>
                <a:cubicBezTo>
                  <a:pt x="16062" y="12273"/>
                  <a:pt x="16062" y="12273"/>
                  <a:pt x="16062" y="12273"/>
                </a:cubicBezTo>
                <a:cubicBezTo>
                  <a:pt x="16338" y="12273"/>
                  <a:pt x="16615" y="12273"/>
                  <a:pt x="16892" y="12027"/>
                </a:cubicBezTo>
                <a:cubicBezTo>
                  <a:pt x="18831" y="11782"/>
                  <a:pt x="19938" y="10800"/>
                  <a:pt x="20769" y="9327"/>
                </a:cubicBezTo>
                <a:cubicBezTo>
                  <a:pt x="21323" y="8100"/>
                  <a:pt x="21600" y="6382"/>
                  <a:pt x="21600" y="4909"/>
                </a:cubicBezTo>
                <a:cubicBezTo>
                  <a:pt x="21600" y="3927"/>
                  <a:pt x="21600" y="2700"/>
                  <a:pt x="21323" y="1964"/>
                </a:cubicBezTo>
                <a:cubicBezTo>
                  <a:pt x="20215" y="1473"/>
                  <a:pt x="20215" y="1473"/>
                  <a:pt x="20215" y="1473"/>
                </a:cubicBezTo>
                <a:cubicBezTo>
                  <a:pt x="16062" y="2700"/>
                  <a:pt x="16062" y="2700"/>
                  <a:pt x="16062" y="2700"/>
                </a:cubicBezTo>
                <a:cubicBezTo>
                  <a:pt x="15785" y="2455"/>
                  <a:pt x="16062" y="1964"/>
                  <a:pt x="16062" y="1718"/>
                </a:cubicBezTo>
                <a:cubicBezTo>
                  <a:pt x="16615" y="1718"/>
                  <a:pt x="16615" y="1718"/>
                  <a:pt x="16615" y="1718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4708" y="0"/>
                  <a:pt x="4708" y="0"/>
                  <a:pt x="4708" y="0"/>
                </a:cubicBezTo>
                <a:cubicBezTo>
                  <a:pt x="4708" y="1718"/>
                  <a:pt x="4708" y="1718"/>
                  <a:pt x="4708" y="1718"/>
                </a:cubicBezTo>
                <a:cubicBezTo>
                  <a:pt x="5538" y="1718"/>
                  <a:pt x="5538" y="1718"/>
                  <a:pt x="5538" y="1718"/>
                </a:cubicBezTo>
                <a:close/>
                <a:moveTo>
                  <a:pt x="17446" y="10309"/>
                </a:moveTo>
                <a:cubicBezTo>
                  <a:pt x="17723" y="8836"/>
                  <a:pt x="16615" y="6873"/>
                  <a:pt x="16338" y="4909"/>
                </a:cubicBezTo>
                <a:cubicBezTo>
                  <a:pt x="16892" y="5400"/>
                  <a:pt x="16892" y="5400"/>
                  <a:pt x="16892" y="5400"/>
                </a:cubicBezTo>
                <a:cubicBezTo>
                  <a:pt x="18277" y="4418"/>
                  <a:pt x="18277" y="4418"/>
                  <a:pt x="18277" y="4418"/>
                </a:cubicBezTo>
                <a:cubicBezTo>
                  <a:pt x="17723" y="3927"/>
                  <a:pt x="17723" y="3927"/>
                  <a:pt x="17723" y="3927"/>
                </a:cubicBezTo>
                <a:cubicBezTo>
                  <a:pt x="19662" y="3191"/>
                  <a:pt x="19662" y="3191"/>
                  <a:pt x="19662" y="3191"/>
                </a:cubicBezTo>
                <a:cubicBezTo>
                  <a:pt x="19938" y="3682"/>
                  <a:pt x="19938" y="4418"/>
                  <a:pt x="19938" y="4909"/>
                </a:cubicBezTo>
                <a:cubicBezTo>
                  <a:pt x="19662" y="6382"/>
                  <a:pt x="19662" y="7609"/>
                  <a:pt x="19108" y="8836"/>
                </a:cubicBezTo>
                <a:cubicBezTo>
                  <a:pt x="18554" y="9573"/>
                  <a:pt x="18000" y="10064"/>
                  <a:pt x="17446" y="10309"/>
                </a:cubicBezTo>
                <a:close/>
                <a:moveTo>
                  <a:pt x="5262" y="4909"/>
                </a:moveTo>
                <a:cubicBezTo>
                  <a:pt x="4708" y="6873"/>
                  <a:pt x="3877" y="8836"/>
                  <a:pt x="4154" y="10309"/>
                </a:cubicBezTo>
                <a:cubicBezTo>
                  <a:pt x="3600" y="10064"/>
                  <a:pt x="3046" y="9573"/>
                  <a:pt x="2492" y="8836"/>
                </a:cubicBezTo>
                <a:cubicBezTo>
                  <a:pt x="1938" y="7609"/>
                  <a:pt x="1662" y="6382"/>
                  <a:pt x="1662" y="4909"/>
                </a:cubicBezTo>
                <a:cubicBezTo>
                  <a:pt x="1662" y="4418"/>
                  <a:pt x="1662" y="3682"/>
                  <a:pt x="1938" y="3191"/>
                </a:cubicBezTo>
                <a:cubicBezTo>
                  <a:pt x="3877" y="3927"/>
                  <a:pt x="3877" y="3927"/>
                  <a:pt x="3877" y="3927"/>
                </a:cubicBezTo>
                <a:cubicBezTo>
                  <a:pt x="3323" y="4418"/>
                  <a:pt x="3323" y="4418"/>
                  <a:pt x="3323" y="4418"/>
                </a:cubicBezTo>
                <a:cubicBezTo>
                  <a:pt x="4708" y="5400"/>
                  <a:pt x="4708" y="5400"/>
                  <a:pt x="4708" y="5400"/>
                </a:cubicBezTo>
                <a:cubicBezTo>
                  <a:pt x="5262" y="4909"/>
                  <a:pt x="5262" y="4909"/>
                  <a:pt x="5262" y="4909"/>
                </a:cubicBezTo>
                <a:close/>
                <a:moveTo>
                  <a:pt x="8862" y="2455"/>
                </a:moveTo>
                <a:cubicBezTo>
                  <a:pt x="8862" y="11045"/>
                  <a:pt x="8862" y="11045"/>
                  <a:pt x="8862" y="11045"/>
                </a:cubicBezTo>
                <a:cubicBezTo>
                  <a:pt x="8862" y="11045"/>
                  <a:pt x="7477" y="11045"/>
                  <a:pt x="6923" y="10064"/>
                </a:cubicBezTo>
                <a:cubicBezTo>
                  <a:pt x="6646" y="9082"/>
                  <a:pt x="7754" y="3927"/>
                  <a:pt x="7754" y="3436"/>
                </a:cubicBezTo>
                <a:cubicBezTo>
                  <a:pt x="7754" y="3191"/>
                  <a:pt x="7754" y="2455"/>
                  <a:pt x="7754" y="2455"/>
                </a:cubicBezTo>
                <a:lnTo>
                  <a:pt x="8862" y="245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9" name="Shape 1834"/>
          <p:cNvSpPr/>
          <p:nvPr/>
        </p:nvSpPr>
        <p:spPr>
          <a:xfrm>
            <a:off x="1420425" y="3478539"/>
            <a:ext cx="389293" cy="349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74" y="0"/>
                </a:moveTo>
                <a:cubicBezTo>
                  <a:pt x="19326" y="0"/>
                  <a:pt x="19326" y="0"/>
                  <a:pt x="19326" y="0"/>
                </a:cubicBezTo>
                <a:cubicBezTo>
                  <a:pt x="20463" y="0"/>
                  <a:pt x="21600" y="1016"/>
                  <a:pt x="21600" y="2541"/>
                </a:cubicBezTo>
                <a:cubicBezTo>
                  <a:pt x="21600" y="19313"/>
                  <a:pt x="21600" y="19313"/>
                  <a:pt x="21600" y="19313"/>
                </a:cubicBezTo>
                <a:cubicBezTo>
                  <a:pt x="21600" y="20584"/>
                  <a:pt x="20463" y="21600"/>
                  <a:pt x="19326" y="21600"/>
                </a:cubicBezTo>
                <a:cubicBezTo>
                  <a:pt x="2274" y="21600"/>
                  <a:pt x="2274" y="21600"/>
                  <a:pt x="2274" y="21600"/>
                </a:cubicBezTo>
                <a:cubicBezTo>
                  <a:pt x="1137" y="21600"/>
                  <a:pt x="0" y="20584"/>
                  <a:pt x="0" y="19313"/>
                </a:cubicBezTo>
                <a:cubicBezTo>
                  <a:pt x="0" y="2541"/>
                  <a:pt x="0" y="2541"/>
                  <a:pt x="0" y="2541"/>
                </a:cubicBezTo>
                <a:cubicBezTo>
                  <a:pt x="0" y="1016"/>
                  <a:pt x="1137" y="0"/>
                  <a:pt x="2274" y="0"/>
                </a:cubicBezTo>
                <a:close/>
                <a:moveTo>
                  <a:pt x="10914" y="9656"/>
                </a:moveTo>
                <a:cubicBezTo>
                  <a:pt x="10232" y="9656"/>
                  <a:pt x="9777" y="10419"/>
                  <a:pt x="9777" y="11181"/>
                </a:cubicBezTo>
                <a:cubicBezTo>
                  <a:pt x="9777" y="11944"/>
                  <a:pt x="10232" y="12706"/>
                  <a:pt x="10914" y="12706"/>
                </a:cubicBezTo>
                <a:cubicBezTo>
                  <a:pt x="11596" y="12706"/>
                  <a:pt x="12278" y="11944"/>
                  <a:pt x="12278" y="11181"/>
                </a:cubicBezTo>
                <a:cubicBezTo>
                  <a:pt x="12278" y="10419"/>
                  <a:pt x="11596" y="9656"/>
                  <a:pt x="10914" y="9656"/>
                </a:cubicBezTo>
                <a:close/>
                <a:moveTo>
                  <a:pt x="9549" y="9148"/>
                </a:moveTo>
                <a:cubicBezTo>
                  <a:pt x="10004" y="8894"/>
                  <a:pt x="10459" y="8640"/>
                  <a:pt x="10914" y="8640"/>
                </a:cubicBezTo>
                <a:cubicBezTo>
                  <a:pt x="11368" y="8640"/>
                  <a:pt x="11823" y="8894"/>
                  <a:pt x="12278" y="9148"/>
                </a:cubicBezTo>
                <a:cubicBezTo>
                  <a:pt x="12960" y="7624"/>
                  <a:pt x="12960" y="7624"/>
                  <a:pt x="12960" y="7624"/>
                </a:cubicBezTo>
                <a:cubicBezTo>
                  <a:pt x="14552" y="4828"/>
                  <a:pt x="14552" y="4828"/>
                  <a:pt x="14552" y="4828"/>
                </a:cubicBezTo>
                <a:cubicBezTo>
                  <a:pt x="13415" y="4066"/>
                  <a:pt x="12278" y="3558"/>
                  <a:pt x="10914" y="3558"/>
                </a:cubicBezTo>
                <a:cubicBezTo>
                  <a:pt x="9777" y="3558"/>
                  <a:pt x="8413" y="4066"/>
                  <a:pt x="7503" y="4828"/>
                </a:cubicBezTo>
                <a:cubicBezTo>
                  <a:pt x="8867" y="7624"/>
                  <a:pt x="8867" y="7624"/>
                  <a:pt x="8867" y="7624"/>
                </a:cubicBezTo>
                <a:cubicBezTo>
                  <a:pt x="9549" y="9148"/>
                  <a:pt x="9549" y="9148"/>
                  <a:pt x="9549" y="9148"/>
                </a:cubicBezTo>
                <a:close/>
                <a:moveTo>
                  <a:pt x="13187" y="10927"/>
                </a:moveTo>
                <a:cubicBezTo>
                  <a:pt x="13187" y="11435"/>
                  <a:pt x="13187" y="11944"/>
                  <a:pt x="12960" y="12452"/>
                </a:cubicBezTo>
                <a:cubicBezTo>
                  <a:pt x="12733" y="12960"/>
                  <a:pt x="12278" y="13214"/>
                  <a:pt x="12051" y="13468"/>
                </a:cubicBezTo>
                <a:cubicBezTo>
                  <a:pt x="12733" y="14993"/>
                  <a:pt x="12733" y="14993"/>
                  <a:pt x="12733" y="14993"/>
                </a:cubicBezTo>
                <a:cubicBezTo>
                  <a:pt x="14097" y="17788"/>
                  <a:pt x="14097" y="17788"/>
                  <a:pt x="14097" y="17788"/>
                </a:cubicBezTo>
                <a:cubicBezTo>
                  <a:pt x="15234" y="17026"/>
                  <a:pt x="16143" y="16264"/>
                  <a:pt x="16825" y="14993"/>
                </a:cubicBezTo>
                <a:cubicBezTo>
                  <a:pt x="17507" y="13722"/>
                  <a:pt x="17735" y="12198"/>
                  <a:pt x="17735" y="10927"/>
                </a:cubicBezTo>
                <a:cubicBezTo>
                  <a:pt x="14779" y="10927"/>
                  <a:pt x="14779" y="10927"/>
                  <a:pt x="14779" y="10927"/>
                </a:cubicBezTo>
                <a:cubicBezTo>
                  <a:pt x="13187" y="10927"/>
                  <a:pt x="13187" y="10927"/>
                  <a:pt x="13187" y="10927"/>
                </a:cubicBezTo>
                <a:close/>
                <a:moveTo>
                  <a:pt x="10004" y="13468"/>
                </a:moveTo>
                <a:cubicBezTo>
                  <a:pt x="9549" y="13214"/>
                  <a:pt x="9322" y="12960"/>
                  <a:pt x="9095" y="12452"/>
                </a:cubicBezTo>
                <a:cubicBezTo>
                  <a:pt x="8867" y="11944"/>
                  <a:pt x="8640" y="11435"/>
                  <a:pt x="8640" y="10927"/>
                </a:cubicBezTo>
                <a:cubicBezTo>
                  <a:pt x="7048" y="10927"/>
                  <a:pt x="7048" y="10927"/>
                  <a:pt x="7048" y="10927"/>
                </a:cubicBezTo>
                <a:cubicBezTo>
                  <a:pt x="4320" y="10927"/>
                  <a:pt x="4320" y="10927"/>
                  <a:pt x="4320" y="10927"/>
                </a:cubicBezTo>
                <a:cubicBezTo>
                  <a:pt x="4320" y="12452"/>
                  <a:pt x="4547" y="13722"/>
                  <a:pt x="5229" y="14993"/>
                </a:cubicBezTo>
                <a:cubicBezTo>
                  <a:pt x="5912" y="16264"/>
                  <a:pt x="6821" y="17280"/>
                  <a:pt x="7731" y="17788"/>
                </a:cubicBezTo>
                <a:cubicBezTo>
                  <a:pt x="9322" y="14993"/>
                  <a:pt x="9322" y="14993"/>
                  <a:pt x="9322" y="14993"/>
                </a:cubicBezTo>
                <a:lnTo>
                  <a:pt x="10004" y="13468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0" name="Shape 1835"/>
          <p:cNvSpPr/>
          <p:nvPr/>
        </p:nvSpPr>
        <p:spPr>
          <a:xfrm>
            <a:off x="9543546" y="2787733"/>
            <a:ext cx="374027" cy="2633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3037"/>
                </a:moveTo>
                <a:cubicBezTo>
                  <a:pt x="8070" y="3037"/>
                  <a:pt x="8070" y="3037"/>
                  <a:pt x="8070" y="3037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1187" y="0"/>
                  <a:pt x="1187" y="0"/>
                  <a:pt x="1187" y="0"/>
                </a:cubicBezTo>
                <a:cubicBezTo>
                  <a:pt x="475" y="0"/>
                  <a:pt x="0" y="675"/>
                  <a:pt x="0" y="1350"/>
                </a:cubicBezTo>
                <a:cubicBezTo>
                  <a:pt x="0" y="16875"/>
                  <a:pt x="0" y="16875"/>
                  <a:pt x="0" y="16875"/>
                </a:cubicBezTo>
                <a:cubicBezTo>
                  <a:pt x="0" y="17550"/>
                  <a:pt x="475" y="18225"/>
                  <a:pt x="949" y="18225"/>
                </a:cubicBezTo>
                <a:cubicBezTo>
                  <a:pt x="3323" y="8438"/>
                  <a:pt x="3323" y="8438"/>
                  <a:pt x="3323" y="8438"/>
                </a:cubicBezTo>
                <a:cubicBezTo>
                  <a:pt x="3560" y="7425"/>
                  <a:pt x="4035" y="6750"/>
                  <a:pt x="4747" y="6075"/>
                </a:cubicBezTo>
                <a:cubicBezTo>
                  <a:pt x="5222" y="5400"/>
                  <a:pt x="6171" y="4725"/>
                  <a:pt x="6884" y="4725"/>
                </a:cubicBezTo>
                <a:cubicBezTo>
                  <a:pt x="14242" y="4725"/>
                  <a:pt x="14242" y="4725"/>
                  <a:pt x="14242" y="4725"/>
                </a:cubicBezTo>
                <a:cubicBezTo>
                  <a:pt x="15429" y="3037"/>
                  <a:pt x="15429" y="3037"/>
                  <a:pt x="15429" y="3037"/>
                </a:cubicBezTo>
                <a:close/>
                <a:moveTo>
                  <a:pt x="17090" y="5063"/>
                </a:moveTo>
                <a:cubicBezTo>
                  <a:pt x="15666" y="5063"/>
                  <a:pt x="15666" y="5063"/>
                  <a:pt x="15666" y="5063"/>
                </a:cubicBezTo>
                <a:cubicBezTo>
                  <a:pt x="18752" y="337"/>
                  <a:pt x="18752" y="337"/>
                  <a:pt x="18752" y="337"/>
                </a:cubicBezTo>
                <a:cubicBezTo>
                  <a:pt x="21363" y="5063"/>
                  <a:pt x="21363" y="5063"/>
                  <a:pt x="21363" y="5063"/>
                </a:cubicBezTo>
                <a:cubicBezTo>
                  <a:pt x="20176" y="5063"/>
                  <a:pt x="20176" y="5063"/>
                  <a:pt x="20176" y="5063"/>
                </a:cubicBezTo>
                <a:cubicBezTo>
                  <a:pt x="19464" y="9450"/>
                  <a:pt x="17090" y="11813"/>
                  <a:pt x="14004" y="12150"/>
                </a:cubicBezTo>
                <a:cubicBezTo>
                  <a:pt x="14004" y="11138"/>
                  <a:pt x="14004" y="11138"/>
                  <a:pt x="14004" y="11138"/>
                </a:cubicBezTo>
                <a:cubicBezTo>
                  <a:pt x="15666" y="9788"/>
                  <a:pt x="16615" y="7762"/>
                  <a:pt x="17090" y="5063"/>
                </a:cubicBezTo>
                <a:close/>
                <a:moveTo>
                  <a:pt x="18752" y="21600"/>
                </a:moveTo>
                <a:cubicBezTo>
                  <a:pt x="2611" y="21600"/>
                  <a:pt x="2611" y="21600"/>
                  <a:pt x="2611" y="21600"/>
                </a:cubicBezTo>
                <a:cubicBezTo>
                  <a:pt x="5222" y="10463"/>
                  <a:pt x="5222" y="10463"/>
                  <a:pt x="5222" y="10463"/>
                </a:cubicBezTo>
                <a:cubicBezTo>
                  <a:pt x="5459" y="9788"/>
                  <a:pt x="5697" y="9112"/>
                  <a:pt x="6171" y="8775"/>
                </a:cubicBezTo>
                <a:cubicBezTo>
                  <a:pt x="6646" y="8100"/>
                  <a:pt x="7358" y="7762"/>
                  <a:pt x="7833" y="7762"/>
                </a:cubicBezTo>
                <a:cubicBezTo>
                  <a:pt x="14954" y="7762"/>
                  <a:pt x="14954" y="7762"/>
                  <a:pt x="14954" y="7762"/>
                </a:cubicBezTo>
                <a:cubicBezTo>
                  <a:pt x="14479" y="8438"/>
                  <a:pt x="14004" y="9112"/>
                  <a:pt x="13530" y="9450"/>
                </a:cubicBezTo>
                <a:cubicBezTo>
                  <a:pt x="12818" y="10125"/>
                  <a:pt x="12818" y="10125"/>
                  <a:pt x="12818" y="10125"/>
                </a:cubicBezTo>
                <a:cubicBezTo>
                  <a:pt x="12818" y="13838"/>
                  <a:pt x="12818" y="13838"/>
                  <a:pt x="12818" y="13838"/>
                </a:cubicBezTo>
                <a:cubicBezTo>
                  <a:pt x="14004" y="13838"/>
                  <a:pt x="14004" y="13838"/>
                  <a:pt x="14004" y="13838"/>
                </a:cubicBezTo>
                <a:cubicBezTo>
                  <a:pt x="17090" y="13500"/>
                  <a:pt x="19464" y="11475"/>
                  <a:pt x="20651" y="7762"/>
                </a:cubicBezTo>
                <a:cubicBezTo>
                  <a:pt x="20888" y="7762"/>
                  <a:pt x="20888" y="8100"/>
                  <a:pt x="21125" y="8100"/>
                </a:cubicBezTo>
                <a:cubicBezTo>
                  <a:pt x="21125" y="8100"/>
                  <a:pt x="21363" y="8438"/>
                  <a:pt x="21600" y="8438"/>
                </a:cubicBezTo>
                <a:cubicBezTo>
                  <a:pt x="21600" y="8775"/>
                  <a:pt x="21600" y="9112"/>
                  <a:pt x="21600" y="9450"/>
                </a:cubicBezTo>
                <a:cubicBezTo>
                  <a:pt x="21600" y="9450"/>
                  <a:pt x="21600" y="9788"/>
                  <a:pt x="21600" y="10125"/>
                </a:cubicBezTo>
                <a:lnTo>
                  <a:pt x="18752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1" name="Shape 1836"/>
          <p:cNvSpPr/>
          <p:nvPr/>
        </p:nvSpPr>
        <p:spPr>
          <a:xfrm>
            <a:off x="9566446" y="3470903"/>
            <a:ext cx="328228" cy="379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165"/>
                </a:moveTo>
                <a:cubicBezTo>
                  <a:pt x="9990" y="10096"/>
                  <a:pt x="9990" y="10096"/>
                  <a:pt x="9990" y="10096"/>
                </a:cubicBezTo>
                <a:cubicBezTo>
                  <a:pt x="9990" y="7748"/>
                  <a:pt x="9990" y="7748"/>
                  <a:pt x="9990" y="7748"/>
                </a:cubicBezTo>
                <a:cubicBezTo>
                  <a:pt x="5940" y="8452"/>
                  <a:pt x="2700" y="10330"/>
                  <a:pt x="1350" y="13617"/>
                </a:cubicBezTo>
                <a:cubicBezTo>
                  <a:pt x="0" y="13617"/>
                  <a:pt x="0" y="13617"/>
                  <a:pt x="0" y="13617"/>
                </a:cubicBezTo>
                <a:cubicBezTo>
                  <a:pt x="540" y="7983"/>
                  <a:pt x="3780" y="3757"/>
                  <a:pt x="9990" y="2348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16740" y="5165"/>
                  <a:pt x="16740" y="5165"/>
                  <a:pt x="16740" y="5165"/>
                </a:cubicBezTo>
                <a:close/>
                <a:moveTo>
                  <a:pt x="11880" y="13852"/>
                </a:moveTo>
                <a:cubicBezTo>
                  <a:pt x="11880" y="11504"/>
                  <a:pt x="11880" y="11504"/>
                  <a:pt x="11880" y="11504"/>
                </a:cubicBezTo>
                <a:cubicBezTo>
                  <a:pt x="4320" y="16670"/>
                  <a:pt x="4320" y="16670"/>
                  <a:pt x="4320" y="1667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1880" y="19252"/>
                  <a:pt x="11880" y="19252"/>
                  <a:pt x="11880" y="19252"/>
                </a:cubicBezTo>
                <a:cubicBezTo>
                  <a:pt x="17820" y="18078"/>
                  <a:pt x="21060" y="13852"/>
                  <a:pt x="21600" y="8687"/>
                </a:cubicBezTo>
                <a:cubicBezTo>
                  <a:pt x="20250" y="8687"/>
                  <a:pt x="20250" y="8687"/>
                  <a:pt x="20250" y="8687"/>
                </a:cubicBezTo>
                <a:cubicBezTo>
                  <a:pt x="18630" y="11504"/>
                  <a:pt x="15390" y="13148"/>
                  <a:pt x="11880" y="1385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2" name="Shape 1837"/>
          <p:cNvSpPr/>
          <p:nvPr/>
        </p:nvSpPr>
        <p:spPr>
          <a:xfrm>
            <a:off x="9592323" y="4961583"/>
            <a:ext cx="277270" cy="436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3" h="21200" extrusionOk="0">
                <a:moveTo>
                  <a:pt x="9197" y="3800"/>
                </a:moveTo>
                <a:cubicBezTo>
                  <a:pt x="9814" y="3800"/>
                  <a:pt x="10122" y="3800"/>
                  <a:pt x="10740" y="3800"/>
                </a:cubicBezTo>
                <a:cubicBezTo>
                  <a:pt x="12591" y="4200"/>
                  <a:pt x="14442" y="5000"/>
                  <a:pt x="15368" y="6200"/>
                </a:cubicBezTo>
                <a:cubicBezTo>
                  <a:pt x="18762" y="10000"/>
                  <a:pt x="18762" y="10000"/>
                  <a:pt x="18762" y="10000"/>
                </a:cubicBezTo>
                <a:cubicBezTo>
                  <a:pt x="19688" y="11000"/>
                  <a:pt x="19997" y="12400"/>
                  <a:pt x="19380" y="13600"/>
                </a:cubicBezTo>
                <a:cubicBezTo>
                  <a:pt x="19380" y="14000"/>
                  <a:pt x="19071" y="14400"/>
                  <a:pt x="19071" y="14600"/>
                </a:cubicBezTo>
                <a:cubicBezTo>
                  <a:pt x="16294" y="11800"/>
                  <a:pt x="16294" y="11800"/>
                  <a:pt x="16294" y="11800"/>
                </a:cubicBezTo>
                <a:cubicBezTo>
                  <a:pt x="15985" y="11400"/>
                  <a:pt x="15368" y="11000"/>
                  <a:pt x="14751" y="10800"/>
                </a:cubicBezTo>
                <a:cubicBezTo>
                  <a:pt x="12282" y="8200"/>
                  <a:pt x="12282" y="8200"/>
                  <a:pt x="12282" y="8200"/>
                </a:cubicBezTo>
                <a:cubicBezTo>
                  <a:pt x="12282" y="7600"/>
                  <a:pt x="12282" y="7200"/>
                  <a:pt x="11974" y="6600"/>
                </a:cubicBezTo>
                <a:cubicBezTo>
                  <a:pt x="9197" y="3800"/>
                  <a:pt x="9197" y="3800"/>
                  <a:pt x="9197" y="3800"/>
                </a:cubicBezTo>
                <a:close/>
                <a:moveTo>
                  <a:pt x="11665" y="11800"/>
                </a:moveTo>
                <a:cubicBezTo>
                  <a:pt x="10431" y="12200"/>
                  <a:pt x="10122" y="13200"/>
                  <a:pt x="10740" y="13800"/>
                </a:cubicBezTo>
                <a:cubicBezTo>
                  <a:pt x="16294" y="20400"/>
                  <a:pt x="16294" y="20400"/>
                  <a:pt x="16294" y="20400"/>
                </a:cubicBezTo>
                <a:cubicBezTo>
                  <a:pt x="17220" y="21200"/>
                  <a:pt x="18454" y="21400"/>
                  <a:pt x="19688" y="21000"/>
                </a:cubicBezTo>
                <a:cubicBezTo>
                  <a:pt x="19688" y="21000"/>
                  <a:pt x="19688" y="21000"/>
                  <a:pt x="19688" y="21000"/>
                </a:cubicBezTo>
                <a:cubicBezTo>
                  <a:pt x="20922" y="20600"/>
                  <a:pt x="21231" y="19600"/>
                  <a:pt x="20614" y="18800"/>
                </a:cubicBezTo>
                <a:cubicBezTo>
                  <a:pt x="14751" y="12400"/>
                  <a:pt x="14751" y="12400"/>
                  <a:pt x="14751" y="12400"/>
                </a:cubicBezTo>
                <a:cubicBezTo>
                  <a:pt x="14134" y="11600"/>
                  <a:pt x="12591" y="11200"/>
                  <a:pt x="11665" y="11800"/>
                </a:cubicBezTo>
                <a:cubicBezTo>
                  <a:pt x="11665" y="11800"/>
                  <a:pt x="11665" y="11800"/>
                  <a:pt x="11665" y="11800"/>
                </a:cubicBezTo>
                <a:close/>
                <a:moveTo>
                  <a:pt x="1174" y="200"/>
                </a:moveTo>
                <a:cubicBezTo>
                  <a:pt x="248" y="600"/>
                  <a:pt x="-369" y="1600"/>
                  <a:pt x="248" y="2400"/>
                </a:cubicBezTo>
                <a:cubicBezTo>
                  <a:pt x="6111" y="8800"/>
                  <a:pt x="6111" y="8800"/>
                  <a:pt x="6111" y="8800"/>
                </a:cubicBezTo>
                <a:cubicBezTo>
                  <a:pt x="6728" y="9600"/>
                  <a:pt x="8271" y="9800"/>
                  <a:pt x="9505" y="9400"/>
                </a:cubicBezTo>
                <a:cubicBezTo>
                  <a:pt x="9505" y="9400"/>
                  <a:pt x="9505" y="9400"/>
                  <a:pt x="9505" y="9400"/>
                </a:cubicBezTo>
                <a:cubicBezTo>
                  <a:pt x="10740" y="9000"/>
                  <a:pt x="11048" y="8000"/>
                  <a:pt x="10431" y="7200"/>
                </a:cubicBezTo>
                <a:cubicBezTo>
                  <a:pt x="4568" y="800"/>
                  <a:pt x="4568" y="800"/>
                  <a:pt x="4568" y="800"/>
                </a:cubicBezTo>
                <a:cubicBezTo>
                  <a:pt x="3951" y="0"/>
                  <a:pt x="2408" y="-200"/>
                  <a:pt x="1174" y="200"/>
                </a:cubicBezTo>
                <a:cubicBezTo>
                  <a:pt x="1174" y="200"/>
                  <a:pt x="1174" y="200"/>
                  <a:pt x="1174" y="200"/>
                </a:cubicBezTo>
                <a:close/>
                <a:moveTo>
                  <a:pt x="11665" y="17400"/>
                </a:moveTo>
                <a:cubicBezTo>
                  <a:pt x="9197" y="14400"/>
                  <a:pt x="9197" y="14400"/>
                  <a:pt x="9197" y="14400"/>
                </a:cubicBezTo>
                <a:cubicBezTo>
                  <a:pt x="8888" y="14000"/>
                  <a:pt x="8580" y="13600"/>
                  <a:pt x="8580" y="13000"/>
                </a:cubicBezTo>
                <a:cubicBezTo>
                  <a:pt x="6420" y="10400"/>
                  <a:pt x="6420" y="10400"/>
                  <a:pt x="6420" y="10400"/>
                </a:cubicBezTo>
                <a:cubicBezTo>
                  <a:pt x="5494" y="10200"/>
                  <a:pt x="5185" y="9800"/>
                  <a:pt x="4568" y="9400"/>
                </a:cubicBezTo>
                <a:cubicBezTo>
                  <a:pt x="2100" y="6400"/>
                  <a:pt x="2100" y="6400"/>
                  <a:pt x="2100" y="6400"/>
                </a:cubicBezTo>
                <a:cubicBezTo>
                  <a:pt x="1791" y="6600"/>
                  <a:pt x="1482" y="7000"/>
                  <a:pt x="1482" y="7400"/>
                </a:cubicBezTo>
                <a:cubicBezTo>
                  <a:pt x="865" y="8600"/>
                  <a:pt x="1174" y="10000"/>
                  <a:pt x="2100" y="11200"/>
                </a:cubicBezTo>
                <a:cubicBezTo>
                  <a:pt x="5494" y="14800"/>
                  <a:pt x="5494" y="14800"/>
                  <a:pt x="5494" y="14800"/>
                </a:cubicBezTo>
                <a:cubicBezTo>
                  <a:pt x="6420" y="16000"/>
                  <a:pt x="8271" y="16800"/>
                  <a:pt x="10122" y="17200"/>
                </a:cubicBezTo>
                <a:cubicBezTo>
                  <a:pt x="10740" y="17200"/>
                  <a:pt x="11357" y="17400"/>
                  <a:pt x="11665" y="1740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3" name="Shape 1838"/>
          <p:cNvSpPr/>
          <p:nvPr/>
        </p:nvSpPr>
        <p:spPr>
          <a:xfrm>
            <a:off x="9575274" y="1238965"/>
            <a:ext cx="308784" cy="350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104" extrusionOk="0">
                <a:moveTo>
                  <a:pt x="3435" y="1785"/>
                </a:moveTo>
                <a:cubicBezTo>
                  <a:pt x="5398" y="544"/>
                  <a:pt x="7923" y="-201"/>
                  <a:pt x="10448" y="47"/>
                </a:cubicBezTo>
                <a:cubicBezTo>
                  <a:pt x="12692" y="296"/>
                  <a:pt x="14936" y="1537"/>
                  <a:pt x="16339" y="3275"/>
                </a:cubicBezTo>
                <a:cubicBezTo>
                  <a:pt x="18022" y="5013"/>
                  <a:pt x="18583" y="7247"/>
                  <a:pt x="18302" y="9233"/>
                </a:cubicBezTo>
                <a:cubicBezTo>
                  <a:pt x="18022" y="10971"/>
                  <a:pt x="17461" y="12461"/>
                  <a:pt x="16058" y="13702"/>
                </a:cubicBezTo>
                <a:cubicBezTo>
                  <a:pt x="16619" y="13702"/>
                  <a:pt x="17180" y="13951"/>
                  <a:pt x="17741" y="14447"/>
                </a:cubicBezTo>
                <a:cubicBezTo>
                  <a:pt x="20546" y="17923"/>
                  <a:pt x="20546" y="17923"/>
                  <a:pt x="20546" y="17923"/>
                </a:cubicBezTo>
                <a:cubicBezTo>
                  <a:pt x="21388" y="18668"/>
                  <a:pt x="21107" y="19909"/>
                  <a:pt x="20266" y="20654"/>
                </a:cubicBezTo>
                <a:cubicBezTo>
                  <a:pt x="20266" y="20654"/>
                  <a:pt x="20266" y="20654"/>
                  <a:pt x="20266" y="20654"/>
                </a:cubicBezTo>
                <a:cubicBezTo>
                  <a:pt x="19144" y="21399"/>
                  <a:pt x="17741" y="21151"/>
                  <a:pt x="17180" y="20406"/>
                </a:cubicBezTo>
                <a:cubicBezTo>
                  <a:pt x="14094" y="16930"/>
                  <a:pt x="14094" y="16930"/>
                  <a:pt x="14094" y="16930"/>
                </a:cubicBezTo>
                <a:cubicBezTo>
                  <a:pt x="13814" y="16433"/>
                  <a:pt x="13533" y="15937"/>
                  <a:pt x="13533" y="15440"/>
                </a:cubicBezTo>
                <a:cubicBezTo>
                  <a:pt x="11850" y="16185"/>
                  <a:pt x="9887" y="16682"/>
                  <a:pt x="8204" y="16433"/>
                </a:cubicBezTo>
                <a:cubicBezTo>
                  <a:pt x="5679" y="16185"/>
                  <a:pt x="3435" y="15192"/>
                  <a:pt x="2032" y="13206"/>
                </a:cubicBezTo>
                <a:cubicBezTo>
                  <a:pt x="349" y="11468"/>
                  <a:pt x="-212" y="9233"/>
                  <a:pt x="69" y="7247"/>
                </a:cubicBezTo>
                <a:cubicBezTo>
                  <a:pt x="349" y="5261"/>
                  <a:pt x="1471" y="3275"/>
                  <a:pt x="3435" y="1785"/>
                </a:cubicBezTo>
                <a:close/>
                <a:moveTo>
                  <a:pt x="5679" y="7992"/>
                </a:moveTo>
                <a:cubicBezTo>
                  <a:pt x="5679" y="9730"/>
                  <a:pt x="5679" y="9730"/>
                  <a:pt x="5679" y="9730"/>
                </a:cubicBezTo>
                <a:cubicBezTo>
                  <a:pt x="12972" y="9730"/>
                  <a:pt x="12972" y="9730"/>
                  <a:pt x="12972" y="9730"/>
                </a:cubicBezTo>
                <a:cubicBezTo>
                  <a:pt x="12972" y="7992"/>
                  <a:pt x="12972" y="7992"/>
                  <a:pt x="12972" y="7992"/>
                </a:cubicBezTo>
                <a:cubicBezTo>
                  <a:pt x="5679" y="7992"/>
                  <a:pt x="5679" y="7992"/>
                  <a:pt x="5679" y="7992"/>
                </a:cubicBezTo>
                <a:close/>
                <a:moveTo>
                  <a:pt x="4837" y="8737"/>
                </a:moveTo>
                <a:cubicBezTo>
                  <a:pt x="5959" y="6254"/>
                  <a:pt x="8484" y="5013"/>
                  <a:pt x="11850" y="4516"/>
                </a:cubicBezTo>
                <a:cubicBezTo>
                  <a:pt x="8484" y="2778"/>
                  <a:pt x="4276" y="5509"/>
                  <a:pt x="4837" y="8737"/>
                </a:cubicBezTo>
                <a:close/>
                <a:moveTo>
                  <a:pt x="9887" y="2778"/>
                </a:moveTo>
                <a:cubicBezTo>
                  <a:pt x="8484" y="2778"/>
                  <a:pt x="6801" y="3027"/>
                  <a:pt x="5398" y="4020"/>
                </a:cubicBezTo>
                <a:cubicBezTo>
                  <a:pt x="3996" y="5013"/>
                  <a:pt x="3435" y="6254"/>
                  <a:pt x="3154" y="7496"/>
                </a:cubicBezTo>
                <a:cubicBezTo>
                  <a:pt x="2874" y="8985"/>
                  <a:pt x="3435" y="10475"/>
                  <a:pt x="4276" y="11716"/>
                </a:cubicBezTo>
                <a:cubicBezTo>
                  <a:pt x="5398" y="12709"/>
                  <a:pt x="6801" y="13454"/>
                  <a:pt x="8484" y="13702"/>
                </a:cubicBezTo>
                <a:cubicBezTo>
                  <a:pt x="9887" y="13702"/>
                  <a:pt x="11570" y="13454"/>
                  <a:pt x="12972" y="12461"/>
                </a:cubicBezTo>
                <a:cubicBezTo>
                  <a:pt x="14375" y="11716"/>
                  <a:pt x="15217" y="10227"/>
                  <a:pt x="15217" y="8985"/>
                </a:cubicBezTo>
                <a:cubicBezTo>
                  <a:pt x="15497" y="7496"/>
                  <a:pt x="14936" y="6006"/>
                  <a:pt x="14094" y="5013"/>
                </a:cubicBezTo>
                <a:cubicBezTo>
                  <a:pt x="12972" y="3771"/>
                  <a:pt x="11570" y="3027"/>
                  <a:pt x="9887" y="277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4" name="Shape 1839"/>
          <p:cNvSpPr/>
          <p:nvPr/>
        </p:nvSpPr>
        <p:spPr>
          <a:xfrm>
            <a:off x="9575274" y="4286934"/>
            <a:ext cx="308784" cy="3471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238" extrusionOk="0">
                <a:moveTo>
                  <a:pt x="3435" y="1820"/>
                </a:moveTo>
                <a:cubicBezTo>
                  <a:pt x="5398" y="313"/>
                  <a:pt x="7923" y="-189"/>
                  <a:pt x="10448" y="62"/>
                </a:cubicBezTo>
                <a:cubicBezTo>
                  <a:pt x="12692" y="313"/>
                  <a:pt x="14936" y="1318"/>
                  <a:pt x="16339" y="3076"/>
                </a:cubicBezTo>
                <a:cubicBezTo>
                  <a:pt x="18022" y="5085"/>
                  <a:pt x="18583" y="7095"/>
                  <a:pt x="18302" y="9355"/>
                </a:cubicBezTo>
                <a:cubicBezTo>
                  <a:pt x="18022" y="10862"/>
                  <a:pt x="17461" y="12369"/>
                  <a:pt x="16058" y="13625"/>
                </a:cubicBezTo>
                <a:cubicBezTo>
                  <a:pt x="16619" y="13876"/>
                  <a:pt x="17180" y="14127"/>
                  <a:pt x="17741" y="14630"/>
                </a:cubicBezTo>
                <a:cubicBezTo>
                  <a:pt x="20546" y="17895"/>
                  <a:pt x="20546" y="17895"/>
                  <a:pt x="20546" y="17895"/>
                </a:cubicBezTo>
                <a:cubicBezTo>
                  <a:pt x="21388" y="18899"/>
                  <a:pt x="21107" y="20155"/>
                  <a:pt x="20266" y="20909"/>
                </a:cubicBezTo>
                <a:cubicBezTo>
                  <a:pt x="20266" y="20909"/>
                  <a:pt x="20266" y="20909"/>
                  <a:pt x="20266" y="20909"/>
                </a:cubicBezTo>
                <a:cubicBezTo>
                  <a:pt x="19144" y="21411"/>
                  <a:pt x="17741" y="21411"/>
                  <a:pt x="17180" y="20406"/>
                </a:cubicBezTo>
                <a:cubicBezTo>
                  <a:pt x="14094" y="16890"/>
                  <a:pt x="14094" y="16890"/>
                  <a:pt x="14094" y="16890"/>
                </a:cubicBezTo>
                <a:cubicBezTo>
                  <a:pt x="13814" y="16639"/>
                  <a:pt x="13533" y="16137"/>
                  <a:pt x="13533" y="15634"/>
                </a:cubicBezTo>
                <a:cubicBezTo>
                  <a:pt x="11850" y="16388"/>
                  <a:pt x="9887" y="16639"/>
                  <a:pt x="8204" y="16388"/>
                </a:cubicBezTo>
                <a:cubicBezTo>
                  <a:pt x="5679" y="16137"/>
                  <a:pt x="3435" y="15132"/>
                  <a:pt x="2032" y="13374"/>
                </a:cubicBezTo>
                <a:cubicBezTo>
                  <a:pt x="349" y="11616"/>
                  <a:pt x="-212" y="9355"/>
                  <a:pt x="69" y="7346"/>
                </a:cubicBezTo>
                <a:cubicBezTo>
                  <a:pt x="349" y="5085"/>
                  <a:pt x="1471" y="3076"/>
                  <a:pt x="3435" y="1820"/>
                </a:cubicBezTo>
                <a:close/>
                <a:moveTo>
                  <a:pt x="8204" y="12118"/>
                </a:moveTo>
                <a:cubicBezTo>
                  <a:pt x="10448" y="12118"/>
                  <a:pt x="10448" y="12118"/>
                  <a:pt x="10448" y="12118"/>
                </a:cubicBezTo>
                <a:cubicBezTo>
                  <a:pt x="10448" y="9858"/>
                  <a:pt x="10448" y="9858"/>
                  <a:pt x="10448" y="9858"/>
                </a:cubicBezTo>
                <a:cubicBezTo>
                  <a:pt x="12972" y="9858"/>
                  <a:pt x="12972" y="9858"/>
                  <a:pt x="12972" y="9858"/>
                </a:cubicBezTo>
                <a:cubicBezTo>
                  <a:pt x="12972" y="7848"/>
                  <a:pt x="12972" y="7848"/>
                  <a:pt x="12972" y="7848"/>
                </a:cubicBezTo>
                <a:cubicBezTo>
                  <a:pt x="10448" y="7848"/>
                  <a:pt x="10448" y="7848"/>
                  <a:pt x="10448" y="7848"/>
                </a:cubicBezTo>
                <a:cubicBezTo>
                  <a:pt x="10448" y="5588"/>
                  <a:pt x="10448" y="5588"/>
                  <a:pt x="10448" y="5588"/>
                </a:cubicBezTo>
                <a:cubicBezTo>
                  <a:pt x="8204" y="5588"/>
                  <a:pt x="8204" y="5588"/>
                  <a:pt x="8204" y="5588"/>
                </a:cubicBezTo>
                <a:cubicBezTo>
                  <a:pt x="8204" y="7848"/>
                  <a:pt x="8204" y="7848"/>
                  <a:pt x="8204" y="7848"/>
                </a:cubicBezTo>
                <a:cubicBezTo>
                  <a:pt x="5679" y="7848"/>
                  <a:pt x="5679" y="7848"/>
                  <a:pt x="5679" y="7848"/>
                </a:cubicBezTo>
                <a:cubicBezTo>
                  <a:pt x="5679" y="9858"/>
                  <a:pt x="5679" y="9858"/>
                  <a:pt x="5679" y="9858"/>
                </a:cubicBezTo>
                <a:cubicBezTo>
                  <a:pt x="8204" y="9858"/>
                  <a:pt x="8204" y="9858"/>
                  <a:pt x="8204" y="9858"/>
                </a:cubicBezTo>
                <a:cubicBezTo>
                  <a:pt x="8204" y="12118"/>
                  <a:pt x="8204" y="12118"/>
                  <a:pt x="8204" y="12118"/>
                </a:cubicBezTo>
                <a:close/>
                <a:moveTo>
                  <a:pt x="4837" y="8853"/>
                </a:moveTo>
                <a:cubicBezTo>
                  <a:pt x="5959" y="6341"/>
                  <a:pt x="8484" y="5085"/>
                  <a:pt x="11850" y="4583"/>
                </a:cubicBezTo>
                <a:cubicBezTo>
                  <a:pt x="8484" y="2574"/>
                  <a:pt x="4276" y="5337"/>
                  <a:pt x="4837" y="8853"/>
                </a:cubicBezTo>
                <a:close/>
                <a:moveTo>
                  <a:pt x="9887" y="2825"/>
                </a:moveTo>
                <a:cubicBezTo>
                  <a:pt x="8484" y="2574"/>
                  <a:pt x="6801" y="3076"/>
                  <a:pt x="5398" y="3830"/>
                </a:cubicBezTo>
                <a:cubicBezTo>
                  <a:pt x="3996" y="4834"/>
                  <a:pt x="3435" y="6090"/>
                  <a:pt x="3154" y="7597"/>
                </a:cubicBezTo>
                <a:cubicBezTo>
                  <a:pt x="2874" y="9104"/>
                  <a:pt x="3435" y="10360"/>
                  <a:pt x="4276" y="11616"/>
                </a:cubicBezTo>
                <a:cubicBezTo>
                  <a:pt x="5398" y="12871"/>
                  <a:pt x="6801" y="13625"/>
                  <a:pt x="8484" y="13625"/>
                </a:cubicBezTo>
                <a:cubicBezTo>
                  <a:pt x="9887" y="13876"/>
                  <a:pt x="11570" y="13625"/>
                  <a:pt x="12972" y="12620"/>
                </a:cubicBezTo>
                <a:cubicBezTo>
                  <a:pt x="14375" y="11616"/>
                  <a:pt x="15217" y="10360"/>
                  <a:pt x="15217" y="8853"/>
                </a:cubicBezTo>
                <a:cubicBezTo>
                  <a:pt x="15497" y="7597"/>
                  <a:pt x="14936" y="6090"/>
                  <a:pt x="14094" y="4834"/>
                </a:cubicBezTo>
                <a:cubicBezTo>
                  <a:pt x="12972" y="3578"/>
                  <a:pt x="11570" y="3076"/>
                  <a:pt x="9887" y="2825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5" name="Shape 1840"/>
          <p:cNvSpPr/>
          <p:nvPr/>
        </p:nvSpPr>
        <p:spPr>
          <a:xfrm>
            <a:off x="4923206" y="5778035"/>
            <a:ext cx="341585" cy="33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23" y="0"/>
                </a:moveTo>
                <a:cubicBezTo>
                  <a:pt x="3643" y="0"/>
                  <a:pt x="3643" y="0"/>
                  <a:pt x="3643" y="0"/>
                </a:cubicBezTo>
                <a:cubicBezTo>
                  <a:pt x="3643" y="5005"/>
                  <a:pt x="3643" y="5005"/>
                  <a:pt x="3643" y="5005"/>
                </a:cubicBezTo>
                <a:cubicBezTo>
                  <a:pt x="3643" y="6322"/>
                  <a:pt x="4684" y="7376"/>
                  <a:pt x="5986" y="7376"/>
                </a:cubicBezTo>
                <a:cubicBezTo>
                  <a:pt x="15094" y="7376"/>
                  <a:pt x="15094" y="7376"/>
                  <a:pt x="15094" y="7376"/>
                </a:cubicBezTo>
                <a:cubicBezTo>
                  <a:pt x="16395" y="7376"/>
                  <a:pt x="17436" y="6322"/>
                  <a:pt x="17436" y="5005"/>
                </a:cubicBezTo>
                <a:cubicBezTo>
                  <a:pt x="17436" y="0"/>
                  <a:pt x="17436" y="0"/>
                  <a:pt x="17436" y="0"/>
                </a:cubicBezTo>
                <a:cubicBezTo>
                  <a:pt x="17957" y="0"/>
                  <a:pt x="17957" y="0"/>
                  <a:pt x="17957" y="0"/>
                </a:cubicBezTo>
                <a:cubicBezTo>
                  <a:pt x="21600" y="4215"/>
                  <a:pt x="21600" y="4215"/>
                  <a:pt x="21600" y="4215"/>
                </a:cubicBezTo>
                <a:cubicBezTo>
                  <a:pt x="21600" y="18439"/>
                  <a:pt x="21600" y="18439"/>
                  <a:pt x="21600" y="18439"/>
                </a:cubicBezTo>
                <a:cubicBezTo>
                  <a:pt x="21600" y="20020"/>
                  <a:pt x="20039" y="21600"/>
                  <a:pt x="18477" y="21600"/>
                </a:cubicBezTo>
                <a:cubicBezTo>
                  <a:pt x="3123" y="21600"/>
                  <a:pt x="3123" y="21600"/>
                  <a:pt x="3123" y="21600"/>
                </a:cubicBezTo>
                <a:cubicBezTo>
                  <a:pt x="1561" y="21600"/>
                  <a:pt x="0" y="20020"/>
                  <a:pt x="0" y="18439"/>
                </a:cubicBezTo>
                <a:cubicBezTo>
                  <a:pt x="0" y="3161"/>
                  <a:pt x="0" y="3161"/>
                  <a:pt x="0" y="3161"/>
                </a:cubicBezTo>
                <a:cubicBezTo>
                  <a:pt x="0" y="1317"/>
                  <a:pt x="1561" y="0"/>
                  <a:pt x="3123" y="0"/>
                </a:cubicBezTo>
                <a:close/>
                <a:moveTo>
                  <a:pt x="5725" y="1054"/>
                </a:moveTo>
                <a:cubicBezTo>
                  <a:pt x="5725" y="5268"/>
                  <a:pt x="5725" y="5268"/>
                  <a:pt x="5725" y="5268"/>
                </a:cubicBezTo>
                <a:cubicBezTo>
                  <a:pt x="8588" y="5268"/>
                  <a:pt x="8588" y="5268"/>
                  <a:pt x="8588" y="5268"/>
                </a:cubicBezTo>
                <a:cubicBezTo>
                  <a:pt x="8588" y="1054"/>
                  <a:pt x="8588" y="1054"/>
                  <a:pt x="8588" y="1054"/>
                </a:cubicBezTo>
                <a:cubicBezTo>
                  <a:pt x="5725" y="1054"/>
                  <a:pt x="5725" y="1054"/>
                  <a:pt x="5725" y="1054"/>
                </a:cubicBezTo>
                <a:close/>
                <a:moveTo>
                  <a:pt x="2082" y="17649"/>
                </a:moveTo>
                <a:cubicBezTo>
                  <a:pt x="2082" y="19229"/>
                  <a:pt x="2082" y="19229"/>
                  <a:pt x="2082" y="19229"/>
                </a:cubicBezTo>
                <a:cubicBezTo>
                  <a:pt x="3383" y="19229"/>
                  <a:pt x="3383" y="19229"/>
                  <a:pt x="3383" y="19229"/>
                </a:cubicBezTo>
                <a:cubicBezTo>
                  <a:pt x="3383" y="17649"/>
                  <a:pt x="3383" y="17649"/>
                  <a:pt x="3383" y="17649"/>
                </a:cubicBezTo>
                <a:cubicBezTo>
                  <a:pt x="2082" y="17649"/>
                  <a:pt x="2082" y="17649"/>
                  <a:pt x="2082" y="17649"/>
                </a:cubicBezTo>
                <a:close/>
                <a:moveTo>
                  <a:pt x="17957" y="17649"/>
                </a:moveTo>
                <a:cubicBezTo>
                  <a:pt x="17957" y="19229"/>
                  <a:pt x="17957" y="19229"/>
                  <a:pt x="17957" y="19229"/>
                </a:cubicBezTo>
                <a:cubicBezTo>
                  <a:pt x="19258" y="19229"/>
                  <a:pt x="19258" y="19229"/>
                  <a:pt x="19258" y="19229"/>
                </a:cubicBezTo>
                <a:cubicBezTo>
                  <a:pt x="19258" y="17649"/>
                  <a:pt x="19258" y="17649"/>
                  <a:pt x="19258" y="17649"/>
                </a:cubicBezTo>
                <a:lnTo>
                  <a:pt x="17957" y="1764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6" name="Shape 1841"/>
          <p:cNvSpPr/>
          <p:nvPr/>
        </p:nvSpPr>
        <p:spPr>
          <a:xfrm>
            <a:off x="6043157" y="5785739"/>
            <a:ext cx="444633" cy="3262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02" extrusionOk="0">
                <a:moveTo>
                  <a:pt x="600" y="13902"/>
                </a:moveTo>
                <a:cubicBezTo>
                  <a:pt x="1800" y="13369"/>
                  <a:pt x="3000" y="12569"/>
                  <a:pt x="4200" y="12035"/>
                </a:cubicBezTo>
                <a:cubicBezTo>
                  <a:pt x="4400" y="11769"/>
                  <a:pt x="4800" y="11502"/>
                  <a:pt x="5000" y="11235"/>
                </a:cubicBezTo>
                <a:cubicBezTo>
                  <a:pt x="7000" y="16035"/>
                  <a:pt x="7000" y="16035"/>
                  <a:pt x="7000" y="16035"/>
                </a:cubicBezTo>
                <a:cubicBezTo>
                  <a:pt x="8600" y="11235"/>
                  <a:pt x="8600" y="11235"/>
                  <a:pt x="8600" y="11235"/>
                </a:cubicBezTo>
                <a:cubicBezTo>
                  <a:pt x="9000" y="11502"/>
                  <a:pt x="9200" y="11769"/>
                  <a:pt x="9600" y="12035"/>
                </a:cubicBezTo>
                <a:cubicBezTo>
                  <a:pt x="12000" y="13369"/>
                  <a:pt x="12000" y="13369"/>
                  <a:pt x="12000" y="13369"/>
                </a:cubicBezTo>
                <a:cubicBezTo>
                  <a:pt x="12000" y="13102"/>
                  <a:pt x="12000" y="13102"/>
                  <a:pt x="12000" y="13102"/>
                </a:cubicBezTo>
                <a:cubicBezTo>
                  <a:pt x="13000" y="12569"/>
                  <a:pt x="13800" y="12035"/>
                  <a:pt x="14400" y="12035"/>
                </a:cubicBezTo>
                <a:cubicBezTo>
                  <a:pt x="14800" y="13635"/>
                  <a:pt x="15600" y="14702"/>
                  <a:pt x="16600" y="15769"/>
                </a:cubicBezTo>
                <a:cubicBezTo>
                  <a:pt x="17800" y="14702"/>
                  <a:pt x="18600" y="13369"/>
                  <a:pt x="19200" y="12035"/>
                </a:cubicBezTo>
                <a:cubicBezTo>
                  <a:pt x="19600" y="12035"/>
                  <a:pt x="20400" y="12302"/>
                  <a:pt x="21000" y="12569"/>
                </a:cubicBezTo>
                <a:cubicBezTo>
                  <a:pt x="21600" y="13902"/>
                  <a:pt x="21600" y="16835"/>
                  <a:pt x="21600" y="18702"/>
                </a:cubicBezTo>
                <a:cubicBezTo>
                  <a:pt x="13800" y="18702"/>
                  <a:pt x="13800" y="18702"/>
                  <a:pt x="13800" y="18702"/>
                </a:cubicBezTo>
                <a:cubicBezTo>
                  <a:pt x="14000" y="19502"/>
                  <a:pt x="14000" y="20302"/>
                  <a:pt x="13800" y="21102"/>
                </a:cubicBezTo>
                <a:cubicBezTo>
                  <a:pt x="9200" y="21102"/>
                  <a:pt x="4600" y="21102"/>
                  <a:pt x="0" y="21102"/>
                </a:cubicBezTo>
                <a:cubicBezTo>
                  <a:pt x="0" y="17635"/>
                  <a:pt x="0" y="15235"/>
                  <a:pt x="600" y="13902"/>
                </a:cubicBezTo>
                <a:close/>
                <a:moveTo>
                  <a:pt x="14600" y="6702"/>
                </a:moveTo>
                <a:cubicBezTo>
                  <a:pt x="15800" y="6969"/>
                  <a:pt x="17800" y="6702"/>
                  <a:pt x="18600" y="6169"/>
                </a:cubicBezTo>
                <a:cubicBezTo>
                  <a:pt x="18600" y="6702"/>
                  <a:pt x="18600" y="8302"/>
                  <a:pt x="18400" y="9369"/>
                </a:cubicBezTo>
                <a:cubicBezTo>
                  <a:pt x="18200" y="9902"/>
                  <a:pt x="18000" y="10435"/>
                  <a:pt x="17600" y="10702"/>
                </a:cubicBezTo>
                <a:cubicBezTo>
                  <a:pt x="19800" y="10702"/>
                  <a:pt x="19800" y="10702"/>
                  <a:pt x="19800" y="10702"/>
                </a:cubicBezTo>
                <a:cubicBezTo>
                  <a:pt x="19800" y="10702"/>
                  <a:pt x="19600" y="8569"/>
                  <a:pt x="19600" y="8035"/>
                </a:cubicBezTo>
                <a:cubicBezTo>
                  <a:pt x="20400" y="302"/>
                  <a:pt x="12800" y="302"/>
                  <a:pt x="13800" y="8035"/>
                </a:cubicBezTo>
                <a:cubicBezTo>
                  <a:pt x="13800" y="8569"/>
                  <a:pt x="13600" y="10702"/>
                  <a:pt x="13600" y="10702"/>
                </a:cubicBezTo>
                <a:cubicBezTo>
                  <a:pt x="15600" y="10702"/>
                  <a:pt x="15600" y="10702"/>
                  <a:pt x="15600" y="10702"/>
                </a:cubicBezTo>
                <a:cubicBezTo>
                  <a:pt x="15400" y="10435"/>
                  <a:pt x="15200" y="9902"/>
                  <a:pt x="15000" y="9369"/>
                </a:cubicBezTo>
                <a:cubicBezTo>
                  <a:pt x="14600" y="8569"/>
                  <a:pt x="14600" y="7502"/>
                  <a:pt x="14600" y="6702"/>
                </a:cubicBezTo>
                <a:cubicBezTo>
                  <a:pt x="14600" y="6702"/>
                  <a:pt x="14600" y="6702"/>
                  <a:pt x="14600" y="6702"/>
                </a:cubicBezTo>
                <a:close/>
                <a:moveTo>
                  <a:pt x="4200" y="7769"/>
                </a:moveTo>
                <a:cubicBezTo>
                  <a:pt x="4200" y="6169"/>
                  <a:pt x="4200" y="5102"/>
                  <a:pt x="4400" y="3769"/>
                </a:cubicBezTo>
                <a:cubicBezTo>
                  <a:pt x="5800" y="2702"/>
                  <a:pt x="7400" y="4302"/>
                  <a:pt x="9200" y="3769"/>
                </a:cubicBezTo>
                <a:cubicBezTo>
                  <a:pt x="9400" y="4835"/>
                  <a:pt x="9600" y="6169"/>
                  <a:pt x="9400" y="7769"/>
                </a:cubicBezTo>
                <a:cubicBezTo>
                  <a:pt x="9400" y="7769"/>
                  <a:pt x="10200" y="6969"/>
                  <a:pt x="10400" y="6169"/>
                </a:cubicBezTo>
                <a:cubicBezTo>
                  <a:pt x="10400" y="5369"/>
                  <a:pt x="10200" y="2169"/>
                  <a:pt x="10000" y="1635"/>
                </a:cubicBezTo>
                <a:cubicBezTo>
                  <a:pt x="9000" y="-498"/>
                  <a:pt x="5000" y="-498"/>
                  <a:pt x="3800" y="1369"/>
                </a:cubicBezTo>
                <a:cubicBezTo>
                  <a:pt x="3600" y="1902"/>
                  <a:pt x="3200" y="6169"/>
                  <a:pt x="3600" y="6969"/>
                </a:cubicBezTo>
                <a:cubicBezTo>
                  <a:pt x="3800" y="7502"/>
                  <a:pt x="4200" y="7769"/>
                  <a:pt x="4200" y="776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7" name="Shape 1842"/>
          <p:cNvSpPr/>
          <p:nvPr/>
        </p:nvSpPr>
        <p:spPr>
          <a:xfrm>
            <a:off x="7243254" y="5730327"/>
            <a:ext cx="316778" cy="3816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40" y="2787"/>
                </a:moveTo>
                <a:cubicBezTo>
                  <a:pt x="11501" y="2787"/>
                  <a:pt x="12343" y="2787"/>
                  <a:pt x="12904" y="2787"/>
                </a:cubicBezTo>
                <a:cubicBezTo>
                  <a:pt x="12904" y="2555"/>
                  <a:pt x="12904" y="2323"/>
                  <a:pt x="12623" y="2323"/>
                </a:cubicBezTo>
                <a:cubicBezTo>
                  <a:pt x="12623" y="2090"/>
                  <a:pt x="12343" y="2090"/>
                  <a:pt x="12062" y="2090"/>
                </a:cubicBezTo>
                <a:cubicBezTo>
                  <a:pt x="9538" y="2090"/>
                  <a:pt x="9538" y="2090"/>
                  <a:pt x="9538" y="2090"/>
                </a:cubicBezTo>
                <a:cubicBezTo>
                  <a:pt x="9257" y="2090"/>
                  <a:pt x="8977" y="2090"/>
                  <a:pt x="8977" y="2323"/>
                </a:cubicBezTo>
                <a:cubicBezTo>
                  <a:pt x="8696" y="2323"/>
                  <a:pt x="8696" y="2555"/>
                  <a:pt x="8696" y="2787"/>
                </a:cubicBezTo>
                <a:cubicBezTo>
                  <a:pt x="8696" y="5342"/>
                  <a:pt x="8696" y="5342"/>
                  <a:pt x="8696" y="5342"/>
                </a:cubicBezTo>
                <a:cubicBezTo>
                  <a:pt x="6171" y="5342"/>
                  <a:pt x="6171" y="5342"/>
                  <a:pt x="6171" y="5342"/>
                </a:cubicBezTo>
                <a:cubicBezTo>
                  <a:pt x="6171" y="2787"/>
                  <a:pt x="6171" y="2787"/>
                  <a:pt x="6171" y="2787"/>
                </a:cubicBezTo>
                <a:cubicBezTo>
                  <a:pt x="6171" y="2090"/>
                  <a:pt x="6452" y="1394"/>
                  <a:pt x="7294" y="929"/>
                </a:cubicBezTo>
                <a:cubicBezTo>
                  <a:pt x="7855" y="465"/>
                  <a:pt x="8696" y="0"/>
                  <a:pt x="9538" y="0"/>
                </a:cubicBezTo>
                <a:cubicBezTo>
                  <a:pt x="12062" y="0"/>
                  <a:pt x="12062" y="0"/>
                  <a:pt x="12062" y="0"/>
                </a:cubicBezTo>
                <a:cubicBezTo>
                  <a:pt x="13184" y="0"/>
                  <a:pt x="13745" y="465"/>
                  <a:pt x="14587" y="929"/>
                </a:cubicBezTo>
                <a:cubicBezTo>
                  <a:pt x="15148" y="1394"/>
                  <a:pt x="15429" y="2090"/>
                  <a:pt x="15429" y="2787"/>
                </a:cubicBezTo>
                <a:cubicBezTo>
                  <a:pt x="15429" y="5342"/>
                  <a:pt x="15429" y="5342"/>
                  <a:pt x="15429" y="5342"/>
                </a:cubicBezTo>
                <a:cubicBezTo>
                  <a:pt x="12904" y="5342"/>
                  <a:pt x="12904" y="5342"/>
                  <a:pt x="12904" y="5342"/>
                </a:cubicBezTo>
                <a:cubicBezTo>
                  <a:pt x="12904" y="4877"/>
                  <a:pt x="12904" y="4877"/>
                  <a:pt x="12904" y="4877"/>
                </a:cubicBezTo>
                <a:cubicBezTo>
                  <a:pt x="12343" y="4645"/>
                  <a:pt x="11501" y="4645"/>
                  <a:pt x="10940" y="4645"/>
                </a:cubicBezTo>
                <a:cubicBezTo>
                  <a:pt x="10099" y="4645"/>
                  <a:pt x="10099" y="4645"/>
                  <a:pt x="9538" y="4645"/>
                </a:cubicBezTo>
                <a:cubicBezTo>
                  <a:pt x="9538" y="2787"/>
                  <a:pt x="9538" y="2787"/>
                  <a:pt x="9538" y="2787"/>
                </a:cubicBezTo>
                <a:cubicBezTo>
                  <a:pt x="10099" y="2787"/>
                  <a:pt x="10099" y="2787"/>
                  <a:pt x="10940" y="2787"/>
                </a:cubicBezTo>
                <a:close/>
                <a:moveTo>
                  <a:pt x="4769" y="8594"/>
                </a:moveTo>
                <a:cubicBezTo>
                  <a:pt x="7013" y="8826"/>
                  <a:pt x="7013" y="8826"/>
                  <a:pt x="7013" y="8826"/>
                </a:cubicBezTo>
                <a:cubicBezTo>
                  <a:pt x="7294" y="18348"/>
                  <a:pt x="7294" y="18348"/>
                  <a:pt x="7294" y="18348"/>
                </a:cubicBezTo>
                <a:cubicBezTo>
                  <a:pt x="5049" y="17884"/>
                  <a:pt x="5049" y="17884"/>
                  <a:pt x="5049" y="17884"/>
                </a:cubicBezTo>
                <a:cubicBezTo>
                  <a:pt x="4769" y="8594"/>
                  <a:pt x="4769" y="8594"/>
                  <a:pt x="4769" y="8594"/>
                </a:cubicBezTo>
                <a:close/>
                <a:moveTo>
                  <a:pt x="9818" y="8826"/>
                </a:moveTo>
                <a:cubicBezTo>
                  <a:pt x="12062" y="8826"/>
                  <a:pt x="12062" y="8826"/>
                  <a:pt x="12062" y="8826"/>
                </a:cubicBezTo>
                <a:cubicBezTo>
                  <a:pt x="12062" y="18348"/>
                  <a:pt x="12062" y="18348"/>
                  <a:pt x="12062" y="18348"/>
                </a:cubicBezTo>
                <a:cubicBezTo>
                  <a:pt x="9818" y="18348"/>
                  <a:pt x="9818" y="18348"/>
                  <a:pt x="9818" y="18348"/>
                </a:cubicBezTo>
                <a:cubicBezTo>
                  <a:pt x="9818" y="8826"/>
                  <a:pt x="9818" y="8826"/>
                  <a:pt x="9818" y="8826"/>
                </a:cubicBezTo>
                <a:close/>
                <a:moveTo>
                  <a:pt x="17112" y="8594"/>
                </a:moveTo>
                <a:cubicBezTo>
                  <a:pt x="14587" y="8826"/>
                  <a:pt x="14587" y="8826"/>
                  <a:pt x="14587" y="8826"/>
                </a:cubicBezTo>
                <a:cubicBezTo>
                  <a:pt x="14587" y="18348"/>
                  <a:pt x="14587" y="18348"/>
                  <a:pt x="14587" y="18348"/>
                </a:cubicBezTo>
                <a:cubicBezTo>
                  <a:pt x="16551" y="17884"/>
                  <a:pt x="16551" y="17884"/>
                  <a:pt x="16551" y="17884"/>
                </a:cubicBezTo>
                <a:cubicBezTo>
                  <a:pt x="17112" y="8594"/>
                  <a:pt x="17112" y="8594"/>
                  <a:pt x="17112" y="8594"/>
                </a:cubicBezTo>
                <a:close/>
                <a:moveTo>
                  <a:pt x="1122" y="6968"/>
                </a:moveTo>
                <a:cubicBezTo>
                  <a:pt x="1964" y="17652"/>
                  <a:pt x="1964" y="17652"/>
                  <a:pt x="1964" y="17652"/>
                </a:cubicBezTo>
                <a:cubicBezTo>
                  <a:pt x="1403" y="18116"/>
                  <a:pt x="1122" y="18348"/>
                  <a:pt x="1122" y="18813"/>
                </a:cubicBezTo>
                <a:cubicBezTo>
                  <a:pt x="1122" y="19974"/>
                  <a:pt x="2525" y="20671"/>
                  <a:pt x="4769" y="21135"/>
                </a:cubicBezTo>
                <a:cubicBezTo>
                  <a:pt x="6171" y="21368"/>
                  <a:pt x="8416" y="21600"/>
                  <a:pt x="10940" y="21600"/>
                </a:cubicBezTo>
                <a:cubicBezTo>
                  <a:pt x="13184" y="21600"/>
                  <a:pt x="15429" y="21368"/>
                  <a:pt x="17112" y="21135"/>
                </a:cubicBezTo>
                <a:cubicBezTo>
                  <a:pt x="19075" y="20671"/>
                  <a:pt x="20478" y="19974"/>
                  <a:pt x="20478" y="18813"/>
                </a:cubicBezTo>
                <a:cubicBezTo>
                  <a:pt x="20478" y="18581"/>
                  <a:pt x="20197" y="18116"/>
                  <a:pt x="19917" y="17652"/>
                </a:cubicBezTo>
                <a:cubicBezTo>
                  <a:pt x="20478" y="6968"/>
                  <a:pt x="20478" y="6968"/>
                  <a:pt x="20478" y="6968"/>
                </a:cubicBezTo>
                <a:cubicBezTo>
                  <a:pt x="21039" y="6503"/>
                  <a:pt x="21600" y="6039"/>
                  <a:pt x="21600" y="5342"/>
                </a:cubicBezTo>
                <a:cubicBezTo>
                  <a:pt x="21600" y="4413"/>
                  <a:pt x="20197" y="3716"/>
                  <a:pt x="17953" y="3252"/>
                </a:cubicBezTo>
                <a:cubicBezTo>
                  <a:pt x="17392" y="3252"/>
                  <a:pt x="16831" y="3019"/>
                  <a:pt x="16551" y="3019"/>
                </a:cubicBezTo>
                <a:cubicBezTo>
                  <a:pt x="16551" y="5110"/>
                  <a:pt x="16551" y="5110"/>
                  <a:pt x="16551" y="5110"/>
                </a:cubicBezTo>
                <a:cubicBezTo>
                  <a:pt x="16831" y="5110"/>
                  <a:pt x="17112" y="5110"/>
                  <a:pt x="17392" y="5110"/>
                </a:cubicBezTo>
                <a:cubicBezTo>
                  <a:pt x="18514" y="5342"/>
                  <a:pt x="18514" y="5342"/>
                  <a:pt x="18514" y="5342"/>
                </a:cubicBezTo>
                <a:cubicBezTo>
                  <a:pt x="18514" y="5574"/>
                  <a:pt x="18514" y="5574"/>
                  <a:pt x="17392" y="5574"/>
                </a:cubicBezTo>
                <a:cubicBezTo>
                  <a:pt x="15709" y="6039"/>
                  <a:pt x="13465" y="6271"/>
                  <a:pt x="10940" y="6271"/>
                </a:cubicBezTo>
                <a:cubicBezTo>
                  <a:pt x="8135" y="6271"/>
                  <a:pt x="5891" y="6039"/>
                  <a:pt x="4208" y="5574"/>
                </a:cubicBezTo>
                <a:cubicBezTo>
                  <a:pt x="3086" y="5574"/>
                  <a:pt x="3086" y="5574"/>
                  <a:pt x="3086" y="5342"/>
                </a:cubicBezTo>
                <a:cubicBezTo>
                  <a:pt x="3086" y="5342"/>
                  <a:pt x="3086" y="5342"/>
                  <a:pt x="4208" y="5110"/>
                </a:cubicBezTo>
                <a:cubicBezTo>
                  <a:pt x="4769" y="5110"/>
                  <a:pt x="4769" y="5110"/>
                  <a:pt x="5049" y="5110"/>
                </a:cubicBezTo>
                <a:cubicBezTo>
                  <a:pt x="5049" y="3019"/>
                  <a:pt x="5049" y="3019"/>
                  <a:pt x="5049" y="3019"/>
                </a:cubicBezTo>
                <a:cubicBezTo>
                  <a:pt x="4488" y="3252"/>
                  <a:pt x="4208" y="3252"/>
                  <a:pt x="3927" y="3252"/>
                </a:cubicBezTo>
                <a:cubicBezTo>
                  <a:pt x="1403" y="3716"/>
                  <a:pt x="0" y="4413"/>
                  <a:pt x="0" y="5342"/>
                </a:cubicBezTo>
                <a:cubicBezTo>
                  <a:pt x="0" y="6039"/>
                  <a:pt x="561" y="6503"/>
                  <a:pt x="1122" y="696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8" name="Shape 1843"/>
          <p:cNvSpPr/>
          <p:nvPr/>
        </p:nvSpPr>
        <p:spPr>
          <a:xfrm>
            <a:off x="4900307" y="4224681"/>
            <a:ext cx="387384" cy="4026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12563"/>
                </a:moveTo>
                <a:cubicBezTo>
                  <a:pt x="18613" y="20939"/>
                  <a:pt x="18613" y="20939"/>
                  <a:pt x="18613" y="20939"/>
                </a:cubicBezTo>
                <a:cubicBezTo>
                  <a:pt x="18613" y="21600"/>
                  <a:pt x="18613" y="21600"/>
                  <a:pt x="18613" y="21600"/>
                </a:cubicBezTo>
                <a:cubicBezTo>
                  <a:pt x="17923" y="21600"/>
                  <a:pt x="17923" y="21600"/>
                  <a:pt x="17923" y="21600"/>
                </a:cubicBezTo>
                <a:cubicBezTo>
                  <a:pt x="15396" y="21600"/>
                  <a:pt x="15396" y="21600"/>
                  <a:pt x="15396" y="21600"/>
                </a:cubicBezTo>
                <a:cubicBezTo>
                  <a:pt x="15396" y="14988"/>
                  <a:pt x="15396" y="14988"/>
                  <a:pt x="15396" y="14988"/>
                </a:cubicBezTo>
                <a:cubicBezTo>
                  <a:pt x="15396" y="14547"/>
                  <a:pt x="14936" y="14106"/>
                  <a:pt x="14247" y="14106"/>
                </a:cubicBezTo>
                <a:cubicBezTo>
                  <a:pt x="11260" y="14106"/>
                  <a:pt x="11260" y="14106"/>
                  <a:pt x="11260" y="14106"/>
                </a:cubicBezTo>
                <a:cubicBezTo>
                  <a:pt x="10800" y="14106"/>
                  <a:pt x="10340" y="14547"/>
                  <a:pt x="10340" y="14988"/>
                </a:cubicBezTo>
                <a:cubicBezTo>
                  <a:pt x="10340" y="21600"/>
                  <a:pt x="10340" y="21600"/>
                  <a:pt x="10340" y="21600"/>
                </a:cubicBezTo>
                <a:cubicBezTo>
                  <a:pt x="3447" y="21600"/>
                  <a:pt x="3447" y="21600"/>
                  <a:pt x="3447" y="21600"/>
                </a:cubicBezTo>
                <a:cubicBezTo>
                  <a:pt x="2757" y="21600"/>
                  <a:pt x="2757" y="21600"/>
                  <a:pt x="2757" y="21600"/>
                </a:cubicBezTo>
                <a:cubicBezTo>
                  <a:pt x="2757" y="20939"/>
                  <a:pt x="2757" y="20939"/>
                  <a:pt x="2757" y="20939"/>
                </a:cubicBezTo>
                <a:cubicBezTo>
                  <a:pt x="2757" y="12563"/>
                  <a:pt x="2757" y="12563"/>
                  <a:pt x="2757" y="12563"/>
                </a:cubicBezTo>
                <a:cubicBezTo>
                  <a:pt x="689" y="12563"/>
                  <a:pt x="689" y="12563"/>
                  <a:pt x="689" y="12563"/>
                </a:cubicBezTo>
                <a:cubicBezTo>
                  <a:pt x="0" y="11020"/>
                  <a:pt x="0" y="11020"/>
                  <a:pt x="0" y="11020"/>
                </a:cubicBezTo>
                <a:cubicBezTo>
                  <a:pt x="10111" y="661"/>
                  <a:pt x="10111" y="661"/>
                  <a:pt x="10111" y="661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1489" y="661"/>
                  <a:pt x="11489" y="661"/>
                  <a:pt x="11489" y="661"/>
                </a:cubicBezTo>
                <a:cubicBezTo>
                  <a:pt x="21600" y="11020"/>
                  <a:pt x="21600" y="11020"/>
                  <a:pt x="21600" y="11020"/>
                </a:cubicBezTo>
                <a:cubicBezTo>
                  <a:pt x="20681" y="12563"/>
                  <a:pt x="20681" y="12563"/>
                  <a:pt x="20681" y="12563"/>
                </a:cubicBezTo>
                <a:cubicBezTo>
                  <a:pt x="18613" y="12563"/>
                  <a:pt x="18613" y="12563"/>
                  <a:pt x="18613" y="12563"/>
                </a:cubicBezTo>
                <a:close/>
                <a:moveTo>
                  <a:pt x="17004" y="1763"/>
                </a:moveTo>
                <a:cubicBezTo>
                  <a:pt x="17694" y="1763"/>
                  <a:pt x="17694" y="1763"/>
                  <a:pt x="17694" y="1763"/>
                </a:cubicBezTo>
                <a:cubicBezTo>
                  <a:pt x="17694" y="441"/>
                  <a:pt x="17694" y="441"/>
                  <a:pt x="17694" y="441"/>
                </a:cubicBezTo>
                <a:cubicBezTo>
                  <a:pt x="14017" y="441"/>
                  <a:pt x="14017" y="441"/>
                  <a:pt x="14017" y="441"/>
                </a:cubicBezTo>
                <a:cubicBezTo>
                  <a:pt x="14017" y="1763"/>
                  <a:pt x="14017" y="1763"/>
                  <a:pt x="14017" y="1763"/>
                </a:cubicBezTo>
                <a:cubicBezTo>
                  <a:pt x="14706" y="1763"/>
                  <a:pt x="14706" y="1763"/>
                  <a:pt x="14706" y="1763"/>
                </a:cubicBezTo>
                <a:cubicBezTo>
                  <a:pt x="14706" y="2865"/>
                  <a:pt x="14706" y="2865"/>
                  <a:pt x="14706" y="2865"/>
                </a:cubicBezTo>
                <a:cubicBezTo>
                  <a:pt x="17004" y="5510"/>
                  <a:pt x="17004" y="5510"/>
                  <a:pt x="17004" y="5510"/>
                </a:cubicBezTo>
                <a:lnTo>
                  <a:pt x="17004" y="176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9" name="Shape 1844"/>
          <p:cNvSpPr/>
          <p:nvPr/>
        </p:nvSpPr>
        <p:spPr>
          <a:xfrm>
            <a:off x="6071044" y="4984183"/>
            <a:ext cx="400308" cy="423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491" y="7130"/>
                </a:moveTo>
                <a:cubicBezTo>
                  <a:pt x="2672" y="7130"/>
                  <a:pt x="2672" y="7130"/>
                  <a:pt x="2672" y="7130"/>
                </a:cubicBezTo>
                <a:cubicBezTo>
                  <a:pt x="2672" y="10066"/>
                  <a:pt x="2672" y="10066"/>
                  <a:pt x="2672" y="10066"/>
                </a:cubicBezTo>
                <a:cubicBezTo>
                  <a:pt x="2891" y="10066"/>
                  <a:pt x="2891" y="10066"/>
                  <a:pt x="2891" y="10066"/>
                </a:cubicBezTo>
                <a:cubicBezTo>
                  <a:pt x="3109" y="10066"/>
                  <a:pt x="3109" y="10066"/>
                  <a:pt x="3109" y="10066"/>
                </a:cubicBezTo>
                <a:cubicBezTo>
                  <a:pt x="3109" y="419"/>
                  <a:pt x="3109" y="419"/>
                  <a:pt x="3109" y="419"/>
                </a:cubicBezTo>
                <a:cubicBezTo>
                  <a:pt x="3109" y="0"/>
                  <a:pt x="3109" y="0"/>
                  <a:pt x="3109" y="0"/>
                </a:cubicBezTo>
                <a:cubicBezTo>
                  <a:pt x="3763" y="0"/>
                  <a:pt x="3763" y="0"/>
                  <a:pt x="3763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236" y="0"/>
                  <a:pt x="14236" y="0"/>
                  <a:pt x="14236" y="0"/>
                </a:cubicBezTo>
                <a:cubicBezTo>
                  <a:pt x="17945" y="1887"/>
                  <a:pt x="17945" y="1887"/>
                  <a:pt x="17945" y="1887"/>
                </a:cubicBezTo>
                <a:cubicBezTo>
                  <a:pt x="18163" y="2097"/>
                  <a:pt x="18163" y="2097"/>
                  <a:pt x="18163" y="2097"/>
                </a:cubicBezTo>
                <a:cubicBezTo>
                  <a:pt x="18163" y="2307"/>
                  <a:pt x="18163" y="2307"/>
                  <a:pt x="18163" y="2307"/>
                </a:cubicBezTo>
                <a:cubicBezTo>
                  <a:pt x="18163" y="10066"/>
                  <a:pt x="18163" y="10066"/>
                  <a:pt x="18163" y="10066"/>
                </a:cubicBezTo>
                <a:cubicBezTo>
                  <a:pt x="18381" y="10066"/>
                  <a:pt x="18381" y="10066"/>
                  <a:pt x="18381" y="10066"/>
                </a:cubicBezTo>
                <a:cubicBezTo>
                  <a:pt x="18818" y="10066"/>
                  <a:pt x="18818" y="10066"/>
                  <a:pt x="18818" y="10066"/>
                </a:cubicBezTo>
                <a:cubicBezTo>
                  <a:pt x="18818" y="7130"/>
                  <a:pt x="18818" y="7130"/>
                  <a:pt x="18818" y="7130"/>
                </a:cubicBezTo>
                <a:cubicBezTo>
                  <a:pt x="20781" y="7130"/>
                  <a:pt x="20781" y="7130"/>
                  <a:pt x="20781" y="7130"/>
                </a:cubicBezTo>
                <a:cubicBezTo>
                  <a:pt x="21436" y="10485"/>
                  <a:pt x="21436" y="14050"/>
                  <a:pt x="20781" y="17406"/>
                </a:cubicBezTo>
                <a:cubicBezTo>
                  <a:pt x="18163" y="17406"/>
                  <a:pt x="18163" y="17406"/>
                  <a:pt x="18163" y="17406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3109" y="21600"/>
                  <a:pt x="3109" y="21600"/>
                  <a:pt x="3109" y="21600"/>
                </a:cubicBezTo>
                <a:cubicBezTo>
                  <a:pt x="3109" y="17406"/>
                  <a:pt x="3109" y="17406"/>
                  <a:pt x="3109" y="17406"/>
                </a:cubicBezTo>
                <a:cubicBezTo>
                  <a:pt x="491" y="17406"/>
                  <a:pt x="491" y="17406"/>
                  <a:pt x="491" y="17406"/>
                </a:cubicBezTo>
                <a:cubicBezTo>
                  <a:pt x="-164" y="14050"/>
                  <a:pt x="-164" y="10695"/>
                  <a:pt x="491" y="7130"/>
                </a:cubicBezTo>
                <a:close/>
                <a:moveTo>
                  <a:pt x="4636" y="10066"/>
                </a:moveTo>
                <a:cubicBezTo>
                  <a:pt x="16854" y="10066"/>
                  <a:pt x="16854" y="10066"/>
                  <a:pt x="16854" y="10066"/>
                </a:cubicBezTo>
                <a:cubicBezTo>
                  <a:pt x="16854" y="3355"/>
                  <a:pt x="16854" y="3355"/>
                  <a:pt x="16854" y="3355"/>
                </a:cubicBezTo>
                <a:cubicBezTo>
                  <a:pt x="14236" y="3355"/>
                  <a:pt x="14236" y="3355"/>
                  <a:pt x="14236" y="3355"/>
                </a:cubicBezTo>
                <a:cubicBezTo>
                  <a:pt x="14018" y="3355"/>
                  <a:pt x="14018" y="3355"/>
                  <a:pt x="14018" y="3355"/>
                </a:cubicBezTo>
                <a:cubicBezTo>
                  <a:pt x="13800" y="2936"/>
                  <a:pt x="13800" y="2936"/>
                  <a:pt x="13800" y="2936"/>
                </a:cubicBezTo>
                <a:cubicBezTo>
                  <a:pt x="13581" y="1468"/>
                  <a:pt x="13581" y="1468"/>
                  <a:pt x="13581" y="1468"/>
                </a:cubicBezTo>
                <a:cubicBezTo>
                  <a:pt x="4636" y="1468"/>
                  <a:pt x="4636" y="1468"/>
                  <a:pt x="4636" y="1468"/>
                </a:cubicBezTo>
                <a:cubicBezTo>
                  <a:pt x="4636" y="10066"/>
                  <a:pt x="4636" y="10066"/>
                  <a:pt x="4636" y="10066"/>
                </a:cubicBezTo>
                <a:close/>
                <a:moveTo>
                  <a:pt x="16636" y="15309"/>
                </a:moveTo>
                <a:cubicBezTo>
                  <a:pt x="4636" y="15309"/>
                  <a:pt x="4636" y="15309"/>
                  <a:pt x="4636" y="15309"/>
                </a:cubicBezTo>
                <a:cubicBezTo>
                  <a:pt x="4636" y="20132"/>
                  <a:pt x="4636" y="20132"/>
                  <a:pt x="4636" y="20132"/>
                </a:cubicBezTo>
                <a:cubicBezTo>
                  <a:pt x="16636" y="20132"/>
                  <a:pt x="16636" y="20132"/>
                  <a:pt x="16636" y="20132"/>
                </a:cubicBezTo>
                <a:cubicBezTo>
                  <a:pt x="16636" y="15309"/>
                  <a:pt x="16636" y="15309"/>
                  <a:pt x="16636" y="15309"/>
                </a:cubicBezTo>
                <a:close/>
                <a:moveTo>
                  <a:pt x="5945" y="3355"/>
                </a:moveTo>
                <a:cubicBezTo>
                  <a:pt x="5945" y="4194"/>
                  <a:pt x="5945" y="4194"/>
                  <a:pt x="5945" y="4194"/>
                </a:cubicBezTo>
                <a:cubicBezTo>
                  <a:pt x="12491" y="4194"/>
                  <a:pt x="12491" y="4194"/>
                  <a:pt x="12491" y="4194"/>
                </a:cubicBezTo>
                <a:cubicBezTo>
                  <a:pt x="12491" y="3355"/>
                  <a:pt x="12491" y="3355"/>
                  <a:pt x="12491" y="3355"/>
                </a:cubicBezTo>
                <a:cubicBezTo>
                  <a:pt x="5945" y="3355"/>
                  <a:pt x="5945" y="3355"/>
                  <a:pt x="5945" y="3355"/>
                </a:cubicBezTo>
                <a:close/>
                <a:moveTo>
                  <a:pt x="5945" y="6920"/>
                </a:moveTo>
                <a:cubicBezTo>
                  <a:pt x="5945" y="7759"/>
                  <a:pt x="5945" y="7759"/>
                  <a:pt x="5945" y="7759"/>
                </a:cubicBezTo>
                <a:cubicBezTo>
                  <a:pt x="15327" y="7759"/>
                  <a:pt x="15327" y="7759"/>
                  <a:pt x="15327" y="7759"/>
                </a:cubicBezTo>
                <a:cubicBezTo>
                  <a:pt x="15327" y="6920"/>
                  <a:pt x="15327" y="6920"/>
                  <a:pt x="15327" y="6920"/>
                </a:cubicBezTo>
                <a:cubicBezTo>
                  <a:pt x="5945" y="6920"/>
                  <a:pt x="5945" y="6920"/>
                  <a:pt x="5945" y="6920"/>
                </a:cubicBezTo>
                <a:close/>
                <a:moveTo>
                  <a:pt x="5945" y="5033"/>
                </a:moveTo>
                <a:cubicBezTo>
                  <a:pt x="5945" y="5872"/>
                  <a:pt x="5945" y="5872"/>
                  <a:pt x="5945" y="5872"/>
                </a:cubicBezTo>
                <a:cubicBezTo>
                  <a:pt x="15327" y="5872"/>
                  <a:pt x="15327" y="5872"/>
                  <a:pt x="15327" y="5872"/>
                </a:cubicBezTo>
                <a:cubicBezTo>
                  <a:pt x="15327" y="5033"/>
                  <a:pt x="15327" y="5033"/>
                  <a:pt x="15327" y="5033"/>
                </a:cubicBezTo>
                <a:cubicBezTo>
                  <a:pt x="5945" y="5033"/>
                  <a:pt x="5945" y="5033"/>
                  <a:pt x="5945" y="5033"/>
                </a:cubicBezTo>
                <a:close/>
                <a:moveTo>
                  <a:pt x="14454" y="1678"/>
                </a:moveTo>
                <a:cubicBezTo>
                  <a:pt x="14454" y="2726"/>
                  <a:pt x="14454" y="2726"/>
                  <a:pt x="14454" y="2726"/>
                </a:cubicBezTo>
                <a:cubicBezTo>
                  <a:pt x="16200" y="2726"/>
                  <a:pt x="16200" y="2726"/>
                  <a:pt x="16200" y="2726"/>
                </a:cubicBezTo>
                <a:cubicBezTo>
                  <a:pt x="14454" y="1678"/>
                  <a:pt x="14454" y="1678"/>
                  <a:pt x="14454" y="1678"/>
                </a:cubicBezTo>
                <a:close/>
                <a:moveTo>
                  <a:pt x="16418" y="11744"/>
                </a:moveTo>
                <a:cubicBezTo>
                  <a:pt x="16418" y="12583"/>
                  <a:pt x="16418" y="12583"/>
                  <a:pt x="16418" y="12583"/>
                </a:cubicBezTo>
                <a:cubicBezTo>
                  <a:pt x="17072" y="12583"/>
                  <a:pt x="17072" y="12583"/>
                  <a:pt x="17072" y="12583"/>
                </a:cubicBezTo>
                <a:cubicBezTo>
                  <a:pt x="18163" y="12583"/>
                  <a:pt x="18163" y="12583"/>
                  <a:pt x="18163" y="12583"/>
                </a:cubicBezTo>
                <a:cubicBezTo>
                  <a:pt x="18818" y="12583"/>
                  <a:pt x="18818" y="12583"/>
                  <a:pt x="18818" y="12583"/>
                </a:cubicBezTo>
                <a:cubicBezTo>
                  <a:pt x="18818" y="11744"/>
                  <a:pt x="18818" y="11744"/>
                  <a:pt x="18818" y="11744"/>
                </a:cubicBezTo>
                <a:cubicBezTo>
                  <a:pt x="18163" y="11744"/>
                  <a:pt x="18163" y="11744"/>
                  <a:pt x="18163" y="11744"/>
                </a:cubicBezTo>
                <a:cubicBezTo>
                  <a:pt x="17072" y="11744"/>
                  <a:pt x="17072" y="11744"/>
                  <a:pt x="17072" y="11744"/>
                </a:cubicBezTo>
                <a:lnTo>
                  <a:pt x="16418" y="1174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0" name="Shape 1845"/>
          <p:cNvSpPr/>
          <p:nvPr/>
        </p:nvSpPr>
        <p:spPr>
          <a:xfrm>
            <a:off x="7248980" y="4989909"/>
            <a:ext cx="301574" cy="397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4" h="21524" extrusionOk="0">
                <a:moveTo>
                  <a:pt x="6130" y="0"/>
                </a:moveTo>
                <a:cubicBezTo>
                  <a:pt x="17514" y="0"/>
                  <a:pt x="17514" y="0"/>
                  <a:pt x="17514" y="0"/>
                </a:cubicBezTo>
                <a:cubicBezTo>
                  <a:pt x="18681" y="0"/>
                  <a:pt x="19265" y="223"/>
                  <a:pt x="19849" y="668"/>
                </a:cubicBezTo>
                <a:cubicBezTo>
                  <a:pt x="20432" y="1113"/>
                  <a:pt x="21016" y="1781"/>
                  <a:pt x="21016" y="2449"/>
                </a:cubicBezTo>
                <a:cubicBezTo>
                  <a:pt x="21016" y="12470"/>
                  <a:pt x="21016" y="12470"/>
                  <a:pt x="21016" y="12470"/>
                </a:cubicBezTo>
                <a:cubicBezTo>
                  <a:pt x="20724" y="12247"/>
                  <a:pt x="20432" y="11802"/>
                  <a:pt x="20432" y="11579"/>
                </a:cubicBezTo>
                <a:cubicBezTo>
                  <a:pt x="19849" y="11134"/>
                  <a:pt x="19265" y="10689"/>
                  <a:pt x="18389" y="10466"/>
                </a:cubicBezTo>
                <a:cubicBezTo>
                  <a:pt x="18389" y="2449"/>
                  <a:pt x="18389" y="2449"/>
                  <a:pt x="18389" y="2449"/>
                </a:cubicBezTo>
                <a:cubicBezTo>
                  <a:pt x="18389" y="2227"/>
                  <a:pt x="18389" y="2004"/>
                  <a:pt x="18097" y="2004"/>
                </a:cubicBezTo>
                <a:cubicBezTo>
                  <a:pt x="18097" y="1781"/>
                  <a:pt x="17805" y="1781"/>
                  <a:pt x="17514" y="1781"/>
                </a:cubicBezTo>
                <a:cubicBezTo>
                  <a:pt x="7297" y="1781"/>
                  <a:pt x="7297" y="1781"/>
                  <a:pt x="7297" y="1781"/>
                </a:cubicBezTo>
                <a:cubicBezTo>
                  <a:pt x="7589" y="2449"/>
                  <a:pt x="7589" y="2449"/>
                  <a:pt x="7589" y="2449"/>
                </a:cubicBezTo>
                <a:cubicBezTo>
                  <a:pt x="7589" y="3118"/>
                  <a:pt x="7589" y="3118"/>
                  <a:pt x="7589" y="3118"/>
                </a:cubicBezTo>
                <a:cubicBezTo>
                  <a:pt x="7589" y="3563"/>
                  <a:pt x="7589" y="3786"/>
                  <a:pt x="7589" y="4008"/>
                </a:cubicBezTo>
                <a:cubicBezTo>
                  <a:pt x="7589" y="4231"/>
                  <a:pt x="7297" y="4676"/>
                  <a:pt x="6714" y="4899"/>
                </a:cubicBezTo>
                <a:cubicBezTo>
                  <a:pt x="6422" y="5122"/>
                  <a:pt x="6130" y="5344"/>
                  <a:pt x="5546" y="5344"/>
                </a:cubicBezTo>
                <a:cubicBezTo>
                  <a:pt x="5254" y="5344"/>
                  <a:pt x="4962" y="5344"/>
                  <a:pt x="4670" y="5344"/>
                </a:cubicBezTo>
                <a:cubicBezTo>
                  <a:pt x="3503" y="5344"/>
                  <a:pt x="3503" y="5344"/>
                  <a:pt x="3503" y="5344"/>
                </a:cubicBezTo>
                <a:cubicBezTo>
                  <a:pt x="2335" y="5122"/>
                  <a:pt x="2335" y="5122"/>
                  <a:pt x="2335" y="5122"/>
                </a:cubicBezTo>
                <a:cubicBezTo>
                  <a:pt x="2335" y="17592"/>
                  <a:pt x="2335" y="17592"/>
                  <a:pt x="2335" y="17592"/>
                </a:cubicBezTo>
                <a:cubicBezTo>
                  <a:pt x="2335" y="17814"/>
                  <a:pt x="2627" y="17814"/>
                  <a:pt x="2627" y="18037"/>
                </a:cubicBezTo>
                <a:cubicBezTo>
                  <a:pt x="2627" y="18037"/>
                  <a:pt x="2627" y="18037"/>
                  <a:pt x="2627" y="18037"/>
                </a:cubicBezTo>
                <a:cubicBezTo>
                  <a:pt x="2919" y="18037"/>
                  <a:pt x="2919" y="18260"/>
                  <a:pt x="3211" y="18260"/>
                </a:cubicBezTo>
                <a:cubicBezTo>
                  <a:pt x="8173" y="18260"/>
                  <a:pt x="8173" y="18260"/>
                  <a:pt x="8173" y="18260"/>
                </a:cubicBezTo>
                <a:cubicBezTo>
                  <a:pt x="8173" y="18260"/>
                  <a:pt x="8465" y="18482"/>
                  <a:pt x="8465" y="18705"/>
                </a:cubicBezTo>
                <a:cubicBezTo>
                  <a:pt x="9049" y="19151"/>
                  <a:pt x="9924" y="19596"/>
                  <a:pt x="10800" y="20041"/>
                </a:cubicBezTo>
                <a:cubicBezTo>
                  <a:pt x="3211" y="20041"/>
                  <a:pt x="3211" y="20041"/>
                  <a:pt x="3211" y="20041"/>
                </a:cubicBezTo>
                <a:cubicBezTo>
                  <a:pt x="2335" y="20041"/>
                  <a:pt x="1459" y="19819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292" y="18928"/>
                  <a:pt x="0" y="18260"/>
                  <a:pt x="0" y="17592"/>
                </a:cubicBezTo>
                <a:cubicBezTo>
                  <a:pt x="0" y="4454"/>
                  <a:pt x="0" y="4454"/>
                  <a:pt x="0" y="4454"/>
                </a:cubicBezTo>
                <a:cubicBezTo>
                  <a:pt x="0" y="4008"/>
                  <a:pt x="0" y="4008"/>
                  <a:pt x="0" y="4008"/>
                </a:cubicBezTo>
                <a:cubicBezTo>
                  <a:pt x="292" y="3786"/>
                  <a:pt x="292" y="3786"/>
                  <a:pt x="292" y="3786"/>
                </a:cubicBezTo>
                <a:cubicBezTo>
                  <a:pt x="5254" y="223"/>
                  <a:pt x="5254" y="223"/>
                  <a:pt x="5254" y="223"/>
                </a:cubicBezTo>
                <a:cubicBezTo>
                  <a:pt x="5546" y="0"/>
                  <a:pt x="5546" y="0"/>
                  <a:pt x="5546" y="0"/>
                </a:cubicBezTo>
                <a:cubicBezTo>
                  <a:pt x="6130" y="0"/>
                  <a:pt x="6130" y="0"/>
                  <a:pt x="6130" y="0"/>
                </a:cubicBezTo>
                <a:close/>
                <a:moveTo>
                  <a:pt x="4962" y="11579"/>
                </a:moveTo>
                <a:cubicBezTo>
                  <a:pt x="4962" y="12470"/>
                  <a:pt x="4962" y="12470"/>
                  <a:pt x="4962" y="12470"/>
                </a:cubicBezTo>
                <a:cubicBezTo>
                  <a:pt x="7881" y="12470"/>
                  <a:pt x="7881" y="12470"/>
                  <a:pt x="7881" y="12470"/>
                </a:cubicBezTo>
                <a:cubicBezTo>
                  <a:pt x="7881" y="11579"/>
                  <a:pt x="7881" y="11579"/>
                  <a:pt x="7881" y="11579"/>
                </a:cubicBezTo>
                <a:cubicBezTo>
                  <a:pt x="4962" y="11579"/>
                  <a:pt x="4962" y="11579"/>
                  <a:pt x="4962" y="11579"/>
                </a:cubicBezTo>
                <a:close/>
                <a:moveTo>
                  <a:pt x="4962" y="8907"/>
                </a:moveTo>
                <a:cubicBezTo>
                  <a:pt x="4962" y="9798"/>
                  <a:pt x="4962" y="9798"/>
                  <a:pt x="4962" y="9798"/>
                </a:cubicBezTo>
                <a:cubicBezTo>
                  <a:pt x="16346" y="9798"/>
                  <a:pt x="16346" y="9798"/>
                  <a:pt x="16346" y="9798"/>
                </a:cubicBezTo>
                <a:cubicBezTo>
                  <a:pt x="16346" y="8907"/>
                  <a:pt x="16346" y="8907"/>
                  <a:pt x="16346" y="8907"/>
                </a:cubicBezTo>
                <a:cubicBezTo>
                  <a:pt x="4962" y="8907"/>
                  <a:pt x="4962" y="8907"/>
                  <a:pt x="4962" y="8907"/>
                </a:cubicBezTo>
                <a:close/>
                <a:moveTo>
                  <a:pt x="4962" y="6235"/>
                </a:moveTo>
                <a:cubicBezTo>
                  <a:pt x="4962" y="7348"/>
                  <a:pt x="4962" y="7348"/>
                  <a:pt x="4962" y="7348"/>
                </a:cubicBezTo>
                <a:cubicBezTo>
                  <a:pt x="16346" y="7348"/>
                  <a:pt x="16346" y="7348"/>
                  <a:pt x="16346" y="7348"/>
                </a:cubicBezTo>
                <a:cubicBezTo>
                  <a:pt x="16346" y="6235"/>
                  <a:pt x="16346" y="6235"/>
                  <a:pt x="16346" y="6235"/>
                </a:cubicBezTo>
                <a:cubicBezTo>
                  <a:pt x="4962" y="6235"/>
                  <a:pt x="4962" y="6235"/>
                  <a:pt x="4962" y="6235"/>
                </a:cubicBezTo>
                <a:close/>
                <a:moveTo>
                  <a:pt x="9924" y="3786"/>
                </a:moveTo>
                <a:cubicBezTo>
                  <a:pt x="9924" y="4899"/>
                  <a:pt x="9924" y="4899"/>
                  <a:pt x="9924" y="4899"/>
                </a:cubicBezTo>
                <a:cubicBezTo>
                  <a:pt x="16346" y="4899"/>
                  <a:pt x="16346" y="4899"/>
                  <a:pt x="16346" y="4899"/>
                </a:cubicBezTo>
                <a:cubicBezTo>
                  <a:pt x="16346" y="3786"/>
                  <a:pt x="16346" y="3786"/>
                  <a:pt x="16346" y="3786"/>
                </a:cubicBezTo>
                <a:cubicBezTo>
                  <a:pt x="9924" y="3786"/>
                  <a:pt x="9924" y="3786"/>
                  <a:pt x="9924" y="3786"/>
                </a:cubicBezTo>
                <a:close/>
                <a:moveTo>
                  <a:pt x="11968" y="15365"/>
                </a:moveTo>
                <a:cubicBezTo>
                  <a:pt x="12551" y="14252"/>
                  <a:pt x="14011" y="13584"/>
                  <a:pt x="16054" y="13361"/>
                </a:cubicBezTo>
                <a:cubicBezTo>
                  <a:pt x="14011" y="12470"/>
                  <a:pt x="11384" y="13806"/>
                  <a:pt x="11968" y="15365"/>
                </a:cubicBezTo>
                <a:close/>
                <a:moveTo>
                  <a:pt x="11092" y="12025"/>
                </a:moveTo>
                <a:cubicBezTo>
                  <a:pt x="9924" y="12693"/>
                  <a:pt x="9341" y="13584"/>
                  <a:pt x="9049" y="14697"/>
                </a:cubicBezTo>
                <a:cubicBezTo>
                  <a:pt x="9049" y="15588"/>
                  <a:pt x="9341" y="16701"/>
                  <a:pt x="10216" y="17592"/>
                </a:cubicBezTo>
                <a:cubicBezTo>
                  <a:pt x="11092" y="18482"/>
                  <a:pt x="12551" y="19151"/>
                  <a:pt x="13719" y="19151"/>
                </a:cubicBezTo>
                <a:cubicBezTo>
                  <a:pt x="14886" y="19373"/>
                  <a:pt x="16054" y="19151"/>
                  <a:pt x="16930" y="18705"/>
                </a:cubicBezTo>
                <a:cubicBezTo>
                  <a:pt x="16930" y="18928"/>
                  <a:pt x="16930" y="19151"/>
                  <a:pt x="17222" y="19373"/>
                </a:cubicBezTo>
                <a:cubicBezTo>
                  <a:pt x="18973" y="21155"/>
                  <a:pt x="18973" y="21155"/>
                  <a:pt x="18973" y="21155"/>
                </a:cubicBezTo>
                <a:cubicBezTo>
                  <a:pt x="19557" y="21600"/>
                  <a:pt x="20141" y="21600"/>
                  <a:pt x="20724" y="21377"/>
                </a:cubicBezTo>
                <a:cubicBezTo>
                  <a:pt x="20724" y="21377"/>
                  <a:pt x="20724" y="21377"/>
                  <a:pt x="20724" y="21377"/>
                </a:cubicBezTo>
                <a:cubicBezTo>
                  <a:pt x="21308" y="20932"/>
                  <a:pt x="21600" y="20264"/>
                  <a:pt x="21016" y="20041"/>
                </a:cubicBezTo>
                <a:cubicBezTo>
                  <a:pt x="19265" y="18260"/>
                  <a:pt x="19265" y="18260"/>
                  <a:pt x="19265" y="18260"/>
                </a:cubicBezTo>
                <a:cubicBezTo>
                  <a:pt x="18973" y="18037"/>
                  <a:pt x="18681" y="17814"/>
                  <a:pt x="18389" y="17814"/>
                </a:cubicBezTo>
                <a:cubicBezTo>
                  <a:pt x="19265" y="17146"/>
                  <a:pt x="19557" y="16478"/>
                  <a:pt x="19849" y="15588"/>
                </a:cubicBezTo>
                <a:cubicBezTo>
                  <a:pt x="19849" y="14697"/>
                  <a:pt x="19557" y="13584"/>
                  <a:pt x="18681" y="12693"/>
                </a:cubicBezTo>
                <a:cubicBezTo>
                  <a:pt x="17805" y="11802"/>
                  <a:pt x="16346" y="11134"/>
                  <a:pt x="15178" y="11134"/>
                </a:cubicBezTo>
                <a:cubicBezTo>
                  <a:pt x="13719" y="10911"/>
                  <a:pt x="12259" y="11134"/>
                  <a:pt x="11092" y="12025"/>
                </a:cubicBezTo>
                <a:close/>
                <a:moveTo>
                  <a:pt x="14886" y="12470"/>
                </a:moveTo>
                <a:cubicBezTo>
                  <a:pt x="14011" y="12470"/>
                  <a:pt x="13135" y="12470"/>
                  <a:pt x="12259" y="12915"/>
                </a:cubicBezTo>
                <a:cubicBezTo>
                  <a:pt x="11384" y="13584"/>
                  <a:pt x="11092" y="14029"/>
                  <a:pt x="10800" y="14920"/>
                </a:cubicBezTo>
                <a:cubicBezTo>
                  <a:pt x="10800" y="15588"/>
                  <a:pt x="11092" y="16256"/>
                  <a:pt x="11676" y="16924"/>
                </a:cubicBezTo>
                <a:cubicBezTo>
                  <a:pt x="12259" y="17369"/>
                  <a:pt x="13135" y="17814"/>
                  <a:pt x="14011" y="17814"/>
                </a:cubicBezTo>
                <a:cubicBezTo>
                  <a:pt x="14886" y="17814"/>
                  <a:pt x="15762" y="17814"/>
                  <a:pt x="16638" y="17369"/>
                </a:cubicBezTo>
                <a:cubicBezTo>
                  <a:pt x="17514" y="16924"/>
                  <a:pt x="17805" y="16256"/>
                  <a:pt x="17805" y="15365"/>
                </a:cubicBezTo>
                <a:cubicBezTo>
                  <a:pt x="18097" y="14697"/>
                  <a:pt x="17805" y="14029"/>
                  <a:pt x="17222" y="13584"/>
                </a:cubicBezTo>
                <a:cubicBezTo>
                  <a:pt x="16638" y="12915"/>
                  <a:pt x="15762" y="12470"/>
                  <a:pt x="14886" y="12470"/>
                </a:cubicBezTo>
                <a:close/>
                <a:moveTo>
                  <a:pt x="6130" y="2004"/>
                </a:moveTo>
                <a:cubicBezTo>
                  <a:pt x="3211" y="4231"/>
                  <a:pt x="3211" y="4231"/>
                  <a:pt x="3211" y="4231"/>
                </a:cubicBezTo>
                <a:cubicBezTo>
                  <a:pt x="3795" y="4231"/>
                  <a:pt x="3795" y="4231"/>
                  <a:pt x="3795" y="4231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5254" y="4454"/>
                  <a:pt x="5254" y="4454"/>
                </a:cubicBezTo>
                <a:cubicBezTo>
                  <a:pt x="5546" y="4454"/>
                  <a:pt x="5838" y="4231"/>
                  <a:pt x="6130" y="4231"/>
                </a:cubicBezTo>
                <a:cubicBezTo>
                  <a:pt x="6130" y="4008"/>
                  <a:pt x="6422" y="3786"/>
                  <a:pt x="6422" y="3786"/>
                </a:cubicBezTo>
                <a:cubicBezTo>
                  <a:pt x="6422" y="3563"/>
                  <a:pt x="6422" y="3563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130" y="2449"/>
                  <a:pt x="6130" y="2449"/>
                  <a:pt x="6130" y="2449"/>
                </a:cubicBezTo>
                <a:lnTo>
                  <a:pt x="6130" y="200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1" name="Shape 1846"/>
          <p:cNvSpPr/>
          <p:nvPr/>
        </p:nvSpPr>
        <p:spPr>
          <a:xfrm>
            <a:off x="4923206" y="5022350"/>
            <a:ext cx="341585" cy="341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0"/>
                </a:moveTo>
                <a:cubicBezTo>
                  <a:pt x="13793" y="0"/>
                  <a:pt x="16655" y="1301"/>
                  <a:pt x="18477" y="3123"/>
                </a:cubicBezTo>
                <a:cubicBezTo>
                  <a:pt x="20559" y="5205"/>
                  <a:pt x="21600" y="7807"/>
                  <a:pt x="21600" y="10670"/>
                </a:cubicBezTo>
                <a:cubicBezTo>
                  <a:pt x="21600" y="13793"/>
                  <a:pt x="20559" y="16395"/>
                  <a:pt x="18477" y="18477"/>
                </a:cubicBezTo>
                <a:cubicBezTo>
                  <a:pt x="16655" y="20299"/>
                  <a:pt x="13793" y="21600"/>
                  <a:pt x="10930" y="21600"/>
                </a:cubicBezTo>
                <a:cubicBezTo>
                  <a:pt x="7807" y="21600"/>
                  <a:pt x="5205" y="20299"/>
                  <a:pt x="3123" y="18477"/>
                </a:cubicBezTo>
                <a:cubicBezTo>
                  <a:pt x="1301" y="16395"/>
                  <a:pt x="0" y="13793"/>
                  <a:pt x="0" y="10670"/>
                </a:cubicBezTo>
                <a:cubicBezTo>
                  <a:pt x="0" y="7807"/>
                  <a:pt x="1301" y="5205"/>
                  <a:pt x="3123" y="3123"/>
                </a:cubicBezTo>
                <a:cubicBezTo>
                  <a:pt x="5205" y="1301"/>
                  <a:pt x="7807" y="0"/>
                  <a:pt x="10930" y="0"/>
                </a:cubicBezTo>
                <a:close/>
                <a:moveTo>
                  <a:pt x="15094" y="11971"/>
                </a:moveTo>
                <a:cubicBezTo>
                  <a:pt x="16135" y="11451"/>
                  <a:pt x="16395" y="10410"/>
                  <a:pt x="15354" y="9629"/>
                </a:cubicBezTo>
                <a:cubicBezTo>
                  <a:pt x="14313" y="9108"/>
                  <a:pt x="13272" y="8588"/>
                  <a:pt x="12492" y="8067"/>
                </a:cubicBezTo>
                <a:cubicBezTo>
                  <a:pt x="11451" y="7547"/>
                  <a:pt x="10670" y="7027"/>
                  <a:pt x="9629" y="6506"/>
                </a:cubicBezTo>
                <a:cubicBezTo>
                  <a:pt x="8588" y="5725"/>
                  <a:pt x="7547" y="6246"/>
                  <a:pt x="7547" y="7547"/>
                </a:cubicBezTo>
                <a:cubicBezTo>
                  <a:pt x="7547" y="8588"/>
                  <a:pt x="7547" y="9629"/>
                  <a:pt x="7547" y="10670"/>
                </a:cubicBezTo>
                <a:cubicBezTo>
                  <a:pt x="7547" y="11711"/>
                  <a:pt x="7547" y="12752"/>
                  <a:pt x="7547" y="13793"/>
                </a:cubicBezTo>
                <a:cubicBezTo>
                  <a:pt x="7547" y="15094"/>
                  <a:pt x="8328" y="15875"/>
                  <a:pt x="9369" y="15354"/>
                </a:cubicBezTo>
                <a:cubicBezTo>
                  <a:pt x="10410" y="14573"/>
                  <a:pt x="11451" y="14053"/>
                  <a:pt x="12492" y="13533"/>
                </a:cubicBezTo>
                <a:cubicBezTo>
                  <a:pt x="13272" y="13012"/>
                  <a:pt x="14313" y="12492"/>
                  <a:pt x="15094" y="11971"/>
                </a:cubicBezTo>
                <a:close/>
                <a:moveTo>
                  <a:pt x="15875" y="5986"/>
                </a:moveTo>
                <a:cubicBezTo>
                  <a:pt x="14573" y="4684"/>
                  <a:pt x="12752" y="3904"/>
                  <a:pt x="10930" y="3904"/>
                </a:cubicBezTo>
                <a:cubicBezTo>
                  <a:pt x="8848" y="3904"/>
                  <a:pt x="7287" y="4684"/>
                  <a:pt x="5986" y="5986"/>
                </a:cubicBezTo>
                <a:cubicBezTo>
                  <a:pt x="4684" y="7027"/>
                  <a:pt x="3904" y="8848"/>
                  <a:pt x="3904" y="10670"/>
                </a:cubicBezTo>
                <a:cubicBezTo>
                  <a:pt x="3904" y="12752"/>
                  <a:pt x="4684" y="14573"/>
                  <a:pt x="5986" y="15614"/>
                </a:cubicBezTo>
                <a:cubicBezTo>
                  <a:pt x="7287" y="16916"/>
                  <a:pt x="8848" y="17696"/>
                  <a:pt x="10930" y="17696"/>
                </a:cubicBezTo>
                <a:cubicBezTo>
                  <a:pt x="12752" y="17696"/>
                  <a:pt x="14573" y="16916"/>
                  <a:pt x="15875" y="15614"/>
                </a:cubicBezTo>
                <a:cubicBezTo>
                  <a:pt x="17176" y="14573"/>
                  <a:pt x="17957" y="12752"/>
                  <a:pt x="17957" y="10670"/>
                </a:cubicBezTo>
                <a:cubicBezTo>
                  <a:pt x="17957" y="8848"/>
                  <a:pt x="17176" y="7027"/>
                  <a:pt x="15875" y="5986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2" name="Shape 1847"/>
          <p:cNvSpPr/>
          <p:nvPr/>
        </p:nvSpPr>
        <p:spPr>
          <a:xfrm>
            <a:off x="8431840" y="5059275"/>
            <a:ext cx="291970" cy="33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5388" y="0"/>
                </a:lnTo>
                <a:lnTo>
                  <a:pt x="15388" y="2469"/>
                </a:lnTo>
                <a:lnTo>
                  <a:pt x="12706" y="2469"/>
                </a:lnTo>
                <a:lnTo>
                  <a:pt x="12706" y="6171"/>
                </a:lnTo>
                <a:lnTo>
                  <a:pt x="8471" y="6171"/>
                </a:lnTo>
                <a:lnTo>
                  <a:pt x="8471" y="12466"/>
                </a:lnTo>
                <a:lnTo>
                  <a:pt x="12706" y="12466"/>
                </a:lnTo>
                <a:lnTo>
                  <a:pt x="12706" y="16293"/>
                </a:lnTo>
                <a:lnTo>
                  <a:pt x="15388" y="16293"/>
                </a:lnTo>
                <a:lnTo>
                  <a:pt x="15388" y="21600"/>
                </a:lnTo>
                <a:lnTo>
                  <a:pt x="7906" y="15429"/>
                </a:lnTo>
                <a:lnTo>
                  <a:pt x="0" y="21600"/>
                </a:lnTo>
                <a:lnTo>
                  <a:pt x="0" y="0"/>
                </a:lnTo>
                <a:close/>
                <a:moveTo>
                  <a:pt x="10871" y="7776"/>
                </a:moveTo>
                <a:lnTo>
                  <a:pt x="10871" y="10615"/>
                </a:lnTo>
                <a:lnTo>
                  <a:pt x="14541" y="10615"/>
                </a:lnTo>
                <a:lnTo>
                  <a:pt x="14541" y="13824"/>
                </a:lnTo>
                <a:lnTo>
                  <a:pt x="17929" y="13824"/>
                </a:lnTo>
                <a:lnTo>
                  <a:pt x="17929" y="10615"/>
                </a:lnTo>
                <a:lnTo>
                  <a:pt x="21600" y="10615"/>
                </a:lnTo>
                <a:lnTo>
                  <a:pt x="21600" y="7776"/>
                </a:lnTo>
                <a:lnTo>
                  <a:pt x="17929" y="7776"/>
                </a:lnTo>
                <a:lnTo>
                  <a:pt x="17929" y="4567"/>
                </a:lnTo>
                <a:lnTo>
                  <a:pt x="14541" y="4567"/>
                </a:lnTo>
                <a:lnTo>
                  <a:pt x="14541" y="7776"/>
                </a:lnTo>
                <a:lnTo>
                  <a:pt x="10871" y="77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3" name="Shape 1848"/>
          <p:cNvSpPr/>
          <p:nvPr/>
        </p:nvSpPr>
        <p:spPr>
          <a:xfrm>
            <a:off x="6071780" y="4322004"/>
            <a:ext cx="387384" cy="2518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87" y="0"/>
                </a:moveTo>
                <a:cubicBezTo>
                  <a:pt x="18843" y="0"/>
                  <a:pt x="18843" y="0"/>
                  <a:pt x="18843" y="0"/>
                </a:cubicBezTo>
                <a:cubicBezTo>
                  <a:pt x="19302" y="0"/>
                  <a:pt x="19991" y="354"/>
                  <a:pt x="20451" y="708"/>
                </a:cubicBezTo>
                <a:cubicBezTo>
                  <a:pt x="10800" y="11685"/>
                  <a:pt x="10800" y="11685"/>
                  <a:pt x="10800" y="11685"/>
                </a:cubicBezTo>
                <a:cubicBezTo>
                  <a:pt x="1379" y="708"/>
                  <a:pt x="1379" y="708"/>
                  <a:pt x="1379" y="708"/>
                </a:cubicBezTo>
                <a:cubicBezTo>
                  <a:pt x="1838" y="354"/>
                  <a:pt x="2298" y="0"/>
                  <a:pt x="2987" y="0"/>
                </a:cubicBezTo>
                <a:close/>
                <a:moveTo>
                  <a:pt x="21600" y="3187"/>
                </a:moveTo>
                <a:cubicBezTo>
                  <a:pt x="15396" y="10269"/>
                  <a:pt x="15396" y="10269"/>
                  <a:pt x="15396" y="10269"/>
                </a:cubicBezTo>
                <a:cubicBezTo>
                  <a:pt x="21370" y="18767"/>
                  <a:pt x="21370" y="18767"/>
                  <a:pt x="21370" y="18767"/>
                </a:cubicBezTo>
                <a:cubicBezTo>
                  <a:pt x="21600" y="18413"/>
                  <a:pt x="21600" y="17705"/>
                  <a:pt x="21600" y="16997"/>
                </a:cubicBezTo>
                <a:cubicBezTo>
                  <a:pt x="21600" y="4249"/>
                  <a:pt x="21600" y="4249"/>
                  <a:pt x="21600" y="4249"/>
                </a:cubicBezTo>
                <a:cubicBezTo>
                  <a:pt x="21600" y="3895"/>
                  <a:pt x="21600" y="3541"/>
                  <a:pt x="21600" y="3187"/>
                </a:cubicBezTo>
                <a:close/>
                <a:moveTo>
                  <a:pt x="19991" y="21246"/>
                </a:moveTo>
                <a:cubicBezTo>
                  <a:pt x="19532" y="21246"/>
                  <a:pt x="19302" y="21600"/>
                  <a:pt x="18843" y="21600"/>
                </a:cubicBezTo>
                <a:cubicBezTo>
                  <a:pt x="2987" y="21600"/>
                  <a:pt x="2987" y="21600"/>
                  <a:pt x="2987" y="21600"/>
                </a:cubicBezTo>
                <a:cubicBezTo>
                  <a:pt x="2298" y="21600"/>
                  <a:pt x="1838" y="21246"/>
                  <a:pt x="1379" y="20892"/>
                </a:cubicBezTo>
                <a:cubicBezTo>
                  <a:pt x="7813" y="12039"/>
                  <a:pt x="7813" y="12039"/>
                  <a:pt x="7813" y="12039"/>
                </a:cubicBezTo>
                <a:cubicBezTo>
                  <a:pt x="10111" y="14872"/>
                  <a:pt x="10111" y="14872"/>
                  <a:pt x="10111" y="14872"/>
                </a:cubicBezTo>
                <a:cubicBezTo>
                  <a:pt x="10800" y="15580"/>
                  <a:pt x="10800" y="15580"/>
                  <a:pt x="10800" y="15580"/>
                </a:cubicBezTo>
                <a:cubicBezTo>
                  <a:pt x="11489" y="14872"/>
                  <a:pt x="11489" y="14872"/>
                  <a:pt x="11489" y="14872"/>
                </a:cubicBezTo>
                <a:cubicBezTo>
                  <a:pt x="13787" y="12393"/>
                  <a:pt x="13787" y="12393"/>
                  <a:pt x="13787" y="12393"/>
                </a:cubicBezTo>
                <a:cubicBezTo>
                  <a:pt x="19991" y="21246"/>
                  <a:pt x="19991" y="21246"/>
                  <a:pt x="19991" y="21246"/>
                </a:cubicBezTo>
                <a:close/>
                <a:moveTo>
                  <a:pt x="230" y="18413"/>
                </a:moveTo>
                <a:cubicBezTo>
                  <a:pt x="6204" y="10269"/>
                  <a:pt x="6204" y="10269"/>
                  <a:pt x="6204" y="10269"/>
                </a:cubicBezTo>
                <a:cubicBezTo>
                  <a:pt x="230" y="3187"/>
                  <a:pt x="230" y="3187"/>
                  <a:pt x="230" y="3187"/>
                </a:cubicBezTo>
                <a:cubicBezTo>
                  <a:pt x="0" y="3541"/>
                  <a:pt x="0" y="3895"/>
                  <a:pt x="0" y="4249"/>
                </a:cubicBezTo>
                <a:cubicBezTo>
                  <a:pt x="0" y="16997"/>
                  <a:pt x="0" y="16997"/>
                  <a:pt x="0" y="16997"/>
                </a:cubicBezTo>
                <a:cubicBezTo>
                  <a:pt x="0" y="17351"/>
                  <a:pt x="0" y="18059"/>
                  <a:pt x="230" y="18413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4" name="Shape 1849"/>
          <p:cNvSpPr/>
          <p:nvPr/>
        </p:nvSpPr>
        <p:spPr>
          <a:xfrm>
            <a:off x="7195546" y="4220866"/>
            <a:ext cx="412193" cy="4522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68" y="0"/>
                </a:moveTo>
                <a:cubicBezTo>
                  <a:pt x="14040" y="0"/>
                  <a:pt x="14040" y="0"/>
                  <a:pt x="14040" y="0"/>
                </a:cubicBezTo>
                <a:cubicBezTo>
                  <a:pt x="14688" y="0"/>
                  <a:pt x="15336" y="196"/>
                  <a:pt x="15984" y="785"/>
                </a:cubicBezTo>
                <a:cubicBezTo>
                  <a:pt x="16416" y="1178"/>
                  <a:pt x="16632" y="1767"/>
                  <a:pt x="16632" y="2356"/>
                </a:cubicBezTo>
                <a:cubicBezTo>
                  <a:pt x="16632" y="6873"/>
                  <a:pt x="16632" y="6873"/>
                  <a:pt x="16632" y="6873"/>
                </a:cubicBezTo>
                <a:cubicBezTo>
                  <a:pt x="14688" y="7855"/>
                  <a:pt x="14688" y="7855"/>
                  <a:pt x="14688" y="7855"/>
                </a:cubicBezTo>
                <a:cubicBezTo>
                  <a:pt x="14688" y="2356"/>
                  <a:pt x="14688" y="2356"/>
                  <a:pt x="14688" y="2356"/>
                </a:cubicBezTo>
                <a:cubicBezTo>
                  <a:pt x="14688" y="2160"/>
                  <a:pt x="14688" y="2160"/>
                  <a:pt x="14472" y="1964"/>
                </a:cubicBezTo>
                <a:cubicBezTo>
                  <a:pt x="14472" y="1964"/>
                  <a:pt x="14256" y="1767"/>
                  <a:pt x="14040" y="1767"/>
                </a:cubicBezTo>
                <a:cubicBezTo>
                  <a:pt x="6048" y="1767"/>
                  <a:pt x="6048" y="1767"/>
                  <a:pt x="6048" y="1767"/>
                </a:cubicBezTo>
                <a:cubicBezTo>
                  <a:pt x="6048" y="2356"/>
                  <a:pt x="6048" y="2356"/>
                  <a:pt x="6048" y="2356"/>
                </a:cubicBezTo>
                <a:cubicBezTo>
                  <a:pt x="6048" y="3142"/>
                  <a:pt x="6048" y="3142"/>
                  <a:pt x="6048" y="3142"/>
                </a:cubicBezTo>
                <a:cubicBezTo>
                  <a:pt x="6048" y="3338"/>
                  <a:pt x="6048" y="3535"/>
                  <a:pt x="6048" y="3731"/>
                </a:cubicBezTo>
                <a:cubicBezTo>
                  <a:pt x="6048" y="4124"/>
                  <a:pt x="5832" y="4516"/>
                  <a:pt x="5400" y="4713"/>
                </a:cubicBezTo>
                <a:cubicBezTo>
                  <a:pt x="5184" y="4909"/>
                  <a:pt x="4968" y="5105"/>
                  <a:pt x="4536" y="5105"/>
                </a:cubicBezTo>
                <a:cubicBezTo>
                  <a:pt x="4320" y="5105"/>
                  <a:pt x="4104" y="5105"/>
                  <a:pt x="3888" y="5105"/>
                </a:cubicBezTo>
                <a:cubicBezTo>
                  <a:pt x="3024" y="5105"/>
                  <a:pt x="3024" y="5105"/>
                  <a:pt x="3024" y="5105"/>
                </a:cubicBezTo>
                <a:cubicBezTo>
                  <a:pt x="1944" y="4909"/>
                  <a:pt x="1944" y="4909"/>
                  <a:pt x="1944" y="4909"/>
                </a:cubicBezTo>
                <a:cubicBezTo>
                  <a:pt x="1944" y="16691"/>
                  <a:pt x="1944" y="16691"/>
                  <a:pt x="1944" y="16691"/>
                </a:cubicBezTo>
                <a:cubicBezTo>
                  <a:pt x="1944" y="16887"/>
                  <a:pt x="2160" y="16887"/>
                  <a:pt x="2160" y="17084"/>
                </a:cubicBezTo>
                <a:cubicBezTo>
                  <a:pt x="2160" y="17084"/>
                  <a:pt x="2160" y="17084"/>
                  <a:pt x="2160" y="17084"/>
                </a:cubicBezTo>
                <a:cubicBezTo>
                  <a:pt x="2376" y="17084"/>
                  <a:pt x="2376" y="17280"/>
                  <a:pt x="2592" y="17280"/>
                </a:cubicBezTo>
                <a:cubicBezTo>
                  <a:pt x="9720" y="17280"/>
                  <a:pt x="9720" y="17280"/>
                  <a:pt x="9720" y="17280"/>
                </a:cubicBezTo>
                <a:cubicBezTo>
                  <a:pt x="9504" y="19047"/>
                  <a:pt x="9504" y="19047"/>
                  <a:pt x="9504" y="19047"/>
                </a:cubicBezTo>
                <a:cubicBezTo>
                  <a:pt x="2592" y="19047"/>
                  <a:pt x="2592" y="19047"/>
                  <a:pt x="2592" y="19047"/>
                </a:cubicBezTo>
                <a:cubicBezTo>
                  <a:pt x="1944" y="19047"/>
                  <a:pt x="1296" y="18851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432" y="17869"/>
                  <a:pt x="0" y="17280"/>
                  <a:pt x="0" y="16691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927"/>
                  <a:pt x="0" y="3927"/>
                  <a:pt x="0" y="3927"/>
                </a:cubicBezTo>
                <a:cubicBezTo>
                  <a:pt x="432" y="3731"/>
                  <a:pt x="432" y="3731"/>
                  <a:pt x="432" y="3731"/>
                </a:cubicBezTo>
                <a:cubicBezTo>
                  <a:pt x="4320" y="196"/>
                  <a:pt x="4320" y="196"/>
                  <a:pt x="4320" y="196"/>
                </a:cubicBezTo>
                <a:cubicBezTo>
                  <a:pt x="4536" y="0"/>
                  <a:pt x="4536" y="0"/>
                  <a:pt x="4536" y="0"/>
                </a:cubicBezTo>
                <a:cubicBezTo>
                  <a:pt x="4968" y="0"/>
                  <a:pt x="4968" y="0"/>
                  <a:pt x="4968" y="0"/>
                </a:cubicBezTo>
                <a:close/>
                <a:moveTo>
                  <a:pt x="19440" y="8836"/>
                </a:moveTo>
                <a:cubicBezTo>
                  <a:pt x="19440" y="8444"/>
                  <a:pt x="19440" y="8444"/>
                  <a:pt x="19440" y="8444"/>
                </a:cubicBezTo>
                <a:cubicBezTo>
                  <a:pt x="18144" y="7658"/>
                  <a:pt x="18144" y="7658"/>
                  <a:pt x="18144" y="7658"/>
                </a:cubicBezTo>
                <a:cubicBezTo>
                  <a:pt x="16200" y="8640"/>
                  <a:pt x="16200" y="8640"/>
                  <a:pt x="16200" y="8640"/>
                </a:cubicBezTo>
                <a:cubicBezTo>
                  <a:pt x="17928" y="9229"/>
                  <a:pt x="17928" y="9229"/>
                  <a:pt x="17928" y="9229"/>
                </a:cubicBezTo>
                <a:cubicBezTo>
                  <a:pt x="19656" y="10211"/>
                  <a:pt x="19656" y="10211"/>
                  <a:pt x="19656" y="10211"/>
                </a:cubicBezTo>
                <a:cubicBezTo>
                  <a:pt x="20304" y="10407"/>
                  <a:pt x="20304" y="10407"/>
                  <a:pt x="20304" y="10407"/>
                </a:cubicBezTo>
                <a:cubicBezTo>
                  <a:pt x="19872" y="12175"/>
                  <a:pt x="19008" y="13745"/>
                  <a:pt x="17712" y="15120"/>
                </a:cubicBezTo>
                <a:cubicBezTo>
                  <a:pt x="18576" y="15905"/>
                  <a:pt x="18576" y="15905"/>
                  <a:pt x="18576" y="15905"/>
                </a:cubicBezTo>
                <a:cubicBezTo>
                  <a:pt x="20088" y="14335"/>
                  <a:pt x="21168" y="12371"/>
                  <a:pt x="21600" y="10407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168" y="9818"/>
                  <a:pt x="21168" y="9818"/>
                  <a:pt x="21168" y="9818"/>
                </a:cubicBezTo>
                <a:cubicBezTo>
                  <a:pt x="19440" y="8836"/>
                  <a:pt x="19440" y="8836"/>
                  <a:pt x="19440" y="8836"/>
                </a:cubicBezTo>
                <a:close/>
                <a:moveTo>
                  <a:pt x="15984" y="9229"/>
                </a:moveTo>
                <a:cubicBezTo>
                  <a:pt x="13824" y="11389"/>
                  <a:pt x="12528" y="13745"/>
                  <a:pt x="11664" y="16495"/>
                </a:cubicBezTo>
                <a:cubicBezTo>
                  <a:pt x="12744" y="16887"/>
                  <a:pt x="13824" y="17476"/>
                  <a:pt x="15120" y="18065"/>
                </a:cubicBezTo>
                <a:cubicBezTo>
                  <a:pt x="16848" y="15905"/>
                  <a:pt x="18360" y="13353"/>
                  <a:pt x="19440" y="10800"/>
                </a:cubicBezTo>
                <a:cubicBezTo>
                  <a:pt x="18144" y="10211"/>
                  <a:pt x="17064" y="9818"/>
                  <a:pt x="15984" y="9229"/>
                </a:cubicBezTo>
                <a:close/>
                <a:moveTo>
                  <a:pt x="11232" y="17084"/>
                </a:moveTo>
                <a:cubicBezTo>
                  <a:pt x="10800" y="20225"/>
                  <a:pt x="10800" y="20225"/>
                  <a:pt x="10800" y="20225"/>
                </a:cubicBezTo>
                <a:cubicBezTo>
                  <a:pt x="11016" y="20225"/>
                  <a:pt x="11016" y="20225"/>
                  <a:pt x="11016" y="20225"/>
                </a:cubicBezTo>
                <a:cubicBezTo>
                  <a:pt x="10800" y="21207"/>
                  <a:pt x="10800" y="21207"/>
                  <a:pt x="10800" y="21207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880" y="20815"/>
                  <a:pt x="11880" y="20815"/>
                  <a:pt x="11880" y="20815"/>
                </a:cubicBezTo>
                <a:cubicBezTo>
                  <a:pt x="12096" y="20815"/>
                  <a:pt x="12096" y="20815"/>
                  <a:pt x="12096" y="20815"/>
                </a:cubicBezTo>
                <a:cubicBezTo>
                  <a:pt x="14688" y="18655"/>
                  <a:pt x="14688" y="18655"/>
                  <a:pt x="14688" y="18655"/>
                </a:cubicBezTo>
                <a:cubicBezTo>
                  <a:pt x="11232" y="17084"/>
                  <a:pt x="11232" y="17084"/>
                  <a:pt x="11232" y="17084"/>
                </a:cubicBezTo>
                <a:close/>
                <a:moveTo>
                  <a:pt x="3888" y="10996"/>
                </a:moveTo>
                <a:cubicBezTo>
                  <a:pt x="3888" y="11782"/>
                  <a:pt x="3888" y="11782"/>
                  <a:pt x="3888" y="11782"/>
                </a:cubicBezTo>
                <a:cubicBezTo>
                  <a:pt x="6480" y="11782"/>
                  <a:pt x="6480" y="11782"/>
                  <a:pt x="6480" y="11782"/>
                </a:cubicBezTo>
                <a:cubicBezTo>
                  <a:pt x="6480" y="10996"/>
                  <a:pt x="6480" y="10996"/>
                  <a:pt x="6480" y="10996"/>
                </a:cubicBezTo>
                <a:cubicBezTo>
                  <a:pt x="3888" y="10996"/>
                  <a:pt x="3888" y="10996"/>
                  <a:pt x="3888" y="10996"/>
                </a:cubicBezTo>
                <a:close/>
                <a:moveTo>
                  <a:pt x="3888" y="8444"/>
                </a:moveTo>
                <a:cubicBezTo>
                  <a:pt x="3888" y="9425"/>
                  <a:pt x="3888" y="9425"/>
                  <a:pt x="3888" y="9425"/>
                </a:cubicBezTo>
                <a:cubicBezTo>
                  <a:pt x="12960" y="9425"/>
                  <a:pt x="12960" y="9425"/>
                  <a:pt x="12960" y="9425"/>
                </a:cubicBezTo>
                <a:cubicBezTo>
                  <a:pt x="12960" y="8444"/>
                  <a:pt x="12960" y="8444"/>
                  <a:pt x="12960" y="8444"/>
                </a:cubicBezTo>
                <a:cubicBezTo>
                  <a:pt x="3888" y="8444"/>
                  <a:pt x="3888" y="8444"/>
                  <a:pt x="3888" y="8444"/>
                </a:cubicBezTo>
                <a:close/>
                <a:moveTo>
                  <a:pt x="3888" y="6087"/>
                </a:moveTo>
                <a:cubicBezTo>
                  <a:pt x="3888" y="7069"/>
                  <a:pt x="3888" y="7069"/>
                  <a:pt x="3888" y="7069"/>
                </a:cubicBezTo>
                <a:cubicBezTo>
                  <a:pt x="12960" y="7069"/>
                  <a:pt x="12960" y="7069"/>
                  <a:pt x="12960" y="7069"/>
                </a:cubicBezTo>
                <a:cubicBezTo>
                  <a:pt x="12960" y="6087"/>
                  <a:pt x="12960" y="6087"/>
                  <a:pt x="12960" y="6087"/>
                </a:cubicBezTo>
                <a:cubicBezTo>
                  <a:pt x="3888" y="6087"/>
                  <a:pt x="3888" y="6087"/>
                  <a:pt x="3888" y="6087"/>
                </a:cubicBezTo>
                <a:close/>
                <a:moveTo>
                  <a:pt x="7992" y="3731"/>
                </a:moveTo>
                <a:cubicBezTo>
                  <a:pt x="7992" y="4713"/>
                  <a:pt x="7992" y="4713"/>
                  <a:pt x="7992" y="4713"/>
                </a:cubicBezTo>
                <a:cubicBezTo>
                  <a:pt x="12960" y="4713"/>
                  <a:pt x="12960" y="4713"/>
                  <a:pt x="12960" y="4713"/>
                </a:cubicBezTo>
                <a:cubicBezTo>
                  <a:pt x="12960" y="3731"/>
                  <a:pt x="12960" y="3731"/>
                  <a:pt x="12960" y="3731"/>
                </a:cubicBezTo>
                <a:cubicBezTo>
                  <a:pt x="7992" y="3731"/>
                  <a:pt x="7992" y="3731"/>
                  <a:pt x="7992" y="3731"/>
                </a:cubicBezTo>
                <a:close/>
                <a:moveTo>
                  <a:pt x="2592" y="4124"/>
                </a:moveTo>
                <a:cubicBezTo>
                  <a:pt x="3024" y="4124"/>
                  <a:pt x="3024" y="4124"/>
                  <a:pt x="3024" y="4124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4104" y="4320"/>
                  <a:pt x="4104" y="4320"/>
                  <a:pt x="4104" y="4320"/>
                </a:cubicBezTo>
                <a:cubicBezTo>
                  <a:pt x="4104" y="4320"/>
                  <a:pt x="4104" y="4320"/>
                  <a:pt x="4320" y="4320"/>
                </a:cubicBezTo>
                <a:cubicBezTo>
                  <a:pt x="4536" y="4320"/>
                  <a:pt x="4752" y="4124"/>
                  <a:pt x="4752" y="3927"/>
                </a:cubicBezTo>
                <a:cubicBezTo>
                  <a:pt x="4968" y="3927"/>
                  <a:pt x="5184" y="3731"/>
                  <a:pt x="5184" y="3535"/>
                </a:cubicBezTo>
                <a:cubicBezTo>
                  <a:pt x="5184" y="3535"/>
                  <a:pt x="5184" y="3338"/>
                  <a:pt x="5184" y="3338"/>
                </a:cubicBezTo>
                <a:cubicBezTo>
                  <a:pt x="5184" y="3338"/>
                  <a:pt x="5184" y="3338"/>
                  <a:pt x="5184" y="3338"/>
                </a:cubicBezTo>
                <a:cubicBezTo>
                  <a:pt x="5184" y="3142"/>
                  <a:pt x="5184" y="3142"/>
                  <a:pt x="5184" y="3142"/>
                </a:cubicBezTo>
                <a:cubicBezTo>
                  <a:pt x="4968" y="2356"/>
                  <a:pt x="4968" y="2356"/>
                  <a:pt x="4968" y="2356"/>
                </a:cubicBezTo>
                <a:cubicBezTo>
                  <a:pt x="4968" y="2160"/>
                  <a:pt x="4968" y="2160"/>
                  <a:pt x="4968" y="2160"/>
                </a:cubicBezTo>
                <a:lnTo>
                  <a:pt x="2592" y="412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5" name="Shape 1850"/>
          <p:cNvSpPr/>
          <p:nvPr/>
        </p:nvSpPr>
        <p:spPr>
          <a:xfrm>
            <a:off x="8389856" y="4311223"/>
            <a:ext cx="375935" cy="3320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33"/>
                </a:moveTo>
                <a:cubicBezTo>
                  <a:pt x="21600" y="16800"/>
                  <a:pt x="21600" y="16800"/>
                  <a:pt x="21600" y="16800"/>
                </a:cubicBezTo>
                <a:cubicBezTo>
                  <a:pt x="21600" y="18133"/>
                  <a:pt x="21125" y="19200"/>
                  <a:pt x="20413" y="20267"/>
                </a:cubicBezTo>
                <a:cubicBezTo>
                  <a:pt x="19701" y="21067"/>
                  <a:pt x="18514" y="21600"/>
                  <a:pt x="17565" y="21600"/>
                </a:cubicBezTo>
                <a:cubicBezTo>
                  <a:pt x="4035" y="21600"/>
                  <a:pt x="4035" y="21600"/>
                  <a:pt x="4035" y="21600"/>
                </a:cubicBezTo>
                <a:cubicBezTo>
                  <a:pt x="3086" y="21600"/>
                  <a:pt x="1899" y="21067"/>
                  <a:pt x="1187" y="20267"/>
                </a:cubicBezTo>
                <a:cubicBezTo>
                  <a:pt x="475" y="19200"/>
                  <a:pt x="0" y="18133"/>
                  <a:pt x="0" y="16800"/>
                </a:cubicBezTo>
                <a:cubicBezTo>
                  <a:pt x="0" y="4533"/>
                  <a:pt x="0" y="4533"/>
                  <a:pt x="0" y="4533"/>
                </a:cubicBezTo>
                <a:cubicBezTo>
                  <a:pt x="0" y="3200"/>
                  <a:pt x="0" y="3200"/>
                  <a:pt x="0" y="3200"/>
                </a:cubicBezTo>
                <a:cubicBezTo>
                  <a:pt x="1187" y="3200"/>
                  <a:pt x="1187" y="3200"/>
                  <a:pt x="1187" y="3200"/>
                </a:cubicBezTo>
                <a:cubicBezTo>
                  <a:pt x="3560" y="3200"/>
                  <a:pt x="3560" y="3200"/>
                  <a:pt x="3560" y="3200"/>
                </a:cubicBezTo>
                <a:cubicBezTo>
                  <a:pt x="3560" y="6400"/>
                  <a:pt x="3560" y="6400"/>
                  <a:pt x="3560" y="6400"/>
                </a:cubicBezTo>
                <a:cubicBezTo>
                  <a:pt x="3560" y="7467"/>
                  <a:pt x="4273" y="8000"/>
                  <a:pt x="4985" y="8000"/>
                </a:cubicBezTo>
                <a:cubicBezTo>
                  <a:pt x="4985" y="8000"/>
                  <a:pt x="4985" y="8000"/>
                  <a:pt x="4985" y="8000"/>
                </a:cubicBezTo>
                <a:cubicBezTo>
                  <a:pt x="5222" y="8000"/>
                  <a:pt x="5459" y="8000"/>
                  <a:pt x="5697" y="8000"/>
                </a:cubicBezTo>
                <a:cubicBezTo>
                  <a:pt x="5222" y="7467"/>
                  <a:pt x="4985" y="7200"/>
                  <a:pt x="4985" y="6400"/>
                </a:cubicBezTo>
                <a:cubicBezTo>
                  <a:pt x="4985" y="1600"/>
                  <a:pt x="4985" y="1600"/>
                  <a:pt x="4985" y="1600"/>
                </a:cubicBezTo>
                <a:cubicBezTo>
                  <a:pt x="4985" y="800"/>
                  <a:pt x="5697" y="0"/>
                  <a:pt x="6409" y="0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7121" y="0"/>
                  <a:pt x="7833" y="800"/>
                  <a:pt x="7833" y="1600"/>
                </a:cubicBezTo>
                <a:cubicBezTo>
                  <a:pt x="7833" y="3200"/>
                  <a:pt x="7833" y="3200"/>
                  <a:pt x="7833" y="3200"/>
                </a:cubicBezTo>
                <a:cubicBezTo>
                  <a:pt x="14004" y="3200"/>
                  <a:pt x="14004" y="3200"/>
                  <a:pt x="14004" y="3200"/>
                </a:cubicBezTo>
                <a:cubicBezTo>
                  <a:pt x="14004" y="6400"/>
                  <a:pt x="14004" y="6400"/>
                  <a:pt x="14004" y="6400"/>
                </a:cubicBezTo>
                <a:cubicBezTo>
                  <a:pt x="14004" y="7467"/>
                  <a:pt x="14479" y="8000"/>
                  <a:pt x="15191" y="8000"/>
                </a:cubicBezTo>
                <a:cubicBezTo>
                  <a:pt x="15191" y="8000"/>
                  <a:pt x="15191" y="8000"/>
                  <a:pt x="15191" y="8000"/>
                </a:cubicBezTo>
                <a:cubicBezTo>
                  <a:pt x="15666" y="8000"/>
                  <a:pt x="15903" y="8000"/>
                  <a:pt x="15903" y="8000"/>
                </a:cubicBezTo>
                <a:cubicBezTo>
                  <a:pt x="15666" y="7467"/>
                  <a:pt x="15191" y="7200"/>
                  <a:pt x="15191" y="6400"/>
                </a:cubicBezTo>
                <a:cubicBezTo>
                  <a:pt x="15191" y="1600"/>
                  <a:pt x="15191" y="1600"/>
                  <a:pt x="15191" y="1600"/>
                </a:cubicBezTo>
                <a:cubicBezTo>
                  <a:pt x="15191" y="800"/>
                  <a:pt x="15903" y="0"/>
                  <a:pt x="16615" y="0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17565" y="0"/>
                  <a:pt x="18040" y="800"/>
                  <a:pt x="18040" y="1600"/>
                </a:cubicBezTo>
                <a:cubicBezTo>
                  <a:pt x="18040" y="3200"/>
                  <a:pt x="18040" y="3200"/>
                  <a:pt x="18040" y="3200"/>
                </a:cubicBezTo>
                <a:cubicBezTo>
                  <a:pt x="20413" y="3200"/>
                  <a:pt x="20413" y="3200"/>
                  <a:pt x="20413" y="3200"/>
                </a:cubicBezTo>
                <a:cubicBezTo>
                  <a:pt x="21600" y="3200"/>
                  <a:pt x="21600" y="3200"/>
                  <a:pt x="21600" y="3200"/>
                </a:cubicBezTo>
                <a:cubicBezTo>
                  <a:pt x="21600" y="4533"/>
                  <a:pt x="21600" y="4533"/>
                  <a:pt x="21600" y="4533"/>
                </a:cubicBezTo>
                <a:close/>
                <a:moveTo>
                  <a:pt x="10444" y="18133"/>
                </a:moveTo>
                <a:cubicBezTo>
                  <a:pt x="10444" y="10667"/>
                  <a:pt x="10444" y="10667"/>
                  <a:pt x="10444" y="10667"/>
                </a:cubicBezTo>
                <a:cubicBezTo>
                  <a:pt x="9257" y="10667"/>
                  <a:pt x="9257" y="10667"/>
                  <a:pt x="9257" y="10667"/>
                </a:cubicBezTo>
                <a:cubicBezTo>
                  <a:pt x="9257" y="10667"/>
                  <a:pt x="9257" y="10933"/>
                  <a:pt x="9020" y="11200"/>
                </a:cubicBezTo>
                <a:cubicBezTo>
                  <a:pt x="8782" y="11467"/>
                  <a:pt x="8782" y="11467"/>
                  <a:pt x="8545" y="11467"/>
                </a:cubicBezTo>
                <a:cubicBezTo>
                  <a:pt x="8545" y="12533"/>
                  <a:pt x="8545" y="12533"/>
                  <a:pt x="8545" y="12533"/>
                </a:cubicBezTo>
                <a:cubicBezTo>
                  <a:pt x="9020" y="12533"/>
                  <a:pt x="9020" y="12533"/>
                  <a:pt x="9020" y="12533"/>
                </a:cubicBezTo>
                <a:cubicBezTo>
                  <a:pt x="9020" y="18133"/>
                  <a:pt x="9020" y="18133"/>
                  <a:pt x="9020" y="18133"/>
                </a:cubicBezTo>
                <a:cubicBezTo>
                  <a:pt x="10444" y="18133"/>
                  <a:pt x="10444" y="18133"/>
                  <a:pt x="10444" y="18133"/>
                </a:cubicBezTo>
                <a:close/>
                <a:moveTo>
                  <a:pt x="12818" y="18133"/>
                </a:moveTo>
                <a:cubicBezTo>
                  <a:pt x="12818" y="10667"/>
                  <a:pt x="12818" y="10667"/>
                  <a:pt x="12818" y="10667"/>
                </a:cubicBezTo>
                <a:cubicBezTo>
                  <a:pt x="11631" y="10667"/>
                  <a:pt x="11631" y="10667"/>
                  <a:pt x="11631" y="10667"/>
                </a:cubicBezTo>
                <a:cubicBezTo>
                  <a:pt x="11631" y="10667"/>
                  <a:pt x="11631" y="10933"/>
                  <a:pt x="11393" y="11200"/>
                </a:cubicBezTo>
                <a:cubicBezTo>
                  <a:pt x="11156" y="11467"/>
                  <a:pt x="11156" y="11467"/>
                  <a:pt x="10919" y="11467"/>
                </a:cubicBezTo>
                <a:cubicBezTo>
                  <a:pt x="10919" y="12533"/>
                  <a:pt x="10919" y="12533"/>
                  <a:pt x="10919" y="12533"/>
                </a:cubicBezTo>
                <a:cubicBezTo>
                  <a:pt x="11393" y="12533"/>
                  <a:pt x="11393" y="12533"/>
                  <a:pt x="11393" y="12533"/>
                </a:cubicBezTo>
                <a:cubicBezTo>
                  <a:pt x="11393" y="18133"/>
                  <a:pt x="11393" y="18133"/>
                  <a:pt x="11393" y="18133"/>
                </a:cubicBezTo>
                <a:cubicBezTo>
                  <a:pt x="12818" y="18133"/>
                  <a:pt x="12818" y="18133"/>
                  <a:pt x="12818" y="18133"/>
                </a:cubicBezTo>
                <a:close/>
                <a:moveTo>
                  <a:pt x="19226" y="9600"/>
                </a:moveTo>
                <a:cubicBezTo>
                  <a:pt x="2374" y="9600"/>
                  <a:pt x="2374" y="9600"/>
                  <a:pt x="2374" y="9600"/>
                </a:cubicBezTo>
                <a:cubicBezTo>
                  <a:pt x="2374" y="16800"/>
                  <a:pt x="2374" y="16800"/>
                  <a:pt x="2374" y="16800"/>
                </a:cubicBezTo>
                <a:cubicBezTo>
                  <a:pt x="2374" y="17333"/>
                  <a:pt x="2611" y="17867"/>
                  <a:pt x="2848" y="18400"/>
                </a:cubicBezTo>
                <a:cubicBezTo>
                  <a:pt x="3086" y="18667"/>
                  <a:pt x="3560" y="18933"/>
                  <a:pt x="4035" y="18933"/>
                </a:cubicBezTo>
                <a:cubicBezTo>
                  <a:pt x="17565" y="18933"/>
                  <a:pt x="17565" y="18933"/>
                  <a:pt x="17565" y="18933"/>
                </a:cubicBezTo>
                <a:cubicBezTo>
                  <a:pt x="18040" y="18933"/>
                  <a:pt x="18514" y="18667"/>
                  <a:pt x="18752" y="18400"/>
                </a:cubicBezTo>
                <a:cubicBezTo>
                  <a:pt x="18989" y="17867"/>
                  <a:pt x="19226" y="17333"/>
                  <a:pt x="19226" y="16800"/>
                </a:cubicBezTo>
                <a:lnTo>
                  <a:pt x="19226" y="9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6" name="Shape 1851"/>
          <p:cNvSpPr/>
          <p:nvPr/>
        </p:nvSpPr>
        <p:spPr>
          <a:xfrm>
            <a:off x="9537820" y="2009149"/>
            <a:ext cx="385477" cy="2805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21600"/>
                </a:moveTo>
                <a:cubicBezTo>
                  <a:pt x="21370" y="10165"/>
                  <a:pt x="21370" y="10165"/>
                  <a:pt x="21370" y="10165"/>
                </a:cubicBezTo>
                <a:cubicBezTo>
                  <a:pt x="21600" y="9847"/>
                  <a:pt x="21600" y="9847"/>
                  <a:pt x="21600" y="9529"/>
                </a:cubicBezTo>
                <a:cubicBezTo>
                  <a:pt x="21600" y="9212"/>
                  <a:pt x="21600" y="8894"/>
                  <a:pt x="21370" y="8576"/>
                </a:cubicBezTo>
                <a:cubicBezTo>
                  <a:pt x="21370" y="8576"/>
                  <a:pt x="21140" y="8259"/>
                  <a:pt x="20911" y="8259"/>
                </a:cubicBezTo>
                <a:cubicBezTo>
                  <a:pt x="17464" y="14294"/>
                  <a:pt x="17464" y="14294"/>
                  <a:pt x="17464" y="14294"/>
                </a:cubicBezTo>
                <a:cubicBezTo>
                  <a:pt x="13557" y="7941"/>
                  <a:pt x="13557" y="7941"/>
                  <a:pt x="13557" y="7941"/>
                </a:cubicBezTo>
                <a:cubicBezTo>
                  <a:pt x="7583" y="7941"/>
                  <a:pt x="7583" y="7941"/>
                  <a:pt x="7583" y="7941"/>
                </a:cubicBezTo>
                <a:cubicBezTo>
                  <a:pt x="7123" y="7941"/>
                  <a:pt x="6664" y="8259"/>
                  <a:pt x="6204" y="8894"/>
                </a:cubicBezTo>
                <a:cubicBezTo>
                  <a:pt x="5745" y="9212"/>
                  <a:pt x="5285" y="9847"/>
                  <a:pt x="5055" y="10800"/>
                </a:cubicBezTo>
                <a:cubicBezTo>
                  <a:pt x="2298" y="21600"/>
                  <a:pt x="2298" y="21600"/>
                  <a:pt x="2298" y="21600"/>
                </a:cubicBezTo>
                <a:cubicBezTo>
                  <a:pt x="18613" y="21600"/>
                  <a:pt x="18613" y="21600"/>
                  <a:pt x="18613" y="21600"/>
                </a:cubicBezTo>
                <a:close/>
                <a:moveTo>
                  <a:pt x="15855" y="6988"/>
                </a:moveTo>
                <a:cubicBezTo>
                  <a:pt x="15396" y="4447"/>
                  <a:pt x="14247" y="2224"/>
                  <a:pt x="12638" y="1271"/>
                </a:cubicBezTo>
                <a:cubicBezTo>
                  <a:pt x="12638" y="0"/>
                  <a:pt x="12638" y="0"/>
                  <a:pt x="12638" y="0"/>
                </a:cubicBezTo>
                <a:cubicBezTo>
                  <a:pt x="15626" y="635"/>
                  <a:pt x="18153" y="2859"/>
                  <a:pt x="18843" y="6988"/>
                </a:cubicBezTo>
                <a:cubicBezTo>
                  <a:pt x="20221" y="6988"/>
                  <a:pt x="20221" y="6988"/>
                  <a:pt x="20221" y="6988"/>
                </a:cubicBezTo>
                <a:cubicBezTo>
                  <a:pt x="17464" y="11753"/>
                  <a:pt x="17464" y="11753"/>
                  <a:pt x="17464" y="11753"/>
                </a:cubicBezTo>
                <a:cubicBezTo>
                  <a:pt x="14477" y="6988"/>
                  <a:pt x="14477" y="6988"/>
                  <a:pt x="14477" y="6988"/>
                </a:cubicBezTo>
                <a:cubicBezTo>
                  <a:pt x="15855" y="6988"/>
                  <a:pt x="15855" y="6988"/>
                  <a:pt x="15855" y="6988"/>
                </a:cubicBezTo>
                <a:close/>
                <a:moveTo>
                  <a:pt x="12868" y="3176"/>
                </a:moveTo>
                <a:cubicBezTo>
                  <a:pt x="13328" y="3812"/>
                  <a:pt x="13787" y="4447"/>
                  <a:pt x="14017" y="5082"/>
                </a:cubicBezTo>
                <a:cubicBezTo>
                  <a:pt x="6664" y="5082"/>
                  <a:pt x="6664" y="5082"/>
                  <a:pt x="6664" y="5082"/>
                </a:cubicBezTo>
                <a:cubicBezTo>
                  <a:pt x="5974" y="5082"/>
                  <a:pt x="5285" y="5400"/>
                  <a:pt x="4596" y="6035"/>
                </a:cubicBezTo>
                <a:cubicBezTo>
                  <a:pt x="3906" y="6671"/>
                  <a:pt x="3447" y="7624"/>
                  <a:pt x="3217" y="8576"/>
                </a:cubicBezTo>
                <a:cubicBezTo>
                  <a:pt x="919" y="18106"/>
                  <a:pt x="919" y="18106"/>
                  <a:pt x="919" y="18106"/>
                </a:cubicBezTo>
                <a:cubicBezTo>
                  <a:pt x="230" y="18106"/>
                  <a:pt x="0" y="17471"/>
                  <a:pt x="0" y="16835"/>
                </a:cubicBezTo>
                <a:cubicBezTo>
                  <a:pt x="0" y="1588"/>
                  <a:pt x="0" y="1588"/>
                  <a:pt x="0" y="1588"/>
                </a:cubicBezTo>
                <a:cubicBezTo>
                  <a:pt x="0" y="953"/>
                  <a:pt x="460" y="318"/>
                  <a:pt x="919" y="318"/>
                </a:cubicBezTo>
                <a:cubicBezTo>
                  <a:pt x="6204" y="318"/>
                  <a:pt x="6204" y="318"/>
                  <a:pt x="6204" y="318"/>
                </a:cubicBezTo>
                <a:cubicBezTo>
                  <a:pt x="8043" y="3176"/>
                  <a:pt x="8043" y="3176"/>
                  <a:pt x="8043" y="3176"/>
                </a:cubicBezTo>
                <a:lnTo>
                  <a:pt x="12868" y="31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7" name="Shape 1852"/>
          <p:cNvSpPr/>
          <p:nvPr/>
        </p:nvSpPr>
        <p:spPr>
          <a:xfrm>
            <a:off x="9506335" y="5789483"/>
            <a:ext cx="400810" cy="322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05" h="21600" extrusionOk="0">
                <a:moveTo>
                  <a:pt x="15655" y="4431"/>
                </a:moveTo>
                <a:cubicBezTo>
                  <a:pt x="15655" y="3877"/>
                  <a:pt x="15655" y="3877"/>
                  <a:pt x="15655" y="3877"/>
                </a:cubicBezTo>
                <a:cubicBezTo>
                  <a:pt x="15655" y="3323"/>
                  <a:pt x="15259" y="2769"/>
                  <a:pt x="14664" y="2769"/>
                </a:cubicBezTo>
                <a:cubicBezTo>
                  <a:pt x="7134" y="2769"/>
                  <a:pt x="7134" y="2769"/>
                  <a:pt x="7134" y="2769"/>
                </a:cubicBezTo>
                <a:cubicBezTo>
                  <a:pt x="5549" y="0"/>
                  <a:pt x="5549" y="0"/>
                  <a:pt x="5549" y="0"/>
                </a:cubicBezTo>
                <a:cubicBezTo>
                  <a:pt x="991" y="0"/>
                  <a:pt x="991" y="0"/>
                  <a:pt x="991" y="0"/>
                </a:cubicBezTo>
                <a:cubicBezTo>
                  <a:pt x="396" y="0"/>
                  <a:pt x="0" y="554"/>
                  <a:pt x="0" y="1385"/>
                </a:cubicBezTo>
                <a:cubicBezTo>
                  <a:pt x="0" y="14954"/>
                  <a:pt x="0" y="14954"/>
                  <a:pt x="0" y="14954"/>
                </a:cubicBezTo>
                <a:cubicBezTo>
                  <a:pt x="0" y="15508"/>
                  <a:pt x="396" y="16062"/>
                  <a:pt x="793" y="16062"/>
                </a:cubicBezTo>
                <a:cubicBezTo>
                  <a:pt x="2774" y="7477"/>
                  <a:pt x="2774" y="7477"/>
                  <a:pt x="2774" y="7477"/>
                </a:cubicBezTo>
                <a:cubicBezTo>
                  <a:pt x="3171" y="6646"/>
                  <a:pt x="3567" y="5815"/>
                  <a:pt x="4161" y="5262"/>
                </a:cubicBezTo>
                <a:cubicBezTo>
                  <a:pt x="4558" y="4708"/>
                  <a:pt x="5350" y="4431"/>
                  <a:pt x="5945" y="4431"/>
                </a:cubicBezTo>
                <a:cubicBezTo>
                  <a:pt x="15655" y="4431"/>
                  <a:pt x="15655" y="4431"/>
                  <a:pt x="15655" y="4431"/>
                </a:cubicBezTo>
                <a:close/>
                <a:moveTo>
                  <a:pt x="15259" y="21600"/>
                </a:moveTo>
                <a:cubicBezTo>
                  <a:pt x="8917" y="16338"/>
                  <a:pt x="10899" y="9138"/>
                  <a:pt x="15259" y="11908"/>
                </a:cubicBezTo>
                <a:cubicBezTo>
                  <a:pt x="19618" y="9138"/>
                  <a:pt x="21600" y="16338"/>
                  <a:pt x="15259" y="21600"/>
                </a:cubicBezTo>
                <a:close/>
                <a:moveTo>
                  <a:pt x="12484" y="16062"/>
                </a:moveTo>
                <a:cubicBezTo>
                  <a:pt x="12286" y="15785"/>
                  <a:pt x="12088" y="15231"/>
                  <a:pt x="12088" y="14954"/>
                </a:cubicBezTo>
                <a:cubicBezTo>
                  <a:pt x="12683" y="14954"/>
                  <a:pt x="12683" y="14954"/>
                  <a:pt x="12683" y="14954"/>
                </a:cubicBezTo>
                <a:cubicBezTo>
                  <a:pt x="12484" y="15508"/>
                  <a:pt x="12484" y="15785"/>
                  <a:pt x="12484" y="16062"/>
                </a:cubicBezTo>
                <a:close/>
                <a:moveTo>
                  <a:pt x="12088" y="14123"/>
                </a:moveTo>
                <a:cubicBezTo>
                  <a:pt x="12286" y="12738"/>
                  <a:pt x="13277" y="12462"/>
                  <a:pt x="14664" y="12738"/>
                </a:cubicBezTo>
                <a:cubicBezTo>
                  <a:pt x="13872" y="13015"/>
                  <a:pt x="13277" y="13292"/>
                  <a:pt x="12881" y="14400"/>
                </a:cubicBezTo>
                <a:cubicBezTo>
                  <a:pt x="12088" y="14123"/>
                  <a:pt x="12088" y="14123"/>
                  <a:pt x="12088" y="14123"/>
                </a:cubicBezTo>
                <a:close/>
                <a:moveTo>
                  <a:pt x="18826" y="9969"/>
                </a:moveTo>
                <a:cubicBezTo>
                  <a:pt x="17835" y="9138"/>
                  <a:pt x="16448" y="9138"/>
                  <a:pt x="15259" y="9692"/>
                </a:cubicBezTo>
                <a:cubicBezTo>
                  <a:pt x="13673" y="9138"/>
                  <a:pt x="11890" y="9138"/>
                  <a:pt x="10701" y="11077"/>
                </a:cubicBezTo>
                <a:cubicBezTo>
                  <a:pt x="9512" y="12738"/>
                  <a:pt x="9710" y="15231"/>
                  <a:pt x="10305" y="17169"/>
                </a:cubicBezTo>
                <a:cubicBezTo>
                  <a:pt x="10503" y="17723"/>
                  <a:pt x="10701" y="18554"/>
                  <a:pt x="11097" y="19108"/>
                </a:cubicBezTo>
                <a:cubicBezTo>
                  <a:pt x="2180" y="19108"/>
                  <a:pt x="2180" y="19108"/>
                  <a:pt x="2180" y="19108"/>
                </a:cubicBezTo>
                <a:cubicBezTo>
                  <a:pt x="4558" y="9415"/>
                  <a:pt x="4558" y="9415"/>
                  <a:pt x="4558" y="9415"/>
                </a:cubicBezTo>
                <a:cubicBezTo>
                  <a:pt x="4756" y="8585"/>
                  <a:pt x="4954" y="8031"/>
                  <a:pt x="5549" y="7754"/>
                </a:cubicBezTo>
                <a:cubicBezTo>
                  <a:pt x="5945" y="7200"/>
                  <a:pt x="6341" y="6923"/>
                  <a:pt x="6738" y="6923"/>
                </a:cubicBezTo>
                <a:cubicBezTo>
                  <a:pt x="18231" y="6923"/>
                  <a:pt x="18231" y="6923"/>
                  <a:pt x="18231" y="6923"/>
                </a:cubicBezTo>
                <a:cubicBezTo>
                  <a:pt x="18429" y="6923"/>
                  <a:pt x="18429" y="6923"/>
                  <a:pt x="18628" y="7200"/>
                </a:cubicBezTo>
                <a:cubicBezTo>
                  <a:pt x="18826" y="7200"/>
                  <a:pt x="18826" y="7200"/>
                  <a:pt x="19024" y="7477"/>
                </a:cubicBezTo>
                <a:cubicBezTo>
                  <a:pt x="19024" y="7754"/>
                  <a:pt x="19222" y="8031"/>
                  <a:pt x="19222" y="8308"/>
                </a:cubicBezTo>
                <a:cubicBezTo>
                  <a:pt x="19222" y="8585"/>
                  <a:pt x="19222" y="8585"/>
                  <a:pt x="19024" y="8862"/>
                </a:cubicBezTo>
                <a:lnTo>
                  <a:pt x="18826" y="996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8" name="Shape 1853"/>
          <p:cNvSpPr/>
          <p:nvPr/>
        </p:nvSpPr>
        <p:spPr>
          <a:xfrm>
            <a:off x="2613411" y="5687165"/>
            <a:ext cx="345403" cy="392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6" extrusionOk="0">
                <a:moveTo>
                  <a:pt x="12857" y="20700"/>
                </a:moveTo>
                <a:cubicBezTo>
                  <a:pt x="13371" y="19800"/>
                  <a:pt x="14143" y="18900"/>
                  <a:pt x="14657" y="18225"/>
                </a:cubicBezTo>
                <a:cubicBezTo>
                  <a:pt x="14914" y="17775"/>
                  <a:pt x="14914" y="17325"/>
                  <a:pt x="14400" y="16875"/>
                </a:cubicBezTo>
                <a:cubicBezTo>
                  <a:pt x="13371" y="15975"/>
                  <a:pt x="12343" y="15075"/>
                  <a:pt x="11057" y="14175"/>
                </a:cubicBezTo>
                <a:cubicBezTo>
                  <a:pt x="10543" y="13725"/>
                  <a:pt x="10286" y="13725"/>
                  <a:pt x="9771" y="13950"/>
                </a:cubicBezTo>
                <a:cubicBezTo>
                  <a:pt x="9000" y="14175"/>
                  <a:pt x="8486" y="14625"/>
                  <a:pt x="7714" y="15075"/>
                </a:cubicBezTo>
                <a:cubicBezTo>
                  <a:pt x="5400" y="11925"/>
                  <a:pt x="4886" y="10125"/>
                  <a:pt x="4371" y="7875"/>
                </a:cubicBezTo>
                <a:cubicBezTo>
                  <a:pt x="5143" y="7650"/>
                  <a:pt x="5914" y="7200"/>
                  <a:pt x="6686" y="6975"/>
                </a:cubicBezTo>
                <a:cubicBezTo>
                  <a:pt x="6943" y="6750"/>
                  <a:pt x="7200" y="6300"/>
                  <a:pt x="6943" y="5625"/>
                </a:cubicBezTo>
                <a:cubicBezTo>
                  <a:pt x="6686" y="4500"/>
                  <a:pt x="6171" y="3150"/>
                  <a:pt x="5657" y="1800"/>
                </a:cubicBezTo>
                <a:cubicBezTo>
                  <a:pt x="5657" y="1350"/>
                  <a:pt x="5143" y="900"/>
                  <a:pt x="4629" y="900"/>
                </a:cubicBezTo>
                <a:cubicBezTo>
                  <a:pt x="3600" y="1125"/>
                  <a:pt x="2314" y="1125"/>
                  <a:pt x="1029" y="1350"/>
                </a:cubicBezTo>
                <a:cubicBezTo>
                  <a:pt x="0" y="1350"/>
                  <a:pt x="0" y="1575"/>
                  <a:pt x="0" y="2250"/>
                </a:cubicBezTo>
                <a:cubicBezTo>
                  <a:pt x="257" y="10350"/>
                  <a:pt x="3857" y="17550"/>
                  <a:pt x="11057" y="21150"/>
                </a:cubicBezTo>
                <a:cubicBezTo>
                  <a:pt x="11829" y="21600"/>
                  <a:pt x="12086" y="21600"/>
                  <a:pt x="12857" y="20700"/>
                </a:cubicBezTo>
                <a:close/>
                <a:moveTo>
                  <a:pt x="11571" y="11925"/>
                </a:moveTo>
                <a:cubicBezTo>
                  <a:pt x="8229" y="11925"/>
                  <a:pt x="8229" y="11925"/>
                  <a:pt x="8229" y="11925"/>
                </a:cubicBezTo>
                <a:cubicBezTo>
                  <a:pt x="8229" y="11250"/>
                  <a:pt x="8229" y="11250"/>
                  <a:pt x="8229" y="11250"/>
                </a:cubicBezTo>
                <a:cubicBezTo>
                  <a:pt x="10286" y="8550"/>
                  <a:pt x="10286" y="8550"/>
                  <a:pt x="10286" y="8550"/>
                </a:cubicBezTo>
                <a:cubicBezTo>
                  <a:pt x="10543" y="8100"/>
                  <a:pt x="10800" y="7650"/>
                  <a:pt x="10800" y="7200"/>
                </a:cubicBezTo>
                <a:cubicBezTo>
                  <a:pt x="10800" y="6975"/>
                  <a:pt x="10800" y="6750"/>
                  <a:pt x="10543" y="6750"/>
                </a:cubicBezTo>
                <a:cubicBezTo>
                  <a:pt x="10286" y="6750"/>
                  <a:pt x="10286" y="6975"/>
                  <a:pt x="10286" y="6975"/>
                </a:cubicBezTo>
                <a:cubicBezTo>
                  <a:pt x="10029" y="8100"/>
                  <a:pt x="10029" y="8100"/>
                  <a:pt x="10029" y="8100"/>
                </a:cubicBezTo>
                <a:cubicBezTo>
                  <a:pt x="8743" y="8100"/>
                  <a:pt x="8743" y="8100"/>
                  <a:pt x="8743" y="8100"/>
                </a:cubicBezTo>
                <a:cubicBezTo>
                  <a:pt x="8743" y="6975"/>
                  <a:pt x="8743" y="6975"/>
                  <a:pt x="8743" y="6975"/>
                </a:cubicBezTo>
                <a:cubicBezTo>
                  <a:pt x="9000" y="6300"/>
                  <a:pt x="9514" y="5850"/>
                  <a:pt x="10800" y="5850"/>
                </a:cubicBezTo>
                <a:cubicBezTo>
                  <a:pt x="11314" y="5850"/>
                  <a:pt x="11829" y="6075"/>
                  <a:pt x="12086" y="6300"/>
                </a:cubicBezTo>
                <a:cubicBezTo>
                  <a:pt x="12343" y="6525"/>
                  <a:pt x="12343" y="6975"/>
                  <a:pt x="12086" y="7650"/>
                </a:cubicBezTo>
                <a:cubicBezTo>
                  <a:pt x="12086" y="7875"/>
                  <a:pt x="12086" y="8100"/>
                  <a:pt x="12086" y="8325"/>
                </a:cubicBezTo>
                <a:cubicBezTo>
                  <a:pt x="9771" y="11250"/>
                  <a:pt x="9771" y="11250"/>
                  <a:pt x="9771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1571" y="11925"/>
                  <a:pt x="11571" y="11925"/>
                  <a:pt x="11571" y="11925"/>
                </a:cubicBezTo>
                <a:close/>
                <a:moveTo>
                  <a:pt x="16200" y="11250"/>
                </a:moveTo>
                <a:cubicBezTo>
                  <a:pt x="15429" y="11250"/>
                  <a:pt x="15429" y="11250"/>
                  <a:pt x="15429" y="11250"/>
                </a:cubicBezTo>
                <a:cubicBezTo>
                  <a:pt x="15429" y="11925"/>
                  <a:pt x="15429" y="11925"/>
                  <a:pt x="15429" y="11925"/>
                </a:cubicBezTo>
                <a:cubicBezTo>
                  <a:pt x="13886" y="11925"/>
                  <a:pt x="13886" y="11925"/>
                  <a:pt x="13886" y="11925"/>
                </a:cubicBezTo>
                <a:cubicBezTo>
                  <a:pt x="13886" y="11250"/>
                  <a:pt x="13886" y="11250"/>
                  <a:pt x="13886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2086" y="10350"/>
                  <a:pt x="12086" y="10350"/>
                  <a:pt x="12086" y="10350"/>
                </a:cubicBezTo>
                <a:cubicBezTo>
                  <a:pt x="14143" y="5850"/>
                  <a:pt x="14143" y="5850"/>
                  <a:pt x="14143" y="5850"/>
                </a:cubicBezTo>
                <a:cubicBezTo>
                  <a:pt x="16200" y="5850"/>
                  <a:pt x="16200" y="5850"/>
                  <a:pt x="16200" y="5850"/>
                </a:cubicBezTo>
                <a:cubicBezTo>
                  <a:pt x="15686" y="10350"/>
                  <a:pt x="15686" y="10350"/>
                  <a:pt x="15686" y="10350"/>
                </a:cubicBezTo>
                <a:cubicBezTo>
                  <a:pt x="16200" y="10350"/>
                  <a:pt x="16200" y="10350"/>
                  <a:pt x="16200" y="10350"/>
                </a:cubicBezTo>
                <a:cubicBezTo>
                  <a:pt x="16200" y="11250"/>
                  <a:pt x="16200" y="11250"/>
                  <a:pt x="16200" y="11250"/>
                </a:cubicBezTo>
                <a:close/>
                <a:moveTo>
                  <a:pt x="14143" y="10350"/>
                </a:moveTo>
                <a:cubicBezTo>
                  <a:pt x="13371" y="10350"/>
                  <a:pt x="13371" y="10350"/>
                  <a:pt x="13371" y="10350"/>
                </a:cubicBezTo>
                <a:cubicBezTo>
                  <a:pt x="14400" y="7875"/>
                  <a:pt x="14400" y="7875"/>
                  <a:pt x="14400" y="7875"/>
                </a:cubicBezTo>
                <a:cubicBezTo>
                  <a:pt x="14143" y="10350"/>
                  <a:pt x="14143" y="10350"/>
                  <a:pt x="14143" y="10350"/>
                </a:cubicBezTo>
                <a:close/>
                <a:moveTo>
                  <a:pt x="11057" y="0"/>
                </a:moveTo>
                <a:cubicBezTo>
                  <a:pt x="13886" y="0"/>
                  <a:pt x="16714" y="1125"/>
                  <a:pt x="18514" y="2700"/>
                </a:cubicBezTo>
                <a:cubicBezTo>
                  <a:pt x="20571" y="4500"/>
                  <a:pt x="21600" y="6750"/>
                  <a:pt x="21600" y="9225"/>
                </a:cubicBezTo>
                <a:cubicBezTo>
                  <a:pt x="21600" y="11925"/>
                  <a:pt x="20571" y="14175"/>
                  <a:pt x="18514" y="15975"/>
                </a:cubicBezTo>
                <a:cubicBezTo>
                  <a:pt x="18000" y="16425"/>
                  <a:pt x="17486" y="16875"/>
                  <a:pt x="16714" y="17100"/>
                </a:cubicBezTo>
                <a:cubicBezTo>
                  <a:pt x="16714" y="16875"/>
                  <a:pt x="16457" y="16650"/>
                  <a:pt x="16200" y="16425"/>
                </a:cubicBezTo>
                <a:cubicBezTo>
                  <a:pt x="15171" y="15525"/>
                  <a:pt x="15171" y="15525"/>
                  <a:pt x="15171" y="15525"/>
                </a:cubicBezTo>
                <a:cubicBezTo>
                  <a:pt x="15686" y="15300"/>
                  <a:pt x="16457" y="14850"/>
                  <a:pt x="16971" y="14400"/>
                </a:cubicBezTo>
                <a:cubicBezTo>
                  <a:pt x="18257" y="13050"/>
                  <a:pt x="19286" y="11250"/>
                  <a:pt x="19286" y="9225"/>
                </a:cubicBezTo>
                <a:cubicBezTo>
                  <a:pt x="19286" y="7425"/>
                  <a:pt x="18257" y="5625"/>
                  <a:pt x="16971" y="4275"/>
                </a:cubicBezTo>
                <a:cubicBezTo>
                  <a:pt x="15429" y="2925"/>
                  <a:pt x="13371" y="2250"/>
                  <a:pt x="11057" y="2250"/>
                </a:cubicBezTo>
                <a:cubicBezTo>
                  <a:pt x="10029" y="2250"/>
                  <a:pt x="9000" y="2475"/>
                  <a:pt x="7971" y="2700"/>
                </a:cubicBezTo>
                <a:cubicBezTo>
                  <a:pt x="7457" y="1350"/>
                  <a:pt x="7457" y="1350"/>
                  <a:pt x="7457" y="1350"/>
                </a:cubicBezTo>
                <a:cubicBezTo>
                  <a:pt x="7457" y="1125"/>
                  <a:pt x="7200" y="900"/>
                  <a:pt x="7200" y="675"/>
                </a:cubicBezTo>
                <a:cubicBezTo>
                  <a:pt x="8486" y="225"/>
                  <a:pt x="9771" y="0"/>
                  <a:pt x="11057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9" name="Shape 1854"/>
          <p:cNvSpPr/>
          <p:nvPr/>
        </p:nvSpPr>
        <p:spPr>
          <a:xfrm>
            <a:off x="3698375" y="5683905"/>
            <a:ext cx="463716" cy="428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96" extrusionOk="0">
                <a:moveTo>
                  <a:pt x="10896" y="7999"/>
                </a:moveTo>
                <a:cubicBezTo>
                  <a:pt x="12042" y="7999"/>
                  <a:pt x="12998" y="8999"/>
                  <a:pt x="12998" y="10399"/>
                </a:cubicBezTo>
                <a:cubicBezTo>
                  <a:pt x="12998" y="11599"/>
                  <a:pt x="12042" y="12599"/>
                  <a:pt x="10896" y="12599"/>
                </a:cubicBezTo>
                <a:cubicBezTo>
                  <a:pt x="9558" y="12599"/>
                  <a:pt x="8602" y="11599"/>
                  <a:pt x="8602" y="10399"/>
                </a:cubicBezTo>
                <a:cubicBezTo>
                  <a:pt x="8602" y="8999"/>
                  <a:pt x="9558" y="7999"/>
                  <a:pt x="10896" y="7999"/>
                </a:cubicBezTo>
                <a:close/>
                <a:moveTo>
                  <a:pt x="9175" y="5999"/>
                </a:moveTo>
                <a:cubicBezTo>
                  <a:pt x="6881" y="5999"/>
                  <a:pt x="4970" y="6399"/>
                  <a:pt x="3632" y="6999"/>
                </a:cubicBezTo>
                <a:cubicBezTo>
                  <a:pt x="1338" y="7799"/>
                  <a:pt x="0" y="8999"/>
                  <a:pt x="0" y="10399"/>
                </a:cubicBezTo>
                <a:cubicBezTo>
                  <a:pt x="0" y="11599"/>
                  <a:pt x="1338" y="12799"/>
                  <a:pt x="3250" y="13599"/>
                </a:cubicBezTo>
                <a:cubicBezTo>
                  <a:pt x="2485" y="15599"/>
                  <a:pt x="2294" y="17399"/>
                  <a:pt x="3250" y="18199"/>
                </a:cubicBezTo>
                <a:cubicBezTo>
                  <a:pt x="4205" y="19199"/>
                  <a:pt x="5926" y="19199"/>
                  <a:pt x="8028" y="17999"/>
                </a:cubicBezTo>
                <a:cubicBezTo>
                  <a:pt x="9175" y="17399"/>
                  <a:pt x="10513" y="16399"/>
                  <a:pt x="11851" y="15199"/>
                </a:cubicBezTo>
                <a:cubicBezTo>
                  <a:pt x="9175" y="15199"/>
                  <a:pt x="9175" y="15199"/>
                  <a:pt x="9175" y="15199"/>
                </a:cubicBezTo>
                <a:cubicBezTo>
                  <a:pt x="8411" y="15799"/>
                  <a:pt x="7837" y="16199"/>
                  <a:pt x="7264" y="16399"/>
                </a:cubicBezTo>
                <a:cubicBezTo>
                  <a:pt x="5926" y="17199"/>
                  <a:pt x="4779" y="17399"/>
                  <a:pt x="4396" y="16999"/>
                </a:cubicBezTo>
                <a:cubicBezTo>
                  <a:pt x="4014" y="16599"/>
                  <a:pt x="4396" y="15599"/>
                  <a:pt x="4970" y="14199"/>
                </a:cubicBezTo>
                <a:cubicBezTo>
                  <a:pt x="4970" y="14199"/>
                  <a:pt x="4970" y="14199"/>
                  <a:pt x="4970" y="14199"/>
                </a:cubicBezTo>
                <a:cubicBezTo>
                  <a:pt x="6690" y="14599"/>
                  <a:pt x="8602" y="14799"/>
                  <a:pt x="10896" y="14799"/>
                </a:cubicBezTo>
                <a:cubicBezTo>
                  <a:pt x="12234" y="14799"/>
                  <a:pt x="13572" y="14599"/>
                  <a:pt x="14719" y="14399"/>
                </a:cubicBezTo>
                <a:cubicBezTo>
                  <a:pt x="14910" y="14999"/>
                  <a:pt x="14910" y="15599"/>
                  <a:pt x="15101" y="15999"/>
                </a:cubicBezTo>
                <a:cubicBezTo>
                  <a:pt x="15101" y="17599"/>
                  <a:pt x="15101" y="18599"/>
                  <a:pt x="14527" y="18799"/>
                </a:cubicBezTo>
                <a:cubicBezTo>
                  <a:pt x="14145" y="19199"/>
                  <a:pt x="13189" y="18599"/>
                  <a:pt x="12234" y="17399"/>
                </a:cubicBezTo>
                <a:cubicBezTo>
                  <a:pt x="11851" y="17199"/>
                  <a:pt x="11660" y="16799"/>
                  <a:pt x="11469" y="16399"/>
                </a:cubicBezTo>
                <a:cubicBezTo>
                  <a:pt x="9940" y="17399"/>
                  <a:pt x="9940" y="17399"/>
                  <a:pt x="9940" y="17399"/>
                </a:cubicBezTo>
                <a:cubicBezTo>
                  <a:pt x="10322" y="17799"/>
                  <a:pt x="10704" y="18199"/>
                  <a:pt x="10896" y="18599"/>
                </a:cubicBezTo>
                <a:cubicBezTo>
                  <a:pt x="12425" y="20399"/>
                  <a:pt x="14145" y="21199"/>
                  <a:pt x="15292" y="20599"/>
                </a:cubicBezTo>
                <a:cubicBezTo>
                  <a:pt x="16439" y="19999"/>
                  <a:pt x="17012" y="18199"/>
                  <a:pt x="16821" y="15799"/>
                </a:cubicBezTo>
                <a:cubicBezTo>
                  <a:pt x="16630" y="15399"/>
                  <a:pt x="16630" y="14799"/>
                  <a:pt x="16439" y="14199"/>
                </a:cubicBezTo>
                <a:cubicBezTo>
                  <a:pt x="17012" y="13999"/>
                  <a:pt x="17586" y="13799"/>
                  <a:pt x="18159" y="13599"/>
                </a:cubicBezTo>
                <a:cubicBezTo>
                  <a:pt x="20262" y="12999"/>
                  <a:pt x="21600" y="11799"/>
                  <a:pt x="21600" y="10399"/>
                </a:cubicBezTo>
                <a:cubicBezTo>
                  <a:pt x="21600" y="8999"/>
                  <a:pt x="20262" y="7799"/>
                  <a:pt x="18159" y="6999"/>
                </a:cubicBezTo>
                <a:cubicBezTo>
                  <a:pt x="16821" y="6599"/>
                  <a:pt x="15292" y="6199"/>
                  <a:pt x="13381" y="5999"/>
                </a:cubicBezTo>
                <a:cubicBezTo>
                  <a:pt x="13189" y="5799"/>
                  <a:pt x="13189" y="5399"/>
                  <a:pt x="12998" y="5199"/>
                </a:cubicBezTo>
                <a:cubicBezTo>
                  <a:pt x="13381" y="4799"/>
                  <a:pt x="13954" y="4399"/>
                  <a:pt x="14527" y="4199"/>
                </a:cubicBezTo>
                <a:cubicBezTo>
                  <a:pt x="15865" y="3599"/>
                  <a:pt x="16821" y="3199"/>
                  <a:pt x="17204" y="3599"/>
                </a:cubicBezTo>
                <a:cubicBezTo>
                  <a:pt x="17586" y="3999"/>
                  <a:pt x="17395" y="4999"/>
                  <a:pt x="16821" y="6199"/>
                </a:cubicBezTo>
                <a:cubicBezTo>
                  <a:pt x="18542" y="6599"/>
                  <a:pt x="18542" y="6599"/>
                  <a:pt x="18542" y="6599"/>
                </a:cubicBezTo>
                <a:cubicBezTo>
                  <a:pt x="19306" y="4799"/>
                  <a:pt x="19306" y="3199"/>
                  <a:pt x="18350" y="2399"/>
                </a:cubicBezTo>
                <a:cubicBezTo>
                  <a:pt x="17395" y="1399"/>
                  <a:pt x="15674" y="1599"/>
                  <a:pt x="13763" y="2599"/>
                </a:cubicBezTo>
                <a:cubicBezTo>
                  <a:pt x="13189" y="2799"/>
                  <a:pt x="12616" y="3199"/>
                  <a:pt x="12042" y="3599"/>
                </a:cubicBezTo>
                <a:cubicBezTo>
                  <a:pt x="11469" y="2999"/>
                  <a:pt x="11087" y="2599"/>
                  <a:pt x="10704" y="1999"/>
                </a:cubicBezTo>
                <a:cubicBezTo>
                  <a:pt x="9175" y="399"/>
                  <a:pt x="7455" y="-401"/>
                  <a:pt x="6308" y="199"/>
                </a:cubicBezTo>
                <a:cubicBezTo>
                  <a:pt x="5161" y="799"/>
                  <a:pt x="4588" y="2399"/>
                  <a:pt x="4970" y="4799"/>
                </a:cubicBezTo>
                <a:cubicBezTo>
                  <a:pt x="4970" y="4999"/>
                  <a:pt x="4970" y="5199"/>
                  <a:pt x="4970" y="5399"/>
                </a:cubicBezTo>
                <a:cubicBezTo>
                  <a:pt x="6690" y="5399"/>
                  <a:pt x="6690" y="5399"/>
                  <a:pt x="6690" y="5399"/>
                </a:cubicBezTo>
                <a:cubicBezTo>
                  <a:pt x="6690" y="4999"/>
                  <a:pt x="6690" y="4799"/>
                  <a:pt x="6499" y="4599"/>
                </a:cubicBezTo>
                <a:cubicBezTo>
                  <a:pt x="6499" y="2999"/>
                  <a:pt x="6499" y="1999"/>
                  <a:pt x="7073" y="1799"/>
                </a:cubicBezTo>
                <a:cubicBezTo>
                  <a:pt x="7455" y="1599"/>
                  <a:pt x="8411" y="2199"/>
                  <a:pt x="9366" y="3199"/>
                </a:cubicBezTo>
                <a:cubicBezTo>
                  <a:pt x="9749" y="3599"/>
                  <a:pt x="10131" y="4199"/>
                  <a:pt x="10513" y="4599"/>
                </a:cubicBezTo>
                <a:cubicBezTo>
                  <a:pt x="10131" y="4999"/>
                  <a:pt x="9558" y="5599"/>
                  <a:pt x="9175" y="5999"/>
                </a:cubicBezTo>
                <a:close/>
                <a:moveTo>
                  <a:pt x="14336" y="7999"/>
                </a:moveTo>
                <a:cubicBezTo>
                  <a:pt x="15674" y="8199"/>
                  <a:pt x="16630" y="8399"/>
                  <a:pt x="17586" y="8599"/>
                </a:cubicBezTo>
                <a:cubicBezTo>
                  <a:pt x="18924" y="9199"/>
                  <a:pt x="19880" y="9799"/>
                  <a:pt x="19880" y="10399"/>
                </a:cubicBezTo>
                <a:cubicBezTo>
                  <a:pt x="19880" y="10799"/>
                  <a:pt x="18924" y="11399"/>
                  <a:pt x="17586" y="11999"/>
                </a:cubicBezTo>
                <a:cubicBezTo>
                  <a:pt x="17012" y="12199"/>
                  <a:pt x="16630" y="12199"/>
                  <a:pt x="16057" y="12399"/>
                </a:cubicBezTo>
                <a:cubicBezTo>
                  <a:pt x="15674" y="11199"/>
                  <a:pt x="15292" y="9799"/>
                  <a:pt x="14719" y="8399"/>
                </a:cubicBezTo>
                <a:cubicBezTo>
                  <a:pt x="14527" y="8399"/>
                  <a:pt x="14527" y="8199"/>
                  <a:pt x="14336" y="7999"/>
                </a:cubicBezTo>
                <a:close/>
                <a:moveTo>
                  <a:pt x="14336" y="12799"/>
                </a:moveTo>
                <a:cubicBezTo>
                  <a:pt x="13954" y="11599"/>
                  <a:pt x="13572" y="10399"/>
                  <a:pt x="13189" y="9199"/>
                </a:cubicBezTo>
                <a:cubicBezTo>
                  <a:pt x="12807" y="8799"/>
                  <a:pt x="12616" y="8199"/>
                  <a:pt x="12425" y="7799"/>
                </a:cubicBezTo>
                <a:cubicBezTo>
                  <a:pt x="11851" y="7799"/>
                  <a:pt x="11278" y="7799"/>
                  <a:pt x="10896" y="7799"/>
                </a:cubicBezTo>
                <a:cubicBezTo>
                  <a:pt x="10513" y="7799"/>
                  <a:pt x="10131" y="7799"/>
                  <a:pt x="9749" y="7799"/>
                </a:cubicBezTo>
                <a:cubicBezTo>
                  <a:pt x="9558" y="7999"/>
                  <a:pt x="9366" y="8199"/>
                  <a:pt x="8984" y="8399"/>
                </a:cubicBezTo>
                <a:cubicBezTo>
                  <a:pt x="8984" y="8399"/>
                  <a:pt x="8984" y="8399"/>
                  <a:pt x="8984" y="8399"/>
                </a:cubicBezTo>
                <a:cubicBezTo>
                  <a:pt x="7837" y="9799"/>
                  <a:pt x="6690" y="11199"/>
                  <a:pt x="5926" y="12399"/>
                </a:cubicBezTo>
                <a:cubicBezTo>
                  <a:pt x="7264" y="12799"/>
                  <a:pt x="8984" y="12999"/>
                  <a:pt x="10896" y="12999"/>
                </a:cubicBezTo>
                <a:cubicBezTo>
                  <a:pt x="12042" y="12999"/>
                  <a:pt x="13189" y="12799"/>
                  <a:pt x="14336" y="12799"/>
                </a:cubicBezTo>
                <a:close/>
                <a:moveTo>
                  <a:pt x="4205" y="11999"/>
                </a:moveTo>
                <a:cubicBezTo>
                  <a:pt x="4205" y="11999"/>
                  <a:pt x="4205" y="11999"/>
                  <a:pt x="4205" y="11999"/>
                </a:cubicBezTo>
                <a:cubicBezTo>
                  <a:pt x="2676" y="11399"/>
                  <a:pt x="1720" y="10799"/>
                  <a:pt x="1720" y="10399"/>
                </a:cubicBezTo>
                <a:cubicBezTo>
                  <a:pt x="1720" y="9799"/>
                  <a:pt x="2676" y="9199"/>
                  <a:pt x="4205" y="8599"/>
                </a:cubicBezTo>
                <a:cubicBezTo>
                  <a:pt x="4970" y="8399"/>
                  <a:pt x="5926" y="8199"/>
                  <a:pt x="7073" y="7999"/>
                </a:cubicBezTo>
                <a:cubicBezTo>
                  <a:pt x="5926" y="9399"/>
                  <a:pt x="4970" y="10799"/>
                  <a:pt x="4205" y="11999"/>
                </a:cubicBezTo>
                <a:close/>
                <a:moveTo>
                  <a:pt x="12234" y="9599"/>
                </a:moveTo>
                <a:cubicBezTo>
                  <a:pt x="12042" y="10599"/>
                  <a:pt x="11660" y="11399"/>
                  <a:pt x="10896" y="11999"/>
                </a:cubicBezTo>
                <a:cubicBezTo>
                  <a:pt x="12042" y="11999"/>
                  <a:pt x="12616" y="10599"/>
                  <a:pt x="12234" y="9599"/>
                </a:cubicBezTo>
                <a:close/>
                <a:moveTo>
                  <a:pt x="9366" y="10999"/>
                </a:moveTo>
                <a:cubicBezTo>
                  <a:pt x="9366" y="10599"/>
                  <a:pt x="9558" y="10399"/>
                  <a:pt x="9558" y="10199"/>
                </a:cubicBezTo>
                <a:cubicBezTo>
                  <a:pt x="9366" y="9999"/>
                  <a:pt x="9366" y="9999"/>
                  <a:pt x="9366" y="9999"/>
                </a:cubicBezTo>
                <a:cubicBezTo>
                  <a:pt x="9175" y="10399"/>
                  <a:pt x="9175" y="10599"/>
                  <a:pt x="9366" y="10999"/>
                </a:cubicBezTo>
                <a:close/>
                <a:moveTo>
                  <a:pt x="9366" y="9599"/>
                </a:moveTo>
                <a:cubicBezTo>
                  <a:pt x="9749" y="9999"/>
                  <a:pt x="9749" y="9999"/>
                  <a:pt x="9749" y="9999"/>
                </a:cubicBezTo>
                <a:cubicBezTo>
                  <a:pt x="10131" y="9599"/>
                  <a:pt x="10513" y="9399"/>
                  <a:pt x="10896" y="8999"/>
                </a:cubicBezTo>
                <a:cubicBezTo>
                  <a:pt x="10704" y="8599"/>
                  <a:pt x="10704" y="8599"/>
                  <a:pt x="10704" y="8599"/>
                </a:cubicBezTo>
                <a:cubicBezTo>
                  <a:pt x="10131" y="8599"/>
                  <a:pt x="9558" y="8999"/>
                  <a:pt x="9366" y="9599"/>
                </a:cubicBezTo>
                <a:close/>
                <a:moveTo>
                  <a:pt x="11087" y="8599"/>
                </a:moveTo>
                <a:cubicBezTo>
                  <a:pt x="11087" y="8999"/>
                  <a:pt x="11087" y="8999"/>
                  <a:pt x="11087" y="8999"/>
                </a:cubicBezTo>
                <a:cubicBezTo>
                  <a:pt x="11278" y="8799"/>
                  <a:pt x="11278" y="8799"/>
                  <a:pt x="11469" y="8799"/>
                </a:cubicBezTo>
                <a:cubicBezTo>
                  <a:pt x="11278" y="8599"/>
                  <a:pt x="11087" y="8599"/>
                  <a:pt x="11087" y="859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0" name="Shape 1855"/>
          <p:cNvSpPr/>
          <p:nvPr/>
        </p:nvSpPr>
        <p:spPr>
          <a:xfrm>
            <a:off x="1426638" y="5745595"/>
            <a:ext cx="380463" cy="370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05" h="21600" extrusionOk="0">
                <a:moveTo>
                  <a:pt x="7867" y="21600"/>
                </a:moveTo>
                <a:cubicBezTo>
                  <a:pt x="3413" y="20400"/>
                  <a:pt x="-595" y="17280"/>
                  <a:pt x="73" y="11520"/>
                </a:cubicBezTo>
                <a:cubicBezTo>
                  <a:pt x="4527" y="10560"/>
                  <a:pt x="7867" y="12720"/>
                  <a:pt x="9648" y="15600"/>
                </a:cubicBezTo>
                <a:cubicBezTo>
                  <a:pt x="9648" y="11280"/>
                  <a:pt x="9648" y="11280"/>
                  <a:pt x="9648" y="11280"/>
                </a:cubicBezTo>
                <a:cubicBezTo>
                  <a:pt x="4527" y="9600"/>
                  <a:pt x="3413" y="2880"/>
                  <a:pt x="7644" y="0"/>
                </a:cubicBezTo>
                <a:cubicBezTo>
                  <a:pt x="8758" y="3120"/>
                  <a:pt x="8758" y="3120"/>
                  <a:pt x="8758" y="3120"/>
                </a:cubicBezTo>
                <a:cubicBezTo>
                  <a:pt x="10539" y="240"/>
                  <a:pt x="10539" y="240"/>
                  <a:pt x="10539" y="240"/>
                </a:cubicBezTo>
                <a:cubicBezTo>
                  <a:pt x="12320" y="3120"/>
                  <a:pt x="12320" y="3120"/>
                  <a:pt x="12320" y="3120"/>
                </a:cubicBezTo>
                <a:cubicBezTo>
                  <a:pt x="13434" y="0"/>
                  <a:pt x="13434" y="0"/>
                  <a:pt x="13434" y="0"/>
                </a:cubicBezTo>
                <a:cubicBezTo>
                  <a:pt x="17442" y="2880"/>
                  <a:pt x="16551" y="9600"/>
                  <a:pt x="11652" y="11280"/>
                </a:cubicBezTo>
                <a:cubicBezTo>
                  <a:pt x="11652" y="21600"/>
                  <a:pt x="11652" y="21600"/>
                  <a:pt x="11652" y="21600"/>
                </a:cubicBezTo>
                <a:cubicBezTo>
                  <a:pt x="7867" y="21600"/>
                  <a:pt x="7867" y="21600"/>
                  <a:pt x="7867" y="21600"/>
                </a:cubicBezTo>
                <a:close/>
                <a:moveTo>
                  <a:pt x="13211" y="21600"/>
                </a:moveTo>
                <a:cubicBezTo>
                  <a:pt x="14325" y="21600"/>
                  <a:pt x="14325" y="21600"/>
                  <a:pt x="14325" y="21600"/>
                </a:cubicBezTo>
                <a:cubicBezTo>
                  <a:pt x="18110" y="20160"/>
                  <a:pt x="21005" y="15840"/>
                  <a:pt x="20560" y="11760"/>
                </a:cubicBezTo>
                <a:cubicBezTo>
                  <a:pt x="17442" y="11280"/>
                  <a:pt x="14993" y="12000"/>
                  <a:pt x="13211" y="13440"/>
                </a:cubicBezTo>
                <a:lnTo>
                  <a:pt x="13211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1" name="Shape 1856"/>
          <p:cNvSpPr/>
          <p:nvPr/>
        </p:nvSpPr>
        <p:spPr>
          <a:xfrm>
            <a:off x="2632391" y="4893879"/>
            <a:ext cx="307443" cy="4364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4" h="20246" extrusionOk="0">
                <a:moveTo>
                  <a:pt x="5292" y="5719"/>
                </a:moveTo>
                <a:cubicBezTo>
                  <a:pt x="5012" y="3998"/>
                  <a:pt x="5012" y="2278"/>
                  <a:pt x="5292" y="940"/>
                </a:cubicBezTo>
                <a:cubicBezTo>
                  <a:pt x="10061" y="-1354"/>
                  <a:pt x="12025" y="1322"/>
                  <a:pt x="15672" y="940"/>
                </a:cubicBezTo>
                <a:cubicBezTo>
                  <a:pt x="15952" y="2469"/>
                  <a:pt x="15952" y="4381"/>
                  <a:pt x="15391" y="5527"/>
                </a:cubicBezTo>
                <a:cubicBezTo>
                  <a:pt x="15391" y="6483"/>
                  <a:pt x="14830" y="7057"/>
                  <a:pt x="14269" y="7630"/>
                </a:cubicBezTo>
                <a:cubicBezTo>
                  <a:pt x="13147" y="8395"/>
                  <a:pt x="12025" y="8968"/>
                  <a:pt x="10342" y="8968"/>
                </a:cubicBezTo>
                <a:cubicBezTo>
                  <a:pt x="10342" y="8968"/>
                  <a:pt x="10342" y="8968"/>
                  <a:pt x="10342" y="8968"/>
                </a:cubicBezTo>
                <a:cubicBezTo>
                  <a:pt x="8939" y="8968"/>
                  <a:pt x="7537" y="8395"/>
                  <a:pt x="6695" y="7630"/>
                </a:cubicBezTo>
                <a:cubicBezTo>
                  <a:pt x="6134" y="7057"/>
                  <a:pt x="5573" y="6483"/>
                  <a:pt x="5292" y="5719"/>
                </a:cubicBezTo>
                <a:close/>
                <a:moveTo>
                  <a:pt x="3048" y="19290"/>
                </a:moveTo>
                <a:cubicBezTo>
                  <a:pt x="18196" y="19290"/>
                  <a:pt x="18196" y="19290"/>
                  <a:pt x="18196" y="19290"/>
                </a:cubicBezTo>
                <a:cubicBezTo>
                  <a:pt x="17355" y="20246"/>
                  <a:pt x="17355" y="20246"/>
                  <a:pt x="17355" y="20246"/>
                </a:cubicBezTo>
                <a:cubicBezTo>
                  <a:pt x="3890" y="20246"/>
                  <a:pt x="3890" y="20246"/>
                  <a:pt x="3890" y="20246"/>
                </a:cubicBezTo>
                <a:cubicBezTo>
                  <a:pt x="3048" y="19290"/>
                  <a:pt x="3048" y="19290"/>
                  <a:pt x="3048" y="19290"/>
                </a:cubicBezTo>
                <a:close/>
                <a:moveTo>
                  <a:pt x="19038" y="11453"/>
                </a:moveTo>
                <a:cubicBezTo>
                  <a:pt x="20721" y="15850"/>
                  <a:pt x="20721" y="15850"/>
                  <a:pt x="20721" y="15850"/>
                </a:cubicBezTo>
                <a:cubicBezTo>
                  <a:pt x="21282" y="17379"/>
                  <a:pt x="21001" y="18526"/>
                  <a:pt x="18477" y="18526"/>
                </a:cubicBezTo>
                <a:cubicBezTo>
                  <a:pt x="17916" y="18526"/>
                  <a:pt x="17916" y="18526"/>
                  <a:pt x="17916" y="18526"/>
                </a:cubicBezTo>
                <a:cubicBezTo>
                  <a:pt x="17916" y="12600"/>
                  <a:pt x="17916" y="12600"/>
                  <a:pt x="17916" y="12600"/>
                </a:cubicBezTo>
                <a:cubicBezTo>
                  <a:pt x="11183" y="12600"/>
                  <a:pt x="11183" y="12600"/>
                  <a:pt x="11183" y="12600"/>
                </a:cubicBezTo>
                <a:cubicBezTo>
                  <a:pt x="13147" y="9542"/>
                  <a:pt x="13147" y="9542"/>
                  <a:pt x="13147" y="9542"/>
                </a:cubicBezTo>
                <a:cubicBezTo>
                  <a:pt x="13708" y="9159"/>
                  <a:pt x="13708" y="9159"/>
                  <a:pt x="13708" y="9159"/>
                </a:cubicBezTo>
                <a:cubicBezTo>
                  <a:pt x="17635" y="9733"/>
                  <a:pt x="17635" y="9733"/>
                  <a:pt x="17635" y="9733"/>
                </a:cubicBezTo>
                <a:cubicBezTo>
                  <a:pt x="17916" y="9733"/>
                  <a:pt x="17916" y="9733"/>
                  <a:pt x="17916" y="9733"/>
                </a:cubicBezTo>
                <a:cubicBezTo>
                  <a:pt x="17916" y="9924"/>
                  <a:pt x="17916" y="9924"/>
                  <a:pt x="17916" y="9924"/>
                </a:cubicBezTo>
                <a:cubicBezTo>
                  <a:pt x="18477" y="10306"/>
                  <a:pt x="18757" y="10880"/>
                  <a:pt x="19038" y="11644"/>
                </a:cubicBezTo>
                <a:cubicBezTo>
                  <a:pt x="19038" y="11453"/>
                  <a:pt x="19038" y="11453"/>
                  <a:pt x="19038" y="11453"/>
                </a:cubicBezTo>
                <a:close/>
                <a:moveTo>
                  <a:pt x="3329" y="18526"/>
                </a:moveTo>
                <a:cubicBezTo>
                  <a:pt x="2487" y="18526"/>
                  <a:pt x="2487" y="18526"/>
                  <a:pt x="2487" y="18526"/>
                </a:cubicBezTo>
                <a:cubicBezTo>
                  <a:pt x="-37" y="18526"/>
                  <a:pt x="-318" y="17379"/>
                  <a:pt x="243" y="15850"/>
                </a:cubicBezTo>
                <a:cubicBezTo>
                  <a:pt x="1926" y="11453"/>
                  <a:pt x="1926" y="11453"/>
                  <a:pt x="1926" y="11453"/>
                </a:cubicBezTo>
                <a:cubicBezTo>
                  <a:pt x="1926" y="10880"/>
                  <a:pt x="2487" y="10306"/>
                  <a:pt x="3329" y="9733"/>
                </a:cubicBezTo>
                <a:cubicBezTo>
                  <a:pt x="3329" y="9733"/>
                  <a:pt x="3329" y="9733"/>
                  <a:pt x="3329" y="9733"/>
                </a:cubicBezTo>
                <a:cubicBezTo>
                  <a:pt x="3609" y="9733"/>
                  <a:pt x="3609" y="9733"/>
                  <a:pt x="3609" y="9733"/>
                </a:cubicBezTo>
                <a:cubicBezTo>
                  <a:pt x="7256" y="9159"/>
                  <a:pt x="7256" y="9159"/>
                  <a:pt x="7256" y="9159"/>
                </a:cubicBezTo>
                <a:cubicBezTo>
                  <a:pt x="7817" y="9542"/>
                  <a:pt x="7817" y="9542"/>
                  <a:pt x="7817" y="9542"/>
                </a:cubicBezTo>
                <a:cubicBezTo>
                  <a:pt x="10061" y="12600"/>
                  <a:pt x="10061" y="12600"/>
                  <a:pt x="10061" y="12600"/>
                </a:cubicBezTo>
                <a:cubicBezTo>
                  <a:pt x="3329" y="12600"/>
                  <a:pt x="3329" y="12600"/>
                  <a:pt x="3329" y="12600"/>
                </a:cubicBezTo>
                <a:lnTo>
                  <a:pt x="3329" y="1852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2" name="Shape 1857"/>
          <p:cNvSpPr/>
          <p:nvPr/>
        </p:nvSpPr>
        <p:spPr>
          <a:xfrm>
            <a:off x="3740662" y="4232982"/>
            <a:ext cx="383262" cy="3320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0" h="21600" extrusionOk="0">
                <a:moveTo>
                  <a:pt x="689" y="5067"/>
                </a:moveTo>
                <a:cubicBezTo>
                  <a:pt x="10340" y="5067"/>
                  <a:pt x="10340" y="5067"/>
                  <a:pt x="10340" y="5067"/>
                </a:cubicBezTo>
                <a:cubicBezTo>
                  <a:pt x="11259" y="4267"/>
                  <a:pt x="11259" y="4267"/>
                  <a:pt x="11259" y="4267"/>
                </a:cubicBezTo>
                <a:cubicBezTo>
                  <a:pt x="16544" y="0"/>
                  <a:pt x="16544" y="0"/>
                  <a:pt x="16544" y="0"/>
                </a:cubicBezTo>
                <a:cubicBezTo>
                  <a:pt x="16544" y="8800"/>
                  <a:pt x="16544" y="8800"/>
                  <a:pt x="16544" y="8800"/>
                </a:cubicBezTo>
                <a:cubicBezTo>
                  <a:pt x="16544" y="17600"/>
                  <a:pt x="16544" y="17600"/>
                  <a:pt x="16544" y="17600"/>
                </a:cubicBezTo>
                <a:cubicBezTo>
                  <a:pt x="11259" y="13067"/>
                  <a:pt x="11259" y="13067"/>
                  <a:pt x="11259" y="13067"/>
                </a:cubicBezTo>
                <a:cubicBezTo>
                  <a:pt x="10340" y="12533"/>
                  <a:pt x="10340" y="12533"/>
                  <a:pt x="10340" y="12533"/>
                </a:cubicBezTo>
                <a:cubicBezTo>
                  <a:pt x="7353" y="12533"/>
                  <a:pt x="7353" y="12533"/>
                  <a:pt x="7353" y="12533"/>
                </a:cubicBezTo>
                <a:cubicBezTo>
                  <a:pt x="8961" y="18667"/>
                  <a:pt x="8961" y="18667"/>
                  <a:pt x="8961" y="18667"/>
                </a:cubicBezTo>
                <a:cubicBezTo>
                  <a:pt x="10110" y="18667"/>
                  <a:pt x="10110" y="18667"/>
                  <a:pt x="10110" y="18667"/>
                </a:cubicBezTo>
                <a:cubicBezTo>
                  <a:pt x="10110" y="21600"/>
                  <a:pt x="10110" y="21600"/>
                  <a:pt x="10110" y="21600"/>
                </a:cubicBezTo>
                <a:cubicBezTo>
                  <a:pt x="9651" y="21600"/>
                  <a:pt x="9651" y="21600"/>
                  <a:pt x="9651" y="21600"/>
                </a:cubicBezTo>
                <a:cubicBezTo>
                  <a:pt x="4596" y="21600"/>
                  <a:pt x="4596" y="21600"/>
                  <a:pt x="4596" y="21600"/>
                </a:cubicBezTo>
                <a:cubicBezTo>
                  <a:pt x="2298" y="12533"/>
                  <a:pt x="2298" y="12533"/>
                  <a:pt x="2298" y="12533"/>
                </a:cubicBezTo>
                <a:cubicBezTo>
                  <a:pt x="689" y="12533"/>
                  <a:pt x="689" y="12533"/>
                  <a:pt x="689" y="12533"/>
                </a:cubicBezTo>
                <a:cubicBezTo>
                  <a:pt x="-230" y="9867"/>
                  <a:pt x="-230" y="7467"/>
                  <a:pt x="689" y="5067"/>
                </a:cubicBezTo>
                <a:close/>
                <a:moveTo>
                  <a:pt x="19761" y="6133"/>
                </a:moveTo>
                <a:cubicBezTo>
                  <a:pt x="20681" y="6400"/>
                  <a:pt x="21370" y="7467"/>
                  <a:pt x="21370" y="8800"/>
                </a:cubicBezTo>
                <a:cubicBezTo>
                  <a:pt x="21370" y="10133"/>
                  <a:pt x="20681" y="11200"/>
                  <a:pt x="19761" y="11467"/>
                </a:cubicBezTo>
                <a:cubicBezTo>
                  <a:pt x="19761" y="17600"/>
                  <a:pt x="19761" y="17600"/>
                  <a:pt x="19761" y="17600"/>
                </a:cubicBezTo>
                <a:cubicBezTo>
                  <a:pt x="17693" y="17600"/>
                  <a:pt x="17693" y="17600"/>
                  <a:pt x="17693" y="17600"/>
                </a:cubicBezTo>
                <a:cubicBezTo>
                  <a:pt x="17693" y="0"/>
                  <a:pt x="17693" y="0"/>
                  <a:pt x="17693" y="0"/>
                </a:cubicBezTo>
                <a:cubicBezTo>
                  <a:pt x="19761" y="0"/>
                  <a:pt x="19761" y="0"/>
                  <a:pt x="19761" y="0"/>
                </a:cubicBezTo>
                <a:cubicBezTo>
                  <a:pt x="19761" y="6133"/>
                  <a:pt x="19761" y="6133"/>
                  <a:pt x="19761" y="6133"/>
                </a:cubicBezTo>
                <a:close/>
                <a:moveTo>
                  <a:pt x="10340" y="13067"/>
                </a:moveTo>
                <a:cubicBezTo>
                  <a:pt x="8272" y="13067"/>
                  <a:pt x="8272" y="13067"/>
                  <a:pt x="8272" y="13067"/>
                </a:cubicBezTo>
                <a:cubicBezTo>
                  <a:pt x="8961" y="16267"/>
                  <a:pt x="8961" y="16267"/>
                  <a:pt x="8961" y="16267"/>
                </a:cubicBezTo>
                <a:cubicBezTo>
                  <a:pt x="9651" y="16267"/>
                  <a:pt x="9651" y="16267"/>
                  <a:pt x="9651" y="16267"/>
                </a:cubicBezTo>
                <a:cubicBezTo>
                  <a:pt x="9651" y="15200"/>
                  <a:pt x="9651" y="15200"/>
                  <a:pt x="9651" y="15200"/>
                </a:cubicBezTo>
                <a:lnTo>
                  <a:pt x="10340" y="1306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3" name="Shape 1858"/>
          <p:cNvSpPr/>
          <p:nvPr/>
        </p:nvSpPr>
        <p:spPr>
          <a:xfrm>
            <a:off x="7227034" y="3516704"/>
            <a:ext cx="349219" cy="3205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9" y="0"/>
                </a:moveTo>
                <a:cubicBezTo>
                  <a:pt x="254" y="1938"/>
                  <a:pt x="8386" y="7754"/>
                  <a:pt x="8640" y="8031"/>
                </a:cubicBezTo>
                <a:cubicBezTo>
                  <a:pt x="2033" y="8031"/>
                  <a:pt x="2033" y="8031"/>
                  <a:pt x="2033" y="8031"/>
                </a:cubicBezTo>
                <a:cubicBezTo>
                  <a:pt x="1525" y="8031"/>
                  <a:pt x="1525" y="8031"/>
                  <a:pt x="1525" y="8031"/>
                </a:cubicBezTo>
                <a:cubicBezTo>
                  <a:pt x="762" y="8031"/>
                  <a:pt x="0" y="8862"/>
                  <a:pt x="0" y="9692"/>
                </a:cubicBezTo>
                <a:cubicBezTo>
                  <a:pt x="0" y="9692"/>
                  <a:pt x="0" y="9692"/>
                  <a:pt x="0" y="9692"/>
                </a:cubicBezTo>
                <a:cubicBezTo>
                  <a:pt x="0" y="10523"/>
                  <a:pt x="254" y="11354"/>
                  <a:pt x="1016" y="11631"/>
                </a:cubicBezTo>
                <a:cubicBezTo>
                  <a:pt x="508" y="11908"/>
                  <a:pt x="0" y="12462"/>
                  <a:pt x="0" y="13015"/>
                </a:cubicBezTo>
                <a:cubicBezTo>
                  <a:pt x="0" y="13015"/>
                  <a:pt x="0" y="13015"/>
                  <a:pt x="0" y="13015"/>
                </a:cubicBezTo>
                <a:cubicBezTo>
                  <a:pt x="0" y="14123"/>
                  <a:pt x="508" y="14677"/>
                  <a:pt x="1271" y="14954"/>
                </a:cubicBezTo>
                <a:cubicBezTo>
                  <a:pt x="1016" y="15231"/>
                  <a:pt x="1016" y="15785"/>
                  <a:pt x="1016" y="16062"/>
                </a:cubicBezTo>
                <a:cubicBezTo>
                  <a:pt x="1016" y="16062"/>
                  <a:pt x="1016" y="16062"/>
                  <a:pt x="1016" y="16062"/>
                </a:cubicBezTo>
                <a:cubicBezTo>
                  <a:pt x="1016" y="17169"/>
                  <a:pt x="1779" y="18000"/>
                  <a:pt x="2541" y="18000"/>
                </a:cubicBezTo>
                <a:cubicBezTo>
                  <a:pt x="2795" y="18000"/>
                  <a:pt x="2795" y="18000"/>
                  <a:pt x="2795" y="18000"/>
                </a:cubicBezTo>
                <a:cubicBezTo>
                  <a:pt x="2287" y="18277"/>
                  <a:pt x="2287" y="18831"/>
                  <a:pt x="2287" y="19385"/>
                </a:cubicBezTo>
                <a:cubicBezTo>
                  <a:pt x="2287" y="19385"/>
                  <a:pt x="2287" y="19385"/>
                  <a:pt x="2287" y="19385"/>
                </a:cubicBezTo>
                <a:cubicBezTo>
                  <a:pt x="2287" y="20492"/>
                  <a:pt x="3049" y="21323"/>
                  <a:pt x="3812" y="21323"/>
                </a:cubicBezTo>
                <a:cubicBezTo>
                  <a:pt x="7369" y="21323"/>
                  <a:pt x="7369" y="21323"/>
                  <a:pt x="7369" y="21323"/>
                </a:cubicBezTo>
                <a:cubicBezTo>
                  <a:pt x="11435" y="21323"/>
                  <a:pt x="11435" y="21323"/>
                  <a:pt x="11435" y="21323"/>
                </a:cubicBezTo>
                <a:cubicBezTo>
                  <a:pt x="11689" y="21323"/>
                  <a:pt x="11689" y="21323"/>
                  <a:pt x="11689" y="21323"/>
                </a:cubicBezTo>
                <a:cubicBezTo>
                  <a:pt x="12960" y="19662"/>
                  <a:pt x="12960" y="19662"/>
                  <a:pt x="12960" y="19662"/>
                </a:cubicBezTo>
                <a:cubicBezTo>
                  <a:pt x="16772" y="19108"/>
                  <a:pt x="16772" y="19108"/>
                  <a:pt x="16772" y="19108"/>
                </a:cubicBezTo>
                <a:cubicBezTo>
                  <a:pt x="16772" y="21600"/>
                  <a:pt x="16772" y="21600"/>
                  <a:pt x="16772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923"/>
                  <a:pt x="21600" y="6923"/>
                  <a:pt x="21600" y="6923"/>
                </a:cubicBezTo>
                <a:cubicBezTo>
                  <a:pt x="16772" y="6923"/>
                  <a:pt x="16772" y="6923"/>
                  <a:pt x="16772" y="6923"/>
                </a:cubicBezTo>
                <a:cubicBezTo>
                  <a:pt x="16772" y="8862"/>
                  <a:pt x="16772" y="8862"/>
                  <a:pt x="16772" y="8862"/>
                </a:cubicBezTo>
                <a:cubicBezTo>
                  <a:pt x="15501" y="8862"/>
                  <a:pt x="15501" y="8862"/>
                  <a:pt x="15501" y="8862"/>
                </a:cubicBezTo>
                <a:cubicBezTo>
                  <a:pt x="14485" y="4431"/>
                  <a:pt x="8132" y="4708"/>
                  <a:pt x="7369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4" name="Shape 1859"/>
          <p:cNvSpPr/>
          <p:nvPr/>
        </p:nvSpPr>
        <p:spPr>
          <a:xfrm>
            <a:off x="7207952" y="2730486"/>
            <a:ext cx="387384" cy="40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684" y="1817"/>
                </a:moveTo>
                <a:lnTo>
                  <a:pt x="16599" y="2624"/>
                </a:lnTo>
                <a:lnTo>
                  <a:pt x="19791" y="1817"/>
                </a:lnTo>
                <a:lnTo>
                  <a:pt x="17663" y="707"/>
                </a:lnTo>
                <a:lnTo>
                  <a:pt x="14684" y="1817"/>
                </a:lnTo>
                <a:close/>
                <a:moveTo>
                  <a:pt x="2979" y="15746"/>
                </a:moveTo>
                <a:lnTo>
                  <a:pt x="745" y="14636"/>
                </a:lnTo>
                <a:lnTo>
                  <a:pt x="745" y="19379"/>
                </a:lnTo>
                <a:lnTo>
                  <a:pt x="2979" y="20490"/>
                </a:lnTo>
                <a:lnTo>
                  <a:pt x="2979" y="15746"/>
                </a:lnTo>
                <a:close/>
                <a:moveTo>
                  <a:pt x="8512" y="9589"/>
                </a:moveTo>
                <a:lnTo>
                  <a:pt x="10640" y="10497"/>
                </a:lnTo>
                <a:lnTo>
                  <a:pt x="13407" y="9387"/>
                </a:lnTo>
                <a:lnTo>
                  <a:pt x="11279" y="8479"/>
                </a:lnTo>
                <a:lnTo>
                  <a:pt x="8512" y="9589"/>
                </a:lnTo>
                <a:close/>
                <a:moveTo>
                  <a:pt x="6703" y="9387"/>
                </a:moveTo>
                <a:lnTo>
                  <a:pt x="7342" y="9185"/>
                </a:lnTo>
                <a:lnTo>
                  <a:pt x="11279" y="7671"/>
                </a:lnTo>
                <a:lnTo>
                  <a:pt x="11492" y="7671"/>
                </a:lnTo>
                <a:lnTo>
                  <a:pt x="12875" y="8277"/>
                </a:lnTo>
                <a:lnTo>
                  <a:pt x="12875" y="1817"/>
                </a:lnTo>
                <a:lnTo>
                  <a:pt x="13620" y="1312"/>
                </a:lnTo>
                <a:lnTo>
                  <a:pt x="17450" y="0"/>
                </a:lnTo>
                <a:lnTo>
                  <a:pt x="17663" y="0"/>
                </a:lnTo>
                <a:lnTo>
                  <a:pt x="20962" y="1312"/>
                </a:lnTo>
                <a:lnTo>
                  <a:pt x="21600" y="1817"/>
                </a:lnTo>
                <a:lnTo>
                  <a:pt x="21600" y="15443"/>
                </a:lnTo>
                <a:lnTo>
                  <a:pt x="16812" y="17260"/>
                </a:lnTo>
                <a:lnTo>
                  <a:pt x="16386" y="17058"/>
                </a:lnTo>
                <a:lnTo>
                  <a:pt x="15429" y="16553"/>
                </a:lnTo>
                <a:lnTo>
                  <a:pt x="15429" y="17664"/>
                </a:lnTo>
                <a:lnTo>
                  <a:pt x="10321" y="19379"/>
                </a:lnTo>
                <a:lnTo>
                  <a:pt x="9896" y="19178"/>
                </a:lnTo>
                <a:lnTo>
                  <a:pt x="8725" y="18572"/>
                </a:lnTo>
                <a:lnTo>
                  <a:pt x="8725" y="19884"/>
                </a:lnTo>
                <a:lnTo>
                  <a:pt x="3724" y="21600"/>
                </a:lnTo>
                <a:lnTo>
                  <a:pt x="3299" y="21398"/>
                </a:lnTo>
                <a:lnTo>
                  <a:pt x="319" y="20086"/>
                </a:lnTo>
                <a:lnTo>
                  <a:pt x="0" y="19884"/>
                </a:lnTo>
                <a:lnTo>
                  <a:pt x="0" y="13525"/>
                </a:lnTo>
                <a:lnTo>
                  <a:pt x="745" y="13323"/>
                </a:lnTo>
                <a:lnTo>
                  <a:pt x="4682" y="11809"/>
                </a:lnTo>
                <a:lnTo>
                  <a:pt x="4895" y="11809"/>
                </a:lnTo>
                <a:lnTo>
                  <a:pt x="7874" y="13323"/>
                </a:lnTo>
                <a:lnTo>
                  <a:pt x="8725" y="13525"/>
                </a:lnTo>
                <a:lnTo>
                  <a:pt x="8725" y="17865"/>
                </a:lnTo>
                <a:lnTo>
                  <a:pt x="9683" y="18269"/>
                </a:lnTo>
                <a:lnTo>
                  <a:pt x="9683" y="11607"/>
                </a:lnTo>
                <a:lnTo>
                  <a:pt x="7342" y="10497"/>
                </a:lnTo>
                <a:lnTo>
                  <a:pt x="7342" y="13121"/>
                </a:lnTo>
                <a:lnTo>
                  <a:pt x="6703" y="12617"/>
                </a:lnTo>
                <a:lnTo>
                  <a:pt x="6703" y="9387"/>
                </a:lnTo>
                <a:close/>
                <a:moveTo>
                  <a:pt x="13620" y="8781"/>
                </a:moveTo>
                <a:lnTo>
                  <a:pt x="14471" y="9185"/>
                </a:lnTo>
                <a:lnTo>
                  <a:pt x="15429" y="9387"/>
                </a:lnTo>
                <a:lnTo>
                  <a:pt x="15429" y="15746"/>
                </a:lnTo>
                <a:lnTo>
                  <a:pt x="16067" y="16150"/>
                </a:lnTo>
                <a:lnTo>
                  <a:pt x="16067" y="3936"/>
                </a:lnTo>
                <a:lnTo>
                  <a:pt x="13620" y="2826"/>
                </a:lnTo>
                <a:lnTo>
                  <a:pt x="13620" y="8781"/>
                </a:lnTo>
                <a:close/>
                <a:moveTo>
                  <a:pt x="1915" y="13727"/>
                </a:moveTo>
                <a:lnTo>
                  <a:pt x="3724" y="14636"/>
                </a:lnTo>
                <a:lnTo>
                  <a:pt x="6916" y="13525"/>
                </a:lnTo>
                <a:lnTo>
                  <a:pt x="4682" y="12617"/>
                </a:lnTo>
                <a:lnTo>
                  <a:pt x="1915" y="13727"/>
                </a:lnTo>
                <a:close/>
                <a:moveTo>
                  <a:pt x="16812" y="3533"/>
                </a:moveTo>
                <a:lnTo>
                  <a:pt x="16812" y="3331"/>
                </a:lnTo>
                <a:lnTo>
                  <a:pt x="16812" y="353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5" name="Shape 1860"/>
          <p:cNvSpPr/>
          <p:nvPr/>
        </p:nvSpPr>
        <p:spPr>
          <a:xfrm>
            <a:off x="8450922" y="3554206"/>
            <a:ext cx="253804" cy="344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98" extrusionOk="0">
                <a:moveTo>
                  <a:pt x="0" y="1507"/>
                </a:moveTo>
                <a:cubicBezTo>
                  <a:pt x="7316" y="-502"/>
                  <a:pt x="14632" y="-502"/>
                  <a:pt x="21600" y="1507"/>
                </a:cubicBezTo>
                <a:cubicBezTo>
                  <a:pt x="21600" y="8038"/>
                  <a:pt x="21600" y="14568"/>
                  <a:pt x="21600" y="21098"/>
                </a:cubicBezTo>
                <a:cubicBezTo>
                  <a:pt x="14284" y="21098"/>
                  <a:pt x="7316" y="21098"/>
                  <a:pt x="0" y="21098"/>
                </a:cubicBezTo>
                <a:cubicBezTo>
                  <a:pt x="0" y="14568"/>
                  <a:pt x="0" y="8038"/>
                  <a:pt x="0" y="1507"/>
                </a:cubicBezTo>
                <a:close/>
                <a:moveTo>
                  <a:pt x="2787" y="3014"/>
                </a:moveTo>
                <a:cubicBezTo>
                  <a:pt x="2787" y="6782"/>
                  <a:pt x="2787" y="6782"/>
                  <a:pt x="2787" y="6782"/>
                </a:cubicBezTo>
                <a:cubicBezTo>
                  <a:pt x="18813" y="6782"/>
                  <a:pt x="18813" y="6782"/>
                  <a:pt x="18813" y="6782"/>
                </a:cubicBezTo>
                <a:cubicBezTo>
                  <a:pt x="18813" y="3014"/>
                  <a:pt x="18813" y="3014"/>
                  <a:pt x="18813" y="3014"/>
                </a:cubicBezTo>
                <a:cubicBezTo>
                  <a:pt x="2787" y="3014"/>
                  <a:pt x="2787" y="3014"/>
                  <a:pt x="2787" y="3014"/>
                </a:cubicBezTo>
                <a:close/>
                <a:moveTo>
                  <a:pt x="4529" y="8540"/>
                </a:moveTo>
                <a:cubicBezTo>
                  <a:pt x="3484" y="8540"/>
                  <a:pt x="2787" y="9042"/>
                  <a:pt x="2787" y="9796"/>
                </a:cubicBezTo>
                <a:cubicBezTo>
                  <a:pt x="2787" y="10549"/>
                  <a:pt x="3484" y="11051"/>
                  <a:pt x="4529" y="11051"/>
                </a:cubicBezTo>
                <a:cubicBezTo>
                  <a:pt x="5574" y="11051"/>
                  <a:pt x="6271" y="10549"/>
                  <a:pt x="6271" y="9796"/>
                </a:cubicBezTo>
                <a:cubicBezTo>
                  <a:pt x="6271" y="9042"/>
                  <a:pt x="5574" y="8540"/>
                  <a:pt x="4529" y="8540"/>
                </a:cubicBezTo>
                <a:close/>
                <a:moveTo>
                  <a:pt x="17419" y="15321"/>
                </a:moveTo>
                <a:cubicBezTo>
                  <a:pt x="16374" y="15321"/>
                  <a:pt x="15677" y="16075"/>
                  <a:pt x="15677" y="16577"/>
                </a:cubicBezTo>
                <a:cubicBezTo>
                  <a:pt x="15677" y="17331"/>
                  <a:pt x="16374" y="17833"/>
                  <a:pt x="17419" y="17833"/>
                </a:cubicBezTo>
                <a:cubicBezTo>
                  <a:pt x="18116" y="17833"/>
                  <a:pt x="18813" y="17331"/>
                  <a:pt x="18813" y="16577"/>
                </a:cubicBezTo>
                <a:cubicBezTo>
                  <a:pt x="18813" y="16075"/>
                  <a:pt x="18116" y="15321"/>
                  <a:pt x="17419" y="15321"/>
                </a:cubicBezTo>
                <a:close/>
                <a:moveTo>
                  <a:pt x="12890" y="15321"/>
                </a:moveTo>
                <a:cubicBezTo>
                  <a:pt x="11845" y="15321"/>
                  <a:pt x="11148" y="16075"/>
                  <a:pt x="11148" y="16577"/>
                </a:cubicBezTo>
                <a:cubicBezTo>
                  <a:pt x="11148" y="17331"/>
                  <a:pt x="11845" y="17833"/>
                  <a:pt x="12890" y="17833"/>
                </a:cubicBezTo>
                <a:cubicBezTo>
                  <a:pt x="13935" y="17833"/>
                  <a:pt x="14632" y="17331"/>
                  <a:pt x="14632" y="16577"/>
                </a:cubicBezTo>
                <a:cubicBezTo>
                  <a:pt x="14632" y="16075"/>
                  <a:pt x="13935" y="15321"/>
                  <a:pt x="12890" y="15321"/>
                </a:cubicBezTo>
                <a:close/>
                <a:moveTo>
                  <a:pt x="8710" y="15321"/>
                </a:moveTo>
                <a:cubicBezTo>
                  <a:pt x="7665" y="15321"/>
                  <a:pt x="6968" y="16075"/>
                  <a:pt x="6968" y="16577"/>
                </a:cubicBezTo>
                <a:cubicBezTo>
                  <a:pt x="6968" y="17331"/>
                  <a:pt x="7665" y="17833"/>
                  <a:pt x="8710" y="17833"/>
                </a:cubicBezTo>
                <a:cubicBezTo>
                  <a:pt x="9755" y="17833"/>
                  <a:pt x="10452" y="17331"/>
                  <a:pt x="10452" y="16577"/>
                </a:cubicBezTo>
                <a:cubicBezTo>
                  <a:pt x="10452" y="16075"/>
                  <a:pt x="9755" y="15321"/>
                  <a:pt x="8710" y="15321"/>
                </a:cubicBezTo>
                <a:close/>
                <a:moveTo>
                  <a:pt x="4529" y="15321"/>
                </a:moveTo>
                <a:cubicBezTo>
                  <a:pt x="3484" y="15321"/>
                  <a:pt x="2787" y="16075"/>
                  <a:pt x="2787" y="16577"/>
                </a:cubicBezTo>
                <a:cubicBezTo>
                  <a:pt x="2787" y="17331"/>
                  <a:pt x="3484" y="17833"/>
                  <a:pt x="4529" y="17833"/>
                </a:cubicBezTo>
                <a:cubicBezTo>
                  <a:pt x="5574" y="17833"/>
                  <a:pt x="6271" y="17331"/>
                  <a:pt x="6271" y="16577"/>
                </a:cubicBezTo>
                <a:cubicBezTo>
                  <a:pt x="6271" y="16075"/>
                  <a:pt x="5574" y="15321"/>
                  <a:pt x="4529" y="15321"/>
                </a:cubicBezTo>
                <a:close/>
                <a:moveTo>
                  <a:pt x="17419" y="12056"/>
                </a:moveTo>
                <a:cubicBezTo>
                  <a:pt x="16374" y="12056"/>
                  <a:pt x="15677" y="12558"/>
                  <a:pt x="15677" y="13312"/>
                </a:cubicBezTo>
                <a:cubicBezTo>
                  <a:pt x="15677" y="13814"/>
                  <a:pt x="16374" y="14568"/>
                  <a:pt x="17419" y="14568"/>
                </a:cubicBezTo>
                <a:cubicBezTo>
                  <a:pt x="18116" y="14568"/>
                  <a:pt x="18813" y="13814"/>
                  <a:pt x="18813" y="13312"/>
                </a:cubicBezTo>
                <a:cubicBezTo>
                  <a:pt x="18813" y="12558"/>
                  <a:pt x="18116" y="12056"/>
                  <a:pt x="17419" y="12056"/>
                </a:cubicBezTo>
                <a:close/>
                <a:moveTo>
                  <a:pt x="12890" y="12056"/>
                </a:moveTo>
                <a:cubicBezTo>
                  <a:pt x="11845" y="12056"/>
                  <a:pt x="11148" y="12558"/>
                  <a:pt x="11148" y="13312"/>
                </a:cubicBezTo>
                <a:cubicBezTo>
                  <a:pt x="11148" y="13814"/>
                  <a:pt x="11845" y="14568"/>
                  <a:pt x="12890" y="14568"/>
                </a:cubicBezTo>
                <a:cubicBezTo>
                  <a:pt x="13935" y="14568"/>
                  <a:pt x="14632" y="13814"/>
                  <a:pt x="14632" y="13312"/>
                </a:cubicBezTo>
                <a:cubicBezTo>
                  <a:pt x="14632" y="12558"/>
                  <a:pt x="13935" y="12056"/>
                  <a:pt x="12890" y="12056"/>
                </a:cubicBezTo>
                <a:close/>
                <a:moveTo>
                  <a:pt x="8710" y="12056"/>
                </a:moveTo>
                <a:cubicBezTo>
                  <a:pt x="7665" y="12056"/>
                  <a:pt x="6968" y="12558"/>
                  <a:pt x="6968" y="13312"/>
                </a:cubicBezTo>
                <a:cubicBezTo>
                  <a:pt x="6968" y="13814"/>
                  <a:pt x="7665" y="14568"/>
                  <a:pt x="8710" y="14568"/>
                </a:cubicBezTo>
                <a:cubicBezTo>
                  <a:pt x="9755" y="14568"/>
                  <a:pt x="10452" y="13814"/>
                  <a:pt x="10452" y="13312"/>
                </a:cubicBezTo>
                <a:cubicBezTo>
                  <a:pt x="10452" y="12558"/>
                  <a:pt x="9755" y="12056"/>
                  <a:pt x="8710" y="12056"/>
                </a:cubicBezTo>
                <a:close/>
                <a:moveTo>
                  <a:pt x="4529" y="12056"/>
                </a:moveTo>
                <a:cubicBezTo>
                  <a:pt x="3484" y="12056"/>
                  <a:pt x="2787" y="12558"/>
                  <a:pt x="2787" y="13312"/>
                </a:cubicBezTo>
                <a:cubicBezTo>
                  <a:pt x="2787" y="13814"/>
                  <a:pt x="3484" y="14568"/>
                  <a:pt x="4529" y="14568"/>
                </a:cubicBezTo>
                <a:cubicBezTo>
                  <a:pt x="5574" y="14568"/>
                  <a:pt x="6271" y="13814"/>
                  <a:pt x="6271" y="13312"/>
                </a:cubicBezTo>
                <a:cubicBezTo>
                  <a:pt x="6271" y="12558"/>
                  <a:pt x="5574" y="12056"/>
                  <a:pt x="4529" y="12056"/>
                </a:cubicBezTo>
                <a:close/>
                <a:moveTo>
                  <a:pt x="17419" y="8540"/>
                </a:moveTo>
                <a:cubicBezTo>
                  <a:pt x="16374" y="8540"/>
                  <a:pt x="15677" y="9042"/>
                  <a:pt x="15677" y="9796"/>
                </a:cubicBezTo>
                <a:cubicBezTo>
                  <a:pt x="15677" y="10549"/>
                  <a:pt x="16374" y="11051"/>
                  <a:pt x="17419" y="11051"/>
                </a:cubicBezTo>
                <a:cubicBezTo>
                  <a:pt x="18116" y="11051"/>
                  <a:pt x="18813" y="10549"/>
                  <a:pt x="18813" y="9796"/>
                </a:cubicBezTo>
                <a:cubicBezTo>
                  <a:pt x="18813" y="9042"/>
                  <a:pt x="18116" y="8540"/>
                  <a:pt x="17419" y="8540"/>
                </a:cubicBezTo>
                <a:close/>
                <a:moveTo>
                  <a:pt x="12890" y="8540"/>
                </a:moveTo>
                <a:cubicBezTo>
                  <a:pt x="11845" y="8540"/>
                  <a:pt x="11148" y="9042"/>
                  <a:pt x="11148" y="9796"/>
                </a:cubicBezTo>
                <a:cubicBezTo>
                  <a:pt x="11148" y="10549"/>
                  <a:pt x="11845" y="11051"/>
                  <a:pt x="12890" y="11051"/>
                </a:cubicBezTo>
                <a:cubicBezTo>
                  <a:pt x="13935" y="11051"/>
                  <a:pt x="14632" y="10549"/>
                  <a:pt x="14632" y="9796"/>
                </a:cubicBezTo>
                <a:cubicBezTo>
                  <a:pt x="14632" y="9042"/>
                  <a:pt x="13935" y="8540"/>
                  <a:pt x="12890" y="8540"/>
                </a:cubicBezTo>
                <a:close/>
                <a:moveTo>
                  <a:pt x="8710" y="8540"/>
                </a:moveTo>
                <a:cubicBezTo>
                  <a:pt x="7665" y="8540"/>
                  <a:pt x="6968" y="9042"/>
                  <a:pt x="6968" y="9796"/>
                </a:cubicBezTo>
                <a:cubicBezTo>
                  <a:pt x="6968" y="10549"/>
                  <a:pt x="7665" y="11051"/>
                  <a:pt x="8710" y="11051"/>
                </a:cubicBezTo>
                <a:cubicBezTo>
                  <a:pt x="9755" y="11051"/>
                  <a:pt x="10452" y="10549"/>
                  <a:pt x="10452" y="9796"/>
                </a:cubicBezTo>
                <a:cubicBezTo>
                  <a:pt x="10452" y="9042"/>
                  <a:pt x="9755" y="8540"/>
                  <a:pt x="8710" y="854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6" name="Shape 1861"/>
          <p:cNvSpPr/>
          <p:nvPr/>
        </p:nvSpPr>
        <p:spPr>
          <a:xfrm>
            <a:off x="6129030" y="2722851"/>
            <a:ext cx="366394" cy="389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2" y="5002"/>
                </a:moveTo>
                <a:cubicBezTo>
                  <a:pt x="20144" y="6594"/>
                  <a:pt x="21600" y="9095"/>
                  <a:pt x="21600" y="12051"/>
                </a:cubicBezTo>
                <a:cubicBezTo>
                  <a:pt x="21600" y="14324"/>
                  <a:pt x="20629" y="16598"/>
                  <a:pt x="18930" y="18189"/>
                </a:cubicBezTo>
                <a:cubicBezTo>
                  <a:pt x="11407" y="12051"/>
                  <a:pt x="11407" y="12051"/>
                  <a:pt x="11407" y="12051"/>
                </a:cubicBezTo>
                <a:cubicBezTo>
                  <a:pt x="18202" y="5002"/>
                  <a:pt x="18202" y="5002"/>
                  <a:pt x="18202" y="5002"/>
                </a:cubicBezTo>
                <a:close/>
                <a:moveTo>
                  <a:pt x="18445" y="18872"/>
                </a:moveTo>
                <a:cubicBezTo>
                  <a:pt x="17960" y="19326"/>
                  <a:pt x="17474" y="19781"/>
                  <a:pt x="16746" y="20008"/>
                </a:cubicBezTo>
                <a:cubicBezTo>
                  <a:pt x="17960" y="18417"/>
                  <a:pt x="17960" y="18417"/>
                  <a:pt x="17960" y="18417"/>
                </a:cubicBezTo>
                <a:cubicBezTo>
                  <a:pt x="18445" y="18872"/>
                  <a:pt x="18445" y="18872"/>
                  <a:pt x="18445" y="18872"/>
                </a:cubicBezTo>
                <a:close/>
                <a:moveTo>
                  <a:pt x="15533" y="20918"/>
                </a:moveTo>
                <a:cubicBezTo>
                  <a:pt x="17474" y="17962"/>
                  <a:pt x="17474" y="17962"/>
                  <a:pt x="17474" y="17962"/>
                </a:cubicBezTo>
                <a:cubicBezTo>
                  <a:pt x="16989" y="17507"/>
                  <a:pt x="16989" y="17507"/>
                  <a:pt x="16989" y="17507"/>
                </a:cubicBezTo>
                <a:cubicBezTo>
                  <a:pt x="14562" y="21373"/>
                  <a:pt x="14562" y="21373"/>
                  <a:pt x="14562" y="21373"/>
                </a:cubicBezTo>
                <a:cubicBezTo>
                  <a:pt x="14804" y="21145"/>
                  <a:pt x="15290" y="20918"/>
                  <a:pt x="15533" y="20918"/>
                </a:cubicBezTo>
                <a:close/>
                <a:moveTo>
                  <a:pt x="14076" y="20691"/>
                </a:moveTo>
                <a:cubicBezTo>
                  <a:pt x="16261" y="17053"/>
                  <a:pt x="16261" y="17053"/>
                  <a:pt x="16261" y="17053"/>
                </a:cubicBezTo>
                <a:cubicBezTo>
                  <a:pt x="15775" y="16825"/>
                  <a:pt x="15775" y="16825"/>
                  <a:pt x="15775" y="16825"/>
                </a:cubicBezTo>
                <a:cubicBezTo>
                  <a:pt x="13834" y="20008"/>
                  <a:pt x="13834" y="20008"/>
                  <a:pt x="13834" y="20008"/>
                </a:cubicBezTo>
                <a:cubicBezTo>
                  <a:pt x="14076" y="20691"/>
                  <a:pt x="14076" y="20691"/>
                  <a:pt x="14076" y="20691"/>
                </a:cubicBezTo>
                <a:close/>
                <a:moveTo>
                  <a:pt x="13591" y="19099"/>
                </a:moveTo>
                <a:cubicBezTo>
                  <a:pt x="15290" y="16371"/>
                  <a:pt x="15290" y="16371"/>
                  <a:pt x="15290" y="16371"/>
                </a:cubicBezTo>
                <a:cubicBezTo>
                  <a:pt x="14804" y="15916"/>
                  <a:pt x="14804" y="15916"/>
                  <a:pt x="14804" y="15916"/>
                </a:cubicBezTo>
                <a:cubicBezTo>
                  <a:pt x="13348" y="18417"/>
                  <a:pt x="13348" y="18417"/>
                  <a:pt x="13348" y="18417"/>
                </a:cubicBezTo>
                <a:cubicBezTo>
                  <a:pt x="13591" y="19099"/>
                  <a:pt x="13591" y="19099"/>
                  <a:pt x="13591" y="19099"/>
                </a:cubicBezTo>
                <a:close/>
                <a:moveTo>
                  <a:pt x="12863" y="17735"/>
                </a:moveTo>
                <a:cubicBezTo>
                  <a:pt x="14319" y="15461"/>
                  <a:pt x="14319" y="15461"/>
                  <a:pt x="14319" y="15461"/>
                </a:cubicBezTo>
                <a:cubicBezTo>
                  <a:pt x="13834" y="15006"/>
                  <a:pt x="13834" y="15006"/>
                  <a:pt x="13834" y="15006"/>
                </a:cubicBezTo>
                <a:cubicBezTo>
                  <a:pt x="12620" y="17053"/>
                  <a:pt x="12620" y="17053"/>
                  <a:pt x="12620" y="17053"/>
                </a:cubicBezTo>
                <a:cubicBezTo>
                  <a:pt x="12863" y="17735"/>
                  <a:pt x="12863" y="17735"/>
                  <a:pt x="12863" y="17735"/>
                </a:cubicBezTo>
                <a:close/>
                <a:moveTo>
                  <a:pt x="12378" y="16143"/>
                </a:moveTo>
                <a:cubicBezTo>
                  <a:pt x="13348" y="14552"/>
                  <a:pt x="13348" y="14552"/>
                  <a:pt x="13348" y="14552"/>
                </a:cubicBezTo>
                <a:cubicBezTo>
                  <a:pt x="12863" y="14097"/>
                  <a:pt x="12863" y="14097"/>
                  <a:pt x="12863" y="14097"/>
                </a:cubicBezTo>
                <a:cubicBezTo>
                  <a:pt x="12135" y="15461"/>
                  <a:pt x="12135" y="15461"/>
                  <a:pt x="12135" y="15461"/>
                </a:cubicBezTo>
                <a:cubicBezTo>
                  <a:pt x="12378" y="16143"/>
                  <a:pt x="12378" y="16143"/>
                  <a:pt x="12378" y="16143"/>
                </a:cubicBezTo>
                <a:close/>
                <a:moveTo>
                  <a:pt x="11649" y="14779"/>
                </a:moveTo>
                <a:cubicBezTo>
                  <a:pt x="12378" y="13869"/>
                  <a:pt x="12378" y="13869"/>
                  <a:pt x="12378" y="13869"/>
                </a:cubicBezTo>
                <a:cubicBezTo>
                  <a:pt x="11892" y="13415"/>
                  <a:pt x="11892" y="13415"/>
                  <a:pt x="11892" y="13415"/>
                </a:cubicBezTo>
                <a:cubicBezTo>
                  <a:pt x="11407" y="13869"/>
                  <a:pt x="11407" y="13869"/>
                  <a:pt x="11407" y="13869"/>
                </a:cubicBezTo>
                <a:cubicBezTo>
                  <a:pt x="11649" y="14779"/>
                  <a:pt x="11649" y="14779"/>
                  <a:pt x="11649" y="14779"/>
                </a:cubicBezTo>
                <a:close/>
                <a:moveTo>
                  <a:pt x="11164" y="13187"/>
                </a:moveTo>
                <a:cubicBezTo>
                  <a:pt x="10921" y="12505"/>
                  <a:pt x="10921" y="12505"/>
                  <a:pt x="10921" y="12505"/>
                </a:cubicBezTo>
                <a:cubicBezTo>
                  <a:pt x="11407" y="12960"/>
                  <a:pt x="11407" y="12960"/>
                  <a:pt x="11407" y="12960"/>
                </a:cubicBezTo>
                <a:cubicBezTo>
                  <a:pt x="11164" y="13187"/>
                  <a:pt x="11164" y="13187"/>
                  <a:pt x="11164" y="13187"/>
                </a:cubicBezTo>
                <a:close/>
                <a:moveTo>
                  <a:pt x="14319" y="3865"/>
                </a:moveTo>
                <a:cubicBezTo>
                  <a:pt x="9951" y="12278"/>
                  <a:pt x="9951" y="12278"/>
                  <a:pt x="9951" y="12278"/>
                </a:cubicBezTo>
                <a:cubicBezTo>
                  <a:pt x="9951" y="12278"/>
                  <a:pt x="9222" y="6366"/>
                  <a:pt x="8737" y="2956"/>
                </a:cubicBezTo>
                <a:cubicBezTo>
                  <a:pt x="3883" y="3411"/>
                  <a:pt x="0" y="7503"/>
                  <a:pt x="0" y="12278"/>
                </a:cubicBezTo>
                <a:cubicBezTo>
                  <a:pt x="0" y="17507"/>
                  <a:pt x="4369" y="21600"/>
                  <a:pt x="9951" y="21600"/>
                </a:cubicBezTo>
                <a:cubicBezTo>
                  <a:pt x="11164" y="21600"/>
                  <a:pt x="12378" y="21373"/>
                  <a:pt x="13348" y="21145"/>
                </a:cubicBezTo>
                <a:cubicBezTo>
                  <a:pt x="9951" y="12278"/>
                  <a:pt x="9951" y="12278"/>
                  <a:pt x="9951" y="12278"/>
                </a:cubicBezTo>
                <a:cubicBezTo>
                  <a:pt x="16503" y="5229"/>
                  <a:pt x="16503" y="5229"/>
                  <a:pt x="16503" y="5229"/>
                </a:cubicBezTo>
                <a:cubicBezTo>
                  <a:pt x="16018" y="4547"/>
                  <a:pt x="15290" y="4093"/>
                  <a:pt x="14319" y="3865"/>
                </a:cubicBezTo>
                <a:close/>
                <a:moveTo>
                  <a:pt x="10436" y="0"/>
                </a:moveTo>
                <a:cubicBezTo>
                  <a:pt x="9951" y="0"/>
                  <a:pt x="9708" y="0"/>
                  <a:pt x="9222" y="0"/>
                </a:cubicBezTo>
                <a:cubicBezTo>
                  <a:pt x="9708" y="3411"/>
                  <a:pt x="10436" y="9322"/>
                  <a:pt x="10436" y="9322"/>
                </a:cubicBezTo>
                <a:cubicBezTo>
                  <a:pt x="14804" y="909"/>
                  <a:pt x="14804" y="909"/>
                  <a:pt x="14804" y="909"/>
                </a:cubicBezTo>
                <a:cubicBezTo>
                  <a:pt x="13591" y="227"/>
                  <a:pt x="11892" y="0"/>
                  <a:pt x="10436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7" name="Shape 1862"/>
          <p:cNvSpPr/>
          <p:nvPr/>
        </p:nvSpPr>
        <p:spPr>
          <a:xfrm>
            <a:off x="8373636" y="2851375"/>
            <a:ext cx="408376" cy="2671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27" y="19274"/>
                </a:moveTo>
                <a:cubicBezTo>
                  <a:pt x="6545" y="19274"/>
                  <a:pt x="9164" y="19938"/>
                  <a:pt x="11564" y="21600"/>
                </a:cubicBezTo>
                <a:cubicBezTo>
                  <a:pt x="13964" y="19938"/>
                  <a:pt x="16364" y="18942"/>
                  <a:pt x="18982" y="18942"/>
                </a:cubicBezTo>
                <a:cubicBezTo>
                  <a:pt x="18982" y="7643"/>
                  <a:pt x="18982" y="7643"/>
                  <a:pt x="18982" y="7643"/>
                </a:cubicBezTo>
                <a:cubicBezTo>
                  <a:pt x="11564" y="9305"/>
                  <a:pt x="11564" y="9305"/>
                  <a:pt x="11564" y="9305"/>
                </a:cubicBezTo>
                <a:cubicBezTo>
                  <a:pt x="3927" y="7643"/>
                  <a:pt x="3927" y="7643"/>
                  <a:pt x="3927" y="7643"/>
                </a:cubicBezTo>
                <a:cubicBezTo>
                  <a:pt x="3927" y="19274"/>
                  <a:pt x="3927" y="19274"/>
                  <a:pt x="3927" y="19274"/>
                </a:cubicBezTo>
                <a:close/>
                <a:moveTo>
                  <a:pt x="21600" y="2658"/>
                </a:moveTo>
                <a:cubicBezTo>
                  <a:pt x="21600" y="5649"/>
                  <a:pt x="21600" y="5649"/>
                  <a:pt x="21600" y="5649"/>
                </a:cubicBezTo>
                <a:cubicBezTo>
                  <a:pt x="11564" y="7975"/>
                  <a:pt x="11564" y="7975"/>
                  <a:pt x="11564" y="7975"/>
                </a:cubicBezTo>
                <a:cubicBezTo>
                  <a:pt x="1527" y="5649"/>
                  <a:pt x="1527" y="5649"/>
                  <a:pt x="1527" y="5649"/>
                </a:cubicBezTo>
                <a:cubicBezTo>
                  <a:pt x="1527" y="11298"/>
                  <a:pt x="1527" y="11298"/>
                  <a:pt x="1527" y="11298"/>
                </a:cubicBezTo>
                <a:cubicBezTo>
                  <a:pt x="1745" y="11631"/>
                  <a:pt x="1964" y="11963"/>
                  <a:pt x="1964" y="12295"/>
                </a:cubicBezTo>
                <a:cubicBezTo>
                  <a:pt x="1964" y="12960"/>
                  <a:pt x="1527" y="13625"/>
                  <a:pt x="1091" y="13625"/>
                </a:cubicBezTo>
                <a:cubicBezTo>
                  <a:pt x="873" y="13625"/>
                  <a:pt x="436" y="12960"/>
                  <a:pt x="436" y="12295"/>
                </a:cubicBezTo>
                <a:cubicBezTo>
                  <a:pt x="436" y="11963"/>
                  <a:pt x="655" y="11631"/>
                  <a:pt x="873" y="11298"/>
                </a:cubicBezTo>
                <a:cubicBezTo>
                  <a:pt x="873" y="8308"/>
                  <a:pt x="873" y="5649"/>
                  <a:pt x="873" y="2658"/>
                </a:cubicBezTo>
                <a:cubicBezTo>
                  <a:pt x="11564" y="0"/>
                  <a:pt x="11564" y="0"/>
                  <a:pt x="11564" y="0"/>
                </a:cubicBezTo>
                <a:cubicBezTo>
                  <a:pt x="21600" y="2658"/>
                  <a:pt x="21600" y="2658"/>
                  <a:pt x="21600" y="2658"/>
                </a:cubicBezTo>
                <a:close/>
                <a:moveTo>
                  <a:pt x="1745" y="13957"/>
                </a:moveTo>
                <a:cubicBezTo>
                  <a:pt x="1309" y="14289"/>
                  <a:pt x="1091" y="14289"/>
                  <a:pt x="655" y="13957"/>
                </a:cubicBezTo>
                <a:cubicBezTo>
                  <a:pt x="436" y="15618"/>
                  <a:pt x="218" y="17280"/>
                  <a:pt x="0" y="19274"/>
                </a:cubicBezTo>
                <a:cubicBezTo>
                  <a:pt x="218" y="19274"/>
                  <a:pt x="436" y="19274"/>
                  <a:pt x="436" y="19274"/>
                </a:cubicBezTo>
                <a:cubicBezTo>
                  <a:pt x="655" y="18609"/>
                  <a:pt x="655" y="18609"/>
                  <a:pt x="655" y="18609"/>
                </a:cubicBezTo>
                <a:cubicBezTo>
                  <a:pt x="655" y="19274"/>
                  <a:pt x="655" y="19274"/>
                  <a:pt x="655" y="19274"/>
                </a:cubicBezTo>
                <a:cubicBezTo>
                  <a:pt x="873" y="19606"/>
                  <a:pt x="1091" y="19606"/>
                  <a:pt x="1309" y="19606"/>
                </a:cubicBezTo>
                <a:cubicBezTo>
                  <a:pt x="1527" y="18942"/>
                  <a:pt x="1527" y="18942"/>
                  <a:pt x="1527" y="18942"/>
                </a:cubicBezTo>
                <a:cubicBezTo>
                  <a:pt x="1527" y="19606"/>
                  <a:pt x="1527" y="19606"/>
                  <a:pt x="1527" y="19606"/>
                </a:cubicBezTo>
                <a:cubicBezTo>
                  <a:pt x="1527" y="19606"/>
                  <a:pt x="1745" y="19606"/>
                  <a:pt x="1745" y="19606"/>
                </a:cubicBezTo>
                <a:cubicBezTo>
                  <a:pt x="1745" y="16948"/>
                  <a:pt x="1745" y="16948"/>
                  <a:pt x="1745" y="16948"/>
                </a:cubicBezTo>
                <a:cubicBezTo>
                  <a:pt x="1964" y="19274"/>
                  <a:pt x="1964" y="19274"/>
                  <a:pt x="1964" y="19274"/>
                </a:cubicBezTo>
                <a:cubicBezTo>
                  <a:pt x="2182" y="19274"/>
                  <a:pt x="2182" y="19274"/>
                  <a:pt x="2400" y="19274"/>
                </a:cubicBezTo>
                <a:cubicBezTo>
                  <a:pt x="2182" y="17280"/>
                  <a:pt x="1964" y="15618"/>
                  <a:pt x="1745" y="13957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8" name="Shape 1863"/>
          <p:cNvSpPr/>
          <p:nvPr/>
        </p:nvSpPr>
        <p:spPr>
          <a:xfrm>
            <a:off x="4903168" y="2776283"/>
            <a:ext cx="381660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0"/>
                </a:moveTo>
                <a:cubicBezTo>
                  <a:pt x="20671" y="0"/>
                  <a:pt x="20671" y="0"/>
                  <a:pt x="2067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227"/>
                  <a:pt x="21600" y="1227"/>
                  <a:pt x="21600" y="1227"/>
                </a:cubicBezTo>
                <a:cubicBezTo>
                  <a:pt x="21600" y="16936"/>
                  <a:pt x="21600" y="16936"/>
                  <a:pt x="21600" y="16936"/>
                </a:cubicBezTo>
                <a:cubicBezTo>
                  <a:pt x="21600" y="18164"/>
                  <a:pt x="21600" y="18164"/>
                  <a:pt x="21600" y="18164"/>
                </a:cubicBezTo>
                <a:cubicBezTo>
                  <a:pt x="20671" y="18164"/>
                  <a:pt x="20671" y="18164"/>
                  <a:pt x="20671" y="18164"/>
                </a:cubicBezTo>
                <a:cubicBezTo>
                  <a:pt x="18813" y="18164"/>
                  <a:pt x="18813" y="18164"/>
                  <a:pt x="18813" y="18164"/>
                </a:cubicBezTo>
                <a:cubicBezTo>
                  <a:pt x="18581" y="17673"/>
                  <a:pt x="18581" y="17673"/>
                  <a:pt x="18581" y="17673"/>
                </a:cubicBezTo>
                <a:cubicBezTo>
                  <a:pt x="18813" y="16936"/>
                  <a:pt x="19045" y="16445"/>
                  <a:pt x="19045" y="15955"/>
                </a:cubicBezTo>
                <a:cubicBezTo>
                  <a:pt x="19510" y="15955"/>
                  <a:pt x="19510" y="15955"/>
                  <a:pt x="19510" y="15955"/>
                </a:cubicBezTo>
                <a:cubicBezTo>
                  <a:pt x="19510" y="2455"/>
                  <a:pt x="19510" y="2455"/>
                  <a:pt x="19510" y="2455"/>
                </a:cubicBezTo>
                <a:cubicBezTo>
                  <a:pt x="2323" y="2455"/>
                  <a:pt x="2323" y="2455"/>
                  <a:pt x="2323" y="2455"/>
                </a:cubicBezTo>
                <a:cubicBezTo>
                  <a:pt x="2323" y="15955"/>
                  <a:pt x="2323" y="15955"/>
                  <a:pt x="2323" y="15955"/>
                </a:cubicBezTo>
                <a:cubicBezTo>
                  <a:pt x="10684" y="15955"/>
                  <a:pt x="10684" y="15955"/>
                  <a:pt x="10684" y="15955"/>
                </a:cubicBezTo>
                <a:cubicBezTo>
                  <a:pt x="10684" y="16445"/>
                  <a:pt x="10916" y="16936"/>
                  <a:pt x="11148" y="17673"/>
                </a:cubicBezTo>
                <a:cubicBezTo>
                  <a:pt x="10916" y="18164"/>
                  <a:pt x="10916" y="18164"/>
                  <a:pt x="10916" y="18164"/>
                </a:cubicBezTo>
                <a:cubicBezTo>
                  <a:pt x="1161" y="18164"/>
                  <a:pt x="1161" y="18164"/>
                  <a:pt x="1161" y="18164"/>
                </a:cubicBezTo>
                <a:cubicBezTo>
                  <a:pt x="0" y="18164"/>
                  <a:pt x="0" y="18164"/>
                  <a:pt x="0" y="18164"/>
                </a:cubicBezTo>
                <a:cubicBezTo>
                  <a:pt x="0" y="16936"/>
                  <a:pt x="0" y="16936"/>
                  <a:pt x="0" y="16936"/>
                </a:cubicBezTo>
                <a:cubicBezTo>
                  <a:pt x="0" y="1227"/>
                  <a:pt x="0" y="1227"/>
                  <a:pt x="0" y="1227"/>
                </a:cubicBezTo>
                <a:cubicBezTo>
                  <a:pt x="0" y="0"/>
                  <a:pt x="0" y="0"/>
                  <a:pt x="0" y="0"/>
                </a:cubicBezTo>
                <a:cubicBezTo>
                  <a:pt x="1161" y="0"/>
                  <a:pt x="1161" y="0"/>
                  <a:pt x="1161" y="0"/>
                </a:cubicBezTo>
                <a:close/>
                <a:moveTo>
                  <a:pt x="14865" y="12518"/>
                </a:moveTo>
                <a:cubicBezTo>
                  <a:pt x="13239" y="12518"/>
                  <a:pt x="12077" y="13745"/>
                  <a:pt x="12077" y="15464"/>
                </a:cubicBezTo>
                <a:cubicBezTo>
                  <a:pt x="12077" y="16200"/>
                  <a:pt x="12310" y="16936"/>
                  <a:pt x="12774" y="17427"/>
                </a:cubicBezTo>
                <a:cubicBezTo>
                  <a:pt x="11613" y="20127"/>
                  <a:pt x="11613" y="20127"/>
                  <a:pt x="11613" y="20127"/>
                </a:cubicBezTo>
                <a:cubicBezTo>
                  <a:pt x="13239" y="20127"/>
                  <a:pt x="13239" y="20127"/>
                  <a:pt x="13239" y="20127"/>
                </a:cubicBezTo>
                <a:cubicBezTo>
                  <a:pt x="14168" y="21109"/>
                  <a:pt x="14168" y="21109"/>
                  <a:pt x="14168" y="21109"/>
                </a:cubicBezTo>
                <a:cubicBezTo>
                  <a:pt x="14865" y="19145"/>
                  <a:pt x="14865" y="19145"/>
                  <a:pt x="14865" y="19145"/>
                </a:cubicBezTo>
                <a:cubicBezTo>
                  <a:pt x="15794" y="21600"/>
                  <a:pt x="15794" y="21600"/>
                  <a:pt x="15794" y="21600"/>
                </a:cubicBezTo>
                <a:cubicBezTo>
                  <a:pt x="16723" y="20618"/>
                  <a:pt x="16723" y="20618"/>
                  <a:pt x="16723" y="20618"/>
                </a:cubicBezTo>
                <a:cubicBezTo>
                  <a:pt x="18116" y="20618"/>
                  <a:pt x="18116" y="20618"/>
                  <a:pt x="18116" y="20618"/>
                </a:cubicBezTo>
                <a:cubicBezTo>
                  <a:pt x="17187" y="17427"/>
                  <a:pt x="17187" y="17427"/>
                  <a:pt x="17187" y="17427"/>
                </a:cubicBezTo>
                <a:cubicBezTo>
                  <a:pt x="17419" y="16936"/>
                  <a:pt x="17652" y="16200"/>
                  <a:pt x="17652" y="15464"/>
                </a:cubicBezTo>
                <a:cubicBezTo>
                  <a:pt x="17652" y="13745"/>
                  <a:pt x="16490" y="12518"/>
                  <a:pt x="14865" y="12518"/>
                </a:cubicBezTo>
                <a:close/>
                <a:moveTo>
                  <a:pt x="16490" y="16445"/>
                </a:moveTo>
                <a:cubicBezTo>
                  <a:pt x="16026" y="16691"/>
                  <a:pt x="15561" y="16936"/>
                  <a:pt x="14865" y="16936"/>
                </a:cubicBezTo>
                <a:cubicBezTo>
                  <a:pt x="14400" y="16936"/>
                  <a:pt x="13703" y="16691"/>
                  <a:pt x="13239" y="16445"/>
                </a:cubicBezTo>
                <a:cubicBezTo>
                  <a:pt x="13471" y="16936"/>
                  <a:pt x="14168" y="17673"/>
                  <a:pt x="14865" y="17673"/>
                </a:cubicBezTo>
                <a:cubicBezTo>
                  <a:pt x="15561" y="17673"/>
                  <a:pt x="16258" y="17182"/>
                  <a:pt x="16490" y="16445"/>
                </a:cubicBezTo>
                <a:close/>
                <a:moveTo>
                  <a:pt x="14400" y="13500"/>
                </a:moveTo>
                <a:cubicBezTo>
                  <a:pt x="14865" y="13500"/>
                  <a:pt x="15329" y="13745"/>
                  <a:pt x="15794" y="14236"/>
                </a:cubicBezTo>
                <a:cubicBezTo>
                  <a:pt x="16258" y="14727"/>
                  <a:pt x="16490" y="15218"/>
                  <a:pt x="16490" y="15709"/>
                </a:cubicBezTo>
                <a:cubicBezTo>
                  <a:pt x="16955" y="15218"/>
                  <a:pt x="16723" y="14236"/>
                  <a:pt x="16258" y="13745"/>
                </a:cubicBezTo>
                <a:cubicBezTo>
                  <a:pt x="15794" y="13255"/>
                  <a:pt x="15097" y="13255"/>
                  <a:pt x="14400" y="13500"/>
                </a:cubicBezTo>
                <a:close/>
                <a:moveTo>
                  <a:pt x="4181" y="10064"/>
                </a:moveTo>
                <a:cubicBezTo>
                  <a:pt x="4181" y="11291"/>
                  <a:pt x="4181" y="11291"/>
                  <a:pt x="4181" y="11291"/>
                </a:cubicBezTo>
                <a:cubicBezTo>
                  <a:pt x="17884" y="11291"/>
                  <a:pt x="17884" y="11291"/>
                  <a:pt x="17884" y="11291"/>
                </a:cubicBezTo>
                <a:cubicBezTo>
                  <a:pt x="17884" y="10064"/>
                  <a:pt x="17884" y="10064"/>
                  <a:pt x="17884" y="10064"/>
                </a:cubicBezTo>
                <a:cubicBezTo>
                  <a:pt x="4181" y="10064"/>
                  <a:pt x="4181" y="10064"/>
                  <a:pt x="4181" y="10064"/>
                </a:cubicBezTo>
                <a:close/>
                <a:moveTo>
                  <a:pt x="10916" y="7118"/>
                </a:moveTo>
                <a:cubicBezTo>
                  <a:pt x="10916" y="8345"/>
                  <a:pt x="10916" y="8345"/>
                  <a:pt x="10916" y="8345"/>
                </a:cubicBezTo>
                <a:cubicBezTo>
                  <a:pt x="17884" y="8345"/>
                  <a:pt x="17884" y="8345"/>
                  <a:pt x="17884" y="8345"/>
                </a:cubicBezTo>
                <a:cubicBezTo>
                  <a:pt x="17884" y="7118"/>
                  <a:pt x="17884" y="7118"/>
                  <a:pt x="17884" y="7118"/>
                </a:cubicBezTo>
                <a:cubicBezTo>
                  <a:pt x="10916" y="7118"/>
                  <a:pt x="10916" y="7118"/>
                  <a:pt x="10916" y="7118"/>
                </a:cubicBezTo>
                <a:close/>
                <a:moveTo>
                  <a:pt x="10916" y="4173"/>
                </a:moveTo>
                <a:cubicBezTo>
                  <a:pt x="10916" y="5400"/>
                  <a:pt x="10916" y="5400"/>
                  <a:pt x="10916" y="5400"/>
                </a:cubicBezTo>
                <a:cubicBezTo>
                  <a:pt x="17884" y="5400"/>
                  <a:pt x="17884" y="5400"/>
                  <a:pt x="17884" y="5400"/>
                </a:cubicBezTo>
                <a:cubicBezTo>
                  <a:pt x="17884" y="4173"/>
                  <a:pt x="17884" y="4173"/>
                  <a:pt x="17884" y="4173"/>
                </a:cubicBezTo>
                <a:cubicBezTo>
                  <a:pt x="10916" y="4173"/>
                  <a:pt x="10916" y="4173"/>
                  <a:pt x="10916" y="4173"/>
                </a:cubicBezTo>
                <a:close/>
                <a:moveTo>
                  <a:pt x="4181" y="4173"/>
                </a:moveTo>
                <a:cubicBezTo>
                  <a:pt x="4181" y="8591"/>
                  <a:pt x="4181" y="8591"/>
                  <a:pt x="4181" y="8591"/>
                </a:cubicBezTo>
                <a:cubicBezTo>
                  <a:pt x="9290" y="8591"/>
                  <a:pt x="9290" y="8591"/>
                  <a:pt x="9290" y="8591"/>
                </a:cubicBezTo>
                <a:cubicBezTo>
                  <a:pt x="9290" y="4173"/>
                  <a:pt x="9290" y="4173"/>
                  <a:pt x="9290" y="4173"/>
                </a:cubicBezTo>
                <a:lnTo>
                  <a:pt x="4181" y="417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9" name="Shape 1864"/>
          <p:cNvSpPr/>
          <p:nvPr/>
        </p:nvSpPr>
        <p:spPr>
          <a:xfrm>
            <a:off x="6117580" y="3479689"/>
            <a:ext cx="349219" cy="4186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85" extrusionOk="0">
                <a:moveTo>
                  <a:pt x="12452" y="4483"/>
                </a:moveTo>
                <a:cubicBezTo>
                  <a:pt x="11944" y="4076"/>
                  <a:pt x="10165" y="3057"/>
                  <a:pt x="8386" y="3668"/>
                </a:cubicBezTo>
                <a:cubicBezTo>
                  <a:pt x="6353" y="4279"/>
                  <a:pt x="5591" y="6113"/>
                  <a:pt x="6607" y="7743"/>
                </a:cubicBezTo>
                <a:cubicBezTo>
                  <a:pt x="7624" y="9374"/>
                  <a:pt x="8386" y="9985"/>
                  <a:pt x="8640" y="10393"/>
                </a:cubicBezTo>
                <a:cubicBezTo>
                  <a:pt x="8894" y="10596"/>
                  <a:pt x="8640" y="11004"/>
                  <a:pt x="8894" y="11208"/>
                </a:cubicBezTo>
                <a:cubicBezTo>
                  <a:pt x="9148" y="12227"/>
                  <a:pt x="11689" y="12634"/>
                  <a:pt x="12452" y="12023"/>
                </a:cubicBezTo>
                <a:cubicBezTo>
                  <a:pt x="13214" y="12634"/>
                  <a:pt x="15755" y="12227"/>
                  <a:pt x="16009" y="11208"/>
                </a:cubicBezTo>
                <a:cubicBezTo>
                  <a:pt x="16009" y="11004"/>
                  <a:pt x="16009" y="10596"/>
                  <a:pt x="16009" y="10393"/>
                </a:cubicBezTo>
                <a:cubicBezTo>
                  <a:pt x="16264" y="9985"/>
                  <a:pt x="17280" y="9374"/>
                  <a:pt x="18296" y="7743"/>
                </a:cubicBezTo>
                <a:cubicBezTo>
                  <a:pt x="19313" y="6113"/>
                  <a:pt x="18551" y="4279"/>
                  <a:pt x="16264" y="3668"/>
                </a:cubicBezTo>
                <a:cubicBezTo>
                  <a:pt x="14739" y="3057"/>
                  <a:pt x="12960" y="4076"/>
                  <a:pt x="12452" y="4483"/>
                </a:cubicBezTo>
                <a:close/>
                <a:moveTo>
                  <a:pt x="21346" y="14876"/>
                </a:moveTo>
                <a:cubicBezTo>
                  <a:pt x="3558" y="14876"/>
                  <a:pt x="3558" y="14876"/>
                  <a:pt x="3558" y="14876"/>
                </a:cubicBezTo>
                <a:cubicBezTo>
                  <a:pt x="2795" y="15487"/>
                  <a:pt x="2541" y="16098"/>
                  <a:pt x="2795" y="16913"/>
                </a:cubicBezTo>
                <a:cubicBezTo>
                  <a:pt x="2795" y="16913"/>
                  <a:pt x="2795" y="16913"/>
                  <a:pt x="2795" y="16913"/>
                </a:cubicBezTo>
                <a:cubicBezTo>
                  <a:pt x="2795" y="17525"/>
                  <a:pt x="3049" y="18136"/>
                  <a:pt x="3558" y="18747"/>
                </a:cubicBezTo>
                <a:cubicBezTo>
                  <a:pt x="21600" y="18747"/>
                  <a:pt x="21600" y="18747"/>
                  <a:pt x="21600" y="18747"/>
                </a:cubicBezTo>
                <a:cubicBezTo>
                  <a:pt x="21600" y="20785"/>
                  <a:pt x="21600" y="20785"/>
                  <a:pt x="21600" y="20785"/>
                </a:cubicBezTo>
                <a:cubicBezTo>
                  <a:pt x="3049" y="20785"/>
                  <a:pt x="3049" y="20785"/>
                  <a:pt x="3049" y="20785"/>
                </a:cubicBezTo>
                <a:cubicBezTo>
                  <a:pt x="2541" y="20785"/>
                  <a:pt x="2541" y="20785"/>
                  <a:pt x="2541" y="20785"/>
                </a:cubicBezTo>
                <a:cubicBezTo>
                  <a:pt x="2033" y="20581"/>
                  <a:pt x="2033" y="20581"/>
                  <a:pt x="2033" y="20581"/>
                </a:cubicBezTo>
                <a:cubicBezTo>
                  <a:pt x="2033" y="20377"/>
                  <a:pt x="1779" y="20377"/>
                  <a:pt x="1779" y="20377"/>
                </a:cubicBezTo>
                <a:cubicBezTo>
                  <a:pt x="762" y="19359"/>
                  <a:pt x="0" y="18136"/>
                  <a:pt x="0" y="16913"/>
                </a:cubicBezTo>
                <a:cubicBezTo>
                  <a:pt x="0" y="16913"/>
                  <a:pt x="0" y="16913"/>
                  <a:pt x="0" y="16913"/>
                </a:cubicBezTo>
                <a:cubicBezTo>
                  <a:pt x="0" y="15691"/>
                  <a:pt x="508" y="14264"/>
                  <a:pt x="1779" y="13245"/>
                </a:cubicBezTo>
                <a:cubicBezTo>
                  <a:pt x="1779" y="13245"/>
                  <a:pt x="1779" y="13042"/>
                  <a:pt x="2033" y="13042"/>
                </a:cubicBezTo>
                <a:cubicBezTo>
                  <a:pt x="2287" y="12634"/>
                  <a:pt x="2287" y="12634"/>
                  <a:pt x="2287" y="12634"/>
                </a:cubicBezTo>
                <a:cubicBezTo>
                  <a:pt x="3049" y="12634"/>
                  <a:pt x="3049" y="12634"/>
                  <a:pt x="3049" y="12634"/>
                </a:cubicBezTo>
                <a:cubicBezTo>
                  <a:pt x="21346" y="12634"/>
                  <a:pt x="21346" y="12634"/>
                  <a:pt x="21346" y="12634"/>
                </a:cubicBezTo>
                <a:cubicBezTo>
                  <a:pt x="21346" y="14876"/>
                  <a:pt x="21346" y="14876"/>
                  <a:pt x="21346" y="14876"/>
                </a:cubicBezTo>
                <a:close/>
                <a:moveTo>
                  <a:pt x="4066" y="17728"/>
                </a:moveTo>
                <a:cubicBezTo>
                  <a:pt x="4066" y="18136"/>
                  <a:pt x="4066" y="18136"/>
                  <a:pt x="4066" y="18136"/>
                </a:cubicBezTo>
                <a:cubicBezTo>
                  <a:pt x="19821" y="18136"/>
                  <a:pt x="19821" y="18136"/>
                  <a:pt x="19821" y="18136"/>
                </a:cubicBezTo>
                <a:cubicBezTo>
                  <a:pt x="19821" y="17728"/>
                  <a:pt x="19821" y="17728"/>
                  <a:pt x="19821" y="17728"/>
                </a:cubicBezTo>
                <a:cubicBezTo>
                  <a:pt x="4066" y="17728"/>
                  <a:pt x="4066" y="17728"/>
                  <a:pt x="4066" y="17728"/>
                </a:cubicBezTo>
                <a:close/>
                <a:moveTo>
                  <a:pt x="4066" y="15487"/>
                </a:moveTo>
                <a:cubicBezTo>
                  <a:pt x="4066" y="15894"/>
                  <a:pt x="4066" y="15894"/>
                  <a:pt x="4066" y="15894"/>
                </a:cubicBezTo>
                <a:cubicBezTo>
                  <a:pt x="19821" y="15894"/>
                  <a:pt x="19821" y="15894"/>
                  <a:pt x="19821" y="15894"/>
                </a:cubicBezTo>
                <a:cubicBezTo>
                  <a:pt x="19821" y="15487"/>
                  <a:pt x="19821" y="15487"/>
                  <a:pt x="19821" y="15487"/>
                </a:cubicBezTo>
                <a:cubicBezTo>
                  <a:pt x="4066" y="15487"/>
                  <a:pt x="4066" y="15487"/>
                  <a:pt x="4066" y="15487"/>
                </a:cubicBezTo>
                <a:close/>
                <a:moveTo>
                  <a:pt x="4066" y="16506"/>
                </a:moveTo>
                <a:cubicBezTo>
                  <a:pt x="4066" y="17117"/>
                  <a:pt x="4066" y="17117"/>
                  <a:pt x="4066" y="17117"/>
                </a:cubicBezTo>
                <a:cubicBezTo>
                  <a:pt x="19821" y="17117"/>
                  <a:pt x="19821" y="17117"/>
                  <a:pt x="19821" y="17117"/>
                </a:cubicBezTo>
                <a:cubicBezTo>
                  <a:pt x="19821" y="16506"/>
                  <a:pt x="19821" y="16506"/>
                  <a:pt x="19821" y="16506"/>
                </a:cubicBezTo>
                <a:cubicBezTo>
                  <a:pt x="4066" y="16506"/>
                  <a:pt x="4066" y="16506"/>
                  <a:pt x="4066" y="16506"/>
                </a:cubicBezTo>
                <a:close/>
                <a:moveTo>
                  <a:pt x="12706" y="1223"/>
                </a:moveTo>
                <a:cubicBezTo>
                  <a:pt x="13722" y="-815"/>
                  <a:pt x="16264" y="204"/>
                  <a:pt x="18551" y="815"/>
                </a:cubicBezTo>
                <a:cubicBezTo>
                  <a:pt x="17534" y="2038"/>
                  <a:pt x="14739" y="2853"/>
                  <a:pt x="12960" y="2242"/>
                </a:cubicBezTo>
                <a:cubicBezTo>
                  <a:pt x="12960" y="2853"/>
                  <a:pt x="12706" y="3464"/>
                  <a:pt x="12706" y="4076"/>
                </a:cubicBezTo>
                <a:cubicBezTo>
                  <a:pt x="12198" y="4076"/>
                  <a:pt x="12198" y="4076"/>
                  <a:pt x="12198" y="4076"/>
                </a:cubicBezTo>
                <a:cubicBezTo>
                  <a:pt x="12198" y="2649"/>
                  <a:pt x="11689" y="1834"/>
                  <a:pt x="10165" y="815"/>
                </a:cubicBezTo>
                <a:cubicBezTo>
                  <a:pt x="11689" y="0"/>
                  <a:pt x="11689" y="0"/>
                  <a:pt x="11689" y="0"/>
                </a:cubicBezTo>
                <a:cubicBezTo>
                  <a:pt x="12198" y="408"/>
                  <a:pt x="12706" y="815"/>
                  <a:pt x="12706" y="1223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0" name="Shape 1865"/>
          <p:cNvSpPr/>
          <p:nvPr/>
        </p:nvSpPr>
        <p:spPr>
          <a:xfrm>
            <a:off x="2582878" y="2628164"/>
            <a:ext cx="406467" cy="410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1" y="0"/>
                </a:moveTo>
                <a:cubicBezTo>
                  <a:pt x="16800" y="0"/>
                  <a:pt x="21600" y="4752"/>
                  <a:pt x="21600" y="10800"/>
                </a:cubicBezTo>
                <a:cubicBezTo>
                  <a:pt x="21600" y="16632"/>
                  <a:pt x="16800" y="21600"/>
                  <a:pt x="10691" y="21600"/>
                </a:cubicBezTo>
                <a:cubicBezTo>
                  <a:pt x="4800" y="21600"/>
                  <a:pt x="0" y="16632"/>
                  <a:pt x="0" y="10800"/>
                </a:cubicBezTo>
                <a:cubicBezTo>
                  <a:pt x="0" y="4752"/>
                  <a:pt x="4800" y="0"/>
                  <a:pt x="10691" y="0"/>
                </a:cubicBezTo>
                <a:close/>
                <a:moveTo>
                  <a:pt x="9818" y="3240"/>
                </a:moveTo>
                <a:cubicBezTo>
                  <a:pt x="9818" y="9504"/>
                  <a:pt x="9818" y="9504"/>
                  <a:pt x="9818" y="9504"/>
                </a:cubicBezTo>
                <a:cubicBezTo>
                  <a:pt x="11782" y="9504"/>
                  <a:pt x="11782" y="9504"/>
                  <a:pt x="11782" y="9504"/>
                </a:cubicBezTo>
                <a:cubicBezTo>
                  <a:pt x="11782" y="3240"/>
                  <a:pt x="11782" y="3240"/>
                  <a:pt x="11782" y="3240"/>
                </a:cubicBezTo>
                <a:cubicBezTo>
                  <a:pt x="9818" y="3240"/>
                  <a:pt x="9818" y="3240"/>
                  <a:pt x="9818" y="3240"/>
                </a:cubicBezTo>
                <a:close/>
                <a:moveTo>
                  <a:pt x="14618" y="5184"/>
                </a:moveTo>
                <a:cubicBezTo>
                  <a:pt x="13309" y="6912"/>
                  <a:pt x="13309" y="6912"/>
                  <a:pt x="13309" y="6912"/>
                </a:cubicBezTo>
                <a:cubicBezTo>
                  <a:pt x="13527" y="7128"/>
                  <a:pt x="13745" y="7344"/>
                  <a:pt x="13964" y="7560"/>
                </a:cubicBezTo>
                <a:cubicBezTo>
                  <a:pt x="14836" y="8424"/>
                  <a:pt x="15273" y="9504"/>
                  <a:pt x="15273" y="10800"/>
                </a:cubicBezTo>
                <a:cubicBezTo>
                  <a:pt x="15273" y="11880"/>
                  <a:pt x="14836" y="13176"/>
                  <a:pt x="13964" y="14040"/>
                </a:cubicBezTo>
                <a:cubicBezTo>
                  <a:pt x="13091" y="14688"/>
                  <a:pt x="12000" y="15336"/>
                  <a:pt x="10691" y="15336"/>
                </a:cubicBezTo>
                <a:cubicBezTo>
                  <a:pt x="9600" y="15336"/>
                  <a:pt x="8291" y="14688"/>
                  <a:pt x="7636" y="14040"/>
                </a:cubicBezTo>
                <a:cubicBezTo>
                  <a:pt x="6764" y="13176"/>
                  <a:pt x="6109" y="11880"/>
                  <a:pt x="6109" y="10800"/>
                </a:cubicBezTo>
                <a:cubicBezTo>
                  <a:pt x="6109" y="9504"/>
                  <a:pt x="6764" y="8424"/>
                  <a:pt x="7636" y="7560"/>
                </a:cubicBezTo>
                <a:cubicBezTo>
                  <a:pt x="7636" y="7344"/>
                  <a:pt x="7855" y="7128"/>
                  <a:pt x="8073" y="6912"/>
                </a:cubicBezTo>
                <a:cubicBezTo>
                  <a:pt x="6764" y="5184"/>
                  <a:pt x="6764" y="5184"/>
                  <a:pt x="6764" y="5184"/>
                </a:cubicBezTo>
                <a:cubicBezTo>
                  <a:pt x="6545" y="5400"/>
                  <a:pt x="6327" y="5616"/>
                  <a:pt x="5891" y="6048"/>
                </a:cubicBezTo>
                <a:cubicBezTo>
                  <a:pt x="4800" y="7128"/>
                  <a:pt x="3927" y="8856"/>
                  <a:pt x="3927" y="10800"/>
                </a:cubicBezTo>
                <a:cubicBezTo>
                  <a:pt x="3927" y="12528"/>
                  <a:pt x="4800" y="14256"/>
                  <a:pt x="5891" y="15552"/>
                </a:cubicBezTo>
                <a:cubicBezTo>
                  <a:pt x="7200" y="16632"/>
                  <a:pt x="8945" y="17496"/>
                  <a:pt x="10691" y="17496"/>
                </a:cubicBezTo>
                <a:cubicBezTo>
                  <a:pt x="12655" y="17496"/>
                  <a:pt x="14400" y="16632"/>
                  <a:pt x="15709" y="15552"/>
                </a:cubicBezTo>
                <a:cubicBezTo>
                  <a:pt x="16800" y="14256"/>
                  <a:pt x="17673" y="12528"/>
                  <a:pt x="17673" y="10800"/>
                </a:cubicBezTo>
                <a:cubicBezTo>
                  <a:pt x="17673" y="8856"/>
                  <a:pt x="16800" y="7128"/>
                  <a:pt x="15709" y="6048"/>
                </a:cubicBezTo>
                <a:cubicBezTo>
                  <a:pt x="15273" y="5616"/>
                  <a:pt x="15055" y="5400"/>
                  <a:pt x="14618" y="518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1" name="Shape 1866"/>
          <p:cNvSpPr/>
          <p:nvPr/>
        </p:nvSpPr>
        <p:spPr>
          <a:xfrm>
            <a:off x="1483398" y="4215142"/>
            <a:ext cx="263346" cy="398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7" y="0"/>
                </a:moveTo>
                <a:cubicBezTo>
                  <a:pt x="18563" y="0"/>
                  <a:pt x="18563" y="0"/>
                  <a:pt x="18563" y="0"/>
                </a:cubicBezTo>
                <a:cubicBezTo>
                  <a:pt x="20250" y="0"/>
                  <a:pt x="21600" y="891"/>
                  <a:pt x="21600" y="2004"/>
                </a:cubicBezTo>
                <a:cubicBezTo>
                  <a:pt x="21600" y="19819"/>
                  <a:pt x="21600" y="19819"/>
                  <a:pt x="21600" y="19819"/>
                </a:cubicBezTo>
                <a:cubicBezTo>
                  <a:pt x="21600" y="20709"/>
                  <a:pt x="20250" y="21600"/>
                  <a:pt x="18563" y="21600"/>
                </a:cubicBezTo>
                <a:cubicBezTo>
                  <a:pt x="3037" y="21600"/>
                  <a:pt x="3037" y="21600"/>
                  <a:pt x="3037" y="21600"/>
                </a:cubicBezTo>
                <a:cubicBezTo>
                  <a:pt x="1350" y="21600"/>
                  <a:pt x="0" y="20709"/>
                  <a:pt x="0" y="19819"/>
                </a:cubicBezTo>
                <a:cubicBezTo>
                  <a:pt x="0" y="2004"/>
                  <a:pt x="0" y="2004"/>
                  <a:pt x="0" y="2004"/>
                </a:cubicBezTo>
                <a:cubicBezTo>
                  <a:pt x="0" y="891"/>
                  <a:pt x="1350" y="0"/>
                  <a:pt x="3037" y="0"/>
                </a:cubicBezTo>
                <a:close/>
                <a:moveTo>
                  <a:pt x="2362" y="3118"/>
                </a:moveTo>
                <a:cubicBezTo>
                  <a:pt x="2362" y="10689"/>
                  <a:pt x="2362" y="10689"/>
                  <a:pt x="2362" y="10689"/>
                </a:cubicBezTo>
                <a:cubicBezTo>
                  <a:pt x="19238" y="10689"/>
                  <a:pt x="19238" y="10689"/>
                  <a:pt x="19238" y="10689"/>
                </a:cubicBezTo>
                <a:cubicBezTo>
                  <a:pt x="19238" y="3118"/>
                  <a:pt x="19238" y="3118"/>
                  <a:pt x="19238" y="3118"/>
                </a:cubicBezTo>
                <a:cubicBezTo>
                  <a:pt x="2362" y="3118"/>
                  <a:pt x="2362" y="3118"/>
                  <a:pt x="2362" y="3118"/>
                </a:cubicBezTo>
                <a:close/>
                <a:moveTo>
                  <a:pt x="6750" y="1113"/>
                </a:moveTo>
                <a:cubicBezTo>
                  <a:pt x="6750" y="1781"/>
                  <a:pt x="6750" y="1781"/>
                  <a:pt x="6750" y="1781"/>
                </a:cubicBezTo>
                <a:cubicBezTo>
                  <a:pt x="14175" y="1781"/>
                  <a:pt x="14175" y="1781"/>
                  <a:pt x="14175" y="1781"/>
                </a:cubicBezTo>
                <a:cubicBezTo>
                  <a:pt x="14175" y="1113"/>
                  <a:pt x="14175" y="1113"/>
                  <a:pt x="14175" y="1113"/>
                </a:cubicBezTo>
                <a:cubicBezTo>
                  <a:pt x="6750" y="1113"/>
                  <a:pt x="6750" y="1113"/>
                  <a:pt x="6750" y="1113"/>
                </a:cubicBezTo>
                <a:close/>
                <a:moveTo>
                  <a:pt x="9112" y="11579"/>
                </a:moveTo>
                <a:cubicBezTo>
                  <a:pt x="8438" y="11579"/>
                  <a:pt x="8100" y="11802"/>
                  <a:pt x="8100" y="12247"/>
                </a:cubicBezTo>
                <a:cubicBezTo>
                  <a:pt x="8100" y="13361"/>
                  <a:pt x="8100" y="13361"/>
                  <a:pt x="8100" y="13361"/>
                </a:cubicBezTo>
                <a:cubicBezTo>
                  <a:pt x="8100" y="13584"/>
                  <a:pt x="8438" y="14029"/>
                  <a:pt x="9112" y="14029"/>
                </a:cubicBezTo>
                <a:cubicBezTo>
                  <a:pt x="12150" y="14029"/>
                  <a:pt x="12150" y="14029"/>
                  <a:pt x="12150" y="14029"/>
                </a:cubicBezTo>
                <a:cubicBezTo>
                  <a:pt x="12825" y="14029"/>
                  <a:pt x="13163" y="13584"/>
                  <a:pt x="13163" y="13361"/>
                </a:cubicBezTo>
                <a:cubicBezTo>
                  <a:pt x="13163" y="12247"/>
                  <a:pt x="13163" y="12247"/>
                  <a:pt x="13163" y="12247"/>
                </a:cubicBezTo>
                <a:cubicBezTo>
                  <a:pt x="13163" y="11802"/>
                  <a:pt x="12825" y="11579"/>
                  <a:pt x="12150" y="11579"/>
                </a:cubicBezTo>
                <a:cubicBezTo>
                  <a:pt x="9112" y="11579"/>
                  <a:pt x="9112" y="11579"/>
                  <a:pt x="9112" y="11579"/>
                </a:cubicBezTo>
                <a:close/>
                <a:moveTo>
                  <a:pt x="7425" y="12470"/>
                </a:moveTo>
                <a:cubicBezTo>
                  <a:pt x="2700" y="12470"/>
                  <a:pt x="2700" y="12470"/>
                  <a:pt x="2700" y="12470"/>
                </a:cubicBezTo>
                <a:cubicBezTo>
                  <a:pt x="2700" y="13138"/>
                  <a:pt x="2700" y="13138"/>
                  <a:pt x="2700" y="13138"/>
                </a:cubicBezTo>
                <a:cubicBezTo>
                  <a:pt x="7425" y="13138"/>
                  <a:pt x="7425" y="13138"/>
                  <a:pt x="7425" y="13138"/>
                </a:cubicBezTo>
                <a:cubicBezTo>
                  <a:pt x="7425" y="12470"/>
                  <a:pt x="7425" y="12470"/>
                  <a:pt x="7425" y="12470"/>
                </a:cubicBezTo>
                <a:close/>
                <a:moveTo>
                  <a:pt x="18563" y="12470"/>
                </a:moveTo>
                <a:cubicBezTo>
                  <a:pt x="13838" y="12470"/>
                  <a:pt x="13838" y="12470"/>
                  <a:pt x="13838" y="12470"/>
                </a:cubicBezTo>
                <a:cubicBezTo>
                  <a:pt x="13838" y="13138"/>
                  <a:pt x="13838" y="13138"/>
                  <a:pt x="13838" y="13138"/>
                </a:cubicBezTo>
                <a:cubicBezTo>
                  <a:pt x="18563" y="13138"/>
                  <a:pt x="18563" y="13138"/>
                  <a:pt x="18563" y="13138"/>
                </a:cubicBezTo>
                <a:cubicBezTo>
                  <a:pt x="18563" y="12470"/>
                  <a:pt x="18563" y="12470"/>
                  <a:pt x="18563" y="12470"/>
                </a:cubicBezTo>
                <a:close/>
                <a:moveTo>
                  <a:pt x="7425" y="14474"/>
                </a:moveTo>
                <a:cubicBezTo>
                  <a:pt x="2700" y="14474"/>
                  <a:pt x="2700" y="14474"/>
                  <a:pt x="2700" y="14474"/>
                </a:cubicBezTo>
                <a:cubicBezTo>
                  <a:pt x="2700" y="16033"/>
                  <a:pt x="2700" y="16033"/>
                  <a:pt x="2700" y="16033"/>
                </a:cubicBezTo>
                <a:cubicBezTo>
                  <a:pt x="7425" y="16033"/>
                  <a:pt x="7425" y="16033"/>
                  <a:pt x="7425" y="16033"/>
                </a:cubicBezTo>
                <a:cubicBezTo>
                  <a:pt x="7425" y="14474"/>
                  <a:pt x="7425" y="14474"/>
                  <a:pt x="7425" y="14474"/>
                </a:cubicBezTo>
                <a:close/>
                <a:moveTo>
                  <a:pt x="12825" y="14474"/>
                </a:moveTo>
                <a:cubicBezTo>
                  <a:pt x="8438" y="14474"/>
                  <a:pt x="8438" y="14474"/>
                  <a:pt x="8438" y="14474"/>
                </a:cubicBezTo>
                <a:cubicBezTo>
                  <a:pt x="8438" y="16033"/>
                  <a:pt x="8438" y="16033"/>
                  <a:pt x="8438" y="16033"/>
                </a:cubicBezTo>
                <a:cubicBezTo>
                  <a:pt x="12825" y="16033"/>
                  <a:pt x="12825" y="16033"/>
                  <a:pt x="12825" y="16033"/>
                </a:cubicBezTo>
                <a:cubicBezTo>
                  <a:pt x="12825" y="14474"/>
                  <a:pt x="12825" y="14474"/>
                  <a:pt x="12825" y="14474"/>
                </a:cubicBezTo>
                <a:close/>
                <a:moveTo>
                  <a:pt x="18563" y="14474"/>
                </a:moveTo>
                <a:cubicBezTo>
                  <a:pt x="13838" y="14474"/>
                  <a:pt x="13838" y="14474"/>
                  <a:pt x="13838" y="14474"/>
                </a:cubicBezTo>
                <a:cubicBezTo>
                  <a:pt x="13838" y="16033"/>
                  <a:pt x="13838" y="16033"/>
                  <a:pt x="13838" y="16033"/>
                </a:cubicBezTo>
                <a:cubicBezTo>
                  <a:pt x="18563" y="16033"/>
                  <a:pt x="18563" y="16033"/>
                  <a:pt x="18563" y="16033"/>
                </a:cubicBezTo>
                <a:cubicBezTo>
                  <a:pt x="18563" y="14474"/>
                  <a:pt x="18563" y="14474"/>
                  <a:pt x="18563" y="14474"/>
                </a:cubicBezTo>
                <a:close/>
                <a:moveTo>
                  <a:pt x="7425" y="16478"/>
                </a:moveTo>
                <a:cubicBezTo>
                  <a:pt x="2700" y="16478"/>
                  <a:pt x="2700" y="16478"/>
                  <a:pt x="2700" y="16478"/>
                </a:cubicBezTo>
                <a:cubicBezTo>
                  <a:pt x="2700" y="17814"/>
                  <a:pt x="2700" y="17814"/>
                  <a:pt x="2700" y="17814"/>
                </a:cubicBezTo>
                <a:cubicBezTo>
                  <a:pt x="7425" y="17814"/>
                  <a:pt x="7425" y="17814"/>
                  <a:pt x="7425" y="17814"/>
                </a:cubicBezTo>
                <a:cubicBezTo>
                  <a:pt x="7425" y="16478"/>
                  <a:pt x="7425" y="16478"/>
                  <a:pt x="7425" y="16478"/>
                </a:cubicBezTo>
                <a:close/>
                <a:moveTo>
                  <a:pt x="12825" y="16478"/>
                </a:moveTo>
                <a:cubicBezTo>
                  <a:pt x="8438" y="16478"/>
                  <a:pt x="8438" y="16478"/>
                  <a:pt x="8438" y="16478"/>
                </a:cubicBezTo>
                <a:cubicBezTo>
                  <a:pt x="8438" y="17814"/>
                  <a:pt x="8438" y="17814"/>
                  <a:pt x="8438" y="17814"/>
                </a:cubicBezTo>
                <a:cubicBezTo>
                  <a:pt x="12825" y="17814"/>
                  <a:pt x="12825" y="17814"/>
                  <a:pt x="12825" y="17814"/>
                </a:cubicBezTo>
                <a:cubicBezTo>
                  <a:pt x="12825" y="16478"/>
                  <a:pt x="12825" y="16478"/>
                  <a:pt x="12825" y="16478"/>
                </a:cubicBezTo>
                <a:close/>
                <a:moveTo>
                  <a:pt x="18563" y="16478"/>
                </a:moveTo>
                <a:cubicBezTo>
                  <a:pt x="13838" y="16478"/>
                  <a:pt x="13838" y="16478"/>
                  <a:pt x="13838" y="16478"/>
                </a:cubicBezTo>
                <a:cubicBezTo>
                  <a:pt x="13838" y="17814"/>
                  <a:pt x="13838" y="17814"/>
                  <a:pt x="13838" y="17814"/>
                </a:cubicBezTo>
                <a:cubicBezTo>
                  <a:pt x="18563" y="17814"/>
                  <a:pt x="18563" y="17814"/>
                  <a:pt x="18563" y="17814"/>
                </a:cubicBezTo>
                <a:cubicBezTo>
                  <a:pt x="18563" y="16478"/>
                  <a:pt x="18563" y="16478"/>
                  <a:pt x="18563" y="16478"/>
                </a:cubicBezTo>
                <a:close/>
                <a:moveTo>
                  <a:pt x="7425" y="18482"/>
                </a:moveTo>
                <a:cubicBezTo>
                  <a:pt x="2700" y="18482"/>
                  <a:pt x="2700" y="18482"/>
                  <a:pt x="2700" y="18482"/>
                </a:cubicBezTo>
                <a:cubicBezTo>
                  <a:pt x="2700" y="19819"/>
                  <a:pt x="2700" y="19819"/>
                  <a:pt x="2700" y="19819"/>
                </a:cubicBezTo>
                <a:cubicBezTo>
                  <a:pt x="7425" y="19819"/>
                  <a:pt x="7425" y="19819"/>
                  <a:pt x="7425" y="19819"/>
                </a:cubicBezTo>
                <a:cubicBezTo>
                  <a:pt x="7425" y="18482"/>
                  <a:pt x="7425" y="18482"/>
                  <a:pt x="7425" y="18482"/>
                </a:cubicBezTo>
                <a:close/>
                <a:moveTo>
                  <a:pt x="12825" y="18482"/>
                </a:moveTo>
                <a:cubicBezTo>
                  <a:pt x="8438" y="18482"/>
                  <a:pt x="8438" y="18482"/>
                  <a:pt x="8438" y="18482"/>
                </a:cubicBezTo>
                <a:cubicBezTo>
                  <a:pt x="8438" y="19819"/>
                  <a:pt x="8438" y="19819"/>
                  <a:pt x="8438" y="19819"/>
                </a:cubicBezTo>
                <a:cubicBezTo>
                  <a:pt x="12825" y="19819"/>
                  <a:pt x="12825" y="19819"/>
                  <a:pt x="12825" y="19819"/>
                </a:cubicBezTo>
                <a:cubicBezTo>
                  <a:pt x="12825" y="18482"/>
                  <a:pt x="12825" y="18482"/>
                  <a:pt x="12825" y="18482"/>
                </a:cubicBezTo>
                <a:close/>
                <a:moveTo>
                  <a:pt x="18563" y="18482"/>
                </a:moveTo>
                <a:cubicBezTo>
                  <a:pt x="13838" y="18482"/>
                  <a:pt x="13838" y="18482"/>
                  <a:pt x="13838" y="18482"/>
                </a:cubicBezTo>
                <a:cubicBezTo>
                  <a:pt x="13838" y="19819"/>
                  <a:pt x="13838" y="19819"/>
                  <a:pt x="13838" y="19819"/>
                </a:cubicBezTo>
                <a:cubicBezTo>
                  <a:pt x="18563" y="19819"/>
                  <a:pt x="18563" y="19819"/>
                  <a:pt x="18563" y="19819"/>
                </a:cubicBezTo>
                <a:lnTo>
                  <a:pt x="18563" y="18482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2" name="Shape 1867"/>
          <p:cNvSpPr/>
          <p:nvPr/>
        </p:nvSpPr>
        <p:spPr>
          <a:xfrm>
            <a:off x="2593394" y="3407777"/>
            <a:ext cx="385436" cy="389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68" h="18898" extrusionOk="0">
                <a:moveTo>
                  <a:pt x="17660" y="4652"/>
                </a:moveTo>
                <a:cubicBezTo>
                  <a:pt x="20284" y="9252"/>
                  <a:pt x="18871" y="15052"/>
                  <a:pt x="14228" y="17652"/>
                </a:cubicBezTo>
                <a:cubicBezTo>
                  <a:pt x="9585" y="20252"/>
                  <a:pt x="3933" y="18652"/>
                  <a:pt x="1308" y="14052"/>
                </a:cubicBezTo>
                <a:cubicBezTo>
                  <a:pt x="-1316" y="9652"/>
                  <a:pt x="97" y="3852"/>
                  <a:pt x="4740" y="1252"/>
                </a:cubicBezTo>
                <a:cubicBezTo>
                  <a:pt x="9181" y="-1348"/>
                  <a:pt x="15035" y="252"/>
                  <a:pt x="17660" y="4652"/>
                </a:cubicBezTo>
                <a:close/>
                <a:moveTo>
                  <a:pt x="12411" y="7852"/>
                </a:moveTo>
                <a:cubicBezTo>
                  <a:pt x="12411" y="7852"/>
                  <a:pt x="12411" y="7852"/>
                  <a:pt x="12411" y="7852"/>
                </a:cubicBezTo>
                <a:cubicBezTo>
                  <a:pt x="11805" y="7052"/>
                  <a:pt x="11200" y="6452"/>
                  <a:pt x="10392" y="6252"/>
                </a:cubicBezTo>
                <a:cubicBezTo>
                  <a:pt x="9585" y="6052"/>
                  <a:pt x="8576" y="6052"/>
                  <a:pt x="7768" y="6652"/>
                </a:cubicBezTo>
                <a:cubicBezTo>
                  <a:pt x="7768" y="6652"/>
                  <a:pt x="7768" y="6652"/>
                  <a:pt x="7768" y="6652"/>
                </a:cubicBezTo>
                <a:cubicBezTo>
                  <a:pt x="6961" y="7052"/>
                  <a:pt x="6557" y="7852"/>
                  <a:pt x="6355" y="8652"/>
                </a:cubicBezTo>
                <a:cubicBezTo>
                  <a:pt x="6153" y="9452"/>
                  <a:pt x="6153" y="10252"/>
                  <a:pt x="6557" y="11052"/>
                </a:cubicBezTo>
                <a:cubicBezTo>
                  <a:pt x="6557" y="11052"/>
                  <a:pt x="6557" y="11052"/>
                  <a:pt x="6557" y="11052"/>
                </a:cubicBezTo>
                <a:cubicBezTo>
                  <a:pt x="7163" y="11852"/>
                  <a:pt x="7768" y="12252"/>
                  <a:pt x="8576" y="12452"/>
                </a:cubicBezTo>
                <a:cubicBezTo>
                  <a:pt x="9383" y="12852"/>
                  <a:pt x="10392" y="12652"/>
                  <a:pt x="11200" y="12252"/>
                </a:cubicBezTo>
                <a:cubicBezTo>
                  <a:pt x="11200" y="12252"/>
                  <a:pt x="11200" y="12252"/>
                  <a:pt x="11200" y="12252"/>
                </a:cubicBezTo>
                <a:cubicBezTo>
                  <a:pt x="11805" y="11852"/>
                  <a:pt x="12411" y="11052"/>
                  <a:pt x="12613" y="10252"/>
                </a:cubicBezTo>
                <a:cubicBezTo>
                  <a:pt x="12815" y="9452"/>
                  <a:pt x="12815" y="8652"/>
                  <a:pt x="12411" y="7852"/>
                </a:cubicBezTo>
                <a:close/>
                <a:moveTo>
                  <a:pt x="11402" y="9852"/>
                </a:moveTo>
                <a:cubicBezTo>
                  <a:pt x="11604" y="9452"/>
                  <a:pt x="11604" y="8852"/>
                  <a:pt x="11200" y="8452"/>
                </a:cubicBezTo>
                <a:cubicBezTo>
                  <a:pt x="11200" y="8452"/>
                  <a:pt x="11200" y="8452"/>
                  <a:pt x="11200" y="8452"/>
                </a:cubicBezTo>
                <a:cubicBezTo>
                  <a:pt x="10998" y="7852"/>
                  <a:pt x="10594" y="7652"/>
                  <a:pt x="9989" y="7452"/>
                </a:cubicBezTo>
                <a:cubicBezTo>
                  <a:pt x="9585" y="7252"/>
                  <a:pt x="8979" y="7452"/>
                  <a:pt x="8374" y="7652"/>
                </a:cubicBezTo>
                <a:cubicBezTo>
                  <a:pt x="8374" y="7652"/>
                  <a:pt x="8374" y="7652"/>
                  <a:pt x="8374" y="7652"/>
                </a:cubicBezTo>
                <a:cubicBezTo>
                  <a:pt x="7970" y="7852"/>
                  <a:pt x="7566" y="8452"/>
                  <a:pt x="7566" y="8852"/>
                </a:cubicBezTo>
                <a:cubicBezTo>
                  <a:pt x="7364" y="9452"/>
                  <a:pt x="7364" y="9852"/>
                  <a:pt x="7768" y="10452"/>
                </a:cubicBezTo>
                <a:cubicBezTo>
                  <a:pt x="7768" y="10452"/>
                  <a:pt x="7768" y="10452"/>
                  <a:pt x="7768" y="10452"/>
                </a:cubicBezTo>
                <a:cubicBezTo>
                  <a:pt x="7970" y="10852"/>
                  <a:pt x="8374" y="11252"/>
                  <a:pt x="8979" y="11452"/>
                </a:cubicBezTo>
                <a:cubicBezTo>
                  <a:pt x="9383" y="11452"/>
                  <a:pt x="9989" y="11452"/>
                  <a:pt x="10594" y="11252"/>
                </a:cubicBezTo>
                <a:cubicBezTo>
                  <a:pt x="10594" y="11252"/>
                  <a:pt x="10594" y="11252"/>
                  <a:pt x="10594" y="11252"/>
                </a:cubicBezTo>
                <a:cubicBezTo>
                  <a:pt x="10998" y="10852"/>
                  <a:pt x="11402" y="10452"/>
                  <a:pt x="11402" y="9852"/>
                </a:cubicBezTo>
                <a:close/>
                <a:moveTo>
                  <a:pt x="4538" y="3452"/>
                </a:moveTo>
                <a:cubicBezTo>
                  <a:pt x="1914" y="5852"/>
                  <a:pt x="1510" y="8652"/>
                  <a:pt x="2116" y="11652"/>
                </a:cubicBezTo>
                <a:cubicBezTo>
                  <a:pt x="2721" y="11452"/>
                  <a:pt x="3327" y="11452"/>
                  <a:pt x="3731" y="11252"/>
                </a:cubicBezTo>
                <a:cubicBezTo>
                  <a:pt x="2923" y="8452"/>
                  <a:pt x="3125" y="5852"/>
                  <a:pt x="4538" y="3452"/>
                </a:cubicBezTo>
                <a:close/>
                <a:moveTo>
                  <a:pt x="12613" y="6052"/>
                </a:moveTo>
                <a:cubicBezTo>
                  <a:pt x="12815" y="6252"/>
                  <a:pt x="13219" y="6652"/>
                  <a:pt x="13420" y="7052"/>
                </a:cubicBezTo>
                <a:cubicBezTo>
                  <a:pt x="13622" y="7252"/>
                  <a:pt x="13622" y="7452"/>
                  <a:pt x="13622" y="7652"/>
                </a:cubicBezTo>
                <a:cubicBezTo>
                  <a:pt x="17054" y="6252"/>
                  <a:pt x="17054" y="6252"/>
                  <a:pt x="17054" y="6252"/>
                </a:cubicBezTo>
                <a:cubicBezTo>
                  <a:pt x="16852" y="5852"/>
                  <a:pt x="16650" y="5652"/>
                  <a:pt x="16650" y="5252"/>
                </a:cubicBezTo>
                <a:cubicBezTo>
                  <a:pt x="16247" y="4652"/>
                  <a:pt x="15843" y="4252"/>
                  <a:pt x="15237" y="3652"/>
                </a:cubicBezTo>
                <a:cubicBezTo>
                  <a:pt x="12613" y="6052"/>
                  <a:pt x="12613" y="6052"/>
                  <a:pt x="12613" y="6052"/>
                </a:cubicBezTo>
                <a:close/>
                <a:moveTo>
                  <a:pt x="17256" y="7252"/>
                </a:moveTo>
                <a:cubicBezTo>
                  <a:pt x="13824" y="8052"/>
                  <a:pt x="13824" y="8052"/>
                  <a:pt x="13824" y="8052"/>
                </a:cubicBezTo>
                <a:cubicBezTo>
                  <a:pt x="14026" y="8452"/>
                  <a:pt x="14026" y="8852"/>
                  <a:pt x="14026" y="9252"/>
                </a:cubicBezTo>
                <a:cubicBezTo>
                  <a:pt x="17458" y="9452"/>
                  <a:pt x="17458" y="9452"/>
                  <a:pt x="17458" y="9452"/>
                </a:cubicBezTo>
                <a:cubicBezTo>
                  <a:pt x="17660" y="8652"/>
                  <a:pt x="17458" y="7852"/>
                  <a:pt x="17256" y="7252"/>
                </a:cubicBezTo>
                <a:close/>
                <a:moveTo>
                  <a:pt x="12815" y="7452"/>
                </a:moveTo>
                <a:cubicBezTo>
                  <a:pt x="11805" y="5652"/>
                  <a:pt x="9383" y="5052"/>
                  <a:pt x="7566" y="6052"/>
                </a:cubicBezTo>
                <a:cubicBezTo>
                  <a:pt x="5749" y="7052"/>
                  <a:pt x="5144" y="9452"/>
                  <a:pt x="6153" y="11252"/>
                </a:cubicBezTo>
                <a:cubicBezTo>
                  <a:pt x="7163" y="13052"/>
                  <a:pt x="9585" y="13852"/>
                  <a:pt x="11402" y="12652"/>
                </a:cubicBezTo>
                <a:cubicBezTo>
                  <a:pt x="13219" y="11652"/>
                  <a:pt x="13824" y="9252"/>
                  <a:pt x="12815" y="745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3" name="Shape 1868"/>
          <p:cNvSpPr/>
          <p:nvPr/>
        </p:nvSpPr>
        <p:spPr>
          <a:xfrm>
            <a:off x="3728456" y="3460121"/>
            <a:ext cx="370140" cy="356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456" h="21600" extrusionOk="0">
                <a:moveTo>
                  <a:pt x="16747" y="21600"/>
                </a:moveTo>
                <a:cubicBezTo>
                  <a:pt x="20861" y="16386"/>
                  <a:pt x="16335" y="11421"/>
                  <a:pt x="15718" y="7448"/>
                </a:cubicBezTo>
                <a:cubicBezTo>
                  <a:pt x="14690" y="7945"/>
                  <a:pt x="13867" y="9434"/>
                  <a:pt x="13455" y="10676"/>
                </a:cubicBezTo>
                <a:cubicBezTo>
                  <a:pt x="13250" y="5214"/>
                  <a:pt x="9341" y="4469"/>
                  <a:pt x="10370" y="0"/>
                </a:cubicBezTo>
                <a:cubicBezTo>
                  <a:pt x="7695" y="1986"/>
                  <a:pt x="3787" y="4966"/>
                  <a:pt x="4198" y="12166"/>
                </a:cubicBezTo>
                <a:cubicBezTo>
                  <a:pt x="4198" y="10428"/>
                  <a:pt x="2552" y="10924"/>
                  <a:pt x="2347" y="8441"/>
                </a:cubicBezTo>
                <a:cubicBezTo>
                  <a:pt x="-739" y="13159"/>
                  <a:pt x="-533" y="17628"/>
                  <a:pt x="1524" y="21600"/>
                </a:cubicBezTo>
                <a:cubicBezTo>
                  <a:pt x="5021" y="21600"/>
                  <a:pt x="5021" y="21600"/>
                  <a:pt x="5021" y="21600"/>
                </a:cubicBezTo>
                <a:cubicBezTo>
                  <a:pt x="2552" y="15890"/>
                  <a:pt x="9752" y="14152"/>
                  <a:pt x="8312" y="10428"/>
                </a:cubicBezTo>
                <a:cubicBezTo>
                  <a:pt x="9752" y="11421"/>
                  <a:pt x="11810" y="12910"/>
                  <a:pt x="11604" y="16883"/>
                </a:cubicBezTo>
                <a:cubicBezTo>
                  <a:pt x="12015" y="15890"/>
                  <a:pt x="12427" y="15890"/>
                  <a:pt x="12632" y="14897"/>
                </a:cubicBezTo>
                <a:cubicBezTo>
                  <a:pt x="14072" y="17379"/>
                  <a:pt x="14072" y="19614"/>
                  <a:pt x="13250" y="21600"/>
                </a:cubicBezTo>
                <a:lnTo>
                  <a:pt x="16747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4" name="Shape 1869"/>
          <p:cNvSpPr/>
          <p:nvPr/>
        </p:nvSpPr>
        <p:spPr>
          <a:xfrm>
            <a:off x="1465269" y="2730486"/>
            <a:ext cx="299603" cy="328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78" y="0"/>
                </a:moveTo>
                <a:lnTo>
                  <a:pt x="21600" y="0"/>
                </a:lnTo>
                <a:lnTo>
                  <a:pt x="21600" y="7284"/>
                </a:lnTo>
                <a:lnTo>
                  <a:pt x="20499" y="7284"/>
                </a:lnTo>
                <a:lnTo>
                  <a:pt x="20499" y="13186"/>
                </a:lnTo>
                <a:lnTo>
                  <a:pt x="21600" y="13186"/>
                </a:lnTo>
                <a:lnTo>
                  <a:pt x="21600" y="21600"/>
                </a:lnTo>
                <a:lnTo>
                  <a:pt x="0" y="21600"/>
                </a:lnTo>
                <a:lnTo>
                  <a:pt x="0" y="13186"/>
                </a:lnTo>
                <a:lnTo>
                  <a:pt x="825" y="13186"/>
                </a:lnTo>
                <a:lnTo>
                  <a:pt x="825" y="10172"/>
                </a:lnTo>
                <a:lnTo>
                  <a:pt x="0" y="10172"/>
                </a:lnTo>
                <a:lnTo>
                  <a:pt x="0" y="4019"/>
                </a:lnTo>
                <a:lnTo>
                  <a:pt x="4678" y="0"/>
                </a:lnTo>
                <a:close/>
                <a:moveTo>
                  <a:pt x="1789" y="4019"/>
                </a:moveTo>
                <a:lnTo>
                  <a:pt x="1789" y="8540"/>
                </a:lnTo>
                <a:lnTo>
                  <a:pt x="4127" y="8540"/>
                </a:lnTo>
                <a:lnTo>
                  <a:pt x="4127" y="4019"/>
                </a:lnTo>
                <a:lnTo>
                  <a:pt x="1789" y="4019"/>
                </a:lnTo>
                <a:close/>
                <a:moveTo>
                  <a:pt x="17748" y="1005"/>
                </a:moveTo>
                <a:lnTo>
                  <a:pt x="17748" y="5400"/>
                </a:lnTo>
                <a:lnTo>
                  <a:pt x="20224" y="5400"/>
                </a:lnTo>
                <a:lnTo>
                  <a:pt x="20224" y="1005"/>
                </a:lnTo>
                <a:lnTo>
                  <a:pt x="17748" y="1005"/>
                </a:lnTo>
                <a:close/>
                <a:moveTo>
                  <a:pt x="14583" y="1005"/>
                </a:moveTo>
                <a:lnTo>
                  <a:pt x="14583" y="5400"/>
                </a:lnTo>
                <a:lnTo>
                  <a:pt x="16922" y="5400"/>
                </a:lnTo>
                <a:lnTo>
                  <a:pt x="16922" y="1005"/>
                </a:lnTo>
                <a:lnTo>
                  <a:pt x="14583" y="1005"/>
                </a:lnTo>
                <a:close/>
                <a:moveTo>
                  <a:pt x="11282" y="1005"/>
                </a:moveTo>
                <a:lnTo>
                  <a:pt x="11282" y="5400"/>
                </a:lnTo>
                <a:lnTo>
                  <a:pt x="13620" y="5400"/>
                </a:lnTo>
                <a:lnTo>
                  <a:pt x="13620" y="1005"/>
                </a:lnTo>
                <a:lnTo>
                  <a:pt x="11282" y="1005"/>
                </a:lnTo>
                <a:close/>
                <a:moveTo>
                  <a:pt x="8255" y="1005"/>
                </a:moveTo>
                <a:lnTo>
                  <a:pt x="8255" y="5400"/>
                </a:lnTo>
                <a:lnTo>
                  <a:pt x="10731" y="5400"/>
                </a:lnTo>
                <a:lnTo>
                  <a:pt x="10731" y="1005"/>
                </a:lnTo>
                <a:lnTo>
                  <a:pt x="8255" y="1005"/>
                </a:lnTo>
                <a:close/>
                <a:moveTo>
                  <a:pt x="5090" y="1005"/>
                </a:moveTo>
                <a:lnTo>
                  <a:pt x="5090" y="5400"/>
                </a:lnTo>
                <a:lnTo>
                  <a:pt x="7429" y="5400"/>
                </a:lnTo>
                <a:lnTo>
                  <a:pt x="7429" y="1005"/>
                </a:lnTo>
                <a:lnTo>
                  <a:pt x="5090" y="100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5" name="Shape 1870"/>
          <p:cNvSpPr/>
          <p:nvPr/>
        </p:nvSpPr>
        <p:spPr>
          <a:xfrm>
            <a:off x="3750852" y="1944934"/>
            <a:ext cx="358761" cy="354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17" y="10047"/>
                </a:moveTo>
                <a:cubicBezTo>
                  <a:pt x="2234" y="12558"/>
                  <a:pt x="745" y="15321"/>
                  <a:pt x="0" y="18837"/>
                </a:cubicBezTo>
                <a:cubicBezTo>
                  <a:pt x="497" y="19842"/>
                  <a:pt x="993" y="20595"/>
                  <a:pt x="1490" y="21600"/>
                </a:cubicBezTo>
                <a:cubicBezTo>
                  <a:pt x="7697" y="21600"/>
                  <a:pt x="13903" y="21600"/>
                  <a:pt x="19862" y="21600"/>
                </a:cubicBezTo>
                <a:cubicBezTo>
                  <a:pt x="20359" y="20595"/>
                  <a:pt x="21103" y="19842"/>
                  <a:pt x="21600" y="18837"/>
                </a:cubicBezTo>
                <a:cubicBezTo>
                  <a:pt x="20607" y="15321"/>
                  <a:pt x="19117" y="12558"/>
                  <a:pt x="16883" y="10047"/>
                </a:cubicBezTo>
                <a:cubicBezTo>
                  <a:pt x="16883" y="6530"/>
                  <a:pt x="16883" y="6530"/>
                  <a:pt x="16883" y="6530"/>
                </a:cubicBezTo>
                <a:cubicBezTo>
                  <a:pt x="4717" y="6530"/>
                  <a:pt x="4717" y="6530"/>
                  <a:pt x="4717" y="6530"/>
                </a:cubicBezTo>
                <a:cubicBezTo>
                  <a:pt x="4717" y="10047"/>
                  <a:pt x="4717" y="10047"/>
                  <a:pt x="4717" y="10047"/>
                </a:cubicBezTo>
                <a:cubicBezTo>
                  <a:pt x="4717" y="10047"/>
                  <a:pt x="4717" y="10047"/>
                  <a:pt x="4717" y="10047"/>
                </a:cubicBezTo>
                <a:close/>
                <a:moveTo>
                  <a:pt x="12414" y="0"/>
                </a:moveTo>
                <a:cubicBezTo>
                  <a:pt x="13655" y="0"/>
                  <a:pt x="14648" y="1005"/>
                  <a:pt x="14648" y="2260"/>
                </a:cubicBezTo>
                <a:cubicBezTo>
                  <a:pt x="14648" y="2763"/>
                  <a:pt x="14648" y="3014"/>
                  <a:pt x="14400" y="3265"/>
                </a:cubicBezTo>
                <a:cubicBezTo>
                  <a:pt x="19117" y="3265"/>
                  <a:pt x="19117" y="3265"/>
                  <a:pt x="19117" y="3265"/>
                </a:cubicBezTo>
                <a:cubicBezTo>
                  <a:pt x="20110" y="3265"/>
                  <a:pt x="20110" y="3265"/>
                  <a:pt x="20110" y="3265"/>
                </a:cubicBezTo>
                <a:cubicBezTo>
                  <a:pt x="20110" y="4270"/>
                  <a:pt x="20110" y="4270"/>
                  <a:pt x="20110" y="4270"/>
                </a:cubicBezTo>
                <a:cubicBezTo>
                  <a:pt x="20110" y="8288"/>
                  <a:pt x="20110" y="8288"/>
                  <a:pt x="20110" y="8288"/>
                </a:cubicBezTo>
                <a:cubicBezTo>
                  <a:pt x="19117" y="9544"/>
                  <a:pt x="19117" y="9544"/>
                  <a:pt x="19117" y="9544"/>
                </a:cubicBezTo>
                <a:cubicBezTo>
                  <a:pt x="17379" y="9544"/>
                  <a:pt x="17379" y="9544"/>
                  <a:pt x="17379" y="9544"/>
                </a:cubicBezTo>
                <a:cubicBezTo>
                  <a:pt x="17379" y="7284"/>
                  <a:pt x="17379" y="7284"/>
                  <a:pt x="17379" y="7284"/>
                </a:cubicBezTo>
                <a:cubicBezTo>
                  <a:pt x="18124" y="7284"/>
                  <a:pt x="18124" y="7284"/>
                  <a:pt x="18124" y="7284"/>
                </a:cubicBezTo>
                <a:cubicBezTo>
                  <a:pt x="18124" y="5526"/>
                  <a:pt x="18124" y="5526"/>
                  <a:pt x="18124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3476" y="5526"/>
                  <a:pt x="3476" y="5526"/>
                  <a:pt x="3476" y="5526"/>
                </a:cubicBezTo>
                <a:cubicBezTo>
                  <a:pt x="3476" y="7284"/>
                  <a:pt x="3476" y="7284"/>
                  <a:pt x="3476" y="7284"/>
                </a:cubicBezTo>
                <a:cubicBezTo>
                  <a:pt x="4221" y="7284"/>
                  <a:pt x="4221" y="7284"/>
                  <a:pt x="4221" y="7284"/>
                </a:cubicBezTo>
                <a:cubicBezTo>
                  <a:pt x="4221" y="9544"/>
                  <a:pt x="4221" y="9544"/>
                  <a:pt x="4221" y="9544"/>
                </a:cubicBezTo>
                <a:cubicBezTo>
                  <a:pt x="2234" y="9544"/>
                  <a:pt x="2234" y="9544"/>
                  <a:pt x="2234" y="9544"/>
                </a:cubicBezTo>
                <a:cubicBezTo>
                  <a:pt x="1241" y="8288"/>
                  <a:pt x="1241" y="8288"/>
                  <a:pt x="1241" y="8288"/>
                </a:cubicBezTo>
                <a:cubicBezTo>
                  <a:pt x="1241" y="4270"/>
                  <a:pt x="1241" y="4270"/>
                  <a:pt x="1241" y="4270"/>
                </a:cubicBezTo>
                <a:cubicBezTo>
                  <a:pt x="1241" y="3265"/>
                  <a:pt x="1241" y="3265"/>
                  <a:pt x="1241" y="3265"/>
                </a:cubicBezTo>
                <a:cubicBezTo>
                  <a:pt x="2234" y="3265"/>
                  <a:pt x="2234" y="3265"/>
                  <a:pt x="2234" y="3265"/>
                </a:cubicBezTo>
                <a:cubicBezTo>
                  <a:pt x="6455" y="3265"/>
                  <a:pt x="6455" y="3265"/>
                  <a:pt x="6455" y="3265"/>
                </a:cubicBezTo>
                <a:cubicBezTo>
                  <a:pt x="6207" y="3014"/>
                  <a:pt x="6207" y="2763"/>
                  <a:pt x="6207" y="2260"/>
                </a:cubicBezTo>
                <a:cubicBezTo>
                  <a:pt x="6207" y="1005"/>
                  <a:pt x="7200" y="0"/>
                  <a:pt x="8441" y="0"/>
                </a:cubicBezTo>
                <a:cubicBezTo>
                  <a:pt x="8938" y="0"/>
                  <a:pt x="9434" y="251"/>
                  <a:pt x="9931" y="502"/>
                </a:cubicBezTo>
                <a:cubicBezTo>
                  <a:pt x="9434" y="1005"/>
                  <a:pt x="9186" y="1758"/>
                  <a:pt x="9186" y="2260"/>
                </a:cubicBezTo>
                <a:cubicBezTo>
                  <a:pt x="9186" y="2763"/>
                  <a:pt x="9186" y="3014"/>
                  <a:pt x="9186" y="3265"/>
                </a:cubicBezTo>
                <a:cubicBezTo>
                  <a:pt x="10428" y="3265"/>
                  <a:pt x="10428" y="3265"/>
                  <a:pt x="10428" y="3265"/>
                </a:cubicBezTo>
                <a:cubicBezTo>
                  <a:pt x="10179" y="3014"/>
                  <a:pt x="10179" y="2763"/>
                  <a:pt x="10179" y="2260"/>
                </a:cubicBezTo>
                <a:cubicBezTo>
                  <a:pt x="10179" y="1005"/>
                  <a:pt x="11172" y="0"/>
                  <a:pt x="12414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6" name="Shape 1871"/>
          <p:cNvSpPr/>
          <p:nvPr/>
        </p:nvSpPr>
        <p:spPr>
          <a:xfrm>
            <a:off x="4869774" y="1997698"/>
            <a:ext cx="448450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53" y="21600"/>
                </a:moveTo>
                <a:cubicBezTo>
                  <a:pt x="17042" y="21600"/>
                  <a:pt x="17042" y="21600"/>
                  <a:pt x="17042" y="21600"/>
                </a:cubicBezTo>
                <a:cubicBezTo>
                  <a:pt x="17042" y="10800"/>
                  <a:pt x="17042" y="10800"/>
                  <a:pt x="17042" y="10800"/>
                </a:cubicBezTo>
                <a:cubicBezTo>
                  <a:pt x="16646" y="10800"/>
                  <a:pt x="16646" y="10800"/>
                  <a:pt x="16646" y="10800"/>
                </a:cubicBezTo>
                <a:cubicBezTo>
                  <a:pt x="16250" y="17182"/>
                  <a:pt x="16250" y="17182"/>
                  <a:pt x="16250" y="17182"/>
                </a:cubicBezTo>
                <a:cubicBezTo>
                  <a:pt x="15853" y="17427"/>
                  <a:pt x="15853" y="17427"/>
                  <a:pt x="15853" y="17427"/>
                </a:cubicBezTo>
                <a:cubicBezTo>
                  <a:pt x="15853" y="21600"/>
                  <a:pt x="15853" y="21600"/>
                  <a:pt x="15853" y="21600"/>
                </a:cubicBezTo>
                <a:close/>
                <a:moveTo>
                  <a:pt x="21600" y="0"/>
                </a:moveTo>
                <a:cubicBezTo>
                  <a:pt x="19817" y="4173"/>
                  <a:pt x="19817" y="4173"/>
                  <a:pt x="19817" y="4173"/>
                </a:cubicBezTo>
                <a:cubicBezTo>
                  <a:pt x="18231" y="8100"/>
                  <a:pt x="18231" y="8100"/>
                  <a:pt x="18231" y="8100"/>
                </a:cubicBezTo>
                <a:cubicBezTo>
                  <a:pt x="16646" y="5400"/>
                  <a:pt x="16646" y="5400"/>
                  <a:pt x="16646" y="5400"/>
                </a:cubicBezTo>
                <a:cubicBezTo>
                  <a:pt x="15853" y="6136"/>
                  <a:pt x="15853" y="6136"/>
                  <a:pt x="15853" y="6136"/>
                </a:cubicBezTo>
                <a:cubicBezTo>
                  <a:pt x="15259" y="15709"/>
                  <a:pt x="15259" y="15709"/>
                  <a:pt x="15259" y="15709"/>
                </a:cubicBezTo>
                <a:cubicBezTo>
                  <a:pt x="13277" y="16691"/>
                  <a:pt x="13277" y="16691"/>
                  <a:pt x="13277" y="16691"/>
                </a:cubicBezTo>
                <a:cubicBezTo>
                  <a:pt x="9512" y="12273"/>
                  <a:pt x="9512" y="12273"/>
                  <a:pt x="9512" y="12273"/>
                </a:cubicBezTo>
                <a:cubicBezTo>
                  <a:pt x="7332" y="17918"/>
                  <a:pt x="7332" y="17918"/>
                  <a:pt x="7332" y="17918"/>
                </a:cubicBezTo>
                <a:cubicBezTo>
                  <a:pt x="5152" y="17918"/>
                  <a:pt x="5152" y="17918"/>
                  <a:pt x="5152" y="17918"/>
                </a:cubicBezTo>
                <a:cubicBezTo>
                  <a:pt x="3765" y="15464"/>
                  <a:pt x="3765" y="15464"/>
                  <a:pt x="3765" y="15464"/>
                </a:cubicBezTo>
                <a:cubicBezTo>
                  <a:pt x="793" y="16445"/>
                  <a:pt x="793" y="16445"/>
                  <a:pt x="793" y="16445"/>
                </a:cubicBezTo>
                <a:cubicBezTo>
                  <a:pt x="0" y="13745"/>
                  <a:pt x="0" y="13745"/>
                  <a:pt x="0" y="13745"/>
                </a:cubicBezTo>
                <a:cubicBezTo>
                  <a:pt x="3963" y="12273"/>
                  <a:pt x="3963" y="12273"/>
                  <a:pt x="3963" y="12273"/>
                </a:cubicBezTo>
                <a:cubicBezTo>
                  <a:pt x="4954" y="11782"/>
                  <a:pt x="4954" y="11782"/>
                  <a:pt x="4954" y="11782"/>
                </a:cubicBezTo>
                <a:cubicBezTo>
                  <a:pt x="5350" y="12764"/>
                  <a:pt x="5350" y="12764"/>
                  <a:pt x="5350" y="12764"/>
                </a:cubicBezTo>
                <a:cubicBezTo>
                  <a:pt x="5945" y="13991"/>
                  <a:pt x="5945" y="13991"/>
                  <a:pt x="5945" y="13991"/>
                </a:cubicBezTo>
                <a:cubicBezTo>
                  <a:pt x="7927" y="9082"/>
                  <a:pt x="7927" y="9082"/>
                  <a:pt x="7927" y="9082"/>
                </a:cubicBezTo>
                <a:cubicBezTo>
                  <a:pt x="8719" y="7118"/>
                  <a:pt x="8719" y="7118"/>
                  <a:pt x="8719" y="7118"/>
                </a:cubicBezTo>
                <a:cubicBezTo>
                  <a:pt x="9908" y="8591"/>
                  <a:pt x="9908" y="8591"/>
                  <a:pt x="9908" y="8591"/>
                </a:cubicBezTo>
                <a:cubicBezTo>
                  <a:pt x="13079" y="12273"/>
                  <a:pt x="13079" y="12273"/>
                  <a:pt x="13079" y="12273"/>
                </a:cubicBezTo>
                <a:cubicBezTo>
                  <a:pt x="13475" y="5155"/>
                  <a:pt x="13475" y="5155"/>
                  <a:pt x="13475" y="5155"/>
                </a:cubicBezTo>
                <a:cubicBezTo>
                  <a:pt x="13475" y="4418"/>
                  <a:pt x="13475" y="4418"/>
                  <a:pt x="13475" y="4418"/>
                </a:cubicBezTo>
                <a:cubicBezTo>
                  <a:pt x="14070" y="3927"/>
                  <a:pt x="14070" y="3927"/>
                  <a:pt x="14070" y="3927"/>
                </a:cubicBezTo>
                <a:cubicBezTo>
                  <a:pt x="15457" y="2945"/>
                  <a:pt x="15457" y="2945"/>
                  <a:pt x="15457" y="2945"/>
                </a:cubicBezTo>
                <a:cubicBezTo>
                  <a:pt x="14268" y="491"/>
                  <a:pt x="14268" y="491"/>
                  <a:pt x="14268" y="491"/>
                </a:cubicBezTo>
                <a:cubicBezTo>
                  <a:pt x="17835" y="245"/>
                  <a:pt x="17835" y="245"/>
                  <a:pt x="17835" y="245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360" y="21600"/>
                </a:moveTo>
                <a:cubicBezTo>
                  <a:pt x="4756" y="21600"/>
                  <a:pt x="5350" y="21600"/>
                  <a:pt x="5747" y="21600"/>
                </a:cubicBezTo>
                <a:cubicBezTo>
                  <a:pt x="5747" y="19636"/>
                  <a:pt x="5747" y="19636"/>
                  <a:pt x="5747" y="19636"/>
                </a:cubicBezTo>
                <a:cubicBezTo>
                  <a:pt x="4558" y="19882"/>
                  <a:pt x="4558" y="19882"/>
                  <a:pt x="4558" y="19882"/>
                </a:cubicBezTo>
                <a:cubicBezTo>
                  <a:pt x="4360" y="19391"/>
                  <a:pt x="4360" y="19391"/>
                  <a:pt x="4360" y="19391"/>
                </a:cubicBezTo>
                <a:cubicBezTo>
                  <a:pt x="4360" y="21600"/>
                  <a:pt x="4360" y="21600"/>
                  <a:pt x="4360" y="21600"/>
                </a:cubicBezTo>
                <a:close/>
                <a:moveTo>
                  <a:pt x="2180" y="21600"/>
                </a:moveTo>
                <a:cubicBezTo>
                  <a:pt x="3369" y="21600"/>
                  <a:pt x="3369" y="21600"/>
                  <a:pt x="3369" y="21600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2180" y="17918"/>
                  <a:pt x="2180" y="17918"/>
                  <a:pt x="2180" y="17918"/>
                </a:cubicBezTo>
                <a:cubicBezTo>
                  <a:pt x="2180" y="21600"/>
                  <a:pt x="2180" y="21600"/>
                  <a:pt x="2180" y="21600"/>
                </a:cubicBezTo>
                <a:close/>
                <a:moveTo>
                  <a:pt x="6738" y="21600"/>
                </a:moveTo>
                <a:cubicBezTo>
                  <a:pt x="7134" y="21600"/>
                  <a:pt x="7530" y="21600"/>
                  <a:pt x="7927" y="21600"/>
                </a:cubicBezTo>
                <a:cubicBezTo>
                  <a:pt x="7927" y="19391"/>
                  <a:pt x="7927" y="19391"/>
                  <a:pt x="7927" y="19391"/>
                </a:cubicBezTo>
                <a:cubicBezTo>
                  <a:pt x="7927" y="19636"/>
                  <a:pt x="7927" y="19636"/>
                  <a:pt x="7927" y="19636"/>
                </a:cubicBezTo>
                <a:cubicBezTo>
                  <a:pt x="6738" y="19636"/>
                  <a:pt x="6738" y="19636"/>
                  <a:pt x="6738" y="19636"/>
                </a:cubicBezTo>
                <a:cubicBezTo>
                  <a:pt x="6738" y="21600"/>
                  <a:pt x="6738" y="21600"/>
                  <a:pt x="6738" y="21600"/>
                </a:cubicBezTo>
                <a:close/>
                <a:moveTo>
                  <a:pt x="8917" y="21600"/>
                </a:moveTo>
                <a:cubicBezTo>
                  <a:pt x="9314" y="21600"/>
                  <a:pt x="9908" y="21600"/>
                  <a:pt x="10305" y="21600"/>
                </a:cubicBezTo>
                <a:cubicBezTo>
                  <a:pt x="10305" y="15464"/>
                  <a:pt x="10305" y="15464"/>
                  <a:pt x="10305" y="15464"/>
                </a:cubicBezTo>
                <a:cubicBezTo>
                  <a:pt x="9710" y="14727"/>
                  <a:pt x="9710" y="14727"/>
                  <a:pt x="9710" y="14727"/>
                </a:cubicBezTo>
                <a:cubicBezTo>
                  <a:pt x="8917" y="16936"/>
                  <a:pt x="8917" y="16936"/>
                  <a:pt x="8917" y="16936"/>
                </a:cubicBezTo>
                <a:cubicBezTo>
                  <a:pt x="8917" y="21600"/>
                  <a:pt x="8917" y="21600"/>
                  <a:pt x="8917" y="21600"/>
                </a:cubicBezTo>
                <a:close/>
                <a:moveTo>
                  <a:pt x="11295" y="21600"/>
                </a:moveTo>
                <a:cubicBezTo>
                  <a:pt x="11692" y="21600"/>
                  <a:pt x="12088" y="21600"/>
                  <a:pt x="12484" y="21600"/>
                </a:cubicBezTo>
                <a:cubicBezTo>
                  <a:pt x="12484" y="17918"/>
                  <a:pt x="12484" y="17918"/>
                  <a:pt x="12484" y="17918"/>
                </a:cubicBezTo>
                <a:cubicBezTo>
                  <a:pt x="11295" y="16445"/>
                  <a:pt x="11295" y="16445"/>
                  <a:pt x="11295" y="16445"/>
                </a:cubicBezTo>
                <a:cubicBezTo>
                  <a:pt x="11295" y="21600"/>
                  <a:pt x="11295" y="21600"/>
                  <a:pt x="11295" y="21600"/>
                </a:cubicBezTo>
                <a:close/>
                <a:moveTo>
                  <a:pt x="13475" y="21600"/>
                </a:moveTo>
                <a:cubicBezTo>
                  <a:pt x="13872" y="21600"/>
                  <a:pt x="14466" y="21600"/>
                  <a:pt x="14862" y="21600"/>
                </a:cubicBezTo>
                <a:cubicBezTo>
                  <a:pt x="14862" y="17673"/>
                  <a:pt x="14862" y="17673"/>
                  <a:pt x="14862" y="17673"/>
                </a:cubicBezTo>
                <a:cubicBezTo>
                  <a:pt x="13475" y="18409"/>
                  <a:pt x="13475" y="18409"/>
                  <a:pt x="13475" y="18409"/>
                </a:cubicBezTo>
                <a:lnTo>
                  <a:pt x="13475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7" name="Shape 1872"/>
          <p:cNvSpPr/>
          <p:nvPr/>
        </p:nvSpPr>
        <p:spPr>
          <a:xfrm>
            <a:off x="2585353" y="1886099"/>
            <a:ext cx="380257" cy="3890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3" h="20385" extrusionOk="0">
                <a:moveTo>
                  <a:pt x="4619" y="18"/>
                </a:moveTo>
                <a:cubicBezTo>
                  <a:pt x="474" y="18"/>
                  <a:pt x="-181" y="3042"/>
                  <a:pt x="37" y="6714"/>
                </a:cubicBezTo>
                <a:cubicBezTo>
                  <a:pt x="255" y="12978"/>
                  <a:pt x="4183" y="21186"/>
                  <a:pt x="11383" y="20322"/>
                </a:cubicBezTo>
                <a:cubicBezTo>
                  <a:pt x="21419" y="19242"/>
                  <a:pt x="21201" y="4770"/>
                  <a:pt x="18583" y="3906"/>
                </a:cubicBezTo>
                <a:cubicBezTo>
                  <a:pt x="16401" y="3042"/>
                  <a:pt x="15746" y="4338"/>
                  <a:pt x="13783" y="4986"/>
                </a:cubicBezTo>
                <a:cubicBezTo>
                  <a:pt x="8983" y="6930"/>
                  <a:pt x="10946" y="-414"/>
                  <a:pt x="4619" y="18"/>
                </a:cubicBezTo>
                <a:close/>
                <a:moveTo>
                  <a:pt x="15746" y="7578"/>
                </a:moveTo>
                <a:cubicBezTo>
                  <a:pt x="16401" y="7794"/>
                  <a:pt x="17055" y="8874"/>
                  <a:pt x="16837" y="10170"/>
                </a:cubicBezTo>
                <a:cubicBezTo>
                  <a:pt x="16619" y="11682"/>
                  <a:pt x="15964" y="12546"/>
                  <a:pt x="15092" y="12546"/>
                </a:cubicBezTo>
                <a:cubicBezTo>
                  <a:pt x="14219" y="12330"/>
                  <a:pt x="13783" y="11250"/>
                  <a:pt x="13783" y="9954"/>
                </a:cubicBezTo>
                <a:cubicBezTo>
                  <a:pt x="14001" y="8658"/>
                  <a:pt x="14874" y="7578"/>
                  <a:pt x="15746" y="757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8" name="Shape 1873"/>
          <p:cNvSpPr/>
          <p:nvPr/>
        </p:nvSpPr>
        <p:spPr>
          <a:xfrm>
            <a:off x="7230850" y="1936635"/>
            <a:ext cx="336418" cy="4618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8328" y="2893"/>
                </a:moveTo>
                <a:cubicBezTo>
                  <a:pt x="6246" y="3857"/>
                  <a:pt x="4684" y="5207"/>
                  <a:pt x="3904" y="6750"/>
                </a:cubicBezTo>
                <a:cubicBezTo>
                  <a:pt x="3383" y="8486"/>
                  <a:pt x="3383" y="10221"/>
                  <a:pt x="4684" y="11764"/>
                </a:cubicBezTo>
                <a:cubicBezTo>
                  <a:pt x="5725" y="13307"/>
                  <a:pt x="7547" y="14464"/>
                  <a:pt x="9889" y="15043"/>
                </a:cubicBezTo>
                <a:cubicBezTo>
                  <a:pt x="11971" y="15429"/>
                  <a:pt x="14313" y="15429"/>
                  <a:pt x="16395" y="14464"/>
                </a:cubicBezTo>
                <a:cubicBezTo>
                  <a:pt x="18737" y="13693"/>
                  <a:pt x="20039" y="12343"/>
                  <a:pt x="20819" y="10607"/>
                </a:cubicBezTo>
                <a:cubicBezTo>
                  <a:pt x="21600" y="9064"/>
                  <a:pt x="21340" y="7329"/>
                  <a:pt x="20299" y="5786"/>
                </a:cubicBezTo>
                <a:cubicBezTo>
                  <a:pt x="18998" y="4050"/>
                  <a:pt x="17176" y="3086"/>
                  <a:pt x="15094" y="2507"/>
                </a:cubicBezTo>
                <a:cubicBezTo>
                  <a:pt x="13012" y="1929"/>
                  <a:pt x="10410" y="2121"/>
                  <a:pt x="8328" y="2893"/>
                </a:cubicBezTo>
                <a:close/>
                <a:moveTo>
                  <a:pt x="8848" y="13114"/>
                </a:moveTo>
                <a:cubicBezTo>
                  <a:pt x="9369" y="13114"/>
                  <a:pt x="10149" y="12921"/>
                  <a:pt x="10670" y="12921"/>
                </a:cubicBezTo>
                <a:cubicBezTo>
                  <a:pt x="11190" y="13307"/>
                  <a:pt x="11711" y="13500"/>
                  <a:pt x="11971" y="13886"/>
                </a:cubicBezTo>
                <a:cubicBezTo>
                  <a:pt x="11451" y="13693"/>
                  <a:pt x="10930" y="13693"/>
                  <a:pt x="10410" y="13500"/>
                </a:cubicBezTo>
                <a:cubicBezTo>
                  <a:pt x="9889" y="13500"/>
                  <a:pt x="9369" y="13307"/>
                  <a:pt x="8848" y="13114"/>
                </a:cubicBezTo>
                <a:close/>
                <a:moveTo>
                  <a:pt x="12752" y="12343"/>
                </a:moveTo>
                <a:cubicBezTo>
                  <a:pt x="13272" y="12150"/>
                  <a:pt x="14053" y="11957"/>
                  <a:pt x="14573" y="11764"/>
                </a:cubicBezTo>
                <a:cubicBezTo>
                  <a:pt x="15094" y="11571"/>
                  <a:pt x="15614" y="11379"/>
                  <a:pt x="16135" y="10993"/>
                </a:cubicBezTo>
                <a:cubicBezTo>
                  <a:pt x="16135" y="11186"/>
                  <a:pt x="16135" y="11379"/>
                  <a:pt x="16135" y="11571"/>
                </a:cubicBezTo>
                <a:cubicBezTo>
                  <a:pt x="16395" y="12343"/>
                  <a:pt x="16135" y="13114"/>
                  <a:pt x="15614" y="13307"/>
                </a:cubicBezTo>
                <a:cubicBezTo>
                  <a:pt x="15094" y="13500"/>
                  <a:pt x="14313" y="13114"/>
                  <a:pt x="13272" y="12729"/>
                </a:cubicBezTo>
                <a:cubicBezTo>
                  <a:pt x="13272" y="12536"/>
                  <a:pt x="13012" y="12536"/>
                  <a:pt x="12752" y="12343"/>
                </a:cubicBezTo>
                <a:close/>
                <a:moveTo>
                  <a:pt x="17957" y="10029"/>
                </a:moveTo>
                <a:cubicBezTo>
                  <a:pt x="18477" y="9643"/>
                  <a:pt x="18998" y="9450"/>
                  <a:pt x="19258" y="9064"/>
                </a:cubicBezTo>
                <a:cubicBezTo>
                  <a:pt x="19258" y="9450"/>
                  <a:pt x="18998" y="9836"/>
                  <a:pt x="18998" y="10221"/>
                </a:cubicBezTo>
                <a:cubicBezTo>
                  <a:pt x="18737" y="10607"/>
                  <a:pt x="18477" y="10993"/>
                  <a:pt x="18217" y="11379"/>
                </a:cubicBezTo>
                <a:cubicBezTo>
                  <a:pt x="18217" y="10993"/>
                  <a:pt x="18217" y="10607"/>
                  <a:pt x="17957" y="10029"/>
                </a:cubicBezTo>
                <a:close/>
                <a:moveTo>
                  <a:pt x="15875" y="4436"/>
                </a:moveTo>
                <a:cubicBezTo>
                  <a:pt x="15354" y="4436"/>
                  <a:pt x="14834" y="4436"/>
                  <a:pt x="14053" y="4629"/>
                </a:cubicBezTo>
                <a:cubicBezTo>
                  <a:pt x="13793" y="4243"/>
                  <a:pt x="13272" y="3857"/>
                  <a:pt x="12752" y="3664"/>
                </a:cubicBezTo>
                <a:cubicBezTo>
                  <a:pt x="13272" y="3664"/>
                  <a:pt x="13793" y="3857"/>
                  <a:pt x="14573" y="3857"/>
                </a:cubicBezTo>
                <a:cubicBezTo>
                  <a:pt x="15094" y="4050"/>
                  <a:pt x="15614" y="4243"/>
                  <a:pt x="15875" y="4436"/>
                </a:cubicBezTo>
                <a:close/>
                <a:moveTo>
                  <a:pt x="11971" y="5207"/>
                </a:moveTo>
                <a:cubicBezTo>
                  <a:pt x="11451" y="5207"/>
                  <a:pt x="10930" y="5400"/>
                  <a:pt x="10149" y="5786"/>
                </a:cubicBezTo>
                <a:cubicBezTo>
                  <a:pt x="9629" y="5979"/>
                  <a:pt x="9108" y="6171"/>
                  <a:pt x="8588" y="6364"/>
                </a:cubicBezTo>
                <a:cubicBezTo>
                  <a:pt x="8588" y="6364"/>
                  <a:pt x="8588" y="6171"/>
                  <a:pt x="8588" y="5979"/>
                </a:cubicBezTo>
                <a:cubicBezTo>
                  <a:pt x="8588" y="5014"/>
                  <a:pt x="8848" y="4436"/>
                  <a:pt x="9108" y="4243"/>
                </a:cubicBezTo>
                <a:cubicBezTo>
                  <a:pt x="9629" y="4050"/>
                  <a:pt x="10670" y="4243"/>
                  <a:pt x="11451" y="4821"/>
                </a:cubicBezTo>
                <a:cubicBezTo>
                  <a:pt x="11711" y="4821"/>
                  <a:pt x="11971" y="5014"/>
                  <a:pt x="11971" y="5207"/>
                </a:cubicBezTo>
                <a:close/>
                <a:moveTo>
                  <a:pt x="6766" y="7521"/>
                </a:moveTo>
                <a:cubicBezTo>
                  <a:pt x="6246" y="7714"/>
                  <a:pt x="5986" y="8100"/>
                  <a:pt x="5465" y="8486"/>
                </a:cubicBezTo>
                <a:cubicBezTo>
                  <a:pt x="5725" y="8100"/>
                  <a:pt x="5725" y="7714"/>
                  <a:pt x="5986" y="7329"/>
                </a:cubicBezTo>
                <a:cubicBezTo>
                  <a:pt x="5986" y="6750"/>
                  <a:pt x="6246" y="6364"/>
                  <a:pt x="6506" y="6171"/>
                </a:cubicBezTo>
                <a:cubicBezTo>
                  <a:pt x="6506" y="6557"/>
                  <a:pt x="6766" y="6943"/>
                  <a:pt x="6766" y="7521"/>
                </a:cubicBezTo>
                <a:close/>
                <a:moveTo>
                  <a:pt x="8588" y="11571"/>
                </a:moveTo>
                <a:cubicBezTo>
                  <a:pt x="7547" y="11571"/>
                  <a:pt x="6506" y="11571"/>
                  <a:pt x="6246" y="11186"/>
                </a:cubicBezTo>
                <a:cubicBezTo>
                  <a:pt x="5986" y="10800"/>
                  <a:pt x="6506" y="10029"/>
                  <a:pt x="7027" y="9450"/>
                </a:cubicBezTo>
                <a:cubicBezTo>
                  <a:pt x="7287" y="9257"/>
                  <a:pt x="7287" y="9257"/>
                  <a:pt x="7547" y="9064"/>
                </a:cubicBezTo>
                <a:cubicBezTo>
                  <a:pt x="7807" y="9450"/>
                  <a:pt x="8067" y="9836"/>
                  <a:pt x="8328" y="10414"/>
                </a:cubicBezTo>
                <a:cubicBezTo>
                  <a:pt x="8588" y="10800"/>
                  <a:pt x="8848" y="11186"/>
                  <a:pt x="9369" y="11571"/>
                </a:cubicBezTo>
                <a:cubicBezTo>
                  <a:pt x="9108" y="11571"/>
                  <a:pt x="8848" y="11571"/>
                  <a:pt x="8588" y="11571"/>
                </a:cubicBezTo>
                <a:close/>
                <a:moveTo>
                  <a:pt x="9108" y="7907"/>
                </a:moveTo>
                <a:cubicBezTo>
                  <a:pt x="9629" y="7714"/>
                  <a:pt x="10410" y="7329"/>
                  <a:pt x="11190" y="6943"/>
                </a:cubicBezTo>
                <a:cubicBezTo>
                  <a:pt x="11971" y="6750"/>
                  <a:pt x="12752" y="6557"/>
                  <a:pt x="13533" y="6364"/>
                </a:cubicBezTo>
                <a:cubicBezTo>
                  <a:pt x="13793" y="6750"/>
                  <a:pt x="14313" y="7329"/>
                  <a:pt x="14834" y="7907"/>
                </a:cubicBezTo>
                <a:cubicBezTo>
                  <a:pt x="15094" y="8486"/>
                  <a:pt x="15354" y="8871"/>
                  <a:pt x="15614" y="9450"/>
                </a:cubicBezTo>
                <a:cubicBezTo>
                  <a:pt x="15094" y="9836"/>
                  <a:pt x="14313" y="10221"/>
                  <a:pt x="13533" y="10414"/>
                </a:cubicBezTo>
                <a:cubicBezTo>
                  <a:pt x="12752" y="10800"/>
                  <a:pt x="12231" y="10993"/>
                  <a:pt x="11451" y="11186"/>
                </a:cubicBezTo>
                <a:cubicBezTo>
                  <a:pt x="10930" y="10800"/>
                  <a:pt x="10410" y="10221"/>
                  <a:pt x="10149" y="9643"/>
                </a:cubicBezTo>
                <a:cubicBezTo>
                  <a:pt x="9629" y="9064"/>
                  <a:pt x="9369" y="8486"/>
                  <a:pt x="9108" y="7907"/>
                </a:cubicBezTo>
                <a:close/>
                <a:moveTo>
                  <a:pt x="15614" y="5979"/>
                </a:moveTo>
                <a:cubicBezTo>
                  <a:pt x="15614" y="5979"/>
                  <a:pt x="15875" y="5979"/>
                  <a:pt x="16135" y="5979"/>
                </a:cubicBezTo>
                <a:cubicBezTo>
                  <a:pt x="17436" y="5786"/>
                  <a:pt x="18217" y="5979"/>
                  <a:pt x="18477" y="6364"/>
                </a:cubicBezTo>
                <a:cubicBezTo>
                  <a:pt x="18737" y="6750"/>
                  <a:pt x="18477" y="7329"/>
                  <a:pt x="17696" y="8100"/>
                </a:cubicBezTo>
                <a:cubicBezTo>
                  <a:pt x="17696" y="8293"/>
                  <a:pt x="17436" y="8293"/>
                  <a:pt x="17176" y="8486"/>
                </a:cubicBezTo>
                <a:cubicBezTo>
                  <a:pt x="17176" y="8100"/>
                  <a:pt x="16916" y="7521"/>
                  <a:pt x="16395" y="7136"/>
                </a:cubicBezTo>
                <a:cubicBezTo>
                  <a:pt x="16135" y="6750"/>
                  <a:pt x="15875" y="6364"/>
                  <a:pt x="15614" y="5979"/>
                </a:cubicBezTo>
                <a:close/>
                <a:moveTo>
                  <a:pt x="18477" y="20057"/>
                </a:moveTo>
                <a:cubicBezTo>
                  <a:pt x="18477" y="21600"/>
                  <a:pt x="18477" y="21600"/>
                  <a:pt x="18477" y="21600"/>
                </a:cubicBezTo>
                <a:cubicBezTo>
                  <a:pt x="7807" y="21600"/>
                  <a:pt x="7807" y="21600"/>
                  <a:pt x="7807" y="21600"/>
                </a:cubicBezTo>
                <a:cubicBezTo>
                  <a:pt x="7807" y="20057"/>
                  <a:pt x="7807" y="20057"/>
                  <a:pt x="7807" y="20057"/>
                </a:cubicBezTo>
                <a:cubicBezTo>
                  <a:pt x="11451" y="20057"/>
                  <a:pt x="11451" y="20057"/>
                  <a:pt x="11451" y="20057"/>
                </a:cubicBezTo>
                <a:cubicBezTo>
                  <a:pt x="11451" y="17936"/>
                  <a:pt x="11451" y="17936"/>
                  <a:pt x="11451" y="17936"/>
                </a:cubicBezTo>
                <a:cubicBezTo>
                  <a:pt x="8328" y="17743"/>
                  <a:pt x="5725" y="16779"/>
                  <a:pt x="3643" y="15236"/>
                </a:cubicBezTo>
                <a:cubicBezTo>
                  <a:pt x="1301" y="13693"/>
                  <a:pt x="0" y="11379"/>
                  <a:pt x="0" y="8679"/>
                </a:cubicBezTo>
                <a:cubicBezTo>
                  <a:pt x="0" y="6171"/>
                  <a:pt x="1301" y="3857"/>
                  <a:pt x="3643" y="2314"/>
                </a:cubicBezTo>
                <a:cubicBezTo>
                  <a:pt x="4945" y="1350"/>
                  <a:pt x="6506" y="579"/>
                  <a:pt x="8328" y="0"/>
                </a:cubicBezTo>
                <a:cubicBezTo>
                  <a:pt x="9629" y="1736"/>
                  <a:pt x="9629" y="1736"/>
                  <a:pt x="9629" y="1736"/>
                </a:cubicBezTo>
                <a:cubicBezTo>
                  <a:pt x="8067" y="2121"/>
                  <a:pt x="6506" y="2700"/>
                  <a:pt x="5465" y="3471"/>
                </a:cubicBezTo>
                <a:cubicBezTo>
                  <a:pt x="3643" y="4821"/>
                  <a:pt x="2342" y="6750"/>
                  <a:pt x="2342" y="8679"/>
                </a:cubicBezTo>
                <a:cubicBezTo>
                  <a:pt x="2342" y="10800"/>
                  <a:pt x="3643" y="12536"/>
                  <a:pt x="5465" y="13886"/>
                </a:cubicBezTo>
                <a:cubicBezTo>
                  <a:pt x="7027" y="15236"/>
                  <a:pt x="9629" y="16200"/>
                  <a:pt x="12492" y="16200"/>
                </a:cubicBezTo>
                <a:cubicBezTo>
                  <a:pt x="14834" y="16200"/>
                  <a:pt x="16916" y="15429"/>
                  <a:pt x="18737" y="14464"/>
                </a:cubicBezTo>
                <a:cubicBezTo>
                  <a:pt x="19778" y="16007"/>
                  <a:pt x="19778" y="16007"/>
                  <a:pt x="19778" y="16007"/>
                </a:cubicBezTo>
                <a:cubicBezTo>
                  <a:pt x="18217" y="16971"/>
                  <a:pt x="16395" y="17550"/>
                  <a:pt x="14573" y="17743"/>
                </a:cubicBezTo>
                <a:cubicBezTo>
                  <a:pt x="14573" y="20057"/>
                  <a:pt x="14573" y="20057"/>
                  <a:pt x="14573" y="20057"/>
                </a:cubicBezTo>
                <a:lnTo>
                  <a:pt x="18477" y="2005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9" name="Shape 1874"/>
          <p:cNvSpPr/>
          <p:nvPr/>
        </p:nvSpPr>
        <p:spPr>
          <a:xfrm>
            <a:off x="1433783" y="1232475"/>
            <a:ext cx="362577" cy="328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56" y="0"/>
                </a:moveTo>
                <a:lnTo>
                  <a:pt x="17735" y="0"/>
                </a:lnTo>
                <a:lnTo>
                  <a:pt x="17735" y="4270"/>
                </a:lnTo>
                <a:lnTo>
                  <a:pt x="15916" y="6153"/>
                </a:lnTo>
                <a:lnTo>
                  <a:pt x="15916" y="1633"/>
                </a:lnTo>
                <a:lnTo>
                  <a:pt x="3752" y="1633"/>
                </a:lnTo>
                <a:lnTo>
                  <a:pt x="3752" y="3014"/>
                </a:lnTo>
                <a:lnTo>
                  <a:pt x="4661" y="2637"/>
                </a:lnTo>
                <a:lnTo>
                  <a:pt x="5457" y="2135"/>
                </a:lnTo>
                <a:lnTo>
                  <a:pt x="6139" y="4019"/>
                </a:lnTo>
                <a:lnTo>
                  <a:pt x="5229" y="4270"/>
                </a:lnTo>
                <a:lnTo>
                  <a:pt x="3752" y="5149"/>
                </a:lnTo>
                <a:lnTo>
                  <a:pt x="3752" y="5902"/>
                </a:lnTo>
                <a:lnTo>
                  <a:pt x="4661" y="5651"/>
                </a:lnTo>
                <a:lnTo>
                  <a:pt x="5457" y="5149"/>
                </a:lnTo>
                <a:lnTo>
                  <a:pt x="6139" y="7033"/>
                </a:lnTo>
                <a:lnTo>
                  <a:pt x="5229" y="7284"/>
                </a:lnTo>
                <a:lnTo>
                  <a:pt x="3752" y="8163"/>
                </a:lnTo>
                <a:lnTo>
                  <a:pt x="3752" y="9167"/>
                </a:lnTo>
                <a:lnTo>
                  <a:pt x="4661" y="8916"/>
                </a:lnTo>
                <a:lnTo>
                  <a:pt x="5457" y="8414"/>
                </a:lnTo>
                <a:lnTo>
                  <a:pt x="6139" y="10298"/>
                </a:lnTo>
                <a:lnTo>
                  <a:pt x="5229" y="10549"/>
                </a:lnTo>
                <a:lnTo>
                  <a:pt x="3752" y="11302"/>
                </a:lnTo>
                <a:lnTo>
                  <a:pt x="3752" y="12181"/>
                </a:lnTo>
                <a:lnTo>
                  <a:pt x="4661" y="11930"/>
                </a:lnTo>
                <a:lnTo>
                  <a:pt x="5457" y="11302"/>
                </a:lnTo>
                <a:lnTo>
                  <a:pt x="6139" y="13186"/>
                </a:lnTo>
                <a:lnTo>
                  <a:pt x="5229" y="13563"/>
                </a:lnTo>
                <a:lnTo>
                  <a:pt x="3752" y="14316"/>
                </a:lnTo>
                <a:lnTo>
                  <a:pt x="3752" y="15447"/>
                </a:lnTo>
                <a:lnTo>
                  <a:pt x="4661" y="15195"/>
                </a:lnTo>
                <a:lnTo>
                  <a:pt x="5457" y="14819"/>
                </a:lnTo>
                <a:lnTo>
                  <a:pt x="6139" y="16451"/>
                </a:lnTo>
                <a:lnTo>
                  <a:pt x="5229" y="16702"/>
                </a:lnTo>
                <a:lnTo>
                  <a:pt x="3752" y="17581"/>
                </a:lnTo>
                <a:lnTo>
                  <a:pt x="3752" y="19716"/>
                </a:lnTo>
                <a:lnTo>
                  <a:pt x="15916" y="19716"/>
                </a:lnTo>
                <a:lnTo>
                  <a:pt x="15916" y="15698"/>
                </a:lnTo>
                <a:lnTo>
                  <a:pt x="17735" y="13814"/>
                </a:lnTo>
                <a:lnTo>
                  <a:pt x="17735" y="21600"/>
                </a:lnTo>
                <a:lnTo>
                  <a:pt x="2046" y="21600"/>
                </a:lnTo>
                <a:lnTo>
                  <a:pt x="2046" y="19214"/>
                </a:lnTo>
                <a:lnTo>
                  <a:pt x="227" y="19214"/>
                </a:lnTo>
                <a:lnTo>
                  <a:pt x="0" y="17330"/>
                </a:lnTo>
                <a:lnTo>
                  <a:pt x="2046" y="16451"/>
                </a:lnTo>
                <a:lnTo>
                  <a:pt x="2046" y="15949"/>
                </a:lnTo>
                <a:lnTo>
                  <a:pt x="227" y="15949"/>
                </a:lnTo>
                <a:lnTo>
                  <a:pt x="0" y="14065"/>
                </a:lnTo>
                <a:lnTo>
                  <a:pt x="2046" y="12935"/>
                </a:lnTo>
                <a:lnTo>
                  <a:pt x="227" y="12935"/>
                </a:lnTo>
                <a:lnTo>
                  <a:pt x="0" y="11051"/>
                </a:lnTo>
                <a:lnTo>
                  <a:pt x="2046" y="10047"/>
                </a:lnTo>
                <a:lnTo>
                  <a:pt x="2046" y="9670"/>
                </a:lnTo>
                <a:lnTo>
                  <a:pt x="227" y="9670"/>
                </a:lnTo>
                <a:lnTo>
                  <a:pt x="0" y="7786"/>
                </a:lnTo>
                <a:lnTo>
                  <a:pt x="2046" y="6781"/>
                </a:lnTo>
                <a:lnTo>
                  <a:pt x="227" y="6781"/>
                </a:lnTo>
                <a:lnTo>
                  <a:pt x="0" y="4898"/>
                </a:lnTo>
                <a:lnTo>
                  <a:pt x="2046" y="3767"/>
                </a:lnTo>
                <a:lnTo>
                  <a:pt x="2046" y="0"/>
                </a:lnTo>
                <a:lnTo>
                  <a:pt x="2956" y="0"/>
                </a:lnTo>
                <a:close/>
                <a:moveTo>
                  <a:pt x="7617" y="10298"/>
                </a:moveTo>
                <a:lnTo>
                  <a:pt x="7617" y="11302"/>
                </a:lnTo>
                <a:lnTo>
                  <a:pt x="9891" y="11302"/>
                </a:lnTo>
                <a:lnTo>
                  <a:pt x="9891" y="10298"/>
                </a:lnTo>
                <a:lnTo>
                  <a:pt x="7617" y="10298"/>
                </a:lnTo>
                <a:close/>
                <a:moveTo>
                  <a:pt x="7617" y="8163"/>
                </a:moveTo>
                <a:lnTo>
                  <a:pt x="7617" y="8916"/>
                </a:lnTo>
                <a:lnTo>
                  <a:pt x="11823" y="8916"/>
                </a:lnTo>
                <a:lnTo>
                  <a:pt x="11823" y="8163"/>
                </a:lnTo>
                <a:lnTo>
                  <a:pt x="7617" y="8163"/>
                </a:lnTo>
                <a:close/>
                <a:moveTo>
                  <a:pt x="7617" y="5651"/>
                </a:moveTo>
                <a:lnTo>
                  <a:pt x="7617" y="6781"/>
                </a:lnTo>
                <a:lnTo>
                  <a:pt x="13756" y="6781"/>
                </a:lnTo>
                <a:lnTo>
                  <a:pt x="13756" y="5651"/>
                </a:lnTo>
                <a:lnTo>
                  <a:pt x="7617" y="5651"/>
                </a:lnTo>
                <a:close/>
                <a:moveTo>
                  <a:pt x="7617" y="3516"/>
                </a:moveTo>
                <a:lnTo>
                  <a:pt x="7617" y="4521"/>
                </a:lnTo>
                <a:lnTo>
                  <a:pt x="13756" y="4521"/>
                </a:lnTo>
                <a:lnTo>
                  <a:pt x="13756" y="3516"/>
                </a:lnTo>
                <a:lnTo>
                  <a:pt x="7617" y="3516"/>
                </a:lnTo>
                <a:close/>
                <a:moveTo>
                  <a:pt x="10118" y="17330"/>
                </a:moveTo>
                <a:lnTo>
                  <a:pt x="11368" y="17079"/>
                </a:lnTo>
                <a:lnTo>
                  <a:pt x="12733" y="17079"/>
                </a:lnTo>
                <a:lnTo>
                  <a:pt x="11596" y="15698"/>
                </a:lnTo>
                <a:lnTo>
                  <a:pt x="10345" y="14065"/>
                </a:lnTo>
                <a:lnTo>
                  <a:pt x="10118" y="15698"/>
                </a:lnTo>
                <a:lnTo>
                  <a:pt x="10118" y="17330"/>
                </a:lnTo>
                <a:close/>
                <a:moveTo>
                  <a:pt x="19213" y="4521"/>
                </a:moveTo>
                <a:lnTo>
                  <a:pt x="11368" y="12935"/>
                </a:lnTo>
                <a:lnTo>
                  <a:pt x="13756" y="15949"/>
                </a:lnTo>
                <a:lnTo>
                  <a:pt x="21600" y="7535"/>
                </a:lnTo>
                <a:lnTo>
                  <a:pt x="19213" y="4521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0" name="Shape 1875"/>
          <p:cNvSpPr/>
          <p:nvPr/>
        </p:nvSpPr>
        <p:spPr>
          <a:xfrm>
            <a:off x="2571429" y="1191219"/>
            <a:ext cx="429367" cy="3301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62" y="11880"/>
                </a:moveTo>
                <a:cubicBezTo>
                  <a:pt x="2700" y="19710"/>
                  <a:pt x="2700" y="19710"/>
                  <a:pt x="2700" y="19710"/>
                </a:cubicBezTo>
                <a:cubicBezTo>
                  <a:pt x="6854" y="19710"/>
                  <a:pt x="6854" y="19710"/>
                  <a:pt x="6854" y="19710"/>
                </a:cubicBezTo>
                <a:cubicBezTo>
                  <a:pt x="7892" y="21060"/>
                  <a:pt x="9138" y="21600"/>
                  <a:pt x="10592" y="21600"/>
                </a:cubicBezTo>
                <a:cubicBezTo>
                  <a:pt x="12046" y="21600"/>
                  <a:pt x="13292" y="21060"/>
                  <a:pt x="14331" y="19710"/>
                </a:cubicBezTo>
                <a:cubicBezTo>
                  <a:pt x="18069" y="19710"/>
                  <a:pt x="18069" y="19710"/>
                  <a:pt x="18069" y="19710"/>
                </a:cubicBezTo>
                <a:cubicBezTo>
                  <a:pt x="16823" y="11880"/>
                  <a:pt x="16823" y="11880"/>
                  <a:pt x="16823" y="11880"/>
                </a:cubicBezTo>
                <a:cubicBezTo>
                  <a:pt x="17862" y="11880"/>
                  <a:pt x="17862" y="11880"/>
                  <a:pt x="17862" y="11880"/>
                </a:cubicBezTo>
                <a:cubicBezTo>
                  <a:pt x="17862" y="7560"/>
                  <a:pt x="17862" y="7560"/>
                  <a:pt x="17862" y="7560"/>
                </a:cubicBezTo>
                <a:cubicBezTo>
                  <a:pt x="20146" y="6750"/>
                  <a:pt x="20146" y="6750"/>
                  <a:pt x="20146" y="6750"/>
                </a:cubicBezTo>
                <a:cubicBezTo>
                  <a:pt x="20146" y="9180"/>
                  <a:pt x="20146" y="9180"/>
                  <a:pt x="20146" y="9180"/>
                </a:cubicBezTo>
                <a:cubicBezTo>
                  <a:pt x="19731" y="13770"/>
                  <a:pt x="19731" y="13770"/>
                  <a:pt x="19731" y="13770"/>
                </a:cubicBezTo>
                <a:cubicBezTo>
                  <a:pt x="21392" y="13770"/>
                  <a:pt x="21392" y="13770"/>
                  <a:pt x="21392" y="13770"/>
                </a:cubicBezTo>
                <a:cubicBezTo>
                  <a:pt x="20977" y="9180"/>
                  <a:pt x="20977" y="9180"/>
                  <a:pt x="20977" y="9180"/>
                </a:cubicBezTo>
                <a:cubicBezTo>
                  <a:pt x="20977" y="6210"/>
                  <a:pt x="20977" y="6210"/>
                  <a:pt x="20977" y="621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3946" y="7560"/>
                  <a:pt x="3946" y="7560"/>
                  <a:pt x="3946" y="7560"/>
                </a:cubicBezTo>
                <a:cubicBezTo>
                  <a:pt x="3946" y="11880"/>
                  <a:pt x="3946" y="11880"/>
                  <a:pt x="3946" y="11880"/>
                </a:cubicBezTo>
                <a:cubicBezTo>
                  <a:pt x="4362" y="11880"/>
                  <a:pt x="4362" y="11880"/>
                  <a:pt x="4362" y="11880"/>
                </a:cubicBezTo>
                <a:close/>
                <a:moveTo>
                  <a:pt x="14746" y="11880"/>
                </a:moveTo>
                <a:cubicBezTo>
                  <a:pt x="14954" y="12420"/>
                  <a:pt x="14954" y="12690"/>
                  <a:pt x="14954" y="12960"/>
                </a:cubicBezTo>
                <a:cubicBezTo>
                  <a:pt x="14954" y="14850"/>
                  <a:pt x="14331" y="16470"/>
                  <a:pt x="13500" y="17820"/>
                </a:cubicBezTo>
                <a:cubicBezTo>
                  <a:pt x="12877" y="18900"/>
                  <a:pt x="11838" y="19710"/>
                  <a:pt x="10592" y="19710"/>
                </a:cubicBezTo>
                <a:cubicBezTo>
                  <a:pt x="9554" y="19710"/>
                  <a:pt x="8515" y="18900"/>
                  <a:pt x="7685" y="17820"/>
                </a:cubicBezTo>
                <a:cubicBezTo>
                  <a:pt x="6854" y="16470"/>
                  <a:pt x="6438" y="14850"/>
                  <a:pt x="6438" y="12960"/>
                </a:cubicBezTo>
                <a:cubicBezTo>
                  <a:pt x="6438" y="12690"/>
                  <a:pt x="6438" y="12420"/>
                  <a:pt x="6438" y="11880"/>
                </a:cubicBezTo>
                <a:lnTo>
                  <a:pt x="14746" y="1188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1" name="Shape 1876"/>
          <p:cNvSpPr/>
          <p:nvPr/>
        </p:nvSpPr>
        <p:spPr>
          <a:xfrm>
            <a:off x="8364094" y="2093783"/>
            <a:ext cx="427459" cy="249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0"/>
                </a:moveTo>
                <a:lnTo>
                  <a:pt x="16586" y="0"/>
                </a:lnTo>
                <a:lnTo>
                  <a:pt x="21600" y="12037"/>
                </a:lnTo>
                <a:lnTo>
                  <a:pt x="20346" y="12037"/>
                </a:lnTo>
                <a:lnTo>
                  <a:pt x="20346" y="19456"/>
                </a:lnTo>
                <a:lnTo>
                  <a:pt x="21600" y="19456"/>
                </a:lnTo>
                <a:lnTo>
                  <a:pt x="21600" y="21600"/>
                </a:lnTo>
                <a:lnTo>
                  <a:pt x="0" y="21600"/>
                </a:lnTo>
                <a:lnTo>
                  <a:pt x="0" y="19456"/>
                </a:lnTo>
                <a:lnTo>
                  <a:pt x="1639" y="19456"/>
                </a:lnTo>
                <a:lnTo>
                  <a:pt x="1639" y="13191"/>
                </a:lnTo>
                <a:lnTo>
                  <a:pt x="579" y="13191"/>
                </a:lnTo>
                <a:lnTo>
                  <a:pt x="0" y="11047"/>
                </a:lnTo>
                <a:lnTo>
                  <a:pt x="5400" y="0"/>
                </a:lnTo>
                <a:close/>
                <a:moveTo>
                  <a:pt x="18707" y="19456"/>
                </a:moveTo>
                <a:lnTo>
                  <a:pt x="18707" y="12037"/>
                </a:lnTo>
                <a:lnTo>
                  <a:pt x="12439" y="12037"/>
                </a:lnTo>
                <a:lnTo>
                  <a:pt x="12439" y="19456"/>
                </a:lnTo>
                <a:lnTo>
                  <a:pt x="13307" y="19456"/>
                </a:lnTo>
                <a:lnTo>
                  <a:pt x="13307" y="12696"/>
                </a:lnTo>
                <a:lnTo>
                  <a:pt x="15718" y="12696"/>
                </a:lnTo>
                <a:lnTo>
                  <a:pt x="15718" y="19456"/>
                </a:lnTo>
                <a:lnTo>
                  <a:pt x="18707" y="19456"/>
                </a:lnTo>
                <a:close/>
                <a:moveTo>
                  <a:pt x="10800" y="19456"/>
                </a:moveTo>
                <a:lnTo>
                  <a:pt x="10800" y="12037"/>
                </a:lnTo>
                <a:lnTo>
                  <a:pt x="10318" y="12037"/>
                </a:lnTo>
                <a:lnTo>
                  <a:pt x="6171" y="2144"/>
                </a:lnTo>
                <a:lnTo>
                  <a:pt x="2218" y="10223"/>
                </a:lnTo>
                <a:lnTo>
                  <a:pt x="3279" y="10223"/>
                </a:lnTo>
                <a:lnTo>
                  <a:pt x="3279" y="19456"/>
                </a:lnTo>
                <a:lnTo>
                  <a:pt x="10800" y="19456"/>
                </a:lnTo>
                <a:close/>
                <a:moveTo>
                  <a:pt x="5400" y="11707"/>
                </a:moveTo>
                <a:lnTo>
                  <a:pt x="5400" y="16983"/>
                </a:lnTo>
                <a:lnTo>
                  <a:pt x="7425" y="16983"/>
                </a:lnTo>
                <a:lnTo>
                  <a:pt x="7425" y="11707"/>
                </a:lnTo>
                <a:lnTo>
                  <a:pt x="5400" y="1170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2" name="Shape 1877"/>
          <p:cNvSpPr/>
          <p:nvPr/>
        </p:nvSpPr>
        <p:spPr>
          <a:xfrm>
            <a:off x="3730816" y="1217875"/>
            <a:ext cx="390769" cy="3184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3" h="21205" extrusionOk="0">
                <a:moveTo>
                  <a:pt x="16924" y="1914"/>
                </a:moveTo>
                <a:cubicBezTo>
                  <a:pt x="19151" y="6562"/>
                  <a:pt x="17814" y="12851"/>
                  <a:pt x="14029" y="15585"/>
                </a:cubicBezTo>
                <a:cubicBezTo>
                  <a:pt x="10243" y="18592"/>
                  <a:pt x="5122" y="16952"/>
                  <a:pt x="2895" y="12304"/>
                </a:cubicBezTo>
                <a:cubicBezTo>
                  <a:pt x="16924" y="1914"/>
                  <a:pt x="16924" y="1914"/>
                  <a:pt x="16924" y="1914"/>
                </a:cubicBezTo>
                <a:close/>
                <a:moveTo>
                  <a:pt x="19596" y="0"/>
                </a:moveTo>
                <a:cubicBezTo>
                  <a:pt x="17814" y="1367"/>
                  <a:pt x="17814" y="1367"/>
                  <a:pt x="17814" y="1367"/>
                </a:cubicBezTo>
                <a:cubicBezTo>
                  <a:pt x="19151" y="4101"/>
                  <a:pt x="19373" y="7109"/>
                  <a:pt x="18705" y="9843"/>
                </a:cubicBezTo>
                <a:cubicBezTo>
                  <a:pt x="18260" y="12851"/>
                  <a:pt x="16701" y="15311"/>
                  <a:pt x="14474" y="16952"/>
                </a:cubicBezTo>
                <a:cubicBezTo>
                  <a:pt x="12247" y="18592"/>
                  <a:pt x="9798" y="19139"/>
                  <a:pt x="7348" y="18319"/>
                </a:cubicBezTo>
                <a:cubicBezTo>
                  <a:pt x="5122" y="17772"/>
                  <a:pt x="3118" y="15858"/>
                  <a:pt x="1781" y="13124"/>
                </a:cubicBezTo>
                <a:cubicBezTo>
                  <a:pt x="0" y="14491"/>
                  <a:pt x="0" y="14491"/>
                  <a:pt x="0" y="14491"/>
                </a:cubicBezTo>
                <a:cubicBezTo>
                  <a:pt x="1559" y="17772"/>
                  <a:pt x="4008" y="19959"/>
                  <a:pt x="6903" y="20780"/>
                </a:cubicBezTo>
                <a:cubicBezTo>
                  <a:pt x="9798" y="21600"/>
                  <a:pt x="12915" y="21327"/>
                  <a:pt x="15588" y="19139"/>
                </a:cubicBezTo>
                <a:cubicBezTo>
                  <a:pt x="18260" y="17225"/>
                  <a:pt x="20041" y="13944"/>
                  <a:pt x="20709" y="10663"/>
                </a:cubicBezTo>
                <a:cubicBezTo>
                  <a:pt x="21600" y="7109"/>
                  <a:pt x="21155" y="3281"/>
                  <a:pt x="19596" y="0"/>
                </a:cubicBezTo>
                <a:close/>
                <a:moveTo>
                  <a:pt x="6903" y="11210"/>
                </a:moveTo>
                <a:cubicBezTo>
                  <a:pt x="6903" y="11210"/>
                  <a:pt x="4231" y="13124"/>
                  <a:pt x="5790" y="14218"/>
                </a:cubicBezTo>
                <a:cubicBezTo>
                  <a:pt x="7348" y="15038"/>
                  <a:pt x="6903" y="11210"/>
                  <a:pt x="6903" y="11210"/>
                </a:cubicBezTo>
                <a:close/>
                <a:moveTo>
                  <a:pt x="13584" y="9023"/>
                </a:moveTo>
                <a:cubicBezTo>
                  <a:pt x="13361" y="9023"/>
                  <a:pt x="15365" y="12030"/>
                  <a:pt x="16033" y="9843"/>
                </a:cubicBezTo>
                <a:cubicBezTo>
                  <a:pt x="16478" y="7929"/>
                  <a:pt x="13584" y="9023"/>
                  <a:pt x="13584" y="9023"/>
                </a:cubicBezTo>
                <a:close/>
                <a:moveTo>
                  <a:pt x="14252" y="5468"/>
                </a:moveTo>
                <a:cubicBezTo>
                  <a:pt x="14252" y="5742"/>
                  <a:pt x="16701" y="7929"/>
                  <a:pt x="16924" y="5742"/>
                </a:cubicBezTo>
                <a:cubicBezTo>
                  <a:pt x="16924" y="3554"/>
                  <a:pt x="14252" y="5468"/>
                  <a:pt x="14252" y="5468"/>
                </a:cubicBezTo>
                <a:close/>
                <a:moveTo>
                  <a:pt x="12025" y="11210"/>
                </a:moveTo>
                <a:cubicBezTo>
                  <a:pt x="12025" y="11210"/>
                  <a:pt x="11579" y="15038"/>
                  <a:pt x="13138" y="14218"/>
                </a:cubicBezTo>
                <a:cubicBezTo>
                  <a:pt x="14697" y="13397"/>
                  <a:pt x="12247" y="11210"/>
                  <a:pt x="12025" y="11210"/>
                </a:cubicBezTo>
                <a:close/>
                <a:moveTo>
                  <a:pt x="9575" y="12030"/>
                </a:moveTo>
                <a:cubicBezTo>
                  <a:pt x="9575" y="12030"/>
                  <a:pt x="7571" y="14765"/>
                  <a:pt x="9130" y="15038"/>
                </a:cubicBezTo>
                <a:cubicBezTo>
                  <a:pt x="10911" y="15311"/>
                  <a:pt x="9798" y="12030"/>
                  <a:pt x="9575" y="1203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3" name="Shape 1878"/>
          <p:cNvSpPr/>
          <p:nvPr/>
        </p:nvSpPr>
        <p:spPr>
          <a:xfrm>
            <a:off x="7230850" y="1213391"/>
            <a:ext cx="341585" cy="391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4093"/>
                </a:moveTo>
                <a:cubicBezTo>
                  <a:pt x="12231" y="4093"/>
                  <a:pt x="13272" y="5002"/>
                  <a:pt x="13272" y="6366"/>
                </a:cubicBezTo>
                <a:cubicBezTo>
                  <a:pt x="13272" y="6821"/>
                  <a:pt x="13012" y="7503"/>
                  <a:pt x="12752" y="7731"/>
                </a:cubicBezTo>
                <a:cubicBezTo>
                  <a:pt x="14834" y="13187"/>
                  <a:pt x="14834" y="13187"/>
                  <a:pt x="14834" y="13187"/>
                </a:cubicBezTo>
                <a:cubicBezTo>
                  <a:pt x="17696" y="20236"/>
                  <a:pt x="17696" y="20236"/>
                  <a:pt x="17696" y="20236"/>
                </a:cubicBezTo>
                <a:cubicBezTo>
                  <a:pt x="18217" y="21600"/>
                  <a:pt x="18217" y="21600"/>
                  <a:pt x="18217" y="21600"/>
                </a:cubicBezTo>
                <a:cubicBezTo>
                  <a:pt x="16655" y="21600"/>
                  <a:pt x="16655" y="21600"/>
                  <a:pt x="16655" y="21600"/>
                </a:cubicBezTo>
                <a:cubicBezTo>
                  <a:pt x="6766" y="21600"/>
                  <a:pt x="14573" y="21600"/>
                  <a:pt x="5205" y="21600"/>
                </a:cubicBezTo>
                <a:cubicBezTo>
                  <a:pt x="3643" y="21600"/>
                  <a:pt x="3643" y="21600"/>
                  <a:pt x="3643" y="21600"/>
                </a:cubicBezTo>
                <a:cubicBezTo>
                  <a:pt x="4164" y="20236"/>
                  <a:pt x="4164" y="20236"/>
                  <a:pt x="4164" y="20236"/>
                </a:cubicBezTo>
                <a:cubicBezTo>
                  <a:pt x="7027" y="13187"/>
                  <a:pt x="7027" y="13187"/>
                  <a:pt x="7027" y="13187"/>
                </a:cubicBezTo>
                <a:cubicBezTo>
                  <a:pt x="9108" y="7958"/>
                  <a:pt x="9108" y="7958"/>
                  <a:pt x="9108" y="7958"/>
                </a:cubicBezTo>
                <a:cubicBezTo>
                  <a:pt x="8588" y="7503"/>
                  <a:pt x="8328" y="6821"/>
                  <a:pt x="8328" y="6366"/>
                </a:cubicBezTo>
                <a:cubicBezTo>
                  <a:pt x="8328" y="5002"/>
                  <a:pt x="9369" y="4093"/>
                  <a:pt x="10930" y="4093"/>
                </a:cubicBezTo>
                <a:close/>
                <a:moveTo>
                  <a:pt x="11451" y="10459"/>
                </a:moveTo>
                <a:cubicBezTo>
                  <a:pt x="11451" y="10232"/>
                  <a:pt x="11451" y="10232"/>
                  <a:pt x="11451" y="10232"/>
                </a:cubicBezTo>
                <a:cubicBezTo>
                  <a:pt x="10930" y="9322"/>
                  <a:pt x="10930" y="9322"/>
                  <a:pt x="10930" y="9322"/>
                </a:cubicBezTo>
                <a:cubicBezTo>
                  <a:pt x="10149" y="11368"/>
                  <a:pt x="10149" y="11368"/>
                  <a:pt x="10149" y="11368"/>
                </a:cubicBezTo>
                <a:cubicBezTo>
                  <a:pt x="11451" y="10459"/>
                  <a:pt x="11451" y="10459"/>
                  <a:pt x="11451" y="10459"/>
                </a:cubicBezTo>
                <a:close/>
                <a:moveTo>
                  <a:pt x="11711" y="11368"/>
                </a:moveTo>
                <a:cubicBezTo>
                  <a:pt x="9629" y="13187"/>
                  <a:pt x="9629" y="13187"/>
                  <a:pt x="9629" y="13187"/>
                </a:cubicBezTo>
                <a:cubicBezTo>
                  <a:pt x="12492" y="13187"/>
                  <a:pt x="12492" y="13187"/>
                  <a:pt x="12492" y="13187"/>
                </a:cubicBezTo>
                <a:cubicBezTo>
                  <a:pt x="11711" y="11368"/>
                  <a:pt x="11711" y="11368"/>
                  <a:pt x="11711" y="11368"/>
                </a:cubicBezTo>
                <a:close/>
                <a:moveTo>
                  <a:pt x="13012" y="14552"/>
                </a:moveTo>
                <a:cubicBezTo>
                  <a:pt x="9369" y="16598"/>
                  <a:pt x="9369" y="16598"/>
                  <a:pt x="9369" y="16598"/>
                </a:cubicBezTo>
                <a:cubicBezTo>
                  <a:pt x="14053" y="16598"/>
                  <a:pt x="14053" y="16598"/>
                  <a:pt x="14053" y="16598"/>
                </a:cubicBezTo>
                <a:cubicBezTo>
                  <a:pt x="13012" y="14552"/>
                  <a:pt x="13012" y="14552"/>
                  <a:pt x="13012" y="14552"/>
                </a:cubicBezTo>
                <a:close/>
                <a:moveTo>
                  <a:pt x="14573" y="17962"/>
                </a:moveTo>
                <a:cubicBezTo>
                  <a:pt x="10410" y="19554"/>
                  <a:pt x="10410" y="19554"/>
                  <a:pt x="10410" y="19554"/>
                </a:cubicBezTo>
                <a:cubicBezTo>
                  <a:pt x="15094" y="19554"/>
                  <a:pt x="15094" y="19554"/>
                  <a:pt x="15094" y="19554"/>
                </a:cubicBezTo>
                <a:cubicBezTo>
                  <a:pt x="14573" y="17962"/>
                  <a:pt x="14573" y="17962"/>
                  <a:pt x="14573" y="17962"/>
                </a:cubicBezTo>
                <a:close/>
                <a:moveTo>
                  <a:pt x="7547" y="19554"/>
                </a:moveTo>
                <a:cubicBezTo>
                  <a:pt x="12231" y="17735"/>
                  <a:pt x="12231" y="17735"/>
                  <a:pt x="12231" y="17735"/>
                </a:cubicBezTo>
                <a:cubicBezTo>
                  <a:pt x="7547" y="17735"/>
                  <a:pt x="7547" y="17735"/>
                  <a:pt x="7547" y="17735"/>
                </a:cubicBezTo>
                <a:cubicBezTo>
                  <a:pt x="6766" y="19554"/>
                  <a:pt x="6766" y="19554"/>
                  <a:pt x="6766" y="19554"/>
                </a:cubicBezTo>
                <a:cubicBezTo>
                  <a:pt x="7547" y="19554"/>
                  <a:pt x="7547" y="19554"/>
                  <a:pt x="7547" y="19554"/>
                </a:cubicBezTo>
                <a:close/>
                <a:moveTo>
                  <a:pt x="8067" y="15916"/>
                </a:moveTo>
                <a:cubicBezTo>
                  <a:pt x="11190" y="14324"/>
                  <a:pt x="11190" y="14324"/>
                  <a:pt x="11190" y="14324"/>
                </a:cubicBezTo>
                <a:cubicBezTo>
                  <a:pt x="8848" y="14324"/>
                  <a:pt x="8848" y="14324"/>
                  <a:pt x="8848" y="14324"/>
                </a:cubicBezTo>
                <a:cubicBezTo>
                  <a:pt x="8067" y="15916"/>
                  <a:pt x="8067" y="15916"/>
                  <a:pt x="8067" y="15916"/>
                </a:cubicBezTo>
                <a:close/>
                <a:moveTo>
                  <a:pt x="18998" y="0"/>
                </a:moveTo>
                <a:cubicBezTo>
                  <a:pt x="17436" y="1364"/>
                  <a:pt x="17436" y="1364"/>
                  <a:pt x="17436" y="1364"/>
                </a:cubicBezTo>
                <a:cubicBezTo>
                  <a:pt x="18737" y="2728"/>
                  <a:pt x="19518" y="4320"/>
                  <a:pt x="19518" y="6366"/>
                </a:cubicBezTo>
                <a:cubicBezTo>
                  <a:pt x="19518" y="8185"/>
                  <a:pt x="18477" y="10004"/>
                  <a:pt x="17176" y="11141"/>
                </a:cubicBezTo>
                <a:cubicBezTo>
                  <a:pt x="18998" y="12505"/>
                  <a:pt x="18998" y="12505"/>
                  <a:pt x="18998" y="12505"/>
                </a:cubicBezTo>
                <a:cubicBezTo>
                  <a:pt x="20559" y="10914"/>
                  <a:pt x="21600" y="8640"/>
                  <a:pt x="21600" y="6366"/>
                </a:cubicBezTo>
                <a:cubicBezTo>
                  <a:pt x="21600" y="3865"/>
                  <a:pt x="20559" y="1819"/>
                  <a:pt x="18998" y="0"/>
                </a:cubicBezTo>
                <a:close/>
                <a:moveTo>
                  <a:pt x="2863" y="12505"/>
                </a:moveTo>
                <a:cubicBezTo>
                  <a:pt x="4424" y="11141"/>
                  <a:pt x="4424" y="11141"/>
                  <a:pt x="4424" y="11141"/>
                </a:cubicBezTo>
                <a:cubicBezTo>
                  <a:pt x="3123" y="10004"/>
                  <a:pt x="2342" y="8185"/>
                  <a:pt x="2342" y="6366"/>
                </a:cubicBezTo>
                <a:cubicBezTo>
                  <a:pt x="2342" y="4320"/>
                  <a:pt x="3123" y="2728"/>
                  <a:pt x="4424" y="1364"/>
                </a:cubicBezTo>
                <a:cubicBezTo>
                  <a:pt x="2602" y="227"/>
                  <a:pt x="2602" y="227"/>
                  <a:pt x="2602" y="227"/>
                </a:cubicBezTo>
                <a:cubicBezTo>
                  <a:pt x="1041" y="1819"/>
                  <a:pt x="0" y="3865"/>
                  <a:pt x="0" y="6366"/>
                </a:cubicBezTo>
                <a:cubicBezTo>
                  <a:pt x="0" y="8640"/>
                  <a:pt x="1041" y="10686"/>
                  <a:pt x="2863" y="12505"/>
                </a:cubicBezTo>
                <a:close/>
                <a:moveTo>
                  <a:pt x="15875" y="2274"/>
                </a:moveTo>
                <a:cubicBezTo>
                  <a:pt x="14313" y="3638"/>
                  <a:pt x="14313" y="3638"/>
                  <a:pt x="14313" y="3638"/>
                </a:cubicBezTo>
                <a:cubicBezTo>
                  <a:pt x="15094" y="4320"/>
                  <a:pt x="15354" y="5229"/>
                  <a:pt x="15354" y="6366"/>
                </a:cubicBezTo>
                <a:cubicBezTo>
                  <a:pt x="15354" y="7276"/>
                  <a:pt x="14834" y="8185"/>
                  <a:pt x="14313" y="8867"/>
                </a:cubicBezTo>
                <a:cubicBezTo>
                  <a:pt x="15875" y="10232"/>
                  <a:pt x="15875" y="10232"/>
                  <a:pt x="15875" y="10232"/>
                </a:cubicBezTo>
                <a:cubicBezTo>
                  <a:pt x="16916" y="9095"/>
                  <a:pt x="17696" y="7731"/>
                  <a:pt x="17696" y="6366"/>
                </a:cubicBezTo>
                <a:cubicBezTo>
                  <a:pt x="17696" y="4775"/>
                  <a:pt x="16916" y="3411"/>
                  <a:pt x="15875" y="2274"/>
                </a:cubicBezTo>
                <a:close/>
                <a:moveTo>
                  <a:pt x="5725" y="10232"/>
                </a:moveTo>
                <a:cubicBezTo>
                  <a:pt x="7547" y="8867"/>
                  <a:pt x="7547" y="8867"/>
                  <a:pt x="7547" y="8867"/>
                </a:cubicBezTo>
                <a:cubicBezTo>
                  <a:pt x="6766" y="8185"/>
                  <a:pt x="6246" y="7276"/>
                  <a:pt x="6246" y="6366"/>
                </a:cubicBezTo>
                <a:cubicBezTo>
                  <a:pt x="6246" y="5229"/>
                  <a:pt x="6766" y="4320"/>
                  <a:pt x="7547" y="3638"/>
                </a:cubicBezTo>
                <a:cubicBezTo>
                  <a:pt x="5725" y="2274"/>
                  <a:pt x="5725" y="2274"/>
                  <a:pt x="5725" y="2274"/>
                </a:cubicBezTo>
                <a:cubicBezTo>
                  <a:pt x="4684" y="3411"/>
                  <a:pt x="4164" y="4775"/>
                  <a:pt x="4164" y="6366"/>
                </a:cubicBezTo>
                <a:cubicBezTo>
                  <a:pt x="4164" y="7731"/>
                  <a:pt x="4684" y="9095"/>
                  <a:pt x="5725" y="1023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4" name="Shape 1879"/>
          <p:cNvSpPr/>
          <p:nvPr/>
        </p:nvSpPr>
        <p:spPr>
          <a:xfrm>
            <a:off x="8364094" y="1246500"/>
            <a:ext cx="424962" cy="4365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482" extrusionOk="0">
                <a:moveTo>
                  <a:pt x="3323" y="8479"/>
                </a:moveTo>
                <a:cubicBezTo>
                  <a:pt x="3946" y="8075"/>
                  <a:pt x="3946" y="8075"/>
                  <a:pt x="3946" y="8075"/>
                </a:cubicBezTo>
                <a:cubicBezTo>
                  <a:pt x="3946" y="6662"/>
                  <a:pt x="3946" y="6662"/>
                  <a:pt x="3946" y="6662"/>
                </a:cubicBezTo>
                <a:cubicBezTo>
                  <a:pt x="5192" y="7065"/>
                  <a:pt x="5192" y="7065"/>
                  <a:pt x="5192" y="7065"/>
                </a:cubicBezTo>
                <a:cubicBezTo>
                  <a:pt x="5815" y="6662"/>
                  <a:pt x="5815" y="6662"/>
                  <a:pt x="5815" y="6662"/>
                </a:cubicBezTo>
                <a:cubicBezTo>
                  <a:pt x="5608" y="5249"/>
                  <a:pt x="5608" y="5249"/>
                  <a:pt x="5608" y="5249"/>
                </a:cubicBezTo>
                <a:cubicBezTo>
                  <a:pt x="7062" y="5854"/>
                  <a:pt x="7062" y="5854"/>
                  <a:pt x="7062" y="5854"/>
                </a:cubicBezTo>
                <a:cubicBezTo>
                  <a:pt x="7685" y="5249"/>
                  <a:pt x="7685" y="5249"/>
                  <a:pt x="7685" y="5249"/>
                </a:cubicBezTo>
                <a:cubicBezTo>
                  <a:pt x="7477" y="4037"/>
                  <a:pt x="7477" y="4037"/>
                  <a:pt x="7477" y="4037"/>
                </a:cubicBezTo>
                <a:cubicBezTo>
                  <a:pt x="8723" y="4441"/>
                  <a:pt x="8723" y="4441"/>
                  <a:pt x="8723" y="4441"/>
                </a:cubicBezTo>
                <a:cubicBezTo>
                  <a:pt x="9346" y="3836"/>
                  <a:pt x="9346" y="3836"/>
                  <a:pt x="9346" y="3836"/>
                </a:cubicBezTo>
                <a:cubicBezTo>
                  <a:pt x="9138" y="2624"/>
                  <a:pt x="9138" y="2624"/>
                  <a:pt x="9138" y="2624"/>
                </a:cubicBezTo>
                <a:cubicBezTo>
                  <a:pt x="10592" y="3028"/>
                  <a:pt x="10592" y="3028"/>
                  <a:pt x="10592" y="3028"/>
                </a:cubicBezTo>
                <a:cubicBezTo>
                  <a:pt x="11215" y="2624"/>
                  <a:pt x="11215" y="2624"/>
                  <a:pt x="11215" y="2624"/>
                </a:cubicBezTo>
                <a:cubicBezTo>
                  <a:pt x="11008" y="1211"/>
                  <a:pt x="11008" y="1211"/>
                  <a:pt x="11008" y="1211"/>
                </a:cubicBezTo>
                <a:cubicBezTo>
                  <a:pt x="12462" y="1615"/>
                  <a:pt x="12462" y="1615"/>
                  <a:pt x="12462" y="1615"/>
                </a:cubicBezTo>
                <a:cubicBezTo>
                  <a:pt x="13085" y="1211"/>
                  <a:pt x="13085" y="1211"/>
                  <a:pt x="13085" y="1211"/>
                </a:cubicBezTo>
                <a:cubicBezTo>
                  <a:pt x="12877" y="0"/>
                  <a:pt x="12877" y="0"/>
                  <a:pt x="12877" y="0"/>
                </a:cubicBezTo>
                <a:cubicBezTo>
                  <a:pt x="14954" y="606"/>
                  <a:pt x="14954" y="606"/>
                  <a:pt x="14954" y="606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1185" y="8277"/>
                  <a:pt x="21392" y="8882"/>
                  <a:pt x="21392" y="9488"/>
                </a:cubicBezTo>
                <a:cubicBezTo>
                  <a:pt x="21600" y="10295"/>
                  <a:pt x="21392" y="10901"/>
                  <a:pt x="20977" y="11708"/>
                </a:cubicBezTo>
                <a:cubicBezTo>
                  <a:pt x="20769" y="11910"/>
                  <a:pt x="20769" y="11910"/>
                  <a:pt x="20769" y="11910"/>
                </a:cubicBezTo>
                <a:cubicBezTo>
                  <a:pt x="9138" y="20591"/>
                  <a:pt x="9138" y="20591"/>
                  <a:pt x="9138" y="20591"/>
                </a:cubicBezTo>
                <a:cubicBezTo>
                  <a:pt x="8723" y="20994"/>
                  <a:pt x="8308" y="21398"/>
                  <a:pt x="7685" y="21398"/>
                </a:cubicBezTo>
                <a:cubicBezTo>
                  <a:pt x="7062" y="21600"/>
                  <a:pt x="6438" y="21398"/>
                  <a:pt x="5815" y="21196"/>
                </a:cubicBezTo>
                <a:cubicBezTo>
                  <a:pt x="5815" y="20994"/>
                  <a:pt x="5815" y="20994"/>
                  <a:pt x="5815" y="20994"/>
                </a:cubicBezTo>
                <a:cubicBezTo>
                  <a:pt x="5608" y="20994"/>
                  <a:pt x="5608" y="20994"/>
                  <a:pt x="5608" y="20994"/>
                </a:cubicBezTo>
                <a:cubicBezTo>
                  <a:pt x="208" y="14131"/>
                  <a:pt x="208" y="14131"/>
                  <a:pt x="208" y="14131"/>
                </a:cubicBezTo>
                <a:cubicBezTo>
                  <a:pt x="0" y="13727"/>
                  <a:pt x="0" y="13727"/>
                  <a:pt x="0" y="13727"/>
                </a:cubicBezTo>
                <a:cubicBezTo>
                  <a:pt x="208" y="13323"/>
                  <a:pt x="208" y="13323"/>
                  <a:pt x="208" y="13323"/>
                </a:cubicBezTo>
                <a:cubicBezTo>
                  <a:pt x="1246" y="11305"/>
                  <a:pt x="1246" y="11305"/>
                  <a:pt x="1246" y="11305"/>
                </a:cubicBezTo>
                <a:cubicBezTo>
                  <a:pt x="1662" y="10497"/>
                  <a:pt x="1662" y="10497"/>
                  <a:pt x="1662" y="10497"/>
                </a:cubicBezTo>
                <a:cubicBezTo>
                  <a:pt x="2492" y="11305"/>
                  <a:pt x="2492" y="11305"/>
                  <a:pt x="2492" y="11305"/>
                </a:cubicBezTo>
                <a:cubicBezTo>
                  <a:pt x="6854" y="16755"/>
                  <a:pt x="6854" y="16755"/>
                  <a:pt x="6854" y="16755"/>
                </a:cubicBezTo>
                <a:cubicBezTo>
                  <a:pt x="5608" y="17563"/>
                  <a:pt x="5608" y="17563"/>
                  <a:pt x="5608" y="17563"/>
                </a:cubicBezTo>
                <a:cubicBezTo>
                  <a:pt x="2077" y="12920"/>
                  <a:pt x="2077" y="12920"/>
                  <a:pt x="2077" y="12920"/>
                </a:cubicBezTo>
                <a:cubicBezTo>
                  <a:pt x="1662" y="13727"/>
                  <a:pt x="1662" y="13727"/>
                  <a:pt x="1662" y="13727"/>
                </a:cubicBezTo>
                <a:cubicBezTo>
                  <a:pt x="6646" y="19985"/>
                  <a:pt x="6646" y="19985"/>
                  <a:pt x="6646" y="19985"/>
                </a:cubicBezTo>
                <a:cubicBezTo>
                  <a:pt x="6854" y="20187"/>
                  <a:pt x="7062" y="20187"/>
                  <a:pt x="7269" y="19985"/>
                </a:cubicBezTo>
                <a:cubicBezTo>
                  <a:pt x="7685" y="19985"/>
                  <a:pt x="7892" y="19985"/>
                  <a:pt x="8100" y="19783"/>
                </a:cubicBezTo>
                <a:cubicBezTo>
                  <a:pt x="8308" y="19178"/>
                  <a:pt x="8308" y="18774"/>
                  <a:pt x="8308" y="18370"/>
                </a:cubicBezTo>
                <a:cubicBezTo>
                  <a:pt x="8308" y="17764"/>
                  <a:pt x="8100" y="17361"/>
                  <a:pt x="7685" y="16957"/>
                </a:cubicBezTo>
                <a:cubicBezTo>
                  <a:pt x="7685" y="16957"/>
                  <a:pt x="7685" y="16957"/>
                  <a:pt x="7685" y="16957"/>
                </a:cubicBezTo>
                <a:cubicBezTo>
                  <a:pt x="2285" y="10093"/>
                  <a:pt x="2285" y="10093"/>
                  <a:pt x="2285" y="10093"/>
                </a:cubicBezTo>
                <a:cubicBezTo>
                  <a:pt x="2077" y="8075"/>
                  <a:pt x="2077" y="8075"/>
                  <a:pt x="2077" y="8075"/>
                </a:cubicBezTo>
                <a:cubicBezTo>
                  <a:pt x="3323" y="8479"/>
                  <a:pt x="3323" y="8479"/>
                  <a:pt x="3323" y="8479"/>
                </a:cubicBezTo>
                <a:close/>
                <a:moveTo>
                  <a:pt x="5815" y="9690"/>
                </a:moveTo>
                <a:cubicBezTo>
                  <a:pt x="8308" y="12920"/>
                  <a:pt x="8308" y="12920"/>
                  <a:pt x="8308" y="12920"/>
                </a:cubicBezTo>
                <a:cubicBezTo>
                  <a:pt x="16408" y="6864"/>
                  <a:pt x="16408" y="6864"/>
                  <a:pt x="16408" y="6864"/>
                </a:cubicBezTo>
                <a:cubicBezTo>
                  <a:pt x="13708" y="3634"/>
                  <a:pt x="13708" y="3634"/>
                  <a:pt x="13708" y="3634"/>
                </a:cubicBezTo>
                <a:cubicBezTo>
                  <a:pt x="5815" y="9690"/>
                  <a:pt x="5815" y="9690"/>
                  <a:pt x="5815" y="9690"/>
                </a:cubicBezTo>
                <a:close/>
                <a:moveTo>
                  <a:pt x="13915" y="11910"/>
                </a:moveTo>
                <a:cubicBezTo>
                  <a:pt x="14538" y="12516"/>
                  <a:pt x="14538" y="12516"/>
                  <a:pt x="14538" y="12516"/>
                </a:cubicBezTo>
                <a:cubicBezTo>
                  <a:pt x="18277" y="9690"/>
                  <a:pt x="18277" y="9690"/>
                  <a:pt x="18277" y="9690"/>
                </a:cubicBezTo>
                <a:cubicBezTo>
                  <a:pt x="17654" y="9084"/>
                  <a:pt x="17654" y="9084"/>
                  <a:pt x="17654" y="9084"/>
                </a:cubicBezTo>
                <a:cubicBezTo>
                  <a:pt x="13915" y="11910"/>
                  <a:pt x="13915" y="11910"/>
                  <a:pt x="13915" y="11910"/>
                </a:cubicBezTo>
                <a:close/>
                <a:moveTo>
                  <a:pt x="9554" y="15140"/>
                </a:moveTo>
                <a:cubicBezTo>
                  <a:pt x="10177" y="15948"/>
                  <a:pt x="10177" y="15948"/>
                  <a:pt x="10177" y="15948"/>
                </a:cubicBezTo>
                <a:cubicBezTo>
                  <a:pt x="13915" y="13121"/>
                  <a:pt x="13915" y="13121"/>
                  <a:pt x="13915" y="13121"/>
                </a:cubicBezTo>
                <a:cubicBezTo>
                  <a:pt x="13292" y="12314"/>
                  <a:pt x="13292" y="12314"/>
                  <a:pt x="13292" y="12314"/>
                </a:cubicBezTo>
                <a:cubicBezTo>
                  <a:pt x="9554" y="15140"/>
                  <a:pt x="9554" y="15140"/>
                  <a:pt x="9554" y="15140"/>
                </a:cubicBezTo>
                <a:close/>
                <a:moveTo>
                  <a:pt x="13085" y="10497"/>
                </a:moveTo>
                <a:cubicBezTo>
                  <a:pt x="13708" y="11305"/>
                  <a:pt x="13708" y="11305"/>
                  <a:pt x="13708" y="11305"/>
                </a:cubicBezTo>
                <a:cubicBezTo>
                  <a:pt x="17446" y="8479"/>
                  <a:pt x="17446" y="8479"/>
                  <a:pt x="17446" y="8479"/>
                </a:cubicBezTo>
                <a:cubicBezTo>
                  <a:pt x="16823" y="7671"/>
                  <a:pt x="16823" y="7671"/>
                  <a:pt x="16823" y="7671"/>
                </a:cubicBezTo>
                <a:cubicBezTo>
                  <a:pt x="13085" y="10497"/>
                  <a:pt x="13085" y="10497"/>
                  <a:pt x="13085" y="10497"/>
                </a:cubicBezTo>
                <a:close/>
                <a:moveTo>
                  <a:pt x="8723" y="13727"/>
                </a:moveTo>
                <a:cubicBezTo>
                  <a:pt x="9346" y="14535"/>
                  <a:pt x="9346" y="14535"/>
                  <a:pt x="9346" y="14535"/>
                </a:cubicBezTo>
                <a:cubicBezTo>
                  <a:pt x="13085" y="11708"/>
                  <a:pt x="13085" y="11708"/>
                  <a:pt x="13085" y="11708"/>
                </a:cubicBezTo>
                <a:cubicBezTo>
                  <a:pt x="12462" y="10901"/>
                  <a:pt x="12462" y="10901"/>
                  <a:pt x="12462" y="10901"/>
                </a:cubicBezTo>
                <a:cubicBezTo>
                  <a:pt x="8723" y="13727"/>
                  <a:pt x="8723" y="13727"/>
                  <a:pt x="8723" y="13727"/>
                </a:cubicBezTo>
                <a:close/>
                <a:moveTo>
                  <a:pt x="14331" y="2019"/>
                </a:moveTo>
                <a:cubicBezTo>
                  <a:pt x="3946" y="9892"/>
                  <a:pt x="3946" y="9892"/>
                  <a:pt x="3946" y="9892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9346" y="16755"/>
                  <a:pt x="9554" y="17361"/>
                  <a:pt x="9762" y="18168"/>
                </a:cubicBezTo>
                <a:cubicBezTo>
                  <a:pt x="9762" y="18168"/>
                  <a:pt x="9762" y="18370"/>
                  <a:pt x="9762" y="18370"/>
                </a:cubicBezTo>
                <a:cubicBezTo>
                  <a:pt x="19731" y="10901"/>
                  <a:pt x="19731" y="10901"/>
                  <a:pt x="19731" y="10901"/>
                </a:cubicBezTo>
                <a:cubicBezTo>
                  <a:pt x="19938" y="10497"/>
                  <a:pt x="20146" y="10093"/>
                  <a:pt x="19938" y="9690"/>
                </a:cubicBezTo>
                <a:cubicBezTo>
                  <a:pt x="19938" y="9286"/>
                  <a:pt x="19731" y="8882"/>
                  <a:pt x="19523" y="8479"/>
                </a:cubicBezTo>
                <a:cubicBezTo>
                  <a:pt x="19523" y="8479"/>
                  <a:pt x="19523" y="8479"/>
                  <a:pt x="19523" y="8479"/>
                </a:cubicBezTo>
                <a:lnTo>
                  <a:pt x="14331" y="201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5" name="Shape 1880"/>
          <p:cNvSpPr/>
          <p:nvPr/>
        </p:nvSpPr>
        <p:spPr>
          <a:xfrm>
            <a:off x="4935609" y="1232472"/>
            <a:ext cx="316779" cy="383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42" y="20439"/>
                </a:moveTo>
                <a:cubicBezTo>
                  <a:pt x="561" y="20206"/>
                  <a:pt x="281" y="19974"/>
                  <a:pt x="0" y="19742"/>
                </a:cubicBezTo>
                <a:cubicBezTo>
                  <a:pt x="0" y="16723"/>
                  <a:pt x="0" y="13471"/>
                  <a:pt x="0" y="10452"/>
                </a:cubicBezTo>
                <a:cubicBezTo>
                  <a:pt x="3366" y="9290"/>
                  <a:pt x="5891" y="7432"/>
                  <a:pt x="8416" y="4645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271"/>
                  <a:pt x="10660" y="6271"/>
                  <a:pt x="1066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735"/>
                  <a:pt x="11501" y="6735"/>
                  <a:pt x="11501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2062" y="6735"/>
                  <a:pt x="12062" y="6735"/>
                  <a:pt x="12062" y="6735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343" y="6968"/>
                  <a:pt x="12343" y="6968"/>
                  <a:pt x="12343" y="6968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897"/>
                  <a:pt x="13465" y="7897"/>
                  <a:pt x="1346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4026" y="7897"/>
                  <a:pt x="14026" y="7897"/>
                  <a:pt x="14026" y="7897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361"/>
                  <a:pt x="14306" y="8361"/>
                  <a:pt x="14306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7392" y="9987"/>
                  <a:pt x="17392" y="9987"/>
                  <a:pt x="17392" y="9987"/>
                </a:cubicBezTo>
                <a:cubicBezTo>
                  <a:pt x="14868" y="12774"/>
                  <a:pt x="13745" y="15561"/>
                  <a:pt x="13465" y="18348"/>
                </a:cubicBezTo>
                <a:cubicBezTo>
                  <a:pt x="10099" y="19510"/>
                  <a:pt x="6452" y="20439"/>
                  <a:pt x="3086" y="21600"/>
                </a:cubicBezTo>
                <a:cubicBezTo>
                  <a:pt x="2525" y="21368"/>
                  <a:pt x="2244" y="21135"/>
                  <a:pt x="1964" y="21135"/>
                </a:cubicBezTo>
                <a:cubicBezTo>
                  <a:pt x="6452" y="15794"/>
                  <a:pt x="6452" y="15794"/>
                  <a:pt x="6452" y="15794"/>
                </a:cubicBezTo>
                <a:cubicBezTo>
                  <a:pt x="7574" y="16026"/>
                  <a:pt x="8977" y="15794"/>
                  <a:pt x="9818" y="14865"/>
                </a:cubicBezTo>
                <a:cubicBezTo>
                  <a:pt x="10660" y="13935"/>
                  <a:pt x="10379" y="12542"/>
                  <a:pt x="8977" y="11845"/>
                </a:cubicBezTo>
                <a:cubicBezTo>
                  <a:pt x="7855" y="10916"/>
                  <a:pt x="6171" y="11381"/>
                  <a:pt x="5330" y="12310"/>
                </a:cubicBezTo>
                <a:cubicBezTo>
                  <a:pt x="4488" y="13239"/>
                  <a:pt x="4488" y="14400"/>
                  <a:pt x="5330" y="15097"/>
                </a:cubicBezTo>
                <a:cubicBezTo>
                  <a:pt x="842" y="20439"/>
                  <a:pt x="842" y="20439"/>
                  <a:pt x="842" y="20439"/>
                </a:cubicBezTo>
                <a:close/>
                <a:moveTo>
                  <a:pt x="7574" y="21600"/>
                </a:moveTo>
                <a:cubicBezTo>
                  <a:pt x="20478" y="21600"/>
                  <a:pt x="20478" y="21600"/>
                  <a:pt x="20478" y="21600"/>
                </a:cubicBezTo>
                <a:cubicBezTo>
                  <a:pt x="20478" y="19277"/>
                  <a:pt x="20478" y="19277"/>
                  <a:pt x="20478" y="19277"/>
                </a:cubicBezTo>
                <a:cubicBezTo>
                  <a:pt x="15148" y="19277"/>
                  <a:pt x="15148" y="19277"/>
                  <a:pt x="15148" y="19277"/>
                </a:cubicBezTo>
                <a:cubicBezTo>
                  <a:pt x="7574" y="21600"/>
                  <a:pt x="7574" y="21600"/>
                  <a:pt x="7574" y="21600"/>
                </a:cubicBezTo>
                <a:close/>
                <a:moveTo>
                  <a:pt x="19356" y="9755"/>
                </a:moveTo>
                <a:cubicBezTo>
                  <a:pt x="21600" y="7200"/>
                  <a:pt x="21600" y="7200"/>
                  <a:pt x="21600" y="7200"/>
                </a:cubicBezTo>
                <a:cubicBezTo>
                  <a:pt x="9538" y="0"/>
                  <a:pt x="9538" y="0"/>
                  <a:pt x="9538" y="0"/>
                </a:cubicBezTo>
                <a:cubicBezTo>
                  <a:pt x="7294" y="2787"/>
                  <a:pt x="7294" y="2787"/>
                  <a:pt x="7294" y="2787"/>
                </a:cubicBezTo>
                <a:lnTo>
                  <a:pt x="19356" y="975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6" name="Shape 1881"/>
          <p:cNvSpPr/>
          <p:nvPr/>
        </p:nvSpPr>
        <p:spPr>
          <a:xfrm>
            <a:off x="6167196" y="1221023"/>
            <a:ext cx="253804" cy="4694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95" y="0"/>
                </a:moveTo>
                <a:lnTo>
                  <a:pt x="19651" y="0"/>
                </a:lnTo>
                <a:lnTo>
                  <a:pt x="19651" y="3600"/>
                </a:lnTo>
                <a:lnTo>
                  <a:pt x="17540" y="3600"/>
                </a:lnTo>
                <a:lnTo>
                  <a:pt x="21600" y="17737"/>
                </a:lnTo>
                <a:lnTo>
                  <a:pt x="14617" y="21600"/>
                </a:lnTo>
                <a:lnTo>
                  <a:pt x="6659" y="18000"/>
                </a:lnTo>
                <a:lnTo>
                  <a:pt x="9095" y="10185"/>
                </a:lnTo>
                <a:lnTo>
                  <a:pt x="1786" y="13610"/>
                </a:lnTo>
                <a:lnTo>
                  <a:pt x="0" y="12293"/>
                </a:lnTo>
                <a:lnTo>
                  <a:pt x="10394" y="6234"/>
                </a:lnTo>
                <a:lnTo>
                  <a:pt x="11206" y="3600"/>
                </a:lnTo>
                <a:lnTo>
                  <a:pt x="9095" y="3600"/>
                </a:lnTo>
                <a:lnTo>
                  <a:pt x="9095" y="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2" name="Shape 1882"/>
          <p:cNvSpPr/>
          <p:nvPr/>
        </p:nvSpPr>
        <p:spPr>
          <a:xfrm>
            <a:off x="8372340" y="5717775"/>
            <a:ext cx="410969" cy="402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" y="4302"/>
                </a:moveTo>
                <a:cubicBezTo>
                  <a:pt x="2151" y="4302"/>
                  <a:pt x="2496" y="4302"/>
                  <a:pt x="2926" y="4302"/>
                </a:cubicBezTo>
                <a:cubicBezTo>
                  <a:pt x="3528" y="4302"/>
                  <a:pt x="4045" y="4829"/>
                  <a:pt x="4045" y="5444"/>
                </a:cubicBezTo>
                <a:cubicBezTo>
                  <a:pt x="4045" y="5444"/>
                  <a:pt x="4045" y="5444"/>
                  <a:pt x="4045" y="5444"/>
                </a:cubicBezTo>
                <a:cubicBezTo>
                  <a:pt x="4045" y="6059"/>
                  <a:pt x="3528" y="6585"/>
                  <a:pt x="2926" y="6585"/>
                </a:cubicBezTo>
                <a:cubicBezTo>
                  <a:pt x="2496" y="6585"/>
                  <a:pt x="2151" y="6585"/>
                  <a:pt x="1807" y="6585"/>
                </a:cubicBezTo>
                <a:cubicBezTo>
                  <a:pt x="1119" y="6585"/>
                  <a:pt x="602" y="6059"/>
                  <a:pt x="602" y="5444"/>
                </a:cubicBezTo>
                <a:cubicBezTo>
                  <a:pt x="602" y="5444"/>
                  <a:pt x="602" y="5444"/>
                  <a:pt x="602" y="5444"/>
                </a:cubicBezTo>
                <a:cubicBezTo>
                  <a:pt x="602" y="4829"/>
                  <a:pt x="1119" y="4302"/>
                  <a:pt x="1807" y="4302"/>
                </a:cubicBezTo>
                <a:close/>
                <a:moveTo>
                  <a:pt x="14457" y="11854"/>
                </a:moveTo>
                <a:cubicBezTo>
                  <a:pt x="13597" y="12380"/>
                  <a:pt x="12736" y="12907"/>
                  <a:pt x="11876" y="13434"/>
                </a:cubicBezTo>
                <a:cubicBezTo>
                  <a:pt x="10929" y="13961"/>
                  <a:pt x="9982" y="14488"/>
                  <a:pt x="9036" y="15102"/>
                </a:cubicBezTo>
                <a:cubicBezTo>
                  <a:pt x="7917" y="15629"/>
                  <a:pt x="7229" y="15015"/>
                  <a:pt x="7143" y="13785"/>
                </a:cubicBezTo>
                <a:cubicBezTo>
                  <a:pt x="7143" y="12732"/>
                  <a:pt x="7143" y="11678"/>
                  <a:pt x="7143" y="10624"/>
                </a:cubicBezTo>
                <a:cubicBezTo>
                  <a:pt x="7143" y="9571"/>
                  <a:pt x="7143" y="8429"/>
                  <a:pt x="7143" y="7376"/>
                </a:cubicBezTo>
                <a:cubicBezTo>
                  <a:pt x="7229" y="6059"/>
                  <a:pt x="8175" y="5707"/>
                  <a:pt x="9208" y="6322"/>
                </a:cubicBezTo>
                <a:cubicBezTo>
                  <a:pt x="10155" y="6849"/>
                  <a:pt x="11015" y="7376"/>
                  <a:pt x="11876" y="7902"/>
                </a:cubicBezTo>
                <a:cubicBezTo>
                  <a:pt x="12822" y="8429"/>
                  <a:pt x="13769" y="8956"/>
                  <a:pt x="14716" y="9571"/>
                </a:cubicBezTo>
                <a:cubicBezTo>
                  <a:pt x="15748" y="10185"/>
                  <a:pt x="15490" y="11239"/>
                  <a:pt x="14457" y="11854"/>
                </a:cubicBezTo>
                <a:close/>
                <a:moveTo>
                  <a:pt x="4561" y="16859"/>
                </a:moveTo>
                <a:cubicBezTo>
                  <a:pt x="17039" y="16859"/>
                  <a:pt x="17039" y="16859"/>
                  <a:pt x="17039" y="16859"/>
                </a:cubicBezTo>
                <a:cubicBezTo>
                  <a:pt x="17039" y="4215"/>
                  <a:pt x="17039" y="4215"/>
                  <a:pt x="17039" y="4215"/>
                </a:cubicBezTo>
                <a:cubicBezTo>
                  <a:pt x="4561" y="4215"/>
                  <a:pt x="4561" y="4215"/>
                  <a:pt x="4561" y="4215"/>
                </a:cubicBezTo>
                <a:cubicBezTo>
                  <a:pt x="4561" y="16859"/>
                  <a:pt x="4561" y="16859"/>
                  <a:pt x="4561" y="16859"/>
                </a:cubicBezTo>
                <a:close/>
                <a:moveTo>
                  <a:pt x="17039" y="17737"/>
                </a:moveTo>
                <a:cubicBezTo>
                  <a:pt x="17039" y="21600"/>
                  <a:pt x="17039" y="21600"/>
                  <a:pt x="17039" y="21600"/>
                </a:cubicBezTo>
                <a:cubicBezTo>
                  <a:pt x="17641" y="21600"/>
                  <a:pt x="17641" y="21600"/>
                  <a:pt x="17641" y="21600"/>
                </a:cubicBezTo>
                <a:cubicBezTo>
                  <a:pt x="17641" y="21600"/>
                  <a:pt x="17641" y="21600"/>
                  <a:pt x="17641" y="21600"/>
                </a:cubicBezTo>
                <a:cubicBezTo>
                  <a:pt x="17641" y="20985"/>
                  <a:pt x="18158" y="20459"/>
                  <a:pt x="18760" y="20459"/>
                </a:cubicBezTo>
                <a:cubicBezTo>
                  <a:pt x="19879" y="20459"/>
                  <a:pt x="19879" y="20459"/>
                  <a:pt x="19879" y="20459"/>
                </a:cubicBezTo>
                <a:cubicBezTo>
                  <a:pt x="20481" y="20459"/>
                  <a:pt x="20998" y="20985"/>
                  <a:pt x="20998" y="21600"/>
                </a:cubicBezTo>
                <a:cubicBezTo>
                  <a:pt x="20998" y="21600"/>
                  <a:pt x="20998" y="21600"/>
                  <a:pt x="20998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0998" y="0"/>
                  <a:pt x="20998" y="0"/>
                  <a:pt x="20998" y="0"/>
                </a:cubicBezTo>
                <a:cubicBezTo>
                  <a:pt x="20998" y="88"/>
                  <a:pt x="20998" y="88"/>
                  <a:pt x="20998" y="88"/>
                </a:cubicBezTo>
                <a:cubicBezTo>
                  <a:pt x="20998" y="88"/>
                  <a:pt x="20998" y="88"/>
                  <a:pt x="20998" y="88"/>
                </a:cubicBezTo>
                <a:cubicBezTo>
                  <a:pt x="20998" y="702"/>
                  <a:pt x="20481" y="1229"/>
                  <a:pt x="19879" y="1229"/>
                </a:cubicBezTo>
                <a:cubicBezTo>
                  <a:pt x="18760" y="1229"/>
                  <a:pt x="18760" y="1229"/>
                  <a:pt x="18760" y="1229"/>
                </a:cubicBezTo>
                <a:cubicBezTo>
                  <a:pt x="18158" y="1229"/>
                  <a:pt x="17641" y="702"/>
                  <a:pt x="17641" y="88"/>
                </a:cubicBezTo>
                <a:cubicBezTo>
                  <a:pt x="17641" y="88"/>
                  <a:pt x="17641" y="88"/>
                  <a:pt x="17641" y="88"/>
                </a:cubicBezTo>
                <a:cubicBezTo>
                  <a:pt x="17641" y="0"/>
                  <a:pt x="17641" y="0"/>
                  <a:pt x="17641" y="0"/>
                </a:cubicBezTo>
                <a:cubicBezTo>
                  <a:pt x="17039" y="0"/>
                  <a:pt x="17039" y="0"/>
                  <a:pt x="17039" y="0"/>
                </a:cubicBezTo>
                <a:cubicBezTo>
                  <a:pt x="17039" y="3337"/>
                  <a:pt x="17039" y="3337"/>
                  <a:pt x="17039" y="3337"/>
                </a:cubicBezTo>
                <a:cubicBezTo>
                  <a:pt x="4561" y="3337"/>
                  <a:pt x="4561" y="3337"/>
                  <a:pt x="4561" y="3337"/>
                </a:cubicBezTo>
                <a:cubicBezTo>
                  <a:pt x="4561" y="0"/>
                  <a:pt x="4561" y="0"/>
                  <a:pt x="4561" y="0"/>
                </a:cubicBezTo>
                <a:cubicBezTo>
                  <a:pt x="4045" y="0"/>
                  <a:pt x="4045" y="0"/>
                  <a:pt x="4045" y="0"/>
                </a:cubicBezTo>
                <a:cubicBezTo>
                  <a:pt x="4045" y="88"/>
                  <a:pt x="4045" y="88"/>
                  <a:pt x="4045" y="88"/>
                </a:cubicBezTo>
                <a:cubicBezTo>
                  <a:pt x="4045" y="88"/>
                  <a:pt x="4045" y="88"/>
                  <a:pt x="4045" y="88"/>
                </a:cubicBezTo>
                <a:cubicBezTo>
                  <a:pt x="4045" y="702"/>
                  <a:pt x="3528" y="1229"/>
                  <a:pt x="2926" y="1229"/>
                </a:cubicBezTo>
                <a:cubicBezTo>
                  <a:pt x="1807" y="1229"/>
                  <a:pt x="1807" y="1229"/>
                  <a:pt x="1807" y="1229"/>
                </a:cubicBezTo>
                <a:cubicBezTo>
                  <a:pt x="1119" y="1229"/>
                  <a:pt x="602" y="702"/>
                  <a:pt x="602" y="88"/>
                </a:cubicBezTo>
                <a:cubicBezTo>
                  <a:pt x="602" y="88"/>
                  <a:pt x="602" y="88"/>
                  <a:pt x="602" y="88"/>
                </a:cubicBezTo>
                <a:cubicBezTo>
                  <a:pt x="602" y="0"/>
                  <a:pt x="602" y="0"/>
                  <a:pt x="60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02" y="21600"/>
                  <a:pt x="602" y="21600"/>
                  <a:pt x="602" y="21600"/>
                </a:cubicBezTo>
                <a:cubicBezTo>
                  <a:pt x="602" y="21600"/>
                  <a:pt x="602" y="21600"/>
                  <a:pt x="602" y="21600"/>
                </a:cubicBezTo>
                <a:cubicBezTo>
                  <a:pt x="602" y="20985"/>
                  <a:pt x="1119" y="20459"/>
                  <a:pt x="1807" y="20459"/>
                </a:cubicBezTo>
                <a:cubicBezTo>
                  <a:pt x="2926" y="20459"/>
                  <a:pt x="2926" y="20459"/>
                  <a:pt x="2926" y="20459"/>
                </a:cubicBezTo>
                <a:cubicBezTo>
                  <a:pt x="3528" y="20459"/>
                  <a:pt x="4045" y="20985"/>
                  <a:pt x="4045" y="21600"/>
                </a:cubicBezTo>
                <a:cubicBezTo>
                  <a:pt x="4045" y="21600"/>
                  <a:pt x="4045" y="21600"/>
                  <a:pt x="4045" y="21600"/>
                </a:cubicBezTo>
                <a:cubicBezTo>
                  <a:pt x="4561" y="21600"/>
                  <a:pt x="4561" y="21600"/>
                  <a:pt x="4561" y="21600"/>
                </a:cubicBezTo>
                <a:cubicBezTo>
                  <a:pt x="4561" y="17737"/>
                  <a:pt x="4561" y="17737"/>
                  <a:pt x="4561" y="17737"/>
                </a:cubicBezTo>
                <a:cubicBezTo>
                  <a:pt x="17039" y="17737"/>
                  <a:pt x="17039" y="17737"/>
                  <a:pt x="17039" y="17737"/>
                </a:cubicBezTo>
                <a:close/>
                <a:moveTo>
                  <a:pt x="18760" y="4302"/>
                </a:moveTo>
                <a:cubicBezTo>
                  <a:pt x="19104" y="4302"/>
                  <a:pt x="19535" y="4302"/>
                  <a:pt x="19879" y="4302"/>
                </a:cubicBezTo>
                <a:cubicBezTo>
                  <a:pt x="20481" y="4302"/>
                  <a:pt x="20998" y="4829"/>
                  <a:pt x="20998" y="5444"/>
                </a:cubicBezTo>
                <a:cubicBezTo>
                  <a:pt x="20998" y="5444"/>
                  <a:pt x="20998" y="5444"/>
                  <a:pt x="20998" y="5444"/>
                </a:cubicBezTo>
                <a:cubicBezTo>
                  <a:pt x="20998" y="6059"/>
                  <a:pt x="20481" y="6585"/>
                  <a:pt x="19879" y="6585"/>
                </a:cubicBezTo>
                <a:cubicBezTo>
                  <a:pt x="19535" y="6585"/>
                  <a:pt x="19104" y="6585"/>
                  <a:pt x="18760" y="6585"/>
                </a:cubicBezTo>
                <a:cubicBezTo>
                  <a:pt x="18158" y="6585"/>
                  <a:pt x="17641" y="6059"/>
                  <a:pt x="17641" y="5444"/>
                </a:cubicBezTo>
                <a:cubicBezTo>
                  <a:pt x="17641" y="5444"/>
                  <a:pt x="17641" y="5444"/>
                  <a:pt x="17641" y="5444"/>
                </a:cubicBezTo>
                <a:cubicBezTo>
                  <a:pt x="17641" y="4829"/>
                  <a:pt x="18158" y="4302"/>
                  <a:pt x="18760" y="4302"/>
                </a:cubicBezTo>
                <a:close/>
                <a:moveTo>
                  <a:pt x="18760" y="9659"/>
                </a:moveTo>
                <a:cubicBezTo>
                  <a:pt x="19104" y="9659"/>
                  <a:pt x="19535" y="9659"/>
                  <a:pt x="19879" y="9659"/>
                </a:cubicBezTo>
                <a:cubicBezTo>
                  <a:pt x="20481" y="9659"/>
                  <a:pt x="20998" y="10185"/>
                  <a:pt x="20998" y="10800"/>
                </a:cubicBezTo>
                <a:cubicBezTo>
                  <a:pt x="20998" y="10800"/>
                  <a:pt x="20998" y="10800"/>
                  <a:pt x="20998" y="10800"/>
                </a:cubicBezTo>
                <a:cubicBezTo>
                  <a:pt x="20998" y="11502"/>
                  <a:pt x="20481" y="12029"/>
                  <a:pt x="19879" y="12029"/>
                </a:cubicBezTo>
                <a:cubicBezTo>
                  <a:pt x="19535" y="12029"/>
                  <a:pt x="19104" y="12029"/>
                  <a:pt x="18760" y="12029"/>
                </a:cubicBezTo>
                <a:cubicBezTo>
                  <a:pt x="18158" y="12029"/>
                  <a:pt x="17641" y="11502"/>
                  <a:pt x="17641" y="10800"/>
                </a:cubicBezTo>
                <a:cubicBezTo>
                  <a:pt x="17641" y="10800"/>
                  <a:pt x="17641" y="10800"/>
                  <a:pt x="17641" y="10800"/>
                </a:cubicBezTo>
                <a:cubicBezTo>
                  <a:pt x="17641" y="10185"/>
                  <a:pt x="18158" y="9659"/>
                  <a:pt x="18760" y="9659"/>
                </a:cubicBezTo>
                <a:close/>
                <a:moveTo>
                  <a:pt x="18760" y="15102"/>
                </a:moveTo>
                <a:cubicBezTo>
                  <a:pt x="19104" y="15102"/>
                  <a:pt x="19535" y="15102"/>
                  <a:pt x="19879" y="15102"/>
                </a:cubicBezTo>
                <a:cubicBezTo>
                  <a:pt x="20481" y="15102"/>
                  <a:pt x="20998" y="15541"/>
                  <a:pt x="20998" y="16244"/>
                </a:cubicBezTo>
                <a:cubicBezTo>
                  <a:pt x="20998" y="16244"/>
                  <a:pt x="20998" y="16244"/>
                  <a:pt x="20998" y="16244"/>
                </a:cubicBezTo>
                <a:cubicBezTo>
                  <a:pt x="20998" y="16859"/>
                  <a:pt x="20481" y="17385"/>
                  <a:pt x="19879" y="17385"/>
                </a:cubicBezTo>
                <a:cubicBezTo>
                  <a:pt x="19535" y="17385"/>
                  <a:pt x="19104" y="17385"/>
                  <a:pt x="18760" y="17385"/>
                </a:cubicBezTo>
                <a:cubicBezTo>
                  <a:pt x="18158" y="17385"/>
                  <a:pt x="17641" y="16859"/>
                  <a:pt x="17641" y="16244"/>
                </a:cubicBezTo>
                <a:cubicBezTo>
                  <a:pt x="17641" y="16244"/>
                  <a:pt x="17641" y="16244"/>
                  <a:pt x="17641" y="16244"/>
                </a:cubicBezTo>
                <a:cubicBezTo>
                  <a:pt x="17641" y="15541"/>
                  <a:pt x="18158" y="15102"/>
                  <a:pt x="18760" y="15102"/>
                </a:cubicBezTo>
                <a:close/>
                <a:moveTo>
                  <a:pt x="1807" y="9659"/>
                </a:moveTo>
                <a:cubicBezTo>
                  <a:pt x="2151" y="9659"/>
                  <a:pt x="2496" y="9659"/>
                  <a:pt x="2926" y="9659"/>
                </a:cubicBezTo>
                <a:cubicBezTo>
                  <a:pt x="3528" y="9659"/>
                  <a:pt x="4045" y="10185"/>
                  <a:pt x="4045" y="10800"/>
                </a:cubicBezTo>
                <a:cubicBezTo>
                  <a:pt x="4045" y="10800"/>
                  <a:pt x="4045" y="10800"/>
                  <a:pt x="4045" y="10800"/>
                </a:cubicBezTo>
                <a:cubicBezTo>
                  <a:pt x="4045" y="11502"/>
                  <a:pt x="3528" y="12029"/>
                  <a:pt x="2926" y="12029"/>
                </a:cubicBezTo>
                <a:cubicBezTo>
                  <a:pt x="2496" y="12029"/>
                  <a:pt x="2151" y="12029"/>
                  <a:pt x="1807" y="12029"/>
                </a:cubicBezTo>
                <a:cubicBezTo>
                  <a:pt x="1119" y="12029"/>
                  <a:pt x="602" y="11502"/>
                  <a:pt x="602" y="10800"/>
                </a:cubicBezTo>
                <a:cubicBezTo>
                  <a:pt x="602" y="10800"/>
                  <a:pt x="602" y="10800"/>
                  <a:pt x="602" y="10800"/>
                </a:cubicBezTo>
                <a:cubicBezTo>
                  <a:pt x="602" y="10185"/>
                  <a:pt x="1119" y="9659"/>
                  <a:pt x="1807" y="9659"/>
                </a:cubicBezTo>
                <a:close/>
                <a:moveTo>
                  <a:pt x="1807" y="15102"/>
                </a:moveTo>
                <a:cubicBezTo>
                  <a:pt x="2151" y="15102"/>
                  <a:pt x="2496" y="15102"/>
                  <a:pt x="2926" y="15102"/>
                </a:cubicBezTo>
                <a:cubicBezTo>
                  <a:pt x="3528" y="15102"/>
                  <a:pt x="4045" y="15541"/>
                  <a:pt x="4045" y="16244"/>
                </a:cubicBezTo>
                <a:cubicBezTo>
                  <a:pt x="4045" y="16244"/>
                  <a:pt x="4045" y="16244"/>
                  <a:pt x="4045" y="16244"/>
                </a:cubicBezTo>
                <a:cubicBezTo>
                  <a:pt x="4045" y="16859"/>
                  <a:pt x="3528" y="17385"/>
                  <a:pt x="2926" y="17385"/>
                </a:cubicBezTo>
                <a:cubicBezTo>
                  <a:pt x="2496" y="17385"/>
                  <a:pt x="2151" y="17385"/>
                  <a:pt x="1807" y="17385"/>
                </a:cubicBezTo>
                <a:cubicBezTo>
                  <a:pt x="1119" y="17385"/>
                  <a:pt x="602" y="16859"/>
                  <a:pt x="602" y="16244"/>
                </a:cubicBezTo>
                <a:cubicBezTo>
                  <a:pt x="602" y="16244"/>
                  <a:pt x="602" y="16244"/>
                  <a:pt x="602" y="16244"/>
                </a:cubicBezTo>
                <a:cubicBezTo>
                  <a:pt x="602" y="15541"/>
                  <a:pt x="1119" y="15102"/>
                  <a:pt x="1807" y="1510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3" name="Shape 1883"/>
          <p:cNvSpPr/>
          <p:nvPr/>
        </p:nvSpPr>
        <p:spPr>
          <a:xfrm>
            <a:off x="10700911" y="5869089"/>
            <a:ext cx="337438" cy="246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58" y="21600"/>
                </a:moveTo>
                <a:cubicBezTo>
                  <a:pt x="19551" y="21600"/>
                  <a:pt x="19551" y="21600"/>
                  <a:pt x="19551" y="21600"/>
                </a:cubicBezTo>
                <a:cubicBezTo>
                  <a:pt x="19300" y="21600"/>
                  <a:pt x="19300" y="21600"/>
                  <a:pt x="19300" y="21600"/>
                </a:cubicBezTo>
                <a:cubicBezTo>
                  <a:pt x="17790" y="21600"/>
                  <a:pt x="17790" y="21600"/>
                  <a:pt x="17790" y="21600"/>
                </a:cubicBezTo>
                <a:cubicBezTo>
                  <a:pt x="16245" y="16027"/>
                  <a:pt x="16245" y="16027"/>
                  <a:pt x="16245" y="16027"/>
                </a:cubicBezTo>
                <a:cubicBezTo>
                  <a:pt x="15993" y="15337"/>
                  <a:pt x="15742" y="14992"/>
                  <a:pt x="15239" y="14992"/>
                </a:cubicBezTo>
                <a:cubicBezTo>
                  <a:pt x="6361" y="14992"/>
                  <a:pt x="6361" y="14992"/>
                  <a:pt x="6361" y="14992"/>
                </a:cubicBezTo>
                <a:cubicBezTo>
                  <a:pt x="6110" y="14992"/>
                  <a:pt x="5607" y="15337"/>
                  <a:pt x="5607" y="16027"/>
                </a:cubicBezTo>
                <a:cubicBezTo>
                  <a:pt x="3810" y="21600"/>
                  <a:pt x="3810" y="21600"/>
                  <a:pt x="3810" y="21600"/>
                </a:cubicBezTo>
                <a:cubicBezTo>
                  <a:pt x="2300" y="21600"/>
                  <a:pt x="2300" y="21600"/>
                  <a:pt x="2300" y="21600"/>
                </a:cubicBezTo>
                <a:cubicBezTo>
                  <a:pt x="2049" y="21600"/>
                  <a:pt x="2049" y="21600"/>
                  <a:pt x="2049" y="21600"/>
                </a:cubicBezTo>
                <a:cubicBezTo>
                  <a:pt x="1006" y="21600"/>
                  <a:pt x="1006" y="21600"/>
                  <a:pt x="1006" y="21600"/>
                </a:cubicBezTo>
                <a:cubicBezTo>
                  <a:pt x="503" y="21600"/>
                  <a:pt x="0" y="20910"/>
                  <a:pt x="0" y="20219"/>
                </a:cubicBezTo>
                <a:cubicBezTo>
                  <a:pt x="0" y="1381"/>
                  <a:pt x="0" y="1381"/>
                  <a:pt x="0" y="1381"/>
                </a:cubicBezTo>
                <a:cubicBezTo>
                  <a:pt x="0" y="690"/>
                  <a:pt x="503" y="0"/>
                  <a:pt x="1006" y="0"/>
                </a:cubicBezTo>
                <a:cubicBezTo>
                  <a:pt x="20558" y="0"/>
                  <a:pt x="20558" y="0"/>
                  <a:pt x="20558" y="0"/>
                </a:cubicBezTo>
                <a:cubicBezTo>
                  <a:pt x="21348" y="0"/>
                  <a:pt x="21600" y="690"/>
                  <a:pt x="21600" y="1381"/>
                </a:cubicBezTo>
                <a:cubicBezTo>
                  <a:pt x="21600" y="20219"/>
                  <a:pt x="21600" y="20219"/>
                  <a:pt x="21600" y="20219"/>
                </a:cubicBezTo>
                <a:cubicBezTo>
                  <a:pt x="21600" y="20910"/>
                  <a:pt x="21348" y="21600"/>
                  <a:pt x="20558" y="21600"/>
                </a:cubicBezTo>
                <a:close/>
                <a:moveTo>
                  <a:pt x="5319" y="7003"/>
                </a:moveTo>
                <a:cubicBezTo>
                  <a:pt x="4564" y="7003"/>
                  <a:pt x="4061" y="8038"/>
                  <a:pt x="4061" y="9074"/>
                </a:cubicBezTo>
                <a:cubicBezTo>
                  <a:pt x="4061" y="10110"/>
                  <a:pt x="4564" y="10800"/>
                  <a:pt x="5319" y="10800"/>
                </a:cubicBezTo>
                <a:cubicBezTo>
                  <a:pt x="6110" y="10800"/>
                  <a:pt x="6865" y="10110"/>
                  <a:pt x="6865" y="9074"/>
                </a:cubicBezTo>
                <a:cubicBezTo>
                  <a:pt x="6865" y="8038"/>
                  <a:pt x="6110" y="7003"/>
                  <a:pt x="5319" y="7003"/>
                </a:cubicBezTo>
                <a:close/>
                <a:moveTo>
                  <a:pt x="13478" y="7003"/>
                </a:moveTo>
                <a:cubicBezTo>
                  <a:pt x="8122" y="7003"/>
                  <a:pt x="8122" y="7003"/>
                  <a:pt x="8122" y="7003"/>
                </a:cubicBezTo>
                <a:cubicBezTo>
                  <a:pt x="8122" y="10800"/>
                  <a:pt x="8122" y="10800"/>
                  <a:pt x="8122" y="10800"/>
                </a:cubicBezTo>
                <a:cubicBezTo>
                  <a:pt x="13478" y="10800"/>
                  <a:pt x="13478" y="10800"/>
                  <a:pt x="13478" y="10800"/>
                </a:cubicBezTo>
                <a:lnTo>
                  <a:pt x="13478" y="7003"/>
                </a:lnTo>
                <a:close/>
                <a:moveTo>
                  <a:pt x="16245" y="7003"/>
                </a:moveTo>
                <a:cubicBezTo>
                  <a:pt x="15490" y="7003"/>
                  <a:pt x="14987" y="8038"/>
                  <a:pt x="14987" y="9074"/>
                </a:cubicBezTo>
                <a:cubicBezTo>
                  <a:pt x="14987" y="10110"/>
                  <a:pt x="15490" y="10800"/>
                  <a:pt x="16245" y="10800"/>
                </a:cubicBezTo>
                <a:cubicBezTo>
                  <a:pt x="17036" y="10800"/>
                  <a:pt x="17539" y="10110"/>
                  <a:pt x="17539" y="9074"/>
                </a:cubicBezTo>
                <a:cubicBezTo>
                  <a:pt x="17539" y="8038"/>
                  <a:pt x="17036" y="7003"/>
                  <a:pt x="16245" y="7003"/>
                </a:cubicBezTo>
                <a:close/>
                <a:moveTo>
                  <a:pt x="6110" y="17458"/>
                </a:moveTo>
                <a:cubicBezTo>
                  <a:pt x="6361" y="16718"/>
                  <a:pt x="6613" y="16373"/>
                  <a:pt x="7116" y="16373"/>
                </a:cubicBezTo>
                <a:cubicBezTo>
                  <a:pt x="14484" y="16373"/>
                  <a:pt x="14484" y="16373"/>
                  <a:pt x="14484" y="16373"/>
                </a:cubicBezTo>
                <a:cubicBezTo>
                  <a:pt x="14987" y="16373"/>
                  <a:pt x="15490" y="16718"/>
                  <a:pt x="15490" y="17458"/>
                </a:cubicBezTo>
                <a:cubicBezTo>
                  <a:pt x="16497" y="21600"/>
                  <a:pt x="16497" y="21600"/>
                  <a:pt x="16497" y="21600"/>
                </a:cubicBezTo>
                <a:cubicBezTo>
                  <a:pt x="14484" y="21600"/>
                  <a:pt x="14484" y="21600"/>
                  <a:pt x="14484" y="21600"/>
                </a:cubicBezTo>
                <a:cubicBezTo>
                  <a:pt x="7116" y="21600"/>
                  <a:pt x="7116" y="21600"/>
                  <a:pt x="7116" y="21600"/>
                </a:cubicBezTo>
                <a:cubicBezTo>
                  <a:pt x="5068" y="21600"/>
                  <a:pt x="5068" y="21600"/>
                  <a:pt x="5068" y="21600"/>
                </a:cubicBezTo>
                <a:cubicBezTo>
                  <a:pt x="6110" y="17458"/>
                  <a:pt x="6110" y="17458"/>
                  <a:pt x="6110" y="1745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4" name="Shape 1884"/>
          <p:cNvSpPr/>
          <p:nvPr/>
        </p:nvSpPr>
        <p:spPr>
          <a:xfrm>
            <a:off x="10700911" y="5247370"/>
            <a:ext cx="305365" cy="307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22" y="1957"/>
                </a:moveTo>
                <a:cubicBezTo>
                  <a:pt x="15724" y="7474"/>
                  <a:pt x="15724" y="7474"/>
                  <a:pt x="15724" y="7474"/>
                </a:cubicBezTo>
                <a:cubicBezTo>
                  <a:pt x="17669" y="7474"/>
                  <a:pt x="17669" y="7474"/>
                  <a:pt x="17669" y="7474"/>
                </a:cubicBezTo>
                <a:cubicBezTo>
                  <a:pt x="18225" y="7474"/>
                  <a:pt x="18781" y="8022"/>
                  <a:pt x="18781" y="8570"/>
                </a:cubicBezTo>
                <a:cubicBezTo>
                  <a:pt x="18781" y="9157"/>
                  <a:pt x="18225" y="9704"/>
                  <a:pt x="17669" y="9704"/>
                </a:cubicBezTo>
                <a:cubicBezTo>
                  <a:pt x="13182" y="9704"/>
                  <a:pt x="13182" y="9704"/>
                  <a:pt x="13182" y="9704"/>
                </a:cubicBezTo>
                <a:cubicBezTo>
                  <a:pt x="12349" y="9704"/>
                  <a:pt x="12071" y="9157"/>
                  <a:pt x="12071" y="8570"/>
                </a:cubicBezTo>
                <a:cubicBezTo>
                  <a:pt x="12071" y="4148"/>
                  <a:pt x="12071" y="4148"/>
                  <a:pt x="12071" y="4148"/>
                </a:cubicBezTo>
                <a:cubicBezTo>
                  <a:pt x="12071" y="3600"/>
                  <a:pt x="12349" y="3052"/>
                  <a:pt x="13182" y="3052"/>
                </a:cubicBezTo>
                <a:cubicBezTo>
                  <a:pt x="13738" y="3052"/>
                  <a:pt x="14294" y="3600"/>
                  <a:pt x="14294" y="4148"/>
                </a:cubicBezTo>
                <a:cubicBezTo>
                  <a:pt x="14294" y="5830"/>
                  <a:pt x="14294" y="5830"/>
                  <a:pt x="14294" y="5830"/>
                </a:cubicBezTo>
                <a:cubicBezTo>
                  <a:pt x="19932" y="274"/>
                  <a:pt x="19932" y="274"/>
                  <a:pt x="19932" y="274"/>
                </a:cubicBezTo>
                <a:cubicBezTo>
                  <a:pt x="19932" y="274"/>
                  <a:pt x="20210" y="0"/>
                  <a:pt x="20488" y="0"/>
                </a:cubicBezTo>
                <a:cubicBezTo>
                  <a:pt x="21322" y="0"/>
                  <a:pt x="21600" y="548"/>
                  <a:pt x="21600" y="1096"/>
                </a:cubicBezTo>
                <a:cubicBezTo>
                  <a:pt x="21600" y="1409"/>
                  <a:pt x="21600" y="1683"/>
                  <a:pt x="21322" y="1957"/>
                </a:cubicBezTo>
                <a:close/>
                <a:moveTo>
                  <a:pt x="13182" y="11896"/>
                </a:moveTo>
                <a:cubicBezTo>
                  <a:pt x="17669" y="11896"/>
                  <a:pt x="17669" y="11896"/>
                  <a:pt x="17669" y="11896"/>
                </a:cubicBezTo>
                <a:cubicBezTo>
                  <a:pt x="18225" y="11896"/>
                  <a:pt x="18781" y="12443"/>
                  <a:pt x="18781" y="12991"/>
                </a:cubicBezTo>
                <a:cubicBezTo>
                  <a:pt x="18781" y="13578"/>
                  <a:pt x="18225" y="14126"/>
                  <a:pt x="17669" y="14126"/>
                </a:cubicBezTo>
                <a:cubicBezTo>
                  <a:pt x="15724" y="14126"/>
                  <a:pt x="15724" y="14126"/>
                  <a:pt x="15724" y="14126"/>
                </a:cubicBezTo>
                <a:cubicBezTo>
                  <a:pt x="21322" y="19643"/>
                  <a:pt x="21322" y="19643"/>
                  <a:pt x="21322" y="19643"/>
                </a:cubicBezTo>
                <a:cubicBezTo>
                  <a:pt x="21600" y="19917"/>
                  <a:pt x="21600" y="20191"/>
                  <a:pt x="21600" y="20465"/>
                </a:cubicBezTo>
                <a:cubicBezTo>
                  <a:pt x="21600" y="21013"/>
                  <a:pt x="21322" y="21600"/>
                  <a:pt x="20488" y="21600"/>
                </a:cubicBezTo>
                <a:cubicBezTo>
                  <a:pt x="20210" y="21600"/>
                  <a:pt x="19932" y="21326"/>
                  <a:pt x="19932" y="21326"/>
                </a:cubicBezTo>
                <a:cubicBezTo>
                  <a:pt x="14294" y="15770"/>
                  <a:pt x="14294" y="15770"/>
                  <a:pt x="14294" y="15770"/>
                </a:cubicBezTo>
                <a:cubicBezTo>
                  <a:pt x="14294" y="17413"/>
                  <a:pt x="14294" y="17413"/>
                  <a:pt x="14294" y="17413"/>
                </a:cubicBezTo>
                <a:cubicBezTo>
                  <a:pt x="14294" y="18000"/>
                  <a:pt x="13738" y="18548"/>
                  <a:pt x="13182" y="18548"/>
                </a:cubicBezTo>
                <a:cubicBezTo>
                  <a:pt x="12349" y="18548"/>
                  <a:pt x="12071" y="18000"/>
                  <a:pt x="12071" y="17413"/>
                </a:cubicBezTo>
                <a:cubicBezTo>
                  <a:pt x="12071" y="12991"/>
                  <a:pt x="12071" y="12991"/>
                  <a:pt x="12071" y="12991"/>
                </a:cubicBezTo>
                <a:cubicBezTo>
                  <a:pt x="12071" y="12443"/>
                  <a:pt x="12349" y="11896"/>
                  <a:pt x="13182" y="11896"/>
                </a:cubicBezTo>
                <a:close/>
                <a:moveTo>
                  <a:pt x="8696" y="18548"/>
                </a:moveTo>
                <a:cubicBezTo>
                  <a:pt x="7862" y="18548"/>
                  <a:pt x="7584" y="18000"/>
                  <a:pt x="7584" y="17413"/>
                </a:cubicBezTo>
                <a:cubicBezTo>
                  <a:pt x="7584" y="15770"/>
                  <a:pt x="7584" y="15770"/>
                  <a:pt x="7584" y="15770"/>
                </a:cubicBezTo>
                <a:cubicBezTo>
                  <a:pt x="1946" y="21326"/>
                  <a:pt x="1946" y="21326"/>
                  <a:pt x="1946" y="21326"/>
                </a:cubicBezTo>
                <a:cubicBezTo>
                  <a:pt x="1668" y="21326"/>
                  <a:pt x="1390" y="21600"/>
                  <a:pt x="1112" y="21600"/>
                </a:cubicBezTo>
                <a:cubicBezTo>
                  <a:pt x="556" y="21600"/>
                  <a:pt x="0" y="21013"/>
                  <a:pt x="0" y="20465"/>
                </a:cubicBezTo>
                <a:cubicBezTo>
                  <a:pt x="0" y="20191"/>
                  <a:pt x="0" y="19917"/>
                  <a:pt x="278" y="19643"/>
                </a:cubicBezTo>
                <a:cubicBezTo>
                  <a:pt x="5876" y="14126"/>
                  <a:pt x="5876" y="14126"/>
                  <a:pt x="5876" y="14126"/>
                </a:cubicBezTo>
                <a:cubicBezTo>
                  <a:pt x="4209" y="14126"/>
                  <a:pt x="4209" y="14126"/>
                  <a:pt x="4209" y="14126"/>
                </a:cubicBezTo>
                <a:cubicBezTo>
                  <a:pt x="3375" y="14126"/>
                  <a:pt x="3097" y="13578"/>
                  <a:pt x="3097" y="12991"/>
                </a:cubicBezTo>
                <a:cubicBezTo>
                  <a:pt x="3097" y="12443"/>
                  <a:pt x="3375" y="11896"/>
                  <a:pt x="4209" y="11896"/>
                </a:cubicBezTo>
                <a:cubicBezTo>
                  <a:pt x="8696" y="11896"/>
                  <a:pt x="8696" y="11896"/>
                  <a:pt x="8696" y="11896"/>
                </a:cubicBezTo>
                <a:cubicBezTo>
                  <a:pt x="9251" y="11896"/>
                  <a:pt x="9807" y="12443"/>
                  <a:pt x="9807" y="12991"/>
                </a:cubicBezTo>
                <a:cubicBezTo>
                  <a:pt x="9807" y="17413"/>
                  <a:pt x="9807" y="17413"/>
                  <a:pt x="9807" y="17413"/>
                </a:cubicBezTo>
                <a:cubicBezTo>
                  <a:pt x="9807" y="18000"/>
                  <a:pt x="9251" y="18548"/>
                  <a:pt x="8696" y="18548"/>
                </a:cubicBezTo>
                <a:close/>
                <a:moveTo>
                  <a:pt x="8696" y="9704"/>
                </a:moveTo>
                <a:cubicBezTo>
                  <a:pt x="4209" y="9704"/>
                  <a:pt x="4209" y="9704"/>
                  <a:pt x="4209" y="9704"/>
                </a:cubicBezTo>
                <a:cubicBezTo>
                  <a:pt x="3375" y="9704"/>
                  <a:pt x="3097" y="9157"/>
                  <a:pt x="3097" y="8570"/>
                </a:cubicBezTo>
                <a:cubicBezTo>
                  <a:pt x="3097" y="8022"/>
                  <a:pt x="3375" y="7474"/>
                  <a:pt x="4209" y="7474"/>
                </a:cubicBezTo>
                <a:cubicBezTo>
                  <a:pt x="5876" y="7474"/>
                  <a:pt x="5876" y="7474"/>
                  <a:pt x="5876" y="7474"/>
                </a:cubicBezTo>
                <a:cubicBezTo>
                  <a:pt x="278" y="1957"/>
                  <a:pt x="278" y="1957"/>
                  <a:pt x="278" y="1957"/>
                </a:cubicBezTo>
                <a:cubicBezTo>
                  <a:pt x="0" y="1683"/>
                  <a:pt x="0" y="1409"/>
                  <a:pt x="0" y="1096"/>
                </a:cubicBezTo>
                <a:cubicBezTo>
                  <a:pt x="0" y="548"/>
                  <a:pt x="556" y="0"/>
                  <a:pt x="1112" y="0"/>
                </a:cubicBezTo>
                <a:cubicBezTo>
                  <a:pt x="1390" y="0"/>
                  <a:pt x="1668" y="274"/>
                  <a:pt x="1946" y="274"/>
                </a:cubicBezTo>
                <a:cubicBezTo>
                  <a:pt x="7584" y="5830"/>
                  <a:pt x="7584" y="5830"/>
                  <a:pt x="7584" y="5830"/>
                </a:cubicBezTo>
                <a:cubicBezTo>
                  <a:pt x="7584" y="4148"/>
                  <a:pt x="7584" y="4148"/>
                  <a:pt x="7584" y="4148"/>
                </a:cubicBezTo>
                <a:cubicBezTo>
                  <a:pt x="7584" y="3600"/>
                  <a:pt x="7862" y="3052"/>
                  <a:pt x="8696" y="3052"/>
                </a:cubicBezTo>
                <a:cubicBezTo>
                  <a:pt x="9251" y="3052"/>
                  <a:pt x="9807" y="3600"/>
                  <a:pt x="9807" y="4148"/>
                </a:cubicBezTo>
                <a:cubicBezTo>
                  <a:pt x="9807" y="8570"/>
                  <a:pt x="9807" y="8570"/>
                  <a:pt x="9807" y="8570"/>
                </a:cubicBezTo>
                <a:cubicBezTo>
                  <a:pt x="9807" y="9157"/>
                  <a:pt x="9251" y="9704"/>
                  <a:pt x="8696" y="970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5" name="Shape 1885"/>
          <p:cNvSpPr/>
          <p:nvPr/>
        </p:nvSpPr>
        <p:spPr>
          <a:xfrm>
            <a:off x="10700911" y="4642924"/>
            <a:ext cx="334973" cy="3374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1008" y="21600"/>
                  <a:pt x="1008" y="21600"/>
                  <a:pt x="1008" y="21600"/>
                </a:cubicBezTo>
                <a:cubicBezTo>
                  <a:pt x="504" y="21600"/>
                  <a:pt x="0" y="21312"/>
                  <a:pt x="0" y="20558"/>
                </a:cubicBezTo>
                <a:cubicBezTo>
                  <a:pt x="0" y="1006"/>
                  <a:pt x="0" y="1006"/>
                  <a:pt x="0" y="1006"/>
                </a:cubicBezTo>
                <a:cubicBezTo>
                  <a:pt x="0" y="503"/>
                  <a:pt x="504" y="0"/>
                  <a:pt x="1008" y="0"/>
                </a:cubicBezTo>
                <a:cubicBezTo>
                  <a:pt x="20592" y="0"/>
                  <a:pt x="20592" y="0"/>
                  <a:pt x="20592" y="0"/>
                </a:cubicBezTo>
                <a:cubicBezTo>
                  <a:pt x="21348" y="0"/>
                  <a:pt x="21600" y="503"/>
                  <a:pt x="21600" y="1006"/>
                </a:cubicBezTo>
                <a:cubicBezTo>
                  <a:pt x="21600" y="20558"/>
                  <a:pt x="21600" y="20558"/>
                  <a:pt x="21600" y="20558"/>
                </a:cubicBezTo>
                <a:cubicBezTo>
                  <a:pt x="21600" y="21312"/>
                  <a:pt x="21348" y="21600"/>
                  <a:pt x="20592" y="21600"/>
                </a:cubicBezTo>
                <a:close/>
                <a:moveTo>
                  <a:pt x="19584" y="2013"/>
                </a:moveTo>
                <a:cubicBezTo>
                  <a:pt x="2016" y="2013"/>
                  <a:pt x="2016" y="2013"/>
                  <a:pt x="2016" y="2013"/>
                </a:cubicBezTo>
                <a:cubicBezTo>
                  <a:pt x="2016" y="19551"/>
                  <a:pt x="2016" y="19551"/>
                  <a:pt x="2016" y="19551"/>
                </a:cubicBezTo>
                <a:cubicBezTo>
                  <a:pt x="19584" y="19551"/>
                  <a:pt x="19584" y="19551"/>
                  <a:pt x="19584" y="19551"/>
                </a:cubicBezTo>
                <a:lnTo>
                  <a:pt x="19584" y="2013"/>
                </a:lnTo>
                <a:close/>
                <a:moveTo>
                  <a:pt x="4320" y="3055"/>
                </a:moveTo>
                <a:cubicBezTo>
                  <a:pt x="8136" y="3055"/>
                  <a:pt x="8136" y="3055"/>
                  <a:pt x="8136" y="3055"/>
                </a:cubicBezTo>
                <a:cubicBezTo>
                  <a:pt x="8640" y="3055"/>
                  <a:pt x="9144" y="3558"/>
                  <a:pt x="9144" y="4061"/>
                </a:cubicBezTo>
                <a:cubicBezTo>
                  <a:pt x="9144" y="4564"/>
                  <a:pt x="8640" y="5068"/>
                  <a:pt x="8136" y="5068"/>
                </a:cubicBezTo>
                <a:cubicBezTo>
                  <a:pt x="5076" y="5068"/>
                  <a:pt x="5076" y="5068"/>
                  <a:pt x="5076" y="5068"/>
                </a:cubicBezTo>
                <a:cubicBezTo>
                  <a:pt x="5076" y="8122"/>
                  <a:pt x="5076" y="8122"/>
                  <a:pt x="5076" y="8122"/>
                </a:cubicBezTo>
                <a:cubicBezTo>
                  <a:pt x="5076" y="8626"/>
                  <a:pt x="4572" y="9129"/>
                  <a:pt x="4068" y="9129"/>
                </a:cubicBezTo>
                <a:cubicBezTo>
                  <a:pt x="3564" y="9129"/>
                  <a:pt x="3024" y="8626"/>
                  <a:pt x="3024" y="8122"/>
                </a:cubicBezTo>
                <a:cubicBezTo>
                  <a:pt x="3024" y="4313"/>
                  <a:pt x="3024" y="4313"/>
                  <a:pt x="3024" y="4313"/>
                </a:cubicBezTo>
                <a:cubicBezTo>
                  <a:pt x="3024" y="3055"/>
                  <a:pt x="3024" y="3055"/>
                  <a:pt x="3024" y="3055"/>
                </a:cubicBezTo>
                <a:cubicBezTo>
                  <a:pt x="4320" y="3055"/>
                  <a:pt x="4320" y="3055"/>
                  <a:pt x="4320" y="3055"/>
                </a:cubicBezTo>
                <a:close/>
                <a:moveTo>
                  <a:pt x="3024" y="13442"/>
                </a:moveTo>
                <a:cubicBezTo>
                  <a:pt x="3024" y="12938"/>
                  <a:pt x="3564" y="12435"/>
                  <a:pt x="4068" y="12435"/>
                </a:cubicBezTo>
                <a:cubicBezTo>
                  <a:pt x="4572" y="12435"/>
                  <a:pt x="5076" y="12938"/>
                  <a:pt x="5076" y="13442"/>
                </a:cubicBezTo>
                <a:cubicBezTo>
                  <a:pt x="5076" y="16497"/>
                  <a:pt x="5076" y="16497"/>
                  <a:pt x="5076" y="16497"/>
                </a:cubicBezTo>
                <a:cubicBezTo>
                  <a:pt x="8136" y="16497"/>
                  <a:pt x="8136" y="16497"/>
                  <a:pt x="8136" y="16497"/>
                </a:cubicBezTo>
                <a:cubicBezTo>
                  <a:pt x="8640" y="16497"/>
                  <a:pt x="9144" y="17000"/>
                  <a:pt x="9144" y="17503"/>
                </a:cubicBezTo>
                <a:cubicBezTo>
                  <a:pt x="9144" y="18294"/>
                  <a:pt x="8640" y="18545"/>
                  <a:pt x="8136" y="18545"/>
                </a:cubicBezTo>
                <a:cubicBezTo>
                  <a:pt x="4320" y="18545"/>
                  <a:pt x="4320" y="18545"/>
                  <a:pt x="4320" y="18545"/>
                </a:cubicBezTo>
                <a:cubicBezTo>
                  <a:pt x="3024" y="18545"/>
                  <a:pt x="3024" y="18545"/>
                  <a:pt x="3024" y="18545"/>
                </a:cubicBezTo>
                <a:cubicBezTo>
                  <a:pt x="3024" y="17251"/>
                  <a:pt x="3024" y="17251"/>
                  <a:pt x="3024" y="17251"/>
                </a:cubicBezTo>
                <a:lnTo>
                  <a:pt x="3024" y="13442"/>
                </a:lnTo>
                <a:close/>
                <a:moveTo>
                  <a:pt x="13464" y="3055"/>
                </a:moveTo>
                <a:cubicBezTo>
                  <a:pt x="17280" y="3055"/>
                  <a:pt x="17280" y="3055"/>
                  <a:pt x="17280" y="3055"/>
                </a:cubicBezTo>
                <a:cubicBezTo>
                  <a:pt x="18540" y="3055"/>
                  <a:pt x="18540" y="3055"/>
                  <a:pt x="18540" y="3055"/>
                </a:cubicBezTo>
                <a:cubicBezTo>
                  <a:pt x="18540" y="4313"/>
                  <a:pt x="18540" y="4313"/>
                  <a:pt x="18540" y="4313"/>
                </a:cubicBezTo>
                <a:cubicBezTo>
                  <a:pt x="18540" y="8122"/>
                  <a:pt x="18540" y="8122"/>
                  <a:pt x="18540" y="8122"/>
                </a:cubicBezTo>
                <a:cubicBezTo>
                  <a:pt x="18540" y="8626"/>
                  <a:pt x="18288" y="9129"/>
                  <a:pt x="17532" y="9129"/>
                </a:cubicBezTo>
                <a:cubicBezTo>
                  <a:pt x="17028" y="9129"/>
                  <a:pt x="16524" y="8626"/>
                  <a:pt x="16524" y="8122"/>
                </a:cubicBezTo>
                <a:cubicBezTo>
                  <a:pt x="16524" y="5068"/>
                  <a:pt x="16524" y="5068"/>
                  <a:pt x="16524" y="5068"/>
                </a:cubicBezTo>
                <a:cubicBezTo>
                  <a:pt x="13464" y="5068"/>
                  <a:pt x="13464" y="5068"/>
                  <a:pt x="13464" y="5068"/>
                </a:cubicBezTo>
                <a:cubicBezTo>
                  <a:pt x="12960" y="5068"/>
                  <a:pt x="12456" y="4564"/>
                  <a:pt x="12456" y="4061"/>
                </a:cubicBezTo>
                <a:cubicBezTo>
                  <a:pt x="12456" y="3558"/>
                  <a:pt x="12960" y="3055"/>
                  <a:pt x="13464" y="3055"/>
                </a:cubicBezTo>
                <a:close/>
                <a:moveTo>
                  <a:pt x="13464" y="16497"/>
                </a:moveTo>
                <a:cubicBezTo>
                  <a:pt x="16524" y="16497"/>
                  <a:pt x="16524" y="16497"/>
                  <a:pt x="16524" y="16497"/>
                </a:cubicBezTo>
                <a:cubicBezTo>
                  <a:pt x="16524" y="13442"/>
                  <a:pt x="16524" y="13442"/>
                  <a:pt x="16524" y="13442"/>
                </a:cubicBezTo>
                <a:cubicBezTo>
                  <a:pt x="16524" y="12938"/>
                  <a:pt x="17028" y="12435"/>
                  <a:pt x="17532" y="12435"/>
                </a:cubicBezTo>
                <a:cubicBezTo>
                  <a:pt x="18288" y="12435"/>
                  <a:pt x="18540" y="12938"/>
                  <a:pt x="18540" y="13442"/>
                </a:cubicBezTo>
                <a:cubicBezTo>
                  <a:pt x="18540" y="17251"/>
                  <a:pt x="18540" y="17251"/>
                  <a:pt x="18540" y="17251"/>
                </a:cubicBezTo>
                <a:cubicBezTo>
                  <a:pt x="18540" y="18545"/>
                  <a:pt x="18540" y="18545"/>
                  <a:pt x="18540" y="18545"/>
                </a:cubicBezTo>
                <a:cubicBezTo>
                  <a:pt x="17280" y="18545"/>
                  <a:pt x="17280" y="18545"/>
                  <a:pt x="17280" y="18545"/>
                </a:cubicBezTo>
                <a:cubicBezTo>
                  <a:pt x="13464" y="18545"/>
                  <a:pt x="13464" y="18545"/>
                  <a:pt x="13464" y="18545"/>
                </a:cubicBezTo>
                <a:cubicBezTo>
                  <a:pt x="12960" y="18545"/>
                  <a:pt x="12456" y="18294"/>
                  <a:pt x="12456" y="17503"/>
                </a:cubicBezTo>
                <a:cubicBezTo>
                  <a:pt x="12456" y="17000"/>
                  <a:pt x="12960" y="16497"/>
                  <a:pt x="13464" y="16497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6" name="Shape 1886"/>
          <p:cNvSpPr/>
          <p:nvPr/>
        </p:nvSpPr>
        <p:spPr>
          <a:xfrm>
            <a:off x="10700911" y="4114957"/>
            <a:ext cx="334973" cy="2091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20088" y="21600"/>
                  <a:pt x="19584" y="20791"/>
                  <a:pt x="19584" y="19983"/>
                </a:cubicBezTo>
                <a:cubicBezTo>
                  <a:pt x="19584" y="18770"/>
                  <a:pt x="19584" y="18770"/>
                  <a:pt x="19584" y="18770"/>
                </a:cubicBezTo>
                <a:cubicBezTo>
                  <a:pt x="19584" y="13457"/>
                  <a:pt x="19584" y="13457"/>
                  <a:pt x="19584" y="13457"/>
                </a:cubicBezTo>
                <a:cubicBezTo>
                  <a:pt x="19584" y="12244"/>
                  <a:pt x="19584" y="12244"/>
                  <a:pt x="19584" y="12244"/>
                </a:cubicBezTo>
                <a:cubicBezTo>
                  <a:pt x="19584" y="8952"/>
                  <a:pt x="19584" y="8952"/>
                  <a:pt x="19584" y="8952"/>
                </a:cubicBezTo>
                <a:cubicBezTo>
                  <a:pt x="19584" y="8143"/>
                  <a:pt x="19584" y="8143"/>
                  <a:pt x="19584" y="8143"/>
                </a:cubicBezTo>
                <a:cubicBezTo>
                  <a:pt x="19584" y="2426"/>
                  <a:pt x="19584" y="2426"/>
                  <a:pt x="19584" y="2426"/>
                </a:cubicBezTo>
                <a:cubicBezTo>
                  <a:pt x="19584" y="1617"/>
                  <a:pt x="19584" y="1617"/>
                  <a:pt x="19584" y="1617"/>
                </a:cubicBezTo>
                <a:cubicBezTo>
                  <a:pt x="19584" y="404"/>
                  <a:pt x="20088" y="0"/>
                  <a:pt x="20592" y="0"/>
                </a:cubicBezTo>
                <a:cubicBezTo>
                  <a:pt x="21348" y="0"/>
                  <a:pt x="21600" y="404"/>
                  <a:pt x="21600" y="1617"/>
                </a:cubicBezTo>
                <a:cubicBezTo>
                  <a:pt x="21600" y="2426"/>
                  <a:pt x="21600" y="2426"/>
                  <a:pt x="21600" y="2426"/>
                </a:cubicBezTo>
                <a:cubicBezTo>
                  <a:pt x="21600" y="8143"/>
                  <a:pt x="21600" y="8143"/>
                  <a:pt x="21600" y="8143"/>
                </a:cubicBezTo>
                <a:cubicBezTo>
                  <a:pt x="21600" y="8952"/>
                  <a:pt x="21600" y="8952"/>
                  <a:pt x="21600" y="8952"/>
                </a:cubicBezTo>
                <a:cubicBezTo>
                  <a:pt x="21600" y="12244"/>
                  <a:pt x="21600" y="12244"/>
                  <a:pt x="21600" y="12244"/>
                </a:cubicBezTo>
                <a:cubicBezTo>
                  <a:pt x="21600" y="13457"/>
                  <a:pt x="21600" y="13457"/>
                  <a:pt x="21600" y="13457"/>
                </a:cubicBezTo>
                <a:cubicBezTo>
                  <a:pt x="21600" y="18770"/>
                  <a:pt x="21600" y="18770"/>
                  <a:pt x="21600" y="18770"/>
                </a:cubicBezTo>
                <a:cubicBezTo>
                  <a:pt x="21600" y="19983"/>
                  <a:pt x="21600" y="19983"/>
                  <a:pt x="21600" y="19983"/>
                </a:cubicBezTo>
                <a:cubicBezTo>
                  <a:pt x="21600" y="20791"/>
                  <a:pt x="21348" y="21600"/>
                  <a:pt x="20592" y="21600"/>
                </a:cubicBezTo>
                <a:close/>
                <a:moveTo>
                  <a:pt x="17532" y="18366"/>
                </a:moveTo>
                <a:cubicBezTo>
                  <a:pt x="17028" y="18366"/>
                  <a:pt x="16524" y="17557"/>
                  <a:pt x="16524" y="16749"/>
                </a:cubicBezTo>
                <a:cubicBezTo>
                  <a:pt x="16524" y="15478"/>
                  <a:pt x="16524" y="15478"/>
                  <a:pt x="16524" y="15478"/>
                </a:cubicBezTo>
                <a:cubicBezTo>
                  <a:pt x="16524" y="5718"/>
                  <a:pt x="16524" y="5718"/>
                  <a:pt x="16524" y="5718"/>
                </a:cubicBezTo>
                <a:cubicBezTo>
                  <a:pt x="16524" y="4909"/>
                  <a:pt x="16524" y="4909"/>
                  <a:pt x="16524" y="4909"/>
                </a:cubicBezTo>
                <a:cubicBezTo>
                  <a:pt x="16524" y="3639"/>
                  <a:pt x="17028" y="3234"/>
                  <a:pt x="17532" y="3234"/>
                </a:cubicBezTo>
                <a:cubicBezTo>
                  <a:pt x="18288" y="3234"/>
                  <a:pt x="18540" y="3639"/>
                  <a:pt x="18540" y="4909"/>
                </a:cubicBezTo>
                <a:cubicBezTo>
                  <a:pt x="18540" y="5718"/>
                  <a:pt x="18540" y="5718"/>
                  <a:pt x="18540" y="5718"/>
                </a:cubicBezTo>
                <a:cubicBezTo>
                  <a:pt x="18540" y="15478"/>
                  <a:pt x="18540" y="15478"/>
                  <a:pt x="18540" y="15478"/>
                </a:cubicBezTo>
                <a:cubicBezTo>
                  <a:pt x="18540" y="16749"/>
                  <a:pt x="18540" y="16749"/>
                  <a:pt x="18540" y="16749"/>
                </a:cubicBezTo>
                <a:cubicBezTo>
                  <a:pt x="18540" y="17557"/>
                  <a:pt x="18288" y="18366"/>
                  <a:pt x="17532" y="18366"/>
                </a:cubicBezTo>
                <a:close/>
                <a:moveTo>
                  <a:pt x="14472" y="18366"/>
                </a:moveTo>
                <a:cubicBezTo>
                  <a:pt x="7092" y="18366"/>
                  <a:pt x="7092" y="18366"/>
                  <a:pt x="7092" y="18366"/>
                </a:cubicBezTo>
                <a:cubicBezTo>
                  <a:pt x="6588" y="18366"/>
                  <a:pt x="6084" y="17557"/>
                  <a:pt x="6084" y="16749"/>
                </a:cubicBezTo>
                <a:cubicBezTo>
                  <a:pt x="6084" y="4909"/>
                  <a:pt x="6084" y="4909"/>
                  <a:pt x="6084" y="4909"/>
                </a:cubicBezTo>
                <a:cubicBezTo>
                  <a:pt x="6084" y="3639"/>
                  <a:pt x="6588" y="3234"/>
                  <a:pt x="7092" y="3234"/>
                </a:cubicBezTo>
                <a:cubicBezTo>
                  <a:pt x="14472" y="3234"/>
                  <a:pt x="14472" y="3234"/>
                  <a:pt x="14472" y="3234"/>
                </a:cubicBezTo>
                <a:cubicBezTo>
                  <a:pt x="15264" y="3234"/>
                  <a:pt x="15516" y="3639"/>
                  <a:pt x="15516" y="4909"/>
                </a:cubicBezTo>
                <a:cubicBezTo>
                  <a:pt x="15516" y="16749"/>
                  <a:pt x="15516" y="16749"/>
                  <a:pt x="15516" y="16749"/>
                </a:cubicBezTo>
                <a:cubicBezTo>
                  <a:pt x="15516" y="17557"/>
                  <a:pt x="15264" y="18366"/>
                  <a:pt x="14472" y="18366"/>
                </a:cubicBezTo>
                <a:close/>
                <a:moveTo>
                  <a:pt x="13464" y="6526"/>
                </a:moveTo>
                <a:cubicBezTo>
                  <a:pt x="8136" y="6526"/>
                  <a:pt x="8136" y="6526"/>
                  <a:pt x="8136" y="6526"/>
                </a:cubicBezTo>
                <a:cubicBezTo>
                  <a:pt x="8136" y="15074"/>
                  <a:pt x="8136" y="15074"/>
                  <a:pt x="8136" y="15074"/>
                </a:cubicBezTo>
                <a:cubicBezTo>
                  <a:pt x="13464" y="15074"/>
                  <a:pt x="13464" y="15074"/>
                  <a:pt x="13464" y="15074"/>
                </a:cubicBezTo>
                <a:lnTo>
                  <a:pt x="13464" y="6526"/>
                </a:lnTo>
                <a:close/>
                <a:moveTo>
                  <a:pt x="4068" y="18366"/>
                </a:moveTo>
                <a:cubicBezTo>
                  <a:pt x="3564" y="18366"/>
                  <a:pt x="3024" y="17557"/>
                  <a:pt x="3024" y="16749"/>
                </a:cubicBezTo>
                <a:cubicBezTo>
                  <a:pt x="3024" y="15478"/>
                  <a:pt x="3024" y="15478"/>
                  <a:pt x="3024" y="15478"/>
                </a:cubicBezTo>
                <a:cubicBezTo>
                  <a:pt x="3024" y="5718"/>
                  <a:pt x="3024" y="5718"/>
                  <a:pt x="3024" y="5718"/>
                </a:cubicBezTo>
                <a:cubicBezTo>
                  <a:pt x="3024" y="4909"/>
                  <a:pt x="3024" y="4909"/>
                  <a:pt x="3024" y="4909"/>
                </a:cubicBezTo>
                <a:cubicBezTo>
                  <a:pt x="3024" y="3639"/>
                  <a:pt x="3564" y="3234"/>
                  <a:pt x="4068" y="3234"/>
                </a:cubicBezTo>
                <a:cubicBezTo>
                  <a:pt x="4572" y="3234"/>
                  <a:pt x="5076" y="3639"/>
                  <a:pt x="5076" y="4909"/>
                </a:cubicBezTo>
                <a:cubicBezTo>
                  <a:pt x="5076" y="5718"/>
                  <a:pt x="5076" y="5718"/>
                  <a:pt x="5076" y="5718"/>
                </a:cubicBezTo>
                <a:cubicBezTo>
                  <a:pt x="5076" y="15478"/>
                  <a:pt x="5076" y="15478"/>
                  <a:pt x="5076" y="15478"/>
                </a:cubicBezTo>
                <a:cubicBezTo>
                  <a:pt x="5076" y="16749"/>
                  <a:pt x="5076" y="16749"/>
                  <a:pt x="5076" y="16749"/>
                </a:cubicBezTo>
                <a:cubicBezTo>
                  <a:pt x="5076" y="17557"/>
                  <a:pt x="4572" y="18366"/>
                  <a:pt x="4068" y="18366"/>
                </a:cubicBezTo>
                <a:close/>
                <a:moveTo>
                  <a:pt x="1008" y="21600"/>
                </a:moveTo>
                <a:cubicBezTo>
                  <a:pt x="504" y="21600"/>
                  <a:pt x="0" y="20791"/>
                  <a:pt x="0" y="19983"/>
                </a:cubicBezTo>
                <a:cubicBezTo>
                  <a:pt x="0" y="18770"/>
                  <a:pt x="0" y="18770"/>
                  <a:pt x="0" y="18770"/>
                </a:cubicBezTo>
                <a:cubicBezTo>
                  <a:pt x="0" y="13457"/>
                  <a:pt x="0" y="13457"/>
                  <a:pt x="0" y="13457"/>
                </a:cubicBezTo>
                <a:cubicBezTo>
                  <a:pt x="0" y="12244"/>
                  <a:pt x="0" y="12244"/>
                  <a:pt x="0" y="12244"/>
                </a:cubicBezTo>
                <a:cubicBezTo>
                  <a:pt x="0" y="8952"/>
                  <a:pt x="0" y="8952"/>
                  <a:pt x="0" y="8952"/>
                </a:cubicBezTo>
                <a:cubicBezTo>
                  <a:pt x="0" y="8143"/>
                  <a:pt x="0" y="8143"/>
                  <a:pt x="0" y="8143"/>
                </a:cubicBezTo>
                <a:cubicBezTo>
                  <a:pt x="0" y="2426"/>
                  <a:pt x="0" y="2426"/>
                  <a:pt x="0" y="2426"/>
                </a:cubicBezTo>
                <a:cubicBezTo>
                  <a:pt x="0" y="1617"/>
                  <a:pt x="0" y="1617"/>
                  <a:pt x="0" y="1617"/>
                </a:cubicBezTo>
                <a:cubicBezTo>
                  <a:pt x="0" y="404"/>
                  <a:pt x="504" y="0"/>
                  <a:pt x="1008" y="0"/>
                </a:cubicBezTo>
                <a:cubicBezTo>
                  <a:pt x="1512" y="0"/>
                  <a:pt x="2016" y="404"/>
                  <a:pt x="2016" y="1617"/>
                </a:cubicBezTo>
                <a:cubicBezTo>
                  <a:pt x="2016" y="2426"/>
                  <a:pt x="2016" y="2426"/>
                  <a:pt x="2016" y="2426"/>
                </a:cubicBezTo>
                <a:cubicBezTo>
                  <a:pt x="2016" y="8143"/>
                  <a:pt x="2016" y="8143"/>
                  <a:pt x="2016" y="8143"/>
                </a:cubicBezTo>
                <a:cubicBezTo>
                  <a:pt x="2016" y="8952"/>
                  <a:pt x="2016" y="8952"/>
                  <a:pt x="2016" y="8952"/>
                </a:cubicBezTo>
                <a:cubicBezTo>
                  <a:pt x="2016" y="12244"/>
                  <a:pt x="2016" y="12244"/>
                  <a:pt x="2016" y="12244"/>
                </a:cubicBezTo>
                <a:cubicBezTo>
                  <a:pt x="2016" y="13457"/>
                  <a:pt x="2016" y="13457"/>
                  <a:pt x="2016" y="13457"/>
                </a:cubicBezTo>
                <a:cubicBezTo>
                  <a:pt x="2016" y="18770"/>
                  <a:pt x="2016" y="18770"/>
                  <a:pt x="2016" y="18770"/>
                </a:cubicBezTo>
                <a:cubicBezTo>
                  <a:pt x="2016" y="19983"/>
                  <a:pt x="2016" y="19983"/>
                  <a:pt x="2016" y="19983"/>
                </a:cubicBezTo>
                <a:cubicBezTo>
                  <a:pt x="2016" y="20791"/>
                  <a:pt x="1512" y="21600"/>
                  <a:pt x="1008" y="2160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7" name="Shape 1887"/>
          <p:cNvSpPr/>
          <p:nvPr/>
        </p:nvSpPr>
        <p:spPr>
          <a:xfrm>
            <a:off x="10700911" y="3458699"/>
            <a:ext cx="273293" cy="3399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6" y="21600"/>
                </a:moveTo>
                <a:cubicBezTo>
                  <a:pt x="1239" y="21600"/>
                  <a:pt x="1239" y="21600"/>
                  <a:pt x="1239" y="21600"/>
                </a:cubicBezTo>
                <a:cubicBezTo>
                  <a:pt x="620" y="21600"/>
                  <a:pt x="0" y="21103"/>
                  <a:pt x="0" y="20605"/>
                </a:cubicBezTo>
                <a:cubicBezTo>
                  <a:pt x="0" y="19611"/>
                  <a:pt x="0" y="19611"/>
                  <a:pt x="0" y="19611"/>
                </a:cubicBezTo>
                <a:cubicBezTo>
                  <a:pt x="21600" y="19611"/>
                  <a:pt x="21600" y="19611"/>
                  <a:pt x="21600" y="19611"/>
                </a:cubicBezTo>
                <a:cubicBezTo>
                  <a:pt x="21600" y="20605"/>
                  <a:pt x="21600" y="20605"/>
                  <a:pt x="21600" y="20605"/>
                </a:cubicBezTo>
                <a:cubicBezTo>
                  <a:pt x="21600" y="21103"/>
                  <a:pt x="21290" y="21600"/>
                  <a:pt x="20316" y="21600"/>
                </a:cubicBezTo>
                <a:close/>
                <a:moveTo>
                  <a:pt x="0" y="6039"/>
                </a:moveTo>
                <a:cubicBezTo>
                  <a:pt x="0" y="5542"/>
                  <a:pt x="620" y="5045"/>
                  <a:pt x="1239" y="5045"/>
                </a:cubicBezTo>
                <a:cubicBezTo>
                  <a:pt x="4692" y="5045"/>
                  <a:pt x="4692" y="5045"/>
                  <a:pt x="4692" y="5045"/>
                </a:cubicBezTo>
                <a:cubicBezTo>
                  <a:pt x="4692" y="2274"/>
                  <a:pt x="7525" y="0"/>
                  <a:pt x="10977" y="0"/>
                </a:cubicBezTo>
                <a:cubicBezTo>
                  <a:pt x="14385" y="0"/>
                  <a:pt x="17218" y="2274"/>
                  <a:pt x="17218" y="5045"/>
                </a:cubicBezTo>
                <a:cubicBezTo>
                  <a:pt x="20316" y="5045"/>
                  <a:pt x="20316" y="5045"/>
                  <a:pt x="20316" y="5045"/>
                </a:cubicBezTo>
                <a:cubicBezTo>
                  <a:pt x="21290" y="5045"/>
                  <a:pt x="21600" y="5542"/>
                  <a:pt x="21600" y="6039"/>
                </a:cubicBezTo>
                <a:cubicBezTo>
                  <a:pt x="21600" y="18616"/>
                  <a:pt x="21600" y="18616"/>
                  <a:pt x="21600" y="18616"/>
                </a:cubicBezTo>
                <a:cubicBezTo>
                  <a:pt x="0" y="18616"/>
                  <a:pt x="0" y="18616"/>
                  <a:pt x="0" y="18616"/>
                </a:cubicBezTo>
                <a:lnTo>
                  <a:pt x="0" y="6039"/>
                </a:lnTo>
                <a:close/>
                <a:moveTo>
                  <a:pt x="14695" y="5045"/>
                </a:moveTo>
                <a:cubicBezTo>
                  <a:pt x="14695" y="3517"/>
                  <a:pt x="12836" y="2025"/>
                  <a:pt x="10977" y="2025"/>
                </a:cubicBezTo>
                <a:cubicBezTo>
                  <a:pt x="8764" y="2025"/>
                  <a:pt x="7215" y="3517"/>
                  <a:pt x="7215" y="5045"/>
                </a:cubicBezTo>
                <a:lnTo>
                  <a:pt x="14695" y="504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8" name="Shape 1888"/>
          <p:cNvSpPr/>
          <p:nvPr/>
        </p:nvSpPr>
        <p:spPr>
          <a:xfrm>
            <a:off x="10700911" y="2886323"/>
            <a:ext cx="253558" cy="3053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335"/>
                </a:moveTo>
                <a:cubicBezTo>
                  <a:pt x="0" y="2779"/>
                  <a:pt x="334" y="2224"/>
                  <a:pt x="1383" y="2224"/>
                </a:cubicBezTo>
                <a:cubicBezTo>
                  <a:pt x="8106" y="2224"/>
                  <a:pt x="8106" y="2224"/>
                  <a:pt x="8106" y="2224"/>
                </a:cubicBezTo>
                <a:cubicBezTo>
                  <a:pt x="8106" y="1112"/>
                  <a:pt x="8106" y="1112"/>
                  <a:pt x="8106" y="1112"/>
                </a:cubicBezTo>
                <a:cubicBezTo>
                  <a:pt x="8106" y="556"/>
                  <a:pt x="8440" y="0"/>
                  <a:pt x="9441" y="0"/>
                </a:cubicBezTo>
                <a:cubicBezTo>
                  <a:pt x="12159" y="0"/>
                  <a:pt x="12159" y="0"/>
                  <a:pt x="12159" y="0"/>
                </a:cubicBezTo>
                <a:cubicBezTo>
                  <a:pt x="12826" y="0"/>
                  <a:pt x="13494" y="556"/>
                  <a:pt x="13494" y="1112"/>
                </a:cubicBezTo>
                <a:cubicBezTo>
                  <a:pt x="13494" y="2224"/>
                  <a:pt x="13494" y="2224"/>
                  <a:pt x="13494" y="2224"/>
                </a:cubicBezTo>
                <a:cubicBezTo>
                  <a:pt x="20217" y="2224"/>
                  <a:pt x="20217" y="2224"/>
                  <a:pt x="20217" y="2224"/>
                </a:cubicBezTo>
                <a:cubicBezTo>
                  <a:pt x="20885" y="2224"/>
                  <a:pt x="21600" y="2779"/>
                  <a:pt x="21600" y="3335"/>
                </a:cubicBezTo>
                <a:cubicBezTo>
                  <a:pt x="21600" y="4487"/>
                  <a:pt x="21600" y="4487"/>
                  <a:pt x="21600" y="4487"/>
                </a:cubicBezTo>
                <a:cubicBezTo>
                  <a:pt x="0" y="4487"/>
                  <a:pt x="0" y="4487"/>
                  <a:pt x="0" y="4487"/>
                </a:cubicBezTo>
                <a:lnTo>
                  <a:pt x="0" y="3335"/>
                </a:lnTo>
                <a:close/>
                <a:moveTo>
                  <a:pt x="20217" y="6710"/>
                </a:moveTo>
                <a:cubicBezTo>
                  <a:pt x="20217" y="8974"/>
                  <a:pt x="20217" y="8974"/>
                  <a:pt x="20217" y="8974"/>
                </a:cubicBezTo>
                <a:cubicBezTo>
                  <a:pt x="20217" y="20449"/>
                  <a:pt x="20217" y="20449"/>
                  <a:pt x="20217" y="20449"/>
                </a:cubicBezTo>
                <a:cubicBezTo>
                  <a:pt x="20217" y="21322"/>
                  <a:pt x="19550" y="21600"/>
                  <a:pt x="18882" y="21600"/>
                </a:cubicBezTo>
                <a:cubicBezTo>
                  <a:pt x="2718" y="21600"/>
                  <a:pt x="2718" y="21600"/>
                  <a:pt x="2718" y="21600"/>
                </a:cubicBezTo>
                <a:cubicBezTo>
                  <a:pt x="1717" y="21600"/>
                  <a:pt x="1383" y="21322"/>
                  <a:pt x="1383" y="20449"/>
                </a:cubicBezTo>
                <a:cubicBezTo>
                  <a:pt x="1383" y="8974"/>
                  <a:pt x="1383" y="8974"/>
                  <a:pt x="1383" y="8974"/>
                </a:cubicBezTo>
                <a:cubicBezTo>
                  <a:pt x="1383" y="6710"/>
                  <a:pt x="1383" y="6710"/>
                  <a:pt x="1383" y="6710"/>
                </a:cubicBezTo>
                <a:cubicBezTo>
                  <a:pt x="1383" y="5599"/>
                  <a:pt x="1383" y="5599"/>
                  <a:pt x="1383" y="5599"/>
                </a:cubicBezTo>
                <a:cubicBezTo>
                  <a:pt x="20217" y="5599"/>
                  <a:pt x="20217" y="5599"/>
                  <a:pt x="20217" y="5599"/>
                </a:cubicBezTo>
                <a:lnTo>
                  <a:pt x="20217" y="6710"/>
                </a:lnTo>
                <a:close/>
                <a:moveTo>
                  <a:pt x="6771" y="8974"/>
                </a:moveTo>
                <a:cubicBezTo>
                  <a:pt x="6771" y="8418"/>
                  <a:pt x="6056" y="7822"/>
                  <a:pt x="5388" y="7822"/>
                </a:cubicBezTo>
                <a:cubicBezTo>
                  <a:pt x="4387" y="7822"/>
                  <a:pt x="4053" y="8418"/>
                  <a:pt x="4053" y="8974"/>
                </a:cubicBezTo>
                <a:cubicBezTo>
                  <a:pt x="4053" y="18225"/>
                  <a:pt x="4053" y="18225"/>
                  <a:pt x="4053" y="18225"/>
                </a:cubicBezTo>
                <a:cubicBezTo>
                  <a:pt x="4053" y="19059"/>
                  <a:pt x="4387" y="19337"/>
                  <a:pt x="5388" y="19337"/>
                </a:cubicBezTo>
                <a:cubicBezTo>
                  <a:pt x="6056" y="19337"/>
                  <a:pt x="6771" y="19059"/>
                  <a:pt x="6771" y="18225"/>
                </a:cubicBezTo>
                <a:lnTo>
                  <a:pt x="6771" y="8974"/>
                </a:lnTo>
                <a:close/>
                <a:moveTo>
                  <a:pt x="12159" y="8974"/>
                </a:moveTo>
                <a:cubicBezTo>
                  <a:pt x="12159" y="8418"/>
                  <a:pt x="11491" y="7822"/>
                  <a:pt x="10824" y="7822"/>
                </a:cubicBezTo>
                <a:cubicBezTo>
                  <a:pt x="9775" y="7822"/>
                  <a:pt x="9441" y="8418"/>
                  <a:pt x="9441" y="8974"/>
                </a:cubicBezTo>
                <a:cubicBezTo>
                  <a:pt x="9441" y="18225"/>
                  <a:pt x="9441" y="18225"/>
                  <a:pt x="9441" y="18225"/>
                </a:cubicBezTo>
                <a:cubicBezTo>
                  <a:pt x="9441" y="19059"/>
                  <a:pt x="9775" y="19337"/>
                  <a:pt x="10824" y="19337"/>
                </a:cubicBezTo>
                <a:cubicBezTo>
                  <a:pt x="11491" y="19337"/>
                  <a:pt x="12159" y="19059"/>
                  <a:pt x="12159" y="18225"/>
                </a:cubicBezTo>
                <a:lnTo>
                  <a:pt x="12159" y="8974"/>
                </a:lnTo>
                <a:close/>
                <a:moveTo>
                  <a:pt x="17547" y="8974"/>
                </a:moveTo>
                <a:cubicBezTo>
                  <a:pt x="17547" y="8418"/>
                  <a:pt x="16879" y="7822"/>
                  <a:pt x="16212" y="7822"/>
                </a:cubicBezTo>
                <a:cubicBezTo>
                  <a:pt x="15163" y="7822"/>
                  <a:pt x="14829" y="8418"/>
                  <a:pt x="14829" y="8974"/>
                </a:cubicBezTo>
                <a:cubicBezTo>
                  <a:pt x="14829" y="18225"/>
                  <a:pt x="14829" y="18225"/>
                  <a:pt x="14829" y="18225"/>
                </a:cubicBezTo>
                <a:cubicBezTo>
                  <a:pt x="14829" y="19059"/>
                  <a:pt x="15163" y="19337"/>
                  <a:pt x="16212" y="19337"/>
                </a:cubicBezTo>
                <a:cubicBezTo>
                  <a:pt x="16879" y="19337"/>
                  <a:pt x="17547" y="19059"/>
                  <a:pt x="17547" y="18225"/>
                </a:cubicBezTo>
                <a:lnTo>
                  <a:pt x="17547" y="897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9" name="Shape 1889"/>
          <p:cNvSpPr/>
          <p:nvPr/>
        </p:nvSpPr>
        <p:spPr>
          <a:xfrm>
            <a:off x="10700911" y="2289277"/>
            <a:ext cx="332503" cy="3251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80" y="12662"/>
                </a:moveTo>
                <a:cubicBezTo>
                  <a:pt x="20325" y="12662"/>
                  <a:pt x="20325" y="12662"/>
                  <a:pt x="20325" y="12662"/>
                </a:cubicBezTo>
                <a:cubicBezTo>
                  <a:pt x="19815" y="12662"/>
                  <a:pt x="19815" y="12662"/>
                  <a:pt x="19815" y="12662"/>
                </a:cubicBezTo>
                <a:cubicBezTo>
                  <a:pt x="19815" y="14487"/>
                  <a:pt x="19815" y="14487"/>
                  <a:pt x="19815" y="14487"/>
                </a:cubicBezTo>
                <a:lnTo>
                  <a:pt x="19815" y="14748"/>
                </a:lnTo>
                <a:cubicBezTo>
                  <a:pt x="19815" y="14748"/>
                  <a:pt x="19815" y="14748"/>
                  <a:pt x="19815" y="15008"/>
                </a:cubicBezTo>
                <a:lnTo>
                  <a:pt x="19560" y="15269"/>
                </a:lnTo>
                <a:cubicBezTo>
                  <a:pt x="19305" y="15530"/>
                  <a:pt x="19050" y="15530"/>
                  <a:pt x="18759" y="15530"/>
                </a:cubicBezTo>
                <a:cubicBezTo>
                  <a:pt x="18504" y="15530"/>
                  <a:pt x="18249" y="15530"/>
                  <a:pt x="18249" y="15269"/>
                </a:cubicBezTo>
                <a:cubicBezTo>
                  <a:pt x="15699" y="12662"/>
                  <a:pt x="15699" y="12662"/>
                  <a:pt x="15699" y="12662"/>
                </a:cubicBezTo>
                <a:cubicBezTo>
                  <a:pt x="6156" y="12662"/>
                  <a:pt x="6156" y="12662"/>
                  <a:pt x="6156" y="12662"/>
                </a:cubicBezTo>
                <a:cubicBezTo>
                  <a:pt x="5646" y="12662"/>
                  <a:pt x="5136" y="12364"/>
                  <a:pt x="5136" y="11582"/>
                </a:cubicBezTo>
                <a:cubicBezTo>
                  <a:pt x="5136" y="1080"/>
                  <a:pt x="5136" y="1080"/>
                  <a:pt x="5136" y="1080"/>
                </a:cubicBezTo>
                <a:cubicBezTo>
                  <a:pt x="5136" y="521"/>
                  <a:pt x="5646" y="0"/>
                  <a:pt x="6156" y="0"/>
                </a:cubicBezTo>
                <a:cubicBezTo>
                  <a:pt x="20580" y="0"/>
                  <a:pt x="20580" y="0"/>
                  <a:pt x="20580" y="0"/>
                </a:cubicBezTo>
                <a:cubicBezTo>
                  <a:pt x="21090" y="0"/>
                  <a:pt x="21600" y="521"/>
                  <a:pt x="21600" y="1080"/>
                </a:cubicBezTo>
                <a:cubicBezTo>
                  <a:pt x="21600" y="11582"/>
                  <a:pt x="21600" y="11582"/>
                  <a:pt x="21600" y="11582"/>
                </a:cubicBezTo>
                <a:cubicBezTo>
                  <a:pt x="21600" y="12364"/>
                  <a:pt x="21090" y="12662"/>
                  <a:pt x="20580" y="12662"/>
                </a:cubicBezTo>
                <a:close/>
                <a:moveTo>
                  <a:pt x="15189" y="13705"/>
                </a:moveTo>
                <a:cubicBezTo>
                  <a:pt x="17484" y="16088"/>
                  <a:pt x="17484" y="16088"/>
                  <a:pt x="17484" y="16088"/>
                </a:cubicBezTo>
                <a:cubicBezTo>
                  <a:pt x="17739" y="16349"/>
                  <a:pt x="18249" y="16610"/>
                  <a:pt x="18759" y="16610"/>
                </a:cubicBezTo>
                <a:cubicBezTo>
                  <a:pt x="18759" y="17392"/>
                  <a:pt x="18759" y="17392"/>
                  <a:pt x="18759" y="17392"/>
                </a:cubicBezTo>
                <a:cubicBezTo>
                  <a:pt x="18759" y="17913"/>
                  <a:pt x="18504" y="18434"/>
                  <a:pt x="17739" y="18434"/>
                </a:cubicBezTo>
                <a:cubicBezTo>
                  <a:pt x="10527" y="18434"/>
                  <a:pt x="10527" y="18434"/>
                  <a:pt x="10527" y="18434"/>
                </a:cubicBezTo>
                <a:cubicBezTo>
                  <a:pt x="8232" y="18434"/>
                  <a:pt x="8232" y="18434"/>
                  <a:pt x="8232" y="18434"/>
                </a:cubicBezTo>
                <a:cubicBezTo>
                  <a:pt x="7176" y="18434"/>
                  <a:pt x="7176" y="18434"/>
                  <a:pt x="7176" y="18434"/>
                </a:cubicBezTo>
                <a:cubicBezTo>
                  <a:pt x="6921" y="18434"/>
                  <a:pt x="6921" y="18434"/>
                  <a:pt x="6921" y="18434"/>
                </a:cubicBezTo>
                <a:cubicBezTo>
                  <a:pt x="4116" y="21079"/>
                  <a:pt x="4116" y="21079"/>
                  <a:pt x="4116" y="21079"/>
                </a:cubicBezTo>
                <a:cubicBezTo>
                  <a:pt x="3861" y="21339"/>
                  <a:pt x="3606" y="21600"/>
                  <a:pt x="3315" y="21600"/>
                </a:cubicBezTo>
                <a:cubicBezTo>
                  <a:pt x="3060" y="21600"/>
                  <a:pt x="2805" y="21339"/>
                  <a:pt x="2805" y="21079"/>
                </a:cubicBezTo>
                <a:cubicBezTo>
                  <a:pt x="2550" y="21079"/>
                  <a:pt x="2550" y="21079"/>
                  <a:pt x="2550" y="21079"/>
                </a:cubicBezTo>
                <a:lnTo>
                  <a:pt x="2550" y="20818"/>
                </a:lnTo>
                <a:cubicBezTo>
                  <a:pt x="2550" y="20818"/>
                  <a:pt x="2295" y="20818"/>
                  <a:pt x="2295" y="20557"/>
                </a:cubicBezTo>
                <a:cubicBezTo>
                  <a:pt x="2295" y="18434"/>
                  <a:pt x="2295" y="18434"/>
                  <a:pt x="2295" y="18434"/>
                </a:cubicBezTo>
                <a:cubicBezTo>
                  <a:pt x="1020" y="18434"/>
                  <a:pt x="1020" y="18434"/>
                  <a:pt x="1020" y="18434"/>
                </a:cubicBezTo>
                <a:cubicBezTo>
                  <a:pt x="510" y="18434"/>
                  <a:pt x="0" y="17913"/>
                  <a:pt x="0" y="17392"/>
                </a:cubicBezTo>
                <a:cubicBezTo>
                  <a:pt x="0" y="5288"/>
                  <a:pt x="0" y="5288"/>
                  <a:pt x="0" y="5288"/>
                </a:cubicBezTo>
                <a:cubicBezTo>
                  <a:pt x="0" y="4767"/>
                  <a:pt x="510" y="4208"/>
                  <a:pt x="1020" y="4208"/>
                </a:cubicBezTo>
                <a:cubicBezTo>
                  <a:pt x="4116" y="4208"/>
                  <a:pt x="4116" y="4208"/>
                  <a:pt x="4116" y="4208"/>
                </a:cubicBezTo>
                <a:cubicBezTo>
                  <a:pt x="4116" y="11582"/>
                  <a:pt x="4116" y="11582"/>
                  <a:pt x="4116" y="11582"/>
                </a:cubicBezTo>
                <a:cubicBezTo>
                  <a:pt x="4116" y="12923"/>
                  <a:pt x="5136" y="13705"/>
                  <a:pt x="6156" y="13705"/>
                </a:cubicBezTo>
                <a:lnTo>
                  <a:pt x="15189" y="1370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100" name="Shape 1890"/>
          <p:cNvSpPr/>
          <p:nvPr/>
        </p:nvSpPr>
        <p:spPr>
          <a:xfrm>
            <a:off x="10700911" y="1699631"/>
            <a:ext cx="334973" cy="315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84" y="21600"/>
                </a:moveTo>
                <a:cubicBezTo>
                  <a:pt x="16776" y="20491"/>
                  <a:pt x="16776" y="20491"/>
                  <a:pt x="16776" y="20491"/>
                </a:cubicBezTo>
                <a:cubicBezTo>
                  <a:pt x="19080" y="17815"/>
                  <a:pt x="20340" y="14566"/>
                  <a:pt x="20340" y="10819"/>
                </a:cubicBezTo>
                <a:cubicBezTo>
                  <a:pt x="20340" y="7034"/>
                  <a:pt x="19080" y="3785"/>
                  <a:pt x="16776" y="1070"/>
                </a:cubicBezTo>
                <a:cubicBezTo>
                  <a:pt x="17784" y="0"/>
                  <a:pt x="17784" y="0"/>
                  <a:pt x="17784" y="0"/>
                </a:cubicBezTo>
                <a:cubicBezTo>
                  <a:pt x="20340" y="2982"/>
                  <a:pt x="21600" y="6767"/>
                  <a:pt x="21600" y="10819"/>
                </a:cubicBezTo>
                <a:cubicBezTo>
                  <a:pt x="21600" y="14833"/>
                  <a:pt x="20340" y="18618"/>
                  <a:pt x="17784" y="21600"/>
                </a:cubicBezTo>
                <a:close/>
                <a:moveTo>
                  <a:pt x="15264" y="18618"/>
                </a:moveTo>
                <a:cubicBezTo>
                  <a:pt x="14220" y="17548"/>
                  <a:pt x="14220" y="17548"/>
                  <a:pt x="14220" y="17548"/>
                </a:cubicBezTo>
                <a:cubicBezTo>
                  <a:pt x="15768" y="15904"/>
                  <a:pt x="16524" y="13495"/>
                  <a:pt x="16524" y="10819"/>
                </a:cubicBezTo>
                <a:cubicBezTo>
                  <a:pt x="16524" y="8105"/>
                  <a:pt x="15768" y="5696"/>
                  <a:pt x="14220" y="4052"/>
                </a:cubicBezTo>
                <a:cubicBezTo>
                  <a:pt x="15264" y="2982"/>
                  <a:pt x="15264" y="2982"/>
                  <a:pt x="15264" y="2982"/>
                </a:cubicBezTo>
                <a:cubicBezTo>
                  <a:pt x="16776" y="5161"/>
                  <a:pt x="18036" y="7837"/>
                  <a:pt x="18036" y="10819"/>
                </a:cubicBezTo>
                <a:cubicBezTo>
                  <a:pt x="18036" y="13763"/>
                  <a:pt x="16776" y="16439"/>
                  <a:pt x="15264" y="18618"/>
                </a:cubicBezTo>
                <a:close/>
                <a:moveTo>
                  <a:pt x="12456" y="15904"/>
                </a:moveTo>
                <a:cubicBezTo>
                  <a:pt x="11448" y="14833"/>
                  <a:pt x="11448" y="14833"/>
                  <a:pt x="11448" y="14833"/>
                </a:cubicBezTo>
                <a:cubicBezTo>
                  <a:pt x="12456" y="13763"/>
                  <a:pt x="12960" y="12387"/>
                  <a:pt x="12960" y="10819"/>
                </a:cubicBezTo>
                <a:cubicBezTo>
                  <a:pt x="12960" y="9213"/>
                  <a:pt x="12456" y="7837"/>
                  <a:pt x="11448" y="6767"/>
                </a:cubicBezTo>
                <a:cubicBezTo>
                  <a:pt x="12456" y="5696"/>
                  <a:pt x="12456" y="5696"/>
                  <a:pt x="12456" y="5696"/>
                </a:cubicBezTo>
                <a:cubicBezTo>
                  <a:pt x="13464" y="7034"/>
                  <a:pt x="14220" y="8908"/>
                  <a:pt x="14220" y="10819"/>
                </a:cubicBezTo>
                <a:cubicBezTo>
                  <a:pt x="14220" y="12654"/>
                  <a:pt x="13464" y="14566"/>
                  <a:pt x="12456" y="15904"/>
                </a:cubicBezTo>
                <a:close/>
                <a:moveTo>
                  <a:pt x="8388" y="16439"/>
                </a:moveTo>
                <a:cubicBezTo>
                  <a:pt x="8136" y="16439"/>
                  <a:pt x="8136" y="16439"/>
                  <a:pt x="7884" y="16439"/>
                </a:cubicBezTo>
                <a:cubicBezTo>
                  <a:pt x="4320" y="13763"/>
                  <a:pt x="4320" y="13763"/>
                  <a:pt x="4320" y="13763"/>
                </a:cubicBezTo>
                <a:cubicBezTo>
                  <a:pt x="1008" y="13763"/>
                  <a:pt x="1008" y="13763"/>
                  <a:pt x="1008" y="13763"/>
                </a:cubicBezTo>
                <a:cubicBezTo>
                  <a:pt x="504" y="13763"/>
                  <a:pt x="0" y="13189"/>
                  <a:pt x="0" y="12654"/>
                </a:cubicBezTo>
                <a:cubicBezTo>
                  <a:pt x="0" y="8908"/>
                  <a:pt x="0" y="8908"/>
                  <a:pt x="0" y="8908"/>
                </a:cubicBezTo>
                <a:cubicBezTo>
                  <a:pt x="0" y="8372"/>
                  <a:pt x="504" y="7837"/>
                  <a:pt x="1008" y="7837"/>
                </a:cubicBezTo>
                <a:cubicBezTo>
                  <a:pt x="4320" y="7837"/>
                  <a:pt x="4320" y="7837"/>
                  <a:pt x="4320" y="7837"/>
                </a:cubicBezTo>
                <a:cubicBezTo>
                  <a:pt x="7884" y="4893"/>
                  <a:pt x="7884" y="4893"/>
                  <a:pt x="7884" y="4893"/>
                </a:cubicBezTo>
                <a:cubicBezTo>
                  <a:pt x="8136" y="4893"/>
                  <a:pt x="8136" y="4588"/>
                  <a:pt x="8388" y="4588"/>
                </a:cubicBezTo>
                <a:cubicBezTo>
                  <a:pt x="9144" y="4588"/>
                  <a:pt x="9396" y="5161"/>
                  <a:pt x="9396" y="5696"/>
                </a:cubicBezTo>
                <a:cubicBezTo>
                  <a:pt x="9396" y="8908"/>
                  <a:pt x="9396" y="8908"/>
                  <a:pt x="9396" y="8908"/>
                </a:cubicBezTo>
                <a:cubicBezTo>
                  <a:pt x="9396" y="11584"/>
                  <a:pt x="9396" y="11584"/>
                  <a:pt x="9396" y="11584"/>
                </a:cubicBezTo>
                <a:cubicBezTo>
                  <a:pt x="9396" y="12654"/>
                  <a:pt x="9396" y="12654"/>
                  <a:pt x="9396" y="12654"/>
                </a:cubicBezTo>
                <a:cubicBezTo>
                  <a:pt x="9396" y="13763"/>
                  <a:pt x="9396" y="13763"/>
                  <a:pt x="9396" y="13763"/>
                </a:cubicBezTo>
                <a:cubicBezTo>
                  <a:pt x="9396" y="15368"/>
                  <a:pt x="9396" y="15368"/>
                  <a:pt x="9396" y="15368"/>
                </a:cubicBezTo>
                <a:cubicBezTo>
                  <a:pt x="9396" y="16171"/>
                  <a:pt x="9144" y="16439"/>
                  <a:pt x="8388" y="1643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101" name="Shape 1891"/>
          <p:cNvSpPr/>
          <p:nvPr/>
        </p:nvSpPr>
        <p:spPr>
          <a:xfrm>
            <a:off x="10700911" y="1119854"/>
            <a:ext cx="334973" cy="29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1008" y="21600"/>
                  <a:pt x="1008" y="21600"/>
                  <a:pt x="1008" y="21600"/>
                </a:cubicBezTo>
                <a:cubicBezTo>
                  <a:pt x="504" y="21600"/>
                  <a:pt x="0" y="21029"/>
                  <a:pt x="0" y="20459"/>
                </a:cubicBezTo>
                <a:cubicBezTo>
                  <a:pt x="0" y="1141"/>
                  <a:pt x="0" y="1141"/>
                  <a:pt x="0" y="1141"/>
                </a:cubicBezTo>
                <a:cubicBezTo>
                  <a:pt x="0" y="571"/>
                  <a:pt x="504" y="0"/>
                  <a:pt x="1008" y="0"/>
                </a:cubicBezTo>
                <a:cubicBezTo>
                  <a:pt x="20592" y="0"/>
                  <a:pt x="20592" y="0"/>
                  <a:pt x="20592" y="0"/>
                </a:cubicBezTo>
                <a:cubicBezTo>
                  <a:pt x="21348" y="0"/>
                  <a:pt x="21600" y="571"/>
                  <a:pt x="21600" y="1141"/>
                </a:cubicBezTo>
                <a:cubicBezTo>
                  <a:pt x="21600" y="20459"/>
                  <a:pt x="21600" y="20459"/>
                  <a:pt x="21600" y="20459"/>
                </a:cubicBezTo>
                <a:cubicBezTo>
                  <a:pt x="21600" y="21029"/>
                  <a:pt x="21348" y="21600"/>
                  <a:pt x="20592" y="21600"/>
                </a:cubicBezTo>
                <a:close/>
                <a:moveTo>
                  <a:pt x="2016" y="1141"/>
                </a:moveTo>
                <a:cubicBezTo>
                  <a:pt x="1512" y="1141"/>
                  <a:pt x="1008" y="1752"/>
                  <a:pt x="1008" y="2323"/>
                </a:cubicBezTo>
                <a:cubicBezTo>
                  <a:pt x="1008" y="3179"/>
                  <a:pt x="1512" y="3464"/>
                  <a:pt x="2016" y="3464"/>
                </a:cubicBezTo>
                <a:cubicBezTo>
                  <a:pt x="2520" y="3464"/>
                  <a:pt x="3024" y="3179"/>
                  <a:pt x="3024" y="2323"/>
                </a:cubicBezTo>
                <a:cubicBezTo>
                  <a:pt x="3024" y="1752"/>
                  <a:pt x="2520" y="1141"/>
                  <a:pt x="2016" y="1141"/>
                </a:cubicBezTo>
                <a:close/>
                <a:moveTo>
                  <a:pt x="5076" y="1141"/>
                </a:moveTo>
                <a:cubicBezTo>
                  <a:pt x="4572" y="1141"/>
                  <a:pt x="4068" y="1752"/>
                  <a:pt x="4068" y="2323"/>
                </a:cubicBezTo>
                <a:cubicBezTo>
                  <a:pt x="4068" y="3179"/>
                  <a:pt x="4572" y="3464"/>
                  <a:pt x="5076" y="3464"/>
                </a:cubicBezTo>
                <a:cubicBezTo>
                  <a:pt x="5580" y="3464"/>
                  <a:pt x="6084" y="3179"/>
                  <a:pt x="6084" y="2323"/>
                </a:cubicBezTo>
                <a:cubicBezTo>
                  <a:pt x="6084" y="1752"/>
                  <a:pt x="5580" y="1141"/>
                  <a:pt x="5076" y="1141"/>
                </a:cubicBezTo>
                <a:close/>
                <a:moveTo>
                  <a:pt x="8136" y="1141"/>
                </a:moveTo>
                <a:cubicBezTo>
                  <a:pt x="7632" y="1141"/>
                  <a:pt x="7092" y="1752"/>
                  <a:pt x="7092" y="2323"/>
                </a:cubicBezTo>
                <a:cubicBezTo>
                  <a:pt x="7092" y="3179"/>
                  <a:pt x="7632" y="3464"/>
                  <a:pt x="8136" y="3464"/>
                </a:cubicBezTo>
                <a:cubicBezTo>
                  <a:pt x="8640" y="3464"/>
                  <a:pt x="9144" y="3179"/>
                  <a:pt x="9144" y="2323"/>
                </a:cubicBezTo>
                <a:cubicBezTo>
                  <a:pt x="9144" y="1752"/>
                  <a:pt x="8640" y="1141"/>
                  <a:pt x="8136" y="1141"/>
                </a:cubicBezTo>
                <a:close/>
                <a:moveTo>
                  <a:pt x="20592" y="4605"/>
                </a:moveTo>
                <a:cubicBezTo>
                  <a:pt x="19584" y="4605"/>
                  <a:pt x="19584" y="4605"/>
                  <a:pt x="19584" y="4605"/>
                </a:cubicBezTo>
                <a:cubicBezTo>
                  <a:pt x="2016" y="4605"/>
                  <a:pt x="2016" y="4605"/>
                  <a:pt x="2016" y="4605"/>
                </a:cubicBezTo>
                <a:cubicBezTo>
                  <a:pt x="1008" y="4605"/>
                  <a:pt x="1008" y="4605"/>
                  <a:pt x="1008" y="4605"/>
                </a:cubicBezTo>
                <a:cubicBezTo>
                  <a:pt x="1008" y="20459"/>
                  <a:pt x="1008" y="20459"/>
                  <a:pt x="1008" y="20459"/>
                </a:cubicBezTo>
                <a:cubicBezTo>
                  <a:pt x="20592" y="20459"/>
                  <a:pt x="20592" y="20459"/>
                  <a:pt x="20592" y="20459"/>
                </a:cubicBezTo>
                <a:lnTo>
                  <a:pt x="20592" y="4605"/>
                </a:lnTo>
                <a:close/>
                <a:moveTo>
                  <a:pt x="7884" y="11534"/>
                </a:moveTo>
                <a:cubicBezTo>
                  <a:pt x="8136" y="11534"/>
                  <a:pt x="8388" y="11819"/>
                  <a:pt x="8388" y="12104"/>
                </a:cubicBezTo>
                <a:cubicBezTo>
                  <a:pt x="9900" y="13531"/>
                  <a:pt x="9900" y="13531"/>
                  <a:pt x="9900" y="13531"/>
                </a:cubicBezTo>
                <a:cubicBezTo>
                  <a:pt x="13212" y="9822"/>
                  <a:pt x="13212" y="9822"/>
                  <a:pt x="13212" y="9822"/>
                </a:cubicBezTo>
                <a:cubicBezTo>
                  <a:pt x="13464" y="9537"/>
                  <a:pt x="13716" y="9211"/>
                  <a:pt x="13968" y="9211"/>
                </a:cubicBezTo>
                <a:cubicBezTo>
                  <a:pt x="14472" y="9211"/>
                  <a:pt x="15012" y="9822"/>
                  <a:pt x="15012" y="10392"/>
                </a:cubicBezTo>
                <a:cubicBezTo>
                  <a:pt x="15012" y="10678"/>
                  <a:pt x="14760" y="10963"/>
                  <a:pt x="14472" y="11248"/>
                </a:cubicBezTo>
                <a:cubicBezTo>
                  <a:pt x="10404" y="15854"/>
                  <a:pt x="10404" y="15854"/>
                  <a:pt x="10404" y="15854"/>
                </a:cubicBezTo>
                <a:cubicBezTo>
                  <a:pt x="10404" y="16139"/>
                  <a:pt x="10152" y="16139"/>
                  <a:pt x="9900" y="16139"/>
                </a:cubicBezTo>
                <a:cubicBezTo>
                  <a:pt x="9648" y="16139"/>
                  <a:pt x="9396" y="16139"/>
                  <a:pt x="9144" y="15854"/>
                </a:cubicBezTo>
                <a:cubicBezTo>
                  <a:pt x="7092" y="13531"/>
                  <a:pt x="7092" y="13531"/>
                  <a:pt x="7092" y="13531"/>
                </a:cubicBezTo>
                <a:cubicBezTo>
                  <a:pt x="6840" y="13245"/>
                  <a:pt x="6840" y="12960"/>
                  <a:pt x="6840" y="12675"/>
                </a:cubicBezTo>
                <a:cubicBezTo>
                  <a:pt x="6840" y="12104"/>
                  <a:pt x="7092" y="11534"/>
                  <a:pt x="7884" y="1153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1919316" y="2154452"/>
            <a:ext cx="3571812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500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谢 谢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2154553" y="4016500"/>
            <a:ext cx="3101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年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中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总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结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完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毕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" name="组合 4924"/>
          <p:cNvGrpSpPr/>
          <p:nvPr/>
        </p:nvGrpSpPr>
        <p:grpSpPr>
          <a:xfrm>
            <a:off x="1872639" y="1597746"/>
            <a:ext cx="4412449" cy="758795"/>
            <a:chOff x="6537491" y="1658706"/>
            <a:chExt cx="5079961" cy="873585"/>
          </a:xfrm>
        </p:grpSpPr>
        <p:sp>
          <p:nvSpPr>
            <p:cNvPr id="17" name="文本框 16"/>
            <p:cNvSpPr txBox="1"/>
            <p:nvPr/>
          </p:nvSpPr>
          <p:spPr>
            <a:xfrm>
              <a:off x="7363732" y="1857694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一、年中工作概述</a:t>
              </a: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22" name="组合 4921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23" name="椭圆 4922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24" name="椭圆 4923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9" name="弧形 8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11" name="直接连接符 10"/>
              <p:cNvCxnSpPr>
                <a:stCxn id="9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26" name="组合 4925"/>
          <p:cNvGrpSpPr/>
          <p:nvPr/>
        </p:nvGrpSpPr>
        <p:grpSpPr>
          <a:xfrm>
            <a:off x="1872639" y="2591463"/>
            <a:ext cx="4412449" cy="758795"/>
            <a:chOff x="6537491" y="1658706"/>
            <a:chExt cx="5079961" cy="873585"/>
          </a:xfrm>
        </p:grpSpPr>
        <p:sp>
          <p:nvSpPr>
            <p:cNvPr id="4927" name="文本框 4926"/>
            <p:cNvSpPr txBox="1"/>
            <p:nvPr/>
          </p:nvSpPr>
          <p:spPr>
            <a:xfrm>
              <a:off x="7363732" y="1857694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二、工作完成情况</a:t>
              </a:r>
            </a:p>
          </p:txBody>
        </p:sp>
        <p:grpSp>
          <p:nvGrpSpPr>
            <p:cNvPr id="4928" name="组合 4927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29" name="组合 4928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32" name="椭圆 4931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33" name="椭圆 4932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30" name="弧形 4929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31" name="直接连接符 4930"/>
              <p:cNvCxnSpPr>
                <a:stCxn id="4930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34" name="组合 4933"/>
          <p:cNvGrpSpPr/>
          <p:nvPr/>
        </p:nvGrpSpPr>
        <p:grpSpPr>
          <a:xfrm>
            <a:off x="1872639" y="3585180"/>
            <a:ext cx="4412449" cy="758795"/>
            <a:chOff x="6537491" y="1658706"/>
            <a:chExt cx="5079961" cy="873585"/>
          </a:xfrm>
        </p:grpSpPr>
        <p:sp>
          <p:nvSpPr>
            <p:cNvPr id="4935" name="文本框 4934"/>
            <p:cNvSpPr txBox="1"/>
            <p:nvPr/>
          </p:nvSpPr>
          <p:spPr>
            <a:xfrm>
              <a:off x="7363732" y="1857694"/>
              <a:ext cx="3460689" cy="4606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三、工作不足及改进措施</a:t>
              </a:r>
            </a:p>
          </p:txBody>
        </p:sp>
        <p:grpSp>
          <p:nvGrpSpPr>
            <p:cNvPr id="4936" name="组合 4935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37" name="组合 4936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40" name="椭圆 4939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41" name="椭圆 4940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38" name="弧形 4937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39" name="直接连接符 4938"/>
              <p:cNvCxnSpPr>
                <a:stCxn id="4938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42" name="组合 4941"/>
          <p:cNvGrpSpPr/>
          <p:nvPr/>
        </p:nvGrpSpPr>
        <p:grpSpPr>
          <a:xfrm>
            <a:off x="1872639" y="4578897"/>
            <a:ext cx="4412449" cy="758795"/>
            <a:chOff x="6537491" y="1658706"/>
            <a:chExt cx="5079961" cy="873585"/>
          </a:xfrm>
        </p:grpSpPr>
        <p:sp>
          <p:nvSpPr>
            <p:cNvPr id="4943" name="文本框 4942"/>
            <p:cNvSpPr txBox="1"/>
            <p:nvPr/>
          </p:nvSpPr>
          <p:spPr>
            <a:xfrm>
              <a:off x="7363732" y="1857694"/>
              <a:ext cx="2870128" cy="4606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四、下半年工作计划</a:t>
              </a:r>
            </a:p>
          </p:txBody>
        </p:sp>
        <p:grpSp>
          <p:nvGrpSpPr>
            <p:cNvPr id="4944" name="组合 4943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45" name="组合 4944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48" name="椭圆 4947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49" name="椭圆 4948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46" name="弧形 4945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47" name="直接连接符 4946"/>
              <p:cNvCxnSpPr>
                <a:stCxn id="4946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987" name="文本框 4986"/>
          <p:cNvSpPr txBox="1"/>
          <p:nvPr/>
        </p:nvSpPr>
        <p:spPr>
          <a:xfrm>
            <a:off x="270292" y="294313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目录</a:t>
            </a:r>
          </a:p>
        </p:txBody>
      </p:sp>
      <p:sp>
        <p:nvSpPr>
          <p:cNvPr id="4988" name="PA-任意多边形 6"/>
          <p:cNvSpPr/>
          <p:nvPr>
            <p:custDataLst>
              <p:tags r:id="rId1"/>
            </p:custDataLst>
          </p:nvPr>
        </p:nvSpPr>
        <p:spPr>
          <a:xfrm>
            <a:off x="483673" y="893014"/>
            <a:ext cx="681233" cy="95260"/>
          </a:xfrm>
          <a:custGeom>
            <a:avLst/>
            <a:gdLst/>
            <a:ahLst/>
            <a:cxnLst/>
            <a:rect l="l" t="t" r="r" b="b"/>
            <a:pathLst>
              <a:path w="594718" h="88125">
                <a:moveTo>
                  <a:pt x="129425" y="13618"/>
                </a:moveTo>
                <a:cubicBezTo>
                  <a:pt x="125407" y="13618"/>
                  <a:pt x="121584" y="14381"/>
                  <a:pt x="117956" y="15906"/>
                </a:cubicBezTo>
                <a:cubicBezTo>
                  <a:pt x="114328" y="17432"/>
                  <a:pt x="111101" y="19646"/>
                  <a:pt x="108273" y="22548"/>
                </a:cubicBezTo>
                <a:cubicBezTo>
                  <a:pt x="105445" y="25413"/>
                  <a:pt x="103287" y="28706"/>
                  <a:pt x="101799" y="32426"/>
                </a:cubicBezTo>
                <a:cubicBezTo>
                  <a:pt x="100310" y="36147"/>
                  <a:pt x="99566" y="40091"/>
                  <a:pt x="99566" y="44258"/>
                </a:cubicBezTo>
                <a:cubicBezTo>
                  <a:pt x="99566" y="48388"/>
                  <a:pt x="100310" y="52295"/>
                  <a:pt x="101799" y="55978"/>
                </a:cubicBezTo>
                <a:cubicBezTo>
                  <a:pt x="103287" y="59662"/>
                  <a:pt x="105445" y="62955"/>
                  <a:pt x="108273" y="65857"/>
                </a:cubicBezTo>
                <a:cubicBezTo>
                  <a:pt x="111101" y="68759"/>
                  <a:pt x="114319" y="70973"/>
                  <a:pt x="117928" y="72498"/>
                </a:cubicBezTo>
                <a:cubicBezTo>
                  <a:pt x="121537" y="74024"/>
                  <a:pt x="125369" y="74787"/>
                  <a:pt x="129425" y="74787"/>
                </a:cubicBezTo>
                <a:cubicBezTo>
                  <a:pt x="133406" y="74787"/>
                  <a:pt x="137192" y="74024"/>
                  <a:pt x="140782" y="72498"/>
                </a:cubicBezTo>
                <a:cubicBezTo>
                  <a:pt x="144373" y="70973"/>
                  <a:pt x="147601" y="68759"/>
                  <a:pt x="150466" y="65857"/>
                </a:cubicBezTo>
                <a:cubicBezTo>
                  <a:pt x="153293" y="62955"/>
                  <a:pt x="155461" y="59653"/>
                  <a:pt x="156968" y="55950"/>
                </a:cubicBezTo>
                <a:cubicBezTo>
                  <a:pt x="158474" y="52248"/>
                  <a:pt x="159228" y="48351"/>
                  <a:pt x="159228" y="44258"/>
                </a:cubicBezTo>
                <a:cubicBezTo>
                  <a:pt x="159228" y="40128"/>
                  <a:pt x="158474" y="36203"/>
                  <a:pt x="156968" y="32482"/>
                </a:cubicBezTo>
                <a:cubicBezTo>
                  <a:pt x="155461" y="28761"/>
                  <a:pt x="153293" y="25450"/>
                  <a:pt x="150466" y="22548"/>
                </a:cubicBezTo>
                <a:cubicBezTo>
                  <a:pt x="147712" y="19683"/>
                  <a:pt x="144522" y="17478"/>
                  <a:pt x="140894" y="15934"/>
                </a:cubicBezTo>
                <a:cubicBezTo>
                  <a:pt x="137266" y="14390"/>
                  <a:pt x="133443" y="13618"/>
                  <a:pt x="129425" y="13618"/>
                </a:cubicBezTo>
                <a:close/>
                <a:moveTo>
                  <a:pt x="480752" y="3237"/>
                </a:moveTo>
                <a:lnTo>
                  <a:pt x="537344" y="3237"/>
                </a:lnTo>
                <a:lnTo>
                  <a:pt x="537344" y="14511"/>
                </a:lnTo>
                <a:lnTo>
                  <a:pt x="515746" y="14511"/>
                </a:lnTo>
                <a:lnTo>
                  <a:pt x="515746" y="84944"/>
                </a:lnTo>
                <a:lnTo>
                  <a:pt x="502463" y="84944"/>
                </a:lnTo>
                <a:lnTo>
                  <a:pt x="502463" y="14511"/>
                </a:lnTo>
                <a:lnTo>
                  <a:pt x="480752" y="14511"/>
                </a:lnTo>
                <a:close/>
                <a:moveTo>
                  <a:pt x="336947" y="3237"/>
                </a:moveTo>
                <a:lnTo>
                  <a:pt x="382544" y="3237"/>
                </a:lnTo>
                <a:lnTo>
                  <a:pt x="382544" y="14511"/>
                </a:lnTo>
                <a:lnTo>
                  <a:pt x="350230" y="14511"/>
                </a:lnTo>
                <a:lnTo>
                  <a:pt x="350230" y="34994"/>
                </a:lnTo>
                <a:lnTo>
                  <a:pt x="382544" y="34994"/>
                </a:lnTo>
                <a:lnTo>
                  <a:pt x="382544" y="46658"/>
                </a:lnTo>
                <a:lnTo>
                  <a:pt x="350230" y="46658"/>
                </a:lnTo>
                <a:lnTo>
                  <a:pt x="350230" y="73056"/>
                </a:lnTo>
                <a:lnTo>
                  <a:pt x="382544" y="73056"/>
                </a:lnTo>
                <a:lnTo>
                  <a:pt x="382544" y="84944"/>
                </a:lnTo>
                <a:lnTo>
                  <a:pt x="336947" y="84944"/>
                </a:lnTo>
                <a:close/>
                <a:moveTo>
                  <a:pt x="271202" y="3237"/>
                </a:moveTo>
                <a:lnTo>
                  <a:pt x="327794" y="3237"/>
                </a:lnTo>
                <a:lnTo>
                  <a:pt x="327794" y="14511"/>
                </a:lnTo>
                <a:lnTo>
                  <a:pt x="306196" y="14511"/>
                </a:lnTo>
                <a:lnTo>
                  <a:pt x="306196" y="84944"/>
                </a:lnTo>
                <a:lnTo>
                  <a:pt x="292913" y="84944"/>
                </a:lnTo>
                <a:lnTo>
                  <a:pt x="292913" y="14511"/>
                </a:lnTo>
                <a:lnTo>
                  <a:pt x="271202" y="14511"/>
                </a:lnTo>
                <a:close/>
                <a:moveTo>
                  <a:pt x="568654" y="1396"/>
                </a:moveTo>
                <a:cubicBezTo>
                  <a:pt x="574682" y="1396"/>
                  <a:pt x="579723" y="2558"/>
                  <a:pt x="583779" y="4884"/>
                </a:cubicBezTo>
                <a:cubicBezTo>
                  <a:pt x="587834" y="7209"/>
                  <a:pt x="590643" y="10549"/>
                  <a:pt x="592206" y="14902"/>
                </a:cubicBezTo>
                <a:lnTo>
                  <a:pt x="581825" y="20260"/>
                </a:lnTo>
                <a:cubicBezTo>
                  <a:pt x="580188" y="17692"/>
                  <a:pt x="578393" y="15813"/>
                  <a:pt x="576440" y="14623"/>
                </a:cubicBezTo>
                <a:cubicBezTo>
                  <a:pt x="574486" y="13432"/>
                  <a:pt x="572245" y="12837"/>
                  <a:pt x="569714" y="12837"/>
                </a:cubicBezTo>
                <a:cubicBezTo>
                  <a:pt x="566143" y="12837"/>
                  <a:pt x="563306" y="13767"/>
                  <a:pt x="561203" y="15627"/>
                </a:cubicBezTo>
                <a:cubicBezTo>
                  <a:pt x="559101" y="17488"/>
                  <a:pt x="558050" y="19981"/>
                  <a:pt x="558050" y="23106"/>
                </a:cubicBezTo>
                <a:cubicBezTo>
                  <a:pt x="558050" y="28017"/>
                  <a:pt x="562664" y="32594"/>
                  <a:pt x="571891" y="36835"/>
                </a:cubicBezTo>
                <a:cubicBezTo>
                  <a:pt x="572598" y="37170"/>
                  <a:pt x="573156" y="37431"/>
                  <a:pt x="573565" y="37617"/>
                </a:cubicBezTo>
                <a:cubicBezTo>
                  <a:pt x="581639" y="41337"/>
                  <a:pt x="587183" y="44974"/>
                  <a:pt x="590197" y="48528"/>
                </a:cubicBezTo>
                <a:cubicBezTo>
                  <a:pt x="593211" y="52081"/>
                  <a:pt x="594718" y="56518"/>
                  <a:pt x="594718" y="61839"/>
                </a:cubicBezTo>
                <a:cubicBezTo>
                  <a:pt x="594718" y="69578"/>
                  <a:pt x="592281" y="75726"/>
                  <a:pt x="587406" y="80284"/>
                </a:cubicBezTo>
                <a:cubicBezTo>
                  <a:pt x="582532" y="84842"/>
                  <a:pt x="575947" y="87121"/>
                  <a:pt x="567649" y="87121"/>
                </a:cubicBezTo>
                <a:cubicBezTo>
                  <a:pt x="560692" y="87121"/>
                  <a:pt x="554990" y="85521"/>
                  <a:pt x="550544" y="82321"/>
                </a:cubicBezTo>
                <a:cubicBezTo>
                  <a:pt x="546097" y="79121"/>
                  <a:pt x="543186" y="74545"/>
                  <a:pt x="541809" y="68592"/>
                </a:cubicBezTo>
                <a:lnTo>
                  <a:pt x="552413" y="63680"/>
                </a:lnTo>
                <a:cubicBezTo>
                  <a:pt x="553418" y="67327"/>
                  <a:pt x="555260" y="70108"/>
                  <a:pt x="557938" y="72024"/>
                </a:cubicBezTo>
                <a:cubicBezTo>
                  <a:pt x="560617" y="73940"/>
                  <a:pt x="564040" y="74898"/>
                  <a:pt x="568208" y="74898"/>
                </a:cubicBezTo>
                <a:cubicBezTo>
                  <a:pt x="572151" y="74898"/>
                  <a:pt x="575286" y="73801"/>
                  <a:pt x="577612" y="71605"/>
                </a:cubicBezTo>
                <a:cubicBezTo>
                  <a:pt x="579937" y="69410"/>
                  <a:pt x="581100" y="66471"/>
                  <a:pt x="581100" y="62787"/>
                </a:cubicBezTo>
                <a:cubicBezTo>
                  <a:pt x="581100" y="57988"/>
                  <a:pt x="577119" y="53709"/>
                  <a:pt x="569156" y="49951"/>
                </a:cubicBezTo>
                <a:cubicBezTo>
                  <a:pt x="568040" y="49393"/>
                  <a:pt x="567184" y="48983"/>
                  <a:pt x="566589" y="48723"/>
                </a:cubicBezTo>
                <a:cubicBezTo>
                  <a:pt x="557585" y="44333"/>
                  <a:pt x="551585" y="40361"/>
                  <a:pt x="548590" y="36807"/>
                </a:cubicBezTo>
                <a:cubicBezTo>
                  <a:pt x="545595" y="33254"/>
                  <a:pt x="544097" y="28910"/>
                  <a:pt x="544097" y="23776"/>
                </a:cubicBezTo>
                <a:cubicBezTo>
                  <a:pt x="544097" y="17116"/>
                  <a:pt x="546358" y="11721"/>
                  <a:pt x="550878" y="7591"/>
                </a:cubicBezTo>
                <a:cubicBezTo>
                  <a:pt x="555399" y="3461"/>
                  <a:pt x="561324" y="1396"/>
                  <a:pt x="568654" y="1396"/>
                </a:cubicBezTo>
                <a:close/>
                <a:moveTo>
                  <a:pt x="129425" y="1396"/>
                </a:moveTo>
                <a:cubicBezTo>
                  <a:pt x="135304" y="1396"/>
                  <a:pt x="140875" y="2456"/>
                  <a:pt x="146140" y="4577"/>
                </a:cubicBezTo>
                <a:cubicBezTo>
                  <a:pt x="151405" y="6698"/>
                  <a:pt x="156121" y="9786"/>
                  <a:pt x="160288" y="13841"/>
                </a:cubicBezTo>
                <a:cubicBezTo>
                  <a:pt x="164455" y="17971"/>
                  <a:pt x="167627" y="22632"/>
                  <a:pt x="169804" y="27822"/>
                </a:cubicBezTo>
                <a:cubicBezTo>
                  <a:pt x="171981" y="33012"/>
                  <a:pt x="173069" y="38491"/>
                  <a:pt x="173069" y="44258"/>
                </a:cubicBezTo>
                <a:cubicBezTo>
                  <a:pt x="173069" y="50062"/>
                  <a:pt x="171981" y="55551"/>
                  <a:pt x="169804" y="60722"/>
                </a:cubicBezTo>
                <a:cubicBezTo>
                  <a:pt x="167627" y="65894"/>
                  <a:pt x="164455" y="70508"/>
                  <a:pt x="160288" y="74563"/>
                </a:cubicBezTo>
                <a:cubicBezTo>
                  <a:pt x="156084" y="78619"/>
                  <a:pt x="151340" y="81726"/>
                  <a:pt x="146057" y="83884"/>
                </a:cubicBezTo>
                <a:cubicBezTo>
                  <a:pt x="140773" y="86042"/>
                  <a:pt x="135229" y="87121"/>
                  <a:pt x="129425" y="87121"/>
                </a:cubicBezTo>
                <a:cubicBezTo>
                  <a:pt x="123546" y="87121"/>
                  <a:pt x="117937" y="86032"/>
                  <a:pt x="112598" y="83856"/>
                </a:cubicBezTo>
                <a:cubicBezTo>
                  <a:pt x="107259" y="81679"/>
                  <a:pt x="102543" y="78582"/>
                  <a:pt x="98450" y="74563"/>
                </a:cubicBezTo>
                <a:cubicBezTo>
                  <a:pt x="94283" y="70508"/>
                  <a:pt x="91120" y="65913"/>
                  <a:pt x="88962" y="60778"/>
                </a:cubicBezTo>
                <a:cubicBezTo>
                  <a:pt x="86804" y="55644"/>
                  <a:pt x="85725" y="50137"/>
                  <a:pt x="85725" y="44258"/>
                </a:cubicBezTo>
                <a:cubicBezTo>
                  <a:pt x="85725" y="38417"/>
                  <a:pt x="86804" y="32910"/>
                  <a:pt x="88962" y="27738"/>
                </a:cubicBezTo>
                <a:cubicBezTo>
                  <a:pt x="91120" y="22566"/>
                  <a:pt x="94283" y="17934"/>
                  <a:pt x="98450" y="13841"/>
                </a:cubicBezTo>
                <a:cubicBezTo>
                  <a:pt x="102617" y="9786"/>
                  <a:pt x="107343" y="6698"/>
                  <a:pt x="112626" y="4577"/>
                </a:cubicBezTo>
                <a:cubicBezTo>
                  <a:pt x="117909" y="2456"/>
                  <a:pt x="123509" y="1396"/>
                  <a:pt x="129425" y="1396"/>
                </a:cubicBezTo>
                <a:close/>
                <a:moveTo>
                  <a:pt x="43477" y="1284"/>
                </a:moveTo>
                <a:cubicBezTo>
                  <a:pt x="48276" y="1284"/>
                  <a:pt x="52853" y="1982"/>
                  <a:pt x="57206" y="3377"/>
                </a:cubicBezTo>
                <a:cubicBezTo>
                  <a:pt x="61559" y="4772"/>
                  <a:pt x="65782" y="6884"/>
                  <a:pt x="69875" y="9711"/>
                </a:cubicBezTo>
                <a:lnTo>
                  <a:pt x="69150" y="23106"/>
                </a:lnTo>
                <a:cubicBezTo>
                  <a:pt x="65392" y="19906"/>
                  <a:pt x="61420" y="17506"/>
                  <a:pt x="57234" y="15906"/>
                </a:cubicBezTo>
                <a:cubicBezTo>
                  <a:pt x="53048" y="14307"/>
                  <a:pt x="48649" y="13507"/>
                  <a:pt x="44035" y="13507"/>
                </a:cubicBezTo>
                <a:cubicBezTo>
                  <a:pt x="35105" y="13507"/>
                  <a:pt x="27841" y="16372"/>
                  <a:pt x="22241" y="22101"/>
                </a:cubicBezTo>
                <a:cubicBezTo>
                  <a:pt x="16641" y="27831"/>
                  <a:pt x="13841" y="35254"/>
                  <a:pt x="13841" y="44370"/>
                </a:cubicBezTo>
                <a:cubicBezTo>
                  <a:pt x="13841" y="53188"/>
                  <a:pt x="16567" y="60462"/>
                  <a:pt x="22018" y="66192"/>
                </a:cubicBezTo>
                <a:cubicBezTo>
                  <a:pt x="27468" y="71922"/>
                  <a:pt x="34342" y="74787"/>
                  <a:pt x="42640" y="74787"/>
                </a:cubicBezTo>
                <a:cubicBezTo>
                  <a:pt x="47477" y="74787"/>
                  <a:pt x="52081" y="73931"/>
                  <a:pt x="56453" y="72219"/>
                </a:cubicBezTo>
                <a:cubicBezTo>
                  <a:pt x="60825" y="70508"/>
                  <a:pt x="65020" y="67922"/>
                  <a:pt x="69038" y="64462"/>
                </a:cubicBezTo>
                <a:lnTo>
                  <a:pt x="69038" y="79475"/>
                </a:lnTo>
                <a:cubicBezTo>
                  <a:pt x="65466" y="82042"/>
                  <a:pt x="61578" y="83958"/>
                  <a:pt x="57374" y="85223"/>
                </a:cubicBezTo>
                <a:cubicBezTo>
                  <a:pt x="53169" y="86488"/>
                  <a:pt x="48611" y="87121"/>
                  <a:pt x="43700" y="87121"/>
                </a:cubicBezTo>
                <a:cubicBezTo>
                  <a:pt x="37449" y="87121"/>
                  <a:pt x="31673" y="86097"/>
                  <a:pt x="26371" y="84051"/>
                </a:cubicBezTo>
                <a:cubicBezTo>
                  <a:pt x="21069" y="82005"/>
                  <a:pt x="16409" y="78991"/>
                  <a:pt x="12390" y="75010"/>
                </a:cubicBezTo>
                <a:cubicBezTo>
                  <a:pt x="8409" y="71103"/>
                  <a:pt x="5349" y="66499"/>
                  <a:pt x="3209" y="61197"/>
                </a:cubicBezTo>
                <a:cubicBezTo>
                  <a:pt x="1070" y="55895"/>
                  <a:pt x="0" y="50249"/>
                  <a:pt x="0" y="44258"/>
                </a:cubicBezTo>
                <a:cubicBezTo>
                  <a:pt x="0" y="38268"/>
                  <a:pt x="1070" y="32640"/>
                  <a:pt x="3209" y="27375"/>
                </a:cubicBezTo>
                <a:cubicBezTo>
                  <a:pt x="5349" y="22111"/>
                  <a:pt x="8446" y="17488"/>
                  <a:pt x="12502" y="13507"/>
                </a:cubicBezTo>
                <a:cubicBezTo>
                  <a:pt x="16557" y="9488"/>
                  <a:pt x="21208" y="6447"/>
                  <a:pt x="26455" y="4382"/>
                </a:cubicBezTo>
                <a:cubicBezTo>
                  <a:pt x="31701" y="2317"/>
                  <a:pt x="37375" y="1284"/>
                  <a:pt x="43477" y="1284"/>
                </a:cubicBezTo>
                <a:close/>
                <a:moveTo>
                  <a:pt x="394097" y="0"/>
                </a:moveTo>
                <a:lnTo>
                  <a:pt x="446001" y="49951"/>
                </a:lnTo>
                <a:cubicBezTo>
                  <a:pt x="447415" y="51365"/>
                  <a:pt x="448847" y="52872"/>
                  <a:pt x="450298" y="54472"/>
                </a:cubicBezTo>
                <a:cubicBezTo>
                  <a:pt x="451750" y="56071"/>
                  <a:pt x="453275" y="57876"/>
                  <a:pt x="454875" y="59885"/>
                </a:cubicBezTo>
                <a:lnTo>
                  <a:pt x="454875" y="3237"/>
                </a:lnTo>
                <a:lnTo>
                  <a:pt x="467153" y="3237"/>
                </a:lnTo>
                <a:lnTo>
                  <a:pt x="467153" y="88125"/>
                </a:lnTo>
                <a:lnTo>
                  <a:pt x="414189" y="37282"/>
                </a:lnTo>
                <a:cubicBezTo>
                  <a:pt x="412775" y="35905"/>
                  <a:pt x="411408" y="34454"/>
                  <a:pt x="410087" y="32929"/>
                </a:cubicBezTo>
                <a:cubicBezTo>
                  <a:pt x="408766" y="31403"/>
                  <a:pt x="407510" y="29803"/>
                  <a:pt x="406320" y="28129"/>
                </a:cubicBezTo>
                <a:lnTo>
                  <a:pt x="406320" y="84944"/>
                </a:lnTo>
                <a:lnTo>
                  <a:pt x="394097" y="84944"/>
                </a:lnTo>
                <a:close/>
                <a:moveTo>
                  <a:pt x="184547" y="0"/>
                </a:moveTo>
                <a:lnTo>
                  <a:pt x="236451" y="49951"/>
                </a:lnTo>
                <a:cubicBezTo>
                  <a:pt x="237865" y="51365"/>
                  <a:pt x="239297" y="52872"/>
                  <a:pt x="240748" y="54472"/>
                </a:cubicBezTo>
                <a:cubicBezTo>
                  <a:pt x="242199" y="56071"/>
                  <a:pt x="243725" y="57876"/>
                  <a:pt x="245325" y="59885"/>
                </a:cubicBezTo>
                <a:lnTo>
                  <a:pt x="245325" y="3237"/>
                </a:lnTo>
                <a:lnTo>
                  <a:pt x="257603" y="3237"/>
                </a:lnTo>
                <a:lnTo>
                  <a:pt x="257603" y="88125"/>
                </a:lnTo>
                <a:lnTo>
                  <a:pt x="204639" y="37282"/>
                </a:lnTo>
                <a:cubicBezTo>
                  <a:pt x="203225" y="35905"/>
                  <a:pt x="201858" y="34454"/>
                  <a:pt x="200537" y="32929"/>
                </a:cubicBezTo>
                <a:cubicBezTo>
                  <a:pt x="199216" y="31403"/>
                  <a:pt x="197960" y="29803"/>
                  <a:pt x="196770" y="28129"/>
                </a:cubicBezTo>
                <a:lnTo>
                  <a:pt x="196770" y="84944"/>
                </a:lnTo>
                <a:lnTo>
                  <a:pt x="184547" y="84944"/>
                </a:lnTo>
                <a:close/>
              </a:path>
            </a:pathLst>
          </a:custGeom>
          <a:solidFill>
            <a:prstClr val="black">
              <a:lumMod val="65000"/>
              <a:lumOff val="3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200" dirty="0">
              <a:latin typeface="Futura Md BT" panose="020B0602020204020303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452933" y="4414889"/>
            <a:ext cx="3286134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年中工作概述</a:t>
            </a:r>
            <a:endParaRPr lang="zh-CN" altLang="en-US" sz="3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01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452933" y="4414889"/>
            <a:ext cx="3286134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工作完成情况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03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36241" y="4414889"/>
            <a:ext cx="3719517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工作不足及改进措施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03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36241" y="4414889"/>
            <a:ext cx="3719517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下半年工作计划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04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一、年中工作概述</a:t>
            </a:r>
          </a:p>
        </p:txBody>
      </p:sp>
      <p:graphicFrame>
        <p:nvGraphicFramePr>
          <p:cNvPr id="6" name="图表 5"/>
          <p:cNvGraphicFramePr/>
          <p:nvPr/>
        </p:nvGraphicFramePr>
        <p:xfrm>
          <a:off x="1202365" y="2403388"/>
          <a:ext cx="5990822" cy="3509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矩形 6"/>
          <p:cNvSpPr/>
          <p:nvPr/>
        </p:nvSpPr>
        <p:spPr>
          <a:xfrm>
            <a:off x="1553512" y="1563688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这里添加图表的标题进行描述</a:t>
            </a:r>
          </a:p>
        </p:txBody>
      </p:sp>
      <p:sp>
        <p:nvSpPr>
          <p:cNvPr id="8" name="矩形 7"/>
          <p:cNvSpPr/>
          <p:nvPr/>
        </p:nvSpPr>
        <p:spPr>
          <a:xfrm>
            <a:off x="5497363" y="2460096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单位：亿元</a:t>
            </a:r>
          </a:p>
        </p:txBody>
      </p:sp>
      <p:sp>
        <p:nvSpPr>
          <p:cNvPr id="11" name="空心弧 10"/>
          <p:cNvSpPr/>
          <p:nvPr/>
        </p:nvSpPr>
        <p:spPr>
          <a:xfrm>
            <a:off x="7723263" y="2247802"/>
            <a:ext cx="3233362" cy="3233362"/>
          </a:xfrm>
          <a:prstGeom prst="blockArc">
            <a:avLst>
              <a:gd name="adj1" fmla="val 11306940"/>
              <a:gd name="adj2" fmla="val 9066962"/>
              <a:gd name="adj3" fmla="val 2462"/>
            </a:avLst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342864" y="4076255"/>
            <a:ext cx="20313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共计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16.5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亿元人民币</a:t>
            </a:r>
          </a:p>
        </p:txBody>
      </p:sp>
      <p:sp>
        <p:nvSpPr>
          <p:cNvPr id="15" name="矩形 14"/>
          <p:cNvSpPr/>
          <p:nvPr/>
        </p:nvSpPr>
        <p:spPr>
          <a:xfrm>
            <a:off x="7382845" y="1549097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这里添加图表的标题进行描述</a:t>
            </a:r>
          </a:p>
        </p:txBody>
      </p:sp>
      <p:sp>
        <p:nvSpPr>
          <p:cNvPr id="25" name="矩形 24"/>
          <p:cNvSpPr/>
          <p:nvPr/>
        </p:nvSpPr>
        <p:spPr>
          <a:xfrm>
            <a:off x="8472564" y="3142382"/>
            <a:ext cx="185018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95%</a:t>
            </a:r>
            <a:endParaRPr lang="zh-CN" altLang="en-US" sz="6000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组合 49"/>
          <p:cNvGrpSpPr/>
          <p:nvPr/>
        </p:nvGrpSpPr>
        <p:grpSpPr>
          <a:xfrm>
            <a:off x="7860926" y="1062090"/>
            <a:ext cx="1411818" cy="1411818"/>
            <a:chOff x="4080104" y="2610120"/>
            <a:chExt cx="1895287" cy="1895287"/>
          </a:xfrm>
        </p:grpSpPr>
        <p:sp>
          <p:nvSpPr>
            <p:cNvPr id="51" name="椭圆 50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377415" y="4005341"/>
            <a:ext cx="1486911" cy="1486911"/>
            <a:chOff x="4080104" y="2610120"/>
            <a:chExt cx="1895287" cy="1895287"/>
          </a:xfrm>
        </p:grpSpPr>
        <p:sp>
          <p:nvSpPr>
            <p:cNvPr id="42" name="椭圆 41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618761" y="2992090"/>
            <a:ext cx="1486911" cy="1486911"/>
            <a:chOff x="4080104" y="2610120"/>
            <a:chExt cx="1895287" cy="1895287"/>
          </a:xfrm>
        </p:grpSpPr>
        <p:sp>
          <p:nvSpPr>
            <p:cNvPr id="45" name="椭圆 4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768304" y="1961086"/>
            <a:ext cx="1486911" cy="1486911"/>
            <a:chOff x="4080104" y="2610120"/>
            <a:chExt cx="1895287" cy="1895287"/>
          </a:xfrm>
        </p:grpSpPr>
        <p:sp>
          <p:nvSpPr>
            <p:cNvPr id="48" name="椭圆 47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一、年中工作概述</a:t>
            </a:r>
          </a:p>
        </p:txBody>
      </p:sp>
      <p:grpSp>
        <p:nvGrpSpPr>
          <p:cNvPr id="16" name="그룹 53"/>
          <p:cNvGrpSpPr/>
          <p:nvPr/>
        </p:nvGrpSpPr>
        <p:grpSpPr>
          <a:xfrm>
            <a:off x="1790426" y="3934726"/>
            <a:ext cx="1236663" cy="1323975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" name="막힌 원호 38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18" name="직각 삼각형 46"/>
            <p:cNvSpPr/>
            <p:nvPr/>
          </p:nvSpPr>
          <p:spPr>
            <a:xfrm rot="11492934">
              <a:off x="2011620" y="4205488"/>
              <a:ext cx="208015" cy="209449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21" name="그룹 70"/>
          <p:cNvGrpSpPr/>
          <p:nvPr/>
        </p:nvGrpSpPr>
        <p:grpSpPr>
          <a:xfrm>
            <a:off x="4041411" y="2919223"/>
            <a:ext cx="1236662" cy="1322387"/>
            <a:chOff x="1009649" y="3961131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막힌 원호 71"/>
            <p:cNvSpPr/>
            <p:nvPr/>
          </p:nvSpPr>
          <p:spPr>
            <a:xfrm rot="3392541">
              <a:off x="966469" y="4004311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23" name="직각 삼각형 72"/>
            <p:cNvSpPr/>
            <p:nvPr/>
          </p:nvSpPr>
          <p:spPr>
            <a:xfrm rot="11492934">
              <a:off x="2011620" y="4205781"/>
              <a:ext cx="208016" cy="208112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27" name="그룹 77"/>
          <p:cNvGrpSpPr/>
          <p:nvPr/>
        </p:nvGrpSpPr>
        <p:grpSpPr>
          <a:xfrm>
            <a:off x="6170880" y="1891939"/>
            <a:ext cx="1236980" cy="1323339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" name="막힌 원호 78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29" name="직각 삼각형 79"/>
            <p:cNvSpPr/>
            <p:nvPr/>
          </p:nvSpPr>
          <p:spPr>
            <a:xfrm rot="11492934">
              <a:off x="2011362" y="4205923"/>
              <a:ext cx="208280" cy="208280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32" name="그룹 84"/>
          <p:cNvGrpSpPr/>
          <p:nvPr/>
        </p:nvGrpSpPr>
        <p:grpSpPr>
          <a:xfrm>
            <a:off x="8170190" y="941018"/>
            <a:ext cx="1238250" cy="1323975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" name="막힌 원호 85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34" name="직각 삼각형 86"/>
            <p:cNvSpPr/>
            <p:nvPr/>
          </p:nvSpPr>
          <p:spPr>
            <a:xfrm rot="11492934">
              <a:off x="2011921" y="4205488"/>
              <a:ext cx="207750" cy="209449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pic>
        <p:nvPicPr>
          <p:cNvPr id="35" name="그림 27" descr="a5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9337" y="2429592"/>
            <a:ext cx="772189" cy="66071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" name="그림 28" descr="a6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10314" y="1454561"/>
            <a:ext cx="704215" cy="66343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" name="그림 29" descr="a7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07085" y="4472946"/>
            <a:ext cx="762673" cy="59001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" name="그림 30" descr="a8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4508" y="3472426"/>
            <a:ext cx="765392" cy="57506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3" name="矩形 52"/>
          <p:cNvSpPr/>
          <p:nvPr/>
        </p:nvSpPr>
        <p:spPr>
          <a:xfrm>
            <a:off x="946886" y="1413740"/>
            <a:ext cx="2283069" cy="23164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3540054" y="4596713"/>
            <a:ext cx="218156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775874" y="3594674"/>
            <a:ext cx="200472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948421" y="2546898"/>
            <a:ext cx="200472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组合 56"/>
          <p:cNvGrpSpPr/>
          <p:nvPr/>
        </p:nvGrpSpPr>
        <p:grpSpPr>
          <a:xfrm>
            <a:off x="4794699" y="1155947"/>
            <a:ext cx="2602601" cy="2602601"/>
            <a:chOff x="4080104" y="2610120"/>
            <a:chExt cx="1895287" cy="1895287"/>
          </a:xfrm>
        </p:grpSpPr>
        <p:sp>
          <p:nvSpPr>
            <p:cNvPr id="58" name="椭圆 57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8421605" y="1155949"/>
            <a:ext cx="2602601" cy="2602601"/>
            <a:chOff x="4080104" y="2610120"/>
            <a:chExt cx="1895287" cy="1895287"/>
          </a:xfrm>
        </p:grpSpPr>
        <p:sp>
          <p:nvSpPr>
            <p:cNvPr id="61" name="椭圆 60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椭圆 61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1123892" y="1124424"/>
            <a:ext cx="2602601" cy="2602601"/>
            <a:chOff x="4080104" y="2610120"/>
            <a:chExt cx="1895287" cy="1895287"/>
          </a:xfrm>
        </p:grpSpPr>
        <p:sp>
          <p:nvSpPr>
            <p:cNvPr id="55" name="椭圆 5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660078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已经完成的工作</a:t>
            </a:r>
          </a:p>
        </p:txBody>
      </p:sp>
      <p:sp>
        <p:nvSpPr>
          <p:cNvPr id="23" name="Shape 1863"/>
          <p:cNvSpPr/>
          <p:nvPr/>
        </p:nvSpPr>
        <p:spPr>
          <a:xfrm>
            <a:off x="1996110" y="1840442"/>
            <a:ext cx="904449" cy="859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0"/>
                </a:moveTo>
                <a:cubicBezTo>
                  <a:pt x="20671" y="0"/>
                  <a:pt x="20671" y="0"/>
                  <a:pt x="2067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227"/>
                  <a:pt x="21600" y="1227"/>
                  <a:pt x="21600" y="1227"/>
                </a:cubicBezTo>
                <a:cubicBezTo>
                  <a:pt x="21600" y="16936"/>
                  <a:pt x="21600" y="16936"/>
                  <a:pt x="21600" y="16936"/>
                </a:cubicBezTo>
                <a:cubicBezTo>
                  <a:pt x="21600" y="18164"/>
                  <a:pt x="21600" y="18164"/>
                  <a:pt x="21600" y="18164"/>
                </a:cubicBezTo>
                <a:cubicBezTo>
                  <a:pt x="20671" y="18164"/>
                  <a:pt x="20671" y="18164"/>
                  <a:pt x="20671" y="18164"/>
                </a:cubicBezTo>
                <a:cubicBezTo>
                  <a:pt x="18813" y="18164"/>
                  <a:pt x="18813" y="18164"/>
                  <a:pt x="18813" y="18164"/>
                </a:cubicBezTo>
                <a:cubicBezTo>
                  <a:pt x="18581" y="17673"/>
                  <a:pt x="18581" y="17673"/>
                  <a:pt x="18581" y="17673"/>
                </a:cubicBezTo>
                <a:cubicBezTo>
                  <a:pt x="18813" y="16936"/>
                  <a:pt x="19045" y="16445"/>
                  <a:pt x="19045" y="15955"/>
                </a:cubicBezTo>
                <a:cubicBezTo>
                  <a:pt x="19510" y="15955"/>
                  <a:pt x="19510" y="15955"/>
                  <a:pt x="19510" y="15955"/>
                </a:cubicBezTo>
                <a:cubicBezTo>
                  <a:pt x="19510" y="2455"/>
                  <a:pt x="19510" y="2455"/>
                  <a:pt x="19510" y="2455"/>
                </a:cubicBezTo>
                <a:cubicBezTo>
                  <a:pt x="2323" y="2455"/>
                  <a:pt x="2323" y="2455"/>
                  <a:pt x="2323" y="2455"/>
                </a:cubicBezTo>
                <a:cubicBezTo>
                  <a:pt x="2323" y="15955"/>
                  <a:pt x="2323" y="15955"/>
                  <a:pt x="2323" y="15955"/>
                </a:cubicBezTo>
                <a:cubicBezTo>
                  <a:pt x="10684" y="15955"/>
                  <a:pt x="10684" y="15955"/>
                  <a:pt x="10684" y="15955"/>
                </a:cubicBezTo>
                <a:cubicBezTo>
                  <a:pt x="10684" y="16445"/>
                  <a:pt x="10916" y="16936"/>
                  <a:pt x="11148" y="17673"/>
                </a:cubicBezTo>
                <a:cubicBezTo>
                  <a:pt x="10916" y="18164"/>
                  <a:pt x="10916" y="18164"/>
                  <a:pt x="10916" y="18164"/>
                </a:cubicBezTo>
                <a:cubicBezTo>
                  <a:pt x="1161" y="18164"/>
                  <a:pt x="1161" y="18164"/>
                  <a:pt x="1161" y="18164"/>
                </a:cubicBezTo>
                <a:cubicBezTo>
                  <a:pt x="0" y="18164"/>
                  <a:pt x="0" y="18164"/>
                  <a:pt x="0" y="18164"/>
                </a:cubicBezTo>
                <a:cubicBezTo>
                  <a:pt x="0" y="16936"/>
                  <a:pt x="0" y="16936"/>
                  <a:pt x="0" y="16936"/>
                </a:cubicBezTo>
                <a:cubicBezTo>
                  <a:pt x="0" y="1227"/>
                  <a:pt x="0" y="1227"/>
                  <a:pt x="0" y="1227"/>
                </a:cubicBezTo>
                <a:cubicBezTo>
                  <a:pt x="0" y="0"/>
                  <a:pt x="0" y="0"/>
                  <a:pt x="0" y="0"/>
                </a:cubicBezTo>
                <a:cubicBezTo>
                  <a:pt x="1161" y="0"/>
                  <a:pt x="1161" y="0"/>
                  <a:pt x="1161" y="0"/>
                </a:cubicBezTo>
                <a:close/>
                <a:moveTo>
                  <a:pt x="14865" y="12518"/>
                </a:moveTo>
                <a:cubicBezTo>
                  <a:pt x="13239" y="12518"/>
                  <a:pt x="12077" y="13745"/>
                  <a:pt x="12077" y="15464"/>
                </a:cubicBezTo>
                <a:cubicBezTo>
                  <a:pt x="12077" y="16200"/>
                  <a:pt x="12310" y="16936"/>
                  <a:pt x="12774" y="17427"/>
                </a:cubicBezTo>
                <a:cubicBezTo>
                  <a:pt x="11613" y="20127"/>
                  <a:pt x="11613" y="20127"/>
                  <a:pt x="11613" y="20127"/>
                </a:cubicBezTo>
                <a:cubicBezTo>
                  <a:pt x="13239" y="20127"/>
                  <a:pt x="13239" y="20127"/>
                  <a:pt x="13239" y="20127"/>
                </a:cubicBezTo>
                <a:cubicBezTo>
                  <a:pt x="14168" y="21109"/>
                  <a:pt x="14168" y="21109"/>
                  <a:pt x="14168" y="21109"/>
                </a:cubicBezTo>
                <a:cubicBezTo>
                  <a:pt x="14865" y="19145"/>
                  <a:pt x="14865" y="19145"/>
                  <a:pt x="14865" y="19145"/>
                </a:cubicBezTo>
                <a:cubicBezTo>
                  <a:pt x="15794" y="21600"/>
                  <a:pt x="15794" y="21600"/>
                  <a:pt x="15794" y="21600"/>
                </a:cubicBezTo>
                <a:cubicBezTo>
                  <a:pt x="16723" y="20618"/>
                  <a:pt x="16723" y="20618"/>
                  <a:pt x="16723" y="20618"/>
                </a:cubicBezTo>
                <a:cubicBezTo>
                  <a:pt x="18116" y="20618"/>
                  <a:pt x="18116" y="20618"/>
                  <a:pt x="18116" y="20618"/>
                </a:cubicBezTo>
                <a:cubicBezTo>
                  <a:pt x="17187" y="17427"/>
                  <a:pt x="17187" y="17427"/>
                  <a:pt x="17187" y="17427"/>
                </a:cubicBezTo>
                <a:cubicBezTo>
                  <a:pt x="17419" y="16936"/>
                  <a:pt x="17652" y="16200"/>
                  <a:pt x="17652" y="15464"/>
                </a:cubicBezTo>
                <a:cubicBezTo>
                  <a:pt x="17652" y="13745"/>
                  <a:pt x="16490" y="12518"/>
                  <a:pt x="14865" y="12518"/>
                </a:cubicBezTo>
                <a:close/>
                <a:moveTo>
                  <a:pt x="16490" y="16445"/>
                </a:moveTo>
                <a:cubicBezTo>
                  <a:pt x="16026" y="16691"/>
                  <a:pt x="15561" y="16936"/>
                  <a:pt x="14865" y="16936"/>
                </a:cubicBezTo>
                <a:cubicBezTo>
                  <a:pt x="14400" y="16936"/>
                  <a:pt x="13703" y="16691"/>
                  <a:pt x="13239" y="16445"/>
                </a:cubicBezTo>
                <a:cubicBezTo>
                  <a:pt x="13471" y="16936"/>
                  <a:pt x="14168" y="17673"/>
                  <a:pt x="14865" y="17673"/>
                </a:cubicBezTo>
                <a:cubicBezTo>
                  <a:pt x="15561" y="17673"/>
                  <a:pt x="16258" y="17182"/>
                  <a:pt x="16490" y="16445"/>
                </a:cubicBezTo>
                <a:close/>
                <a:moveTo>
                  <a:pt x="14400" y="13500"/>
                </a:moveTo>
                <a:cubicBezTo>
                  <a:pt x="14865" y="13500"/>
                  <a:pt x="15329" y="13745"/>
                  <a:pt x="15794" y="14236"/>
                </a:cubicBezTo>
                <a:cubicBezTo>
                  <a:pt x="16258" y="14727"/>
                  <a:pt x="16490" y="15218"/>
                  <a:pt x="16490" y="15709"/>
                </a:cubicBezTo>
                <a:cubicBezTo>
                  <a:pt x="16955" y="15218"/>
                  <a:pt x="16723" y="14236"/>
                  <a:pt x="16258" y="13745"/>
                </a:cubicBezTo>
                <a:cubicBezTo>
                  <a:pt x="15794" y="13255"/>
                  <a:pt x="15097" y="13255"/>
                  <a:pt x="14400" y="13500"/>
                </a:cubicBezTo>
                <a:close/>
                <a:moveTo>
                  <a:pt x="4181" y="10064"/>
                </a:moveTo>
                <a:cubicBezTo>
                  <a:pt x="4181" y="11291"/>
                  <a:pt x="4181" y="11291"/>
                  <a:pt x="4181" y="11291"/>
                </a:cubicBezTo>
                <a:cubicBezTo>
                  <a:pt x="17884" y="11291"/>
                  <a:pt x="17884" y="11291"/>
                  <a:pt x="17884" y="11291"/>
                </a:cubicBezTo>
                <a:cubicBezTo>
                  <a:pt x="17884" y="10064"/>
                  <a:pt x="17884" y="10064"/>
                  <a:pt x="17884" y="10064"/>
                </a:cubicBezTo>
                <a:cubicBezTo>
                  <a:pt x="4181" y="10064"/>
                  <a:pt x="4181" y="10064"/>
                  <a:pt x="4181" y="10064"/>
                </a:cubicBezTo>
                <a:close/>
                <a:moveTo>
                  <a:pt x="10916" y="7118"/>
                </a:moveTo>
                <a:cubicBezTo>
                  <a:pt x="10916" y="8345"/>
                  <a:pt x="10916" y="8345"/>
                  <a:pt x="10916" y="8345"/>
                </a:cubicBezTo>
                <a:cubicBezTo>
                  <a:pt x="17884" y="8345"/>
                  <a:pt x="17884" y="8345"/>
                  <a:pt x="17884" y="8345"/>
                </a:cubicBezTo>
                <a:cubicBezTo>
                  <a:pt x="17884" y="7118"/>
                  <a:pt x="17884" y="7118"/>
                  <a:pt x="17884" y="7118"/>
                </a:cubicBezTo>
                <a:cubicBezTo>
                  <a:pt x="10916" y="7118"/>
                  <a:pt x="10916" y="7118"/>
                  <a:pt x="10916" y="7118"/>
                </a:cubicBezTo>
                <a:close/>
                <a:moveTo>
                  <a:pt x="10916" y="4173"/>
                </a:moveTo>
                <a:cubicBezTo>
                  <a:pt x="10916" y="5400"/>
                  <a:pt x="10916" y="5400"/>
                  <a:pt x="10916" y="5400"/>
                </a:cubicBezTo>
                <a:cubicBezTo>
                  <a:pt x="17884" y="5400"/>
                  <a:pt x="17884" y="5400"/>
                  <a:pt x="17884" y="5400"/>
                </a:cubicBezTo>
                <a:cubicBezTo>
                  <a:pt x="17884" y="4173"/>
                  <a:pt x="17884" y="4173"/>
                  <a:pt x="17884" y="4173"/>
                </a:cubicBezTo>
                <a:cubicBezTo>
                  <a:pt x="10916" y="4173"/>
                  <a:pt x="10916" y="4173"/>
                  <a:pt x="10916" y="4173"/>
                </a:cubicBezTo>
                <a:close/>
                <a:moveTo>
                  <a:pt x="4181" y="4173"/>
                </a:moveTo>
                <a:cubicBezTo>
                  <a:pt x="4181" y="8591"/>
                  <a:pt x="4181" y="8591"/>
                  <a:pt x="4181" y="8591"/>
                </a:cubicBezTo>
                <a:cubicBezTo>
                  <a:pt x="9290" y="8591"/>
                  <a:pt x="9290" y="8591"/>
                  <a:pt x="9290" y="8591"/>
                </a:cubicBezTo>
                <a:cubicBezTo>
                  <a:pt x="9290" y="4173"/>
                  <a:pt x="9290" y="4173"/>
                  <a:pt x="9290" y="4173"/>
                </a:cubicBezTo>
                <a:lnTo>
                  <a:pt x="4181" y="417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98227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51746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正在开展的工作</a:t>
            </a:r>
          </a:p>
        </p:txBody>
      </p:sp>
      <p:sp>
        <p:nvSpPr>
          <p:cNvPr id="39" name="矩形 38"/>
          <p:cNvSpPr/>
          <p:nvPr/>
        </p:nvSpPr>
        <p:spPr>
          <a:xfrm>
            <a:off x="4697435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40" name="Shape 1871"/>
          <p:cNvSpPr/>
          <p:nvPr/>
        </p:nvSpPr>
        <p:spPr>
          <a:xfrm>
            <a:off x="5640101" y="1847885"/>
            <a:ext cx="844245" cy="6825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53" y="21600"/>
                </a:moveTo>
                <a:cubicBezTo>
                  <a:pt x="17042" y="21600"/>
                  <a:pt x="17042" y="21600"/>
                  <a:pt x="17042" y="21600"/>
                </a:cubicBezTo>
                <a:cubicBezTo>
                  <a:pt x="17042" y="10800"/>
                  <a:pt x="17042" y="10800"/>
                  <a:pt x="17042" y="10800"/>
                </a:cubicBezTo>
                <a:cubicBezTo>
                  <a:pt x="16646" y="10800"/>
                  <a:pt x="16646" y="10800"/>
                  <a:pt x="16646" y="10800"/>
                </a:cubicBezTo>
                <a:cubicBezTo>
                  <a:pt x="16250" y="17182"/>
                  <a:pt x="16250" y="17182"/>
                  <a:pt x="16250" y="17182"/>
                </a:cubicBezTo>
                <a:cubicBezTo>
                  <a:pt x="15853" y="17427"/>
                  <a:pt x="15853" y="17427"/>
                  <a:pt x="15853" y="17427"/>
                </a:cubicBezTo>
                <a:cubicBezTo>
                  <a:pt x="15853" y="21600"/>
                  <a:pt x="15853" y="21600"/>
                  <a:pt x="15853" y="21600"/>
                </a:cubicBezTo>
                <a:close/>
                <a:moveTo>
                  <a:pt x="21600" y="0"/>
                </a:moveTo>
                <a:cubicBezTo>
                  <a:pt x="19817" y="4173"/>
                  <a:pt x="19817" y="4173"/>
                  <a:pt x="19817" y="4173"/>
                </a:cubicBezTo>
                <a:cubicBezTo>
                  <a:pt x="18231" y="8100"/>
                  <a:pt x="18231" y="8100"/>
                  <a:pt x="18231" y="8100"/>
                </a:cubicBezTo>
                <a:cubicBezTo>
                  <a:pt x="16646" y="5400"/>
                  <a:pt x="16646" y="5400"/>
                  <a:pt x="16646" y="5400"/>
                </a:cubicBezTo>
                <a:cubicBezTo>
                  <a:pt x="15853" y="6136"/>
                  <a:pt x="15853" y="6136"/>
                  <a:pt x="15853" y="6136"/>
                </a:cubicBezTo>
                <a:cubicBezTo>
                  <a:pt x="15259" y="15709"/>
                  <a:pt x="15259" y="15709"/>
                  <a:pt x="15259" y="15709"/>
                </a:cubicBezTo>
                <a:cubicBezTo>
                  <a:pt x="13277" y="16691"/>
                  <a:pt x="13277" y="16691"/>
                  <a:pt x="13277" y="16691"/>
                </a:cubicBezTo>
                <a:cubicBezTo>
                  <a:pt x="9512" y="12273"/>
                  <a:pt x="9512" y="12273"/>
                  <a:pt x="9512" y="12273"/>
                </a:cubicBezTo>
                <a:cubicBezTo>
                  <a:pt x="7332" y="17918"/>
                  <a:pt x="7332" y="17918"/>
                  <a:pt x="7332" y="17918"/>
                </a:cubicBezTo>
                <a:cubicBezTo>
                  <a:pt x="5152" y="17918"/>
                  <a:pt x="5152" y="17918"/>
                  <a:pt x="5152" y="17918"/>
                </a:cubicBezTo>
                <a:cubicBezTo>
                  <a:pt x="3765" y="15464"/>
                  <a:pt x="3765" y="15464"/>
                  <a:pt x="3765" y="15464"/>
                </a:cubicBezTo>
                <a:cubicBezTo>
                  <a:pt x="793" y="16445"/>
                  <a:pt x="793" y="16445"/>
                  <a:pt x="793" y="16445"/>
                </a:cubicBezTo>
                <a:cubicBezTo>
                  <a:pt x="0" y="13745"/>
                  <a:pt x="0" y="13745"/>
                  <a:pt x="0" y="13745"/>
                </a:cubicBezTo>
                <a:cubicBezTo>
                  <a:pt x="3963" y="12273"/>
                  <a:pt x="3963" y="12273"/>
                  <a:pt x="3963" y="12273"/>
                </a:cubicBezTo>
                <a:cubicBezTo>
                  <a:pt x="4954" y="11782"/>
                  <a:pt x="4954" y="11782"/>
                  <a:pt x="4954" y="11782"/>
                </a:cubicBezTo>
                <a:cubicBezTo>
                  <a:pt x="5350" y="12764"/>
                  <a:pt x="5350" y="12764"/>
                  <a:pt x="5350" y="12764"/>
                </a:cubicBezTo>
                <a:cubicBezTo>
                  <a:pt x="5945" y="13991"/>
                  <a:pt x="5945" y="13991"/>
                  <a:pt x="5945" y="13991"/>
                </a:cubicBezTo>
                <a:cubicBezTo>
                  <a:pt x="7927" y="9082"/>
                  <a:pt x="7927" y="9082"/>
                  <a:pt x="7927" y="9082"/>
                </a:cubicBezTo>
                <a:cubicBezTo>
                  <a:pt x="8719" y="7118"/>
                  <a:pt x="8719" y="7118"/>
                  <a:pt x="8719" y="7118"/>
                </a:cubicBezTo>
                <a:cubicBezTo>
                  <a:pt x="9908" y="8591"/>
                  <a:pt x="9908" y="8591"/>
                  <a:pt x="9908" y="8591"/>
                </a:cubicBezTo>
                <a:cubicBezTo>
                  <a:pt x="13079" y="12273"/>
                  <a:pt x="13079" y="12273"/>
                  <a:pt x="13079" y="12273"/>
                </a:cubicBezTo>
                <a:cubicBezTo>
                  <a:pt x="13475" y="5155"/>
                  <a:pt x="13475" y="5155"/>
                  <a:pt x="13475" y="5155"/>
                </a:cubicBezTo>
                <a:cubicBezTo>
                  <a:pt x="13475" y="4418"/>
                  <a:pt x="13475" y="4418"/>
                  <a:pt x="13475" y="4418"/>
                </a:cubicBezTo>
                <a:cubicBezTo>
                  <a:pt x="14070" y="3927"/>
                  <a:pt x="14070" y="3927"/>
                  <a:pt x="14070" y="3927"/>
                </a:cubicBezTo>
                <a:cubicBezTo>
                  <a:pt x="15457" y="2945"/>
                  <a:pt x="15457" y="2945"/>
                  <a:pt x="15457" y="2945"/>
                </a:cubicBezTo>
                <a:cubicBezTo>
                  <a:pt x="14268" y="491"/>
                  <a:pt x="14268" y="491"/>
                  <a:pt x="14268" y="491"/>
                </a:cubicBezTo>
                <a:cubicBezTo>
                  <a:pt x="17835" y="245"/>
                  <a:pt x="17835" y="245"/>
                  <a:pt x="17835" y="245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360" y="21600"/>
                </a:moveTo>
                <a:cubicBezTo>
                  <a:pt x="4756" y="21600"/>
                  <a:pt x="5350" y="21600"/>
                  <a:pt x="5747" y="21600"/>
                </a:cubicBezTo>
                <a:cubicBezTo>
                  <a:pt x="5747" y="19636"/>
                  <a:pt x="5747" y="19636"/>
                  <a:pt x="5747" y="19636"/>
                </a:cubicBezTo>
                <a:cubicBezTo>
                  <a:pt x="4558" y="19882"/>
                  <a:pt x="4558" y="19882"/>
                  <a:pt x="4558" y="19882"/>
                </a:cubicBezTo>
                <a:cubicBezTo>
                  <a:pt x="4360" y="19391"/>
                  <a:pt x="4360" y="19391"/>
                  <a:pt x="4360" y="19391"/>
                </a:cubicBezTo>
                <a:cubicBezTo>
                  <a:pt x="4360" y="21600"/>
                  <a:pt x="4360" y="21600"/>
                  <a:pt x="4360" y="21600"/>
                </a:cubicBezTo>
                <a:close/>
                <a:moveTo>
                  <a:pt x="2180" y="21600"/>
                </a:moveTo>
                <a:cubicBezTo>
                  <a:pt x="3369" y="21600"/>
                  <a:pt x="3369" y="21600"/>
                  <a:pt x="3369" y="21600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2180" y="17918"/>
                  <a:pt x="2180" y="17918"/>
                  <a:pt x="2180" y="17918"/>
                </a:cubicBezTo>
                <a:cubicBezTo>
                  <a:pt x="2180" y="21600"/>
                  <a:pt x="2180" y="21600"/>
                  <a:pt x="2180" y="21600"/>
                </a:cubicBezTo>
                <a:close/>
                <a:moveTo>
                  <a:pt x="6738" y="21600"/>
                </a:moveTo>
                <a:cubicBezTo>
                  <a:pt x="7134" y="21600"/>
                  <a:pt x="7530" y="21600"/>
                  <a:pt x="7927" y="21600"/>
                </a:cubicBezTo>
                <a:cubicBezTo>
                  <a:pt x="7927" y="19391"/>
                  <a:pt x="7927" y="19391"/>
                  <a:pt x="7927" y="19391"/>
                </a:cubicBezTo>
                <a:cubicBezTo>
                  <a:pt x="7927" y="19636"/>
                  <a:pt x="7927" y="19636"/>
                  <a:pt x="7927" y="19636"/>
                </a:cubicBezTo>
                <a:cubicBezTo>
                  <a:pt x="6738" y="19636"/>
                  <a:pt x="6738" y="19636"/>
                  <a:pt x="6738" y="19636"/>
                </a:cubicBezTo>
                <a:cubicBezTo>
                  <a:pt x="6738" y="21600"/>
                  <a:pt x="6738" y="21600"/>
                  <a:pt x="6738" y="21600"/>
                </a:cubicBezTo>
                <a:close/>
                <a:moveTo>
                  <a:pt x="8917" y="21600"/>
                </a:moveTo>
                <a:cubicBezTo>
                  <a:pt x="9314" y="21600"/>
                  <a:pt x="9908" y="21600"/>
                  <a:pt x="10305" y="21600"/>
                </a:cubicBezTo>
                <a:cubicBezTo>
                  <a:pt x="10305" y="15464"/>
                  <a:pt x="10305" y="15464"/>
                  <a:pt x="10305" y="15464"/>
                </a:cubicBezTo>
                <a:cubicBezTo>
                  <a:pt x="9710" y="14727"/>
                  <a:pt x="9710" y="14727"/>
                  <a:pt x="9710" y="14727"/>
                </a:cubicBezTo>
                <a:cubicBezTo>
                  <a:pt x="8917" y="16936"/>
                  <a:pt x="8917" y="16936"/>
                  <a:pt x="8917" y="16936"/>
                </a:cubicBezTo>
                <a:cubicBezTo>
                  <a:pt x="8917" y="21600"/>
                  <a:pt x="8917" y="21600"/>
                  <a:pt x="8917" y="21600"/>
                </a:cubicBezTo>
                <a:close/>
                <a:moveTo>
                  <a:pt x="11295" y="21600"/>
                </a:moveTo>
                <a:cubicBezTo>
                  <a:pt x="11692" y="21600"/>
                  <a:pt x="12088" y="21600"/>
                  <a:pt x="12484" y="21600"/>
                </a:cubicBezTo>
                <a:cubicBezTo>
                  <a:pt x="12484" y="17918"/>
                  <a:pt x="12484" y="17918"/>
                  <a:pt x="12484" y="17918"/>
                </a:cubicBezTo>
                <a:cubicBezTo>
                  <a:pt x="11295" y="16445"/>
                  <a:pt x="11295" y="16445"/>
                  <a:pt x="11295" y="16445"/>
                </a:cubicBezTo>
                <a:cubicBezTo>
                  <a:pt x="11295" y="21600"/>
                  <a:pt x="11295" y="21600"/>
                  <a:pt x="11295" y="21600"/>
                </a:cubicBezTo>
                <a:close/>
                <a:moveTo>
                  <a:pt x="13475" y="21600"/>
                </a:moveTo>
                <a:cubicBezTo>
                  <a:pt x="13872" y="21600"/>
                  <a:pt x="14466" y="21600"/>
                  <a:pt x="14862" y="21600"/>
                </a:cubicBezTo>
                <a:cubicBezTo>
                  <a:pt x="14862" y="17673"/>
                  <a:pt x="14862" y="17673"/>
                  <a:pt x="14862" y="17673"/>
                </a:cubicBezTo>
                <a:cubicBezTo>
                  <a:pt x="13475" y="18409"/>
                  <a:pt x="13475" y="18409"/>
                  <a:pt x="13475" y="18409"/>
                </a:cubicBezTo>
                <a:lnTo>
                  <a:pt x="13475" y="216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8912429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还未开展的工作</a:t>
            </a:r>
          </a:p>
        </p:txBody>
      </p:sp>
      <p:sp>
        <p:nvSpPr>
          <p:cNvPr id="52" name="矩形 51"/>
          <p:cNvSpPr/>
          <p:nvPr/>
        </p:nvSpPr>
        <p:spPr>
          <a:xfrm>
            <a:off x="8358118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54" name="Shape 1849"/>
          <p:cNvSpPr/>
          <p:nvPr/>
        </p:nvSpPr>
        <p:spPr>
          <a:xfrm>
            <a:off x="9372544" y="1885629"/>
            <a:ext cx="700725" cy="7688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68" y="0"/>
                </a:moveTo>
                <a:cubicBezTo>
                  <a:pt x="14040" y="0"/>
                  <a:pt x="14040" y="0"/>
                  <a:pt x="14040" y="0"/>
                </a:cubicBezTo>
                <a:cubicBezTo>
                  <a:pt x="14688" y="0"/>
                  <a:pt x="15336" y="196"/>
                  <a:pt x="15984" y="785"/>
                </a:cubicBezTo>
                <a:cubicBezTo>
                  <a:pt x="16416" y="1178"/>
                  <a:pt x="16632" y="1767"/>
                  <a:pt x="16632" y="2356"/>
                </a:cubicBezTo>
                <a:cubicBezTo>
                  <a:pt x="16632" y="6873"/>
                  <a:pt x="16632" y="6873"/>
                  <a:pt x="16632" y="6873"/>
                </a:cubicBezTo>
                <a:cubicBezTo>
                  <a:pt x="14688" y="7855"/>
                  <a:pt x="14688" y="7855"/>
                  <a:pt x="14688" y="7855"/>
                </a:cubicBezTo>
                <a:cubicBezTo>
                  <a:pt x="14688" y="2356"/>
                  <a:pt x="14688" y="2356"/>
                  <a:pt x="14688" y="2356"/>
                </a:cubicBezTo>
                <a:cubicBezTo>
                  <a:pt x="14688" y="2160"/>
                  <a:pt x="14688" y="2160"/>
                  <a:pt x="14472" y="1964"/>
                </a:cubicBezTo>
                <a:cubicBezTo>
                  <a:pt x="14472" y="1964"/>
                  <a:pt x="14256" y="1767"/>
                  <a:pt x="14040" y="1767"/>
                </a:cubicBezTo>
                <a:cubicBezTo>
                  <a:pt x="6048" y="1767"/>
                  <a:pt x="6048" y="1767"/>
                  <a:pt x="6048" y="1767"/>
                </a:cubicBezTo>
                <a:cubicBezTo>
                  <a:pt x="6048" y="2356"/>
                  <a:pt x="6048" y="2356"/>
                  <a:pt x="6048" y="2356"/>
                </a:cubicBezTo>
                <a:cubicBezTo>
                  <a:pt x="6048" y="3142"/>
                  <a:pt x="6048" y="3142"/>
                  <a:pt x="6048" y="3142"/>
                </a:cubicBezTo>
                <a:cubicBezTo>
                  <a:pt x="6048" y="3338"/>
                  <a:pt x="6048" y="3535"/>
                  <a:pt x="6048" y="3731"/>
                </a:cubicBezTo>
                <a:cubicBezTo>
                  <a:pt x="6048" y="4124"/>
                  <a:pt x="5832" y="4516"/>
                  <a:pt x="5400" y="4713"/>
                </a:cubicBezTo>
                <a:cubicBezTo>
                  <a:pt x="5184" y="4909"/>
                  <a:pt x="4968" y="5105"/>
                  <a:pt x="4536" y="5105"/>
                </a:cubicBezTo>
                <a:cubicBezTo>
                  <a:pt x="4320" y="5105"/>
                  <a:pt x="4104" y="5105"/>
                  <a:pt x="3888" y="5105"/>
                </a:cubicBezTo>
                <a:cubicBezTo>
                  <a:pt x="3024" y="5105"/>
                  <a:pt x="3024" y="5105"/>
                  <a:pt x="3024" y="5105"/>
                </a:cubicBezTo>
                <a:cubicBezTo>
                  <a:pt x="1944" y="4909"/>
                  <a:pt x="1944" y="4909"/>
                  <a:pt x="1944" y="4909"/>
                </a:cubicBezTo>
                <a:cubicBezTo>
                  <a:pt x="1944" y="16691"/>
                  <a:pt x="1944" y="16691"/>
                  <a:pt x="1944" y="16691"/>
                </a:cubicBezTo>
                <a:cubicBezTo>
                  <a:pt x="1944" y="16887"/>
                  <a:pt x="2160" y="16887"/>
                  <a:pt x="2160" y="17084"/>
                </a:cubicBezTo>
                <a:cubicBezTo>
                  <a:pt x="2160" y="17084"/>
                  <a:pt x="2160" y="17084"/>
                  <a:pt x="2160" y="17084"/>
                </a:cubicBezTo>
                <a:cubicBezTo>
                  <a:pt x="2376" y="17084"/>
                  <a:pt x="2376" y="17280"/>
                  <a:pt x="2592" y="17280"/>
                </a:cubicBezTo>
                <a:cubicBezTo>
                  <a:pt x="9720" y="17280"/>
                  <a:pt x="9720" y="17280"/>
                  <a:pt x="9720" y="17280"/>
                </a:cubicBezTo>
                <a:cubicBezTo>
                  <a:pt x="9504" y="19047"/>
                  <a:pt x="9504" y="19047"/>
                  <a:pt x="9504" y="19047"/>
                </a:cubicBezTo>
                <a:cubicBezTo>
                  <a:pt x="2592" y="19047"/>
                  <a:pt x="2592" y="19047"/>
                  <a:pt x="2592" y="19047"/>
                </a:cubicBezTo>
                <a:cubicBezTo>
                  <a:pt x="1944" y="19047"/>
                  <a:pt x="1296" y="18851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432" y="17869"/>
                  <a:pt x="0" y="17280"/>
                  <a:pt x="0" y="16691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927"/>
                  <a:pt x="0" y="3927"/>
                  <a:pt x="0" y="3927"/>
                </a:cubicBezTo>
                <a:cubicBezTo>
                  <a:pt x="432" y="3731"/>
                  <a:pt x="432" y="3731"/>
                  <a:pt x="432" y="3731"/>
                </a:cubicBezTo>
                <a:cubicBezTo>
                  <a:pt x="4320" y="196"/>
                  <a:pt x="4320" y="196"/>
                  <a:pt x="4320" y="196"/>
                </a:cubicBezTo>
                <a:cubicBezTo>
                  <a:pt x="4536" y="0"/>
                  <a:pt x="4536" y="0"/>
                  <a:pt x="4536" y="0"/>
                </a:cubicBezTo>
                <a:cubicBezTo>
                  <a:pt x="4968" y="0"/>
                  <a:pt x="4968" y="0"/>
                  <a:pt x="4968" y="0"/>
                </a:cubicBezTo>
                <a:close/>
                <a:moveTo>
                  <a:pt x="19440" y="8836"/>
                </a:moveTo>
                <a:cubicBezTo>
                  <a:pt x="19440" y="8444"/>
                  <a:pt x="19440" y="8444"/>
                  <a:pt x="19440" y="8444"/>
                </a:cubicBezTo>
                <a:cubicBezTo>
                  <a:pt x="18144" y="7658"/>
                  <a:pt x="18144" y="7658"/>
                  <a:pt x="18144" y="7658"/>
                </a:cubicBezTo>
                <a:cubicBezTo>
                  <a:pt x="16200" y="8640"/>
                  <a:pt x="16200" y="8640"/>
                  <a:pt x="16200" y="8640"/>
                </a:cubicBezTo>
                <a:cubicBezTo>
                  <a:pt x="17928" y="9229"/>
                  <a:pt x="17928" y="9229"/>
                  <a:pt x="17928" y="9229"/>
                </a:cubicBezTo>
                <a:cubicBezTo>
                  <a:pt x="19656" y="10211"/>
                  <a:pt x="19656" y="10211"/>
                  <a:pt x="19656" y="10211"/>
                </a:cubicBezTo>
                <a:cubicBezTo>
                  <a:pt x="20304" y="10407"/>
                  <a:pt x="20304" y="10407"/>
                  <a:pt x="20304" y="10407"/>
                </a:cubicBezTo>
                <a:cubicBezTo>
                  <a:pt x="19872" y="12175"/>
                  <a:pt x="19008" y="13745"/>
                  <a:pt x="17712" y="15120"/>
                </a:cubicBezTo>
                <a:cubicBezTo>
                  <a:pt x="18576" y="15905"/>
                  <a:pt x="18576" y="15905"/>
                  <a:pt x="18576" y="15905"/>
                </a:cubicBezTo>
                <a:cubicBezTo>
                  <a:pt x="20088" y="14335"/>
                  <a:pt x="21168" y="12371"/>
                  <a:pt x="21600" y="10407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168" y="9818"/>
                  <a:pt x="21168" y="9818"/>
                  <a:pt x="21168" y="9818"/>
                </a:cubicBezTo>
                <a:cubicBezTo>
                  <a:pt x="19440" y="8836"/>
                  <a:pt x="19440" y="8836"/>
                  <a:pt x="19440" y="8836"/>
                </a:cubicBezTo>
                <a:close/>
                <a:moveTo>
                  <a:pt x="15984" y="9229"/>
                </a:moveTo>
                <a:cubicBezTo>
                  <a:pt x="13824" y="11389"/>
                  <a:pt x="12528" y="13745"/>
                  <a:pt x="11664" y="16495"/>
                </a:cubicBezTo>
                <a:cubicBezTo>
                  <a:pt x="12744" y="16887"/>
                  <a:pt x="13824" y="17476"/>
                  <a:pt x="15120" y="18065"/>
                </a:cubicBezTo>
                <a:cubicBezTo>
                  <a:pt x="16848" y="15905"/>
                  <a:pt x="18360" y="13353"/>
                  <a:pt x="19440" y="10800"/>
                </a:cubicBezTo>
                <a:cubicBezTo>
                  <a:pt x="18144" y="10211"/>
                  <a:pt x="17064" y="9818"/>
                  <a:pt x="15984" y="9229"/>
                </a:cubicBezTo>
                <a:close/>
                <a:moveTo>
                  <a:pt x="11232" y="17084"/>
                </a:moveTo>
                <a:cubicBezTo>
                  <a:pt x="10800" y="20225"/>
                  <a:pt x="10800" y="20225"/>
                  <a:pt x="10800" y="20225"/>
                </a:cubicBezTo>
                <a:cubicBezTo>
                  <a:pt x="11016" y="20225"/>
                  <a:pt x="11016" y="20225"/>
                  <a:pt x="11016" y="20225"/>
                </a:cubicBezTo>
                <a:cubicBezTo>
                  <a:pt x="10800" y="21207"/>
                  <a:pt x="10800" y="21207"/>
                  <a:pt x="10800" y="21207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880" y="20815"/>
                  <a:pt x="11880" y="20815"/>
                  <a:pt x="11880" y="20815"/>
                </a:cubicBezTo>
                <a:cubicBezTo>
                  <a:pt x="12096" y="20815"/>
                  <a:pt x="12096" y="20815"/>
                  <a:pt x="12096" y="20815"/>
                </a:cubicBezTo>
                <a:cubicBezTo>
                  <a:pt x="14688" y="18655"/>
                  <a:pt x="14688" y="18655"/>
                  <a:pt x="14688" y="18655"/>
                </a:cubicBezTo>
                <a:cubicBezTo>
                  <a:pt x="11232" y="17084"/>
                  <a:pt x="11232" y="17084"/>
                  <a:pt x="11232" y="17084"/>
                </a:cubicBezTo>
                <a:close/>
                <a:moveTo>
                  <a:pt x="3888" y="10996"/>
                </a:moveTo>
                <a:cubicBezTo>
                  <a:pt x="3888" y="11782"/>
                  <a:pt x="3888" y="11782"/>
                  <a:pt x="3888" y="11782"/>
                </a:cubicBezTo>
                <a:cubicBezTo>
                  <a:pt x="6480" y="11782"/>
                  <a:pt x="6480" y="11782"/>
                  <a:pt x="6480" y="11782"/>
                </a:cubicBezTo>
                <a:cubicBezTo>
                  <a:pt x="6480" y="10996"/>
                  <a:pt x="6480" y="10996"/>
                  <a:pt x="6480" y="10996"/>
                </a:cubicBezTo>
                <a:cubicBezTo>
                  <a:pt x="3888" y="10996"/>
                  <a:pt x="3888" y="10996"/>
                  <a:pt x="3888" y="10996"/>
                </a:cubicBezTo>
                <a:close/>
                <a:moveTo>
                  <a:pt x="3888" y="8444"/>
                </a:moveTo>
                <a:cubicBezTo>
                  <a:pt x="3888" y="9425"/>
                  <a:pt x="3888" y="9425"/>
                  <a:pt x="3888" y="9425"/>
                </a:cubicBezTo>
                <a:cubicBezTo>
                  <a:pt x="12960" y="9425"/>
                  <a:pt x="12960" y="9425"/>
                  <a:pt x="12960" y="9425"/>
                </a:cubicBezTo>
                <a:cubicBezTo>
                  <a:pt x="12960" y="8444"/>
                  <a:pt x="12960" y="8444"/>
                  <a:pt x="12960" y="8444"/>
                </a:cubicBezTo>
                <a:cubicBezTo>
                  <a:pt x="3888" y="8444"/>
                  <a:pt x="3888" y="8444"/>
                  <a:pt x="3888" y="8444"/>
                </a:cubicBezTo>
                <a:close/>
                <a:moveTo>
                  <a:pt x="3888" y="6087"/>
                </a:moveTo>
                <a:cubicBezTo>
                  <a:pt x="3888" y="7069"/>
                  <a:pt x="3888" y="7069"/>
                  <a:pt x="3888" y="7069"/>
                </a:cubicBezTo>
                <a:cubicBezTo>
                  <a:pt x="12960" y="7069"/>
                  <a:pt x="12960" y="7069"/>
                  <a:pt x="12960" y="7069"/>
                </a:cubicBezTo>
                <a:cubicBezTo>
                  <a:pt x="12960" y="6087"/>
                  <a:pt x="12960" y="6087"/>
                  <a:pt x="12960" y="6087"/>
                </a:cubicBezTo>
                <a:cubicBezTo>
                  <a:pt x="3888" y="6087"/>
                  <a:pt x="3888" y="6087"/>
                  <a:pt x="3888" y="6087"/>
                </a:cubicBezTo>
                <a:close/>
                <a:moveTo>
                  <a:pt x="7992" y="3731"/>
                </a:moveTo>
                <a:cubicBezTo>
                  <a:pt x="7992" y="4713"/>
                  <a:pt x="7992" y="4713"/>
                  <a:pt x="7992" y="4713"/>
                </a:cubicBezTo>
                <a:cubicBezTo>
                  <a:pt x="12960" y="4713"/>
                  <a:pt x="12960" y="4713"/>
                  <a:pt x="12960" y="4713"/>
                </a:cubicBezTo>
                <a:cubicBezTo>
                  <a:pt x="12960" y="3731"/>
                  <a:pt x="12960" y="3731"/>
                  <a:pt x="12960" y="3731"/>
                </a:cubicBezTo>
                <a:cubicBezTo>
                  <a:pt x="7992" y="3731"/>
                  <a:pt x="7992" y="3731"/>
                  <a:pt x="7992" y="3731"/>
                </a:cubicBezTo>
                <a:close/>
                <a:moveTo>
                  <a:pt x="2592" y="4124"/>
                </a:moveTo>
                <a:cubicBezTo>
                  <a:pt x="3024" y="4124"/>
                  <a:pt x="3024" y="4124"/>
                  <a:pt x="3024" y="4124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4104" y="4320"/>
                  <a:pt x="4104" y="4320"/>
                  <a:pt x="4104" y="4320"/>
                </a:cubicBezTo>
                <a:cubicBezTo>
                  <a:pt x="4104" y="4320"/>
                  <a:pt x="4104" y="4320"/>
                  <a:pt x="4320" y="4320"/>
                </a:cubicBezTo>
                <a:cubicBezTo>
                  <a:pt x="4536" y="4320"/>
                  <a:pt x="4752" y="4124"/>
                  <a:pt x="4752" y="3927"/>
                </a:cubicBezTo>
                <a:cubicBezTo>
                  <a:pt x="4968" y="3927"/>
                  <a:pt x="5184" y="3731"/>
                  <a:pt x="5184" y="3535"/>
                </a:cubicBezTo>
                <a:cubicBezTo>
                  <a:pt x="5184" y="3535"/>
                  <a:pt x="5184" y="3338"/>
                  <a:pt x="5184" y="3338"/>
                </a:cubicBezTo>
                <a:cubicBezTo>
                  <a:pt x="5184" y="3338"/>
                  <a:pt x="5184" y="3338"/>
                  <a:pt x="5184" y="3338"/>
                </a:cubicBezTo>
                <a:cubicBezTo>
                  <a:pt x="5184" y="3142"/>
                  <a:pt x="5184" y="3142"/>
                  <a:pt x="5184" y="3142"/>
                </a:cubicBezTo>
                <a:cubicBezTo>
                  <a:pt x="4968" y="2356"/>
                  <a:pt x="4968" y="2356"/>
                  <a:pt x="4968" y="2356"/>
                </a:cubicBezTo>
                <a:cubicBezTo>
                  <a:pt x="4968" y="2160"/>
                  <a:pt x="4968" y="2160"/>
                  <a:pt x="4968" y="2160"/>
                </a:cubicBezTo>
                <a:lnTo>
                  <a:pt x="2592" y="412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二、工作完成情况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0.4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等线 Light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等线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596</Words>
  <Application>Microsoft Office PowerPoint</Application>
  <PresentationFormat>宽屏</PresentationFormat>
  <Paragraphs>62</Paragraphs>
  <Slides>13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13</vt:i4>
      </vt:variant>
    </vt:vector>
  </HeadingPairs>
  <TitlesOfParts>
    <vt:vector size="24" baseType="lpstr">
      <vt:lpstr>方正宋刻本秀楷简体</vt:lpstr>
      <vt:lpstr>微软雅黑</vt:lpstr>
      <vt:lpstr>Calibri</vt:lpstr>
      <vt:lpstr>Wingdings</vt:lpstr>
      <vt:lpstr>Raleway</vt:lpstr>
      <vt:lpstr>等线</vt:lpstr>
      <vt:lpstr>等线 Light</vt:lpstr>
      <vt:lpstr>Futura Md BT</vt:lpstr>
      <vt:lpstr>Arial</vt:lpstr>
      <vt:lpstr>Malgun Gothic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天 下</cp:lastModifiedBy>
  <cp:revision>55</cp:revision>
  <dcterms:created xsi:type="dcterms:W3CDTF">2018-07-16T04:41:00Z</dcterms:created>
  <dcterms:modified xsi:type="dcterms:W3CDTF">2021-01-06T00:46:45Z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